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0" r:id="rId4"/>
    <p:sldId id="262" r:id="rId5"/>
    <p:sldId id="263" r:id="rId6"/>
    <p:sldId id="264" r:id="rId7"/>
    <p:sldId id="265" r:id="rId8"/>
    <p:sldId id="266" r:id="rId9"/>
    <p:sldId id="267" r:id="rId10"/>
    <p:sldId id="268" r:id="rId11"/>
    <p:sldId id="275" r:id="rId12"/>
    <p:sldId id="270" r:id="rId13"/>
    <p:sldId id="271" r:id="rId14"/>
    <p:sldId id="273" r:id="rId15"/>
    <p:sldId id="274" r:id="rId16"/>
    <p:sldId id="276" r:id="rId17"/>
    <p:sldId id="277" r:id="rId18"/>
    <p:sldId id="278" r:id="rId19"/>
    <p:sldId id="279"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5" d="100"/>
          <a:sy n="115" d="100"/>
        </p:scale>
        <p:origin x="3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0B7BA18-0361-42D0-AFB5-814D228C5DEA}"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8951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136757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68534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5430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3356874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0B7BA18-0361-42D0-AFB5-814D228C5DEA}" type="datetimeFigureOut">
              <a:rPr lang="en-GB" smtClean="0"/>
              <a:t>04/10/2021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3505844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0B7BA18-0361-42D0-AFB5-814D228C5DEA}" type="datetimeFigureOut">
              <a:rPr lang="en-GB" smtClean="0"/>
              <a:t>04/10/2021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2333713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B7BA18-0361-42D0-AFB5-814D228C5DEA}"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2928811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B7BA18-0361-42D0-AFB5-814D228C5DEA}"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395934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B7BA18-0361-42D0-AFB5-814D228C5DEA}"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89343-DB79-4B6E-AD06-2E8871C8826D}" type="slidenum">
              <a:rPr lang="en-GB" smtClean="0"/>
              <a:t>‹#›</a:t>
            </a:fld>
            <a:endParaRPr lang="en-GB"/>
          </a:p>
        </p:txBody>
      </p:sp>
      <p:sp>
        <p:nvSpPr>
          <p:cNvPr id="8" name="Прямоугольник 7"/>
          <p:cNvSpPr/>
          <p:nvPr userDrawn="1"/>
        </p:nvSpPr>
        <p:spPr>
          <a:xfrm>
            <a:off x="285750" y="365125"/>
            <a:ext cx="1565910" cy="1520190"/>
          </a:xfrm>
          <a:prstGeom prst="rect">
            <a:avLst/>
          </a:prstGeom>
          <a:blipFill dpi="0" rotWithShape="1">
            <a:blip r:embed="rId3">
              <a:alphaModFix amt="4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308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B7BA18-0361-42D0-AFB5-814D228C5DEA}"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45646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0B7BA18-0361-42D0-AFB5-814D228C5DE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16095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0B7BA18-0361-42D0-AFB5-814D228C5DEA}" type="datetimeFigureOut">
              <a:rPr lang="en-GB" smtClean="0"/>
              <a:t>04/10/2021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105931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0B7BA18-0361-42D0-AFB5-814D228C5DEA}" type="datetimeFigureOut">
              <a:rPr lang="en-GB" smtClean="0"/>
              <a:t>04/10/2021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119063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0B7BA18-0361-42D0-AFB5-814D228C5DEA}" type="datetimeFigureOut">
              <a:rPr lang="en-GB" smtClean="0"/>
              <a:t>04/10/2021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43444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276248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34320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0B7BA18-0361-42D0-AFB5-814D228C5DEA}" type="datetimeFigureOut">
              <a:rPr lang="en-GB" smtClean="0"/>
              <a:t>04/10/2021</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5389343-DB79-4B6E-AD06-2E8871C8826D}" type="slidenum">
              <a:rPr lang="en-GB" smtClean="0"/>
              <a:t>‹#›</a:t>
            </a:fld>
            <a:endParaRPr lang="en-GB"/>
          </a:p>
        </p:txBody>
      </p:sp>
    </p:spTree>
    <p:extLst>
      <p:ext uri="{BB962C8B-B14F-4D97-AF65-F5344CB8AC3E}">
        <p14:creationId xmlns:p14="http://schemas.microsoft.com/office/powerpoint/2010/main" val="3192374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breahna@anre.md" TargetMode="External"/><Relationship Id="rId2" Type="http://schemas.openxmlformats.org/officeDocument/2006/relationships/hyperlink" Target="http://www.anre.m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88620" y="0"/>
            <a:ext cx="2133333" cy="2133333"/>
          </a:xfrm>
          <a:prstGeom prst="rect">
            <a:avLst/>
          </a:prstGeom>
        </p:spPr>
      </p:pic>
      <p:sp>
        <p:nvSpPr>
          <p:cNvPr id="2" name="Заголовок 1"/>
          <p:cNvSpPr>
            <a:spLocks noGrp="1"/>
          </p:cNvSpPr>
          <p:nvPr>
            <p:ph type="ctrTitle"/>
          </p:nvPr>
        </p:nvSpPr>
        <p:spPr>
          <a:xfrm>
            <a:off x="2400300" y="171451"/>
            <a:ext cx="8858250" cy="1337309"/>
          </a:xfrm>
        </p:spPr>
        <p:txBody>
          <a:bodyPr>
            <a:normAutofit fontScale="90000"/>
          </a:bodyPr>
          <a:lstStyle/>
          <a:p>
            <a:pPr>
              <a:spcBef>
                <a:spcPts val="1200"/>
              </a:spcBef>
            </a:pPr>
            <a:r>
              <a:rPr lang="ro-MD" sz="4000" b="1" dirty="0" smtClean="0">
                <a:solidFill>
                  <a:srgbClr val="0070C0"/>
                </a:solidFill>
                <a:latin typeface="Times New Roman" panose="02020603050405020304" pitchFamily="18" charset="0"/>
                <a:cs typeface="Times New Roman" panose="02020603050405020304" pitchFamily="18" charset="0"/>
              </a:rPr>
              <a:t>Republica </a:t>
            </a:r>
            <a:r>
              <a:rPr lang="ro-MD" sz="4000" b="1" dirty="0" err="1" smtClean="0">
                <a:solidFill>
                  <a:srgbClr val="0070C0"/>
                </a:solidFill>
                <a:latin typeface="Times New Roman" panose="02020603050405020304" pitchFamily="18" charset="0"/>
                <a:cs typeface="Times New Roman" panose="02020603050405020304" pitchFamily="18" charset="0"/>
              </a:rPr>
              <a:t>MoldovA</a:t>
            </a:r>
            <a:r>
              <a:rPr lang="ro-MD" sz="3600" b="1" dirty="0" smtClean="0">
                <a:solidFill>
                  <a:srgbClr val="0070C0"/>
                </a:solidFill>
                <a:latin typeface="Times New Roman" panose="02020603050405020304" pitchFamily="18" charset="0"/>
                <a:cs typeface="Times New Roman" panose="02020603050405020304" pitchFamily="18" charset="0"/>
              </a:rPr>
              <a:t/>
            </a:r>
            <a:br>
              <a:rPr lang="ro-MD" sz="3600" b="1" dirty="0" smtClean="0">
                <a:solidFill>
                  <a:srgbClr val="0070C0"/>
                </a:solidFill>
                <a:latin typeface="Times New Roman" panose="02020603050405020304" pitchFamily="18" charset="0"/>
                <a:cs typeface="Times New Roman" panose="02020603050405020304" pitchFamily="18" charset="0"/>
              </a:rPr>
            </a:br>
            <a:r>
              <a:rPr lang="ro-MD" sz="3100" b="1" dirty="0" smtClean="0">
                <a:solidFill>
                  <a:srgbClr val="0070C0"/>
                </a:solidFill>
                <a:latin typeface="Times New Roman" panose="02020603050405020304" pitchFamily="18" charset="0"/>
                <a:cs typeface="Times New Roman" panose="02020603050405020304" pitchFamily="18" charset="0"/>
              </a:rPr>
              <a:t>Agenția Națională pentru Reglementare în Energetică</a:t>
            </a:r>
            <a:endParaRPr lang="en-GB" sz="3100" b="1" dirty="0">
              <a:solidFill>
                <a:srgbClr val="0070C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1920241"/>
            <a:ext cx="9734550" cy="4606289"/>
          </a:xfrm>
        </p:spPr>
        <p:txBody>
          <a:bodyPr>
            <a:normAutofit fontScale="92500" lnSpcReduction="20000"/>
          </a:bodyPr>
          <a:lstStyle/>
          <a:p>
            <a:r>
              <a:rPr lang="ro-MD" b="1" i="1" dirty="0" smtClean="0">
                <a:solidFill>
                  <a:srgbClr val="002060"/>
                </a:solidFill>
              </a:rPr>
              <a:t>Curs de instruire pentru angajații operatorilor „Apă-Canal”</a:t>
            </a:r>
          </a:p>
          <a:p>
            <a:endParaRPr lang="ro-MD" b="1" dirty="0" smtClean="0">
              <a:solidFill>
                <a:srgbClr val="002060"/>
              </a:solidFill>
            </a:endParaRPr>
          </a:p>
          <a:p>
            <a:pPr>
              <a:spcBef>
                <a:spcPts val="0"/>
              </a:spcBef>
            </a:pPr>
            <a:r>
              <a:rPr lang="ro-MD" sz="2000" b="1" dirty="0" smtClean="0">
                <a:solidFill>
                  <a:srgbClr val="FF0000"/>
                </a:solidFill>
              </a:rPr>
              <a:t>Modulul:</a:t>
            </a:r>
            <a:r>
              <a:rPr lang="ro-MD" sz="2000" b="1" dirty="0" smtClean="0">
                <a:solidFill>
                  <a:srgbClr val="002060"/>
                </a:solidFill>
              </a:rPr>
              <a:t> Acte legislative și normative în domeniul </a:t>
            </a:r>
          </a:p>
          <a:p>
            <a:pPr>
              <a:spcBef>
                <a:spcPts val="0"/>
              </a:spcBef>
            </a:pPr>
            <a:r>
              <a:rPr lang="ro-MD" sz="2000" b="1" dirty="0" smtClean="0">
                <a:solidFill>
                  <a:srgbClr val="002060"/>
                </a:solidFill>
              </a:rPr>
              <a:t>alimentării cu apă și de canalizare</a:t>
            </a:r>
          </a:p>
          <a:p>
            <a:endParaRPr lang="ro-MD" b="1" dirty="0" smtClean="0">
              <a:solidFill>
                <a:srgbClr val="002060"/>
              </a:solidFill>
            </a:endParaRPr>
          </a:p>
          <a:p>
            <a:r>
              <a:rPr lang="ro-MD" b="1" dirty="0" smtClean="0">
                <a:solidFill>
                  <a:srgbClr val="FF0000"/>
                </a:solidFill>
              </a:rPr>
              <a:t>Sesiunea: </a:t>
            </a:r>
            <a:r>
              <a:rPr lang="ro-MD" b="1" cap="none" dirty="0" smtClean="0">
                <a:solidFill>
                  <a:srgbClr val="002060"/>
                </a:solidFill>
              </a:rPr>
              <a:t>Acte legislative de reglementare a serviciului public de alimentare cu apă şi de canalizare aprobate de către ANRE</a:t>
            </a:r>
            <a:r>
              <a:rPr lang="ro-MD" b="1" dirty="0" smtClean="0">
                <a:solidFill>
                  <a:srgbClr val="002060"/>
                </a:solidFill>
              </a:rPr>
              <a:t>.</a:t>
            </a:r>
          </a:p>
          <a:p>
            <a:pPr algn="r"/>
            <a:endParaRPr lang="ro-MD" sz="1600" b="1" dirty="0">
              <a:solidFill>
                <a:srgbClr val="002060"/>
              </a:solidFill>
            </a:endParaRPr>
          </a:p>
          <a:p>
            <a:pPr algn="r">
              <a:spcBef>
                <a:spcPts val="0"/>
              </a:spcBef>
            </a:pPr>
            <a:endParaRPr lang="ro-MD" sz="1800" b="1" i="1" dirty="0" smtClean="0"/>
          </a:p>
          <a:p>
            <a:pPr algn="r">
              <a:spcBef>
                <a:spcPts val="0"/>
              </a:spcBef>
            </a:pPr>
            <a:r>
              <a:rPr lang="ro-MD" sz="2000" b="1" i="1" cap="none" dirty="0" smtClean="0">
                <a:solidFill>
                  <a:srgbClr val="0070C0"/>
                </a:solidFill>
              </a:rPr>
              <a:t>Elena</a:t>
            </a:r>
            <a:r>
              <a:rPr lang="ro-MD" sz="2000" b="1" i="1" dirty="0" smtClean="0">
                <a:solidFill>
                  <a:srgbClr val="0070C0"/>
                </a:solidFill>
              </a:rPr>
              <a:t> BREAHNA</a:t>
            </a:r>
          </a:p>
          <a:p>
            <a:pPr algn="r">
              <a:spcBef>
                <a:spcPts val="0"/>
              </a:spcBef>
            </a:pPr>
            <a:r>
              <a:rPr lang="ro-MD" sz="2000" b="1" i="1" cap="none" dirty="0" smtClean="0">
                <a:solidFill>
                  <a:srgbClr val="0070C0"/>
                </a:solidFill>
              </a:rPr>
              <a:t>Consultant Secția investiții</a:t>
            </a:r>
          </a:p>
          <a:p>
            <a:pPr algn="r">
              <a:spcBef>
                <a:spcPts val="0"/>
              </a:spcBef>
            </a:pPr>
            <a:endParaRPr lang="ro-MD" sz="1800" b="1" i="1" dirty="0"/>
          </a:p>
          <a:p>
            <a:pPr algn="r">
              <a:spcBef>
                <a:spcPts val="0"/>
              </a:spcBef>
            </a:pPr>
            <a:endParaRPr lang="ro-MD" sz="1800" b="1" i="1" dirty="0" smtClean="0"/>
          </a:p>
          <a:p>
            <a:pPr>
              <a:spcBef>
                <a:spcPts val="0"/>
              </a:spcBef>
            </a:pPr>
            <a:r>
              <a:rPr lang="ro-MD" sz="1800" b="1" i="1" dirty="0" smtClean="0">
                <a:solidFill>
                  <a:srgbClr val="002060"/>
                </a:solidFill>
              </a:rPr>
              <a:t>05 octombrie 2021</a:t>
            </a:r>
            <a:endParaRPr lang="en-GB" sz="1800" b="1" i="1" dirty="0">
              <a:solidFill>
                <a:srgbClr val="002060"/>
              </a:solidFill>
            </a:endParaRPr>
          </a:p>
        </p:txBody>
      </p:sp>
    </p:spTree>
    <p:extLst>
      <p:ext uri="{BB962C8B-B14F-4D97-AF65-F5344CB8AC3E}">
        <p14:creationId xmlns:p14="http://schemas.microsoft.com/office/powerpoint/2010/main" val="2402601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1527048"/>
            <a:ext cx="10363826" cy="4764024"/>
          </a:xfrm>
        </p:spPr>
        <p:txBody>
          <a:bodyPr>
            <a:normAutofit lnSpcReduction="10000"/>
          </a:bodyPr>
          <a:lstStyle/>
          <a:p>
            <a:pPr marL="0" lvl="0" indent="0" algn="just">
              <a:buNone/>
            </a:pPr>
            <a:r>
              <a:rPr lang="ro-MD" b="1" cap="none" dirty="0" smtClean="0">
                <a:latin typeface="Times New Roman" panose="02020603050405020304" pitchFamily="18" charset="0"/>
                <a:cs typeface="Times New Roman" panose="02020603050405020304" pitchFamily="18" charset="0"/>
              </a:rPr>
              <a:t>	8.</a:t>
            </a:r>
            <a:r>
              <a:rPr lang="ro-MD" cap="none" dirty="0" smtClean="0">
                <a:latin typeface="Times New Roman" panose="02020603050405020304" pitchFamily="18" charset="0"/>
                <a:cs typeface="Times New Roman" panose="02020603050405020304" pitchFamily="18" charset="0"/>
              </a:rPr>
              <a:t> Pct.35 din regulament – pierderile de apă la transportul și distribuția apei prin rețelele publice, calculul volumului de apă scurs din rețea la deteriorări și/sau avarieri a rețelelor publice </a:t>
            </a:r>
            <a:r>
              <a:rPr lang="ro-MD" b="1" i="1" u="sng" cap="none" dirty="0" smtClean="0">
                <a:latin typeface="Times New Roman" panose="02020603050405020304" pitchFamily="18" charset="0"/>
                <a:cs typeface="Times New Roman" panose="02020603050405020304" pitchFamily="18" charset="0"/>
              </a:rPr>
              <a:t>(rupturi și fisuri – formula 30)</a:t>
            </a:r>
            <a:r>
              <a:rPr lang="ro-MD" cap="none" dirty="0" smtClean="0">
                <a:latin typeface="Times New Roman" panose="02020603050405020304" pitchFamily="18" charset="0"/>
                <a:cs typeface="Times New Roman" panose="02020603050405020304" pitchFamily="18" charset="0"/>
              </a:rPr>
              <a:t>. Pentru calculul acestui volum se utilizează înregistrările avariilor efectuate de către operator conform registrelor.</a:t>
            </a:r>
            <a:endParaRPr lang="ro-MD" cap="none" dirty="0">
              <a:latin typeface="Times New Roman" panose="02020603050405020304" pitchFamily="18" charset="0"/>
              <a:cs typeface="Times New Roman" panose="02020603050405020304" pitchFamily="18" charset="0"/>
            </a:endParaRPr>
          </a:p>
          <a:p>
            <a:pPr marL="0" lvl="0" indent="0" algn="just">
              <a:buNone/>
            </a:pPr>
            <a:r>
              <a:rPr lang="ro-MD" cap="none" dirty="0" smtClean="0">
                <a:latin typeface="Times New Roman" panose="02020603050405020304" pitchFamily="18" charset="0"/>
                <a:cs typeface="Times New Roman" panose="02020603050405020304" pitchFamily="18" charset="0"/>
              </a:rPr>
              <a:t>	La includerea datelor în raportul prezentat agenției, numărul de avarii </a:t>
            </a:r>
            <a:r>
              <a:rPr lang="ro-MD" b="1" cap="none" dirty="0" smtClean="0">
                <a:solidFill>
                  <a:srgbClr val="FF0000"/>
                </a:solidFill>
                <a:latin typeface="Times New Roman" panose="02020603050405020304" pitchFamily="18" charset="0"/>
                <a:cs typeface="Times New Roman" panose="02020603050405020304" pitchFamily="18" charset="0"/>
              </a:rPr>
              <a:t>nu se sumează și nici nu se face o medie a duratei de timp a scurgerii apei din rețea</a:t>
            </a:r>
            <a:r>
              <a:rPr lang="ro-MD" cap="none" dirty="0" smtClean="0">
                <a:latin typeface="Times New Roman" panose="02020603050405020304" pitchFamily="18" charset="0"/>
                <a:cs typeface="Times New Roman" panose="02020603050405020304" pitchFamily="18" charset="0"/>
              </a:rPr>
              <a:t>.</a:t>
            </a:r>
            <a:endParaRPr lang="en-GB" cap="none" dirty="0" smtClean="0">
              <a:latin typeface="Times New Roman" panose="02020603050405020304" pitchFamily="18" charset="0"/>
              <a:cs typeface="Times New Roman" panose="02020603050405020304" pitchFamily="18" charset="0"/>
            </a:endParaRPr>
          </a:p>
          <a:p>
            <a:pPr marL="0" indent="0" algn="just">
              <a:buNone/>
            </a:pPr>
            <a:r>
              <a:rPr lang="ro-MD" cap="none" dirty="0" smtClean="0">
                <a:latin typeface="Times New Roman" panose="02020603050405020304" pitchFamily="18" charset="0"/>
                <a:cs typeface="Times New Roman" panose="02020603050405020304" pitchFamily="18" charset="0"/>
              </a:rPr>
              <a:t>	Pot fi sumate doar acele avarii care au loc pe același diametru și tip de rețea, aceeași durată de timp a scurgerii apei și aceeași presiune. În restul cazurilor, daca diferă măcar o componentă menționată mai sus, </a:t>
            </a:r>
            <a:r>
              <a:rPr lang="ro-MD" b="1" cap="none" dirty="0" smtClean="0">
                <a:solidFill>
                  <a:srgbClr val="FF0000"/>
                </a:solidFill>
                <a:latin typeface="Times New Roman" panose="02020603050405020304" pitchFamily="18" charset="0"/>
                <a:cs typeface="Times New Roman" panose="02020603050405020304" pitchFamily="18" charset="0"/>
              </a:rPr>
              <a:t>fiecare avarie se notează separat în raport</a:t>
            </a:r>
            <a:r>
              <a:rPr lang="ro-MD" cap="none" dirty="0" smtClean="0">
                <a:latin typeface="Times New Roman" panose="02020603050405020304" pitchFamily="18" charset="0"/>
                <a:cs typeface="Times New Roman" panose="02020603050405020304" pitchFamily="18" charset="0"/>
              </a:rPr>
              <a:t>.</a:t>
            </a:r>
            <a:endParaRPr lang="en-GB" cap="none" dirty="0" smtClean="0">
              <a:latin typeface="Times New Roman" panose="02020603050405020304" pitchFamily="18" charset="0"/>
              <a:cs typeface="Times New Roman" panose="02020603050405020304" pitchFamily="18" charset="0"/>
            </a:endParaRPr>
          </a:p>
          <a:p>
            <a:pPr marL="0" indent="0" algn="just">
              <a:buNone/>
            </a:pPr>
            <a:r>
              <a:rPr lang="ro-MD" cap="none" dirty="0" smtClean="0">
                <a:latin typeface="Times New Roman" panose="02020603050405020304" pitchFamily="18" charset="0"/>
                <a:cs typeface="Times New Roman" panose="02020603050405020304" pitchFamily="18" charset="0"/>
              </a:rPr>
              <a:t>	De asemenea este foarte important ca la fiecare avarie să fie notată și </a:t>
            </a:r>
            <a:r>
              <a:rPr lang="ro-MD" b="1" cap="none" dirty="0" smtClean="0">
                <a:latin typeface="Times New Roman" panose="02020603050405020304" pitchFamily="18" charset="0"/>
                <a:cs typeface="Times New Roman" panose="02020603050405020304" pitchFamily="18" charset="0"/>
              </a:rPr>
              <a:t>lungimea de rețea golită</a:t>
            </a:r>
            <a:r>
              <a:rPr lang="ro-MD" cap="none" dirty="0" smtClean="0">
                <a:latin typeface="Times New Roman" panose="02020603050405020304" pitchFamily="18" charset="0"/>
                <a:cs typeface="Times New Roman" panose="02020603050405020304" pitchFamily="18" charset="0"/>
              </a:rPr>
              <a:t>, în caz contrar ea nu v-a fi inclusă în calculul volumului de apă la procesul de golire a rețelelor publice conform formulei 32.</a:t>
            </a:r>
            <a:endParaRPr lang="en-GB" cap="none" dirty="0" smtClean="0">
              <a:latin typeface="Times New Roman" panose="02020603050405020304" pitchFamily="18" charset="0"/>
              <a:cs typeface="Times New Roman" panose="02020603050405020304" pitchFamily="18" charset="0"/>
            </a:endParaRPr>
          </a:p>
          <a:p>
            <a:endParaRPr lang="en-GB" dirty="0"/>
          </a:p>
        </p:txBody>
      </p:sp>
      <p:sp>
        <p:nvSpPr>
          <p:cNvPr id="4" name="Заголовок 1"/>
          <p:cNvSpPr>
            <a:spLocks noGrp="1"/>
          </p:cNvSpPr>
          <p:nvPr>
            <p:ph type="title"/>
          </p:nvPr>
        </p:nvSpPr>
        <p:spPr>
          <a:xfrm>
            <a:off x="1335024" y="298477"/>
            <a:ext cx="9942576" cy="798803"/>
          </a:xfrm>
        </p:spPr>
        <p:txBody>
          <a:bodyPr>
            <a:normAutofit/>
          </a:bodyPr>
          <a:lstStyle/>
          <a:p>
            <a:r>
              <a:rPr lang="ro-MD" sz="3200" b="1" dirty="0" smtClean="0">
                <a:latin typeface="Times New Roman" panose="02020603050405020304" pitchFamily="18" charset="0"/>
                <a:cs typeface="Times New Roman" panose="02020603050405020304" pitchFamily="18" charset="0"/>
              </a:rPr>
              <a:t>Consum tehnologic și pierderi de apă</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854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97181"/>
            <a:ext cx="10364451" cy="763523"/>
          </a:xfrm>
        </p:spPr>
        <p:txBody>
          <a:bodyPr>
            <a:normAutofit/>
          </a:bodyPr>
          <a:lstStyle/>
          <a:p>
            <a:r>
              <a:rPr lang="ro-MD" b="1" dirty="0" smtClean="0"/>
              <a:t>Investiții</a:t>
            </a:r>
            <a:endParaRPr lang="en-GB" dirty="0"/>
          </a:p>
        </p:txBody>
      </p:sp>
      <p:sp>
        <p:nvSpPr>
          <p:cNvPr id="3" name="Объект 2"/>
          <p:cNvSpPr>
            <a:spLocks noGrp="1"/>
          </p:cNvSpPr>
          <p:nvPr>
            <p:ph sz="quarter" idx="13"/>
          </p:nvPr>
        </p:nvSpPr>
        <p:spPr>
          <a:xfrm>
            <a:off x="913774" y="1737360"/>
            <a:ext cx="10363826" cy="4800600"/>
          </a:xfrm>
        </p:spPr>
        <p:txBody>
          <a:bodyPr/>
          <a:lstStyle/>
          <a:p>
            <a:pPr marL="0" indent="0" algn="ctr">
              <a:buNone/>
            </a:pPr>
            <a:r>
              <a:rPr lang="ro-MD" sz="3200" b="1" cap="none" dirty="0" smtClean="0">
                <a:latin typeface="Times New Roman" panose="02020603050405020304" pitchFamily="18" charset="0"/>
                <a:cs typeface="Times New Roman" panose="02020603050405020304" pitchFamily="18" charset="0"/>
              </a:rPr>
              <a:t>„</a:t>
            </a:r>
            <a:r>
              <a:rPr lang="en-GB" sz="3200" b="1" cap="none" dirty="0" err="1" smtClean="0">
                <a:latin typeface="Times New Roman" panose="02020603050405020304" pitchFamily="18" charset="0"/>
                <a:cs typeface="Times New Roman" panose="02020603050405020304" pitchFamily="18" charset="0"/>
              </a:rPr>
              <a:t>Regulamentul</a:t>
            </a:r>
            <a:r>
              <a:rPr lang="en-GB" sz="3200" b="1" cap="none" dirty="0" smtClean="0">
                <a:latin typeface="Times New Roman" panose="02020603050405020304" pitchFamily="18" charset="0"/>
                <a:cs typeface="Times New Roman" panose="02020603050405020304" pitchFamily="18" charset="0"/>
              </a:rPr>
              <a:t> </a:t>
            </a:r>
            <a:endParaRPr lang="ro-MD" sz="3200" b="1" cap="none" dirty="0" smtClean="0">
              <a:latin typeface="Times New Roman" panose="02020603050405020304" pitchFamily="18" charset="0"/>
              <a:cs typeface="Times New Roman" panose="02020603050405020304" pitchFamily="18" charset="0"/>
            </a:endParaRPr>
          </a:p>
          <a:p>
            <a:pPr marL="0" indent="0" algn="ctr">
              <a:buNone/>
            </a:pPr>
            <a:r>
              <a:rPr lang="en-GB" sz="3200" b="1" cap="none" dirty="0" err="1" smtClean="0">
                <a:latin typeface="Times New Roman" panose="02020603050405020304" pitchFamily="18" charset="0"/>
                <a:cs typeface="Times New Roman" panose="02020603050405020304" pitchFamily="18" charset="0"/>
              </a:rPr>
              <a:t>privind</a:t>
            </a:r>
            <a:r>
              <a:rPr lang="en-GB" sz="3200" b="1" cap="none" dirty="0" smtClean="0">
                <a:latin typeface="Times New Roman" panose="02020603050405020304" pitchFamily="18" charset="0"/>
                <a:cs typeface="Times New Roman" panose="02020603050405020304" pitchFamily="18" charset="0"/>
              </a:rPr>
              <a:t> </a:t>
            </a:r>
            <a:r>
              <a:rPr lang="en-GB" sz="3200" b="1" cap="none" dirty="0" err="1" smtClean="0">
                <a:latin typeface="Times New Roman" panose="02020603050405020304" pitchFamily="18" charset="0"/>
                <a:cs typeface="Times New Roman" panose="02020603050405020304" pitchFamily="18" charset="0"/>
              </a:rPr>
              <a:t>principiile</a:t>
            </a:r>
            <a:r>
              <a:rPr lang="en-GB" sz="3200" b="1" cap="none" dirty="0" smtClean="0">
                <a:latin typeface="Times New Roman" panose="02020603050405020304" pitchFamily="18" charset="0"/>
                <a:cs typeface="Times New Roman" panose="02020603050405020304" pitchFamily="18" charset="0"/>
              </a:rPr>
              <a:t> de </a:t>
            </a:r>
            <a:r>
              <a:rPr lang="en-GB" sz="3200" b="1" cap="none" dirty="0" err="1" smtClean="0">
                <a:latin typeface="Times New Roman" panose="02020603050405020304" pitchFamily="18" charset="0"/>
                <a:cs typeface="Times New Roman" panose="02020603050405020304" pitchFamily="18" charset="0"/>
              </a:rPr>
              <a:t>efectuare</a:t>
            </a:r>
            <a:r>
              <a:rPr lang="en-GB" sz="3200" b="1" cap="none" dirty="0" smtClean="0">
                <a:latin typeface="Times New Roman" panose="02020603050405020304" pitchFamily="18" charset="0"/>
                <a:cs typeface="Times New Roman" panose="02020603050405020304" pitchFamily="18" charset="0"/>
              </a:rPr>
              <a:t> a </a:t>
            </a:r>
            <a:r>
              <a:rPr lang="en-GB" sz="3200" b="1" cap="none" dirty="0" err="1" smtClean="0">
                <a:latin typeface="Times New Roman" panose="02020603050405020304" pitchFamily="18" charset="0"/>
                <a:cs typeface="Times New Roman" panose="02020603050405020304" pitchFamily="18" charset="0"/>
              </a:rPr>
              <a:t>investițiilor</a:t>
            </a:r>
            <a:r>
              <a:rPr lang="en-GB" sz="3200" b="1" cap="none" dirty="0" smtClean="0">
                <a:latin typeface="Times New Roman" panose="02020603050405020304" pitchFamily="18" charset="0"/>
                <a:cs typeface="Times New Roman" panose="02020603050405020304" pitchFamily="18" charset="0"/>
              </a:rPr>
              <a:t> </a:t>
            </a:r>
            <a:r>
              <a:rPr lang="en-GB" sz="3200" b="1" cap="none" dirty="0" err="1" smtClean="0">
                <a:latin typeface="Times New Roman" panose="02020603050405020304" pitchFamily="18" charset="0"/>
                <a:cs typeface="Times New Roman" panose="02020603050405020304" pitchFamily="18" charset="0"/>
              </a:rPr>
              <a:t>în</a:t>
            </a:r>
            <a:r>
              <a:rPr lang="en-GB" sz="3200" b="1" cap="none" dirty="0" smtClean="0">
                <a:latin typeface="Times New Roman" panose="02020603050405020304" pitchFamily="18" charset="0"/>
                <a:cs typeface="Times New Roman" panose="02020603050405020304" pitchFamily="18" charset="0"/>
              </a:rPr>
              <a:t> </a:t>
            </a:r>
            <a:r>
              <a:rPr lang="en-GB" sz="3200" b="1" cap="none" dirty="0" err="1" smtClean="0">
                <a:latin typeface="Times New Roman" panose="02020603050405020304" pitchFamily="18" charset="0"/>
                <a:cs typeface="Times New Roman" panose="02020603050405020304" pitchFamily="18" charset="0"/>
              </a:rPr>
              <a:t>sectorul</a:t>
            </a:r>
            <a:r>
              <a:rPr lang="en-GB" sz="3200" b="1" cap="none" dirty="0" smtClean="0">
                <a:latin typeface="Times New Roman" panose="02020603050405020304" pitchFamily="18" charset="0"/>
                <a:cs typeface="Times New Roman" panose="02020603050405020304" pitchFamily="18" charset="0"/>
              </a:rPr>
              <a:t> de </a:t>
            </a:r>
            <a:r>
              <a:rPr lang="en-GB" sz="3200" b="1" cap="none" dirty="0" err="1" smtClean="0">
                <a:latin typeface="Times New Roman" panose="02020603050405020304" pitchFamily="18" charset="0"/>
                <a:cs typeface="Times New Roman" panose="02020603050405020304" pitchFamily="18" charset="0"/>
              </a:rPr>
              <a:t>alimentare</a:t>
            </a:r>
            <a:r>
              <a:rPr lang="en-GB" sz="3200" b="1" cap="none" dirty="0" smtClean="0">
                <a:latin typeface="Times New Roman" panose="02020603050405020304" pitchFamily="18" charset="0"/>
                <a:cs typeface="Times New Roman" panose="02020603050405020304" pitchFamily="18" charset="0"/>
              </a:rPr>
              <a:t> cu </a:t>
            </a:r>
            <a:r>
              <a:rPr lang="en-GB" sz="3200" b="1" cap="none" dirty="0" err="1" smtClean="0">
                <a:latin typeface="Times New Roman" panose="02020603050405020304" pitchFamily="18" charset="0"/>
                <a:cs typeface="Times New Roman" panose="02020603050405020304" pitchFamily="18" charset="0"/>
              </a:rPr>
              <a:t>apă</a:t>
            </a:r>
            <a:r>
              <a:rPr lang="en-GB" sz="3200" b="1" cap="none" dirty="0" smtClean="0">
                <a:latin typeface="Times New Roman" panose="02020603050405020304" pitchFamily="18" charset="0"/>
                <a:cs typeface="Times New Roman" panose="02020603050405020304" pitchFamily="18" charset="0"/>
              </a:rPr>
              <a:t> </a:t>
            </a:r>
            <a:r>
              <a:rPr lang="en-GB" sz="3200" b="1" cap="none" dirty="0" err="1" smtClean="0">
                <a:latin typeface="Times New Roman" panose="02020603050405020304" pitchFamily="18" charset="0"/>
                <a:cs typeface="Times New Roman" panose="02020603050405020304" pitchFamily="18" charset="0"/>
              </a:rPr>
              <a:t>și</a:t>
            </a:r>
            <a:r>
              <a:rPr lang="en-GB" sz="3200" b="1" cap="none" dirty="0" smtClean="0">
                <a:latin typeface="Times New Roman" panose="02020603050405020304" pitchFamily="18" charset="0"/>
                <a:cs typeface="Times New Roman" panose="02020603050405020304" pitchFamily="18" charset="0"/>
              </a:rPr>
              <a:t> de </a:t>
            </a:r>
            <a:r>
              <a:rPr lang="en-GB" sz="3200" b="1" cap="none" dirty="0" err="1" smtClean="0">
                <a:latin typeface="Times New Roman" panose="02020603050405020304" pitchFamily="18" charset="0"/>
                <a:cs typeface="Times New Roman" panose="02020603050405020304" pitchFamily="18" charset="0"/>
              </a:rPr>
              <a:t>canalizare</a:t>
            </a:r>
            <a:r>
              <a:rPr lang="ro-MD" sz="3200" b="1" cap="none" dirty="0" smtClean="0">
                <a:latin typeface="Times New Roman" panose="02020603050405020304" pitchFamily="18" charset="0"/>
                <a:cs typeface="Times New Roman" panose="02020603050405020304" pitchFamily="18" charset="0"/>
              </a:rPr>
              <a:t>”</a:t>
            </a:r>
            <a:r>
              <a:rPr lang="en-GB" sz="3200" cap="none" dirty="0" smtClean="0">
                <a:latin typeface="Times New Roman" panose="02020603050405020304" pitchFamily="18" charset="0"/>
                <a:cs typeface="Times New Roman" panose="02020603050405020304" pitchFamily="18" charset="0"/>
              </a:rPr>
              <a:t> </a:t>
            </a:r>
            <a:endParaRPr lang="ro-MD" sz="3200" cap="none" dirty="0" smtClean="0">
              <a:latin typeface="Times New Roman" panose="02020603050405020304" pitchFamily="18" charset="0"/>
              <a:cs typeface="Times New Roman" panose="02020603050405020304" pitchFamily="18" charset="0"/>
            </a:endParaRPr>
          </a:p>
          <a:p>
            <a:pPr marL="0" indent="0" algn="ctr">
              <a:buNone/>
            </a:pPr>
            <a:endParaRPr lang="ro-MD" sz="3200" cap="none" dirty="0">
              <a:latin typeface="Times New Roman" panose="02020603050405020304" pitchFamily="18" charset="0"/>
              <a:cs typeface="Times New Roman" panose="02020603050405020304" pitchFamily="18" charset="0"/>
            </a:endParaRPr>
          </a:p>
          <a:p>
            <a:pPr marL="0" indent="0" algn="ctr">
              <a:buNone/>
            </a:pPr>
            <a:r>
              <a:rPr lang="ro-MD" sz="3200" i="1" cap="none" dirty="0" smtClean="0">
                <a:latin typeface="Times New Roman" panose="02020603050405020304" pitchFamily="18" charset="0"/>
                <a:cs typeface="Times New Roman" panose="02020603050405020304" pitchFamily="18" charset="0"/>
              </a:rPr>
              <a:t>A</a:t>
            </a:r>
            <a:r>
              <a:rPr lang="en-GB" sz="3200" i="1" cap="none" dirty="0" err="1" smtClean="0">
                <a:latin typeface="Times New Roman" panose="02020603050405020304" pitchFamily="18" charset="0"/>
                <a:cs typeface="Times New Roman" panose="02020603050405020304" pitchFamily="18" charset="0"/>
              </a:rPr>
              <a:t>probat</a:t>
            </a:r>
            <a:r>
              <a:rPr lang="en-GB" sz="3200" i="1" cap="none" dirty="0" smtClean="0">
                <a:latin typeface="Times New Roman" panose="02020603050405020304" pitchFamily="18" charset="0"/>
                <a:cs typeface="Times New Roman" panose="02020603050405020304" pitchFamily="18" charset="0"/>
              </a:rPr>
              <a:t> </a:t>
            </a:r>
            <a:r>
              <a:rPr lang="en-GB" sz="3200" i="1" cap="none" dirty="0" err="1" smtClean="0">
                <a:latin typeface="Times New Roman" panose="02020603050405020304" pitchFamily="18" charset="0"/>
                <a:cs typeface="Times New Roman" panose="02020603050405020304" pitchFamily="18" charset="0"/>
              </a:rPr>
              <a:t>prin</a:t>
            </a:r>
            <a:r>
              <a:rPr lang="en-GB" sz="3200" i="1" cap="none" dirty="0" smtClean="0">
                <a:latin typeface="Times New Roman" panose="02020603050405020304" pitchFamily="18" charset="0"/>
                <a:cs typeface="Times New Roman" panose="02020603050405020304" pitchFamily="18" charset="0"/>
              </a:rPr>
              <a:t> </a:t>
            </a:r>
            <a:r>
              <a:rPr lang="en-GB" sz="3200" i="1" cap="none" dirty="0" err="1" smtClean="0">
                <a:latin typeface="Times New Roman" panose="02020603050405020304" pitchFamily="18" charset="0"/>
                <a:cs typeface="Times New Roman" panose="02020603050405020304" pitchFamily="18" charset="0"/>
              </a:rPr>
              <a:t>hotărârea</a:t>
            </a:r>
            <a:r>
              <a:rPr lang="en-GB" sz="3200" i="1" cap="none" dirty="0" smtClean="0">
                <a:latin typeface="Times New Roman" panose="02020603050405020304" pitchFamily="18" charset="0"/>
                <a:cs typeface="Times New Roman" panose="02020603050405020304" pitchFamily="18" charset="0"/>
              </a:rPr>
              <a:t> ANRE nr.357/2019 din 27.09.2019</a:t>
            </a:r>
          </a:p>
          <a:p>
            <a:endParaRPr lang="en-GB" dirty="0"/>
          </a:p>
        </p:txBody>
      </p:sp>
    </p:spTree>
    <p:extLst>
      <p:ext uri="{BB962C8B-B14F-4D97-AF65-F5344CB8AC3E}">
        <p14:creationId xmlns:p14="http://schemas.microsoft.com/office/powerpoint/2010/main" val="2926938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97181"/>
            <a:ext cx="10364451" cy="763523"/>
          </a:xfrm>
        </p:spPr>
        <p:txBody>
          <a:bodyPr>
            <a:normAutofit/>
          </a:bodyPr>
          <a:lstStyle/>
          <a:p>
            <a:r>
              <a:rPr lang="ro-MD" b="1" dirty="0" smtClean="0"/>
              <a:t>Investiții</a:t>
            </a:r>
            <a:endParaRPr lang="en-GB" dirty="0"/>
          </a:p>
        </p:txBody>
      </p:sp>
      <p:sp>
        <p:nvSpPr>
          <p:cNvPr id="3" name="Объект 2"/>
          <p:cNvSpPr>
            <a:spLocks noGrp="1"/>
          </p:cNvSpPr>
          <p:nvPr>
            <p:ph sz="quarter" idx="13"/>
          </p:nvPr>
        </p:nvSpPr>
        <p:spPr>
          <a:xfrm>
            <a:off x="913774" y="1289304"/>
            <a:ext cx="10363826" cy="5248656"/>
          </a:xfrm>
        </p:spPr>
        <p:txBody>
          <a:bodyPr/>
          <a:lstStyle/>
          <a:p>
            <a:pPr marL="0" indent="0" algn="ctr">
              <a:buNone/>
            </a:pPr>
            <a:endParaRPr lang="ro-MD" b="1"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ro-MD" b="1" dirty="0" smtClean="0">
                <a:solidFill>
                  <a:srgbClr val="FF0000"/>
                </a:solidFill>
                <a:latin typeface="Times New Roman" panose="02020603050405020304" pitchFamily="18" charset="0"/>
                <a:cs typeface="Times New Roman" panose="02020603050405020304" pitchFamily="18" charset="0"/>
              </a:rPr>
              <a:t>SCOPUL:</a:t>
            </a:r>
          </a:p>
          <a:p>
            <a:pPr marL="0" indent="0">
              <a:buNone/>
            </a:pPr>
            <a:r>
              <a:rPr lang="ro-MO" cap="none" dirty="0" smtClean="0">
                <a:latin typeface="Times New Roman" panose="02020603050405020304" pitchFamily="18" charset="0"/>
                <a:cs typeface="Times New Roman" panose="02020603050405020304" pitchFamily="18" charset="0"/>
              </a:rPr>
              <a:t>	Regulamentul are drept scop stabilirea:</a:t>
            </a:r>
          </a:p>
          <a:p>
            <a:pPr>
              <a:buFontTx/>
              <a:buChar char="-"/>
            </a:pPr>
            <a:r>
              <a:rPr lang="ro-MO" i="1" cap="none" dirty="0" smtClean="0">
                <a:latin typeface="Times New Roman" panose="02020603050405020304" pitchFamily="18" charset="0"/>
                <a:cs typeface="Times New Roman" panose="02020603050405020304" pitchFamily="18" charset="0"/>
              </a:rPr>
              <a:t>Termenilor de prezentare și aprobare a Planurilor de investiții;</a:t>
            </a:r>
          </a:p>
          <a:p>
            <a:pPr>
              <a:buFontTx/>
              <a:buChar char="-"/>
            </a:pPr>
            <a:r>
              <a:rPr lang="ro-MO" i="1" cap="none" dirty="0" smtClean="0">
                <a:latin typeface="Times New Roman" panose="02020603050405020304" pitchFamily="18" charset="0"/>
                <a:cs typeface="Times New Roman" panose="02020603050405020304" pitchFamily="18" charset="0"/>
              </a:rPr>
              <a:t>Categoriilor și criteriilor de evaluare a investițiilor;</a:t>
            </a:r>
          </a:p>
          <a:p>
            <a:pPr>
              <a:buFontTx/>
              <a:buChar char="-"/>
            </a:pPr>
            <a:r>
              <a:rPr lang="ro-MO" i="1" cap="none" dirty="0" smtClean="0">
                <a:latin typeface="Times New Roman" panose="02020603050405020304" pitchFamily="18" charset="0"/>
                <a:cs typeface="Times New Roman" panose="02020603050405020304" pitchFamily="18" charset="0"/>
              </a:rPr>
              <a:t>Procedurilor de planificare, prezentare, aprobare și modificare  a Planurilor de investiții;</a:t>
            </a:r>
          </a:p>
          <a:p>
            <a:pPr>
              <a:buFontTx/>
              <a:buChar char="-"/>
            </a:pPr>
            <a:r>
              <a:rPr lang="ro-MO" i="1" cap="none" dirty="0" smtClean="0">
                <a:latin typeface="Times New Roman" panose="02020603050405020304" pitchFamily="18" charset="0"/>
                <a:cs typeface="Times New Roman" panose="02020603050405020304" pitchFamily="18" charset="0"/>
              </a:rPr>
              <a:t>Cerințelor față de raportul privind realizarea Planurilor de </a:t>
            </a:r>
            <a:r>
              <a:rPr lang="ro-MO" i="1" cap="none" dirty="0" err="1" smtClean="0">
                <a:latin typeface="Times New Roman" panose="02020603050405020304" pitchFamily="18" charset="0"/>
                <a:cs typeface="Times New Roman" panose="02020603050405020304" pitchFamily="18" charset="0"/>
              </a:rPr>
              <a:t>investițiiI</a:t>
            </a:r>
            <a:r>
              <a:rPr lang="ro-MO" i="1" cap="none" dirty="0" smtClean="0">
                <a:latin typeface="Times New Roman" panose="02020603050405020304" pitchFamily="18" charset="0"/>
                <a:cs typeface="Times New Roman" panose="02020603050405020304" pitchFamily="18" charset="0"/>
              </a:rPr>
              <a:t>;</a:t>
            </a:r>
          </a:p>
          <a:p>
            <a:pPr>
              <a:buFontTx/>
              <a:buChar char="-"/>
            </a:pPr>
            <a:r>
              <a:rPr lang="ro-MO" i="1" cap="none" dirty="0" smtClean="0">
                <a:latin typeface="Times New Roman" panose="02020603050405020304" pitchFamily="18" charset="0"/>
                <a:cs typeface="Times New Roman" panose="02020603050405020304" pitchFamily="18" charset="0"/>
              </a:rPr>
              <a:t>Modului de acceptare în scopuri tarifare a investițiilor realizate.</a:t>
            </a:r>
            <a:endParaRPr lang="ro-MO" i="1" dirty="0">
              <a:latin typeface="Times New Roman" panose="02020603050405020304" pitchFamily="18" charset="0"/>
              <a:cs typeface="Times New Roman" panose="02020603050405020304" pitchFamily="18" charset="0"/>
            </a:endParaRPr>
          </a:p>
          <a:p>
            <a:pPr marL="0" indent="0" algn="ctr">
              <a:buNone/>
            </a:pPr>
            <a:endParaRPr lang="en-GB"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098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97181"/>
            <a:ext cx="10364451" cy="763523"/>
          </a:xfrm>
        </p:spPr>
        <p:txBody>
          <a:bodyPr>
            <a:normAutofit/>
          </a:bodyPr>
          <a:lstStyle/>
          <a:p>
            <a:r>
              <a:rPr lang="ro-MD" b="1" dirty="0" smtClean="0"/>
              <a:t>Investiții</a:t>
            </a:r>
            <a:endParaRPr lang="en-GB" dirty="0"/>
          </a:p>
        </p:txBody>
      </p:sp>
      <p:sp>
        <p:nvSpPr>
          <p:cNvPr id="3" name="Объект 2"/>
          <p:cNvSpPr>
            <a:spLocks noGrp="1"/>
          </p:cNvSpPr>
          <p:nvPr>
            <p:ph sz="quarter" idx="13"/>
          </p:nvPr>
        </p:nvSpPr>
        <p:spPr>
          <a:xfrm>
            <a:off x="913774" y="1289304"/>
            <a:ext cx="10363826" cy="5248656"/>
          </a:xfrm>
        </p:spPr>
        <p:txBody>
          <a:bodyPr/>
          <a:lstStyle/>
          <a:p>
            <a:pPr marL="0" indent="0" algn="just">
              <a:buNone/>
            </a:pPr>
            <a:r>
              <a:rPr lang="ro-MO" cap="none" dirty="0" smtClean="0">
                <a:latin typeface="Times New Roman" panose="02020603050405020304" pitchFamily="18" charset="0"/>
                <a:cs typeface="Times New Roman" panose="02020603050405020304" pitchFamily="18" charset="0"/>
              </a:rPr>
              <a:t>	</a:t>
            </a:r>
          </a:p>
          <a:p>
            <a:pPr marL="0" indent="0" algn="just">
              <a:buNone/>
            </a:pPr>
            <a:r>
              <a:rPr lang="ro-MD" cap="none" dirty="0">
                <a:latin typeface="Times New Roman" panose="02020603050405020304" pitchFamily="18" charset="0"/>
                <a:cs typeface="Times New Roman" panose="02020603050405020304" pitchFamily="18" charset="0"/>
              </a:rPr>
              <a:t>	</a:t>
            </a:r>
            <a:r>
              <a:rPr lang="ro-MO" sz="2400" cap="none" dirty="0" smtClean="0">
                <a:latin typeface="Times New Roman" panose="02020603050405020304" pitchFamily="18" charset="0"/>
                <a:cs typeface="Times New Roman" panose="02020603050405020304" pitchFamily="18" charset="0"/>
              </a:rPr>
              <a:t>Planul de investiții se elaborează de către operatori ținând cont de </a:t>
            </a:r>
            <a:r>
              <a:rPr lang="ro-MO" sz="2400" b="1" cap="none" dirty="0" smtClean="0">
                <a:solidFill>
                  <a:srgbClr val="FF0000"/>
                </a:solidFill>
                <a:latin typeface="Times New Roman" panose="02020603050405020304" pitchFamily="18" charset="0"/>
                <a:cs typeface="Times New Roman" panose="02020603050405020304" pitchFamily="18" charset="0"/>
              </a:rPr>
              <a:t>principiul </a:t>
            </a:r>
            <a:r>
              <a:rPr lang="it-IT" sz="2400" b="1" cap="none" dirty="0" err="1" smtClean="0">
                <a:solidFill>
                  <a:srgbClr val="FF0000"/>
                </a:solidFill>
                <a:latin typeface="Times New Roman" panose="02020603050405020304" pitchFamily="18" charset="0"/>
                <a:cs typeface="Times New Roman" panose="02020603050405020304" pitchFamily="18" charset="0"/>
              </a:rPr>
              <a:t>eficienţei</a:t>
            </a:r>
            <a:r>
              <a:rPr lang="it-IT" sz="2400" b="1" cap="none" dirty="0" smtClean="0">
                <a:solidFill>
                  <a:srgbClr val="FF0000"/>
                </a:solidFill>
                <a:latin typeface="Times New Roman" panose="02020603050405020304" pitchFamily="18" charset="0"/>
                <a:cs typeface="Times New Roman" panose="02020603050405020304" pitchFamily="18" charset="0"/>
              </a:rPr>
              <a:t> </a:t>
            </a:r>
            <a:r>
              <a:rPr lang="it-IT" sz="2400" b="1" cap="none" dirty="0" err="1" smtClean="0">
                <a:solidFill>
                  <a:srgbClr val="FF0000"/>
                </a:solidFill>
                <a:latin typeface="Times New Roman" panose="02020603050405020304" pitchFamily="18" charset="0"/>
                <a:cs typeface="Times New Roman" panose="02020603050405020304" pitchFamily="18" charset="0"/>
              </a:rPr>
              <a:t>maxime</a:t>
            </a:r>
            <a:r>
              <a:rPr lang="it-IT" sz="2400" b="1" cap="none" dirty="0" smtClean="0">
                <a:solidFill>
                  <a:srgbClr val="FF0000"/>
                </a:solidFill>
                <a:latin typeface="Times New Roman" panose="02020603050405020304" pitchFamily="18" charset="0"/>
                <a:cs typeface="Times New Roman" panose="02020603050405020304" pitchFamily="18" charset="0"/>
              </a:rPr>
              <a:t> la </a:t>
            </a:r>
            <a:r>
              <a:rPr lang="it-IT" sz="2400" b="1" cap="none" dirty="0" err="1" smtClean="0">
                <a:solidFill>
                  <a:srgbClr val="FF0000"/>
                </a:solidFill>
                <a:latin typeface="Times New Roman" panose="02020603050405020304" pitchFamily="18" charset="0"/>
                <a:cs typeface="Times New Roman" panose="02020603050405020304" pitchFamily="18" charset="0"/>
              </a:rPr>
              <a:t>cheltuieli</a:t>
            </a:r>
            <a:r>
              <a:rPr lang="it-IT" sz="2400" b="1" cap="none" dirty="0" smtClean="0">
                <a:solidFill>
                  <a:srgbClr val="FF0000"/>
                </a:solidFill>
                <a:latin typeface="Times New Roman" panose="02020603050405020304" pitchFamily="18" charset="0"/>
                <a:cs typeface="Times New Roman" panose="02020603050405020304" pitchFamily="18" charset="0"/>
              </a:rPr>
              <a:t> minime</a:t>
            </a:r>
            <a:r>
              <a:rPr lang="ro-MO" sz="2400" cap="none" dirty="0" smtClean="0">
                <a:latin typeface="Times New Roman" panose="02020603050405020304" pitchFamily="18" charset="0"/>
                <a:cs typeface="Times New Roman" panose="02020603050405020304" pitchFamily="18" charset="0"/>
              </a:rPr>
              <a:t> și de programele și planurile de dezvoltare ale autorităților administrației publice locale.</a:t>
            </a:r>
          </a:p>
          <a:p>
            <a:pPr algn="just"/>
            <a:endParaRPr lang="ro-MO" sz="2400" cap="none" dirty="0" smtClean="0">
              <a:latin typeface="Times New Roman" panose="02020603050405020304" pitchFamily="18" charset="0"/>
              <a:cs typeface="Times New Roman" panose="02020603050405020304" pitchFamily="18" charset="0"/>
            </a:endParaRPr>
          </a:p>
          <a:p>
            <a:pPr marL="0" indent="0" algn="just">
              <a:buNone/>
            </a:pPr>
            <a:r>
              <a:rPr lang="ro-MO" sz="2400" cap="none" dirty="0" smtClean="0">
                <a:latin typeface="Times New Roman" panose="02020603050405020304" pitchFamily="18" charset="0"/>
                <a:cs typeface="Times New Roman" panose="02020603050405020304" pitchFamily="18" charset="0"/>
              </a:rPr>
              <a:t>	Planul de investiții cuprinde doar investiții obligatorii, necesare sau eficiente.</a:t>
            </a:r>
          </a:p>
          <a:p>
            <a:endParaRPr lang="en-GB" dirty="0"/>
          </a:p>
        </p:txBody>
      </p:sp>
    </p:spTree>
    <p:extLst>
      <p:ext uri="{BB962C8B-B14F-4D97-AF65-F5344CB8AC3E}">
        <p14:creationId xmlns:p14="http://schemas.microsoft.com/office/powerpoint/2010/main" val="4108086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97181"/>
            <a:ext cx="10364451" cy="763523"/>
          </a:xfrm>
        </p:spPr>
        <p:txBody>
          <a:bodyPr>
            <a:normAutofit/>
          </a:bodyPr>
          <a:lstStyle/>
          <a:p>
            <a:r>
              <a:rPr lang="ro-MD" b="1" dirty="0" smtClean="0"/>
              <a:t>Investiții</a:t>
            </a:r>
            <a:endParaRPr lang="en-GB" dirty="0"/>
          </a:p>
        </p:txBody>
      </p:sp>
      <p:sp>
        <p:nvSpPr>
          <p:cNvPr id="3" name="Объект 2"/>
          <p:cNvSpPr>
            <a:spLocks noGrp="1"/>
          </p:cNvSpPr>
          <p:nvPr>
            <p:ph sz="quarter" idx="13"/>
          </p:nvPr>
        </p:nvSpPr>
        <p:spPr>
          <a:xfrm>
            <a:off x="913774" y="1289304"/>
            <a:ext cx="10363826" cy="5248656"/>
          </a:xfrm>
        </p:spPr>
        <p:txBody>
          <a:bodyPr/>
          <a:lstStyle/>
          <a:p>
            <a:pPr marL="0" indent="0">
              <a:buNone/>
            </a:pPr>
            <a:r>
              <a:rPr lang="ro-MD" sz="2400" cap="none" dirty="0" smtClean="0">
                <a:latin typeface="Times New Roman" panose="02020603050405020304" pitchFamily="18" charset="0"/>
                <a:cs typeface="Times New Roman" panose="02020603050405020304" pitchFamily="18" charset="0"/>
              </a:rPr>
              <a:t>	</a:t>
            </a:r>
          </a:p>
          <a:p>
            <a:pPr marL="0" indent="0" algn="just">
              <a:buNone/>
            </a:pPr>
            <a:r>
              <a:rPr lang="ro-MD" sz="2400" cap="none" dirty="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Operatorul</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anual</a:t>
            </a:r>
            <a:r>
              <a:rPr lang="en-GB" sz="2400" cap="none" dirty="0" smtClean="0">
                <a:latin typeface="Times New Roman" panose="02020603050405020304" pitchFamily="18" charset="0"/>
                <a:cs typeface="Times New Roman" panose="02020603050405020304" pitchFamily="18" charset="0"/>
              </a:rPr>
              <a:t>, </a:t>
            </a:r>
            <a:r>
              <a:rPr lang="en-GB" sz="2400" b="1" cap="none" dirty="0" err="1" smtClean="0">
                <a:solidFill>
                  <a:srgbClr val="FF0000"/>
                </a:solidFill>
                <a:latin typeface="Times New Roman" panose="02020603050405020304" pitchFamily="18" charset="0"/>
                <a:cs typeface="Times New Roman" panose="02020603050405020304" pitchFamily="18" charset="0"/>
              </a:rPr>
              <a:t>până</a:t>
            </a:r>
            <a:r>
              <a:rPr lang="en-GB" sz="2400" b="1" cap="none" dirty="0" smtClean="0">
                <a:solidFill>
                  <a:srgbClr val="FF0000"/>
                </a:solidFill>
                <a:latin typeface="Times New Roman" panose="02020603050405020304" pitchFamily="18" charset="0"/>
                <a:cs typeface="Times New Roman" panose="02020603050405020304" pitchFamily="18" charset="0"/>
              </a:rPr>
              <a:t> la 1 </a:t>
            </a:r>
            <a:r>
              <a:rPr lang="en-GB" sz="2400" b="1" cap="none" dirty="0" err="1" smtClean="0">
                <a:solidFill>
                  <a:srgbClr val="FF0000"/>
                </a:solidFill>
                <a:latin typeface="Times New Roman" panose="02020603050405020304" pitchFamily="18" charset="0"/>
                <a:cs typeface="Times New Roman" panose="02020603050405020304" pitchFamily="18" charset="0"/>
              </a:rPr>
              <a:t>noiembrie</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elaborează</a:t>
            </a:r>
            <a:r>
              <a:rPr lang="en-GB" sz="2400" cap="none" dirty="0" smtClean="0">
                <a:latin typeface="Times New Roman" panose="02020603050405020304" pitchFamily="18" charset="0"/>
                <a:cs typeface="Times New Roman" panose="02020603050405020304" pitchFamily="18" charset="0"/>
              </a:rPr>
              <a:t> şi </a:t>
            </a:r>
            <a:r>
              <a:rPr lang="en-GB" sz="2400" cap="none" dirty="0" err="1" smtClean="0">
                <a:latin typeface="Times New Roman" panose="02020603050405020304" pitchFamily="18" charset="0"/>
                <a:cs typeface="Times New Roman" panose="02020603050405020304" pitchFamily="18" charset="0"/>
              </a:rPr>
              <a:t>prezintă</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autorităţii</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competente</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spre</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aprobare</a:t>
            </a:r>
            <a:r>
              <a:rPr lang="en-GB" sz="2400" cap="none" dirty="0" smtClean="0">
                <a:latin typeface="Times New Roman" panose="02020603050405020304" pitchFamily="18" charset="0"/>
                <a:cs typeface="Times New Roman" panose="02020603050405020304" pitchFamily="18" charset="0"/>
              </a:rPr>
              <a:t> P</a:t>
            </a:r>
            <a:r>
              <a:rPr lang="ro-MD" sz="2400" cap="none" dirty="0" smtClean="0">
                <a:latin typeface="Times New Roman" panose="02020603050405020304" pitchFamily="18" charset="0"/>
                <a:cs typeface="Times New Roman" panose="02020603050405020304" pitchFamily="18" charset="0"/>
              </a:rPr>
              <a:t>lanul de investiții</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pentru</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anul</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calendaristic</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următor</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și</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după</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caz</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agenției</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spre</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avizare</a:t>
            </a:r>
            <a:r>
              <a:rPr lang="en-GB" sz="2400" cap="none" dirty="0" smtClean="0">
                <a:latin typeface="Times New Roman" panose="02020603050405020304" pitchFamily="18" charset="0"/>
                <a:cs typeface="Times New Roman" panose="02020603050405020304" pitchFamily="18" charset="0"/>
              </a:rPr>
              <a:t>.</a:t>
            </a:r>
          </a:p>
          <a:p>
            <a:endParaRPr lang="ro-MD" sz="2400" cap="none" dirty="0" smtClean="0">
              <a:latin typeface="Times New Roman" panose="02020603050405020304" pitchFamily="18" charset="0"/>
              <a:cs typeface="Times New Roman" panose="02020603050405020304" pitchFamily="18" charset="0"/>
            </a:endParaRPr>
          </a:p>
          <a:p>
            <a:pPr marL="0" indent="0">
              <a:buNone/>
            </a:pPr>
            <a:r>
              <a:rPr lang="ro-MD" sz="2400" cap="none" dirty="0">
                <a:latin typeface="Times New Roman" panose="02020603050405020304" pitchFamily="18" charset="0"/>
                <a:cs typeface="Times New Roman" panose="02020603050405020304" pitchFamily="18" charset="0"/>
              </a:rPr>
              <a:t>	</a:t>
            </a:r>
            <a:r>
              <a:rPr lang="en-GB" sz="2400" cap="none" dirty="0" smtClean="0">
                <a:latin typeface="Times New Roman" panose="02020603050405020304" pitchFamily="18" charset="0"/>
                <a:cs typeface="Times New Roman" panose="02020603050405020304" pitchFamily="18" charset="0"/>
              </a:rPr>
              <a:t>P</a:t>
            </a:r>
            <a:r>
              <a:rPr lang="ro-MD" sz="2400" cap="none" dirty="0" smtClean="0">
                <a:latin typeface="Times New Roman" panose="02020603050405020304" pitchFamily="18" charset="0"/>
                <a:cs typeface="Times New Roman" panose="02020603050405020304" pitchFamily="18" charset="0"/>
              </a:rPr>
              <a:t>lanul de </a:t>
            </a:r>
            <a:r>
              <a:rPr lang="en-GB" sz="2400" cap="none" dirty="0" err="1" smtClean="0">
                <a:latin typeface="Times New Roman" panose="02020603050405020304" pitchFamily="18" charset="0"/>
                <a:cs typeface="Times New Roman" panose="02020603050405020304" pitchFamily="18" charset="0"/>
              </a:rPr>
              <a:t>i</a:t>
            </a:r>
            <a:r>
              <a:rPr lang="ro-MD" sz="2400" cap="none" dirty="0" err="1" smtClean="0">
                <a:latin typeface="Times New Roman" panose="02020603050405020304" pitchFamily="18" charset="0"/>
                <a:cs typeface="Times New Roman" panose="02020603050405020304" pitchFamily="18" charset="0"/>
              </a:rPr>
              <a:t>nvestiții</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urmează</a:t>
            </a:r>
            <a:r>
              <a:rPr lang="en-GB" sz="2400" cap="none" dirty="0" smtClean="0">
                <a:latin typeface="Times New Roman" panose="02020603050405020304" pitchFamily="18" charset="0"/>
                <a:cs typeface="Times New Roman" panose="02020603050405020304" pitchFamily="18" charset="0"/>
              </a:rPr>
              <a:t> a fi </a:t>
            </a:r>
            <a:r>
              <a:rPr lang="en-GB" sz="2400" cap="none" dirty="0" err="1" smtClean="0">
                <a:latin typeface="Times New Roman" panose="02020603050405020304" pitchFamily="18" charset="0"/>
                <a:cs typeface="Times New Roman" panose="02020603050405020304" pitchFamily="18" charset="0"/>
              </a:rPr>
              <a:t>prezentat</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însoțit</a:t>
            </a:r>
            <a:r>
              <a:rPr lang="en-GB" sz="2400" cap="none" dirty="0" smtClean="0">
                <a:latin typeface="Times New Roman" panose="02020603050405020304" pitchFamily="18" charset="0"/>
                <a:cs typeface="Times New Roman" panose="02020603050405020304" pitchFamily="18" charset="0"/>
              </a:rPr>
              <a:t> de o </a:t>
            </a:r>
            <a:r>
              <a:rPr lang="en-GB" sz="2400" cap="none" dirty="0" err="1" smtClean="0">
                <a:latin typeface="Times New Roman" panose="02020603050405020304" pitchFamily="18" charset="0"/>
                <a:cs typeface="Times New Roman" panose="02020603050405020304" pitchFamily="18" charset="0"/>
              </a:rPr>
              <a:t>notă</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informativă</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privind</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obiectivele</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acestuia</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sursa</a:t>
            </a:r>
            <a:r>
              <a:rPr lang="en-GB" sz="2400" cap="none" dirty="0" smtClean="0">
                <a:latin typeface="Times New Roman" panose="02020603050405020304" pitchFamily="18" charset="0"/>
                <a:cs typeface="Times New Roman" panose="02020603050405020304" pitchFamily="18" charset="0"/>
              </a:rPr>
              <a:t> de </a:t>
            </a:r>
            <a:r>
              <a:rPr lang="en-GB" sz="2400" cap="none" dirty="0" err="1" smtClean="0">
                <a:latin typeface="Times New Roman" panose="02020603050405020304" pitchFamily="18" charset="0"/>
                <a:cs typeface="Times New Roman" panose="02020603050405020304" pitchFamily="18" charset="0"/>
              </a:rPr>
              <a:t>finanţare</a:t>
            </a:r>
            <a:r>
              <a:rPr lang="en-GB" sz="2400" cap="none" dirty="0" smtClean="0">
                <a:latin typeface="Times New Roman" panose="02020603050405020304" pitchFamily="18" charset="0"/>
                <a:cs typeface="Times New Roman" panose="02020603050405020304" pitchFamily="18" charset="0"/>
              </a:rPr>
              <a:t> şi </a:t>
            </a:r>
            <a:r>
              <a:rPr lang="en-GB" sz="2400" cap="none" dirty="0" err="1" smtClean="0">
                <a:latin typeface="Times New Roman" panose="02020603050405020304" pitchFamily="18" charset="0"/>
                <a:cs typeface="Times New Roman" panose="02020603050405020304" pitchFamily="18" charset="0"/>
              </a:rPr>
              <a:t>calculele</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impactului</a:t>
            </a:r>
            <a:r>
              <a:rPr lang="en-GB" sz="2400" cap="none" dirty="0" smtClean="0">
                <a:latin typeface="Times New Roman" panose="02020603050405020304" pitchFamily="18" charset="0"/>
                <a:cs typeface="Times New Roman" panose="02020603050405020304" pitchFamily="18" charset="0"/>
              </a:rPr>
              <a:t> </a:t>
            </a:r>
            <a:r>
              <a:rPr lang="ro-MD" sz="2400" cap="none" dirty="0" smtClean="0">
                <a:latin typeface="Times New Roman" panose="02020603050405020304" pitchFamily="18" charset="0"/>
                <a:cs typeface="Times New Roman" panose="02020603050405020304" pitchFamily="18" charset="0"/>
              </a:rPr>
              <a:t>Planului de investiții</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asupra</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tarifelor</a:t>
            </a:r>
            <a:r>
              <a:rPr lang="en-GB" sz="2400" cap="none" dirty="0" smtClean="0">
                <a:latin typeface="Times New Roman" panose="02020603050405020304" pitchFamily="18" charset="0"/>
                <a:cs typeface="Times New Roman" panose="02020603050405020304" pitchFamily="18" charset="0"/>
              </a:rPr>
              <a:t>/</a:t>
            </a:r>
            <a:r>
              <a:rPr lang="en-GB" sz="2400" cap="none" dirty="0" err="1" smtClean="0">
                <a:latin typeface="Times New Roman" panose="02020603050405020304" pitchFamily="18" charset="0"/>
                <a:cs typeface="Times New Roman" panose="02020603050405020304" pitchFamily="18" charset="0"/>
              </a:rPr>
              <a:t>preţurilor</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reglementate</a:t>
            </a:r>
            <a:r>
              <a:rPr lang="en-GB" sz="2400" cap="none" dirty="0" smtClean="0">
                <a:latin typeface="Times New Roman" panose="02020603050405020304" pitchFamily="18"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1949962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97181"/>
            <a:ext cx="10364451" cy="763523"/>
          </a:xfrm>
        </p:spPr>
        <p:txBody>
          <a:bodyPr>
            <a:normAutofit/>
          </a:bodyPr>
          <a:lstStyle/>
          <a:p>
            <a:r>
              <a:rPr lang="ro-MD" b="1" dirty="0" smtClean="0"/>
              <a:t>Investiții</a:t>
            </a:r>
            <a:endParaRPr lang="en-GB" dirty="0"/>
          </a:p>
        </p:txBody>
      </p:sp>
      <p:sp>
        <p:nvSpPr>
          <p:cNvPr id="3" name="Объект 2"/>
          <p:cNvSpPr>
            <a:spLocks noGrp="1"/>
          </p:cNvSpPr>
          <p:nvPr>
            <p:ph sz="quarter" idx="13"/>
          </p:nvPr>
        </p:nvSpPr>
        <p:spPr>
          <a:xfrm>
            <a:off x="913774" y="1289304"/>
            <a:ext cx="10363826" cy="5248656"/>
          </a:xfrm>
        </p:spPr>
        <p:txBody>
          <a:bodyPr>
            <a:normAutofit/>
          </a:bodyPr>
          <a:lstStyle/>
          <a:p>
            <a:pPr marL="0" indent="0">
              <a:buNone/>
            </a:pPr>
            <a:r>
              <a:rPr lang="ro-MD" cap="none" dirty="0" smtClean="0">
                <a:latin typeface="Times New Roman" panose="02020603050405020304" pitchFamily="18" charset="0"/>
                <a:cs typeface="Times New Roman" panose="02020603050405020304" pitchFamily="18" charset="0"/>
              </a:rPr>
              <a:t>	</a:t>
            </a:r>
            <a:r>
              <a:rPr lang="ro-MD" sz="2400" b="1" cap="none" dirty="0" smtClean="0">
                <a:latin typeface="Times New Roman" panose="02020603050405020304" pitchFamily="18" charset="0"/>
                <a:cs typeface="Times New Roman" panose="02020603050405020304" pitchFamily="18" charset="0"/>
              </a:rPr>
              <a:t>Evaluarea</a:t>
            </a:r>
            <a:r>
              <a:rPr lang="ro-MD" sz="2400" cap="none" dirty="0" smtClean="0">
                <a:latin typeface="Times New Roman" panose="02020603050405020304" pitchFamily="18" charset="0"/>
                <a:cs typeface="Times New Roman" panose="02020603050405020304" pitchFamily="18" charset="0"/>
              </a:rPr>
              <a:t> - p</a:t>
            </a:r>
            <a:r>
              <a:rPr lang="en-GB" sz="2400" cap="none" dirty="0" err="1" smtClean="0">
                <a:latin typeface="Times New Roman" panose="02020603050405020304" pitchFamily="18" charset="0"/>
                <a:cs typeface="Times New Roman" panose="02020603050405020304" pitchFamily="18" charset="0"/>
              </a:rPr>
              <a:t>roiectele</a:t>
            </a:r>
            <a:r>
              <a:rPr lang="en-GB" sz="2400" cap="none" dirty="0" smtClean="0">
                <a:latin typeface="Times New Roman" panose="02020603050405020304" pitchFamily="18" charset="0"/>
                <a:cs typeface="Times New Roman" panose="02020603050405020304" pitchFamily="18" charset="0"/>
              </a:rPr>
              <a:t> de </a:t>
            </a:r>
            <a:r>
              <a:rPr lang="en-GB" sz="2400" cap="none" dirty="0" err="1" smtClean="0">
                <a:latin typeface="Times New Roman" panose="02020603050405020304" pitchFamily="18" charset="0"/>
                <a:cs typeface="Times New Roman" panose="02020603050405020304" pitchFamily="18" charset="0"/>
              </a:rPr>
              <a:t>investiţii</a:t>
            </a:r>
            <a:r>
              <a:rPr lang="en-GB" sz="2400" cap="none" dirty="0" smtClean="0">
                <a:latin typeface="Times New Roman" panose="02020603050405020304" pitchFamily="18" charset="0"/>
                <a:cs typeface="Times New Roman" panose="02020603050405020304" pitchFamily="18" charset="0"/>
              </a:rPr>
              <a:t> </a:t>
            </a:r>
            <a:r>
              <a:rPr lang="ro-MD" sz="2400" cap="none" dirty="0" smtClean="0">
                <a:latin typeface="Times New Roman" panose="02020603050405020304" pitchFamily="18" charset="0"/>
                <a:cs typeface="Times New Roman" panose="02020603050405020304" pitchFamily="18" charset="0"/>
              </a:rPr>
              <a:t>incluse în Planul anual de investiții </a:t>
            </a:r>
            <a:r>
              <a:rPr lang="en-GB" sz="2400" cap="none" dirty="0" err="1" smtClean="0">
                <a:latin typeface="Times New Roman" panose="02020603050405020304" pitchFamily="18" charset="0"/>
                <a:cs typeface="Times New Roman" panose="02020603050405020304" pitchFamily="18" charset="0"/>
              </a:rPr>
              <a:t>sunt</a:t>
            </a:r>
            <a:r>
              <a:rPr lang="en-GB" sz="2400" cap="none" dirty="0" smtClean="0">
                <a:latin typeface="Times New Roman" panose="02020603050405020304" pitchFamily="18" charset="0"/>
                <a:cs typeface="Times New Roman" panose="02020603050405020304" pitchFamily="18" charset="0"/>
              </a:rPr>
              <a:t> evaluate </a:t>
            </a:r>
            <a:r>
              <a:rPr lang="en-GB" sz="2400" cap="none" dirty="0" err="1" smtClean="0">
                <a:latin typeface="Times New Roman" panose="02020603050405020304" pitchFamily="18" charset="0"/>
                <a:cs typeface="Times New Roman" panose="02020603050405020304" pitchFamily="18" charset="0"/>
              </a:rPr>
              <a:t>în</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baza</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următoarelor</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criterii</a:t>
            </a:r>
            <a:r>
              <a:rPr lang="ro-MD" sz="2400" cap="none" dirty="0" smtClean="0">
                <a:latin typeface="Times New Roman" panose="02020603050405020304" pitchFamily="18" charset="0"/>
                <a:cs typeface="Times New Roman" panose="02020603050405020304" pitchFamily="18" charset="0"/>
              </a:rPr>
              <a:t>:</a:t>
            </a:r>
            <a:endParaRPr lang="en-GB" sz="2400" cap="none" dirty="0" smtClean="0">
              <a:latin typeface="Times New Roman" panose="02020603050405020304" pitchFamily="18" charset="0"/>
              <a:cs typeface="Times New Roman" panose="02020603050405020304" pitchFamily="18" charset="0"/>
            </a:endParaRPr>
          </a:p>
          <a:p>
            <a:pPr marL="0" indent="0">
              <a:buNone/>
            </a:pPr>
            <a:r>
              <a:rPr lang="ro-MD" sz="2400" cap="none" dirty="0" smtClean="0">
                <a:latin typeface="Times New Roman" panose="02020603050405020304" pitchFamily="18" charset="0"/>
                <a:cs typeface="Times New Roman" panose="02020603050405020304" pitchFamily="18" charset="0"/>
              </a:rPr>
              <a:t>a</a:t>
            </a:r>
            <a:r>
              <a:rPr lang="en-GB" sz="2400" cap="none" dirty="0" smtClean="0">
                <a:latin typeface="Times New Roman" panose="02020603050405020304" pitchFamily="18" charset="0"/>
                <a:cs typeface="Times New Roman" panose="02020603050405020304" pitchFamily="18" charset="0"/>
              </a:rPr>
              <a:t>) </a:t>
            </a:r>
            <a:r>
              <a:rPr lang="ro-MD" sz="2400" b="1" cap="none" dirty="0" smtClean="0">
                <a:latin typeface="Times New Roman" panose="02020603050405020304" pitchFamily="18" charset="0"/>
                <a:cs typeface="Times New Roman" panose="02020603050405020304" pitchFamily="18" charset="0"/>
              </a:rPr>
              <a:t>E</a:t>
            </a:r>
            <a:r>
              <a:rPr lang="en-GB" sz="2400" b="1" cap="none" dirty="0" err="1" smtClean="0">
                <a:latin typeface="Times New Roman" panose="02020603050405020304" pitchFamily="18" charset="0"/>
                <a:cs typeface="Times New Roman" panose="02020603050405020304" pitchFamily="18" charset="0"/>
              </a:rPr>
              <a:t>ficienţa</a:t>
            </a:r>
            <a:r>
              <a:rPr lang="en-GB" sz="2400" b="1" cap="none" dirty="0" smtClean="0">
                <a:latin typeface="Times New Roman" panose="02020603050405020304" pitchFamily="18" charset="0"/>
                <a:cs typeface="Times New Roman" panose="02020603050405020304" pitchFamily="18" charset="0"/>
              </a:rPr>
              <a:t> </a:t>
            </a:r>
          </a:p>
          <a:p>
            <a:pPr marL="0" indent="0">
              <a:buNone/>
            </a:pPr>
            <a:r>
              <a:rPr lang="ro-MD" sz="2400" cap="none" dirty="0" smtClean="0">
                <a:latin typeface="Times New Roman" panose="02020603050405020304" pitchFamily="18" charset="0"/>
                <a:cs typeface="Times New Roman" panose="02020603050405020304" pitchFamily="18" charset="0"/>
              </a:rPr>
              <a:t>b</a:t>
            </a:r>
            <a:r>
              <a:rPr lang="en-GB" sz="2400" cap="none" dirty="0" smtClean="0">
                <a:latin typeface="Times New Roman" panose="02020603050405020304" pitchFamily="18" charset="0"/>
                <a:cs typeface="Times New Roman" panose="02020603050405020304" pitchFamily="18" charset="0"/>
              </a:rPr>
              <a:t>) </a:t>
            </a:r>
            <a:r>
              <a:rPr lang="ro-MD" sz="2400" b="1" cap="none" dirty="0" smtClean="0">
                <a:latin typeface="Times New Roman" panose="02020603050405020304" pitchFamily="18" charset="0"/>
                <a:cs typeface="Times New Roman" panose="02020603050405020304" pitchFamily="18" charset="0"/>
              </a:rPr>
              <a:t>O</a:t>
            </a:r>
            <a:r>
              <a:rPr lang="en-GB" sz="2400" b="1" cap="none" dirty="0" err="1" smtClean="0">
                <a:latin typeface="Times New Roman" panose="02020603050405020304" pitchFamily="18" charset="0"/>
                <a:cs typeface="Times New Roman" panose="02020603050405020304" pitchFamily="18" charset="0"/>
              </a:rPr>
              <a:t>bligativitatea</a:t>
            </a:r>
            <a:r>
              <a:rPr lang="en-GB" sz="2400" b="1" cap="none" dirty="0" smtClean="0">
                <a:latin typeface="Times New Roman" panose="02020603050405020304" pitchFamily="18" charset="0"/>
                <a:cs typeface="Times New Roman" panose="02020603050405020304" pitchFamily="18" charset="0"/>
              </a:rPr>
              <a:t> </a:t>
            </a:r>
          </a:p>
          <a:p>
            <a:pPr marL="0" indent="0">
              <a:buNone/>
            </a:pPr>
            <a:r>
              <a:rPr lang="ro-MD" sz="2400" cap="none" dirty="0" smtClean="0">
                <a:latin typeface="Times New Roman" panose="02020603050405020304" pitchFamily="18" charset="0"/>
                <a:cs typeface="Times New Roman" panose="02020603050405020304" pitchFamily="18" charset="0"/>
              </a:rPr>
              <a:t>c</a:t>
            </a:r>
            <a:r>
              <a:rPr lang="en-GB" sz="2400" cap="none" dirty="0" smtClean="0">
                <a:latin typeface="Times New Roman" panose="02020603050405020304" pitchFamily="18" charset="0"/>
                <a:cs typeface="Times New Roman" panose="02020603050405020304" pitchFamily="18" charset="0"/>
              </a:rPr>
              <a:t>) </a:t>
            </a:r>
            <a:r>
              <a:rPr lang="ro-MD" sz="2400" b="1" cap="none" dirty="0">
                <a:latin typeface="Times New Roman" panose="02020603050405020304" pitchFamily="18" charset="0"/>
                <a:cs typeface="Times New Roman" panose="02020603050405020304" pitchFamily="18" charset="0"/>
              </a:rPr>
              <a:t>N</a:t>
            </a:r>
            <a:r>
              <a:rPr lang="en-GB" sz="2400" b="1" cap="none" dirty="0" err="1" smtClean="0">
                <a:latin typeface="Times New Roman" panose="02020603050405020304" pitchFamily="18" charset="0"/>
                <a:cs typeface="Times New Roman" panose="02020603050405020304" pitchFamily="18" charset="0"/>
              </a:rPr>
              <a:t>ecesitatea</a:t>
            </a:r>
            <a:r>
              <a:rPr lang="en-GB" sz="2400" b="1" cap="none" dirty="0" smtClean="0">
                <a:latin typeface="Times New Roman" panose="02020603050405020304" pitchFamily="18" charset="0"/>
                <a:cs typeface="Times New Roman" panose="02020603050405020304" pitchFamily="18" charset="0"/>
              </a:rPr>
              <a:t> </a:t>
            </a:r>
            <a:endParaRPr lang="ro-MD" sz="2400" b="1" cap="none" dirty="0" smtClean="0">
              <a:latin typeface="Times New Roman" panose="02020603050405020304" pitchFamily="18" charset="0"/>
              <a:cs typeface="Times New Roman" panose="02020603050405020304" pitchFamily="18" charset="0"/>
            </a:endParaRPr>
          </a:p>
          <a:p>
            <a:pPr marL="0" indent="0">
              <a:buNone/>
            </a:pPr>
            <a:endParaRPr lang="ro-MD" sz="2400" cap="none" dirty="0">
              <a:latin typeface="Times New Roman" panose="02020603050405020304" pitchFamily="18" charset="0"/>
              <a:cs typeface="Times New Roman" panose="02020603050405020304" pitchFamily="18" charset="0"/>
            </a:endParaRPr>
          </a:p>
          <a:p>
            <a:pPr marL="0" indent="0" algn="just">
              <a:buNone/>
            </a:pPr>
            <a:r>
              <a:rPr lang="ro-MD"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Proiectele</a:t>
            </a:r>
            <a:r>
              <a:rPr lang="en-GB" sz="2400" cap="none" dirty="0" smtClean="0">
                <a:latin typeface="Times New Roman" panose="02020603050405020304" pitchFamily="18" charset="0"/>
                <a:cs typeface="Times New Roman" panose="02020603050405020304" pitchFamily="18" charset="0"/>
              </a:rPr>
              <a:t> de </a:t>
            </a:r>
            <a:r>
              <a:rPr lang="en-GB" sz="2400" cap="none" dirty="0" err="1" smtClean="0">
                <a:latin typeface="Times New Roman" panose="02020603050405020304" pitchFamily="18" charset="0"/>
                <a:cs typeface="Times New Roman" panose="02020603050405020304" pitchFamily="18" charset="0"/>
              </a:rPr>
              <a:t>investiţii</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realizarea</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cărora</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duce</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exclusiv</a:t>
            </a:r>
            <a:r>
              <a:rPr lang="en-GB" sz="2400" cap="none" dirty="0" smtClean="0">
                <a:latin typeface="Times New Roman" panose="02020603050405020304" pitchFamily="18" charset="0"/>
                <a:cs typeface="Times New Roman" panose="02020603050405020304" pitchFamily="18" charset="0"/>
              </a:rPr>
              <a:t> la </a:t>
            </a:r>
            <a:r>
              <a:rPr lang="en-GB" sz="2400" cap="none" dirty="0" err="1" smtClean="0">
                <a:latin typeface="Times New Roman" panose="02020603050405020304" pitchFamily="18" charset="0"/>
                <a:cs typeface="Times New Roman" panose="02020603050405020304" pitchFamily="18" charset="0"/>
              </a:rPr>
              <a:t>reducerea</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consumului</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tehnologic</a:t>
            </a:r>
            <a:r>
              <a:rPr lang="en-GB" sz="2400" cap="none" dirty="0" smtClean="0">
                <a:latin typeface="Times New Roman" panose="02020603050405020304" pitchFamily="18" charset="0"/>
                <a:cs typeface="Times New Roman" panose="02020603050405020304" pitchFamily="18" charset="0"/>
              </a:rPr>
              <a:t> şi </a:t>
            </a:r>
            <a:r>
              <a:rPr lang="en-GB" sz="2400" cap="none" dirty="0" err="1" smtClean="0">
                <a:latin typeface="Times New Roman" panose="02020603050405020304" pitchFamily="18" charset="0"/>
                <a:cs typeface="Times New Roman" panose="02020603050405020304" pitchFamily="18" charset="0"/>
              </a:rPr>
              <a:t>pierderilor</a:t>
            </a:r>
            <a:r>
              <a:rPr lang="en-GB" sz="2400" cap="none" dirty="0" smtClean="0">
                <a:latin typeface="Times New Roman" panose="02020603050405020304" pitchFamily="18" charset="0"/>
                <a:cs typeface="Times New Roman" panose="02020603050405020304" pitchFamily="18" charset="0"/>
              </a:rPr>
              <a:t> de </a:t>
            </a:r>
            <a:r>
              <a:rPr lang="en-GB" sz="2400" cap="none" dirty="0" err="1" smtClean="0">
                <a:latin typeface="Times New Roman" panose="02020603050405020304" pitchFamily="18" charset="0"/>
                <a:cs typeface="Times New Roman" panose="02020603050405020304" pitchFamily="18" charset="0"/>
              </a:rPr>
              <a:t>apă</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în</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reţele</a:t>
            </a:r>
            <a:r>
              <a:rPr lang="en-GB" sz="2400" cap="none" dirty="0" smtClean="0">
                <a:latin typeface="Times New Roman" panose="02020603050405020304" pitchFamily="18" charset="0"/>
                <a:cs typeface="Times New Roman" panose="02020603050405020304" pitchFamily="18" charset="0"/>
              </a:rPr>
              <a:t> se </a:t>
            </a:r>
            <a:r>
              <a:rPr lang="en-GB" sz="2400" cap="none" dirty="0" err="1" smtClean="0">
                <a:latin typeface="Times New Roman" panose="02020603050405020304" pitchFamily="18" charset="0"/>
                <a:cs typeface="Times New Roman" panose="02020603050405020304" pitchFamily="18" charset="0"/>
              </a:rPr>
              <a:t>includ</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în</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planul</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anual</a:t>
            </a:r>
            <a:r>
              <a:rPr lang="en-GB" sz="2400" cap="none" dirty="0" smtClean="0">
                <a:latin typeface="Times New Roman" panose="02020603050405020304" pitchFamily="18" charset="0"/>
                <a:cs typeface="Times New Roman" panose="02020603050405020304" pitchFamily="18" charset="0"/>
              </a:rPr>
              <a:t> de </a:t>
            </a:r>
            <a:r>
              <a:rPr lang="en-GB" sz="2400" cap="none" dirty="0" err="1" smtClean="0">
                <a:latin typeface="Times New Roman" panose="02020603050405020304" pitchFamily="18" charset="0"/>
                <a:cs typeface="Times New Roman" panose="02020603050405020304" pitchFamily="18" charset="0"/>
              </a:rPr>
              <a:t>investiţii</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după</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ce</a:t>
            </a:r>
            <a:r>
              <a:rPr lang="en-GB" sz="2400" cap="none" dirty="0" smtClean="0">
                <a:latin typeface="Times New Roman" panose="02020603050405020304" pitchFamily="18" charset="0"/>
                <a:cs typeface="Times New Roman" panose="02020603050405020304" pitchFamily="18" charset="0"/>
              </a:rPr>
              <a:t> se </a:t>
            </a:r>
            <a:r>
              <a:rPr lang="en-GB" sz="2400" cap="none" dirty="0" err="1" smtClean="0">
                <a:latin typeface="Times New Roman" panose="02020603050405020304" pitchFamily="18" charset="0"/>
                <a:cs typeface="Times New Roman" panose="02020603050405020304" pitchFamily="18" charset="0"/>
              </a:rPr>
              <a:t>demonstrează</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că</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investiţiile</a:t>
            </a:r>
            <a:r>
              <a:rPr lang="en-GB" sz="2400" cap="none" dirty="0" smtClean="0">
                <a:latin typeface="Times New Roman" panose="02020603050405020304" pitchFamily="18" charset="0"/>
                <a:cs typeface="Times New Roman" panose="02020603050405020304" pitchFamily="18" charset="0"/>
              </a:rPr>
              <a:t> respective </a:t>
            </a:r>
            <a:r>
              <a:rPr lang="en-GB" sz="2400" cap="none" dirty="0" err="1" smtClean="0">
                <a:latin typeface="Times New Roman" panose="02020603050405020304" pitchFamily="18" charset="0"/>
                <a:cs typeface="Times New Roman" panose="02020603050405020304" pitchFamily="18" charset="0"/>
              </a:rPr>
              <a:t>sunt</a:t>
            </a:r>
            <a:r>
              <a:rPr lang="en-GB" sz="2400" cap="none" dirty="0" smtClean="0">
                <a:latin typeface="Times New Roman" panose="02020603050405020304" pitchFamily="18" charset="0"/>
                <a:cs typeface="Times New Roman" panose="02020603050405020304" pitchFamily="18" charset="0"/>
              </a:rPr>
              <a:t> </a:t>
            </a:r>
            <a:r>
              <a:rPr lang="en-GB" sz="2400" cap="none" dirty="0" err="1" smtClean="0">
                <a:latin typeface="Times New Roman" panose="02020603050405020304" pitchFamily="18" charset="0"/>
                <a:cs typeface="Times New Roman" panose="02020603050405020304" pitchFamily="18" charset="0"/>
              </a:rPr>
              <a:t>investiţii</a:t>
            </a:r>
            <a:r>
              <a:rPr lang="en-GB" sz="2400" cap="none" dirty="0" smtClean="0">
                <a:latin typeface="Times New Roman" panose="02020603050405020304" pitchFamily="18" charset="0"/>
                <a:cs typeface="Times New Roman" panose="02020603050405020304" pitchFamily="18" charset="0"/>
              </a:rPr>
              <a:t> </a:t>
            </a:r>
            <a:r>
              <a:rPr lang="en-GB" sz="2400" b="1" i="1" cap="none" dirty="0" err="1" smtClean="0">
                <a:latin typeface="Times New Roman" panose="02020603050405020304" pitchFamily="18" charset="0"/>
                <a:cs typeface="Times New Roman" panose="02020603050405020304" pitchFamily="18" charset="0"/>
              </a:rPr>
              <a:t>eficiente</a:t>
            </a:r>
            <a:r>
              <a:rPr lang="en-GB" sz="2400" cap="none" dirty="0" smtClean="0">
                <a:latin typeface="Times New Roman" panose="02020603050405020304" pitchFamily="18" charset="0"/>
                <a:cs typeface="Times New Roman" panose="02020603050405020304" pitchFamily="18" charset="0"/>
              </a:rPr>
              <a:t>.</a:t>
            </a:r>
            <a:endParaRPr lang="en-GB"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715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97181"/>
            <a:ext cx="10364451" cy="763523"/>
          </a:xfrm>
        </p:spPr>
        <p:txBody>
          <a:bodyPr>
            <a:normAutofit/>
          </a:bodyPr>
          <a:lstStyle/>
          <a:p>
            <a:r>
              <a:rPr lang="ro-MD" b="1" dirty="0" smtClean="0"/>
              <a:t>Investiții</a:t>
            </a:r>
            <a:endParaRPr lang="en-GB" dirty="0"/>
          </a:p>
        </p:txBody>
      </p:sp>
      <p:sp>
        <p:nvSpPr>
          <p:cNvPr id="3" name="Объект 2"/>
          <p:cNvSpPr>
            <a:spLocks noGrp="1"/>
          </p:cNvSpPr>
          <p:nvPr>
            <p:ph sz="quarter" idx="13"/>
          </p:nvPr>
        </p:nvSpPr>
        <p:spPr>
          <a:xfrm>
            <a:off x="913774" y="1289304"/>
            <a:ext cx="10363826" cy="5248656"/>
          </a:xfrm>
        </p:spPr>
        <p:txBody>
          <a:bodyPr>
            <a:normAutofit fontScale="92500" lnSpcReduction="10000"/>
          </a:bodyPr>
          <a:lstStyle/>
          <a:p>
            <a:pPr marL="0" indent="0">
              <a:buNone/>
            </a:pPr>
            <a:r>
              <a:rPr lang="ro-MD" cap="none" dirty="0" smtClean="0">
                <a:latin typeface="Times New Roman" panose="02020603050405020304" pitchFamily="18" charset="0"/>
                <a:cs typeface="Times New Roman" panose="02020603050405020304" pitchFamily="18" charset="0"/>
              </a:rPr>
              <a:t>	</a:t>
            </a:r>
            <a:r>
              <a:rPr lang="ro-MD" sz="2600" b="1" cap="none" dirty="0" smtClean="0">
                <a:latin typeface="Times New Roman" panose="02020603050405020304" pitchFamily="18" charset="0"/>
                <a:cs typeface="Times New Roman" panose="02020603050405020304" pitchFamily="18" charset="0"/>
              </a:rPr>
              <a:t>Aprobarea</a:t>
            </a:r>
            <a:r>
              <a:rPr lang="ro-MD" sz="2600" cap="none" dirty="0" smtClean="0">
                <a:latin typeface="Times New Roman" panose="02020603050405020304" pitchFamily="18" charset="0"/>
                <a:cs typeface="Times New Roman" panose="02020603050405020304" pitchFamily="18" charset="0"/>
              </a:rPr>
              <a:t> - </a:t>
            </a:r>
            <a:r>
              <a:rPr lang="en-GB" sz="2600" cap="none" dirty="0" err="1" smtClean="0">
                <a:latin typeface="Times New Roman" panose="02020603050405020304" pitchFamily="18" charset="0"/>
                <a:cs typeface="Times New Roman" panose="02020603050405020304" pitchFamily="18" charset="0"/>
              </a:rPr>
              <a:t>Planurile</a:t>
            </a:r>
            <a:r>
              <a:rPr lang="en-GB" sz="2600" cap="none" dirty="0" smtClean="0">
                <a:latin typeface="Times New Roman" panose="02020603050405020304" pitchFamily="18" charset="0"/>
                <a:cs typeface="Times New Roman" panose="02020603050405020304" pitchFamily="18" charset="0"/>
              </a:rPr>
              <a:t> de </a:t>
            </a:r>
            <a:r>
              <a:rPr lang="en-GB" sz="2600" cap="none" dirty="0" err="1" smtClean="0">
                <a:latin typeface="Times New Roman" panose="02020603050405020304" pitchFamily="18" charset="0"/>
                <a:cs typeface="Times New Roman" panose="02020603050405020304" pitchFamily="18" charset="0"/>
              </a:rPr>
              <a:t>investiţii</a:t>
            </a:r>
            <a:r>
              <a:rPr lang="en-GB" sz="2600" cap="none" dirty="0" smtClean="0">
                <a:latin typeface="Times New Roman" panose="02020603050405020304" pitchFamily="18" charset="0"/>
                <a:cs typeface="Times New Roman" panose="02020603050405020304" pitchFamily="18" charset="0"/>
              </a:rPr>
              <a:t> </a:t>
            </a:r>
            <a:r>
              <a:rPr lang="en-GB" sz="2600" cap="none" dirty="0" err="1" smtClean="0">
                <a:latin typeface="Times New Roman" panose="02020603050405020304" pitchFamily="18" charset="0"/>
                <a:cs typeface="Times New Roman" panose="02020603050405020304" pitchFamily="18" charset="0"/>
              </a:rPr>
              <a:t>pentru</a:t>
            </a:r>
            <a:r>
              <a:rPr lang="en-GB" sz="2600" cap="none" dirty="0" smtClean="0">
                <a:latin typeface="Times New Roman" panose="02020603050405020304" pitchFamily="18" charset="0"/>
                <a:cs typeface="Times New Roman" panose="02020603050405020304" pitchFamily="18" charset="0"/>
              </a:rPr>
              <a:t> </a:t>
            </a:r>
            <a:r>
              <a:rPr lang="en-GB" sz="2600" cap="none" dirty="0" err="1" smtClean="0">
                <a:latin typeface="Times New Roman" panose="02020603050405020304" pitchFamily="18" charset="0"/>
                <a:cs typeface="Times New Roman" panose="02020603050405020304" pitchFamily="18" charset="0"/>
              </a:rPr>
              <a:t>anul</a:t>
            </a:r>
            <a:r>
              <a:rPr lang="en-GB" sz="2600" cap="none" dirty="0" smtClean="0">
                <a:latin typeface="Times New Roman" panose="02020603050405020304" pitchFamily="18" charset="0"/>
                <a:cs typeface="Times New Roman" panose="02020603050405020304" pitchFamily="18" charset="0"/>
              </a:rPr>
              <a:t> </a:t>
            </a:r>
            <a:r>
              <a:rPr lang="en-GB" sz="2600" cap="none" dirty="0" err="1" smtClean="0">
                <a:latin typeface="Times New Roman" panose="02020603050405020304" pitchFamily="18" charset="0"/>
                <a:cs typeface="Times New Roman" panose="02020603050405020304" pitchFamily="18" charset="0"/>
              </a:rPr>
              <a:t>calendaristic</a:t>
            </a:r>
            <a:r>
              <a:rPr lang="en-GB" sz="2600" cap="none" dirty="0" smtClean="0">
                <a:latin typeface="Times New Roman" panose="02020603050405020304" pitchFamily="18" charset="0"/>
                <a:cs typeface="Times New Roman" panose="02020603050405020304" pitchFamily="18" charset="0"/>
              </a:rPr>
              <a:t> </a:t>
            </a:r>
            <a:r>
              <a:rPr lang="en-GB" sz="2600" cap="none" dirty="0" err="1" smtClean="0">
                <a:latin typeface="Times New Roman" panose="02020603050405020304" pitchFamily="18" charset="0"/>
                <a:cs typeface="Times New Roman" panose="02020603050405020304" pitchFamily="18" charset="0"/>
              </a:rPr>
              <a:t>următor</a:t>
            </a:r>
            <a:r>
              <a:rPr lang="en-GB" sz="2600" cap="none" dirty="0" smtClean="0">
                <a:latin typeface="Times New Roman" panose="02020603050405020304" pitchFamily="18" charset="0"/>
                <a:cs typeface="Times New Roman" panose="02020603050405020304" pitchFamily="18" charset="0"/>
              </a:rPr>
              <a:t> se </a:t>
            </a:r>
            <a:r>
              <a:rPr lang="en-GB" sz="2600" cap="none" dirty="0" err="1" smtClean="0">
                <a:latin typeface="Times New Roman" panose="02020603050405020304" pitchFamily="18" charset="0"/>
                <a:cs typeface="Times New Roman" panose="02020603050405020304" pitchFamily="18" charset="0"/>
              </a:rPr>
              <a:t>examinează</a:t>
            </a:r>
            <a:r>
              <a:rPr lang="en-GB" sz="2600" cap="none" dirty="0" smtClean="0">
                <a:latin typeface="Times New Roman" panose="02020603050405020304" pitchFamily="18" charset="0"/>
                <a:cs typeface="Times New Roman" panose="02020603050405020304" pitchFamily="18" charset="0"/>
              </a:rPr>
              <a:t> şi se </a:t>
            </a:r>
            <a:r>
              <a:rPr lang="en-GB" sz="2600" cap="none" dirty="0" err="1" smtClean="0">
                <a:latin typeface="Times New Roman" panose="02020603050405020304" pitchFamily="18" charset="0"/>
                <a:cs typeface="Times New Roman" panose="02020603050405020304" pitchFamily="18" charset="0"/>
              </a:rPr>
              <a:t>aprobă</a:t>
            </a:r>
            <a:r>
              <a:rPr lang="en-GB" sz="2600" cap="none" dirty="0" smtClean="0">
                <a:latin typeface="Times New Roman" panose="02020603050405020304" pitchFamily="18" charset="0"/>
                <a:cs typeface="Times New Roman" panose="02020603050405020304" pitchFamily="18" charset="0"/>
              </a:rPr>
              <a:t> de </a:t>
            </a:r>
            <a:r>
              <a:rPr lang="en-GB" sz="2600" cap="none" dirty="0" err="1" smtClean="0">
                <a:latin typeface="Times New Roman" panose="02020603050405020304" pitchFamily="18" charset="0"/>
                <a:cs typeface="Times New Roman" panose="02020603050405020304" pitchFamily="18" charset="0"/>
              </a:rPr>
              <a:t>autoritatea</a:t>
            </a:r>
            <a:r>
              <a:rPr lang="en-GB" sz="2600" cap="none" dirty="0" smtClean="0">
                <a:latin typeface="Times New Roman" panose="02020603050405020304" pitchFamily="18" charset="0"/>
                <a:cs typeface="Times New Roman" panose="02020603050405020304" pitchFamily="18" charset="0"/>
              </a:rPr>
              <a:t> </a:t>
            </a:r>
            <a:r>
              <a:rPr lang="en-GB" sz="2600" cap="none" dirty="0" err="1" smtClean="0">
                <a:latin typeface="Times New Roman" panose="02020603050405020304" pitchFamily="18" charset="0"/>
                <a:cs typeface="Times New Roman" panose="02020603050405020304" pitchFamily="18" charset="0"/>
              </a:rPr>
              <a:t>competentă</a:t>
            </a:r>
            <a:r>
              <a:rPr lang="en-GB" sz="2600" cap="none" dirty="0" smtClean="0">
                <a:latin typeface="Times New Roman" panose="02020603050405020304" pitchFamily="18" charset="0"/>
                <a:cs typeface="Times New Roman" panose="02020603050405020304" pitchFamily="18" charset="0"/>
              </a:rPr>
              <a:t> </a:t>
            </a:r>
            <a:r>
              <a:rPr lang="en-GB" sz="2600" cap="none" dirty="0" err="1" smtClean="0">
                <a:latin typeface="Times New Roman" panose="02020603050405020304" pitchFamily="18" charset="0"/>
                <a:cs typeface="Times New Roman" panose="02020603050405020304" pitchFamily="18" charset="0"/>
              </a:rPr>
              <a:t>sau</a:t>
            </a:r>
            <a:r>
              <a:rPr lang="en-GB" sz="2600" cap="none" dirty="0" smtClean="0">
                <a:latin typeface="Times New Roman" panose="02020603050405020304" pitchFamily="18" charset="0"/>
                <a:cs typeface="Times New Roman" panose="02020603050405020304" pitchFamily="18" charset="0"/>
              </a:rPr>
              <a:t> de </a:t>
            </a:r>
            <a:r>
              <a:rPr lang="en-GB" sz="2600" cap="none" dirty="0" err="1" smtClean="0">
                <a:latin typeface="Times New Roman" panose="02020603050405020304" pitchFamily="18" charset="0"/>
                <a:cs typeface="Times New Roman" panose="02020603050405020304" pitchFamily="18" charset="0"/>
              </a:rPr>
              <a:t>către</a:t>
            </a:r>
            <a:r>
              <a:rPr lang="en-GB" sz="2600" cap="none" dirty="0" smtClean="0">
                <a:latin typeface="Times New Roman" panose="02020603050405020304" pitchFamily="18" charset="0"/>
                <a:cs typeface="Times New Roman" panose="02020603050405020304" pitchFamily="18" charset="0"/>
              </a:rPr>
              <a:t> </a:t>
            </a:r>
            <a:r>
              <a:rPr lang="en-GB" sz="2600" cap="none" dirty="0" err="1" smtClean="0">
                <a:latin typeface="Times New Roman" panose="02020603050405020304" pitchFamily="18" charset="0"/>
                <a:cs typeface="Times New Roman" panose="02020603050405020304" pitchFamily="18" charset="0"/>
              </a:rPr>
              <a:t>agenţie</a:t>
            </a:r>
            <a:r>
              <a:rPr lang="en-GB" sz="2600" cap="none" dirty="0" smtClean="0">
                <a:latin typeface="Times New Roman" panose="02020603050405020304" pitchFamily="18" charset="0"/>
                <a:cs typeface="Times New Roman" panose="02020603050405020304" pitchFamily="18" charset="0"/>
              </a:rPr>
              <a:t> nu </a:t>
            </a:r>
            <a:r>
              <a:rPr lang="en-GB" sz="2600" cap="none" dirty="0" err="1" smtClean="0">
                <a:latin typeface="Times New Roman" panose="02020603050405020304" pitchFamily="18" charset="0"/>
                <a:cs typeface="Times New Roman" panose="02020603050405020304" pitchFamily="18" charset="0"/>
              </a:rPr>
              <a:t>mai</a:t>
            </a:r>
            <a:r>
              <a:rPr lang="en-GB" sz="2600" cap="none" dirty="0" smtClean="0">
                <a:latin typeface="Times New Roman" panose="02020603050405020304" pitchFamily="18" charset="0"/>
                <a:cs typeface="Times New Roman" panose="02020603050405020304" pitchFamily="18" charset="0"/>
              </a:rPr>
              <a:t> </a:t>
            </a:r>
            <a:r>
              <a:rPr lang="en-GB" sz="2600" cap="none" dirty="0" err="1" smtClean="0">
                <a:latin typeface="Times New Roman" panose="02020603050405020304" pitchFamily="18" charset="0"/>
                <a:cs typeface="Times New Roman" panose="02020603050405020304" pitchFamily="18" charset="0"/>
              </a:rPr>
              <a:t>tîrziu</a:t>
            </a:r>
            <a:r>
              <a:rPr lang="en-GB" sz="2600" cap="none" dirty="0" smtClean="0">
                <a:latin typeface="Times New Roman" panose="02020603050405020304" pitchFamily="18" charset="0"/>
                <a:cs typeface="Times New Roman" panose="02020603050405020304" pitchFamily="18" charset="0"/>
              </a:rPr>
              <a:t> de </a:t>
            </a:r>
            <a:r>
              <a:rPr lang="en-GB" sz="2600" b="1" cap="none" dirty="0" smtClean="0">
                <a:solidFill>
                  <a:srgbClr val="FF0000"/>
                </a:solidFill>
                <a:latin typeface="Times New Roman" panose="02020603050405020304" pitchFamily="18" charset="0"/>
                <a:cs typeface="Times New Roman" panose="02020603050405020304" pitchFamily="18" charset="0"/>
              </a:rPr>
              <a:t>31 </a:t>
            </a:r>
            <a:r>
              <a:rPr lang="en-GB" sz="2600" b="1" cap="none" dirty="0" err="1" smtClean="0">
                <a:solidFill>
                  <a:srgbClr val="FF0000"/>
                </a:solidFill>
                <a:latin typeface="Times New Roman" panose="02020603050405020304" pitchFamily="18" charset="0"/>
                <a:cs typeface="Times New Roman" panose="02020603050405020304" pitchFamily="18" charset="0"/>
              </a:rPr>
              <a:t>decembrie</a:t>
            </a:r>
            <a:r>
              <a:rPr lang="en-GB" sz="2600" cap="none" dirty="0" smtClean="0">
                <a:latin typeface="Times New Roman" panose="02020603050405020304" pitchFamily="18" charset="0"/>
                <a:cs typeface="Times New Roman" panose="02020603050405020304" pitchFamily="18" charset="0"/>
              </a:rPr>
              <a:t>.</a:t>
            </a:r>
            <a:endParaRPr lang="ro-MD" sz="2600" cap="none" dirty="0" smtClean="0">
              <a:latin typeface="Times New Roman" panose="02020603050405020304" pitchFamily="18" charset="0"/>
              <a:cs typeface="Times New Roman" panose="02020603050405020304" pitchFamily="18" charset="0"/>
            </a:endParaRPr>
          </a:p>
          <a:p>
            <a:pPr marL="0" indent="0" algn="just">
              <a:buNone/>
            </a:pPr>
            <a:r>
              <a:rPr lang="ro-MD" sz="2600" cap="none" dirty="0">
                <a:latin typeface="Times New Roman" panose="02020603050405020304" pitchFamily="18" charset="0"/>
                <a:cs typeface="Times New Roman" panose="02020603050405020304" pitchFamily="18" charset="0"/>
              </a:rPr>
              <a:t>	</a:t>
            </a:r>
            <a:endParaRPr lang="ro-MD" sz="2600" cap="none" dirty="0" smtClean="0">
              <a:latin typeface="Times New Roman" panose="02020603050405020304" pitchFamily="18" charset="0"/>
              <a:cs typeface="Times New Roman" panose="02020603050405020304" pitchFamily="18" charset="0"/>
            </a:endParaRPr>
          </a:p>
          <a:p>
            <a:pPr marL="0" indent="0" algn="just">
              <a:buNone/>
            </a:pPr>
            <a:r>
              <a:rPr lang="ro-MD" sz="2600" b="1" cap="none" dirty="0">
                <a:latin typeface="Times New Roman" panose="02020603050405020304" pitchFamily="18" charset="0"/>
                <a:cs typeface="Times New Roman" panose="02020603050405020304" pitchFamily="18" charset="0"/>
              </a:rPr>
              <a:t>	</a:t>
            </a:r>
            <a:r>
              <a:rPr lang="ro-MD" sz="2600" b="1" cap="none" dirty="0" smtClean="0">
                <a:latin typeface="Times New Roman" panose="02020603050405020304" pitchFamily="18" charset="0"/>
                <a:cs typeface="Times New Roman" panose="02020603050405020304" pitchFamily="18" charset="0"/>
              </a:rPr>
              <a:t>Modificarea</a:t>
            </a:r>
            <a:r>
              <a:rPr lang="ro-MD" sz="2600" cap="none" dirty="0" smtClean="0">
                <a:latin typeface="Times New Roman" panose="02020603050405020304" pitchFamily="18" charset="0"/>
                <a:cs typeface="Times New Roman" panose="02020603050405020304" pitchFamily="18" charset="0"/>
              </a:rPr>
              <a:t> </a:t>
            </a:r>
            <a:r>
              <a:rPr lang="ro-MD" sz="2600" cap="none" dirty="0">
                <a:latin typeface="Times New Roman" panose="02020603050405020304" pitchFamily="18" charset="0"/>
                <a:cs typeface="Times New Roman" panose="02020603050405020304" pitchFamily="18" charset="0"/>
              </a:rPr>
              <a:t>- </a:t>
            </a:r>
            <a:r>
              <a:rPr lang="ro-MD" sz="2600" cap="none" dirty="0" smtClean="0">
                <a:latin typeface="Times New Roman" panose="02020603050405020304" pitchFamily="18" charset="0"/>
                <a:cs typeface="Times New Roman" panose="02020603050405020304" pitchFamily="18" charset="0"/>
              </a:rPr>
              <a:t>în </a:t>
            </a:r>
            <a:r>
              <a:rPr lang="ro-MD" sz="2600" cap="none" dirty="0">
                <a:latin typeface="Times New Roman" panose="02020603050405020304" pitchFamily="18" charset="0"/>
                <a:cs typeface="Times New Roman" panose="02020603050405020304" pitchFamily="18" charset="0"/>
              </a:rPr>
              <a:t>decursul anului modificările în </a:t>
            </a:r>
            <a:r>
              <a:rPr lang="ro-MD" sz="2600" cap="none" dirty="0" smtClean="0">
                <a:latin typeface="Times New Roman" panose="02020603050405020304" pitchFamily="18" charset="0"/>
                <a:cs typeface="Times New Roman" panose="02020603050405020304" pitchFamily="18" charset="0"/>
              </a:rPr>
              <a:t>Planul de investiții </a:t>
            </a:r>
            <a:r>
              <a:rPr lang="ro-MD" sz="2600" cap="none" dirty="0">
                <a:latin typeface="Times New Roman" panose="02020603050405020304" pitchFamily="18" charset="0"/>
                <a:cs typeface="Times New Roman" panose="02020603050405020304" pitchFamily="18" charset="0"/>
              </a:rPr>
              <a:t>aprobat/avizat se solicită de către operator în scris la autoritatea competentă care a aprobat/avizat </a:t>
            </a:r>
            <a:r>
              <a:rPr lang="ro-MD" sz="2600" cap="none" dirty="0" smtClean="0">
                <a:latin typeface="Times New Roman" panose="02020603050405020304" pitchFamily="18" charset="0"/>
                <a:cs typeface="Times New Roman" panose="02020603050405020304" pitchFamily="18" charset="0"/>
              </a:rPr>
              <a:t>Planul </a:t>
            </a:r>
            <a:r>
              <a:rPr lang="ro-MD" sz="2600" cap="none" dirty="0">
                <a:latin typeface="Times New Roman" panose="02020603050405020304" pitchFamily="18" charset="0"/>
                <a:cs typeface="Times New Roman" panose="02020603050405020304" pitchFamily="18" charset="0"/>
              </a:rPr>
              <a:t>de investiții. </a:t>
            </a:r>
            <a:endParaRPr lang="ro-MD" sz="2600" cap="none" dirty="0" smtClean="0">
              <a:latin typeface="Times New Roman" panose="02020603050405020304" pitchFamily="18" charset="0"/>
              <a:cs typeface="Times New Roman" panose="02020603050405020304" pitchFamily="18" charset="0"/>
            </a:endParaRPr>
          </a:p>
          <a:p>
            <a:pPr marL="0" indent="0" algn="just">
              <a:buNone/>
            </a:pPr>
            <a:r>
              <a:rPr lang="ro-MD" sz="2600" cap="none" dirty="0">
                <a:latin typeface="Times New Roman" panose="02020603050405020304" pitchFamily="18" charset="0"/>
                <a:cs typeface="Times New Roman" panose="02020603050405020304" pitchFamily="18" charset="0"/>
              </a:rPr>
              <a:t>	</a:t>
            </a:r>
            <a:r>
              <a:rPr lang="ro-MD" sz="2600" cap="none" dirty="0" smtClean="0">
                <a:latin typeface="Times New Roman" panose="02020603050405020304" pitchFamily="18" charset="0"/>
                <a:cs typeface="Times New Roman" panose="02020603050405020304" pitchFamily="18" charset="0"/>
              </a:rPr>
              <a:t>Operatorul</a:t>
            </a:r>
            <a:r>
              <a:rPr lang="ro-MD" sz="2600" cap="none" dirty="0">
                <a:latin typeface="Times New Roman" panose="02020603050405020304" pitchFamily="18" charset="0"/>
                <a:cs typeface="Times New Roman" panose="02020603050405020304" pitchFamily="18" charset="0"/>
              </a:rPr>
              <a:t>, pe parcursul anului, este în drept să depună </a:t>
            </a:r>
            <a:r>
              <a:rPr lang="ro-MD" sz="2600" b="1" cap="none" dirty="0">
                <a:solidFill>
                  <a:srgbClr val="FF0000"/>
                </a:solidFill>
                <a:latin typeface="Times New Roman" panose="02020603050405020304" pitchFamily="18" charset="0"/>
                <a:cs typeface="Times New Roman" panose="02020603050405020304" pitchFamily="18" charset="0"/>
              </a:rPr>
              <a:t>nu mai mult de patru solicitări</a:t>
            </a:r>
            <a:r>
              <a:rPr lang="ro-MD" sz="2600" cap="none" dirty="0">
                <a:latin typeface="Times New Roman" panose="02020603050405020304" pitchFamily="18" charset="0"/>
                <a:cs typeface="Times New Roman" panose="02020603050405020304" pitchFamily="18" charset="0"/>
              </a:rPr>
              <a:t> de modificare a </a:t>
            </a:r>
            <a:r>
              <a:rPr lang="ro-MD" sz="2600" cap="none" dirty="0" smtClean="0">
                <a:latin typeface="Times New Roman" panose="02020603050405020304" pitchFamily="18" charset="0"/>
                <a:cs typeface="Times New Roman" panose="02020603050405020304" pitchFamily="18" charset="0"/>
              </a:rPr>
              <a:t>Planului de investiții </a:t>
            </a:r>
            <a:r>
              <a:rPr lang="ro-MD" sz="2600" cap="none" dirty="0">
                <a:latin typeface="Times New Roman" panose="02020603050405020304" pitchFamily="18" charset="0"/>
                <a:cs typeface="Times New Roman" panose="02020603050405020304" pitchFamily="18" charset="0"/>
              </a:rPr>
              <a:t>aprobat/avizat, dar </a:t>
            </a:r>
            <a:r>
              <a:rPr lang="ro-MD" sz="2600" b="1" cap="none" dirty="0">
                <a:latin typeface="Times New Roman" panose="02020603050405020304" pitchFamily="18" charset="0"/>
                <a:cs typeface="Times New Roman" panose="02020603050405020304" pitchFamily="18" charset="0"/>
              </a:rPr>
              <a:t>nu mai </a:t>
            </a:r>
            <a:r>
              <a:rPr lang="ro-MD" sz="2600" b="1" cap="none" dirty="0" smtClean="0">
                <a:latin typeface="Times New Roman" panose="02020603050405020304" pitchFamily="18" charset="0"/>
                <a:cs typeface="Times New Roman" panose="02020603050405020304" pitchFamily="18" charset="0"/>
              </a:rPr>
              <a:t>târziu </a:t>
            </a:r>
            <a:r>
              <a:rPr lang="ro-MD" sz="2600" b="1" cap="none" dirty="0">
                <a:latin typeface="Times New Roman" panose="02020603050405020304" pitchFamily="18" charset="0"/>
                <a:cs typeface="Times New Roman" panose="02020603050405020304" pitchFamily="18" charset="0"/>
              </a:rPr>
              <a:t>de 31 octombrie </a:t>
            </a:r>
            <a:r>
              <a:rPr lang="ro-MD" sz="2600" cap="none" dirty="0">
                <a:latin typeface="Times New Roman" panose="02020603050405020304" pitchFamily="18" charset="0"/>
                <a:cs typeface="Times New Roman" panose="02020603050405020304" pitchFamily="18" charset="0"/>
              </a:rPr>
              <a:t>a anului de gestiune</a:t>
            </a:r>
            <a:r>
              <a:rPr lang="ro-MD" sz="2600" cap="none" dirty="0" smtClean="0">
                <a:latin typeface="Times New Roman" panose="02020603050405020304" pitchFamily="18" charset="0"/>
                <a:cs typeface="Times New Roman" panose="02020603050405020304" pitchFamily="18" charset="0"/>
              </a:rPr>
              <a:t>.</a:t>
            </a:r>
            <a:endParaRPr lang="ro-MD" sz="2400" cap="none" dirty="0">
              <a:latin typeface="Times New Roman" panose="02020603050405020304" pitchFamily="18" charset="0"/>
              <a:cs typeface="Times New Roman" panose="02020603050405020304" pitchFamily="18" charset="0"/>
            </a:endParaRPr>
          </a:p>
          <a:p>
            <a:pPr marL="0" indent="0" algn="just">
              <a:buNone/>
            </a:pPr>
            <a:r>
              <a:rPr lang="ro-MD" sz="2400" cap="none" dirty="0" smtClean="0">
                <a:latin typeface="Times New Roman" panose="02020603050405020304" pitchFamily="18" charset="0"/>
                <a:cs typeface="Times New Roman" panose="02020603050405020304" pitchFamily="18" charset="0"/>
              </a:rPr>
              <a:t>	</a:t>
            </a:r>
            <a:endParaRPr lang="en-GB"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7981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97181"/>
            <a:ext cx="10364451" cy="763523"/>
          </a:xfrm>
        </p:spPr>
        <p:txBody>
          <a:bodyPr>
            <a:normAutofit/>
          </a:bodyPr>
          <a:lstStyle/>
          <a:p>
            <a:r>
              <a:rPr lang="ro-MD" b="1" dirty="0" smtClean="0"/>
              <a:t>Investiții</a:t>
            </a:r>
            <a:endParaRPr lang="en-GB" dirty="0"/>
          </a:p>
        </p:txBody>
      </p:sp>
      <p:sp>
        <p:nvSpPr>
          <p:cNvPr id="3" name="Объект 2"/>
          <p:cNvSpPr>
            <a:spLocks noGrp="1"/>
          </p:cNvSpPr>
          <p:nvPr>
            <p:ph sz="quarter" idx="13"/>
          </p:nvPr>
        </p:nvSpPr>
        <p:spPr>
          <a:xfrm>
            <a:off x="913774" y="1289304"/>
            <a:ext cx="10363826" cy="5248656"/>
          </a:xfrm>
        </p:spPr>
        <p:txBody>
          <a:bodyPr>
            <a:normAutofit/>
          </a:bodyPr>
          <a:lstStyle/>
          <a:p>
            <a:pPr marL="0" indent="0" algn="just">
              <a:buNone/>
            </a:pPr>
            <a:r>
              <a:rPr lang="ro-MD" cap="none" dirty="0">
                <a:latin typeface="Times New Roman" panose="02020603050405020304" pitchFamily="18" charset="0"/>
                <a:cs typeface="Times New Roman" panose="02020603050405020304" pitchFamily="18" charset="0"/>
              </a:rPr>
              <a:t>	</a:t>
            </a:r>
            <a:r>
              <a:rPr lang="ro-MD" b="1" cap="none" dirty="0" smtClean="0">
                <a:latin typeface="Times New Roman" panose="02020603050405020304" pitchFamily="18" charset="0"/>
                <a:cs typeface="Times New Roman" panose="02020603050405020304" pitchFamily="18" charset="0"/>
              </a:rPr>
              <a:t>Raport - </a:t>
            </a:r>
            <a:r>
              <a:rPr lang="ro-MD" sz="2400" b="1" cap="none" dirty="0" smtClean="0">
                <a:solidFill>
                  <a:srgbClr val="FF0000"/>
                </a:solidFill>
                <a:latin typeface="Times New Roman" panose="02020603050405020304" pitchFamily="18" charset="0"/>
                <a:cs typeface="Times New Roman" panose="02020603050405020304" pitchFamily="18" charset="0"/>
              </a:rPr>
              <a:t>Până </a:t>
            </a:r>
            <a:r>
              <a:rPr lang="ro-MD" sz="2400" b="1" cap="none" dirty="0">
                <a:solidFill>
                  <a:srgbClr val="FF0000"/>
                </a:solidFill>
                <a:latin typeface="Times New Roman" panose="02020603050405020304" pitchFamily="18" charset="0"/>
                <a:cs typeface="Times New Roman" panose="02020603050405020304" pitchFamily="18" charset="0"/>
              </a:rPr>
              <a:t>la 1 martie</a:t>
            </a:r>
            <a:r>
              <a:rPr lang="ro-MD" sz="2400" cap="none" dirty="0">
                <a:latin typeface="Times New Roman" panose="02020603050405020304" pitchFamily="18" charset="0"/>
                <a:cs typeface="Times New Roman" panose="02020603050405020304" pitchFamily="18" charset="0"/>
              </a:rPr>
              <a:t> a fiecărui an de gestiune, operatorul prezintă </a:t>
            </a:r>
            <a:r>
              <a:rPr lang="ro-MD" sz="2400" cap="none" dirty="0" err="1">
                <a:latin typeface="Times New Roman" panose="02020603050405020304" pitchFamily="18" charset="0"/>
                <a:cs typeface="Times New Roman" panose="02020603050405020304" pitchFamily="18" charset="0"/>
              </a:rPr>
              <a:t>autorităţii</a:t>
            </a:r>
            <a:r>
              <a:rPr lang="ro-MD" sz="2400" cap="none" dirty="0">
                <a:latin typeface="Times New Roman" panose="02020603050405020304" pitchFamily="18" charset="0"/>
                <a:cs typeface="Times New Roman" panose="02020603050405020304" pitchFamily="18" charset="0"/>
              </a:rPr>
              <a:t> competente Raportul privind realizarea PI, aprobat/avizat de către Agenție, pentru anul precedent</a:t>
            </a:r>
            <a:r>
              <a:rPr lang="ro-MD" sz="2400" cap="none" dirty="0" smtClean="0">
                <a:latin typeface="Times New Roman" panose="02020603050405020304" pitchFamily="18" charset="0"/>
                <a:cs typeface="Times New Roman" panose="02020603050405020304" pitchFamily="18" charset="0"/>
              </a:rPr>
              <a:t>.</a:t>
            </a:r>
          </a:p>
          <a:p>
            <a:pPr marL="0" indent="0" algn="just">
              <a:buNone/>
            </a:pPr>
            <a:r>
              <a:rPr lang="ro-MD" sz="2400" cap="none" dirty="0" smtClean="0">
                <a:latin typeface="Times New Roman" panose="02020603050405020304" pitchFamily="18" charset="0"/>
                <a:cs typeface="Times New Roman" panose="02020603050405020304" pitchFamily="18" charset="0"/>
              </a:rPr>
              <a:t>	În </a:t>
            </a:r>
            <a:r>
              <a:rPr lang="ro-MD" sz="2400" cap="none" dirty="0">
                <a:latin typeface="Times New Roman" panose="02020603050405020304" pitchFamily="18" charset="0"/>
                <a:cs typeface="Times New Roman" panose="02020603050405020304" pitchFamily="18" charset="0"/>
              </a:rPr>
              <a:t>Raport se reflectă </a:t>
            </a:r>
            <a:r>
              <a:rPr lang="ro-MD" sz="2400" cap="none" dirty="0" err="1">
                <a:latin typeface="Times New Roman" panose="02020603050405020304" pitchFamily="18" charset="0"/>
                <a:cs typeface="Times New Roman" panose="02020603050405020304" pitchFamily="18" charset="0"/>
              </a:rPr>
              <a:t>investiţiile</a:t>
            </a:r>
            <a:r>
              <a:rPr lang="ro-MD" sz="2400" cap="none" dirty="0">
                <a:latin typeface="Times New Roman" panose="02020603050405020304" pitchFamily="18" charset="0"/>
                <a:cs typeface="Times New Roman" panose="02020603050405020304" pitchFamily="18" charset="0"/>
              </a:rPr>
              <a:t> conform </a:t>
            </a:r>
            <a:r>
              <a:rPr lang="ro-MD" sz="2400" cap="none" dirty="0" smtClean="0">
                <a:latin typeface="Times New Roman" panose="02020603050405020304" pitchFamily="18" charset="0"/>
                <a:cs typeface="Times New Roman" panose="02020603050405020304" pitchFamily="18" charset="0"/>
              </a:rPr>
              <a:t>Planului de investiții </a:t>
            </a:r>
            <a:r>
              <a:rPr lang="ro-MD" sz="2400" cap="none" dirty="0">
                <a:latin typeface="Times New Roman" panose="02020603050405020304" pitchFamily="18" charset="0"/>
                <a:cs typeface="Times New Roman" panose="02020603050405020304" pitchFamily="18" charset="0"/>
              </a:rPr>
              <a:t>şi cele efectiv date în exploatare, valoarea acestora, durata de </a:t>
            </a:r>
            <a:r>
              <a:rPr lang="ro-MD" sz="2400" cap="none" dirty="0" err="1">
                <a:latin typeface="Times New Roman" panose="02020603050405020304" pitchFamily="18" charset="0"/>
                <a:cs typeface="Times New Roman" panose="02020603050405020304" pitchFamily="18" charset="0"/>
              </a:rPr>
              <a:t>funcţionare</a:t>
            </a:r>
            <a:r>
              <a:rPr lang="ro-MD" sz="2400" cap="none" dirty="0">
                <a:latin typeface="Times New Roman" panose="02020603050405020304" pitchFamily="18" charset="0"/>
                <a:cs typeface="Times New Roman" panose="02020603050405020304" pitchFamily="18" charset="0"/>
              </a:rPr>
              <a:t> utilă, amortizarea reflectată în evidenţa contabilă, amortizarea anuală şi obiectivele atinse.</a:t>
            </a:r>
          </a:p>
          <a:p>
            <a:pPr marL="0" indent="0" algn="just">
              <a:buNone/>
            </a:pPr>
            <a:endParaRPr lang="ro-MD" i="1" cap="none" dirty="0">
              <a:latin typeface="Times New Roman" panose="02020603050405020304" pitchFamily="18" charset="0"/>
              <a:cs typeface="Times New Roman" panose="02020603050405020304" pitchFamily="18" charset="0"/>
            </a:endParaRPr>
          </a:p>
          <a:p>
            <a:pPr marL="0" indent="0" algn="just">
              <a:buNone/>
            </a:pPr>
            <a:r>
              <a:rPr lang="ro-MD" sz="2600" cap="none" dirty="0">
                <a:latin typeface="Times New Roman" panose="02020603050405020304" pitchFamily="18" charset="0"/>
                <a:cs typeface="Times New Roman" panose="02020603050405020304" pitchFamily="18" charset="0"/>
              </a:rPr>
              <a:t>	</a:t>
            </a:r>
            <a:endParaRPr lang="ro-MD" sz="2600" cap="none" dirty="0" smtClean="0">
              <a:latin typeface="Times New Roman" panose="02020603050405020304" pitchFamily="18" charset="0"/>
              <a:cs typeface="Times New Roman" panose="02020603050405020304" pitchFamily="18" charset="0"/>
            </a:endParaRPr>
          </a:p>
          <a:p>
            <a:pPr marL="0" indent="0" algn="just">
              <a:buNone/>
            </a:pPr>
            <a:r>
              <a:rPr lang="ro-MD" sz="2600" b="1" cap="none" dirty="0">
                <a:latin typeface="Times New Roman" panose="02020603050405020304" pitchFamily="18" charset="0"/>
                <a:cs typeface="Times New Roman" panose="02020603050405020304" pitchFamily="18" charset="0"/>
              </a:rPr>
              <a:t>	</a:t>
            </a:r>
            <a:r>
              <a:rPr lang="ro-MD" sz="2400" cap="none" dirty="0" smtClean="0">
                <a:latin typeface="Times New Roman" panose="02020603050405020304" pitchFamily="18" charset="0"/>
                <a:cs typeface="Times New Roman" panose="02020603050405020304" pitchFamily="18" charset="0"/>
              </a:rPr>
              <a:t>	</a:t>
            </a:r>
            <a:endParaRPr lang="en-GB"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004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97181"/>
            <a:ext cx="10364451" cy="763523"/>
          </a:xfrm>
        </p:spPr>
        <p:txBody>
          <a:bodyPr>
            <a:normAutofit/>
          </a:bodyPr>
          <a:lstStyle/>
          <a:p>
            <a:r>
              <a:rPr lang="ro-MD" b="1" dirty="0" smtClean="0"/>
              <a:t>Investiții</a:t>
            </a:r>
            <a:endParaRPr lang="en-GB" dirty="0"/>
          </a:p>
        </p:txBody>
      </p:sp>
      <p:sp>
        <p:nvSpPr>
          <p:cNvPr id="3" name="Объект 2"/>
          <p:cNvSpPr>
            <a:spLocks noGrp="1"/>
          </p:cNvSpPr>
          <p:nvPr>
            <p:ph sz="quarter" idx="13"/>
          </p:nvPr>
        </p:nvSpPr>
        <p:spPr>
          <a:xfrm>
            <a:off x="913774" y="1289304"/>
            <a:ext cx="10363826" cy="5248656"/>
          </a:xfrm>
        </p:spPr>
        <p:txBody>
          <a:bodyPr>
            <a:normAutofit/>
          </a:bodyPr>
          <a:lstStyle/>
          <a:p>
            <a:pPr marL="0" indent="0" algn="just">
              <a:buNone/>
            </a:pPr>
            <a:r>
              <a:rPr lang="ro-MD" cap="none" dirty="0">
                <a:latin typeface="Times New Roman" panose="02020603050405020304" pitchFamily="18" charset="0"/>
                <a:cs typeface="Times New Roman" panose="02020603050405020304" pitchFamily="18" charset="0"/>
              </a:rPr>
              <a:t>	</a:t>
            </a:r>
            <a:r>
              <a:rPr lang="ro-MD" sz="2400" cap="none" dirty="0" smtClean="0">
                <a:latin typeface="Times New Roman" panose="02020603050405020304" pitchFamily="18" charset="0"/>
                <a:cs typeface="Times New Roman" panose="02020603050405020304" pitchFamily="18" charset="0"/>
              </a:rPr>
              <a:t>În </a:t>
            </a:r>
            <a:r>
              <a:rPr lang="ro-MD" sz="2400" cap="none" dirty="0" err="1">
                <a:latin typeface="Times New Roman" panose="02020603050405020304" pitchFamily="18" charset="0"/>
                <a:cs typeface="Times New Roman" panose="02020603050405020304" pitchFamily="18" charset="0"/>
              </a:rPr>
              <a:t>situaţia</a:t>
            </a:r>
            <a:r>
              <a:rPr lang="ro-MD" sz="2400" cap="none" dirty="0">
                <a:latin typeface="Times New Roman" panose="02020603050405020304" pitchFamily="18" charset="0"/>
                <a:cs typeface="Times New Roman" panose="02020603050405020304" pitchFamily="18" charset="0"/>
              </a:rPr>
              <a:t> în care valoarea realizată a unei </a:t>
            </a:r>
            <a:r>
              <a:rPr lang="ro-MD" sz="2400" cap="none" dirty="0" err="1">
                <a:latin typeface="Times New Roman" panose="02020603050405020304" pitchFamily="18" charset="0"/>
                <a:cs typeface="Times New Roman" panose="02020603050405020304" pitchFamily="18" charset="0"/>
              </a:rPr>
              <a:t>investiţii</a:t>
            </a:r>
            <a:r>
              <a:rPr lang="ro-MD" sz="2400" cap="none" dirty="0">
                <a:latin typeface="Times New Roman" panose="02020603050405020304" pitchFamily="18" charset="0"/>
                <a:cs typeface="Times New Roman" panose="02020603050405020304" pitchFamily="18" charset="0"/>
              </a:rPr>
              <a:t> </a:t>
            </a:r>
            <a:r>
              <a:rPr lang="ro-MD" sz="2400" cap="none" dirty="0" err="1">
                <a:latin typeface="Times New Roman" panose="02020603050405020304" pitchFamily="18" charset="0"/>
                <a:cs typeface="Times New Roman" panose="02020603050405020304" pitchFamily="18" charset="0"/>
              </a:rPr>
              <a:t>depăşeşte</a:t>
            </a:r>
            <a:r>
              <a:rPr lang="ro-MD" sz="2400" cap="none" dirty="0">
                <a:latin typeface="Times New Roman" panose="02020603050405020304" pitchFamily="18" charset="0"/>
                <a:cs typeface="Times New Roman" panose="02020603050405020304" pitchFamily="18" charset="0"/>
              </a:rPr>
              <a:t> valoarea aprobată de autoritatea competentă conform </a:t>
            </a:r>
            <a:r>
              <a:rPr lang="ro-MD" sz="2400" cap="none" dirty="0" smtClean="0">
                <a:latin typeface="Times New Roman" panose="02020603050405020304" pitchFamily="18" charset="0"/>
                <a:cs typeface="Times New Roman" panose="02020603050405020304" pitchFamily="18" charset="0"/>
              </a:rPr>
              <a:t>Planului de investiții, </a:t>
            </a:r>
            <a:r>
              <a:rPr lang="ro-MD" sz="2400" cap="none" dirty="0">
                <a:latin typeface="Times New Roman" panose="02020603050405020304" pitchFamily="18" charset="0"/>
                <a:cs typeface="Times New Roman" panose="02020603050405020304" pitchFamily="18" charset="0"/>
              </a:rPr>
              <a:t>în scopuri tarifare se </a:t>
            </a:r>
            <a:r>
              <a:rPr lang="ro-MD" sz="2400" cap="none" dirty="0" err="1">
                <a:latin typeface="Times New Roman" panose="02020603050405020304" pitchFamily="18" charset="0"/>
                <a:cs typeface="Times New Roman" panose="02020603050405020304" pitchFamily="18" charset="0"/>
              </a:rPr>
              <a:t>recunoaşte</a:t>
            </a:r>
            <a:r>
              <a:rPr lang="ro-MD" sz="2400" cap="none" dirty="0">
                <a:latin typeface="Times New Roman" panose="02020603050405020304" pitchFamily="18" charset="0"/>
                <a:cs typeface="Times New Roman" panose="02020603050405020304" pitchFamily="18" charset="0"/>
              </a:rPr>
              <a:t> valoarea </a:t>
            </a:r>
            <a:r>
              <a:rPr lang="ro-MD" sz="2400" cap="none" dirty="0" err="1">
                <a:latin typeface="Times New Roman" panose="02020603050405020304" pitchFamily="18" charset="0"/>
                <a:cs typeface="Times New Roman" panose="02020603050405020304" pitchFamily="18" charset="0"/>
              </a:rPr>
              <a:t>investiţiei</a:t>
            </a:r>
            <a:r>
              <a:rPr lang="ro-MD" sz="2400" cap="none" dirty="0">
                <a:latin typeface="Times New Roman" panose="02020603050405020304" pitchFamily="18" charset="0"/>
                <a:cs typeface="Times New Roman" panose="02020603050405020304" pitchFamily="18" charset="0"/>
              </a:rPr>
              <a:t> aprobate, </a:t>
            </a:r>
            <a:r>
              <a:rPr lang="ro-MD" sz="2400" cap="none" dirty="0" err="1">
                <a:latin typeface="Times New Roman" panose="02020603050405020304" pitchFamily="18" charset="0"/>
                <a:cs typeface="Times New Roman" panose="02020603050405020304" pitchFamily="18" charset="0"/>
              </a:rPr>
              <a:t>ţinând</a:t>
            </a:r>
            <a:r>
              <a:rPr lang="ro-MD" sz="2400" cap="none" dirty="0">
                <a:latin typeface="Times New Roman" panose="02020603050405020304" pitchFamily="18" charset="0"/>
                <a:cs typeface="Times New Roman" panose="02020603050405020304" pitchFamily="18" charset="0"/>
              </a:rPr>
              <a:t> cont de </a:t>
            </a:r>
            <a:r>
              <a:rPr lang="ro-MD" sz="2400" b="1" cap="none" dirty="0">
                <a:solidFill>
                  <a:srgbClr val="FF0000"/>
                </a:solidFill>
                <a:latin typeface="Times New Roman" panose="02020603050405020304" pitchFamily="18" charset="0"/>
                <a:cs typeface="Times New Roman" panose="02020603050405020304" pitchFamily="18" charset="0"/>
              </a:rPr>
              <a:t>indicele </a:t>
            </a:r>
            <a:r>
              <a:rPr lang="ro-MD" sz="2400" b="1" cap="none" dirty="0" err="1">
                <a:solidFill>
                  <a:srgbClr val="FF0000"/>
                </a:solidFill>
                <a:latin typeface="Times New Roman" panose="02020603050405020304" pitchFamily="18" charset="0"/>
                <a:cs typeface="Times New Roman" panose="02020603050405020304" pitchFamily="18" charset="0"/>
              </a:rPr>
              <a:t>preţului</a:t>
            </a:r>
            <a:r>
              <a:rPr lang="ro-MD" sz="2400" b="1" cap="none" dirty="0">
                <a:solidFill>
                  <a:srgbClr val="FF0000"/>
                </a:solidFill>
                <a:latin typeface="Times New Roman" panose="02020603050405020304" pitchFamily="18" charset="0"/>
                <a:cs typeface="Times New Roman" panose="02020603050405020304" pitchFamily="18" charset="0"/>
              </a:rPr>
              <a:t> de consum (IPC)</a:t>
            </a:r>
            <a:r>
              <a:rPr lang="ro-MD" sz="2400" cap="none" dirty="0">
                <a:latin typeface="Times New Roman" panose="02020603050405020304" pitchFamily="18" charset="0"/>
                <a:cs typeface="Times New Roman" panose="02020603050405020304" pitchFamily="18" charset="0"/>
              </a:rPr>
              <a:t> pentru Republica Moldova în anul respectiv. </a:t>
            </a:r>
          </a:p>
          <a:p>
            <a:pPr marL="0" indent="0" algn="just">
              <a:buNone/>
            </a:pPr>
            <a:endParaRPr lang="ro-MD" sz="2400" cap="none" dirty="0">
              <a:latin typeface="Times New Roman" panose="02020603050405020304" pitchFamily="18" charset="0"/>
              <a:cs typeface="Times New Roman" panose="02020603050405020304" pitchFamily="18" charset="0"/>
            </a:endParaRPr>
          </a:p>
          <a:p>
            <a:pPr marL="0" indent="0" algn="just">
              <a:buNone/>
            </a:pPr>
            <a:r>
              <a:rPr lang="ro-MD" sz="2400" cap="none" dirty="0" smtClean="0">
                <a:latin typeface="Times New Roman" panose="02020603050405020304" pitchFamily="18" charset="0"/>
                <a:cs typeface="Times New Roman" panose="02020603050405020304" pitchFamily="18" charset="0"/>
              </a:rPr>
              <a:t>	</a:t>
            </a:r>
            <a:r>
              <a:rPr lang="ro-MD" sz="2400" b="1" cap="none" dirty="0" smtClean="0">
                <a:latin typeface="Times New Roman" panose="02020603050405020304" pitchFamily="18" charset="0"/>
                <a:cs typeface="Times New Roman" panose="02020603050405020304" pitchFamily="18" charset="0"/>
              </a:rPr>
              <a:t>Pentru </a:t>
            </a:r>
            <a:r>
              <a:rPr lang="ro-MD" sz="2400" b="1" cap="none" dirty="0">
                <a:latin typeface="Times New Roman" panose="02020603050405020304" pitchFamily="18" charset="0"/>
                <a:cs typeface="Times New Roman" panose="02020603050405020304" pitchFamily="18" charset="0"/>
              </a:rPr>
              <a:t>proiectele de investiții din categoriile A și B autoritatea competentă este în drept să recunoască majorarea valorii aprobate a investiției într-un proiect</a:t>
            </a:r>
            <a:r>
              <a:rPr lang="ro-MD" sz="2400" cap="none" dirty="0">
                <a:latin typeface="Times New Roman" panose="02020603050405020304" pitchFamily="18" charset="0"/>
                <a:cs typeface="Times New Roman" panose="02020603050405020304" pitchFamily="18" charset="0"/>
              </a:rPr>
              <a:t> </a:t>
            </a:r>
            <a:r>
              <a:rPr lang="ro-MD" sz="2400" b="1" cap="none" dirty="0">
                <a:solidFill>
                  <a:srgbClr val="FF0000"/>
                </a:solidFill>
                <a:latin typeface="Times New Roman" panose="02020603050405020304" pitchFamily="18" charset="0"/>
                <a:cs typeface="Times New Roman" panose="02020603050405020304" pitchFamily="18" charset="0"/>
              </a:rPr>
              <a:t>maxim cu 15%</a:t>
            </a:r>
            <a:r>
              <a:rPr lang="ro-MD" sz="2400" cap="none" dirty="0">
                <a:latin typeface="Times New Roman" panose="02020603050405020304" pitchFamily="18" charset="0"/>
                <a:cs typeface="Times New Roman" panose="02020603050405020304" pitchFamily="18" charset="0"/>
              </a:rPr>
              <a:t> din valoarea inițial planificată și inclusă în PI aprobat atunci când operatorul prezintă documente/probe care ar justifica majorarea valorii bunurilor/ lucrărilor necesare executării proiectului. </a:t>
            </a:r>
          </a:p>
          <a:p>
            <a:pPr marL="0" indent="0" algn="just">
              <a:buNone/>
            </a:pPr>
            <a:endParaRPr lang="ro-MD"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868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97181"/>
            <a:ext cx="10364451" cy="763523"/>
          </a:xfrm>
        </p:spPr>
        <p:txBody>
          <a:bodyPr>
            <a:normAutofit/>
          </a:bodyPr>
          <a:lstStyle/>
          <a:p>
            <a:r>
              <a:rPr lang="ro-MD" b="1" dirty="0" smtClean="0"/>
              <a:t>Investiții</a:t>
            </a:r>
            <a:endParaRPr lang="en-GB" dirty="0"/>
          </a:p>
        </p:txBody>
      </p:sp>
      <p:sp>
        <p:nvSpPr>
          <p:cNvPr id="3" name="Объект 2"/>
          <p:cNvSpPr>
            <a:spLocks noGrp="1"/>
          </p:cNvSpPr>
          <p:nvPr>
            <p:ph sz="quarter" idx="13"/>
          </p:nvPr>
        </p:nvSpPr>
        <p:spPr>
          <a:xfrm>
            <a:off x="913774" y="1289304"/>
            <a:ext cx="10363826" cy="5248656"/>
          </a:xfrm>
        </p:spPr>
        <p:txBody>
          <a:bodyPr>
            <a:normAutofit/>
          </a:bodyPr>
          <a:lstStyle/>
          <a:p>
            <a:pPr marL="0" indent="0" algn="just">
              <a:buNone/>
            </a:pPr>
            <a:r>
              <a:rPr lang="ro-MD" cap="none" dirty="0">
                <a:latin typeface="Times New Roman" panose="02020603050405020304" pitchFamily="18" charset="0"/>
                <a:cs typeface="Times New Roman" panose="02020603050405020304" pitchFamily="18" charset="0"/>
              </a:rPr>
              <a:t>	</a:t>
            </a:r>
            <a:r>
              <a:rPr lang="ro-MD" sz="2400" cap="none" dirty="0">
                <a:latin typeface="Times New Roman" panose="02020603050405020304" pitchFamily="18" charset="0"/>
                <a:cs typeface="Times New Roman" panose="02020603050405020304" pitchFamily="18" charset="0"/>
              </a:rPr>
              <a:t>Proiectele de </a:t>
            </a:r>
            <a:r>
              <a:rPr lang="ro-MD" sz="2400" cap="none" dirty="0" err="1">
                <a:latin typeface="Times New Roman" panose="02020603050405020304" pitchFamily="18" charset="0"/>
                <a:cs typeface="Times New Roman" panose="02020603050405020304" pitchFamily="18" charset="0"/>
              </a:rPr>
              <a:t>investiţii</a:t>
            </a:r>
            <a:r>
              <a:rPr lang="ro-MD" sz="2400" cap="none" dirty="0">
                <a:latin typeface="Times New Roman" panose="02020603050405020304" pitchFamily="18" charset="0"/>
                <a:cs typeface="Times New Roman" panose="02020603050405020304" pitchFamily="18" charset="0"/>
              </a:rPr>
              <a:t>, incluse în </a:t>
            </a:r>
            <a:r>
              <a:rPr lang="ro-MD" sz="2400" cap="none" dirty="0" smtClean="0">
                <a:latin typeface="Times New Roman" panose="02020603050405020304" pitchFamily="18" charset="0"/>
                <a:cs typeface="Times New Roman" panose="02020603050405020304" pitchFamily="18" charset="0"/>
              </a:rPr>
              <a:t>Planul de investiții, </a:t>
            </a:r>
            <a:r>
              <a:rPr lang="ro-MD" sz="2400" cap="none" dirty="0">
                <a:latin typeface="Times New Roman" panose="02020603050405020304" pitchFamily="18" charset="0"/>
                <a:cs typeface="Times New Roman" panose="02020603050405020304" pitchFamily="18" charset="0"/>
              </a:rPr>
              <a:t>aprobat/avizat de autoritatea competentă, care nu au fost realizate, urmează a fi incluse în Planul anual de </a:t>
            </a:r>
            <a:r>
              <a:rPr lang="ro-MD" sz="2400" cap="none" dirty="0" err="1">
                <a:latin typeface="Times New Roman" panose="02020603050405020304" pitchFamily="18" charset="0"/>
                <a:cs typeface="Times New Roman" panose="02020603050405020304" pitchFamily="18" charset="0"/>
              </a:rPr>
              <a:t>investiţii</a:t>
            </a:r>
            <a:r>
              <a:rPr lang="ro-MD" sz="2400" cap="none" dirty="0">
                <a:latin typeface="Times New Roman" panose="02020603050405020304" pitchFamily="18" charset="0"/>
                <a:cs typeface="Times New Roman" panose="02020603050405020304" pitchFamily="18" charset="0"/>
              </a:rPr>
              <a:t> pentru anul calendaristic următor, </a:t>
            </a:r>
            <a:r>
              <a:rPr lang="ro-MD" sz="2400" b="1" cap="none" dirty="0">
                <a:latin typeface="Times New Roman" panose="02020603050405020304" pitchFamily="18" charset="0"/>
                <a:cs typeface="Times New Roman" panose="02020603050405020304" pitchFamily="18" charset="0"/>
              </a:rPr>
              <a:t>dar nu mai mult de doi ani consecutiv</a:t>
            </a:r>
            <a:r>
              <a:rPr lang="ro-MD" sz="2400" cap="none" dirty="0">
                <a:latin typeface="Times New Roman" panose="02020603050405020304" pitchFamily="18" charset="0"/>
                <a:cs typeface="Times New Roman" panose="02020603050405020304" pitchFamily="18" charset="0"/>
              </a:rPr>
              <a:t>, cu </a:t>
            </a:r>
            <a:r>
              <a:rPr lang="ro-MD" sz="2400" cap="none" dirty="0" err="1">
                <a:latin typeface="Times New Roman" panose="02020603050405020304" pitchFamily="18" charset="0"/>
                <a:cs typeface="Times New Roman" panose="02020603050405020304" pitchFamily="18" charset="0"/>
              </a:rPr>
              <a:t>excepţia</a:t>
            </a:r>
            <a:r>
              <a:rPr lang="ro-MD" sz="2400" cap="none" dirty="0">
                <a:latin typeface="Times New Roman" panose="02020603050405020304" pitchFamily="18" charset="0"/>
                <a:cs typeface="Times New Roman" panose="02020603050405020304" pitchFamily="18" charset="0"/>
              </a:rPr>
              <a:t> </a:t>
            </a:r>
            <a:r>
              <a:rPr lang="ro-MD" sz="2400" cap="none" dirty="0" err="1">
                <a:latin typeface="Times New Roman" panose="02020603050405020304" pitchFamily="18" charset="0"/>
                <a:cs typeface="Times New Roman" panose="02020603050405020304" pitchFamily="18" charset="0"/>
              </a:rPr>
              <a:t>investiţiilor</a:t>
            </a:r>
            <a:r>
              <a:rPr lang="ro-MD" sz="2400" cap="none" dirty="0">
                <a:latin typeface="Times New Roman" panose="02020603050405020304" pitchFamily="18" charset="0"/>
                <a:cs typeface="Times New Roman" panose="02020603050405020304" pitchFamily="18" charset="0"/>
              </a:rPr>
              <a:t> din categoriile A şi B. </a:t>
            </a:r>
          </a:p>
          <a:p>
            <a:pPr marL="0" indent="0" algn="just">
              <a:buNone/>
            </a:pPr>
            <a:endParaRPr lang="ro-MD" sz="2400" cap="none" dirty="0">
              <a:latin typeface="Times New Roman" panose="02020603050405020304" pitchFamily="18" charset="0"/>
              <a:cs typeface="Times New Roman" panose="02020603050405020304" pitchFamily="18" charset="0"/>
            </a:endParaRPr>
          </a:p>
          <a:p>
            <a:pPr marL="0" indent="0" algn="just">
              <a:buNone/>
            </a:pPr>
            <a:r>
              <a:rPr lang="ro-MD" sz="2400" cap="none" dirty="0" smtClean="0">
                <a:latin typeface="Times New Roman" panose="02020603050405020304" pitchFamily="18" charset="0"/>
                <a:cs typeface="Times New Roman" panose="02020603050405020304" pitchFamily="18" charset="0"/>
              </a:rPr>
              <a:t>	</a:t>
            </a:r>
            <a:r>
              <a:rPr lang="ro-MD" sz="2400" b="1" cap="none" dirty="0" smtClean="0">
                <a:solidFill>
                  <a:srgbClr val="FF0000"/>
                </a:solidFill>
                <a:latin typeface="Times New Roman" panose="02020603050405020304" pitchFamily="18" charset="0"/>
                <a:cs typeface="Times New Roman" panose="02020603050405020304" pitchFamily="18" charset="0"/>
              </a:rPr>
              <a:t>Investițiile </a:t>
            </a:r>
            <a:r>
              <a:rPr lang="ro-MD" sz="2400" b="1" cap="none" dirty="0">
                <a:solidFill>
                  <a:srgbClr val="FF0000"/>
                </a:solidFill>
                <a:latin typeface="Times New Roman" panose="02020603050405020304" pitchFamily="18" charset="0"/>
                <a:cs typeface="Times New Roman" panose="02020603050405020304" pitchFamily="18" charset="0"/>
              </a:rPr>
              <a:t>în contoare</a:t>
            </a:r>
            <a:r>
              <a:rPr lang="ro-MD" sz="2400" cap="none" dirty="0">
                <a:latin typeface="Times New Roman" panose="02020603050405020304" pitchFamily="18" charset="0"/>
                <a:cs typeface="Times New Roman" panose="02020603050405020304" pitchFamily="18" charset="0"/>
              </a:rPr>
              <a:t>, vane și hidranți, valoarea cărora se atribuie la obiecte de mică valoare și de scurtă durată, cad sub incidența prezentului Regulament </a:t>
            </a:r>
            <a:r>
              <a:rPr lang="ro-MD" sz="2400" b="1" cap="none" dirty="0">
                <a:solidFill>
                  <a:srgbClr val="FF0000"/>
                </a:solidFill>
                <a:latin typeface="Times New Roman" panose="02020603050405020304" pitchFamily="18" charset="0"/>
                <a:cs typeface="Times New Roman" panose="02020603050405020304" pitchFamily="18" charset="0"/>
              </a:rPr>
              <a:t>fiind parte integră a investițiilor</a:t>
            </a:r>
            <a:r>
              <a:rPr lang="ro-MD" sz="2400" cap="none" dirty="0">
                <a:latin typeface="Times New Roman" panose="02020603050405020304" pitchFamily="18" charset="0"/>
                <a:cs typeface="Times New Roman" panose="02020603050405020304" pitchFamily="18" charset="0"/>
              </a:rPr>
              <a:t> corespunzător Categoriilor D și B</a:t>
            </a:r>
            <a:r>
              <a:rPr lang="ro-MD" sz="2400" cap="none" dirty="0" smtClean="0">
                <a:latin typeface="Times New Roman" panose="02020603050405020304" pitchFamily="18" charset="0"/>
                <a:cs typeface="Times New Roman" panose="02020603050405020304" pitchFamily="18" charset="0"/>
              </a:rPr>
              <a:t>. </a:t>
            </a:r>
            <a:r>
              <a:rPr lang="ro-MD" sz="2400" b="1" cap="none" dirty="0" smtClean="0">
                <a:solidFill>
                  <a:srgbClr val="0070C0"/>
                </a:solidFill>
                <a:latin typeface="Times New Roman" panose="02020603050405020304" pitchFamily="18" charset="0"/>
                <a:cs typeface="Times New Roman" panose="02020603050405020304" pitchFamily="18" charset="0"/>
              </a:rPr>
              <a:t>(pct. 54 din Regulament)</a:t>
            </a:r>
            <a:r>
              <a:rPr lang="ro-MD" sz="2400" cap="none" dirty="0">
                <a:latin typeface="Times New Roman" panose="02020603050405020304" pitchFamily="18" charset="0"/>
                <a:cs typeface="Times New Roman" panose="02020603050405020304" pitchFamily="18" charset="0"/>
              </a:rPr>
              <a:t> </a:t>
            </a:r>
            <a:endParaRPr lang="en-GB"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762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5024" y="234469"/>
            <a:ext cx="9943201" cy="1191995"/>
          </a:xfrm>
        </p:spPr>
        <p:txBody>
          <a:bodyPr>
            <a:normAutofit/>
          </a:bodyPr>
          <a:lstStyle/>
          <a:p>
            <a:r>
              <a:rPr lang="ro-MD" sz="3200" b="1" dirty="0" smtClean="0">
                <a:latin typeface="Times New Roman" panose="02020603050405020304" pitchFamily="18" charset="0"/>
                <a:cs typeface="Times New Roman" panose="02020603050405020304" pitchFamily="18" charset="0"/>
              </a:rPr>
              <a:t>Consum tehnologic și pierderi de apă</a:t>
            </a:r>
            <a:endParaRPr lang="en-GB"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1755648"/>
            <a:ext cx="10363826" cy="4489704"/>
          </a:xfrm>
        </p:spPr>
        <p:txBody>
          <a:bodyPr>
            <a:normAutofit/>
          </a:bodyPr>
          <a:lstStyle/>
          <a:p>
            <a:pPr marL="0" indent="0" algn="ctr">
              <a:lnSpc>
                <a:spcPct val="100000"/>
              </a:lnSpc>
              <a:spcBef>
                <a:spcPts val="0"/>
              </a:spcBef>
              <a:buNone/>
            </a:pPr>
            <a:r>
              <a:rPr lang="x-none" sz="3200" b="1" dirty="0" smtClean="0">
                <a:latin typeface="Times New Roman" panose="02020603050405020304" pitchFamily="18" charset="0"/>
                <a:cs typeface="Times New Roman" panose="02020603050405020304" pitchFamily="18" charset="0"/>
              </a:rPr>
              <a:t>„</a:t>
            </a:r>
            <a:r>
              <a:rPr lang="x-none" sz="3200" b="1" cap="none" dirty="0" smtClean="0">
                <a:latin typeface="Times New Roman" panose="02020603050405020304" pitchFamily="18" charset="0"/>
                <a:cs typeface="Times New Roman" panose="02020603050405020304" pitchFamily="18" charset="0"/>
              </a:rPr>
              <a:t>Regulamentul  </a:t>
            </a:r>
            <a:br>
              <a:rPr lang="x-none" sz="3200" b="1" cap="none" dirty="0" smtClean="0">
                <a:latin typeface="Times New Roman" panose="02020603050405020304" pitchFamily="18" charset="0"/>
                <a:cs typeface="Times New Roman" panose="02020603050405020304" pitchFamily="18" charset="0"/>
              </a:rPr>
            </a:br>
            <a:r>
              <a:rPr lang="x-none" sz="3200" b="1" cap="none" dirty="0" smtClean="0">
                <a:latin typeface="Times New Roman" panose="02020603050405020304" pitchFamily="18" charset="0"/>
                <a:cs typeface="Times New Roman" panose="02020603050405020304" pitchFamily="18" charset="0"/>
              </a:rPr>
              <a:t>cu privire la stabilirea și aprobarea, în scop de determinare a tarifelor, a consumului tehnologic și a pierderilor de apă în sistemele publice de alimentare cu apă</a:t>
            </a:r>
            <a:r>
              <a:rPr lang="x-none" sz="3200" b="1" dirty="0" smtClean="0">
                <a:latin typeface="Times New Roman" panose="02020603050405020304" pitchFamily="18" charset="0"/>
                <a:cs typeface="Times New Roman" panose="02020603050405020304" pitchFamily="18" charset="0"/>
              </a:rPr>
              <a:t>”</a:t>
            </a:r>
            <a:r>
              <a:rPr lang="x-none" sz="3200" b="1" dirty="0">
                <a:latin typeface="Times New Roman" panose="02020603050405020304" pitchFamily="18" charset="0"/>
                <a:cs typeface="Times New Roman" panose="02020603050405020304" pitchFamily="18" charset="0"/>
              </a:rPr>
              <a:t/>
            </a:r>
            <a:br>
              <a:rPr lang="x-none" sz="3200" b="1" dirty="0">
                <a:latin typeface="Times New Roman" panose="02020603050405020304" pitchFamily="18" charset="0"/>
                <a:cs typeface="Times New Roman" panose="02020603050405020304" pitchFamily="18" charset="0"/>
              </a:rPr>
            </a:br>
            <a:r>
              <a:rPr lang="x-none" sz="2800" b="1" dirty="0">
                <a:latin typeface="Times New Roman" panose="02020603050405020304" pitchFamily="18" charset="0"/>
                <a:cs typeface="Times New Roman" panose="02020603050405020304" pitchFamily="18" charset="0"/>
              </a:rPr>
              <a:t/>
            </a:r>
            <a:br>
              <a:rPr lang="x-none" sz="2800" b="1" dirty="0">
                <a:latin typeface="Times New Roman" panose="02020603050405020304" pitchFamily="18" charset="0"/>
                <a:cs typeface="Times New Roman" panose="02020603050405020304" pitchFamily="18" charset="0"/>
              </a:rPr>
            </a:br>
            <a:r>
              <a:rPr lang="x-none" sz="2800" b="1" i="1" cap="none" dirty="0" smtClean="0">
                <a:latin typeface="Times New Roman" panose="02020603050405020304" pitchFamily="18" charset="0"/>
                <a:cs typeface="Times New Roman" panose="02020603050405020304" pitchFamily="18" charset="0"/>
              </a:rPr>
              <a:t>Aprobat prin </a:t>
            </a:r>
            <a:r>
              <a:rPr lang="ro-MD" sz="2800" b="1" i="1" cap="none" dirty="0" smtClean="0">
                <a:latin typeface="Times New Roman" panose="02020603050405020304" pitchFamily="18" charset="0"/>
                <a:cs typeface="Times New Roman" panose="02020603050405020304" pitchFamily="18" charset="0"/>
              </a:rPr>
              <a:t>H</a:t>
            </a:r>
            <a:r>
              <a:rPr lang="x-none" sz="2800" b="1" i="1" cap="none" dirty="0" smtClean="0">
                <a:latin typeface="Times New Roman" panose="02020603050405020304" pitchFamily="18" charset="0"/>
                <a:cs typeface="Times New Roman" panose="02020603050405020304" pitchFamily="18" charset="0"/>
              </a:rPr>
              <a:t>otărârea </a:t>
            </a:r>
            <a:r>
              <a:rPr lang="ro-MD" sz="2800" b="1" i="1" cap="none" dirty="0" smtClean="0">
                <a:latin typeface="Times New Roman" panose="02020603050405020304" pitchFamily="18" charset="0"/>
                <a:cs typeface="Times New Roman" panose="02020603050405020304" pitchFamily="18" charset="0"/>
              </a:rPr>
              <a:t>C</a:t>
            </a:r>
            <a:r>
              <a:rPr lang="x-none" sz="2800" b="1" i="1" cap="none" dirty="0" smtClean="0">
                <a:latin typeface="Times New Roman" panose="02020603050405020304" pitchFamily="18" charset="0"/>
                <a:cs typeface="Times New Roman" panose="02020603050405020304" pitchFamily="18" charset="0"/>
              </a:rPr>
              <a:t>onsiliului de administrație al ANRE </a:t>
            </a:r>
            <a:endParaRPr lang="ro-MD" sz="2800" b="1" i="1" cap="none" dirty="0" smtClean="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x-none" sz="2800" b="1" i="1" cap="none" dirty="0" smtClean="0">
                <a:latin typeface="Times New Roman" panose="02020603050405020304" pitchFamily="18" charset="0"/>
                <a:cs typeface="Times New Roman" panose="02020603050405020304" pitchFamily="18" charset="0"/>
              </a:rPr>
              <a:t>nr. 180/2016 din 10 iulie 2016</a:t>
            </a:r>
            <a:endParaRPr lang="en-GB" sz="2800"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447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10313"/>
            <a:ext cx="10364451" cy="795528"/>
          </a:xfrm>
        </p:spPr>
        <p:txBody>
          <a:bodyPr>
            <a:normAutofit/>
          </a:bodyPr>
          <a:lstStyle/>
          <a:p>
            <a:endParaRPr lang="en-GB" dirty="0"/>
          </a:p>
        </p:txBody>
      </p:sp>
      <p:sp>
        <p:nvSpPr>
          <p:cNvPr id="3" name="Объект 2"/>
          <p:cNvSpPr>
            <a:spLocks noGrp="1"/>
          </p:cNvSpPr>
          <p:nvPr>
            <p:ph sz="quarter" idx="13"/>
          </p:nvPr>
        </p:nvSpPr>
        <p:spPr>
          <a:xfrm>
            <a:off x="913774" y="1444752"/>
            <a:ext cx="10363826" cy="4928616"/>
          </a:xfrm>
        </p:spPr>
        <p:txBody>
          <a:bodyPr>
            <a:normAutofit/>
          </a:bodyPr>
          <a:lstStyle/>
          <a:p>
            <a:pPr marL="0" indent="0" algn="ctr">
              <a:buNone/>
            </a:pPr>
            <a:endParaRPr lang="ro-MD" sz="4000" b="1" i="1" cap="none" dirty="0" smtClean="0">
              <a:latin typeface="Times New Roman" panose="02020603050405020304" pitchFamily="18" charset="0"/>
              <a:cs typeface="Times New Roman" panose="02020603050405020304" pitchFamily="18" charset="0"/>
            </a:endParaRPr>
          </a:p>
          <a:p>
            <a:pPr marL="0" indent="0" algn="ctr">
              <a:buNone/>
            </a:pPr>
            <a:endParaRPr lang="ro-MD" sz="2400" b="1" i="1" cap="none" dirty="0">
              <a:latin typeface="Times New Roman" panose="02020603050405020304" pitchFamily="18" charset="0"/>
              <a:cs typeface="Times New Roman" panose="02020603050405020304" pitchFamily="18" charset="0"/>
            </a:endParaRPr>
          </a:p>
          <a:p>
            <a:pPr marL="0" indent="0" algn="ctr">
              <a:buNone/>
            </a:pPr>
            <a:r>
              <a:rPr lang="ro-MD" sz="4000" b="1" i="1" cap="none" dirty="0" smtClean="0">
                <a:latin typeface="Times New Roman" panose="02020603050405020304" pitchFamily="18" charset="0"/>
                <a:cs typeface="Times New Roman" panose="02020603050405020304" pitchFamily="18" charset="0"/>
              </a:rPr>
              <a:t>Mulțumesc pentru atenție</a:t>
            </a:r>
          </a:p>
          <a:p>
            <a:pPr marL="0" indent="0" algn="ctr">
              <a:buNone/>
            </a:pPr>
            <a:endParaRPr lang="ro-MD" b="1" i="1" cap="none" dirty="0">
              <a:latin typeface="Times New Roman" panose="02020603050405020304" pitchFamily="18" charset="0"/>
              <a:cs typeface="Times New Roman" panose="02020603050405020304" pitchFamily="18" charset="0"/>
            </a:endParaRPr>
          </a:p>
          <a:p>
            <a:pPr marL="0" indent="0" algn="ctr">
              <a:buNone/>
            </a:pPr>
            <a:endParaRPr lang="ro-MD" b="1" i="1" cap="none" dirty="0" smtClean="0">
              <a:latin typeface="Times New Roman" panose="02020603050405020304" pitchFamily="18" charset="0"/>
              <a:cs typeface="Times New Roman" panose="02020603050405020304" pitchFamily="18" charset="0"/>
            </a:endParaRPr>
          </a:p>
          <a:p>
            <a:pPr marL="0" indent="0" algn="r">
              <a:buNone/>
            </a:pPr>
            <a:r>
              <a:rPr lang="ro-MD" cap="none" dirty="0" smtClean="0">
                <a:solidFill>
                  <a:srgbClr val="0070C0"/>
                </a:solidFill>
                <a:latin typeface="Times New Roman" panose="02020603050405020304" pitchFamily="18" charset="0"/>
                <a:cs typeface="Times New Roman" panose="02020603050405020304" pitchFamily="18" charset="0"/>
                <a:hlinkClick r:id="rId2"/>
              </a:rPr>
              <a:t>www.anre.md</a:t>
            </a:r>
            <a:endParaRPr lang="ro-MD" cap="none" dirty="0" smtClean="0">
              <a:solidFill>
                <a:srgbClr val="0070C0"/>
              </a:solidFill>
              <a:latin typeface="Times New Roman" panose="02020603050405020304" pitchFamily="18" charset="0"/>
              <a:cs typeface="Times New Roman" panose="02020603050405020304" pitchFamily="18" charset="0"/>
            </a:endParaRPr>
          </a:p>
          <a:p>
            <a:pPr marL="0" indent="0" algn="r">
              <a:buNone/>
            </a:pPr>
            <a:r>
              <a:rPr lang="ro-MD" cap="none" dirty="0" smtClean="0">
                <a:solidFill>
                  <a:srgbClr val="0070C0"/>
                </a:solidFill>
                <a:latin typeface="Times New Roman" panose="02020603050405020304" pitchFamily="18" charset="0"/>
                <a:cs typeface="Times New Roman" panose="02020603050405020304" pitchFamily="18" charset="0"/>
                <a:hlinkClick r:id="rId3"/>
              </a:rPr>
              <a:t>ebreahna@anre.md</a:t>
            </a:r>
            <a:endParaRPr lang="ro-MD" cap="none" dirty="0" smtClean="0">
              <a:solidFill>
                <a:srgbClr val="0070C0"/>
              </a:solidFill>
              <a:latin typeface="Times New Roman" panose="02020603050405020304" pitchFamily="18" charset="0"/>
              <a:cs typeface="Times New Roman" panose="02020603050405020304" pitchFamily="18" charset="0"/>
            </a:endParaRPr>
          </a:p>
          <a:p>
            <a:pPr marL="0" indent="0" algn="r">
              <a:buNone/>
            </a:pPr>
            <a:r>
              <a:rPr lang="ro-MD" cap="none" smtClean="0">
                <a:solidFill>
                  <a:srgbClr val="0070C0"/>
                </a:solidFill>
                <a:latin typeface="Times New Roman" panose="02020603050405020304" pitchFamily="18" charset="0"/>
                <a:cs typeface="Times New Roman" panose="02020603050405020304" pitchFamily="18" charset="0"/>
              </a:rPr>
              <a:t>Tel: 069006209</a:t>
            </a:r>
            <a:endParaRPr lang="ro-MD" cap="none" dirty="0" smtClean="0">
              <a:solidFill>
                <a:srgbClr val="0070C0"/>
              </a:solidFill>
              <a:latin typeface="Times New Roman" panose="02020603050405020304" pitchFamily="18" charset="0"/>
              <a:cs typeface="Times New Roman" panose="02020603050405020304" pitchFamily="18" charset="0"/>
            </a:endParaRPr>
          </a:p>
          <a:p>
            <a:pPr marL="0" indent="0" algn="r">
              <a:buNone/>
            </a:pPr>
            <a:endParaRPr lang="en-GB"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21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1764792"/>
            <a:ext cx="10363826" cy="4507992"/>
          </a:xfrm>
        </p:spPr>
        <p:txBody>
          <a:bodyPr/>
          <a:lstStyle/>
          <a:p>
            <a:pPr marL="0" indent="0" algn="ctr">
              <a:buNone/>
            </a:pPr>
            <a:endParaRPr lang="ro-MD" b="1"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ro-MD" b="1" dirty="0" smtClean="0">
                <a:solidFill>
                  <a:srgbClr val="FF0000"/>
                </a:solidFill>
                <a:latin typeface="Times New Roman" panose="02020603050405020304" pitchFamily="18" charset="0"/>
                <a:cs typeface="Times New Roman" panose="02020603050405020304" pitchFamily="18" charset="0"/>
              </a:rPr>
              <a:t>SCOPUL</a:t>
            </a:r>
            <a:r>
              <a:rPr lang="ro-MD" b="1" dirty="0">
                <a:solidFill>
                  <a:srgbClr val="FF0000"/>
                </a:solidFill>
                <a:latin typeface="Times New Roman" panose="02020603050405020304" pitchFamily="18" charset="0"/>
                <a:cs typeface="Times New Roman" panose="02020603050405020304" pitchFamily="18" charset="0"/>
              </a:rPr>
              <a:t>:</a:t>
            </a:r>
            <a:r>
              <a:rPr lang="ro-MD" dirty="0">
                <a:latin typeface="Times New Roman" panose="02020603050405020304" pitchFamily="18" charset="0"/>
                <a:cs typeface="Times New Roman" panose="02020603050405020304" pitchFamily="18" charset="0"/>
              </a:rPr>
              <a:t> </a:t>
            </a:r>
            <a:endParaRPr lang="ro-MD" dirty="0" smtClean="0">
              <a:latin typeface="Times New Roman" panose="02020603050405020304" pitchFamily="18" charset="0"/>
              <a:cs typeface="Times New Roman" panose="02020603050405020304" pitchFamily="18" charset="0"/>
            </a:endParaRPr>
          </a:p>
          <a:p>
            <a:pPr marL="0" indent="0" algn="ctr">
              <a:buNone/>
            </a:pPr>
            <a:r>
              <a:rPr lang="ro-MD" sz="2400" cap="none" dirty="0" smtClean="0">
                <a:latin typeface="Times New Roman" panose="02020603050405020304" pitchFamily="18" charset="0"/>
                <a:cs typeface="Times New Roman" panose="02020603050405020304" pitchFamily="18" charset="0"/>
              </a:rPr>
              <a:t>Regulamentul cu privire la stabilirea şi aprobarea, în scop de determinare a tarifelor, a consumului tehnologic şi a pierderilor de apă în sistemele publice de alimentare cu apă are drept scop stabilirea </a:t>
            </a:r>
            <a:r>
              <a:rPr lang="ro-MD" sz="2400" cap="none" dirty="0" err="1" smtClean="0">
                <a:latin typeface="Times New Roman" panose="02020603050405020304" pitchFamily="18" charset="0"/>
                <a:cs typeface="Times New Roman" panose="02020603050405020304" pitchFamily="18" charset="0"/>
              </a:rPr>
              <a:t>modalităţii</a:t>
            </a:r>
            <a:r>
              <a:rPr lang="ro-MD" sz="2400" cap="none" dirty="0" smtClean="0">
                <a:latin typeface="Times New Roman" panose="02020603050405020304" pitchFamily="18" charset="0"/>
                <a:cs typeface="Times New Roman" panose="02020603050405020304" pitchFamily="18" charset="0"/>
              </a:rPr>
              <a:t> unice de calculare şi aprobare a consumurilor tehnologice şi a pierderilor de apă în sistemele publice de alimentare cu apă şi de canalizare, volume de apă care vor fi luate în </a:t>
            </a:r>
            <a:r>
              <a:rPr lang="ro-MD" sz="2400" cap="none" dirty="0" err="1" smtClean="0">
                <a:latin typeface="Times New Roman" panose="02020603050405020304" pitchFamily="18" charset="0"/>
                <a:cs typeface="Times New Roman" panose="02020603050405020304" pitchFamily="18" charset="0"/>
              </a:rPr>
              <a:t>consideraţie</a:t>
            </a:r>
            <a:r>
              <a:rPr lang="ro-MD" sz="2400" cap="none" dirty="0" smtClean="0">
                <a:latin typeface="Times New Roman" panose="02020603050405020304" pitchFamily="18" charset="0"/>
                <a:cs typeface="Times New Roman" panose="02020603050405020304" pitchFamily="18" charset="0"/>
              </a:rPr>
              <a:t> la determinarea tarifelor pentru serviciul public de alimentare cu apă, de canalizare şi de epurare a apelor uzate.</a:t>
            </a:r>
            <a:endParaRPr lang="en-GB" sz="2400" cap="none"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1353312" y="316765"/>
            <a:ext cx="9924913" cy="1063979"/>
          </a:xfrm>
        </p:spPr>
        <p:txBody>
          <a:bodyPr>
            <a:normAutofit/>
          </a:bodyPr>
          <a:lstStyle/>
          <a:p>
            <a:r>
              <a:rPr lang="ro-MD" sz="3200" b="1" dirty="0" smtClean="0">
                <a:latin typeface="Times New Roman" panose="02020603050405020304" pitchFamily="18" charset="0"/>
                <a:cs typeface="Times New Roman" panose="02020603050405020304" pitchFamily="18" charset="0"/>
              </a:rPr>
              <a:t>Consum tehnologic și pierderi de apă</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692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1709928"/>
            <a:ext cx="10363826" cy="4654296"/>
          </a:xfrm>
        </p:spPr>
        <p:txBody>
          <a:bodyPr/>
          <a:lstStyle/>
          <a:p>
            <a:pPr marL="0" indent="0">
              <a:buNone/>
            </a:pPr>
            <a:r>
              <a:rPr lang="ro-MD" cap="none" dirty="0" smtClean="0">
                <a:latin typeface="Times New Roman" panose="02020603050405020304" pitchFamily="18" charset="0"/>
                <a:cs typeface="Times New Roman" panose="02020603050405020304" pitchFamily="18" charset="0"/>
              </a:rPr>
              <a:t>	</a:t>
            </a:r>
          </a:p>
          <a:p>
            <a:pPr marL="0" indent="0" algn="just">
              <a:buNone/>
            </a:pPr>
            <a:r>
              <a:rPr lang="ro-MD" cap="none" dirty="0">
                <a:latin typeface="Times New Roman" panose="02020603050405020304" pitchFamily="18" charset="0"/>
                <a:cs typeface="Times New Roman" panose="02020603050405020304" pitchFamily="18" charset="0"/>
              </a:rPr>
              <a:t>	</a:t>
            </a:r>
            <a:r>
              <a:rPr lang="ro-MD" sz="2400" cap="none" dirty="0" smtClean="0">
                <a:latin typeface="Times New Roman" panose="02020603050405020304" pitchFamily="18" charset="0"/>
                <a:cs typeface="Times New Roman" panose="02020603050405020304" pitchFamily="18" charset="0"/>
              </a:rPr>
              <a:t>Conform prevederilor regulamentului, anual </a:t>
            </a:r>
            <a:r>
              <a:rPr lang="ro-MD" sz="2400" b="1" cap="none" dirty="0" smtClean="0">
                <a:solidFill>
                  <a:srgbClr val="FF0000"/>
                </a:solidFill>
                <a:latin typeface="Times New Roman" panose="02020603050405020304" pitchFamily="18" charset="0"/>
                <a:cs typeface="Times New Roman" panose="02020603050405020304" pitchFamily="18" charset="0"/>
              </a:rPr>
              <a:t>până la finele lunii ianuarie</a:t>
            </a:r>
            <a:r>
              <a:rPr lang="ro-MD" sz="2400" cap="none" dirty="0" smtClean="0">
                <a:latin typeface="Times New Roman" panose="02020603050405020304" pitchFamily="18" charset="0"/>
                <a:cs typeface="Times New Roman" panose="02020603050405020304" pitchFamily="18" charset="0"/>
              </a:rPr>
              <a:t>, operatorii prezintă calculele CTP actualizate pentru anul precedent în baza parametrilor efectiv înregistrați și a celor planificate pentru anul de gestiune.</a:t>
            </a:r>
            <a:endParaRPr lang="en-GB" sz="2400" cap="none" dirty="0" smtClean="0">
              <a:latin typeface="Times New Roman" panose="02020603050405020304" pitchFamily="18" charset="0"/>
              <a:cs typeface="Times New Roman" panose="02020603050405020304" pitchFamily="18" charset="0"/>
            </a:endParaRPr>
          </a:p>
          <a:p>
            <a:pPr marL="0" indent="0" algn="just">
              <a:buNone/>
            </a:pPr>
            <a:endParaRPr lang="ro-MD" sz="2400" cap="none" dirty="0" smtClean="0">
              <a:latin typeface="Times New Roman" panose="02020603050405020304" pitchFamily="18" charset="0"/>
              <a:cs typeface="Times New Roman" panose="02020603050405020304" pitchFamily="18" charset="0"/>
            </a:endParaRPr>
          </a:p>
          <a:p>
            <a:pPr marL="0" indent="0" algn="just">
              <a:buNone/>
            </a:pPr>
            <a:r>
              <a:rPr lang="ro-MD" sz="2400" cap="none" dirty="0">
                <a:latin typeface="Times New Roman" panose="02020603050405020304" pitchFamily="18" charset="0"/>
                <a:cs typeface="Times New Roman" panose="02020603050405020304" pitchFamily="18" charset="0"/>
              </a:rPr>
              <a:t>	</a:t>
            </a:r>
            <a:r>
              <a:rPr lang="ro-MD" sz="2400" cap="none" dirty="0" smtClean="0">
                <a:latin typeface="Times New Roman" panose="02020603050405020304" pitchFamily="18" charset="0"/>
                <a:cs typeface="Times New Roman" panose="02020603050405020304" pitchFamily="18" charset="0"/>
              </a:rPr>
              <a:t>În scopul acordării suportului necesar la elaborarea acestor calcule, a fost elaborat un model de calcul în Excel, unificat pentru toți operatorii – titulari de licență. </a:t>
            </a:r>
            <a:endParaRPr lang="en-GB" sz="2400" dirty="0"/>
          </a:p>
        </p:txBody>
      </p:sp>
      <p:sp>
        <p:nvSpPr>
          <p:cNvPr id="4" name="Заголовок 1"/>
          <p:cNvSpPr>
            <a:spLocks noGrp="1"/>
          </p:cNvSpPr>
          <p:nvPr>
            <p:ph type="title"/>
          </p:nvPr>
        </p:nvSpPr>
        <p:spPr>
          <a:xfrm>
            <a:off x="1453270" y="344197"/>
            <a:ext cx="9824330" cy="926819"/>
          </a:xfrm>
        </p:spPr>
        <p:txBody>
          <a:bodyPr>
            <a:normAutofit/>
          </a:bodyPr>
          <a:lstStyle/>
          <a:p>
            <a:r>
              <a:rPr lang="ro-MD" sz="3200" b="1" dirty="0" smtClean="0">
                <a:latin typeface="Times New Roman" panose="02020603050405020304" pitchFamily="18" charset="0"/>
                <a:cs typeface="Times New Roman" panose="02020603050405020304" pitchFamily="18" charset="0"/>
              </a:rPr>
              <a:t>Consum tehnologic și pierderi de apă</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9847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1664208"/>
            <a:ext cx="10363826" cy="4672584"/>
          </a:xfrm>
        </p:spPr>
        <p:txBody>
          <a:bodyPr/>
          <a:lstStyle/>
          <a:p>
            <a:pPr marL="0" indent="0">
              <a:buNone/>
            </a:pPr>
            <a:endParaRPr lang="ro-MD" cap="none" dirty="0" smtClean="0">
              <a:latin typeface="Times New Roman" panose="02020603050405020304" pitchFamily="18" charset="0"/>
              <a:cs typeface="Times New Roman" panose="02020603050405020304" pitchFamily="18" charset="0"/>
            </a:endParaRPr>
          </a:p>
          <a:p>
            <a:pPr marL="0" indent="0" algn="just">
              <a:buNone/>
            </a:pPr>
            <a:r>
              <a:rPr lang="ro-MD" cap="none" dirty="0" smtClean="0">
                <a:latin typeface="Times New Roman" panose="02020603050405020304" pitchFamily="18" charset="0"/>
                <a:cs typeface="Times New Roman" panose="02020603050405020304" pitchFamily="18" charset="0"/>
              </a:rPr>
              <a:t>	</a:t>
            </a:r>
            <a:r>
              <a:rPr lang="ro-MD" b="1" cap="none" dirty="0" smtClean="0">
                <a:latin typeface="Times New Roman" panose="02020603050405020304" pitchFamily="18" charset="0"/>
                <a:cs typeface="Times New Roman" panose="02020603050405020304" pitchFamily="18" charset="0"/>
              </a:rPr>
              <a:t>1.</a:t>
            </a:r>
            <a:r>
              <a:rPr lang="ro-MD" cap="none" dirty="0" smtClean="0">
                <a:latin typeface="Times New Roman" panose="02020603050405020304" pitchFamily="18" charset="0"/>
                <a:cs typeface="Times New Roman" panose="02020603050405020304" pitchFamily="18" charset="0"/>
              </a:rPr>
              <a:t> Pe tot parcursul calculului, unde se utilizează date privind rețele, este necesar de menționat nu doar diametrul și materialul conductei, dar și </a:t>
            </a:r>
            <a:r>
              <a:rPr lang="ro-MD" b="1" cap="none" dirty="0" smtClean="0">
                <a:solidFill>
                  <a:srgbClr val="FF0000"/>
                </a:solidFill>
                <a:latin typeface="Times New Roman" panose="02020603050405020304" pitchFamily="18" charset="0"/>
                <a:cs typeface="Times New Roman" panose="02020603050405020304" pitchFamily="18" charset="0"/>
              </a:rPr>
              <a:t>grosimea peretelui conductei</a:t>
            </a:r>
            <a:r>
              <a:rPr lang="ro-MD" cap="none" dirty="0" smtClean="0">
                <a:latin typeface="Times New Roman" panose="02020603050405020304" pitchFamily="18" charset="0"/>
                <a:cs typeface="Times New Roman" panose="02020603050405020304" pitchFamily="18" charset="0"/>
              </a:rPr>
              <a:t>. Fără acest parametru nu poate fi calculat diametrul interior al conductei, utilizat in tot calculul. </a:t>
            </a:r>
          </a:p>
          <a:p>
            <a:pPr marL="0" indent="0" algn="just">
              <a:buNone/>
            </a:pPr>
            <a:r>
              <a:rPr lang="ro-MD" i="1" cap="none" dirty="0" smtClean="0">
                <a:solidFill>
                  <a:srgbClr val="00B0F0"/>
                </a:solidFill>
                <a:latin typeface="Times New Roman" panose="02020603050405020304" pitchFamily="18" charset="0"/>
                <a:cs typeface="Times New Roman" panose="02020603050405020304" pitchFamily="18" charset="0"/>
              </a:rPr>
              <a:t>Exemplu: </a:t>
            </a:r>
            <a:r>
              <a:rPr lang="ro-MD" b="1" i="1" cap="none" dirty="0" smtClean="0">
                <a:solidFill>
                  <a:srgbClr val="00B0F0"/>
                </a:solidFill>
                <a:latin typeface="Times New Roman" panose="02020603050405020304" pitchFamily="18" charset="0"/>
                <a:cs typeface="Times New Roman" panose="02020603050405020304" pitchFamily="18" charset="0"/>
              </a:rPr>
              <a:t>PE - 63 x 3,8 – d</a:t>
            </a:r>
            <a:r>
              <a:rPr lang="ro-MD" b="1" i="1" cap="none" baseline="-25000" dirty="0" smtClean="0">
                <a:solidFill>
                  <a:srgbClr val="00B0F0"/>
                </a:solidFill>
                <a:latin typeface="Times New Roman" panose="02020603050405020304" pitchFamily="18" charset="0"/>
                <a:cs typeface="Times New Roman" panose="02020603050405020304" pitchFamily="18" charset="0"/>
              </a:rPr>
              <a:t>int</a:t>
            </a:r>
            <a:r>
              <a:rPr lang="ro-MD" b="1" i="1" cap="none" dirty="0" smtClean="0">
                <a:solidFill>
                  <a:srgbClr val="00B0F0"/>
                </a:solidFill>
                <a:latin typeface="Times New Roman" panose="02020603050405020304" pitchFamily="18" charset="0"/>
                <a:cs typeface="Times New Roman" panose="02020603050405020304" pitchFamily="18" charset="0"/>
              </a:rPr>
              <a:t>=0,0554</a:t>
            </a:r>
          </a:p>
          <a:p>
            <a:pPr marL="0" indent="0" algn="just">
              <a:buNone/>
            </a:pPr>
            <a:endParaRPr lang="ro-MD" b="1" i="1" cap="none" dirty="0">
              <a:solidFill>
                <a:srgbClr val="00B0F0"/>
              </a:solidFill>
              <a:latin typeface="Times New Roman" panose="02020603050405020304" pitchFamily="18" charset="0"/>
              <a:cs typeface="Times New Roman" panose="02020603050405020304" pitchFamily="18" charset="0"/>
            </a:endParaRPr>
          </a:p>
          <a:p>
            <a:pPr marL="0" indent="0" algn="just">
              <a:buNone/>
            </a:pPr>
            <a:r>
              <a:rPr lang="ro-MD" b="1" cap="none" dirty="0" smtClean="0">
                <a:latin typeface="Times New Roman" panose="02020603050405020304" pitchFamily="18" charset="0"/>
                <a:cs typeface="Times New Roman" panose="02020603050405020304" pitchFamily="18" charset="0"/>
              </a:rPr>
              <a:t>	2.</a:t>
            </a:r>
            <a:r>
              <a:rPr lang="ro-MD" cap="none" dirty="0" smtClean="0">
                <a:latin typeface="Times New Roman" panose="02020603050405020304" pitchFamily="18" charset="0"/>
                <a:cs typeface="Times New Roman" panose="02020603050405020304" pitchFamily="18" charset="0"/>
              </a:rPr>
              <a:t> În pct. 24, la spălatul și dezinfectarea rezervoarelor/bazinelor la stațiile de tratare a apei urmează a fi menționate </a:t>
            </a:r>
            <a:r>
              <a:rPr lang="ro-MD" b="1" cap="none" dirty="0" smtClean="0">
                <a:solidFill>
                  <a:srgbClr val="FF0000"/>
                </a:solidFill>
                <a:latin typeface="Times New Roman" panose="02020603050405020304" pitchFamily="18" charset="0"/>
                <a:cs typeface="Times New Roman" panose="02020603050405020304" pitchFamily="18" charset="0"/>
              </a:rPr>
              <a:t>toate instalațiile din stația de tratare</a:t>
            </a:r>
            <a:r>
              <a:rPr lang="ro-MD" cap="none" dirty="0" smtClean="0">
                <a:solidFill>
                  <a:srgbClr val="FF0000"/>
                </a:solidFill>
                <a:latin typeface="Times New Roman" panose="02020603050405020304" pitchFamily="18" charset="0"/>
                <a:cs typeface="Times New Roman" panose="02020603050405020304" pitchFamily="18" charset="0"/>
              </a:rPr>
              <a:t> </a:t>
            </a:r>
            <a:r>
              <a:rPr lang="ro-MD" cap="none" dirty="0" smtClean="0">
                <a:latin typeface="Times New Roman" panose="02020603050405020304" pitchFamily="18" charset="0"/>
                <a:cs typeface="Times New Roman" panose="02020603050405020304" pitchFamily="18" charset="0"/>
              </a:rPr>
              <a:t>care se spală și se dezinfectează: bazine de reacții, amestecătoare, decantoare etc.</a:t>
            </a:r>
            <a:endParaRPr lang="en-GB" cap="none" dirty="0">
              <a:solidFill>
                <a:srgbClr val="00B0F0"/>
              </a:solidFill>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1481328" y="325909"/>
            <a:ext cx="9796272" cy="789659"/>
          </a:xfrm>
        </p:spPr>
        <p:txBody>
          <a:bodyPr>
            <a:normAutofit/>
          </a:bodyPr>
          <a:lstStyle/>
          <a:p>
            <a:r>
              <a:rPr lang="ro-MD" sz="3200" b="1" dirty="0" smtClean="0">
                <a:latin typeface="Times New Roman" panose="02020603050405020304" pitchFamily="18" charset="0"/>
                <a:cs typeface="Times New Roman" panose="02020603050405020304" pitchFamily="18" charset="0"/>
              </a:rPr>
              <a:t>Consum tehnologic și pierderi de apă</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553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1691640"/>
            <a:ext cx="10363826" cy="4709160"/>
          </a:xfrm>
        </p:spPr>
        <p:txBody>
          <a:bodyPr>
            <a:normAutofit lnSpcReduction="10000"/>
          </a:bodyPr>
          <a:lstStyle/>
          <a:p>
            <a:pPr marL="0" lvl="0" indent="0" algn="just">
              <a:buNone/>
            </a:pPr>
            <a:r>
              <a:rPr lang="ro-MD" cap="none" dirty="0" smtClean="0">
                <a:latin typeface="Times New Roman" panose="02020603050405020304" pitchFamily="18" charset="0"/>
                <a:cs typeface="Times New Roman" panose="02020603050405020304" pitchFamily="18" charset="0"/>
              </a:rPr>
              <a:t>	</a:t>
            </a:r>
            <a:r>
              <a:rPr lang="ro-MD" b="1" cap="none" dirty="0" smtClean="0">
                <a:latin typeface="Times New Roman" panose="02020603050405020304" pitchFamily="18" charset="0"/>
                <a:cs typeface="Times New Roman" panose="02020603050405020304" pitchFamily="18" charset="0"/>
              </a:rPr>
              <a:t>3.</a:t>
            </a:r>
            <a:r>
              <a:rPr lang="ro-MD" cap="none" dirty="0" smtClean="0">
                <a:latin typeface="Times New Roman" panose="02020603050405020304" pitchFamily="18" charset="0"/>
                <a:cs typeface="Times New Roman" panose="02020603050405020304" pitchFamily="18" charset="0"/>
              </a:rPr>
              <a:t> Pe parcursul calculului se utilizează noțiunea de </a:t>
            </a:r>
            <a:r>
              <a:rPr lang="ro-MD" i="1" cap="none" dirty="0" smtClean="0">
                <a:latin typeface="Times New Roman" panose="02020603050405020304" pitchFamily="18" charset="0"/>
                <a:cs typeface="Times New Roman" panose="02020603050405020304" pitchFamily="18" charset="0"/>
              </a:rPr>
              <a:t>golire a rețelei</a:t>
            </a:r>
            <a:r>
              <a:rPr lang="ro-MD" cap="none" dirty="0" smtClean="0">
                <a:latin typeface="Times New Roman" panose="02020603050405020304" pitchFamily="18" charset="0"/>
                <a:cs typeface="Times New Roman" panose="02020603050405020304" pitchFamily="18" charset="0"/>
              </a:rPr>
              <a:t> de doua ori: </a:t>
            </a:r>
            <a:endParaRPr lang="en-GB" cap="none" dirty="0" smtClean="0">
              <a:latin typeface="Times New Roman" panose="02020603050405020304" pitchFamily="18" charset="0"/>
              <a:cs typeface="Times New Roman" panose="02020603050405020304" pitchFamily="18" charset="0"/>
            </a:endParaRPr>
          </a:p>
          <a:p>
            <a:pPr marL="0" indent="0" algn="just">
              <a:buNone/>
            </a:pPr>
            <a:r>
              <a:rPr lang="ro-MD" cap="none" dirty="0" smtClean="0">
                <a:latin typeface="Times New Roman" panose="02020603050405020304" pitchFamily="18" charset="0"/>
                <a:cs typeface="Times New Roman" panose="02020603050405020304" pitchFamily="18" charset="0"/>
              </a:rPr>
              <a:t> </a:t>
            </a:r>
            <a:endParaRPr lang="en-GB" cap="none" dirty="0" smtClean="0">
              <a:latin typeface="Times New Roman" panose="02020603050405020304" pitchFamily="18" charset="0"/>
              <a:cs typeface="Times New Roman" panose="02020603050405020304" pitchFamily="18" charset="0"/>
            </a:endParaRPr>
          </a:p>
          <a:p>
            <a:pPr marL="0" indent="0" algn="just">
              <a:buNone/>
            </a:pPr>
            <a:r>
              <a:rPr lang="ro-MD" b="1" cap="none" dirty="0" smtClean="0">
                <a:latin typeface="Times New Roman" panose="02020603050405020304" pitchFamily="18" charset="0"/>
                <a:cs typeface="Times New Roman" panose="02020603050405020304" pitchFamily="18" charset="0"/>
              </a:rPr>
              <a:t>a)</a:t>
            </a:r>
            <a:r>
              <a:rPr lang="ro-MD" cap="none" dirty="0" smtClean="0">
                <a:latin typeface="Times New Roman" panose="02020603050405020304" pitchFamily="18" charset="0"/>
                <a:cs typeface="Times New Roman" panose="02020603050405020304" pitchFamily="18" charset="0"/>
              </a:rPr>
              <a:t> la procesul de golire a rețelei publice de transport, de distribuție a apei (pct. 29, formula 17) – se menționează doar </a:t>
            </a:r>
            <a:r>
              <a:rPr lang="ro-MD" b="1" cap="none" dirty="0" smtClean="0">
                <a:solidFill>
                  <a:srgbClr val="0070C0"/>
                </a:solidFill>
                <a:latin typeface="Times New Roman" panose="02020603050405020304" pitchFamily="18" charset="0"/>
                <a:cs typeface="Times New Roman" panose="02020603050405020304" pitchFamily="18" charset="0"/>
              </a:rPr>
              <a:t>rețeaua golită pentru procesul de spălare planificată</a:t>
            </a:r>
            <a:r>
              <a:rPr lang="ro-MD" cap="none" dirty="0" smtClean="0">
                <a:latin typeface="Times New Roman" panose="02020603050405020304" pitchFamily="18" charset="0"/>
                <a:cs typeface="Times New Roman" panose="02020603050405020304" pitchFamily="18" charset="0"/>
              </a:rPr>
              <a:t>; </a:t>
            </a:r>
            <a:endParaRPr lang="en-GB" cap="none" dirty="0" smtClean="0">
              <a:latin typeface="Times New Roman" panose="02020603050405020304" pitchFamily="18" charset="0"/>
              <a:cs typeface="Times New Roman" panose="02020603050405020304" pitchFamily="18" charset="0"/>
            </a:endParaRPr>
          </a:p>
          <a:p>
            <a:pPr marL="0" indent="0" algn="just">
              <a:buNone/>
            </a:pPr>
            <a:r>
              <a:rPr lang="ro-MD" b="1" cap="none" dirty="0" smtClean="0">
                <a:latin typeface="Times New Roman" panose="02020603050405020304" pitchFamily="18" charset="0"/>
                <a:cs typeface="Times New Roman" panose="02020603050405020304" pitchFamily="18" charset="0"/>
              </a:rPr>
              <a:t>b)</a:t>
            </a:r>
            <a:r>
              <a:rPr lang="ro-MD" cap="none" dirty="0" smtClean="0">
                <a:latin typeface="Times New Roman" panose="02020603050405020304" pitchFamily="18" charset="0"/>
                <a:cs typeface="Times New Roman" panose="02020603050405020304" pitchFamily="18" charset="0"/>
              </a:rPr>
              <a:t> la procesul de golire a rețelei publice de transport, de distribuție a apei (pct. 35, formula 33) – se menționează doar </a:t>
            </a:r>
            <a:r>
              <a:rPr lang="ro-MD" b="1" cap="none" dirty="0" smtClean="0">
                <a:solidFill>
                  <a:srgbClr val="00B050"/>
                </a:solidFill>
                <a:latin typeface="Times New Roman" panose="02020603050405020304" pitchFamily="18" charset="0"/>
                <a:cs typeface="Times New Roman" panose="02020603050405020304" pitchFamily="18" charset="0"/>
              </a:rPr>
              <a:t>rețeaua golită pentru înlăturarea defecțiunii/avariei</a:t>
            </a:r>
            <a:r>
              <a:rPr lang="ro-MD" cap="none" dirty="0" smtClean="0">
                <a:latin typeface="Times New Roman" panose="02020603050405020304" pitchFamily="18" charset="0"/>
                <a:cs typeface="Times New Roman" panose="02020603050405020304" pitchFamily="18" charset="0"/>
              </a:rPr>
              <a:t>. </a:t>
            </a:r>
            <a:endParaRPr lang="en-GB" cap="none" dirty="0" smtClean="0">
              <a:latin typeface="Times New Roman" panose="02020603050405020304" pitchFamily="18" charset="0"/>
              <a:cs typeface="Times New Roman" panose="02020603050405020304" pitchFamily="18" charset="0"/>
            </a:endParaRPr>
          </a:p>
          <a:p>
            <a:pPr marL="0" indent="0" algn="just">
              <a:buNone/>
            </a:pPr>
            <a:r>
              <a:rPr lang="ro-MD" cap="none" dirty="0" smtClean="0">
                <a:latin typeface="Times New Roman" panose="02020603050405020304" pitchFamily="18" charset="0"/>
                <a:cs typeface="Times New Roman" panose="02020603050405020304" pitchFamily="18" charset="0"/>
              </a:rPr>
              <a:t>	</a:t>
            </a:r>
          </a:p>
          <a:p>
            <a:pPr marL="0" indent="0" algn="just">
              <a:buNone/>
            </a:pPr>
            <a:r>
              <a:rPr lang="ro-MD" cap="none" dirty="0">
                <a:latin typeface="Times New Roman" panose="02020603050405020304" pitchFamily="18" charset="0"/>
                <a:cs typeface="Times New Roman" panose="02020603050405020304" pitchFamily="18" charset="0"/>
              </a:rPr>
              <a:t>	</a:t>
            </a:r>
            <a:r>
              <a:rPr lang="ro-MD" cap="none" dirty="0" smtClean="0">
                <a:latin typeface="Times New Roman" panose="02020603050405020304" pitchFamily="18" charset="0"/>
                <a:cs typeface="Times New Roman" panose="02020603050405020304" pitchFamily="18" charset="0"/>
              </a:rPr>
              <a:t>Ulterior, la pct. 29, formula 18 se menționează volumul de apă la spălarea rețelelor publice unde, în calcul se includ tronsoanele de rețea ce au fost </a:t>
            </a:r>
            <a:r>
              <a:rPr lang="ro-MD" cap="none" dirty="0" err="1" smtClean="0">
                <a:latin typeface="Times New Roman" panose="02020603050405020304" pitchFamily="18" charset="0"/>
                <a:cs typeface="Times New Roman" panose="02020603050405020304" pitchFamily="18" charset="0"/>
              </a:rPr>
              <a:t>spalate</a:t>
            </a:r>
            <a:r>
              <a:rPr lang="ro-MD" cap="none" dirty="0" smtClean="0">
                <a:latin typeface="Times New Roman" panose="02020603050405020304" pitchFamily="18" charset="0"/>
                <a:cs typeface="Times New Roman" panose="02020603050405020304" pitchFamily="18" charset="0"/>
              </a:rPr>
              <a:t> conform planului anual de spălare a rețelelor </a:t>
            </a:r>
            <a:r>
              <a:rPr lang="ro-MD" i="1" cap="none" dirty="0" smtClean="0">
                <a:solidFill>
                  <a:srgbClr val="0070C0"/>
                </a:solidFill>
                <a:latin typeface="Times New Roman" panose="02020603050405020304" pitchFamily="18" charset="0"/>
                <a:cs typeface="Times New Roman" panose="02020603050405020304" pitchFamily="18" charset="0"/>
              </a:rPr>
              <a:t>(rețeaua din a)</a:t>
            </a:r>
            <a:r>
              <a:rPr lang="ro-MD" cap="none" dirty="0" smtClean="0">
                <a:latin typeface="Times New Roman" panose="02020603050405020304" pitchFamily="18" charset="0"/>
                <a:cs typeface="Times New Roman" panose="02020603050405020304" pitchFamily="18" charset="0"/>
              </a:rPr>
              <a:t> precum și tronsoanele care au fost spălate în urma lichidării avariei </a:t>
            </a:r>
            <a:r>
              <a:rPr lang="ro-MD" i="1" cap="none" dirty="0" smtClean="0">
                <a:solidFill>
                  <a:srgbClr val="00B050"/>
                </a:solidFill>
                <a:latin typeface="Times New Roman" panose="02020603050405020304" pitchFamily="18" charset="0"/>
                <a:cs typeface="Times New Roman" panose="02020603050405020304" pitchFamily="18" charset="0"/>
              </a:rPr>
              <a:t>(rețeaua din b)</a:t>
            </a:r>
            <a:r>
              <a:rPr lang="ro-MD" i="1" cap="none" dirty="0" smtClean="0">
                <a:latin typeface="Times New Roman" panose="02020603050405020304" pitchFamily="18" charset="0"/>
                <a:cs typeface="Times New Roman" panose="02020603050405020304" pitchFamily="18" charset="0"/>
              </a:rPr>
              <a:t> acolo unde a </a:t>
            </a:r>
            <a:r>
              <a:rPr lang="ro-MD" i="1" cap="none" dirty="0" err="1" smtClean="0">
                <a:latin typeface="Times New Roman" panose="02020603050405020304" pitchFamily="18" charset="0"/>
                <a:cs typeface="Times New Roman" panose="02020603050405020304" pitchFamily="18" charset="0"/>
              </a:rPr>
              <a:t>fos</a:t>
            </a:r>
            <a:r>
              <a:rPr lang="ro-MD" i="1" cap="none" dirty="0" smtClean="0">
                <a:latin typeface="Times New Roman" panose="02020603050405020304" pitchFamily="18" charset="0"/>
                <a:cs typeface="Times New Roman" panose="02020603050405020304" pitchFamily="18" charset="0"/>
              </a:rPr>
              <a:t> efectuată spălarea după lichidarea avariei)</a:t>
            </a:r>
            <a:r>
              <a:rPr lang="ro-MD" cap="none" dirty="0" smtClean="0">
                <a:latin typeface="Times New Roman" panose="02020603050405020304" pitchFamily="18" charset="0"/>
                <a:cs typeface="Times New Roman" panose="02020603050405020304" pitchFamily="18" charset="0"/>
              </a:rPr>
              <a:t>.</a:t>
            </a:r>
            <a:endParaRPr lang="en-GB" cap="none"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1453896" y="271045"/>
            <a:ext cx="9824329" cy="835379"/>
          </a:xfrm>
        </p:spPr>
        <p:txBody>
          <a:bodyPr>
            <a:normAutofit/>
          </a:bodyPr>
          <a:lstStyle/>
          <a:p>
            <a:r>
              <a:rPr lang="ro-MD" sz="3200" b="1" dirty="0" smtClean="0">
                <a:latin typeface="Times New Roman" panose="02020603050405020304" pitchFamily="18" charset="0"/>
                <a:cs typeface="Times New Roman" panose="02020603050405020304" pitchFamily="18" charset="0"/>
              </a:rPr>
              <a:t>Consum tehnologic și pierderi de apă</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573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261872" y="316765"/>
            <a:ext cx="10016353" cy="753083"/>
          </a:xfrm>
        </p:spPr>
        <p:txBody>
          <a:bodyPr>
            <a:normAutofit/>
          </a:bodyPr>
          <a:lstStyle/>
          <a:p>
            <a:r>
              <a:rPr lang="ro-MD" sz="3200" b="1" dirty="0" smtClean="0">
                <a:latin typeface="Times New Roman" panose="02020603050405020304" pitchFamily="18" charset="0"/>
                <a:cs typeface="Times New Roman" panose="02020603050405020304" pitchFamily="18" charset="0"/>
              </a:rPr>
              <a:t>Consum tehnologic și pierderi de apă</a:t>
            </a:r>
            <a:endParaRPr lang="en-GB" sz="3200" b="1" dirty="0">
              <a:latin typeface="Times New Roman" panose="02020603050405020304" pitchFamily="18" charset="0"/>
              <a:cs typeface="Times New Roman" panose="02020603050405020304" pitchFamily="18" charset="0"/>
            </a:endParaRPr>
          </a:p>
        </p:txBody>
      </p:sp>
      <p:pic>
        <p:nvPicPr>
          <p:cNvPr id="5" name="Picture 2"/>
          <p:cNvPicPr>
            <a:picLocks noGrp="1" noChangeAspect="1" noChangeArrowheads="1"/>
          </p:cNvPicPr>
          <p:nvPr>
            <p:ph sz="quarter" idx="13"/>
          </p:nvPr>
        </p:nvPicPr>
        <p:blipFill>
          <a:blip r:embed="rId2" cstate="print"/>
          <a:srcRect/>
          <a:stretch>
            <a:fillRect/>
          </a:stretch>
        </p:blipFill>
        <p:spPr bwMode="auto">
          <a:xfrm>
            <a:off x="1261871" y="1041603"/>
            <a:ext cx="10016353" cy="5695024"/>
          </a:xfrm>
          <a:prstGeom prst="rect">
            <a:avLst/>
          </a:prstGeom>
          <a:noFill/>
          <a:ln w="9525">
            <a:noFill/>
            <a:miter lim="800000"/>
            <a:headEnd/>
            <a:tailEnd/>
          </a:ln>
          <a:effectLst/>
        </p:spPr>
      </p:pic>
    </p:spTree>
    <p:extLst>
      <p:ext uri="{BB962C8B-B14F-4D97-AF65-F5344CB8AC3E}">
        <p14:creationId xmlns:p14="http://schemas.microsoft.com/office/powerpoint/2010/main" val="441090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1444752"/>
            <a:ext cx="10363826" cy="5001768"/>
          </a:xfrm>
        </p:spPr>
        <p:txBody>
          <a:bodyPr/>
          <a:lstStyle/>
          <a:p>
            <a:pPr marL="0" lvl="0" indent="0" algn="just">
              <a:buNone/>
            </a:pPr>
            <a:r>
              <a:rPr lang="ro-MD" cap="none" dirty="0" smtClean="0">
                <a:latin typeface="Times New Roman" panose="02020603050405020304" pitchFamily="18" charset="0"/>
                <a:cs typeface="Times New Roman" panose="02020603050405020304" pitchFamily="18" charset="0"/>
              </a:rPr>
              <a:t>	</a:t>
            </a:r>
            <a:r>
              <a:rPr lang="ro-MD" b="1" cap="none" dirty="0" smtClean="0">
                <a:latin typeface="Times New Roman" panose="02020603050405020304" pitchFamily="18" charset="0"/>
                <a:cs typeface="Times New Roman" panose="02020603050405020304" pitchFamily="18" charset="0"/>
              </a:rPr>
              <a:t>4.</a:t>
            </a:r>
            <a:r>
              <a:rPr lang="ro-MD" cap="none" dirty="0" smtClean="0">
                <a:latin typeface="Times New Roman" panose="02020603050405020304" pitchFamily="18" charset="0"/>
                <a:cs typeface="Times New Roman" panose="02020603050405020304" pitchFamily="18" charset="0"/>
              </a:rPr>
              <a:t> În pct. 29, la consumul tehnologic de apă utilizată la spălatul, dezinfectarea rezervoarelor, se menționează </a:t>
            </a:r>
            <a:r>
              <a:rPr lang="ro-MD" b="1" cap="none" dirty="0" smtClean="0">
                <a:solidFill>
                  <a:srgbClr val="FF0000"/>
                </a:solidFill>
                <a:latin typeface="Times New Roman" panose="02020603050405020304" pitchFamily="18" charset="0"/>
                <a:cs typeface="Times New Roman" panose="02020603050405020304" pitchFamily="18" charset="0"/>
              </a:rPr>
              <a:t>doar rezervoarele existente pe rețeaua publică</a:t>
            </a:r>
            <a:r>
              <a:rPr lang="ro-MD" cap="none" dirty="0" smtClean="0">
                <a:solidFill>
                  <a:srgbClr val="FF0000"/>
                </a:solidFill>
                <a:latin typeface="Times New Roman" panose="02020603050405020304" pitchFamily="18" charset="0"/>
                <a:cs typeface="Times New Roman" panose="02020603050405020304" pitchFamily="18" charset="0"/>
              </a:rPr>
              <a:t> </a:t>
            </a:r>
            <a:r>
              <a:rPr lang="ro-MD" cap="none" dirty="0" smtClean="0">
                <a:latin typeface="Times New Roman" panose="02020603050405020304" pitchFamily="18" charset="0"/>
                <a:cs typeface="Times New Roman" panose="02020603050405020304" pitchFamily="18" charset="0"/>
              </a:rPr>
              <a:t>cu excluderea celor de la captare și de la stațiile de tratare.</a:t>
            </a:r>
            <a:endParaRPr lang="en-GB" cap="none" dirty="0" smtClean="0">
              <a:latin typeface="Times New Roman" panose="02020603050405020304" pitchFamily="18" charset="0"/>
              <a:cs typeface="Times New Roman" panose="02020603050405020304" pitchFamily="18" charset="0"/>
            </a:endParaRPr>
          </a:p>
          <a:p>
            <a:pPr algn="just"/>
            <a:endParaRPr lang="ro-MD" dirty="0" smtClean="0"/>
          </a:p>
          <a:p>
            <a:pPr marL="0" lvl="0" indent="0" algn="just">
              <a:buNone/>
            </a:pPr>
            <a:r>
              <a:rPr lang="ro-MD" cap="none" dirty="0" smtClean="0">
                <a:latin typeface="Times New Roman" panose="02020603050405020304" pitchFamily="18" charset="0"/>
                <a:cs typeface="Times New Roman" panose="02020603050405020304" pitchFamily="18" charset="0"/>
              </a:rPr>
              <a:t>	</a:t>
            </a:r>
            <a:r>
              <a:rPr lang="ro-MD" b="1" cap="none" dirty="0" smtClean="0">
                <a:latin typeface="Times New Roman" panose="02020603050405020304" pitchFamily="18" charset="0"/>
                <a:cs typeface="Times New Roman" panose="02020603050405020304" pitchFamily="18" charset="0"/>
              </a:rPr>
              <a:t>5.</a:t>
            </a:r>
            <a:r>
              <a:rPr lang="ro-MD" cap="none" dirty="0" smtClean="0">
                <a:latin typeface="Times New Roman" panose="02020603050405020304" pitchFamily="18" charset="0"/>
                <a:cs typeface="Times New Roman" panose="02020603050405020304" pitchFamily="18" charset="0"/>
              </a:rPr>
              <a:t> La calculul de apă pentru necesitățile gospodărești ale operatorului (pct. 31), la calculul personalului ce muncește în ture, nu se utilizează coeficientul de 365 zile. În dependență de durata unei ture, numărul de ture în 24 ore și numărul de angajați ce activează în ture, se calculează numărul de muncitori antrenați în muncă pe parcursul zilelor de muncă oficial stabilite într-un an.</a:t>
            </a:r>
            <a:endParaRPr lang="en-GB" cap="none" dirty="0" smtClean="0">
              <a:latin typeface="Times New Roman" panose="02020603050405020304" pitchFamily="18" charset="0"/>
              <a:cs typeface="Times New Roman" panose="02020603050405020304" pitchFamily="18" charset="0"/>
            </a:endParaRPr>
          </a:p>
          <a:p>
            <a:endParaRPr lang="en-GB" dirty="0"/>
          </a:p>
        </p:txBody>
      </p:sp>
      <p:sp>
        <p:nvSpPr>
          <p:cNvPr id="4" name="Заголовок 1"/>
          <p:cNvSpPr>
            <a:spLocks noGrp="1"/>
          </p:cNvSpPr>
          <p:nvPr>
            <p:ph type="title"/>
          </p:nvPr>
        </p:nvSpPr>
        <p:spPr>
          <a:xfrm>
            <a:off x="1243584" y="316765"/>
            <a:ext cx="10034641" cy="817091"/>
          </a:xfrm>
        </p:spPr>
        <p:txBody>
          <a:bodyPr>
            <a:normAutofit/>
          </a:bodyPr>
          <a:lstStyle/>
          <a:p>
            <a:r>
              <a:rPr lang="ro-MD" sz="3200" b="1" dirty="0" smtClean="0">
                <a:latin typeface="Times New Roman" panose="02020603050405020304" pitchFamily="18" charset="0"/>
                <a:cs typeface="Times New Roman" panose="02020603050405020304" pitchFamily="18" charset="0"/>
              </a:rPr>
              <a:t>Consum tehnologic și pierderi de apă</a:t>
            </a:r>
            <a:endParaRPr lang="en-GB" sz="3200" b="1"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290520917"/>
              </p:ext>
            </p:extLst>
          </p:nvPr>
        </p:nvGraphicFramePr>
        <p:xfrm>
          <a:off x="3227832" y="4809743"/>
          <a:ext cx="5193792" cy="1947673"/>
        </p:xfrm>
        <a:graphic>
          <a:graphicData uri="http://schemas.openxmlformats.org/drawingml/2006/table">
            <a:tbl>
              <a:tblPr>
                <a:tableStyleId>{5C22544A-7EE6-4342-B048-85BDC9FD1C3A}</a:tableStyleId>
              </a:tblPr>
              <a:tblGrid>
                <a:gridCol w="719471">
                  <a:extLst>
                    <a:ext uri="{9D8B030D-6E8A-4147-A177-3AD203B41FA5}">
                      <a16:colId xmlns:a16="http://schemas.microsoft.com/office/drawing/2014/main" val="1437518419"/>
                    </a:ext>
                  </a:extLst>
                </a:gridCol>
                <a:gridCol w="891284">
                  <a:extLst>
                    <a:ext uri="{9D8B030D-6E8A-4147-A177-3AD203B41FA5}">
                      <a16:colId xmlns:a16="http://schemas.microsoft.com/office/drawing/2014/main" val="2456722795"/>
                    </a:ext>
                  </a:extLst>
                </a:gridCol>
                <a:gridCol w="687256">
                  <a:extLst>
                    <a:ext uri="{9D8B030D-6E8A-4147-A177-3AD203B41FA5}">
                      <a16:colId xmlns:a16="http://schemas.microsoft.com/office/drawing/2014/main" val="4045955113"/>
                    </a:ext>
                  </a:extLst>
                </a:gridCol>
                <a:gridCol w="744527">
                  <a:extLst>
                    <a:ext uri="{9D8B030D-6E8A-4147-A177-3AD203B41FA5}">
                      <a16:colId xmlns:a16="http://schemas.microsoft.com/office/drawing/2014/main" val="561651512"/>
                    </a:ext>
                  </a:extLst>
                </a:gridCol>
                <a:gridCol w="719471">
                  <a:extLst>
                    <a:ext uri="{9D8B030D-6E8A-4147-A177-3AD203B41FA5}">
                      <a16:colId xmlns:a16="http://schemas.microsoft.com/office/drawing/2014/main" val="3278807063"/>
                    </a:ext>
                  </a:extLst>
                </a:gridCol>
                <a:gridCol w="744527">
                  <a:extLst>
                    <a:ext uri="{9D8B030D-6E8A-4147-A177-3AD203B41FA5}">
                      <a16:colId xmlns:a16="http://schemas.microsoft.com/office/drawing/2014/main" val="3020226522"/>
                    </a:ext>
                  </a:extLst>
                </a:gridCol>
                <a:gridCol w="687256">
                  <a:extLst>
                    <a:ext uri="{9D8B030D-6E8A-4147-A177-3AD203B41FA5}">
                      <a16:colId xmlns:a16="http://schemas.microsoft.com/office/drawing/2014/main" val="3930791105"/>
                    </a:ext>
                  </a:extLst>
                </a:gridCol>
              </a:tblGrid>
              <a:tr h="1254876">
                <a:tc>
                  <a:txBody>
                    <a:bodyPr/>
                    <a:lstStyle/>
                    <a:p>
                      <a:pPr algn="l" fontAlgn="ctr"/>
                      <a:r>
                        <a:rPr lang="en-GB" sz="1100" u="none" strike="noStrike">
                          <a:effectLst/>
                        </a:rPr>
                        <a:t> Nr. d/o</a:t>
                      </a:r>
                      <a:endParaRPr lang="en-GB"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900" u="none" strike="noStrike">
                          <a:effectLst/>
                        </a:rPr>
                        <a:t>Denumirea consumului/consumatorilor de apă </a:t>
                      </a:r>
                      <a:endParaRPr lang="en-GB"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pt-BR" sz="900" u="none" strike="noStrike">
                          <a:effectLst/>
                        </a:rPr>
                        <a:t>Norma de consum de apă, l/24 ore</a:t>
                      </a:r>
                      <a:endParaRPr lang="pt-BR"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900" u="none" strike="noStrike">
                          <a:effectLst/>
                        </a:rPr>
                        <a:t>Numărul de consumatori, de utilaje, a instalațiilor, suprafața încăperilor</a:t>
                      </a:r>
                      <a:endParaRPr lang="en-GB"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900" u="none" strike="noStrike" dirty="0" err="1">
                          <a:effectLst/>
                        </a:rPr>
                        <a:t>Volumul</a:t>
                      </a:r>
                      <a:r>
                        <a:rPr lang="en-GB" sz="900" u="none" strike="noStrike" dirty="0">
                          <a:effectLst/>
                        </a:rPr>
                        <a:t> </a:t>
                      </a:r>
                      <a:r>
                        <a:rPr lang="en-GB" sz="900" u="none" strike="noStrike" dirty="0" err="1">
                          <a:effectLst/>
                        </a:rPr>
                        <a:t>consumat</a:t>
                      </a:r>
                      <a:r>
                        <a:rPr lang="en-GB" sz="900" u="none" strike="noStrike" dirty="0">
                          <a:effectLst/>
                        </a:rPr>
                        <a:t> de apa, m</a:t>
                      </a:r>
                      <a:r>
                        <a:rPr lang="en-GB" sz="900" u="none" strike="noStrike" baseline="30000" dirty="0">
                          <a:effectLst/>
                        </a:rPr>
                        <a:t>3</a:t>
                      </a:r>
                      <a:r>
                        <a:rPr lang="en-GB" sz="900" u="none" strike="noStrike" dirty="0">
                          <a:effectLst/>
                        </a:rPr>
                        <a:t>/24 ore</a:t>
                      </a:r>
                      <a:endParaRPr lang="en-GB"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pt-BR" sz="900" u="none" strike="noStrike">
                          <a:effectLst/>
                        </a:rPr>
                        <a:t>Numărul de zile lucrătoare pe an</a:t>
                      </a:r>
                      <a:endParaRPr lang="pt-BR"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pt-BR" sz="900" u="none" strike="noStrike">
                          <a:effectLst/>
                        </a:rPr>
                        <a:t>Consumul   anual  de apă, m</a:t>
                      </a:r>
                      <a:r>
                        <a:rPr lang="pt-BR" sz="900" u="none" strike="noStrike" baseline="30000">
                          <a:effectLst/>
                        </a:rPr>
                        <a:t>3</a:t>
                      </a:r>
                      <a:r>
                        <a:rPr lang="pt-BR" sz="900" u="none" strike="noStrike">
                          <a:effectLst/>
                        </a:rPr>
                        <a:t>/an</a:t>
                      </a:r>
                      <a:endParaRPr lang="pt-BR" sz="9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64395504"/>
                  </a:ext>
                </a:extLst>
              </a:tr>
              <a:tr h="274505">
                <a:tc>
                  <a:txBody>
                    <a:bodyPr/>
                    <a:lstStyle/>
                    <a:p>
                      <a:pPr algn="ctr" fontAlgn="ctr"/>
                      <a:r>
                        <a:rPr lang="en-GB" sz="1100" u="none" strike="noStrike">
                          <a:effectLst/>
                        </a:rPr>
                        <a:t>1</a:t>
                      </a:r>
                      <a:endParaRPr lang="en-GB"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1100" u="none" strike="noStrike">
                          <a:effectLst/>
                        </a:rPr>
                        <a:t>2</a:t>
                      </a:r>
                      <a:endParaRPr lang="en-GB"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1100" u="none" strike="noStrike">
                          <a:effectLst/>
                        </a:rPr>
                        <a:t>3</a:t>
                      </a:r>
                      <a:endParaRPr lang="en-GB"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1100" u="none" strike="noStrike">
                          <a:effectLst/>
                        </a:rPr>
                        <a:t>4</a:t>
                      </a:r>
                      <a:endParaRPr lang="en-GB"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1100" u="none" strike="noStrike">
                          <a:effectLst/>
                        </a:rPr>
                        <a:t>5</a:t>
                      </a:r>
                      <a:endParaRPr lang="en-GB"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1100" u="none" strike="noStrike">
                          <a:effectLst/>
                        </a:rPr>
                        <a:t>6</a:t>
                      </a:r>
                      <a:endParaRPr lang="en-GB"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1100" u="none" strike="noStrike">
                          <a:effectLst/>
                        </a:rPr>
                        <a:t>7</a:t>
                      </a:r>
                      <a:endParaRPr lang="en-GB" sz="11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830317772"/>
                  </a:ext>
                </a:extLst>
              </a:tr>
              <a:tr h="418292">
                <a:tc>
                  <a:txBody>
                    <a:bodyPr/>
                    <a:lstStyle/>
                    <a:p>
                      <a:pPr algn="ctr" fontAlgn="ctr"/>
                      <a:r>
                        <a:rPr lang="en-GB" sz="1100" u="none" strike="noStrike">
                          <a:effectLst/>
                        </a:rPr>
                        <a:t>1</a:t>
                      </a:r>
                      <a:endParaRPr lang="en-GB"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GB" sz="900" u="none" strike="noStrike">
                          <a:effectLst/>
                        </a:rPr>
                        <a:t>Personalul  tehnic  </a:t>
                      </a:r>
                      <a:endParaRPr lang="en-GB"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GB" sz="1100" u="none" strike="noStrike">
                          <a:effectLst/>
                        </a:rPr>
                        <a:t>60</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o-MD" sz="1100" u="none" strike="noStrike" dirty="0" smtClean="0">
                          <a:effectLst/>
                        </a:rPr>
                        <a:t>--</a:t>
                      </a:r>
                      <a:r>
                        <a:rPr lang="en-GB" sz="1100" u="none" strike="noStrike" dirty="0">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0,00</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o-MD" sz="1100" b="1" u="none" strike="noStrike" dirty="0" smtClean="0">
                          <a:solidFill>
                            <a:srgbClr val="FF0000"/>
                          </a:solidFill>
                          <a:effectLst/>
                        </a:rPr>
                        <a:t>253</a:t>
                      </a:r>
                      <a:r>
                        <a:rPr lang="en-GB" sz="1100" u="none" strike="noStrike" dirty="0">
                          <a:effectLst/>
                        </a:rPr>
                        <a:t> </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dirty="0">
                          <a:effectLst/>
                        </a:rPr>
                        <a:t>0,00</a:t>
                      </a:r>
                      <a:endParaRPr lang="en-GB"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03086512"/>
                  </a:ext>
                </a:extLst>
              </a:tr>
            </a:tbl>
          </a:graphicData>
        </a:graphic>
      </p:graphicFrame>
    </p:spTree>
    <p:extLst>
      <p:ext uri="{BB962C8B-B14F-4D97-AF65-F5344CB8AC3E}">
        <p14:creationId xmlns:p14="http://schemas.microsoft.com/office/powerpoint/2010/main" val="461828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1581912"/>
            <a:ext cx="10363826" cy="4837176"/>
          </a:xfrm>
        </p:spPr>
        <p:txBody>
          <a:bodyPr>
            <a:normAutofit lnSpcReduction="10000"/>
          </a:bodyPr>
          <a:lstStyle/>
          <a:p>
            <a:pPr marL="0" lvl="0" indent="0" algn="just">
              <a:buNone/>
            </a:pPr>
            <a:r>
              <a:rPr lang="ro-MD" cap="none" dirty="0" smtClean="0">
                <a:latin typeface="Times New Roman" panose="02020603050405020304" pitchFamily="18" charset="0"/>
                <a:cs typeface="Times New Roman" panose="02020603050405020304" pitchFamily="18" charset="0"/>
              </a:rPr>
              <a:t>	</a:t>
            </a:r>
            <a:r>
              <a:rPr lang="ro-MD" b="1" cap="none" dirty="0" smtClean="0">
                <a:latin typeface="Times New Roman" panose="02020603050405020304" pitchFamily="18" charset="0"/>
                <a:cs typeface="Times New Roman" panose="02020603050405020304" pitchFamily="18" charset="0"/>
              </a:rPr>
              <a:t>6.</a:t>
            </a:r>
            <a:r>
              <a:rPr lang="ro-MD" cap="none" dirty="0" smtClean="0">
                <a:latin typeface="Times New Roman" panose="02020603050405020304" pitchFamily="18" charset="0"/>
                <a:cs typeface="Times New Roman" panose="02020603050405020304" pitchFamily="18" charset="0"/>
              </a:rPr>
              <a:t> La pct. 32 volumul de apă utilizat la procesele de desfundare a rețelelor publice de canalizare se determină conform datelor pentru perioada ultimelor 3 ani. Ca urmare în calcule se utilizează </a:t>
            </a:r>
            <a:r>
              <a:rPr lang="ro-MD" b="1" cap="none" dirty="0" smtClean="0">
                <a:solidFill>
                  <a:srgbClr val="FF0000"/>
                </a:solidFill>
                <a:latin typeface="Times New Roman" panose="02020603050405020304" pitchFamily="18" charset="0"/>
                <a:cs typeface="Times New Roman" panose="02020603050405020304" pitchFamily="18" charset="0"/>
              </a:rPr>
              <a:t>media pentru ultimii 3 ani</a:t>
            </a:r>
            <a:r>
              <a:rPr lang="ro-MD" cap="none" dirty="0" smtClean="0">
                <a:latin typeface="Times New Roman" panose="02020603050405020304" pitchFamily="18" charset="0"/>
                <a:cs typeface="Times New Roman" panose="02020603050405020304" pitchFamily="18" charset="0"/>
              </a:rPr>
              <a:t> și nu suma datelor pentru ultimii 3 ani. </a:t>
            </a:r>
          </a:p>
          <a:p>
            <a:pPr marL="0" lvl="0" indent="0">
              <a:buNone/>
            </a:pPr>
            <a:r>
              <a:rPr lang="ro-MD" i="1" cap="none" dirty="0" smtClean="0">
                <a:solidFill>
                  <a:srgbClr val="00B0F0"/>
                </a:solidFill>
                <a:latin typeface="Times New Roman" panose="02020603050405020304" pitchFamily="18" charset="0"/>
                <a:cs typeface="Times New Roman" panose="02020603050405020304" pitchFamily="18" charset="0"/>
              </a:rPr>
              <a:t>Exemplu: </a:t>
            </a:r>
            <a:r>
              <a:rPr lang="ro-MD" b="1" i="1" cap="none" dirty="0" smtClean="0">
                <a:solidFill>
                  <a:srgbClr val="00B0F0"/>
                </a:solidFill>
                <a:latin typeface="Times New Roman" panose="02020603050405020304" pitchFamily="18" charset="0"/>
                <a:cs typeface="Times New Roman" panose="02020603050405020304" pitchFamily="18" charset="0"/>
              </a:rPr>
              <a:t>2020-300 m</a:t>
            </a:r>
            <a:r>
              <a:rPr lang="ro-MD" b="1" i="1" cap="none" baseline="30000" dirty="0" smtClean="0">
                <a:solidFill>
                  <a:srgbClr val="00B0F0"/>
                </a:solidFill>
                <a:latin typeface="Times New Roman" panose="02020603050405020304" pitchFamily="18" charset="0"/>
                <a:cs typeface="Times New Roman" panose="02020603050405020304" pitchFamily="18" charset="0"/>
              </a:rPr>
              <a:t>3</a:t>
            </a:r>
            <a:r>
              <a:rPr lang="ro-MD" b="1" i="1" cap="none" dirty="0" smtClean="0">
                <a:solidFill>
                  <a:srgbClr val="00B0F0"/>
                </a:solidFill>
                <a:latin typeface="Times New Roman" panose="02020603050405020304" pitchFamily="18" charset="0"/>
                <a:cs typeface="Times New Roman" panose="02020603050405020304" pitchFamily="18" charset="0"/>
              </a:rPr>
              <a:t>, 2019-400 m</a:t>
            </a:r>
            <a:r>
              <a:rPr lang="ro-MD" b="1" i="1" cap="none" baseline="30000" dirty="0" smtClean="0">
                <a:solidFill>
                  <a:srgbClr val="00B0F0"/>
                </a:solidFill>
                <a:latin typeface="Times New Roman" panose="02020603050405020304" pitchFamily="18" charset="0"/>
                <a:cs typeface="Times New Roman" panose="02020603050405020304" pitchFamily="18" charset="0"/>
              </a:rPr>
              <a:t>3</a:t>
            </a:r>
            <a:r>
              <a:rPr lang="ro-MD" b="1" i="1" cap="none" dirty="0" smtClean="0">
                <a:solidFill>
                  <a:srgbClr val="00B0F0"/>
                </a:solidFill>
                <a:latin typeface="Times New Roman" panose="02020603050405020304" pitchFamily="18" charset="0"/>
                <a:cs typeface="Times New Roman" panose="02020603050405020304" pitchFamily="18" charset="0"/>
              </a:rPr>
              <a:t>, 2018-200 m</a:t>
            </a:r>
            <a:r>
              <a:rPr lang="ro-MD" b="1" i="1" cap="none" baseline="30000" dirty="0" smtClean="0">
                <a:solidFill>
                  <a:srgbClr val="00B0F0"/>
                </a:solidFill>
                <a:latin typeface="Times New Roman" panose="02020603050405020304" pitchFamily="18" charset="0"/>
                <a:cs typeface="Times New Roman" panose="02020603050405020304" pitchFamily="18" charset="0"/>
              </a:rPr>
              <a:t>3</a:t>
            </a:r>
            <a:r>
              <a:rPr lang="ro-MD" b="1" i="1" cap="none" dirty="0" smtClean="0">
                <a:solidFill>
                  <a:srgbClr val="00B0F0"/>
                </a:solidFill>
                <a:latin typeface="Times New Roman" panose="02020603050405020304" pitchFamily="18" charset="0"/>
                <a:cs typeface="Times New Roman" panose="02020603050405020304" pitchFamily="18" charset="0"/>
              </a:rPr>
              <a:t>. Media – 300 m</a:t>
            </a:r>
            <a:r>
              <a:rPr lang="ro-MD" b="1" i="1" cap="none" baseline="30000" dirty="0" smtClean="0">
                <a:solidFill>
                  <a:srgbClr val="00B0F0"/>
                </a:solidFill>
                <a:latin typeface="Times New Roman" panose="02020603050405020304" pitchFamily="18" charset="0"/>
                <a:cs typeface="Times New Roman" panose="02020603050405020304" pitchFamily="18" charset="0"/>
              </a:rPr>
              <a:t>3</a:t>
            </a:r>
            <a:r>
              <a:rPr lang="ro-MD" cap="none" dirty="0" smtClean="0">
                <a:solidFill>
                  <a:srgbClr val="00B0F0"/>
                </a:solidFill>
                <a:latin typeface="Times New Roman" panose="02020603050405020304" pitchFamily="18" charset="0"/>
                <a:cs typeface="Times New Roman" panose="02020603050405020304" pitchFamily="18" charset="0"/>
              </a:rPr>
              <a:t>.</a:t>
            </a:r>
            <a:endParaRPr lang="en-GB" cap="none" dirty="0" smtClean="0">
              <a:solidFill>
                <a:srgbClr val="00B0F0"/>
              </a:solidFill>
              <a:latin typeface="Times New Roman" panose="02020603050405020304" pitchFamily="18" charset="0"/>
              <a:cs typeface="Times New Roman" panose="02020603050405020304" pitchFamily="18" charset="0"/>
            </a:endParaRPr>
          </a:p>
          <a:p>
            <a:pPr marL="0" indent="0">
              <a:buNone/>
            </a:pPr>
            <a:endParaRPr lang="ro-MD" dirty="0" smtClean="0"/>
          </a:p>
          <a:p>
            <a:pPr marL="0" indent="0">
              <a:buNone/>
            </a:pPr>
            <a:endParaRPr lang="ro-MD" dirty="0"/>
          </a:p>
          <a:p>
            <a:pPr marL="0" indent="0">
              <a:buNone/>
            </a:pPr>
            <a:endParaRPr lang="ro-MD" dirty="0" smtClean="0"/>
          </a:p>
          <a:p>
            <a:pPr marL="0" indent="0">
              <a:buNone/>
            </a:pPr>
            <a:endParaRPr lang="ro-MD" dirty="0"/>
          </a:p>
          <a:p>
            <a:pPr marL="0" indent="0" algn="just">
              <a:buNone/>
            </a:pPr>
            <a:r>
              <a:rPr lang="ro-MD" b="1" dirty="0" smtClean="0">
                <a:latin typeface="Times New Roman" panose="02020603050405020304" pitchFamily="18" charset="0"/>
                <a:cs typeface="Times New Roman" panose="02020603050405020304" pitchFamily="18" charset="0"/>
              </a:rPr>
              <a:t>	7.</a:t>
            </a:r>
            <a:r>
              <a:rPr lang="ro-MD" dirty="0" smtClean="0"/>
              <a:t> </a:t>
            </a:r>
            <a:r>
              <a:rPr lang="ro-MD" cap="none" dirty="0" smtClean="0">
                <a:latin typeface="Times New Roman" panose="02020603050405020304" pitchFamily="18" charset="0"/>
                <a:cs typeface="Times New Roman" panose="02020603050405020304" pitchFamily="18" charset="0"/>
              </a:rPr>
              <a:t>În pct. 34, la pierderile de apă din rezervoare/bazine se menționează doar </a:t>
            </a:r>
            <a:r>
              <a:rPr lang="ro-MD" b="1" cap="none" dirty="0" smtClean="0">
                <a:solidFill>
                  <a:srgbClr val="FF0000"/>
                </a:solidFill>
                <a:latin typeface="Times New Roman" panose="02020603050405020304" pitchFamily="18" charset="0"/>
                <a:cs typeface="Times New Roman" panose="02020603050405020304" pitchFamily="18" charset="0"/>
              </a:rPr>
              <a:t>bazinele de la stația de tratare</a:t>
            </a:r>
            <a:r>
              <a:rPr lang="ro-MD" cap="none" dirty="0" smtClean="0">
                <a:latin typeface="Times New Roman" panose="02020603050405020304" pitchFamily="18" charset="0"/>
                <a:cs typeface="Times New Roman" panose="02020603050405020304" pitchFamily="18" charset="0"/>
              </a:rPr>
              <a:t> iar în pct. 35 doar </a:t>
            </a:r>
            <a:r>
              <a:rPr lang="pt-BR" b="1" cap="none" dirty="0" err="1">
                <a:solidFill>
                  <a:srgbClr val="FF0000"/>
                </a:solidFill>
                <a:latin typeface="Times New Roman" panose="02020603050405020304" pitchFamily="18" charset="0"/>
                <a:cs typeface="Times New Roman" panose="02020603050405020304" pitchFamily="18" charset="0"/>
              </a:rPr>
              <a:t>rezervoarele</a:t>
            </a:r>
            <a:r>
              <a:rPr lang="pt-BR" b="1" cap="none" dirty="0">
                <a:solidFill>
                  <a:srgbClr val="FF0000"/>
                </a:solidFill>
                <a:latin typeface="Times New Roman" panose="02020603050405020304" pitchFamily="18" charset="0"/>
                <a:cs typeface="Times New Roman" panose="02020603050405020304" pitchFamily="18" charset="0"/>
              </a:rPr>
              <a:t> existente </a:t>
            </a:r>
            <a:r>
              <a:rPr lang="pt-BR" b="1" cap="none" dirty="0" err="1">
                <a:solidFill>
                  <a:srgbClr val="FF0000"/>
                </a:solidFill>
                <a:latin typeface="Times New Roman" panose="02020603050405020304" pitchFamily="18" charset="0"/>
                <a:cs typeface="Times New Roman" panose="02020603050405020304" pitchFamily="18" charset="0"/>
              </a:rPr>
              <a:t>pe</a:t>
            </a:r>
            <a:r>
              <a:rPr lang="pt-BR" b="1" cap="none" dirty="0">
                <a:solidFill>
                  <a:srgbClr val="FF0000"/>
                </a:solidFill>
                <a:latin typeface="Times New Roman" panose="02020603050405020304" pitchFamily="18" charset="0"/>
                <a:cs typeface="Times New Roman" panose="02020603050405020304" pitchFamily="18" charset="0"/>
              </a:rPr>
              <a:t> </a:t>
            </a:r>
            <a:r>
              <a:rPr lang="pt-BR" b="1" cap="none" dirty="0" err="1">
                <a:solidFill>
                  <a:srgbClr val="FF0000"/>
                </a:solidFill>
                <a:latin typeface="Times New Roman" panose="02020603050405020304" pitchFamily="18" charset="0"/>
                <a:cs typeface="Times New Roman" panose="02020603050405020304" pitchFamily="18" charset="0"/>
              </a:rPr>
              <a:t>rețeaua</a:t>
            </a:r>
            <a:r>
              <a:rPr lang="pt-BR" b="1" cap="none" dirty="0">
                <a:solidFill>
                  <a:srgbClr val="FF0000"/>
                </a:solidFill>
                <a:latin typeface="Times New Roman" panose="02020603050405020304" pitchFamily="18" charset="0"/>
                <a:cs typeface="Times New Roman" panose="02020603050405020304" pitchFamily="18" charset="0"/>
              </a:rPr>
              <a:t> </a:t>
            </a:r>
            <a:r>
              <a:rPr lang="pt-BR" b="1" cap="none" dirty="0" err="1" smtClean="0">
                <a:solidFill>
                  <a:srgbClr val="FF0000"/>
                </a:solidFill>
                <a:latin typeface="Times New Roman" panose="02020603050405020304" pitchFamily="18" charset="0"/>
                <a:cs typeface="Times New Roman" panose="02020603050405020304" pitchFamily="18" charset="0"/>
              </a:rPr>
              <a:t>publică</a:t>
            </a:r>
            <a:r>
              <a:rPr lang="ro-MD" cap="none" dirty="0" smtClean="0">
                <a:latin typeface="Times New Roman" panose="02020603050405020304" pitchFamily="18" charset="0"/>
                <a:cs typeface="Times New Roman" panose="02020603050405020304" pitchFamily="18" charset="0"/>
              </a:rPr>
              <a:t> și care sunt construite din material ce are proprietatea de a </a:t>
            </a:r>
            <a:r>
              <a:rPr lang="ro-MD" cap="none" dirty="0" err="1" smtClean="0">
                <a:latin typeface="Times New Roman" panose="02020603050405020304" pitchFamily="18" charset="0"/>
                <a:cs typeface="Times New Roman" panose="02020603050405020304" pitchFamily="18" charset="0"/>
              </a:rPr>
              <a:t>exfiltra</a:t>
            </a:r>
            <a:r>
              <a:rPr lang="ro-MD" cap="none" dirty="0" smtClean="0">
                <a:latin typeface="Times New Roman" panose="02020603050405020304" pitchFamily="18" charset="0"/>
                <a:cs typeface="Times New Roman" panose="02020603050405020304" pitchFamily="18" charset="0"/>
              </a:rPr>
              <a:t> apa. </a:t>
            </a:r>
            <a:endParaRPr lang="en-GB" cap="none" dirty="0">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1380744" y="325909"/>
            <a:ext cx="9897481" cy="771371"/>
          </a:xfrm>
        </p:spPr>
        <p:txBody>
          <a:bodyPr>
            <a:normAutofit/>
          </a:bodyPr>
          <a:lstStyle/>
          <a:p>
            <a:r>
              <a:rPr lang="ro-MD" sz="3200" b="1" dirty="0" smtClean="0">
                <a:latin typeface="Times New Roman" panose="02020603050405020304" pitchFamily="18" charset="0"/>
                <a:cs typeface="Times New Roman" panose="02020603050405020304" pitchFamily="18" charset="0"/>
              </a:rPr>
              <a:t>Consum tehnologic și pierderi de apă</a:t>
            </a:r>
            <a:endParaRPr lang="en-GB" sz="3200" b="1" dirty="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485366082"/>
              </p:ext>
            </p:extLst>
          </p:nvPr>
        </p:nvGraphicFramePr>
        <p:xfrm>
          <a:off x="3063240" y="3227832"/>
          <a:ext cx="3621024" cy="1545335"/>
        </p:xfrm>
        <a:graphic>
          <a:graphicData uri="http://schemas.openxmlformats.org/drawingml/2006/table">
            <a:tbl>
              <a:tblPr>
                <a:tableStyleId>{5C22544A-7EE6-4342-B048-85BDC9FD1C3A}</a:tableStyleId>
              </a:tblPr>
              <a:tblGrid>
                <a:gridCol w="856265">
                  <a:extLst>
                    <a:ext uri="{9D8B030D-6E8A-4147-A177-3AD203B41FA5}">
                      <a16:colId xmlns:a16="http://schemas.microsoft.com/office/drawing/2014/main" val="2066875805"/>
                    </a:ext>
                  </a:extLst>
                </a:gridCol>
                <a:gridCol w="1060747">
                  <a:extLst>
                    <a:ext uri="{9D8B030D-6E8A-4147-A177-3AD203B41FA5}">
                      <a16:colId xmlns:a16="http://schemas.microsoft.com/office/drawing/2014/main" val="2366746144"/>
                    </a:ext>
                  </a:extLst>
                </a:gridCol>
                <a:gridCol w="817926">
                  <a:extLst>
                    <a:ext uri="{9D8B030D-6E8A-4147-A177-3AD203B41FA5}">
                      <a16:colId xmlns:a16="http://schemas.microsoft.com/office/drawing/2014/main" val="3069389394"/>
                    </a:ext>
                  </a:extLst>
                </a:gridCol>
                <a:gridCol w="886086">
                  <a:extLst>
                    <a:ext uri="{9D8B030D-6E8A-4147-A177-3AD203B41FA5}">
                      <a16:colId xmlns:a16="http://schemas.microsoft.com/office/drawing/2014/main" val="377048214"/>
                    </a:ext>
                  </a:extLst>
                </a:gridCol>
              </a:tblGrid>
              <a:tr h="439016">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err="1">
                          <a:effectLst/>
                        </a:rPr>
                        <a:t>V</a:t>
                      </a:r>
                      <a:r>
                        <a:rPr lang="en-GB" sz="1800" u="none" strike="noStrike" baseline="-25000" dirty="0" err="1">
                          <a:effectLst/>
                        </a:rPr>
                        <a:t>ds.r.cnl</a:t>
                      </a:r>
                      <a:r>
                        <a:rPr lang="en-GB" sz="1800" u="none" strike="noStrike" baseline="-25000" dirty="0">
                          <a:effectLst/>
                        </a:rPr>
                        <a:t>.</a:t>
                      </a:r>
                      <a:endParaRPr lang="en-GB" sz="18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endParaRPr lang="en-GB" sz="1200" b="1" i="1"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88036352"/>
                  </a:ext>
                </a:extLst>
              </a:tr>
              <a:tr h="368773">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rowSpan="3">
                  <a:txBody>
                    <a:bodyPr/>
                    <a:lstStyle/>
                    <a:p>
                      <a:pPr algn="ctr" fontAlgn="ctr"/>
                      <a:r>
                        <a:rPr lang="it-IT" sz="1800" u="none" strike="noStrike" dirty="0">
                          <a:effectLst/>
                        </a:rPr>
                        <a:t>media pe </a:t>
                      </a:r>
                      <a:r>
                        <a:rPr lang="it-IT" sz="1800" u="none" strike="noStrike" dirty="0" err="1">
                          <a:effectLst/>
                        </a:rPr>
                        <a:t>ultimii</a:t>
                      </a:r>
                      <a:r>
                        <a:rPr lang="it-IT" sz="1800" u="none" strike="noStrike" dirty="0">
                          <a:effectLst/>
                        </a:rPr>
                        <a:t> 3 ani</a:t>
                      </a:r>
                      <a:endParaRPr lang="it-IT"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en-GB" sz="1800" b="1" u="none" strike="noStrike" dirty="0">
                          <a:solidFill>
                            <a:srgbClr val="FF0000"/>
                          </a:solidFill>
                          <a:effectLst/>
                        </a:rPr>
                        <a:t>300</a:t>
                      </a:r>
                      <a:endParaRPr lang="en-GB" sz="18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endParaRPr lang="en-GB" sz="1200" b="1" i="1"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92379654"/>
                  </a:ext>
                </a:extLst>
              </a:tr>
              <a:tr h="368773">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endParaRPr lang="en-GB"/>
                    </a:p>
                  </a:txBody>
                  <a:tcPr/>
                </a:tc>
                <a:tc vMerge="1">
                  <a:txBody>
                    <a:bodyPr/>
                    <a:lstStyle/>
                    <a:p>
                      <a:endParaRPr lang="en-GB"/>
                    </a:p>
                  </a:txBody>
                  <a:tcPr/>
                </a:tc>
                <a:tc>
                  <a:txBody>
                    <a:bodyPr/>
                    <a:lstStyle/>
                    <a:p>
                      <a:pPr algn="just" fontAlgn="ctr"/>
                      <a:endParaRPr lang="en-GB" sz="1200" b="1" i="1"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12960186"/>
                  </a:ext>
                </a:extLst>
              </a:tr>
              <a:tr h="368773">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endParaRPr lang="en-GB"/>
                    </a:p>
                  </a:txBody>
                  <a:tcPr/>
                </a:tc>
                <a:tc vMerge="1">
                  <a:txBody>
                    <a:bodyPr/>
                    <a:lstStyle/>
                    <a:p>
                      <a:endParaRPr lang="en-GB"/>
                    </a:p>
                  </a:txBody>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77623847"/>
                  </a:ext>
                </a:extLst>
              </a:tr>
            </a:tbl>
          </a:graphicData>
        </a:graphic>
      </p:graphicFrame>
    </p:spTree>
    <p:extLst>
      <p:ext uri="{BB962C8B-B14F-4D97-AF65-F5344CB8AC3E}">
        <p14:creationId xmlns:p14="http://schemas.microsoft.com/office/powerpoint/2010/main" val="741816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3451</TotalTime>
  <Words>315</Words>
  <Application>Microsoft Office PowerPoint</Application>
  <PresentationFormat>Широкоэкранный</PresentationFormat>
  <Paragraphs>140</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Times New Roman</vt:lpstr>
      <vt:lpstr>Tw Cen MT</vt:lpstr>
      <vt:lpstr>Капля</vt:lpstr>
      <vt:lpstr>Republica MoldovA Agenția Națională pentru Reglementare în Energetică</vt:lpstr>
      <vt:lpstr>Consum tehnologic și pierderi de apă</vt:lpstr>
      <vt:lpstr>Consum tehnologic și pierderi de apă</vt:lpstr>
      <vt:lpstr>Consum tehnologic și pierderi de apă</vt:lpstr>
      <vt:lpstr>Consum tehnologic și pierderi de apă</vt:lpstr>
      <vt:lpstr>Consum tehnologic și pierderi de apă</vt:lpstr>
      <vt:lpstr>Consum tehnologic și pierderi de apă</vt:lpstr>
      <vt:lpstr>Consum tehnologic și pierderi de apă</vt:lpstr>
      <vt:lpstr>Consum tehnologic și pierderi de apă</vt:lpstr>
      <vt:lpstr>Consum tehnologic și pierderi de apă</vt:lpstr>
      <vt:lpstr>Investiții</vt:lpstr>
      <vt:lpstr>Investiții</vt:lpstr>
      <vt:lpstr>Investiții</vt:lpstr>
      <vt:lpstr>Investiții</vt:lpstr>
      <vt:lpstr>Investiții</vt:lpstr>
      <vt:lpstr>Investiții</vt:lpstr>
      <vt:lpstr>Investiții</vt:lpstr>
      <vt:lpstr>Investiții</vt:lpstr>
      <vt:lpstr>Investiții</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Breahna Elena</dc:creator>
  <cp:lastModifiedBy>Breahna Elena</cp:lastModifiedBy>
  <cp:revision>27</cp:revision>
  <dcterms:created xsi:type="dcterms:W3CDTF">2021-09-15T12:34:13Z</dcterms:created>
  <dcterms:modified xsi:type="dcterms:W3CDTF">2021-10-04T06:55:41Z</dcterms:modified>
</cp:coreProperties>
</file>