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slides/slide79.xml" ContentType="application/vnd.openxmlformats-officedocument.presentationml.slide+xml"/>
  <Override PartName="/ppt/slides/slide109.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Lst>
  <p:notesMasterIdLst>
    <p:notesMasterId r:id="rId112"/>
  </p:notesMasterIdLst>
  <p:handoutMasterIdLst>
    <p:handoutMasterId r:id="rId113"/>
  </p:handoutMasterIdLst>
  <p:sldIdLst>
    <p:sldId id="407" r:id="rId2"/>
    <p:sldId id="419" r:id="rId3"/>
    <p:sldId id="527" r:id="rId4"/>
    <p:sldId id="526" r:id="rId5"/>
    <p:sldId id="432" r:id="rId6"/>
    <p:sldId id="426" r:id="rId7"/>
    <p:sldId id="434" r:id="rId8"/>
    <p:sldId id="428" r:id="rId9"/>
    <p:sldId id="442" r:id="rId10"/>
    <p:sldId id="427" r:id="rId11"/>
    <p:sldId id="430" r:id="rId12"/>
    <p:sldId id="429" r:id="rId13"/>
    <p:sldId id="433" r:id="rId14"/>
    <p:sldId id="435" r:id="rId15"/>
    <p:sldId id="436" r:id="rId16"/>
    <p:sldId id="437" r:id="rId17"/>
    <p:sldId id="438" r:id="rId18"/>
    <p:sldId id="439" r:id="rId19"/>
    <p:sldId id="423" r:id="rId20"/>
    <p:sldId id="420" r:id="rId21"/>
    <p:sldId id="408" r:id="rId22"/>
    <p:sldId id="417" r:id="rId23"/>
    <p:sldId id="529" r:id="rId24"/>
    <p:sldId id="528" r:id="rId25"/>
    <p:sldId id="444" r:id="rId26"/>
    <p:sldId id="531" r:id="rId27"/>
    <p:sldId id="443" r:id="rId28"/>
    <p:sldId id="547" r:id="rId29"/>
    <p:sldId id="548" r:id="rId30"/>
    <p:sldId id="549" r:id="rId31"/>
    <p:sldId id="550" r:id="rId32"/>
    <p:sldId id="546" r:id="rId33"/>
    <p:sldId id="460" r:id="rId34"/>
    <p:sldId id="463" r:id="rId35"/>
    <p:sldId id="462" r:id="rId36"/>
    <p:sldId id="464" r:id="rId37"/>
    <p:sldId id="470" r:id="rId38"/>
    <p:sldId id="472" r:id="rId39"/>
    <p:sldId id="468" r:id="rId40"/>
    <p:sldId id="461" r:id="rId41"/>
    <p:sldId id="532" r:id="rId42"/>
    <p:sldId id="449" r:id="rId43"/>
    <p:sldId id="448" r:id="rId44"/>
    <p:sldId id="450" r:id="rId45"/>
    <p:sldId id="475" r:id="rId46"/>
    <p:sldId id="477" r:id="rId47"/>
    <p:sldId id="476" r:id="rId48"/>
    <p:sldId id="478" r:id="rId49"/>
    <p:sldId id="479" r:id="rId50"/>
    <p:sldId id="481" r:id="rId51"/>
    <p:sldId id="480" r:id="rId52"/>
    <p:sldId id="483" r:id="rId53"/>
    <p:sldId id="482" r:id="rId54"/>
    <p:sldId id="484" r:id="rId55"/>
    <p:sldId id="485" r:id="rId56"/>
    <p:sldId id="487" r:id="rId57"/>
    <p:sldId id="533" r:id="rId58"/>
    <p:sldId id="489" r:id="rId59"/>
    <p:sldId id="488" r:id="rId60"/>
    <p:sldId id="490" r:id="rId61"/>
    <p:sldId id="486" r:id="rId62"/>
    <p:sldId id="447" r:id="rId63"/>
    <p:sldId id="446" r:id="rId64"/>
    <p:sldId id="445" r:id="rId65"/>
    <p:sldId id="451" r:id="rId66"/>
    <p:sldId id="452" r:id="rId67"/>
    <p:sldId id="507" r:id="rId68"/>
    <p:sldId id="506" r:id="rId69"/>
    <p:sldId id="508" r:id="rId70"/>
    <p:sldId id="511" r:id="rId71"/>
    <p:sldId id="512" r:id="rId72"/>
    <p:sldId id="513" r:id="rId73"/>
    <p:sldId id="514" r:id="rId74"/>
    <p:sldId id="517" r:id="rId75"/>
    <p:sldId id="516" r:id="rId76"/>
    <p:sldId id="518" r:id="rId77"/>
    <p:sldId id="515" r:id="rId78"/>
    <p:sldId id="519" r:id="rId79"/>
    <p:sldId id="520" r:id="rId80"/>
    <p:sldId id="522" r:id="rId81"/>
    <p:sldId id="521" r:id="rId82"/>
    <p:sldId id="524" r:id="rId83"/>
    <p:sldId id="525" r:id="rId84"/>
    <p:sldId id="534" r:id="rId85"/>
    <p:sldId id="535" r:id="rId86"/>
    <p:sldId id="536" r:id="rId87"/>
    <p:sldId id="538" r:id="rId88"/>
    <p:sldId id="537" r:id="rId89"/>
    <p:sldId id="540" r:id="rId90"/>
    <p:sldId id="539" r:id="rId91"/>
    <p:sldId id="541" r:id="rId92"/>
    <p:sldId id="542" r:id="rId93"/>
    <p:sldId id="543" r:id="rId94"/>
    <p:sldId id="491" r:id="rId95"/>
    <p:sldId id="457" r:id="rId96"/>
    <p:sldId id="455" r:id="rId97"/>
    <p:sldId id="453" r:id="rId98"/>
    <p:sldId id="458" r:id="rId99"/>
    <p:sldId id="492" r:id="rId100"/>
    <p:sldId id="498" r:id="rId101"/>
    <p:sldId id="497" r:id="rId102"/>
    <p:sldId id="499" r:id="rId103"/>
    <p:sldId id="496" r:id="rId104"/>
    <p:sldId id="495" r:id="rId105"/>
    <p:sldId id="494" r:id="rId106"/>
    <p:sldId id="493" r:id="rId107"/>
    <p:sldId id="500" r:id="rId108"/>
    <p:sldId id="544" r:id="rId109"/>
    <p:sldId id="545" r:id="rId110"/>
    <p:sldId id="406" r:id="rId111"/>
  </p:sldIdLst>
  <p:sldSz cx="9144000" cy="6858000" type="screen4x3"/>
  <p:notesSz cx="6761163" cy="9942513"/>
  <p:defaultTextStyle>
    <a:defPPr>
      <a:defRPr lang="de-DE"/>
    </a:defPPr>
    <a:lvl1pPr algn="l" rtl="0" fontAlgn="base">
      <a:spcBef>
        <a:spcPct val="0"/>
      </a:spcBef>
      <a:spcAft>
        <a:spcPct val="0"/>
      </a:spcAft>
      <a:defRPr sz="2200" b="1" kern="1200">
        <a:solidFill>
          <a:srgbClr val="999999"/>
        </a:solidFill>
        <a:latin typeface="Arial" charset="0"/>
        <a:ea typeface="+mn-ea"/>
        <a:cs typeface="Arial" charset="0"/>
      </a:defRPr>
    </a:lvl1pPr>
    <a:lvl2pPr marL="457200" algn="l" rtl="0" fontAlgn="base">
      <a:spcBef>
        <a:spcPct val="0"/>
      </a:spcBef>
      <a:spcAft>
        <a:spcPct val="0"/>
      </a:spcAft>
      <a:defRPr sz="2200" b="1" kern="1200">
        <a:solidFill>
          <a:srgbClr val="999999"/>
        </a:solidFill>
        <a:latin typeface="Arial" charset="0"/>
        <a:ea typeface="+mn-ea"/>
        <a:cs typeface="Arial" charset="0"/>
      </a:defRPr>
    </a:lvl2pPr>
    <a:lvl3pPr marL="914400" algn="l" rtl="0" fontAlgn="base">
      <a:spcBef>
        <a:spcPct val="0"/>
      </a:spcBef>
      <a:spcAft>
        <a:spcPct val="0"/>
      </a:spcAft>
      <a:defRPr sz="2200" b="1" kern="1200">
        <a:solidFill>
          <a:srgbClr val="999999"/>
        </a:solidFill>
        <a:latin typeface="Arial" charset="0"/>
        <a:ea typeface="+mn-ea"/>
        <a:cs typeface="Arial" charset="0"/>
      </a:defRPr>
    </a:lvl3pPr>
    <a:lvl4pPr marL="1371600" algn="l" rtl="0" fontAlgn="base">
      <a:spcBef>
        <a:spcPct val="0"/>
      </a:spcBef>
      <a:spcAft>
        <a:spcPct val="0"/>
      </a:spcAft>
      <a:defRPr sz="2200" b="1" kern="1200">
        <a:solidFill>
          <a:srgbClr val="999999"/>
        </a:solidFill>
        <a:latin typeface="Arial" charset="0"/>
        <a:ea typeface="+mn-ea"/>
        <a:cs typeface="Arial" charset="0"/>
      </a:defRPr>
    </a:lvl4pPr>
    <a:lvl5pPr marL="1828800" algn="l" rtl="0" fontAlgn="base">
      <a:spcBef>
        <a:spcPct val="0"/>
      </a:spcBef>
      <a:spcAft>
        <a:spcPct val="0"/>
      </a:spcAft>
      <a:defRPr sz="2200" b="1" kern="1200">
        <a:solidFill>
          <a:srgbClr val="999999"/>
        </a:solidFill>
        <a:latin typeface="Arial" charset="0"/>
        <a:ea typeface="+mn-ea"/>
        <a:cs typeface="Arial" charset="0"/>
      </a:defRPr>
    </a:lvl5pPr>
    <a:lvl6pPr marL="2286000" algn="l" defTabSz="914400" rtl="0" eaLnBrk="1" latinLnBrk="0" hangingPunct="1">
      <a:defRPr sz="2200" b="1" kern="1200">
        <a:solidFill>
          <a:srgbClr val="999999"/>
        </a:solidFill>
        <a:latin typeface="Arial" charset="0"/>
        <a:ea typeface="+mn-ea"/>
        <a:cs typeface="Arial" charset="0"/>
      </a:defRPr>
    </a:lvl6pPr>
    <a:lvl7pPr marL="2743200" algn="l" defTabSz="914400" rtl="0" eaLnBrk="1" latinLnBrk="0" hangingPunct="1">
      <a:defRPr sz="2200" b="1" kern="1200">
        <a:solidFill>
          <a:srgbClr val="999999"/>
        </a:solidFill>
        <a:latin typeface="Arial" charset="0"/>
        <a:ea typeface="+mn-ea"/>
        <a:cs typeface="Arial" charset="0"/>
      </a:defRPr>
    </a:lvl7pPr>
    <a:lvl8pPr marL="3200400" algn="l" defTabSz="914400" rtl="0" eaLnBrk="1" latinLnBrk="0" hangingPunct="1">
      <a:defRPr sz="2200" b="1" kern="1200">
        <a:solidFill>
          <a:srgbClr val="999999"/>
        </a:solidFill>
        <a:latin typeface="Arial" charset="0"/>
        <a:ea typeface="+mn-ea"/>
        <a:cs typeface="Arial" charset="0"/>
      </a:defRPr>
    </a:lvl8pPr>
    <a:lvl9pPr marL="3657600" algn="l" defTabSz="914400" rtl="0" eaLnBrk="1" latinLnBrk="0" hangingPunct="1">
      <a:defRPr sz="2200" b="1" kern="1200">
        <a:solidFill>
          <a:srgbClr val="999999"/>
        </a:solidFill>
        <a:latin typeface="Arial" charset="0"/>
        <a:ea typeface="+mn-ea"/>
        <a:cs typeface="Arial" charset="0"/>
      </a:defRPr>
    </a:lvl9pPr>
  </p:defaultTextStyle>
  <p:extLst>
    <p:ext uri="{EFAFB233-063F-42B5-8137-9DF3F51BA10A}">
      <p15:sldGuideLst xmlns:p15="http://schemas.microsoft.com/office/powerpoint/2012/main" xmlns="">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p15="http://schemas.microsoft.com/office/powerpoint/2012/main" xmlns="">
        <p15:guide id="1" orient="horz" pos="3132" userDrawn="1">
          <p15:clr>
            <a:srgbClr val="A4A3A4"/>
          </p15:clr>
        </p15:guide>
        <p15:guide id="2" pos="213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Bohanto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DEFCFE"/>
    <a:srgbClr val="E5DBA1"/>
    <a:srgbClr val="11144F"/>
    <a:srgbClr val="6E6452"/>
    <a:srgbClr val="BABA93"/>
    <a:srgbClr val="BABB93"/>
    <a:srgbClr val="DEDEAF"/>
    <a:srgbClr val="999999"/>
    <a:srgbClr val="D9D9D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603" autoAdjust="0"/>
    <p:restoredTop sz="92385" autoAdjust="0"/>
  </p:normalViewPr>
  <p:slideViewPr>
    <p:cSldViewPr snapToGrid="0">
      <p:cViewPr varScale="1">
        <p:scale>
          <a:sx n="67" d="100"/>
          <a:sy n="67" d="100"/>
        </p:scale>
        <p:origin x="-1554" y="-108"/>
      </p:cViewPr>
      <p:guideLst>
        <p:guide orient="horz" pos="658"/>
        <p:guide orient="horz" pos="388"/>
        <p:guide pos="288"/>
        <p:guide pos="10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0"/>
    </p:cViewPr>
  </p:sorterViewPr>
  <p:notesViewPr>
    <p:cSldViewPr snapToGrid="0">
      <p:cViewPr varScale="1">
        <p:scale>
          <a:sx n="108" d="100"/>
          <a:sy n="108" d="100"/>
        </p:scale>
        <p:origin x="-4140" y="-102"/>
      </p:cViewPr>
      <p:guideLst>
        <p:guide orient="horz" pos="3132"/>
        <p:guide pos="213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handoutMaster" Target="handoutMasters/handoutMaster1.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 y="1"/>
            <a:ext cx="2930574" cy="496092"/>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66563" name="Rectangle 3"/>
          <p:cNvSpPr>
            <a:spLocks noGrp="1" noChangeArrowheads="1"/>
          </p:cNvSpPr>
          <p:nvPr>
            <p:ph type="dt" sz="quarter" idx="1"/>
          </p:nvPr>
        </p:nvSpPr>
        <p:spPr bwMode="auto">
          <a:xfrm>
            <a:off x="3830591" y="1"/>
            <a:ext cx="2930574" cy="496092"/>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eaLnBrk="0" hangingPunct="0">
              <a:defRPr sz="1200" b="0" dirty="0">
                <a:solidFill>
                  <a:schemeClr val="tx1"/>
                </a:solidFill>
                <a:latin typeface="Arial Narrow" pitchFamily="34" charset="0"/>
                <a:cs typeface="+mn-cs"/>
              </a:defRPr>
            </a:lvl1pPr>
          </a:lstStyle>
          <a:p>
            <a:pPr>
              <a:defRPr/>
            </a:pPr>
            <a:endParaRPr lang="de-DE"/>
          </a:p>
        </p:txBody>
      </p:sp>
      <p:sp>
        <p:nvSpPr>
          <p:cNvPr id="66564" name="Rectangle 4"/>
          <p:cNvSpPr>
            <a:spLocks noGrp="1" noChangeArrowheads="1"/>
          </p:cNvSpPr>
          <p:nvPr>
            <p:ph type="ftr" sz="quarter" idx="2"/>
          </p:nvPr>
        </p:nvSpPr>
        <p:spPr bwMode="auto">
          <a:xfrm>
            <a:off x="1" y="9446422"/>
            <a:ext cx="2930574" cy="496092"/>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66565" name="Rectangle 5"/>
          <p:cNvSpPr>
            <a:spLocks noGrp="1" noChangeArrowheads="1"/>
          </p:cNvSpPr>
          <p:nvPr>
            <p:ph type="sldNum" sz="quarter" idx="3"/>
          </p:nvPr>
        </p:nvSpPr>
        <p:spPr bwMode="auto">
          <a:xfrm>
            <a:off x="3830591" y="9446422"/>
            <a:ext cx="2930574" cy="496092"/>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eaLnBrk="0" hangingPunct="0">
              <a:defRPr sz="1200" b="0">
                <a:solidFill>
                  <a:schemeClr val="tx1"/>
                </a:solidFill>
                <a:latin typeface="Arial Narrow" pitchFamily="34" charset="0"/>
                <a:cs typeface="+mn-cs"/>
              </a:defRPr>
            </a:lvl1pPr>
          </a:lstStyle>
          <a:p>
            <a:pPr>
              <a:defRPr/>
            </a:pPr>
            <a:fld id="{4BBF79D3-D540-4A1F-9847-1559C7AB9D71}" type="slidenum">
              <a:rPr lang="de-DE"/>
              <a:pPr>
                <a:defRPr/>
              </a:pPr>
              <a:t>‹#›</a:t>
            </a:fld>
            <a:endParaRPr lang="de-DE" dirty="0"/>
          </a:p>
        </p:txBody>
      </p:sp>
    </p:spTree>
    <p:extLst>
      <p:ext uri="{BB962C8B-B14F-4D97-AF65-F5344CB8AC3E}">
        <p14:creationId xmlns:p14="http://schemas.microsoft.com/office/powerpoint/2010/main" xmlns="" val="3549918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1"/>
            <a:ext cx="2930574" cy="496092"/>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8195" name="Rectangle 3"/>
          <p:cNvSpPr>
            <a:spLocks noGrp="1" noChangeArrowheads="1"/>
          </p:cNvSpPr>
          <p:nvPr>
            <p:ph type="dt" idx="1"/>
          </p:nvPr>
        </p:nvSpPr>
        <p:spPr bwMode="auto">
          <a:xfrm>
            <a:off x="3830591" y="1"/>
            <a:ext cx="2930574" cy="496092"/>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eaLnBrk="0" hangingPunct="0">
              <a:defRPr sz="1200" b="0" dirty="0">
                <a:solidFill>
                  <a:schemeClr val="tx1"/>
                </a:solidFill>
                <a:latin typeface="Arial Narrow" pitchFamily="34" charset="0"/>
                <a:cs typeface="+mn-cs"/>
              </a:defRPr>
            </a:lvl1pPr>
          </a:lstStyle>
          <a:p>
            <a:pPr>
              <a:defRPr/>
            </a:pPr>
            <a:endParaRPr lang="de-DE"/>
          </a:p>
        </p:txBody>
      </p:sp>
      <p:sp>
        <p:nvSpPr>
          <p:cNvPr id="11268" name="Rectangle 4"/>
          <p:cNvSpPr>
            <a:spLocks noGrp="1" noRot="1" noChangeAspect="1" noChangeArrowheads="1" noTextEdit="1"/>
          </p:cNvSpPr>
          <p:nvPr>
            <p:ph type="sldImg" idx="2"/>
          </p:nvPr>
        </p:nvSpPr>
        <p:spPr bwMode="auto">
          <a:xfrm>
            <a:off x="895350" y="746125"/>
            <a:ext cx="4970463" cy="3729038"/>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01595" y="4722417"/>
            <a:ext cx="4957975" cy="4474368"/>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p>
            <a:pPr lvl="0"/>
            <a:r>
              <a:rPr lang="de-DE" noProof="0" dirty="0"/>
              <a:t>Klicken Sie, um die Formate des Vorlagentextes zu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8198" name="Rectangle 6"/>
          <p:cNvSpPr>
            <a:spLocks noGrp="1" noChangeArrowheads="1"/>
          </p:cNvSpPr>
          <p:nvPr>
            <p:ph type="ftr" sz="quarter" idx="4"/>
          </p:nvPr>
        </p:nvSpPr>
        <p:spPr bwMode="auto">
          <a:xfrm>
            <a:off x="1" y="9446422"/>
            <a:ext cx="2930574" cy="496092"/>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8199" name="Rectangle 7"/>
          <p:cNvSpPr>
            <a:spLocks noGrp="1" noChangeArrowheads="1"/>
          </p:cNvSpPr>
          <p:nvPr>
            <p:ph type="sldNum" sz="quarter" idx="5"/>
          </p:nvPr>
        </p:nvSpPr>
        <p:spPr bwMode="auto">
          <a:xfrm>
            <a:off x="3830591" y="9446422"/>
            <a:ext cx="2930574" cy="496092"/>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eaLnBrk="0" hangingPunct="0">
              <a:defRPr sz="1200" b="0" smtClean="0">
                <a:solidFill>
                  <a:schemeClr val="tx1"/>
                </a:solidFill>
                <a:latin typeface="Arial Narrow" pitchFamily="34" charset="0"/>
                <a:cs typeface="+mn-cs"/>
              </a:defRPr>
            </a:lvl1pPr>
          </a:lstStyle>
          <a:p>
            <a:pPr>
              <a:defRPr/>
            </a:pPr>
            <a:fld id="{FCC8D018-2849-4367-944E-648FA90DDE54}" type="slidenum">
              <a:rPr lang="de-DE"/>
              <a:pPr>
                <a:defRPr/>
              </a:pPr>
              <a:t>‹#›</a:t>
            </a:fld>
            <a:endParaRPr lang="de-DE" dirty="0"/>
          </a:p>
        </p:txBody>
      </p:sp>
    </p:spTree>
    <p:extLst>
      <p:ext uri="{BB962C8B-B14F-4D97-AF65-F5344CB8AC3E}">
        <p14:creationId xmlns:p14="http://schemas.microsoft.com/office/powerpoint/2010/main" xmlns="" val="25801759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5" name="Inhaltsplatzhalter 2"/>
          <p:cNvSpPr>
            <a:spLocks noGrp="1"/>
          </p:cNvSpPr>
          <p:nvPr>
            <p:ph idx="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4" name="Rectangle 25"/>
          <p:cNvSpPr>
            <a:spLocks noGrp="1" noChangeArrowheads="1"/>
          </p:cNvSpPr>
          <p:nvPr>
            <p:ph type="ftr" sz="quarter" idx="10"/>
          </p:nvPr>
        </p:nvSpPr>
        <p:spPr>
          <a:ln/>
        </p:spPr>
        <p:txBody>
          <a:bodyPr/>
          <a:lstStyle>
            <a:lvl1pPr>
              <a:defRPr/>
            </a:lvl1pPr>
          </a:lstStyle>
          <a:p>
            <a:pPr>
              <a:defRPr/>
            </a:pPr>
            <a:endParaRPr lang="de-DE"/>
          </a:p>
        </p:txBody>
      </p:sp>
      <p:sp>
        <p:nvSpPr>
          <p:cNvPr id="6" name="Rectangle 17"/>
          <p:cNvSpPr>
            <a:spLocks noGrp="1" noChangeArrowheads="1"/>
          </p:cNvSpPr>
          <p:nvPr>
            <p:ph type="dt" sz="half" idx="11"/>
          </p:nvPr>
        </p:nvSpPr>
        <p:spPr>
          <a:ln/>
        </p:spPr>
        <p:txBody>
          <a:bodyPr/>
          <a:lstStyle>
            <a:lvl1pPr>
              <a:defRPr/>
            </a:lvl1pPr>
          </a:lstStyle>
          <a:p>
            <a:pPr>
              <a:defRPr/>
            </a:pPr>
            <a:fld id="{2651A308-48BF-4C60-A788-CEA3497A0B38}" type="datetime1">
              <a:rPr lang="en-GB" smtClean="0"/>
              <a:pPr>
                <a:defRPr/>
              </a:pPr>
              <a:t>01/10/2021</a:t>
            </a:fld>
            <a:endParaRPr lang="en-GB"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4" name="Rectangle 25"/>
          <p:cNvSpPr>
            <a:spLocks noGrp="1" noChangeArrowheads="1"/>
          </p:cNvSpPr>
          <p:nvPr>
            <p:ph type="ftr" sz="quarter" idx="10"/>
          </p:nvPr>
        </p:nvSpPr>
        <p:spPr>
          <a:ln/>
        </p:spPr>
        <p:txBody>
          <a:bodyPr/>
          <a:lstStyle>
            <a:lvl1pPr>
              <a:defRPr/>
            </a:lvl1pPr>
          </a:lstStyle>
          <a:p>
            <a:pPr>
              <a:defRPr/>
            </a:pPr>
            <a:endParaRPr lang="de-DE"/>
          </a:p>
        </p:txBody>
      </p:sp>
      <p:sp>
        <p:nvSpPr>
          <p:cNvPr id="5" name="Rectangle 17"/>
          <p:cNvSpPr>
            <a:spLocks noGrp="1" noChangeArrowheads="1"/>
          </p:cNvSpPr>
          <p:nvPr>
            <p:ph type="dt" sz="half" idx="11"/>
          </p:nvPr>
        </p:nvSpPr>
        <p:spPr>
          <a:ln/>
        </p:spPr>
        <p:txBody>
          <a:bodyPr/>
          <a:lstStyle>
            <a:lvl1pPr>
              <a:defRPr/>
            </a:lvl1pPr>
          </a:lstStyle>
          <a:p>
            <a:pPr>
              <a:defRPr/>
            </a:pPr>
            <a:fld id="{6F957E87-9AEA-4D4F-967B-5FD7D46FDE70}" type="datetime1">
              <a:rPr lang="en-GB" smtClean="0"/>
              <a:pPr>
                <a:defRPr/>
              </a:pPr>
              <a:t>01/10/2021</a:t>
            </a:fld>
            <a:endParaRPr lang="en-GB"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6" name="Bildplatzhalter 2"/>
          <p:cNvSpPr>
            <a:spLocks noGrp="1"/>
          </p:cNvSpPr>
          <p:nvPr>
            <p:ph type="pic" idx="12"/>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a:t>Вставка рисунка</a:t>
            </a:r>
            <a:endParaRPr lang="en-GB" noProof="0" dirty="0"/>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8" name="Rectangle 17"/>
          <p:cNvSpPr>
            <a:spLocks noGrp="1" noChangeArrowheads="1"/>
          </p:cNvSpPr>
          <p:nvPr>
            <p:ph type="dt" sz="half" idx="14"/>
          </p:nvPr>
        </p:nvSpPr>
        <p:spPr>
          <a:ln/>
        </p:spPr>
        <p:txBody>
          <a:bodyPr/>
          <a:lstStyle>
            <a:lvl1pPr>
              <a:defRPr/>
            </a:lvl1pPr>
          </a:lstStyle>
          <a:p>
            <a:pPr>
              <a:defRPr/>
            </a:pPr>
            <a:fld id="{1ED16B6A-8F52-4E58-8343-AE1442216D09}" type="datetime1">
              <a:rPr lang="en-GB" smtClean="0"/>
              <a:pPr>
                <a:defRPr/>
              </a:pPr>
              <a:t>01/10/2021</a:t>
            </a:fld>
            <a:endParaRPr lang="en-GB"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8" name="Bildplatzhalter 2"/>
          <p:cNvSpPr>
            <a:spLocks noGrp="1"/>
          </p:cNvSpPr>
          <p:nvPr>
            <p:ph type="pic" idx="12"/>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a:t>Вставка рисунка</a:t>
            </a:r>
            <a:endParaRPr lang="en-GB" noProof="0" dirty="0"/>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0C79F5C9-0008-4011-8A18-008BE20D296E}" type="datetime1">
              <a:rPr lang="en-GB" smtClean="0"/>
              <a:pPr>
                <a:defRPr/>
              </a:pPr>
              <a:t>01/10/2021</a:t>
            </a:fld>
            <a:endParaRPr lang="en-GB"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8" name="Inhaltsplatzhalter 2"/>
          <p:cNvSpPr>
            <a:spLocks noGrp="1"/>
          </p:cNvSpPr>
          <p:nvPr>
            <p:ph idx="12"/>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75BCF4C7-9B30-4015-A9A4-B292C6F74447}" type="datetime1">
              <a:rPr lang="en-GB" smtClean="0"/>
              <a:pPr>
                <a:defRPr/>
              </a:pPr>
              <a:t>01/10/2021</a:t>
            </a:fld>
            <a:endParaRPr lang="en-GB"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ru-RU" noProof="0" dirty="0"/>
              <a:t>Образец заголовка</a:t>
            </a:r>
            <a:endParaRPr lang="de-DE" noProof="0" dirty="0"/>
          </a:p>
        </p:txBody>
      </p:sp>
      <p:sp>
        <p:nvSpPr>
          <p:cNvPr id="9" name="Inhaltsplatzhalter 2"/>
          <p:cNvSpPr>
            <a:spLocks noGrp="1"/>
          </p:cNvSpPr>
          <p:nvPr>
            <p:ph idx="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ru-RU" noProof="0" dirty="0"/>
              <a:t>Образец текста</a:t>
            </a:r>
          </a:p>
          <a:p>
            <a:pPr lvl="1"/>
            <a:r>
              <a:rPr lang="ru-RU" noProof="0" dirty="0"/>
              <a:t>Второй уровень</a:t>
            </a:r>
          </a:p>
          <a:p>
            <a:pPr lvl="2"/>
            <a:r>
              <a:rPr lang="ru-RU" noProof="0" dirty="0"/>
              <a:t>Третий уровень</a:t>
            </a:r>
          </a:p>
        </p:txBody>
      </p:sp>
      <p:sp>
        <p:nvSpPr>
          <p:cNvPr id="10" name="Inhaltsplatzhalter 2"/>
          <p:cNvSpPr>
            <a:spLocks noGrp="1"/>
          </p:cNvSpPr>
          <p:nvPr>
            <p:ph idx="12"/>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ru-RU" noProof="0" dirty="0"/>
              <a:t>Образец текста</a:t>
            </a:r>
          </a:p>
          <a:p>
            <a:pPr lvl="1"/>
            <a:r>
              <a:rPr lang="ru-RU" noProof="0" dirty="0"/>
              <a:t>Второй уровень</a:t>
            </a:r>
          </a:p>
          <a:p>
            <a:pPr lvl="2"/>
            <a:r>
              <a:rPr lang="ru-RU" noProof="0" dirty="0"/>
              <a:t>Третий уровень</a:t>
            </a:r>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F1FB1DD7-5FC8-472E-A4B7-96119CF63BEE}" type="datetime1">
              <a:rPr lang="en-GB" smtClean="0"/>
              <a:pPr>
                <a:defRPr/>
              </a:pPr>
              <a:t>01/10/2021</a:t>
            </a:fld>
            <a:endParaRPr lang="en-GB"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Grafik 6"/>
          <p:cNvPicPr>
            <a:picLocks noChangeAspect="1"/>
          </p:cNvPicPr>
          <p:nvPr/>
        </p:nvPicPr>
        <p:blipFill>
          <a:blip r:embed="rId8"/>
          <a:srcRect/>
          <a:stretch>
            <a:fillRect/>
          </a:stretch>
        </p:blipFill>
        <p:spPr bwMode="auto">
          <a:xfrm>
            <a:off x="0" y="1588"/>
            <a:ext cx="9144000" cy="1116012"/>
          </a:xfrm>
          <a:prstGeom prst="rect">
            <a:avLst/>
          </a:prstGeom>
          <a:noFill/>
          <a:ln w="9525">
            <a:noFill/>
            <a:miter lim="800000"/>
            <a:headEnd/>
            <a:tailEnd/>
          </a:ln>
        </p:spPr>
      </p:pic>
      <p:pic>
        <p:nvPicPr>
          <p:cNvPr id="1027" name="Grafik 8"/>
          <p:cNvPicPr>
            <a:picLocks noChangeAspect="1"/>
          </p:cNvPicPr>
          <p:nvPr/>
        </p:nvPicPr>
        <p:blipFill>
          <a:blip r:embed="rId9"/>
          <a:srcRect/>
          <a:stretch>
            <a:fillRect/>
          </a:stretch>
        </p:blipFill>
        <p:spPr bwMode="auto">
          <a:xfrm>
            <a:off x="0" y="5851525"/>
            <a:ext cx="9144000" cy="738188"/>
          </a:xfrm>
          <a:prstGeom prst="rect">
            <a:avLst/>
          </a:prstGeom>
          <a:noFill/>
          <a:ln w="9525">
            <a:noFill/>
            <a:miter lim="800000"/>
            <a:headEnd/>
            <a:tailEnd/>
          </a:ln>
        </p:spPr>
      </p:pic>
      <p:sp>
        <p:nvSpPr>
          <p:cNvPr id="1028" name="Rectangle 16"/>
          <p:cNvSpPr>
            <a:spLocks noGrp="1" noChangeArrowheads="1"/>
          </p:cNvSpPr>
          <p:nvPr>
            <p:ph type="body" idx="1"/>
          </p:nvPr>
        </p:nvSpPr>
        <p:spPr bwMode="auto">
          <a:xfrm>
            <a:off x="684213" y="2447925"/>
            <a:ext cx="7775575" cy="381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First layer</a:t>
            </a:r>
          </a:p>
          <a:p>
            <a:pPr lvl="1"/>
            <a:r>
              <a:rPr lang="en-GB"/>
              <a:t>Second layer</a:t>
            </a:r>
          </a:p>
          <a:p>
            <a:pPr lvl="2"/>
            <a:r>
              <a:rPr lang="en-GB"/>
              <a:t>Third layer</a:t>
            </a:r>
          </a:p>
          <a:p>
            <a:pPr lvl="3"/>
            <a:r>
              <a:rPr lang="en-GB"/>
              <a:t>Fourth layer</a:t>
            </a:r>
          </a:p>
        </p:txBody>
      </p:sp>
      <p:sp>
        <p:nvSpPr>
          <p:cNvPr id="14" name="Text Box 19"/>
          <p:cNvSpPr txBox="1">
            <a:spLocks noChangeArrowheads="1"/>
          </p:cNvSpPr>
          <p:nvPr/>
        </p:nvSpPr>
        <p:spPr bwMode="auto">
          <a:xfrm>
            <a:off x="7704138" y="6581775"/>
            <a:ext cx="927100" cy="246063"/>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defRPr/>
            </a:pPr>
            <a:r>
              <a:rPr lang="en-GB" sz="1000" b="0" dirty="0">
                <a:solidFill>
                  <a:srgbClr val="6E6452"/>
                </a:solidFill>
                <a:latin typeface="Arial Narrow" pitchFamily="34" charset="0"/>
              </a:rPr>
              <a:t>Page </a:t>
            </a:r>
            <a:fld id="{9BC64416-FE4D-4747-9892-1848A6515E88}" type="slidenum">
              <a:rPr lang="en-GB" sz="1000" b="0" smtClean="0">
                <a:solidFill>
                  <a:srgbClr val="6E6452"/>
                </a:solidFill>
                <a:latin typeface="Arial Narrow" pitchFamily="34" charset="0"/>
              </a:rPr>
              <a:pPr>
                <a:defRPr/>
              </a:pPr>
              <a:t>‹#›</a:t>
            </a:fld>
            <a:endParaRPr lang="en-GB" sz="1000" b="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263" y="6581775"/>
            <a:ext cx="3419475"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eaLnBrk="0" hangingPunct="0">
              <a:defRPr sz="1000" b="1" spc="70" baseline="0" dirty="0">
                <a:solidFill>
                  <a:srgbClr val="6E6452"/>
                </a:solidFill>
                <a:latin typeface="Arial Narrow" pitchFamily="34" charset="0"/>
                <a:cs typeface="+mn-cs"/>
              </a:defRPr>
            </a:lvl1pPr>
          </a:lstStyle>
          <a:p>
            <a:pPr>
              <a:defRPr/>
            </a:pPr>
            <a:endParaRPr lang="de-DE"/>
          </a:p>
        </p:txBody>
      </p:sp>
      <p:sp>
        <p:nvSpPr>
          <p:cNvPr id="16" name="Rectangle 17"/>
          <p:cNvSpPr>
            <a:spLocks noGrp="1" noChangeArrowheads="1"/>
          </p:cNvSpPr>
          <p:nvPr>
            <p:ph type="dt" sz="half" idx="2"/>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eaLnBrk="0" hangingPunct="0">
              <a:defRPr sz="1000" b="0" smtClean="0">
                <a:solidFill>
                  <a:srgbClr val="6E6452"/>
                </a:solidFill>
                <a:latin typeface="Arial Narrow" pitchFamily="34" charset="0"/>
                <a:cs typeface="+mn-cs"/>
              </a:defRPr>
            </a:lvl1pPr>
          </a:lstStyle>
          <a:p>
            <a:pPr>
              <a:defRPr/>
            </a:pPr>
            <a:fld id="{C905A3F7-01A9-47D0-8E89-F108CF3A9C72}" type="datetime1">
              <a:rPr lang="en-GB" smtClean="0"/>
              <a:pPr>
                <a:defRPr/>
              </a:pPr>
              <a:t>01/10/2021</a:t>
            </a:fld>
            <a:endParaRPr lang="en-GB" dirty="0"/>
          </a:p>
        </p:txBody>
      </p:sp>
      <p:sp>
        <p:nvSpPr>
          <p:cNvPr id="1032" name="Rectangle 15"/>
          <p:cNvSpPr>
            <a:spLocks noGrp="1" noChangeArrowheads="1"/>
          </p:cNvSpPr>
          <p:nvPr>
            <p:ph type="title"/>
          </p:nvPr>
        </p:nvSpPr>
        <p:spPr bwMode="auto">
          <a:xfrm>
            <a:off x="684213" y="1482725"/>
            <a:ext cx="7775575" cy="619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here to add title</a:t>
            </a:r>
            <a:endParaRPr lang="de-DE"/>
          </a:p>
        </p:txBody>
      </p:sp>
    </p:spTree>
  </p:cSld>
  <p:clrMap bg1="lt1" tx1="dk1" bg2="lt2" tx2="dk2" accent1="accent1" accent2="accent2" accent3="accent3" accent4="accent4" accent5="accent5" accent6="accent6" hlink="hlink" folHlink="folHlink"/>
  <p:sldLayoutIdLst>
    <p:sldLayoutId id="2147483700" r:id="rId1"/>
    <p:sldLayoutId id="2147483699" r:id="rId2"/>
    <p:sldLayoutId id="2147483698" r:id="rId3"/>
    <p:sldLayoutId id="2147483697" r:id="rId4"/>
    <p:sldLayoutId id="2147483696" r:id="rId5"/>
    <p:sldLayoutId id="2147483695" r:id="rId6"/>
  </p:sldLayoutIdLst>
  <p:transition/>
  <p:hf sldNum="0" hdr="0"/>
  <p:txStyles>
    <p:titleStyle>
      <a:lvl1pPr algn="l" rtl="0" fontAlgn="base">
        <a:spcBef>
          <a:spcPct val="0"/>
        </a:spcBef>
        <a:spcAft>
          <a:spcPct val="0"/>
        </a:spcAft>
        <a:defRPr sz="2400">
          <a:solidFill>
            <a:srgbClr val="6E6452"/>
          </a:solidFill>
          <a:latin typeface="+mj-lt"/>
          <a:ea typeface="+mj-ea"/>
          <a:cs typeface="+mj-cs"/>
        </a:defRPr>
      </a:lvl1pPr>
      <a:lvl2pPr algn="l" rtl="0" fontAlgn="base">
        <a:spcBef>
          <a:spcPct val="0"/>
        </a:spcBef>
        <a:spcAft>
          <a:spcPct val="0"/>
        </a:spcAft>
        <a:defRPr sz="2400">
          <a:solidFill>
            <a:srgbClr val="6E6452"/>
          </a:solidFill>
          <a:latin typeface="Arial" charset="0"/>
        </a:defRPr>
      </a:lvl2pPr>
      <a:lvl3pPr algn="l" rtl="0" fontAlgn="base">
        <a:spcBef>
          <a:spcPct val="0"/>
        </a:spcBef>
        <a:spcAft>
          <a:spcPct val="0"/>
        </a:spcAft>
        <a:defRPr sz="2400">
          <a:solidFill>
            <a:srgbClr val="6E6452"/>
          </a:solidFill>
          <a:latin typeface="Arial" charset="0"/>
        </a:defRPr>
      </a:lvl3pPr>
      <a:lvl4pPr algn="l" rtl="0" fontAlgn="base">
        <a:spcBef>
          <a:spcPct val="0"/>
        </a:spcBef>
        <a:spcAft>
          <a:spcPct val="0"/>
        </a:spcAft>
        <a:defRPr sz="2400">
          <a:solidFill>
            <a:srgbClr val="6E6452"/>
          </a:solidFill>
          <a:latin typeface="Arial" charset="0"/>
        </a:defRPr>
      </a:lvl4pPr>
      <a:lvl5pPr algn="l" rtl="0" fontAlgn="base">
        <a:spcBef>
          <a:spcPct val="0"/>
        </a:spcBef>
        <a:spcAft>
          <a:spcPct val="0"/>
        </a:spcAft>
        <a:defRPr sz="2400">
          <a:solidFill>
            <a:srgbClr val="6E6452"/>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58775" indent="-358775" algn="l" rtl="0" fontAlgn="base">
        <a:spcBef>
          <a:spcPts val="400"/>
        </a:spcBef>
        <a:spcAft>
          <a:spcPts val="800"/>
        </a:spcAft>
        <a:buClr>
          <a:srgbClr val="C80F0F"/>
        </a:buClr>
        <a:buFont typeface="Arial" charset="0"/>
        <a:buChar char="•"/>
        <a:tabLst>
          <a:tab pos="2190750" algn="l"/>
        </a:tabLst>
        <a:defRPr>
          <a:solidFill>
            <a:srgbClr val="6E6452"/>
          </a:solidFill>
          <a:latin typeface="+mn-lt"/>
          <a:ea typeface="+mn-ea"/>
          <a:cs typeface="+mn-cs"/>
        </a:defRPr>
      </a:lvl1pPr>
      <a:lvl2pPr marL="7191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2pPr>
      <a:lvl3pPr marL="1079500"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3pPr>
      <a:lvl4pPr marL="1439863"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4pPr>
      <a:lvl5pPr marL="17986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0.xml.rels><?xml version="1.0" encoding="UTF-8" standalone="yes"?>
<Relationships xmlns="http://schemas.openxmlformats.org/package/2006/relationships"><Relationship Id="rId8" Type="http://schemas.openxmlformats.org/officeDocument/2006/relationships/hyperlink" Target="http://madrm.gov.md/ro/content/regulamentul-privind-exploatarea-tehnic%C4%83-sistemelor-%C5%9Fi-instala%C5%A3iilor-publice-de-alimentare"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0.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hyperlink" Target="http://www.ifcaac.com/" TargetMode="External"/><Relationship Id="rId3" Type="http://schemas.openxmlformats.org/officeDocument/2006/relationships/image" Target="../media/image11.jpeg"/><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7.png"/><Relationship Id="rId5" Type="http://schemas.openxmlformats.org/officeDocument/2006/relationships/image" Target="../media/image13.jpeg"/><Relationship Id="rId15" Type="http://schemas.openxmlformats.org/officeDocument/2006/relationships/hyperlink" Target="mailto:apacanal@yandex.ru" TargetMode="External"/><Relationship Id="rId10" Type="http://schemas.openxmlformats.org/officeDocument/2006/relationships/image" Target="../media/image6.png"/><Relationship Id="rId4" Type="http://schemas.openxmlformats.org/officeDocument/2006/relationships/image" Target="../media/image12.jpeg"/><Relationship Id="rId9" Type="http://schemas.openxmlformats.org/officeDocument/2006/relationships/image" Target="../media/image5.png"/><Relationship Id="rId14" Type="http://schemas.openxmlformats.org/officeDocument/2006/relationships/hyperlink" Target="mailto:ifcaac@fua.utm.m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hyperlink" Target="https://www.legis.md/cautare/getResults?doc_id=122529&amp;lang=ro"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https://www.legis.md/cautare/getResults?doc_id=122836&amp;lang=ro"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legis.md/cautare/getResults?doc_id=124566&amp;lang=ro"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https://www.legis.md/cautare/getResults?doc_id=125113&amp;lang=ro"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hyperlink" Target="http://lex.justice.md/index.php?action=view&amp;view=doc&amp;lang=1&amp;id=312731"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hyperlink" Target="https://www.legis.md/cautare/getResults?doc_id=112711&amp;lang=ro"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8" Type="http://schemas.openxmlformats.org/officeDocument/2006/relationships/hyperlink" Target="http://lex.justice.md/index.php?action=view&amp;view=doc&amp;lang=1&amp;id=312769"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8" Type="http://schemas.openxmlformats.org/officeDocument/2006/relationships/hyperlink" Target="http://lex.justice.md/index.php?action=view&amp;view=doc&amp;lang=1&amp;id=295931"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8" Type="http://schemas.openxmlformats.org/officeDocument/2006/relationships/hyperlink" Target="http://lex.justice.md/index.php?action=view&amp;view=doc&amp;lang=1&amp;id=325964"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8" Type="http://schemas.openxmlformats.org/officeDocument/2006/relationships/hyperlink" Target="https://www.legis.md/cautare/getResults?doc_id=112021&amp;lang=ro"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http://lex.justice.md/index.php?action=view&amp;view=doc&amp;lang=1&amp;id=350127"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8" Type="http://schemas.openxmlformats.org/officeDocument/2006/relationships/hyperlink" Target="http://lex.justice.md/index.php?action=view&amp;view=doc&amp;lang=1&amp;id=363617%20"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8" Type="http://schemas.openxmlformats.org/officeDocument/2006/relationships/hyperlink" Target="https://www.legis.md/cautare/getResults?doc_id=112021&amp;lang=ro"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https://www.legis.md/cautare/getResults?doc_id=114533&amp;lang=ro"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2.xml.rels><?xml version="1.0" encoding="UTF-8" standalone="yes"?>
<Relationships xmlns="http://schemas.openxmlformats.org/package/2006/relationships"><Relationship Id="rId8" Type="http://schemas.openxmlformats.org/officeDocument/2006/relationships/hyperlink" Target="https://www.legis.md/cautare/getResults?doc_id=112021&amp;lang=ro"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https://www.legis.md/cautare/getResults?doc_id=114534&amp;lang=ro"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9.xml.rels><?xml version="1.0" encoding="UTF-8" standalone="yes"?>
<Relationships xmlns="http://schemas.openxmlformats.org/package/2006/relationships"><Relationship Id="rId8" Type="http://schemas.openxmlformats.org/officeDocument/2006/relationships/hyperlink" Target="https://www.legis.md/cautare/getResults?doc_id=112021&amp;lang=ro"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https://www.legis.md/cautare/getResults?doc_id=114535&amp;lang=r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4.xml.rels><?xml version="1.0" encoding="UTF-8" standalone="yes"?>
<Relationships xmlns="http://schemas.openxmlformats.org/package/2006/relationships"><Relationship Id="rId8" Type="http://schemas.openxmlformats.org/officeDocument/2006/relationships/hyperlink" Target="http://lex.justice.md/index.php?action=view&amp;view=doc&amp;lang=1&amp;id=369412"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7.xml.rels><?xml version="1.0" encoding="UTF-8" standalone="yes"?>
<Relationships xmlns="http://schemas.openxmlformats.org/package/2006/relationships"><Relationship Id="rId8" Type="http://schemas.openxmlformats.org/officeDocument/2006/relationships/hyperlink" Target="http://lex.justice.md/index.php?action=view&amp;view=doc&amp;lang=1&amp;id=310719"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A0A643F8-5A52-482A-A5A0-EC4B12DD77B6}"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2" name="Titel 15"/>
          <p:cNvSpPr>
            <a:spLocks noGrp="1"/>
          </p:cNvSpPr>
          <p:nvPr>
            <p:ph type="title"/>
          </p:nvPr>
        </p:nvSpPr>
        <p:spPr>
          <a:xfrm>
            <a:off x="148741" y="1845308"/>
            <a:ext cx="8839199" cy="4416167"/>
          </a:xfrm>
        </p:spPr>
        <p:txBody>
          <a:bodyPr/>
          <a:lstStyle/>
          <a:p>
            <a:pPr algn="ctr"/>
            <a:r>
              <a:rPr lang="ro-RO" b="1" dirty="0">
                <a:solidFill>
                  <a:srgbClr val="002060"/>
                </a:solidFill>
              </a:rPr>
              <a:t>Curs de instruire pentru angajații operatorilor „Apă-Canal”</a:t>
            </a:r>
            <a:r>
              <a:rPr lang="ro-RO" dirty="0">
                <a:solidFill>
                  <a:srgbClr val="002060"/>
                </a:solidFill>
              </a:rPr>
              <a:t/>
            </a:r>
            <a:br>
              <a:rPr lang="ro-RO" dirty="0">
                <a:solidFill>
                  <a:srgbClr val="002060"/>
                </a:solidFill>
              </a:rPr>
            </a:br>
            <a:r>
              <a:rPr lang="ro-RO" dirty="0">
                <a:solidFill>
                  <a:srgbClr val="002060"/>
                </a:solidFill>
              </a:rPr>
              <a:t/>
            </a:r>
            <a:br>
              <a:rPr lang="ro-RO" dirty="0">
                <a:solidFill>
                  <a:srgbClr val="002060"/>
                </a:solidFill>
              </a:rPr>
            </a:br>
            <a:r>
              <a:rPr lang="ro-RO" b="1" dirty="0">
                <a:solidFill>
                  <a:srgbClr val="FF0000"/>
                </a:solidFill>
              </a:rPr>
              <a:t>Modulul: </a:t>
            </a:r>
            <a:r>
              <a:rPr lang="ro-RO" b="1" dirty="0">
                <a:solidFill>
                  <a:srgbClr val="002060"/>
                </a:solidFill>
              </a:rPr>
              <a:t> Acte legislative și normative în domeniul alimentării cu apă și de canalizare</a:t>
            </a:r>
            <a:br>
              <a:rPr lang="ro-RO" b="1" dirty="0">
                <a:solidFill>
                  <a:srgbClr val="002060"/>
                </a:solidFill>
              </a:rPr>
            </a:br>
            <a:r>
              <a:rPr lang="ro-RO" b="1" dirty="0">
                <a:solidFill>
                  <a:srgbClr val="002060"/>
                </a:solidFill>
              </a:rPr>
              <a:t/>
            </a:r>
            <a:br>
              <a:rPr lang="ro-RO" b="1" dirty="0">
                <a:solidFill>
                  <a:srgbClr val="002060"/>
                </a:solidFill>
              </a:rPr>
            </a:br>
            <a:r>
              <a:rPr lang="ro-RO" altLang="en-US" sz="2000" b="1" dirty="0">
                <a:solidFill>
                  <a:srgbClr val="FF0000"/>
                </a:solidFill>
              </a:rPr>
              <a:t>Sesiunea</a:t>
            </a:r>
            <a:r>
              <a:rPr lang="en-US" altLang="en-US" b="1" dirty="0">
                <a:solidFill>
                  <a:srgbClr val="000F2E"/>
                </a:solidFill>
                <a:latin typeface="Times New Roman" panose="02020603050405020304" pitchFamily="18" charset="0"/>
                <a:cs typeface="Times New Roman" panose="02020603050405020304" pitchFamily="18" charset="0"/>
              </a:rPr>
              <a:t>:  </a:t>
            </a:r>
            <a:r>
              <a:rPr lang="ro-RO" b="1" dirty="0"/>
              <a:t>Cadru legal și normativ în construcții privind exploatarea </a:t>
            </a:r>
            <a:r>
              <a:rPr lang="ro-RO" b="1" dirty="0" err="1"/>
              <a:t>şi</a:t>
            </a:r>
            <a:r>
              <a:rPr lang="ro-RO" b="1" dirty="0"/>
              <a:t> prestarea serviciului public de alimentare cu apă </a:t>
            </a:r>
            <a:r>
              <a:rPr lang="ro-RO" b="1" dirty="0" err="1"/>
              <a:t>şi</a:t>
            </a:r>
            <a:r>
              <a:rPr lang="ro-RO" b="1" dirty="0"/>
              <a:t> de canalizare în R. Moldova</a:t>
            </a:r>
            <a:r>
              <a:rPr lang="ro-RO" dirty="0">
                <a:solidFill>
                  <a:srgbClr val="000F2E"/>
                </a:solidFill>
                <a:latin typeface="Times New Roman" panose="02020603050405020304" pitchFamily="18" charset="0"/>
                <a:cs typeface="Times New Roman" panose="02020603050405020304" pitchFamily="18" charset="0"/>
              </a:rPr>
              <a:t/>
            </a:r>
            <a:br>
              <a:rPr lang="ro-RO" dirty="0">
                <a:solidFill>
                  <a:srgbClr val="000F2E"/>
                </a:solidFill>
                <a:latin typeface="Times New Roman" panose="02020603050405020304" pitchFamily="18" charset="0"/>
                <a:cs typeface="Times New Roman" panose="02020603050405020304" pitchFamily="18" charset="0"/>
              </a:rPr>
            </a:br>
            <a:r>
              <a:rPr lang="ro-RO" b="1" dirty="0">
                <a:solidFill>
                  <a:srgbClr val="000F2E"/>
                </a:solidFill>
              </a:rPr>
              <a:t/>
            </a:r>
            <a:br>
              <a:rPr lang="ro-RO" b="1" dirty="0">
                <a:solidFill>
                  <a:srgbClr val="000F2E"/>
                </a:solidFill>
              </a:rPr>
            </a:br>
            <a:r>
              <a:rPr lang="ro-RO" sz="1800" b="1" dirty="0">
                <a:solidFill>
                  <a:srgbClr val="002060"/>
                </a:solidFill>
              </a:rPr>
              <a:t/>
            </a:r>
            <a:br>
              <a:rPr lang="ro-RO" sz="1800" b="1" dirty="0">
                <a:solidFill>
                  <a:srgbClr val="002060"/>
                </a:solidFill>
              </a:rPr>
            </a:br>
            <a:r>
              <a:rPr lang="ro-RO" sz="1800" b="1" dirty="0">
                <a:solidFill>
                  <a:srgbClr val="002060"/>
                </a:solidFill>
              </a:rPr>
              <a:t/>
            </a:r>
            <a:br>
              <a:rPr lang="ro-RO" sz="1800" b="1" dirty="0">
                <a:solidFill>
                  <a:srgbClr val="002060"/>
                </a:solidFill>
              </a:rPr>
            </a:br>
            <a:r>
              <a:rPr lang="ro-RO" sz="1600" b="1" dirty="0">
                <a:solidFill>
                  <a:srgbClr val="002060"/>
                </a:solidFill>
              </a:rPr>
              <a:t/>
            </a:r>
            <a:br>
              <a:rPr lang="ro-RO" sz="1600" b="1" dirty="0">
                <a:solidFill>
                  <a:srgbClr val="002060"/>
                </a:solidFill>
              </a:rPr>
            </a:br>
            <a:r>
              <a:rPr lang="ro-RO" sz="1600" b="1" dirty="0">
                <a:solidFill>
                  <a:srgbClr val="002060"/>
                </a:solidFill>
              </a:rPr>
              <a:t>5 – 6 – 7 – 8 octombrie 2021</a:t>
            </a:r>
          </a:p>
        </p:txBody>
      </p:sp>
    </p:spTree>
    <p:extLst>
      <p:ext uri="{BB962C8B-B14F-4D97-AF65-F5344CB8AC3E}">
        <p14:creationId xmlns:p14="http://schemas.microsoft.com/office/powerpoint/2010/main" xmlns="" val="236161678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Datumsplatzhalter 3"/>
          <p:cNvSpPr>
            <a:spLocks noGrp="1"/>
          </p:cNvSpPr>
          <p:nvPr>
            <p:ph type="dt" sz="half" idx="11"/>
          </p:nvPr>
        </p:nvSpPr>
        <p:spPr>
          <a:xfrm>
            <a:off x="679450" y="6581775"/>
            <a:ext cx="1295400" cy="246063"/>
          </a:xfrm>
          <a:noFill/>
        </p:spPr>
        <p:txBody>
          <a:bodyPr/>
          <a:lstStyle/>
          <a:p>
            <a:fld id="{AAB6CF41-5F60-440F-AFB1-6A77B89D238F}" type="datetime1">
              <a:rPr lang="en-GB" smtClean="0">
                <a:cs typeface="Arial" charset="0"/>
              </a:rPr>
              <a:pPr/>
              <a:t>01/10/2021</a:t>
            </a:fld>
            <a:endParaRPr lang="de-DE" dirty="0">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2" name="Нижний колонтитул 1">
            <a:extLst>
              <a:ext uri="{FF2B5EF4-FFF2-40B4-BE49-F238E27FC236}">
                <a16:creationId xmlns:a16="http://schemas.microsoft.com/office/drawing/2014/main" xmlns="" id="{91541B1A-BE5C-4F97-9B02-532867780C39}"/>
              </a:ext>
            </a:extLst>
          </p:cNvPr>
          <p:cNvSpPr>
            <a:spLocks noGrp="1"/>
          </p:cNvSpPr>
          <p:nvPr>
            <p:ph type="ftr" sz="quarter" idx="10"/>
          </p:nvPr>
        </p:nvSpPr>
        <p:spPr/>
        <p:txBody>
          <a:bodyPr/>
          <a:lstStyle/>
          <a:p>
            <a:pPr>
              <a:defRPr/>
            </a:pPr>
            <a:endParaRPr lang="de-DE"/>
          </a:p>
        </p:txBody>
      </p:sp>
      <p:sp>
        <p:nvSpPr>
          <p:cNvPr id="4" name="Прямоугольник 3">
            <a:extLst>
              <a:ext uri="{FF2B5EF4-FFF2-40B4-BE49-F238E27FC236}">
                <a16:creationId xmlns:a16="http://schemas.microsoft.com/office/drawing/2014/main" xmlns="" id="{021C4FA5-AEB3-4A71-9059-778FDB62B8DD}"/>
              </a:ext>
            </a:extLst>
          </p:cNvPr>
          <p:cNvSpPr/>
          <p:nvPr/>
        </p:nvSpPr>
        <p:spPr>
          <a:xfrm>
            <a:off x="234384" y="1558881"/>
            <a:ext cx="8712668" cy="5016758"/>
          </a:xfrm>
          <a:prstGeom prst="rect">
            <a:avLst/>
          </a:prstGeom>
        </p:spPr>
        <p:txBody>
          <a:bodyPr wrap="square">
            <a:spAutoFit/>
          </a:bodyPr>
          <a:lstStyle/>
          <a:p>
            <a:pPr algn="just">
              <a:spcAft>
                <a:spcPts val="0"/>
              </a:spcAft>
            </a:pPr>
            <a:r>
              <a:rPr lang="ro-RO" sz="2000" dirty="0">
                <a:solidFill>
                  <a:srgbClr val="0000FF"/>
                </a:solidFill>
                <a:latin typeface="Times New Roman" panose="02020603050405020304" pitchFamily="18" charset="0"/>
                <a:ea typeface="Lucida Sans Unicode" panose="020B0602030504020204" pitchFamily="34" charset="0"/>
              </a:rPr>
              <a:t>Ordin MADRM nr. 15 din 22.01.2019 Cu privire la aprobarea formularului dării de seamă (EMPOLDEP19), modului de completare a acesteia și Instrucțiunii privind modul de calculare și achitare a plăților pentru emisiile și deversările de poluanți și depozitarea deșeurilor, s-a aprobat:</a:t>
            </a:r>
          </a:p>
          <a:p>
            <a:pPr algn="just">
              <a:spcAft>
                <a:spcPts val="0"/>
              </a:spcAft>
            </a:pPr>
            <a:r>
              <a:rPr lang="ro-RO" sz="2000" b="0" dirty="0">
                <a:solidFill>
                  <a:srgbClr val="333333"/>
                </a:solidFill>
                <a:latin typeface="Times New Roman" panose="02020603050405020304" pitchFamily="18" charset="0"/>
                <a:cs typeface="Times New Roman" panose="02020603050405020304" pitchFamily="18" charset="0"/>
              </a:rPr>
              <a:t>Întru executarea prevederilor articolului 14 din Legea nr. 1540-XIII din 25 februarie 1998 privind plata pentru poluarea mediului (Monitorul Oficial al Republicii Moldova, 1998, nr. 54-55, art. 378), cu modificările ulterioare, s-a aprobat:</a:t>
            </a:r>
          </a:p>
          <a:p>
            <a:pPr marL="457200" indent="-457200" algn="just">
              <a:spcAft>
                <a:spcPts val="0"/>
              </a:spcAft>
              <a:buAutoNum type="arabicParenR"/>
            </a:pPr>
            <a:r>
              <a:rPr lang="ro-RO" sz="2000" b="0" dirty="0">
                <a:solidFill>
                  <a:srgbClr val="333333"/>
                </a:solidFill>
                <a:latin typeface="Times New Roman" panose="02020603050405020304" pitchFamily="18" charset="0"/>
                <a:cs typeface="Times New Roman" panose="02020603050405020304" pitchFamily="18" charset="0"/>
              </a:rPr>
              <a:t>Formularul dării de seamă către Serviciul Fiscal de Stat privind plata pentru poluare pentru emisiile și deversările de poluanți și depozitarea deșeurilor (Formularul EMPOLDEP19), conform anexei nr. 1;</a:t>
            </a:r>
          </a:p>
          <a:p>
            <a:pPr algn="just">
              <a:spcAft>
                <a:spcPts val="0"/>
              </a:spcAft>
            </a:pPr>
            <a:r>
              <a:rPr lang="ro-RO" sz="2000" b="0" dirty="0">
                <a:solidFill>
                  <a:srgbClr val="333333"/>
                </a:solidFill>
                <a:latin typeface="Times New Roman" panose="02020603050405020304" pitchFamily="18" charset="0"/>
                <a:cs typeface="Times New Roman" panose="02020603050405020304" pitchFamily="18" charset="0"/>
              </a:rPr>
              <a:t>2) Modul de completare a dării de seamă către Serviciul Fiscal de Stat privind plata pentru poluare pentru emisiile și deversările de poluanți și depozitarea deșeurilor (Formularul EMPOLDEP19), conform anexei nr. 2;</a:t>
            </a:r>
          </a:p>
          <a:p>
            <a:pPr algn="just">
              <a:spcAft>
                <a:spcPts val="0"/>
              </a:spcAft>
            </a:pPr>
            <a:r>
              <a:rPr lang="ro-RO" sz="2000" b="0" dirty="0">
                <a:solidFill>
                  <a:srgbClr val="333333"/>
                </a:solidFill>
                <a:latin typeface="Times New Roman" panose="02020603050405020304" pitchFamily="18" charset="0"/>
                <a:cs typeface="Times New Roman" panose="02020603050405020304" pitchFamily="18" charset="0"/>
              </a:rPr>
              <a:t>3</a:t>
            </a:r>
            <a:r>
              <a:rPr lang="ro-RO" sz="2000" b="0" u="sng" dirty="0">
                <a:solidFill>
                  <a:srgbClr val="333333"/>
                </a:solidFill>
                <a:latin typeface="Times New Roman" panose="02020603050405020304" pitchFamily="18" charset="0"/>
                <a:cs typeface="Times New Roman" panose="02020603050405020304" pitchFamily="18" charset="0"/>
              </a:rPr>
              <a:t>) Instrucțiunea privind modul de calculare și achitare a plăților pentru emisiile și deversările de poluanți și depozitarea deșeurilor, conform anexei nr. 3.</a:t>
            </a:r>
            <a:endParaRPr lang="ro-RO" sz="2000" b="0" u="sng" dirty="0">
              <a:solidFill>
                <a:srgbClr val="0000FF"/>
              </a:solidFill>
              <a:latin typeface="Calibri" panose="020F0502020204030204" pitchFamily="34" charset="0"/>
              <a:ea typeface="Lucida Sans Unicode" panose="020B0602030504020204" pitchFamily="34" charset="0"/>
            </a:endParaRPr>
          </a:p>
        </p:txBody>
      </p:sp>
    </p:spTree>
    <p:extLst>
      <p:ext uri="{BB962C8B-B14F-4D97-AF65-F5344CB8AC3E}">
        <p14:creationId xmlns:p14="http://schemas.microsoft.com/office/powerpoint/2010/main" xmlns="" val="4144894137"/>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5016758"/>
          </a:xfrm>
          <a:prstGeom prst="rect">
            <a:avLst/>
          </a:prstGeom>
          <a:noFill/>
        </p:spPr>
        <p:txBody>
          <a:bodyPr wrap="square" rtlCol="0">
            <a:spAutoFit/>
          </a:bodyPr>
          <a:lstStyle/>
          <a:p>
            <a:pPr algn="just"/>
            <a:r>
              <a:rPr lang="ro-RO" sz="1600" dirty="0">
                <a:solidFill>
                  <a:srgbClr val="0000FF"/>
                </a:solidFill>
                <a:latin typeface="Times New Roman" panose="02020603050405020304" pitchFamily="18" charset="0"/>
                <a:cs typeface="Times New Roman" panose="02020603050405020304" pitchFamily="18" charset="0"/>
              </a:rPr>
              <a:t>REGULAMENTUL privind exploatarea tehnică a sistemelor </a:t>
            </a:r>
            <a:r>
              <a:rPr lang="ro-RO" sz="1600" dirty="0" err="1">
                <a:solidFill>
                  <a:srgbClr val="0000FF"/>
                </a:solidFill>
                <a:latin typeface="Times New Roman" panose="02020603050405020304" pitchFamily="18" charset="0"/>
                <a:cs typeface="Times New Roman" panose="02020603050405020304" pitchFamily="18" charset="0"/>
              </a:rPr>
              <a:t>şi</a:t>
            </a:r>
            <a:r>
              <a:rPr lang="ro-RO" sz="1600" dirty="0">
                <a:solidFill>
                  <a:srgbClr val="0000FF"/>
                </a:solidFill>
                <a:latin typeface="Times New Roman" panose="02020603050405020304" pitchFamily="18" charset="0"/>
                <a:cs typeface="Times New Roman" panose="02020603050405020304" pitchFamily="18" charset="0"/>
              </a:rPr>
              <a:t> </a:t>
            </a:r>
            <a:r>
              <a:rPr lang="ro-RO" sz="1600" dirty="0" err="1">
                <a:solidFill>
                  <a:srgbClr val="0000FF"/>
                </a:solidFill>
                <a:latin typeface="Times New Roman" panose="02020603050405020304" pitchFamily="18" charset="0"/>
                <a:cs typeface="Times New Roman" panose="02020603050405020304" pitchFamily="18" charset="0"/>
              </a:rPr>
              <a:t>instalaţiilor</a:t>
            </a:r>
            <a:r>
              <a:rPr lang="ro-RO" sz="1600" dirty="0">
                <a:solidFill>
                  <a:srgbClr val="0000FF"/>
                </a:solidFill>
                <a:latin typeface="Times New Roman" panose="02020603050405020304" pitchFamily="18" charset="0"/>
                <a:cs typeface="Times New Roman" panose="02020603050405020304" pitchFamily="18" charset="0"/>
              </a:rPr>
              <a:t> publice de alimentare cu apă </a:t>
            </a:r>
            <a:r>
              <a:rPr lang="ro-RO" sz="1600" dirty="0" err="1">
                <a:solidFill>
                  <a:srgbClr val="0000FF"/>
                </a:solidFill>
                <a:latin typeface="Times New Roman" panose="02020603050405020304" pitchFamily="18" charset="0"/>
                <a:cs typeface="Times New Roman" panose="02020603050405020304" pitchFamily="18" charset="0"/>
              </a:rPr>
              <a:t>şi</a:t>
            </a:r>
            <a:r>
              <a:rPr lang="ro-RO" sz="1600" dirty="0">
                <a:solidFill>
                  <a:srgbClr val="0000FF"/>
                </a:solidFill>
                <a:latin typeface="Times New Roman" panose="02020603050405020304" pitchFamily="18" charset="0"/>
                <a:cs typeface="Times New Roman" panose="02020603050405020304" pitchFamily="18" charset="0"/>
              </a:rPr>
              <a:t> de canalizare (</a:t>
            </a:r>
            <a:r>
              <a:rPr lang="ro-RO" sz="1600" dirty="0" err="1">
                <a:solidFill>
                  <a:srgbClr val="0000FF"/>
                </a:solidFill>
                <a:latin typeface="Times New Roman" panose="02020603050405020304" pitchFamily="18" charset="0"/>
                <a:cs typeface="Times New Roman" panose="02020603050405020304" pitchFamily="18" charset="0"/>
              </a:rPr>
              <a:t>ediţia</a:t>
            </a:r>
            <a:r>
              <a:rPr lang="ro-RO" sz="1600" dirty="0">
                <a:solidFill>
                  <a:srgbClr val="0000FF"/>
                </a:solidFill>
                <a:latin typeface="Times New Roman" panose="02020603050405020304" pitchFamily="18" charset="0"/>
                <a:cs typeface="Times New Roman" panose="02020603050405020304" pitchFamily="18" charset="0"/>
              </a:rPr>
              <a:t> a doua)</a:t>
            </a:r>
          </a:p>
          <a:p>
            <a:pPr algn="just"/>
            <a:r>
              <a:rPr lang="ro-RO" sz="160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http://madrm.gov.md/ro/content/regulamentul-privind-exploatarea-tehnic%C4%83-sistemelor-%C5%9Fi-instala%C5%A3iilor-publice-de-alimentare</a:t>
            </a:r>
            <a:endParaRPr lang="ro-RO" sz="1600" dirty="0">
              <a:solidFill>
                <a:srgbClr val="00B050"/>
              </a:solidFill>
              <a:latin typeface="Times New Roman" panose="02020603050405020304" pitchFamily="18" charset="0"/>
              <a:cs typeface="Times New Roman" panose="02020603050405020304" pitchFamily="18" charset="0"/>
            </a:endParaRPr>
          </a:p>
          <a:p>
            <a:pPr algn="just"/>
            <a:endParaRPr lang="ro-RO" sz="1600" dirty="0">
              <a:solidFill>
                <a:srgbClr val="00B050"/>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CUPRINS:</a:t>
            </a:r>
          </a:p>
          <a:p>
            <a:pPr algn="just"/>
            <a:r>
              <a:rPr lang="ro-RO" sz="1600" dirty="0">
                <a:solidFill>
                  <a:schemeClr val="tx1"/>
                </a:solidFill>
                <a:latin typeface="Times New Roman" panose="02020603050405020304" pitchFamily="18" charset="0"/>
                <a:cs typeface="Times New Roman" panose="02020603050405020304" pitchFamily="18" charset="0"/>
              </a:rPr>
              <a:t>Capitolul 1. Clauze/</a:t>
            </a:r>
            <a:r>
              <a:rPr lang="ro-RO" sz="1600" dirty="0" err="1">
                <a:solidFill>
                  <a:schemeClr val="tx1"/>
                </a:solidFill>
                <a:latin typeface="Times New Roman" panose="02020603050405020304" pitchFamily="18" charset="0"/>
                <a:cs typeface="Times New Roman" panose="02020603050405020304" pitchFamily="18" charset="0"/>
              </a:rPr>
              <a:t>condiţii</a:t>
            </a:r>
            <a:r>
              <a:rPr lang="ro-RO" sz="1600" dirty="0">
                <a:solidFill>
                  <a:schemeClr val="tx1"/>
                </a:solidFill>
                <a:latin typeface="Times New Roman" panose="02020603050405020304" pitchFamily="18" charset="0"/>
                <a:cs typeface="Times New Roman" panose="02020603050405020304" pitchFamily="18" charset="0"/>
              </a:rPr>
              <a:t> generale</a:t>
            </a:r>
          </a:p>
          <a:p>
            <a:pPr algn="just"/>
            <a:r>
              <a:rPr lang="ro-RO" sz="1600" b="0" dirty="0">
                <a:solidFill>
                  <a:schemeClr val="tx1"/>
                </a:solidFill>
                <a:latin typeface="Times New Roman" panose="02020603050405020304" pitchFamily="18" charset="0"/>
                <a:cs typeface="Times New Roman" panose="02020603050405020304" pitchFamily="18" charset="0"/>
              </a:rPr>
              <a:t>1.1.	Aspecte general</a:t>
            </a:r>
          </a:p>
          <a:p>
            <a:pPr algn="just"/>
            <a:r>
              <a:rPr lang="ro-RO" sz="1600" b="0" dirty="0">
                <a:solidFill>
                  <a:schemeClr val="tx1"/>
                </a:solidFill>
                <a:latin typeface="Times New Roman" panose="02020603050405020304" pitchFamily="18" charset="0"/>
                <a:cs typeface="Times New Roman" panose="02020603050405020304" pitchFamily="18" charset="0"/>
              </a:rPr>
              <a:t>1.2.	Personalul de exploatare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pregătirea lui</a:t>
            </a:r>
          </a:p>
          <a:p>
            <a:pPr algn="just"/>
            <a:r>
              <a:rPr lang="ro-RO" sz="1600" b="0" dirty="0">
                <a:solidFill>
                  <a:schemeClr val="tx1"/>
                </a:solidFill>
                <a:latin typeface="Times New Roman" panose="02020603050405020304" pitchFamily="18" charset="0"/>
                <a:cs typeface="Times New Roman" panose="02020603050405020304" pitchFamily="18" charset="0"/>
              </a:rPr>
              <a:t>1.3.	</a:t>
            </a:r>
            <a:r>
              <a:rPr lang="ro-RO" sz="1600" b="0" dirty="0" err="1">
                <a:solidFill>
                  <a:schemeClr val="tx1"/>
                </a:solidFill>
                <a:latin typeface="Times New Roman" panose="02020603050405020304" pitchFamily="18" charset="0"/>
                <a:cs typeface="Times New Roman" panose="02020603050405020304" pitchFamily="18" charset="0"/>
              </a:rPr>
              <a:t>Obligaţiile</a:t>
            </a:r>
            <a:r>
              <a:rPr lang="ro-RO" sz="1600" b="0" dirty="0">
                <a:solidFill>
                  <a:schemeClr val="tx1"/>
                </a:solidFill>
                <a:latin typeface="Times New Roman" panose="02020603050405020304" pitchFamily="18" charset="0"/>
                <a:cs typeface="Times New Roman" panose="02020603050405020304" pitchFamily="18" charset="0"/>
              </a:rPr>
              <a:t> personalului de serviciu</a:t>
            </a:r>
          </a:p>
          <a:p>
            <a:pPr algn="just"/>
            <a:r>
              <a:rPr lang="ro-RO" sz="1600" b="0" dirty="0">
                <a:solidFill>
                  <a:schemeClr val="tx1"/>
                </a:solidFill>
                <a:latin typeface="Times New Roman" panose="02020603050405020304" pitchFamily="18" charset="0"/>
                <a:cs typeface="Times New Roman" panose="02020603050405020304" pitchFamily="18" charset="0"/>
              </a:rPr>
              <a:t>1.4.	</a:t>
            </a:r>
            <a:r>
              <a:rPr lang="ro-RO" sz="1600" b="0" dirty="0" err="1">
                <a:solidFill>
                  <a:schemeClr val="tx1"/>
                </a:solidFill>
                <a:latin typeface="Times New Roman" panose="02020603050405020304" pitchFamily="18" charset="0"/>
                <a:cs typeface="Times New Roman" panose="02020603050405020304" pitchFamily="18" charset="0"/>
              </a:rPr>
              <a:t>Obligaţiile</a:t>
            </a:r>
            <a:r>
              <a:rPr lang="ro-RO" sz="1600" b="0" dirty="0">
                <a:solidFill>
                  <a:schemeClr val="tx1"/>
                </a:solidFill>
                <a:latin typeface="Times New Roman" panose="02020603050405020304" pitchFamily="18" charset="0"/>
                <a:cs typeface="Times New Roman" panose="02020603050405020304" pitchFamily="18" charset="0"/>
              </a:rPr>
              <a:t> personalului administrativ-tehnic</a:t>
            </a:r>
          </a:p>
          <a:p>
            <a:pPr algn="just"/>
            <a:r>
              <a:rPr lang="ro-RO" sz="1600" b="0" dirty="0">
                <a:solidFill>
                  <a:schemeClr val="tx1"/>
                </a:solidFill>
                <a:latin typeface="Times New Roman" panose="02020603050405020304" pitchFamily="18" charset="0"/>
                <a:cs typeface="Times New Roman" panose="02020603050405020304" pitchFamily="18" charset="0"/>
              </a:rPr>
              <a:t>1.5.	Responsabilitatea pentru nerespectarea Regulamentului de exploatare tehnică</a:t>
            </a:r>
          </a:p>
          <a:p>
            <a:pPr algn="just"/>
            <a:r>
              <a:rPr lang="ro-RO" sz="1600" b="0" dirty="0">
                <a:solidFill>
                  <a:schemeClr val="tx1"/>
                </a:solidFill>
                <a:latin typeface="Times New Roman" panose="02020603050405020304" pitchFamily="18" charset="0"/>
                <a:cs typeface="Times New Roman" panose="02020603050405020304" pitchFamily="18" charset="0"/>
              </a:rPr>
              <a:t>1.6.	</a:t>
            </a:r>
            <a:r>
              <a:rPr lang="ro-RO" sz="1600" b="0" dirty="0" err="1">
                <a:solidFill>
                  <a:schemeClr val="tx1"/>
                </a:solidFill>
                <a:latin typeface="Times New Roman" panose="02020603050405020304" pitchFamily="18" charset="0"/>
                <a:cs typeface="Times New Roman" panose="02020603050405020304" pitchFamily="18" charset="0"/>
              </a:rPr>
              <a:t>Documentaţia</a:t>
            </a:r>
            <a:r>
              <a:rPr lang="ro-RO" sz="1600" b="0" dirty="0">
                <a:solidFill>
                  <a:schemeClr val="tx1"/>
                </a:solidFill>
                <a:latin typeface="Times New Roman" panose="02020603050405020304" pitchFamily="18" charset="0"/>
                <a:cs typeface="Times New Roman" panose="02020603050405020304" pitchFamily="18" charset="0"/>
              </a:rPr>
              <a:t> tehnică</a:t>
            </a:r>
          </a:p>
          <a:p>
            <a:pPr algn="just"/>
            <a:r>
              <a:rPr lang="ro-RO" sz="1600" b="0" dirty="0">
                <a:solidFill>
                  <a:schemeClr val="tx1"/>
                </a:solidFill>
                <a:latin typeface="Times New Roman" panose="02020603050405020304" pitchFamily="18" charset="0"/>
                <a:cs typeface="Times New Roman" panose="02020603050405020304" pitchFamily="18" charset="0"/>
              </a:rPr>
              <a:t>1.7.	</a:t>
            </a:r>
            <a:r>
              <a:rPr lang="ro-RO" sz="1600" b="0" dirty="0" err="1">
                <a:solidFill>
                  <a:schemeClr val="tx1"/>
                </a:solidFill>
                <a:latin typeface="Times New Roman" panose="02020603050405020304" pitchFamily="18" charset="0"/>
                <a:cs typeface="Times New Roman" panose="02020603050405020304" pitchFamily="18" charset="0"/>
              </a:rPr>
              <a:t>Instrucţiuni</a:t>
            </a:r>
            <a:r>
              <a:rPr lang="ro-RO" sz="1600" b="0" dirty="0">
                <a:solidFill>
                  <a:schemeClr val="tx1"/>
                </a:solidFill>
                <a:latin typeface="Times New Roman" panose="02020603050405020304" pitchFamily="18" charset="0"/>
                <a:cs typeface="Times New Roman" panose="02020603050405020304" pitchFamily="18" charset="0"/>
              </a:rPr>
              <a:t> de serviciu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exploatare</a:t>
            </a:r>
          </a:p>
          <a:p>
            <a:pPr algn="just"/>
            <a:r>
              <a:rPr lang="ro-RO" sz="1600" b="0" dirty="0">
                <a:solidFill>
                  <a:schemeClr val="tx1"/>
                </a:solidFill>
                <a:latin typeface="Times New Roman" panose="02020603050405020304" pitchFamily="18" charset="0"/>
                <a:cs typeface="Times New Roman" panose="02020603050405020304" pitchFamily="18" charset="0"/>
              </a:rPr>
              <a:t>1.8.	Rapoarte tehnice</a:t>
            </a:r>
          </a:p>
          <a:p>
            <a:pPr algn="just"/>
            <a:r>
              <a:rPr lang="ro-RO" sz="1600" b="0" dirty="0">
                <a:solidFill>
                  <a:schemeClr val="tx1"/>
                </a:solidFill>
                <a:latin typeface="Times New Roman" panose="02020603050405020304" pitchFamily="18" charset="0"/>
                <a:cs typeface="Times New Roman" panose="02020603050405020304" pitchFamily="18" charset="0"/>
              </a:rPr>
              <a:t>1.9.	</a:t>
            </a:r>
            <a:r>
              <a:rPr lang="ro-RO" sz="1600" b="0" dirty="0" err="1">
                <a:solidFill>
                  <a:schemeClr val="tx1"/>
                </a:solidFill>
                <a:latin typeface="Times New Roman" panose="02020603050405020304" pitchFamily="18" charset="0"/>
                <a:cs typeface="Times New Roman" panose="02020603050405020304" pitchFamily="18" charset="0"/>
              </a:rPr>
              <a:t>Reparaţii</a:t>
            </a:r>
            <a:r>
              <a:rPr lang="ro-RO" sz="1600" b="0" dirty="0">
                <a:solidFill>
                  <a:schemeClr val="tx1"/>
                </a:solidFill>
                <a:latin typeface="Times New Roman" panose="02020603050405020304" pitchFamily="18" charset="0"/>
                <a:cs typeface="Times New Roman" panose="02020603050405020304" pitchFamily="18" charset="0"/>
              </a:rPr>
              <a:t> preventive planificate</a:t>
            </a:r>
          </a:p>
          <a:p>
            <a:pPr algn="just"/>
            <a:r>
              <a:rPr lang="ro-RO" sz="1600" b="0" dirty="0">
                <a:solidFill>
                  <a:schemeClr val="tx1"/>
                </a:solidFill>
                <a:latin typeface="Times New Roman" panose="02020603050405020304" pitchFamily="18" charset="0"/>
                <a:cs typeface="Times New Roman" panose="02020603050405020304" pitchFamily="18" charset="0"/>
              </a:rPr>
              <a:t>1.10.	Supravegherea tehnică a </a:t>
            </a:r>
            <a:r>
              <a:rPr lang="ro-RO" sz="1600" b="0" dirty="0" err="1">
                <a:solidFill>
                  <a:schemeClr val="tx1"/>
                </a:solidFill>
                <a:latin typeface="Times New Roman" panose="02020603050405020304" pitchFamily="18" charset="0"/>
                <a:cs typeface="Times New Roman" panose="02020603050405020304" pitchFamily="18" charset="0"/>
              </a:rPr>
              <a:t>construcţiilor</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 dării în exploatare</a:t>
            </a:r>
          </a:p>
          <a:p>
            <a:pPr algn="just"/>
            <a:r>
              <a:rPr lang="ro-RO" sz="1600" b="0" dirty="0">
                <a:solidFill>
                  <a:schemeClr val="tx1"/>
                </a:solidFill>
                <a:latin typeface="Times New Roman" panose="02020603050405020304" pitchFamily="18" charset="0"/>
                <a:cs typeface="Times New Roman" panose="02020603050405020304" pitchFamily="18" charset="0"/>
              </a:rPr>
              <a:t>1.11.	Darea în exploatare a </a:t>
            </a:r>
            <a:r>
              <a:rPr lang="ro-RO" sz="1600" b="0" dirty="0" err="1">
                <a:solidFill>
                  <a:schemeClr val="tx1"/>
                </a:solidFill>
                <a:latin typeface="Times New Roman" panose="02020603050405020304" pitchFamily="18" charset="0"/>
                <a:cs typeface="Times New Roman" panose="02020603050405020304" pitchFamily="18" charset="0"/>
              </a:rPr>
              <a:t>instalaţiilor</a:t>
            </a:r>
            <a:r>
              <a:rPr lang="ro-RO" sz="1600" b="0" dirty="0">
                <a:solidFill>
                  <a:schemeClr val="tx1"/>
                </a:solidFill>
                <a:latin typeface="Times New Roman" panose="02020603050405020304" pitchFamily="18" charset="0"/>
                <a:cs typeface="Times New Roman" panose="02020603050405020304" pitchFamily="18" charset="0"/>
              </a:rPr>
              <a:t> de tratare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epurare a apelor</a:t>
            </a:r>
          </a:p>
          <a:p>
            <a:pPr algn="just"/>
            <a:endParaRPr lang="ro-RO" sz="1600" dirty="0">
              <a:solidFill>
                <a:srgbClr val="00B050"/>
              </a:solidFill>
              <a:latin typeface="Times New Roman" panose="02020603050405020304" pitchFamily="18" charset="0"/>
              <a:cs typeface="Times New Roman" panose="02020603050405020304" pitchFamily="18" charset="0"/>
            </a:endParaRPr>
          </a:p>
          <a:p>
            <a:pPr algn="just"/>
            <a:endParaRPr lang="ro-RO" sz="16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5016758"/>
          </a:xfrm>
          <a:prstGeom prst="rect">
            <a:avLst/>
          </a:prstGeom>
          <a:noFill/>
        </p:spPr>
        <p:txBody>
          <a:bodyPr wrap="square" rtlCol="0">
            <a:spAutoFit/>
          </a:bodyPr>
          <a:lstStyle/>
          <a:p>
            <a:pPr algn="just"/>
            <a:r>
              <a:rPr lang="ro-RO" sz="1600" dirty="0">
                <a:solidFill>
                  <a:schemeClr val="tx1"/>
                </a:solidFill>
                <a:latin typeface="Times New Roman" panose="02020603050405020304" pitchFamily="18" charset="0"/>
                <a:cs typeface="Times New Roman" panose="02020603050405020304" pitchFamily="18" charset="0"/>
              </a:rPr>
              <a:t>Capitolul 2. Sistemele de alimentare cu apă</a:t>
            </a:r>
          </a:p>
          <a:p>
            <a:pPr algn="just"/>
            <a:r>
              <a:rPr lang="ro-RO" sz="1600" b="0" dirty="0">
                <a:solidFill>
                  <a:schemeClr val="tx1"/>
                </a:solidFill>
                <a:latin typeface="Times New Roman" panose="02020603050405020304" pitchFamily="18" charset="0"/>
                <a:cs typeface="Times New Roman" panose="02020603050405020304" pitchFamily="18" charset="0"/>
              </a:rPr>
              <a:t>2.1. Aspecte generale</a:t>
            </a:r>
          </a:p>
          <a:p>
            <a:pPr algn="just"/>
            <a:r>
              <a:rPr lang="ro-RO" sz="1600" b="0" dirty="0">
                <a:solidFill>
                  <a:schemeClr val="tx1"/>
                </a:solidFill>
                <a:latin typeface="Times New Roman" panose="02020603050405020304" pitchFamily="18" charset="0"/>
                <a:cs typeface="Times New Roman" panose="02020603050405020304" pitchFamily="18" charset="0"/>
              </a:rPr>
              <a:t>2.2. Captări de apă</a:t>
            </a:r>
          </a:p>
          <a:p>
            <a:pPr algn="just"/>
            <a:r>
              <a:rPr lang="ro-RO" sz="1600" b="0" dirty="0">
                <a:solidFill>
                  <a:schemeClr val="tx1"/>
                </a:solidFill>
                <a:latin typeface="Times New Roman" panose="02020603050405020304" pitchFamily="18" charset="0"/>
                <a:cs typeface="Times New Roman" panose="02020603050405020304" pitchFamily="18" charset="0"/>
              </a:rPr>
              <a:t>2.3. Prizele de ape de </a:t>
            </a:r>
            <a:r>
              <a:rPr lang="ro-RO" sz="1600" b="0" dirty="0" err="1">
                <a:solidFill>
                  <a:schemeClr val="tx1"/>
                </a:solidFill>
                <a:latin typeface="Times New Roman" panose="02020603050405020304" pitchFamily="18" charset="0"/>
                <a:cs typeface="Times New Roman" panose="02020603050405020304" pitchFamily="18" charset="0"/>
              </a:rPr>
              <a:t>suprafaţă</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2.4. Captările de ape subterane</a:t>
            </a:r>
          </a:p>
          <a:p>
            <a:pPr algn="just"/>
            <a:r>
              <a:rPr lang="ro-RO" sz="1600" b="0" dirty="0">
                <a:solidFill>
                  <a:schemeClr val="tx1"/>
                </a:solidFill>
                <a:latin typeface="Times New Roman" panose="02020603050405020304" pitchFamily="18" charset="0"/>
                <a:cs typeface="Times New Roman" panose="02020603050405020304" pitchFamily="18" charset="0"/>
              </a:rPr>
              <a:t>2.5. Zonele de </a:t>
            </a:r>
            <a:r>
              <a:rPr lang="ro-RO" sz="1600" b="0" dirty="0" err="1">
                <a:solidFill>
                  <a:schemeClr val="tx1"/>
                </a:solidFill>
                <a:latin typeface="Times New Roman" panose="02020603050405020304" pitchFamily="18" charset="0"/>
                <a:cs typeface="Times New Roman" panose="02020603050405020304" pitchFamily="18" charset="0"/>
              </a:rPr>
              <a:t>protecţie</a:t>
            </a:r>
            <a:r>
              <a:rPr lang="ro-RO" sz="1600" b="0" dirty="0">
                <a:solidFill>
                  <a:schemeClr val="tx1"/>
                </a:solidFill>
                <a:latin typeface="Times New Roman" panose="02020603050405020304" pitchFamily="18" charset="0"/>
                <a:cs typeface="Times New Roman" panose="02020603050405020304" pitchFamily="18" charset="0"/>
              </a:rPr>
              <a:t> sanitară</a:t>
            </a:r>
          </a:p>
          <a:p>
            <a:pPr algn="just"/>
            <a:r>
              <a:rPr lang="ro-RO" sz="1600" b="0" dirty="0">
                <a:solidFill>
                  <a:schemeClr val="tx1"/>
                </a:solidFill>
                <a:latin typeface="Times New Roman" panose="02020603050405020304" pitchFamily="18" charset="0"/>
                <a:cs typeface="Times New Roman" panose="02020603050405020304" pitchFamily="18" charset="0"/>
              </a:rPr>
              <a:t>2.6. </a:t>
            </a:r>
            <a:r>
              <a:rPr lang="ro-RO" sz="1600" b="0" dirty="0" err="1">
                <a:solidFill>
                  <a:schemeClr val="tx1"/>
                </a:solidFill>
                <a:latin typeface="Times New Roman" panose="02020603050405020304" pitchFamily="18" charset="0"/>
                <a:cs typeface="Times New Roman" panose="02020603050405020304" pitchFamily="18" charset="0"/>
              </a:rPr>
              <a:t>Instalaţii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dispozitive/utilaje de tratare a apei</a:t>
            </a:r>
          </a:p>
          <a:p>
            <a:pPr algn="just"/>
            <a:r>
              <a:rPr lang="ro-RO" sz="1600" b="0" dirty="0">
                <a:solidFill>
                  <a:schemeClr val="tx1"/>
                </a:solidFill>
                <a:latin typeface="Times New Roman" panose="02020603050405020304" pitchFamily="18" charset="0"/>
                <a:cs typeface="Times New Roman" panose="02020603050405020304" pitchFamily="18" charset="0"/>
              </a:rPr>
              <a:t>2.7. Exploatarea </a:t>
            </a:r>
            <a:r>
              <a:rPr lang="ro-RO" sz="1600" b="0" dirty="0" err="1">
                <a:solidFill>
                  <a:schemeClr val="tx1"/>
                </a:solidFill>
                <a:latin typeface="Times New Roman" panose="02020603050405020304" pitchFamily="18" charset="0"/>
                <a:cs typeface="Times New Roman" panose="02020603050405020304" pitchFamily="18" charset="0"/>
              </a:rPr>
              <a:t>instalaţiilor</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utilajului de tratare a apelor de </a:t>
            </a:r>
            <a:r>
              <a:rPr lang="ro-RO" sz="1600" b="0" dirty="0" err="1">
                <a:solidFill>
                  <a:schemeClr val="tx1"/>
                </a:solidFill>
                <a:latin typeface="Times New Roman" panose="02020603050405020304" pitchFamily="18" charset="0"/>
                <a:cs typeface="Times New Roman" panose="02020603050405020304" pitchFamily="18" charset="0"/>
              </a:rPr>
              <a:t>suprafaţă</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2.8. </a:t>
            </a:r>
            <a:r>
              <a:rPr lang="ro-RO" sz="1600" b="0" dirty="0" err="1">
                <a:solidFill>
                  <a:schemeClr val="tx1"/>
                </a:solidFill>
                <a:latin typeface="Times New Roman" panose="02020603050405020304" pitchFamily="18" charset="0"/>
                <a:cs typeface="Times New Roman" panose="02020603050405020304" pitchFamily="18" charset="0"/>
              </a:rPr>
              <a:t>Instalaţii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utilaje de tratare a apelor subterane</a:t>
            </a:r>
          </a:p>
          <a:p>
            <a:pPr algn="just"/>
            <a:r>
              <a:rPr lang="ro-RO" sz="1600" b="0" dirty="0">
                <a:solidFill>
                  <a:schemeClr val="tx1"/>
                </a:solidFill>
                <a:latin typeface="Times New Roman" panose="02020603050405020304" pitchFamily="18" charset="0"/>
                <a:cs typeface="Times New Roman" panose="02020603050405020304" pitchFamily="18" charset="0"/>
              </a:rPr>
              <a:t>2.9. </a:t>
            </a:r>
            <a:r>
              <a:rPr lang="ro-RO" sz="1600" b="0" dirty="0" err="1">
                <a:solidFill>
                  <a:schemeClr val="tx1"/>
                </a:solidFill>
                <a:latin typeface="Times New Roman" panose="02020603050405020304" pitchFamily="18" charset="0"/>
                <a:cs typeface="Times New Roman" panose="02020603050405020304" pitchFamily="18" charset="0"/>
              </a:rPr>
              <a:t>Aducţiuni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reţele</a:t>
            </a:r>
            <a:r>
              <a:rPr lang="ro-RO" sz="1600" b="0" dirty="0">
                <a:solidFill>
                  <a:schemeClr val="tx1"/>
                </a:solidFill>
                <a:latin typeface="Times New Roman" panose="02020603050405020304" pitchFamily="18" charset="0"/>
                <a:cs typeface="Times New Roman" panose="02020603050405020304" pitchFamily="18" charset="0"/>
              </a:rPr>
              <a:t> de alimentare cu apă</a:t>
            </a:r>
          </a:p>
          <a:p>
            <a:pPr algn="just"/>
            <a:r>
              <a:rPr lang="ro-RO" sz="1600" b="0" dirty="0">
                <a:solidFill>
                  <a:schemeClr val="tx1"/>
                </a:solidFill>
                <a:latin typeface="Times New Roman" panose="02020603050405020304" pitchFamily="18" charset="0"/>
                <a:cs typeface="Times New Roman" panose="02020603050405020304" pitchFamily="18" charset="0"/>
              </a:rPr>
              <a:t>2.10. Rezervoare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turnuri de apă</a:t>
            </a:r>
          </a:p>
          <a:p>
            <a:pPr algn="just"/>
            <a:r>
              <a:rPr lang="ro-RO" sz="1600" b="0" dirty="0">
                <a:solidFill>
                  <a:schemeClr val="tx1"/>
                </a:solidFill>
                <a:latin typeface="Times New Roman" panose="02020603050405020304" pitchFamily="18" charset="0"/>
                <a:cs typeface="Times New Roman" panose="02020603050405020304" pitchFamily="18" charset="0"/>
              </a:rPr>
              <a:t>2.11. </a:t>
            </a:r>
            <a:r>
              <a:rPr lang="ro-RO" sz="1600" b="0" dirty="0" err="1">
                <a:solidFill>
                  <a:schemeClr val="tx1"/>
                </a:solidFill>
                <a:latin typeface="Times New Roman" panose="02020603050405020304" pitchFamily="18" charset="0"/>
                <a:cs typeface="Times New Roman" panose="02020603050405020304" pitchFamily="18" charset="0"/>
              </a:rPr>
              <a:t>Evidenţa</a:t>
            </a:r>
            <a:r>
              <a:rPr lang="ro-RO" sz="1600" b="0" dirty="0">
                <a:solidFill>
                  <a:schemeClr val="tx1"/>
                </a:solidFill>
                <a:latin typeface="Times New Roman" panose="02020603050405020304" pitchFamily="18" charset="0"/>
                <a:cs typeface="Times New Roman" panose="02020603050405020304" pitchFamily="18" charset="0"/>
              </a:rPr>
              <a:t> livrării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realizării apei. Reducerea pierderilor de apă</a:t>
            </a: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dirty="0">
                <a:solidFill>
                  <a:schemeClr val="tx1"/>
                </a:solidFill>
                <a:latin typeface="Times New Roman" panose="02020603050405020304" pitchFamily="18" charset="0"/>
                <a:cs typeface="Times New Roman" panose="02020603050405020304" pitchFamily="18" charset="0"/>
              </a:rPr>
              <a:t>Capitolul 3. Sistemele de canalizare</a:t>
            </a:r>
          </a:p>
          <a:p>
            <a:pPr algn="just"/>
            <a:r>
              <a:rPr lang="ro-RO" sz="1600" b="0" dirty="0">
                <a:solidFill>
                  <a:schemeClr val="tx1"/>
                </a:solidFill>
                <a:latin typeface="Times New Roman" panose="02020603050405020304" pitchFamily="18" charset="0"/>
                <a:cs typeface="Times New Roman" panose="02020603050405020304" pitchFamily="18" charset="0"/>
              </a:rPr>
              <a:t>1.1.	Aspecte generale</a:t>
            </a:r>
          </a:p>
          <a:p>
            <a:pPr algn="just"/>
            <a:r>
              <a:rPr lang="ro-RO" sz="1600" b="0" dirty="0">
                <a:solidFill>
                  <a:schemeClr val="tx1"/>
                </a:solidFill>
                <a:latin typeface="Times New Roman" panose="02020603050405020304" pitchFamily="18" charset="0"/>
                <a:cs typeface="Times New Roman" panose="02020603050405020304" pitchFamily="18" charset="0"/>
              </a:rPr>
              <a:t>1.2.	</a:t>
            </a:r>
            <a:r>
              <a:rPr lang="ro-RO" sz="1600" b="0" dirty="0" err="1">
                <a:solidFill>
                  <a:schemeClr val="tx1"/>
                </a:solidFill>
                <a:latin typeface="Times New Roman" panose="02020603050405020304" pitchFamily="18" charset="0"/>
                <a:cs typeface="Times New Roman" panose="02020603050405020304" pitchFamily="18" charset="0"/>
              </a:rPr>
              <a:t>Reţele</a:t>
            </a:r>
            <a:r>
              <a:rPr lang="ro-RO" sz="1600" b="0" dirty="0">
                <a:solidFill>
                  <a:schemeClr val="tx1"/>
                </a:solidFill>
                <a:latin typeface="Times New Roman" panose="02020603050405020304" pitchFamily="18" charset="0"/>
                <a:cs typeface="Times New Roman" panose="02020603050405020304" pitchFamily="18" charset="0"/>
              </a:rPr>
              <a:t> de canalizare</a:t>
            </a:r>
          </a:p>
          <a:p>
            <a:pPr algn="just"/>
            <a:r>
              <a:rPr lang="ro-RO" sz="1600" b="0" dirty="0">
                <a:solidFill>
                  <a:schemeClr val="tx1"/>
                </a:solidFill>
                <a:latin typeface="Times New Roman" panose="02020603050405020304" pitchFamily="18" charset="0"/>
                <a:cs typeface="Times New Roman" panose="02020603050405020304" pitchFamily="18" charset="0"/>
              </a:rPr>
              <a:t>1.3.	</a:t>
            </a:r>
            <a:r>
              <a:rPr lang="ro-RO" sz="1600" b="0" dirty="0" err="1">
                <a:solidFill>
                  <a:schemeClr val="tx1"/>
                </a:solidFill>
                <a:latin typeface="Times New Roman" panose="02020603050405020304" pitchFamily="18" charset="0"/>
                <a:cs typeface="Times New Roman" panose="02020603050405020304" pitchFamily="18" charset="0"/>
              </a:rPr>
              <a:t>Instalaţii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utilaj de epurare a apelor uzate</a:t>
            </a:r>
          </a:p>
          <a:p>
            <a:pPr algn="just"/>
            <a:r>
              <a:rPr lang="ro-RO" sz="1600" b="0" dirty="0">
                <a:solidFill>
                  <a:schemeClr val="tx1"/>
                </a:solidFill>
                <a:latin typeface="Times New Roman" panose="02020603050405020304" pitchFamily="18" charset="0"/>
                <a:cs typeface="Times New Roman" panose="02020603050405020304" pitchFamily="18" charset="0"/>
              </a:rPr>
              <a:t>1.4.	</a:t>
            </a:r>
            <a:r>
              <a:rPr lang="ro-RO" sz="1600" b="0" dirty="0" err="1">
                <a:solidFill>
                  <a:schemeClr val="tx1"/>
                </a:solidFill>
                <a:latin typeface="Times New Roman" panose="02020603050405020304" pitchFamily="18" charset="0"/>
                <a:cs typeface="Times New Roman" panose="02020603050405020304" pitchFamily="18" charset="0"/>
              </a:rPr>
              <a:t>Instalaţii</a:t>
            </a:r>
            <a:r>
              <a:rPr lang="ro-RO" sz="1600" b="0" dirty="0">
                <a:solidFill>
                  <a:schemeClr val="tx1"/>
                </a:solidFill>
                <a:latin typeface="Times New Roman" panose="02020603050405020304" pitchFamily="18" charset="0"/>
                <a:cs typeface="Times New Roman" panose="02020603050405020304" pitchFamily="18" charset="0"/>
              </a:rPr>
              <a:t> de epurare mecanică a apelor uzate</a:t>
            </a:r>
          </a:p>
          <a:p>
            <a:pPr algn="just"/>
            <a:r>
              <a:rPr lang="ro-RO" sz="1600" b="0" dirty="0">
                <a:solidFill>
                  <a:schemeClr val="tx1"/>
                </a:solidFill>
                <a:latin typeface="Times New Roman" panose="02020603050405020304" pitchFamily="18" charset="0"/>
                <a:cs typeface="Times New Roman" panose="02020603050405020304" pitchFamily="18" charset="0"/>
              </a:rPr>
              <a:t>1.5.	</a:t>
            </a:r>
            <a:r>
              <a:rPr lang="ro-RO" sz="1600" b="0" dirty="0" err="1">
                <a:solidFill>
                  <a:schemeClr val="tx1"/>
                </a:solidFill>
                <a:latin typeface="Times New Roman" panose="02020603050405020304" pitchFamily="18" charset="0"/>
                <a:cs typeface="Times New Roman" panose="02020603050405020304" pitchFamily="18" charset="0"/>
              </a:rPr>
              <a:t>Instalaţii</a:t>
            </a:r>
            <a:r>
              <a:rPr lang="ro-RO" sz="1600" b="0" dirty="0">
                <a:solidFill>
                  <a:schemeClr val="tx1"/>
                </a:solidFill>
                <a:latin typeface="Times New Roman" panose="02020603050405020304" pitchFamily="18" charset="0"/>
                <a:cs typeface="Times New Roman" panose="02020603050405020304" pitchFamily="18" charset="0"/>
              </a:rPr>
              <a:t> de epurare biologică a apelor uzate</a:t>
            </a:r>
          </a:p>
          <a:p>
            <a:pPr algn="just"/>
            <a:endParaRPr lang="ro-RO"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337037" y="1598927"/>
            <a:ext cx="8689269" cy="4770537"/>
          </a:xfrm>
          <a:prstGeom prst="rect">
            <a:avLst/>
          </a:prstGeom>
          <a:noFill/>
        </p:spPr>
        <p:txBody>
          <a:bodyPr wrap="square" rtlCol="0">
            <a:spAutoFit/>
          </a:bodyPr>
          <a:lstStyle/>
          <a:p>
            <a:pPr algn="just"/>
            <a:r>
              <a:rPr lang="ro-RO" sz="1600" dirty="0">
                <a:solidFill>
                  <a:schemeClr val="tx1"/>
                </a:solidFill>
                <a:latin typeface="Times New Roman" panose="02020603050405020304" pitchFamily="18" charset="0"/>
                <a:cs typeface="Times New Roman" panose="02020603050405020304" pitchFamily="18" charset="0"/>
              </a:rPr>
              <a:t>Capitolul 4. </a:t>
            </a:r>
            <a:r>
              <a:rPr lang="ro-RO" sz="1600" dirty="0" err="1">
                <a:solidFill>
                  <a:schemeClr val="tx1"/>
                </a:solidFill>
                <a:latin typeface="Times New Roman" panose="02020603050405020304" pitchFamily="18" charset="0"/>
                <a:cs typeface="Times New Roman" panose="02020603050405020304" pitchFamily="18" charset="0"/>
              </a:rPr>
              <a:t>Instalaţii</a:t>
            </a:r>
            <a:r>
              <a:rPr lang="ro-RO" sz="1600" dirty="0">
                <a:solidFill>
                  <a:schemeClr val="tx1"/>
                </a:solidFill>
                <a:latin typeface="Times New Roman" panose="02020603050405020304" pitchFamily="18" charset="0"/>
                <a:cs typeface="Times New Roman" panose="02020603050405020304" pitchFamily="18" charset="0"/>
              </a:rPr>
              <a:t>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utilaje pentru </a:t>
            </a:r>
            <a:r>
              <a:rPr lang="ro-RO" sz="1600" dirty="0" err="1">
                <a:solidFill>
                  <a:schemeClr val="tx1"/>
                </a:solidFill>
                <a:latin typeface="Times New Roman" panose="02020603050405020304" pitchFamily="18" charset="0"/>
                <a:cs typeface="Times New Roman" panose="02020603050405020304" pitchFamily="18" charset="0"/>
              </a:rPr>
              <a:t>dezinfecţia</a:t>
            </a:r>
            <a:r>
              <a:rPr lang="ro-RO" sz="1600" dirty="0">
                <a:solidFill>
                  <a:schemeClr val="tx1"/>
                </a:solidFill>
                <a:latin typeface="Times New Roman" panose="02020603050405020304" pitchFamily="18" charset="0"/>
                <a:cs typeface="Times New Roman" panose="02020603050405020304" pitchFamily="18" charset="0"/>
              </a:rPr>
              <a:t> apei potabile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apelor uzate</a:t>
            </a:r>
          </a:p>
          <a:p>
            <a:pPr algn="just"/>
            <a:r>
              <a:rPr lang="ro-RO" sz="1600" b="0" dirty="0">
                <a:solidFill>
                  <a:schemeClr val="tx1"/>
                </a:solidFill>
                <a:latin typeface="Times New Roman" panose="02020603050405020304" pitchFamily="18" charset="0"/>
                <a:cs typeface="Times New Roman" panose="02020603050405020304" pitchFamily="18" charset="0"/>
              </a:rPr>
              <a:t>4.1. Aspecte generale</a:t>
            </a:r>
          </a:p>
          <a:p>
            <a:pPr algn="just"/>
            <a:r>
              <a:rPr lang="ro-RO" sz="1600" b="0" dirty="0">
                <a:solidFill>
                  <a:schemeClr val="tx1"/>
                </a:solidFill>
                <a:latin typeface="Times New Roman" panose="02020603050405020304" pitchFamily="18" charset="0"/>
                <a:cs typeface="Times New Roman" panose="02020603050405020304" pitchFamily="18" charset="0"/>
              </a:rPr>
              <a:t>4.2. </a:t>
            </a:r>
            <a:r>
              <a:rPr lang="ro-RO" sz="1600" b="0" dirty="0" err="1">
                <a:solidFill>
                  <a:schemeClr val="tx1"/>
                </a:solidFill>
                <a:latin typeface="Times New Roman" panose="02020603050405020304" pitchFamily="18" charset="0"/>
                <a:cs typeface="Times New Roman" panose="02020603050405020304" pitchFamily="18" charset="0"/>
              </a:rPr>
              <a:t>Instalaţii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utilaje</a:t>
            </a:r>
          </a:p>
          <a:p>
            <a:pPr algn="just"/>
            <a:r>
              <a:rPr lang="ro-RO" sz="1600" b="0" dirty="0">
                <a:solidFill>
                  <a:schemeClr val="tx1"/>
                </a:solidFill>
                <a:latin typeface="Times New Roman" panose="02020603050405020304" pitchFamily="18" charset="0"/>
                <a:cs typeface="Times New Roman" panose="02020603050405020304" pitchFamily="18" charset="0"/>
              </a:rPr>
              <a:t>4.3. </a:t>
            </a:r>
            <a:r>
              <a:rPr lang="ro-RO" sz="1600" b="0" dirty="0" err="1">
                <a:solidFill>
                  <a:schemeClr val="tx1"/>
                </a:solidFill>
                <a:latin typeface="Times New Roman" panose="02020603050405020304" pitchFamily="18" charset="0"/>
                <a:cs typeface="Times New Roman" panose="02020603050405020304" pitchFamily="18" charset="0"/>
              </a:rPr>
              <a:t>Instalaţii</a:t>
            </a:r>
            <a:r>
              <a:rPr lang="ro-RO" sz="1600" b="0" dirty="0">
                <a:solidFill>
                  <a:schemeClr val="tx1"/>
                </a:solidFill>
                <a:latin typeface="Times New Roman" panose="02020603050405020304" pitchFamily="18" charset="0"/>
                <a:cs typeface="Times New Roman" panose="02020603050405020304" pitchFamily="18" charset="0"/>
              </a:rPr>
              <a:t> pentru </a:t>
            </a:r>
            <a:r>
              <a:rPr lang="ro-RO" sz="1600" b="0" dirty="0" err="1">
                <a:solidFill>
                  <a:schemeClr val="tx1"/>
                </a:solidFill>
                <a:latin typeface="Times New Roman" panose="02020603050405020304" pitchFamily="18" charset="0"/>
                <a:cs typeface="Times New Roman" panose="02020603050405020304" pitchFamily="18" charset="0"/>
              </a:rPr>
              <a:t>dezinfecţia</a:t>
            </a:r>
            <a:r>
              <a:rPr lang="ro-RO" sz="1600" b="0" dirty="0">
                <a:solidFill>
                  <a:schemeClr val="tx1"/>
                </a:solidFill>
                <a:latin typeface="Times New Roman" panose="02020603050405020304" pitchFamily="18" charset="0"/>
                <a:cs typeface="Times New Roman" panose="02020603050405020304" pitchFamily="18" charset="0"/>
              </a:rPr>
              <a:t> apei cu </a:t>
            </a:r>
            <a:r>
              <a:rPr lang="ro-RO" sz="1600" b="0" dirty="0" err="1">
                <a:solidFill>
                  <a:schemeClr val="tx1"/>
                </a:solidFill>
                <a:latin typeface="Times New Roman" panose="02020603050405020304" pitchFamily="18" charset="0"/>
                <a:cs typeface="Times New Roman" panose="02020603050405020304" pitchFamily="18" charset="0"/>
              </a:rPr>
              <a:t>agenţi</a:t>
            </a:r>
            <a:r>
              <a:rPr lang="ro-RO" sz="1600" b="0" dirty="0">
                <a:solidFill>
                  <a:schemeClr val="tx1"/>
                </a:solidFill>
                <a:latin typeface="Times New Roman" panose="02020603050405020304" pitchFamily="18" charset="0"/>
                <a:cs typeface="Times New Roman" panose="02020603050405020304" pitchFamily="18" charset="0"/>
              </a:rPr>
              <a:t> de clor</a:t>
            </a:r>
          </a:p>
          <a:p>
            <a:pPr algn="just"/>
            <a:r>
              <a:rPr lang="ro-RO" sz="1600" b="0" dirty="0">
                <a:solidFill>
                  <a:schemeClr val="tx1"/>
                </a:solidFill>
                <a:latin typeface="Times New Roman" panose="02020603050405020304" pitchFamily="18" charset="0"/>
                <a:cs typeface="Times New Roman" panose="02020603050405020304" pitchFamily="18" charset="0"/>
              </a:rPr>
              <a:t>4.4. </a:t>
            </a:r>
            <a:r>
              <a:rPr lang="ro-RO" sz="1600" b="0" dirty="0" err="1">
                <a:solidFill>
                  <a:schemeClr val="tx1"/>
                </a:solidFill>
                <a:latin typeface="Times New Roman" panose="02020603050405020304" pitchFamily="18" charset="0"/>
                <a:cs typeface="Times New Roman" panose="02020603050405020304" pitchFamily="18" charset="0"/>
              </a:rPr>
              <a:t>Instalaţii</a:t>
            </a:r>
            <a:r>
              <a:rPr lang="ro-RO" sz="1600" b="0" dirty="0">
                <a:solidFill>
                  <a:schemeClr val="tx1"/>
                </a:solidFill>
                <a:latin typeface="Times New Roman" panose="02020603050405020304" pitchFamily="18" charset="0"/>
                <a:cs typeface="Times New Roman" panose="02020603050405020304" pitchFamily="18" charset="0"/>
              </a:rPr>
              <a:t> pentru </a:t>
            </a:r>
            <a:r>
              <a:rPr lang="ro-RO" sz="1600" b="0" dirty="0" err="1">
                <a:solidFill>
                  <a:schemeClr val="tx1"/>
                </a:solidFill>
                <a:latin typeface="Times New Roman" panose="02020603050405020304" pitchFamily="18" charset="0"/>
                <a:cs typeface="Times New Roman" panose="02020603050405020304" pitchFamily="18" charset="0"/>
              </a:rPr>
              <a:t>dezinfecţia</a:t>
            </a:r>
            <a:r>
              <a:rPr lang="ro-RO" sz="1600" b="0" dirty="0">
                <a:solidFill>
                  <a:schemeClr val="tx1"/>
                </a:solidFill>
                <a:latin typeface="Times New Roman" panose="02020603050405020304" pitchFamily="18" charset="0"/>
                <a:cs typeface="Times New Roman" panose="02020603050405020304" pitchFamily="18" charset="0"/>
              </a:rPr>
              <a:t> apei cu radiație ultravioletă (UV) și cu ozon</a:t>
            </a: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dirty="0">
                <a:solidFill>
                  <a:schemeClr val="tx1"/>
                </a:solidFill>
                <a:latin typeface="Times New Roman" panose="02020603050405020304" pitchFamily="18" charset="0"/>
                <a:cs typeface="Times New Roman" panose="02020603050405020304" pitchFamily="18" charset="0"/>
              </a:rPr>
              <a:t>Capitolul 5. </a:t>
            </a:r>
            <a:r>
              <a:rPr lang="ro-RO" sz="1600" dirty="0" err="1">
                <a:solidFill>
                  <a:schemeClr val="tx1"/>
                </a:solidFill>
                <a:latin typeface="Times New Roman" panose="02020603050405020304" pitchFamily="18" charset="0"/>
                <a:cs typeface="Times New Roman" panose="02020603050405020304" pitchFamily="18" charset="0"/>
              </a:rPr>
              <a:t>Instalaţii</a:t>
            </a:r>
            <a:r>
              <a:rPr lang="ro-RO" sz="1600" dirty="0">
                <a:solidFill>
                  <a:schemeClr val="tx1"/>
                </a:solidFill>
                <a:latin typeface="Times New Roman" panose="02020603050405020304" pitchFamily="18" charset="0"/>
                <a:cs typeface="Times New Roman" panose="02020603050405020304" pitchFamily="18" charset="0"/>
              </a:rPr>
              <a:t>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utilaje pentru tratarea nămolurilor</a:t>
            </a:r>
          </a:p>
          <a:p>
            <a:pPr algn="just"/>
            <a:r>
              <a:rPr lang="ro-RO" sz="1600" b="0" dirty="0">
                <a:solidFill>
                  <a:schemeClr val="tx1"/>
                </a:solidFill>
                <a:latin typeface="Times New Roman" panose="02020603050405020304" pitchFamily="18" charset="0"/>
                <a:cs typeface="Times New Roman" panose="02020603050405020304" pitchFamily="18" charset="0"/>
              </a:rPr>
              <a:t>5.1. Aspecte generale</a:t>
            </a:r>
          </a:p>
          <a:p>
            <a:pPr algn="just"/>
            <a:r>
              <a:rPr lang="ro-RO" sz="1600" b="0" dirty="0">
                <a:solidFill>
                  <a:schemeClr val="tx1"/>
                </a:solidFill>
                <a:latin typeface="Times New Roman" panose="02020603050405020304" pitchFamily="18" charset="0"/>
                <a:cs typeface="Times New Roman" panose="02020603050405020304" pitchFamily="18" charset="0"/>
              </a:rPr>
              <a:t>5.2. Nămolurile de la tratarea apelor naturale</a:t>
            </a:r>
          </a:p>
          <a:p>
            <a:pPr algn="just"/>
            <a:r>
              <a:rPr lang="ro-RO" sz="1600" b="0" dirty="0">
                <a:solidFill>
                  <a:schemeClr val="tx1"/>
                </a:solidFill>
                <a:latin typeface="Times New Roman" panose="02020603050405020304" pitchFamily="18" charset="0"/>
                <a:cs typeface="Times New Roman" panose="02020603050405020304" pitchFamily="18" charset="0"/>
              </a:rPr>
              <a:t>5.3. Nămolurile de la epurarea apelor uzate</a:t>
            </a:r>
          </a:p>
          <a:p>
            <a:pPr algn="just"/>
            <a:r>
              <a:rPr lang="ro-RO" sz="1600" b="0" dirty="0">
                <a:solidFill>
                  <a:schemeClr val="tx1"/>
                </a:solidFill>
                <a:latin typeface="Times New Roman" panose="02020603050405020304" pitchFamily="18" charset="0"/>
                <a:cs typeface="Times New Roman" panose="02020603050405020304" pitchFamily="18" charset="0"/>
              </a:rPr>
              <a:t>5.4. Decontaminarea/sterilizarea nămolurilor</a:t>
            </a: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dirty="0">
                <a:solidFill>
                  <a:schemeClr val="tx1"/>
                </a:solidFill>
                <a:latin typeface="Times New Roman" panose="02020603050405020304" pitchFamily="18" charset="0"/>
                <a:cs typeface="Times New Roman" panose="02020603050405020304" pitchFamily="18" charset="0"/>
              </a:rPr>
              <a:t>Capitolul 6. </a:t>
            </a:r>
            <a:r>
              <a:rPr lang="ro-RO" sz="1600" dirty="0" err="1">
                <a:solidFill>
                  <a:schemeClr val="tx1"/>
                </a:solidFill>
                <a:latin typeface="Times New Roman" panose="02020603050405020304" pitchFamily="18" charset="0"/>
                <a:cs typeface="Times New Roman" panose="02020603050405020304" pitchFamily="18" charset="0"/>
              </a:rPr>
              <a:t>Staţii</a:t>
            </a:r>
            <a:r>
              <a:rPr lang="ro-RO" sz="1600" dirty="0">
                <a:solidFill>
                  <a:schemeClr val="tx1"/>
                </a:solidFill>
                <a:latin typeface="Times New Roman" panose="02020603050405020304" pitchFamily="18" charset="0"/>
                <a:cs typeface="Times New Roman" panose="02020603050405020304" pitchFamily="18" charset="0"/>
              </a:rPr>
              <a:t> de pompare</a:t>
            </a:r>
          </a:p>
          <a:p>
            <a:pPr algn="just"/>
            <a:r>
              <a:rPr lang="ro-RO" sz="1600" b="0" dirty="0">
                <a:solidFill>
                  <a:schemeClr val="tx1"/>
                </a:solidFill>
                <a:latin typeface="Times New Roman" panose="02020603050405020304" pitchFamily="18" charset="0"/>
                <a:cs typeface="Times New Roman" panose="02020603050405020304" pitchFamily="18" charset="0"/>
              </a:rPr>
              <a:t>6.1. Aspecte generale</a:t>
            </a:r>
          </a:p>
          <a:p>
            <a:pPr algn="just"/>
            <a:r>
              <a:rPr lang="ro-RO" sz="1600" b="0" dirty="0">
                <a:solidFill>
                  <a:schemeClr val="tx1"/>
                </a:solidFill>
                <a:latin typeface="Times New Roman" panose="02020603050405020304" pitchFamily="18" charset="0"/>
                <a:cs typeface="Times New Roman" panose="02020603050405020304" pitchFamily="18" charset="0"/>
              </a:rPr>
              <a:t>6.2. </a:t>
            </a:r>
            <a:r>
              <a:rPr lang="ro-RO" sz="1600" b="0" dirty="0" err="1">
                <a:solidFill>
                  <a:schemeClr val="tx1"/>
                </a:solidFill>
                <a:latin typeface="Times New Roman" panose="02020603050405020304" pitchFamily="18" charset="0"/>
                <a:cs typeface="Times New Roman" panose="02020603050405020304" pitchFamily="18" charset="0"/>
              </a:rPr>
              <a:t>Întreţinerea</a:t>
            </a:r>
            <a:r>
              <a:rPr lang="ro-RO" sz="1600" b="0" dirty="0">
                <a:solidFill>
                  <a:schemeClr val="tx1"/>
                </a:solidFill>
                <a:latin typeface="Times New Roman" panose="02020603050405020304" pitchFamily="18" charset="0"/>
                <a:cs typeface="Times New Roman" panose="02020603050405020304" pitchFamily="18" charset="0"/>
              </a:rPr>
              <a:t> operativă a </a:t>
            </a:r>
            <a:r>
              <a:rPr lang="ro-RO" sz="1600" b="0" dirty="0" err="1">
                <a:solidFill>
                  <a:schemeClr val="tx1"/>
                </a:solidFill>
                <a:latin typeface="Times New Roman" panose="02020603050405020304" pitchFamily="18" charset="0"/>
                <a:cs typeface="Times New Roman" panose="02020603050405020304" pitchFamily="18" charset="0"/>
              </a:rPr>
              <a:t>staţiilor</a:t>
            </a:r>
            <a:r>
              <a:rPr lang="ro-RO" sz="1600" b="0" dirty="0">
                <a:solidFill>
                  <a:schemeClr val="tx1"/>
                </a:solidFill>
                <a:latin typeface="Times New Roman" panose="02020603050405020304" pitchFamily="18" charset="0"/>
                <a:cs typeface="Times New Roman" panose="02020603050405020304" pitchFamily="18" charset="0"/>
              </a:rPr>
              <a:t> de pompare</a:t>
            </a:r>
          </a:p>
          <a:p>
            <a:pPr algn="just"/>
            <a:r>
              <a:rPr lang="ro-RO" sz="1600" b="0" dirty="0">
                <a:solidFill>
                  <a:schemeClr val="tx1"/>
                </a:solidFill>
                <a:latin typeface="Times New Roman" panose="02020603050405020304" pitchFamily="18" charset="0"/>
                <a:cs typeface="Times New Roman" panose="02020603050405020304" pitchFamily="18" charset="0"/>
              </a:rPr>
              <a:t>6.3. Lucrările de </a:t>
            </a:r>
            <a:r>
              <a:rPr lang="ro-RO" sz="1600" b="0" dirty="0" err="1">
                <a:solidFill>
                  <a:schemeClr val="tx1"/>
                </a:solidFill>
                <a:latin typeface="Times New Roman" panose="02020603050405020304" pitchFamily="18" charset="0"/>
                <a:cs typeface="Times New Roman" panose="02020603050405020304" pitchFamily="18" charset="0"/>
              </a:rPr>
              <a:t>reparaţie</a:t>
            </a:r>
            <a:r>
              <a:rPr lang="ro-RO" sz="1600" b="0" dirty="0">
                <a:solidFill>
                  <a:schemeClr val="tx1"/>
                </a:solidFill>
                <a:latin typeface="Times New Roman" panose="02020603050405020304" pitchFamily="18" charset="0"/>
                <a:cs typeface="Times New Roman" panose="02020603050405020304" pitchFamily="18" charset="0"/>
              </a:rPr>
              <a:t> a </a:t>
            </a:r>
            <a:r>
              <a:rPr lang="ro-RO" sz="1600" b="0" dirty="0" err="1">
                <a:solidFill>
                  <a:schemeClr val="tx1"/>
                </a:solidFill>
                <a:latin typeface="Times New Roman" panose="02020603050405020304" pitchFamily="18" charset="0"/>
                <a:cs typeface="Times New Roman" panose="02020603050405020304" pitchFamily="18" charset="0"/>
              </a:rPr>
              <a:t>staţiilor</a:t>
            </a:r>
            <a:r>
              <a:rPr lang="ro-RO" sz="1600" b="0" dirty="0">
                <a:solidFill>
                  <a:schemeClr val="tx1"/>
                </a:solidFill>
                <a:latin typeface="Times New Roman" panose="02020603050405020304" pitchFamily="18" charset="0"/>
                <a:cs typeface="Times New Roman" panose="02020603050405020304" pitchFamily="18" charset="0"/>
              </a:rPr>
              <a:t> de pompare</a:t>
            </a:r>
          </a:p>
          <a:p>
            <a:pPr algn="just"/>
            <a:r>
              <a:rPr lang="ro-RO" sz="1600" b="0" dirty="0">
                <a:solidFill>
                  <a:schemeClr val="tx1"/>
                </a:solidFill>
                <a:latin typeface="Times New Roman" panose="02020603050405020304" pitchFamily="18" charset="0"/>
                <a:cs typeface="Times New Roman" panose="02020603050405020304" pitchFamily="18" charset="0"/>
              </a:rPr>
              <a:t>6.4. Exploatarea agregatelor de pompare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 mecanismelor auxiliare</a:t>
            </a:r>
          </a:p>
          <a:p>
            <a:pPr algn="just"/>
            <a:r>
              <a:rPr lang="ro-RO" sz="1600" b="0" dirty="0">
                <a:solidFill>
                  <a:schemeClr val="tx1"/>
                </a:solidFill>
                <a:latin typeface="Times New Roman" panose="02020603050405020304" pitchFamily="18" charset="0"/>
                <a:cs typeface="Times New Roman" panose="02020603050405020304" pitchFamily="18" charset="0"/>
              </a:rPr>
              <a:t>6.5. </a:t>
            </a:r>
            <a:r>
              <a:rPr lang="ro-RO" sz="1600" b="0" dirty="0" err="1">
                <a:solidFill>
                  <a:schemeClr val="tx1"/>
                </a:solidFill>
                <a:latin typeface="Times New Roman" panose="02020603050405020304" pitchFamily="18" charset="0"/>
                <a:cs typeface="Times New Roman" panose="02020603050405020304" pitchFamily="18" charset="0"/>
              </a:rPr>
              <a:t>Evidenţa</a:t>
            </a:r>
            <a:r>
              <a:rPr lang="ro-RO" sz="1600" b="0" dirty="0">
                <a:solidFill>
                  <a:schemeClr val="tx1"/>
                </a:solidFill>
                <a:latin typeface="Times New Roman" panose="02020603050405020304" pitchFamily="18" charset="0"/>
                <a:cs typeface="Times New Roman" panose="02020603050405020304" pitchFamily="18" charset="0"/>
              </a:rPr>
              <a:t> indicatorilor </a:t>
            </a:r>
            <a:r>
              <a:rPr lang="ro-RO" sz="1600" b="0" dirty="0" err="1">
                <a:solidFill>
                  <a:schemeClr val="tx1"/>
                </a:solidFill>
                <a:latin typeface="Times New Roman" panose="02020603050405020304" pitchFamily="18" charset="0"/>
                <a:cs typeface="Times New Roman" panose="02020603050405020304" pitchFamily="18" charset="0"/>
              </a:rPr>
              <a:t>tehnico</a:t>
            </a:r>
            <a:r>
              <a:rPr lang="ro-RO" sz="1600" b="0" dirty="0">
                <a:solidFill>
                  <a:schemeClr val="tx1"/>
                </a:solidFill>
                <a:latin typeface="Times New Roman" panose="02020603050405020304" pitchFamily="18" charset="0"/>
                <a:cs typeface="Times New Roman" panose="02020603050405020304" pitchFamily="18" charset="0"/>
              </a:rPr>
              <a:t>-economici</a:t>
            </a:r>
          </a:p>
          <a:p>
            <a:pPr algn="just"/>
            <a:endParaRPr lang="ro-RO"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770537"/>
          </a:xfrm>
          <a:prstGeom prst="rect">
            <a:avLst/>
          </a:prstGeom>
          <a:noFill/>
        </p:spPr>
        <p:txBody>
          <a:bodyPr wrap="square" rtlCol="0">
            <a:spAutoFit/>
          </a:bodyPr>
          <a:lstStyle/>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dirty="0">
                <a:solidFill>
                  <a:schemeClr val="tx1"/>
                </a:solidFill>
                <a:latin typeface="Times New Roman" panose="02020603050405020304" pitchFamily="18" charset="0"/>
                <a:cs typeface="Times New Roman" panose="02020603050405020304" pitchFamily="18" charset="0"/>
              </a:rPr>
              <a:t>Capitolul 7. Mijloace de automatizare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a:t>
            </a:r>
            <a:r>
              <a:rPr lang="ro-RO" sz="1600" dirty="0" err="1">
                <a:solidFill>
                  <a:schemeClr val="tx1"/>
                </a:solidFill>
                <a:latin typeface="Times New Roman" panose="02020603050405020304" pitchFamily="18" charset="0"/>
                <a:cs typeface="Times New Roman" panose="02020603050405020304" pitchFamily="18" charset="0"/>
              </a:rPr>
              <a:t>dispecerizare</a:t>
            </a:r>
            <a:endParaRPr lang="ro-RO" sz="1600" dirty="0">
              <a:solidFill>
                <a:schemeClr val="tx1"/>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7.1. Aspecte generale</a:t>
            </a:r>
          </a:p>
          <a:p>
            <a:pPr algn="just"/>
            <a:r>
              <a:rPr lang="ro-RO" sz="1600" b="0" dirty="0">
                <a:solidFill>
                  <a:schemeClr val="tx1"/>
                </a:solidFill>
                <a:latin typeface="Times New Roman" panose="02020603050405020304" pitchFamily="18" charset="0"/>
                <a:cs typeface="Times New Roman" panose="02020603050405020304" pitchFamily="18" charset="0"/>
              </a:rPr>
              <a:t>7.2. Dotarea serviciului ACM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a:t>
            </a: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dirty="0">
                <a:solidFill>
                  <a:schemeClr val="tx1"/>
                </a:solidFill>
                <a:latin typeface="Times New Roman" panose="02020603050405020304" pitchFamily="18" charset="0"/>
                <a:cs typeface="Times New Roman" panose="02020603050405020304" pitchFamily="18" charset="0"/>
              </a:rPr>
              <a:t>Capitolul 8. </a:t>
            </a:r>
            <a:r>
              <a:rPr lang="ro-RO" sz="1600" dirty="0" err="1">
                <a:solidFill>
                  <a:schemeClr val="tx1"/>
                </a:solidFill>
                <a:latin typeface="Times New Roman" panose="02020603050405020304" pitchFamily="18" charset="0"/>
                <a:cs typeface="Times New Roman" panose="02020603050405020304" pitchFamily="18" charset="0"/>
              </a:rPr>
              <a:t>Dispecerizarea</a:t>
            </a:r>
            <a:endParaRPr lang="ro-RO" sz="1600" dirty="0">
              <a:solidFill>
                <a:schemeClr val="tx1"/>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8.1. Aspecte generale</a:t>
            </a:r>
          </a:p>
          <a:p>
            <a:pPr algn="just"/>
            <a:r>
              <a:rPr lang="ro-RO" sz="1600" b="0" dirty="0">
                <a:solidFill>
                  <a:schemeClr val="tx1"/>
                </a:solidFill>
                <a:latin typeface="Times New Roman" panose="02020603050405020304" pitchFamily="18" charset="0"/>
                <a:cs typeface="Times New Roman" panose="02020603050405020304" pitchFamily="18" charset="0"/>
              </a:rPr>
              <a:t>8.2. Dotarea punctelor de dispecerat</a:t>
            </a:r>
          </a:p>
          <a:p>
            <a:pPr algn="just"/>
            <a:r>
              <a:rPr lang="ro-RO" sz="1600" b="0" dirty="0">
                <a:solidFill>
                  <a:schemeClr val="tx1"/>
                </a:solidFill>
                <a:latin typeface="Times New Roman" panose="02020603050405020304" pitchFamily="18" charset="0"/>
                <a:cs typeface="Times New Roman" panose="02020603050405020304" pitchFamily="18" charset="0"/>
              </a:rPr>
              <a:t>8.3. Organizarea activității punctelor de dispecerat</a:t>
            </a: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dirty="0">
                <a:solidFill>
                  <a:schemeClr val="tx1"/>
                </a:solidFill>
                <a:latin typeface="Times New Roman" panose="02020603050405020304" pitchFamily="18" charset="0"/>
                <a:cs typeface="Times New Roman" panose="02020603050405020304" pitchFamily="18" charset="0"/>
              </a:rPr>
              <a:t>Anexa 1.</a:t>
            </a:r>
            <a:r>
              <a:rPr lang="ro-RO" sz="1600" b="0" dirty="0">
                <a:solidFill>
                  <a:schemeClr val="tx1"/>
                </a:solidFill>
                <a:latin typeface="Times New Roman" panose="02020603050405020304" pitchFamily="18" charset="0"/>
                <a:cs typeface="Times New Roman" panose="02020603050405020304" pitchFamily="18" charset="0"/>
              </a:rPr>
              <a:t> Reguli privind efectuarea reparațiilor preventive planificate a sistemelor și instalațiilor de alimentare cu apă și de canalizare</a:t>
            </a: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dirty="0">
                <a:solidFill>
                  <a:schemeClr val="tx1"/>
                </a:solidFill>
                <a:latin typeface="Times New Roman" panose="02020603050405020304" pitchFamily="18" charset="0"/>
                <a:cs typeface="Times New Roman" panose="02020603050405020304" pitchFamily="18" charset="0"/>
              </a:rPr>
              <a:t>Anexa 2.</a:t>
            </a:r>
            <a:r>
              <a:rPr lang="ro-RO" sz="1600" b="0" dirty="0">
                <a:solidFill>
                  <a:schemeClr val="tx1"/>
                </a:solidFill>
                <a:latin typeface="Times New Roman" panose="02020603050405020304" pitchFamily="18" charset="0"/>
                <a:cs typeface="Times New Roman" panose="02020603050405020304" pitchFamily="18" charset="0"/>
              </a:rPr>
              <a:t> Documente normative și tehnice de bază utilizate la elaborarea Regulamentului privind exploatarea tehnică a sistemelor și instalațiilor publice de alimentare cu apă și de canalizare (conform situației din 01.01.2017)</a:t>
            </a:r>
          </a:p>
          <a:p>
            <a:pPr algn="just"/>
            <a:endParaRPr lang="ro-RO" sz="1600" dirty="0">
              <a:solidFill>
                <a:srgbClr val="0000FF"/>
              </a:solidFill>
              <a:latin typeface="Times New Roman" panose="02020603050405020304" pitchFamily="18" charset="0"/>
              <a:cs typeface="Times New Roman" panose="02020603050405020304" pitchFamily="18" charset="0"/>
            </a:endParaRP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endParaRPr lang="ro-RO"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524315"/>
          </a:xfrm>
          <a:prstGeom prst="rect">
            <a:avLst/>
          </a:prstGeom>
          <a:noFill/>
        </p:spPr>
        <p:txBody>
          <a:bodyPr wrap="square" rtlCol="0">
            <a:spAutoFit/>
          </a:bodyPr>
          <a:lstStyle/>
          <a:p>
            <a:pPr algn="just"/>
            <a:r>
              <a:rPr lang="ro-RO" sz="1600" dirty="0">
                <a:solidFill>
                  <a:srgbClr val="0000FF"/>
                </a:solidFill>
                <a:latin typeface="Times New Roman" panose="02020603050405020304" pitchFamily="18" charset="0"/>
                <a:cs typeface="Times New Roman" panose="02020603050405020304" pitchFamily="18" charset="0"/>
              </a:rPr>
              <a:t>CP G.03.07-2014 (MCH 4.01-02) „Instalații </a:t>
            </a:r>
            <a:r>
              <a:rPr lang="ro-RO" sz="1600" dirty="0" err="1">
                <a:solidFill>
                  <a:srgbClr val="0000FF"/>
                </a:solidFill>
                <a:latin typeface="Times New Roman" panose="02020603050405020304" pitchFamily="18" charset="0"/>
                <a:cs typeface="Times New Roman" panose="02020603050405020304" pitchFamily="18" charset="0"/>
              </a:rPr>
              <a:t>şi</a:t>
            </a:r>
            <a:r>
              <a:rPr lang="ro-RO" sz="1600" dirty="0">
                <a:solidFill>
                  <a:srgbClr val="0000FF"/>
                </a:solidFill>
                <a:latin typeface="Times New Roman" panose="02020603050405020304" pitchFamily="18" charset="0"/>
                <a:cs typeface="Times New Roman" panose="02020603050405020304" pitchFamily="18" charset="0"/>
              </a:rPr>
              <a:t> rețele de alimentare cu apă </a:t>
            </a:r>
            <a:r>
              <a:rPr lang="ro-RO" sz="1600" dirty="0" err="1">
                <a:solidFill>
                  <a:srgbClr val="0000FF"/>
                </a:solidFill>
                <a:latin typeface="Times New Roman" panose="02020603050405020304" pitchFamily="18" charset="0"/>
                <a:cs typeface="Times New Roman" panose="02020603050405020304" pitchFamily="18" charset="0"/>
              </a:rPr>
              <a:t>şi</a:t>
            </a:r>
            <a:r>
              <a:rPr lang="ro-RO" sz="1600" dirty="0">
                <a:solidFill>
                  <a:srgbClr val="0000FF"/>
                </a:solidFill>
                <a:latin typeface="Times New Roman" panose="02020603050405020304" pitchFamily="18" charset="0"/>
                <a:cs typeface="Times New Roman" panose="02020603050405020304" pitchFamily="18" charset="0"/>
              </a:rPr>
              <a:t> canalizare. Instalații interioare de apă </a:t>
            </a:r>
            <a:r>
              <a:rPr lang="ro-RO" sz="1600" dirty="0" err="1">
                <a:solidFill>
                  <a:srgbClr val="0000FF"/>
                </a:solidFill>
                <a:latin typeface="Times New Roman" panose="02020603050405020304" pitchFamily="18" charset="0"/>
                <a:cs typeface="Times New Roman" panose="02020603050405020304" pitchFamily="18" charset="0"/>
              </a:rPr>
              <a:t>şi</a:t>
            </a:r>
            <a:r>
              <a:rPr lang="ro-RO" sz="1600" dirty="0">
                <a:solidFill>
                  <a:srgbClr val="0000FF"/>
                </a:solidFill>
                <a:latin typeface="Times New Roman" panose="02020603050405020304" pitchFamily="18" charset="0"/>
                <a:cs typeface="Times New Roman" panose="02020603050405020304" pitchFamily="18" charset="0"/>
              </a:rPr>
              <a:t> canalizare”</a:t>
            </a:r>
          </a:p>
          <a:p>
            <a:pPr algn="just"/>
            <a:r>
              <a:rPr lang="ro-RO" sz="1600" b="0" dirty="0">
                <a:solidFill>
                  <a:schemeClr val="tx1"/>
                </a:solidFill>
                <a:latin typeface="Times New Roman" panose="02020603050405020304" pitchFamily="18" charset="0"/>
                <a:cs typeface="Times New Roman" panose="02020603050405020304" pitchFamily="18" charset="0"/>
              </a:rPr>
              <a:t>Prezentul Cod practic în </a:t>
            </a:r>
            <a:r>
              <a:rPr lang="ro-RO" sz="1600" b="0" dirty="0" err="1">
                <a:solidFill>
                  <a:schemeClr val="tx1"/>
                </a:solidFill>
                <a:latin typeface="Times New Roman" panose="02020603050405020304" pitchFamily="18" charset="0"/>
                <a:cs typeface="Times New Roman" panose="02020603050405020304" pitchFamily="18" charset="0"/>
              </a:rPr>
              <a:t>construcţii</a:t>
            </a:r>
            <a:r>
              <a:rPr lang="ro-RO" sz="1600" b="0" dirty="0">
                <a:solidFill>
                  <a:schemeClr val="tx1"/>
                </a:solidFill>
                <a:latin typeface="Times New Roman" panose="02020603050405020304" pitchFamily="18" charset="0"/>
                <a:cs typeface="Times New Roman" panose="02020603050405020304" pitchFamily="18" charset="0"/>
              </a:rPr>
              <a:t> reprezintă adaptarea prin metoda pagi-nii de copertă la </a:t>
            </a:r>
            <a:r>
              <a:rPr lang="ro-RO" sz="1600" b="0" dirty="0" err="1">
                <a:solidFill>
                  <a:schemeClr val="tx1"/>
                </a:solidFill>
                <a:latin typeface="Times New Roman" panose="02020603050405020304" pitchFamily="18" charset="0"/>
                <a:cs typeface="Times New Roman" panose="02020603050405020304" pitchFamily="18" charset="0"/>
              </a:rPr>
              <a:t>condiţiile</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naţionale</a:t>
            </a:r>
            <a:r>
              <a:rPr lang="ro-RO" sz="1600" b="0" dirty="0">
                <a:solidFill>
                  <a:schemeClr val="tx1"/>
                </a:solidFill>
                <a:latin typeface="Times New Roman" panose="02020603050405020304" pitchFamily="18" charset="0"/>
                <a:cs typeface="Times New Roman" panose="02020603050405020304" pitchFamily="18" charset="0"/>
              </a:rPr>
              <a:t> ale Republicii Moldova a normativului </a:t>
            </a:r>
            <a:r>
              <a:rPr lang="ro-RO" sz="1600" b="0" dirty="0" err="1">
                <a:solidFill>
                  <a:schemeClr val="tx1"/>
                </a:solidFill>
                <a:latin typeface="Times New Roman" panose="02020603050405020304" pitchFamily="18" charset="0"/>
                <a:cs typeface="Times New Roman" panose="02020603050405020304" pitchFamily="18" charset="0"/>
              </a:rPr>
              <a:t>Fede-raţiei</a:t>
            </a:r>
            <a:r>
              <a:rPr lang="ro-RO" sz="1600" b="0" dirty="0">
                <a:solidFill>
                  <a:schemeClr val="tx1"/>
                </a:solidFill>
                <a:latin typeface="Times New Roman" panose="02020603050405020304" pitchFamily="18" charset="0"/>
                <a:cs typeface="Times New Roman" panose="02020603050405020304" pitchFamily="18" charset="0"/>
              </a:rPr>
              <a:t> Ruse </a:t>
            </a:r>
            <a:r>
              <a:rPr lang="ru-RU" sz="1600" b="0" dirty="0">
                <a:solidFill>
                  <a:schemeClr val="tx1"/>
                </a:solidFill>
                <a:latin typeface="Times New Roman" panose="02020603050405020304" pitchFamily="18" charset="0"/>
                <a:cs typeface="Times New Roman" panose="02020603050405020304" pitchFamily="18" charset="0"/>
              </a:rPr>
              <a:t>МСН 4.01-02 „Внутренний водопровод и канализация”. </a:t>
            </a:r>
            <a:r>
              <a:rPr lang="ro-RO" sz="1600" b="0" dirty="0">
                <a:solidFill>
                  <a:schemeClr val="tx1"/>
                </a:solidFill>
                <a:latin typeface="Times New Roman" panose="02020603050405020304" pitchFamily="18" charset="0"/>
                <a:cs typeface="Times New Roman" panose="02020603050405020304" pitchFamily="18" charset="0"/>
              </a:rPr>
              <a:t>Prezentul Cod practic este armonizat cu </a:t>
            </a:r>
            <a:r>
              <a:rPr lang="ro-RO" sz="1600" b="0" dirty="0" err="1">
                <a:solidFill>
                  <a:schemeClr val="tx1"/>
                </a:solidFill>
                <a:latin typeface="Times New Roman" panose="02020603050405020304" pitchFamily="18" charset="0"/>
                <a:cs typeface="Times New Roman" panose="02020603050405020304" pitchFamily="18" charset="0"/>
              </a:rPr>
              <a:t>cerinţele</a:t>
            </a:r>
            <a:r>
              <a:rPr lang="ro-RO" sz="1600" b="0" dirty="0">
                <a:solidFill>
                  <a:schemeClr val="tx1"/>
                </a:solidFill>
                <a:latin typeface="Times New Roman" panose="02020603050405020304" pitchFamily="18" charset="0"/>
                <a:cs typeface="Times New Roman" panose="02020603050405020304" pitchFamily="18" charset="0"/>
              </a:rPr>
              <a:t> directivelor europene.</a:t>
            </a:r>
          </a:p>
          <a:p>
            <a:pPr algn="just"/>
            <a:r>
              <a:rPr lang="ro-RO" sz="1600" b="0" dirty="0">
                <a:solidFill>
                  <a:schemeClr val="tx1"/>
                </a:solidFill>
                <a:latin typeface="Times New Roman" panose="02020603050405020304" pitchFamily="18" charset="0"/>
                <a:cs typeface="Times New Roman" panose="02020603050405020304" pitchFamily="18" charset="0"/>
              </a:rPr>
              <a:t>Prezentul Cod practic se referă la sistemele interioare de alimentare cu apă rece, apă caldă, canalizare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scurgere a apei pluviale.</a:t>
            </a:r>
          </a:p>
          <a:p>
            <a:pPr algn="just"/>
            <a:r>
              <a:rPr lang="ro-RO" sz="1600" b="0" dirty="0">
                <a:solidFill>
                  <a:schemeClr val="tx1"/>
                </a:solidFill>
                <a:latin typeface="Times New Roman" panose="02020603050405020304" pitchFamily="18" charset="0"/>
                <a:cs typeface="Times New Roman" panose="02020603050405020304" pitchFamily="18" charset="0"/>
              </a:rPr>
              <a:t>Prezentul Cod practic conţine următoarele capitole: domeniu de aplicare; referinţe normative; termeni şi definiţii; prevederi generale; determinarea debitelor de calcul de apă şi de canalizare; calitatea, temperatura şi presiunea în reţelele de apă; sisteme de alimentare cu apă rece şi caldă; sisteme de alimentare cu apă </a:t>
            </a:r>
            <a:r>
              <a:rPr lang="ro-RO" sz="1600" b="0" dirty="0" smtClean="0">
                <a:solidFill>
                  <a:schemeClr val="tx1"/>
                </a:solidFill>
                <a:latin typeface="Times New Roman" panose="02020603050405020304" pitchFamily="18" charset="0"/>
                <a:cs typeface="Times New Roman" panose="02020603050405020304" pitchFamily="18" charset="0"/>
              </a:rPr>
              <a:t>pentru </a:t>
            </a:r>
            <a:r>
              <a:rPr lang="ro-RO" sz="1600" b="0" dirty="0">
                <a:solidFill>
                  <a:schemeClr val="tx1"/>
                </a:solidFill>
                <a:latin typeface="Times New Roman" panose="02020603050405020304" pitchFamily="18" charset="0"/>
                <a:cs typeface="Times New Roman" panose="02020603050405020304" pitchFamily="18" charset="0"/>
              </a:rPr>
              <a:t>combaterea incendiilor; conducte şi armaturi; reţele interioare de apă rece şi apă caldă; calculul reţelelor interioare de apă rece; calculul reţelelor interioare de apă caldă; dispozitive de măsurare a consumului de apă; instalaţii de pompare; rezervoare de rezervă şi de înălţime; cerinţe suplimentare pentru reţelele interioare de alimentare cu apă, în condiţii naturale şi climatice specifice; sisteme de canali-zare; obiecte sanitare şi receptoare de ape uzate; reţele de canalizare interioară; calculul reţelelor de canalizare; instalaţii locale pentru epurarea şi pomparea ape-lor uzate; instalaţii interioare de ape meteorice; cerinţe suplimentare pentru sis-temele şi instalaţiile interioare de canalizare în condiţii specifice de mediu şi climă.</a:t>
            </a: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5016758"/>
          </a:xfrm>
          <a:prstGeom prst="rect">
            <a:avLst/>
          </a:prstGeom>
          <a:noFill/>
        </p:spPr>
        <p:txBody>
          <a:bodyPr wrap="square" rtlCol="0">
            <a:spAutoFit/>
          </a:bodyPr>
          <a:lstStyle/>
          <a:p>
            <a:pPr algn="just"/>
            <a:r>
              <a:rPr lang="ro-RO" sz="1600" b="0" dirty="0">
                <a:solidFill>
                  <a:schemeClr val="tx1"/>
                </a:solidFill>
                <a:latin typeface="Times New Roman" panose="02020603050405020304" pitchFamily="18" charset="0"/>
                <a:cs typeface="Times New Roman" panose="02020603050405020304" pitchFamily="18" charset="0"/>
              </a:rPr>
              <a:t>Documentul </a:t>
            </a:r>
            <a:r>
              <a:rPr lang="ro-RO" sz="1600" b="0" dirty="0" err="1">
                <a:solidFill>
                  <a:schemeClr val="tx1"/>
                </a:solidFill>
                <a:latin typeface="Times New Roman" panose="02020603050405020304" pitchFamily="18" charset="0"/>
                <a:cs typeface="Times New Roman" panose="02020603050405020304" pitchFamily="18" charset="0"/>
              </a:rPr>
              <a:t>conţine</a:t>
            </a:r>
            <a:r>
              <a:rPr lang="ro-RO" sz="1600" b="0" dirty="0">
                <a:solidFill>
                  <a:schemeClr val="tx1"/>
                </a:solidFill>
                <a:latin typeface="Times New Roman" panose="02020603050405020304" pitchFamily="18" charset="0"/>
                <a:cs typeface="Times New Roman" panose="02020603050405020304" pitchFamily="18" charset="0"/>
              </a:rPr>
              <a:t> următoarele anexe:</a:t>
            </a:r>
          </a:p>
          <a:p>
            <a:pPr algn="just"/>
            <a:r>
              <a:rPr lang="ro-RO" sz="1600" b="0" dirty="0">
                <a:solidFill>
                  <a:schemeClr val="tx1"/>
                </a:solidFill>
                <a:latin typeface="Times New Roman" panose="02020603050405020304" pitchFamily="18" charset="0"/>
                <a:cs typeface="Times New Roman" panose="02020603050405020304" pitchFamily="18" charset="0"/>
              </a:rPr>
              <a:t>Anexa A: Lista documentelor normative, la care se fac </a:t>
            </a:r>
            <a:r>
              <a:rPr lang="ro-RO" sz="1600" b="0" dirty="0" err="1">
                <a:solidFill>
                  <a:schemeClr val="tx1"/>
                </a:solidFill>
                <a:latin typeface="Times New Roman" panose="02020603050405020304" pitchFamily="18" charset="0"/>
                <a:cs typeface="Times New Roman" panose="02020603050405020304" pitchFamily="18" charset="0"/>
              </a:rPr>
              <a:t>referinţe</a:t>
            </a:r>
            <a:r>
              <a:rPr lang="ro-RO" sz="1600" b="0" dirty="0">
                <a:solidFill>
                  <a:schemeClr val="tx1"/>
                </a:solidFill>
                <a:latin typeface="Times New Roman" panose="02020603050405020304" pitchFamily="18" charset="0"/>
                <a:cs typeface="Times New Roman" panose="02020603050405020304" pitchFamily="18" charset="0"/>
              </a:rPr>
              <a:t> în prezentul cod practic în </a:t>
            </a:r>
            <a:r>
              <a:rPr lang="ro-RO" sz="1600" b="0" dirty="0" err="1">
                <a:solidFill>
                  <a:schemeClr val="tx1"/>
                </a:solidFill>
                <a:latin typeface="Times New Roman" panose="02020603050405020304" pitchFamily="18" charset="0"/>
                <a:cs typeface="Times New Roman" panose="02020603050405020304" pitchFamily="18" charset="0"/>
              </a:rPr>
              <a:t>construcţii</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ro-RO" sz="1600" b="0" dirty="0">
                <a:solidFill>
                  <a:schemeClr val="tx1"/>
                </a:solidFill>
                <a:latin typeface="Times New Roman" panose="02020603050405020304" pitchFamily="18" charset="0"/>
                <a:cs typeface="Times New Roman" panose="02020603050405020304" pitchFamily="18" charset="0"/>
              </a:rPr>
              <a:t>Anexa B: Termeni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definiţii</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ro-RO" sz="1600" b="0" dirty="0">
                <a:solidFill>
                  <a:schemeClr val="tx1"/>
                </a:solidFill>
                <a:latin typeface="Times New Roman" panose="02020603050405020304" pitchFamily="18" charset="0"/>
                <a:cs typeface="Times New Roman" panose="02020603050405020304" pitchFamily="18" charset="0"/>
              </a:rPr>
              <a:t>Anexa C: Debite de calcul de apă;</a:t>
            </a:r>
          </a:p>
          <a:p>
            <a:pPr algn="just"/>
            <a:r>
              <a:rPr lang="ro-RO" sz="1600" b="0" dirty="0">
                <a:solidFill>
                  <a:schemeClr val="tx1"/>
                </a:solidFill>
                <a:latin typeface="Times New Roman" panose="02020603050405020304" pitchFamily="18" charset="0"/>
                <a:cs typeface="Times New Roman" panose="02020603050405020304" pitchFamily="18" charset="0"/>
              </a:rPr>
              <a:t>Anexa D: Nomograme pentru determinarea pierderilor de sarcină în contoarele de apă.</a:t>
            </a:r>
          </a:p>
          <a:p>
            <a:pPr algn="just"/>
            <a:r>
              <a:rPr lang="ro-RO" sz="1600" b="0" dirty="0">
                <a:solidFill>
                  <a:schemeClr val="tx1"/>
                </a:solidFill>
                <a:latin typeface="Times New Roman" panose="02020603050405020304" pitchFamily="18" charset="0"/>
                <a:cs typeface="Times New Roman" panose="02020603050405020304" pitchFamily="18" charset="0"/>
              </a:rPr>
              <a:t>Codul practic în </a:t>
            </a:r>
            <a:r>
              <a:rPr lang="ro-RO" sz="1600" b="0" dirty="0" err="1">
                <a:solidFill>
                  <a:schemeClr val="tx1"/>
                </a:solidFill>
                <a:latin typeface="Times New Roman" panose="02020603050405020304" pitchFamily="18" charset="0"/>
                <a:cs typeface="Times New Roman" panose="02020603050405020304" pitchFamily="18" charset="0"/>
              </a:rPr>
              <a:t>construcţii</a:t>
            </a:r>
            <a:r>
              <a:rPr lang="ro-RO" sz="1600" b="0" dirty="0">
                <a:solidFill>
                  <a:schemeClr val="tx1"/>
                </a:solidFill>
                <a:latin typeface="Times New Roman" panose="02020603050405020304" pitchFamily="18" charset="0"/>
                <a:cs typeface="Times New Roman" panose="02020603050405020304" pitchFamily="18" charset="0"/>
              </a:rPr>
              <a:t> CP G.03.07-2014 (</a:t>
            </a:r>
            <a:r>
              <a:rPr lang="ru-RU" sz="1600" b="0" dirty="0">
                <a:solidFill>
                  <a:schemeClr val="tx1"/>
                </a:solidFill>
                <a:latin typeface="Times New Roman" panose="02020603050405020304" pitchFamily="18" charset="0"/>
                <a:cs typeface="Times New Roman" panose="02020603050405020304" pitchFamily="18" charset="0"/>
              </a:rPr>
              <a:t>МСН 4.01-02) </a:t>
            </a:r>
            <a:r>
              <a:rPr lang="ro-RO" sz="1600" b="0" dirty="0">
                <a:solidFill>
                  <a:schemeClr val="tx1"/>
                </a:solidFill>
                <a:latin typeface="Times New Roman" panose="02020603050405020304" pitchFamily="18" charset="0"/>
                <a:cs typeface="Times New Roman" panose="02020603050405020304" pitchFamily="18" charset="0"/>
              </a:rPr>
              <a:t>se adoptă pentru prima dată.</a:t>
            </a: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dirty="0">
                <a:solidFill>
                  <a:srgbClr val="0000FF"/>
                </a:solidFill>
                <a:latin typeface="Times New Roman" panose="02020603050405020304" pitchFamily="18" charset="0"/>
                <a:cs typeface="Times New Roman" panose="02020603050405020304" pitchFamily="18" charset="0"/>
              </a:rPr>
              <a:t>NCM G.03.02:2015 „Rețele </a:t>
            </a:r>
            <a:r>
              <a:rPr lang="ro-RO" sz="1600" dirty="0" err="1">
                <a:solidFill>
                  <a:srgbClr val="0000FF"/>
                </a:solidFill>
                <a:latin typeface="Times New Roman" panose="02020603050405020304" pitchFamily="18" charset="0"/>
                <a:cs typeface="Times New Roman" panose="02020603050405020304" pitchFamily="18" charset="0"/>
              </a:rPr>
              <a:t>şi</a:t>
            </a:r>
            <a:r>
              <a:rPr lang="ro-RO" sz="1600" dirty="0">
                <a:solidFill>
                  <a:srgbClr val="0000FF"/>
                </a:solidFill>
                <a:latin typeface="Times New Roman" panose="02020603050405020304" pitchFamily="18" charset="0"/>
                <a:cs typeface="Times New Roman" panose="02020603050405020304" pitchFamily="18" charset="0"/>
              </a:rPr>
              <a:t> instalații exterioare de canalizare”. </a:t>
            </a: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1. ELABORAT de către Universitatea Agrară de Stat din Moldova. </a:t>
            </a:r>
          </a:p>
          <a:p>
            <a:pPr algn="just"/>
            <a:r>
              <a:rPr lang="ro-RO" sz="1600" b="0" dirty="0">
                <a:solidFill>
                  <a:schemeClr val="tx1"/>
                </a:solidFill>
                <a:latin typeface="Times New Roman" panose="02020603050405020304" pitchFamily="18" charset="0"/>
                <a:cs typeface="Times New Roman" panose="02020603050405020304" pitchFamily="18" charset="0"/>
              </a:rPr>
              <a:t>   La elaborarea prezentului Cod practic au luat parte: </a:t>
            </a:r>
            <a:r>
              <a:rPr lang="ro-RO" sz="1600" b="0" dirty="0" err="1">
                <a:solidFill>
                  <a:schemeClr val="tx1"/>
                </a:solidFill>
                <a:latin typeface="Times New Roman" panose="02020603050405020304" pitchFamily="18" charset="0"/>
                <a:cs typeface="Times New Roman" panose="02020603050405020304" pitchFamily="18" charset="0"/>
              </a:rPr>
              <a:t>confereniarul</a:t>
            </a:r>
            <a:r>
              <a:rPr lang="ro-RO" sz="1600" b="0" dirty="0">
                <a:solidFill>
                  <a:schemeClr val="tx1"/>
                </a:solidFill>
                <a:latin typeface="Times New Roman" panose="02020603050405020304" pitchFamily="18" charset="0"/>
                <a:cs typeface="Times New Roman" panose="02020603050405020304" pitchFamily="18" charset="0"/>
              </a:rPr>
              <a:t> universitar, d.ș.t. D. Ungureanu, </a:t>
            </a:r>
            <a:r>
              <a:rPr lang="ro-RO" sz="1600" b="0" dirty="0" err="1">
                <a:solidFill>
                  <a:schemeClr val="tx1"/>
                </a:solidFill>
                <a:latin typeface="Times New Roman" panose="02020603050405020304" pitchFamily="18" charset="0"/>
                <a:cs typeface="Times New Roman" panose="02020603050405020304" pitchFamily="18" charset="0"/>
              </a:rPr>
              <a:t>confereniarul</a:t>
            </a:r>
            <a:r>
              <a:rPr lang="ro-RO" sz="1600" b="0" dirty="0">
                <a:solidFill>
                  <a:schemeClr val="tx1"/>
                </a:solidFill>
                <a:latin typeface="Times New Roman" panose="02020603050405020304" pitchFamily="18" charset="0"/>
                <a:cs typeface="Times New Roman" panose="02020603050405020304" pitchFamily="18" charset="0"/>
              </a:rPr>
              <a:t>  universitar,  d.ș.t.  I.  </a:t>
            </a:r>
            <a:r>
              <a:rPr lang="ro-RO" sz="1600" b="0" dirty="0" err="1">
                <a:solidFill>
                  <a:schemeClr val="tx1"/>
                </a:solidFill>
                <a:latin typeface="Times New Roman" panose="02020603050405020304" pitchFamily="18" charset="0"/>
                <a:cs typeface="Times New Roman" panose="02020603050405020304" pitchFamily="18" charset="0"/>
              </a:rPr>
              <a:t>Ioneț</a:t>
            </a:r>
            <a:r>
              <a:rPr lang="ro-RO" sz="1600" b="0" dirty="0">
                <a:solidFill>
                  <a:schemeClr val="tx1"/>
                </a:solidFill>
                <a:latin typeface="Times New Roman" panose="02020603050405020304" pitchFamily="18" charset="0"/>
                <a:cs typeface="Times New Roman" panose="02020603050405020304" pitchFamily="18" charset="0"/>
              </a:rPr>
              <a:t>,  conferențiarul  universitar,  </a:t>
            </a:r>
            <a:r>
              <a:rPr lang="ro-RO" sz="1600" b="0" dirty="0" err="1">
                <a:solidFill>
                  <a:schemeClr val="tx1"/>
                </a:solidFill>
                <a:latin typeface="Times New Roman" panose="02020603050405020304" pitchFamily="18" charset="0"/>
                <a:cs typeface="Times New Roman" panose="02020603050405020304" pitchFamily="18" charset="0"/>
              </a:rPr>
              <a:t>d.ș.a</a:t>
            </a:r>
            <a:r>
              <a:rPr lang="ro-RO" sz="1600" b="0" dirty="0">
                <a:solidFill>
                  <a:schemeClr val="tx1"/>
                </a:solidFill>
                <a:latin typeface="Times New Roman" panose="02020603050405020304" pitchFamily="18" charset="0"/>
                <a:cs typeface="Times New Roman" panose="02020603050405020304" pitchFamily="18" charset="0"/>
              </a:rPr>
              <a:t>.  O.  </a:t>
            </a:r>
            <a:r>
              <a:rPr lang="ro-RO" sz="1600" b="0" dirty="0" err="1">
                <a:solidFill>
                  <a:schemeClr val="tx1"/>
                </a:solidFill>
                <a:latin typeface="Times New Roman" panose="02020603050405020304" pitchFamily="18" charset="0"/>
                <a:cs typeface="Times New Roman" panose="02020603050405020304" pitchFamily="18" charset="0"/>
              </a:rPr>
              <a:t>Horjan</a:t>
            </a:r>
            <a:r>
              <a:rPr lang="ro-RO" sz="1600" b="0" dirty="0">
                <a:solidFill>
                  <a:schemeClr val="tx1"/>
                </a:solidFill>
                <a:latin typeface="Times New Roman" panose="02020603050405020304" pitchFamily="18" charset="0"/>
                <a:cs typeface="Times New Roman" panose="02020603050405020304" pitchFamily="18" charset="0"/>
              </a:rPr>
              <a:t>,  profesorul  universitar,  d.ș.t.  T.  </a:t>
            </a:r>
            <a:r>
              <a:rPr lang="ro-RO" sz="1600" b="0" dirty="0" err="1">
                <a:solidFill>
                  <a:schemeClr val="tx1"/>
                </a:solidFill>
                <a:latin typeface="Times New Roman" panose="02020603050405020304" pitchFamily="18" charset="0"/>
                <a:cs typeface="Times New Roman" panose="02020603050405020304" pitchFamily="18" charset="0"/>
              </a:rPr>
              <a:t>Coşuleanu</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conferenţiarul</a:t>
            </a:r>
            <a:r>
              <a:rPr lang="ro-RO" sz="1600" b="0" dirty="0">
                <a:solidFill>
                  <a:schemeClr val="tx1"/>
                </a:solidFill>
                <a:latin typeface="Times New Roman" panose="02020603050405020304" pitchFamily="18" charset="0"/>
                <a:cs typeface="Times New Roman" panose="02020603050405020304" pitchFamily="18" charset="0"/>
              </a:rPr>
              <a:t> universitar d.ș.t. P.</a:t>
            </a:r>
            <a:r>
              <a:rPr lang="ru-RU"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Pleșca</a:t>
            </a:r>
            <a:r>
              <a:rPr lang="ro-RO" sz="1600" b="0" dirty="0">
                <a:solidFill>
                  <a:schemeClr val="tx1"/>
                </a:solidFill>
                <a:latin typeface="Times New Roman" panose="02020603050405020304" pitchFamily="18" charset="0"/>
                <a:cs typeface="Times New Roman" panose="02020603050405020304" pitchFamily="18" charset="0"/>
              </a:rPr>
              <a:t>, inginer O. Cojocaru, inginer Irina Ciobanu. </a:t>
            </a:r>
          </a:p>
          <a:p>
            <a:pPr algn="just"/>
            <a:r>
              <a:rPr lang="ro-RO" sz="1600" b="0" dirty="0">
                <a:solidFill>
                  <a:schemeClr val="tx1"/>
                </a:solidFill>
                <a:latin typeface="Times New Roman" panose="02020603050405020304" pitchFamily="18" charset="0"/>
                <a:cs typeface="Times New Roman" panose="02020603050405020304" pitchFamily="18" charset="0"/>
              </a:rPr>
              <a:t>       Redactarea      generală    este    realizată   </a:t>
            </a:r>
            <a:r>
              <a:rPr lang="ro-RO" sz="1600" b="0" dirty="0" err="1">
                <a:solidFill>
                  <a:schemeClr val="tx1"/>
                </a:solidFill>
                <a:latin typeface="Times New Roman" panose="02020603050405020304" pitchFamily="18" charset="0"/>
                <a:cs typeface="Times New Roman" panose="02020603050405020304" pitchFamily="18" charset="0"/>
              </a:rPr>
              <a:t>conferenţiarul</a:t>
            </a:r>
            <a:r>
              <a:rPr lang="ro-RO" sz="1600" b="0" dirty="0">
                <a:solidFill>
                  <a:schemeClr val="tx1"/>
                </a:solidFill>
                <a:latin typeface="Times New Roman" panose="02020603050405020304" pitchFamily="18" charset="0"/>
                <a:cs typeface="Times New Roman" panose="02020603050405020304" pitchFamily="18" charset="0"/>
              </a:rPr>
              <a:t>    universitar   al  catedrei    „</a:t>
            </a:r>
            <a:r>
              <a:rPr lang="ro-RO" sz="1600" b="0" dirty="0" err="1">
                <a:solidFill>
                  <a:schemeClr val="tx1"/>
                </a:solidFill>
                <a:latin typeface="Times New Roman" panose="02020603050405020304" pitchFamily="18" charset="0"/>
                <a:cs typeface="Times New Roman" panose="02020603050405020304" pitchFamily="18" charset="0"/>
              </a:rPr>
              <a:t>Ecotehnica</a:t>
            </a:r>
            <a:r>
              <a:rPr lang="ro-RO" sz="1600" b="0" dirty="0">
                <a:solidFill>
                  <a:schemeClr val="tx1"/>
                </a:solidFill>
                <a:latin typeface="Times New Roman" panose="02020603050405020304" pitchFamily="18" charset="0"/>
                <a:cs typeface="Times New Roman" panose="02020603050405020304" pitchFamily="18" charset="0"/>
              </a:rPr>
              <a:t>,  </a:t>
            </a:r>
          </a:p>
          <a:p>
            <a:pPr algn="just"/>
            <a:r>
              <a:rPr lang="ro-RO" sz="1600" b="0" dirty="0" err="1">
                <a:solidFill>
                  <a:schemeClr val="tx1"/>
                </a:solidFill>
                <a:latin typeface="Times New Roman" panose="02020603050405020304" pitchFamily="18" charset="0"/>
                <a:cs typeface="Times New Roman" panose="02020603050405020304" pitchFamily="18" charset="0"/>
              </a:rPr>
              <a:t>Menegement</a:t>
            </a:r>
            <a:r>
              <a:rPr lang="ro-RO" sz="1600" b="0" dirty="0">
                <a:solidFill>
                  <a:schemeClr val="tx1"/>
                </a:solidFill>
                <a:latin typeface="Times New Roman" panose="02020603050405020304" pitchFamily="18" charset="0"/>
                <a:cs typeface="Times New Roman" panose="02020603050405020304" pitchFamily="18" charset="0"/>
              </a:rPr>
              <a:t> Ecologic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Ingineria Apelor”, doctorul în </a:t>
            </a:r>
            <a:r>
              <a:rPr lang="ro-RO" sz="1600" b="0" dirty="0" err="1">
                <a:solidFill>
                  <a:schemeClr val="tx1"/>
                </a:solidFill>
                <a:latin typeface="Times New Roman" panose="02020603050405020304" pitchFamily="18" charset="0"/>
                <a:cs typeface="Times New Roman" panose="02020603050405020304" pitchFamily="18" charset="0"/>
              </a:rPr>
              <a:t>ştiinţe</a:t>
            </a:r>
            <a:r>
              <a:rPr lang="ro-RO" sz="1600" b="0" dirty="0">
                <a:solidFill>
                  <a:schemeClr val="tx1"/>
                </a:solidFill>
                <a:latin typeface="Times New Roman" panose="02020603050405020304" pitchFamily="18" charset="0"/>
                <a:cs typeface="Times New Roman" panose="02020603050405020304" pitchFamily="18" charset="0"/>
              </a:rPr>
              <a:t> tehnice D. Ungureanu. </a:t>
            </a:r>
          </a:p>
          <a:p>
            <a:pPr algn="just"/>
            <a:r>
              <a:rPr lang="ro-RO" sz="1600" b="0" dirty="0">
                <a:solidFill>
                  <a:schemeClr val="tx1"/>
                </a:solidFill>
                <a:latin typeface="Times New Roman" panose="02020603050405020304" pitchFamily="18" charset="0"/>
                <a:cs typeface="Times New Roman" panose="02020603050405020304" pitchFamily="18" charset="0"/>
              </a:rPr>
              <a:t>2. ACCEPTAT de către Comitetul tehnic pentru normare tehnică în </a:t>
            </a:r>
            <a:r>
              <a:rPr lang="ro-RO" sz="1600" b="0" dirty="0" err="1">
                <a:solidFill>
                  <a:schemeClr val="tx1"/>
                </a:solidFill>
                <a:latin typeface="Times New Roman" panose="02020603050405020304" pitchFamily="18" charset="0"/>
                <a:cs typeface="Times New Roman" panose="02020603050405020304" pitchFamily="18" charset="0"/>
              </a:rPr>
              <a:t>construcţii</a:t>
            </a:r>
            <a:r>
              <a:rPr lang="ro-RO" sz="1600" b="0" dirty="0">
                <a:solidFill>
                  <a:schemeClr val="tx1"/>
                </a:solidFill>
                <a:latin typeface="Times New Roman" panose="02020603050405020304" pitchFamily="18" charset="0"/>
                <a:cs typeface="Times New Roman" panose="02020603050405020304" pitchFamily="18" charset="0"/>
              </a:rPr>
              <a:t> CTC.01  "</a:t>
            </a:r>
            <a:r>
              <a:rPr lang="ro-RO" sz="1600" b="0" dirty="0" err="1">
                <a:solidFill>
                  <a:schemeClr val="tx1"/>
                </a:solidFill>
                <a:latin typeface="Times New Roman" panose="02020603050405020304" pitchFamily="18" charset="0"/>
                <a:cs typeface="Times New Roman" panose="02020603050405020304" pitchFamily="18" charset="0"/>
              </a:rPr>
              <a:t>Instalaţii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reţele</a:t>
            </a:r>
            <a:r>
              <a:rPr lang="ro-RO" sz="1600" b="0" dirty="0">
                <a:solidFill>
                  <a:schemeClr val="tx1"/>
                </a:solidFill>
                <a:latin typeface="Times New Roman" panose="02020603050405020304" pitchFamily="18" charset="0"/>
                <a:cs typeface="Times New Roman" panose="02020603050405020304" pitchFamily="18" charset="0"/>
              </a:rPr>
              <a:t>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canalizare", procesul-verbal nr. </a:t>
            </a:r>
            <a:r>
              <a:rPr lang="en-US" sz="1600" b="0" dirty="0">
                <a:solidFill>
                  <a:schemeClr val="tx1"/>
                </a:solidFill>
                <a:latin typeface="Times New Roman" panose="02020603050405020304" pitchFamily="18" charset="0"/>
                <a:cs typeface="Times New Roman" panose="02020603050405020304" pitchFamily="18" charset="0"/>
              </a:rPr>
              <a:t>…</a:t>
            </a:r>
            <a:r>
              <a:rPr lang="ro-RO" sz="1600" b="0" dirty="0">
                <a:solidFill>
                  <a:schemeClr val="tx1"/>
                </a:solidFill>
                <a:latin typeface="Times New Roman" panose="02020603050405020304" pitchFamily="18" charset="0"/>
                <a:cs typeface="Times New Roman" panose="02020603050405020304" pitchFamily="18" charset="0"/>
              </a:rPr>
              <a:t>  din  2015. </a:t>
            </a:r>
          </a:p>
          <a:p>
            <a:pPr algn="just"/>
            <a:r>
              <a:rPr lang="ro-RO" sz="1600" b="0" dirty="0">
                <a:solidFill>
                  <a:schemeClr val="tx1"/>
                </a:solidFill>
                <a:latin typeface="Times New Roman" panose="02020603050405020304" pitchFamily="18" charset="0"/>
                <a:cs typeface="Times New Roman" panose="02020603050405020304" pitchFamily="18" charset="0"/>
              </a:rPr>
              <a:t>3. </a:t>
            </a:r>
            <a:r>
              <a:rPr lang="ro-RO" sz="1600" dirty="0">
                <a:solidFill>
                  <a:schemeClr val="tx1"/>
                </a:solidFill>
                <a:latin typeface="Times New Roman" panose="02020603050405020304" pitchFamily="18" charset="0"/>
                <a:cs typeface="Times New Roman" panose="02020603050405020304" pitchFamily="18" charset="0"/>
              </a:rPr>
              <a:t>APROBAT ŞI PUS ÎN APLICARE prin ordinul Ministrului Dezvoltării Regionale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a:t>
            </a:r>
            <a:r>
              <a:rPr lang="ro-RO" sz="1600" dirty="0" err="1">
                <a:solidFill>
                  <a:schemeClr val="tx1"/>
                </a:solidFill>
                <a:latin typeface="Times New Roman" panose="02020603050405020304" pitchFamily="18" charset="0"/>
                <a:cs typeface="Times New Roman" panose="02020603050405020304" pitchFamily="18" charset="0"/>
              </a:rPr>
              <a:t>Construcţiilor</a:t>
            </a:r>
            <a:r>
              <a:rPr lang="ro-RO" sz="1600" dirty="0">
                <a:solidFill>
                  <a:schemeClr val="tx1"/>
                </a:solidFill>
                <a:latin typeface="Times New Roman" panose="02020603050405020304" pitchFamily="18" charset="0"/>
                <a:cs typeface="Times New Roman" panose="02020603050405020304" pitchFamily="18" charset="0"/>
              </a:rPr>
              <a:t> nr. 56 din aprilie 2015</a:t>
            </a:r>
            <a:r>
              <a:rPr lang="ro-RO" sz="1600" b="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2800767"/>
          </a:xfrm>
          <a:prstGeom prst="rect">
            <a:avLst/>
          </a:prstGeom>
          <a:noFill/>
        </p:spPr>
        <p:txBody>
          <a:bodyPr wrap="square" rtlCol="0">
            <a:spAutoFit/>
          </a:bodyPr>
          <a:lstStyle/>
          <a:p>
            <a:pPr algn="just"/>
            <a:r>
              <a:rPr lang="ro-RO" sz="1600" b="0" dirty="0">
                <a:solidFill>
                  <a:schemeClr val="tx1"/>
                </a:solidFill>
                <a:latin typeface="Times New Roman" panose="02020603050405020304" pitchFamily="18" charset="0"/>
                <a:cs typeface="Times New Roman" panose="02020603050405020304" pitchFamily="18" charset="0"/>
              </a:rPr>
              <a:t>4. ÎNLOCUIEŞTE </a:t>
            </a:r>
            <a:r>
              <a:rPr lang="ru-RU" sz="1600" b="0" dirty="0">
                <a:solidFill>
                  <a:schemeClr val="tx1"/>
                </a:solidFill>
                <a:latin typeface="Times New Roman" panose="02020603050405020304" pitchFamily="18" charset="0"/>
                <a:cs typeface="Times New Roman" panose="02020603050405020304" pitchFamily="18" charset="0"/>
              </a:rPr>
              <a:t>СНиП 2.04.03-85 “Наружные сети и сооружения канализации” </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dirty="0">
                <a:solidFill>
                  <a:schemeClr val="tx1"/>
                </a:solidFill>
                <a:latin typeface="Times New Roman" panose="02020603050405020304" pitchFamily="18" charset="0"/>
                <a:cs typeface="Times New Roman" panose="02020603050405020304" pitchFamily="18" charset="0"/>
              </a:rPr>
              <a:t>Important </a:t>
            </a:r>
            <a:r>
              <a:rPr lang="ro-RO" sz="1600" b="0" dirty="0">
                <a:solidFill>
                  <a:schemeClr val="tx1"/>
                </a:solidFill>
                <a:latin typeface="Times New Roman" panose="02020603050405020304" pitchFamily="18" charset="0"/>
                <a:cs typeface="Times New Roman" panose="02020603050405020304" pitchFamily="18" charset="0"/>
              </a:rPr>
              <a:t>Odată cu intrarea în vigoare a ordinului </a:t>
            </a:r>
            <a:r>
              <a:rPr lang="nn-NO" sz="1600" b="0" dirty="0">
                <a:solidFill>
                  <a:schemeClr val="tx1"/>
                </a:solidFill>
                <a:latin typeface="Times New Roman" panose="02020603050405020304" pitchFamily="18" charset="0"/>
                <a:cs typeface="Times New Roman" panose="02020603050405020304" pitchFamily="18" charset="0"/>
              </a:rPr>
              <a:t>nr. 56 din aprilie 2015</a:t>
            </a:r>
            <a:r>
              <a:rPr lang="ro-RO" sz="1600" b="0" dirty="0">
                <a:solidFill>
                  <a:schemeClr val="tx1"/>
                </a:solidFill>
                <a:latin typeface="Times New Roman" panose="02020603050405020304" pitchFamily="18" charset="0"/>
                <a:cs typeface="Times New Roman" panose="02020603050405020304" pitchFamily="18" charset="0"/>
              </a:rPr>
              <a:t> </a:t>
            </a:r>
            <a:r>
              <a:rPr lang="ro-RO" sz="1600" dirty="0">
                <a:solidFill>
                  <a:schemeClr val="tx1"/>
                </a:solidFill>
                <a:latin typeface="Times New Roman" panose="02020603050405020304" pitchFamily="18" charset="0"/>
                <a:cs typeface="Times New Roman" panose="02020603050405020304" pitchFamily="18" charset="0"/>
              </a:rPr>
              <a:t>se abrogă </a:t>
            </a:r>
            <a:r>
              <a:rPr lang="ru-RU" sz="1600" b="0" dirty="0">
                <a:solidFill>
                  <a:schemeClr val="tx1"/>
                </a:solidFill>
                <a:latin typeface="Times New Roman" panose="02020603050405020304" pitchFamily="18" charset="0"/>
                <a:cs typeface="Times New Roman" panose="02020603050405020304" pitchFamily="18" charset="0"/>
              </a:rPr>
              <a:t>СНиП 2.04.03-85 “Наружные сети и сооружения канализации” </a:t>
            </a:r>
            <a:endParaRPr lang="ro-RO" sz="1600" b="0" dirty="0">
              <a:solidFill>
                <a:schemeClr val="tx1"/>
              </a:solidFill>
              <a:latin typeface="Times New Roman" panose="02020603050405020304" pitchFamily="18" charset="0"/>
              <a:cs typeface="Times New Roman" panose="02020603050405020304" pitchFamily="18" charset="0"/>
            </a:endParaRP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dirty="0">
                <a:solidFill>
                  <a:srgbClr val="0000FF"/>
                </a:solidFill>
                <a:latin typeface="Times New Roman" panose="02020603050405020304" pitchFamily="18" charset="0"/>
                <a:cs typeface="Times New Roman" panose="02020603050405020304" pitchFamily="18" charset="0"/>
              </a:rPr>
              <a:t>NCM G.03.03:2015 (MCH 4.01-02). Instalații interioare de alimentare cu apă </a:t>
            </a:r>
            <a:r>
              <a:rPr lang="ro-RO" sz="1600" dirty="0" err="1">
                <a:solidFill>
                  <a:srgbClr val="0000FF"/>
                </a:solidFill>
                <a:latin typeface="Times New Roman" panose="02020603050405020304" pitchFamily="18" charset="0"/>
                <a:cs typeface="Times New Roman" panose="02020603050405020304" pitchFamily="18" charset="0"/>
              </a:rPr>
              <a:t>şi</a:t>
            </a:r>
            <a:r>
              <a:rPr lang="ro-RO" sz="1600" dirty="0">
                <a:solidFill>
                  <a:srgbClr val="0000FF"/>
                </a:solidFill>
                <a:latin typeface="Times New Roman" panose="02020603050405020304" pitchFamily="18" charset="0"/>
                <a:cs typeface="Times New Roman" panose="02020603050405020304" pitchFamily="18" charset="0"/>
              </a:rPr>
              <a:t> canalizare</a:t>
            </a:r>
          </a:p>
          <a:p>
            <a:pPr algn="just"/>
            <a:r>
              <a:rPr lang="ro-RO" sz="1600" dirty="0">
                <a:solidFill>
                  <a:srgbClr val="0000FF"/>
                </a:solidFill>
                <a:latin typeface="Times New Roman" panose="02020603050405020304" pitchFamily="18" charset="0"/>
                <a:cs typeface="Times New Roman" panose="02020603050405020304" pitchFamily="18" charset="0"/>
              </a:rPr>
              <a:t> </a:t>
            </a:r>
            <a:r>
              <a:rPr lang="ro-RO" sz="1600" b="0" dirty="0">
                <a:solidFill>
                  <a:schemeClr val="tx1"/>
                </a:solidFill>
                <a:latin typeface="Times New Roman" panose="02020603050405020304" pitchFamily="18" charset="0"/>
                <a:cs typeface="Times New Roman" panose="02020603050405020304" pitchFamily="18" charset="0"/>
              </a:rPr>
              <a:t>1. ADAPTAT de către ICŞC „</a:t>
            </a:r>
            <a:r>
              <a:rPr lang="ro-RO" sz="1600" b="0" dirty="0" err="1">
                <a:solidFill>
                  <a:schemeClr val="tx1"/>
                </a:solidFill>
                <a:latin typeface="Times New Roman" panose="02020603050405020304" pitchFamily="18" charset="0"/>
                <a:cs typeface="Times New Roman" panose="02020603050405020304" pitchFamily="18" charset="0"/>
              </a:rPr>
              <a:t>lNCERCOM</a:t>
            </a:r>
            <a:r>
              <a:rPr lang="ro-RO" sz="1600" b="0" dirty="0">
                <a:solidFill>
                  <a:schemeClr val="tx1"/>
                </a:solidFill>
                <a:latin typeface="Times New Roman" panose="02020603050405020304" pitchFamily="18" charset="0"/>
                <a:cs typeface="Times New Roman" panose="02020603050405020304" pitchFamily="18" charset="0"/>
              </a:rPr>
              <a:t>„ Î.S. </a:t>
            </a:r>
          </a:p>
          <a:p>
            <a:pPr algn="just"/>
            <a:r>
              <a:rPr lang="ro-RO" sz="1600" b="0" dirty="0">
                <a:solidFill>
                  <a:schemeClr val="tx1"/>
                </a:solidFill>
                <a:latin typeface="Times New Roman" panose="02020603050405020304" pitchFamily="18" charset="0"/>
                <a:cs typeface="Times New Roman" panose="02020603050405020304" pitchFamily="18" charset="0"/>
              </a:rPr>
              <a:t> 2. ACCEPTAT de către Comitetul Tehnic pentru  Normare  Tehnică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Standardizare  in </a:t>
            </a:r>
            <a:r>
              <a:rPr lang="ro-RO" sz="1600" b="0" dirty="0" err="1">
                <a:solidFill>
                  <a:schemeClr val="tx1"/>
                </a:solidFill>
                <a:latin typeface="Times New Roman" panose="02020603050405020304" pitchFamily="18" charset="0"/>
                <a:cs typeface="Times New Roman" panose="02020603050405020304" pitchFamily="18" charset="0"/>
              </a:rPr>
              <a:t>Construcţii</a:t>
            </a:r>
            <a:r>
              <a:rPr lang="ro-RO" sz="1600" b="0" dirty="0">
                <a:solidFill>
                  <a:schemeClr val="tx1"/>
                </a:solidFill>
                <a:latin typeface="Times New Roman" panose="02020603050405020304" pitchFamily="18" charset="0"/>
                <a:cs typeface="Times New Roman" panose="02020603050405020304" pitchFamily="18" charset="0"/>
              </a:rPr>
              <a:t>                  CT-C O9,,lnstalaţii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reţele</a:t>
            </a:r>
            <a:r>
              <a:rPr lang="ro-RO" sz="1600" b="0" dirty="0">
                <a:solidFill>
                  <a:schemeClr val="tx1"/>
                </a:solidFill>
                <a:latin typeface="Times New Roman" panose="02020603050405020304" pitchFamily="18" charset="0"/>
                <a:cs typeface="Times New Roman" panose="02020603050405020304" pitchFamily="18" charset="0"/>
              </a:rPr>
              <a:t>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canalizare",  </a:t>
            </a:r>
          </a:p>
          <a:p>
            <a:pPr algn="just"/>
            <a:r>
              <a:rPr lang="ro-RO" sz="1600" b="0" dirty="0">
                <a:solidFill>
                  <a:schemeClr val="tx1"/>
                </a:solidFill>
                <a:latin typeface="Times New Roman" panose="02020603050405020304" pitchFamily="18" charset="0"/>
                <a:cs typeface="Times New Roman" panose="02020603050405020304" pitchFamily="18" charset="0"/>
              </a:rPr>
              <a:t> 3. Aprobat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pus în aplicare prin ordinul Ministrului  dezvoltării regionale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construcțiilor </a:t>
            </a:r>
          </a:p>
          <a:p>
            <a:pPr algn="just"/>
            <a:r>
              <a:rPr lang="ro-RO" sz="1600" b="0" dirty="0">
                <a:solidFill>
                  <a:schemeClr val="tx1"/>
                </a:solidFill>
                <a:latin typeface="Times New Roman" panose="02020603050405020304" pitchFamily="18" charset="0"/>
                <a:cs typeface="Times New Roman" panose="02020603050405020304" pitchFamily="18" charset="0"/>
              </a:rPr>
              <a:t> 4.  ÎNLOCUIŞTE  </a:t>
            </a:r>
            <a:r>
              <a:rPr lang="ru-RU" sz="1600" b="0" dirty="0">
                <a:solidFill>
                  <a:schemeClr val="tx1"/>
                </a:solidFill>
                <a:latin typeface="Times New Roman" panose="02020603050405020304" pitchFamily="18" charset="0"/>
                <a:cs typeface="Times New Roman" panose="02020603050405020304" pitchFamily="18" charset="0"/>
              </a:rPr>
              <a:t>СНиП </a:t>
            </a:r>
            <a:r>
              <a:rPr lang="ro-RO" sz="1600" b="0" dirty="0">
                <a:solidFill>
                  <a:schemeClr val="tx1"/>
                </a:solidFill>
                <a:latin typeface="Times New Roman" panose="02020603050405020304" pitchFamily="18" charset="0"/>
                <a:cs typeface="Times New Roman" panose="02020603050405020304" pitchFamily="18" charset="0"/>
              </a:rPr>
              <a:t>2.04.01-85. </a:t>
            </a:r>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4770537"/>
          </a:xfrm>
          <a:prstGeom prst="rect">
            <a:avLst/>
          </a:prstGeom>
          <a:noFill/>
        </p:spPr>
        <p:txBody>
          <a:bodyPr wrap="square" rtlCol="0">
            <a:spAutoFit/>
          </a:bodyPr>
          <a:lstStyle/>
          <a:p>
            <a:pPr algn="just"/>
            <a:r>
              <a:rPr lang="ru-RU" sz="1600" dirty="0">
                <a:solidFill>
                  <a:srgbClr val="0000FF"/>
                </a:solidFill>
                <a:latin typeface="Times New Roman" panose="02020603050405020304" pitchFamily="18" charset="0"/>
                <a:cs typeface="Times New Roman" panose="02020603050405020304" pitchFamily="18" charset="0"/>
              </a:rPr>
              <a:t>СНиП 3.05.04-85* НАРУЖНЫЕ СЕТИ И СООРУЖЕНИЯ</a:t>
            </a:r>
            <a:r>
              <a:rPr lang="en-US" sz="1600" dirty="0">
                <a:solidFill>
                  <a:srgbClr val="0000FF"/>
                </a:solidFill>
                <a:latin typeface="Times New Roman" panose="02020603050405020304" pitchFamily="18" charset="0"/>
                <a:cs typeface="Times New Roman" panose="02020603050405020304" pitchFamily="18" charset="0"/>
              </a:rPr>
              <a:t> </a:t>
            </a:r>
            <a:r>
              <a:rPr lang="ru-RU" sz="1600" dirty="0">
                <a:solidFill>
                  <a:srgbClr val="0000FF"/>
                </a:solidFill>
                <a:latin typeface="Times New Roman" panose="02020603050405020304" pitchFamily="18" charset="0"/>
                <a:cs typeface="Times New Roman" panose="02020603050405020304" pitchFamily="18" charset="0"/>
              </a:rPr>
              <a:t>ВОДОСНАБЖЕНИЯ И КАНАЛИЗАЦИИ</a:t>
            </a:r>
          </a:p>
          <a:p>
            <a:pPr algn="just"/>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 *Настоящие правила распространяются на строительство новых, расширение и реконструкцию действующих наружных сетей1 и сооружений водоснабжения и канализации населенных пунктов народного хозяйства.</a:t>
            </a:r>
          </a:p>
          <a:p>
            <a:pPr algn="just"/>
            <a:r>
              <a:rPr lang="ru-RU" sz="1600" dirty="0">
                <a:solidFill>
                  <a:schemeClr val="tx1"/>
                </a:solidFill>
                <a:latin typeface="Times New Roman" panose="02020603050405020304" pitchFamily="18" charset="0"/>
                <a:cs typeface="Times New Roman" panose="02020603050405020304" pitchFamily="18" charset="0"/>
              </a:rPr>
              <a:t>СОДЕРЖАНИЕ</a:t>
            </a:r>
          </a:p>
          <a:p>
            <a:pPr algn="just"/>
            <a:r>
              <a:rPr lang="ru-RU" sz="1600" b="0" dirty="0">
                <a:solidFill>
                  <a:schemeClr val="tx1"/>
                </a:solidFill>
                <a:latin typeface="Times New Roman" panose="02020603050405020304" pitchFamily="18" charset="0"/>
                <a:cs typeface="Times New Roman" panose="02020603050405020304" pitchFamily="18" charset="0"/>
              </a:rPr>
              <a:t>1. Общие положения</a:t>
            </a:r>
          </a:p>
          <a:p>
            <a:pPr algn="just"/>
            <a:r>
              <a:rPr lang="ru-RU" sz="1600" b="0" dirty="0">
                <a:solidFill>
                  <a:schemeClr val="tx1"/>
                </a:solidFill>
                <a:latin typeface="Times New Roman" panose="02020603050405020304" pitchFamily="18" charset="0"/>
                <a:cs typeface="Times New Roman" panose="02020603050405020304" pitchFamily="18" charset="0"/>
              </a:rPr>
              <a:t>2. Земляные работы</a:t>
            </a:r>
          </a:p>
          <a:p>
            <a:pPr algn="just"/>
            <a:r>
              <a:rPr lang="ru-RU" sz="1600" b="0" dirty="0">
                <a:solidFill>
                  <a:schemeClr val="tx1"/>
                </a:solidFill>
                <a:latin typeface="Times New Roman" panose="02020603050405020304" pitchFamily="18" charset="0"/>
                <a:cs typeface="Times New Roman" panose="02020603050405020304" pitchFamily="18" charset="0"/>
              </a:rPr>
              <a:t>3. Монтаж трубопроводов</a:t>
            </a:r>
          </a:p>
          <a:p>
            <a:pPr algn="just"/>
            <a:r>
              <a:rPr lang="ru-RU" sz="1600" b="0" dirty="0">
                <a:solidFill>
                  <a:schemeClr val="tx1"/>
                </a:solidFill>
                <a:latin typeface="Times New Roman" panose="02020603050405020304" pitchFamily="18" charset="0"/>
                <a:cs typeface="Times New Roman" panose="02020603050405020304" pitchFamily="18" charset="0"/>
              </a:rPr>
              <a:t>Общие положения</a:t>
            </a:r>
          </a:p>
          <a:p>
            <a:pPr algn="just"/>
            <a:r>
              <a:rPr lang="ru-RU" sz="1600" b="0" dirty="0">
                <a:solidFill>
                  <a:schemeClr val="tx1"/>
                </a:solidFill>
                <a:latin typeface="Times New Roman" panose="02020603050405020304" pitchFamily="18" charset="0"/>
                <a:cs typeface="Times New Roman" panose="02020603050405020304" pitchFamily="18" charset="0"/>
              </a:rPr>
              <a:t>Стальные трубопроводы</a:t>
            </a:r>
          </a:p>
          <a:p>
            <a:pPr algn="just"/>
            <a:r>
              <a:rPr lang="ru-RU" sz="1600" b="0" dirty="0">
                <a:solidFill>
                  <a:schemeClr val="tx1"/>
                </a:solidFill>
                <a:latin typeface="Times New Roman" panose="02020603050405020304" pitchFamily="18" charset="0"/>
                <a:cs typeface="Times New Roman" panose="02020603050405020304" pitchFamily="18" charset="0"/>
              </a:rPr>
              <a:t>Чугунные трубопроводы</a:t>
            </a:r>
          </a:p>
          <a:p>
            <a:pPr algn="just"/>
            <a:r>
              <a:rPr lang="ru-RU" sz="1600" b="0" dirty="0">
                <a:solidFill>
                  <a:schemeClr val="tx1"/>
                </a:solidFill>
                <a:latin typeface="Times New Roman" panose="02020603050405020304" pitchFamily="18" charset="0"/>
                <a:cs typeface="Times New Roman" panose="02020603050405020304" pitchFamily="18" charset="0"/>
              </a:rPr>
              <a:t>Асбестоцементные трубопроводы</a:t>
            </a:r>
          </a:p>
          <a:p>
            <a:pPr algn="just"/>
            <a:r>
              <a:rPr lang="ru-RU" sz="1600" b="0" dirty="0">
                <a:solidFill>
                  <a:schemeClr val="tx1"/>
                </a:solidFill>
                <a:latin typeface="Times New Roman" panose="02020603050405020304" pitchFamily="18" charset="0"/>
                <a:cs typeface="Times New Roman" panose="02020603050405020304" pitchFamily="18" charset="0"/>
              </a:rPr>
              <a:t>Железобетонные и бетонные трубопроводы</a:t>
            </a:r>
          </a:p>
          <a:p>
            <a:pPr algn="just"/>
            <a:r>
              <a:rPr lang="ru-RU" sz="1600" b="0" dirty="0">
                <a:solidFill>
                  <a:schemeClr val="tx1"/>
                </a:solidFill>
                <a:latin typeface="Times New Roman" panose="02020603050405020304" pitchFamily="18" charset="0"/>
                <a:cs typeface="Times New Roman" panose="02020603050405020304" pitchFamily="18" charset="0"/>
              </a:rPr>
              <a:t>Трубопроводы из керамических труб</a:t>
            </a:r>
          </a:p>
          <a:p>
            <a:pPr algn="just"/>
            <a:r>
              <a:rPr lang="ru-RU" sz="1600" b="0" dirty="0">
                <a:solidFill>
                  <a:schemeClr val="tx1"/>
                </a:solidFill>
                <a:latin typeface="Times New Roman" panose="02020603050405020304" pitchFamily="18" charset="0"/>
                <a:cs typeface="Times New Roman" panose="02020603050405020304" pitchFamily="18" charset="0"/>
              </a:rPr>
              <a:t>Трубопроводы из пластмассовых труб*</a:t>
            </a:r>
          </a:p>
          <a:p>
            <a:pPr algn="just"/>
            <a:r>
              <a:rPr lang="ru-RU" sz="1600" b="0" dirty="0">
                <a:solidFill>
                  <a:schemeClr val="tx1"/>
                </a:solidFill>
                <a:latin typeface="Times New Roman" panose="02020603050405020304" pitchFamily="18" charset="0"/>
                <a:cs typeface="Times New Roman" panose="02020603050405020304" pitchFamily="18" charset="0"/>
              </a:rPr>
              <a:t>4. Переходы трубопроводов через естественные и искусственные преграды</a:t>
            </a:r>
          </a:p>
          <a:p>
            <a:pPr algn="just"/>
            <a:endParaRPr lang="ro-RO"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2" name="TextBox 11"/>
          <p:cNvSpPr txBox="1"/>
          <p:nvPr/>
        </p:nvSpPr>
        <p:spPr>
          <a:xfrm>
            <a:off x="227365" y="1508748"/>
            <a:ext cx="8689269" cy="5016758"/>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5. Сооружения водоснабжения и канализации</a:t>
            </a:r>
          </a:p>
          <a:p>
            <a:pPr algn="just"/>
            <a:r>
              <a:rPr lang="ru-RU" sz="1600" b="0" dirty="0">
                <a:solidFill>
                  <a:schemeClr val="tx1"/>
                </a:solidFill>
                <a:latin typeface="Times New Roman" panose="02020603050405020304" pitchFamily="18" charset="0"/>
                <a:cs typeface="Times New Roman" panose="02020603050405020304" pitchFamily="18" charset="0"/>
              </a:rPr>
              <a:t>Сооружения для забора поверхностной воды</a:t>
            </a:r>
          </a:p>
          <a:p>
            <a:pPr algn="just"/>
            <a:r>
              <a:rPr lang="ru-RU" sz="1600" b="0" dirty="0">
                <a:solidFill>
                  <a:schemeClr val="tx1"/>
                </a:solidFill>
                <a:latin typeface="Times New Roman" panose="02020603050405020304" pitchFamily="18" charset="0"/>
                <a:cs typeface="Times New Roman" panose="02020603050405020304" pitchFamily="18" charset="0"/>
              </a:rPr>
              <a:t>Водозаборные скважины</a:t>
            </a:r>
          </a:p>
          <a:p>
            <a:pPr algn="just"/>
            <a:r>
              <a:rPr lang="ru-RU" sz="1600" b="0" dirty="0">
                <a:solidFill>
                  <a:schemeClr val="tx1"/>
                </a:solidFill>
                <a:latin typeface="Times New Roman" panose="02020603050405020304" pitchFamily="18" charset="0"/>
                <a:cs typeface="Times New Roman" panose="02020603050405020304" pitchFamily="18" charset="0"/>
              </a:rPr>
              <a:t>Емкостные сооружения</a:t>
            </a:r>
          </a:p>
          <a:p>
            <a:pPr algn="just"/>
            <a:r>
              <a:rPr lang="ru-RU" sz="1600" b="0" dirty="0">
                <a:solidFill>
                  <a:schemeClr val="tx1"/>
                </a:solidFill>
                <a:latin typeface="Times New Roman" panose="02020603050405020304" pitchFamily="18" charset="0"/>
                <a:cs typeface="Times New Roman" panose="02020603050405020304" pitchFamily="18" charset="0"/>
              </a:rPr>
              <a:t>6. Дополнительные требования к строительству трубопроводов и сооружений водоснабжения и канализации в особых природных и климатических условиях</a:t>
            </a:r>
          </a:p>
          <a:p>
            <a:pPr algn="just"/>
            <a:r>
              <a:rPr lang="ru-RU" sz="1600" b="0" dirty="0">
                <a:solidFill>
                  <a:schemeClr val="tx1"/>
                </a:solidFill>
                <a:latin typeface="Times New Roman" panose="02020603050405020304" pitchFamily="18" charset="0"/>
                <a:cs typeface="Times New Roman" panose="02020603050405020304" pitchFamily="18" charset="0"/>
              </a:rPr>
              <a:t>7. Испытание трубопроводов и сооружений</a:t>
            </a:r>
          </a:p>
          <a:p>
            <a:pPr algn="just"/>
            <a:r>
              <a:rPr lang="ru-RU" sz="1600" b="0" dirty="0">
                <a:solidFill>
                  <a:schemeClr val="tx1"/>
                </a:solidFill>
                <a:latin typeface="Times New Roman" panose="02020603050405020304" pitchFamily="18" charset="0"/>
                <a:cs typeface="Times New Roman" panose="02020603050405020304" pitchFamily="18" charset="0"/>
              </a:rPr>
              <a:t>Напорные трубопроводы</a:t>
            </a:r>
          </a:p>
          <a:p>
            <a:pPr algn="just"/>
            <a:r>
              <a:rPr lang="ru-RU" sz="1600" b="0" dirty="0">
                <a:solidFill>
                  <a:schemeClr val="tx1"/>
                </a:solidFill>
                <a:latin typeface="Times New Roman" panose="02020603050405020304" pitchFamily="18" charset="0"/>
                <a:cs typeface="Times New Roman" panose="02020603050405020304" pitchFamily="18" charset="0"/>
              </a:rPr>
              <a:t>Безнапорные трубопроводы</a:t>
            </a:r>
          </a:p>
          <a:p>
            <a:pPr algn="just"/>
            <a:r>
              <a:rPr lang="ru-RU" sz="1600" b="0" dirty="0">
                <a:solidFill>
                  <a:schemeClr val="tx1"/>
                </a:solidFill>
                <a:latin typeface="Times New Roman" panose="02020603050405020304" pitchFamily="18" charset="0"/>
                <a:cs typeface="Times New Roman" panose="02020603050405020304" pitchFamily="18" charset="0"/>
              </a:rPr>
              <a:t>Емкостные сооружения</a:t>
            </a:r>
          </a:p>
          <a:p>
            <a:pPr algn="just"/>
            <a:r>
              <a:rPr lang="ru-RU" sz="1600" b="0" dirty="0">
                <a:solidFill>
                  <a:schemeClr val="tx1"/>
                </a:solidFill>
                <a:latin typeface="Times New Roman" panose="02020603050405020304" pitchFamily="18" charset="0"/>
                <a:cs typeface="Times New Roman" panose="02020603050405020304" pitchFamily="18" charset="0"/>
              </a:rPr>
              <a:t>Дополнительные требования к испытанию напорных трубопроводов и сооружений водоснабжения и канализации, строящихся в особых природных и климатических условиях</a:t>
            </a:r>
          </a:p>
          <a:p>
            <a:pPr algn="just"/>
            <a:r>
              <a:rPr lang="ru-RU" sz="1600" dirty="0">
                <a:solidFill>
                  <a:schemeClr val="tx1"/>
                </a:solidFill>
                <a:latin typeface="Times New Roman" panose="02020603050405020304" pitchFamily="18" charset="0"/>
                <a:cs typeface="Times New Roman" panose="02020603050405020304" pitchFamily="18" charset="0"/>
              </a:rPr>
              <a:t>Приложение 1.</a:t>
            </a:r>
            <a:r>
              <a:rPr lang="ru-RU" sz="1600" b="0" dirty="0">
                <a:solidFill>
                  <a:schemeClr val="tx1"/>
                </a:solidFill>
                <a:latin typeface="Times New Roman" panose="02020603050405020304" pitchFamily="18" charset="0"/>
                <a:cs typeface="Times New Roman" panose="02020603050405020304" pitchFamily="18" charset="0"/>
              </a:rPr>
              <a:t> Обязательное. Акт о проведении приемочного гидравлического испытания напорного трубопровода на прочность и герметичность</a:t>
            </a:r>
          </a:p>
          <a:p>
            <a:pPr algn="just"/>
            <a:r>
              <a:rPr lang="ru-RU" sz="1600" dirty="0">
                <a:solidFill>
                  <a:schemeClr val="tx1"/>
                </a:solidFill>
                <a:latin typeface="Times New Roman" panose="02020603050405020304" pitchFamily="18" charset="0"/>
                <a:cs typeface="Times New Roman" panose="02020603050405020304" pitchFamily="18" charset="0"/>
              </a:rPr>
              <a:t>Приложение 2.</a:t>
            </a:r>
            <a:r>
              <a:rPr lang="ru-RU" sz="1600" b="0" dirty="0">
                <a:solidFill>
                  <a:schemeClr val="tx1"/>
                </a:solidFill>
                <a:latin typeface="Times New Roman" panose="02020603050405020304" pitchFamily="18" charset="0"/>
                <a:cs typeface="Times New Roman" panose="02020603050405020304" pitchFamily="18" charset="0"/>
              </a:rPr>
              <a:t> Рекомендуемое. Порядок проведения гидравлического испытания напорного трубопровода на прочность и герметичность</a:t>
            </a:r>
          </a:p>
          <a:p>
            <a:pPr algn="just"/>
            <a:r>
              <a:rPr lang="ru-RU" sz="1600" dirty="0">
                <a:solidFill>
                  <a:schemeClr val="tx1"/>
                </a:solidFill>
                <a:latin typeface="Times New Roman" panose="02020603050405020304" pitchFamily="18" charset="0"/>
                <a:cs typeface="Times New Roman" panose="02020603050405020304" pitchFamily="18" charset="0"/>
              </a:rPr>
              <a:t>Приложение 3.</a:t>
            </a:r>
            <a:r>
              <a:rPr lang="ru-RU" sz="1600" b="0" dirty="0">
                <a:solidFill>
                  <a:schemeClr val="tx1"/>
                </a:solidFill>
                <a:latin typeface="Times New Roman" panose="02020603050405020304" pitchFamily="18" charset="0"/>
                <a:cs typeface="Times New Roman" panose="02020603050405020304" pitchFamily="18" charset="0"/>
              </a:rPr>
              <a:t> Обязательное. Акт о проведении пневматического испытания напорного трубопровода на прочность и герметичность</a:t>
            </a:r>
          </a:p>
          <a:p>
            <a:pPr algn="just"/>
            <a:r>
              <a:rPr lang="ru-RU" sz="1600" dirty="0">
                <a:solidFill>
                  <a:schemeClr val="tx1"/>
                </a:solidFill>
                <a:latin typeface="Times New Roman" panose="02020603050405020304" pitchFamily="18" charset="0"/>
                <a:cs typeface="Times New Roman" panose="02020603050405020304" pitchFamily="18" charset="0"/>
              </a:rPr>
              <a:t>Приложение 4.</a:t>
            </a:r>
            <a:r>
              <a:rPr lang="ru-RU" sz="1600" b="0" dirty="0">
                <a:solidFill>
                  <a:schemeClr val="tx1"/>
                </a:solidFill>
                <a:latin typeface="Times New Roman" panose="02020603050405020304" pitchFamily="18" charset="0"/>
                <a:cs typeface="Times New Roman" panose="02020603050405020304" pitchFamily="18" charset="0"/>
              </a:rPr>
              <a:t> Обязательное. Акт о проведении приемочного гидравлического испытания безнапорного трубопровода на герметичность</a:t>
            </a: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2" name="TextBox 11"/>
          <p:cNvSpPr txBox="1"/>
          <p:nvPr/>
        </p:nvSpPr>
        <p:spPr>
          <a:xfrm>
            <a:off x="227365" y="1451596"/>
            <a:ext cx="8689269" cy="1569660"/>
          </a:xfrm>
          <a:prstGeom prst="rect">
            <a:avLst/>
          </a:prstGeom>
          <a:noFill/>
        </p:spPr>
        <p:txBody>
          <a:bodyPr wrap="square" rtlCol="0">
            <a:spAutoFit/>
          </a:bodyPr>
          <a:lstStyle/>
          <a:p>
            <a:pPr algn="just"/>
            <a:r>
              <a:rPr lang="ru-RU" sz="1600" dirty="0">
                <a:solidFill>
                  <a:schemeClr val="tx1"/>
                </a:solidFill>
                <a:latin typeface="Times New Roman" panose="02020603050405020304" pitchFamily="18" charset="0"/>
                <a:cs typeface="Times New Roman" panose="02020603050405020304" pitchFamily="18" charset="0"/>
              </a:rPr>
              <a:t>Приложение 5</a:t>
            </a:r>
            <a:r>
              <a:rPr lang="ru-RU" sz="1600" b="0" dirty="0">
                <a:solidFill>
                  <a:schemeClr val="tx1"/>
                </a:solidFill>
                <a:latin typeface="Times New Roman" panose="02020603050405020304" pitchFamily="18" charset="0"/>
                <a:cs typeface="Times New Roman" panose="02020603050405020304" pitchFamily="18" charset="0"/>
              </a:rPr>
              <a:t>. Рекомендуемое. Порядок проведения промывки и дезинфекции трубопроводов и сооружений хозяйственно-питьевого водоснабжения</a:t>
            </a:r>
          </a:p>
          <a:p>
            <a:pPr algn="just"/>
            <a:r>
              <a:rPr lang="ru-RU" sz="1600" dirty="0">
                <a:solidFill>
                  <a:schemeClr val="tx1"/>
                </a:solidFill>
                <a:latin typeface="Times New Roman" panose="02020603050405020304" pitchFamily="18" charset="0"/>
                <a:cs typeface="Times New Roman" panose="02020603050405020304" pitchFamily="18" charset="0"/>
              </a:rPr>
              <a:t>Приложение 6.</a:t>
            </a:r>
            <a:r>
              <a:rPr lang="ru-RU" sz="1600" b="0" dirty="0">
                <a:solidFill>
                  <a:schemeClr val="tx1"/>
                </a:solidFill>
                <a:latin typeface="Times New Roman" panose="02020603050405020304" pitchFamily="18" charset="0"/>
                <a:cs typeface="Times New Roman" panose="02020603050405020304" pitchFamily="18" charset="0"/>
              </a:rPr>
              <a:t> Обязательное. Акт о проведении промывки и дезинфекции трубопроводов (сооружений) хозяйственно-питьевого водоснабжения</a:t>
            </a:r>
          </a:p>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Datumsplatzhalter 3"/>
          <p:cNvSpPr>
            <a:spLocks noGrp="1"/>
          </p:cNvSpPr>
          <p:nvPr>
            <p:ph type="dt" sz="half" idx="11"/>
          </p:nvPr>
        </p:nvSpPr>
        <p:spPr>
          <a:xfrm>
            <a:off x="679450" y="6581775"/>
            <a:ext cx="1295400" cy="246063"/>
          </a:xfrm>
          <a:noFill/>
        </p:spPr>
        <p:txBody>
          <a:bodyPr/>
          <a:lstStyle/>
          <a:p>
            <a:fld id="{AAB6CF41-5F60-440F-AFB1-6A77B89D238F}" type="datetime1">
              <a:rPr lang="en-GB" smtClean="0">
                <a:cs typeface="Arial" charset="0"/>
              </a:rPr>
              <a:pPr/>
              <a:t>01/10/2021</a:t>
            </a:fld>
            <a:endParaRPr lang="de-DE" dirty="0">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2" name="Нижний колонтитул 1">
            <a:extLst>
              <a:ext uri="{FF2B5EF4-FFF2-40B4-BE49-F238E27FC236}">
                <a16:creationId xmlns:a16="http://schemas.microsoft.com/office/drawing/2014/main" xmlns="" id="{91541B1A-BE5C-4F97-9B02-532867780C39}"/>
              </a:ext>
            </a:extLst>
          </p:cNvPr>
          <p:cNvSpPr>
            <a:spLocks noGrp="1"/>
          </p:cNvSpPr>
          <p:nvPr>
            <p:ph type="ftr" sz="quarter" idx="10"/>
          </p:nvPr>
        </p:nvSpPr>
        <p:spPr/>
        <p:txBody>
          <a:bodyPr/>
          <a:lstStyle/>
          <a:p>
            <a:pPr>
              <a:defRPr/>
            </a:pPr>
            <a:endParaRPr lang="de-DE"/>
          </a:p>
        </p:txBody>
      </p:sp>
      <p:sp>
        <p:nvSpPr>
          <p:cNvPr id="3" name="Прямоугольник 2">
            <a:extLst>
              <a:ext uri="{FF2B5EF4-FFF2-40B4-BE49-F238E27FC236}">
                <a16:creationId xmlns:a16="http://schemas.microsoft.com/office/drawing/2014/main" xmlns="" id="{B422152C-9B2E-40B2-806F-66237686864D}"/>
              </a:ext>
            </a:extLst>
          </p:cNvPr>
          <p:cNvSpPr/>
          <p:nvPr/>
        </p:nvSpPr>
        <p:spPr>
          <a:xfrm>
            <a:off x="267286" y="1420836"/>
            <a:ext cx="8609428" cy="5322996"/>
          </a:xfrm>
          <a:prstGeom prst="rect">
            <a:avLst/>
          </a:prstGeom>
        </p:spPr>
        <p:txBody>
          <a:bodyPr wrap="square">
            <a:spAutoFit/>
          </a:bodyPr>
          <a:lstStyle/>
          <a:p>
            <a:pPr indent="540385" algn="just">
              <a:spcAft>
                <a:spcPts val="0"/>
              </a:spcAft>
            </a:pPr>
            <a:r>
              <a:rPr lang="ro-RO" b="0" dirty="0" smtClean="0">
                <a:solidFill>
                  <a:srgbClr val="333333"/>
                </a:solidFill>
                <a:latin typeface="Times New Roman" panose="02020603050405020304" pitchFamily="18" charset="0"/>
                <a:cs typeface="Times New Roman" panose="02020603050405020304" pitchFamily="18" charset="0"/>
              </a:rPr>
              <a:t>2. Darea de seamă către Serviciul Fiscal de Stat privind plata pentru poluarea pentru emisiile și deversările de poluanți și depozitarea deșeurilor (Formularul EMPOLDEP19) se prezintă pentru perioadele fiscale începînd cu anul 2018.</a:t>
            </a:r>
          </a:p>
          <a:p>
            <a:pPr indent="540385" algn="just">
              <a:spcAft>
                <a:spcPts val="0"/>
              </a:spcAft>
            </a:pPr>
            <a:r>
              <a:rPr lang="ro-RO" b="0" dirty="0" smtClean="0">
                <a:solidFill>
                  <a:srgbClr val="333333"/>
                </a:solidFill>
                <a:latin typeface="Times New Roman" panose="02020603050405020304" pitchFamily="18" charset="0"/>
                <a:cs typeface="Times New Roman" panose="02020603050405020304" pitchFamily="18" charset="0"/>
              </a:rPr>
              <a:t>3. </a:t>
            </a:r>
            <a:r>
              <a:rPr lang="ro-RO" b="0" u="sng" dirty="0" smtClean="0">
                <a:solidFill>
                  <a:srgbClr val="333333"/>
                </a:solidFill>
                <a:latin typeface="Times New Roman" panose="02020603050405020304" pitchFamily="18" charset="0"/>
                <a:cs typeface="Times New Roman" panose="02020603050405020304" pitchFamily="18" charset="0"/>
              </a:rPr>
              <a:t>Se abrogă Instrucțiunea Ministerului Mediului și Amenajării Teritoriului nr. 1704 din 17 aprilie 2000 privind calculul plății pentru poluarea mediului în Republica Moldova (Monitorul Oficial al Republicii Moldova, 2000,  nr. 112).</a:t>
            </a:r>
          </a:p>
          <a:p>
            <a:pPr indent="540385" algn="just">
              <a:spcAft>
                <a:spcPts val="0"/>
              </a:spcAft>
            </a:pPr>
            <a:r>
              <a:rPr lang="ro-RO" b="0" dirty="0" smtClean="0">
                <a:solidFill>
                  <a:srgbClr val="333333"/>
                </a:solidFill>
                <a:latin typeface="Times New Roman" panose="02020603050405020304" pitchFamily="18" charset="0"/>
                <a:cs typeface="Times New Roman" panose="02020603050405020304" pitchFamily="18" charset="0"/>
              </a:rPr>
              <a:t>Anexa nr. 1 la Ordinul MADRM nr. 15 din 22 ianuarie 2019 unde este </a:t>
            </a:r>
            <a:r>
              <a:rPr lang="ro-RO" b="0" u="sng" dirty="0" smtClean="0">
                <a:solidFill>
                  <a:srgbClr val="333333"/>
                </a:solidFill>
                <a:latin typeface="Times New Roman" panose="02020603050405020304" pitchFamily="18" charset="0"/>
                <a:cs typeface="Times New Roman" panose="02020603050405020304" pitchFamily="18" charset="0"/>
              </a:rPr>
              <a:t>specificat </a:t>
            </a:r>
            <a:r>
              <a:rPr lang="en-US" b="0" u="sng" dirty="0" err="1" smtClean="0">
                <a:solidFill>
                  <a:srgbClr val="333333"/>
                </a:solidFill>
                <a:latin typeface="Times New Roman" panose="02020603050405020304" pitchFamily="18" charset="0"/>
                <a:cs typeface="Times New Roman" panose="02020603050405020304" pitchFamily="18" charset="0"/>
              </a:rPr>
              <a:t>Formularul</a:t>
            </a:r>
            <a:r>
              <a:rPr lang="en-US" b="0" u="sng" dirty="0" smtClean="0">
                <a:solidFill>
                  <a:srgbClr val="333333"/>
                </a:solidFill>
                <a:latin typeface="Times New Roman" panose="02020603050405020304" pitchFamily="18" charset="0"/>
                <a:cs typeface="Times New Roman" panose="02020603050405020304" pitchFamily="18" charset="0"/>
              </a:rPr>
              <a:t> </a:t>
            </a:r>
            <a:r>
              <a:rPr lang="en-US" b="0" dirty="0" smtClean="0">
                <a:solidFill>
                  <a:srgbClr val="333333"/>
                </a:solidFill>
                <a:latin typeface="Times New Roman" panose="02020603050405020304" pitchFamily="18" charset="0"/>
                <a:cs typeface="Times New Roman" panose="02020603050405020304" pitchFamily="18" charset="0"/>
              </a:rPr>
              <a:t>EMPOLDEP19</a:t>
            </a:r>
            <a:r>
              <a:rPr lang="ro-RO" b="0" dirty="0" smtClean="0">
                <a:solidFill>
                  <a:srgbClr val="333333"/>
                </a:solidFill>
                <a:latin typeface="Times New Roman" panose="02020603050405020304" pitchFamily="18" charset="0"/>
                <a:cs typeface="Times New Roman" panose="02020603050405020304" pitchFamily="18" charset="0"/>
              </a:rPr>
              <a:t> Dării de seamă către Serviciul Fiscal de Stat privind plata pentru poluare pentru emisiile și deversările de poluanți și depozitarea deșeurilor;</a:t>
            </a:r>
          </a:p>
          <a:p>
            <a:pPr indent="342900">
              <a:lnSpc>
                <a:spcPct val="115000"/>
              </a:lnSpc>
              <a:spcAft>
                <a:spcPts val="0"/>
              </a:spcAft>
            </a:pPr>
            <a:r>
              <a:rPr lang="ro-RO" b="0" dirty="0" smtClean="0">
                <a:solidFill>
                  <a:srgbClr val="000000"/>
                </a:solidFill>
                <a:latin typeface="Times New Roman" panose="02020603050405020304" pitchFamily="18" charset="0"/>
                <a:ea typeface="Times New Roman" panose="02020603050405020304" pitchFamily="18" charset="0"/>
                <a:cs typeface="Calibri" panose="020F0502020204030204" pitchFamily="34" charset="0"/>
              </a:rPr>
              <a:t>Anexa nr. 3  la ordinul </a:t>
            </a:r>
            <a:r>
              <a:rPr lang="ro-RO" b="0" dirty="0" smtClean="0">
                <a:solidFill>
                  <a:srgbClr val="333333"/>
                </a:solidFill>
                <a:latin typeface="Times New Roman" panose="02020603050405020304" pitchFamily="18" charset="0"/>
                <a:cs typeface="Times New Roman" panose="02020603050405020304" pitchFamily="18" charset="0"/>
              </a:rPr>
              <a:t>Ordinul MADRM nr. 15 din 22 ianuarie 2019 unde este</a:t>
            </a:r>
            <a:r>
              <a:rPr lang="ro-RO" b="0" dirty="0" smtClean="0">
                <a:solidFill>
                  <a:srgbClr val="000000"/>
                </a:solidFill>
                <a:latin typeface="Times New Roman" panose="02020603050405020304" pitchFamily="18" charset="0"/>
                <a:ea typeface="Times New Roman" panose="02020603050405020304" pitchFamily="18" charset="0"/>
                <a:cs typeface="Calibri" panose="020F0502020204030204" pitchFamily="34" charset="0"/>
              </a:rPr>
              <a:t> </a:t>
            </a:r>
            <a:r>
              <a:rPr lang="ro-RO" b="0" u="sng" dirty="0" smtClean="0">
                <a:solidFill>
                  <a:srgbClr val="000000"/>
                </a:solidFill>
                <a:latin typeface="Times New Roman" panose="02020603050405020304" pitchFamily="18" charset="0"/>
                <a:ea typeface="Times New Roman" panose="02020603050405020304" pitchFamily="18" charset="0"/>
                <a:cs typeface="Calibri" panose="020F0502020204030204" pitchFamily="34" charset="0"/>
              </a:rPr>
              <a:t>INSTRUCȚIUNEA</a:t>
            </a:r>
            <a:r>
              <a:rPr lang="ro-RO" b="0" dirty="0" smtClean="0">
                <a:solidFill>
                  <a:srgbClr val="000000"/>
                </a:solidFill>
                <a:latin typeface="Times New Roman" panose="02020603050405020304" pitchFamily="18" charset="0"/>
                <a:ea typeface="Times New Roman" panose="02020603050405020304" pitchFamily="18" charset="0"/>
                <a:cs typeface="Calibri" panose="020F0502020204030204" pitchFamily="34" charset="0"/>
              </a:rPr>
              <a:t> privind modul de calculare și achitare a plăților </a:t>
            </a:r>
            <a:r>
              <a:rPr lang="ro-RO" b="0" dirty="0" smtClean="0">
                <a:solidFill>
                  <a:srgbClr val="000000"/>
                </a:solidFill>
                <a:latin typeface="Times New Roman" panose="02020603050405020304" pitchFamily="18" charset="0"/>
                <a:ea typeface="Times New Roman" panose="02020603050405020304" pitchFamily="18" charset="0"/>
              </a:rPr>
              <a:t>pentru emisiile și deversările de poluanți și depozitarea deșeurilor</a:t>
            </a:r>
            <a:endParaRPr lang="ro-RO" b="0" dirty="0">
              <a:solidFill>
                <a:srgbClr val="3333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06204798"/>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a:p>
        </p:txBody>
      </p:sp>
      <p:sp>
        <p:nvSpPr>
          <p:cNvPr id="109570" name="Datumsplatzhalter 3"/>
          <p:cNvSpPr>
            <a:spLocks noGrp="1"/>
          </p:cNvSpPr>
          <p:nvPr>
            <p:ph type="dt" sz="quarter" idx="11"/>
          </p:nvPr>
        </p:nvSpPr>
        <p:spPr>
          <a:noFill/>
        </p:spPr>
        <p:txBody>
          <a:bodyPr/>
          <a:lstStyle/>
          <a:p>
            <a:fld id="{A0F99EA4-87D3-41B4-AF6C-C0D50E649B5E}" type="datetime1">
              <a:rPr lang="en-GB" smtClean="0">
                <a:cs typeface="Arial" charset="0"/>
              </a:rPr>
              <a:pPr/>
              <a:t>01/10/2021</a:t>
            </a:fld>
            <a:endParaRPr lang="de-DE">
              <a:cs typeface="Arial" charset="0"/>
            </a:endParaRPr>
          </a:p>
        </p:txBody>
      </p:sp>
      <p:sp>
        <p:nvSpPr>
          <p:cNvPr id="7" name="Inhaltsplatzhalter 8"/>
          <p:cNvSpPr txBox="1">
            <a:spLocks/>
          </p:cNvSpPr>
          <p:nvPr/>
        </p:nvSpPr>
        <p:spPr>
          <a:xfrm>
            <a:off x="1573443" y="1482504"/>
            <a:ext cx="6262254" cy="1779471"/>
          </a:xfrm>
          <a:prstGeom prst="rect">
            <a:avLst/>
          </a:prstGeom>
        </p:spPr>
        <p:txBody>
          <a:bodyPr/>
          <a:lstStyle/>
          <a:p>
            <a:pPr algn="ctr">
              <a:spcAft>
                <a:spcPts val="600"/>
              </a:spcAft>
            </a:pPr>
            <a:endParaRPr lang="en-US" sz="2000" dirty="0">
              <a:solidFill>
                <a:srgbClr val="534B3E"/>
              </a:solidFill>
            </a:endParaRPr>
          </a:p>
          <a:p>
            <a:pPr algn="ctr">
              <a:spcAft>
                <a:spcPts val="600"/>
              </a:spcAft>
            </a:pPr>
            <a:endParaRPr lang="en-US" sz="2000" dirty="0">
              <a:solidFill>
                <a:srgbClr val="534B3E"/>
              </a:solidFill>
            </a:endParaRPr>
          </a:p>
          <a:p>
            <a:pPr algn="ctr">
              <a:spcAft>
                <a:spcPts val="300"/>
              </a:spcAft>
            </a:pPr>
            <a:r>
              <a:rPr lang="ro-RO" sz="2800" dirty="0">
                <a:solidFill>
                  <a:srgbClr val="C00000"/>
                </a:solidFill>
              </a:rPr>
              <a:t>Vă mulțumim pentru atenție!</a:t>
            </a:r>
            <a:endParaRPr lang="en-GB" sz="2800" dirty="0">
              <a:solidFill>
                <a:srgbClr val="C00000"/>
              </a:solidFill>
            </a:endParaRPr>
          </a:p>
          <a:p>
            <a:endParaRPr lang="en-GB" sz="1000" dirty="0">
              <a:solidFill>
                <a:srgbClr val="534B3E"/>
              </a:solidFill>
            </a:endParaRPr>
          </a:p>
        </p:txBody>
      </p:sp>
      <p:sp>
        <p:nvSpPr>
          <p:cNvPr id="22" name="Textfeld 9"/>
          <p:cNvSpPr txBox="1">
            <a:spLocks noChangeArrowheads="1"/>
          </p:cNvSpPr>
          <p:nvPr/>
        </p:nvSpPr>
        <p:spPr bwMode="auto">
          <a:xfrm>
            <a:off x="427153" y="5399463"/>
            <a:ext cx="1371600" cy="215900"/>
          </a:xfrm>
          <a:prstGeom prst="rect">
            <a:avLst/>
          </a:prstGeom>
          <a:noFill/>
          <a:ln>
            <a:noFill/>
          </a:ln>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a:solidFill>
                  <a:schemeClr val="tx2">
                    <a:lumMod val="75000"/>
                  </a:schemeClr>
                </a:solidFill>
              </a:rPr>
              <a:t>Proiect co-finanțat de</a:t>
            </a:r>
            <a:endParaRPr lang="en-GB" sz="800" b="0" dirty="0">
              <a:solidFill>
                <a:schemeClr val="tx2">
                  <a:lumMod val="75000"/>
                </a:schemeClr>
              </a:solidFill>
            </a:endParaRPr>
          </a:p>
        </p:txBody>
      </p:sp>
      <p:pic>
        <p:nvPicPr>
          <p:cNvPr id="23" name="Picture 11" descr="F:\Branding\EU\jaune.jpg"/>
          <p:cNvPicPr>
            <a:picLocks noChangeAspect="1" noChangeArrowheads="1"/>
          </p:cNvPicPr>
          <p:nvPr/>
        </p:nvPicPr>
        <p:blipFill>
          <a:blip r:embed="rId2"/>
          <a:srcRect/>
          <a:stretch>
            <a:fillRect/>
          </a:stretch>
        </p:blipFill>
        <p:spPr bwMode="auto">
          <a:xfrm>
            <a:off x="491056" y="5624205"/>
            <a:ext cx="1365250" cy="927100"/>
          </a:xfrm>
          <a:prstGeom prst="rect">
            <a:avLst/>
          </a:prstGeom>
          <a:noFill/>
          <a:ln w="9525">
            <a:noFill/>
            <a:miter lim="800000"/>
            <a:headEnd/>
            <a:tailEnd/>
          </a:ln>
        </p:spPr>
      </p:pic>
      <p:pic>
        <p:nvPicPr>
          <p:cNvPr id="24" name="Picture 11" descr="H:\bn4.jpg"/>
          <p:cNvPicPr>
            <a:picLocks noChangeAspect="1" noChangeArrowheads="1"/>
          </p:cNvPicPr>
          <p:nvPr/>
        </p:nvPicPr>
        <p:blipFill>
          <a:blip r:embed="rId3"/>
          <a:srcRect/>
          <a:stretch>
            <a:fillRect/>
          </a:stretch>
        </p:blipFill>
        <p:spPr bwMode="auto">
          <a:xfrm>
            <a:off x="2046511" y="5590073"/>
            <a:ext cx="1016000" cy="1025525"/>
          </a:xfrm>
          <a:prstGeom prst="rect">
            <a:avLst/>
          </a:prstGeom>
          <a:noFill/>
          <a:ln w="9525">
            <a:noFill/>
            <a:miter lim="800000"/>
            <a:headEnd/>
            <a:tailEnd/>
          </a:ln>
        </p:spPr>
      </p:pic>
      <p:pic>
        <p:nvPicPr>
          <p:cNvPr id="26" name="Picture 1"/>
          <p:cNvPicPr>
            <a:picLocks noChangeAspect="1"/>
          </p:cNvPicPr>
          <p:nvPr/>
        </p:nvPicPr>
        <p:blipFill>
          <a:blip r:embed="rId4"/>
          <a:srcRect/>
          <a:stretch>
            <a:fillRect/>
          </a:stretch>
        </p:blipFill>
        <p:spPr bwMode="auto">
          <a:xfrm>
            <a:off x="5258991" y="5624205"/>
            <a:ext cx="1639887" cy="957262"/>
          </a:xfrm>
          <a:prstGeom prst="rect">
            <a:avLst/>
          </a:prstGeom>
          <a:noFill/>
          <a:ln w="9525">
            <a:noFill/>
            <a:miter lim="800000"/>
            <a:headEnd/>
            <a:tailEnd/>
          </a:ln>
        </p:spPr>
      </p:pic>
      <p:sp>
        <p:nvSpPr>
          <p:cNvPr id="29" name="Textfeld 9"/>
          <p:cNvSpPr txBox="1">
            <a:spLocks noChangeArrowheads="1"/>
          </p:cNvSpPr>
          <p:nvPr/>
        </p:nvSpPr>
        <p:spPr bwMode="auto">
          <a:xfrm>
            <a:off x="6898878" y="5383151"/>
            <a:ext cx="1147762" cy="214313"/>
          </a:xfrm>
          <a:prstGeom prst="rect">
            <a:avLst/>
          </a:prstGeom>
          <a:noFill/>
          <a:ln>
            <a:noFill/>
          </a:ln>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a:solidFill>
                  <a:schemeClr val="tx2">
                    <a:lumMod val="75000"/>
                  </a:schemeClr>
                </a:solidFill>
              </a:rPr>
              <a:t>In cooperare cu</a:t>
            </a:r>
          </a:p>
        </p:txBody>
      </p:sp>
      <p:pic>
        <p:nvPicPr>
          <p:cNvPr id="16" name="Picture 15"/>
          <p:cNvPicPr/>
          <p:nvPr/>
        </p:nvPicPr>
        <p:blipFill>
          <a:blip r:embed="rId5" cstate="print">
            <a:extLst>
              <a:ext uri="{28A0092B-C50C-407E-A947-70E740481C1C}">
                <a14:useLocalDpi xmlns:a14="http://schemas.microsoft.com/office/drawing/2010/main" xmlns="" val="0"/>
              </a:ext>
            </a:extLst>
          </a:blip>
          <a:stretch>
            <a:fillRect/>
          </a:stretch>
        </p:blipFill>
        <p:spPr>
          <a:xfrm>
            <a:off x="7752045" y="5540701"/>
            <a:ext cx="1071880" cy="1071880"/>
          </a:xfrm>
          <a:prstGeom prst="rect">
            <a:avLst/>
          </a:prstGeom>
        </p:spPr>
      </p:pic>
      <p:pic>
        <p:nvPicPr>
          <p:cNvPr id="17" name="Picture 16" descr="D:\Users\Desktop\logotype.png"/>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252716" y="5818037"/>
            <a:ext cx="1958975" cy="569595"/>
          </a:xfrm>
          <a:prstGeom prst="rect">
            <a:avLst/>
          </a:prstGeom>
          <a:noFill/>
          <a:ln>
            <a:noFill/>
          </a:ln>
        </p:spPr>
      </p:pic>
      <p:pic>
        <p:nvPicPr>
          <p:cNvPr id="2049"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930822" y="509167"/>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6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849591" y="407106"/>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3" descr="Description: C:\Users\Stela\Desktop\Logou nou UTM\Logo_inscript_horizontal (1).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649454" y="462357"/>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cfc"/>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5017739" y="315231"/>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ifcaac_logo0200px"/>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5920035" y="269324"/>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4"/>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192181" y="215461"/>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7"/>
          <p:cNvSpPr>
            <a:spLocks noChangeArrowheads="1"/>
          </p:cNvSpPr>
          <p:nvPr/>
        </p:nvSpPr>
        <p:spPr bwMode="auto">
          <a:xfrm>
            <a:off x="1163782" y="-244914"/>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sp>
        <p:nvSpPr>
          <p:cNvPr id="4" name="Rectangle 8"/>
          <p:cNvSpPr>
            <a:spLocks noChangeArrowheads="1"/>
          </p:cNvSpPr>
          <p:nvPr/>
        </p:nvSpPr>
        <p:spPr bwMode="auto">
          <a:xfrm>
            <a:off x="1163782" y="212286"/>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zh-CN"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zh-CN"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zh-CN"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ro-RO" altLang="zh-CN"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zh-CN" sz="1800" b="0" i="0" u="none" strike="noStrike" cap="none" normalizeH="0" baseline="0">
              <a:ln>
                <a:noFill/>
              </a:ln>
              <a:solidFill>
                <a:schemeClr val="tx1"/>
              </a:solidFill>
              <a:effectLst/>
              <a:latin typeface="Arial" panose="020B0604020202020204" pitchFamily="34" charset="0"/>
            </a:endParaRPr>
          </a:p>
        </p:txBody>
      </p:sp>
      <p:sp>
        <p:nvSpPr>
          <p:cNvPr id="5" name="Rectangle 9"/>
          <p:cNvSpPr>
            <a:spLocks noChangeArrowheads="1"/>
          </p:cNvSpPr>
          <p:nvPr/>
        </p:nvSpPr>
        <p:spPr bwMode="auto">
          <a:xfrm>
            <a:off x="1163782" y="978625"/>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25" name="CasetăText 1"/>
          <p:cNvSpPr txBox="1"/>
          <p:nvPr/>
        </p:nvSpPr>
        <p:spPr>
          <a:xfrm>
            <a:off x="2803087" y="3182302"/>
            <a:ext cx="3440813" cy="1292662"/>
          </a:xfrm>
          <a:prstGeom prst="rect">
            <a:avLst/>
          </a:prstGeom>
          <a:noFill/>
        </p:spPr>
        <p:txBody>
          <a:bodyPr wrap="square" rtlCol="0">
            <a:spAutoFit/>
          </a:bodyPr>
          <a:lstStyle/>
          <a:p>
            <a:pPr algn="ctr"/>
            <a:r>
              <a:rPr lang="ro-RO" sz="1400" b="0" u="sng" dirty="0">
                <a:solidFill>
                  <a:schemeClr val="bg2">
                    <a:lumMod val="25000"/>
                  </a:schemeClr>
                </a:solidFill>
                <a:latin typeface="+mn-lt"/>
                <a:hlinkClick r:id="rId13"/>
              </a:rPr>
              <a:t>www.ifcaac.</a:t>
            </a:r>
            <a:r>
              <a:rPr lang="en-US" sz="1400" b="0" u="sng" dirty="0">
                <a:solidFill>
                  <a:schemeClr val="bg2">
                    <a:lumMod val="25000"/>
                  </a:schemeClr>
                </a:solidFill>
                <a:latin typeface="+mn-lt"/>
                <a:hlinkClick r:id="rId13"/>
              </a:rPr>
              <a:t>com</a:t>
            </a:r>
            <a:r>
              <a:rPr lang="en-US" sz="1400" b="0" u="sng" dirty="0">
                <a:solidFill>
                  <a:schemeClr val="bg2">
                    <a:lumMod val="25000"/>
                  </a:schemeClr>
                </a:solidFill>
                <a:latin typeface="+mn-lt"/>
              </a:rPr>
              <a:t> </a:t>
            </a:r>
            <a:r>
              <a:rPr lang="ro-RO" sz="1400" b="0" dirty="0">
                <a:solidFill>
                  <a:schemeClr val="bg2">
                    <a:lumMod val="25000"/>
                  </a:schemeClr>
                </a:solidFill>
                <a:latin typeface="+mn-lt"/>
              </a:rPr>
              <a:t> </a:t>
            </a:r>
          </a:p>
          <a:p>
            <a:pPr algn="ctr"/>
            <a:r>
              <a:rPr lang="ro-RO" sz="1400" b="0" u="sng" dirty="0">
                <a:solidFill>
                  <a:schemeClr val="bg2">
                    <a:lumMod val="25000"/>
                  </a:schemeClr>
                </a:solidFill>
                <a:latin typeface="+mn-lt"/>
                <a:hlinkClick r:id="rId14"/>
              </a:rPr>
              <a:t>ifcaac@fua.utm.md</a:t>
            </a:r>
            <a:r>
              <a:rPr lang="en-US" sz="1400" b="0" u="sng" dirty="0">
                <a:solidFill>
                  <a:schemeClr val="bg2">
                    <a:lumMod val="25000"/>
                  </a:schemeClr>
                </a:solidFill>
                <a:latin typeface="+mn-lt"/>
              </a:rPr>
              <a:t> </a:t>
            </a:r>
            <a:r>
              <a:rPr lang="ro-RO" sz="1400" b="0" dirty="0">
                <a:solidFill>
                  <a:schemeClr val="bg2">
                    <a:lumMod val="25000"/>
                  </a:schemeClr>
                </a:solidFill>
                <a:latin typeface="+mn-lt"/>
              </a:rPr>
              <a:t> </a:t>
            </a:r>
          </a:p>
          <a:p>
            <a:pPr algn="ctr"/>
            <a:r>
              <a:rPr lang="ro-RO" sz="1400" b="0" dirty="0">
                <a:solidFill>
                  <a:schemeClr val="bg2">
                    <a:lumMod val="25000"/>
                  </a:schemeClr>
                </a:solidFill>
                <a:latin typeface="+mn-lt"/>
              </a:rPr>
              <a:t> </a:t>
            </a:r>
          </a:p>
          <a:p>
            <a:pPr algn="ctr"/>
            <a:r>
              <a:rPr lang="ro-RO" sz="1400" b="0" u="sng" dirty="0">
                <a:solidFill>
                  <a:srgbClr val="7030A0"/>
                </a:solidFill>
                <a:latin typeface="+mn-lt"/>
              </a:rPr>
              <a:t>www.amac.md</a:t>
            </a:r>
            <a:r>
              <a:rPr lang="ro-RO" sz="1400" b="0" dirty="0">
                <a:solidFill>
                  <a:srgbClr val="7030A0"/>
                </a:solidFill>
                <a:latin typeface="+mn-lt"/>
              </a:rPr>
              <a:t> </a:t>
            </a:r>
            <a:endParaRPr lang="ro-RO" sz="1400" b="0" dirty="0">
              <a:solidFill>
                <a:schemeClr val="bg2">
                  <a:lumMod val="25000"/>
                </a:schemeClr>
              </a:solidFill>
              <a:latin typeface="+mn-lt"/>
            </a:endParaRPr>
          </a:p>
          <a:p>
            <a:pPr algn="ctr"/>
            <a:r>
              <a:rPr lang="ro-RO" sz="1400" b="0" u="sng" dirty="0">
                <a:solidFill>
                  <a:schemeClr val="bg2">
                    <a:lumMod val="25000"/>
                  </a:schemeClr>
                </a:solidFill>
                <a:latin typeface="+mn-lt"/>
                <a:hlinkClick r:id="rId15"/>
              </a:rPr>
              <a:t>apacanal@yandex.ru</a:t>
            </a:r>
            <a:r>
              <a:rPr lang="en-US" sz="1400" b="0" u="sng" dirty="0">
                <a:solidFill>
                  <a:schemeClr val="bg2">
                    <a:lumMod val="25000"/>
                  </a:schemeClr>
                </a:solidFill>
                <a:latin typeface="+mn-lt"/>
              </a:rPr>
              <a:t> </a:t>
            </a:r>
            <a:r>
              <a:rPr lang="ro-RO" sz="1400" b="0" dirty="0">
                <a:solidFill>
                  <a:schemeClr val="bg2">
                    <a:lumMod val="25000"/>
                  </a:schemeClr>
                </a:solidFill>
                <a:latin typeface="+mn-lt"/>
              </a:rPr>
              <a:t>  </a:t>
            </a:r>
          </a:p>
          <a:p>
            <a:pPr algn="ctr"/>
            <a:endParaRPr lang="ro-RO" sz="800" b="0" dirty="0">
              <a:solidFill>
                <a:schemeClr val="bg2">
                  <a:lumMod val="25000"/>
                </a:schemeClr>
              </a:solidFill>
              <a:latin typeface="+mn-lt"/>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Datumsplatzhalter 3"/>
          <p:cNvSpPr>
            <a:spLocks noGrp="1"/>
          </p:cNvSpPr>
          <p:nvPr>
            <p:ph type="dt" sz="half" idx="11"/>
          </p:nvPr>
        </p:nvSpPr>
        <p:spPr>
          <a:xfrm>
            <a:off x="679450" y="6581775"/>
            <a:ext cx="1295400" cy="246063"/>
          </a:xfrm>
          <a:noFill/>
        </p:spPr>
        <p:txBody>
          <a:bodyPr/>
          <a:lstStyle/>
          <a:p>
            <a:fld id="{AAB6CF41-5F60-440F-AFB1-6A77B89D238F}" type="datetime1">
              <a:rPr lang="en-GB" smtClean="0">
                <a:cs typeface="Arial" charset="0"/>
              </a:rPr>
              <a:pPr/>
              <a:t>01/10/2021</a:t>
            </a:fld>
            <a:endParaRPr lang="de-DE" dirty="0">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2" name="Нижний колонтитул 1">
            <a:extLst>
              <a:ext uri="{FF2B5EF4-FFF2-40B4-BE49-F238E27FC236}">
                <a16:creationId xmlns:a16="http://schemas.microsoft.com/office/drawing/2014/main" xmlns="" id="{91541B1A-BE5C-4F97-9B02-532867780C39}"/>
              </a:ext>
            </a:extLst>
          </p:cNvPr>
          <p:cNvSpPr>
            <a:spLocks noGrp="1"/>
          </p:cNvSpPr>
          <p:nvPr>
            <p:ph type="ftr" sz="quarter" idx="10"/>
          </p:nvPr>
        </p:nvSpPr>
        <p:spPr/>
        <p:txBody>
          <a:bodyPr/>
          <a:lstStyle/>
          <a:p>
            <a:pPr>
              <a:defRPr/>
            </a:pPr>
            <a:endParaRPr lang="de-DE"/>
          </a:p>
        </p:txBody>
      </p:sp>
      <p:sp>
        <p:nvSpPr>
          <p:cNvPr id="10242" name="Rectangle 2"/>
          <p:cNvSpPr>
            <a:spLocks noChangeArrowheads="1"/>
          </p:cNvSpPr>
          <p:nvPr/>
        </p:nvSpPr>
        <p:spPr bwMode="auto">
          <a:xfrm>
            <a:off x="398207" y="1592825"/>
            <a:ext cx="8318090"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AutoNum type="arabicPeriod"/>
              <a:tabLst/>
            </a:pPr>
            <a:r>
              <a:rPr kumimoji="0" lang="ro-RO"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Plățile pentru poluarea mediului se consideră plățile menite să compenseze impactul negativ şi restabilirea componentelor de mediu influențate de poluare cu asigurarea condițiilor favorabile pentru </a:t>
            </a:r>
            <a:r>
              <a:rPr kumimoji="0" lang="ro-RO"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dezvoltarea societății şi menținerii funcționalității  ecosistemelor.</a:t>
            </a:r>
          </a:p>
          <a:p>
            <a:pPr marL="0" marR="0" lvl="0" indent="449263" algn="just" defTabSz="914400" rtl="0" eaLnBrk="1" fontAlgn="base" latinLnBrk="0" hangingPunct="1">
              <a:lnSpc>
                <a:spcPct val="100000"/>
              </a:lnSpc>
              <a:spcBef>
                <a:spcPct val="0"/>
              </a:spcBef>
              <a:spcAft>
                <a:spcPct val="0"/>
              </a:spcAft>
              <a:buClrTx/>
              <a:buSzTx/>
              <a:buFontTx/>
              <a:buAutoNum type="arabicPeriod"/>
              <a:tabLst/>
            </a:pPr>
            <a:r>
              <a:rPr lang="ro-RO" b="0" dirty="0" smtClean="0">
                <a:solidFill>
                  <a:srgbClr val="000000"/>
                </a:solidFill>
                <a:latin typeface="Times New Roman" pitchFamily="18" charset="0"/>
                <a:ea typeface="Times New Roman" pitchFamily="18" charset="0"/>
                <a:cs typeface="Times New Roman" pitchFamily="18" charset="0"/>
              </a:rPr>
              <a:t>Instrucțiunea privind modul de calculare și achitarea plăților pentru emisiile și deversările de poluanți și depozitarea deșeurilor (în continuare - Instrucțiunea) </a:t>
            </a:r>
            <a:r>
              <a:rPr lang="ro-RO" b="0" u="sng" dirty="0" smtClean="0">
                <a:solidFill>
                  <a:srgbClr val="000000"/>
                </a:solidFill>
                <a:latin typeface="Times New Roman" pitchFamily="18" charset="0"/>
                <a:ea typeface="Times New Roman" pitchFamily="18" charset="0"/>
                <a:cs typeface="Times New Roman" pitchFamily="18" charset="0"/>
              </a:rPr>
              <a:t>stabilește modul de calculare și achitarea plăților pentru emisiile și deversările de poluanți și depozitarea deșeurilor</a:t>
            </a:r>
            <a:r>
              <a:rPr lang="ro-RO" b="0" dirty="0" smtClean="0">
                <a:solidFill>
                  <a:srgbClr val="000000"/>
                </a:solidFill>
                <a:latin typeface="Times New Roman" pitchFamily="18" charset="0"/>
                <a:ea typeface="Times New Roman" pitchFamily="18" charset="0"/>
                <a:cs typeface="Times New Roman" pitchFamily="18" charset="0"/>
              </a:rPr>
              <a:t> prevăzute la art. 6, 9 și 10 ale Legii nr. 1540 din 25 februarie 1998 privind plata pentru poluarea mediului.	</a:t>
            </a:r>
            <a:endParaRPr lang="ru-RU" b="0" dirty="0" smtClean="0">
              <a:solidFill>
                <a:srgbClr val="000000"/>
              </a:solidFill>
              <a:latin typeface="Times New Roman" pitchFamily="18" charset="0"/>
              <a:ea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AutoNum type="arabicPeriod"/>
              <a:tabLst/>
            </a:pPr>
            <a:endParaRPr kumimoji="0" lang="ro-RO"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06032213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Datumsplatzhalter 3"/>
          <p:cNvSpPr>
            <a:spLocks noGrp="1"/>
          </p:cNvSpPr>
          <p:nvPr>
            <p:ph type="dt" sz="half" idx="11"/>
          </p:nvPr>
        </p:nvSpPr>
        <p:spPr>
          <a:xfrm>
            <a:off x="679450" y="6581775"/>
            <a:ext cx="1295400" cy="246063"/>
          </a:xfrm>
          <a:noFill/>
        </p:spPr>
        <p:txBody>
          <a:bodyPr/>
          <a:lstStyle/>
          <a:p>
            <a:fld id="{AAB6CF41-5F60-440F-AFB1-6A77B89D238F}" type="datetime1">
              <a:rPr lang="en-GB" smtClean="0">
                <a:cs typeface="Arial" charset="0"/>
              </a:rPr>
              <a:pPr/>
              <a:t>01/10/2021</a:t>
            </a:fld>
            <a:endParaRPr lang="de-DE" dirty="0">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2" name="Нижний колонтитул 1">
            <a:extLst>
              <a:ext uri="{FF2B5EF4-FFF2-40B4-BE49-F238E27FC236}">
                <a16:creationId xmlns:a16="http://schemas.microsoft.com/office/drawing/2014/main" xmlns="" id="{91541B1A-BE5C-4F97-9B02-532867780C39}"/>
              </a:ext>
            </a:extLst>
          </p:cNvPr>
          <p:cNvSpPr>
            <a:spLocks noGrp="1"/>
          </p:cNvSpPr>
          <p:nvPr>
            <p:ph type="ftr" sz="quarter" idx="10"/>
          </p:nvPr>
        </p:nvSpPr>
        <p:spPr/>
        <p:txBody>
          <a:bodyPr/>
          <a:lstStyle/>
          <a:p>
            <a:pPr>
              <a:defRPr/>
            </a:pPr>
            <a:endParaRPr lang="de-DE"/>
          </a:p>
        </p:txBody>
      </p:sp>
      <p:sp>
        <p:nvSpPr>
          <p:cNvPr id="9217" name="Rectangle 1"/>
          <p:cNvSpPr>
            <a:spLocks noChangeArrowheads="1"/>
          </p:cNvSpPr>
          <p:nvPr/>
        </p:nvSpPr>
        <p:spPr bwMode="auto">
          <a:xfrm>
            <a:off x="365760" y="1533378"/>
            <a:ext cx="8243668"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3. Plățile pentru poluarea mediului reglementate de prezenta Instrucțiune sunt:</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ro-RO"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 </a:t>
            </a:r>
            <a:r>
              <a:rPr kumimoji="0" lang="ro-RO" b="0"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Plata pentru emisiile de poluanți în atmosferă de la sursele staționare</a:t>
            </a:r>
            <a:r>
              <a:rPr kumimoji="0" lang="ro-RO"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ro-RO"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2. </a:t>
            </a:r>
            <a:r>
              <a:rPr kumimoji="0" lang="ro-RO" b="0"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Plata pentru deversări de poluanți:</a:t>
            </a:r>
            <a:endParaRPr kumimoji="0" lang="ru-RU" b="0" i="0" u="sng"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ro-RO"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 </a:t>
            </a:r>
            <a:r>
              <a:rPr kumimoji="0" lang="ro-RO" b="0"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cu ape uzate în resursele de apă și sistemele de canalizare,</a:t>
            </a:r>
            <a:endParaRPr kumimoji="0" lang="ru-RU" b="0" i="0" u="sng"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ro-RO"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b) cu ape uzate în rezervoare-receptoare, cîmpuri de filtrație, colectoarele canalelor de scurgere pentru must de dejecții animaliere,</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lang="ro-RO" b="0" dirty="0" smtClean="0">
                <a:solidFill>
                  <a:srgbClr val="000000"/>
                </a:solidFill>
                <a:latin typeface="Times New Roman" pitchFamily="18" charset="0"/>
                <a:ea typeface="Times New Roman" pitchFamily="18" charset="0"/>
                <a:cs typeface="Times New Roman" pitchFamily="18" charset="0"/>
              </a:rPr>
              <a:t>c) </a:t>
            </a:r>
            <a:r>
              <a:rPr kumimoji="0" lang="ro-RO"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cu evacuările de apă uzată din obiectivele acvatice piscicole și cu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scurgerile din averse de pe teritoriul întreprinderilor (ape meteorice),</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ro-RO"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3) plata pentru depozitarea deșeurilor în amplasamente autorizate (depozite de deșeuri).</a:t>
            </a:r>
            <a:endParaRPr kumimoji="0" lang="ro-RO"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59200212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Datumsplatzhalter 3"/>
          <p:cNvSpPr>
            <a:spLocks noGrp="1"/>
          </p:cNvSpPr>
          <p:nvPr>
            <p:ph type="dt" sz="half" idx="11"/>
          </p:nvPr>
        </p:nvSpPr>
        <p:spPr>
          <a:xfrm>
            <a:off x="679450" y="6581775"/>
            <a:ext cx="1295400" cy="246063"/>
          </a:xfrm>
          <a:noFill/>
        </p:spPr>
        <p:txBody>
          <a:bodyPr/>
          <a:lstStyle/>
          <a:p>
            <a:fld id="{AAB6CF41-5F60-440F-AFB1-6A77B89D238F}" type="datetime1">
              <a:rPr lang="en-GB" smtClean="0">
                <a:cs typeface="Arial" charset="0"/>
              </a:rPr>
              <a:pPr/>
              <a:t>01/10/2021</a:t>
            </a:fld>
            <a:endParaRPr lang="de-DE" dirty="0">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2" name="Нижний колонтитул 1">
            <a:extLst>
              <a:ext uri="{FF2B5EF4-FFF2-40B4-BE49-F238E27FC236}">
                <a16:creationId xmlns:a16="http://schemas.microsoft.com/office/drawing/2014/main" xmlns="" id="{91541B1A-BE5C-4F97-9B02-532867780C39}"/>
              </a:ext>
            </a:extLst>
          </p:cNvPr>
          <p:cNvSpPr>
            <a:spLocks noGrp="1"/>
          </p:cNvSpPr>
          <p:nvPr>
            <p:ph type="ftr" sz="quarter" idx="10"/>
          </p:nvPr>
        </p:nvSpPr>
        <p:spPr/>
        <p:txBody>
          <a:bodyPr/>
          <a:lstStyle/>
          <a:p>
            <a:pPr>
              <a:defRPr/>
            </a:pPr>
            <a:endParaRPr lang="de-DE"/>
          </a:p>
        </p:txBody>
      </p:sp>
      <p:sp>
        <p:nvSpPr>
          <p:cNvPr id="29697" name="Rectangle 1"/>
          <p:cNvSpPr>
            <a:spLocks noChangeArrowheads="1"/>
          </p:cNvSpPr>
          <p:nvPr/>
        </p:nvSpPr>
        <p:spPr bwMode="auto">
          <a:xfrm>
            <a:off x="436097" y="1420837"/>
            <a:ext cx="8285872"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În Secțiunea 1. este descris modalitatea de efectuare a </a:t>
            </a:r>
            <a:r>
              <a:rPr kumimoji="0" lang="ro-RO" b="0"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Calculului plății pentru emisiile de poluanți în atmosferă de la sursele staționare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o-RO" b="0"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algn="just"/>
            <a:r>
              <a:rPr lang="ro-RO" b="0" dirty="0" smtClean="0">
                <a:solidFill>
                  <a:srgbClr val="000000"/>
                </a:solidFill>
                <a:latin typeface="Times New Roman" pitchFamily="18" charset="0"/>
                <a:ea typeface="Times New Roman" pitchFamily="18" charset="0"/>
                <a:cs typeface="Times New Roman" pitchFamily="18" charset="0"/>
              </a:rPr>
              <a:t>7. Plata pentru emisiile de poluanți în atmosferă de la sursele staționare se percepe de la subiecții </a:t>
            </a:r>
            <a:r>
              <a:rPr lang="ro-RO" b="0" u="sng" dirty="0" smtClean="0">
                <a:solidFill>
                  <a:srgbClr val="000000"/>
                </a:solidFill>
                <a:latin typeface="Times New Roman" pitchFamily="18" charset="0"/>
                <a:ea typeface="Times New Roman" pitchFamily="18" charset="0"/>
                <a:cs typeface="Times New Roman" pitchFamily="18" charset="0"/>
              </a:rPr>
              <a:t>care dețin Autorizația de emisie a poluanților în atmosferă de la surse fixeși admit</a:t>
            </a:r>
            <a:r>
              <a:rPr lang="ro-RO" b="0" dirty="0" smtClean="0">
                <a:solidFill>
                  <a:srgbClr val="000000"/>
                </a:solidFill>
                <a:latin typeface="Times New Roman" pitchFamily="18" charset="0"/>
                <a:ea typeface="Times New Roman" pitchFamily="18" charset="0"/>
                <a:cs typeface="Times New Roman" pitchFamily="18" charset="0"/>
              </a:rPr>
              <a:t>:</a:t>
            </a:r>
            <a:endParaRPr lang="ru-RU" b="0" dirty="0" smtClean="0">
              <a:solidFill>
                <a:srgbClr val="000000"/>
              </a:solidFill>
              <a:latin typeface="Times New Roman" pitchFamily="18" charset="0"/>
              <a:ea typeface="Times New Roman" pitchFamily="18" charset="0"/>
              <a:cs typeface="Times New Roman" pitchFamily="18" charset="0"/>
            </a:endParaRPr>
          </a:p>
          <a:p>
            <a:pPr lvl="0"/>
            <a:r>
              <a:rPr lang="ro-RO" b="0" dirty="0" smtClean="0">
                <a:solidFill>
                  <a:srgbClr val="000000"/>
                </a:solidFill>
                <a:latin typeface="Times New Roman" pitchFamily="18" charset="0"/>
                <a:ea typeface="Times New Roman" pitchFamily="18" charset="0"/>
                <a:cs typeface="Times New Roman" pitchFamily="18" charset="0"/>
              </a:rPr>
              <a:t>1) emisii de poluanți în limitele normativelor stabilite;</a:t>
            </a:r>
            <a:endParaRPr lang="ru-RU" b="0" dirty="0" smtClean="0">
              <a:solidFill>
                <a:srgbClr val="000000"/>
              </a:solidFill>
              <a:latin typeface="Times New Roman" pitchFamily="18" charset="0"/>
              <a:ea typeface="Times New Roman" pitchFamily="18" charset="0"/>
              <a:cs typeface="Times New Roman" pitchFamily="18" charset="0"/>
            </a:endParaRPr>
          </a:p>
          <a:p>
            <a:pPr lvl="0"/>
            <a:r>
              <a:rPr lang="ro-RO" b="0" dirty="0" smtClean="0">
                <a:solidFill>
                  <a:srgbClr val="000000"/>
                </a:solidFill>
                <a:latin typeface="Times New Roman" pitchFamily="18" charset="0"/>
                <a:ea typeface="Times New Roman" pitchFamily="18" charset="0"/>
                <a:cs typeface="Times New Roman" pitchFamily="18" charset="0"/>
              </a:rPr>
              <a:t>2) emisii de poluanţi cu depăşirea normativelor stabilite.</a:t>
            </a:r>
          </a:p>
          <a:p>
            <a:pPr lvl="0"/>
            <a:endParaRPr lang="ro-RO" b="0" dirty="0" smtClean="0">
              <a:solidFill>
                <a:srgbClr val="000000"/>
              </a:solidFill>
              <a:latin typeface="Times New Roman" pitchFamily="18" charset="0"/>
              <a:ea typeface="Times New Roman" pitchFamily="18" charset="0"/>
              <a:cs typeface="Times New Roman" pitchFamily="18" charset="0"/>
            </a:endParaRPr>
          </a:p>
          <a:p>
            <a:pPr algn="just"/>
            <a:r>
              <a:rPr lang="ro-RO" b="0" dirty="0" smtClean="0">
                <a:solidFill>
                  <a:srgbClr val="000000"/>
                </a:solidFill>
                <a:latin typeface="Times New Roman" pitchFamily="18" charset="0"/>
                <a:ea typeface="Times New Roman" pitchFamily="18" charset="0"/>
                <a:cs typeface="Times New Roman" pitchFamily="18" charset="0"/>
              </a:rPr>
              <a:t>9. Emisiile de poluanți în atmosferă de la sursele staționare care </a:t>
            </a:r>
            <a:r>
              <a:rPr lang="ro-RO" b="0" u="sng" dirty="0" smtClean="0">
                <a:solidFill>
                  <a:srgbClr val="000000"/>
                </a:solidFill>
                <a:latin typeface="Times New Roman" pitchFamily="18" charset="0"/>
                <a:ea typeface="Times New Roman" pitchFamily="18" charset="0"/>
                <a:cs typeface="Times New Roman" pitchFamily="18" charset="0"/>
              </a:rPr>
              <a:t>nu depășesc</a:t>
            </a:r>
            <a:r>
              <a:rPr lang="ro-RO" b="0" dirty="0" smtClean="0">
                <a:solidFill>
                  <a:srgbClr val="000000"/>
                </a:solidFill>
                <a:latin typeface="Times New Roman" pitchFamily="18" charset="0"/>
                <a:ea typeface="Times New Roman" pitchFamily="18" charset="0"/>
                <a:cs typeface="Times New Roman" pitchFamily="18" charset="0"/>
              </a:rPr>
              <a:t> sau sunt egale cu concentrațiile maxim admisibile (CMA) </a:t>
            </a:r>
            <a:r>
              <a:rPr lang="ro-RO" b="0" u="sng" dirty="0" smtClean="0">
                <a:solidFill>
                  <a:srgbClr val="000000"/>
                </a:solidFill>
                <a:latin typeface="Times New Roman" pitchFamily="18" charset="0"/>
                <a:ea typeface="Times New Roman" pitchFamily="18" charset="0"/>
                <a:cs typeface="Times New Roman" pitchFamily="18" charset="0"/>
              </a:rPr>
              <a:t>stabilite</a:t>
            </a:r>
            <a:r>
              <a:rPr lang="ro-RO" b="0" dirty="0" smtClean="0">
                <a:solidFill>
                  <a:srgbClr val="000000"/>
                </a:solidFill>
                <a:latin typeface="Times New Roman" pitchFamily="18" charset="0"/>
                <a:ea typeface="Times New Roman" pitchFamily="18" charset="0"/>
                <a:cs typeface="Times New Roman" pitchFamily="18" charset="0"/>
              </a:rPr>
              <a:t> în </a:t>
            </a:r>
            <a:r>
              <a:rPr lang="ro-RO" b="0" i="1" dirty="0" smtClean="0">
                <a:solidFill>
                  <a:schemeClr val="tx1"/>
                </a:solidFill>
                <a:latin typeface="Times New Roman" pitchFamily="18" charset="0"/>
                <a:ea typeface="Times New Roman" pitchFamily="18" charset="0"/>
                <a:cs typeface="Times New Roman" pitchFamily="18" charset="0"/>
              </a:rPr>
              <a:t>Autorizația de emisie </a:t>
            </a:r>
            <a:r>
              <a:rPr lang="ro-RO" b="0" i="1" dirty="0" smtClean="0">
                <a:solidFill>
                  <a:srgbClr val="000000"/>
                </a:solidFill>
                <a:latin typeface="Times New Roman" pitchFamily="18" charset="0"/>
                <a:ea typeface="STHupo" charset="-122"/>
                <a:cs typeface="Times New Roman" pitchFamily="18" charset="0"/>
              </a:rPr>
              <a:t>a poluan</a:t>
            </a:r>
            <a:r>
              <a:rPr lang="ro-RO" b="0" i="1" dirty="0" smtClean="0">
                <a:solidFill>
                  <a:srgbClr val="000000"/>
                </a:solidFill>
                <a:latin typeface="Times New Roman" pitchFamily="18" charset="0"/>
                <a:ea typeface="Times New Roman" pitchFamily="18" charset="0"/>
                <a:cs typeface="Times New Roman" pitchFamily="18" charset="0"/>
              </a:rPr>
              <a:t>ț</a:t>
            </a:r>
            <a:r>
              <a:rPr lang="ro-RO" b="0" i="1" dirty="0" smtClean="0">
                <a:solidFill>
                  <a:srgbClr val="000000"/>
                </a:solidFill>
                <a:latin typeface="Times New Roman" pitchFamily="18" charset="0"/>
                <a:ea typeface="STHupo" charset="-122"/>
                <a:cs typeface="Times New Roman" pitchFamily="18" charset="0"/>
              </a:rPr>
              <a:t>ilor în atmosfer</a:t>
            </a:r>
            <a:r>
              <a:rPr lang="ro-RO" b="0" i="1" dirty="0" smtClean="0">
                <a:solidFill>
                  <a:srgbClr val="000000"/>
                </a:solidFill>
                <a:latin typeface="Times New Roman" pitchFamily="18" charset="0"/>
                <a:ea typeface="Times New Roman" pitchFamily="18" charset="0"/>
                <a:cs typeface="Times New Roman" pitchFamily="18" charset="0"/>
              </a:rPr>
              <a:t>ă</a:t>
            </a:r>
            <a:r>
              <a:rPr lang="ro-RO" b="0" i="1" dirty="0" smtClean="0">
                <a:solidFill>
                  <a:srgbClr val="000000"/>
                </a:solidFill>
                <a:latin typeface="Times New Roman" pitchFamily="18" charset="0"/>
                <a:ea typeface="STHupo" charset="-122"/>
                <a:cs typeface="Times New Roman" pitchFamily="18" charset="0"/>
              </a:rPr>
              <a:t> de la surse fixe</a:t>
            </a:r>
            <a:r>
              <a:rPr lang="ro-RO" b="0" dirty="0" smtClean="0">
                <a:solidFill>
                  <a:srgbClr val="000000"/>
                </a:solidFill>
                <a:latin typeface="Times New Roman" pitchFamily="18" charset="0"/>
                <a:ea typeface="Times New Roman" pitchFamily="18" charset="0"/>
                <a:cs typeface="Times New Roman" pitchFamily="18" charset="0"/>
              </a:rPr>
              <a:t> se consideră </a:t>
            </a:r>
            <a:r>
              <a:rPr lang="ro-RO" i="1" dirty="0" smtClean="0">
                <a:solidFill>
                  <a:srgbClr val="000000"/>
                </a:solidFill>
                <a:latin typeface="Times New Roman" pitchFamily="18" charset="0"/>
                <a:ea typeface="Times New Roman" pitchFamily="18" charset="0"/>
                <a:cs typeface="Times New Roman" pitchFamily="18" charset="0"/>
              </a:rPr>
              <a:t>emisii în limitele normativelor stabilite.</a:t>
            </a:r>
            <a:endParaRPr kumimoji="0" lang="ro-RO" b="0"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o-RO" b="0" i="0" u="sng"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59200212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Datumsplatzhalter 3"/>
          <p:cNvSpPr>
            <a:spLocks noGrp="1"/>
          </p:cNvSpPr>
          <p:nvPr>
            <p:ph type="dt" sz="half" idx="11"/>
          </p:nvPr>
        </p:nvSpPr>
        <p:spPr>
          <a:xfrm>
            <a:off x="679450" y="6581775"/>
            <a:ext cx="1295400" cy="246063"/>
          </a:xfrm>
          <a:noFill/>
        </p:spPr>
        <p:txBody>
          <a:bodyPr/>
          <a:lstStyle/>
          <a:p>
            <a:fld id="{AAB6CF41-5F60-440F-AFB1-6A77B89D238F}" type="datetime1">
              <a:rPr lang="en-GB" smtClean="0">
                <a:cs typeface="Arial" charset="0"/>
              </a:rPr>
              <a:pPr/>
              <a:t>01/10/2021</a:t>
            </a:fld>
            <a:endParaRPr lang="de-DE" dirty="0">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2" name="Нижний колонтитул 1">
            <a:extLst>
              <a:ext uri="{FF2B5EF4-FFF2-40B4-BE49-F238E27FC236}">
                <a16:creationId xmlns:a16="http://schemas.microsoft.com/office/drawing/2014/main" xmlns="" id="{91541B1A-BE5C-4F97-9B02-532867780C39}"/>
              </a:ext>
            </a:extLst>
          </p:cNvPr>
          <p:cNvSpPr>
            <a:spLocks noGrp="1"/>
          </p:cNvSpPr>
          <p:nvPr>
            <p:ph type="ftr" sz="quarter" idx="10"/>
          </p:nvPr>
        </p:nvSpPr>
        <p:spPr/>
        <p:txBody>
          <a:bodyPr/>
          <a:lstStyle/>
          <a:p>
            <a:pPr>
              <a:defRPr/>
            </a:pPr>
            <a:endParaRPr lang="de-DE"/>
          </a:p>
        </p:txBody>
      </p:sp>
      <p:sp>
        <p:nvSpPr>
          <p:cNvPr id="30721" name="Rectangle 1"/>
          <p:cNvSpPr>
            <a:spLocks noChangeArrowheads="1"/>
          </p:cNvSpPr>
          <p:nvPr/>
        </p:nvSpPr>
        <p:spPr bwMode="auto">
          <a:xfrm>
            <a:off x="471948" y="1392702"/>
            <a:ext cx="8306291"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10. Emisiile de poluanți în atmosferă de la sursele staționare care </a:t>
            </a:r>
            <a:r>
              <a:rPr kumimoji="0" lang="ro-RO" sz="2000" b="0"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depășesc</a:t>
            </a:r>
            <a:r>
              <a:rPr kumimoji="0" lang="ro-RO"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concentrațiile maxim admisibile stabilite în </a:t>
            </a:r>
            <a:r>
              <a:rPr kumimoji="0" lang="ro-RO" sz="20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Autorizația de emisie </a:t>
            </a:r>
            <a:r>
              <a:rPr kumimoji="0" lang="ro-RO" sz="2000" b="0" i="1" u="none" strike="noStrike" cap="none" normalizeH="0" baseline="0" dirty="0" smtClean="0">
                <a:ln>
                  <a:noFill/>
                </a:ln>
                <a:solidFill>
                  <a:srgbClr val="000000"/>
                </a:solidFill>
                <a:effectLst/>
                <a:latin typeface="Times New Roman" pitchFamily="18" charset="0"/>
                <a:ea typeface="STHupo" charset="-122"/>
                <a:cs typeface="Times New Roman" pitchFamily="18" charset="0"/>
              </a:rPr>
              <a:t>a poluan</a:t>
            </a:r>
            <a:r>
              <a:rPr kumimoji="0" lang="ro-RO" sz="20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ț</a:t>
            </a:r>
            <a:r>
              <a:rPr kumimoji="0" lang="ro-RO" sz="2000" b="0" i="1" u="none" strike="noStrike" cap="none" normalizeH="0" baseline="0" dirty="0" smtClean="0">
                <a:ln>
                  <a:noFill/>
                </a:ln>
                <a:solidFill>
                  <a:srgbClr val="000000"/>
                </a:solidFill>
                <a:effectLst/>
                <a:latin typeface="Times New Roman" pitchFamily="18" charset="0"/>
                <a:ea typeface="STHupo" charset="-122"/>
                <a:cs typeface="Times New Roman" pitchFamily="18" charset="0"/>
              </a:rPr>
              <a:t>ilor în atmosfer</a:t>
            </a:r>
            <a:r>
              <a:rPr kumimoji="0" lang="ro-RO" sz="20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ă</a:t>
            </a:r>
            <a:r>
              <a:rPr kumimoji="0" lang="ro-RO" sz="2000" b="0" i="1" u="none" strike="noStrike" cap="none" normalizeH="0" baseline="0" dirty="0" smtClean="0">
                <a:ln>
                  <a:noFill/>
                </a:ln>
                <a:solidFill>
                  <a:srgbClr val="000000"/>
                </a:solidFill>
                <a:effectLst/>
                <a:latin typeface="Times New Roman" pitchFamily="18" charset="0"/>
                <a:ea typeface="STHupo" charset="-122"/>
                <a:cs typeface="Times New Roman" pitchFamily="18" charset="0"/>
              </a:rPr>
              <a:t> de la surse fixe </a:t>
            </a:r>
            <a:r>
              <a:rPr kumimoji="0" lang="ro-RO"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se consideră </a:t>
            </a:r>
            <a:r>
              <a:rPr kumimoji="0" lang="ro-RO" sz="20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emisii cu depășirea normativelor stabilite.</a:t>
            </a:r>
          </a:p>
          <a:p>
            <a:pPr algn="just"/>
            <a:r>
              <a:rPr lang="ro-RO" sz="2000" b="0" dirty="0" smtClean="0">
                <a:solidFill>
                  <a:srgbClr val="000000"/>
                </a:solidFill>
                <a:latin typeface="Times New Roman" pitchFamily="18" charset="0"/>
                <a:ea typeface="Times New Roman" pitchFamily="18" charset="0"/>
                <a:cs typeface="Times New Roman" pitchFamily="18" charset="0"/>
              </a:rPr>
              <a:t>11. </a:t>
            </a:r>
            <a:r>
              <a:rPr lang="ro-RO" sz="2000" b="0" u="sng" dirty="0" smtClean="0">
                <a:solidFill>
                  <a:srgbClr val="000000"/>
                </a:solidFill>
                <a:latin typeface="Times New Roman" pitchFamily="18" charset="0"/>
                <a:ea typeface="Times New Roman" pitchFamily="18" charset="0"/>
                <a:cs typeface="Times New Roman" pitchFamily="18" charset="0"/>
              </a:rPr>
              <a:t>Normativele (limitele) de emisie (ELA) </a:t>
            </a:r>
            <a:r>
              <a:rPr lang="ro-RO" sz="2000" b="0" dirty="0" smtClean="0">
                <a:solidFill>
                  <a:srgbClr val="000000"/>
                </a:solidFill>
                <a:latin typeface="Times New Roman" pitchFamily="18" charset="0"/>
                <a:ea typeface="Times New Roman" pitchFamily="18" charset="0"/>
                <a:cs typeface="Times New Roman" pitchFamily="18" charset="0"/>
              </a:rPr>
              <a:t>a poluanților în atmosferă de la sursele staționare se stabilesc în Autorizația de emisie a poluanților în atmosferă de la surse fixe, eliberate de Agenția de Mediu.</a:t>
            </a:r>
          </a:p>
          <a:p>
            <a:pPr algn="just"/>
            <a:r>
              <a:rPr lang="ro-RO" sz="2000" b="0" dirty="0" smtClean="0">
                <a:solidFill>
                  <a:srgbClr val="000000"/>
                </a:solidFill>
                <a:latin typeface="Times New Roman" pitchFamily="18" charset="0"/>
                <a:ea typeface="Times New Roman" pitchFamily="18" charset="0"/>
                <a:cs typeface="Times New Roman" pitchFamily="18" charset="0"/>
              </a:rPr>
              <a:t>12. Normativele de plată pentru emisiile poluanților în atmosferă de la sursele staționare se stabilesc în lei pentru o tonă convențională, în funcție de localități:</a:t>
            </a:r>
            <a:endParaRPr lang="ru-RU" sz="2000" b="0" dirty="0" smtClean="0">
              <a:solidFill>
                <a:schemeClr val="tx1"/>
              </a:solidFill>
              <a:latin typeface="Arial" pitchFamily="34" charset="0"/>
              <a:cs typeface="Arial" pitchFamily="34" charset="0"/>
            </a:endParaRPr>
          </a:p>
          <a:p>
            <a:pPr lvl="0" algn="just" eaLnBrk="0" hangingPunct="0">
              <a:buFontTx/>
              <a:buChar char="•"/>
            </a:pPr>
            <a:r>
              <a:rPr lang="ro-RO" sz="2000" b="0" dirty="0" smtClean="0">
                <a:solidFill>
                  <a:srgbClr val="000000"/>
                </a:solidFill>
                <a:latin typeface="Times New Roman" pitchFamily="18" charset="0"/>
                <a:ea typeface="Times New Roman" pitchFamily="18" charset="0"/>
                <a:cs typeface="Times New Roman" pitchFamily="18" charset="0"/>
              </a:rPr>
              <a:t>mun. Chișinău și mun. Bălți  - 18 lei pentru o tonă convențională;</a:t>
            </a:r>
            <a:endParaRPr lang="ru-RU" sz="2000" b="0" dirty="0" smtClean="0">
              <a:solidFill>
                <a:schemeClr val="tx1"/>
              </a:solidFill>
              <a:latin typeface="Arial" pitchFamily="34" charset="0"/>
              <a:cs typeface="Arial" pitchFamily="34" charset="0"/>
            </a:endParaRPr>
          </a:p>
          <a:p>
            <a:pPr algn="just" eaLnBrk="0" hangingPunct="0">
              <a:buFontTx/>
              <a:buChar char="•"/>
            </a:pPr>
            <a:r>
              <a:rPr lang="ro-RO" sz="2000" b="0" dirty="0" smtClean="0">
                <a:solidFill>
                  <a:srgbClr val="000000"/>
                </a:solidFill>
                <a:latin typeface="Times New Roman" pitchFamily="18" charset="0"/>
                <a:ea typeface="Times New Roman" pitchFamily="18" charset="0"/>
                <a:cs typeface="Times New Roman" pitchFamily="18" charset="0"/>
              </a:rPr>
              <a:t>celelalte localități (inclusiv din UTA Găgăuzia) – 14,4 lei pentru o tonă. </a:t>
            </a:r>
          </a:p>
          <a:p>
            <a:pPr algn="just" eaLnBrk="0" hangingPunct="0"/>
            <a:r>
              <a:rPr lang="ro-RO" sz="2000" b="0" dirty="0" smtClean="0">
                <a:solidFill>
                  <a:srgbClr val="000000"/>
                </a:solidFill>
                <a:latin typeface="Times New Roman" pitchFamily="18" charset="0"/>
                <a:ea typeface="Times New Roman" pitchFamily="18" charset="0"/>
                <a:cs typeface="Times New Roman" pitchFamily="18" charset="0"/>
              </a:rPr>
              <a:t>13. Plata pentru emisiile poluanților în atmosferă de la sursele staționare </a:t>
            </a:r>
            <a:r>
              <a:rPr lang="ro-RO" sz="2000" b="0" u="sng" dirty="0" smtClean="0">
                <a:solidFill>
                  <a:srgbClr val="000000"/>
                </a:solidFill>
                <a:latin typeface="Times New Roman" pitchFamily="18" charset="0"/>
                <a:ea typeface="Times New Roman" pitchFamily="18" charset="0"/>
                <a:cs typeface="Times New Roman" pitchFamily="18" charset="0"/>
              </a:rPr>
              <a:t>în limitele normativelor stabilite </a:t>
            </a:r>
            <a:r>
              <a:rPr lang="ro-RO" sz="2000" b="0" dirty="0" smtClean="0">
                <a:solidFill>
                  <a:srgbClr val="000000"/>
                </a:solidFill>
                <a:latin typeface="Times New Roman" pitchFamily="18" charset="0"/>
                <a:ea typeface="Times New Roman" pitchFamily="18" charset="0"/>
                <a:cs typeface="Times New Roman" pitchFamily="18" charset="0"/>
              </a:rPr>
              <a:t>se determină, </a:t>
            </a:r>
            <a:r>
              <a:rPr lang="ro-RO" sz="2000" b="0" u="sng" dirty="0" smtClean="0">
                <a:solidFill>
                  <a:srgbClr val="000000"/>
                </a:solidFill>
                <a:latin typeface="Times New Roman" pitchFamily="18" charset="0"/>
                <a:ea typeface="Times New Roman" pitchFamily="18" charset="0"/>
                <a:cs typeface="Times New Roman" pitchFamily="18" charset="0"/>
              </a:rPr>
              <a:t>pentru fiecare indice de poluare în parte, ca produsul dintre normativul plăţii </a:t>
            </a:r>
            <a:r>
              <a:rPr lang="ro-RO" sz="2000" b="0" dirty="0" smtClean="0">
                <a:solidFill>
                  <a:srgbClr val="000000"/>
                </a:solidFill>
                <a:latin typeface="Times New Roman" pitchFamily="18" charset="0"/>
                <a:ea typeface="Times New Roman" pitchFamily="18" charset="0"/>
                <a:cs typeface="Times New Roman" pitchFamily="18" charset="0"/>
              </a:rPr>
              <a:t>(de la pct. 12) </a:t>
            </a:r>
            <a:r>
              <a:rPr lang="ro-RO" sz="2000" b="0" u="sng" dirty="0" smtClean="0">
                <a:solidFill>
                  <a:srgbClr val="000000"/>
                </a:solidFill>
                <a:latin typeface="Times New Roman" pitchFamily="18" charset="0"/>
                <a:ea typeface="Times New Roman" pitchFamily="18" charset="0"/>
                <a:cs typeface="Times New Roman" pitchFamily="18" charset="0"/>
              </a:rPr>
              <a:t>și cantitatea reală a poluantului emis, în tone convenționale. </a:t>
            </a:r>
            <a:endParaRPr kumimoji="0" lang="ro-RO" b="0" i="0" u="sng" strike="noStrike" cap="none" normalizeH="0" baseline="0" dirty="0" smtClean="0">
              <a:ln>
                <a:noFill/>
              </a:ln>
              <a:solidFill>
                <a:schemeClr val="tx1"/>
              </a:solidFill>
              <a:effectLst/>
              <a:latin typeface="Arial" pitchFamily="34" charset="0"/>
              <a:cs typeface="Arial" pitchFamily="34" charset="0"/>
            </a:endParaRPr>
          </a:p>
        </p:txBody>
      </p:sp>
      <p:sp>
        <p:nvSpPr>
          <p:cNvPr id="30724" name="Rectangle 4"/>
          <p:cNvSpPr>
            <a:spLocks noChangeArrowheads="1"/>
          </p:cNvSpPr>
          <p:nvPr/>
        </p:nvSpPr>
        <p:spPr bwMode="auto">
          <a:xfrm>
            <a:off x="0" y="0"/>
            <a:ext cx="1237839"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convențională.</a:t>
            </a: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5" name="Rectangle 5"/>
          <p:cNvSpPr>
            <a:spLocks noChangeArrowheads="1"/>
          </p:cNvSpPr>
          <p:nvPr/>
        </p:nvSpPr>
        <p:spPr bwMode="auto">
          <a:xfrm>
            <a:off x="0" y="0"/>
            <a:ext cx="1237839"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o-RO"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convențională.</a:t>
            </a: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59200212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Datumsplatzhalter 3"/>
          <p:cNvSpPr>
            <a:spLocks noGrp="1"/>
          </p:cNvSpPr>
          <p:nvPr>
            <p:ph type="dt" sz="half" idx="11"/>
          </p:nvPr>
        </p:nvSpPr>
        <p:spPr>
          <a:xfrm>
            <a:off x="679450" y="6581775"/>
            <a:ext cx="1295400" cy="246063"/>
          </a:xfrm>
          <a:noFill/>
        </p:spPr>
        <p:txBody>
          <a:bodyPr/>
          <a:lstStyle/>
          <a:p>
            <a:fld id="{AAB6CF41-5F60-440F-AFB1-6A77B89D238F}" type="datetime1">
              <a:rPr lang="en-GB" smtClean="0">
                <a:cs typeface="Arial" charset="0"/>
              </a:rPr>
              <a:pPr/>
              <a:t>01/10/2021</a:t>
            </a:fld>
            <a:endParaRPr lang="de-DE" dirty="0">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2" name="Нижний колонтитул 1">
            <a:extLst>
              <a:ext uri="{FF2B5EF4-FFF2-40B4-BE49-F238E27FC236}">
                <a16:creationId xmlns:a16="http://schemas.microsoft.com/office/drawing/2014/main" xmlns="" id="{91541B1A-BE5C-4F97-9B02-532867780C39}"/>
              </a:ext>
            </a:extLst>
          </p:cNvPr>
          <p:cNvSpPr>
            <a:spLocks noGrp="1"/>
          </p:cNvSpPr>
          <p:nvPr>
            <p:ph type="ftr" sz="quarter" idx="10"/>
          </p:nvPr>
        </p:nvSpPr>
        <p:spPr/>
        <p:txBody>
          <a:bodyPr/>
          <a:lstStyle/>
          <a:p>
            <a:pPr>
              <a:defRPr/>
            </a:pPr>
            <a:endParaRPr lang="de-DE"/>
          </a:p>
        </p:txBody>
      </p:sp>
      <p:sp>
        <p:nvSpPr>
          <p:cNvPr id="31745" name="Rectangle 1"/>
          <p:cNvSpPr>
            <a:spLocks noChangeArrowheads="1"/>
          </p:cNvSpPr>
          <p:nvPr/>
        </p:nvSpPr>
        <p:spPr bwMode="auto">
          <a:xfrm>
            <a:off x="265471" y="1489588"/>
            <a:ext cx="8509819"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228600" algn="just"/>
            <a:r>
              <a:rPr kumimoji="0" lang="ro-RO"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14. Plata pentru emisiile de poluanţi în atmosferă de la sursele staţionare </a:t>
            </a:r>
            <a:r>
              <a:rPr kumimoji="0" lang="ro-RO" b="1"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care depășesc limitele normativelor stabilite</a:t>
            </a:r>
            <a:r>
              <a:rPr kumimoji="0" lang="ro-RO"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(normativele ELA) se determină, </a:t>
            </a:r>
            <a:r>
              <a:rPr kumimoji="0" lang="ro-RO"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pentru fiecare indice de poluare în parte, </a:t>
            </a:r>
            <a:r>
              <a:rPr kumimoji="0" lang="ro-RO" b="0"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ca sumă a produsului dintre normativul plăţii (de la pct. 12) și normativul ELA de poluanți (stabilit în </a:t>
            </a:r>
            <a:r>
              <a:rPr kumimoji="0" lang="ro-RO" b="0"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Autorizația de emisie </a:t>
            </a:r>
            <a:r>
              <a:rPr kumimoji="0" lang="ro-RO" b="0" i="1" u="sng" strike="noStrike" cap="none" normalizeH="0" baseline="0" dirty="0" smtClean="0">
                <a:ln>
                  <a:noFill/>
                </a:ln>
                <a:solidFill>
                  <a:srgbClr val="000000"/>
                </a:solidFill>
                <a:effectLst/>
                <a:latin typeface="Times New Roman" pitchFamily="18" charset="0"/>
                <a:ea typeface="STHupo" charset="-122"/>
                <a:cs typeface="Times New Roman" pitchFamily="18" charset="0"/>
              </a:rPr>
              <a:t>a poluan</a:t>
            </a:r>
            <a:r>
              <a:rPr kumimoji="0" lang="ro-RO" b="0" i="1"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ţ</a:t>
            </a:r>
            <a:r>
              <a:rPr kumimoji="0" lang="ro-RO" b="0" i="1" u="sng" strike="noStrike" cap="none" normalizeH="0" baseline="0" dirty="0" smtClean="0">
                <a:ln>
                  <a:noFill/>
                </a:ln>
                <a:solidFill>
                  <a:srgbClr val="000000"/>
                </a:solidFill>
                <a:effectLst/>
                <a:latin typeface="Times New Roman" pitchFamily="18" charset="0"/>
                <a:ea typeface="STHupo" charset="-122"/>
                <a:cs typeface="Times New Roman" pitchFamily="18" charset="0"/>
              </a:rPr>
              <a:t>ilor în atmosfer</a:t>
            </a:r>
            <a:r>
              <a:rPr kumimoji="0" lang="ro-RO" b="0" i="1"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ă</a:t>
            </a:r>
            <a:r>
              <a:rPr kumimoji="0" lang="ro-RO" b="0" i="1" u="sng" strike="noStrike" cap="none" normalizeH="0" baseline="0" dirty="0" smtClean="0">
                <a:ln>
                  <a:noFill/>
                </a:ln>
                <a:solidFill>
                  <a:srgbClr val="000000"/>
                </a:solidFill>
                <a:effectLst/>
                <a:latin typeface="Times New Roman" pitchFamily="18" charset="0"/>
                <a:ea typeface="STHupo" charset="-122"/>
                <a:cs typeface="Times New Roman" pitchFamily="18" charset="0"/>
              </a:rPr>
              <a:t> de la surse fixe</a:t>
            </a:r>
            <a:r>
              <a:rPr kumimoji="0" lang="ro-RO" b="0"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ro-RO"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în tone convenţionale </a:t>
            </a:r>
            <a:r>
              <a:rPr kumimoji="0" lang="ro-RO" b="0"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și a produsului dintre normativul plății înmulțit la 5 și cantitatea reală a poluanților emiși ce depășește normativele stabilite. </a:t>
            </a:r>
          </a:p>
          <a:p>
            <a:pPr indent="228600" algn="just"/>
            <a:endParaRPr lang="ro-RO" b="0" u="sng" dirty="0" smtClean="0">
              <a:solidFill>
                <a:srgbClr val="000000"/>
              </a:solidFill>
              <a:latin typeface="Times New Roman" pitchFamily="18" charset="0"/>
              <a:ea typeface="Times New Roman" pitchFamily="18" charset="0"/>
              <a:cs typeface="Times New Roman" pitchFamily="18" charset="0"/>
            </a:endParaRPr>
          </a:p>
          <a:p>
            <a:pPr indent="228600" algn="just"/>
            <a:r>
              <a:rPr lang="ro-RO" b="0" dirty="0" smtClean="0">
                <a:solidFill>
                  <a:srgbClr val="000000"/>
                </a:solidFill>
                <a:latin typeface="Times New Roman" pitchFamily="18" charset="0"/>
                <a:ea typeface="Times New Roman" pitchFamily="18" charset="0"/>
                <a:cs typeface="Times New Roman" pitchFamily="18" charset="0"/>
              </a:rPr>
              <a:t>În Secțiunea 2. este descris procedura e efectuare a Calculului plății pentru poluare în rezultatul deversărilor de poluanți cu apele uzate.</a:t>
            </a:r>
            <a:endParaRPr kumimoji="0" lang="ro-RO" b="0" i="0" u="sng"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59200212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Datumsplatzhalter 3"/>
          <p:cNvSpPr>
            <a:spLocks noGrp="1"/>
          </p:cNvSpPr>
          <p:nvPr>
            <p:ph type="dt" sz="half" idx="11"/>
          </p:nvPr>
        </p:nvSpPr>
        <p:spPr>
          <a:xfrm>
            <a:off x="679450" y="6581775"/>
            <a:ext cx="1295400" cy="246063"/>
          </a:xfrm>
          <a:noFill/>
        </p:spPr>
        <p:txBody>
          <a:bodyPr/>
          <a:lstStyle/>
          <a:p>
            <a:fld id="{AAB6CF41-5F60-440F-AFB1-6A77B89D238F}" type="datetime1">
              <a:rPr lang="en-GB" smtClean="0">
                <a:cs typeface="Arial" charset="0"/>
              </a:rPr>
              <a:pPr/>
              <a:t>01/10/2021</a:t>
            </a:fld>
            <a:endParaRPr lang="de-DE" dirty="0">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2" name="Нижний колонтитул 1">
            <a:extLst>
              <a:ext uri="{FF2B5EF4-FFF2-40B4-BE49-F238E27FC236}">
                <a16:creationId xmlns:a16="http://schemas.microsoft.com/office/drawing/2014/main" xmlns="" id="{91541B1A-BE5C-4F97-9B02-532867780C39}"/>
              </a:ext>
            </a:extLst>
          </p:cNvPr>
          <p:cNvSpPr>
            <a:spLocks noGrp="1"/>
          </p:cNvSpPr>
          <p:nvPr>
            <p:ph type="ftr" sz="quarter" idx="10"/>
          </p:nvPr>
        </p:nvSpPr>
        <p:spPr/>
        <p:txBody>
          <a:bodyPr/>
          <a:lstStyle/>
          <a:p>
            <a:pPr>
              <a:defRPr/>
            </a:pPr>
            <a:endParaRPr lang="de-DE"/>
          </a:p>
        </p:txBody>
      </p:sp>
      <p:sp>
        <p:nvSpPr>
          <p:cNvPr id="32769" name="Rectangle 1"/>
          <p:cNvSpPr>
            <a:spLocks noChangeArrowheads="1"/>
          </p:cNvSpPr>
          <p:nvPr/>
        </p:nvSpPr>
        <p:spPr bwMode="auto">
          <a:xfrm>
            <a:off x="337624" y="1448972"/>
            <a:ext cx="8384345" cy="75405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228600" algn="just"/>
            <a:r>
              <a:rPr lang="ro-RO" b="0" dirty="0" smtClean="0">
                <a:solidFill>
                  <a:srgbClr val="000000"/>
                </a:solidFill>
                <a:latin typeface="Times New Roman" pitchFamily="18" charset="0"/>
                <a:ea typeface="Times New Roman" pitchFamily="18" charset="0"/>
                <a:cs typeface="Times New Roman" pitchFamily="18" charset="0"/>
              </a:rPr>
              <a:t>16. Se </a:t>
            </a:r>
            <a:r>
              <a:rPr lang="ro-RO" b="0" u="sng" dirty="0" smtClean="0">
                <a:solidFill>
                  <a:srgbClr val="000000"/>
                </a:solidFill>
                <a:latin typeface="Times New Roman" pitchFamily="18" charset="0"/>
                <a:ea typeface="Times New Roman" pitchFamily="18" charset="0"/>
                <a:cs typeface="Times New Roman" pitchFamily="18" charset="0"/>
              </a:rPr>
              <a:t>consideră deversări de poluanți cu apele uzate</a:t>
            </a:r>
            <a:r>
              <a:rPr lang="ro-RO" b="0" dirty="0" smtClean="0">
                <a:solidFill>
                  <a:srgbClr val="000000"/>
                </a:solidFill>
                <a:latin typeface="Times New Roman" pitchFamily="18" charset="0"/>
                <a:ea typeface="Times New Roman" pitchFamily="18" charset="0"/>
                <a:cs typeface="Times New Roman" pitchFamily="18" charset="0"/>
              </a:rPr>
              <a:t>, cele care sunt evacuate în resursele de apă, în sistemele de canalizare, în canalele de desecare a terenurilor agricole şi alte obiecte, în rezervoarele-receptoare, în cîmpurile de filtraţie, în acumulatoarele de dejecţii animaliere ale complexelor zootehnice şi altele. </a:t>
            </a:r>
          </a:p>
          <a:p>
            <a:pPr indent="228600" algn="just"/>
            <a:r>
              <a:rPr lang="ro-RO" b="0" dirty="0" smtClean="0">
                <a:solidFill>
                  <a:srgbClr val="000000"/>
                </a:solidFill>
                <a:latin typeface="Times New Roman" pitchFamily="18" charset="0"/>
                <a:ea typeface="Times New Roman" pitchFamily="18" charset="0"/>
                <a:cs typeface="Times New Roman" pitchFamily="18" charset="0"/>
              </a:rPr>
              <a:t>17. Deversările de poluanți cu apele uzate în resursele de apă și în sistemele de canalizare </a:t>
            </a:r>
            <a:r>
              <a:rPr lang="ro-RO" b="0" u="sng" dirty="0" smtClean="0">
                <a:solidFill>
                  <a:srgbClr val="000000"/>
                </a:solidFill>
                <a:latin typeface="Times New Roman" pitchFamily="18" charset="0"/>
                <a:ea typeface="Times New Roman" pitchFamily="18" charset="0"/>
                <a:cs typeface="Times New Roman" pitchFamily="18" charset="0"/>
              </a:rPr>
              <a:t>care nu depășesc </a:t>
            </a:r>
            <a:r>
              <a:rPr lang="ro-RO" b="0" dirty="0" smtClean="0">
                <a:solidFill>
                  <a:srgbClr val="000000"/>
                </a:solidFill>
                <a:latin typeface="Times New Roman" pitchFamily="18" charset="0"/>
                <a:ea typeface="Times New Roman" pitchFamily="18" charset="0"/>
                <a:cs typeface="Times New Roman" pitchFamily="18" charset="0"/>
              </a:rPr>
              <a:t>sau sunt egale cu concentrațiile maxim admisibile de poluanți se consideră deversări de poluanți cu ape uzate în resursele de apă și sistemele de canalizareîn limitele normativelor stabilite.</a:t>
            </a:r>
          </a:p>
          <a:p>
            <a:pPr indent="228600" algn="just"/>
            <a:r>
              <a:rPr lang="ro-RO" b="0" dirty="0" smtClean="0">
                <a:solidFill>
                  <a:srgbClr val="000000"/>
                </a:solidFill>
                <a:latin typeface="Times New Roman" pitchFamily="18" charset="0"/>
                <a:ea typeface="Times New Roman" pitchFamily="18" charset="0"/>
                <a:cs typeface="Times New Roman" pitchFamily="18" charset="0"/>
              </a:rPr>
              <a:t>18. Deversările de poluanți cu apele uzate în resursele de apă și în sistemele de canalizare </a:t>
            </a:r>
            <a:r>
              <a:rPr lang="ro-RO" b="0" u="sng" dirty="0" smtClean="0">
                <a:solidFill>
                  <a:srgbClr val="000000"/>
                </a:solidFill>
                <a:latin typeface="Times New Roman" pitchFamily="18" charset="0"/>
                <a:ea typeface="Times New Roman" pitchFamily="18" charset="0"/>
                <a:cs typeface="Times New Roman" pitchFamily="18" charset="0"/>
              </a:rPr>
              <a:t>care depășesc valorile-limită admisibile de deversări (DLA) şi concentrațiile maxim admisibile (CMA) de poluanți </a:t>
            </a:r>
            <a:r>
              <a:rPr lang="ro-RO" b="0" dirty="0" smtClean="0">
                <a:solidFill>
                  <a:srgbClr val="000000"/>
                </a:solidFill>
                <a:latin typeface="Times New Roman" pitchFamily="18" charset="0"/>
                <a:ea typeface="Times New Roman" pitchFamily="18" charset="0"/>
                <a:cs typeface="Times New Roman" pitchFamily="18" charset="0"/>
              </a:rPr>
              <a:t>se consideră deversări de poluanți cu ape uzate în resursele de apă și în  sistemele de canalizare cu depășirea normativelor stabilite.</a:t>
            </a:r>
            <a:endParaRPr lang="ru-RU" b="0" dirty="0" smtClean="0">
              <a:solidFill>
                <a:srgbClr val="000000"/>
              </a:solidFill>
              <a:latin typeface="Times New Roman" pitchFamily="18" charset="0"/>
              <a:ea typeface="Times New Roman" pitchFamily="18" charset="0"/>
              <a:cs typeface="Times New Roman" pitchFamily="18" charset="0"/>
            </a:endParaRPr>
          </a:p>
          <a:p>
            <a:pPr indent="228600" algn="just"/>
            <a:endParaRPr lang="ru-RU" b="0" dirty="0" smtClean="0">
              <a:solidFill>
                <a:srgbClr val="000000"/>
              </a:solidFill>
              <a:latin typeface="Times New Roman" pitchFamily="18" charset="0"/>
              <a:ea typeface="Times New Roman" pitchFamily="18" charset="0"/>
              <a:cs typeface="Times New Roman" pitchFamily="18" charset="0"/>
            </a:endParaRPr>
          </a:p>
          <a:p>
            <a:pPr indent="228600" algn="just"/>
            <a:endParaRPr lang="ru-RU" b="0" dirty="0" smtClean="0">
              <a:solidFill>
                <a:srgbClr val="000000"/>
              </a:solidFill>
              <a:latin typeface="Times New Roman" pitchFamily="18" charset="0"/>
              <a:ea typeface="Times New Roman" pitchFamily="18" charset="0"/>
              <a:cs typeface="Times New Roman" pitchFamily="18" charset="0"/>
            </a:endParaRPr>
          </a:p>
          <a:p>
            <a:pPr marL="0" marR="0" lvl="0" indent="228600" algn="just" defTabSz="914400" rtl="0" eaLnBrk="1" fontAlgn="base" latinLnBrk="0" hangingPunct="1">
              <a:lnSpc>
                <a:spcPct val="100000"/>
              </a:lnSpc>
              <a:spcBef>
                <a:spcPct val="0"/>
              </a:spcBef>
              <a:spcAft>
                <a:spcPct val="0"/>
              </a:spcAft>
              <a:buClrTx/>
              <a:buSzTx/>
              <a:buFontTx/>
              <a:buNone/>
              <a:tabLst/>
            </a:pPr>
            <a:endParaRPr kumimoji="0" lang="ro-RO"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228600" algn="just" defTabSz="914400" rtl="0" eaLnBrk="1" fontAlgn="base" latinLnBrk="0" hangingPunct="1">
              <a:lnSpc>
                <a:spcPct val="100000"/>
              </a:lnSpc>
              <a:spcBef>
                <a:spcPct val="0"/>
              </a:spcBef>
              <a:spcAft>
                <a:spcPct val="0"/>
              </a:spcAft>
              <a:buClrTx/>
              <a:buSzTx/>
              <a:buFontTx/>
              <a:buNone/>
              <a:tabLst/>
            </a:pPr>
            <a:endParaRPr lang="ro-RO" b="0" dirty="0" smtClean="0">
              <a:solidFill>
                <a:srgbClr val="000000"/>
              </a:solidFill>
              <a:latin typeface="Times New Roman" pitchFamily="18" charset="0"/>
              <a:ea typeface="Times New Roman" pitchFamily="18" charset="0"/>
              <a:cs typeface="Times New Roman" pitchFamily="18" charset="0"/>
            </a:endParaRPr>
          </a:p>
          <a:p>
            <a:pPr marL="0" marR="0" lvl="0" indent="228600" algn="just" defTabSz="914400" rtl="0" eaLnBrk="1" fontAlgn="base" latinLnBrk="0" hangingPunct="1">
              <a:lnSpc>
                <a:spcPct val="100000"/>
              </a:lnSpc>
              <a:spcBef>
                <a:spcPct val="0"/>
              </a:spcBef>
              <a:spcAft>
                <a:spcPct val="0"/>
              </a:spcAft>
              <a:buClrTx/>
              <a:buSzTx/>
              <a:buFontTx/>
              <a:buNone/>
              <a:tabLst/>
            </a:pPr>
            <a:endParaRPr kumimoji="0" lang="ro-RO"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228600" algn="just" defTabSz="914400" rtl="0" eaLnBrk="1" fontAlgn="base" latinLnBrk="0" hangingPunct="1">
              <a:lnSpc>
                <a:spcPct val="100000"/>
              </a:lnSpc>
              <a:spcBef>
                <a:spcPct val="0"/>
              </a:spcBef>
              <a:spcAft>
                <a:spcPct val="0"/>
              </a:spcAft>
              <a:buClrTx/>
              <a:buSzTx/>
              <a:buFontTx/>
              <a:buNone/>
              <a:tabLst/>
            </a:pPr>
            <a:endParaRPr lang="ro-RO" b="0" dirty="0" smtClean="0">
              <a:solidFill>
                <a:srgbClr val="000000"/>
              </a:solidFill>
              <a:latin typeface="Times New Roman" pitchFamily="18" charset="0"/>
              <a:cs typeface="Times New Roman" pitchFamily="18" charset="0"/>
            </a:endParaRPr>
          </a:p>
          <a:p>
            <a:pPr marL="0" marR="0" lvl="0" indent="228600" algn="just" defTabSz="914400" rtl="0" eaLnBrk="1" fontAlgn="base" latinLnBrk="0" hangingPunct="1">
              <a:lnSpc>
                <a:spcPct val="100000"/>
              </a:lnSpc>
              <a:spcBef>
                <a:spcPct val="0"/>
              </a:spcBef>
              <a:spcAft>
                <a:spcPct val="0"/>
              </a:spcAft>
              <a:buClrTx/>
              <a:buSzTx/>
              <a:buFontTx/>
              <a:buNone/>
              <a:tabLst/>
            </a:pPr>
            <a:endParaRPr kumimoji="0" lang="ro-RO"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59200212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Datumsplatzhalter 3"/>
          <p:cNvSpPr>
            <a:spLocks noGrp="1"/>
          </p:cNvSpPr>
          <p:nvPr>
            <p:ph type="dt" sz="half" idx="11"/>
          </p:nvPr>
        </p:nvSpPr>
        <p:spPr>
          <a:xfrm>
            <a:off x="679450" y="6581775"/>
            <a:ext cx="1295400" cy="246063"/>
          </a:xfrm>
          <a:noFill/>
        </p:spPr>
        <p:txBody>
          <a:bodyPr/>
          <a:lstStyle/>
          <a:p>
            <a:fld id="{AAB6CF41-5F60-440F-AFB1-6A77B89D238F}" type="datetime1">
              <a:rPr lang="en-GB" smtClean="0">
                <a:cs typeface="Arial" charset="0"/>
              </a:rPr>
              <a:pPr/>
              <a:t>01/10/2021</a:t>
            </a:fld>
            <a:endParaRPr lang="de-DE" dirty="0">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2" name="Нижний колонтитул 1">
            <a:extLst>
              <a:ext uri="{FF2B5EF4-FFF2-40B4-BE49-F238E27FC236}">
                <a16:creationId xmlns:a16="http://schemas.microsoft.com/office/drawing/2014/main" xmlns="" id="{91541B1A-BE5C-4F97-9B02-532867780C39}"/>
              </a:ext>
            </a:extLst>
          </p:cNvPr>
          <p:cNvSpPr>
            <a:spLocks noGrp="1"/>
          </p:cNvSpPr>
          <p:nvPr>
            <p:ph type="ftr" sz="quarter" idx="10"/>
          </p:nvPr>
        </p:nvSpPr>
        <p:spPr/>
        <p:txBody>
          <a:bodyPr/>
          <a:lstStyle/>
          <a:p>
            <a:pPr>
              <a:defRPr/>
            </a:pPr>
            <a:endParaRPr lang="de-DE"/>
          </a:p>
        </p:txBody>
      </p:sp>
      <p:sp>
        <p:nvSpPr>
          <p:cNvPr id="33793" name="Rectangle 1"/>
          <p:cNvSpPr>
            <a:spLocks noChangeArrowheads="1"/>
          </p:cNvSpPr>
          <p:nvPr/>
        </p:nvSpPr>
        <p:spPr bwMode="auto">
          <a:xfrm>
            <a:off x="253218" y="1378634"/>
            <a:ext cx="8651631"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algn="just"/>
            <a:r>
              <a:rPr kumimoji="0" lang="ro-RO"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19. </a:t>
            </a:r>
            <a:r>
              <a:rPr kumimoji="0" lang="ro-RO" b="0" i="0"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Valorile concentrațiilor maxim admisibile (CMA) ale substanțelor poluante cu apele uzate evacuate în sistemul de canalizare sunt stabilite pentru fiecare subiect în parte de către operatori, </a:t>
            </a:r>
            <a:r>
              <a:rPr kumimoji="0" lang="ro-RO"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reieșind din prevederile Regulamentului privind cerințele de colectare, epurare şi deversare a apelor uzate în sistemul de canalizare şi/sau în emisaruri pentru localităţile urbane şi rurale, aprobat prin Hotărîrea Guvernului nr. 950 din 25 noiembrie 2013. </a:t>
            </a:r>
          </a:p>
          <a:p>
            <a:pPr indent="449263" algn="just"/>
            <a:r>
              <a:rPr lang="ro-RO" b="0" dirty="0" smtClean="0">
                <a:solidFill>
                  <a:schemeClr val="tx1"/>
                </a:solidFill>
                <a:latin typeface="Times New Roman" pitchFamily="18" charset="0"/>
                <a:ea typeface="Times New Roman" pitchFamily="18" charset="0"/>
                <a:cs typeface="Times New Roman" pitchFamily="18" charset="0"/>
              </a:rPr>
              <a:t>20. Valorile-limită admisibile de deversări (DLA) de poluanți cu apele uzate evacuate în resursele de apă sunt stabilite în Autorizațiile de mediu pentru folosinţa specială a apei, eliberate de Agenția de  Mediu.</a:t>
            </a:r>
            <a:r>
              <a:rPr lang="ro-RO" b="0" dirty="0" smtClean="0"/>
              <a:t> </a:t>
            </a:r>
          </a:p>
          <a:p>
            <a:pPr indent="449263" algn="just"/>
            <a:r>
              <a:rPr lang="ro-RO" b="0" dirty="0" smtClean="0">
                <a:solidFill>
                  <a:schemeClr val="tx1"/>
                </a:solidFill>
                <a:latin typeface="Times New Roman" pitchFamily="18" charset="0"/>
                <a:ea typeface="Times New Roman" pitchFamily="18" charset="0"/>
                <a:cs typeface="Times New Roman" pitchFamily="18" charset="0"/>
              </a:rPr>
              <a:t>21. Pentru subiecții care efectuează deversări de poluanți cu apele uzate în resursele de apă (rîuri, lacuri, orizonturi acvifere subterane), </a:t>
            </a:r>
            <a:r>
              <a:rPr lang="ro-RO" b="0" u="sng" dirty="0" smtClean="0">
                <a:solidFill>
                  <a:schemeClr val="tx1"/>
                </a:solidFill>
                <a:latin typeface="Times New Roman" pitchFamily="18" charset="0"/>
                <a:ea typeface="Times New Roman" pitchFamily="18" charset="0"/>
                <a:cs typeface="Times New Roman" pitchFamily="18" charset="0"/>
              </a:rPr>
              <a:t>plata se stabileşte în conformitate normativele DLA și indicii de poluare, introduși în documentația de proiect a instalațiilor de epurare</a:t>
            </a:r>
            <a:r>
              <a:rPr lang="ro-RO" b="0" dirty="0" smtClean="0">
                <a:solidFill>
                  <a:schemeClr val="tx1"/>
                </a:solidFill>
                <a:latin typeface="Times New Roman" pitchFamily="18" charset="0"/>
                <a:ea typeface="Times New Roman" pitchFamily="18" charset="0"/>
                <a:cs typeface="Times New Roman" pitchFamily="18" charset="0"/>
              </a:rPr>
              <a:t>. </a:t>
            </a:r>
            <a:r>
              <a:rPr lang="ro-RO" b="0" u="sng" dirty="0" smtClean="0">
                <a:solidFill>
                  <a:schemeClr val="tx1"/>
                </a:solidFill>
                <a:latin typeface="Times New Roman" pitchFamily="18" charset="0"/>
                <a:ea typeface="Times New Roman" pitchFamily="18" charset="0"/>
                <a:cs typeface="Times New Roman" pitchFamily="18" charset="0"/>
              </a:rPr>
              <a:t>Lista acestor indici şi normativele DLA de poluanți se aprobă </a:t>
            </a:r>
            <a:r>
              <a:rPr lang="ro-RO" b="0" dirty="0" smtClean="0">
                <a:solidFill>
                  <a:schemeClr val="tx1"/>
                </a:solidFill>
                <a:latin typeface="Times New Roman" pitchFamily="18" charset="0"/>
                <a:ea typeface="Times New Roman" pitchFamily="18" charset="0"/>
                <a:cs typeface="Times New Roman" pitchFamily="18" charset="0"/>
              </a:rPr>
              <a:t>de către Agenția de Mediu la prezentarea de către serviciile de exploatare a instalațiilor de epurare (operatori). </a:t>
            </a:r>
            <a:endParaRPr kumimoji="0" lang="ro-RO"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59200212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Datumsplatzhalter 3"/>
          <p:cNvSpPr>
            <a:spLocks noGrp="1"/>
          </p:cNvSpPr>
          <p:nvPr>
            <p:ph type="dt" sz="half" idx="11"/>
          </p:nvPr>
        </p:nvSpPr>
        <p:spPr>
          <a:noFill/>
        </p:spPr>
        <p:txBody>
          <a:bodyPr/>
          <a:lstStyle/>
          <a:p>
            <a:fld id="{5A407B5A-C461-4DF5-8986-07CBDB95FEFB}"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2" name="Нижний колонтитул 1">
            <a:extLst>
              <a:ext uri="{FF2B5EF4-FFF2-40B4-BE49-F238E27FC236}">
                <a16:creationId xmlns:a16="http://schemas.microsoft.com/office/drawing/2014/main" xmlns="" id="{117C667E-722B-4F85-866C-76ED593B15E0}"/>
              </a:ext>
            </a:extLst>
          </p:cNvPr>
          <p:cNvSpPr>
            <a:spLocks noGrp="1"/>
          </p:cNvSpPr>
          <p:nvPr>
            <p:ph type="ftr" sz="quarter" idx="10"/>
          </p:nvPr>
        </p:nvSpPr>
        <p:spPr/>
        <p:txBody>
          <a:bodyPr/>
          <a:lstStyle/>
          <a:p>
            <a:pPr>
              <a:defRPr/>
            </a:pPr>
            <a:endParaRPr lang="de-DE"/>
          </a:p>
        </p:txBody>
      </p:sp>
      <p:sp>
        <p:nvSpPr>
          <p:cNvPr id="3" name="Прямоугольник 2">
            <a:extLst>
              <a:ext uri="{FF2B5EF4-FFF2-40B4-BE49-F238E27FC236}">
                <a16:creationId xmlns:a16="http://schemas.microsoft.com/office/drawing/2014/main" xmlns="" id="{60706853-B2AD-44FC-A955-B38F8DD2CC67}"/>
              </a:ext>
            </a:extLst>
          </p:cNvPr>
          <p:cNvSpPr/>
          <p:nvPr/>
        </p:nvSpPr>
        <p:spPr>
          <a:xfrm>
            <a:off x="365760" y="1508748"/>
            <a:ext cx="8482817" cy="4493538"/>
          </a:xfrm>
          <a:prstGeom prst="rect">
            <a:avLst/>
          </a:prstGeom>
        </p:spPr>
        <p:txBody>
          <a:bodyPr wrap="square">
            <a:spAutoFit/>
          </a:bodyPr>
          <a:lstStyle/>
          <a:p>
            <a:pPr algn="just">
              <a:spcAft>
                <a:spcPts val="0"/>
              </a:spcAft>
            </a:pPr>
            <a:r>
              <a:rPr lang="ro-RO" dirty="0">
                <a:solidFill>
                  <a:srgbClr val="0000FF"/>
                </a:solidFill>
                <a:latin typeface="Times New Roman" pitchFamily="18" charset="0"/>
                <a:ea typeface="Lucida Sans Unicode" panose="020B0602030504020204" pitchFamily="34" charset="0"/>
                <a:cs typeface="Times New Roman" pitchFamily="18" charset="0"/>
              </a:rPr>
              <a:t>Legea nr. 296 din 21.12.2017 </a:t>
            </a:r>
            <a:r>
              <a:rPr lang="ro-RO" i="1" dirty="0">
                <a:solidFill>
                  <a:srgbClr val="0000FF"/>
                </a:solidFill>
                <a:latin typeface="Times New Roman" pitchFamily="18" charset="0"/>
                <a:ea typeface="Lucida Sans Unicode" panose="020B0602030504020204" pitchFamily="34" charset="0"/>
                <a:cs typeface="Times New Roman" pitchFamily="18" charset="0"/>
              </a:rPr>
              <a:t>(în vigoare 12.07.2018)</a:t>
            </a:r>
            <a:r>
              <a:rPr lang="ro-RO" dirty="0">
                <a:solidFill>
                  <a:srgbClr val="0000FF"/>
                </a:solidFill>
                <a:latin typeface="Times New Roman" pitchFamily="18" charset="0"/>
                <a:ea typeface="Lucida Sans Unicode" panose="020B0602030504020204" pitchFamily="34" charset="0"/>
                <a:cs typeface="Times New Roman" pitchFamily="18" charset="0"/>
              </a:rPr>
              <a:t> </a:t>
            </a:r>
            <a:r>
              <a:rPr lang="ro-RO" dirty="0" smtClean="0">
                <a:solidFill>
                  <a:srgbClr val="0000FF"/>
                </a:solidFill>
                <a:latin typeface="Times New Roman" pitchFamily="18" charset="0"/>
                <a:ea typeface="Lucida Sans Unicode" panose="020B0602030504020204" pitchFamily="34" charset="0"/>
                <a:cs typeface="Times New Roman" pitchFamily="18" charset="0"/>
              </a:rPr>
              <a:t>privind </a:t>
            </a:r>
            <a:r>
              <a:rPr lang="ro-RO" dirty="0">
                <a:solidFill>
                  <a:srgbClr val="0000FF"/>
                </a:solidFill>
                <a:latin typeface="Times New Roman" pitchFamily="18" charset="0"/>
                <a:ea typeface="Lucida Sans Unicode" panose="020B0602030504020204" pitchFamily="34" charset="0"/>
                <a:cs typeface="Times New Roman" pitchFamily="18" charset="0"/>
              </a:rPr>
              <a:t>cerinţele generale de igienă a produselor alimentare</a:t>
            </a:r>
            <a:r>
              <a:rPr lang="en-US" dirty="0">
                <a:solidFill>
                  <a:schemeClr val="tx1"/>
                </a:solidFill>
                <a:latin typeface="Times New Roman" pitchFamily="18" charset="0"/>
                <a:ea typeface="Lucida Sans Unicode" panose="020B0602030504020204" pitchFamily="34" charset="0"/>
                <a:cs typeface="Times New Roman" pitchFamily="18" charset="0"/>
              </a:rPr>
              <a:t>, </a:t>
            </a:r>
            <a:r>
              <a:rPr lang="ro-RO" b="0" i="1" dirty="0" smtClean="0">
                <a:solidFill>
                  <a:schemeClr val="tx1"/>
                </a:solidFill>
                <a:latin typeface="Times New Roman" pitchFamily="18" charset="0"/>
                <a:cs typeface="Times New Roman" pitchFamily="18" charset="0"/>
              </a:rPr>
              <a:t>MODIFICAT</a:t>
            </a:r>
            <a:endParaRPr lang="ro-RO" b="0" dirty="0">
              <a:solidFill>
                <a:schemeClr val="tx1"/>
              </a:solidFill>
              <a:latin typeface="Times New Roman" pitchFamily="18" charset="0"/>
              <a:cs typeface="Times New Roman" pitchFamily="18" charset="0"/>
            </a:endParaRPr>
          </a:p>
          <a:p>
            <a:pPr algn="just"/>
            <a:r>
              <a:rPr lang="ro-RO" b="0" i="1" u="sng" dirty="0">
                <a:latin typeface="Times New Roman" pitchFamily="18" charset="0"/>
                <a:cs typeface="Times New Roman" pitchFamily="18" charset="0"/>
                <a:hlinkClick r:id="rId8"/>
              </a:rPr>
              <a:t>LP134 din 16.07.20, MO199-204/07.08.20 art.408; în vigoare 07.09.20</a:t>
            </a:r>
            <a:endParaRPr lang="ro-RO" b="0" dirty="0">
              <a:latin typeface="Times New Roman" pitchFamily="18" charset="0"/>
              <a:cs typeface="Times New Roman" pitchFamily="18" charset="0"/>
            </a:endParaRPr>
          </a:p>
          <a:p>
            <a:pPr algn="just"/>
            <a:r>
              <a:rPr lang="ro-RO" dirty="0">
                <a:solidFill>
                  <a:schemeClr val="tx1"/>
                </a:solidFill>
                <a:latin typeface="Times New Roman" pitchFamily="18" charset="0"/>
                <a:ea typeface="Lucida Sans Unicode" panose="020B0602030504020204" pitchFamily="34" charset="0"/>
                <a:cs typeface="Times New Roman" pitchFamily="18" charset="0"/>
                <a:hlinkClick r:id="rId9"/>
              </a:rPr>
              <a:t>https://www.legis.md/cautare/getResults?doc_id=122836&amp;lang=ro</a:t>
            </a:r>
            <a:endParaRPr lang="ro-RO" dirty="0">
              <a:solidFill>
                <a:schemeClr val="tx1"/>
              </a:solidFill>
              <a:latin typeface="Times New Roman" pitchFamily="18" charset="0"/>
              <a:ea typeface="Lucida Sans Unicode" panose="020B0602030504020204" pitchFamily="34" charset="0"/>
              <a:cs typeface="Times New Roman" pitchFamily="18" charset="0"/>
            </a:endParaRPr>
          </a:p>
          <a:p>
            <a:pPr algn="just"/>
            <a:r>
              <a:rPr lang="ro-RO" dirty="0" smtClean="0">
                <a:solidFill>
                  <a:schemeClr val="tx1"/>
                </a:solidFill>
                <a:latin typeface="Times New Roman" pitchFamily="18" charset="0"/>
                <a:cs typeface="Times New Roman" pitchFamily="18" charset="0"/>
              </a:rPr>
              <a:t>Articolul 7</a:t>
            </a:r>
            <a:r>
              <a:rPr lang="ro-RO" dirty="0">
                <a:solidFill>
                  <a:schemeClr val="tx1"/>
                </a:solidFill>
                <a:latin typeface="Times New Roman" pitchFamily="18" charset="0"/>
                <a:cs typeface="Times New Roman" pitchFamily="18" charset="0"/>
              </a:rPr>
              <a:t>. </a:t>
            </a:r>
            <a:r>
              <a:rPr lang="ro-RO" dirty="0" err="1">
                <a:solidFill>
                  <a:schemeClr val="tx1"/>
                </a:solidFill>
                <a:latin typeface="Times New Roman" pitchFamily="18" charset="0"/>
                <a:cs typeface="Times New Roman" pitchFamily="18" charset="0"/>
              </a:rPr>
              <a:t>Responsabilităţile</a:t>
            </a:r>
            <a:r>
              <a:rPr lang="ro-RO" dirty="0">
                <a:solidFill>
                  <a:schemeClr val="tx1"/>
                </a:solidFill>
                <a:latin typeface="Times New Roman" pitchFamily="18" charset="0"/>
                <a:cs typeface="Times New Roman" pitchFamily="18" charset="0"/>
              </a:rPr>
              <a:t> operatorilor din domeniul alimentar </a:t>
            </a:r>
            <a:r>
              <a:rPr lang="ro-RO" dirty="0" err="1">
                <a:solidFill>
                  <a:schemeClr val="tx1"/>
                </a:solidFill>
                <a:latin typeface="Times New Roman" pitchFamily="18" charset="0"/>
                <a:cs typeface="Times New Roman" pitchFamily="18" charset="0"/>
              </a:rPr>
              <a:t>faţă</a:t>
            </a:r>
            <a:r>
              <a:rPr lang="ro-RO" dirty="0">
                <a:solidFill>
                  <a:schemeClr val="tx1"/>
                </a:solidFill>
                <a:latin typeface="Times New Roman" pitchFamily="18" charset="0"/>
                <a:cs typeface="Times New Roman" pitchFamily="18" charset="0"/>
              </a:rPr>
              <a:t> de </a:t>
            </a:r>
            <a:r>
              <a:rPr lang="ro-RO" dirty="0" err="1">
                <a:solidFill>
                  <a:schemeClr val="tx1"/>
                </a:solidFill>
                <a:latin typeface="Times New Roman" pitchFamily="18" charset="0"/>
                <a:cs typeface="Times New Roman" pitchFamily="18" charset="0"/>
              </a:rPr>
              <a:t>cerinţele</a:t>
            </a:r>
            <a:r>
              <a:rPr lang="ro-RO" dirty="0">
                <a:solidFill>
                  <a:schemeClr val="tx1"/>
                </a:solidFill>
                <a:latin typeface="Times New Roman" pitchFamily="18" charset="0"/>
                <a:cs typeface="Times New Roman" pitchFamily="18" charset="0"/>
              </a:rPr>
              <a:t> generale de igienă pentru </a:t>
            </a:r>
            <a:r>
              <a:rPr lang="ro-RO" dirty="0" err="1">
                <a:solidFill>
                  <a:schemeClr val="tx1"/>
                </a:solidFill>
                <a:latin typeface="Times New Roman" pitchFamily="18" charset="0"/>
                <a:cs typeface="Times New Roman" pitchFamily="18" charset="0"/>
              </a:rPr>
              <a:t>producţia</a:t>
            </a:r>
            <a:r>
              <a:rPr lang="ro-RO" dirty="0">
                <a:solidFill>
                  <a:schemeClr val="tx1"/>
                </a:solidFill>
                <a:latin typeface="Times New Roman" pitchFamily="18" charset="0"/>
                <a:cs typeface="Times New Roman" pitchFamily="18" charset="0"/>
              </a:rPr>
              <a:t> primară</a:t>
            </a:r>
          </a:p>
          <a:p>
            <a:pPr algn="just"/>
            <a:r>
              <a:rPr lang="ro-RO" b="0" dirty="0">
                <a:solidFill>
                  <a:schemeClr val="tx1"/>
                </a:solidFill>
                <a:latin typeface="Times New Roman" pitchFamily="18" charset="0"/>
                <a:cs typeface="Times New Roman" pitchFamily="18" charset="0"/>
              </a:rPr>
              <a:t>(2) Operatorii din domeniul alimentar se conformează prevederilor referitoare </a:t>
            </a:r>
            <a:r>
              <a:rPr lang="ro-RO" b="0" u="sng" dirty="0">
                <a:solidFill>
                  <a:schemeClr val="tx1"/>
                </a:solidFill>
                <a:latin typeface="Times New Roman" pitchFamily="18" charset="0"/>
                <a:cs typeface="Times New Roman" pitchFamily="18" charset="0"/>
              </a:rPr>
              <a:t>la controlul pericolelor pentru </a:t>
            </a:r>
            <a:r>
              <a:rPr lang="ro-RO" b="0" u="sng" dirty="0" err="1">
                <a:solidFill>
                  <a:schemeClr val="tx1"/>
                </a:solidFill>
                <a:latin typeface="Times New Roman" pitchFamily="18" charset="0"/>
                <a:cs typeface="Times New Roman" pitchFamily="18" charset="0"/>
              </a:rPr>
              <a:t>producţia</a:t>
            </a:r>
            <a:r>
              <a:rPr lang="ro-RO" b="0" u="sng" dirty="0">
                <a:solidFill>
                  <a:schemeClr val="tx1"/>
                </a:solidFill>
                <a:latin typeface="Times New Roman" pitchFamily="18" charset="0"/>
                <a:cs typeface="Times New Roman" pitchFamily="18" charset="0"/>
              </a:rPr>
              <a:t> primară </a:t>
            </a:r>
            <a:r>
              <a:rPr lang="ro-RO" b="0" u="sng" dirty="0" err="1">
                <a:solidFill>
                  <a:schemeClr val="tx1"/>
                </a:solidFill>
                <a:latin typeface="Times New Roman" pitchFamily="18" charset="0"/>
                <a:cs typeface="Times New Roman" pitchFamily="18" charset="0"/>
              </a:rPr>
              <a:t>şi</a:t>
            </a:r>
            <a:r>
              <a:rPr lang="ro-RO" b="0" u="sng" dirty="0">
                <a:solidFill>
                  <a:schemeClr val="tx1"/>
                </a:solidFill>
                <a:latin typeface="Times New Roman" pitchFamily="18" charset="0"/>
                <a:cs typeface="Times New Roman" pitchFamily="18" charset="0"/>
              </a:rPr>
              <a:t> </a:t>
            </a:r>
            <a:r>
              <a:rPr lang="ro-RO" b="0" u="sng" dirty="0" err="1">
                <a:solidFill>
                  <a:schemeClr val="tx1"/>
                </a:solidFill>
                <a:latin typeface="Times New Roman" pitchFamily="18" charset="0"/>
                <a:cs typeface="Times New Roman" pitchFamily="18" charset="0"/>
              </a:rPr>
              <a:t>operaţiunile</a:t>
            </a:r>
            <a:r>
              <a:rPr lang="ro-RO" b="0" u="sng" dirty="0">
                <a:solidFill>
                  <a:schemeClr val="tx1"/>
                </a:solidFill>
                <a:latin typeface="Times New Roman" pitchFamily="18" charset="0"/>
                <a:cs typeface="Times New Roman" pitchFamily="18" charset="0"/>
              </a:rPr>
              <a:t> asociate acesteia</a:t>
            </a:r>
            <a:r>
              <a:rPr lang="ro-RO" b="0" dirty="0">
                <a:solidFill>
                  <a:schemeClr val="tx1"/>
                </a:solidFill>
                <a:latin typeface="Times New Roman" pitchFamily="18" charset="0"/>
                <a:cs typeface="Times New Roman" pitchFamily="18" charset="0"/>
              </a:rPr>
              <a:t>, incluzând:</a:t>
            </a:r>
          </a:p>
          <a:p>
            <a:pPr algn="just"/>
            <a:r>
              <a:rPr lang="ro-RO" b="0" dirty="0">
                <a:solidFill>
                  <a:schemeClr val="tx1"/>
                </a:solidFill>
                <a:latin typeface="Times New Roman" pitchFamily="18" charset="0"/>
                <a:cs typeface="Times New Roman" pitchFamily="18" charset="0"/>
              </a:rPr>
              <a:t>a) măsuri pentru controlarea contaminării ce provine din aer, sol, </a:t>
            </a:r>
            <a:r>
              <a:rPr lang="ro-RO" b="0" u="sng" dirty="0">
                <a:solidFill>
                  <a:schemeClr val="tx1"/>
                </a:solidFill>
                <a:latin typeface="Times New Roman" pitchFamily="18" charset="0"/>
                <a:cs typeface="Times New Roman" pitchFamily="18" charset="0"/>
              </a:rPr>
              <a:t>apă,</a:t>
            </a:r>
            <a:r>
              <a:rPr lang="ro-RO" b="0" dirty="0">
                <a:solidFill>
                  <a:schemeClr val="tx1"/>
                </a:solidFill>
                <a:latin typeface="Times New Roman" pitchFamily="18" charset="0"/>
                <a:cs typeface="Times New Roman" pitchFamily="18" charset="0"/>
              </a:rPr>
              <a:t> din hrana pentru animale, din </a:t>
            </a:r>
            <a:r>
              <a:rPr lang="ro-RO" b="0" dirty="0" err="1">
                <a:solidFill>
                  <a:schemeClr val="tx1"/>
                </a:solidFill>
                <a:latin typeface="Times New Roman" pitchFamily="18" charset="0"/>
                <a:cs typeface="Times New Roman" pitchFamily="18" charset="0"/>
              </a:rPr>
              <a:t>fertilizanţi</a:t>
            </a:r>
            <a:r>
              <a:rPr lang="ro-RO" b="0" dirty="0">
                <a:solidFill>
                  <a:schemeClr val="tx1"/>
                </a:solidFill>
                <a:latin typeface="Times New Roman" pitchFamily="18" charset="0"/>
                <a:cs typeface="Times New Roman" pitchFamily="18" charset="0"/>
              </a:rPr>
              <a:t>, din produsele medicinale de uz veterinar, din produsele pentru </a:t>
            </a:r>
            <a:r>
              <a:rPr lang="ro-RO" b="0" dirty="0" err="1">
                <a:solidFill>
                  <a:schemeClr val="tx1"/>
                </a:solidFill>
                <a:latin typeface="Times New Roman" pitchFamily="18" charset="0"/>
                <a:cs typeface="Times New Roman" pitchFamily="18" charset="0"/>
              </a:rPr>
              <a:t>protecţia</a:t>
            </a:r>
            <a:r>
              <a:rPr lang="ro-RO" b="0" dirty="0">
                <a:solidFill>
                  <a:schemeClr val="tx1"/>
                </a:solidFill>
                <a:latin typeface="Times New Roman" pitchFamily="18" charset="0"/>
                <a:cs typeface="Times New Roman" pitchFamily="18" charset="0"/>
              </a:rPr>
              <a:t> plantelor, din </a:t>
            </a:r>
            <a:r>
              <a:rPr lang="ro-RO" b="0" dirty="0" err="1">
                <a:solidFill>
                  <a:schemeClr val="tx1"/>
                </a:solidFill>
                <a:latin typeface="Times New Roman" pitchFamily="18" charset="0"/>
                <a:cs typeface="Times New Roman" pitchFamily="18" charset="0"/>
              </a:rPr>
              <a:t>biocide</a:t>
            </a:r>
            <a:r>
              <a:rPr lang="ro-RO" b="0" dirty="0">
                <a:solidFill>
                  <a:schemeClr val="tx1"/>
                </a:solidFill>
                <a:latin typeface="Times New Roman" pitchFamily="18" charset="0"/>
                <a:cs typeface="Times New Roman" pitchFamily="18" charset="0"/>
              </a:rPr>
              <a:t> </a:t>
            </a:r>
            <a:r>
              <a:rPr lang="ro-RO" b="0" dirty="0" err="1">
                <a:solidFill>
                  <a:schemeClr val="tx1"/>
                </a:solidFill>
                <a:latin typeface="Times New Roman" pitchFamily="18" charset="0"/>
                <a:cs typeface="Times New Roman" pitchFamily="18" charset="0"/>
              </a:rPr>
              <a:t>şi</a:t>
            </a:r>
            <a:r>
              <a:rPr lang="ro-RO" b="0" dirty="0">
                <a:solidFill>
                  <a:schemeClr val="tx1"/>
                </a:solidFill>
                <a:latin typeface="Times New Roman" pitchFamily="18" charset="0"/>
                <a:cs typeface="Times New Roman" pitchFamily="18" charset="0"/>
              </a:rPr>
              <a:t> din depozitarea, manipularea, colectarea </a:t>
            </a:r>
            <a:r>
              <a:rPr lang="ro-RO" b="0" dirty="0" err="1">
                <a:solidFill>
                  <a:schemeClr val="tx1"/>
                </a:solidFill>
                <a:latin typeface="Times New Roman" pitchFamily="18" charset="0"/>
                <a:cs typeface="Times New Roman" pitchFamily="18" charset="0"/>
              </a:rPr>
              <a:t>şi</a:t>
            </a:r>
            <a:r>
              <a:rPr lang="ro-RO" b="0" dirty="0">
                <a:solidFill>
                  <a:schemeClr val="tx1"/>
                </a:solidFill>
                <a:latin typeface="Times New Roman" pitchFamily="18" charset="0"/>
                <a:cs typeface="Times New Roman" pitchFamily="18" charset="0"/>
              </a:rPr>
              <a:t> prelucrarea </a:t>
            </a:r>
            <a:r>
              <a:rPr lang="ro-RO" b="0" dirty="0" err="1">
                <a:solidFill>
                  <a:schemeClr val="tx1"/>
                </a:solidFill>
                <a:latin typeface="Times New Roman" pitchFamily="18" charset="0"/>
                <a:cs typeface="Times New Roman" pitchFamily="18" charset="0"/>
              </a:rPr>
              <a:t>deşeurilor</a:t>
            </a:r>
            <a:r>
              <a:rPr lang="ro-RO" b="0" dirty="0">
                <a:solidFill>
                  <a:schemeClr val="tx1"/>
                </a:solidFill>
                <a:latin typeface="Times New Roman" pitchFamily="18" charset="0"/>
                <a:cs typeface="Times New Roman" pitchFamily="18" charset="0"/>
              </a:rPr>
              <a:t>;</a:t>
            </a:r>
            <a:endParaRPr lang="ro-RO" b="0" dirty="0">
              <a:solidFill>
                <a:schemeClr val="tx1"/>
              </a:solidFill>
              <a:effectLst/>
              <a:latin typeface="Times New Roman" pitchFamily="18" charset="0"/>
              <a:ea typeface="Lucida Sans Unicode" panose="020B0602030504020204" pitchFamily="34" charset="0"/>
              <a:cs typeface="Times New Roman" pitchFamily="18" charset="0"/>
            </a:endParaRPr>
          </a:p>
        </p:txBody>
      </p:sp>
    </p:spTree>
    <p:extLst>
      <p:ext uri="{BB962C8B-B14F-4D97-AF65-F5344CB8AC3E}">
        <p14:creationId xmlns:p14="http://schemas.microsoft.com/office/powerpoint/2010/main" xmlns="" val="109062505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Datumsplatzhalter 3"/>
          <p:cNvSpPr>
            <a:spLocks noGrp="1"/>
          </p:cNvSpPr>
          <p:nvPr>
            <p:ph type="dt" sz="half" idx="11"/>
          </p:nvPr>
        </p:nvSpPr>
        <p:spPr>
          <a:xfrm>
            <a:off x="679450" y="6581775"/>
            <a:ext cx="1295400" cy="246063"/>
          </a:xfrm>
          <a:noFill/>
        </p:spPr>
        <p:txBody>
          <a:bodyPr/>
          <a:lstStyle/>
          <a:p>
            <a:fld id="{AAB6CF41-5F60-440F-AFB1-6A77B89D238F}" type="datetime1">
              <a:rPr lang="en-GB" smtClean="0">
                <a:cs typeface="Arial" charset="0"/>
              </a:rPr>
              <a:pPr/>
              <a:t>01/10/2021</a:t>
            </a:fld>
            <a:endParaRPr lang="de-DE" dirty="0">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2" name="Нижний колонтитул 1">
            <a:extLst>
              <a:ext uri="{FF2B5EF4-FFF2-40B4-BE49-F238E27FC236}">
                <a16:creationId xmlns:a16="http://schemas.microsoft.com/office/drawing/2014/main" xmlns="" id="{91541B1A-BE5C-4F97-9B02-532867780C39}"/>
              </a:ext>
            </a:extLst>
          </p:cNvPr>
          <p:cNvSpPr>
            <a:spLocks noGrp="1"/>
          </p:cNvSpPr>
          <p:nvPr>
            <p:ph type="ftr" sz="quarter" idx="10"/>
          </p:nvPr>
        </p:nvSpPr>
        <p:spPr/>
        <p:txBody>
          <a:bodyPr/>
          <a:lstStyle/>
          <a:p>
            <a:pPr>
              <a:defRPr/>
            </a:pPr>
            <a:endParaRPr lang="de-DE"/>
          </a:p>
        </p:txBody>
      </p:sp>
      <p:sp>
        <p:nvSpPr>
          <p:cNvPr id="3" name="Прямоугольник 2">
            <a:extLst>
              <a:ext uri="{FF2B5EF4-FFF2-40B4-BE49-F238E27FC236}">
                <a16:creationId xmlns:a16="http://schemas.microsoft.com/office/drawing/2014/main" xmlns="" id="{79991853-2F34-4DB8-B447-D3C012F80574}"/>
              </a:ext>
            </a:extLst>
          </p:cNvPr>
          <p:cNvSpPr/>
          <p:nvPr/>
        </p:nvSpPr>
        <p:spPr>
          <a:xfrm>
            <a:off x="324091" y="1690063"/>
            <a:ext cx="8657863" cy="2277547"/>
          </a:xfrm>
          <a:prstGeom prst="rect">
            <a:avLst/>
          </a:prstGeom>
        </p:spPr>
        <p:txBody>
          <a:bodyPr wrap="square">
            <a:spAutoFit/>
          </a:bodyPr>
          <a:lstStyle/>
          <a:p>
            <a:pPr algn="just"/>
            <a:r>
              <a:rPr lang="ro-RO" sz="2000" dirty="0">
                <a:solidFill>
                  <a:srgbClr val="0000FF"/>
                </a:solidFill>
                <a:latin typeface="Times New Roman" panose="02020603050405020304" pitchFamily="18" charset="0"/>
                <a:cs typeface="Times New Roman" panose="02020603050405020304" pitchFamily="18" charset="0"/>
              </a:rPr>
              <a:t>LEGE Nr. 1540 din 25-02-1998 privind plata pentru poluarea mediului, </a:t>
            </a:r>
            <a:r>
              <a:rPr lang="ro-RO" sz="2000" b="0" dirty="0">
                <a:solidFill>
                  <a:srgbClr val="333333"/>
                </a:solidFill>
                <a:latin typeface="Times New Roman" panose="02020603050405020304" pitchFamily="18" charset="0"/>
                <a:cs typeface="Times New Roman" panose="02020603050405020304" pitchFamily="18" charset="0"/>
              </a:rPr>
              <a:t>Publicat : 18-06-1998 în Monitorul Oficial Nr. 54-55 art. 378, </a:t>
            </a:r>
            <a:endParaRPr lang="en-US" sz="2000" b="0" dirty="0" smtClean="0">
              <a:solidFill>
                <a:srgbClr val="333333"/>
              </a:solidFill>
              <a:latin typeface="Times New Roman" panose="02020603050405020304" pitchFamily="18" charset="0"/>
              <a:cs typeface="Times New Roman" panose="02020603050405020304" pitchFamily="18" charset="0"/>
            </a:endParaRPr>
          </a:p>
          <a:p>
            <a:pPr algn="just"/>
            <a:r>
              <a:rPr lang="ro-RO" sz="2000" b="0" i="1" dirty="0" smtClean="0">
                <a:solidFill>
                  <a:srgbClr val="333333"/>
                </a:solidFill>
                <a:latin typeface="Times New Roman" panose="02020603050405020304" pitchFamily="18" charset="0"/>
                <a:cs typeface="Times New Roman" panose="02020603050405020304" pitchFamily="18" charset="0"/>
              </a:rPr>
              <a:t>MODIFICAT </a:t>
            </a:r>
            <a:r>
              <a:rPr lang="ro-RO" sz="2000" b="0" i="1" dirty="0">
                <a:solidFill>
                  <a:srgbClr val="0000CD"/>
                </a:solidFill>
                <a:latin typeface="Times New Roman" panose="02020603050405020304" pitchFamily="18" charset="0"/>
                <a:cs typeface="Times New Roman" panose="02020603050405020304" pitchFamily="18" charset="0"/>
                <a:hlinkClick r:id="rId8"/>
              </a:rPr>
              <a:t>LP257 din 16.12.20, MO353-357/22.12.20 art.288; în vigoare 01.01.21</a:t>
            </a:r>
            <a:endParaRPr lang="ro-RO" sz="2000" b="0" i="1" dirty="0">
              <a:solidFill>
                <a:srgbClr val="0000CD"/>
              </a:solidFill>
              <a:latin typeface="Times New Roman" panose="02020603050405020304" pitchFamily="18" charset="0"/>
              <a:cs typeface="Times New Roman" panose="02020603050405020304" pitchFamily="18" charset="0"/>
            </a:endParaRPr>
          </a:p>
          <a:p>
            <a:pPr algn="just"/>
            <a:r>
              <a:rPr lang="ro-RO" sz="2000" b="0" dirty="0">
                <a:solidFill>
                  <a:srgbClr val="333333"/>
                </a:solidFill>
                <a:latin typeface="Times New Roman" panose="02020603050405020304" pitchFamily="18" charset="0"/>
                <a:cs typeface="Times New Roman" panose="02020603050405020304" pitchFamily="18" charset="0"/>
                <a:hlinkClick r:id="rId9"/>
              </a:rPr>
              <a:t>https://www.legis.md/cautare/getResults?doc_id=125113&amp;lang=ro</a:t>
            </a:r>
            <a:endParaRPr lang="ro-RO" sz="2000" b="0" dirty="0">
              <a:solidFill>
                <a:srgbClr val="333333"/>
              </a:solidFill>
              <a:latin typeface="Times New Roman" panose="02020603050405020304" pitchFamily="18" charset="0"/>
              <a:cs typeface="Times New Roman" panose="02020603050405020304" pitchFamily="18" charset="0"/>
            </a:endParaRPr>
          </a:p>
          <a:p>
            <a:pPr algn="just"/>
            <a:endParaRPr lang="ro-RO" sz="2000" b="0" dirty="0">
              <a:solidFill>
                <a:srgbClr val="333333"/>
              </a:solidFill>
              <a:latin typeface="Times New Roman" panose="02020603050405020304" pitchFamily="18" charset="0"/>
              <a:cs typeface="Times New Roman" panose="02020603050405020304" pitchFamily="18" charset="0"/>
            </a:endParaRPr>
          </a:p>
          <a:p>
            <a:endParaRPr lang="ro-RO" b="0" i="0" dirty="0">
              <a:solidFill>
                <a:srgbClr val="333333"/>
              </a:solidFill>
              <a:effectLst/>
              <a:latin typeface="PT Serif"/>
            </a:endParaRPr>
          </a:p>
        </p:txBody>
      </p:sp>
      <p:sp>
        <p:nvSpPr>
          <p:cNvPr id="21" name="Скругленный прямоугольник 20"/>
          <p:cNvSpPr/>
          <p:nvPr/>
        </p:nvSpPr>
        <p:spPr bwMode="auto">
          <a:xfrm>
            <a:off x="365761" y="3685735"/>
            <a:ext cx="8285870" cy="2152357"/>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just"/>
            <a:r>
              <a:rPr lang="ro-RO" dirty="0" smtClean="0">
                <a:solidFill>
                  <a:schemeClr val="tx1"/>
                </a:solidFill>
                <a:latin typeface="Times New Roman" panose="02020603050405020304" pitchFamily="18" charset="0"/>
                <a:cs typeface="Times New Roman" panose="02020603050405020304" pitchFamily="18" charset="0"/>
              </a:rPr>
              <a:t>Articolul 2.</a:t>
            </a:r>
            <a:r>
              <a:rPr lang="ro-RO" b="0" dirty="0" smtClean="0">
                <a:solidFill>
                  <a:schemeClr val="tx1"/>
                </a:solidFill>
                <a:latin typeface="Times New Roman" panose="02020603050405020304" pitchFamily="18" charset="0"/>
                <a:cs typeface="Times New Roman" panose="02020603050405020304" pitchFamily="18" charset="0"/>
              </a:rPr>
              <a:t> Subiecţii şi obiectul legii</a:t>
            </a:r>
            <a:endParaRPr lang="ru-RU" dirty="0" smtClean="0">
              <a:solidFill>
                <a:schemeClr val="tx1"/>
              </a:solidFill>
            </a:endParaRPr>
          </a:p>
          <a:p>
            <a:pPr lvl="0" algn="just"/>
            <a:r>
              <a:rPr lang="ro-RO" b="0" dirty="0" smtClean="0">
                <a:solidFill>
                  <a:schemeClr val="tx1"/>
                </a:solidFill>
                <a:latin typeface="Times New Roman" panose="02020603050405020304" pitchFamily="18" charset="0"/>
                <a:cs typeface="Times New Roman" panose="02020603050405020304" pitchFamily="18" charset="0"/>
              </a:rPr>
              <a:t>Persoanele juridice, indiferent de tipul de proprietate şi forma juridică de organizare, şi persoanele fizice care  desfășoară activitate de întreprinzător, </a:t>
            </a:r>
            <a:r>
              <a:rPr lang="ro-RO" u="sng" dirty="0" smtClean="0">
                <a:solidFill>
                  <a:schemeClr val="tx1"/>
                </a:solidFill>
                <a:latin typeface="Times New Roman" panose="02020603050405020304" pitchFamily="18" charset="0"/>
                <a:cs typeface="Times New Roman" panose="02020603050405020304" pitchFamily="18" charset="0"/>
              </a:rPr>
              <a:t>a căror activitate economică este  generatoare de poluanți.</a:t>
            </a:r>
            <a:endParaRPr lang="ru-RU" dirty="0">
              <a:solidFill>
                <a:schemeClr val="tx1"/>
              </a:solidFill>
            </a:endParaRPr>
          </a:p>
        </p:txBody>
      </p:sp>
    </p:spTree>
    <p:extLst>
      <p:ext uri="{BB962C8B-B14F-4D97-AF65-F5344CB8AC3E}">
        <p14:creationId xmlns:p14="http://schemas.microsoft.com/office/powerpoint/2010/main" xmlns="" val="258008318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5B95E69A-2250-4BDA-8193-91ADD1BB847F}" type="datetime1">
              <a:rPr lang="en-GB" smtClean="0">
                <a:cs typeface="Arial" charset="0"/>
              </a:rPr>
              <a:pPr/>
              <a:t>01/10/2021</a:t>
            </a:fld>
            <a:endParaRPr lang="de-DE" dirty="0">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525101" y="2116562"/>
            <a:ext cx="8725482" cy="400110"/>
          </a:xfrm>
          <a:prstGeom prst="rect">
            <a:avLst/>
          </a:prstGeom>
          <a:noFill/>
        </p:spPr>
        <p:txBody>
          <a:bodyPr wrap="square" rtlCol="0">
            <a:spAutoFit/>
          </a:bodyPr>
          <a:lstStyle/>
          <a:p>
            <a:pPr algn="just"/>
            <a:r>
              <a:rPr lang="ro-RO" sz="2000" dirty="0">
                <a:solidFill>
                  <a:schemeClr val="tx1"/>
                </a:solidFill>
                <a:latin typeface="Times New Roman" panose="02020603050405020304" pitchFamily="18" charset="0"/>
                <a:cs typeface="Times New Roman" panose="02020603050405020304" pitchFamily="18" charset="0"/>
              </a:rPr>
              <a:t> </a:t>
            </a:r>
            <a:endParaRPr lang="ro-RO" sz="1800" b="0" dirty="0">
              <a:solidFill>
                <a:schemeClr val="tx1"/>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xmlns="" id="{ACE4AB76-E041-4CB1-9B34-6A8E985F9AF8}"/>
              </a:ext>
            </a:extLst>
          </p:cNvPr>
          <p:cNvSpPr/>
          <p:nvPr/>
        </p:nvSpPr>
        <p:spPr>
          <a:xfrm>
            <a:off x="379829" y="1520786"/>
            <a:ext cx="8293392" cy="3847207"/>
          </a:xfrm>
          <a:prstGeom prst="rect">
            <a:avLst/>
          </a:prstGeom>
        </p:spPr>
        <p:txBody>
          <a:bodyPr wrap="square">
            <a:spAutoFit/>
          </a:bodyPr>
          <a:lstStyle/>
          <a:p>
            <a:pPr algn="just">
              <a:spcBef>
                <a:spcPts val="0"/>
              </a:spcBef>
              <a:spcAft>
                <a:spcPts val="0"/>
              </a:spcAft>
            </a:pPr>
            <a:r>
              <a:rPr lang="ro-RO" sz="2000" dirty="0">
                <a:solidFill>
                  <a:schemeClr val="tx1"/>
                </a:solidFill>
                <a:latin typeface="Times New Roman" panose="02020603050405020304" pitchFamily="18" charset="0"/>
                <a:cs typeface="Times New Roman" panose="02020603050405020304" pitchFamily="18" charset="0"/>
              </a:rPr>
              <a:t>Articolul 15. </a:t>
            </a:r>
            <a:r>
              <a:rPr lang="ro-RO" dirty="0">
                <a:solidFill>
                  <a:schemeClr val="tx1"/>
                </a:solidFill>
                <a:latin typeface="Times New Roman" panose="02020603050405020304" pitchFamily="18" charset="0"/>
                <a:cs typeface="Times New Roman" panose="02020603050405020304" pitchFamily="18" charset="0"/>
              </a:rPr>
              <a:t>Aprovizionarea</a:t>
            </a:r>
            <a:r>
              <a:rPr lang="ro-RO" sz="2000" dirty="0">
                <a:solidFill>
                  <a:schemeClr val="tx1"/>
                </a:solidFill>
                <a:latin typeface="Times New Roman" panose="02020603050405020304" pitchFamily="18" charset="0"/>
                <a:cs typeface="Times New Roman" panose="02020603050405020304" pitchFamily="18" charset="0"/>
              </a:rPr>
              <a:t> cu apă </a:t>
            </a:r>
            <a:r>
              <a:rPr lang="ro-RO" sz="2000" dirty="0" err="1">
                <a:solidFill>
                  <a:schemeClr val="tx1"/>
                </a:solidFill>
                <a:latin typeface="Times New Roman" panose="02020603050405020304" pitchFamily="18" charset="0"/>
                <a:cs typeface="Times New Roman" panose="02020603050405020304" pitchFamily="18" charset="0"/>
              </a:rPr>
              <a:t>şi</a:t>
            </a:r>
            <a:r>
              <a:rPr lang="ro-RO" sz="2000" dirty="0">
                <a:solidFill>
                  <a:schemeClr val="tx1"/>
                </a:solidFill>
                <a:latin typeface="Times New Roman" panose="02020603050405020304" pitchFamily="18" charset="0"/>
                <a:cs typeface="Times New Roman" panose="02020603050405020304" pitchFamily="18" charset="0"/>
              </a:rPr>
              <a:t> canalizare</a:t>
            </a:r>
          </a:p>
          <a:p>
            <a:pPr algn="just"/>
            <a:r>
              <a:rPr lang="ro-RO" sz="2000" dirty="0">
                <a:solidFill>
                  <a:schemeClr val="tx1"/>
                </a:solidFill>
                <a:latin typeface="Times New Roman" panose="02020603050405020304" pitchFamily="18" charset="0"/>
                <a:cs typeface="Times New Roman" panose="02020603050405020304" pitchFamily="18" charset="0"/>
              </a:rPr>
              <a:t/>
            </a:r>
            <a:br>
              <a:rPr lang="ro-RO" sz="2000" dirty="0">
                <a:solidFill>
                  <a:schemeClr val="tx1"/>
                </a:solidFill>
                <a:latin typeface="Times New Roman" panose="02020603050405020304" pitchFamily="18" charset="0"/>
                <a:cs typeface="Times New Roman" panose="02020603050405020304" pitchFamily="18" charset="0"/>
              </a:rPr>
            </a:br>
            <a:r>
              <a:rPr lang="ro-RO" sz="2000" b="0" dirty="0">
                <a:solidFill>
                  <a:schemeClr val="tx1"/>
                </a:solidFill>
                <a:latin typeface="Times New Roman" panose="02020603050405020304" pitchFamily="18" charset="0"/>
                <a:cs typeface="Times New Roman" panose="02020603050405020304" pitchFamily="18" charset="0"/>
              </a:rPr>
              <a:t>(4) În cazul în care este utilizată apa nepotabilă pentru controlul incendiilor, pentru producerea de aburi, pentru refrigerare </a:t>
            </a:r>
            <a:r>
              <a:rPr lang="ro-RO" sz="2000" b="0" dirty="0" err="1">
                <a:solidFill>
                  <a:schemeClr val="tx1"/>
                </a:solidFill>
                <a:latin typeface="Times New Roman" panose="02020603050405020304" pitchFamily="18" charset="0"/>
                <a:cs typeface="Times New Roman" panose="02020603050405020304" pitchFamily="18" charset="0"/>
              </a:rPr>
              <a:t>şi</a:t>
            </a:r>
            <a:r>
              <a:rPr lang="ro-RO" sz="2000" b="0" dirty="0">
                <a:solidFill>
                  <a:schemeClr val="tx1"/>
                </a:solidFill>
                <a:latin typeface="Times New Roman" panose="02020603050405020304" pitchFamily="18" charset="0"/>
                <a:cs typeface="Times New Roman" panose="02020603050405020304" pitchFamily="18" charset="0"/>
              </a:rPr>
              <a:t> pentru alte scopuri similare, </a:t>
            </a:r>
            <a:r>
              <a:rPr lang="ro-RO" sz="2000" b="0" u="sng" dirty="0">
                <a:solidFill>
                  <a:schemeClr val="tx1"/>
                </a:solidFill>
                <a:latin typeface="Times New Roman" panose="02020603050405020304" pitchFamily="18" charset="0"/>
                <a:cs typeface="Times New Roman" panose="02020603050405020304" pitchFamily="18" charset="0"/>
              </a:rPr>
              <a:t>aceasta va circula printr-un sistem separat, bine identificat. Apa nepotabilă nu trebuie să aibă conexiuni cu sistemul de apă potabilă sau nu trebuie să se permită deversarea acesteia în sistemele de apă potabilă.</a:t>
            </a:r>
          </a:p>
          <a:p>
            <a:pPr algn="just">
              <a:spcBef>
                <a:spcPts val="0"/>
              </a:spcBef>
              <a:spcAft>
                <a:spcPts val="0"/>
              </a:spcAft>
            </a:pPr>
            <a:r>
              <a:rPr lang="ro-RO" sz="2000" b="0" dirty="0">
                <a:solidFill>
                  <a:schemeClr val="tx1"/>
                </a:solidFill>
                <a:latin typeface="Times New Roman" panose="02020603050405020304" pitchFamily="18" charset="0"/>
                <a:cs typeface="Times New Roman" panose="02020603050405020304" pitchFamily="18" charset="0"/>
              </a:rPr>
              <a:t>(9) Operatorii din domeniul alimentar </a:t>
            </a:r>
            <a:r>
              <a:rPr lang="ro-RO" sz="2000" b="0" u="sng" dirty="0" err="1">
                <a:solidFill>
                  <a:schemeClr val="tx1"/>
                </a:solidFill>
                <a:latin typeface="Times New Roman" panose="02020603050405020304" pitchFamily="18" charset="0"/>
                <a:cs typeface="Times New Roman" panose="02020603050405020304" pitchFamily="18" charset="0"/>
              </a:rPr>
              <a:t>sînt</a:t>
            </a:r>
            <a:r>
              <a:rPr lang="ro-RO" sz="2000" b="0" u="sng" dirty="0">
                <a:solidFill>
                  <a:schemeClr val="tx1"/>
                </a:solidFill>
                <a:latin typeface="Times New Roman" panose="02020603050405020304" pitchFamily="18" charset="0"/>
                <a:cs typeface="Times New Roman" panose="02020603050405020304" pitchFamily="18" charset="0"/>
              </a:rPr>
              <a:t> </a:t>
            </a:r>
            <a:r>
              <a:rPr lang="ro-RO" sz="2000" b="0" u="sng" dirty="0" err="1">
                <a:solidFill>
                  <a:schemeClr val="tx1"/>
                </a:solidFill>
                <a:latin typeface="Times New Roman" panose="02020603050405020304" pitchFamily="18" charset="0"/>
                <a:cs typeface="Times New Roman" panose="02020603050405020304" pitchFamily="18" charset="0"/>
              </a:rPr>
              <a:t>obligaţi</a:t>
            </a:r>
            <a:r>
              <a:rPr lang="ro-RO" sz="2000" b="0" u="sng" dirty="0">
                <a:solidFill>
                  <a:schemeClr val="tx1"/>
                </a:solidFill>
                <a:latin typeface="Times New Roman" panose="02020603050405020304" pitchFamily="18" charset="0"/>
                <a:cs typeface="Times New Roman" panose="02020603050405020304" pitchFamily="18" charset="0"/>
              </a:rPr>
              <a:t> să respecte normele de exploatare a sistemelor de alimentare cu apă </a:t>
            </a:r>
            <a:r>
              <a:rPr lang="ro-RO" sz="2000" b="0" u="sng" dirty="0" err="1">
                <a:solidFill>
                  <a:schemeClr val="tx1"/>
                </a:solidFill>
                <a:latin typeface="Times New Roman" panose="02020603050405020304" pitchFamily="18" charset="0"/>
                <a:cs typeface="Times New Roman" panose="02020603050405020304" pitchFamily="18" charset="0"/>
              </a:rPr>
              <a:t>şi</a:t>
            </a:r>
            <a:r>
              <a:rPr lang="ro-RO" sz="2000" b="0" u="sng" dirty="0">
                <a:solidFill>
                  <a:schemeClr val="tx1"/>
                </a:solidFill>
                <a:latin typeface="Times New Roman" panose="02020603050405020304" pitchFamily="18" charset="0"/>
                <a:cs typeface="Times New Roman" panose="02020603050405020304" pitchFamily="18" charset="0"/>
              </a:rPr>
              <a:t> de canalizare conform prevederilor </a:t>
            </a:r>
            <a:r>
              <a:rPr lang="ro-RO" sz="2000" b="0" u="sng" dirty="0" err="1">
                <a:solidFill>
                  <a:schemeClr val="tx1"/>
                </a:solidFill>
                <a:latin typeface="Times New Roman" panose="02020603050405020304" pitchFamily="18" charset="0"/>
                <a:cs typeface="Times New Roman" panose="02020603050405020304" pitchFamily="18" charset="0"/>
              </a:rPr>
              <a:t>legislaţiei</a:t>
            </a:r>
            <a:r>
              <a:rPr lang="ro-RO" sz="2000" b="0" u="sng" dirty="0">
                <a:solidFill>
                  <a:schemeClr val="tx1"/>
                </a:solidFill>
                <a:latin typeface="Times New Roman" panose="02020603050405020304" pitchFamily="18" charset="0"/>
                <a:cs typeface="Times New Roman" panose="02020603050405020304" pitchFamily="18" charset="0"/>
              </a:rPr>
              <a:t> în vigoare.</a:t>
            </a:r>
          </a:p>
          <a:p>
            <a:r>
              <a:rPr lang="ro-RO" dirty="0"/>
              <a:t/>
            </a:r>
            <a:br>
              <a:rPr lang="ro-RO" dirty="0"/>
            </a:br>
            <a:endParaRPr lang="ro-RO" dirty="0"/>
          </a:p>
        </p:txBody>
      </p:sp>
    </p:spTree>
    <p:extLst>
      <p:ext uri="{BB962C8B-B14F-4D97-AF65-F5344CB8AC3E}">
        <p14:creationId xmlns:p14="http://schemas.microsoft.com/office/powerpoint/2010/main" xmlns="" val="415017906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2ADB2BEE-0E69-4B96-BB72-8D2BBFC37138}"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71605" y="1598927"/>
            <a:ext cx="8468967" cy="338554"/>
          </a:xfrm>
          <a:prstGeom prst="rect">
            <a:avLst/>
          </a:prstGeom>
          <a:noFill/>
        </p:spPr>
        <p:txBody>
          <a:bodyPr wrap="square" rtlCol="0">
            <a:spAutoFit/>
          </a:bodyPr>
          <a:lstStyle/>
          <a:p>
            <a:pPr algn="just"/>
            <a:r>
              <a:rPr lang="ro-RO" sz="1600" dirty="0">
                <a:solidFill>
                  <a:schemeClr val="tx1"/>
                </a:solidFill>
                <a:latin typeface="Times New Roman" panose="02020603050405020304" pitchFamily="18" charset="0"/>
                <a:cs typeface="Times New Roman" panose="02020603050405020304" pitchFamily="18" charset="0"/>
              </a:rPr>
              <a:t> </a:t>
            </a:r>
            <a:endParaRPr lang="ro-RO" sz="1600" b="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407964" y="1547446"/>
            <a:ext cx="8342142" cy="3785652"/>
          </a:xfrm>
          <a:prstGeom prst="rect">
            <a:avLst/>
          </a:prstGeom>
        </p:spPr>
        <p:txBody>
          <a:bodyPr wrap="square">
            <a:spAutoFit/>
          </a:bodyPr>
          <a:lstStyle/>
          <a:p>
            <a:pPr algn="just"/>
            <a:r>
              <a:rPr lang="ro-RO" sz="2000" dirty="0" smtClean="0">
                <a:solidFill>
                  <a:srgbClr val="0000FF"/>
                </a:solidFill>
                <a:latin typeface="Times New Roman" panose="02020603050405020304" pitchFamily="18" charset="0"/>
                <a:cs typeface="Times New Roman" panose="02020603050405020304" pitchFamily="18" charset="0"/>
              </a:rPr>
              <a:t>LEGE Nr. 105 din 13.03.2003 privind protecţia consumatorilor</a:t>
            </a:r>
          </a:p>
          <a:p>
            <a:pPr algn="just"/>
            <a:r>
              <a:rPr lang="ro-RO" sz="2000" dirty="0" smtClean="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 xmlns:ahyp="http://schemas.microsoft.com/office/drawing/2018/hyperlinkcolor" xmlns:lc="http://schemas.openxmlformats.org/drawingml/2006/lockedCanvas" val="tx"/>
                    </a:ext>
                  </a:extLst>
                </a:hlinkClick>
              </a:rPr>
              <a:t>http://lex.justice.md/index.php?action=view&amp;view=doc&amp;lang=1&amp;id=312731</a:t>
            </a:r>
            <a:endParaRPr lang="ro-RO" sz="2000" dirty="0" smtClean="0">
              <a:solidFill>
                <a:srgbClr val="00B050"/>
              </a:solidFill>
              <a:latin typeface="Times New Roman" panose="02020603050405020304" pitchFamily="18" charset="0"/>
              <a:cs typeface="Times New Roman" panose="02020603050405020304" pitchFamily="18" charset="0"/>
            </a:endParaRPr>
          </a:p>
          <a:p>
            <a:pPr algn="just"/>
            <a:r>
              <a:rPr lang="ro-RO" sz="2000" b="0" dirty="0" smtClean="0">
                <a:solidFill>
                  <a:schemeClr val="tx1"/>
                </a:solidFill>
                <a:latin typeface="Times New Roman" panose="02020603050405020304" pitchFamily="18" charset="0"/>
                <a:cs typeface="Times New Roman" panose="02020603050405020304" pitchFamily="18" charset="0"/>
              </a:rPr>
              <a:t>Prezenta lege stabileşte bazele juridice pentru protejarea de către stat a persoanelor în calitatea lor de consumatori şi transpune Directiva 2005/29/CE a Parlamentului European şi a Consiliului din 11 mai 2005 privind practicile comerciale neloiale ale întreprinderilor de pe piaţa internă faţă de consumatori şi de modificare a Directivei 84/450/CEE a Consiliului, a directivelor 97/7/CE, 98/27/CE şi 2002/65/CE ale Parlamentului European şi ale Consiliului şi Regulamentului (CE) nr. 2006/2004 al Parlamentului European şi al Consiliului, publicată în Jurnalul Oficial al Uniunii Europene (JO) nr. L 149/22 din 11 iunie 2005.</a:t>
            </a:r>
            <a:endParaRPr lang="ro-RO" sz="20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7968194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A7D68136-27E3-4E5A-AE57-B88C877288FD}"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53498" y="1598927"/>
            <a:ext cx="8591738" cy="338554"/>
          </a:xfrm>
          <a:prstGeom prst="rect">
            <a:avLst/>
          </a:prstGeom>
          <a:noFill/>
        </p:spPr>
        <p:txBody>
          <a:bodyPr wrap="square" rtlCol="0">
            <a:spAutoFit/>
          </a:bodyPr>
          <a:lstStyle/>
          <a:p>
            <a:pPr algn="just"/>
            <a:r>
              <a:rPr lang="en-US" sz="1600" b="0" dirty="0">
                <a:solidFill>
                  <a:schemeClr val="tx1"/>
                </a:solidFill>
                <a:latin typeface="Times New Roman" panose="02020603050405020304" pitchFamily="18" charset="0"/>
                <a:cs typeface="Times New Roman" panose="02020603050405020304" pitchFamily="18" charset="0"/>
              </a:rPr>
              <a:t>    </a:t>
            </a:r>
          </a:p>
        </p:txBody>
      </p:sp>
      <p:sp>
        <p:nvSpPr>
          <p:cNvPr id="13" name="Скругленный прямоугольник 12"/>
          <p:cNvSpPr/>
          <p:nvPr/>
        </p:nvSpPr>
        <p:spPr bwMode="auto">
          <a:xfrm>
            <a:off x="267287" y="1885070"/>
            <a:ext cx="8496886" cy="3882683"/>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ro-RO" dirty="0" smtClean="0">
                <a:solidFill>
                  <a:schemeClr val="tx1"/>
                </a:solidFill>
                <a:latin typeface="Times New Roman" panose="02020603050405020304" pitchFamily="18" charset="0"/>
                <a:cs typeface="Times New Roman" panose="02020603050405020304" pitchFamily="18" charset="0"/>
              </a:rPr>
              <a:t>Articolul </a:t>
            </a:r>
            <a:r>
              <a:rPr lang="ru-RU" dirty="0" smtClean="0">
                <a:solidFill>
                  <a:schemeClr val="tx1"/>
                </a:solidFill>
                <a:latin typeface="Times New Roman" panose="02020603050405020304" pitchFamily="18" charset="0"/>
                <a:cs typeface="Times New Roman" panose="02020603050405020304" pitchFamily="18" charset="0"/>
              </a:rPr>
              <a:t>2</a:t>
            </a:r>
            <a:r>
              <a:rPr lang="ro-RO" dirty="0" smtClean="0">
                <a:solidFill>
                  <a:schemeClr val="tx1"/>
                </a:solidFill>
                <a:latin typeface="Times New Roman" panose="02020603050405020304" pitchFamily="18" charset="0"/>
                <a:cs typeface="Times New Roman" panose="02020603050405020304" pitchFamily="18" charset="0"/>
              </a:rPr>
              <a:t>. Domeniul de aplicare</a:t>
            </a:r>
          </a:p>
          <a:p>
            <a:pPr algn="just"/>
            <a:r>
              <a:rPr lang="ro-RO" b="0" dirty="0" smtClean="0">
                <a:solidFill>
                  <a:schemeClr val="tx1"/>
                </a:solidFill>
                <a:latin typeface="Times New Roman" panose="02020603050405020304" pitchFamily="18" charset="0"/>
                <a:cs typeface="Times New Roman" panose="02020603050405020304" pitchFamily="18" charset="0"/>
              </a:rPr>
              <a:t>    (1) Prezenta lege stabileşte cerinţele generale de protecţie a consumatorilor, de asigurare a cadrului necesar accesului neîngrădit la produse şi servicii, informării complete asupra caracteristicilor esenţiale ale acestora, apărării şi asigurării drepturilor şi intereselor legitime ale consumatorilor în cazul unor practici comerciale incorecte, participării acestora la fundamentarea şi luarea de decizii ce îi interesează în calitate de consumatori.</a:t>
            </a:r>
          </a:p>
        </p:txBody>
      </p:sp>
    </p:spTree>
    <p:extLst>
      <p:ext uri="{BB962C8B-B14F-4D97-AF65-F5344CB8AC3E}">
        <p14:creationId xmlns:p14="http://schemas.microsoft.com/office/powerpoint/2010/main" xmlns="" val="284792640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A7D68136-27E3-4E5A-AE57-B88C877288FD}"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53498" y="1598927"/>
            <a:ext cx="8591738" cy="461665"/>
          </a:xfrm>
          <a:prstGeom prst="rect">
            <a:avLst/>
          </a:prstGeom>
          <a:noFill/>
        </p:spPr>
        <p:txBody>
          <a:bodyPr wrap="square" rtlCol="0">
            <a:spAutoFit/>
          </a:bodyPr>
          <a:lstStyle/>
          <a:p>
            <a:pPr algn="just"/>
            <a:r>
              <a:rPr lang="ro-RO" sz="2400" dirty="0" smtClean="0">
                <a:solidFill>
                  <a:schemeClr val="tx1"/>
                </a:solidFill>
                <a:latin typeface="Times New Roman" panose="02020603050405020304" pitchFamily="18" charset="0"/>
                <a:cs typeface="Times New Roman" panose="02020603050405020304" pitchFamily="18" charset="0"/>
              </a:rPr>
              <a:t>Articolul </a:t>
            </a:r>
            <a:r>
              <a:rPr lang="ru-RU" sz="2400" dirty="0" smtClean="0">
                <a:solidFill>
                  <a:schemeClr val="tx1"/>
                </a:solidFill>
                <a:latin typeface="Times New Roman" panose="02020603050405020304" pitchFamily="18" charset="0"/>
                <a:cs typeface="Times New Roman" panose="02020603050405020304" pitchFamily="18" charset="0"/>
              </a:rPr>
              <a:t>8</a:t>
            </a:r>
            <a:r>
              <a:rPr lang="ro-RO" sz="2400" dirty="0" smtClean="0">
                <a:solidFill>
                  <a:schemeClr val="tx1"/>
                </a:solidFill>
                <a:latin typeface="Times New Roman" panose="02020603050405020304" pitchFamily="18" charset="0"/>
                <a:cs typeface="Times New Roman" panose="02020603050405020304" pitchFamily="18" charset="0"/>
              </a:rPr>
              <a:t>. Obligaţiile producătorului</a:t>
            </a:r>
            <a:endParaRPr lang="ro-RO" sz="2400" b="0" dirty="0" smtClean="0">
              <a:solidFill>
                <a:schemeClr val="tx1"/>
              </a:solidFill>
              <a:latin typeface="Times New Roman" panose="02020603050405020304" pitchFamily="18" charset="0"/>
              <a:cs typeface="Times New Roman" panose="02020603050405020304" pitchFamily="18" charset="0"/>
            </a:endParaRPr>
          </a:p>
        </p:txBody>
      </p:sp>
      <p:sp>
        <p:nvSpPr>
          <p:cNvPr id="23" name="Скругленный прямоугольник 22"/>
          <p:cNvSpPr/>
          <p:nvPr/>
        </p:nvSpPr>
        <p:spPr bwMode="auto">
          <a:xfrm>
            <a:off x="281354" y="1983546"/>
            <a:ext cx="8412480" cy="1280159"/>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ro-RO" b="0" dirty="0" smtClean="0">
                <a:solidFill>
                  <a:schemeClr val="tx1"/>
                </a:solidFill>
                <a:latin typeface="Times New Roman" panose="02020603050405020304" pitchFamily="18" charset="0"/>
                <a:cs typeface="Times New Roman" panose="02020603050405020304" pitchFamily="18" charset="0"/>
              </a:rPr>
              <a:t>a) să plaseze pe piaţă numai produse inofensive care trebuie să fie însoţite de certificate de conformitate, de alte documente, conform legislaţiei, şi produse care corespund cerinţelor prescrise sau declarate;</a:t>
            </a:r>
          </a:p>
        </p:txBody>
      </p:sp>
      <p:sp>
        <p:nvSpPr>
          <p:cNvPr id="24" name="Скругленный прямоугольник 23"/>
          <p:cNvSpPr/>
          <p:nvPr/>
        </p:nvSpPr>
        <p:spPr bwMode="auto">
          <a:xfrm>
            <a:off x="225083" y="3460652"/>
            <a:ext cx="8510954" cy="2363372"/>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ro-RO" b="0" dirty="0" smtClean="0">
                <a:solidFill>
                  <a:schemeClr val="tx1"/>
                </a:solidFill>
                <a:latin typeface="Times New Roman" panose="02020603050405020304" pitchFamily="18" charset="0"/>
                <a:cs typeface="Times New Roman" panose="02020603050405020304" pitchFamily="18" charset="0"/>
              </a:rPr>
              <a:t>b) să oprească livrările, respectiv să retragă de pe piaţă sau de la consumatori produsele la care organele de control sau specialiştii proprii au constatat neîndeplinirea cerinţelor prescrise sau declarate sau care ar putea afecta viaţa, sănătatea, ereditatea şi securitatea consumatorilor, dacă această măsură constituie singurul mijloc prin care pot fi eliminate neconformităţile respective;</a:t>
            </a:r>
          </a:p>
        </p:txBody>
      </p:sp>
    </p:spTree>
    <p:extLst>
      <p:ext uri="{BB962C8B-B14F-4D97-AF65-F5344CB8AC3E}">
        <p14:creationId xmlns:p14="http://schemas.microsoft.com/office/powerpoint/2010/main" xmlns="" val="284792640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A7D68136-27E3-4E5A-AE57-B88C877288FD}"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53498" y="1598927"/>
            <a:ext cx="8591738" cy="338554"/>
          </a:xfrm>
          <a:prstGeom prst="rect">
            <a:avLst/>
          </a:prstGeom>
          <a:noFill/>
        </p:spPr>
        <p:txBody>
          <a:bodyPr wrap="square" rtlCol="0">
            <a:spAutoFit/>
          </a:bodyPr>
          <a:lstStyle/>
          <a:p>
            <a:pPr algn="just"/>
            <a:r>
              <a:rPr lang="en-US" sz="1600" b="0" dirty="0">
                <a:solidFill>
                  <a:schemeClr val="tx1"/>
                </a:solidFill>
                <a:latin typeface="Times New Roman" panose="02020603050405020304" pitchFamily="18" charset="0"/>
                <a:cs typeface="Times New Roman" panose="02020603050405020304" pitchFamily="18" charset="0"/>
              </a:rPr>
              <a:t>    </a:t>
            </a:r>
          </a:p>
        </p:txBody>
      </p:sp>
      <p:sp>
        <p:nvSpPr>
          <p:cNvPr id="13" name="Скругленный прямоугольник 12"/>
          <p:cNvSpPr/>
          <p:nvPr/>
        </p:nvSpPr>
        <p:spPr bwMode="auto">
          <a:xfrm>
            <a:off x="506438" y="1955410"/>
            <a:ext cx="8159260" cy="647114"/>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ro-RO" b="0" dirty="0" smtClean="0">
                <a:solidFill>
                  <a:schemeClr val="tx1"/>
                </a:solidFill>
                <a:latin typeface="Times New Roman" panose="02020603050405020304" pitchFamily="18" charset="0"/>
                <a:cs typeface="Times New Roman" panose="02020603050405020304" pitchFamily="18" charset="0"/>
              </a:rPr>
              <a:t>c) să asigure respectarea condiţiilor igienico-sanitare;</a:t>
            </a:r>
          </a:p>
        </p:txBody>
      </p:sp>
      <p:sp>
        <p:nvSpPr>
          <p:cNvPr id="21" name="Скругленный прямоугольник 20"/>
          <p:cNvSpPr/>
          <p:nvPr/>
        </p:nvSpPr>
        <p:spPr bwMode="auto">
          <a:xfrm>
            <a:off x="506437" y="3137094"/>
            <a:ext cx="8131126" cy="1969477"/>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ro-RO" b="0" dirty="0" smtClean="0">
                <a:solidFill>
                  <a:schemeClr val="tx1"/>
                </a:solidFill>
                <a:latin typeface="Times New Roman" panose="02020603050405020304" pitchFamily="18" charset="0"/>
                <a:cs typeface="Times New Roman" panose="02020603050405020304" pitchFamily="18" charset="0"/>
              </a:rPr>
              <a:t>d) să răspundă pentru prejudiciul cauzat de produsul necorespunzător pe toată durata de funcţionare sau a termenului de valabilitate stabilite, cu condiţia respectării de către consumator a regulilor de transport, depozitare, păstrare, utilizare şi consum.</a:t>
            </a:r>
            <a:endParaRPr kumimoji="0" lang="ru-RU" b="1" i="0" u="none" strike="noStrike" cap="none" normalizeH="0" baseline="0" dirty="0" smtClean="0">
              <a:ln>
                <a:noFill/>
              </a:ln>
              <a:solidFill>
                <a:srgbClr val="999999"/>
              </a:solidFill>
              <a:effectLst/>
              <a:latin typeface="Arial" charset="0"/>
            </a:endParaRPr>
          </a:p>
        </p:txBody>
      </p:sp>
    </p:spTree>
    <p:extLst>
      <p:ext uri="{BB962C8B-B14F-4D97-AF65-F5344CB8AC3E}">
        <p14:creationId xmlns:p14="http://schemas.microsoft.com/office/powerpoint/2010/main" xmlns="" val="284792640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2" name="Прямоугольник 11"/>
          <p:cNvSpPr/>
          <p:nvPr/>
        </p:nvSpPr>
        <p:spPr>
          <a:xfrm>
            <a:off x="407963" y="1466055"/>
            <a:ext cx="8356209" cy="430887"/>
          </a:xfrm>
          <a:prstGeom prst="rect">
            <a:avLst/>
          </a:prstGeom>
        </p:spPr>
        <p:txBody>
          <a:bodyPr wrap="square">
            <a:spAutoFit/>
          </a:bodyPr>
          <a:lstStyle/>
          <a:p>
            <a:pPr algn="just"/>
            <a:r>
              <a:rPr lang="ro-RO" dirty="0" smtClean="0">
                <a:solidFill>
                  <a:schemeClr val="tx1"/>
                </a:solidFill>
                <a:latin typeface="Times New Roman" panose="02020603050405020304" pitchFamily="18" charset="0"/>
                <a:cs typeface="Times New Roman" panose="02020603050405020304" pitchFamily="18" charset="0"/>
              </a:rPr>
              <a:t>Articolul 9. Obligaţiile prestatorului</a:t>
            </a:r>
          </a:p>
        </p:txBody>
      </p:sp>
      <p:sp>
        <p:nvSpPr>
          <p:cNvPr id="13" name="Скругленный прямоугольник 12"/>
          <p:cNvSpPr/>
          <p:nvPr/>
        </p:nvSpPr>
        <p:spPr bwMode="auto">
          <a:xfrm>
            <a:off x="211014" y="2053883"/>
            <a:ext cx="8665699" cy="942535"/>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ro-RO" b="0" dirty="0" smtClean="0">
                <a:solidFill>
                  <a:schemeClr val="tx1"/>
                </a:solidFill>
                <a:latin typeface="Times New Roman" panose="02020603050405020304" pitchFamily="18" charset="0"/>
                <a:cs typeface="Times New Roman" panose="02020603050405020304" pitchFamily="18" charset="0"/>
              </a:rPr>
              <a:t>a) să folosească, la prestarea serviciilor, numai produse şi proceduri inofensive care, dacă legislaţia prevede aceasta, trebuie să fie certificate;</a:t>
            </a:r>
          </a:p>
        </p:txBody>
      </p:sp>
      <p:sp>
        <p:nvSpPr>
          <p:cNvPr id="21" name="Скругленный прямоугольник 20"/>
          <p:cNvSpPr/>
          <p:nvPr/>
        </p:nvSpPr>
        <p:spPr bwMode="auto">
          <a:xfrm>
            <a:off x="267286" y="3148820"/>
            <a:ext cx="8609427" cy="1111348"/>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ro-RO" b="0" dirty="0" smtClean="0">
                <a:solidFill>
                  <a:schemeClr val="tx1"/>
                </a:solidFill>
                <a:latin typeface="Times New Roman" panose="02020603050405020304" pitchFamily="18" charset="0"/>
                <a:cs typeface="Times New Roman" panose="02020603050405020304" pitchFamily="18" charset="0"/>
              </a:rPr>
              <a:t>b) să anunţe imediat autorităţile competente, precum şi producătorul respectiv, despre existenţa oricărui produs folosit la prestarea serviciului de care are cunoştinţă că este periculos şi/sau falsificat (contrafăcut);</a:t>
            </a:r>
          </a:p>
          <a:p>
            <a:pPr algn="just"/>
            <a:endParaRPr lang="ro-RO" b="0" dirty="0" smtClean="0">
              <a:solidFill>
                <a:schemeClr val="tx1"/>
              </a:solidFill>
              <a:latin typeface="Times New Roman" panose="02020603050405020304" pitchFamily="18" charset="0"/>
              <a:cs typeface="Times New Roman" panose="02020603050405020304" pitchFamily="18" charset="0"/>
            </a:endParaRPr>
          </a:p>
        </p:txBody>
      </p:sp>
      <p:sp>
        <p:nvSpPr>
          <p:cNvPr id="22" name="Скругленный прямоугольник 21"/>
          <p:cNvSpPr/>
          <p:nvPr/>
        </p:nvSpPr>
        <p:spPr bwMode="auto">
          <a:xfrm>
            <a:off x="239151" y="4431322"/>
            <a:ext cx="8609427" cy="956604"/>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ro-RO" b="0" dirty="0" smtClean="0">
                <a:solidFill>
                  <a:schemeClr val="tx1"/>
                </a:solidFill>
                <a:latin typeface="Times New Roman" panose="02020603050405020304" pitchFamily="18" charset="0"/>
                <a:cs typeface="Times New Roman" panose="02020603050405020304" pitchFamily="18" charset="0"/>
              </a:rPr>
              <a:t>c) să presteze numai servicii care nu afectează viaţa, sănătatea, ereditatea şi securitatea consumatorilor ori interesele economice ale acestora;</a:t>
            </a:r>
          </a:p>
        </p:txBody>
      </p:sp>
      <p:sp>
        <p:nvSpPr>
          <p:cNvPr id="23" name="Скругленный прямоугольник 22"/>
          <p:cNvSpPr/>
          <p:nvPr/>
        </p:nvSpPr>
        <p:spPr bwMode="auto">
          <a:xfrm>
            <a:off x="211015" y="5627077"/>
            <a:ext cx="8581293" cy="703385"/>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ro-RO" b="0" dirty="0" smtClean="0">
                <a:solidFill>
                  <a:schemeClr val="tx1"/>
                </a:solidFill>
                <a:latin typeface="Times New Roman" panose="02020603050405020304" pitchFamily="18" charset="0"/>
                <a:cs typeface="Times New Roman" panose="02020603050405020304" pitchFamily="18" charset="0"/>
              </a:rPr>
              <a:t>d)  să respecte cerinţele prescrise sau declarate, precum şi clauzele contractuale;</a:t>
            </a:r>
            <a:endParaRPr kumimoji="0" lang="ru-RU" b="1" i="0" u="none" strike="noStrike" cap="none" normalizeH="0" baseline="0" dirty="0" smtClean="0">
              <a:ln>
                <a:noFill/>
              </a:ln>
              <a:solidFill>
                <a:srgbClr val="999999"/>
              </a:solidFill>
              <a:effectLst/>
              <a:latin typeface="Arial" charset="0"/>
            </a:endParaRP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2" name="Скругленный прямоугольник 11"/>
          <p:cNvSpPr/>
          <p:nvPr/>
        </p:nvSpPr>
        <p:spPr bwMode="auto">
          <a:xfrm>
            <a:off x="239151" y="1547447"/>
            <a:ext cx="8539089" cy="984738"/>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ro-RO" b="0" dirty="0" smtClean="0">
                <a:solidFill>
                  <a:schemeClr val="tx1"/>
                </a:solidFill>
                <a:latin typeface="Times New Roman" panose="02020603050405020304" pitchFamily="18" charset="0"/>
                <a:cs typeface="Times New Roman" panose="02020603050405020304" pitchFamily="18" charset="0"/>
              </a:rPr>
              <a:t>e) să asigure, la prestarea serviciilor, respectarea condiţiilor tehnice stabilite de producător pentru produs;</a:t>
            </a:r>
          </a:p>
        </p:txBody>
      </p:sp>
      <p:sp>
        <p:nvSpPr>
          <p:cNvPr id="13" name="Скругленный прямоугольник 12"/>
          <p:cNvSpPr/>
          <p:nvPr/>
        </p:nvSpPr>
        <p:spPr bwMode="auto">
          <a:xfrm>
            <a:off x="196947" y="2757268"/>
            <a:ext cx="8581292" cy="91440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ro-RO" b="0" dirty="0" smtClean="0">
                <a:solidFill>
                  <a:schemeClr val="tx1"/>
                </a:solidFill>
                <a:latin typeface="Times New Roman" panose="02020603050405020304" pitchFamily="18" charset="0"/>
                <a:cs typeface="Times New Roman" panose="02020603050405020304" pitchFamily="18" charset="0"/>
              </a:rPr>
              <a:t>h) să deţină registrul de reclamaţii la un loc vizibil şi să înregistreze pretenţiile consumatorilor conform unui regulament aprobat  de Guvern;</a:t>
            </a:r>
          </a:p>
        </p:txBody>
      </p:sp>
      <p:sp>
        <p:nvSpPr>
          <p:cNvPr id="21" name="Скругленный прямоугольник 20"/>
          <p:cNvSpPr/>
          <p:nvPr/>
        </p:nvSpPr>
        <p:spPr bwMode="auto">
          <a:xfrm>
            <a:off x="267286" y="3882683"/>
            <a:ext cx="8525022" cy="689317"/>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ro-RO" b="0" dirty="0" smtClean="0">
                <a:solidFill>
                  <a:schemeClr val="tx1"/>
                </a:solidFill>
                <a:latin typeface="Times New Roman" panose="02020603050405020304" pitchFamily="18" charset="0"/>
                <a:cs typeface="Times New Roman" panose="02020603050405020304" pitchFamily="18" charset="0"/>
              </a:rPr>
              <a:t>i) să asigure respectarea condiţiilor igienico-sanitare;</a:t>
            </a:r>
          </a:p>
        </p:txBody>
      </p:sp>
      <p:sp>
        <p:nvSpPr>
          <p:cNvPr id="22" name="Скругленный прямоугольник 21"/>
          <p:cNvSpPr/>
          <p:nvPr/>
        </p:nvSpPr>
        <p:spPr bwMode="auto">
          <a:xfrm>
            <a:off x="281354" y="4923692"/>
            <a:ext cx="8482819" cy="844062"/>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ro-RO" b="0" dirty="0" smtClean="0">
                <a:solidFill>
                  <a:schemeClr val="tx1"/>
                </a:solidFill>
                <a:latin typeface="Times New Roman" panose="02020603050405020304" pitchFamily="18" charset="0"/>
                <a:cs typeface="Times New Roman" panose="02020603050405020304" pitchFamily="18" charset="0"/>
              </a:rPr>
              <a:t>j) să răspundă pentru prejudiciul cauzat de serviciul prestat necorespunzător</a:t>
            </a:r>
            <a:r>
              <a:rPr lang="en-US" b="0" dirty="0" smtClean="0">
                <a:solidFill>
                  <a:schemeClr val="tx1"/>
                </a:solidFill>
                <a:latin typeface="Times New Roman" panose="02020603050405020304" pitchFamily="18" charset="0"/>
                <a:cs typeface="Times New Roman" panose="02020603050405020304" pitchFamily="18" charset="0"/>
              </a:rPr>
              <a:t>.</a:t>
            </a:r>
            <a:endParaRPr lang="en-US"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2" name="Прямоугольник 11"/>
          <p:cNvSpPr/>
          <p:nvPr/>
        </p:nvSpPr>
        <p:spPr>
          <a:xfrm>
            <a:off x="242888" y="1531977"/>
            <a:ext cx="8515350" cy="3262432"/>
          </a:xfrm>
          <a:prstGeom prst="rect">
            <a:avLst/>
          </a:prstGeom>
        </p:spPr>
        <p:txBody>
          <a:bodyPr wrap="square">
            <a:spAutoFit/>
          </a:bodyPr>
          <a:lstStyle/>
          <a:p>
            <a:r>
              <a:rPr lang="ro-RO" dirty="0" smtClean="0">
                <a:solidFill>
                  <a:srgbClr val="0000FF"/>
                </a:solidFill>
              </a:rPr>
              <a:t>LEGE</a:t>
            </a:r>
            <a:r>
              <a:rPr lang="ro-RO" b="0" dirty="0" smtClean="0">
                <a:solidFill>
                  <a:srgbClr val="0000FF"/>
                </a:solidFill>
              </a:rPr>
              <a:t> Nr. </a:t>
            </a:r>
            <a:r>
              <a:rPr lang="ro-RO" b="0" dirty="0" smtClean="0">
                <a:solidFill>
                  <a:srgbClr val="0000FF"/>
                </a:solidFill>
              </a:rPr>
              <a:t>306</a:t>
            </a:r>
            <a:r>
              <a:rPr lang="en-US" b="0" dirty="0" smtClean="0">
                <a:solidFill>
                  <a:srgbClr val="0000FF"/>
                </a:solidFill>
              </a:rPr>
              <a:t> </a:t>
            </a:r>
            <a:r>
              <a:rPr lang="ro-RO" b="0" dirty="0" smtClean="0">
                <a:solidFill>
                  <a:srgbClr val="0000FF"/>
                </a:solidFill>
              </a:rPr>
              <a:t>din 30-11-2018</a:t>
            </a:r>
            <a:r>
              <a:rPr lang="en-US" b="0" dirty="0" smtClean="0">
                <a:solidFill>
                  <a:srgbClr val="0000FF"/>
                </a:solidFill>
              </a:rPr>
              <a:t> </a:t>
            </a:r>
            <a:r>
              <a:rPr lang="ro-RO" dirty="0" smtClean="0">
                <a:solidFill>
                  <a:srgbClr val="0000FF"/>
                </a:solidFill>
              </a:rPr>
              <a:t>privind </a:t>
            </a:r>
            <a:r>
              <a:rPr lang="ro-RO" dirty="0" smtClean="0">
                <a:solidFill>
                  <a:srgbClr val="0000FF"/>
                </a:solidFill>
              </a:rPr>
              <a:t>siguranța </a:t>
            </a:r>
            <a:r>
              <a:rPr lang="ro-RO" dirty="0" smtClean="0">
                <a:solidFill>
                  <a:srgbClr val="0000FF"/>
                </a:solidFill>
              </a:rPr>
              <a:t>alimentelor</a:t>
            </a:r>
            <a:endParaRPr lang="en-US" dirty="0" smtClean="0">
              <a:solidFill>
                <a:srgbClr val="0000FF"/>
              </a:solidFill>
            </a:endParaRPr>
          </a:p>
          <a:p>
            <a:r>
              <a:rPr lang="ro-RO" b="0" dirty="0" smtClean="0">
                <a:solidFill>
                  <a:srgbClr val="0000FF"/>
                </a:solidFill>
                <a:hlinkClick r:id="rId8"/>
              </a:rPr>
              <a:t>https://</a:t>
            </a:r>
            <a:r>
              <a:rPr lang="ro-RO" b="0" dirty="0" smtClean="0">
                <a:solidFill>
                  <a:srgbClr val="0000FF"/>
                </a:solidFill>
                <a:hlinkClick r:id="rId8"/>
              </a:rPr>
              <a:t>www.legis.md/cautare/getResults?doc_id=112711&amp;lang=ro</a:t>
            </a:r>
            <a:endParaRPr lang="en-US" b="0" dirty="0" smtClean="0">
              <a:solidFill>
                <a:srgbClr val="0000FF"/>
              </a:solidFill>
            </a:endParaRPr>
          </a:p>
          <a:p>
            <a:pPr algn="just"/>
            <a:r>
              <a:rPr lang="vi-VN" sz="2000" dirty="0" smtClean="0">
                <a:solidFill>
                  <a:schemeClr val="tx1"/>
                </a:solidFill>
              </a:rPr>
              <a:t>Articolul 1. </a:t>
            </a:r>
            <a:r>
              <a:rPr lang="vi-VN" sz="2000" b="0" dirty="0" smtClean="0">
                <a:solidFill>
                  <a:schemeClr val="tx1"/>
                </a:solidFill>
              </a:rPr>
              <a:t>Scopul, obiectivele și domeniile de aplicare ale prezentei legi</a:t>
            </a:r>
          </a:p>
          <a:p>
            <a:pPr marL="457200" indent="-457200" algn="just">
              <a:buAutoNum type="arabicParenBoth"/>
            </a:pPr>
            <a:r>
              <a:rPr lang="vi-VN" sz="2000" b="0" dirty="0" smtClean="0">
                <a:solidFill>
                  <a:schemeClr val="tx1"/>
                </a:solidFill>
              </a:rPr>
              <a:t>Prezenta </a:t>
            </a:r>
            <a:r>
              <a:rPr lang="vi-VN" sz="2000" b="0" dirty="0" smtClean="0">
                <a:solidFill>
                  <a:schemeClr val="tx1"/>
                </a:solidFill>
              </a:rPr>
              <a:t>lege are drept scop atingerea unui înalt nivel de protecție a sănătății umane și a intereselor consumatorului în legătură cu siguranța alimentelor, ținînd cont de diversitatea aprovizionării cu produse alimentare, inclusiv produse tradiționale, asigurînd funcționarea eficientă a pieței naționale</a:t>
            </a:r>
            <a:r>
              <a:rPr lang="vi-VN" sz="2000" b="0" dirty="0" smtClean="0">
                <a:solidFill>
                  <a:schemeClr val="tx1"/>
                </a:solidFill>
              </a:rPr>
              <a:t>.</a:t>
            </a:r>
            <a:endParaRPr lang="en-US" sz="2000" b="0" dirty="0" smtClean="0">
              <a:solidFill>
                <a:schemeClr val="tx1"/>
              </a:solidFill>
            </a:endParaRPr>
          </a:p>
          <a:p>
            <a:pPr marL="457200" indent="-457200" algn="just">
              <a:buAutoNum type="arabicParenBoth"/>
            </a:pPr>
            <a:endParaRPr lang="vi-VN" sz="2000" b="0" dirty="0" smtClean="0">
              <a:solidFill>
                <a:schemeClr val="tx1"/>
              </a:solidFill>
            </a:endParaRPr>
          </a:p>
          <a:p>
            <a:endParaRPr lang="ro-RO" b="0" dirty="0">
              <a:solidFill>
                <a:srgbClr val="0000FF"/>
              </a:solidFill>
            </a:endParaRP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2" name="Прямоугольник 11"/>
          <p:cNvSpPr/>
          <p:nvPr/>
        </p:nvSpPr>
        <p:spPr>
          <a:xfrm>
            <a:off x="342900" y="1482865"/>
            <a:ext cx="8515350" cy="5016758"/>
          </a:xfrm>
          <a:prstGeom prst="rect">
            <a:avLst/>
          </a:prstGeom>
        </p:spPr>
        <p:txBody>
          <a:bodyPr wrap="square">
            <a:spAutoFit/>
          </a:bodyPr>
          <a:lstStyle/>
          <a:p>
            <a:pPr algn="just"/>
            <a:r>
              <a:rPr lang="vi-VN" sz="2000" b="0" dirty="0" smtClean="0">
                <a:solidFill>
                  <a:schemeClr val="tx1"/>
                </a:solidFill>
                <a:latin typeface="Times New Roman" pitchFamily="18" charset="0"/>
                <a:cs typeface="Times New Roman" pitchFamily="18" charset="0"/>
              </a:rPr>
              <a:t>(2) Pentru atingerea scopului prevăzut la alin. (1), prezenta lege:</a:t>
            </a:r>
          </a:p>
          <a:p>
            <a:pPr algn="just"/>
            <a:r>
              <a:rPr lang="vi-VN" sz="2000" b="0" dirty="0" smtClean="0">
                <a:solidFill>
                  <a:schemeClr val="tx1"/>
                </a:solidFill>
                <a:latin typeface="Times New Roman" pitchFamily="18" charset="0"/>
                <a:cs typeface="Times New Roman" pitchFamily="18" charset="0"/>
              </a:rPr>
              <a:t>a) stabilește principiile generale de reglementare a domeniului produselor alimentare și al hranei pentru animale, în general, și a siguranței acestora, în special;</a:t>
            </a:r>
          </a:p>
          <a:p>
            <a:pPr algn="just"/>
            <a:r>
              <a:rPr lang="vi-VN" sz="2000" b="0" dirty="0" smtClean="0">
                <a:solidFill>
                  <a:schemeClr val="tx1"/>
                </a:solidFill>
                <a:latin typeface="Times New Roman" pitchFamily="18" charset="0"/>
                <a:cs typeface="Times New Roman" pitchFamily="18" charset="0"/>
              </a:rPr>
              <a:t>b) stabilește și definește domeniile de competență ale Agenției Naționale pentru Siguranța Alimentelor privind siguranța alimentelor și a hranei pentru animale pe întregul lanț alimentar;</a:t>
            </a:r>
          </a:p>
          <a:p>
            <a:pPr algn="just"/>
            <a:r>
              <a:rPr lang="vi-VN" sz="2000" b="0" dirty="0" smtClean="0">
                <a:solidFill>
                  <a:schemeClr val="tx1"/>
                </a:solidFill>
                <a:latin typeface="Times New Roman" pitchFamily="18" charset="0"/>
                <a:cs typeface="Times New Roman" pitchFamily="18" charset="0"/>
              </a:rPr>
              <a:t>c) stabilește și definește domeniile de competență ale Ministerului Sănătății, Muncii și Protecției Sociale privind sănătatea publică și supravegherea unor categorii de produse alimentare cu impact asupra sănătății populației, în limita competențelor stabilite de prezenta lege;</a:t>
            </a:r>
          </a:p>
          <a:p>
            <a:pPr algn="just"/>
            <a:r>
              <a:rPr lang="vi-VN" sz="2000" b="0" dirty="0" smtClean="0">
                <a:solidFill>
                  <a:schemeClr val="tx1"/>
                </a:solidFill>
                <a:latin typeface="Times New Roman" pitchFamily="18" charset="0"/>
                <a:cs typeface="Times New Roman" pitchFamily="18" charset="0"/>
              </a:rPr>
              <a:t>d) stabilește drepturile și obligațiile operatorilor din domeniul alimentar implicați în producerea, procesarea, depozitarea, transportul, distribuirea și comercializarea alimentelor și a hranei pentru animale;</a:t>
            </a:r>
          </a:p>
          <a:p>
            <a:pPr algn="just"/>
            <a:r>
              <a:rPr lang="vi-VN" sz="2000" b="0" dirty="0" smtClean="0">
                <a:solidFill>
                  <a:schemeClr val="tx1"/>
                </a:solidFill>
                <a:latin typeface="Times New Roman" pitchFamily="18" charset="0"/>
                <a:cs typeface="Times New Roman" pitchFamily="18" charset="0"/>
              </a:rPr>
              <a:t>e) consolidează cadrul juridic și instituțional privind siguranța alimentelor și a hranei pentru animale.</a:t>
            </a:r>
            <a:endParaRPr lang="vi-VN" sz="2000" b="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Прямоугольник 10"/>
          <p:cNvSpPr/>
          <p:nvPr/>
        </p:nvSpPr>
        <p:spPr>
          <a:xfrm>
            <a:off x="200025" y="1533465"/>
            <a:ext cx="8701088" cy="5016758"/>
          </a:xfrm>
          <a:prstGeom prst="rect">
            <a:avLst/>
          </a:prstGeom>
        </p:spPr>
        <p:txBody>
          <a:bodyPr wrap="square">
            <a:spAutoFit/>
          </a:bodyPr>
          <a:lstStyle/>
          <a:p>
            <a:pPr algn="just"/>
            <a:r>
              <a:rPr lang="vi-VN" sz="2000" b="0" i="1" dirty="0" smtClean="0">
                <a:solidFill>
                  <a:schemeClr val="tx1"/>
                </a:solidFill>
              </a:rPr>
              <a:t>produs alimentar sau aliment</a:t>
            </a:r>
            <a:r>
              <a:rPr lang="vi-VN" sz="2000" b="0" dirty="0" smtClean="0">
                <a:solidFill>
                  <a:schemeClr val="tx1"/>
                </a:solidFill>
              </a:rPr>
              <a:t> – orice substanță sau produs, indiferent dacă este prelucrat, parțial prelucrat sau neprelucrat, destinat sau prevăzut în mod rezonabil să fie ingerat de oameni. Produsele alimentare includ băuturile, guma de mestecat și orice substanță, inclusiv apa, încorporată în mod intenționat în produse alimentare în timpul producerii, preparării sau tratării lor. Acestea includ apa în punctul de conformitate după cum urmează:</a:t>
            </a:r>
          </a:p>
          <a:p>
            <a:r>
              <a:rPr lang="vi-VN" sz="2000" b="0" dirty="0" smtClean="0">
                <a:solidFill>
                  <a:schemeClr val="tx1"/>
                </a:solidFill>
              </a:rPr>
              <a:t>1) în cazul apei furnizate printr-o rețea de distribuție, în punctul din interiorul unei incinte sau al unei unități în care aceasta curge din robinetele folosite în mod normal pentru consumul uman;</a:t>
            </a:r>
          </a:p>
          <a:p>
            <a:r>
              <a:rPr lang="vi-VN" sz="2000" b="0" dirty="0" smtClean="0">
                <a:solidFill>
                  <a:schemeClr val="tx1"/>
                </a:solidFill>
              </a:rPr>
              <a:t>2) în cazul apei furnizate dintr-un rezervor, în punctul în care aceasta curge din rezervor;</a:t>
            </a:r>
          </a:p>
          <a:p>
            <a:r>
              <a:rPr lang="vi-VN" sz="2000" b="0" dirty="0" smtClean="0">
                <a:solidFill>
                  <a:schemeClr val="tx1"/>
                </a:solidFill>
              </a:rPr>
              <a:t>3) în cazul apei îmbuteliate în sticle sau recipiente destinate comercializării, în punctul în care aceasta este îmbuteliată în sticle sau recipiente;</a:t>
            </a:r>
          </a:p>
          <a:p>
            <a:r>
              <a:rPr lang="vi-VN" sz="2000" b="0" dirty="0" smtClean="0">
                <a:solidFill>
                  <a:schemeClr val="tx1"/>
                </a:solidFill>
              </a:rPr>
              <a:t>4) în cazul apei folosite într-o întreprindere alimentară, în punctul în care apa este utilizată în întreprindere.</a:t>
            </a:r>
            <a:endParaRPr lang="vi-VN" sz="2000" b="0" dirty="0">
              <a:solidFill>
                <a:schemeClr val="tx1"/>
              </a:solidFill>
            </a:endParaRP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Datumsplatzhalter 3"/>
          <p:cNvSpPr>
            <a:spLocks noGrp="1"/>
          </p:cNvSpPr>
          <p:nvPr>
            <p:ph type="dt" sz="half" idx="11"/>
          </p:nvPr>
        </p:nvSpPr>
        <p:spPr>
          <a:xfrm>
            <a:off x="679450" y="6581775"/>
            <a:ext cx="1295400" cy="246063"/>
          </a:xfrm>
          <a:noFill/>
        </p:spPr>
        <p:txBody>
          <a:bodyPr/>
          <a:lstStyle/>
          <a:p>
            <a:fld id="{AAB6CF41-5F60-440F-AFB1-6A77B89D238F}" type="datetime1">
              <a:rPr lang="en-GB" smtClean="0">
                <a:cs typeface="Arial" charset="0"/>
              </a:rPr>
              <a:pPr/>
              <a:t>01/10/2021</a:t>
            </a:fld>
            <a:endParaRPr lang="de-DE" dirty="0">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2" name="Нижний колонтитул 1">
            <a:extLst>
              <a:ext uri="{FF2B5EF4-FFF2-40B4-BE49-F238E27FC236}">
                <a16:creationId xmlns:a16="http://schemas.microsoft.com/office/drawing/2014/main" xmlns="" id="{91541B1A-BE5C-4F97-9B02-532867780C39}"/>
              </a:ext>
            </a:extLst>
          </p:cNvPr>
          <p:cNvSpPr>
            <a:spLocks noGrp="1"/>
          </p:cNvSpPr>
          <p:nvPr>
            <p:ph type="ftr" sz="quarter" idx="10"/>
          </p:nvPr>
        </p:nvSpPr>
        <p:spPr/>
        <p:txBody>
          <a:bodyPr/>
          <a:lstStyle/>
          <a:p>
            <a:pPr>
              <a:defRPr/>
            </a:pPr>
            <a:endParaRPr lang="de-DE"/>
          </a:p>
        </p:txBody>
      </p:sp>
      <p:sp>
        <p:nvSpPr>
          <p:cNvPr id="21" name="Скругленный прямоугольник 20"/>
          <p:cNvSpPr/>
          <p:nvPr/>
        </p:nvSpPr>
        <p:spPr bwMode="auto">
          <a:xfrm>
            <a:off x="323558" y="1744394"/>
            <a:ext cx="8468750" cy="2152357"/>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r>
              <a:rPr lang="ro-RO" dirty="0" smtClean="0">
                <a:solidFill>
                  <a:srgbClr val="333333"/>
                </a:solidFill>
                <a:latin typeface="Times New Roman" panose="02020603050405020304" pitchFamily="18" charset="0"/>
                <a:cs typeface="Times New Roman" panose="02020603050405020304" pitchFamily="18" charset="0"/>
              </a:rPr>
              <a:t>Articolul 6.</a:t>
            </a:r>
            <a:r>
              <a:rPr lang="ro-RO" b="0" dirty="0" smtClean="0">
                <a:solidFill>
                  <a:srgbClr val="333333"/>
                </a:solidFill>
                <a:latin typeface="Times New Roman" panose="02020603050405020304" pitchFamily="18" charset="0"/>
                <a:cs typeface="Times New Roman" panose="02020603050405020304" pitchFamily="18" charset="0"/>
              </a:rPr>
              <a:t> </a:t>
            </a:r>
            <a:r>
              <a:rPr lang="ro-RO" dirty="0" smtClean="0">
                <a:solidFill>
                  <a:srgbClr val="333333"/>
                </a:solidFill>
                <a:latin typeface="Times New Roman" panose="02020603050405020304" pitchFamily="18" charset="0"/>
                <a:cs typeface="Times New Roman" panose="02020603050405020304" pitchFamily="18" charset="0"/>
              </a:rPr>
              <a:t>Plata pentru emisiile de poluanţi ale surselor staţionare</a:t>
            </a:r>
            <a:endParaRPr lang="ru-RU" dirty="0" smtClean="0"/>
          </a:p>
          <a:p>
            <a:pPr lvl="0"/>
            <a:r>
              <a:rPr lang="ro-RO" b="0" dirty="0" smtClean="0">
                <a:solidFill>
                  <a:srgbClr val="333333"/>
                </a:solidFill>
                <a:latin typeface="Times New Roman" panose="02020603050405020304" pitchFamily="18" charset="0"/>
                <a:cs typeface="Times New Roman" panose="02020603050405020304" pitchFamily="18" charset="0"/>
              </a:rPr>
              <a:t>(1) Plata pentru emisiile de poluanţi în aerul atmosferic ale surselor staţionare se percepe de la subiecţii care admit:</a:t>
            </a:r>
            <a:endParaRPr lang="ru-RU" dirty="0" smtClean="0"/>
          </a:p>
          <a:p>
            <a:pPr lvl="0"/>
            <a:r>
              <a:rPr lang="ro-RO" b="0" dirty="0" smtClean="0">
                <a:solidFill>
                  <a:srgbClr val="333333"/>
                </a:solidFill>
                <a:latin typeface="Times New Roman" panose="02020603050405020304" pitchFamily="18" charset="0"/>
                <a:cs typeface="Times New Roman" panose="02020603050405020304" pitchFamily="18" charset="0"/>
              </a:rPr>
              <a:t>a) emisii de poluanţi în limitele normativelor stabilite;</a:t>
            </a:r>
          </a:p>
          <a:p>
            <a:pPr lvl="0"/>
            <a:r>
              <a:rPr lang="ro-RO" b="0" dirty="0" smtClean="0">
                <a:solidFill>
                  <a:srgbClr val="333333"/>
                </a:solidFill>
                <a:latin typeface="Times New Roman" panose="02020603050405020304" pitchFamily="18" charset="0"/>
                <a:cs typeface="Times New Roman" panose="02020603050405020304" pitchFamily="18" charset="0"/>
              </a:rPr>
              <a:t>b) emisii de poluanţi cu depăşirea normativelor stabilite.</a:t>
            </a:r>
            <a:endParaRPr lang="ro-RO" b="0" dirty="0">
              <a:solidFill>
                <a:srgbClr val="333333"/>
              </a:solidFill>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bwMode="auto">
          <a:xfrm>
            <a:off x="365761" y="4164037"/>
            <a:ext cx="8440614" cy="219456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r>
              <a:rPr lang="ro-RO" dirty="0" smtClean="0">
                <a:solidFill>
                  <a:srgbClr val="333333"/>
                </a:solidFill>
                <a:latin typeface="Times New Roman" panose="02020603050405020304" pitchFamily="18" charset="0"/>
                <a:cs typeface="Times New Roman" panose="02020603050405020304" pitchFamily="18" charset="0"/>
              </a:rPr>
              <a:t>Articolul 9.</a:t>
            </a:r>
            <a:r>
              <a:rPr lang="ro-RO" b="0" dirty="0" smtClean="0">
                <a:solidFill>
                  <a:srgbClr val="333333"/>
                </a:solidFill>
                <a:latin typeface="Times New Roman" panose="02020603050405020304" pitchFamily="18" charset="0"/>
                <a:cs typeface="Times New Roman" panose="02020603050405020304" pitchFamily="18" charset="0"/>
              </a:rPr>
              <a:t> </a:t>
            </a:r>
            <a:r>
              <a:rPr lang="ro-RO" dirty="0" smtClean="0">
                <a:solidFill>
                  <a:srgbClr val="333333"/>
                </a:solidFill>
                <a:latin typeface="Times New Roman" panose="02020603050405020304" pitchFamily="18" charset="0"/>
                <a:cs typeface="Times New Roman" panose="02020603050405020304" pitchFamily="18" charset="0"/>
              </a:rPr>
              <a:t>Plata pentru deversările de poluanţi</a:t>
            </a:r>
          </a:p>
          <a:p>
            <a:pPr lvl="0"/>
            <a:r>
              <a:rPr lang="ro-RO" b="0" dirty="0" smtClean="0">
                <a:solidFill>
                  <a:srgbClr val="333333"/>
                </a:solidFill>
                <a:latin typeface="Times New Roman" panose="02020603050405020304" pitchFamily="18" charset="0"/>
                <a:cs typeface="Times New Roman" panose="02020603050405020304" pitchFamily="18" charset="0"/>
              </a:rPr>
              <a:t>Plata pentru deversările de poluanţi cu ape reziduale în obiective acvatice se percepe de la subiecţii ce admit:</a:t>
            </a:r>
          </a:p>
          <a:p>
            <a:pPr lvl="0"/>
            <a:r>
              <a:rPr lang="ro-RO" b="0" dirty="0" smtClean="0">
                <a:solidFill>
                  <a:srgbClr val="333333"/>
                </a:solidFill>
                <a:latin typeface="Times New Roman" panose="02020603050405020304" pitchFamily="18" charset="0"/>
                <a:cs typeface="Times New Roman" panose="02020603050405020304" pitchFamily="18" charset="0"/>
              </a:rPr>
              <a:t>a) deversări de poluanţi în limitele normativelor stabilite;</a:t>
            </a:r>
          </a:p>
          <a:p>
            <a:pPr lvl="0"/>
            <a:r>
              <a:rPr lang="ro-RO" b="0" dirty="0" smtClean="0">
                <a:solidFill>
                  <a:srgbClr val="333333"/>
                </a:solidFill>
                <a:latin typeface="Times New Roman" panose="02020603050405020304" pitchFamily="18" charset="0"/>
                <a:cs typeface="Times New Roman" panose="02020603050405020304" pitchFamily="18" charset="0"/>
              </a:rPr>
              <a:t>b) deversări de poluanţi cu depăşirea normativelor stabilite.</a:t>
            </a:r>
          </a:p>
          <a:p>
            <a:pPr lvl="0"/>
            <a:endParaRPr lang="ru-RU" dirty="0"/>
          </a:p>
        </p:txBody>
      </p:sp>
    </p:spTree>
    <p:extLst>
      <p:ext uri="{BB962C8B-B14F-4D97-AF65-F5344CB8AC3E}">
        <p14:creationId xmlns:p14="http://schemas.microsoft.com/office/powerpoint/2010/main" xmlns="" val="258008318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Прямоугольник 10"/>
          <p:cNvSpPr/>
          <p:nvPr/>
        </p:nvSpPr>
        <p:spPr>
          <a:xfrm>
            <a:off x="471488" y="1612107"/>
            <a:ext cx="8229600" cy="4401205"/>
          </a:xfrm>
          <a:prstGeom prst="rect">
            <a:avLst/>
          </a:prstGeom>
        </p:spPr>
        <p:txBody>
          <a:bodyPr wrap="square">
            <a:spAutoFit/>
          </a:bodyPr>
          <a:lstStyle/>
          <a:p>
            <a:pPr algn="just"/>
            <a:r>
              <a:rPr lang="vi-VN" sz="2000" dirty="0" smtClean="0">
                <a:solidFill>
                  <a:schemeClr val="tx1"/>
                </a:solidFill>
                <a:latin typeface="Times New Roman" pitchFamily="18" charset="0"/>
                <a:cs typeface="Times New Roman" pitchFamily="18" charset="0"/>
              </a:rPr>
              <a:t>Articolul 14. </a:t>
            </a:r>
            <a:r>
              <a:rPr lang="vi-VN" sz="2000" b="0" dirty="0" smtClean="0">
                <a:solidFill>
                  <a:schemeClr val="tx1"/>
                </a:solidFill>
                <a:latin typeface="Times New Roman" pitchFamily="18" charset="0"/>
                <a:cs typeface="Times New Roman" pitchFamily="18" charset="0"/>
              </a:rPr>
              <a:t>Autorizarea unor produse alimentare, a materialelor și articolelor</a:t>
            </a:r>
          </a:p>
          <a:p>
            <a:pPr algn="just"/>
            <a:r>
              <a:rPr lang="vi-VN" sz="2000" b="0" dirty="0" smtClean="0">
                <a:solidFill>
                  <a:schemeClr val="tx1"/>
                </a:solidFill>
                <a:latin typeface="Times New Roman" pitchFamily="18" charset="0"/>
                <a:cs typeface="Times New Roman" pitchFamily="18" charset="0"/>
              </a:rPr>
              <a:t>                      care vin în contact cu produsele alimentare și a surselor de apă</a:t>
            </a:r>
          </a:p>
          <a:p>
            <a:pPr algn="just"/>
            <a:r>
              <a:rPr lang="vi-VN" sz="2000" b="0" dirty="0" smtClean="0">
                <a:solidFill>
                  <a:schemeClr val="tx1"/>
                </a:solidFill>
                <a:latin typeface="Times New Roman" pitchFamily="18" charset="0"/>
                <a:cs typeface="Times New Roman" pitchFamily="18" charset="0"/>
              </a:rPr>
              <a:t>                      minerală și </a:t>
            </a:r>
            <a:r>
              <a:rPr lang="vi-VN" sz="2000" b="0" dirty="0" smtClean="0">
                <a:solidFill>
                  <a:schemeClr val="tx1"/>
                </a:solidFill>
                <a:latin typeface="Times New Roman" pitchFamily="18" charset="0"/>
                <a:cs typeface="Times New Roman" pitchFamily="18" charset="0"/>
              </a:rPr>
              <a:t>potabilă</a:t>
            </a:r>
            <a:endParaRPr lang="en-US" sz="2000" b="0" dirty="0" smtClean="0">
              <a:solidFill>
                <a:schemeClr val="tx1"/>
              </a:solidFill>
              <a:latin typeface="Times New Roman" pitchFamily="18" charset="0"/>
              <a:cs typeface="Times New Roman" pitchFamily="18" charset="0"/>
            </a:endParaRPr>
          </a:p>
          <a:p>
            <a:pPr marL="457200" indent="-457200" algn="just">
              <a:buAutoNum type="arabicParenBoth"/>
            </a:pPr>
            <a:r>
              <a:rPr lang="vi-VN" sz="2000" b="0" dirty="0" smtClean="0">
                <a:solidFill>
                  <a:schemeClr val="tx1"/>
                </a:solidFill>
                <a:latin typeface="Times New Roman" pitchFamily="18" charset="0"/>
                <a:cs typeface="Times New Roman" pitchFamily="18" charset="0"/>
              </a:rPr>
              <a:t>Înainte </a:t>
            </a:r>
            <a:r>
              <a:rPr lang="vi-VN" sz="2000" b="0" dirty="0" smtClean="0">
                <a:solidFill>
                  <a:schemeClr val="tx1"/>
                </a:solidFill>
                <a:latin typeface="Times New Roman" pitchFamily="18" charset="0"/>
                <a:cs typeface="Times New Roman" pitchFamily="18" charset="0"/>
              </a:rPr>
              <a:t>de utilizarea în procesele de producție, de introducerea pe piață și de distribuire, unele produse alimentare, materialele și articolele care vin în contact cu produsele alimentare, precum și sursele de apă minerală și potabilă se supun autorizării sanitare după cum urmează</a:t>
            </a:r>
            <a:r>
              <a:rPr lang="vi-VN" sz="2000" b="0" dirty="0" smtClean="0">
                <a:solidFill>
                  <a:schemeClr val="tx1"/>
                </a:solidFill>
                <a:latin typeface="Times New Roman" pitchFamily="18" charset="0"/>
                <a:cs typeface="Times New Roman" pitchFamily="18" charset="0"/>
              </a:rPr>
              <a:t>:</a:t>
            </a:r>
            <a:endParaRPr lang="en-US" sz="2000" b="0" dirty="0" smtClean="0">
              <a:solidFill>
                <a:schemeClr val="tx1"/>
              </a:solidFill>
              <a:latin typeface="Times New Roman" pitchFamily="18" charset="0"/>
              <a:cs typeface="Times New Roman" pitchFamily="18" charset="0"/>
            </a:endParaRPr>
          </a:p>
          <a:p>
            <a:pPr marL="457200" indent="-457200" algn="just"/>
            <a:r>
              <a:rPr lang="vi-VN" sz="2000" b="0" dirty="0" smtClean="0">
                <a:solidFill>
                  <a:schemeClr val="tx1"/>
                </a:solidFill>
                <a:latin typeface="Times New Roman" pitchFamily="18" charset="0"/>
                <a:cs typeface="Times New Roman" pitchFamily="18" charset="0"/>
              </a:rPr>
              <a:t>c) materialele și articolele care vin în contact cu produsele alimentare și sursele de apă minerală și potabilă se supun avizării sanitare în conformitate cu prevederile Legii nr. 10/2009 privind supravegherea de stat a sănătății publice</a:t>
            </a:r>
            <a:r>
              <a:rPr lang="vi-VN" sz="2000" b="0" dirty="0" smtClean="0">
                <a:solidFill>
                  <a:schemeClr val="tx1"/>
                </a:solidFill>
                <a:latin typeface="Times New Roman" pitchFamily="18" charset="0"/>
                <a:cs typeface="Times New Roman" pitchFamily="18" charset="0"/>
              </a:rPr>
              <a:t>.</a:t>
            </a:r>
            <a:endParaRPr lang="en-US" sz="2000" b="0" dirty="0" smtClean="0">
              <a:solidFill>
                <a:schemeClr val="tx1"/>
              </a:solidFill>
              <a:latin typeface="Times New Roman" pitchFamily="18" charset="0"/>
              <a:cs typeface="Times New Roman" pitchFamily="18" charset="0"/>
            </a:endParaRPr>
          </a:p>
          <a:p>
            <a:pPr marL="457200" indent="-457200" algn="just"/>
            <a:r>
              <a:rPr lang="vi-VN" sz="2000" b="0" dirty="0" smtClean="0">
                <a:solidFill>
                  <a:schemeClr val="tx1"/>
                </a:solidFill>
                <a:latin typeface="Times New Roman" pitchFamily="18" charset="0"/>
                <a:cs typeface="Times New Roman" pitchFamily="18" charset="0"/>
              </a:rPr>
              <a:t>(2) Este interzisă utilizarea în procesele de producție, introducerea pe piață și distribuirea produselor prevăzute la alin. (1) care nu au fost autorizate sanitar în modul stabilit de prezenta lege.</a:t>
            </a: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Прямоугольник 10"/>
          <p:cNvSpPr/>
          <p:nvPr/>
        </p:nvSpPr>
        <p:spPr>
          <a:xfrm>
            <a:off x="485776" y="1564898"/>
            <a:ext cx="8129587" cy="3785652"/>
          </a:xfrm>
          <a:prstGeom prst="rect">
            <a:avLst/>
          </a:prstGeom>
        </p:spPr>
        <p:txBody>
          <a:bodyPr wrap="square">
            <a:spAutoFit/>
          </a:bodyPr>
          <a:lstStyle/>
          <a:p>
            <a:pPr algn="just"/>
            <a:r>
              <a:rPr lang="ro-RO" sz="2000" dirty="0" smtClean="0">
                <a:solidFill>
                  <a:schemeClr val="tx1"/>
                </a:solidFill>
                <a:latin typeface="Times New Roman" pitchFamily="18" charset="0"/>
                <a:cs typeface="Times New Roman" pitchFamily="18" charset="0"/>
              </a:rPr>
              <a:t>Articolul 24</a:t>
            </a:r>
            <a:r>
              <a:rPr lang="ro-RO" sz="2000" dirty="0" smtClean="0">
                <a:solidFill>
                  <a:schemeClr val="tx1"/>
                </a:solidFill>
                <a:latin typeface="Times New Roman" pitchFamily="18" charset="0"/>
                <a:cs typeface="Times New Roman" pitchFamily="18" charset="0"/>
              </a:rPr>
              <a:t>.</a:t>
            </a:r>
            <a:endParaRPr lang="en-US" sz="2000" dirty="0" smtClean="0">
              <a:solidFill>
                <a:schemeClr val="tx1"/>
              </a:solidFill>
              <a:latin typeface="Times New Roman" pitchFamily="18" charset="0"/>
              <a:cs typeface="Times New Roman" pitchFamily="18" charset="0"/>
            </a:endParaRPr>
          </a:p>
          <a:p>
            <a:pPr algn="just"/>
            <a:r>
              <a:rPr lang="vi-VN" sz="2000" b="0" dirty="0" smtClean="0">
                <a:solidFill>
                  <a:schemeClr val="tx1"/>
                </a:solidFill>
                <a:latin typeface="Times New Roman" pitchFamily="18" charset="0"/>
                <a:cs typeface="Times New Roman" pitchFamily="18" charset="0"/>
              </a:rPr>
              <a:t>(</a:t>
            </a:r>
            <a:r>
              <a:rPr lang="vi-VN" sz="2000" b="0" dirty="0" smtClean="0">
                <a:solidFill>
                  <a:schemeClr val="tx1"/>
                </a:solidFill>
                <a:latin typeface="Times New Roman" pitchFamily="18" charset="0"/>
                <a:cs typeface="Times New Roman" pitchFamily="18" charset="0"/>
              </a:rPr>
              <a:t>2) Domeniile principale de competență ale Agenției Naționale pentru Siguranța Alimentelor în ceea ce privește siguranța alimentelor sînt</a:t>
            </a:r>
            <a:r>
              <a:rPr lang="vi-VN" sz="2000" b="0" dirty="0" smtClean="0">
                <a:solidFill>
                  <a:schemeClr val="tx1"/>
                </a:solidFill>
                <a:latin typeface="Times New Roman" pitchFamily="18" charset="0"/>
                <a:cs typeface="Times New Roman" pitchFamily="18" charset="0"/>
              </a:rPr>
              <a:t>:</a:t>
            </a:r>
            <a:endParaRPr lang="en-US" sz="2000" b="0" dirty="0" smtClean="0">
              <a:solidFill>
                <a:schemeClr val="tx1"/>
              </a:solidFill>
              <a:latin typeface="Times New Roman" pitchFamily="18" charset="0"/>
              <a:cs typeface="Times New Roman" pitchFamily="18" charset="0"/>
            </a:endParaRPr>
          </a:p>
          <a:p>
            <a:pPr algn="just"/>
            <a:r>
              <a:rPr lang="vi-VN" sz="2000" b="0" dirty="0" smtClean="0">
                <a:solidFill>
                  <a:schemeClr val="tx1"/>
                </a:solidFill>
                <a:latin typeface="Times New Roman" pitchFamily="18" charset="0"/>
                <a:cs typeface="Times New Roman" pitchFamily="18" charset="0"/>
              </a:rPr>
              <a:t>m) supravegherea calității apei potabile utilizate de întreprinderile din domeniul alimentar la toate etapele lanțului alimentar, supravegherea pe piață a apei potabile și apelor minerale, inclusiv a apelor îmbuteliate</a:t>
            </a:r>
            <a:r>
              <a:rPr lang="vi-VN" sz="2000" b="0" dirty="0" smtClean="0">
                <a:solidFill>
                  <a:schemeClr val="tx1"/>
                </a:solidFill>
                <a:latin typeface="Times New Roman" pitchFamily="18" charset="0"/>
                <a:cs typeface="Times New Roman" pitchFamily="18" charset="0"/>
              </a:rPr>
              <a:t>;</a:t>
            </a:r>
            <a:endParaRPr lang="en-US" sz="2000" b="0" dirty="0" smtClean="0">
              <a:solidFill>
                <a:schemeClr val="tx1"/>
              </a:solidFill>
              <a:latin typeface="Times New Roman" pitchFamily="18" charset="0"/>
              <a:cs typeface="Times New Roman" pitchFamily="18" charset="0"/>
            </a:endParaRPr>
          </a:p>
          <a:p>
            <a:endParaRPr lang="en-US" sz="2000" dirty="0" smtClean="0">
              <a:solidFill>
                <a:schemeClr val="tx1"/>
              </a:solidFill>
              <a:latin typeface="Times New Roman" pitchFamily="18" charset="0"/>
              <a:cs typeface="Times New Roman" pitchFamily="18" charset="0"/>
            </a:endParaRPr>
          </a:p>
          <a:p>
            <a:r>
              <a:rPr lang="vi-VN" sz="2000" dirty="0" smtClean="0">
                <a:solidFill>
                  <a:schemeClr val="tx1"/>
                </a:solidFill>
                <a:latin typeface="Times New Roman" pitchFamily="18" charset="0"/>
                <a:cs typeface="Times New Roman" pitchFamily="18" charset="0"/>
              </a:rPr>
              <a:t>Articolul </a:t>
            </a:r>
            <a:r>
              <a:rPr lang="vi-VN" sz="2000" dirty="0" smtClean="0">
                <a:solidFill>
                  <a:schemeClr val="tx1"/>
                </a:solidFill>
                <a:latin typeface="Times New Roman" pitchFamily="18" charset="0"/>
                <a:cs typeface="Times New Roman" pitchFamily="18" charset="0"/>
              </a:rPr>
              <a:t>25. </a:t>
            </a:r>
            <a:r>
              <a:rPr lang="vi-VN" sz="2000" b="0" dirty="0" smtClean="0">
                <a:solidFill>
                  <a:schemeClr val="tx1"/>
                </a:solidFill>
                <a:latin typeface="Times New Roman" pitchFamily="18" charset="0"/>
                <a:cs typeface="Times New Roman" pitchFamily="18" charset="0"/>
              </a:rPr>
              <a:t>Domeniile de competență ale Ministerului Sănătății, Muncii</a:t>
            </a:r>
          </a:p>
          <a:p>
            <a:r>
              <a:rPr lang="vi-VN" sz="2000" b="0" dirty="0" smtClean="0">
                <a:solidFill>
                  <a:schemeClr val="tx1"/>
                </a:solidFill>
                <a:latin typeface="Times New Roman" pitchFamily="18" charset="0"/>
                <a:cs typeface="Times New Roman" pitchFamily="18" charset="0"/>
              </a:rPr>
              <a:t>                      și Protecției </a:t>
            </a:r>
            <a:r>
              <a:rPr lang="vi-VN" sz="2000" b="0" dirty="0" smtClean="0">
                <a:solidFill>
                  <a:schemeClr val="tx1"/>
                </a:solidFill>
                <a:latin typeface="Times New Roman" pitchFamily="18" charset="0"/>
                <a:cs typeface="Times New Roman" pitchFamily="18" charset="0"/>
              </a:rPr>
              <a:t>Sociale</a:t>
            </a:r>
            <a:endParaRPr lang="en-US" sz="2000" b="0" dirty="0" smtClean="0">
              <a:solidFill>
                <a:schemeClr val="tx1"/>
              </a:solidFill>
              <a:latin typeface="Times New Roman" pitchFamily="18" charset="0"/>
              <a:cs typeface="Times New Roman" pitchFamily="18" charset="0"/>
            </a:endParaRPr>
          </a:p>
          <a:p>
            <a:r>
              <a:rPr lang="vi-VN" sz="2000" b="0" dirty="0" smtClean="0">
                <a:solidFill>
                  <a:schemeClr val="tx1"/>
                </a:solidFill>
                <a:latin typeface="Times New Roman" pitchFamily="18" charset="0"/>
                <a:cs typeface="Times New Roman" pitchFamily="18" charset="0"/>
              </a:rPr>
              <a:t>d) avizarea și controlul calității apei potabile din rețeaua publică de alimentare cu apă, cu excepția celei indicate la art. 24 alin. (2) lit. m);</a:t>
            </a:r>
          </a:p>
          <a:p>
            <a:pPr algn="just"/>
            <a:endParaRPr lang="ru-RU"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Прямоугольник 10"/>
          <p:cNvSpPr/>
          <p:nvPr/>
        </p:nvSpPr>
        <p:spPr>
          <a:xfrm>
            <a:off x="295422" y="1378634"/>
            <a:ext cx="8609427" cy="5016758"/>
          </a:xfrm>
          <a:prstGeom prst="rect">
            <a:avLst/>
          </a:prstGeom>
        </p:spPr>
        <p:txBody>
          <a:bodyPr wrap="square">
            <a:spAutoFit/>
          </a:bodyPr>
          <a:lstStyle/>
          <a:p>
            <a:r>
              <a:rPr lang="pt-BR" sz="2000" dirty="0" smtClean="0">
                <a:solidFill>
                  <a:srgbClr val="0000FF"/>
                </a:solidFill>
                <a:latin typeface="Times New Roman" panose="02020603050405020304" pitchFamily="18" charset="0"/>
                <a:cs typeface="Times New Roman" panose="02020603050405020304" pitchFamily="18" charset="0"/>
              </a:rPr>
              <a:t>LEGE</a:t>
            </a:r>
            <a:r>
              <a:rPr lang="ro-RO" sz="2000" dirty="0" smtClean="0">
                <a:solidFill>
                  <a:srgbClr val="0000FF"/>
                </a:solidFill>
                <a:latin typeface="Times New Roman" panose="02020603050405020304" pitchFamily="18" charset="0"/>
                <a:cs typeface="Times New Roman" panose="02020603050405020304" pitchFamily="18" charset="0"/>
              </a:rPr>
              <a:t>A</a:t>
            </a:r>
            <a:r>
              <a:rPr lang="pt-BR" sz="2000" dirty="0" smtClean="0">
                <a:solidFill>
                  <a:srgbClr val="0000FF"/>
                </a:solidFill>
                <a:latin typeface="Times New Roman" panose="02020603050405020304" pitchFamily="18" charset="0"/>
                <a:cs typeface="Times New Roman" panose="02020603050405020304" pitchFamily="18" charset="0"/>
              </a:rPr>
              <a:t> Nr. 1402</a:t>
            </a:r>
            <a:r>
              <a:rPr lang="ro-RO" sz="2000" dirty="0" smtClean="0">
                <a:solidFill>
                  <a:srgbClr val="0000FF"/>
                </a:solidFill>
                <a:latin typeface="Times New Roman" panose="02020603050405020304" pitchFamily="18" charset="0"/>
                <a:cs typeface="Times New Roman" panose="02020603050405020304" pitchFamily="18" charset="0"/>
              </a:rPr>
              <a:t> </a:t>
            </a:r>
            <a:r>
              <a:rPr lang="pt-BR" sz="2000" dirty="0" smtClean="0">
                <a:solidFill>
                  <a:srgbClr val="0000FF"/>
                </a:solidFill>
                <a:latin typeface="Times New Roman" panose="02020603050405020304" pitchFamily="18" charset="0"/>
                <a:cs typeface="Times New Roman" panose="02020603050405020304" pitchFamily="18" charset="0"/>
              </a:rPr>
              <a:t>din  24.10.2002</a:t>
            </a:r>
            <a:r>
              <a:rPr lang="ro-RO" sz="2000" dirty="0" smtClean="0">
                <a:solidFill>
                  <a:srgbClr val="0000FF"/>
                </a:solidFill>
                <a:latin typeface="Times New Roman" panose="02020603050405020304" pitchFamily="18" charset="0"/>
                <a:cs typeface="Times New Roman" panose="02020603050405020304" pitchFamily="18" charset="0"/>
              </a:rPr>
              <a:t> privind </a:t>
            </a:r>
            <a:r>
              <a:rPr lang="pt-BR" sz="2000" dirty="0" smtClean="0">
                <a:solidFill>
                  <a:srgbClr val="0000FF"/>
                </a:solidFill>
                <a:latin typeface="Times New Roman" panose="02020603050405020304" pitchFamily="18" charset="0"/>
                <a:cs typeface="Times New Roman" panose="02020603050405020304" pitchFamily="18" charset="0"/>
              </a:rPr>
              <a:t>serviciil</a:t>
            </a:r>
            <a:r>
              <a:rPr lang="ro-RO" sz="2000" dirty="0" smtClean="0">
                <a:solidFill>
                  <a:srgbClr val="0000FF"/>
                </a:solidFill>
                <a:latin typeface="Times New Roman" panose="02020603050405020304" pitchFamily="18" charset="0"/>
                <a:cs typeface="Times New Roman" panose="02020603050405020304" pitchFamily="18" charset="0"/>
              </a:rPr>
              <a:t>e</a:t>
            </a:r>
            <a:r>
              <a:rPr lang="pt-BR" sz="2000" dirty="0" smtClean="0">
                <a:solidFill>
                  <a:srgbClr val="0000FF"/>
                </a:solidFill>
                <a:latin typeface="Times New Roman" panose="02020603050405020304" pitchFamily="18" charset="0"/>
                <a:cs typeface="Times New Roman" panose="02020603050405020304" pitchFamily="18" charset="0"/>
              </a:rPr>
              <a:t> publice de gospodărie comunală</a:t>
            </a:r>
            <a:endParaRPr lang="ro-RO" sz="2000" dirty="0" smtClean="0">
              <a:solidFill>
                <a:srgbClr val="0000FF"/>
              </a:solidFill>
              <a:latin typeface="Times New Roman" panose="02020603050405020304" pitchFamily="18" charset="0"/>
              <a:cs typeface="Times New Roman" panose="02020603050405020304" pitchFamily="18" charset="0"/>
            </a:endParaRPr>
          </a:p>
          <a:p>
            <a:r>
              <a:rPr lang="en-US" sz="2000" dirty="0" smtClean="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lc="http://schemas.openxmlformats.org/drawingml/2006/lockedCanvas" xmlns="" xmlns:ahyp="http://schemas.microsoft.com/office/drawing/2018/hyperlinkcolor" val="tx"/>
                    </a:ext>
                  </a:extLst>
                </a:hlinkClick>
              </a:rPr>
              <a:t>http://lex.justice.md/index.php?action=view&amp;view=doc&amp;lang=1&amp;id=312769</a:t>
            </a:r>
            <a:endParaRPr lang="ro-RO" sz="2000" dirty="0" smtClean="0">
              <a:solidFill>
                <a:srgbClr val="00B050"/>
              </a:solidFill>
              <a:latin typeface="Times New Roman" panose="02020603050405020304" pitchFamily="18" charset="0"/>
              <a:cs typeface="Times New Roman" panose="02020603050405020304" pitchFamily="18" charset="0"/>
            </a:endParaRPr>
          </a:p>
          <a:p>
            <a:r>
              <a:rPr lang="en-US" sz="2000" dirty="0" smtClean="0">
                <a:solidFill>
                  <a:srgbClr val="00B050"/>
                </a:solidFill>
                <a:latin typeface="Times New Roman" panose="02020603050405020304" pitchFamily="18" charset="0"/>
                <a:cs typeface="Times New Roman" panose="02020603050405020304" pitchFamily="18" charset="0"/>
              </a:rPr>
              <a:t> </a:t>
            </a:r>
            <a:r>
              <a:rPr lang="en-US" sz="2000" b="0" dirty="0" smtClean="0">
                <a:solidFill>
                  <a:schemeClr val="tx1"/>
                </a:solidFill>
                <a:latin typeface="Times New Roman" panose="02020603050405020304" pitchFamily="18" charset="0"/>
                <a:cs typeface="Times New Roman" panose="02020603050405020304" pitchFamily="18" charset="0"/>
              </a:rPr>
              <a:t>Art.1. - </a:t>
            </a:r>
            <a:r>
              <a:rPr lang="ro-RO" sz="2000" b="0" dirty="0" smtClean="0">
                <a:solidFill>
                  <a:schemeClr val="tx1"/>
                </a:solidFill>
                <a:latin typeface="Times New Roman" panose="02020603050405020304" pitchFamily="18" charset="0"/>
                <a:cs typeface="Times New Roman" panose="02020603050405020304" pitchFamily="18" charset="0"/>
              </a:rPr>
              <a:t>Prezenta lege stabileşte cadrul juridic unitar privind înființarea şi organizarea </a:t>
            </a:r>
            <a:r>
              <a:rPr lang="ro-RO" sz="2000" dirty="0" smtClean="0">
                <a:solidFill>
                  <a:schemeClr val="tx1"/>
                </a:solidFill>
                <a:latin typeface="Times New Roman" panose="02020603050405020304" pitchFamily="18" charset="0"/>
                <a:cs typeface="Times New Roman" panose="02020603050405020304" pitchFamily="18" charset="0"/>
              </a:rPr>
              <a:t>serviciilor publice de gospodărie comunală în unităţile administrativ-teritoriale, inclusiv monitorizarea şi controlul funcționării lor.</a:t>
            </a:r>
            <a:r>
              <a:rPr lang="vi-VN" sz="2000" b="0" dirty="0" smtClean="0"/>
              <a:t>  </a:t>
            </a:r>
            <a:endParaRPr lang="en-US" sz="2000" b="0" dirty="0" smtClean="0"/>
          </a:p>
          <a:p>
            <a:pPr algn="just"/>
            <a:r>
              <a:rPr lang="vi-VN" sz="2000" b="0" dirty="0" smtClean="0">
                <a:solidFill>
                  <a:schemeClr val="tx1"/>
                </a:solidFill>
                <a:latin typeface="Times New Roman" panose="02020603050405020304" pitchFamily="18" charset="0"/>
                <a:cs typeface="Times New Roman" panose="02020603050405020304" pitchFamily="18" charset="0"/>
              </a:rPr>
              <a:t>Art.14. - (1) Autorităţile administraţiei publice locale au competenţa exclusivă privind înfiinţarea, organizarea, coordonarea, monitorizarea şi controlul funcţionării serviciilor publice de gospodărie comunală, precum şi crearea, administrarea şi exploatarea bunurilor proprietate publică din  infrastructura edilitară a unităţilor administrativ-teritoriale respective.</a:t>
            </a:r>
          </a:p>
          <a:p>
            <a:pPr algn="just"/>
            <a:r>
              <a:rPr lang="vi-VN" sz="2000" b="0" dirty="0" smtClean="0">
                <a:solidFill>
                  <a:schemeClr val="tx1"/>
                </a:solidFill>
                <a:latin typeface="Times New Roman" panose="02020603050405020304" pitchFamily="18" charset="0"/>
                <a:cs typeface="Times New Roman" panose="02020603050405020304" pitchFamily="18" charset="0"/>
              </a:rPr>
              <a:t>(2) Administrarea bunurilor din patrimoniul public, specifice sistemelor publice de gospodărie comunală ale unităţilor administrativ-teritoriale, se face cu  diligenţa unui bun proprietar.</a:t>
            </a:r>
          </a:p>
          <a:p>
            <a:pPr algn="just"/>
            <a:r>
              <a:rPr lang="vi-VN" sz="2000" b="0" dirty="0" smtClean="0">
                <a:solidFill>
                  <a:schemeClr val="tx1"/>
                </a:solidFill>
                <a:latin typeface="Times New Roman" panose="02020603050405020304" pitchFamily="18" charset="0"/>
                <a:cs typeface="Times New Roman" panose="02020603050405020304" pitchFamily="18" charset="0"/>
              </a:rPr>
              <a:t>(3) În cazul gestiunii directe, numirea în funcţie a managerilor-şefi se va  efectua prin concurs.</a:t>
            </a:r>
            <a:endParaRPr lang="ro-RO" sz="20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Прямоугольник 10"/>
          <p:cNvSpPr/>
          <p:nvPr/>
        </p:nvSpPr>
        <p:spPr>
          <a:xfrm>
            <a:off x="295422" y="1378634"/>
            <a:ext cx="8609427" cy="369332"/>
          </a:xfrm>
          <a:prstGeom prst="rect">
            <a:avLst/>
          </a:prstGeom>
        </p:spPr>
        <p:txBody>
          <a:bodyPr wrap="square">
            <a:spAutoFit/>
          </a:bodyPr>
          <a:lstStyle/>
          <a:p>
            <a:pPr algn="just"/>
            <a:endParaRPr lang="ro-RO" sz="1800" dirty="0" smtClean="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253218" y="1392704"/>
            <a:ext cx="8693834" cy="4708981"/>
          </a:xfrm>
          <a:prstGeom prst="rect">
            <a:avLst/>
          </a:prstGeom>
        </p:spPr>
        <p:txBody>
          <a:bodyPr wrap="square">
            <a:spAutoFit/>
          </a:bodyPr>
          <a:lstStyle/>
          <a:p>
            <a:pPr algn="just"/>
            <a:r>
              <a:rPr lang="vi-VN" sz="2000" b="0" dirty="0" smtClean="0">
                <a:solidFill>
                  <a:schemeClr val="tx1"/>
                </a:solidFill>
                <a:latin typeface="Times New Roman" pitchFamily="18" charset="0"/>
                <a:cs typeface="Times New Roman" pitchFamily="18" charset="0"/>
              </a:rPr>
              <a:t>(4) Autorităţile administraţiei publice locale </a:t>
            </a:r>
            <a:r>
              <a:rPr lang="vi-VN" sz="2000" u="sng" dirty="0" smtClean="0">
                <a:solidFill>
                  <a:schemeClr val="tx1"/>
                </a:solidFill>
                <a:latin typeface="Times New Roman" pitchFamily="18" charset="0"/>
                <a:cs typeface="Times New Roman" pitchFamily="18" charset="0"/>
              </a:rPr>
              <a:t>pot adopta decizii </a:t>
            </a:r>
            <a:r>
              <a:rPr lang="vi-VN" sz="2000" b="0" dirty="0" smtClean="0">
                <a:solidFill>
                  <a:schemeClr val="tx1"/>
                </a:solidFill>
                <a:latin typeface="Times New Roman" pitchFamily="18" charset="0"/>
                <a:cs typeface="Times New Roman" pitchFamily="18" charset="0"/>
              </a:rPr>
              <a:t>în legătură cu:</a:t>
            </a:r>
            <a:endParaRPr lang="en-US" sz="2000" b="0" dirty="0" smtClean="0">
              <a:solidFill>
                <a:schemeClr val="tx1"/>
              </a:solidFill>
              <a:latin typeface="Times New Roman" pitchFamily="18" charset="0"/>
              <a:cs typeface="Times New Roman" pitchFamily="18" charset="0"/>
            </a:endParaRPr>
          </a:p>
          <a:p>
            <a:pPr marL="457200" indent="-457200" algn="just">
              <a:buAutoNum type="alphaLcParenR"/>
            </a:pPr>
            <a:r>
              <a:rPr lang="en-US" sz="2000" b="0" dirty="0" smtClean="0">
                <a:solidFill>
                  <a:schemeClr val="tx1"/>
                </a:solidFill>
                <a:latin typeface="Times New Roman" pitchFamily="18" charset="0"/>
                <a:cs typeface="Times New Roman" pitchFamily="18" charset="0"/>
              </a:rPr>
              <a:t>e</a:t>
            </a:r>
            <a:r>
              <a:rPr lang="vi-VN" sz="2000" b="0" dirty="0" smtClean="0">
                <a:solidFill>
                  <a:schemeClr val="tx1"/>
                </a:solidFill>
                <a:latin typeface="Times New Roman" pitchFamily="18" charset="0"/>
                <a:cs typeface="Times New Roman" pitchFamily="18" charset="0"/>
              </a:rPr>
              <a:t>laborarea programelor de reabilitare, extindere şi modernizare a dotărilor existente, precum şi a programelor de înfiinţare a unor noi sisteme publice de  gospodărie comunală, în condiţiile legii;</a:t>
            </a:r>
            <a:endParaRPr lang="en-US" sz="2000" b="0" dirty="0" smtClean="0">
              <a:solidFill>
                <a:schemeClr val="tx1"/>
              </a:solidFill>
              <a:latin typeface="Times New Roman" pitchFamily="18" charset="0"/>
              <a:cs typeface="Times New Roman" pitchFamily="18" charset="0"/>
            </a:endParaRPr>
          </a:p>
          <a:p>
            <a:pPr marL="457200" indent="-457200" algn="just">
              <a:buAutoNum type="alphaLcParenR"/>
            </a:pPr>
            <a:r>
              <a:rPr lang="vi-VN" sz="2000" b="0" dirty="0" smtClean="0">
                <a:solidFill>
                  <a:schemeClr val="tx1"/>
                </a:solidFill>
                <a:latin typeface="Times New Roman" pitchFamily="18" charset="0"/>
                <a:cs typeface="Times New Roman" pitchFamily="18" charset="0"/>
              </a:rPr>
              <a:t>coordonarea proiectării şi executării lucrărilor tehnico-edilitare în scopul realizării acestora într-o concepţie unitară şi corelată cu programele de dezvoltare social-economică a localităţilor, cu planurile de amenajare a teritoriului, planurile generale de urbanism şi programele de mediu;</a:t>
            </a:r>
            <a:endParaRPr lang="en-US" sz="2000" b="0" dirty="0" smtClean="0">
              <a:solidFill>
                <a:schemeClr val="tx1"/>
              </a:solidFill>
              <a:latin typeface="Times New Roman" pitchFamily="18" charset="0"/>
              <a:cs typeface="Times New Roman" pitchFamily="18" charset="0"/>
            </a:endParaRPr>
          </a:p>
          <a:p>
            <a:pPr marL="457200" indent="-457200" algn="just"/>
            <a:r>
              <a:rPr lang="vi-VN" sz="2000" b="0" dirty="0" smtClean="0">
                <a:solidFill>
                  <a:schemeClr val="tx1"/>
                </a:solidFill>
                <a:latin typeface="Times New Roman" pitchFamily="18" charset="0"/>
                <a:cs typeface="Times New Roman" pitchFamily="18" charset="0"/>
              </a:rPr>
              <a:t>c) asocierea serviciilor publice de gospodărie comunală în vederea realizării unor investiţii de interes  comun din infrastructura tehnico-edilitară;</a:t>
            </a:r>
            <a:endParaRPr lang="en-US" sz="2000" b="0" dirty="0" smtClean="0">
              <a:solidFill>
                <a:schemeClr val="tx1"/>
              </a:solidFill>
              <a:latin typeface="Times New Roman" pitchFamily="18" charset="0"/>
              <a:cs typeface="Times New Roman" pitchFamily="18" charset="0"/>
            </a:endParaRPr>
          </a:p>
          <a:p>
            <a:pPr marL="457200" indent="-457200" algn="just"/>
            <a:r>
              <a:rPr lang="vi-VN" sz="2000" b="0" dirty="0" smtClean="0">
                <a:solidFill>
                  <a:schemeClr val="tx1"/>
                </a:solidFill>
                <a:latin typeface="Times New Roman" pitchFamily="18" charset="0"/>
                <a:cs typeface="Times New Roman" pitchFamily="18" charset="0"/>
              </a:rPr>
              <a:t>d) iniţierea parteneriatului public-privat pentru gestiunea serviciilor publice de gospodărie comunală, privatizarea acestor servicii, precum şi a bunurilor proprietate publică din infrastructura tehnico-edilitară a unităţilor administrativ-teritoriale;</a:t>
            </a:r>
            <a:endParaRPr lang="en-US" sz="2000" b="0" dirty="0" smtClean="0">
              <a:solidFill>
                <a:schemeClr val="tx1"/>
              </a:solidFill>
              <a:latin typeface="Times New Roman" pitchFamily="18" charset="0"/>
              <a:cs typeface="Times New Roman" pitchFamily="18" charset="0"/>
            </a:endParaRPr>
          </a:p>
          <a:p>
            <a:pPr marL="457200" indent="-457200" algn="just"/>
            <a:endParaRPr lang="vi-VN" sz="2000" b="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Прямоугольник 10"/>
          <p:cNvSpPr/>
          <p:nvPr/>
        </p:nvSpPr>
        <p:spPr>
          <a:xfrm>
            <a:off x="295422" y="1378634"/>
            <a:ext cx="8609427" cy="369332"/>
          </a:xfrm>
          <a:prstGeom prst="rect">
            <a:avLst/>
          </a:prstGeom>
        </p:spPr>
        <p:txBody>
          <a:bodyPr wrap="square">
            <a:spAutoFit/>
          </a:bodyPr>
          <a:lstStyle/>
          <a:p>
            <a:pPr algn="just"/>
            <a:endParaRPr lang="ro-RO" sz="1800" dirty="0" smtClean="0">
              <a:solidFill>
                <a:schemeClr val="tx1"/>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407963" y="1420836"/>
            <a:ext cx="8370277" cy="5170646"/>
          </a:xfrm>
          <a:prstGeom prst="rect">
            <a:avLst/>
          </a:prstGeom>
        </p:spPr>
        <p:txBody>
          <a:bodyPr wrap="square">
            <a:spAutoFit/>
          </a:bodyPr>
          <a:lstStyle/>
          <a:p>
            <a:pPr algn="just"/>
            <a:r>
              <a:rPr lang="vi-VN" b="0" dirty="0" smtClean="0">
                <a:solidFill>
                  <a:schemeClr val="tx1"/>
                </a:solidFill>
                <a:latin typeface="Times New Roman" pitchFamily="18" charset="0"/>
                <a:cs typeface="Times New Roman" pitchFamily="18" charset="0"/>
              </a:rPr>
              <a:t>e) participarea lor cu capital social sau cu bunuri  la capitalul sau bunurile agenţilor economici pentru realizarea de lucrări şi furnizarea/prestarea de servicii publice de gospodărie comunală la nivel local sau raional, după caz, pe bază de convenţii care prevăd şi resursele financiare constituite din contribuţiile  autorităţilor administraţiei publice locale. Convenţiile se încheie de către ordonatorii principali de credite, în baza mandatelor aprobate de fiecare consiliu local sau raional;</a:t>
            </a:r>
          </a:p>
          <a:p>
            <a:pPr algn="just"/>
            <a:r>
              <a:rPr lang="vi-VN" b="0" dirty="0" smtClean="0">
                <a:solidFill>
                  <a:schemeClr val="tx1"/>
                </a:solidFill>
                <a:latin typeface="Times New Roman" pitchFamily="18" charset="0"/>
                <a:cs typeface="Times New Roman" pitchFamily="18" charset="0"/>
              </a:rPr>
              <a:t>f) contractarea sau garantarea, în condiţiile legii, a  împrumuturilor pentru finanţarea programelor de investiţii pentru dezvoltarea infrastructurii de gospodărie comunală a  localităţilor – efectuarea de lucrări noi, extinderi, dezvoltarea de capacităţi, inclusiv reabilitarea, modernizarea şi reechiparea sistemelor existente;</a:t>
            </a:r>
          </a:p>
          <a:p>
            <a:pPr algn="just"/>
            <a:r>
              <a:rPr lang="vi-VN" b="0" dirty="0" smtClean="0">
                <a:solidFill>
                  <a:schemeClr val="tx1"/>
                </a:solidFill>
                <a:latin typeface="Times New Roman" pitchFamily="18" charset="0"/>
                <a:cs typeface="Times New Roman" pitchFamily="18" charset="0"/>
              </a:rPr>
              <a:t>g) garantarea, în condiţiile legii, a împrumuturilor contractate pentru formarea stocurilor de combustibil lichid şi solid suficiente pentru sezonul rece;         </a:t>
            </a:r>
            <a:endParaRPr lang="vi-VN" b="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Прямоугольник 10"/>
          <p:cNvSpPr/>
          <p:nvPr/>
        </p:nvSpPr>
        <p:spPr>
          <a:xfrm>
            <a:off x="295422" y="1378634"/>
            <a:ext cx="8609427" cy="369332"/>
          </a:xfrm>
          <a:prstGeom prst="rect">
            <a:avLst/>
          </a:prstGeom>
        </p:spPr>
        <p:txBody>
          <a:bodyPr wrap="square">
            <a:spAutoFit/>
          </a:bodyPr>
          <a:lstStyle/>
          <a:p>
            <a:pPr algn="just"/>
            <a:endParaRPr lang="ro-RO" sz="1800" dirty="0" smtClean="0">
              <a:solidFill>
                <a:schemeClr val="tx1"/>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309490" y="2028617"/>
            <a:ext cx="8496886" cy="3139321"/>
          </a:xfrm>
          <a:prstGeom prst="rect">
            <a:avLst/>
          </a:prstGeom>
        </p:spPr>
        <p:txBody>
          <a:bodyPr wrap="square">
            <a:spAutoFit/>
          </a:bodyPr>
          <a:lstStyle/>
          <a:p>
            <a:pPr algn="just"/>
            <a:r>
              <a:rPr lang="vi-VN" b="0" dirty="0" smtClean="0">
                <a:solidFill>
                  <a:schemeClr val="tx1"/>
                </a:solidFill>
                <a:latin typeface="Times New Roman" pitchFamily="18" charset="0"/>
                <a:cs typeface="Times New Roman" pitchFamily="18" charset="0"/>
              </a:rPr>
              <a:t>h) elaborarea şi aprobarea normelor locale pentru reglementarea serviciilor publice de gospodărie comunală în baza normelor şi a regulamentelor aprobate de Guvern, autoritatea publică centrală de specialitate, organul central de reglementare în domeniul respectiv.</a:t>
            </a:r>
            <a:r>
              <a:rPr lang="vi-VN" b="0" dirty="0" smtClean="0"/>
              <a:t>       </a:t>
            </a:r>
            <a:endParaRPr lang="en-US" b="0" dirty="0" smtClean="0"/>
          </a:p>
          <a:p>
            <a:pPr algn="just"/>
            <a:r>
              <a:rPr lang="vi-VN" b="0" dirty="0" smtClean="0">
                <a:solidFill>
                  <a:schemeClr val="tx1"/>
                </a:solidFill>
                <a:latin typeface="Times New Roman" pitchFamily="18" charset="0"/>
                <a:cs typeface="Times New Roman" pitchFamily="18" charset="0"/>
              </a:rPr>
              <a:t>(5) Tarifele pentru serviciile publice de alimentare cu apă potabilă, de canalizare şi de epurare a apelor uzate, precum şi tarifele pentru serviciile auxiliare la furnizarea serviciilor de bază se aprobă de către autorităţile administraţiei publice locale sau, după caz, de Agenţia Naţională pentru Reglementare în Energetică în conformitate cu legislaţia în vigoare.</a:t>
            </a: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Прямоугольник 10"/>
          <p:cNvSpPr/>
          <p:nvPr/>
        </p:nvSpPr>
        <p:spPr>
          <a:xfrm>
            <a:off x="295422" y="1378634"/>
            <a:ext cx="8609427" cy="369332"/>
          </a:xfrm>
          <a:prstGeom prst="rect">
            <a:avLst/>
          </a:prstGeom>
        </p:spPr>
        <p:txBody>
          <a:bodyPr wrap="square">
            <a:spAutoFit/>
          </a:bodyPr>
          <a:lstStyle/>
          <a:p>
            <a:pPr algn="just"/>
            <a:endParaRPr lang="ro-RO" sz="1800" dirty="0" smtClean="0">
              <a:solidFill>
                <a:schemeClr val="tx1"/>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253218" y="1477109"/>
            <a:ext cx="8539090" cy="400110"/>
          </a:xfrm>
          <a:prstGeom prst="rect">
            <a:avLst/>
          </a:prstGeom>
        </p:spPr>
        <p:txBody>
          <a:bodyPr wrap="square">
            <a:spAutoFit/>
          </a:bodyPr>
          <a:lstStyle/>
          <a:p>
            <a:r>
              <a:rPr lang="vi-VN" sz="2000" b="0" dirty="0" smtClean="0">
                <a:solidFill>
                  <a:schemeClr val="tx1"/>
                </a:solidFill>
                <a:latin typeface="Times New Roman" pitchFamily="18" charset="0"/>
                <a:cs typeface="Times New Roman" pitchFamily="18" charset="0"/>
              </a:rPr>
              <a:t>     </a:t>
            </a:r>
            <a:endParaRPr lang="vi-VN" sz="2000" b="0" dirty="0">
              <a:solidFill>
                <a:schemeClr val="tx1"/>
              </a:solidFill>
              <a:latin typeface="Times New Roman" pitchFamily="18" charset="0"/>
              <a:cs typeface="Times New Roman" pitchFamily="18" charset="0"/>
            </a:endParaRPr>
          </a:p>
        </p:txBody>
      </p:sp>
      <p:graphicFrame>
        <p:nvGraphicFramePr>
          <p:cNvPr id="21" name="Таблица 20"/>
          <p:cNvGraphicFramePr>
            <a:graphicFrameLocks noGrp="1"/>
          </p:cNvGraphicFramePr>
          <p:nvPr/>
        </p:nvGraphicFramePr>
        <p:xfrm>
          <a:off x="365760" y="1397000"/>
          <a:ext cx="8426548" cy="5125720"/>
        </p:xfrm>
        <a:graphic>
          <a:graphicData uri="http://schemas.openxmlformats.org/drawingml/2006/table">
            <a:tbl>
              <a:tblPr firstRow="1" bandRow="1">
                <a:tableStyleId>{5C22544A-7EE6-4342-B048-85BDC9FD1C3A}</a:tableStyleId>
              </a:tblPr>
              <a:tblGrid>
                <a:gridCol w="4213274">
                  <a:extLst>
                    <a:ext uri="{9D8B030D-6E8A-4147-A177-3AD203B41FA5}">
                      <a16:colId xmlns:a16="http://schemas.microsoft.com/office/drawing/2014/main" xmlns="" val="20000"/>
                    </a:ext>
                  </a:extLst>
                </a:gridCol>
                <a:gridCol w="4213274">
                  <a:extLst>
                    <a:ext uri="{9D8B030D-6E8A-4147-A177-3AD203B41FA5}">
                      <a16:colId xmlns:a16="http://schemas.microsoft.com/office/drawing/2014/main" xmlns="" val="20001"/>
                    </a:ext>
                  </a:extLst>
                </a:gridCol>
              </a:tblGrid>
              <a:tr h="370840">
                <a:tc gridSpan="2">
                  <a:txBody>
                    <a:bodyPr/>
                    <a:lstStyle/>
                    <a:p>
                      <a:r>
                        <a:rPr lang="en-US" sz="1800" b="1" dirty="0" smtClean="0">
                          <a:solidFill>
                            <a:schemeClr val="tx1"/>
                          </a:solidFill>
                          <a:latin typeface="Times New Roman" pitchFamily="18" charset="0"/>
                          <a:cs typeface="Times New Roman" pitchFamily="18" charset="0"/>
                        </a:rPr>
                        <a:t>A</a:t>
                      </a:r>
                      <a:r>
                        <a:rPr lang="vi-VN" sz="1800" b="1" dirty="0" smtClean="0">
                          <a:solidFill>
                            <a:schemeClr val="tx1"/>
                          </a:solidFill>
                          <a:latin typeface="Times New Roman" pitchFamily="18" charset="0"/>
                          <a:cs typeface="Times New Roman" pitchFamily="18" charset="0"/>
                        </a:rPr>
                        <a:t>TRIBUŢIIL</a:t>
                      </a:r>
                      <a:r>
                        <a:rPr lang="en-US" sz="1800" b="1" dirty="0" smtClean="0">
                          <a:solidFill>
                            <a:schemeClr val="tx1"/>
                          </a:solidFill>
                          <a:latin typeface="Times New Roman" pitchFamily="18" charset="0"/>
                          <a:cs typeface="Times New Roman" pitchFamily="18" charset="0"/>
                        </a:rPr>
                        <a:t>E</a:t>
                      </a:r>
                      <a:r>
                        <a:rPr lang="vi-VN" sz="1800" b="1" dirty="0"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ȘI</a:t>
                      </a:r>
                      <a:r>
                        <a:rPr lang="ro-RO" sz="1800" b="1" baseline="0" dirty="0" smtClean="0">
                          <a:solidFill>
                            <a:schemeClr val="tx1"/>
                          </a:solidFill>
                          <a:latin typeface="Times New Roman" pitchFamily="18" charset="0"/>
                          <a:cs typeface="Times New Roman" pitchFamily="18" charset="0"/>
                        </a:rPr>
                        <a:t> OBLIGAȚIILE</a:t>
                      </a:r>
                      <a:r>
                        <a:rPr lang="ru-RU" sz="1800" b="1" baseline="0" dirty="0" smtClean="0">
                          <a:solidFill>
                            <a:schemeClr val="tx1"/>
                          </a:solidFill>
                          <a:latin typeface="Times New Roman" pitchFamily="18" charset="0"/>
                          <a:cs typeface="Times New Roman" pitchFamily="18" charset="0"/>
                        </a:rPr>
                        <a:t>  </a:t>
                      </a:r>
                      <a:r>
                        <a:rPr lang="vi-VN" sz="1800" b="1" dirty="0" smtClean="0">
                          <a:solidFill>
                            <a:schemeClr val="tx1"/>
                          </a:solidFill>
                          <a:latin typeface="Times New Roman" pitchFamily="18" charset="0"/>
                          <a:cs typeface="Times New Roman" pitchFamily="18" charset="0"/>
                        </a:rPr>
                        <a:t>AUTORITĂŢI</a:t>
                      </a:r>
                      <a:r>
                        <a:rPr lang="en-US" sz="1800" b="1" dirty="0" smtClean="0">
                          <a:solidFill>
                            <a:schemeClr val="tx1"/>
                          </a:solidFill>
                          <a:latin typeface="Times New Roman" pitchFamily="18" charset="0"/>
                          <a:cs typeface="Times New Roman" pitchFamily="18" charset="0"/>
                        </a:rPr>
                        <a:t>I</a:t>
                      </a:r>
                      <a:r>
                        <a:rPr lang="vi-VN" sz="1800" b="1" dirty="0" smtClean="0">
                          <a:solidFill>
                            <a:schemeClr val="tx1"/>
                          </a:solidFill>
                          <a:latin typeface="Times New Roman" pitchFamily="18" charset="0"/>
                          <a:cs typeface="Times New Roman" pitchFamily="18" charset="0"/>
                        </a:rPr>
                        <a:t> </a:t>
                      </a:r>
                      <a:r>
                        <a:rPr lang="ru-RU" sz="1800" b="1" dirty="0" smtClean="0">
                          <a:solidFill>
                            <a:schemeClr val="tx1"/>
                          </a:solidFill>
                          <a:latin typeface="Times New Roman" pitchFamily="18" charset="0"/>
                          <a:cs typeface="Times New Roman" pitchFamily="18" charset="0"/>
                        </a:rPr>
                        <a:t> </a:t>
                      </a:r>
                      <a:r>
                        <a:rPr lang="vi-VN" sz="1800" b="1" dirty="0" smtClean="0">
                          <a:solidFill>
                            <a:schemeClr val="tx1"/>
                          </a:solidFill>
                          <a:latin typeface="Times New Roman" pitchFamily="18" charset="0"/>
                          <a:cs typeface="Times New Roman" pitchFamily="18" charset="0"/>
                        </a:rPr>
                        <a:t>ADMINISTRAŢIEI </a:t>
                      </a:r>
                      <a:r>
                        <a:rPr lang="ru-RU" sz="1800" b="1" dirty="0" smtClean="0">
                          <a:solidFill>
                            <a:schemeClr val="tx1"/>
                          </a:solidFill>
                          <a:latin typeface="Times New Roman" pitchFamily="18" charset="0"/>
                          <a:cs typeface="Times New Roman" pitchFamily="18" charset="0"/>
                        </a:rPr>
                        <a:t> </a:t>
                      </a:r>
                      <a:r>
                        <a:rPr lang="vi-VN" sz="1800" b="1" dirty="0" smtClean="0">
                          <a:solidFill>
                            <a:schemeClr val="tx1"/>
                          </a:solidFill>
                          <a:latin typeface="Times New Roman" pitchFamily="18" charset="0"/>
                          <a:cs typeface="Times New Roman" pitchFamily="18" charset="0"/>
                        </a:rPr>
                        <a:t>PUBLICE LOCALE </a:t>
                      </a:r>
                      <a:endParaRPr lang="ru-RU" b="1" dirty="0"/>
                    </a:p>
                  </a:txBody>
                  <a:tcPr>
                    <a:solidFill>
                      <a:srgbClr val="DEFCFE"/>
                    </a:solidFill>
                  </a:tcPr>
                </a:tc>
                <a:tc hMerge="1">
                  <a:txBody>
                    <a:bodyPr/>
                    <a:lstStyle/>
                    <a:p>
                      <a:endParaRPr lang="ru-RU" dirty="0"/>
                    </a:p>
                  </a:txBody>
                  <a:tcPr/>
                </a:tc>
                <a:extLst>
                  <a:ext uri="{0D108BD9-81ED-4DB2-BD59-A6C34878D82A}">
                    <a16:rowId xmlns:a16="http://schemas.microsoft.com/office/drawing/2014/main" xmlns="" val="10000"/>
                  </a:ext>
                </a:extLst>
              </a:tr>
              <a:tr h="370840">
                <a:tc>
                  <a:txBody>
                    <a:bodyPr/>
                    <a:lstStyle/>
                    <a:p>
                      <a:r>
                        <a:rPr lang="vi-VN" sz="1800" b="1" i="1" dirty="0" smtClean="0">
                          <a:solidFill>
                            <a:schemeClr val="tx1"/>
                          </a:solidFill>
                          <a:latin typeface="Times New Roman" pitchFamily="18" charset="0"/>
                          <a:cs typeface="Times New Roman" pitchFamily="18" charset="0"/>
                        </a:rPr>
                        <a:t>FAŢĂ DE CONSUMATORI </a:t>
                      </a:r>
                      <a:endParaRPr lang="ru-RU" b="1" i="1" dirty="0"/>
                    </a:p>
                  </a:txBody>
                  <a:tcPr/>
                </a:tc>
                <a:tc>
                  <a:txBody>
                    <a:bodyPr/>
                    <a:lstStyle/>
                    <a:p>
                      <a:r>
                        <a:rPr lang="vi-VN" sz="1800" b="1" i="1" dirty="0" smtClean="0">
                          <a:solidFill>
                            <a:schemeClr val="tx1"/>
                          </a:solidFill>
                          <a:latin typeface="Times New Roman" pitchFamily="18" charset="0"/>
                          <a:cs typeface="Times New Roman" pitchFamily="18" charset="0"/>
                        </a:rPr>
                        <a:t>FAŢĂ DE OPERATORI </a:t>
                      </a:r>
                      <a:endParaRPr lang="ru-RU" b="1" i="1" dirty="0"/>
                    </a:p>
                  </a:txBody>
                  <a:tcPr/>
                </a:tc>
                <a:extLst>
                  <a:ext uri="{0D108BD9-81ED-4DB2-BD59-A6C34878D82A}">
                    <a16:rowId xmlns:a16="http://schemas.microsoft.com/office/drawing/2014/main" xmlns="" val="10001"/>
                  </a:ext>
                </a:extLst>
              </a:tr>
              <a:tr h="370840">
                <a:tc>
                  <a:txBody>
                    <a:bodyPr/>
                    <a:lstStyle/>
                    <a:p>
                      <a:r>
                        <a:rPr lang="vi-VN" sz="1800" b="0" dirty="0" smtClean="0">
                          <a:solidFill>
                            <a:schemeClr val="tx1"/>
                          </a:solidFill>
                          <a:latin typeface="Times New Roman" pitchFamily="18" charset="0"/>
                          <a:cs typeface="Times New Roman" pitchFamily="18" charset="0"/>
                        </a:rPr>
                        <a:t>a) gestiurea directă sau de legarea gestiunii prin parteneriat public-privat a serviciilor publice de gospodărie comunală, pe criterii de competitivitate şi eficienţă managerială;</a:t>
                      </a:r>
                      <a:endParaRPr lang="ru-RU" dirty="0"/>
                    </a:p>
                  </a:txBody>
                  <a:tcPr>
                    <a:solidFill>
                      <a:schemeClr val="accent4">
                        <a:lumMod val="20000"/>
                        <a:lumOff val="80000"/>
                      </a:schemeClr>
                    </a:solidFill>
                  </a:tcPr>
                </a:tc>
                <a:tc>
                  <a:txBody>
                    <a:bodyPr/>
                    <a:lstStyle/>
                    <a:p>
                      <a:r>
                        <a:rPr lang="vi-VN" sz="1800" b="0" dirty="0" smtClean="0">
                          <a:solidFill>
                            <a:schemeClr val="tx1"/>
                          </a:solidFill>
                          <a:latin typeface="Times New Roman" pitchFamily="18" charset="0"/>
                          <a:cs typeface="Times New Roman" pitchFamily="18" charset="0"/>
                        </a:rPr>
                        <a:t>     a) să asigure tratament egal pentru toţi operatorii din cadrul comunităţii respective;</a:t>
                      </a:r>
                    </a:p>
                    <a:p>
                      <a:r>
                        <a:rPr lang="vi-VN" sz="1800" b="0" dirty="0" smtClean="0">
                          <a:solidFill>
                            <a:schemeClr val="tx1"/>
                          </a:solidFill>
                          <a:latin typeface="Times New Roman" pitchFamily="18" charset="0"/>
                          <a:cs typeface="Times New Roman" pitchFamily="18" charset="0"/>
                        </a:rPr>
                        <a:t>         </a:t>
                      </a:r>
                      <a:endParaRPr lang="ru-RU" dirty="0"/>
                    </a:p>
                  </a:txBody>
                  <a:tcPr>
                    <a:solidFill>
                      <a:schemeClr val="accent4">
                        <a:lumMod val="20000"/>
                        <a:lumOff val="80000"/>
                      </a:schemeClr>
                    </a:solidFill>
                  </a:tcPr>
                </a:tc>
                <a:extLst>
                  <a:ext uri="{0D108BD9-81ED-4DB2-BD59-A6C34878D82A}">
                    <a16:rowId xmlns:a16="http://schemas.microsoft.com/office/drawing/2014/main" xmlns=""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800" b="0" dirty="0" smtClean="0">
                          <a:solidFill>
                            <a:schemeClr val="tx1"/>
                          </a:solidFill>
                          <a:latin typeface="Times New Roman" pitchFamily="18" charset="0"/>
                          <a:cs typeface="Times New Roman" pitchFamily="18" charset="0"/>
                        </a:rPr>
                        <a:t>b) promovarea reabilitării infrastructurii din sectorul utilităţilor publice de gospodărie comunală;</a:t>
                      </a:r>
                      <a:endParaRPr lang="ru-RU" dirty="0"/>
                    </a:p>
                  </a:txBody>
                  <a:tcPr>
                    <a:solidFill>
                      <a:schemeClr val="accent4">
                        <a:lumMod val="20000"/>
                        <a:lumOff val="80000"/>
                      </a:schemeClr>
                    </a:solidFill>
                  </a:tcPr>
                </a:tc>
                <a:tc>
                  <a:txBody>
                    <a:bodyPr/>
                    <a:lstStyle/>
                    <a:p>
                      <a:r>
                        <a:rPr lang="vi-VN" sz="1800" b="0" dirty="0" smtClean="0">
                          <a:solidFill>
                            <a:schemeClr val="tx1"/>
                          </a:solidFill>
                          <a:latin typeface="Times New Roman" pitchFamily="18" charset="0"/>
                          <a:cs typeface="Times New Roman" pitchFamily="18" charset="0"/>
                        </a:rPr>
                        <a:t>   b) să asigure, în exercitarea atribuţiilor stabilite prin prezenta lege, un  mediu de afaceri transparent;  </a:t>
                      </a:r>
                      <a:endParaRPr lang="ru-RU" dirty="0"/>
                    </a:p>
                  </a:txBody>
                  <a:tcPr>
                    <a:solidFill>
                      <a:schemeClr val="accent4">
                        <a:lumMod val="20000"/>
                        <a:lumOff val="80000"/>
                      </a:schemeClr>
                    </a:solidFill>
                  </a:tcPr>
                </a:tc>
                <a:extLst>
                  <a:ext uri="{0D108BD9-81ED-4DB2-BD59-A6C34878D82A}">
                    <a16:rowId xmlns:a16="http://schemas.microsoft.com/office/drawing/2014/main" xmlns="" val="10003"/>
                  </a:ext>
                </a:extLst>
              </a:tr>
              <a:tr h="370840">
                <a:tc>
                  <a:txBody>
                    <a:bodyPr/>
                    <a:lstStyle/>
                    <a:p>
                      <a:r>
                        <a:rPr lang="vi-VN" sz="1800" b="0" dirty="0" smtClean="0">
                          <a:solidFill>
                            <a:schemeClr val="tx1"/>
                          </a:solidFill>
                          <a:latin typeface="Times New Roman" pitchFamily="18" charset="0"/>
                          <a:cs typeface="Times New Roman" pitchFamily="18" charset="0"/>
                        </a:rPr>
                        <a:t>c) monitorizarea şi controlul periodic ale activităţilor de furnizare/prestare a serviciilor publice de gospodărie comunală, în conformitate cu actele normative, şi luarea de măsuri în cazul în care operatorul nu asigură performanţa pentru care s-a obligat;</a:t>
                      </a:r>
                      <a:endParaRPr lang="ru-RU" dirty="0"/>
                    </a:p>
                  </a:txBody>
                  <a:tcPr>
                    <a:solidFill>
                      <a:schemeClr val="accent4">
                        <a:lumMod val="20000"/>
                        <a:lumOff val="80000"/>
                      </a:schemeClr>
                    </a:solidFill>
                  </a:tcPr>
                </a:tc>
                <a:tc>
                  <a:txBody>
                    <a:bodyPr/>
                    <a:lstStyle/>
                    <a:p>
                      <a:r>
                        <a:rPr lang="vi-VN" sz="1800" b="0" dirty="0" smtClean="0">
                          <a:solidFill>
                            <a:schemeClr val="tx1"/>
                          </a:solidFill>
                          <a:latin typeface="Times New Roman" pitchFamily="18" charset="0"/>
                          <a:cs typeface="Times New Roman" pitchFamily="18" charset="0"/>
                        </a:rPr>
                        <a:t>     c) să păstreze confidenţialitatea informaţiilor privind activitatea operatorilor.       </a:t>
                      </a:r>
                      <a:endParaRPr lang="ru-RU" dirty="0"/>
                    </a:p>
                  </a:txBody>
                  <a:tcPr>
                    <a:solidFill>
                      <a:schemeClr val="accent4">
                        <a:lumMod val="20000"/>
                        <a:lumOff val="80000"/>
                      </a:scheme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Прямоугольник 10"/>
          <p:cNvSpPr/>
          <p:nvPr/>
        </p:nvSpPr>
        <p:spPr>
          <a:xfrm>
            <a:off x="295422" y="1378634"/>
            <a:ext cx="8609427" cy="369332"/>
          </a:xfrm>
          <a:prstGeom prst="rect">
            <a:avLst/>
          </a:prstGeom>
        </p:spPr>
        <p:txBody>
          <a:bodyPr wrap="square">
            <a:spAutoFit/>
          </a:bodyPr>
          <a:lstStyle/>
          <a:p>
            <a:pPr algn="just"/>
            <a:endParaRPr lang="ro-RO" sz="1800" dirty="0" smtClean="0">
              <a:solidFill>
                <a:schemeClr val="tx1"/>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253218" y="1477109"/>
            <a:ext cx="8539090" cy="400110"/>
          </a:xfrm>
          <a:prstGeom prst="rect">
            <a:avLst/>
          </a:prstGeom>
        </p:spPr>
        <p:txBody>
          <a:bodyPr wrap="square">
            <a:spAutoFit/>
          </a:bodyPr>
          <a:lstStyle/>
          <a:p>
            <a:r>
              <a:rPr lang="vi-VN" sz="2000" b="0" dirty="0" smtClean="0">
                <a:solidFill>
                  <a:schemeClr val="tx1"/>
                </a:solidFill>
                <a:latin typeface="Times New Roman" pitchFamily="18" charset="0"/>
                <a:cs typeface="Times New Roman" pitchFamily="18" charset="0"/>
              </a:rPr>
              <a:t>     </a:t>
            </a:r>
          </a:p>
        </p:txBody>
      </p:sp>
      <p:graphicFrame>
        <p:nvGraphicFramePr>
          <p:cNvPr id="21" name="Таблица 20"/>
          <p:cNvGraphicFramePr>
            <a:graphicFrameLocks noGrp="1"/>
          </p:cNvGraphicFramePr>
          <p:nvPr/>
        </p:nvGraphicFramePr>
        <p:xfrm>
          <a:off x="309486" y="1397000"/>
          <a:ext cx="8623498" cy="4577080"/>
        </p:xfrm>
        <a:graphic>
          <a:graphicData uri="http://schemas.openxmlformats.org/drawingml/2006/table">
            <a:tbl>
              <a:tblPr firstRow="1" bandRow="1">
                <a:tableStyleId>{5C22544A-7EE6-4342-B048-85BDC9FD1C3A}</a:tableStyleId>
              </a:tblPr>
              <a:tblGrid>
                <a:gridCol w="4311749">
                  <a:extLst>
                    <a:ext uri="{9D8B030D-6E8A-4147-A177-3AD203B41FA5}">
                      <a16:colId xmlns:a16="http://schemas.microsoft.com/office/drawing/2014/main" xmlns="" val="20000"/>
                    </a:ext>
                  </a:extLst>
                </a:gridCol>
                <a:gridCol w="4311749">
                  <a:extLst>
                    <a:ext uri="{9D8B030D-6E8A-4147-A177-3AD203B41FA5}">
                      <a16:colId xmlns:a16="http://schemas.microsoft.com/office/drawing/2014/main" xmlns="" val="20001"/>
                    </a:ext>
                  </a:extLst>
                </a:gridCol>
              </a:tblGrid>
              <a:tr h="370840">
                <a:tc>
                  <a:txBody>
                    <a:bodyPr/>
                    <a:lstStyle/>
                    <a:p>
                      <a:r>
                        <a:rPr lang="vi-VN" sz="1800" b="1" i="1" dirty="0" smtClean="0">
                          <a:solidFill>
                            <a:schemeClr val="tx1"/>
                          </a:solidFill>
                          <a:latin typeface="Times New Roman" pitchFamily="18" charset="0"/>
                          <a:cs typeface="Times New Roman" pitchFamily="18" charset="0"/>
                        </a:rPr>
                        <a:t>FAŢĂ DE CONSUMATORI </a:t>
                      </a:r>
                      <a:endParaRPr lang="ru-RU" b="1" i="1" dirty="0"/>
                    </a:p>
                  </a:txBody>
                  <a:tcPr>
                    <a:solidFill>
                      <a:schemeClr val="accent1">
                        <a:lumMod val="20000"/>
                        <a:lumOff val="80000"/>
                      </a:schemeClr>
                    </a:solidFill>
                  </a:tcPr>
                </a:tc>
                <a:tc>
                  <a:txBody>
                    <a:bodyPr/>
                    <a:lstStyle/>
                    <a:p>
                      <a:r>
                        <a:rPr lang="vi-VN" sz="1800" b="1" i="1" dirty="0" smtClean="0">
                          <a:solidFill>
                            <a:schemeClr val="tx1"/>
                          </a:solidFill>
                          <a:latin typeface="Times New Roman" pitchFamily="18" charset="0"/>
                          <a:cs typeface="Times New Roman" pitchFamily="18" charset="0"/>
                        </a:rPr>
                        <a:t>FAŢĂ DE OPERATORI </a:t>
                      </a:r>
                      <a:endParaRPr lang="ru-RU" b="1" i="1" dirty="0"/>
                    </a:p>
                  </a:txBody>
                  <a:tcPr>
                    <a:solidFill>
                      <a:schemeClr val="accent1">
                        <a:lumMod val="20000"/>
                        <a:lumOff val="80000"/>
                      </a:schemeClr>
                    </a:solidFill>
                  </a:tcPr>
                </a:tc>
                <a:extLst>
                  <a:ext uri="{0D108BD9-81ED-4DB2-BD59-A6C34878D82A}">
                    <a16:rowId xmlns:a16="http://schemas.microsoft.com/office/drawing/2014/main" xmlns="" val="10000"/>
                  </a:ext>
                </a:extLst>
              </a:tr>
              <a:tr h="370840">
                <a:tc>
                  <a:txBody>
                    <a:bodyPr/>
                    <a:lstStyle/>
                    <a:p>
                      <a:r>
                        <a:rPr lang="vi-VN" sz="1800" b="0" dirty="0" smtClean="0">
                          <a:solidFill>
                            <a:schemeClr val="tx1"/>
                          </a:solidFill>
                          <a:latin typeface="Times New Roman" pitchFamily="18" charset="0"/>
                          <a:cs typeface="Times New Roman" pitchFamily="18" charset="0"/>
                        </a:rPr>
                        <a:t>d) asigurarea continuităţii serviciilor publice de gospodărie comunală;</a:t>
                      </a:r>
                    </a:p>
                  </a:txBody>
                  <a:tcPr>
                    <a:solidFill>
                      <a:schemeClr val="accent4">
                        <a:lumMod val="20000"/>
                        <a:lumOff val="80000"/>
                      </a:schemeClr>
                    </a:solidFill>
                  </a:tcPr>
                </a:tc>
                <a:tc>
                  <a:txBody>
                    <a:bodyPr/>
                    <a:lstStyle/>
                    <a:p>
                      <a:r>
                        <a:rPr lang="vi-VN" sz="1800" b="0" dirty="0" smtClean="0">
                          <a:solidFill>
                            <a:schemeClr val="tx1"/>
                          </a:solidFill>
                          <a:latin typeface="Times New Roman" pitchFamily="18" charset="0"/>
                          <a:cs typeface="Times New Roman" pitchFamily="18" charset="0"/>
                        </a:rPr>
                        <a:t>   </a:t>
                      </a:r>
                      <a:endParaRPr lang="ru-RU" dirty="0"/>
                    </a:p>
                  </a:txBody>
                  <a:tcPr>
                    <a:solidFill>
                      <a:schemeClr val="accent4">
                        <a:lumMod val="20000"/>
                        <a:lumOff val="80000"/>
                      </a:schemeClr>
                    </a:solidFill>
                  </a:tcP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800" b="0" dirty="0" smtClean="0">
                          <a:solidFill>
                            <a:schemeClr val="tx1"/>
                          </a:solidFill>
                          <a:latin typeface="Times New Roman" pitchFamily="18" charset="0"/>
                          <a:cs typeface="Times New Roman" pitchFamily="18" charset="0"/>
                        </a:rPr>
                        <a:t>e) consultarea cu consumatorii la stabilirea politicilor şi strategiilor locale în domeniul gospodăriei comunale, la adoptarea normelor locale şi negocierea contractelor de parteneriat public-privat;</a:t>
                      </a:r>
                      <a:endParaRPr lang="ru-RU" dirty="0"/>
                    </a:p>
                  </a:txBody>
                  <a:tcPr>
                    <a:solidFill>
                      <a:schemeClr val="accent4">
                        <a:lumMod val="20000"/>
                        <a:lumOff val="80000"/>
                      </a:schemeClr>
                    </a:solidFill>
                  </a:tcPr>
                </a:tc>
                <a:tc>
                  <a:txBody>
                    <a:bodyPr/>
                    <a:lstStyle/>
                    <a:p>
                      <a:endParaRPr lang="ru-RU" dirty="0"/>
                    </a:p>
                  </a:txBody>
                  <a:tcPr>
                    <a:solidFill>
                      <a:schemeClr val="accent4">
                        <a:lumMod val="20000"/>
                        <a:lumOff val="80000"/>
                      </a:schemeClr>
                    </a:solidFill>
                  </a:tcPr>
                </a:tc>
                <a:extLst>
                  <a:ext uri="{0D108BD9-81ED-4DB2-BD59-A6C34878D82A}">
                    <a16:rowId xmlns:a16="http://schemas.microsoft.com/office/drawing/2014/main" xmlns=""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800" b="0" dirty="0" smtClean="0">
                          <a:solidFill>
                            <a:schemeClr val="tx1"/>
                          </a:solidFill>
                          <a:latin typeface="Times New Roman" pitchFamily="18" charset="0"/>
                          <a:cs typeface="Times New Roman" pitchFamily="18" charset="0"/>
                        </a:rPr>
                        <a:t>f) informarea periodică a consumatorilor asupra politicii promovate în domeniul utilităţilor publice de gospodărie comunală, precum şi asupra necesităţii de stabilire a unor taxe;</a:t>
                      </a:r>
                      <a:endParaRPr lang="ru-RU" dirty="0"/>
                    </a:p>
                  </a:txBody>
                  <a:tcPr>
                    <a:solidFill>
                      <a:schemeClr val="accent4">
                        <a:lumMod val="20000"/>
                        <a:lumOff val="80000"/>
                      </a:schemeClr>
                    </a:solidFill>
                  </a:tcPr>
                </a:tc>
                <a:tc>
                  <a:txBody>
                    <a:bodyPr/>
                    <a:lstStyle/>
                    <a:p>
                      <a:endParaRPr lang="ru-RU" dirty="0"/>
                    </a:p>
                  </a:txBody>
                  <a:tcPr>
                    <a:solidFill>
                      <a:schemeClr val="accent4">
                        <a:lumMod val="20000"/>
                        <a:lumOff val="80000"/>
                      </a:schemeClr>
                    </a:solidFill>
                  </a:tcPr>
                </a:tc>
                <a:extLst>
                  <a:ext uri="{0D108BD9-81ED-4DB2-BD59-A6C34878D82A}">
                    <a16:rowId xmlns:a16="http://schemas.microsoft.com/office/drawing/2014/main" xmlns=""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800" b="0" dirty="0" smtClean="0">
                          <a:solidFill>
                            <a:schemeClr val="tx1"/>
                          </a:solidFill>
                          <a:latin typeface="Times New Roman" pitchFamily="18" charset="0"/>
                          <a:cs typeface="Times New Roman" pitchFamily="18" charset="0"/>
                        </a:rPr>
                        <a:t>g) medierea conflictelor dintre consumator şi operator, la cererea uneia dintre părţi.</a:t>
                      </a:r>
                      <a:endParaRPr lang="ru-RU" dirty="0"/>
                    </a:p>
                  </a:txBody>
                  <a:tcPr>
                    <a:solidFill>
                      <a:schemeClr val="accent4">
                        <a:lumMod val="20000"/>
                        <a:lumOff val="80000"/>
                      </a:schemeClr>
                    </a:solidFill>
                  </a:tcPr>
                </a:tc>
                <a:tc>
                  <a:txBody>
                    <a:bodyPr/>
                    <a:lstStyle/>
                    <a:p>
                      <a:endParaRPr lang="ru-RU" dirty="0"/>
                    </a:p>
                  </a:txBody>
                  <a:tcPr>
                    <a:solidFill>
                      <a:schemeClr val="accent4">
                        <a:lumMod val="20000"/>
                        <a:lumOff val="80000"/>
                      </a:scheme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Прямоугольник 10"/>
          <p:cNvSpPr/>
          <p:nvPr/>
        </p:nvSpPr>
        <p:spPr>
          <a:xfrm>
            <a:off x="295422" y="1378634"/>
            <a:ext cx="8609427" cy="369332"/>
          </a:xfrm>
          <a:prstGeom prst="rect">
            <a:avLst/>
          </a:prstGeom>
        </p:spPr>
        <p:txBody>
          <a:bodyPr wrap="square">
            <a:spAutoFit/>
          </a:bodyPr>
          <a:lstStyle/>
          <a:p>
            <a:pPr algn="just"/>
            <a:endParaRPr lang="ro-RO" sz="1800" dirty="0" smtClean="0">
              <a:solidFill>
                <a:schemeClr val="tx1"/>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253218" y="1477109"/>
            <a:ext cx="8539090" cy="400110"/>
          </a:xfrm>
          <a:prstGeom prst="rect">
            <a:avLst/>
          </a:prstGeom>
        </p:spPr>
        <p:txBody>
          <a:bodyPr wrap="square">
            <a:spAutoFit/>
          </a:bodyPr>
          <a:lstStyle/>
          <a:p>
            <a:r>
              <a:rPr lang="vi-VN" sz="2000" b="0" dirty="0" smtClean="0">
                <a:solidFill>
                  <a:schemeClr val="tx1"/>
                </a:solidFill>
                <a:latin typeface="Times New Roman" pitchFamily="18" charset="0"/>
                <a:cs typeface="Times New Roman" pitchFamily="18" charset="0"/>
              </a:rPr>
              <a:t>     </a:t>
            </a:r>
          </a:p>
        </p:txBody>
      </p:sp>
      <p:sp>
        <p:nvSpPr>
          <p:cNvPr id="21" name="Прямоугольник 20"/>
          <p:cNvSpPr/>
          <p:nvPr/>
        </p:nvSpPr>
        <p:spPr>
          <a:xfrm>
            <a:off x="225084" y="1668142"/>
            <a:ext cx="8581292" cy="1569660"/>
          </a:xfrm>
          <a:prstGeom prst="rect">
            <a:avLst/>
          </a:prstGeom>
        </p:spPr>
        <p:txBody>
          <a:bodyPr wrap="square">
            <a:spAutoFit/>
          </a:bodyPr>
          <a:lstStyle/>
          <a:p>
            <a:r>
              <a:rPr lang="vi-VN" sz="2400" b="0" dirty="0" smtClean="0">
                <a:solidFill>
                  <a:schemeClr val="tx1"/>
                </a:solidFill>
                <a:latin typeface="Times New Roman" pitchFamily="18" charset="0"/>
                <a:cs typeface="Times New Roman" pitchFamily="18" charset="0"/>
              </a:rPr>
              <a:t> (4) Deciziile autorităţilor administraţiei publice locale, adoptate în aplicarea prezentei legi, pot fi atacate în instanţa de contencios administrativ de către persoanele fizice sau juridice interesate, în condiţiile legii.</a:t>
            </a:r>
            <a:endParaRPr lang="ru-RU" dirty="0"/>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Прямоугольник 10"/>
          <p:cNvSpPr/>
          <p:nvPr/>
        </p:nvSpPr>
        <p:spPr>
          <a:xfrm>
            <a:off x="295422" y="1378634"/>
            <a:ext cx="8609427" cy="369332"/>
          </a:xfrm>
          <a:prstGeom prst="rect">
            <a:avLst/>
          </a:prstGeom>
        </p:spPr>
        <p:txBody>
          <a:bodyPr wrap="square">
            <a:spAutoFit/>
          </a:bodyPr>
          <a:lstStyle/>
          <a:p>
            <a:pPr algn="just"/>
            <a:endParaRPr lang="ro-RO" sz="1800" dirty="0" smtClean="0">
              <a:solidFill>
                <a:schemeClr val="tx1"/>
              </a:solidFill>
              <a:latin typeface="Times New Roman" panose="02020603050405020304" pitchFamily="18" charset="0"/>
              <a:cs typeface="Times New Roman" panose="02020603050405020304" pitchFamily="18" charset="0"/>
            </a:endParaRPr>
          </a:p>
        </p:txBody>
      </p:sp>
      <p:graphicFrame>
        <p:nvGraphicFramePr>
          <p:cNvPr id="12" name="Таблица 11"/>
          <p:cNvGraphicFramePr>
            <a:graphicFrameLocks noGrp="1"/>
          </p:cNvGraphicFramePr>
          <p:nvPr/>
        </p:nvGraphicFramePr>
        <p:xfrm>
          <a:off x="281353" y="1491176"/>
          <a:ext cx="8595361" cy="4825214"/>
        </p:xfrm>
        <a:graphic>
          <a:graphicData uri="http://schemas.openxmlformats.org/drawingml/2006/table">
            <a:tbl>
              <a:tblPr firstRow="1" bandRow="1">
                <a:tableStyleId>{5C22544A-7EE6-4342-B048-85BDC9FD1C3A}</a:tableStyleId>
              </a:tblPr>
              <a:tblGrid>
                <a:gridCol w="8595361">
                  <a:extLst>
                    <a:ext uri="{9D8B030D-6E8A-4147-A177-3AD203B41FA5}">
                      <a16:colId xmlns:a16="http://schemas.microsoft.com/office/drawing/2014/main" xmlns="" val="20000"/>
                    </a:ext>
                  </a:extLst>
                </a:gridCol>
              </a:tblGrid>
              <a:tr h="804203">
                <a:tc>
                  <a:txBody>
                    <a:bodyPr/>
                    <a:lstStyle/>
                    <a:p>
                      <a:pPr algn="just"/>
                      <a:r>
                        <a:rPr lang="ro-RO" sz="2200" b="1" i="1" dirty="0" smtClean="0">
                          <a:solidFill>
                            <a:schemeClr val="tx1"/>
                          </a:solidFill>
                          <a:latin typeface="Times New Roman" pitchFamily="18" charset="0"/>
                          <a:cs typeface="Times New Roman" pitchFamily="18" charset="0"/>
                        </a:rPr>
                        <a:t>DREPTURILE A</a:t>
                      </a:r>
                      <a:r>
                        <a:rPr lang="vi-VN" sz="2200" b="1" i="1" dirty="0" smtClean="0">
                          <a:solidFill>
                            <a:schemeClr val="tx1"/>
                          </a:solidFill>
                          <a:latin typeface="Times New Roman" pitchFamily="18" charset="0"/>
                          <a:cs typeface="Times New Roman" pitchFamily="18" charset="0"/>
                        </a:rPr>
                        <a:t>UTORITĂŢIL</a:t>
                      </a:r>
                      <a:r>
                        <a:rPr lang="ro-RO" sz="2200" b="1" i="1" dirty="0" smtClean="0">
                          <a:solidFill>
                            <a:schemeClr val="tx1"/>
                          </a:solidFill>
                          <a:latin typeface="Times New Roman" pitchFamily="18" charset="0"/>
                          <a:cs typeface="Times New Roman" pitchFamily="18" charset="0"/>
                        </a:rPr>
                        <a:t>OR</a:t>
                      </a:r>
                      <a:r>
                        <a:rPr lang="vi-VN" sz="2200" b="1" i="1" dirty="0" smtClean="0">
                          <a:solidFill>
                            <a:schemeClr val="tx1"/>
                          </a:solidFill>
                          <a:latin typeface="Times New Roman" pitchFamily="18" charset="0"/>
                          <a:cs typeface="Times New Roman" pitchFamily="18" charset="0"/>
                        </a:rPr>
                        <a:t> ADMINISTRAŢIEI PUBLICE LOCALE FAŢĂ DE OPERATORI:</a:t>
                      </a:r>
                      <a:endParaRPr lang="ru-RU" sz="2200" b="1" i="1" dirty="0"/>
                    </a:p>
                  </a:txBody>
                  <a:tcPr>
                    <a:solidFill>
                      <a:schemeClr val="accent5">
                        <a:lumMod val="40000"/>
                        <a:lumOff val="60000"/>
                      </a:schemeClr>
                    </a:solidFill>
                  </a:tcPr>
                </a:tc>
                <a:extLst>
                  <a:ext uri="{0D108BD9-81ED-4DB2-BD59-A6C34878D82A}">
                    <a16:rowId xmlns:a16="http://schemas.microsoft.com/office/drawing/2014/main" xmlns="" val="10000"/>
                  </a:ext>
                </a:extLst>
              </a:tr>
              <a:tr h="45035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2200" b="0" dirty="0" smtClean="0">
                          <a:solidFill>
                            <a:schemeClr val="tx1"/>
                          </a:solidFill>
                          <a:latin typeface="Times New Roman" pitchFamily="18" charset="0"/>
                          <a:cs typeface="Times New Roman" pitchFamily="18" charset="0"/>
                        </a:rPr>
                        <a:t>a) să solicite informaţii privind calitatea serviciilor furnizate/prestate;</a:t>
                      </a:r>
                      <a:endParaRPr lang="ru-RU" sz="2200" dirty="0"/>
                    </a:p>
                  </a:txBody>
                  <a:tcPr>
                    <a:solidFill>
                      <a:schemeClr val="accent5">
                        <a:lumMod val="20000"/>
                        <a:lumOff val="80000"/>
                      </a:schemeClr>
                    </a:solidFill>
                  </a:tcPr>
                </a:tc>
                <a:extLst>
                  <a:ext uri="{0D108BD9-81ED-4DB2-BD59-A6C34878D82A}">
                    <a16:rowId xmlns:a16="http://schemas.microsoft.com/office/drawing/2014/main" xmlns="" val="10001"/>
                  </a:ext>
                </a:extLst>
              </a:tr>
              <a:tr h="80420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2200" b="0" dirty="0" smtClean="0">
                          <a:solidFill>
                            <a:schemeClr val="tx1"/>
                          </a:solidFill>
                          <a:latin typeface="Times New Roman" pitchFamily="18" charset="0"/>
                          <a:cs typeface="Times New Roman" pitchFamily="18" charset="0"/>
                        </a:rPr>
                        <a:t>b) să invite pentru audieri operatorul în vederea soluţionării divergenţelor dintre el şi consumator;</a:t>
                      </a:r>
                      <a:endParaRPr lang="ru-RU" sz="2200" dirty="0"/>
                    </a:p>
                  </a:txBody>
                  <a:tcPr>
                    <a:solidFill>
                      <a:schemeClr val="accent5">
                        <a:lumMod val="20000"/>
                        <a:lumOff val="80000"/>
                      </a:schemeClr>
                    </a:solidFill>
                  </a:tcPr>
                </a:tc>
                <a:extLst>
                  <a:ext uri="{0D108BD9-81ED-4DB2-BD59-A6C34878D82A}">
                    <a16:rowId xmlns:a16="http://schemas.microsoft.com/office/drawing/2014/main" xmlns="" val="10002"/>
                  </a:ext>
                </a:extLst>
              </a:tr>
              <a:tr h="450353">
                <a:tc>
                  <a:txBody>
                    <a:bodyPr/>
                    <a:lstStyle/>
                    <a:p>
                      <a:r>
                        <a:rPr lang="vi-VN" sz="2200" b="0" dirty="0" smtClean="0">
                          <a:solidFill>
                            <a:schemeClr val="tx1"/>
                          </a:solidFill>
                          <a:latin typeface="Times New Roman" pitchFamily="18" charset="0"/>
                          <a:cs typeface="Times New Roman" pitchFamily="18" charset="0"/>
                        </a:rPr>
                        <a:t>c) să se pronunţe asupra tarifelor propuse de operator;</a:t>
                      </a:r>
                      <a:endParaRPr lang="ru-RU" sz="2200" dirty="0"/>
                    </a:p>
                  </a:txBody>
                  <a:tcPr>
                    <a:solidFill>
                      <a:schemeClr val="accent5">
                        <a:lumMod val="20000"/>
                        <a:lumOff val="80000"/>
                      </a:schemeClr>
                    </a:solidFill>
                  </a:tcPr>
                </a:tc>
                <a:extLst>
                  <a:ext uri="{0D108BD9-81ED-4DB2-BD59-A6C34878D82A}">
                    <a16:rowId xmlns:a16="http://schemas.microsoft.com/office/drawing/2014/main" xmlns="" val="10003"/>
                  </a:ext>
                </a:extLst>
              </a:tr>
              <a:tr h="1511899">
                <a:tc>
                  <a:txBody>
                    <a:bodyPr/>
                    <a:lstStyle/>
                    <a:p>
                      <a:pPr algn="just"/>
                      <a:r>
                        <a:rPr lang="vi-VN" sz="2200" b="0" dirty="0" smtClean="0">
                          <a:solidFill>
                            <a:schemeClr val="tx1"/>
                          </a:solidFill>
                          <a:latin typeface="Times New Roman" pitchFamily="18" charset="0"/>
                          <a:cs typeface="Times New Roman" pitchFamily="18" charset="0"/>
                        </a:rPr>
                        <a:t>d) să sancţioneze operatorul, în cazul în care acesta nu operează la parametrii de eficienţă la care s-a obligat, prin:</a:t>
                      </a:r>
                    </a:p>
                    <a:p>
                      <a:pPr algn="just"/>
                      <a:r>
                        <a:rPr lang="vi-VN" sz="2200" b="0" dirty="0" smtClean="0">
                          <a:solidFill>
                            <a:schemeClr val="tx1"/>
                          </a:solidFill>
                          <a:latin typeface="Times New Roman" pitchFamily="18" charset="0"/>
                          <a:cs typeface="Times New Roman" pitchFamily="18" charset="0"/>
                        </a:rPr>
                        <a:t>- refuzul de a aproba tarifele propuse de operator;</a:t>
                      </a:r>
                    </a:p>
                    <a:p>
                      <a:pPr algn="just"/>
                      <a:r>
                        <a:rPr lang="vi-VN" sz="2200" b="0" dirty="0" smtClean="0">
                          <a:solidFill>
                            <a:schemeClr val="tx1"/>
                          </a:solidFill>
                          <a:latin typeface="Times New Roman" pitchFamily="18" charset="0"/>
                          <a:cs typeface="Times New Roman" pitchFamily="18" charset="0"/>
                        </a:rPr>
                        <a:t>- revocarea deciziei prin care s-a aprobat concesionarea.</a:t>
                      </a:r>
                      <a:endParaRPr lang="ru-RU" sz="2200" dirty="0"/>
                    </a:p>
                  </a:txBody>
                  <a:tcPr>
                    <a:solidFill>
                      <a:schemeClr val="accent5">
                        <a:lumMod val="20000"/>
                        <a:lumOff val="80000"/>
                      </a:schemeClr>
                    </a:solidFill>
                  </a:tcPr>
                </a:tc>
                <a:extLst>
                  <a:ext uri="{0D108BD9-81ED-4DB2-BD59-A6C34878D82A}">
                    <a16:rowId xmlns:a16="http://schemas.microsoft.com/office/drawing/2014/main" xmlns="" val="10004"/>
                  </a:ext>
                </a:extLst>
              </a:tr>
              <a:tr h="804203">
                <a:tc>
                  <a:txBody>
                    <a:bodyPr/>
                    <a:lstStyle/>
                    <a:p>
                      <a:pPr algn="just"/>
                      <a:r>
                        <a:rPr lang="vi-VN" sz="2200" b="0" dirty="0" smtClean="0">
                          <a:solidFill>
                            <a:schemeClr val="tx1"/>
                          </a:solidFill>
                          <a:latin typeface="Times New Roman" pitchFamily="18" charset="0"/>
                          <a:cs typeface="Times New Roman" pitchFamily="18" charset="0"/>
                        </a:rPr>
                        <a:t>e) să rezilieze contractul de parteneriat public-privat în condiţiile Legii cu privire la partereriatul public-privat</a:t>
                      </a:r>
                      <a:r>
                        <a:rPr lang="vi-VN" sz="2200" b="0" dirty="0" smtClean="0"/>
                        <a:t>.</a:t>
                      </a:r>
                      <a:endParaRPr lang="ru-RU" sz="2200" dirty="0"/>
                    </a:p>
                  </a:txBody>
                  <a:tcPr>
                    <a:solidFill>
                      <a:schemeClr val="accent5">
                        <a:lumMod val="20000"/>
                        <a:lumOff val="80000"/>
                      </a:schemeClr>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Datumsplatzhalter 3"/>
          <p:cNvSpPr>
            <a:spLocks noGrp="1"/>
          </p:cNvSpPr>
          <p:nvPr>
            <p:ph type="dt" sz="half" idx="11"/>
          </p:nvPr>
        </p:nvSpPr>
        <p:spPr>
          <a:xfrm>
            <a:off x="679450" y="6581775"/>
            <a:ext cx="1295400" cy="246063"/>
          </a:xfrm>
          <a:noFill/>
        </p:spPr>
        <p:txBody>
          <a:bodyPr/>
          <a:lstStyle/>
          <a:p>
            <a:fld id="{AAB6CF41-5F60-440F-AFB1-6A77B89D238F}" type="datetime1">
              <a:rPr lang="en-GB" smtClean="0">
                <a:cs typeface="Arial" charset="0"/>
              </a:rPr>
              <a:pPr/>
              <a:t>01/10/2021</a:t>
            </a:fld>
            <a:endParaRPr lang="de-DE" dirty="0">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2" name="Нижний колонтитул 1">
            <a:extLst>
              <a:ext uri="{FF2B5EF4-FFF2-40B4-BE49-F238E27FC236}">
                <a16:creationId xmlns:a16="http://schemas.microsoft.com/office/drawing/2014/main" xmlns="" id="{91541B1A-BE5C-4F97-9B02-532867780C39}"/>
              </a:ext>
            </a:extLst>
          </p:cNvPr>
          <p:cNvSpPr>
            <a:spLocks noGrp="1"/>
          </p:cNvSpPr>
          <p:nvPr>
            <p:ph type="ftr" sz="quarter" idx="10"/>
          </p:nvPr>
        </p:nvSpPr>
        <p:spPr/>
        <p:txBody>
          <a:bodyPr/>
          <a:lstStyle/>
          <a:p>
            <a:pPr>
              <a:defRPr/>
            </a:pPr>
            <a:endParaRPr lang="de-DE"/>
          </a:p>
        </p:txBody>
      </p:sp>
      <p:sp>
        <p:nvSpPr>
          <p:cNvPr id="21" name="Скругленный прямоугольник 20"/>
          <p:cNvSpPr/>
          <p:nvPr/>
        </p:nvSpPr>
        <p:spPr bwMode="auto">
          <a:xfrm>
            <a:off x="323557" y="1758462"/>
            <a:ext cx="8496886" cy="420624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just">
              <a:spcBef>
                <a:spcPts val="0"/>
              </a:spcBef>
              <a:spcAft>
                <a:spcPts val="0"/>
              </a:spcAft>
            </a:pPr>
            <a:r>
              <a:rPr lang="ro-RO" sz="2000" dirty="0" smtClean="0">
                <a:solidFill>
                  <a:schemeClr val="tx1"/>
                </a:solidFill>
                <a:latin typeface="Times New Roman" panose="02020603050405020304" pitchFamily="18" charset="0"/>
                <a:cs typeface="Times New Roman" panose="02020603050405020304" pitchFamily="18" charset="0"/>
              </a:rPr>
              <a:t>Articolul 14. Declararea, modul şi termenul de achitare a plăţilor pentru poluarea mediului</a:t>
            </a:r>
            <a:endParaRPr lang="en-US" sz="2000" dirty="0" smtClean="0">
              <a:solidFill>
                <a:schemeClr val="tx1"/>
              </a:solidFill>
              <a:latin typeface="Times New Roman" panose="02020603050405020304" pitchFamily="18" charset="0"/>
              <a:cs typeface="Times New Roman" panose="02020603050405020304" pitchFamily="18" charset="0"/>
            </a:endParaRPr>
          </a:p>
          <a:p>
            <a:pPr lvl="0" algn="just">
              <a:spcBef>
                <a:spcPts val="0"/>
              </a:spcBef>
              <a:spcAft>
                <a:spcPts val="0"/>
              </a:spcAft>
            </a:pPr>
            <a:r>
              <a:rPr lang="ro-RO" sz="2000" b="0" dirty="0" smtClean="0">
                <a:solidFill>
                  <a:schemeClr val="tx1"/>
                </a:solidFill>
                <a:latin typeface="Times New Roman" panose="02020603050405020304" pitchFamily="18" charset="0"/>
                <a:cs typeface="Times New Roman" panose="02020603050405020304" pitchFamily="18" charset="0"/>
              </a:rPr>
              <a:t>(1) Subiecţii prezentei legi sînt obligaţi să calculeze de sine stătător plăţile pentru poluarea mediului prevăzute la art.</a:t>
            </a:r>
            <a:r>
              <a:rPr lang="en-US" sz="2000" b="0" dirty="0" smtClean="0">
                <a:solidFill>
                  <a:schemeClr val="tx1"/>
                </a:solidFill>
                <a:latin typeface="Times New Roman" panose="02020603050405020304" pitchFamily="18" charset="0"/>
                <a:cs typeface="Times New Roman" panose="02020603050405020304" pitchFamily="18" charset="0"/>
              </a:rPr>
              <a:t> </a:t>
            </a:r>
            <a:r>
              <a:rPr lang="ro-RO" sz="2000" b="0" dirty="0" smtClean="0">
                <a:solidFill>
                  <a:schemeClr val="tx1"/>
                </a:solidFill>
                <a:latin typeface="Times New Roman" panose="02020603050405020304" pitchFamily="18" charset="0"/>
                <a:cs typeface="Times New Roman" panose="02020603050405020304" pitchFamily="18" charset="0"/>
              </a:rPr>
              <a:t>6, 9 şi 10, să achite la bugetul de stat plăţile corespunzătoare şi să prezinte Serviciului Fiscal de Stat darea de seamă respectivă, utilizînd, în mod obligatoriu, metode automatizate de raportare electronică în condiţiile stipulate la art.187 alin.(2</a:t>
            </a:r>
            <a:r>
              <a:rPr lang="ro-RO" sz="2000" b="0" baseline="30000" dirty="0" smtClean="0">
                <a:solidFill>
                  <a:schemeClr val="tx1"/>
                </a:solidFill>
                <a:latin typeface="Times New Roman" panose="02020603050405020304" pitchFamily="18" charset="0"/>
                <a:cs typeface="Times New Roman" panose="02020603050405020304" pitchFamily="18" charset="0"/>
              </a:rPr>
              <a:t>1</a:t>
            </a:r>
            <a:r>
              <a:rPr lang="ro-RO" sz="2000" b="0" dirty="0" smtClean="0">
                <a:solidFill>
                  <a:schemeClr val="tx1"/>
                </a:solidFill>
                <a:latin typeface="Times New Roman" panose="02020603050405020304" pitchFamily="18" charset="0"/>
                <a:cs typeface="Times New Roman" panose="02020603050405020304" pitchFamily="18" charset="0"/>
              </a:rPr>
              <a:t>) din Codul fiscal. Forma şi modul de completare a dării de seamă se aprobă de către Ministerul Agriculturii, Dezvoltării Regionale şi Mediului.</a:t>
            </a:r>
          </a:p>
          <a:p>
            <a:pPr algn="just">
              <a:spcBef>
                <a:spcPts val="0"/>
              </a:spcBef>
              <a:spcAft>
                <a:spcPts val="0"/>
              </a:spcAft>
            </a:pPr>
            <a:r>
              <a:rPr lang="ro-RO" sz="2000" b="0" dirty="0" smtClean="0">
                <a:solidFill>
                  <a:schemeClr val="tx1"/>
                </a:solidFill>
                <a:latin typeface="Times New Roman" panose="02020603050405020304" pitchFamily="18" charset="0"/>
                <a:cs typeface="Times New Roman" panose="02020603050405020304" pitchFamily="18" charset="0"/>
              </a:rPr>
              <a:t>(3) Subiecţii vizaţi la art.6, 9 şi 10 calculează şi achită plăţile corespunzătoare şi prezintă darea de seamă respectivă anual, </a:t>
            </a:r>
            <a:r>
              <a:rPr lang="ro-RO" sz="2000" b="0" u="sng" dirty="0" smtClean="0">
                <a:solidFill>
                  <a:schemeClr val="tx1"/>
                </a:solidFill>
                <a:latin typeface="Times New Roman" panose="02020603050405020304" pitchFamily="18" charset="0"/>
                <a:cs typeface="Times New Roman" panose="02020603050405020304" pitchFamily="18" charset="0"/>
              </a:rPr>
              <a:t>pînă la data de 25 a lunii februarie a anului următor de gestiune.</a:t>
            </a:r>
            <a:endParaRPr lang="ro-RO" sz="2000" b="0" u="sng"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8008318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2" name="Прямоугольник 11"/>
          <p:cNvSpPr/>
          <p:nvPr/>
        </p:nvSpPr>
        <p:spPr>
          <a:xfrm>
            <a:off x="323557" y="1520786"/>
            <a:ext cx="8426547" cy="4493538"/>
          </a:xfrm>
          <a:prstGeom prst="rect">
            <a:avLst/>
          </a:prstGeom>
        </p:spPr>
        <p:txBody>
          <a:bodyPr wrap="square">
            <a:spAutoFit/>
          </a:bodyPr>
          <a:lstStyle/>
          <a:p>
            <a:pPr algn="just"/>
            <a:r>
              <a:rPr lang="ro-RO" dirty="0" smtClean="0">
                <a:solidFill>
                  <a:schemeClr val="tx1"/>
                </a:solidFill>
                <a:latin typeface="Times New Roman" panose="02020603050405020304" pitchFamily="18" charset="0"/>
                <a:cs typeface="Times New Roman" panose="02020603050405020304" pitchFamily="18" charset="0"/>
              </a:rPr>
              <a:t>Administrarea şi gestionarea serviciilor publice de gospodărie comunală</a:t>
            </a:r>
          </a:p>
          <a:p>
            <a:pPr algn="just"/>
            <a:r>
              <a:rPr lang="ro-RO" dirty="0" smtClean="0">
                <a:solidFill>
                  <a:schemeClr val="tx1"/>
                </a:solidFill>
                <a:latin typeface="Times New Roman" panose="02020603050405020304" pitchFamily="18" charset="0"/>
                <a:cs typeface="Times New Roman" panose="02020603050405020304" pitchFamily="18" charset="0"/>
              </a:rPr>
              <a:t>    </a:t>
            </a:r>
            <a:r>
              <a:rPr lang="ro-RO" b="0" dirty="0" smtClean="0">
                <a:solidFill>
                  <a:schemeClr val="tx1"/>
                </a:solidFill>
                <a:latin typeface="Times New Roman" panose="02020603050405020304" pitchFamily="18" charset="0"/>
                <a:cs typeface="Times New Roman" panose="02020603050405020304" pitchFamily="18" charset="0"/>
              </a:rPr>
              <a:t>Art.16. - Organizarea, conducerea, administrarea, gestionarea, monitorizarea şi controlul funcţionării serviciilor publice de gospodărie comunală, coordonarea activităţii lor </a:t>
            </a:r>
            <a:r>
              <a:rPr lang="ro-RO" dirty="0" smtClean="0">
                <a:solidFill>
                  <a:schemeClr val="tx1"/>
                </a:solidFill>
                <a:latin typeface="Times New Roman" panose="02020603050405020304" pitchFamily="18" charset="0"/>
                <a:cs typeface="Times New Roman" panose="02020603050405020304" pitchFamily="18" charset="0"/>
              </a:rPr>
              <a:t>sînt atribuţii ale autorităţilor administraţiei publice centrale şi locale.</a:t>
            </a:r>
          </a:p>
          <a:p>
            <a:pPr algn="just"/>
            <a:r>
              <a:rPr lang="ro-RO" b="0" dirty="0" smtClean="0">
                <a:solidFill>
                  <a:schemeClr val="tx1"/>
                </a:solidFill>
                <a:latin typeface="Times New Roman" panose="02020603050405020304" pitchFamily="18" charset="0"/>
                <a:cs typeface="Times New Roman" panose="02020603050405020304" pitchFamily="18" charset="0"/>
              </a:rPr>
              <a:t>Art. 17. – (1) Gestionarea serviciilor publice de gospodărie comunală se organizează şi se realizează prin: </a:t>
            </a:r>
          </a:p>
          <a:p>
            <a:pPr algn="just"/>
            <a:r>
              <a:rPr lang="ro-RO" dirty="0" smtClean="0">
                <a:solidFill>
                  <a:schemeClr val="tx1"/>
                </a:solidFill>
                <a:latin typeface="Times New Roman" panose="02020603050405020304" pitchFamily="18" charset="0"/>
                <a:cs typeface="Times New Roman" panose="02020603050405020304" pitchFamily="18" charset="0"/>
              </a:rPr>
              <a:t>a) gestiune directă; </a:t>
            </a:r>
          </a:p>
          <a:p>
            <a:pPr algn="just"/>
            <a:r>
              <a:rPr lang="ro-RO" dirty="0" smtClean="0">
                <a:solidFill>
                  <a:schemeClr val="tx1"/>
                </a:solidFill>
                <a:latin typeface="Times New Roman" panose="02020603050405020304" pitchFamily="18" charset="0"/>
                <a:cs typeface="Times New Roman" panose="02020603050405020304" pitchFamily="18" charset="0"/>
              </a:rPr>
              <a:t> b) gestiune delegată. </a:t>
            </a:r>
          </a:p>
          <a:p>
            <a:pPr algn="just"/>
            <a:endParaRPr lang="ro-RO" b="0" dirty="0" smtClean="0">
              <a:solidFill>
                <a:schemeClr val="tx1"/>
              </a:solidFill>
              <a:latin typeface="Times New Roman" panose="02020603050405020304" pitchFamily="18" charset="0"/>
              <a:cs typeface="Times New Roman" panose="02020603050405020304" pitchFamily="18" charset="0"/>
            </a:endParaRPr>
          </a:p>
          <a:p>
            <a:pPr algn="just"/>
            <a:endParaRPr lang="ro-RO" b="0" dirty="0" smtClean="0">
              <a:solidFill>
                <a:schemeClr val="tx1"/>
              </a:solidFill>
              <a:latin typeface="Times New Roman" panose="02020603050405020304" pitchFamily="18" charset="0"/>
              <a:cs typeface="Times New Roman" panose="02020603050405020304" pitchFamily="18" charset="0"/>
            </a:endParaRPr>
          </a:p>
          <a:p>
            <a:pPr algn="just"/>
            <a:endParaRPr lang="ro-RO"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Прямоугольник 10"/>
          <p:cNvSpPr/>
          <p:nvPr/>
        </p:nvSpPr>
        <p:spPr>
          <a:xfrm>
            <a:off x="295422" y="1491176"/>
            <a:ext cx="8609427" cy="3908762"/>
          </a:xfrm>
          <a:prstGeom prst="rect">
            <a:avLst/>
          </a:prstGeom>
        </p:spPr>
        <p:txBody>
          <a:bodyPr wrap="square">
            <a:spAutoFit/>
          </a:bodyPr>
          <a:lstStyle/>
          <a:p>
            <a:pPr algn="just"/>
            <a:r>
              <a:rPr lang="ro-RO" b="0" dirty="0" smtClean="0">
                <a:solidFill>
                  <a:schemeClr val="tx1"/>
                </a:solidFill>
                <a:latin typeface="Times New Roman" panose="02020603050405020304" pitchFamily="18" charset="0"/>
                <a:cs typeface="Times New Roman" panose="02020603050405020304" pitchFamily="18" charset="0"/>
              </a:rPr>
              <a:t>    (2) Alegerea formei de gestionare a serviciilor publice de gospodărie comunală se efectuează prin decizia autorităţii administraţiei publice locale sau, după caz​​, a organului central de specialitate al administraţiei publice în calitatea lor de fondatori.</a:t>
            </a:r>
          </a:p>
          <a:p>
            <a:pPr algn="just"/>
            <a:r>
              <a:rPr lang="pt-BR" b="0" dirty="0" smtClean="0">
                <a:solidFill>
                  <a:schemeClr val="tx1"/>
                </a:solidFill>
                <a:latin typeface="Times New Roman" panose="02020603050405020304" pitchFamily="18" charset="0"/>
                <a:cs typeface="Times New Roman" panose="02020603050405020304" pitchFamily="18" charset="0"/>
              </a:rPr>
              <a:t>Art.18. - (1) În cadrul </a:t>
            </a:r>
            <a:r>
              <a:rPr lang="pt-BR" dirty="0" smtClean="0">
                <a:solidFill>
                  <a:schemeClr val="tx1"/>
                </a:solidFill>
                <a:latin typeface="Times New Roman" panose="02020603050405020304" pitchFamily="18" charset="0"/>
                <a:cs typeface="Times New Roman" panose="02020603050405020304" pitchFamily="18" charset="0"/>
              </a:rPr>
              <a:t>gestiunii directe</a:t>
            </a:r>
            <a:r>
              <a:rPr lang="pt-BR" b="0" dirty="0" smtClean="0">
                <a:solidFill>
                  <a:schemeClr val="tx1"/>
                </a:solidFill>
                <a:latin typeface="Times New Roman" panose="02020603050405020304" pitchFamily="18" charset="0"/>
                <a:cs typeface="Times New Roman" panose="02020603050405020304" pitchFamily="18" charset="0"/>
              </a:rPr>
              <a:t>, autorităţile administraţiei publice locale îşi asumă toate sarcinile şi responsabilităţile privind organizarea, conducerea, administrarea şi gestionarea serviciilor publice de gospodărie comunală.</a:t>
            </a:r>
            <a:endParaRPr lang="ru-RU" b="0" dirty="0" smtClean="0">
              <a:solidFill>
                <a:schemeClr val="tx1"/>
              </a:solidFill>
              <a:latin typeface="Times New Roman" panose="02020603050405020304" pitchFamily="18" charset="0"/>
              <a:cs typeface="Times New Roman" panose="02020603050405020304" pitchFamily="18" charset="0"/>
            </a:endParaRPr>
          </a:p>
          <a:p>
            <a:pPr algn="just"/>
            <a:r>
              <a:rPr lang="pt-BR" sz="2400" b="0" dirty="0" smtClean="0">
                <a:solidFill>
                  <a:schemeClr val="tx1"/>
                </a:solidFill>
                <a:latin typeface="Times New Roman" panose="02020603050405020304" pitchFamily="18" charset="0"/>
                <a:cs typeface="Times New Roman" panose="02020603050405020304" pitchFamily="18" charset="0"/>
              </a:rPr>
              <a:t> (2) Gestiunea directă se realizează prin compartimentele specializate organizate în cadrul autorităţilor administraţiei publice locale.</a:t>
            </a:r>
            <a:endParaRPr lang="ro-RO"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Прямоугольник 10"/>
          <p:cNvSpPr/>
          <p:nvPr/>
        </p:nvSpPr>
        <p:spPr>
          <a:xfrm>
            <a:off x="365760" y="1406770"/>
            <a:ext cx="8426547" cy="4247317"/>
          </a:xfrm>
          <a:prstGeom prst="rect">
            <a:avLst/>
          </a:prstGeom>
        </p:spPr>
        <p:txBody>
          <a:bodyPr wrap="square">
            <a:spAutoFit/>
          </a:bodyPr>
          <a:lstStyle/>
          <a:p>
            <a:pPr algn="just"/>
            <a:r>
              <a:rPr lang="en-US" sz="1800" b="0" dirty="0" smtClean="0">
                <a:solidFill>
                  <a:schemeClr val="tx1"/>
                </a:solidFill>
                <a:latin typeface="Times New Roman" panose="02020603050405020304" pitchFamily="18" charset="0"/>
                <a:cs typeface="Times New Roman" panose="02020603050405020304" pitchFamily="18" charset="0"/>
              </a:rPr>
              <a:t>Art. 19. – (1) </a:t>
            </a:r>
            <a:r>
              <a:rPr lang="ro-RO" sz="1800" b="0" dirty="0" smtClean="0">
                <a:solidFill>
                  <a:schemeClr val="tx1"/>
                </a:solidFill>
                <a:latin typeface="Times New Roman" panose="02020603050405020304" pitchFamily="18" charset="0"/>
                <a:cs typeface="Times New Roman" panose="02020603050405020304" pitchFamily="18" charset="0"/>
              </a:rPr>
              <a:t>În cazul </a:t>
            </a:r>
            <a:r>
              <a:rPr lang="ro-RO" sz="1800" dirty="0" smtClean="0">
                <a:solidFill>
                  <a:schemeClr val="tx1"/>
                </a:solidFill>
                <a:latin typeface="Times New Roman" panose="02020603050405020304" pitchFamily="18" charset="0"/>
                <a:cs typeface="Times New Roman" panose="02020603050405020304" pitchFamily="18" charset="0"/>
              </a:rPr>
              <a:t>gestiunii delegate </a:t>
            </a:r>
            <a:r>
              <a:rPr lang="ro-RO" sz="1800" b="0" dirty="0" smtClean="0">
                <a:solidFill>
                  <a:schemeClr val="tx1"/>
                </a:solidFill>
                <a:latin typeface="Times New Roman" panose="02020603050405020304" pitchFamily="18" charset="0"/>
                <a:cs typeface="Times New Roman" panose="02020603050405020304" pitchFamily="18" charset="0"/>
              </a:rPr>
              <a:t>prin contract de parteneriat public-privat, autorităţile administraţiei publice locale pot apela la unul sau la mai mulţi operatori cărora le-a fost încredinţată, în baza contractului respectiv, gestiunea furnizării/prestării serviciilor publice de gospodărie comunală, precum şi administrarea şi exploatarea sistemelor publice  tehnico-edilitare.</a:t>
            </a:r>
          </a:p>
          <a:p>
            <a:pPr algn="just"/>
            <a:r>
              <a:rPr lang="ro-RO" sz="1800" b="0" dirty="0" smtClean="0">
                <a:solidFill>
                  <a:schemeClr val="tx1"/>
                </a:solidFill>
                <a:latin typeface="Times New Roman" panose="02020603050405020304" pitchFamily="18" charset="0"/>
                <a:cs typeface="Times New Roman" panose="02020603050405020304" pitchFamily="18" charset="0"/>
              </a:rPr>
              <a:t>    (2) Gestiunea delegată a serviciilor publice de gospodărie comunală se realizează în condiţiile legislaţiei în vigoare.</a:t>
            </a:r>
          </a:p>
          <a:p>
            <a:pPr algn="just"/>
            <a:r>
              <a:rPr lang="ro-RO" sz="1800" b="0" dirty="0" smtClean="0">
                <a:solidFill>
                  <a:schemeClr val="tx1"/>
                </a:solidFill>
                <a:latin typeface="Times New Roman" panose="02020603050405020304" pitchFamily="18" charset="0"/>
                <a:cs typeface="Times New Roman" panose="02020603050405020304" pitchFamily="18" charset="0"/>
              </a:rPr>
              <a:t>    (3) În conformitate cu competenţele şi obligaţiile ce le revin potrivit legii, autorităţile administraţiei publice locale îşi exercită atribuţiile privind adoptarea politicilor şi strategiilor de dezvoltare a serviciilor, a programelor de dezvoltare a sistemelor publice de gospodărie comunală, precum şi dreptul de a controla şi de a supraveghea executarea contractelor prin care a fost delegată gestiunea serviciilor, inclusiv:</a:t>
            </a:r>
          </a:p>
          <a:p>
            <a:pPr algn="just"/>
            <a:r>
              <a:rPr lang="ro-RO" sz="1800" b="0" dirty="0" smtClean="0">
                <a:solidFill>
                  <a:schemeClr val="tx1"/>
                </a:solidFill>
                <a:latin typeface="Times New Roman" panose="02020603050405020304" pitchFamily="18" charset="0"/>
                <a:cs typeface="Times New Roman" panose="02020603050405020304" pitchFamily="18" charset="0"/>
              </a:rPr>
              <a:t>    a) modul de îndeplinire de către operatori a obligaţiilor asumate;</a:t>
            </a:r>
          </a:p>
          <a:p>
            <a:pPr algn="just"/>
            <a:r>
              <a:rPr lang="ro-RO" sz="1800" b="0" dirty="0" smtClean="0">
                <a:solidFill>
                  <a:schemeClr val="tx1"/>
                </a:solidFill>
                <a:latin typeface="Times New Roman" panose="02020603050405020304" pitchFamily="18" charset="0"/>
                <a:cs typeface="Times New Roman" panose="02020603050405020304" pitchFamily="18" charset="0"/>
              </a:rPr>
              <a:t>    b) calitatea serviciilor furnizate/prestate;</a:t>
            </a:r>
          </a:p>
          <a:p>
            <a:pPr algn="just"/>
            <a:r>
              <a:rPr lang="ro-RO" sz="1800" b="0" dirty="0" smtClean="0">
                <a:solidFill>
                  <a:schemeClr val="tx1"/>
                </a:solidFill>
                <a:latin typeface="Times New Roman" panose="02020603050405020304" pitchFamily="18" charset="0"/>
                <a:cs typeface="Times New Roman" panose="02020603050405020304" pitchFamily="18" charset="0"/>
              </a:rPr>
              <a:t>    c) parametrii serviciilor furnizate/prestate</a:t>
            </a:r>
            <a:r>
              <a:rPr lang="en-US" sz="1800" b="0" dirty="0" smtClean="0">
                <a:solidFill>
                  <a:schemeClr val="tx1"/>
                </a:solidFill>
                <a:latin typeface="Times New Roman" panose="02020603050405020304" pitchFamily="18" charset="0"/>
                <a:cs typeface="Times New Roman" panose="02020603050405020304" pitchFamily="18" charset="0"/>
              </a:rPr>
              <a:t>;</a:t>
            </a:r>
            <a:endParaRPr lang="en-US" sz="18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2031325"/>
          </a:xfrm>
          <a:prstGeom prst="rect">
            <a:avLst/>
          </a:prstGeom>
          <a:noFill/>
        </p:spPr>
        <p:txBody>
          <a:bodyPr wrap="square" rtlCol="0">
            <a:spAutoFit/>
          </a:bodyPr>
          <a:lstStyle/>
          <a:p>
            <a:pPr algn="just"/>
            <a:r>
              <a:rPr lang="pt-BR" sz="1800" b="0" dirty="0">
                <a:solidFill>
                  <a:schemeClr val="tx1"/>
                </a:solidFill>
                <a:latin typeface="Times New Roman" panose="02020603050405020304" pitchFamily="18" charset="0"/>
                <a:cs typeface="Times New Roman" panose="02020603050405020304" pitchFamily="18" charset="0"/>
              </a:rPr>
              <a:t> d) modul de administrare, exploatare, conservare şi menţinere în funcţiune a sistemelor publice din infrastructura edilitară a localităţilor, precum şi activitatea de dezvoltare şi/sau modernizare a acestor sisteme;</a:t>
            </a:r>
          </a:p>
          <a:p>
            <a:pPr algn="just"/>
            <a:r>
              <a:rPr lang="pt-BR" sz="1800" b="0" dirty="0">
                <a:solidFill>
                  <a:schemeClr val="tx1"/>
                </a:solidFill>
                <a:latin typeface="Times New Roman" panose="02020603050405020304" pitchFamily="18" charset="0"/>
                <a:cs typeface="Times New Roman" panose="02020603050405020304" pitchFamily="18" charset="0"/>
              </a:rPr>
              <a:t>  e) modul de formare şi de stabilire a tarifelor la serviciile publice de gospodărie comunală furnizate/prestate</a:t>
            </a:r>
            <a:r>
              <a:rPr lang="pt-BR" sz="1800" b="0" dirty="0" smtClean="0">
                <a:solidFill>
                  <a:schemeClr val="tx1"/>
                </a:solidFill>
                <a:latin typeface="Times New Roman" panose="02020603050405020304" pitchFamily="18" charset="0"/>
                <a:cs typeface="Times New Roman" panose="02020603050405020304" pitchFamily="18" charset="0"/>
              </a:rPr>
              <a:t>.</a:t>
            </a:r>
            <a:endParaRPr lang="ro-RO" sz="1800" b="0" dirty="0" smtClean="0">
              <a:solidFill>
                <a:schemeClr val="tx1"/>
              </a:solidFill>
              <a:latin typeface="Times New Roman" panose="02020603050405020304" pitchFamily="18" charset="0"/>
              <a:cs typeface="Times New Roman" panose="02020603050405020304" pitchFamily="18" charset="0"/>
            </a:endParaRPr>
          </a:p>
          <a:p>
            <a:pPr algn="just"/>
            <a:r>
              <a:rPr lang="vi-VN" sz="1800" b="0" dirty="0" smtClean="0">
                <a:solidFill>
                  <a:schemeClr val="tx1"/>
                </a:solidFill>
                <a:latin typeface="Times New Roman" panose="02020603050405020304" pitchFamily="18" charset="0"/>
                <a:cs typeface="Times New Roman" panose="02020603050405020304" pitchFamily="18" charset="0"/>
              </a:rPr>
              <a:t>Art.20. - Desfăşurarea activităţilor specifice fiecărui serviciu public de gospodărie comunală, organizat şi realizat prin delegare a gestiunii, se face pe bază de contract.</a:t>
            </a:r>
            <a:endParaRPr lang="pt-BR" sz="18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2" name="TextBox 11"/>
          <p:cNvSpPr txBox="1"/>
          <p:nvPr/>
        </p:nvSpPr>
        <p:spPr>
          <a:xfrm>
            <a:off x="192181" y="1406769"/>
            <a:ext cx="8689269" cy="5560624"/>
          </a:xfrm>
          <a:prstGeom prst="rect">
            <a:avLst/>
          </a:prstGeom>
          <a:noFill/>
        </p:spPr>
        <p:txBody>
          <a:bodyPr wrap="square" rtlCol="0">
            <a:spAutoFit/>
          </a:bodyPr>
          <a:lstStyle/>
          <a:p>
            <a:pPr algn="just"/>
            <a:r>
              <a:rPr lang="pt-BR" sz="1800" dirty="0">
                <a:solidFill>
                  <a:srgbClr val="0000FF"/>
                </a:solidFill>
                <a:latin typeface="Times New Roman" panose="02020603050405020304" pitchFamily="18" charset="0"/>
                <a:cs typeface="Times New Roman" panose="02020603050405020304" pitchFamily="18" charset="0"/>
              </a:rPr>
              <a:t>HOTĂRÎRE</a:t>
            </a:r>
            <a:r>
              <a:rPr lang="ro-RO" sz="1800" dirty="0">
                <a:solidFill>
                  <a:srgbClr val="0000FF"/>
                </a:solidFill>
                <a:latin typeface="Times New Roman" panose="02020603050405020304" pitchFamily="18" charset="0"/>
                <a:cs typeface="Times New Roman" panose="02020603050405020304" pitchFamily="18" charset="0"/>
              </a:rPr>
              <a:t>A</a:t>
            </a:r>
            <a:r>
              <a:rPr lang="pt-BR" sz="1800" dirty="0">
                <a:solidFill>
                  <a:srgbClr val="0000FF"/>
                </a:solidFill>
                <a:latin typeface="Times New Roman" panose="02020603050405020304" pitchFamily="18" charset="0"/>
                <a:cs typeface="Times New Roman" panose="02020603050405020304" pitchFamily="18" charset="0"/>
              </a:rPr>
              <a:t> Nr. 191 din  19.02.2002</a:t>
            </a:r>
            <a:r>
              <a:rPr lang="ro-RO" sz="1800" dirty="0">
                <a:solidFill>
                  <a:srgbClr val="0000FF"/>
                </a:solidFill>
                <a:latin typeface="Times New Roman" panose="02020603050405020304" pitchFamily="18" charset="0"/>
                <a:cs typeface="Times New Roman" panose="02020603050405020304" pitchFamily="18" charset="0"/>
              </a:rPr>
              <a:t> </a:t>
            </a:r>
            <a:r>
              <a:rPr lang="pt-BR" sz="1800" dirty="0">
                <a:solidFill>
                  <a:srgbClr val="0000FF"/>
                </a:solidFill>
                <a:latin typeface="Times New Roman" panose="02020603050405020304" pitchFamily="18" charset="0"/>
                <a:cs typeface="Times New Roman" panose="02020603050405020304" pitchFamily="18" charset="0"/>
              </a:rPr>
              <a:t>despre aprobarea Regulamentului cu privire la modul de prestare şi achitare a serviciilor locative, comunale şi necomunale pentru fondul</a:t>
            </a:r>
            <a:r>
              <a:rPr lang="ro-RO" sz="1800" dirty="0">
                <a:solidFill>
                  <a:srgbClr val="0000FF"/>
                </a:solidFill>
                <a:latin typeface="Times New Roman" panose="02020603050405020304" pitchFamily="18" charset="0"/>
                <a:cs typeface="Times New Roman" panose="02020603050405020304" pitchFamily="18" charset="0"/>
              </a:rPr>
              <a:t> </a:t>
            </a:r>
            <a:r>
              <a:rPr lang="pt-BR" sz="1800" dirty="0">
                <a:solidFill>
                  <a:srgbClr val="0000FF"/>
                </a:solidFill>
                <a:latin typeface="Times New Roman" panose="02020603050405020304" pitchFamily="18" charset="0"/>
                <a:cs typeface="Times New Roman" panose="02020603050405020304" pitchFamily="18" charset="0"/>
              </a:rPr>
              <a:t>locativ, contorizarea</a:t>
            </a:r>
            <a:r>
              <a:rPr lang="ro-RO" sz="1800" dirty="0">
                <a:solidFill>
                  <a:srgbClr val="0000FF"/>
                </a:solidFill>
                <a:latin typeface="Times New Roman" panose="02020603050405020304" pitchFamily="18" charset="0"/>
                <a:cs typeface="Times New Roman" panose="02020603050405020304" pitchFamily="18" charset="0"/>
              </a:rPr>
              <a:t> </a:t>
            </a:r>
            <a:r>
              <a:rPr lang="pt-BR" sz="1800" dirty="0">
                <a:solidFill>
                  <a:srgbClr val="0000FF"/>
                </a:solidFill>
                <a:latin typeface="Times New Roman" panose="02020603050405020304" pitchFamily="18" charset="0"/>
                <a:cs typeface="Times New Roman" panose="02020603050405020304" pitchFamily="18" charset="0"/>
              </a:rPr>
              <a:t>apartamentelor şi condiţiile deconectării acestora de la/reconectării la sistemele de încălzire şi alimentare cu apă</a:t>
            </a:r>
            <a:endParaRPr lang="ro-RO" sz="1800" dirty="0">
              <a:solidFill>
                <a:srgbClr val="0000FF"/>
              </a:solidFill>
              <a:latin typeface="Times New Roman" panose="02020603050405020304" pitchFamily="18" charset="0"/>
              <a:cs typeface="Times New Roman" panose="02020603050405020304" pitchFamily="18" charset="0"/>
            </a:endParaRPr>
          </a:p>
          <a:p>
            <a:pPr algn="just"/>
            <a:r>
              <a:rPr lang="en-US" sz="180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http://lex.justice.md/index.php?action=view&amp;view=doc&amp;lang=1&amp;id=295931</a:t>
            </a:r>
            <a:endParaRPr lang="ro-RO" sz="1800" dirty="0">
              <a:solidFill>
                <a:srgbClr val="00B050"/>
              </a:solidFill>
              <a:latin typeface="Times New Roman" panose="02020603050405020304" pitchFamily="18" charset="0"/>
              <a:cs typeface="Times New Roman" panose="02020603050405020304" pitchFamily="18" charset="0"/>
            </a:endParaRPr>
          </a:p>
          <a:p>
            <a:pPr algn="just"/>
            <a:r>
              <a:rPr lang="ro-RO" sz="1800" dirty="0">
                <a:solidFill>
                  <a:srgbClr val="0000FF"/>
                </a:solidFill>
                <a:latin typeface="Times New Roman" panose="02020603050405020304" pitchFamily="18" charset="0"/>
                <a:cs typeface="Times New Roman" panose="02020603050405020304" pitchFamily="18" charset="0"/>
              </a:rPr>
              <a:t> </a:t>
            </a:r>
            <a:r>
              <a:rPr lang="ro-RO" sz="1800" b="0" dirty="0">
                <a:solidFill>
                  <a:schemeClr val="tx1"/>
                </a:solidFill>
                <a:latin typeface="Times New Roman" panose="02020603050405020304" pitchFamily="18" charset="0"/>
                <a:cs typeface="Times New Roman" panose="02020603050405020304" pitchFamily="18" charset="0"/>
              </a:rPr>
              <a:t>1. Regulamentul a fost elaborat în conformitate cu </a:t>
            </a:r>
            <a:r>
              <a:rPr lang="ro-RO" sz="1800" b="0" dirty="0" err="1">
                <a:solidFill>
                  <a:schemeClr val="tx1"/>
                </a:solidFill>
                <a:latin typeface="Times New Roman" panose="02020603050405020304" pitchFamily="18" charset="0"/>
                <a:cs typeface="Times New Roman" panose="02020603050405020304" pitchFamily="18" charset="0"/>
              </a:rPr>
              <a:t>Constituţia</a:t>
            </a:r>
            <a:r>
              <a:rPr lang="ro-RO" sz="1800" b="0" dirty="0">
                <a:solidFill>
                  <a:schemeClr val="tx1"/>
                </a:solidFill>
                <a:latin typeface="Times New Roman" panose="02020603050405020304" pitchFamily="18" charset="0"/>
                <a:cs typeface="Times New Roman" panose="02020603050405020304" pitchFamily="18" charset="0"/>
              </a:rPr>
              <a:t> Republicii Moldova, Codul locativ, Legea cu privire la </a:t>
            </a:r>
            <a:r>
              <a:rPr lang="ro-RO" sz="1800" b="0" dirty="0" err="1">
                <a:solidFill>
                  <a:schemeClr val="tx1"/>
                </a:solidFill>
                <a:latin typeface="Times New Roman" panose="02020603050405020304" pitchFamily="18" charset="0"/>
                <a:cs typeface="Times New Roman" panose="02020603050405020304" pitchFamily="18" charset="0"/>
              </a:rPr>
              <a:t>protecţia</a:t>
            </a:r>
            <a:r>
              <a:rPr lang="ro-RO" sz="1800" b="0" dirty="0">
                <a:solidFill>
                  <a:schemeClr val="tx1"/>
                </a:solidFill>
                <a:latin typeface="Times New Roman" panose="02020603050405020304" pitchFamily="18" charset="0"/>
                <a:cs typeface="Times New Roman" panose="02020603050405020304" pitchFamily="18" charset="0"/>
              </a:rPr>
              <a:t> drepturilor consumatorilor, Legea cu privire la arendă, Legea condominiului în fondul locativ, altor documente normative </a:t>
            </a:r>
            <a:r>
              <a:rPr lang="ro-RO" sz="1800" dirty="0" err="1">
                <a:solidFill>
                  <a:schemeClr val="tx1"/>
                </a:solidFill>
                <a:latin typeface="Times New Roman" panose="02020603050405020304" pitchFamily="18" charset="0"/>
                <a:cs typeface="Times New Roman" panose="02020603050405020304" pitchFamily="18" charset="0"/>
              </a:rPr>
              <a:t>şi</a:t>
            </a:r>
            <a:r>
              <a:rPr lang="ro-RO" sz="1800" dirty="0">
                <a:solidFill>
                  <a:schemeClr val="tx1"/>
                </a:solidFill>
                <a:latin typeface="Times New Roman" panose="02020603050405020304" pitchFamily="18" charset="0"/>
                <a:cs typeface="Times New Roman" panose="02020603050405020304" pitchFamily="18" charset="0"/>
              </a:rPr>
              <a:t> </a:t>
            </a:r>
            <a:r>
              <a:rPr lang="ro-RO" sz="1800" dirty="0" err="1">
                <a:solidFill>
                  <a:schemeClr val="tx1"/>
                </a:solidFill>
                <a:latin typeface="Times New Roman" panose="02020603050405020304" pitchFamily="18" charset="0"/>
                <a:cs typeface="Times New Roman" panose="02020603050405020304" pitchFamily="18" charset="0"/>
              </a:rPr>
              <a:t>stabileşte</a:t>
            </a:r>
            <a:r>
              <a:rPr lang="ro-RO" sz="1800" dirty="0">
                <a:solidFill>
                  <a:schemeClr val="tx1"/>
                </a:solidFill>
                <a:latin typeface="Times New Roman" panose="02020603050405020304" pitchFamily="18" charset="0"/>
                <a:cs typeface="Times New Roman" panose="02020603050405020304" pitchFamily="18" charset="0"/>
              </a:rPr>
              <a:t> modul de achitare de către proprietarii, </a:t>
            </a:r>
            <a:r>
              <a:rPr lang="ro-RO" sz="1800" dirty="0" err="1">
                <a:solidFill>
                  <a:schemeClr val="tx1"/>
                </a:solidFill>
                <a:latin typeface="Times New Roman" panose="02020603050405020304" pitchFamily="18" charset="0"/>
                <a:cs typeface="Times New Roman" panose="02020603050405020304" pitchFamily="18" charset="0"/>
              </a:rPr>
              <a:t>chiriaşii</a:t>
            </a:r>
            <a:r>
              <a:rPr lang="ro-RO" sz="1800" dirty="0">
                <a:solidFill>
                  <a:schemeClr val="tx1"/>
                </a:solidFill>
                <a:latin typeface="Times New Roman" panose="02020603050405020304" pitchFamily="18" charset="0"/>
                <a:cs typeface="Times New Roman" panose="02020603050405020304" pitchFamily="18" charset="0"/>
              </a:rPr>
              <a:t> </a:t>
            </a:r>
            <a:r>
              <a:rPr lang="ro-RO" sz="1800" dirty="0" err="1">
                <a:solidFill>
                  <a:schemeClr val="tx1"/>
                </a:solidFill>
                <a:latin typeface="Times New Roman" panose="02020603050405020304" pitchFamily="18" charset="0"/>
                <a:cs typeface="Times New Roman" panose="02020603050405020304" pitchFamily="18" charset="0"/>
              </a:rPr>
              <a:t>şi</a:t>
            </a:r>
            <a:r>
              <a:rPr lang="ro-RO" sz="1800" dirty="0">
                <a:solidFill>
                  <a:schemeClr val="tx1"/>
                </a:solidFill>
                <a:latin typeface="Times New Roman" panose="02020603050405020304" pitchFamily="18" charset="0"/>
                <a:cs typeface="Times New Roman" panose="02020603050405020304" pitchFamily="18" charset="0"/>
              </a:rPr>
              <a:t> locatarii de apartamente, încăperi locuibile în cămine </a:t>
            </a:r>
            <a:r>
              <a:rPr lang="ro-RO" sz="1800" dirty="0" err="1">
                <a:solidFill>
                  <a:schemeClr val="tx1"/>
                </a:solidFill>
                <a:latin typeface="Times New Roman" panose="02020603050405020304" pitchFamily="18" charset="0"/>
                <a:cs typeface="Times New Roman" panose="02020603050405020304" pitchFamily="18" charset="0"/>
              </a:rPr>
              <a:t>şi</a:t>
            </a:r>
            <a:r>
              <a:rPr lang="ro-RO" sz="1800" dirty="0">
                <a:solidFill>
                  <a:schemeClr val="tx1"/>
                </a:solidFill>
                <a:latin typeface="Times New Roman" panose="02020603050405020304" pitchFamily="18" charset="0"/>
                <a:cs typeface="Times New Roman" panose="02020603050405020304" pitchFamily="18" charset="0"/>
              </a:rPr>
              <a:t> încăperi cu altă </a:t>
            </a:r>
            <a:r>
              <a:rPr lang="ro-RO" sz="1800" dirty="0" err="1">
                <a:solidFill>
                  <a:schemeClr val="tx1"/>
                </a:solidFill>
                <a:latin typeface="Times New Roman" panose="02020603050405020304" pitchFamily="18" charset="0"/>
                <a:cs typeface="Times New Roman" panose="02020603050405020304" pitchFamily="18" charset="0"/>
              </a:rPr>
              <a:t>destinaţie</a:t>
            </a:r>
            <a:r>
              <a:rPr lang="ro-RO" sz="1800" dirty="0">
                <a:solidFill>
                  <a:schemeClr val="tx1"/>
                </a:solidFill>
                <a:latin typeface="Times New Roman" panose="02020603050405020304" pitchFamily="18" charset="0"/>
                <a:cs typeface="Times New Roman" panose="02020603050405020304" pitchFamily="18" charset="0"/>
              </a:rPr>
              <a:t> </a:t>
            </a:r>
            <a:r>
              <a:rPr lang="ro-RO" sz="1800" dirty="0" err="1">
                <a:solidFill>
                  <a:schemeClr val="tx1"/>
                </a:solidFill>
                <a:latin typeface="Times New Roman" panose="02020603050405020304" pitchFamily="18" charset="0"/>
                <a:cs typeface="Times New Roman" panose="02020603050405020304" pitchFamily="18" charset="0"/>
              </a:rPr>
              <a:t>decît</a:t>
            </a:r>
            <a:r>
              <a:rPr lang="ro-RO" sz="1800" dirty="0">
                <a:solidFill>
                  <a:schemeClr val="tx1"/>
                </a:solidFill>
                <a:latin typeface="Times New Roman" panose="02020603050405020304" pitchFamily="18" charset="0"/>
                <a:cs typeface="Times New Roman" panose="02020603050405020304" pitchFamily="18" charset="0"/>
              </a:rPr>
              <a:t> aceea de </a:t>
            </a:r>
            <a:r>
              <a:rPr lang="ro-RO" sz="1800" dirty="0" err="1">
                <a:solidFill>
                  <a:schemeClr val="tx1"/>
                </a:solidFill>
                <a:latin typeface="Times New Roman" panose="02020603050405020304" pitchFamily="18" charset="0"/>
                <a:cs typeface="Times New Roman" panose="02020603050405020304" pitchFamily="18" charset="0"/>
              </a:rPr>
              <a:t>locuinţe</a:t>
            </a:r>
            <a:r>
              <a:rPr lang="ro-RO" sz="1800" dirty="0">
                <a:solidFill>
                  <a:schemeClr val="tx1"/>
                </a:solidFill>
                <a:latin typeface="Times New Roman" panose="02020603050405020304" pitchFamily="18" charset="0"/>
                <a:cs typeface="Times New Roman" panose="02020603050405020304" pitchFamily="18" charset="0"/>
              </a:rPr>
              <a:t> a </a:t>
            </a:r>
            <a:r>
              <a:rPr lang="ro-RO" sz="1800" dirty="0" err="1">
                <a:solidFill>
                  <a:schemeClr val="tx1"/>
                </a:solidFill>
                <a:latin typeface="Times New Roman" panose="02020603050405020304" pitchFamily="18" charset="0"/>
                <a:cs typeface="Times New Roman" panose="02020603050405020304" pitchFamily="18" charset="0"/>
              </a:rPr>
              <a:t>plăţilor</a:t>
            </a:r>
            <a:r>
              <a:rPr lang="ro-RO" sz="1800" dirty="0">
                <a:solidFill>
                  <a:schemeClr val="tx1"/>
                </a:solidFill>
                <a:latin typeface="Times New Roman" panose="02020603050405020304" pitchFamily="18" charset="0"/>
                <a:cs typeface="Times New Roman" panose="02020603050405020304" pitchFamily="18" charset="0"/>
              </a:rPr>
              <a:t> pentru serviciile locative, comunale </a:t>
            </a:r>
            <a:r>
              <a:rPr lang="ro-RO" sz="1800" dirty="0" err="1">
                <a:solidFill>
                  <a:schemeClr val="tx1"/>
                </a:solidFill>
                <a:latin typeface="Times New Roman" panose="02020603050405020304" pitchFamily="18" charset="0"/>
                <a:cs typeface="Times New Roman" panose="02020603050405020304" pitchFamily="18" charset="0"/>
              </a:rPr>
              <a:t>şi</a:t>
            </a:r>
            <a:r>
              <a:rPr lang="ro-RO" sz="1800" dirty="0">
                <a:solidFill>
                  <a:schemeClr val="tx1"/>
                </a:solidFill>
                <a:latin typeface="Times New Roman" panose="02020603050405020304" pitchFamily="18" charset="0"/>
                <a:cs typeface="Times New Roman" panose="02020603050405020304" pitchFamily="18" charset="0"/>
              </a:rPr>
              <a:t> </a:t>
            </a:r>
            <a:r>
              <a:rPr lang="ro-RO" sz="1800" dirty="0" err="1">
                <a:solidFill>
                  <a:schemeClr val="tx1"/>
                </a:solidFill>
                <a:latin typeface="Times New Roman" panose="02020603050405020304" pitchFamily="18" charset="0"/>
                <a:cs typeface="Times New Roman" panose="02020603050405020304" pitchFamily="18" charset="0"/>
              </a:rPr>
              <a:t>necomunale</a:t>
            </a:r>
            <a:r>
              <a:rPr lang="ro-RO" sz="1800" dirty="0">
                <a:solidFill>
                  <a:schemeClr val="tx1"/>
                </a:solidFill>
                <a:latin typeface="Times New Roman" panose="02020603050405020304" pitchFamily="18" charset="0"/>
                <a:cs typeface="Times New Roman" panose="02020603050405020304" pitchFamily="18" charset="0"/>
              </a:rPr>
              <a:t> </a:t>
            </a:r>
            <a:r>
              <a:rPr lang="ro-RO" sz="1800" dirty="0" err="1">
                <a:solidFill>
                  <a:schemeClr val="tx1"/>
                </a:solidFill>
                <a:latin typeface="Times New Roman" panose="02020603050405020304" pitchFamily="18" charset="0"/>
                <a:cs typeface="Times New Roman" panose="02020603050405020304" pitchFamily="18" charset="0"/>
              </a:rPr>
              <a:t>şi</a:t>
            </a:r>
            <a:r>
              <a:rPr lang="ro-RO" sz="1800" dirty="0">
                <a:solidFill>
                  <a:schemeClr val="tx1"/>
                </a:solidFill>
                <a:latin typeface="Times New Roman" panose="02020603050405020304" pitchFamily="18" charset="0"/>
                <a:cs typeface="Times New Roman" panose="02020603050405020304" pitchFamily="18" charset="0"/>
              </a:rPr>
              <a:t> reglementează </a:t>
            </a:r>
            <a:r>
              <a:rPr lang="ro-RO" sz="1800" dirty="0" err="1">
                <a:solidFill>
                  <a:schemeClr val="tx1"/>
                </a:solidFill>
                <a:latin typeface="Times New Roman" panose="02020603050405020304" pitchFamily="18" charset="0"/>
                <a:cs typeface="Times New Roman" panose="02020603050405020304" pitchFamily="18" charset="0"/>
              </a:rPr>
              <a:t>relaţiile</a:t>
            </a:r>
            <a:r>
              <a:rPr lang="ro-RO" sz="1800" dirty="0">
                <a:solidFill>
                  <a:schemeClr val="tx1"/>
                </a:solidFill>
                <a:latin typeface="Times New Roman" panose="02020603050405020304" pitchFamily="18" charset="0"/>
                <a:cs typeface="Times New Roman" panose="02020603050405020304" pitchFamily="18" charset="0"/>
              </a:rPr>
              <a:t> contractuale între furnizorii (gestionarii) </a:t>
            </a:r>
            <a:r>
              <a:rPr lang="ro-RO" sz="1800" dirty="0" err="1">
                <a:solidFill>
                  <a:schemeClr val="tx1"/>
                </a:solidFill>
                <a:latin typeface="Times New Roman" panose="02020603050405020304" pitchFamily="18" charset="0"/>
                <a:cs typeface="Times New Roman" panose="02020603050405020304" pitchFamily="18" charset="0"/>
              </a:rPr>
              <a:t>şi</a:t>
            </a:r>
            <a:r>
              <a:rPr lang="ro-RO" sz="1800" dirty="0">
                <a:solidFill>
                  <a:schemeClr val="tx1"/>
                </a:solidFill>
                <a:latin typeface="Times New Roman" panose="02020603050405020304" pitchFamily="18" charset="0"/>
                <a:cs typeface="Times New Roman" panose="02020603050405020304" pitchFamily="18" charset="0"/>
              </a:rPr>
              <a:t> consumatorii acestor servicii</a:t>
            </a:r>
            <a:r>
              <a:rPr lang="ro-RO" sz="1800" b="0" dirty="0">
                <a:solidFill>
                  <a:schemeClr val="tx1"/>
                </a:solidFill>
                <a:latin typeface="Times New Roman" panose="02020603050405020304" pitchFamily="18" charset="0"/>
                <a:cs typeface="Times New Roman" panose="02020603050405020304" pitchFamily="18" charset="0"/>
              </a:rPr>
              <a:t>.</a:t>
            </a:r>
          </a:p>
          <a:p>
            <a:pPr algn="just"/>
            <a:r>
              <a:rPr lang="ro-RO" sz="1800" b="0" dirty="0">
                <a:solidFill>
                  <a:schemeClr val="tx1"/>
                </a:solidFill>
                <a:latin typeface="Times New Roman" panose="02020603050405020304" pitchFamily="18" charset="0"/>
                <a:cs typeface="Times New Roman" panose="02020603050405020304" pitchFamily="18" charset="0"/>
              </a:rPr>
              <a:t>    Acţiunea prezentului Regulament nu se extinde asupra caselor individuale în ceea ce priveşte deservirea tehnică a blocului locativ</a:t>
            </a:r>
            <a:r>
              <a:rPr lang="ro-RO" sz="1800" b="0" dirty="0" smtClean="0">
                <a:solidFill>
                  <a:schemeClr val="tx1"/>
                </a:solidFill>
                <a:latin typeface="Times New Roman" panose="02020603050405020304" pitchFamily="18" charset="0"/>
                <a:cs typeface="Times New Roman" panose="02020603050405020304" pitchFamily="18" charset="0"/>
              </a:rPr>
              <a:t>.</a:t>
            </a:r>
          </a:p>
          <a:p>
            <a:pPr algn="just"/>
            <a:r>
              <a:rPr lang="ro-RO" sz="1800" dirty="0" smtClean="0">
                <a:solidFill>
                  <a:schemeClr val="tx1"/>
                </a:solidFill>
                <a:latin typeface="Times New Roman" panose="02020603050405020304" pitchFamily="18" charset="0"/>
                <a:cs typeface="Times New Roman" panose="02020603050405020304" pitchFamily="18" charset="0"/>
              </a:rPr>
              <a:t>II. Tipurile serviciilor prestate</a:t>
            </a:r>
            <a:endParaRPr lang="ro-RO" sz="1800" dirty="0">
              <a:solidFill>
                <a:schemeClr val="tx1"/>
              </a:solidFill>
              <a:latin typeface="Times New Roman" panose="02020603050405020304" pitchFamily="18" charset="0"/>
              <a:cs typeface="Times New Roman" panose="02020603050405020304" pitchFamily="18" charset="0"/>
            </a:endParaRPr>
          </a:p>
          <a:p>
            <a:pPr algn="just"/>
            <a:r>
              <a:rPr lang="ro-RO" sz="1800" b="0" dirty="0">
                <a:solidFill>
                  <a:schemeClr val="tx1"/>
                </a:solidFill>
                <a:latin typeface="Times New Roman" panose="02020603050405020304" pitchFamily="18" charset="0"/>
                <a:cs typeface="Times New Roman" panose="02020603050405020304" pitchFamily="18" charset="0"/>
              </a:rPr>
              <a:t> </a:t>
            </a:r>
            <a:r>
              <a:rPr lang="ro-RO" sz="1800" dirty="0">
                <a:solidFill>
                  <a:schemeClr val="tx1"/>
                </a:solidFill>
                <a:latin typeface="Times New Roman" panose="02020603050405020304" pitchFamily="18" charset="0"/>
                <a:cs typeface="Times New Roman" panose="02020603050405020304" pitchFamily="18" charset="0"/>
              </a:rPr>
              <a:t>5. Servicii comunale:</a:t>
            </a:r>
          </a:p>
          <a:p>
            <a:pPr algn="just"/>
            <a:r>
              <a:rPr lang="ro-RO" sz="1800" b="0" dirty="0">
                <a:solidFill>
                  <a:schemeClr val="tx1"/>
                </a:solidFill>
                <a:latin typeface="Times New Roman" panose="02020603050405020304" pitchFamily="18" charset="0"/>
                <a:cs typeface="Times New Roman" panose="02020603050405020304" pitchFamily="18" charset="0"/>
              </a:rPr>
              <a:t>    b) alimentarea cu apă caldă menajeră;</a:t>
            </a:r>
          </a:p>
          <a:p>
            <a:pPr algn="just"/>
            <a:r>
              <a:rPr lang="ro-RO" sz="1800" b="0" dirty="0">
                <a:solidFill>
                  <a:schemeClr val="tx1"/>
                </a:solidFill>
                <a:latin typeface="Times New Roman" panose="02020603050405020304" pitchFamily="18" charset="0"/>
                <a:cs typeface="Times New Roman" panose="02020603050405020304" pitchFamily="18" charset="0"/>
              </a:rPr>
              <a:t>    c) alimentarea cu apă potabilă;</a:t>
            </a:r>
          </a:p>
          <a:p>
            <a:pPr algn="just"/>
            <a:r>
              <a:rPr lang="ro-RO" sz="1800" b="0" dirty="0">
                <a:solidFill>
                  <a:schemeClr val="tx1"/>
                </a:solidFill>
                <a:latin typeface="Times New Roman" panose="02020603050405020304" pitchFamily="18" charset="0"/>
                <a:cs typeface="Times New Roman" panose="02020603050405020304" pitchFamily="18" charset="0"/>
              </a:rPr>
              <a:t>    d) evacuarea apelor uzate; etc</a:t>
            </a: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3" name="Прямоугольник 12"/>
          <p:cNvSpPr/>
          <p:nvPr/>
        </p:nvSpPr>
        <p:spPr>
          <a:xfrm>
            <a:off x="225084" y="1502688"/>
            <a:ext cx="8595360" cy="5078313"/>
          </a:xfrm>
          <a:prstGeom prst="rect">
            <a:avLst/>
          </a:prstGeom>
        </p:spPr>
        <p:txBody>
          <a:bodyPr wrap="square">
            <a:spAutoFit/>
          </a:bodyPr>
          <a:lstStyle/>
          <a:p>
            <a:r>
              <a:rPr lang="vi-VN" sz="1800" dirty="0" smtClean="0">
                <a:solidFill>
                  <a:schemeClr val="tx1"/>
                </a:solidFill>
                <a:latin typeface="Times New Roman" pitchFamily="18" charset="0"/>
                <a:cs typeface="Times New Roman" pitchFamily="18" charset="0"/>
              </a:rPr>
              <a:t>9. Modul de stabilire a volumelor de apă consumată, plata pentru apa potabilă şi evacuarea apelor uzate</a:t>
            </a:r>
            <a:endParaRPr lang="ro-RO" sz="1800" dirty="0" smtClean="0">
              <a:solidFill>
                <a:schemeClr val="tx1"/>
              </a:solidFill>
              <a:latin typeface="Times New Roman" pitchFamily="18" charset="0"/>
              <a:cs typeface="Times New Roman" pitchFamily="18" charset="0"/>
            </a:endParaRPr>
          </a:p>
          <a:p>
            <a:r>
              <a:rPr lang="vi-VN" sz="1800" b="0" dirty="0" smtClean="0">
                <a:solidFill>
                  <a:schemeClr val="tx1"/>
                </a:solidFill>
                <a:latin typeface="Times New Roman" pitchFamily="18" charset="0"/>
                <a:cs typeface="Times New Roman" pitchFamily="18" charset="0"/>
              </a:rPr>
              <a:t>Tariful pentru apa potabilă şi evacuarea apelor uzate se calculează pentru un metru cub de apă potabilă consumată şi un metru cub de apă uzată evacuată.</a:t>
            </a:r>
          </a:p>
          <a:p>
            <a:r>
              <a:rPr lang="vi-VN" sz="1800" b="0" dirty="0" smtClean="0">
                <a:solidFill>
                  <a:schemeClr val="tx1"/>
                </a:solidFill>
                <a:latin typeface="Times New Roman" pitchFamily="18" charset="0"/>
                <a:cs typeface="Times New Roman" pitchFamily="18" charset="0"/>
              </a:rPr>
              <a:t>Plata pentru apa potabilă şi evacuarea apelor uzate se percepe în baza contractelor încheiate între furnizori (gestionari) şi consumatori – proprietarii, chiriaşii şi locatarii apartamentelor / încăperilor locuibile în cămine sau încăperilor nelocuibile. </a:t>
            </a:r>
          </a:p>
          <a:p>
            <a:r>
              <a:rPr lang="vi-VN" sz="1800" b="0" dirty="0" smtClean="0">
                <a:solidFill>
                  <a:schemeClr val="tx1"/>
                </a:solidFill>
                <a:latin typeface="Times New Roman" pitchFamily="18" charset="0"/>
                <a:cs typeface="Times New Roman" pitchFamily="18" charset="0"/>
              </a:rPr>
              <a:t>Volumul lunar al serviciilor prestate se confirmă pentru fiecare bloc locativ în parte printr-un act semnat de furnizor şi gestionar şi 2-3 reprezentanţi ai consumatorilor din blocurile respective, care serveşte drept temei pentru evaluarea serviciilor prestate.</a:t>
            </a:r>
          </a:p>
          <a:p>
            <a:r>
              <a:rPr lang="vi-VN" sz="1800" b="0" dirty="0" smtClean="0">
                <a:solidFill>
                  <a:schemeClr val="tx1"/>
                </a:solidFill>
                <a:latin typeface="Times New Roman" pitchFamily="18" charset="0"/>
                <a:cs typeface="Times New Roman" pitchFamily="18" charset="0"/>
              </a:rPr>
              <a:t>În act se indică volumul total al apei livrate consumatorilor, înregistrat de contorul blocului locativ, inclusiv de contoarele de evidenţă a apei, instalate în apartamente/încăperile locuibile în cămine şi încăperile nelocuibile, volumul stabilit pentru locatarii apartamentelor/încăperilor locuibile în cămine necontorizate, precum şi volumul scurgerilor de facto.</a:t>
            </a:r>
          </a:p>
          <a:p>
            <a:r>
              <a:rPr lang="vi-VN" sz="1800" b="0" dirty="0" smtClean="0">
                <a:solidFill>
                  <a:schemeClr val="tx1"/>
                </a:solidFill>
                <a:latin typeface="Times New Roman" pitchFamily="18" charset="0"/>
                <a:cs typeface="Times New Roman" pitchFamily="18" charset="0"/>
              </a:rPr>
              <a:t>Volumul lunar al apei livrate populaţiei se determină în baza indicaţiilor înregistrate de contoarele comune, instalate la branşamentele blocurilor locative, excluzînd din indicaţiile contoarelor comune volumul tuturor scurgerilor.</a:t>
            </a:r>
            <a:endParaRPr lang="ru-RU" sz="1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Прямоугольник 10"/>
          <p:cNvSpPr/>
          <p:nvPr/>
        </p:nvSpPr>
        <p:spPr>
          <a:xfrm>
            <a:off x="520504" y="1547447"/>
            <a:ext cx="8426547" cy="4247317"/>
          </a:xfrm>
          <a:prstGeom prst="rect">
            <a:avLst/>
          </a:prstGeom>
        </p:spPr>
        <p:txBody>
          <a:bodyPr wrap="square">
            <a:spAutoFit/>
          </a:bodyPr>
          <a:lstStyle/>
          <a:p>
            <a:r>
              <a:rPr lang="vi-VN" sz="1800" b="0" dirty="0" smtClean="0">
                <a:solidFill>
                  <a:schemeClr val="tx1"/>
                </a:solidFill>
                <a:latin typeface="Times New Roman" pitchFamily="18" charset="0"/>
                <a:cs typeface="Times New Roman" pitchFamily="18" charset="0"/>
              </a:rPr>
              <a:t>Volumul de apă potabilă şi caldă menajeră, consumat lunar de către locatarii unui apartament din blocul locativ sau ai  unei încăperi locuibile din  cămin se determină în modul descris mai jos:</a:t>
            </a:r>
          </a:p>
          <a:p>
            <a:r>
              <a:rPr lang="vi-VN" sz="1800" b="0" dirty="0" smtClean="0">
                <a:solidFill>
                  <a:schemeClr val="tx1"/>
                </a:solidFill>
                <a:latin typeface="Times New Roman" pitchFamily="18" charset="0"/>
                <a:cs typeface="Times New Roman" pitchFamily="18" charset="0"/>
              </a:rPr>
              <a:t>a) pentru consumatorii care dispun de contoare în apartamente, în încăperile locuibile în cămine – conform indicaţiilor contoarelor din apartamente/încăperile locuibile în cămine şi prevederilor anexei nr.5 la prezentul Regulament;</a:t>
            </a:r>
          </a:p>
          <a:p>
            <a:r>
              <a:rPr lang="vi-VN" sz="1800" b="0" dirty="0" smtClean="0">
                <a:solidFill>
                  <a:schemeClr val="tx1"/>
                </a:solidFill>
                <a:latin typeface="Times New Roman" pitchFamily="18" charset="0"/>
                <a:cs typeface="Times New Roman" pitchFamily="18" charset="0"/>
              </a:rPr>
              <a:t>b) pentru consumatorii care nu dispun de contoare în apartamente, în încăperile locuibile din cămine – conform indicaţiilor înregistrate de contorul blocului locativ, dar nu mai mult decît normele de consum prevăzute de Normele consumului de apă pentru clădirile de locuit şi cele publice, specificate în tabelul 2 din Regulamentul igienic, aprobat de Consiliul de expertiză al Ministerului Sănătăţii şi Protecţiei Sociale prin Procesul-verbal nr.5 din 31 octombrie 1996, nr.06.6.3.16, şi se determină prin formula:</a:t>
            </a:r>
          </a:p>
          <a:p>
            <a:r>
              <a:rPr lang="ro-RO" sz="1800" dirty="0" smtClean="0">
                <a:solidFill>
                  <a:schemeClr val="tx1"/>
                </a:solidFill>
                <a:latin typeface="Times New Roman" pitchFamily="18" charset="0"/>
                <a:cs typeface="Times New Roman" pitchFamily="18" charset="0"/>
              </a:rPr>
              <a:t>                    </a:t>
            </a:r>
            <a:r>
              <a:rPr lang="vi-VN" sz="1800" dirty="0" smtClean="0">
                <a:solidFill>
                  <a:schemeClr val="tx1"/>
                </a:solidFill>
                <a:latin typeface="Times New Roman" pitchFamily="18" charset="0"/>
                <a:cs typeface="Times New Roman" pitchFamily="18" charset="0"/>
              </a:rPr>
              <a:t>V- (V</a:t>
            </a:r>
            <a:r>
              <a:rPr lang="vi-VN" sz="1800" baseline="-25000" dirty="0" smtClean="0">
                <a:solidFill>
                  <a:schemeClr val="tx1"/>
                </a:solidFill>
                <a:latin typeface="Times New Roman" pitchFamily="18" charset="0"/>
                <a:cs typeface="Times New Roman" pitchFamily="18" charset="0"/>
              </a:rPr>
              <a:t>ia</a:t>
            </a:r>
            <a:r>
              <a:rPr lang="vi-VN" sz="1800" dirty="0" smtClean="0">
                <a:solidFill>
                  <a:schemeClr val="tx1"/>
                </a:solidFill>
                <a:latin typeface="Times New Roman" pitchFamily="18" charset="0"/>
                <a:cs typeface="Times New Roman" pitchFamily="18" charset="0"/>
              </a:rPr>
              <a:t> +V</a:t>
            </a:r>
            <a:r>
              <a:rPr lang="vi-VN" sz="1800" baseline="-25000" dirty="0" smtClean="0">
                <a:solidFill>
                  <a:schemeClr val="tx1"/>
                </a:solidFill>
                <a:latin typeface="Times New Roman" pitchFamily="18" charset="0"/>
                <a:cs typeface="Times New Roman" pitchFamily="18" charset="0"/>
              </a:rPr>
              <a:t>ar</a:t>
            </a:r>
            <a:r>
              <a:rPr lang="vi-VN" sz="1800" dirty="0" smtClean="0">
                <a:solidFill>
                  <a:schemeClr val="tx1"/>
                </a:solidFill>
                <a:latin typeface="Times New Roman" pitchFamily="18" charset="0"/>
                <a:cs typeface="Times New Roman" pitchFamily="18" charset="0"/>
              </a:rPr>
              <a:t>  +V</a:t>
            </a:r>
            <a:r>
              <a:rPr lang="vi-VN" sz="1800" baseline="-25000" dirty="0" smtClean="0">
                <a:solidFill>
                  <a:schemeClr val="tx1"/>
                </a:solidFill>
                <a:latin typeface="Times New Roman" pitchFamily="18" charset="0"/>
                <a:cs typeface="Times New Roman" pitchFamily="18" charset="0"/>
              </a:rPr>
              <a:t>prd</a:t>
            </a:r>
            <a:r>
              <a:rPr lang="vi-VN" sz="1800" dirty="0" smtClean="0">
                <a:solidFill>
                  <a:schemeClr val="tx1"/>
                </a:solidFill>
                <a:latin typeface="Times New Roman" pitchFamily="18" charset="0"/>
                <a:cs typeface="Times New Roman" pitchFamily="18" charset="0"/>
              </a:rPr>
              <a:t>)</a:t>
            </a:r>
            <a:endParaRPr lang="vi-VN" sz="1800" b="0" dirty="0" smtClean="0">
              <a:solidFill>
                <a:schemeClr val="tx1"/>
              </a:solidFill>
              <a:latin typeface="Times New Roman" pitchFamily="18" charset="0"/>
              <a:cs typeface="Times New Roman" pitchFamily="18" charset="0"/>
            </a:endParaRPr>
          </a:p>
          <a:p>
            <a:r>
              <a:rPr lang="vi-VN" sz="1800" dirty="0" smtClean="0">
                <a:solidFill>
                  <a:schemeClr val="tx1"/>
                </a:solidFill>
                <a:latin typeface="Times New Roman" pitchFamily="18" charset="0"/>
                <a:cs typeface="Times New Roman" pitchFamily="18" charset="0"/>
              </a:rPr>
              <a:t>(1) V</a:t>
            </a:r>
            <a:r>
              <a:rPr lang="vi-VN" sz="1800" baseline="-25000" dirty="0" smtClean="0">
                <a:solidFill>
                  <a:schemeClr val="tx1"/>
                </a:solidFill>
                <a:latin typeface="Times New Roman" pitchFamily="18" charset="0"/>
                <a:cs typeface="Times New Roman" pitchFamily="18" charset="0"/>
              </a:rPr>
              <a:t>i</a:t>
            </a:r>
            <a:r>
              <a:rPr lang="vi-VN" sz="1800" dirty="0" smtClean="0">
                <a:solidFill>
                  <a:schemeClr val="tx1"/>
                </a:solidFill>
                <a:latin typeface="Times New Roman" pitchFamily="18" charset="0"/>
                <a:cs typeface="Times New Roman" pitchFamily="18" charset="0"/>
              </a:rPr>
              <a:t> = ______________________ x n</a:t>
            </a:r>
            <a:r>
              <a:rPr lang="vi-VN" sz="1800" baseline="-25000" dirty="0" smtClean="0">
                <a:solidFill>
                  <a:schemeClr val="tx1"/>
                </a:solidFill>
                <a:latin typeface="Times New Roman" pitchFamily="18" charset="0"/>
                <a:cs typeface="Times New Roman" pitchFamily="18" charset="0"/>
              </a:rPr>
              <a:t>i</a:t>
            </a:r>
            <a:r>
              <a:rPr lang="vi-VN" sz="1800" dirty="0" smtClean="0">
                <a:solidFill>
                  <a:schemeClr val="tx1"/>
                </a:solidFill>
                <a:latin typeface="Times New Roman" pitchFamily="18" charset="0"/>
                <a:cs typeface="Times New Roman" pitchFamily="18" charset="0"/>
              </a:rPr>
              <a:t> ,  </a:t>
            </a:r>
            <a:r>
              <a:rPr lang="vi-VN" sz="1800" b="0" dirty="0" smtClean="0">
                <a:solidFill>
                  <a:schemeClr val="tx1"/>
                </a:solidFill>
                <a:latin typeface="Times New Roman" pitchFamily="18" charset="0"/>
                <a:cs typeface="Times New Roman" pitchFamily="18" charset="0"/>
              </a:rPr>
              <a:t>în care</a:t>
            </a:r>
          </a:p>
          <a:p>
            <a:r>
              <a:rPr lang="ro-RO" sz="1800" dirty="0" smtClean="0">
                <a:solidFill>
                  <a:schemeClr val="tx1"/>
                </a:solidFill>
                <a:latin typeface="Times New Roman" pitchFamily="18" charset="0"/>
                <a:cs typeface="Times New Roman" pitchFamily="18" charset="0"/>
              </a:rPr>
              <a:t>                           </a:t>
            </a:r>
            <a:r>
              <a:rPr lang="vi-VN" sz="1800" dirty="0" smtClean="0">
                <a:solidFill>
                  <a:schemeClr val="tx1"/>
                </a:solidFill>
                <a:latin typeface="Times New Roman" pitchFamily="18" charset="0"/>
                <a:cs typeface="Times New Roman" pitchFamily="18" charset="0"/>
              </a:rPr>
              <a:t>N</a:t>
            </a:r>
            <a:r>
              <a:rPr lang="vi-VN" sz="1800" baseline="-25000" dirty="0" smtClean="0">
                <a:solidFill>
                  <a:schemeClr val="tx1"/>
                </a:solidFill>
                <a:latin typeface="Times New Roman" pitchFamily="18" charset="0"/>
                <a:cs typeface="Times New Roman" pitchFamily="18" charset="0"/>
              </a:rPr>
              <a:t>ia</a:t>
            </a:r>
            <a:endParaRPr lang="vi-VN" sz="1800" b="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2" name="Прямоугольник 11"/>
          <p:cNvSpPr/>
          <p:nvPr/>
        </p:nvSpPr>
        <p:spPr>
          <a:xfrm>
            <a:off x="365760" y="1486389"/>
            <a:ext cx="8609428" cy="5078313"/>
          </a:xfrm>
          <a:prstGeom prst="rect">
            <a:avLst/>
          </a:prstGeom>
        </p:spPr>
        <p:txBody>
          <a:bodyPr wrap="square">
            <a:spAutoFit/>
          </a:bodyPr>
          <a:lstStyle/>
          <a:p>
            <a:pPr algn="just"/>
            <a:r>
              <a:rPr lang="en-US" sz="1800" dirty="0" smtClean="0">
                <a:solidFill>
                  <a:srgbClr val="0000FF"/>
                </a:solidFill>
                <a:latin typeface="Times New Roman" panose="02020603050405020304" pitchFamily="18" charset="0"/>
                <a:cs typeface="Times New Roman" panose="02020603050405020304" pitchFamily="18" charset="0"/>
              </a:rPr>
              <a:t>HOTĂRÎRE Nr. 1228 din  13.11.2007</a:t>
            </a:r>
            <a:r>
              <a:rPr lang="ro-RO" sz="1800" dirty="0" smtClean="0">
                <a:solidFill>
                  <a:srgbClr val="0000FF"/>
                </a:solidFill>
                <a:latin typeface="Times New Roman" panose="02020603050405020304" pitchFamily="18" charset="0"/>
                <a:cs typeface="Times New Roman" panose="02020603050405020304" pitchFamily="18" charset="0"/>
              </a:rPr>
              <a:t> </a:t>
            </a:r>
            <a:r>
              <a:rPr lang="en-US" sz="1800" dirty="0" err="1" smtClean="0">
                <a:solidFill>
                  <a:srgbClr val="0000FF"/>
                </a:solidFill>
                <a:latin typeface="Times New Roman" panose="02020603050405020304" pitchFamily="18" charset="0"/>
                <a:cs typeface="Times New Roman" panose="02020603050405020304" pitchFamily="18" charset="0"/>
              </a:rPr>
              <a:t>pentru</a:t>
            </a:r>
            <a:r>
              <a:rPr lang="en-US" sz="1800" dirty="0" smtClean="0">
                <a:solidFill>
                  <a:srgbClr val="0000FF"/>
                </a:solidFill>
                <a:latin typeface="Times New Roman" panose="02020603050405020304" pitchFamily="18" charset="0"/>
                <a:cs typeface="Times New Roman" panose="02020603050405020304" pitchFamily="18" charset="0"/>
              </a:rPr>
              <a:t> </a:t>
            </a:r>
            <a:r>
              <a:rPr lang="en-US" sz="1800" dirty="0" err="1" smtClean="0">
                <a:solidFill>
                  <a:srgbClr val="0000FF"/>
                </a:solidFill>
                <a:latin typeface="Times New Roman" panose="02020603050405020304" pitchFamily="18" charset="0"/>
                <a:cs typeface="Times New Roman" panose="02020603050405020304" pitchFamily="18" charset="0"/>
              </a:rPr>
              <a:t>aprobarea</a:t>
            </a:r>
            <a:r>
              <a:rPr lang="en-US" sz="1800" dirty="0" smtClean="0">
                <a:solidFill>
                  <a:srgbClr val="0000FF"/>
                </a:solidFill>
                <a:latin typeface="Times New Roman" panose="02020603050405020304" pitchFamily="18" charset="0"/>
                <a:cs typeface="Times New Roman" panose="02020603050405020304" pitchFamily="18" charset="0"/>
              </a:rPr>
              <a:t> </a:t>
            </a:r>
            <a:r>
              <a:rPr lang="en-US" sz="1800" dirty="0" err="1" smtClean="0">
                <a:solidFill>
                  <a:srgbClr val="0000FF"/>
                </a:solidFill>
                <a:latin typeface="Times New Roman" panose="02020603050405020304" pitchFamily="18" charset="0"/>
                <a:cs typeface="Times New Roman" panose="02020603050405020304" pitchFamily="18" charset="0"/>
              </a:rPr>
              <a:t>Regulamentului</a:t>
            </a:r>
            <a:r>
              <a:rPr lang="en-US" sz="1800" dirty="0" smtClean="0">
                <a:solidFill>
                  <a:srgbClr val="0000FF"/>
                </a:solidFill>
                <a:latin typeface="Times New Roman" panose="02020603050405020304" pitchFamily="18" charset="0"/>
                <a:cs typeface="Times New Roman" panose="02020603050405020304" pitchFamily="18" charset="0"/>
              </a:rPr>
              <a:t> </a:t>
            </a:r>
            <a:r>
              <a:rPr lang="en-US" sz="1800" dirty="0" err="1" smtClean="0">
                <a:solidFill>
                  <a:srgbClr val="0000FF"/>
                </a:solidFill>
                <a:latin typeface="Times New Roman" panose="02020603050405020304" pitchFamily="18" charset="0"/>
                <a:cs typeface="Times New Roman" panose="02020603050405020304" pitchFamily="18" charset="0"/>
              </a:rPr>
              <a:t>privind</a:t>
            </a:r>
            <a:r>
              <a:rPr lang="en-US" sz="1800" dirty="0" smtClean="0">
                <a:solidFill>
                  <a:srgbClr val="0000FF"/>
                </a:solidFill>
                <a:latin typeface="Times New Roman" panose="02020603050405020304" pitchFamily="18" charset="0"/>
                <a:cs typeface="Times New Roman" panose="02020603050405020304" pitchFamily="18" charset="0"/>
              </a:rPr>
              <a:t> </a:t>
            </a:r>
            <a:r>
              <a:rPr lang="en-US" sz="1800" dirty="0" err="1" smtClean="0">
                <a:solidFill>
                  <a:srgbClr val="0000FF"/>
                </a:solidFill>
                <a:latin typeface="Times New Roman" panose="02020603050405020304" pitchFamily="18" charset="0"/>
                <a:cs typeface="Times New Roman" panose="02020603050405020304" pitchFamily="18" charset="0"/>
              </a:rPr>
              <a:t>achiziţionarea</a:t>
            </a:r>
            <a:r>
              <a:rPr lang="en-US" sz="1800" dirty="0" smtClean="0">
                <a:solidFill>
                  <a:srgbClr val="0000FF"/>
                </a:solidFill>
                <a:latin typeface="Times New Roman" panose="02020603050405020304" pitchFamily="18" charset="0"/>
                <a:cs typeface="Times New Roman" panose="02020603050405020304" pitchFamily="18" charset="0"/>
              </a:rPr>
              <a:t>,</a:t>
            </a:r>
            <a:r>
              <a:rPr lang="ro-RO" sz="1800" dirty="0" smtClean="0">
                <a:solidFill>
                  <a:srgbClr val="0000FF"/>
                </a:solidFill>
                <a:latin typeface="Times New Roman" panose="02020603050405020304" pitchFamily="18" charset="0"/>
                <a:cs typeface="Times New Roman" panose="02020603050405020304" pitchFamily="18" charset="0"/>
              </a:rPr>
              <a:t> </a:t>
            </a:r>
            <a:r>
              <a:rPr lang="en-US" sz="1800" dirty="0" err="1" smtClean="0">
                <a:solidFill>
                  <a:srgbClr val="0000FF"/>
                </a:solidFill>
                <a:latin typeface="Times New Roman" panose="02020603050405020304" pitchFamily="18" charset="0"/>
                <a:cs typeface="Times New Roman" panose="02020603050405020304" pitchFamily="18" charset="0"/>
              </a:rPr>
              <a:t>proiectarea</a:t>
            </a:r>
            <a:r>
              <a:rPr lang="en-US" sz="1800" dirty="0" smtClean="0">
                <a:solidFill>
                  <a:srgbClr val="0000FF"/>
                </a:solidFill>
                <a:latin typeface="Times New Roman" panose="02020603050405020304" pitchFamily="18" charset="0"/>
                <a:cs typeface="Times New Roman" panose="02020603050405020304" pitchFamily="18" charset="0"/>
              </a:rPr>
              <a:t>, </a:t>
            </a:r>
            <a:r>
              <a:rPr lang="en-US" sz="1800" dirty="0" err="1" smtClean="0">
                <a:solidFill>
                  <a:srgbClr val="0000FF"/>
                </a:solidFill>
                <a:latin typeface="Times New Roman" panose="02020603050405020304" pitchFamily="18" charset="0"/>
                <a:cs typeface="Times New Roman" panose="02020603050405020304" pitchFamily="18" charset="0"/>
              </a:rPr>
              <a:t>instalarea</a:t>
            </a:r>
            <a:r>
              <a:rPr lang="en-US" sz="1800" dirty="0" smtClean="0">
                <a:solidFill>
                  <a:srgbClr val="0000FF"/>
                </a:solidFill>
                <a:latin typeface="Times New Roman" panose="02020603050405020304" pitchFamily="18" charset="0"/>
                <a:cs typeface="Times New Roman" panose="02020603050405020304" pitchFamily="18" charset="0"/>
              </a:rPr>
              <a:t>, </a:t>
            </a:r>
            <a:r>
              <a:rPr lang="en-US" sz="1800" dirty="0" err="1" smtClean="0">
                <a:solidFill>
                  <a:srgbClr val="0000FF"/>
                </a:solidFill>
                <a:latin typeface="Times New Roman" panose="02020603050405020304" pitchFamily="18" charset="0"/>
                <a:cs typeface="Times New Roman" panose="02020603050405020304" pitchFamily="18" charset="0"/>
              </a:rPr>
              <a:t>recepţia</a:t>
            </a:r>
            <a:r>
              <a:rPr lang="en-US" sz="1800" dirty="0" smtClean="0">
                <a:solidFill>
                  <a:srgbClr val="0000FF"/>
                </a:solidFill>
                <a:latin typeface="Times New Roman" panose="02020603050405020304" pitchFamily="18" charset="0"/>
                <a:cs typeface="Times New Roman" panose="02020603050405020304" pitchFamily="18" charset="0"/>
              </a:rPr>
              <a:t> </a:t>
            </a:r>
            <a:r>
              <a:rPr lang="en-US" sz="1800" dirty="0" err="1" smtClean="0">
                <a:solidFill>
                  <a:srgbClr val="0000FF"/>
                </a:solidFill>
                <a:latin typeface="Times New Roman" panose="02020603050405020304" pitchFamily="18" charset="0"/>
                <a:cs typeface="Times New Roman" panose="02020603050405020304" pitchFamily="18" charset="0"/>
              </a:rPr>
              <a:t>şi</a:t>
            </a:r>
            <a:r>
              <a:rPr lang="en-US" sz="1800" dirty="0" smtClean="0">
                <a:solidFill>
                  <a:srgbClr val="0000FF"/>
                </a:solidFill>
                <a:latin typeface="Times New Roman" panose="02020603050405020304" pitchFamily="18" charset="0"/>
                <a:cs typeface="Times New Roman" panose="02020603050405020304" pitchFamily="18" charset="0"/>
              </a:rPr>
              <a:t> </a:t>
            </a:r>
            <a:r>
              <a:rPr lang="en-US" sz="1800" dirty="0" err="1" smtClean="0">
                <a:solidFill>
                  <a:srgbClr val="0000FF"/>
                </a:solidFill>
                <a:latin typeface="Times New Roman" panose="02020603050405020304" pitchFamily="18" charset="0"/>
                <a:cs typeface="Times New Roman" panose="02020603050405020304" pitchFamily="18" charset="0"/>
              </a:rPr>
              <a:t>exploatarea</a:t>
            </a:r>
            <a:r>
              <a:rPr lang="en-US" sz="1800" dirty="0" smtClean="0">
                <a:solidFill>
                  <a:srgbClr val="0000FF"/>
                </a:solidFill>
                <a:latin typeface="Times New Roman" panose="02020603050405020304" pitchFamily="18" charset="0"/>
                <a:cs typeface="Times New Roman" panose="02020603050405020304" pitchFamily="18" charset="0"/>
              </a:rPr>
              <a:t> </a:t>
            </a:r>
            <a:r>
              <a:rPr lang="en-US" sz="1800" dirty="0" err="1" smtClean="0">
                <a:solidFill>
                  <a:srgbClr val="0000FF"/>
                </a:solidFill>
                <a:latin typeface="Times New Roman" panose="02020603050405020304" pitchFamily="18" charset="0"/>
                <a:cs typeface="Times New Roman" panose="02020603050405020304" pitchFamily="18" charset="0"/>
              </a:rPr>
              <a:t>aparatelor</a:t>
            </a:r>
            <a:r>
              <a:rPr lang="en-US" sz="1800" dirty="0" smtClean="0">
                <a:solidFill>
                  <a:srgbClr val="0000FF"/>
                </a:solidFill>
                <a:latin typeface="Times New Roman" panose="02020603050405020304" pitchFamily="18" charset="0"/>
                <a:cs typeface="Times New Roman" panose="02020603050405020304" pitchFamily="18" charset="0"/>
              </a:rPr>
              <a:t> de </a:t>
            </a:r>
            <a:r>
              <a:rPr lang="en-US" sz="1800" dirty="0" err="1" smtClean="0">
                <a:solidFill>
                  <a:srgbClr val="0000FF"/>
                </a:solidFill>
                <a:latin typeface="Times New Roman" panose="02020603050405020304" pitchFamily="18" charset="0"/>
                <a:cs typeface="Times New Roman" panose="02020603050405020304" pitchFamily="18" charset="0"/>
              </a:rPr>
              <a:t>evidenţă</a:t>
            </a:r>
            <a:r>
              <a:rPr lang="en-US" sz="1800" dirty="0" smtClean="0">
                <a:solidFill>
                  <a:srgbClr val="0000FF"/>
                </a:solidFill>
                <a:latin typeface="Times New Roman" panose="02020603050405020304" pitchFamily="18" charset="0"/>
                <a:cs typeface="Times New Roman" panose="02020603050405020304" pitchFamily="18" charset="0"/>
              </a:rPr>
              <a:t> a </a:t>
            </a:r>
            <a:r>
              <a:rPr lang="en-US" sz="1800" dirty="0" err="1" smtClean="0">
                <a:solidFill>
                  <a:srgbClr val="0000FF"/>
                </a:solidFill>
                <a:latin typeface="Times New Roman" panose="02020603050405020304" pitchFamily="18" charset="0"/>
                <a:cs typeface="Times New Roman" panose="02020603050405020304" pitchFamily="18" charset="0"/>
              </a:rPr>
              <a:t>consumurilor</a:t>
            </a:r>
            <a:r>
              <a:rPr lang="en-US" sz="1800" dirty="0" smtClean="0">
                <a:solidFill>
                  <a:srgbClr val="0000FF"/>
                </a:solidFill>
                <a:latin typeface="Times New Roman" panose="02020603050405020304" pitchFamily="18" charset="0"/>
                <a:cs typeface="Times New Roman" panose="02020603050405020304" pitchFamily="18" charset="0"/>
              </a:rPr>
              <a:t> de </a:t>
            </a:r>
            <a:r>
              <a:rPr lang="en-US" sz="1800" dirty="0" err="1" smtClean="0">
                <a:solidFill>
                  <a:srgbClr val="0000FF"/>
                </a:solidFill>
                <a:latin typeface="Times New Roman" panose="02020603050405020304" pitchFamily="18" charset="0"/>
                <a:cs typeface="Times New Roman" panose="02020603050405020304" pitchFamily="18" charset="0"/>
              </a:rPr>
              <a:t>apă</a:t>
            </a:r>
            <a:endParaRPr lang="ro-RO" sz="1800" dirty="0" smtClean="0">
              <a:solidFill>
                <a:srgbClr val="0000FF"/>
              </a:solidFill>
              <a:latin typeface="Times New Roman" panose="02020603050405020304" pitchFamily="18" charset="0"/>
              <a:cs typeface="Times New Roman" panose="02020603050405020304" pitchFamily="18" charset="0"/>
            </a:endParaRPr>
          </a:p>
          <a:p>
            <a:pPr algn="just"/>
            <a:r>
              <a:rPr lang="en-US" sz="1800" dirty="0" smtClean="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lc="http://schemas.openxmlformats.org/drawingml/2006/lockedCanvas" xmlns="" xmlns:ahyp="http://schemas.microsoft.com/office/drawing/2018/hyperlinkcolor" val="tx"/>
                    </a:ext>
                  </a:extLst>
                </a:hlinkClick>
              </a:rPr>
              <a:t>http://lex.justice.md/index.php?action=view&amp;view=doc&amp;lang=1&amp;id=325964</a:t>
            </a:r>
            <a:endParaRPr lang="ro-RO" sz="1800" dirty="0" smtClean="0">
              <a:solidFill>
                <a:srgbClr val="00B050"/>
              </a:solidFill>
              <a:latin typeface="Times New Roman" panose="02020603050405020304" pitchFamily="18" charset="0"/>
              <a:cs typeface="Times New Roman" panose="02020603050405020304" pitchFamily="18" charset="0"/>
            </a:endParaRPr>
          </a:p>
          <a:p>
            <a:pPr algn="just"/>
            <a:endParaRPr lang="en-US" sz="1800" dirty="0" smtClean="0">
              <a:solidFill>
                <a:srgbClr val="0000FF"/>
              </a:solidFill>
              <a:latin typeface="Times New Roman" panose="02020603050405020304" pitchFamily="18" charset="0"/>
              <a:cs typeface="Times New Roman" panose="02020603050405020304" pitchFamily="18" charset="0"/>
            </a:endParaRPr>
          </a:p>
          <a:p>
            <a:pPr algn="just"/>
            <a:r>
              <a:rPr lang="ro-RO" sz="1800" b="0" dirty="0" smtClean="0">
                <a:solidFill>
                  <a:schemeClr val="tx1"/>
                </a:solidFill>
                <a:latin typeface="Times New Roman" panose="02020603050405020304" pitchFamily="18" charset="0"/>
                <a:cs typeface="Times New Roman" panose="02020603050405020304" pitchFamily="18" charset="0"/>
              </a:rPr>
              <a:t>    În  scopul reglementării procesului de instalare şi exploatare a  contoarelor de apă şi optimizării  activităţii de contorizare, Guvernul  HOTĂRĂŞTE: </a:t>
            </a:r>
          </a:p>
          <a:p>
            <a:pPr algn="just"/>
            <a:r>
              <a:rPr lang="ro-RO" sz="1800" b="0" dirty="0" smtClean="0">
                <a:solidFill>
                  <a:schemeClr val="tx1"/>
                </a:solidFill>
                <a:latin typeface="Times New Roman" panose="02020603050405020304" pitchFamily="18" charset="0"/>
                <a:cs typeface="Times New Roman" panose="02020603050405020304" pitchFamily="18" charset="0"/>
              </a:rPr>
              <a:t>    1. Se  aprobă Regulamentul privind achiziţionarea, proiectarea, instalarea, recepţia şi exploatarea aparatelor de evidenţă a consumurilor de apă, conform anexei nr.1.</a:t>
            </a:r>
          </a:p>
          <a:p>
            <a:pPr algn="just"/>
            <a:r>
              <a:rPr lang="ro-RO" sz="1800" b="0" dirty="0" smtClean="0">
                <a:solidFill>
                  <a:schemeClr val="tx1"/>
                </a:solidFill>
                <a:latin typeface="Times New Roman" panose="02020603050405020304" pitchFamily="18" charset="0"/>
                <a:cs typeface="Times New Roman" panose="02020603050405020304" pitchFamily="18" charset="0"/>
              </a:rPr>
              <a:t>    2. Aparatele de evidenţă a consumului de apă aflate în exploatare şi care corespund cerinţelor tehnice de instalare şi actelor normative în vigoare se vor utiliza pînă la uzarea lor completă în baza rezultatelor verificării metrologice sau deteriorării.</a:t>
            </a:r>
            <a:r>
              <a:rPr lang="ro-RO" sz="1800" dirty="0" smtClean="0">
                <a:solidFill>
                  <a:schemeClr val="tx1"/>
                </a:solidFill>
                <a:latin typeface="Times New Roman" panose="02020603050405020304" pitchFamily="18" charset="0"/>
                <a:cs typeface="Times New Roman" panose="02020603050405020304" pitchFamily="18" charset="0"/>
              </a:rPr>
              <a:t> </a:t>
            </a:r>
          </a:p>
          <a:p>
            <a:pPr algn="just"/>
            <a:r>
              <a:rPr lang="en-US" sz="1800" b="0" dirty="0" smtClean="0">
                <a:solidFill>
                  <a:schemeClr val="tx1"/>
                </a:solidFill>
                <a:latin typeface="Times New Roman" panose="02020603050405020304" pitchFamily="18" charset="0"/>
                <a:cs typeface="Times New Roman" panose="02020603050405020304" pitchFamily="18" charset="0"/>
              </a:rPr>
              <a:t>3. </a:t>
            </a:r>
            <a:r>
              <a:rPr lang="en-US" sz="1800" b="0" dirty="0" err="1" smtClean="0">
                <a:solidFill>
                  <a:schemeClr val="tx1"/>
                </a:solidFill>
                <a:latin typeface="Times New Roman" panose="02020603050405020304" pitchFamily="18" charset="0"/>
                <a:cs typeface="Times New Roman" panose="02020603050405020304" pitchFamily="18" charset="0"/>
              </a:rPr>
              <a:t>Organele</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centrale</a:t>
            </a:r>
            <a:r>
              <a:rPr lang="en-US" sz="1800" b="0" dirty="0" smtClean="0">
                <a:solidFill>
                  <a:schemeClr val="tx1"/>
                </a:solidFill>
                <a:latin typeface="Times New Roman" panose="02020603050405020304" pitchFamily="18" charset="0"/>
                <a:cs typeface="Times New Roman" panose="02020603050405020304" pitchFamily="18" charset="0"/>
              </a:rPr>
              <a:t> de </a:t>
            </a:r>
            <a:r>
              <a:rPr lang="en-US" sz="1800" b="0" dirty="0" err="1" smtClean="0">
                <a:solidFill>
                  <a:schemeClr val="tx1"/>
                </a:solidFill>
                <a:latin typeface="Times New Roman" panose="02020603050405020304" pitchFamily="18" charset="0"/>
                <a:cs typeface="Times New Roman" panose="02020603050405020304" pitchFamily="18" charset="0"/>
              </a:rPr>
              <a:t>specialitate</a:t>
            </a:r>
            <a:r>
              <a:rPr lang="en-US" sz="1800" b="0" dirty="0" smtClean="0">
                <a:solidFill>
                  <a:schemeClr val="tx1"/>
                </a:solidFill>
                <a:latin typeface="Times New Roman" panose="02020603050405020304" pitchFamily="18" charset="0"/>
                <a:cs typeface="Times New Roman" panose="02020603050405020304" pitchFamily="18" charset="0"/>
              </a:rPr>
              <a:t> ale </a:t>
            </a:r>
            <a:r>
              <a:rPr lang="en-US" sz="1800" b="0" dirty="0" err="1" smtClean="0">
                <a:solidFill>
                  <a:schemeClr val="tx1"/>
                </a:solidFill>
                <a:latin typeface="Times New Roman" panose="02020603050405020304" pitchFamily="18" charset="0"/>
                <a:cs typeface="Times New Roman" panose="02020603050405020304" pitchFamily="18" charset="0"/>
              </a:rPr>
              <a:t>administraţiei</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publice</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şi</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organizaţiile</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interesate</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în</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termen</a:t>
            </a:r>
            <a:r>
              <a:rPr lang="en-US" sz="1800" b="0" dirty="0" smtClean="0">
                <a:solidFill>
                  <a:schemeClr val="tx1"/>
                </a:solidFill>
                <a:latin typeface="Times New Roman" panose="02020603050405020304" pitchFamily="18" charset="0"/>
                <a:cs typeface="Times New Roman" panose="02020603050405020304" pitchFamily="18" charset="0"/>
              </a:rPr>
              <a:t> de 3 </a:t>
            </a:r>
            <a:r>
              <a:rPr lang="en-US" sz="1800" b="0" dirty="0" err="1" smtClean="0">
                <a:solidFill>
                  <a:schemeClr val="tx1"/>
                </a:solidFill>
                <a:latin typeface="Times New Roman" panose="02020603050405020304" pitchFamily="18" charset="0"/>
                <a:cs typeface="Times New Roman" panose="02020603050405020304" pitchFamily="18" charset="0"/>
              </a:rPr>
              <a:t>luni</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vor</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aduce</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actele</a:t>
            </a:r>
            <a:r>
              <a:rPr lang="en-US" sz="1800" b="0" dirty="0" smtClean="0">
                <a:solidFill>
                  <a:schemeClr val="tx1"/>
                </a:solidFill>
                <a:latin typeface="Times New Roman" panose="02020603050405020304" pitchFamily="18" charset="0"/>
                <a:cs typeface="Times New Roman" panose="02020603050405020304" pitchFamily="18" charset="0"/>
              </a:rPr>
              <a:t> sale normative </a:t>
            </a:r>
            <a:r>
              <a:rPr lang="en-US" sz="1800" b="0" dirty="0" err="1" smtClean="0">
                <a:solidFill>
                  <a:schemeClr val="tx1"/>
                </a:solidFill>
                <a:latin typeface="Times New Roman" panose="02020603050405020304" pitchFamily="18" charset="0"/>
                <a:cs typeface="Times New Roman" panose="02020603050405020304" pitchFamily="18" charset="0"/>
              </a:rPr>
              <a:t>în</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concordanţă</a:t>
            </a:r>
            <a:r>
              <a:rPr lang="en-US" sz="1800" b="0" dirty="0" smtClean="0">
                <a:solidFill>
                  <a:schemeClr val="tx1"/>
                </a:solidFill>
                <a:latin typeface="Times New Roman" panose="02020603050405020304" pitchFamily="18" charset="0"/>
                <a:cs typeface="Times New Roman" panose="02020603050405020304" pitchFamily="18" charset="0"/>
              </a:rPr>
              <a:t> cu </a:t>
            </a:r>
            <a:r>
              <a:rPr lang="en-US" sz="1800" b="0" dirty="0" err="1" smtClean="0">
                <a:solidFill>
                  <a:schemeClr val="tx1"/>
                </a:solidFill>
                <a:latin typeface="Times New Roman" panose="02020603050405020304" pitchFamily="18" charset="0"/>
                <a:cs typeface="Times New Roman" panose="02020603050405020304" pitchFamily="18" charset="0"/>
              </a:rPr>
              <a:t>prezenta</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hotărîre</a:t>
            </a:r>
            <a:r>
              <a:rPr lang="en-US" sz="1800" b="0" dirty="0" smtClean="0">
                <a:solidFill>
                  <a:schemeClr val="tx1"/>
                </a:solidFill>
                <a:latin typeface="Times New Roman" panose="02020603050405020304" pitchFamily="18" charset="0"/>
                <a:cs typeface="Times New Roman" panose="02020603050405020304" pitchFamily="18" charset="0"/>
              </a:rPr>
              <a:t>. </a:t>
            </a:r>
          </a:p>
          <a:p>
            <a:pPr algn="just"/>
            <a:r>
              <a:rPr lang="en-US" sz="1800" b="0" dirty="0" smtClean="0">
                <a:solidFill>
                  <a:schemeClr val="tx1"/>
                </a:solidFill>
                <a:latin typeface="Times New Roman" panose="02020603050405020304" pitchFamily="18" charset="0"/>
                <a:cs typeface="Times New Roman" panose="02020603050405020304" pitchFamily="18" charset="0"/>
              </a:rPr>
              <a:t>    4. </a:t>
            </a:r>
            <a:r>
              <a:rPr lang="en-US" sz="1800" b="0" dirty="0" err="1" smtClean="0">
                <a:solidFill>
                  <a:schemeClr val="tx1"/>
                </a:solidFill>
                <a:latin typeface="Times New Roman" panose="02020603050405020304" pitchFamily="18" charset="0"/>
                <a:cs typeface="Times New Roman" panose="02020603050405020304" pitchFamily="18" charset="0"/>
              </a:rPr>
              <a:t>Autorităţile</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administraţiei</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publice</a:t>
            </a:r>
            <a:r>
              <a:rPr lang="en-US" sz="1800" b="0" dirty="0" smtClean="0">
                <a:solidFill>
                  <a:schemeClr val="tx1"/>
                </a:solidFill>
                <a:latin typeface="Times New Roman" panose="02020603050405020304" pitchFamily="18" charset="0"/>
                <a:cs typeface="Times New Roman" panose="02020603050405020304" pitchFamily="18" charset="0"/>
              </a:rPr>
              <a:t> locale, la </a:t>
            </a:r>
            <a:r>
              <a:rPr lang="en-US" sz="1800" b="0" dirty="0" err="1" smtClean="0">
                <a:solidFill>
                  <a:schemeClr val="tx1"/>
                </a:solidFill>
                <a:latin typeface="Times New Roman" panose="02020603050405020304" pitchFamily="18" charset="0"/>
                <a:cs typeface="Times New Roman" panose="02020603050405020304" pitchFamily="18" charset="0"/>
              </a:rPr>
              <a:t>finele</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fiecărui</a:t>
            </a:r>
            <a:r>
              <a:rPr lang="en-US" sz="1800" b="0" dirty="0" smtClean="0">
                <a:solidFill>
                  <a:schemeClr val="tx1"/>
                </a:solidFill>
                <a:latin typeface="Times New Roman" panose="02020603050405020304" pitchFamily="18" charset="0"/>
                <a:cs typeface="Times New Roman" panose="02020603050405020304" pitchFamily="18" charset="0"/>
              </a:rPr>
              <a:t> an, </a:t>
            </a:r>
            <a:r>
              <a:rPr lang="en-US" sz="1800" b="0" dirty="0" err="1" smtClean="0">
                <a:solidFill>
                  <a:schemeClr val="tx1"/>
                </a:solidFill>
                <a:latin typeface="Times New Roman" panose="02020603050405020304" pitchFamily="18" charset="0"/>
                <a:cs typeface="Times New Roman" panose="02020603050405020304" pitchFamily="18" charset="0"/>
              </a:rPr>
              <a:t>vor</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monitoriza</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desfăşurarea</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lucrărilor</a:t>
            </a:r>
            <a:r>
              <a:rPr lang="en-US" sz="1800" b="0" dirty="0" smtClean="0">
                <a:solidFill>
                  <a:schemeClr val="tx1"/>
                </a:solidFill>
                <a:latin typeface="Times New Roman" panose="02020603050405020304" pitchFamily="18" charset="0"/>
                <a:cs typeface="Times New Roman" panose="02020603050405020304" pitchFamily="18" charset="0"/>
              </a:rPr>
              <a:t> de </a:t>
            </a:r>
            <a:r>
              <a:rPr lang="en-US" sz="1800" b="0" dirty="0" err="1" smtClean="0">
                <a:solidFill>
                  <a:schemeClr val="tx1"/>
                </a:solidFill>
                <a:latin typeface="Times New Roman" panose="02020603050405020304" pitchFamily="18" charset="0"/>
                <a:cs typeface="Times New Roman" panose="02020603050405020304" pitchFamily="18" charset="0"/>
              </a:rPr>
              <a:t>instalare</a:t>
            </a:r>
            <a:r>
              <a:rPr lang="en-US" sz="1800" b="0" dirty="0" smtClean="0">
                <a:solidFill>
                  <a:schemeClr val="tx1"/>
                </a:solidFill>
                <a:latin typeface="Times New Roman" panose="02020603050405020304" pitchFamily="18" charset="0"/>
                <a:cs typeface="Times New Roman" panose="02020603050405020304" pitchFamily="18" charset="0"/>
              </a:rPr>
              <a:t> a  </a:t>
            </a:r>
            <a:r>
              <a:rPr lang="en-US" sz="1800" b="0" dirty="0" err="1" smtClean="0">
                <a:solidFill>
                  <a:schemeClr val="tx1"/>
                </a:solidFill>
                <a:latin typeface="Times New Roman" panose="02020603050405020304" pitchFamily="18" charset="0"/>
                <a:cs typeface="Times New Roman" panose="02020603050405020304" pitchFamily="18" charset="0"/>
              </a:rPr>
              <a:t>aparatelor</a:t>
            </a:r>
            <a:r>
              <a:rPr lang="en-US" sz="1800" b="0" dirty="0" smtClean="0">
                <a:solidFill>
                  <a:schemeClr val="tx1"/>
                </a:solidFill>
                <a:latin typeface="Times New Roman" panose="02020603050405020304" pitchFamily="18" charset="0"/>
                <a:cs typeface="Times New Roman" panose="02020603050405020304" pitchFamily="18" charset="0"/>
              </a:rPr>
              <a:t> de </a:t>
            </a:r>
            <a:r>
              <a:rPr lang="en-US" sz="1800" b="0" dirty="0" err="1" smtClean="0">
                <a:solidFill>
                  <a:schemeClr val="tx1"/>
                </a:solidFill>
                <a:latin typeface="Times New Roman" panose="02020603050405020304" pitchFamily="18" charset="0"/>
                <a:cs typeface="Times New Roman" panose="02020603050405020304" pitchFamily="18" charset="0"/>
              </a:rPr>
              <a:t>evidenţă</a:t>
            </a:r>
            <a:r>
              <a:rPr lang="en-US" sz="1800" b="0" dirty="0" smtClean="0">
                <a:solidFill>
                  <a:schemeClr val="tx1"/>
                </a:solidFill>
                <a:latin typeface="Times New Roman" panose="02020603050405020304" pitchFamily="18" charset="0"/>
                <a:cs typeface="Times New Roman" panose="02020603050405020304" pitchFamily="18" charset="0"/>
              </a:rPr>
              <a:t> la </a:t>
            </a:r>
            <a:r>
              <a:rPr lang="en-US" sz="1800" b="0" dirty="0" err="1" smtClean="0">
                <a:solidFill>
                  <a:schemeClr val="tx1"/>
                </a:solidFill>
                <a:latin typeface="Times New Roman" panose="02020603050405020304" pitchFamily="18" charset="0"/>
                <a:cs typeface="Times New Roman" panose="02020603050405020304" pitchFamily="18" charset="0"/>
              </a:rPr>
              <a:t>consumatori</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în</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funcţie</a:t>
            </a:r>
            <a:r>
              <a:rPr lang="en-US" sz="1800" b="0" dirty="0" smtClean="0">
                <a:solidFill>
                  <a:schemeClr val="tx1"/>
                </a:solidFill>
                <a:latin typeface="Times New Roman" panose="02020603050405020304" pitchFamily="18" charset="0"/>
                <a:cs typeface="Times New Roman" panose="02020603050405020304" pitchFamily="18" charset="0"/>
              </a:rPr>
              <a:t> de </a:t>
            </a:r>
            <a:r>
              <a:rPr lang="en-US" sz="1800" b="0" dirty="0" err="1" smtClean="0">
                <a:solidFill>
                  <a:schemeClr val="tx1"/>
                </a:solidFill>
                <a:latin typeface="Times New Roman" panose="02020603050405020304" pitchFamily="18" charset="0"/>
                <a:cs typeface="Times New Roman" panose="02020603050405020304" pitchFamily="18" charset="0"/>
              </a:rPr>
              <a:t>mijloacele</a:t>
            </a:r>
            <a:r>
              <a:rPr lang="en-US" sz="1800" b="0" dirty="0" smtClean="0">
                <a:solidFill>
                  <a:schemeClr val="tx1"/>
                </a:solidFill>
                <a:latin typeface="Times New Roman" panose="02020603050405020304" pitchFamily="18" charset="0"/>
                <a:cs typeface="Times New Roman" panose="02020603050405020304" pitchFamily="18" charset="0"/>
              </a:rPr>
              <a:t> de </a:t>
            </a:r>
            <a:r>
              <a:rPr lang="en-US" sz="1800" b="0" dirty="0" err="1" smtClean="0">
                <a:solidFill>
                  <a:schemeClr val="tx1"/>
                </a:solidFill>
                <a:latin typeface="Times New Roman" panose="02020603050405020304" pitchFamily="18" charset="0"/>
                <a:cs typeface="Times New Roman" panose="02020603050405020304" pitchFamily="18" charset="0"/>
              </a:rPr>
              <a:t>finanţare</a:t>
            </a:r>
            <a:r>
              <a:rPr lang="en-US" sz="1800" b="0" dirty="0" smtClean="0">
                <a:solidFill>
                  <a:schemeClr val="tx1"/>
                </a:solidFill>
                <a:latin typeface="Times New Roman" panose="02020603050405020304" pitchFamily="18" charset="0"/>
                <a:cs typeface="Times New Roman" panose="02020603050405020304" pitchFamily="18" charset="0"/>
              </a:rPr>
              <a:t>, conform </a:t>
            </a:r>
            <a:r>
              <a:rPr lang="en-US" sz="1800" b="0" dirty="0" err="1" smtClean="0">
                <a:solidFill>
                  <a:schemeClr val="tx1"/>
                </a:solidFill>
                <a:latin typeface="Times New Roman" panose="02020603050405020304" pitchFamily="18" charset="0"/>
                <a:cs typeface="Times New Roman" panose="02020603050405020304" pitchFamily="18" charset="0"/>
              </a:rPr>
              <a:t>prevederilor</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Regulamentului</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sus-menţionat</a:t>
            </a:r>
            <a:r>
              <a:rPr lang="en-US" sz="1800" b="0" dirty="0" smtClean="0">
                <a:solidFill>
                  <a:schemeClr val="tx1"/>
                </a:solidFill>
                <a:latin typeface="Times New Roman" panose="02020603050405020304" pitchFamily="18" charset="0"/>
                <a:cs typeface="Times New Roman" panose="02020603050405020304" pitchFamily="18" charset="0"/>
              </a:rPr>
              <a:t>. </a:t>
            </a:r>
            <a:endParaRPr lang="ro-RO" sz="1800" b="0" dirty="0" smtClean="0">
              <a:solidFill>
                <a:schemeClr val="tx1"/>
              </a:solidFill>
              <a:latin typeface="Times New Roman" panose="02020603050405020304" pitchFamily="18" charset="0"/>
              <a:cs typeface="Times New Roman" panose="02020603050405020304" pitchFamily="18" charset="0"/>
            </a:endParaRPr>
          </a:p>
          <a:p>
            <a:pPr algn="just"/>
            <a:endParaRPr lang="ro-RO" sz="18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Прямоугольник 10"/>
          <p:cNvSpPr/>
          <p:nvPr/>
        </p:nvSpPr>
        <p:spPr>
          <a:xfrm>
            <a:off x="478302" y="1477458"/>
            <a:ext cx="8342141" cy="4524315"/>
          </a:xfrm>
          <a:prstGeom prst="rect">
            <a:avLst/>
          </a:prstGeom>
        </p:spPr>
        <p:txBody>
          <a:bodyPr wrap="square">
            <a:spAutoFit/>
          </a:bodyPr>
          <a:lstStyle/>
          <a:p>
            <a:pPr algn="just"/>
            <a:r>
              <a:rPr lang="en-US" sz="1800" dirty="0" smtClean="0">
                <a:solidFill>
                  <a:schemeClr val="tx1"/>
                </a:solidFill>
                <a:latin typeface="Times New Roman" panose="02020603050405020304" pitchFamily="18" charset="0"/>
                <a:cs typeface="Times New Roman" panose="02020603050405020304" pitchFamily="18" charset="0"/>
              </a:rPr>
              <a:t>I. </a:t>
            </a:r>
            <a:r>
              <a:rPr lang="en-US" sz="1800" dirty="0" err="1" smtClean="0">
                <a:solidFill>
                  <a:schemeClr val="tx1"/>
                </a:solidFill>
                <a:latin typeface="Times New Roman" panose="02020603050405020304" pitchFamily="18" charset="0"/>
                <a:cs typeface="Times New Roman" panose="02020603050405020304" pitchFamily="18" charset="0"/>
              </a:rPr>
              <a:t>Dispoziţii</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generale</a:t>
            </a:r>
            <a:endParaRPr lang="ro-RO" sz="1800" dirty="0" smtClean="0">
              <a:solidFill>
                <a:schemeClr val="tx1"/>
              </a:solidFill>
              <a:latin typeface="Times New Roman" panose="02020603050405020304" pitchFamily="18" charset="0"/>
              <a:cs typeface="Times New Roman" panose="02020603050405020304" pitchFamily="18" charset="0"/>
            </a:endParaRPr>
          </a:p>
          <a:p>
            <a:pPr algn="just"/>
            <a:r>
              <a:rPr lang="ro-RO" sz="1800" b="0" dirty="0" smtClean="0">
                <a:solidFill>
                  <a:schemeClr val="tx1"/>
                </a:solidFill>
                <a:latin typeface="Times New Roman" panose="02020603050405020304" pitchFamily="18" charset="0"/>
                <a:cs typeface="Times New Roman" panose="02020603050405020304" pitchFamily="18" charset="0"/>
              </a:rPr>
              <a:t>    </a:t>
            </a:r>
            <a:r>
              <a:rPr lang="en-US" sz="1800" b="0" dirty="0" smtClean="0">
                <a:solidFill>
                  <a:schemeClr val="tx1"/>
                </a:solidFill>
                <a:latin typeface="Times New Roman" panose="02020603050405020304" pitchFamily="18" charset="0"/>
                <a:cs typeface="Times New Roman" panose="02020603050405020304" pitchFamily="18" charset="0"/>
              </a:rPr>
              <a:t>3. </a:t>
            </a:r>
            <a:r>
              <a:rPr lang="en-US" sz="1800" b="0" dirty="0" err="1" smtClean="0">
                <a:solidFill>
                  <a:schemeClr val="tx1"/>
                </a:solidFill>
                <a:latin typeface="Times New Roman" panose="02020603050405020304" pitchFamily="18" charset="0"/>
                <a:cs typeface="Times New Roman" panose="02020603050405020304" pitchFamily="18" charset="0"/>
              </a:rPr>
              <a:t>Prevederile</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prezentului</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Regulament</a:t>
            </a:r>
            <a:r>
              <a:rPr lang="en-US" sz="1800" b="0" dirty="0" smtClean="0">
                <a:solidFill>
                  <a:schemeClr val="tx1"/>
                </a:solidFill>
                <a:latin typeface="Times New Roman" panose="02020603050405020304" pitchFamily="18" charset="0"/>
                <a:cs typeface="Times New Roman" panose="02020603050405020304" pitchFamily="18" charset="0"/>
              </a:rPr>
              <a:t> se </a:t>
            </a:r>
            <a:r>
              <a:rPr lang="en-US" sz="1800" b="0" dirty="0" err="1" smtClean="0">
                <a:solidFill>
                  <a:schemeClr val="tx1"/>
                </a:solidFill>
                <a:latin typeface="Times New Roman" panose="02020603050405020304" pitchFamily="18" charset="0"/>
                <a:cs typeface="Times New Roman" panose="02020603050405020304" pitchFamily="18" charset="0"/>
              </a:rPr>
              <a:t>aplică</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tuturor</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raporturilor</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juridice</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apărute</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în</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legătură</a:t>
            </a:r>
            <a:r>
              <a:rPr lang="en-US" sz="1800" b="0" dirty="0" smtClean="0">
                <a:solidFill>
                  <a:schemeClr val="tx1"/>
                </a:solidFill>
                <a:latin typeface="Times New Roman" panose="02020603050405020304" pitchFamily="18" charset="0"/>
                <a:cs typeface="Times New Roman" panose="02020603050405020304" pitchFamily="18" charset="0"/>
              </a:rPr>
              <a:t> cu </a:t>
            </a:r>
            <a:r>
              <a:rPr lang="en-US" sz="1800" b="0" dirty="0" err="1" smtClean="0">
                <a:solidFill>
                  <a:schemeClr val="tx1"/>
                </a:solidFill>
                <a:latin typeface="Times New Roman" panose="02020603050405020304" pitchFamily="18" charset="0"/>
                <a:cs typeface="Times New Roman" panose="02020603050405020304" pitchFamily="18" charset="0"/>
              </a:rPr>
              <a:t>achiziţionarea</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proiectarea</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instalarea</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recepţia</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şi</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exploatarea</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aparatelor</a:t>
            </a:r>
            <a:r>
              <a:rPr lang="en-US" sz="1800" b="0" dirty="0" smtClean="0">
                <a:solidFill>
                  <a:schemeClr val="tx1"/>
                </a:solidFill>
                <a:latin typeface="Times New Roman" panose="02020603050405020304" pitchFamily="18" charset="0"/>
                <a:cs typeface="Times New Roman" panose="02020603050405020304" pitchFamily="18" charset="0"/>
              </a:rPr>
              <a:t> de </a:t>
            </a:r>
            <a:r>
              <a:rPr lang="en-US" sz="1800" b="0" dirty="0" err="1" smtClean="0">
                <a:solidFill>
                  <a:schemeClr val="tx1"/>
                </a:solidFill>
                <a:latin typeface="Times New Roman" panose="02020603050405020304" pitchFamily="18" charset="0"/>
                <a:cs typeface="Times New Roman" panose="02020603050405020304" pitchFamily="18" charset="0"/>
              </a:rPr>
              <a:t>evidenţă</a:t>
            </a:r>
            <a:r>
              <a:rPr lang="en-US" sz="1800" b="0" dirty="0" smtClean="0">
                <a:solidFill>
                  <a:schemeClr val="tx1"/>
                </a:solidFill>
                <a:latin typeface="Times New Roman" panose="02020603050405020304" pitchFamily="18" charset="0"/>
                <a:cs typeface="Times New Roman" panose="02020603050405020304" pitchFamily="18" charset="0"/>
              </a:rPr>
              <a:t> a </a:t>
            </a:r>
            <a:r>
              <a:rPr lang="en-US" sz="1800" b="0" dirty="0" err="1" smtClean="0">
                <a:solidFill>
                  <a:schemeClr val="tx1"/>
                </a:solidFill>
                <a:latin typeface="Times New Roman" panose="02020603050405020304" pitchFamily="18" charset="0"/>
                <a:cs typeface="Times New Roman" panose="02020603050405020304" pitchFamily="18" charset="0"/>
              </a:rPr>
              <a:t>consumului</a:t>
            </a:r>
            <a:r>
              <a:rPr lang="en-US" sz="1800" b="0" dirty="0" smtClean="0">
                <a:solidFill>
                  <a:schemeClr val="tx1"/>
                </a:solidFill>
                <a:latin typeface="Times New Roman" panose="02020603050405020304" pitchFamily="18" charset="0"/>
                <a:cs typeface="Times New Roman" panose="02020603050405020304" pitchFamily="18" charset="0"/>
              </a:rPr>
              <a:t> de </a:t>
            </a:r>
            <a:r>
              <a:rPr lang="en-US" sz="1800" b="0" dirty="0" err="1" smtClean="0">
                <a:solidFill>
                  <a:schemeClr val="tx1"/>
                </a:solidFill>
                <a:latin typeface="Times New Roman" panose="02020603050405020304" pitchFamily="18" charset="0"/>
                <a:cs typeface="Times New Roman" panose="02020603050405020304" pitchFamily="18" charset="0"/>
              </a:rPr>
              <a:t>apă</a:t>
            </a:r>
            <a:r>
              <a:rPr lang="en-US" sz="1800" b="0" dirty="0" smtClean="0">
                <a:solidFill>
                  <a:schemeClr val="tx1"/>
                </a:solidFill>
                <a:latin typeface="Times New Roman" panose="02020603050405020304" pitchFamily="18" charset="0"/>
                <a:cs typeface="Times New Roman" panose="02020603050405020304" pitchFamily="18" charset="0"/>
              </a:rPr>
              <a:t>. </a:t>
            </a:r>
          </a:p>
          <a:p>
            <a:pPr algn="just"/>
            <a:r>
              <a:rPr lang="en-US" sz="1800" b="0" dirty="0" smtClean="0">
                <a:solidFill>
                  <a:schemeClr val="tx1"/>
                </a:solidFill>
                <a:latin typeface="Times New Roman" panose="02020603050405020304" pitchFamily="18" charset="0"/>
                <a:cs typeface="Times New Roman" panose="02020603050405020304" pitchFamily="18" charset="0"/>
              </a:rPr>
              <a:t>    4. </a:t>
            </a:r>
            <a:r>
              <a:rPr lang="en-US" sz="1800" b="0" dirty="0" err="1" smtClean="0">
                <a:solidFill>
                  <a:schemeClr val="tx1"/>
                </a:solidFill>
                <a:latin typeface="Times New Roman" panose="02020603050405020304" pitchFamily="18" charset="0"/>
                <a:cs typeface="Times New Roman" panose="02020603050405020304" pitchFamily="18" charset="0"/>
              </a:rPr>
              <a:t>Cerinţele</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prezentului</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Regulament</a:t>
            </a:r>
            <a:r>
              <a:rPr lang="en-US" sz="1800" b="0" dirty="0" smtClean="0">
                <a:solidFill>
                  <a:schemeClr val="tx1"/>
                </a:solidFill>
                <a:latin typeface="Times New Roman" panose="02020603050405020304" pitchFamily="18" charset="0"/>
                <a:cs typeface="Times New Roman" panose="02020603050405020304" pitchFamily="18" charset="0"/>
              </a:rPr>
              <a:t> se </a:t>
            </a:r>
            <a:r>
              <a:rPr lang="en-US" sz="1800" b="0" dirty="0" err="1" smtClean="0">
                <a:solidFill>
                  <a:schemeClr val="tx1"/>
                </a:solidFill>
                <a:latin typeface="Times New Roman" panose="02020603050405020304" pitchFamily="18" charset="0"/>
                <a:cs typeface="Times New Roman" panose="02020603050405020304" pitchFamily="18" charset="0"/>
              </a:rPr>
              <a:t>extind</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asupra</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tuturor</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întreprinderilor</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şi</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organizaţiilor</a:t>
            </a:r>
            <a:r>
              <a:rPr lang="en-US" sz="1800" b="0" dirty="0" smtClean="0">
                <a:solidFill>
                  <a:schemeClr val="tx1"/>
                </a:solidFill>
                <a:latin typeface="Times New Roman" panose="02020603050405020304" pitchFamily="18" charset="0"/>
                <a:cs typeface="Times New Roman" panose="02020603050405020304" pitchFamily="18" charset="0"/>
              </a:rPr>
              <a:t> a </a:t>
            </a:r>
            <a:r>
              <a:rPr lang="en-US" sz="1800" b="0" dirty="0" err="1" smtClean="0">
                <a:solidFill>
                  <a:schemeClr val="tx1"/>
                </a:solidFill>
                <a:latin typeface="Times New Roman" panose="02020603050405020304" pitchFamily="18" charset="0"/>
                <a:cs typeface="Times New Roman" panose="02020603050405020304" pitchFamily="18" charset="0"/>
              </a:rPr>
              <a:t>căror</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activitate</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ţine</a:t>
            </a:r>
            <a:r>
              <a:rPr lang="en-US" sz="1800" b="0" dirty="0" smtClean="0">
                <a:solidFill>
                  <a:schemeClr val="tx1"/>
                </a:solidFill>
                <a:latin typeface="Times New Roman" panose="02020603050405020304" pitchFamily="18" charset="0"/>
                <a:cs typeface="Times New Roman" panose="02020603050405020304" pitchFamily="18" charset="0"/>
              </a:rPr>
              <a:t> de </a:t>
            </a:r>
            <a:r>
              <a:rPr lang="en-US" sz="1800" b="0" dirty="0" err="1" smtClean="0">
                <a:solidFill>
                  <a:schemeClr val="tx1"/>
                </a:solidFill>
                <a:latin typeface="Times New Roman" panose="02020603050405020304" pitchFamily="18" charset="0"/>
                <a:cs typeface="Times New Roman" panose="02020603050405020304" pitchFamily="18" charset="0"/>
              </a:rPr>
              <a:t>alimentarea</a:t>
            </a:r>
            <a:r>
              <a:rPr lang="en-US" sz="1800" b="0" dirty="0" smtClean="0">
                <a:solidFill>
                  <a:schemeClr val="tx1"/>
                </a:solidFill>
                <a:latin typeface="Times New Roman" panose="02020603050405020304" pitchFamily="18" charset="0"/>
                <a:cs typeface="Times New Roman" panose="02020603050405020304" pitchFamily="18" charset="0"/>
              </a:rPr>
              <a:t> cu </a:t>
            </a:r>
            <a:r>
              <a:rPr lang="en-US" sz="1800" b="0" dirty="0" err="1" smtClean="0">
                <a:solidFill>
                  <a:schemeClr val="tx1"/>
                </a:solidFill>
                <a:latin typeface="Times New Roman" panose="02020603050405020304" pitchFamily="18" charset="0"/>
                <a:cs typeface="Times New Roman" panose="02020603050405020304" pitchFamily="18" charset="0"/>
              </a:rPr>
              <a:t>apă</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operatori</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precum</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şi</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asupra</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instituţiilor</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publice</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agenţilor</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economici</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şi</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proprietarilor</a:t>
            </a:r>
            <a:r>
              <a:rPr lang="en-US" sz="1800" b="0" dirty="0" smtClean="0">
                <a:solidFill>
                  <a:schemeClr val="tx1"/>
                </a:solidFill>
                <a:latin typeface="Times New Roman" panose="02020603050405020304" pitchFamily="18" charset="0"/>
                <a:cs typeface="Times New Roman" panose="02020603050405020304" pitchFamily="18" charset="0"/>
              </a:rPr>
              <a:t> de </a:t>
            </a:r>
            <a:r>
              <a:rPr lang="en-US" sz="1800" b="0" dirty="0" err="1" smtClean="0">
                <a:solidFill>
                  <a:schemeClr val="tx1"/>
                </a:solidFill>
                <a:latin typeface="Times New Roman" panose="02020603050405020304" pitchFamily="18" charset="0"/>
                <a:cs typeface="Times New Roman" panose="02020603050405020304" pitchFamily="18" charset="0"/>
              </a:rPr>
              <a:t>locuinţe</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indiferent</a:t>
            </a:r>
            <a:r>
              <a:rPr lang="en-US" sz="1800" b="0" dirty="0" smtClean="0">
                <a:solidFill>
                  <a:schemeClr val="tx1"/>
                </a:solidFill>
                <a:latin typeface="Times New Roman" panose="02020603050405020304" pitchFamily="18" charset="0"/>
                <a:cs typeface="Times New Roman" panose="02020603050405020304" pitchFamily="18" charset="0"/>
              </a:rPr>
              <a:t> de forma </a:t>
            </a:r>
            <a:r>
              <a:rPr lang="en-US" sz="1800" b="0" dirty="0" err="1" smtClean="0">
                <a:solidFill>
                  <a:schemeClr val="tx1"/>
                </a:solidFill>
                <a:latin typeface="Times New Roman" panose="02020603050405020304" pitchFamily="18" charset="0"/>
                <a:cs typeface="Times New Roman" panose="02020603050405020304" pitchFamily="18" charset="0"/>
              </a:rPr>
              <a:t>lor</a:t>
            </a:r>
            <a:r>
              <a:rPr lang="en-US" sz="1800" b="0" dirty="0" smtClean="0">
                <a:solidFill>
                  <a:schemeClr val="tx1"/>
                </a:solidFill>
                <a:latin typeface="Times New Roman" panose="02020603050405020304" pitchFamily="18" charset="0"/>
                <a:cs typeface="Times New Roman" panose="02020603050405020304" pitchFamily="18" charset="0"/>
              </a:rPr>
              <a:t> de </a:t>
            </a:r>
            <a:r>
              <a:rPr lang="en-US" sz="1800" b="0" dirty="0" err="1" smtClean="0">
                <a:solidFill>
                  <a:schemeClr val="tx1"/>
                </a:solidFill>
                <a:latin typeface="Times New Roman" panose="02020603050405020304" pitchFamily="18" charset="0"/>
                <a:cs typeface="Times New Roman" panose="02020603050405020304" pitchFamily="18" charset="0"/>
              </a:rPr>
              <a:t>proprietate</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şi</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apartenenţa</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departamentală</a:t>
            </a:r>
            <a:r>
              <a:rPr lang="en-US" sz="1800" b="0" dirty="0" smtClean="0">
                <a:solidFill>
                  <a:schemeClr val="tx1"/>
                </a:solidFill>
                <a:latin typeface="Times New Roman" panose="02020603050405020304" pitchFamily="18" charset="0"/>
                <a:cs typeface="Times New Roman" panose="02020603050405020304" pitchFamily="18" charset="0"/>
              </a:rPr>
              <a:t>. </a:t>
            </a:r>
          </a:p>
          <a:p>
            <a:pPr algn="just"/>
            <a:r>
              <a:rPr lang="en-US" sz="1800" b="0" dirty="0" smtClean="0">
                <a:solidFill>
                  <a:schemeClr val="tx1"/>
                </a:solidFill>
                <a:latin typeface="Times New Roman" panose="02020603050405020304" pitchFamily="18" charset="0"/>
                <a:cs typeface="Times New Roman" panose="02020603050405020304" pitchFamily="18" charset="0"/>
              </a:rPr>
              <a:t>    5. </a:t>
            </a:r>
            <a:r>
              <a:rPr lang="en-US" sz="1800" b="0" dirty="0" err="1" smtClean="0">
                <a:solidFill>
                  <a:schemeClr val="tx1"/>
                </a:solidFill>
                <a:latin typeface="Times New Roman" panose="02020603050405020304" pitchFamily="18" charset="0"/>
                <a:cs typeface="Times New Roman" panose="02020603050405020304" pitchFamily="18" charset="0"/>
              </a:rPr>
              <a:t>Serviciile</a:t>
            </a:r>
            <a:r>
              <a:rPr lang="en-US" sz="1800" b="0" dirty="0" smtClean="0">
                <a:solidFill>
                  <a:schemeClr val="tx1"/>
                </a:solidFill>
                <a:latin typeface="Times New Roman" panose="02020603050405020304" pitchFamily="18" charset="0"/>
                <a:cs typeface="Times New Roman" panose="02020603050405020304" pitchFamily="18" charset="0"/>
              </a:rPr>
              <a:t> de </a:t>
            </a:r>
            <a:r>
              <a:rPr lang="en-US" sz="1800" b="0" dirty="0" err="1" smtClean="0">
                <a:solidFill>
                  <a:schemeClr val="tx1"/>
                </a:solidFill>
                <a:latin typeface="Times New Roman" panose="02020603050405020304" pitchFamily="18" charset="0"/>
                <a:cs typeface="Times New Roman" panose="02020603050405020304" pitchFamily="18" charset="0"/>
              </a:rPr>
              <a:t>alimentare</a:t>
            </a:r>
            <a:r>
              <a:rPr lang="en-US" sz="1800" b="0" dirty="0" smtClean="0">
                <a:solidFill>
                  <a:schemeClr val="tx1"/>
                </a:solidFill>
                <a:latin typeface="Times New Roman" panose="02020603050405020304" pitchFamily="18" charset="0"/>
                <a:cs typeface="Times New Roman" panose="02020603050405020304" pitchFamily="18" charset="0"/>
              </a:rPr>
              <a:t> cu </a:t>
            </a:r>
            <a:r>
              <a:rPr lang="en-US" sz="1800" b="0" dirty="0" err="1" smtClean="0">
                <a:solidFill>
                  <a:schemeClr val="tx1"/>
                </a:solidFill>
                <a:latin typeface="Times New Roman" panose="02020603050405020304" pitchFamily="18" charset="0"/>
                <a:cs typeface="Times New Roman" panose="02020603050405020304" pitchFamily="18" charset="0"/>
              </a:rPr>
              <a:t>apă</a:t>
            </a:r>
            <a:r>
              <a:rPr lang="en-US" sz="1800" b="0" dirty="0" smtClean="0">
                <a:solidFill>
                  <a:schemeClr val="tx1"/>
                </a:solidFill>
                <a:latin typeface="Times New Roman" panose="02020603050405020304" pitchFamily="18" charset="0"/>
                <a:cs typeface="Times New Roman" panose="02020603050405020304" pitchFamily="18" charset="0"/>
              </a:rPr>
              <a:t> se </a:t>
            </a:r>
            <a:r>
              <a:rPr lang="en-US" sz="1800" b="0" dirty="0" err="1" smtClean="0">
                <a:solidFill>
                  <a:schemeClr val="tx1"/>
                </a:solidFill>
                <a:latin typeface="Times New Roman" panose="02020603050405020304" pitchFamily="18" charset="0"/>
                <a:cs typeface="Times New Roman" panose="02020603050405020304" pitchFamily="18" charset="0"/>
              </a:rPr>
              <a:t>prestează</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doar</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în</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temeiul</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contractelor</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directe</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încheiate</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între</a:t>
            </a:r>
            <a:r>
              <a:rPr lang="en-US" sz="1800" b="0" dirty="0" smtClean="0">
                <a:solidFill>
                  <a:schemeClr val="tx1"/>
                </a:solidFill>
                <a:latin typeface="Times New Roman" panose="02020603050405020304" pitchFamily="18" charset="0"/>
                <a:cs typeface="Times New Roman" panose="02020603050405020304" pitchFamily="18" charset="0"/>
              </a:rPr>
              <a:t> operator (</a:t>
            </a:r>
            <a:r>
              <a:rPr lang="en-US" sz="1800" b="0" dirty="0" err="1" smtClean="0">
                <a:solidFill>
                  <a:schemeClr val="tx1"/>
                </a:solidFill>
                <a:latin typeface="Times New Roman" panose="02020603050405020304" pitchFamily="18" charset="0"/>
                <a:cs typeface="Times New Roman" panose="02020603050405020304" pitchFamily="18" charset="0"/>
              </a:rPr>
              <a:t>furnizor</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şi</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utilizator</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consumator</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sau</a:t>
            </a:r>
            <a:r>
              <a:rPr lang="en-US" sz="1800" b="0" dirty="0" smtClean="0">
                <a:solidFill>
                  <a:schemeClr val="tx1"/>
                </a:solidFill>
                <a:latin typeface="Times New Roman" panose="02020603050405020304" pitchFamily="18" charset="0"/>
                <a:cs typeface="Times New Roman" panose="02020603050405020304" pitchFamily="18" charset="0"/>
              </a:rPr>
              <a:t> operator (</a:t>
            </a:r>
            <a:r>
              <a:rPr lang="en-US" sz="1800" b="0" dirty="0" err="1" smtClean="0">
                <a:solidFill>
                  <a:schemeClr val="tx1"/>
                </a:solidFill>
                <a:latin typeface="Times New Roman" panose="02020603050405020304" pitchFamily="18" charset="0"/>
                <a:cs typeface="Times New Roman" panose="02020603050405020304" pitchFamily="18" charset="0"/>
              </a:rPr>
              <a:t>furnizor</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şi</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utilizator</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casnic</a:t>
            </a:r>
            <a:r>
              <a:rPr lang="en-US" sz="1800" b="0" dirty="0" smtClean="0">
                <a:solidFill>
                  <a:schemeClr val="tx1"/>
                </a:solidFill>
                <a:latin typeface="Times New Roman" panose="02020603050405020304" pitchFamily="18" charset="0"/>
                <a:cs typeface="Times New Roman" panose="02020603050405020304" pitchFamily="18" charset="0"/>
              </a:rPr>
              <a:t>.</a:t>
            </a:r>
          </a:p>
          <a:p>
            <a:pPr algn="just"/>
            <a:r>
              <a:rPr lang="en-US" sz="1800" b="0" dirty="0" smtClean="0">
                <a:solidFill>
                  <a:schemeClr val="tx1"/>
                </a:solidFill>
                <a:latin typeface="Times New Roman" panose="02020603050405020304" pitchFamily="18" charset="0"/>
                <a:cs typeface="Times New Roman" panose="02020603050405020304" pitchFamily="18" charset="0"/>
              </a:rPr>
              <a:t>    6. La </a:t>
            </a:r>
            <a:r>
              <a:rPr lang="en-US" sz="1800" b="0" dirty="0" err="1" smtClean="0">
                <a:solidFill>
                  <a:schemeClr val="tx1"/>
                </a:solidFill>
                <a:latin typeface="Times New Roman" panose="02020603050405020304" pitchFamily="18" charset="0"/>
                <a:cs typeface="Times New Roman" panose="02020603050405020304" pitchFamily="18" charset="0"/>
              </a:rPr>
              <a:t>proiectarea</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construcţiilor</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noi</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reconstrucţiei</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sau</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reparaţiei</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capitale</a:t>
            </a:r>
            <a:r>
              <a:rPr lang="en-US" sz="1800" b="0" dirty="0" smtClean="0">
                <a:solidFill>
                  <a:schemeClr val="tx1"/>
                </a:solidFill>
                <a:latin typeface="Times New Roman" panose="02020603050405020304" pitchFamily="18" charset="0"/>
                <a:cs typeface="Times New Roman" panose="02020603050405020304" pitchFamily="18" charset="0"/>
              </a:rPr>
              <a:t> a </a:t>
            </a:r>
            <a:r>
              <a:rPr lang="en-US" sz="1800" b="0" dirty="0" err="1" smtClean="0">
                <a:solidFill>
                  <a:schemeClr val="tx1"/>
                </a:solidFill>
                <a:latin typeface="Times New Roman" panose="02020603050405020304" pitchFamily="18" charset="0"/>
                <a:cs typeface="Times New Roman" panose="02020603050405020304" pitchFamily="18" charset="0"/>
              </a:rPr>
              <a:t>obiectivelor</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existente</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trebuie</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prevăzută</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în</a:t>
            </a:r>
            <a:r>
              <a:rPr lang="en-US" sz="1800" b="0" dirty="0" smtClean="0">
                <a:solidFill>
                  <a:schemeClr val="tx1"/>
                </a:solidFill>
                <a:latin typeface="Times New Roman" panose="02020603050405020304" pitchFamily="18" charset="0"/>
                <a:cs typeface="Times New Roman" panose="02020603050405020304" pitchFamily="18" charset="0"/>
              </a:rPr>
              <a:t> mod </a:t>
            </a:r>
            <a:r>
              <a:rPr lang="en-US" sz="1800" b="0" dirty="0" err="1" smtClean="0">
                <a:solidFill>
                  <a:schemeClr val="tx1"/>
                </a:solidFill>
                <a:latin typeface="Times New Roman" panose="02020603050405020304" pitchFamily="18" charset="0"/>
                <a:cs typeface="Times New Roman" panose="02020603050405020304" pitchFamily="18" charset="0"/>
              </a:rPr>
              <a:t>obligatoriu</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instalarea</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aparatelor</a:t>
            </a:r>
            <a:r>
              <a:rPr lang="en-US" sz="1800" b="0" dirty="0" smtClean="0">
                <a:solidFill>
                  <a:schemeClr val="tx1"/>
                </a:solidFill>
                <a:latin typeface="Times New Roman" panose="02020603050405020304" pitchFamily="18" charset="0"/>
                <a:cs typeface="Times New Roman" panose="02020603050405020304" pitchFamily="18" charset="0"/>
              </a:rPr>
              <a:t> de </a:t>
            </a:r>
            <a:r>
              <a:rPr lang="en-US" sz="1800" b="0" dirty="0" err="1" smtClean="0">
                <a:solidFill>
                  <a:schemeClr val="tx1"/>
                </a:solidFill>
                <a:latin typeface="Times New Roman" panose="02020603050405020304" pitchFamily="18" charset="0"/>
                <a:cs typeface="Times New Roman" panose="02020603050405020304" pitchFamily="18" charset="0"/>
              </a:rPr>
              <a:t>evidenţă</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pentru</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fiecare</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utilizator</a:t>
            </a:r>
            <a:r>
              <a:rPr lang="en-US" sz="1800" b="0" dirty="0" smtClean="0">
                <a:solidFill>
                  <a:schemeClr val="tx1"/>
                </a:solidFill>
                <a:latin typeface="Times New Roman" panose="02020603050405020304" pitchFamily="18" charset="0"/>
                <a:cs typeface="Times New Roman" panose="02020603050405020304" pitchFamily="18" charset="0"/>
              </a:rPr>
              <a:t>.</a:t>
            </a:r>
          </a:p>
          <a:p>
            <a:pPr algn="just"/>
            <a:r>
              <a:rPr lang="en-US" sz="1800" b="0" dirty="0" smtClean="0">
                <a:solidFill>
                  <a:schemeClr val="tx1"/>
                </a:solidFill>
                <a:latin typeface="Times New Roman" panose="02020603050405020304" pitchFamily="18" charset="0"/>
                <a:cs typeface="Times New Roman" panose="02020603050405020304" pitchFamily="18" charset="0"/>
              </a:rPr>
              <a:t>    7.  Nu se </a:t>
            </a:r>
            <a:r>
              <a:rPr lang="en-US" sz="1800" b="0" dirty="0" err="1" smtClean="0">
                <a:solidFill>
                  <a:schemeClr val="tx1"/>
                </a:solidFill>
                <a:latin typeface="Times New Roman" panose="02020603050405020304" pitchFamily="18" charset="0"/>
                <a:cs typeface="Times New Roman" panose="02020603050405020304" pitchFamily="18" charset="0"/>
              </a:rPr>
              <a:t>admite</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racordarea</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noilor</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utilizatori</a:t>
            </a:r>
            <a:r>
              <a:rPr lang="en-US" sz="1800" b="0" dirty="0" smtClean="0">
                <a:solidFill>
                  <a:schemeClr val="tx1"/>
                </a:solidFill>
                <a:latin typeface="Times New Roman" panose="02020603050405020304" pitchFamily="18" charset="0"/>
                <a:cs typeface="Times New Roman" panose="02020603050405020304" pitchFamily="18" charset="0"/>
              </a:rPr>
              <a:t> la </a:t>
            </a:r>
            <a:r>
              <a:rPr lang="en-US" sz="1800" b="0" dirty="0" err="1" smtClean="0">
                <a:solidFill>
                  <a:schemeClr val="tx1"/>
                </a:solidFill>
                <a:latin typeface="Times New Roman" panose="02020603050405020304" pitchFamily="18" charset="0"/>
                <a:cs typeface="Times New Roman" panose="02020603050405020304" pitchFamily="18" charset="0"/>
              </a:rPr>
              <a:t>reţelele</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centralizate</a:t>
            </a:r>
            <a:r>
              <a:rPr lang="en-US" sz="1800" b="0" dirty="0" smtClean="0">
                <a:solidFill>
                  <a:schemeClr val="tx1"/>
                </a:solidFill>
                <a:latin typeface="Times New Roman" panose="02020603050405020304" pitchFamily="18" charset="0"/>
                <a:cs typeface="Times New Roman" panose="02020603050405020304" pitchFamily="18" charset="0"/>
              </a:rPr>
              <a:t> de </a:t>
            </a:r>
            <a:r>
              <a:rPr lang="en-US" sz="1800" b="0" dirty="0" err="1" smtClean="0">
                <a:solidFill>
                  <a:schemeClr val="tx1"/>
                </a:solidFill>
                <a:latin typeface="Times New Roman" panose="02020603050405020304" pitchFamily="18" charset="0"/>
                <a:cs typeface="Times New Roman" panose="02020603050405020304" pitchFamily="18" charset="0"/>
              </a:rPr>
              <a:t>alimentare</a:t>
            </a:r>
            <a:r>
              <a:rPr lang="en-US" sz="1800" b="0" dirty="0" smtClean="0">
                <a:solidFill>
                  <a:schemeClr val="tx1"/>
                </a:solidFill>
                <a:latin typeface="Times New Roman" panose="02020603050405020304" pitchFamily="18" charset="0"/>
                <a:cs typeface="Times New Roman" panose="02020603050405020304" pitchFamily="18" charset="0"/>
              </a:rPr>
              <a:t> cu </a:t>
            </a:r>
            <a:r>
              <a:rPr lang="en-US" sz="1800" b="0" dirty="0" err="1" smtClean="0">
                <a:solidFill>
                  <a:schemeClr val="tx1"/>
                </a:solidFill>
                <a:latin typeface="Times New Roman" panose="02020603050405020304" pitchFamily="18" charset="0"/>
                <a:cs typeface="Times New Roman" panose="02020603050405020304" pitchFamily="18" charset="0"/>
              </a:rPr>
              <a:t>apă</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fără</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instalarea</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aparatelor</a:t>
            </a:r>
            <a:r>
              <a:rPr lang="en-US" sz="1800" b="0" dirty="0" smtClean="0">
                <a:solidFill>
                  <a:schemeClr val="tx1"/>
                </a:solidFill>
                <a:latin typeface="Times New Roman" panose="02020603050405020304" pitchFamily="18" charset="0"/>
                <a:cs typeface="Times New Roman" panose="02020603050405020304" pitchFamily="18" charset="0"/>
              </a:rPr>
              <a:t> de </a:t>
            </a:r>
            <a:r>
              <a:rPr lang="en-US" sz="1800" b="0" dirty="0" err="1" smtClean="0">
                <a:solidFill>
                  <a:schemeClr val="tx1"/>
                </a:solidFill>
                <a:latin typeface="Times New Roman" panose="02020603050405020304" pitchFamily="18" charset="0"/>
                <a:cs typeface="Times New Roman" panose="02020603050405020304" pitchFamily="18" charset="0"/>
              </a:rPr>
              <a:t>evidenţă</a:t>
            </a:r>
            <a:r>
              <a:rPr lang="en-US" sz="1800" b="0" dirty="0" smtClean="0">
                <a:solidFill>
                  <a:schemeClr val="tx1"/>
                </a:solidFill>
                <a:latin typeface="Times New Roman" panose="02020603050405020304" pitchFamily="18" charset="0"/>
                <a:cs typeface="Times New Roman" panose="02020603050405020304" pitchFamily="18" charset="0"/>
              </a:rPr>
              <a:t>. </a:t>
            </a:r>
            <a:endParaRPr lang="en-US" sz="18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82879" y="1378634"/>
            <a:ext cx="8733755" cy="5355312"/>
          </a:xfrm>
          <a:prstGeom prst="rect">
            <a:avLst/>
          </a:prstGeom>
          <a:noFill/>
        </p:spPr>
        <p:txBody>
          <a:bodyPr wrap="square" rtlCol="0">
            <a:spAutoFit/>
          </a:bodyPr>
          <a:lstStyle/>
          <a:p>
            <a:pPr algn="just"/>
            <a:r>
              <a:rPr lang="en-US" sz="1800" b="0" dirty="0">
                <a:solidFill>
                  <a:schemeClr val="tx1"/>
                </a:solidFill>
                <a:latin typeface="Times New Roman" panose="02020603050405020304" pitchFamily="18" charset="0"/>
                <a:cs typeface="Times New Roman" panose="02020603050405020304" pitchFamily="18" charset="0"/>
              </a:rPr>
              <a:t> </a:t>
            </a:r>
            <a:r>
              <a:rPr lang="ro-RO" sz="1800" b="0" dirty="0">
                <a:solidFill>
                  <a:schemeClr val="tx1"/>
                </a:solidFill>
                <a:latin typeface="Times New Roman" panose="02020603050405020304" pitchFamily="18" charset="0"/>
                <a:cs typeface="Times New Roman" panose="02020603050405020304" pitchFamily="18" charset="0"/>
              </a:rPr>
              <a:t>   8. Nu se admite </a:t>
            </a:r>
            <a:r>
              <a:rPr lang="ro-RO" sz="1800" b="0" dirty="0" err="1">
                <a:solidFill>
                  <a:schemeClr val="tx1"/>
                </a:solidFill>
                <a:latin typeface="Times New Roman" panose="02020603050405020304" pitchFamily="18" charset="0"/>
                <a:cs typeface="Times New Roman" panose="02020603050405020304" pitchFamily="18" charset="0"/>
              </a:rPr>
              <a:t>recepţia</a:t>
            </a:r>
            <a:r>
              <a:rPr lang="ro-RO" sz="1800" b="0" dirty="0">
                <a:solidFill>
                  <a:schemeClr val="tx1"/>
                </a:solidFill>
                <a:latin typeface="Times New Roman" panose="02020603050405020304" pitchFamily="18" charset="0"/>
                <a:cs typeface="Times New Roman" panose="02020603050405020304" pitchFamily="18" charset="0"/>
              </a:rPr>
              <a:t> </a:t>
            </a:r>
            <a:r>
              <a:rPr lang="ro-RO" sz="1800" b="0" dirty="0" err="1">
                <a:solidFill>
                  <a:schemeClr val="tx1"/>
                </a:solidFill>
                <a:latin typeface="Times New Roman" panose="02020603050405020304" pitchFamily="18" charset="0"/>
                <a:cs typeface="Times New Roman" panose="02020603050405020304" pitchFamily="18" charset="0"/>
              </a:rPr>
              <a:t>construcţiilor</a:t>
            </a:r>
            <a:r>
              <a:rPr lang="ro-RO" sz="1800" b="0" dirty="0">
                <a:solidFill>
                  <a:schemeClr val="tx1"/>
                </a:solidFill>
                <a:latin typeface="Times New Roman" panose="02020603050405020304" pitchFamily="18" charset="0"/>
                <a:cs typeface="Times New Roman" panose="02020603050405020304" pitchFamily="18" charset="0"/>
              </a:rPr>
              <a:t> noi </a:t>
            </a:r>
            <a:r>
              <a:rPr lang="ro-RO" sz="1800" b="0" dirty="0" err="1">
                <a:solidFill>
                  <a:schemeClr val="tx1"/>
                </a:solidFill>
                <a:latin typeface="Times New Roman" panose="02020603050405020304" pitchFamily="18" charset="0"/>
                <a:cs typeface="Times New Roman" panose="02020603050405020304" pitchFamily="18" charset="0"/>
              </a:rPr>
              <a:t>şi</a:t>
            </a:r>
            <a:r>
              <a:rPr lang="ro-RO" sz="1800" b="0" dirty="0">
                <a:solidFill>
                  <a:schemeClr val="tx1"/>
                </a:solidFill>
                <a:latin typeface="Times New Roman" panose="02020603050405020304" pitchFamily="18" charset="0"/>
                <a:cs typeface="Times New Roman" panose="02020603050405020304" pitchFamily="18" charset="0"/>
              </a:rPr>
              <a:t> a celor reconstruite </a:t>
            </a:r>
            <a:r>
              <a:rPr lang="ro-RO" sz="1800" b="0" dirty="0" err="1">
                <a:solidFill>
                  <a:schemeClr val="tx1"/>
                </a:solidFill>
                <a:latin typeface="Times New Roman" panose="02020603050405020304" pitchFamily="18" charset="0"/>
                <a:cs typeface="Times New Roman" panose="02020603050405020304" pitchFamily="18" charset="0"/>
              </a:rPr>
              <a:t>şi</a:t>
            </a:r>
            <a:r>
              <a:rPr lang="ro-RO" sz="1800" b="0" dirty="0">
                <a:solidFill>
                  <a:schemeClr val="tx1"/>
                </a:solidFill>
                <a:latin typeface="Times New Roman" panose="02020603050405020304" pitchFamily="18" charset="0"/>
                <a:cs typeface="Times New Roman" panose="02020603050405020304" pitchFamily="18" charset="0"/>
              </a:rPr>
              <a:t> reparate capital fără instalarea aparatelor de </a:t>
            </a:r>
            <a:r>
              <a:rPr lang="ro-RO" sz="1800" b="0" dirty="0" err="1">
                <a:solidFill>
                  <a:schemeClr val="tx1"/>
                </a:solidFill>
                <a:latin typeface="Times New Roman" panose="02020603050405020304" pitchFamily="18" charset="0"/>
                <a:cs typeface="Times New Roman" panose="02020603050405020304" pitchFamily="18" charset="0"/>
              </a:rPr>
              <a:t>evidenţă</a:t>
            </a:r>
            <a:r>
              <a:rPr lang="ro-RO" sz="1800" b="0" dirty="0">
                <a:solidFill>
                  <a:schemeClr val="tx1"/>
                </a:solidFill>
                <a:latin typeface="Times New Roman" panose="02020603050405020304" pitchFamily="18" charset="0"/>
                <a:cs typeface="Times New Roman" panose="02020603050405020304" pitchFamily="18" charset="0"/>
              </a:rPr>
              <a:t> a consumului de apă. </a:t>
            </a:r>
          </a:p>
          <a:p>
            <a:pPr algn="just"/>
            <a:r>
              <a:rPr lang="ro-RO" sz="1800" b="0" dirty="0">
                <a:solidFill>
                  <a:schemeClr val="tx1"/>
                </a:solidFill>
                <a:latin typeface="Times New Roman" panose="02020603050405020304" pitchFamily="18" charset="0"/>
                <a:cs typeface="Times New Roman" panose="02020603050405020304" pitchFamily="18" charset="0"/>
              </a:rPr>
              <a:t>   9. Tipul concret al aparatelor de </a:t>
            </a:r>
            <a:r>
              <a:rPr lang="ro-RO" sz="1800" b="0" dirty="0" err="1">
                <a:solidFill>
                  <a:schemeClr val="tx1"/>
                </a:solidFill>
                <a:latin typeface="Times New Roman" panose="02020603050405020304" pitchFamily="18" charset="0"/>
                <a:cs typeface="Times New Roman" panose="02020603050405020304" pitchFamily="18" charset="0"/>
              </a:rPr>
              <a:t>evidenţă</a:t>
            </a:r>
            <a:r>
              <a:rPr lang="ro-RO" sz="1800" b="0" dirty="0">
                <a:solidFill>
                  <a:schemeClr val="tx1"/>
                </a:solidFill>
                <a:latin typeface="Times New Roman" panose="02020603050405020304" pitchFamily="18" charset="0"/>
                <a:cs typeface="Times New Roman" panose="02020603050405020304" pitchFamily="18" charset="0"/>
              </a:rPr>
              <a:t> trebuie selectat de către operator (furnizor), conform modelelor aprobate </a:t>
            </a:r>
            <a:r>
              <a:rPr lang="ro-RO" sz="1800" b="0" dirty="0" err="1">
                <a:solidFill>
                  <a:schemeClr val="tx1"/>
                </a:solidFill>
                <a:latin typeface="Times New Roman" panose="02020603050405020304" pitchFamily="18" charset="0"/>
                <a:cs typeface="Times New Roman" panose="02020603050405020304" pitchFamily="18" charset="0"/>
              </a:rPr>
              <a:t>şi</a:t>
            </a:r>
            <a:r>
              <a:rPr lang="ro-RO" sz="1800" b="0" dirty="0">
                <a:solidFill>
                  <a:schemeClr val="tx1"/>
                </a:solidFill>
                <a:latin typeface="Times New Roman" panose="02020603050405020304" pitchFamily="18" charset="0"/>
                <a:cs typeface="Times New Roman" panose="02020603050405020304" pitchFamily="18" charset="0"/>
              </a:rPr>
              <a:t> incluse în Registrul de stat al mijloacelor de măsurare al Republicii Moldova, cu includerea tipului respectiv în </a:t>
            </a:r>
            <a:r>
              <a:rPr lang="ro-RO" sz="1800" b="0" dirty="0" err="1">
                <a:solidFill>
                  <a:schemeClr val="tx1"/>
                </a:solidFill>
                <a:latin typeface="Times New Roman" panose="02020603050405020304" pitchFamily="18" charset="0"/>
                <a:cs typeface="Times New Roman" panose="02020603050405020304" pitchFamily="18" charset="0"/>
              </a:rPr>
              <a:t>condiţiile</a:t>
            </a:r>
            <a:r>
              <a:rPr lang="ro-RO" sz="1800" b="0" dirty="0">
                <a:solidFill>
                  <a:schemeClr val="tx1"/>
                </a:solidFill>
                <a:latin typeface="Times New Roman" panose="02020603050405020304" pitchFamily="18" charset="0"/>
                <a:cs typeface="Times New Roman" panose="02020603050405020304" pitchFamily="18" charset="0"/>
              </a:rPr>
              <a:t> tehnice eliberate de operator.</a:t>
            </a:r>
          </a:p>
          <a:p>
            <a:pPr algn="just"/>
            <a:r>
              <a:rPr lang="ro-RO" sz="1800" b="0" dirty="0">
                <a:solidFill>
                  <a:schemeClr val="tx1"/>
                </a:solidFill>
                <a:latin typeface="Times New Roman" panose="02020603050405020304" pitchFamily="18" charset="0"/>
                <a:cs typeface="Times New Roman" panose="02020603050405020304" pitchFamily="18" charset="0"/>
              </a:rPr>
              <a:t> 10. </a:t>
            </a:r>
            <a:r>
              <a:rPr lang="ro-RO" sz="1800" b="0" dirty="0" err="1">
                <a:solidFill>
                  <a:schemeClr val="tx1"/>
                </a:solidFill>
                <a:latin typeface="Times New Roman" panose="02020603050405020304" pitchFamily="18" charset="0"/>
                <a:cs typeface="Times New Roman" panose="02020603050405020304" pitchFamily="18" charset="0"/>
              </a:rPr>
              <a:t>Activităţile</a:t>
            </a:r>
            <a:r>
              <a:rPr lang="ro-RO" sz="1800" b="0" dirty="0">
                <a:solidFill>
                  <a:schemeClr val="tx1"/>
                </a:solidFill>
                <a:latin typeface="Times New Roman" panose="02020603050405020304" pitchFamily="18" charset="0"/>
                <a:cs typeface="Times New Roman" panose="02020603050405020304" pitchFamily="18" charset="0"/>
              </a:rPr>
              <a:t> de </a:t>
            </a:r>
            <a:r>
              <a:rPr lang="ro-RO" sz="1800" b="0" dirty="0" err="1">
                <a:solidFill>
                  <a:schemeClr val="tx1"/>
                </a:solidFill>
                <a:latin typeface="Times New Roman" panose="02020603050405020304" pitchFamily="18" charset="0"/>
                <a:cs typeface="Times New Roman" panose="02020603050405020304" pitchFamily="18" charset="0"/>
              </a:rPr>
              <a:t>achiziţionare</a:t>
            </a:r>
            <a:r>
              <a:rPr lang="ro-RO" sz="1800" b="0" dirty="0">
                <a:solidFill>
                  <a:schemeClr val="tx1"/>
                </a:solidFill>
                <a:latin typeface="Times New Roman" panose="02020603050405020304" pitchFamily="18" charset="0"/>
                <a:cs typeface="Times New Roman" panose="02020603050405020304" pitchFamily="18" charset="0"/>
              </a:rPr>
              <a:t>, instalare, exploatare, </a:t>
            </a:r>
            <a:r>
              <a:rPr lang="ro-RO" sz="1800" b="0" dirty="0" err="1">
                <a:solidFill>
                  <a:schemeClr val="tx1"/>
                </a:solidFill>
                <a:latin typeface="Times New Roman" panose="02020603050405020304" pitchFamily="18" charset="0"/>
                <a:cs typeface="Times New Roman" panose="02020603050405020304" pitchFamily="18" charset="0"/>
              </a:rPr>
              <a:t>întreţinere</a:t>
            </a:r>
            <a:r>
              <a:rPr lang="ro-RO" sz="1800" b="0" dirty="0">
                <a:solidFill>
                  <a:schemeClr val="tx1"/>
                </a:solidFill>
                <a:latin typeface="Times New Roman" panose="02020603050405020304" pitchFamily="18" charset="0"/>
                <a:cs typeface="Times New Roman" panose="02020603050405020304" pitchFamily="18" charset="0"/>
              </a:rPr>
              <a:t> </a:t>
            </a:r>
            <a:r>
              <a:rPr lang="ro-RO" sz="1800" b="0" dirty="0" err="1">
                <a:solidFill>
                  <a:schemeClr val="tx1"/>
                </a:solidFill>
                <a:latin typeface="Times New Roman" panose="02020603050405020304" pitchFamily="18" charset="0"/>
                <a:cs typeface="Times New Roman" panose="02020603050405020304" pitchFamily="18" charset="0"/>
              </a:rPr>
              <a:t>şi</a:t>
            </a:r>
            <a:r>
              <a:rPr lang="ro-RO" sz="1800" b="0" dirty="0">
                <a:solidFill>
                  <a:schemeClr val="tx1"/>
                </a:solidFill>
                <a:latin typeface="Times New Roman" panose="02020603050405020304" pitchFamily="18" charset="0"/>
                <a:cs typeface="Times New Roman" panose="02020603050405020304" pitchFamily="18" charset="0"/>
              </a:rPr>
              <a:t> </a:t>
            </a:r>
            <a:r>
              <a:rPr lang="ro-RO" sz="1800" b="0" dirty="0" err="1">
                <a:solidFill>
                  <a:schemeClr val="tx1"/>
                </a:solidFill>
                <a:latin typeface="Times New Roman" panose="02020603050405020304" pitchFamily="18" charset="0"/>
                <a:cs typeface="Times New Roman" panose="02020603050405020304" pitchFamily="18" charset="0"/>
              </a:rPr>
              <a:t>reparaţie</a:t>
            </a:r>
            <a:r>
              <a:rPr lang="ro-RO" sz="1800" b="0" dirty="0">
                <a:solidFill>
                  <a:schemeClr val="tx1"/>
                </a:solidFill>
                <a:latin typeface="Times New Roman" panose="02020603050405020304" pitchFamily="18" charset="0"/>
                <a:cs typeface="Times New Roman" panose="02020603050405020304" pitchFamily="18" charset="0"/>
              </a:rPr>
              <a:t>, înlocuire </a:t>
            </a:r>
            <a:r>
              <a:rPr lang="ro-RO" sz="1800" b="0" dirty="0" err="1">
                <a:solidFill>
                  <a:schemeClr val="tx1"/>
                </a:solidFill>
                <a:latin typeface="Times New Roman" panose="02020603050405020304" pitchFamily="18" charset="0"/>
                <a:cs typeface="Times New Roman" panose="02020603050405020304" pitchFamily="18" charset="0"/>
              </a:rPr>
              <a:t>şi</a:t>
            </a:r>
            <a:r>
              <a:rPr lang="ro-RO" sz="1800" b="0" dirty="0">
                <a:solidFill>
                  <a:schemeClr val="tx1"/>
                </a:solidFill>
                <a:latin typeface="Times New Roman" panose="02020603050405020304" pitchFamily="18" charset="0"/>
                <a:cs typeface="Times New Roman" panose="02020603050405020304" pitchFamily="18" charset="0"/>
              </a:rPr>
              <a:t> verificare metrologică, în termenele indicate în lista oficială a mijloacelor de măsurare supuse controlului metrologic legal a aparatelor de </a:t>
            </a:r>
            <a:r>
              <a:rPr lang="ro-RO" sz="1800" b="0" dirty="0" err="1">
                <a:solidFill>
                  <a:schemeClr val="tx1"/>
                </a:solidFill>
                <a:latin typeface="Times New Roman" panose="02020603050405020304" pitchFamily="18" charset="0"/>
                <a:cs typeface="Times New Roman" panose="02020603050405020304" pitchFamily="18" charset="0"/>
              </a:rPr>
              <a:t>evidenţă</a:t>
            </a:r>
            <a:r>
              <a:rPr lang="ro-RO" sz="1800" b="0" dirty="0">
                <a:solidFill>
                  <a:schemeClr val="tx1"/>
                </a:solidFill>
                <a:latin typeface="Times New Roman" panose="02020603050405020304" pitchFamily="18" charset="0"/>
                <a:cs typeface="Times New Roman" panose="02020603050405020304" pitchFamily="18" charset="0"/>
              </a:rPr>
              <a:t>, se efectuează: </a:t>
            </a:r>
          </a:p>
          <a:p>
            <a:pPr marL="285750" indent="-285750" algn="just">
              <a:buFont typeface="Wingdings" panose="05000000000000000000" pitchFamily="2" charset="2"/>
              <a:buChar char="ü"/>
            </a:pPr>
            <a:r>
              <a:rPr lang="ro-RO" sz="1800" b="0" dirty="0">
                <a:solidFill>
                  <a:schemeClr val="tx1"/>
                </a:solidFill>
                <a:latin typeface="Times New Roman" panose="02020603050405020304" pitchFamily="18" charset="0"/>
                <a:cs typeface="Times New Roman" panose="02020603050405020304" pitchFamily="18" charset="0"/>
              </a:rPr>
              <a:t>la </a:t>
            </a:r>
            <a:r>
              <a:rPr lang="ro-RO" sz="1800" b="0" dirty="0" err="1">
                <a:solidFill>
                  <a:schemeClr val="tx1"/>
                </a:solidFill>
                <a:latin typeface="Times New Roman" panose="02020603050405020304" pitchFamily="18" charset="0"/>
                <a:cs typeface="Times New Roman" panose="02020603050405020304" pitchFamily="18" charset="0"/>
              </a:rPr>
              <a:t>branşamentele</a:t>
            </a:r>
            <a:r>
              <a:rPr lang="ro-RO" sz="1800" b="0" dirty="0">
                <a:solidFill>
                  <a:schemeClr val="tx1"/>
                </a:solidFill>
                <a:latin typeface="Times New Roman" panose="02020603050405020304" pitchFamily="18" charset="0"/>
                <a:cs typeface="Times New Roman" panose="02020603050405020304" pitchFamily="18" charset="0"/>
              </a:rPr>
              <a:t> obiectivelor ce </a:t>
            </a:r>
            <a:r>
              <a:rPr lang="ro-RO" sz="1800" b="0" dirty="0" err="1">
                <a:solidFill>
                  <a:schemeClr val="tx1"/>
                </a:solidFill>
                <a:latin typeface="Times New Roman" panose="02020603050405020304" pitchFamily="18" charset="0"/>
                <a:cs typeface="Times New Roman" panose="02020603050405020304" pitchFamily="18" charset="0"/>
              </a:rPr>
              <a:t>aparţin</a:t>
            </a:r>
            <a:r>
              <a:rPr lang="ro-RO" sz="1800" b="0" dirty="0">
                <a:solidFill>
                  <a:schemeClr val="tx1"/>
                </a:solidFill>
                <a:latin typeface="Times New Roman" panose="02020603050405020304" pitchFamily="18" charset="0"/>
                <a:cs typeface="Times New Roman" panose="02020603050405020304" pitchFamily="18" charset="0"/>
              </a:rPr>
              <a:t> </a:t>
            </a:r>
            <a:r>
              <a:rPr lang="ro-RO" sz="1800" b="0" dirty="0" err="1">
                <a:solidFill>
                  <a:schemeClr val="tx1"/>
                </a:solidFill>
                <a:latin typeface="Times New Roman" panose="02020603050405020304" pitchFamily="18" charset="0"/>
                <a:cs typeface="Times New Roman" panose="02020603050405020304" pitchFamily="18" charset="0"/>
              </a:rPr>
              <a:t>instituţiilor</a:t>
            </a:r>
            <a:r>
              <a:rPr lang="ro-RO" sz="1800" b="0" dirty="0">
                <a:solidFill>
                  <a:schemeClr val="tx1"/>
                </a:solidFill>
                <a:latin typeface="Times New Roman" panose="02020603050405020304" pitchFamily="18" charset="0"/>
                <a:cs typeface="Times New Roman" panose="02020603050405020304" pitchFamily="18" charset="0"/>
              </a:rPr>
              <a:t> publice - în conformitate cu clauzele contractuale încheiate între utilizator </a:t>
            </a:r>
            <a:r>
              <a:rPr lang="ro-RO" sz="1800" b="0" dirty="0" err="1">
                <a:solidFill>
                  <a:schemeClr val="tx1"/>
                </a:solidFill>
                <a:latin typeface="Times New Roman" panose="02020603050405020304" pitchFamily="18" charset="0"/>
                <a:cs typeface="Times New Roman" panose="02020603050405020304" pitchFamily="18" charset="0"/>
              </a:rPr>
              <a:t>şi</a:t>
            </a:r>
            <a:r>
              <a:rPr lang="ro-RO" sz="1800" b="0" dirty="0">
                <a:solidFill>
                  <a:schemeClr val="tx1"/>
                </a:solidFill>
                <a:latin typeface="Times New Roman" panose="02020603050405020304" pitchFamily="18" charset="0"/>
                <a:cs typeface="Times New Roman" panose="02020603050405020304" pitchFamily="18" charset="0"/>
              </a:rPr>
              <a:t> operator, din contul mijloacelor financiare prevăzute în bugetele publice; </a:t>
            </a:r>
          </a:p>
          <a:p>
            <a:pPr marL="285750" indent="-285750" algn="just">
              <a:buFont typeface="Wingdings" panose="05000000000000000000" pitchFamily="2" charset="2"/>
              <a:buChar char="ü"/>
            </a:pPr>
            <a:r>
              <a:rPr lang="ro-RO" sz="1800" b="0" dirty="0">
                <a:solidFill>
                  <a:schemeClr val="tx1"/>
                </a:solidFill>
                <a:latin typeface="Times New Roman" panose="02020603050405020304" pitchFamily="18" charset="0"/>
                <a:cs typeface="Times New Roman" panose="02020603050405020304" pitchFamily="18" charset="0"/>
              </a:rPr>
              <a:t>la </a:t>
            </a:r>
            <a:r>
              <a:rPr lang="ro-RO" sz="1800" b="0" dirty="0" err="1">
                <a:solidFill>
                  <a:schemeClr val="tx1"/>
                </a:solidFill>
                <a:latin typeface="Times New Roman" panose="02020603050405020304" pitchFamily="18" charset="0"/>
                <a:cs typeface="Times New Roman" panose="02020603050405020304" pitchFamily="18" charset="0"/>
              </a:rPr>
              <a:t>branşamentele</a:t>
            </a:r>
            <a:r>
              <a:rPr lang="ro-RO" sz="1800" b="0" dirty="0">
                <a:solidFill>
                  <a:schemeClr val="tx1"/>
                </a:solidFill>
                <a:latin typeface="Times New Roman" panose="02020603050405020304" pitchFamily="18" charset="0"/>
                <a:cs typeface="Times New Roman" panose="02020603050405020304" pitchFamily="18" charset="0"/>
              </a:rPr>
              <a:t> obiectivelor ce </a:t>
            </a:r>
            <a:r>
              <a:rPr lang="ro-RO" sz="1800" b="0" dirty="0" err="1">
                <a:solidFill>
                  <a:schemeClr val="tx1"/>
                </a:solidFill>
                <a:latin typeface="Times New Roman" panose="02020603050405020304" pitchFamily="18" charset="0"/>
                <a:cs typeface="Times New Roman" panose="02020603050405020304" pitchFamily="18" charset="0"/>
              </a:rPr>
              <a:t>aparţin</a:t>
            </a:r>
            <a:r>
              <a:rPr lang="ro-RO" sz="1800" b="0" dirty="0">
                <a:solidFill>
                  <a:schemeClr val="tx1"/>
                </a:solidFill>
                <a:latin typeface="Times New Roman" panose="02020603050405020304" pitchFamily="18" charset="0"/>
                <a:cs typeface="Times New Roman" panose="02020603050405020304" pitchFamily="18" charset="0"/>
              </a:rPr>
              <a:t> </a:t>
            </a:r>
            <a:r>
              <a:rPr lang="ro-RO" sz="1800" b="0" dirty="0" err="1">
                <a:solidFill>
                  <a:schemeClr val="tx1"/>
                </a:solidFill>
                <a:latin typeface="Times New Roman" panose="02020603050405020304" pitchFamily="18" charset="0"/>
                <a:cs typeface="Times New Roman" panose="02020603050405020304" pitchFamily="18" charset="0"/>
              </a:rPr>
              <a:t>agenţilor</a:t>
            </a:r>
            <a:r>
              <a:rPr lang="ro-RO" sz="1800" b="0" dirty="0">
                <a:solidFill>
                  <a:schemeClr val="tx1"/>
                </a:solidFill>
                <a:latin typeface="Times New Roman" panose="02020603050405020304" pitchFamily="18" charset="0"/>
                <a:cs typeface="Times New Roman" panose="02020603050405020304" pitchFamily="18" charset="0"/>
              </a:rPr>
              <a:t> economici - în conformitate cu clauzele contractuale încheiate între utilizator </a:t>
            </a:r>
            <a:r>
              <a:rPr lang="ro-RO" sz="1800" b="0" dirty="0" err="1">
                <a:solidFill>
                  <a:schemeClr val="tx1"/>
                </a:solidFill>
                <a:latin typeface="Times New Roman" panose="02020603050405020304" pitchFamily="18" charset="0"/>
                <a:cs typeface="Times New Roman" panose="02020603050405020304" pitchFamily="18" charset="0"/>
              </a:rPr>
              <a:t>şi</a:t>
            </a:r>
            <a:r>
              <a:rPr lang="ro-RO" sz="1800" b="0" dirty="0">
                <a:solidFill>
                  <a:schemeClr val="tx1"/>
                </a:solidFill>
                <a:latin typeface="Times New Roman" panose="02020603050405020304" pitchFamily="18" charset="0"/>
                <a:cs typeface="Times New Roman" panose="02020603050405020304" pitchFamily="18" charset="0"/>
              </a:rPr>
              <a:t> operator, din contul mijloacelor financiare proprii ale </a:t>
            </a:r>
            <a:r>
              <a:rPr lang="ro-RO" sz="1800" b="0" dirty="0" err="1">
                <a:solidFill>
                  <a:schemeClr val="tx1"/>
                </a:solidFill>
                <a:latin typeface="Times New Roman" panose="02020603050405020304" pitchFamily="18" charset="0"/>
                <a:cs typeface="Times New Roman" panose="02020603050405020304" pitchFamily="18" charset="0"/>
              </a:rPr>
              <a:t>agenţilor</a:t>
            </a:r>
            <a:r>
              <a:rPr lang="ro-RO" sz="1800" b="0" dirty="0">
                <a:solidFill>
                  <a:schemeClr val="tx1"/>
                </a:solidFill>
                <a:latin typeface="Times New Roman" panose="02020603050405020304" pitchFamily="18" charset="0"/>
                <a:cs typeface="Times New Roman" panose="02020603050405020304" pitchFamily="18" charset="0"/>
              </a:rPr>
              <a:t> economici; </a:t>
            </a:r>
          </a:p>
          <a:p>
            <a:pPr marL="285750" indent="-285750" algn="just">
              <a:buFont typeface="Wingdings" panose="05000000000000000000" pitchFamily="2" charset="2"/>
              <a:buChar char="ü"/>
            </a:pPr>
            <a:r>
              <a:rPr lang="ro-RO" sz="1800" b="0" dirty="0">
                <a:solidFill>
                  <a:schemeClr val="tx1"/>
                </a:solidFill>
                <a:latin typeface="Times New Roman" panose="02020603050405020304" pitchFamily="18" charset="0"/>
                <a:cs typeface="Times New Roman" panose="02020603050405020304" pitchFamily="18" charset="0"/>
              </a:rPr>
              <a:t>la </a:t>
            </a:r>
            <a:r>
              <a:rPr lang="ro-RO" sz="1800" b="0" dirty="0" err="1">
                <a:solidFill>
                  <a:schemeClr val="tx1"/>
                </a:solidFill>
                <a:latin typeface="Times New Roman" panose="02020603050405020304" pitchFamily="18" charset="0"/>
                <a:cs typeface="Times New Roman" panose="02020603050405020304" pitchFamily="18" charset="0"/>
              </a:rPr>
              <a:t>branşamentele</a:t>
            </a:r>
            <a:r>
              <a:rPr lang="ro-RO" sz="1800" b="0" dirty="0">
                <a:solidFill>
                  <a:schemeClr val="tx1"/>
                </a:solidFill>
                <a:latin typeface="Times New Roman" panose="02020603050405020304" pitchFamily="18" charset="0"/>
                <a:cs typeface="Times New Roman" panose="02020603050405020304" pitchFamily="18" charset="0"/>
              </a:rPr>
              <a:t> blocurilor locative, aflate în exploatare - de către operator, din contul mijloacelor financiare, prevăzute în tarifele respective de alimentare cu apă </a:t>
            </a:r>
            <a:r>
              <a:rPr lang="ro-RO" sz="1800" b="0" dirty="0" err="1">
                <a:solidFill>
                  <a:schemeClr val="tx1"/>
                </a:solidFill>
                <a:latin typeface="Times New Roman" panose="02020603050405020304" pitchFamily="18" charset="0"/>
                <a:cs typeface="Times New Roman" panose="02020603050405020304" pitchFamily="18" charset="0"/>
              </a:rPr>
              <a:t>şi</a:t>
            </a:r>
            <a:r>
              <a:rPr lang="ro-RO" sz="1800" b="0" dirty="0">
                <a:solidFill>
                  <a:schemeClr val="tx1"/>
                </a:solidFill>
                <a:latin typeface="Times New Roman" panose="02020603050405020304" pitchFamily="18" charset="0"/>
                <a:cs typeface="Times New Roman" panose="02020603050405020304" pitchFamily="18" charset="0"/>
              </a:rPr>
              <a:t> canalizare, calculate conform Metodologiei determinării, aprobării </a:t>
            </a:r>
            <a:r>
              <a:rPr lang="ro-RO" sz="1800" b="0" dirty="0" err="1">
                <a:solidFill>
                  <a:schemeClr val="tx1"/>
                </a:solidFill>
                <a:latin typeface="Times New Roman" panose="02020603050405020304" pitchFamily="18" charset="0"/>
                <a:cs typeface="Times New Roman" panose="02020603050405020304" pitchFamily="18" charset="0"/>
              </a:rPr>
              <a:t>şi</a:t>
            </a:r>
            <a:r>
              <a:rPr lang="ro-RO" sz="1800" b="0" dirty="0">
                <a:solidFill>
                  <a:schemeClr val="tx1"/>
                </a:solidFill>
                <a:latin typeface="Times New Roman" panose="02020603050405020304" pitchFamily="18" charset="0"/>
                <a:cs typeface="Times New Roman" panose="02020603050405020304" pitchFamily="18" charset="0"/>
              </a:rPr>
              <a:t> aplicării tarifelor pentru serviciile de alimentare cu apă, de canalizare </a:t>
            </a:r>
            <a:r>
              <a:rPr lang="ro-RO" sz="1800" b="0" dirty="0" err="1">
                <a:solidFill>
                  <a:schemeClr val="tx1"/>
                </a:solidFill>
                <a:latin typeface="Times New Roman" panose="02020603050405020304" pitchFamily="18" charset="0"/>
                <a:cs typeface="Times New Roman" panose="02020603050405020304" pitchFamily="18" charset="0"/>
              </a:rPr>
              <a:t>şi</a:t>
            </a:r>
            <a:r>
              <a:rPr lang="ro-RO" sz="1800" b="0" dirty="0">
                <a:solidFill>
                  <a:schemeClr val="tx1"/>
                </a:solidFill>
                <a:latin typeface="Times New Roman" panose="02020603050405020304" pitchFamily="18" charset="0"/>
                <a:cs typeface="Times New Roman" panose="02020603050405020304" pitchFamily="18" charset="0"/>
              </a:rPr>
              <a:t> epurare a apelor uzate;</a:t>
            </a: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Datumsplatzhalter 3"/>
          <p:cNvSpPr>
            <a:spLocks noGrp="1"/>
          </p:cNvSpPr>
          <p:nvPr>
            <p:ph type="dt" sz="half" idx="11"/>
          </p:nvPr>
        </p:nvSpPr>
        <p:spPr>
          <a:xfrm>
            <a:off x="679450" y="6581775"/>
            <a:ext cx="1295400" cy="246063"/>
          </a:xfrm>
          <a:noFill/>
        </p:spPr>
        <p:txBody>
          <a:bodyPr/>
          <a:lstStyle/>
          <a:p>
            <a:fld id="{AAB6CF41-5F60-440F-AFB1-6A77B89D238F}" type="datetime1">
              <a:rPr lang="en-GB" smtClean="0">
                <a:cs typeface="Arial" charset="0"/>
              </a:rPr>
              <a:pPr/>
              <a:t>01/10/2021</a:t>
            </a:fld>
            <a:endParaRPr lang="de-DE" dirty="0">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2" name="Нижний колонтитул 1">
            <a:extLst>
              <a:ext uri="{FF2B5EF4-FFF2-40B4-BE49-F238E27FC236}">
                <a16:creationId xmlns:a16="http://schemas.microsoft.com/office/drawing/2014/main" xmlns="" id="{91541B1A-BE5C-4F97-9B02-532867780C39}"/>
              </a:ext>
            </a:extLst>
          </p:cNvPr>
          <p:cNvSpPr>
            <a:spLocks noGrp="1"/>
          </p:cNvSpPr>
          <p:nvPr>
            <p:ph type="ftr" sz="quarter" idx="10"/>
          </p:nvPr>
        </p:nvSpPr>
        <p:spPr/>
        <p:txBody>
          <a:bodyPr/>
          <a:lstStyle/>
          <a:p>
            <a:pPr>
              <a:defRPr/>
            </a:pPr>
            <a:endParaRPr lang="de-DE"/>
          </a:p>
        </p:txBody>
      </p:sp>
      <p:sp>
        <p:nvSpPr>
          <p:cNvPr id="3" name="Прямоугольник 2">
            <a:extLst>
              <a:ext uri="{FF2B5EF4-FFF2-40B4-BE49-F238E27FC236}">
                <a16:creationId xmlns:a16="http://schemas.microsoft.com/office/drawing/2014/main" xmlns="" id="{06F60148-C0B5-4F00-A712-8479E40BF24F}"/>
              </a:ext>
            </a:extLst>
          </p:cNvPr>
          <p:cNvSpPr/>
          <p:nvPr/>
        </p:nvSpPr>
        <p:spPr>
          <a:xfrm>
            <a:off x="450166" y="1463040"/>
            <a:ext cx="8356209" cy="4862870"/>
          </a:xfrm>
          <a:prstGeom prst="rect">
            <a:avLst/>
          </a:prstGeom>
        </p:spPr>
        <p:txBody>
          <a:bodyPr wrap="square">
            <a:spAutoFit/>
          </a:bodyPr>
          <a:lstStyle/>
          <a:p>
            <a:pPr indent="0" algn="just">
              <a:spcBef>
                <a:spcPts val="0"/>
              </a:spcBef>
              <a:spcAft>
                <a:spcPts val="0"/>
              </a:spcAft>
            </a:pPr>
            <a:r>
              <a:rPr lang="ro-RO" b="0" dirty="0" smtClean="0">
                <a:solidFill>
                  <a:schemeClr val="tx1"/>
                </a:solidFill>
                <a:latin typeface="Times New Roman" panose="02020603050405020304" pitchFamily="18" charset="0"/>
                <a:cs typeface="Times New Roman" panose="02020603050405020304" pitchFamily="18" charset="0"/>
              </a:rPr>
              <a:t>În Anexa </a:t>
            </a:r>
            <a:r>
              <a:rPr lang="ro-RO" b="0" dirty="0">
                <a:solidFill>
                  <a:schemeClr val="tx1"/>
                </a:solidFill>
                <a:latin typeface="Times New Roman" panose="02020603050405020304" pitchFamily="18" charset="0"/>
                <a:cs typeface="Times New Roman" panose="02020603050405020304" pitchFamily="18" charset="0"/>
              </a:rPr>
              <a:t>nr</a:t>
            </a:r>
            <a:r>
              <a:rPr lang="ro-RO" b="0" dirty="0" smtClean="0">
                <a:solidFill>
                  <a:schemeClr val="tx1"/>
                </a:solidFill>
                <a:latin typeface="Times New Roman" panose="02020603050405020304" pitchFamily="18" charset="0"/>
                <a:cs typeface="Times New Roman" panose="02020603050405020304" pitchFamily="18" charset="0"/>
              </a:rPr>
              <a:t>. 2 sunt indicate Normativele </a:t>
            </a:r>
            <a:r>
              <a:rPr lang="ro-RO" b="0" dirty="0">
                <a:solidFill>
                  <a:schemeClr val="tx1"/>
                </a:solidFill>
                <a:latin typeface="Times New Roman" panose="02020603050405020304" pitchFamily="18" charset="0"/>
                <a:cs typeface="Times New Roman" panose="02020603050405020304" pitchFamily="18" charset="0"/>
              </a:rPr>
              <a:t>de plată pentru emisiile de </a:t>
            </a:r>
            <a:r>
              <a:rPr lang="ro-RO" b="0" dirty="0" smtClean="0">
                <a:solidFill>
                  <a:schemeClr val="tx1"/>
                </a:solidFill>
                <a:latin typeface="Times New Roman" panose="02020603050405020304" pitchFamily="18" charset="0"/>
                <a:cs typeface="Times New Roman" panose="02020603050405020304" pitchFamily="18" charset="0"/>
              </a:rPr>
              <a:t>poluanţi din </a:t>
            </a:r>
            <a:r>
              <a:rPr lang="ro-RO" b="0" dirty="0">
                <a:solidFill>
                  <a:schemeClr val="tx1"/>
                </a:solidFill>
                <a:latin typeface="Times New Roman" panose="02020603050405020304" pitchFamily="18" charset="0"/>
                <a:cs typeface="Times New Roman" panose="02020603050405020304" pitchFamily="18" charset="0"/>
              </a:rPr>
              <a:t>sursele staţionare şi modul de calcul al </a:t>
            </a:r>
            <a:r>
              <a:rPr lang="ro-RO" b="0" dirty="0" smtClean="0">
                <a:solidFill>
                  <a:schemeClr val="tx1"/>
                </a:solidFill>
                <a:latin typeface="Times New Roman" panose="02020603050405020304" pitchFamily="18" charset="0"/>
                <a:cs typeface="Times New Roman" panose="02020603050405020304" pitchFamily="18" charset="0"/>
              </a:rPr>
              <a:t>acesteia</a:t>
            </a:r>
          </a:p>
          <a:p>
            <a:pPr indent="0" algn="just">
              <a:spcBef>
                <a:spcPts val="0"/>
              </a:spcBef>
              <a:spcAft>
                <a:spcPts val="0"/>
              </a:spcAft>
            </a:pPr>
            <a:endParaRPr lang="ro-RO" sz="2400" b="0" dirty="0" smtClean="0">
              <a:solidFill>
                <a:schemeClr val="tx1"/>
              </a:solidFill>
              <a:latin typeface="Times New Roman" panose="02020603050405020304" pitchFamily="18" charset="0"/>
              <a:cs typeface="Times New Roman" panose="02020603050405020304" pitchFamily="18" charset="0"/>
            </a:endParaRPr>
          </a:p>
          <a:p>
            <a:pPr indent="0" algn="just">
              <a:spcBef>
                <a:spcPts val="0"/>
              </a:spcBef>
              <a:spcAft>
                <a:spcPts val="0"/>
              </a:spcAft>
            </a:pPr>
            <a:r>
              <a:rPr lang="ro-RO" b="0" dirty="0" smtClean="0">
                <a:solidFill>
                  <a:schemeClr val="tx1"/>
                </a:solidFill>
                <a:latin typeface="Times New Roman" panose="02020603050405020304" pitchFamily="18" charset="0"/>
                <a:cs typeface="Times New Roman" panose="02020603050405020304" pitchFamily="18" charset="0"/>
              </a:rPr>
              <a:t>În Anexa nr. 5 sunt indicate Normativele de plată pentru deversări de poluanţi cu apele reziduale şi modul de calcul</a:t>
            </a:r>
          </a:p>
          <a:p>
            <a:pPr algn="just"/>
            <a:endParaRPr lang="ro-RO" dirty="0" smtClean="0">
              <a:solidFill>
                <a:srgbClr val="333333"/>
              </a:solidFill>
              <a:latin typeface="PT Serif"/>
            </a:endParaRPr>
          </a:p>
          <a:p>
            <a:pPr algn="just"/>
            <a:r>
              <a:rPr lang="ro-RO" dirty="0" smtClean="0">
                <a:solidFill>
                  <a:srgbClr val="333333"/>
                </a:solidFill>
                <a:latin typeface="PT Serif"/>
              </a:rPr>
              <a:t>Astfel:</a:t>
            </a:r>
            <a:endParaRPr lang="ro-RO" b="0" dirty="0" smtClean="0">
              <a:solidFill>
                <a:srgbClr val="333333"/>
              </a:solidFill>
              <a:latin typeface="PT Serif"/>
            </a:endParaRPr>
          </a:p>
          <a:p>
            <a:pPr indent="342900" algn="just"/>
            <a:r>
              <a:rPr lang="ro-RO" b="0" dirty="0" smtClean="0">
                <a:solidFill>
                  <a:srgbClr val="333333"/>
                </a:solidFill>
                <a:latin typeface="Times New Roman" panose="02020603050405020304" pitchFamily="18" charset="0"/>
                <a:cs typeface="Times New Roman" panose="02020603050405020304" pitchFamily="18" charset="0"/>
              </a:rPr>
              <a:t>1. </a:t>
            </a:r>
            <a:r>
              <a:rPr lang="ro-RO" b="0" dirty="0" smtClean="0">
                <a:solidFill>
                  <a:schemeClr val="tx1"/>
                </a:solidFill>
                <a:latin typeface="Times New Roman" panose="02020603050405020304" pitchFamily="18" charset="0"/>
                <a:cs typeface="Times New Roman" panose="02020603050405020304" pitchFamily="18" charset="0"/>
              </a:rPr>
              <a:t>Plata pentru deversările de poluanţi </a:t>
            </a:r>
            <a:r>
              <a:rPr lang="ro-RO" u="sng" dirty="0" smtClean="0">
                <a:solidFill>
                  <a:schemeClr val="tx1"/>
                </a:solidFill>
                <a:latin typeface="Times New Roman" panose="02020603050405020304" pitchFamily="18" charset="0"/>
                <a:cs typeface="Times New Roman" panose="02020603050405020304" pitchFamily="18" charset="0"/>
              </a:rPr>
              <a:t>este obligatorie pentru toţi consumatorii de apă.</a:t>
            </a:r>
          </a:p>
          <a:p>
            <a:pPr indent="342900" algn="just"/>
            <a:r>
              <a:rPr lang="ro-RO" b="0" dirty="0" smtClean="0">
                <a:solidFill>
                  <a:schemeClr val="tx1"/>
                </a:solidFill>
                <a:latin typeface="Times New Roman" panose="02020603050405020304" pitchFamily="18" charset="0"/>
                <a:cs typeface="Times New Roman" panose="02020603050405020304" pitchFamily="18" charset="0"/>
              </a:rPr>
              <a:t>2. Pentru consumatorii de apă care efectuează deversări de poluanţi în obiective acvatice (rîuri, lacuri, orizonturi acvifere subterane</a:t>
            </a:r>
            <a:r>
              <a:rPr lang="ro-RO" dirty="0" smtClean="0">
                <a:solidFill>
                  <a:schemeClr val="tx1"/>
                </a:solidFill>
                <a:latin typeface="Times New Roman" panose="02020603050405020304" pitchFamily="18" charset="0"/>
                <a:cs typeface="Times New Roman" panose="02020603050405020304" pitchFamily="18" charset="0"/>
              </a:rPr>
              <a:t>), </a:t>
            </a:r>
            <a:r>
              <a:rPr lang="ro-RO" u="sng" dirty="0" smtClean="0">
                <a:solidFill>
                  <a:schemeClr val="tx1"/>
                </a:solidFill>
                <a:latin typeface="Times New Roman" panose="02020603050405020304" pitchFamily="18" charset="0"/>
                <a:cs typeface="Times New Roman" panose="02020603050405020304" pitchFamily="18" charset="0"/>
              </a:rPr>
              <a:t>plata se stabileşte în conformitate cu indicii de poluare introduşi în documentaţia de proiect a instalaţiilor de epurare.</a:t>
            </a:r>
          </a:p>
          <a:p>
            <a:pPr indent="342900" algn="just"/>
            <a:endParaRPr lang="ro-RO"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1485766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5016758"/>
          </a:xfrm>
          <a:prstGeom prst="rect">
            <a:avLst/>
          </a:prstGeom>
          <a:noFill/>
        </p:spPr>
        <p:txBody>
          <a:bodyPr wrap="square" rtlCol="0">
            <a:spAutoFit/>
          </a:bodyPr>
          <a:lstStyle/>
          <a:p>
            <a:pPr marL="285750" indent="-285750" algn="just">
              <a:buFont typeface="Wingdings" panose="05000000000000000000" pitchFamily="2" charset="2"/>
              <a:buChar char="ü"/>
            </a:pPr>
            <a:r>
              <a:rPr lang="ro-RO" sz="1600" b="0" dirty="0">
                <a:solidFill>
                  <a:schemeClr val="tx1"/>
                </a:solidFill>
                <a:latin typeface="Times New Roman" panose="02020603050405020304" pitchFamily="18" charset="0"/>
                <a:cs typeface="Times New Roman" panose="02020603050405020304" pitchFamily="18" charset="0"/>
              </a:rPr>
              <a:t>în apartamentele blocurilor locative, încăperile locuibile în cămine, precum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în case individuale - de către operator (furnizor) în baza contractului bilateral, prin aplicarea unui tarif distinct, aprobat de către </a:t>
            </a:r>
            <a:r>
              <a:rPr lang="ro-RO" sz="1600" b="0" dirty="0" err="1">
                <a:solidFill>
                  <a:schemeClr val="tx1"/>
                </a:solidFill>
                <a:latin typeface="Times New Roman" panose="02020603050405020304" pitchFamily="18" charset="0"/>
                <a:cs typeface="Times New Roman" panose="02020603050405020304" pitchFamily="18" charset="0"/>
              </a:rPr>
              <a:t>autorităţile</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administraţiei</a:t>
            </a:r>
            <a:r>
              <a:rPr lang="ro-RO" sz="1600" b="0" dirty="0">
                <a:solidFill>
                  <a:schemeClr val="tx1"/>
                </a:solidFill>
                <a:latin typeface="Times New Roman" panose="02020603050405020304" pitchFamily="18" charset="0"/>
                <a:cs typeface="Times New Roman" panose="02020603050405020304" pitchFamily="18" charset="0"/>
              </a:rPr>
              <a:t> publice locale pentru contorizarea consumului de apă. În lipsa contractului respectiv, toate lucrările de </a:t>
            </a:r>
            <a:r>
              <a:rPr lang="ro-RO" sz="1600" b="0" dirty="0" err="1">
                <a:solidFill>
                  <a:schemeClr val="tx1"/>
                </a:solidFill>
                <a:latin typeface="Times New Roman" panose="02020603050405020304" pitchFamily="18" charset="0"/>
                <a:cs typeface="Times New Roman" panose="02020603050405020304" pitchFamily="18" charset="0"/>
              </a:rPr>
              <a:t>achiziţionare</a:t>
            </a:r>
            <a:r>
              <a:rPr lang="ro-RO" sz="1600" b="0" dirty="0">
                <a:solidFill>
                  <a:schemeClr val="tx1"/>
                </a:solidFill>
                <a:latin typeface="Times New Roman" panose="02020603050405020304" pitchFamily="18" charset="0"/>
                <a:cs typeface="Times New Roman" panose="02020603050405020304" pitchFamily="18" charset="0"/>
              </a:rPr>
              <a:t>, instalare, exploatare, </a:t>
            </a:r>
            <a:r>
              <a:rPr lang="ro-RO" sz="1600" b="0" dirty="0" err="1">
                <a:solidFill>
                  <a:schemeClr val="tx1"/>
                </a:solidFill>
                <a:latin typeface="Times New Roman" panose="02020603050405020304" pitchFamily="18" charset="0"/>
                <a:cs typeface="Times New Roman" panose="02020603050405020304" pitchFamily="18" charset="0"/>
              </a:rPr>
              <a:t>întreţinere</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reparaţie</a:t>
            </a:r>
            <a:r>
              <a:rPr lang="ro-RO" sz="1600" b="0" dirty="0">
                <a:solidFill>
                  <a:schemeClr val="tx1"/>
                </a:solidFill>
                <a:latin typeface="Times New Roman" panose="02020603050405020304" pitchFamily="18" charset="0"/>
                <a:cs typeface="Times New Roman" panose="02020603050405020304" pitchFamily="18" charset="0"/>
              </a:rPr>
              <a:t>, înlocuire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verificare metrologică a contoarelor de apă se execută din contul consumatorului.</a:t>
            </a:r>
          </a:p>
          <a:p>
            <a:pPr algn="just"/>
            <a:r>
              <a:rPr lang="en-US" sz="1600" dirty="0">
                <a:solidFill>
                  <a:schemeClr val="tx1"/>
                </a:solidFill>
                <a:latin typeface="Times New Roman" panose="02020603050405020304" pitchFamily="18" charset="0"/>
                <a:cs typeface="Times New Roman" panose="02020603050405020304" pitchFamily="18" charset="0"/>
              </a:rPr>
              <a:t>II.  </a:t>
            </a:r>
            <a:r>
              <a:rPr lang="en-US" sz="1600" dirty="0" err="1">
                <a:solidFill>
                  <a:schemeClr val="tx1"/>
                </a:solidFill>
                <a:latin typeface="Times New Roman" panose="02020603050405020304" pitchFamily="18" charset="0"/>
                <a:cs typeface="Times New Roman" panose="02020603050405020304" pitchFamily="18" charset="0"/>
              </a:rPr>
              <a:t>Elaborarea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documentaţiei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pentru</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instalarea</a:t>
            </a:r>
            <a:r>
              <a:rPr lang="ro-RO"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aparatelor</a:t>
            </a:r>
            <a:r>
              <a:rPr lang="en-US" sz="1600" dirty="0">
                <a:solidFill>
                  <a:schemeClr val="tx1"/>
                </a:solidFill>
                <a:latin typeface="Times New Roman" panose="02020603050405020304" pitchFamily="18" charset="0"/>
                <a:cs typeface="Times New Roman" panose="02020603050405020304" pitchFamily="18" charset="0"/>
              </a:rPr>
              <a:t> de </a:t>
            </a:r>
            <a:r>
              <a:rPr lang="en-US" sz="1600" dirty="0" err="1">
                <a:solidFill>
                  <a:schemeClr val="tx1"/>
                </a:solidFill>
                <a:latin typeface="Times New Roman" panose="02020603050405020304" pitchFamily="18" charset="0"/>
                <a:cs typeface="Times New Roman" panose="02020603050405020304" pitchFamily="18" charset="0"/>
              </a:rPr>
              <a:t>evidenţă</a:t>
            </a:r>
            <a:endParaRPr lang="en-US" sz="1600" dirty="0">
              <a:solidFill>
                <a:schemeClr val="tx1"/>
              </a:solidFill>
              <a:latin typeface="Times New Roman" panose="02020603050405020304" pitchFamily="18" charset="0"/>
              <a:cs typeface="Times New Roman" panose="02020603050405020304" pitchFamily="18" charset="0"/>
            </a:endParaRPr>
          </a:p>
          <a:p>
            <a:pPr algn="just"/>
            <a:r>
              <a:rPr lang="en-US" sz="1600" b="0" dirty="0">
                <a:solidFill>
                  <a:schemeClr val="tx1"/>
                </a:solidFill>
                <a:latin typeface="Times New Roman" panose="02020603050405020304" pitchFamily="18" charset="0"/>
                <a:cs typeface="Times New Roman" panose="02020603050405020304" pitchFamily="18" charset="0"/>
              </a:rPr>
              <a:t>    11. </a:t>
            </a:r>
            <a:r>
              <a:rPr lang="en-US" sz="1600" b="0" dirty="0" err="1">
                <a:solidFill>
                  <a:schemeClr val="tx1"/>
                </a:solidFill>
                <a:latin typeface="Times New Roman" panose="02020603050405020304" pitchFamily="18" charset="0"/>
                <a:cs typeface="Times New Roman" panose="02020603050405020304" pitchFamily="18" charset="0"/>
              </a:rPr>
              <a:t>Pentru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obţinerea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condiţiilor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tehnice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utilizatorul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depune</a:t>
            </a:r>
            <a:r>
              <a:rPr lang="en-US" sz="1600" b="0" dirty="0">
                <a:solidFill>
                  <a:schemeClr val="tx1"/>
                </a:solidFill>
                <a:latin typeface="Times New Roman" panose="02020603050405020304" pitchFamily="18" charset="0"/>
                <a:cs typeface="Times New Roman" panose="02020603050405020304" pitchFamily="18" charset="0"/>
              </a:rPr>
              <a:t> o </a:t>
            </a:r>
            <a:r>
              <a:rPr lang="en-US" sz="1600" b="0" dirty="0" err="1">
                <a:solidFill>
                  <a:schemeClr val="tx1"/>
                </a:solidFill>
                <a:latin typeface="Times New Roman" panose="02020603050405020304" pitchFamily="18" charset="0"/>
                <a:cs typeface="Times New Roman" panose="02020603050405020304" pitchFamily="18" charset="0"/>
              </a:rPr>
              <a:t>cerere</a:t>
            </a:r>
            <a:r>
              <a:rPr lang="en-US" sz="1600" b="0" dirty="0">
                <a:solidFill>
                  <a:schemeClr val="tx1"/>
                </a:solidFill>
                <a:latin typeface="Times New Roman" panose="02020603050405020304" pitchFamily="18" charset="0"/>
                <a:cs typeface="Times New Roman" panose="02020603050405020304" pitchFamily="18" charset="0"/>
              </a:rPr>
              <a:t> la </a:t>
            </a:r>
            <a:r>
              <a:rPr lang="en-US" sz="1600" b="0" dirty="0" err="1">
                <a:solidFill>
                  <a:schemeClr val="tx1"/>
                </a:solidFill>
                <a:latin typeface="Times New Roman" panose="02020603050405020304" pitchFamily="18" charset="0"/>
                <a:cs typeface="Times New Roman" panose="02020603050405020304" pitchFamily="18" charset="0"/>
              </a:rPr>
              <a:t>adresa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operatorului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anexînd</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documentele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confirmă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dreptul</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proprietate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posesie</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a) contract de </a:t>
            </a:r>
            <a:r>
              <a:rPr lang="en-US" sz="1600" b="0" dirty="0" err="1">
                <a:solidFill>
                  <a:schemeClr val="tx1"/>
                </a:solidFill>
                <a:latin typeface="Times New Roman" panose="02020603050405020304" pitchFamily="18" charset="0"/>
                <a:cs typeface="Times New Roman" panose="02020603050405020304" pitchFamily="18" charset="0"/>
              </a:rPr>
              <a:t>vînzare-cumpărare</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b) contract de </a:t>
            </a:r>
            <a:r>
              <a:rPr lang="en-US" sz="1600" b="0" dirty="0" err="1">
                <a:solidFill>
                  <a:schemeClr val="tx1"/>
                </a:solidFill>
                <a:latin typeface="Times New Roman" panose="02020603050405020304" pitchFamily="18" charset="0"/>
                <a:cs typeface="Times New Roman" panose="02020603050405020304" pitchFamily="18" charset="0"/>
              </a:rPr>
              <a:t>locaţiune</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c) </a:t>
            </a:r>
            <a:r>
              <a:rPr lang="en-US" sz="1600" b="0" dirty="0" err="1">
                <a:solidFill>
                  <a:schemeClr val="tx1"/>
                </a:solidFill>
                <a:latin typeface="Times New Roman" panose="02020603050405020304" pitchFamily="18" charset="0"/>
                <a:cs typeface="Times New Roman" panose="02020603050405020304" pitchFamily="18" charset="0"/>
              </a:rPr>
              <a:t>certificat</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moştenitor</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12.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termen</a:t>
            </a:r>
            <a:r>
              <a:rPr lang="en-US" sz="1600" b="0" dirty="0">
                <a:solidFill>
                  <a:schemeClr val="tx1"/>
                </a:solidFill>
                <a:latin typeface="Times New Roman" panose="02020603050405020304" pitchFamily="18" charset="0"/>
                <a:cs typeface="Times New Roman" panose="02020603050405020304" pitchFamily="18" charset="0"/>
              </a:rPr>
              <a:t> de 10 </a:t>
            </a:r>
            <a:r>
              <a:rPr lang="en-US" sz="1600" b="0" dirty="0" err="1">
                <a:solidFill>
                  <a:schemeClr val="tx1"/>
                </a:solidFill>
                <a:latin typeface="Times New Roman" panose="02020603050405020304" pitchFamily="18" charset="0"/>
                <a:cs typeface="Times New Roman" panose="02020603050405020304" pitchFamily="18" charset="0"/>
              </a:rPr>
              <a:t>zile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lucrătoare</a:t>
            </a:r>
            <a:r>
              <a:rPr lang="en-US" sz="1600" b="0" dirty="0">
                <a:solidFill>
                  <a:schemeClr val="tx1"/>
                </a:solidFill>
                <a:latin typeface="Times New Roman" panose="02020603050405020304" pitchFamily="18" charset="0"/>
                <a:cs typeface="Times New Roman" panose="02020603050405020304" pitchFamily="18" charset="0"/>
              </a:rPr>
              <a:t> din </a:t>
            </a:r>
            <a:r>
              <a:rPr lang="en-US" sz="1600" b="0" dirty="0" err="1">
                <a:solidFill>
                  <a:schemeClr val="tx1"/>
                </a:solidFill>
                <a:latin typeface="Times New Roman" panose="02020603050405020304" pitchFamily="18" charset="0"/>
                <a:cs typeface="Times New Roman" panose="02020603050405020304" pitchFamily="18" charset="0"/>
              </a:rPr>
              <a:t>momentul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depunerii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cererii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operatorul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examinează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actele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prezentate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eliberează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condiţiile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tehnice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pentru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elaborarea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documentaţiei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proiect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privind</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instalarea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aparatului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evidenţă</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13. </a:t>
            </a:r>
            <a:r>
              <a:rPr lang="en-US" sz="1600" b="0" dirty="0" err="1">
                <a:solidFill>
                  <a:schemeClr val="tx1"/>
                </a:solidFill>
                <a:latin typeface="Times New Roman" panose="02020603050405020304" pitchFamily="18" charset="0"/>
                <a:cs typeface="Times New Roman" panose="02020603050405020304" pitchFamily="18" charset="0"/>
              </a:rPr>
              <a:t>Elaborarea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documentaţiei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proiect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pentru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instalarea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aparatelor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evidenţă</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efectuează</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către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unităţile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specializate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domeniu</a:t>
            </a:r>
            <a:r>
              <a:rPr lang="en-US" sz="1600" b="0" dirty="0">
                <a:solidFill>
                  <a:schemeClr val="tx1"/>
                </a:solidFill>
                <a:latin typeface="Times New Roman" panose="02020603050405020304" pitchFamily="18" charset="0"/>
                <a:cs typeface="Times New Roman" panose="02020603050405020304" pitchFamily="18" charset="0"/>
              </a:rPr>
              <a:t>, care </a:t>
            </a:r>
            <a:r>
              <a:rPr lang="en-US" sz="1600" b="0" dirty="0" err="1">
                <a:solidFill>
                  <a:schemeClr val="tx1"/>
                </a:solidFill>
                <a:latin typeface="Times New Roman" panose="02020603050405020304" pitchFamily="18" charset="0"/>
                <a:cs typeface="Times New Roman" panose="02020603050405020304" pitchFamily="18" charset="0"/>
              </a:rPr>
              <a:t>deţin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licenţe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activitate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pentru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toate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categoriile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construcţii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instalaţii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reţele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alimentare</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sisteme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interioare</a:t>
            </a:r>
            <a:r>
              <a:rPr lang="en-US" sz="1600" b="0" dirty="0">
                <a:solidFill>
                  <a:schemeClr val="tx1"/>
                </a:solidFill>
                <a:latin typeface="Times New Roman" panose="02020603050405020304" pitchFamily="18" charset="0"/>
                <a:cs typeface="Times New Roman" panose="02020603050405020304" pitchFamily="18" charset="0"/>
              </a:rPr>
              <a:t> (art. 8 pct. 16) din </a:t>
            </a:r>
            <a:r>
              <a:rPr lang="en-US" sz="1600" b="0" dirty="0" err="1">
                <a:solidFill>
                  <a:schemeClr val="tx1"/>
                </a:solidFill>
                <a:latin typeface="Times New Roman" panose="02020603050405020304" pitchFamily="18" charset="0"/>
                <a:cs typeface="Times New Roman" panose="02020603050405020304" pitchFamily="18" charset="0"/>
              </a:rPr>
              <a:t>Legea</a:t>
            </a:r>
            <a:r>
              <a:rPr lang="en-US" sz="1600" b="0" dirty="0">
                <a:solidFill>
                  <a:schemeClr val="tx1"/>
                </a:solidFill>
                <a:latin typeface="Times New Roman" panose="02020603050405020304" pitchFamily="18" charset="0"/>
                <a:cs typeface="Times New Roman" panose="02020603050405020304" pitchFamily="18" charset="0"/>
              </a:rPr>
              <a:t> nr. 451-XV din 30 </a:t>
            </a:r>
            <a:r>
              <a:rPr lang="en-US" sz="1600" b="0" dirty="0" err="1">
                <a:solidFill>
                  <a:schemeClr val="tx1"/>
                </a:solidFill>
                <a:latin typeface="Times New Roman" panose="02020603050405020304" pitchFamily="18" charset="0"/>
                <a:cs typeface="Times New Roman" panose="02020603050405020304" pitchFamily="18" charset="0"/>
              </a:rPr>
              <a:t>iulie</a:t>
            </a:r>
            <a:r>
              <a:rPr lang="en-US" sz="1600" b="0" dirty="0">
                <a:solidFill>
                  <a:schemeClr val="tx1"/>
                </a:solidFill>
                <a:latin typeface="Times New Roman" panose="02020603050405020304" pitchFamily="18" charset="0"/>
                <a:cs typeface="Times New Roman" panose="02020603050405020304" pitchFamily="18" charset="0"/>
              </a:rPr>
              <a:t> 2001 </a:t>
            </a:r>
            <a:r>
              <a:rPr lang="en-US" sz="1600" b="0" dirty="0" err="1">
                <a:solidFill>
                  <a:schemeClr val="tx1"/>
                </a:solidFill>
                <a:latin typeface="Times New Roman" panose="02020603050405020304" pitchFamily="18" charset="0"/>
                <a:cs typeface="Times New Roman" panose="02020603050405020304" pitchFamily="18" charset="0"/>
              </a:rPr>
              <a:t>privind</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licenţierea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unor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genuri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activitate</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La </a:t>
            </a:r>
            <a:r>
              <a:rPr lang="en-US" sz="1600" b="0" dirty="0" err="1">
                <a:solidFill>
                  <a:schemeClr val="tx1"/>
                </a:solidFill>
                <a:latin typeface="Times New Roman" panose="02020603050405020304" pitchFamily="18" charset="0"/>
                <a:cs typeface="Times New Roman" panose="02020603050405020304" pitchFamily="18" charset="0"/>
              </a:rPr>
              <a:t>finalizarea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lucrărilor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proiectare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unităţile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specializate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domeniu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coordonează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documentaţia</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operatorul</a:t>
            </a:r>
            <a:r>
              <a:rPr lang="en-US" sz="1600" b="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278094"/>
          </a:xfrm>
          <a:prstGeom prst="rect">
            <a:avLst/>
          </a:prstGeom>
          <a:noFill/>
        </p:spPr>
        <p:txBody>
          <a:bodyPr wrap="square" rtlCol="0">
            <a:spAutoFit/>
          </a:bodyPr>
          <a:lstStyle/>
          <a:p>
            <a:pPr algn="just"/>
            <a:r>
              <a:rPr lang="en-US" sz="1600" dirty="0">
                <a:solidFill>
                  <a:schemeClr val="tx1"/>
                </a:solidFill>
                <a:latin typeface="Times New Roman" panose="02020603050405020304" pitchFamily="18" charset="0"/>
                <a:cs typeface="Times New Roman" panose="02020603050405020304" pitchFamily="18" charset="0"/>
              </a:rPr>
              <a:t>III. </a:t>
            </a:r>
            <a:r>
              <a:rPr lang="en-US" sz="1600" dirty="0" err="1">
                <a:solidFill>
                  <a:schemeClr val="tx1"/>
                </a:solidFill>
                <a:latin typeface="Times New Roman" panose="02020603050405020304" pitchFamily="18" charset="0"/>
                <a:cs typeface="Times New Roman" panose="02020603050405020304" pitchFamily="18" charset="0"/>
              </a:rPr>
              <a:t>Executarea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lucrărilor</a:t>
            </a:r>
            <a:r>
              <a:rPr lang="en-US" sz="1600" dirty="0">
                <a:solidFill>
                  <a:schemeClr val="tx1"/>
                </a:solidFill>
                <a:latin typeface="Times New Roman" panose="02020603050405020304" pitchFamily="18" charset="0"/>
                <a:cs typeface="Times New Roman" panose="02020603050405020304" pitchFamily="18" charset="0"/>
              </a:rPr>
              <a:t> de </a:t>
            </a:r>
            <a:r>
              <a:rPr lang="en-US" sz="1600" dirty="0" err="1">
                <a:solidFill>
                  <a:schemeClr val="tx1"/>
                </a:solidFill>
                <a:latin typeface="Times New Roman" panose="02020603050405020304" pitchFamily="18" charset="0"/>
                <a:cs typeface="Times New Roman" panose="02020603050405020304" pitchFamily="18" charset="0"/>
              </a:rPr>
              <a:t>instalare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şi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recepţie</a:t>
            </a:r>
            <a:r>
              <a:rPr lang="en-US" sz="1600" dirty="0">
                <a:solidFill>
                  <a:schemeClr val="tx1"/>
                </a:solidFill>
                <a:latin typeface="Times New Roman" panose="02020603050405020304" pitchFamily="18" charset="0"/>
                <a:cs typeface="Times New Roman" panose="02020603050405020304" pitchFamily="18" charset="0"/>
              </a:rPr>
              <a:t> a </a:t>
            </a:r>
            <a:r>
              <a:rPr lang="en-US" sz="1600" dirty="0" err="1">
                <a:solidFill>
                  <a:schemeClr val="tx1"/>
                </a:solidFill>
                <a:latin typeface="Times New Roman" panose="02020603050405020304" pitchFamily="18" charset="0"/>
                <a:cs typeface="Times New Roman" panose="02020603050405020304" pitchFamily="18" charset="0"/>
              </a:rPr>
              <a:t>aparatelor</a:t>
            </a:r>
            <a:r>
              <a:rPr lang="en-US" sz="1600" dirty="0">
                <a:solidFill>
                  <a:schemeClr val="tx1"/>
                </a:solidFill>
                <a:latin typeface="Times New Roman" panose="02020603050405020304" pitchFamily="18" charset="0"/>
                <a:cs typeface="Times New Roman" panose="02020603050405020304" pitchFamily="18" charset="0"/>
              </a:rPr>
              <a:t> de </a:t>
            </a:r>
            <a:r>
              <a:rPr lang="en-US" sz="1600" dirty="0" err="1">
                <a:solidFill>
                  <a:schemeClr val="tx1"/>
                </a:solidFill>
                <a:latin typeface="Times New Roman" panose="02020603050405020304" pitchFamily="18" charset="0"/>
                <a:cs typeface="Times New Roman" panose="02020603050405020304" pitchFamily="18" charset="0"/>
              </a:rPr>
              <a:t>evidenţă</a:t>
            </a:r>
            <a:endParaRPr lang="en-US" sz="1600" dirty="0">
              <a:solidFill>
                <a:schemeClr val="tx1"/>
              </a:solidFill>
              <a:latin typeface="Times New Roman" panose="02020603050405020304" pitchFamily="18" charset="0"/>
              <a:cs typeface="Times New Roman" panose="02020603050405020304" pitchFamily="18" charset="0"/>
            </a:endParaRPr>
          </a:p>
          <a:p>
            <a:pPr algn="just"/>
            <a:r>
              <a:rPr lang="en-US" sz="1600" b="0" dirty="0">
                <a:solidFill>
                  <a:schemeClr val="tx1"/>
                </a:solidFill>
                <a:latin typeface="Times New Roman" panose="02020603050405020304" pitchFamily="18" charset="0"/>
                <a:cs typeface="Times New Roman" panose="02020603050405020304" pitchFamily="18" charset="0"/>
              </a:rPr>
              <a:t>    14. </a:t>
            </a:r>
            <a:r>
              <a:rPr lang="en-US" sz="1600" b="0" dirty="0" err="1">
                <a:solidFill>
                  <a:schemeClr val="tx1"/>
                </a:solidFill>
                <a:latin typeface="Times New Roman" panose="02020603050405020304" pitchFamily="18" charset="0"/>
                <a:cs typeface="Times New Roman" panose="02020603050405020304" pitchFamily="18" charset="0"/>
              </a:rPr>
              <a:t>Instalarea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aparatelor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evidenţă</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efectuează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conformitate</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documentaţia</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proiect</a:t>
            </a:r>
            <a:r>
              <a:rPr lang="en-US" sz="1600" b="0" dirty="0">
                <a:solidFill>
                  <a:schemeClr val="tx1"/>
                </a:solidFill>
                <a:latin typeface="Times New Roman" panose="02020603050405020304" pitchFamily="18" charset="0"/>
                <a:cs typeface="Times New Roman" panose="02020603050405020304" pitchFamily="18" charset="0"/>
              </a:rPr>
              <a:t>. </a:t>
            </a:r>
          </a:p>
          <a:p>
            <a:pPr algn="just"/>
            <a:r>
              <a:rPr lang="en-US" sz="1600" b="0" dirty="0">
                <a:solidFill>
                  <a:schemeClr val="tx1"/>
                </a:solidFill>
                <a:latin typeface="Times New Roman" panose="02020603050405020304" pitchFamily="18" charset="0"/>
                <a:cs typeface="Times New Roman" panose="02020603050405020304" pitchFamily="18" charset="0"/>
              </a:rPr>
              <a:t>    15. </a:t>
            </a:r>
            <a:r>
              <a:rPr lang="en-US" sz="1600" b="0" dirty="0" err="1">
                <a:solidFill>
                  <a:schemeClr val="tx1"/>
                </a:solidFill>
                <a:latin typeface="Times New Roman" panose="02020603050405020304" pitchFamily="18" charset="0"/>
                <a:cs typeface="Times New Roman" panose="02020603050405020304" pitchFamily="18" charset="0"/>
              </a:rPr>
              <a:t>Lucrările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instalare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aparatelor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evidenţă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sînt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efectuate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către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agenţii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economici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deţin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licenţă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pentru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desfăşurarea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activităţii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construcţie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edificiilor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aviz</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tehnic</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înregistrare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eliberat</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Organismul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Naţional</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Metrologie</a:t>
            </a:r>
            <a:r>
              <a:rPr lang="en-US" sz="1600" b="0" dirty="0">
                <a:solidFill>
                  <a:schemeClr val="tx1"/>
                </a:solidFill>
                <a:latin typeface="Times New Roman" panose="02020603050405020304" pitchFamily="18" charset="0"/>
                <a:cs typeface="Times New Roman" panose="02020603050405020304" pitchFamily="18" charset="0"/>
              </a:rPr>
              <a:t>. </a:t>
            </a:r>
          </a:p>
          <a:p>
            <a:pPr algn="just"/>
            <a:r>
              <a:rPr lang="en-US" sz="1600" b="0" dirty="0">
                <a:solidFill>
                  <a:schemeClr val="tx1"/>
                </a:solidFill>
                <a:latin typeface="Times New Roman" panose="02020603050405020304" pitchFamily="18" charset="0"/>
                <a:cs typeface="Times New Roman" panose="02020603050405020304" pitchFamily="18" charset="0"/>
              </a:rPr>
              <a:t>   16. Pe </a:t>
            </a:r>
            <a:r>
              <a:rPr lang="en-US" sz="1600" b="0" dirty="0" err="1">
                <a:solidFill>
                  <a:schemeClr val="tx1"/>
                </a:solidFill>
                <a:latin typeface="Times New Roman" panose="02020603050405020304" pitchFamily="18" charset="0"/>
                <a:cs typeface="Times New Roman" panose="02020603050405020304" pitchFamily="18" charset="0"/>
              </a:rPr>
              <a:t>toată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perioada</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executare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lucrărilor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instalare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aparatelor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evidenţă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pînă</a:t>
            </a:r>
            <a:r>
              <a:rPr lang="en-US" sz="1600" b="0" dirty="0">
                <a:solidFill>
                  <a:schemeClr val="tx1"/>
                </a:solidFill>
                <a:latin typeface="Times New Roman" panose="02020603050405020304" pitchFamily="18" charset="0"/>
                <a:cs typeface="Times New Roman" panose="02020603050405020304" pitchFamily="18" charset="0"/>
              </a:rPr>
              <a:t> la </a:t>
            </a:r>
            <a:r>
              <a:rPr lang="en-US" sz="1600" b="0" dirty="0" err="1">
                <a:solidFill>
                  <a:schemeClr val="tx1"/>
                </a:solidFill>
                <a:latin typeface="Times New Roman" panose="02020603050405020304" pitchFamily="18" charset="0"/>
                <a:cs typeface="Times New Roman" panose="02020603050405020304" pitchFamily="18" charset="0"/>
              </a:rPr>
              <a:t>recepţia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acestora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responsabilitatea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pentru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integritatea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păstrarea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aparatelor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evidenţă</a:t>
            </a:r>
            <a:r>
              <a:rPr lang="en-US" sz="1600" b="0" dirty="0">
                <a:solidFill>
                  <a:schemeClr val="tx1"/>
                </a:solidFill>
                <a:latin typeface="Times New Roman" panose="02020603050405020304" pitchFamily="18" charset="0"/>
                <a:cs typeface="Times New Roman" panose="02020603050405020304" pitchFamily="18" charset="0"/>
              </a:rPr>
              <a:t> o </a:t>
            </a:r>
            <a:r>
              <a:rPr lang="en-US" sz="1600" b="0" dirty="0" err="1">
                <a:solidFill>
                  <a:schemeClr val="tx1"/>
                </a:solidFill>
                <a:latin typeface="Times New Roman" panose="02020603050405020304" pitchFamily="18" charset="0"/>
                <a:cs typeface="Times New Roman" panose="02020603050405020304" pitchFamily="18" charset="0"/>
              </a:rPr>
              <a:t>poartă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executantul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lucrărilor</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17. </a:t>
            </a:r>
            <a:r>
              <a:rPr lang="en-US" sz="1600" b="0" dirty="0" err="1">
                <a:solidFill>
                  <a:schemeClr val="tx1"/>
                </a:solidFill>
                <a:latin typeface="Times New Roman" panose="02020603050405020304" pitchFamily="18" charset="0"/>
                <a:cs typeface="Times New Roman" panose="02020603050405020304" pitchFamily="18" charset="0"/>
              </a:rPr>
              <a:t>După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finalizarea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lucrărilor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instalare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aparatelor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evidenţă</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întocmesc</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acte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privind</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îndeplinirea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lucrărilor</a:t>
            </a:r>
            <a:r>
              <a:rPr lang="en-US" sz="1600" b="0" dirty="0">
                <a:solidFill>
                  <a:schemeClr val="tx1"/>
                </a:solidFill>
                <a:latin typeface="Times New Roman" panose="02020603050405020304" pitchFamily="18" charset="0"/>
                <a:cs typeface="Times New Roman" panose="02020603050405020304" pitchFamily="18" charset="0"/>
              </a:rPr>
              <a:t>, conform </a:t>
            </a:r>
            <a:r>
              <a:rPr lang="en-US" sz="1600" b="0" dirty="0" err="1">
                <a:solidFill>
                  <a:schemeClr val="tx1"/>
                </a:solidFill>
                <a:latin typeface="Times New Roman" panose="02020603050405020304" pitchFamily="18" charset="0"/>
                <a:cs typeface="Times New Roman" panose="02020603050405020304" pitchFamily="18" charset="0"/>
              </a:rPr>
              <a:t>anexei</a:t>
            </a:r>
            <a:r>
              <a:rPr lang="en-US" sz="1600" b="0" dirty="0">
                <a:solidFill>
                  <a:schemeClr val="tx1"/>
                </a:solidFill>
                <a:latin typeface="Times New Roman" panose="02020603050405020304" pitchFamily="18" charset="0"/>
                <a:cs typeface="Times New Roman" panose="02020603050405020304" pitchFamily="18" charset="0"/>
              </a:rPr>
              <a:t> nr. 1 la </a:t>
            </a:r>
            <a:r>
              <a:rPr lang="en-US" sz="1600" b="0" dirty="0" err="1">
                <a:solidFill>
                  <a:schemeClr val="tx1"/>
                </a:solidFill>
                <a:latin typeface="Times New Roman" panose="02020603050405020304" pitchFamily="18" charset="0"/>
                <a:cs typeface="Times New Roman" panose="02020603050405020304" pitchFamily="18" charset="0"/>
              </a:rPr>
              <a:t>prezentul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Regulament</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18.  </a:t>
            </a:r>
            <a:r>
              <a:rPr lang="en-US" sz="1600" b="0" dirty="0" err="1">
                <a:solidFill>
                  <a:schemeClr val="tx1"/>
                </a:solidFill>
                <a:latin typeface="Times New Roman" panose="02020603050405020304" pitchFamily="18" charset="0"/>
                <a:cs typeface="Times New Roman" panose="02020603050405020304" pitchFamily="18" charset="0"/>
              </a:rPr>
              <a:t>Actul</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recepţie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punere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funcţiune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lucrărilor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instalare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aparatelor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evidenţă</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întocmeşte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cîte</a:t>
            </a:r>
            <a:r>
              <a:rPr lang="en-US" sz="1600" b="0" dirty="0">
                <a:solidFill>
                  <a:schemeClr val="tx1"/>
                </a:solidFill>
                <a:latin typeface="Times New Roman" panose="02020603050405020304" pitchFamily="18" charset="0"/>
                <a:cs typeface="Times New Roman" panose="02020603050405020304" pitchFamily="18" charset="0"/>
              </a:rPr>
              <a:t> un exemplar </a:t>
            </a:r>
            <a:r>
              <a:rPr lang="en-US" sz="1600" b="0" dirty="0" err="1">
                <a:solidFill>
                  <a:schemeClr val="tx1"/>
                </a:solidFill>
                <a:latin typeface="Times New Roman" panose="02020603050405020304" pitchFamily="18" charset="0"/>
                <a:cs typeface="Times New Roman" panose="02020603050405020304" pitchFamily="18" charset="0"/>
              </a:rPr>
              <a:t>pentru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fiecare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semnatar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anexa</a:t>
            </a:r>
            <a:r>
              <a:rPr lang="en-US" sz="1600" b="0" dirty="0">
                <a:solidFill>
                  <a:schemeClr val="tx1"/>
                </a:solidFill>
                <a:latin typeface="Times New Roman" panose="02020603050405020304" pitchFamily="18" charset="0"/>
                <a:cs typeface="Times New Roman" panose="02020603050405020304" pitchFamily="18" charset="0"/>
              </a:rPr>
              <a:t> nr.1). </a:t>
            </a:r>
          </a:p>
          <a:p>
            <a:pPr algn="just"/>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baza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acestui</a:t>
            </a:r>
            <a:r>
              <a:rPr lang="en-US" sz="1600" b="0" dirty="0">
                <a:solidFill>
                  <a:schemeClr val="tx1"/>
                </a:solidFill>
                <a:latin typeface="Times New Roman" panose="02020603050405020304" pitchFamily="18" charset="0"/>
                <a:cs typeface="Times New Roman" panose="02020603050405020304" pitchFamily="18" charset="0"/>
              </a:rPr>
              <a:t> act se </a:t>
            </a:r>
            <a:r>
              <a:rPr lang="en-US" sz="1600" b="0" dirty="0" err="1">
                <a:solidFill>
                  <a:schemeClr val="tx1"/>
                </a:solidFill>
                <a:latin typeface="Times New Roman" panose="02020603050405020304" pitchFamily="18" charset="0"/>
                <a:cs typeface="Times New Roman" panose="02020603050405020304" pitchFamily="18" charset="0"/>
              </a:rPr>
              <a:t>întocmeşte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fişa</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evidenţă</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consumului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conform </a:t>
            </a:r>
            <a:r>
              <a:rPr lang="en-US" sz="1600" b="0" dirty="0" err="1">
                <a:solidFill>
                  <a:schemeClr val="tx1"/>
                </a:solidFill>
                <a:latin typeface="Times New Roman" panose="02020603050405020304" pitchFamily="18" charset="0"/>
                <a:cs typeface="Times New Roman" panose="02020603050405020304" pitchFamily="18" charset="0"/>
              </a:rPr>
              <a:t>anexelor</a:t>
            </a:r>
            <a:r>
              <a:rPr lang="en-US" sz="1600" b="0" dirty="0">
                <a:solidFill>
                  <a:schemeClr val="tx1"/>
                </a:solidFill>
                <a:latin typeface="Times New Roman" panose="02020603050405020304" pitchFamily="18" charset="0"/>
                <a:cs typeface="Times New Roman" panose="02020603050405020304" pitchFamily="18" charset="0"/>
              </a:rPr>
              <a:t> nr. 4 </a:t>
            </a:r>
            <a:r>
              <a:rPr lang="en-US" sz="1600" b="0" dirty="0" err="1">
                <a:solidFill>
                  <a:schemeClr val="tx1"/>
                </a:solidFill>
                <a:latin typeface="Times New Roman" panose="02020603050405020304" pitchFamily="18" charset="0"/>
                <a:cs typeface="Times New Roman" panose="02020603050405020304" pitchFamily="18" charset="0"/>
              </a:rPr>
              <a:t>sau</a:t>
            </a:r>
            <a:r>
              <a:rPr lang="en-US" sz="1600" b="0" dirty="0">
                <a:solidFill>
                  <a:schemeClr val="tx1"/>
                </a:solidFill>
                <a:latin typeface="Times New Roman" panose="02020603050405020304" pitchFamily="18" charset="0"/>
                <a:cs typeface="Times New Roman" panose="02020603050405020304" pitchFamily="18" charset="0"/>
              </a:rPr>
              <a:t> nr. 5 la </a:t>
            </a:r>
            <a:r>
              <a:rPr lang="en-US" sz="1600" b="0" dirty="0" err="1">
                <a:solidFill>
                  <a:schemeClr val="tx1"/>
                </a:solidFill>
                <a:latin typeface="Times New Roman" panose="02020603050405020304" pitchFamily="18" charset="0"/>
                <a:cs typeface="Times New Roman" panose="02020603050405020304" pitchFamily="18" charset="0"/>
              </a:rPr>
              <a:t>prezentul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Regulament</a:t>
            </a:r>
            <a:r>
              <a:rPr lang="en-US" sz="1600" b="0" dirty="0">
                <a:solidFill>
                  <a:schemeClr val="tx1"/>
                </a:solidFill>
                <a:latin typeface="Times New Roman" panose="02020603050405020304" pitchFamily="18" charset="0"/>
                <a:cs typeface="Times New Roman" panose="02020603050405020304" pitchFamily="18" charset="0"/>
              </a:rPr>
              <a:t>. </a:t>
            </a:r>
          </a:p>
          <a:p>
            <a:pPr algn="just"/>
            <a:r>
              <a:rPr lang="en-US" sz="1600" b="0" dirty="0">
                <a:solidFill>
                  <a:schemeClr val="tx1"/>
                </a:solidFill>
                <a:latin typeface="Times New Roman" panose="02020603050405020304" pitchFamily="18" charset="0"/>
                <a:cs typeface="Times New Roman" panose="02020603050405020304" pitchFamily="18" charset="0"/>
              </a:rPr>
              <a:t>    19. </a:t>
            </a:r>
            <a:r>
              <a:rPr lang="en-US" sz="1600" b="0" dirty="0" err="1">
                <a:solidFill>
                  <a:schemeClr val="tx1"/>
                </a:solidFill>
                <a:latin typeface="Times New Roman" panose="02020603050405020304" pitchFamily="18" charset="0"/>
                <a:cs typeface="Times New Roman" panose="02020603050405020304" pitchFamily="18" charset="0"/>
              </a:rPr>
              <a:t>Utilizatorul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este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responsabil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pentru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păstrarea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integrităţii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aparatului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evidenţă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sigiliilor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aplicate</a:t>
            </a:r>
            <a:r>
              <a:rPr lang="en-US" sz="1600" b="0" dirty="0">
                <a:solidFill>
                  <a:schemeClr val="tx1"/>
                </a:solidFill>
                <a:latin typeface="Times New Roman" panose="02020603050405020304" pitchFamily="18" charset="0"/>
                <a:cs typeface="Times New Roman" panose="02020603050405020304" pitchFamily="18" charset="0"/>
              </a:rPr>
              <a:t>.</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en-US" sz="1600" b="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400547" y="1628166"/>
            <a:ext cx="8689269" cy="5016758"/>
          </a:xfrm>
          <a:prstGeom prst="rect">
            <a:avLst/>
          </a:prstGeom>
          <a:noFill/>
        </p:spPr>
        <p:txBody>
          <a:bodyPr wrap="square" rtlCol="0">
            <a:spAutoFit/>
          </a:bodyPr>
          <a:lstStyle/>
          <a:p>
            <a:pPr algn="just"/>
            <a:r>
              <a:rPr lang="en-US" sz="1600" dirty="0">
                <a:solidFill>
                  <a:schemeClr val="tx1"/>
                </a:solidFill>
                <a:latin typeface="Times New Roman" panose="02020603050405020304" pitchFamily="18" charset="0"/>
                <a:cs typeface="Times New Roman" panose="02020603050405020304" pitchFamily="18" charset="0"/>
              </a:rPr>
              <a:t>IV. </a:t>
            </a:r>
            <a:r>
              <a:rPr lang="en-US" sz="1600" dirty="0" err="1">
                <a:solidFill>
                  <a:schemeClr val="tx1"/>
                </a:solidFill>
                <a:latin typeface="Times New Roman" panose="02020603050405020304" pitchFamily="18" charset="0"/>
                <a:cs typeface="Times New Roman" panose="02020603050405020304" pitchFamily="18" charset="0"/>
              </a:rPr>
              <a:t>Exploatarea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aparatelor</a:t>
            </a:r>
            <a:r>
              <a:rPr lang="en-US" sz="1600" dirty="0">
                <a:solidFill>
                  <a:schemeClr val="tx1"/>
                </a:solidFill>
                <a:latin typeface="Times New Roman" panose="02020603050405020304" pitchFamily="18" charset="0"/>
                <a:cs typeface="Times New Roman" panose="02020603050405020304" pitchFamily="18" charset="0"/>
              </a:rPr>
              <a:t> de </a:t>
            </a:r>
            <a:r>
              <a:rPr lang="en-US" sz="1600" dirty="0" err="1">
                <a:solidFill>
                  <a:schemeClr val="tx1"/>
                </a:solidFill>
                <a:latin typeface="Times New Roman" panose="02020603050405020304" pitchFamily="18" charset="0"/>
                <a:cs typeface="Times New Roman" panose="02020603050405020304" pitchFamily="18" charset="0"/>
              </a:rPr>
              <a:t>evidenţă</a:t>
            </a:r>
            <a:endParaRPr lang="en-US" sz="1600" dirty="0">
              <a:solidFill>
                <a:schemeClr val="tx1"/>
              </a:solidFill>
              <a:latin typeface="Times New Roman" panose="02020603050405020304" pitchFamily="18" charset="0"/>
              <a:cs typeface="Times New Roman" panose="02020603050405020304" pitchFamily="18" charset="0"/>
            </a:endParaRPr>
          </a:p>
          <a:p>
            <a:pPr algn="just"/>
            <a:r>
              <a:rPr lang="en-US" sz="1600" b="0" dirty="0">
                <a:solidFill>
                  <a:schemeClr val="tx1"/>
                </a:solidFill>
                <a:latin typeface="Times New Roman" panose="02020603050405020304" pitchFamily="18" charset="0"/>
                <a:cs typeface="Times New Roman" panose="02020603050405020304" pitchFamily="18" charset="0"/>
              </a:rPr>
              <a:t>    20. </a:t>
            </a:r>
            <a:r>
              <a:rPr lang="en-US" sz="1600" b="0" dirty="0" err="1">
                <a:solidFill>
                  <a:schemeClr val="tx1"/>
                </a:solidFill>
                <a:latin typeface="Times New Roman" panose="02020603050405020304" pitchFamily="18" charset="0"/>
                <a:cs typeface="Times New Roman" panose="02020603050405020304" pitchFamily="18" charset="0"/>
              </a:rPr>
              <a:t>Exploatarea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aparatelor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evidenţă</a:t>
            </a:r>
            <a:r>
              <a:rPr lang="en-US" sz="1600" b="0" dirty="0">
                <a:solidFill>
                  <a:schemeClr val="tx1"/>
                </a:solidFill>
                <a:latin typeface="Times New Roman" panose="02020603050405020304" pitchFamily="18" charset="0"/>
                <a:cs typeface="Times New Roman" panose="02020603050405020304" pitchFamily="18" charset="0"/>
              </a:rPr>
              <a:t> include </a:t>
            </a:r>
            <a:r>
              <a:rPr lang="en-US" sz="1600" b="0" dirty="0" err="1">
                <a:solidFill>
                  <a:schemeClr val="tx1"/>
                </a:solidFill>
                <a:latin typeface="Times New Roman" panose="02020603050405020304" pitchFamily="18" charset="0"/>
                <a:cs typeface="Times New Roman" panose="02020603050405020304" pitchFamily="18" charset="0"/>
              </a:rPr>
              <a:t>lucrările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întreţinere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reparaţie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verificare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metrologică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înlocuire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acestora</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21. </a:t>
            </a:r>
            <a:r>
              <a:rPr lang="en-US" sz="1600" b="0" dirty="0" err="1">
                <a:solidFill>
                  <a:schemeClr val="tx1"/>
                </a:solidFill>
                <a:latin typeface="Times New Roman" panose="02020603050405020304" pitchFamily="18" charset="0"/>
                <a:cs typeface="Times New Roman" panose="02020603050405020304" pitchFamily="18" charset="0"/>
              </a:rPr>
              <a:t>Întreţinerea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aparatelor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evidenţă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prevede</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cercetarea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vizuală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controlul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asupra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stării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sigiliilor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aplicate</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b) </a:t>
            </a:r>
            <a:r>
              <a:rPr lang="en-US" sz="1600" b="0" dirty="0" err="1">
                <a:solidFill>
                  <a:schemeClr val="tx1"/>
                </a:solidFill>
                <a:latin typeface="Times New Roman" panose="02020603050405020304" pitchFamily="18" charset="0"/>
                <a:cs typeface="Times New Roman" panose="02020603050405020304" pitchFamily="18" charset="0"/>
              </a:rPr>
              <a:t>înscrierea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indicaţiilor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contoarelor</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c) </a:t>
            </a:r>
            <a:r>
              <a:rPr lang="en-US" sz="1600" b="0" dirty="0" err="1">
                <a:solidFill>
                  <a:schemeClr val="tx1"/>
                </a:solidFill>
                <a:latin typeface="Times New Roman" panose="02020603050405020304" pitchFamily="18" charset="0"/>
                <a:cs typeface="Times New Roman" panose="02020603050405020304" pitchFamily="18" charset="0"/>
              </a:rPr>
              <a:t>întocmirea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prescripţiilor</a:t>
            </a:r>
            <a:r>
              <a:rPr lang="en-US" sz="1600" b="0" dirty="0">
                <a:solidFill>
                  <a:schemeClr val="tx1"/>
                </a:solidFill>
                <a:latin typeface="Times New Roman" panose="02020603050405020304" pitchFamily="18" charset="0"/>
                <a:cs typeface="Times New Roman" panose="02020603050405020304" pitchFamily="18" charset="0"/>
              </a:rPr>
              <a:t>, conform </a:t>
            </a:r>
            <a:r>
              <a:rPr lang="en-US" sz="1600" b="0" dirty="0" err="1">
                <a:solidFill>
                  <a:schemeClr val="tx1"/>
                </a:solidFill>
                <a:latin typeface="Times New Roman" panose="02020603050405020304" pitchFamily="18" charset="0"/>
                <a:cs typeface="Times New Roman" panose="02020603050405020304" pitchFamily="18" charset="0"/>
              </a:rPr>
              <a:t>anexelor</a:t>
            </a:r>
            <a:r>
              <a:rPr lang="en-US" sz="1600" b="0" dirty="0">
                <a:solidFill>
                  <a:schemeClr val="tx1"/>
                </a:solidFill>
                <a:latin typeface="Times New Roman" panose="02020603050405020304" pitchFamily="18" charset="0"/>
                <a:cs typeface="Times New Roman" panose="02020603050405020304" pitchFamily="18" charset="0"/>
              </a:rPr>
              <a:t> nr.6-10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14 la </a:t>
            </a:r>
            <a:r>
              <a:rPr lang="en-US" sz="1600" b="0" dirty="0" err="1">
                <a:solidFill>
                  <a:schemeClr val="tx1"/>
                </a:solidFill>
                <a:latin typeface="Times New Roman" panose="02020603050405020304" pitchFamily="18" charset="0"/>
                <a:cs typeface="Times New Roman" panose="02020603050405020304" pitchFamily="18" charset="0"/>
              </a:rPr>
              <a:t>prezentul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Regulament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după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caz</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22. </a:t>
            </a:r>
            <a:r>
              <a:rPr lang="en-US" sz="1600" b="0" dirty="0" err="1">
                <a:solidFill>
                  <a:schemeClr val="tx1"/>
                </a:solidFill>
                <a:latin typeface="Times New Roman" panose="02020603050405020304" pitchFamily="18" charset="0"/>
                <a:cs typeface="Times New Roman" panose="02020603050405020304" pitchFamily="18" charset="0"/>
              </a:rPr>
              <a:t>Reparaţia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aparatelor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evidenţă</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efectuează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ateliere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specializate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include </a:t>
            </a:r>
            <a:r>
              <a:rPr lang="en-US" sz="1600" b="0" dirty="0" err="1">
                <a:solidFill>
                  <a:schemeClr val="tx1"/>
                </a:solidFill>
                <a:latin typeface="Times New Roman" panose="02020603050405020304" pitchFamily="18" charset="0"/>
                <a:cs typeface="Times New Roman" panose="02020603050405020304" pitchFamily="18" charset="0"/>
              </a:rPr>
              <a:t>următoarele</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demontarea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aparatului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elementelor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asamblate</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desfacerea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aparatului</a:t>
            </a:r>
            <a:r>
              <a:rPr lang="en-US" sz="1600" b="0" dirty="0">
                <a:solidFill>
                  <a:schemeClr val="tx1"/>
                </a:solidFill>
                <a:latin typeface="Times New Roman" panose="02020603050405020304" pitchFamily="18" charset="0"/>
                <a:cs typeface="Times New Roman" panose="02020603050405020304" pitchFamily="18" charset="0"/>
              </a:rPr>
              <a:t>; </a:t>
            </a:r>
          </a:p>
          <a:p>
            <a:pPr algn="just"/>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spălarea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curăţirea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elementelor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corpului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aparatului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tină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rugină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caz</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necesitate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prelucrarea</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sablaj</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corpului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contorului</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depistarea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înlăturarea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deranjamentelor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defectelor</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înlocuirea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detaliilor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uzate</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vopsirea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asamblarea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reglarea</a:t>
            </a:r>
            <a:r>
              <a:rPr lang="en-US" sz="1600" b="0" dirty="0">
                <a:solidFill>
                  <a:schemeClr val="tx1"/>
                </a:solidFill>
                <a:latin typeface="Times New Roman" panose="02020603050405020304" pitchFamily="18" charset="0"/>
                <a:cs typeface="Times New Roman" panose="02020603050405020304" pitchFamily="18" charset="0"/>
              </a:rPr>
              <a:t> .</a:t>
            </a:r>
          </a:p>
          <a:p>
            <a:pPr algn="just"/>
            <a:r>
              <a:rPr lang="en-US" sz="1600" b="0" dirty="0">
                <a:solidFill>
                  <a:schemeClr val="tx1"/>
                </a:solidFill>
                <a:latin typeface="Times New Roman" panose="02020603050405020304" pitchFamily="18" charset="0"/>
                <a:cs typeface="Times New Roman" panose="02020603050405020304" pitchFamily="18" charset="0"/>
              </a:rPr>
              <a:t>   23. </a:t>
            </a:r>
            <a:r>
              <a:rPr lang="en-US" sz="1600" b="0" dirty="0" err="1">
                <a:solidFill>
                  <a:schemeClr val="tx1"/>
                </a:solidFill>
                <a:latin typeface="Times New Roman" panose="02020603050405020304" pitchFamily="18" charset="0"/>
                <a:cs typeface="Times New Roman" panose="02020603050405020304" pitchFamily="18" charset="0"/>
              </a:rPr>
              <a:t>Verificarea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metrologică</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aparatelor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evidenţă</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efectuează</a:t>
            </a:r>
            <a:r>
              <a:rPr lang="en-US" sz="1600" b="0" dirty="0">
                <a:solidFill>
                  <a:schemeClr val="tx1"/>
                </a:solidFill>
                <a:latin typeface="Times New Roman" panose="02020603050405020304" pitchFamily="18" charset="0"/>
                <a:cs typeface="Times New Roman" panose="02020603050405020304" pitchFamily="18" charset="0"/>
              </a:rPr>
              <a:t> la </a:t>
            </a:r>
            <a:r>
              <a:rPr lang="en-US" sz="1600" b="0" dirty="0" err="1">
                <a:solidFill>
                  <a:schemeClr val="tx1"/>
                </a:solidFill>
                <a:latin typeface="Times New Roman" panose="02020603050405020304" pitchFamily="18" charset="0"/>
                <a:cs typeface="Times New Roman" panose="02020603050405020304" pitchFamily="18" charset="0"/>
              </a:rPr>
              <a:t>expirarea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termenului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verificare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stabilit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lista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oficială</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mijloacelor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măsurare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supuse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controlului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metrologic</a:t>
            </a:r>
            <a:r>
              <a:rPr lang="en-US" sz="1600" b="0" dirty="0">
                <a:solidFill>
                  <a:schemeClr val="tx1"/>
                </a:solidFill>
                <a:latin typeface="Times New Roman" panose="02020603050405020304" pitchFamily="18" charset="0"/>
                <a:cs typeface="Times New Roman" panose="02020603050405020304" pitchFamily="18" charset="0"/>
              </a:rPr>
              <a:t> legal, </a:t>
            </a:r>
            <a:r>
              <a:rPr lang="en-US" sz="1600" b="0" dirty="0" err="1">
                <a:solidFill>
                  <a:schemeClr val="tx1"/>
                </a:solidFill>
                <a:latin typeface="Times New Roman" panose="02020603050405020304" pitchFamily="18" charset="0"/>
                <a:cs typeface="Times New Roman" panose="02020603050405020304" pitchFamily="18" charset="0"/>
              </a:rPr>
              <a:t>sau</a:t>
            </a:r>
            <a:r>
              <a:rPr lang="en-US" sz="1600" b="0" dirty="0">
                <a:solidFill>
                  <a:schemeClr val="tx1"/>
                </a:solidFill>
                <a:latin typeface="Times New Roman" panose="02020603050405020304" pitchFamily="18" charset="0"/>
                <a:cs typeface="Times New Roman" panose="02020603050405020304" pitchFamily="18" charset="0"/>
              </a:rPr>
              <a:t>, la </a:t>
            </a:r>
            <a:r>
              <a:rPr lang="en-US" sz="1600" b="0" dirty="0" err="1">
                <a:solidFill>
                  <a:schemeClr val="tx1"/>
                </a:solidFill>
                <a:latin typeface="Times New Roman" panose="02020603050405020304" pitchFamily="18" charset="0"/>
                <a:cs typeface="Times New Roman" panose="02020603050405020304" pitchFamily="18" charset="0"/>
              </a:rPr>
              <a:t>cererea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operatorului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utilizatorului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verificare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metrologică</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expertiză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laboratoarele</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competenţă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tehnică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respectivă</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participarea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părţilor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interesate</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400548" y="1491176"/>
            <a:ext cx="8562384" cy="5016758"/>
          </a:xfrm>
          <a:prstGeom prst="rect">
            <a:avLst/>
          </a:prstGeom>
          <a:noFill/>
        </p:spPr>
        <p:txBody>
          <a:bodyPr wrap="square" rtlCol="0">
            <a:spAutoFit/>
          </a:bodyPr>
          <a:lstStyle/>
          <a:p>
            <a:pPr algn="just"/>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cazul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rezultatelor</a:t>
            </a:r>
            <a:r>
              <a:rPr lang="en-US" sz="1600" b="0" dirty="0">
                <a:solidFill>
                  <a:schemeClr val="tx1"/>
                </a:solidFill>
                <a:latin typeface="Times New Roman" panose="02020603050405020304" pitchFamily="18" charset="0"/>
                <a:cs typeface="Times New Roman" panose="02020603050405020304" pitchFamily="18" charset="0"/>
              </a:rPr>
              <a:t> negative ale </a:t>
            </a:r>
            <a:r>
              <a:rPr lang="en-US" sz="1600" b="0" dirty="0" err="1">
                <a:solidFill>
                  <a:schemeClr val="tx1"/>
                </a:solidFill>
                <a:latin typeface="Times New Roman" panose="02020603050405020304" pitchFamily="18" charset="0"/>
                <a:cs typeface="Times New Roman" panose="02020603050405020304" pitchFamily="18" charset="0"/>
              </a:rPr>
              <a:t>verificărilor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metrologice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aparatul</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evidenţă</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înlocuieşte</a:t>
            </a:r>
            <a:r>
              <a:rPr lang="en-US" sz="1600" b="0" dirty="0">
                <a:solidFill>
                  <a:schemeClr val="tx1"/>
                </a:solidFill>
                <a:latin typeface="Times New Roman" panose="02020603050405020304" pitchFamily="18" charset="0"/>
                <a:cs typeface="Times New Roman" panose="02020603050405020304" pitchFamily="18" charset="0"/>
              </a:rPr>
              <a:t>. </a:t>
            </a:r>
          </a:p>
          <a:p>
            <a:pPr algn="just"/>
            <a:r>
              <a:rPr lang="en-US" sz="1600" b="0" dirty="0">
                <a:solidFill>
                  <a:schemeClr val="tx1"/>
                </a:solidFill>
                <a:latin typeface="Times New Roman" panose="02020603050405020304" pitchFamily="18" charset="0"/>
                <a:cs typeface="Times New Roman" panose="02020603050405020304" pitchFamily="18" charset="0"/>
              </a:rPr>
              <a:t>    24. La </a:t>
            </a:r>
            <a:r>
              <a:rPr lang="en-US" sz="1600" b="0" dirty="0" err="1">
                <a:solidFill>
                  <a:schemeClr val="tx1"/>
                </a:solidFill>
                <a:latin typeface="Times New Roman" panose="02020603050405020304" pitchFamily="18" charset="0"/>
                <a:cs typeface="Times New Roman" panose="02020603050405020304" pitchFamily="18" charset="0"/>
              </a:rPr>
              <a:t>depistarea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vizuală</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unor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defecţiuni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utilizatorii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sînt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obligaţi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informeze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imediat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operatorul</a:t>
            </a:r>
            <a:r>
              <a:rPr lang="en-US" sz="1600" b="0" dirty="0">
                <a:solidFill>
                  <a:schemeClr val="tx1"/>
                </a:solidFill>
                <a:latin typeface="Times New Roman" panose="02020603050405020304" pitchFamily="18" charset="0"/>
                <a:cs typeface="Times New Roman" panose="02020603050405020304" pitchFamily="18" charset="0"/>
              </a:rPr>
              <a:t> din </a:t>
            </a:r>
            <a:r>
              <a:rPr lang="en-US" sz="1600" b="0" dirty="0" err="1">
                <a:solidFill>
                  <a:schemeClr val="tx1"/>
                </a:solidFill>
                <a:latin typeface="Times New Roman" panose="02020603050405020304" pitchFamily="18" charset="0"/>
                <a:cs typeface="Times New Roman" panose="02020603050405020304" pitchFamily="18" charset="0"/>
              </a:rPr>
              <a:t>momentul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constatării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lor</a:t>
            </a:r>
            <a:r>
              <a:rPr lang="en-US" sz="1600" b="0" dirty="0">
                <a:solidFill>
                  <a:schemeClr val="tx1"/>
                </a:solidFill>
                <a:latin typeface="Times New Roman" panose="02020603050405020304" pitchFamily="18" charset="0"/>
                <a:cs typeface="Times New Roman" panose="02020603050405020304" pitchFamily="18" charset="0"/>
              </a:rPr>
              <a:t> (nu </a:t>
            </a:r>
            <a:r>
              <a:rPr lang="en-US" sz="1600" b="0" dirty="0" err="1">
                <a:solidFill>
                  <a:schemeClr val="tx1"/>
                </a:solidFill>
                <a:latin typeface="Times New Roman" panose="02020603050405020304" pitchFamily="18" charset="0"/>
                <a:cs typeface="Times New Roman" panose="02020603050405020304" pitchFamily="18" charset="0"/>
              </a:rPr>
              <a:t>funcţionează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mecanismul</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calcul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sînt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înregistrate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scurgeri</a:t>
            </a:r>
            <a:r>
              <a:rPr lang="en-US" sz="1600" b="0" dirty="0">
                <a:solidFill>
                  <a:schemeClr val="tx1"/>
                </a:solidFill>
                <a:latin typeface="Times New Roman" panose="02020603050405020304" pitchFamily="18" charset="0"/>
                <a:cs typeface="Times New Roman" panose="02020603050405020304" pitchFamily="18" charset="0"/>
              </a:rPr>
              <a:t> la </a:t>
            </a:r>
            <a:r>
              <a:rPr lang="en-US" sz="1600" b="0" dirty="0" err="1">
                <a:solidFill>
                  <a:schemeClr val="tx1"/>
                </a:solidFill>
                <a:latin typeface="Times New Roman" panose="02020603050405020304" pitchFamily="18" charset="0"/>
                <a:cs typeface="Times New Roman" panose="02020603050405020304" pitchFamily="18" charset="0"/>
              </a:rPr>
              <a:t>conectări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este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deteriorat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ecranul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sînt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rupte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sigiliile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ş.a</a:t>
            </a:r>
            <a:r>
              <a:rPr lang="en-US" sz="1600" b="0" dirty="0">
                <a:solidFill>
                  <a:schemeClr val="tx1"/>
                </a:solidFill>
                <a:latin typeface="Times New Roman" panose="02020603050405020304" pitchFamily="18" charset="0"/>
                <a:cs typeface="Times New Roman" panose="02020603050405020304" pitchFamily="18" charset="0"/>
              </a:rPr>
              <a:t>.). </a:t>
            </a:r>
          </a:p>
          <a:p>
            <a:pPr algn="just"/>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cazul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care </a:t>
            </a:r>
            <a:r>
              <a:rPr lang="en-US" sz="1600" b="0" dirty="0" err="1">
                <a:solidFill>
                  <a:schemeClr val="tx1"/>
                </a:solidFill>
                <a:latin typeface="Times New Roman" panose="02020603050405020304" pitchFamily="18" charset="0"/>
                <a:cs typeface="Times New Roman" panose="02020603050405020304" pitchFamily="18" charset="0"/>
              </a:rPr>
              <a:t>utilizatorul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consumatorul</a:t>
            </a:r>
            <a:r>
              <a:rPr lang="en-US" sz="1600" b="0" dirty="0">
                <a:solidFill>
                  <a:schemeClr val="tx1"/>
                </a:solidFill>
                <a:latin typeface="Times New Roman" panose="02020603050405020304" pitchFamily="18" charset="0"/>
                <a:cs typeface="Times New Roman" panose="02020603050405020304" pitchFamily="18" charset="0"/>
              </a:rPr>
              <a:t>) nu a </a:t>
            </a:r>
            <a:r>
              <a:rPr lang="en-US" sz="1600" b="0" dirty="0" err="1">
                <a:solidFill>
                  <a:schemeClr val="tx1"/>
                </a:solidFill>
                <a:latin typeface="Times New Roman" panose="02020603050405020304" pitchFamily="18" charset="0"/>
                <a:cs typeface="Times New Roman" panose="02020603050405020304" pitchFamily="18" charset="0"/>
              </a:rPr>
              <a:t>informat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timp</a:t>
            </a:r>
            <a:r>
              <a:rPr lang="en-US" sz="1600" b="0" dirty="0">
                <a:solidFill>
                  <a:schemeClr val="tx1"/>
                </a:solidFill>
                <a:latin typeface="Times New Roman" panose="02020603050405020304" pitchFamily="18" charset="0"/>
                <a:cs typeface="Times New Roman" panose="02020603050405020304" pitchFamily="18" charset="0"/>
              </a:rPr>
              <a:t> de 72 ore </a:t>
            </a:r>
            <a:r>
              <a:rPr lang="en-US" sz="1600" b="0" dirty="0" err="1">
                <a:solidFill>
                  <a:schemeClr val="tx1"/>
                </a:solidFill>
                <a:latin typeface="Times New Roman" panose="02020603050405020304" pitchFamily="18" charset="0"/>
                <a:cs typeface="Times New Roman" panose="02020603050405020304" pitchFamily="18" charset="0"/>
              </a:rPr>
              <a:t>despre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defecţiunile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depistate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iar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operatorul</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constatat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acest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fapt</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întocmeşte</a:t>
            </a:r>
            <a:r>
              <a:rPr lang="en-US" sz="1600" b="0" dirty="0">
                <a:solidFill>
                  <a:schemeClr val="tx1"/>
                </a:solidFill>
                <a:latin typeface="Times New Roman" panose="02020603050405020304" pitchFamily="18" charset="0"/>
                <a:cs typeface="Times New Roman" panose="02020603050405020304" pitchFamily="18" charset="0"/>
              </a:rPr>
              <a:t> un act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care se </a:t>
            </a:r>
            <a:r>
              <a:rPr lang="en-US" sz="1600" b="0" dirty="0" err="1">
                <a:solidFill>
                  <a:schemeClr val="tx1"/>
                </a:solidFill>
                <a:latin typeface="Times New Roman" panose="02020603050405020304" pitchFamily="18" charset="0"/>
                <a:cs typeface="Times New Roman" panose="02020603050405020304" pitchFamily="18" charset="0"/>
              </a:rPr>
              <a:t>înscriu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defecţiunile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care </a:t>
            </a:r>
            <a:r>
              <a:rPr lang="en-US" sz="1600" b="0" dirty="0" err="1">
                <a:solidFill>
                  <a:schemeClr val="tx1"/>
                </a:solidFill>
                <a:latin typeface="Times New Roman" panose="02020603050405020304" pitchFamily="18" charset="0"/>
                <a:cs typeface="Times New Roman" panose="02020603050405020304" pitchFamily="18" charset="0"/>
              </a:rPr>
              <a:t>este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semnat</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ambele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părţi</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indicarea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măsurilor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termenelor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înlăturare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lor</a:t>
            </a:r>
            <a:r>
              <a:rPr lang="en-US" sz="1600" b="0" dirty="0">
                <a:solidFill>
                  <a:schemeClr val="tx1"/>
                </a:solidFill>
                <a:latin typeface="Times New Roman" panose="02020603050405020304" pitchFamily="18" charset="0"/>
                <a:cs typeface="Times New Roman" panose="02020603050405020304" pitchFamily="18" charset="0"/>
              </a:rPr>
              <a:t>, conform </a:t>
            </a:r>
            <a:r>
              <a:rPr lang="en-US" sz="1600" b="0" dirty="0" err="1">
                <a:solidFill>
                  <a:schemeClr val="tx1"/>
                </a:solidFill>
                <a:latin typeface="Times New Roman" panose="02020603050405020304" pitchFamily="18" charset="0"/>
                <a:cs typeface="Times New Roman" panose="02020603050405020304" pitchFamily="18" charset="0"/>
              </a:rPr>
              <a:t>anexelor</a:t>
            </a:r>
            <a:r>
              <a:rPr lang="en-US" sz="1600" b="0" dirty="0">
                <a:solidFill>
                  <a:schemeClr val="tx1"/>
                </a:solidFill>
                <a:latin typeface="Times New Roman" panose="02020603050405020304" pitchFamily="18" charset="0"/>
                <a:cs typeface="Times New Roman" panose="02020603050405020304" pitchFamily="18" charset="0"/>
              </a:rPr>
              <a:t> nr.11-13 la </a:t>
            </a:r>
            <a:r>
              <a:rPr lang="en-US" sz="1600" b="0" dirty="0" err="1">
                <a:solidFill>
                  <a:schemeClr val="tx1"/>
                </a:solidFill>
                <a:latin typeface="Times New Roman" panose="02020603050405020304" pitchFamily="18" charset="0"/>
                <a:cs typeface="Times New Roman" panose="02020603050405020304" pitchFamily="18" charset="0"/>
              </a:rPr>
              <a:t>prezentul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Regulament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după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caz</a:t>
            </a:r>
            <a:r>
              <a:rPr lang="en-US" sz="1600" b="0" dirty="0">
                <a:solidFill>
                  <a:schemeClr val="tx1"/>
                </a:solidFill>
                <a:latin typeface="Times New Roman" panose="02020603050405020304" pitchFamily="18" charset="0"/>
                <a:cs typeface="Times New Roman" panose="02020603050405020304" pitchFamily="18" charset="0"/>
              </a:rPr>
              <a:t>. </a:t>
            </a:r>
          </a:p>
          <a:p>
            <a:pPr algn="just"/>
            <a:r>
              <a:rPr lang="en-US" sz="1600" b="0" dirty="0">
                <a:solidFill>
                  <a:schemeClr val="tx1"/>
                </a:solidFill>
                <a:latin typeface="Times New Roman" panose="02020603050405020304" pitchFamily="18" charset="0"/>
                <a:cs typeface="Times New Roman" panose="02020603050405020304" pitchFamily="18" charset="0"/>
              </a:rPr>
              <a:t>    25. </a:t>
            </a:r>
            <a:r>
              <a:rPr lang="en-US" sz="1600" b="0" dirty="0" err="1">
                <a:solidFill>
                  <a:schemeClr val="tx1"/>
                </a:solidFill>
                <a:latin typeface="Times New Roman" panose="02020603050405020304" pitchFamily="18" charset="0"/>
                <a:cs typeface="Times New Roman" panose="02020603050405020304" pitchFamily="18" charset="0"/>
              </a:rPr>
              <a:t>Demontarea</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către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utilizator</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aparatelor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evidenţă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instalate</a:t>
            </a:r>
            <a:r>
              <a:rPr lang="en-US" sz="1600" b="0" dirty="0">
                <a:solidFill>
                  <a:schemeClr val="tx1"/>
                </a:solidFill>
                <a:latin typeface="Times New Roman" panose="02020603050405020304" pitchFamily="18" charset="0"/>
                <a:cs typeface="Times New Roman" panose="02020603050405020304" pitchFamily="18" charset="0"/>
              </a:rPr>
              <a:t> la </a:t>
            </a:r>
            <a:r>
              <a:rPr lang="en-US" sz="1600" b="0" dirty="0" err="1">
                <a:solidFill>
                  <a:schemeClr val="tx1"/>
                </a:solidFill>
                <a:latin typeface="Times New Roman" panose="02020603050405020304" pitchFamily="18" charset="0"/>
                <a:cs typeface="Times New Roman" panose="02020603050405020304" pitchFamily="18" charset="0"/>
              </a:rPr>
              <a:t>branşamente</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efectuează</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coordonarea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prealabilă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scrisă</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operatorului</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Notă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Anexele</a:t>
            </a:r>
            <a:r>
              <a:rPr lang="en-US" sz="1600" b="0" dirty="0">
                <a:solidFill>
                  <a:schemeClr val="tx1"/>
                </a:solidFill>
                <a:latin typeface="Times New Roman" panose="02020603050405020304" pitchFamily="18" charset="0"/>
                <a:cs typeface="Times New Roman" panose="02020603050405020304" pitchFamily="18" charset="0"/>
              </a:rPr>
              <a:t> nr. 2, 3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14 la </a:t>
            </a:r>
            <a:r>
              <a:rPr lang="en-US" sz="1600" b="0" dirty="0" err="1">
                <a:solidFill>
                  <a:schemeClr val="tx1"/>
                </a:solidFill>
                <a:latin typeface="Times New Roman" panose="02020603050405020304" pitchFamily="18" charset="0"/>
                <a:cs typeface="Times New Roman" panose="02020603050405020304" pitchFamily="18" charset="0"/>
              </a:rPr>
              <a:t>prezentul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Regulament</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vor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aplica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perioada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exploatării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aparatului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evidenţă</a:t>
            </a:r>
            <a:r>
              <a:rPr lang="en-US" sz="1600" b="0" dirty="0">
                <a:solidFill>
                  <a:schemeClr val="tx1"/>
                </a:solidFill>
                <a:latin typeface="Times New Roman" panose="02020603050405020304" pitchFamily="18" charset="0"/>
                <a:cs typeface="Times New Roman" panose="02020603050405020304" pitchFamily="18" charset="0"/>
              </a:rPr>
              <a:t>.</a:t>
            </a:r>
            <a:endParaRPr lang="ro-RO" sz="1600" b="0" dirty="0">
              <a:solidFill>
                <a:schemeClr val="tx1"/>
              </a:solidFill>
              <a:latin typeface="Times New Roman" panose="02020603050405020304" pitchFamily="18" charset="0"/>
              <a:cs typeface="Times New Roman" panose="02020603050405020304" pitchFamily="18" charset="0"/>
            </a:endParaRP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Anexa 1 – formular </a:t>
            </a:r>
            <a:r>
              <a:rPr lang="pt-BR" sz="1600" b="0" dirty="0">
                <a:solidFill>
                  <a:schemeClr val="tx1"/>
                </a:solidFill>
                <a:latin typeface="Times New Roman" panose="02020603050405020304" pitchFamily="18" charset="0"/>
                <a:cs typeface="Times New Roman" panose="02020603050405020304" pitchFamily="18" charset="0"/>
              </a:rPr>
              <a:t>ACT de montare, recepţie şi punere în funcţiune a aparatelor de evidenţă a apei</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ro-RO" sz="1600" b="0" dirty="0">
                <a:solidFill>
                  <a:schemeClr val="tx1"/>
                </a:solidFill>
                <a:latin typeface="Times New Roman" panose="02020603050405020304" pitchFamily="18" charset="0"/>
                <a:cs typeface="Times New Roman" panose="02020603050405020304" pitchFamily="18" charset="0"/>
              </a:rPr>
              <a:t>Anexa 2 – formular </a:t>
            </a:r>
            <a:r>
              <a:rPr lang="ro-RO" sz="1600" b="0" dirty="0" err="1">
                <a:solidFill>
                  <a:schemeClr val="tx1"/>
                </a:solidFill>
                <a:latin typeface="Times New Roman" panose="02020603050405020304" pitchFamily="18" charset="0"/>
                <a:cs typeface="Times New Roman" panose="02020603050405020304" pitchFamily="18" charset="0"/>
              </a:rPr>
              <a:t>ACTde</a:t>
            </a:r>
            <a:r>
              <a:rPr lang="ro-RO" sz="1600" b="0" dirty="0">
                <a:solidFill>
                  <a:schemeClr val="tx1"/>
                </a:solidFill>
                <a:latin typeface="Times New Roman" panose="02020603050405020304" pitchFamily="18" charset="0"/>
                <a:cs typeface="Times New Roman" panose="02020603050405020304" pitchFamily="18" charset="0"/>
              </a:rPr>
              <a:t> sigilare;</a:t>
            </a:r>
          </a:p>
          <a:p>
            <a:pPr algn="just"/>
            <a:r>
              <a:rPr lang="ro-RO" sz="1600" b="0" dirty="0">
                <a:solidFill>
                  <a:schemeClr val="tx1"/>
                </a:solidFill>
                <a:latin typeface="Times New Roman" panose="02020603050405020304" pitchFamily="18" charset="0"/>
                <a:cs typeface="Times New Roman" panose="02020603050405020304" pitchFamily="18" charset="0"/>
              </a:rPr>
              <a:t>Anexa 3 – formular ACT de desigilare;</a:t>
            </a:r>
          </a:p>
          <a:p>
            <a:pPr algn="just"/>
            <a:r>
              <a:rPr lang="ro-RO" sz="1600" b="0" dirty="0">
                <a:solidFill>
                  <a:schemeClr val="tx1"/>
                </a:solidFill>
                <a:latin typeface="Times New Roman" panose="02020603050405020304" pitchFamily="18" charset="0"/>
                <a:cs typeface="Times New Roman" panose="02020603050405020304" pitchFamily="18" charset="0"/>
              </a:rPr>
              <a:t>Anexa 4 – formular </a:t>
            </a:r>
            <a:r>
              <a:rPr lang="pt-BR" sz="1600" b="0" dirty="0">
                <a:solidFill>
                  <a:schemeClr val="tx1"/>
                </a:solidFill>
                <a:latin typeface="Times New Roman" panose="02020603050405020304" pitchFamily="18" charset="0"/>
                <a:cs typeface="Times New Roman" panose="02020603050405020304" pitchFamily="18" charset="0"/>
              </a:rPr>
              <a:t>FIŞA DE EVIDENŢĂ A CONSUMULUI DE APĂ</a:t>
            </a:r>
            <a:r>
              <a:rPr lang="ro-RO" sz="1600" b="0" dirty="0">
                <a:solidFill>
                  <a:schemeClr val="tx1"/>
                </a:solidFill>
                <a:latin typeface="Times New Roman" panose="02020603050405020304" pitchFamily="18" charset="0"/>
                <a:cs typeface="Times New Roman" panose="02020603050405020304" pitchFamily="18" charset="0"/>
              </a:rPr>
              <a:t> pentru consumatorii casnici;</a:t>
            </a:r>
          </a:p>
          <a:p>
            <a:pPr algn="just"/>
            <a:r>
              <a:rPr lang="ro-RO" sz="1600" b="0" dirty="0">
                <a:solidFill>
                  <a:schemeClr val="tx1"/>
                </a:solidFill>
                <a:latin typeface="Times New Roman" panose="02020603050405020304" pitchFamily="18" charset="0"/>
                <a:cs typeface="Times New Roman" panose="02020603050405020304" pitchFamily="18" charset="0"/>
              </a:rPr>
              <a:t>Anexa 5 – formular </a:t>
            </a:r>
            <a:r>
              <a:rPr lang="pt-BR" sz="1600" b="0" dirty="0">
                <a:solidFill>
                  <a:schemeClr val="tx1"/>
                </a:solidFill>
                <a:latin typeface="Times New Roman" panose="02020603050405020304" pitchFamily="18" charset="0"/>
                <a:cs typeface="Times New Roman" panose="02020603050405020304" pitchFamily="18" charset="0"/>
              </a:rPr>
              <a:t> FIŞA DE EVIDENŢĂ A CONSUMULUI DE APĂ</a:t>
            </a:r>
            <a:r>
              <a:rPr lang="ro-RO" sz="1600" b="0" dirty="0">
                <a:solidFill>
                  <a:schemeClr val="tx1"/>
                </a:solidFill>
                <a:latin typeface="Times New Roman" panose="02020603050405020304" pitchFamily="18" charset="0"/>
                <a:cs typeface="Times New Roman" panose="02020603050405020304" pitchFamily="18" charset="0"/>
              </a:rPr>
              <a:t> pentru </a:t>
            </a:r>
            <a:r>
              <a:rPr lang="ro-RO" sz="1600" b="0" dirty="0" err="1">
                <a:solidFill>
                  <a:schemeClr val="tx1"/>
                </a:solidFill>
                <a:latin typeface="Times New Roman" panose="02020603050405020304" pitchFamily="18" charset="0"/>
                <a:cs typeface="Times New Roman" panose="02020603050405020304" pitchFamily="18" charset="0"/>
              </a:rPr>
              <a:t>agenţi</a:t>
            </a:r>
            <a:r>
              <a:rPr lang="ro-RO" sz="1600" b="0" dirty="0">
                <a:solidFill>
                  <a:schemeClr val="tx1"/>
                </a:solidFill>
                <a:latin typeface="Times New Roman" panose="02020603050405020304" pitchFamily="18" charset="0"/>
                <a:cs typeface="Times New Roman" panose="02020603050405020304" pitchFamily="18" charset="0"/>
              </a:rPr>
              <a:t> economici;</a:t>
            </a:r>
          </a:p>
          <a:p>
            <a:pPr algn="just"/>
            <a:r>
              <a:rPr lang="ro-RO" sz="1600" b="0" dirty="0">
                <a:solidFill>
                  <a:schemeClr val="tx1"/>
                </a:solidFill>
                <a:latin typeface="Times New Roman" panose="02020603050405020304" pitchFamily="18" charset="0"/>
                <a:cs typeface="Times New Roman" panose="02020603050405020304" pitchFamily="18" charset="0"/>
              </a:rPr>
              <a:t>Anexa 6 – formular </a:t>
            </a:r>
            <a:r>
              <a:rPr lang="pt-BR" sz="1600" b="0" dirty="0">
                <a:solidFill>
                  <a:schemeClr val="tx1"/>
                </a:solidFill>
                <a:latin typeface="Times New Roman" panose="02020603050405020304" pitchFamily="18" charset="0"/>
                <a:cs typeface="Times New Roman" panose="02020603050405020304" pitchFamily="18" charset="0"/>
              </a:rPr>
              <a:t>PRESCRIPŢIA  nr. ______</a:t>
            </a:r>
            <a:r>
              <a:rPr lang="ro-RO" sz="1600" b="0" dirty="0">
                <a:solidFill>
                  <a:schemeClr val="tx1"/>
                </a:solidFill>
                <a:latin typeface="Times New Roman" panose="02020603050405020304" pitchFamily="18" charset="0"/>
                <a:cs typeface="Times New Roman" panose="02020603050405020304" pitchFamily="18" charset="0"/>
              </a:rPr>
              <a:t> pentru </a:t>
            </a:r>
            <a:r>
              <a:rPr lang="ro-RO" sz="1600" b="0" dirty="0" err="1">
                <a:solidFill>
                  <a:schemeClr val="tx1"/>
                </a:solidFill>
                <a:latin typeface="Times New Roman" panose="02020603050405020304" pitchFamily="18" charset="0"/>
                <a:cs typeface="Times New Roman" panose="02020603050405020304" pitchFamily="18" charset="0"/>
              </a:rPr>
              <a:t>agenţi</a:t>
            </a:r>
            <a:r>
              <a:rPr lang="ro-RO" sz="1600" b="0" dirty="0">
                <a:solidFill>
                  <a:schemeClr val="tx1"/>
                </a:solidFill>
                <a:latin typeface="Times New Roman" panose="02020603050405020304" pitchFamily="18" charset="0"/>
                <a:cs typeface="Times New Roman" panose="02020603050405020304" pitchFamily="18" charset="0"/>
              </a:rPr>
              <a:t> economici;</a:t>
            </a:r>
          </a:p>
          <a:p>
            <a:pPr algn="just"/>
            <a:r>
              <a:rPr lang="ro-RO" sz="1600" b="0" dirty="0">
                <a:solidFill>
                  <a:schemeClr val="tx1"/>
                </a:solidFill>
                <a:latin typeface="Times New Roman" panose="02020603050405020304" pitchFamily="18" charset="0"/>
                <a:cs typeface="Times New Roman" panose="02020603050405020304" pitchFamily="18" charset="0"/>
              </a:rPr>
              <a:t>Anexa 7, 8 – formular </a:t>
            </a:r>
            <a:r>
              <a:rPr lang="pt-BR" sz="1600" b="0" dirty="0">
                <a:solidFill>
                  <a:schemeClr val="tx1"/>
                </a:solidFill>
                <a:latin typeface="Times New Roman" panose="02020603050405020304" pitchFamily="18" charset="0"/>
                <a:cs typeface="Times New Roman" panose="02020603050405020304" pitchFamily="18" charset="0"/>
              </a:rPr>
              <a:t>PRESCRIPŢIA  nr. ______</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smtClean="0">
                <a:solidFill>
                  <a:schemeClr val="tx1"/>
                </a:solidFill>
                <a:latin typeface="Times New Roman" panose="02020603050405020304" pitchFamily="18" charset="0"/>
                <a:cs typeface="Times New Roman" panose="02020603050405020304" pitchFamily="18" charset="0"/>
              </a:rPr>
              <a:t>pentru</a:t>
            </a:r>
            <a:r>
              <a:rPr lang="en-US" sz="1600" b="0" dirty="0" smtClean="0">
                <a:solidFill>
                  <a:schemeClr val="tx1"/>
                </a:solidFill>
                <a:latin typeface="Times New Roman" panose="02020603050405020304" pitchFamily="18" charset="0"/>
                <a:cs typeface="Times New Roman" panose="02020603050405020304" pitchFamily="18" charset="0"/>
              </a:rPr>
              <a:t> </a:t>
            </a:r>
            <a:r>
              <a:rPr lang="ro-RO" sz="1600" b="0" dirty="0" smtClean="0">
                <a:solidFill>
                  <a:schemeClr val="tx1"/>
                </a:solidFill>
                <a:latin typeface="Times New Roman" panose="02020603050405020304" pitchFamily="18" charset="0"/>
                <a:cs typeface="Times New Roman" panose="02020603050405020304" pitchFamily="18" charset="0"/>
              </a:rPr>
              <a:t>consumatorii </a:t>
            </a:r>
            <a:r>
              <a:rPr lang="ro-RO" sz="1600" b="0" dirty="0">
                <a:solidFill>
                  <a:schemeClr val="tx1"/>
                </a:solidFill>
                <a:latin typeface="Times New Roman" panose="02020603050405020304" pitchFamily="18" charset="0"/>
                <a:cs typeface="Times New Roman" panose="02020603050405020304" pitchFamily="18" charset="0"/>
              </a:rPr>
              <a:t>casnici</a:t>
            </a:r>
            <a:r>
              <a:rPr lang="ro-RO" sz="1600" b="0" dirty="0" smtClean="0">
                <a:solidFill>
                  <a:schemeClr val="tx1"/>
                </a:solidFill>
                <a:latin typeface="Times New Roman" panose="02020603050405020304" pitchFamily="18" charset="0"/>
                <a:cs typeface="Times New Roman" panose="02020603050405020304" pitchFamily="18" charset="0"/>
              </a:rPr>
              <a:t>;</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400547" y="1628166"/>
            <a:ext cx="8535223" cy="2062103"/>
          </a:xfrm>
          <a:prstGeom prst="rect">
            <a:avLst/>
          </a:prstGeom>
          <a:noFill/>
        </p:spPr>
        <p:txBody>
          <a:bodyPr wrap="square" rtlCol="0">
            <a:spAutoFit/>
          </a:bodyPr>
          <a:lstStyle/>
          <a:p>
            <a:pPr algn="just"/>
            <a:r>
              <a:rPr lang="en-US" sz="1600" b="0" dirty="0" err="1">
                <a:solidFill>
                  <a:schemeClr val="tx1"/>
                </a:solidFill>
                <a:latin typeface="Times New Roman" panose="02020603050405020304" pitchFamily="18" charset="0"/>
                <a:cs typeface="Times New Roman" panose="02020603050405020304" pitchFamily="18" charset="0"/>
              </a:rPr>
              <a:t>Anexa</a:t>
            </a:r>
            <a:r>
              <a:rPr lang="en-US" sz="1600" b="0" dirty="0">
                <a:solidFill>
                  <a:schemeClr val="tx1"/>
                </a:solidFill>
                <a:latin typeface="Times New Roman" panose="02020603050405020304" pitchFamily="18" charset="0"/>
                <a:cs typeface="Times New Roman" panose="02020603050405020304" pitchFamily="18" charset="0"/>
              </a:rPr>
              <a:t> </a:t>
            </a:r>
            <a:r>
              <a:rPr lang="ro-RO" sz="1600" b="0" dirty="0">
                <a:solidFill>
                  <a:schemeClr val="tx1"/>
                </a:solidFill>
                <a:latin typeface="Times New Roman" panose="02020603050405020304" pitchFamily="18" charset="0"/>
                <a:cs typeface="Times New Roman" panose="02020603050405020304" pitchFamily="18" charset="0"/>
              </a:rPr>
              <a:t>9, 10 </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formular</a:t>
            </a:r>
            <a:r>
              <a:rPr lang="ro-RO" sz="1600" b="0" dirty="0">
                <a:solidFill>
                  <a:schemeClr val="tx1"/>
                </a:solidFill>
                <a:latin typeface="Times New Roman" panose="02020603050405020304" pitchFamily="18" charset="0"/>
                <a:cs typeface="Times New Roman" panose="02020603050405020304" pitchFamily="18" charset="0"/>
              </a:rPr>
              <a:t> </a:t>
            </a:r>
            <a:r>
              <a:rPr lang="en-US" sz="1600" b="0" dirty="0">
                <a:solidFill>
                  <a:schemeClr val="tx1"/>
                </a:solidFill>
                <a:latin typeface="Times New Roman" panose="02020603050405020304" pitchFamily="18" charset="0"/>
                <a:cs typeface="Times New Roman" panose="02020603050405020304" pitchFamily="18" charset="0"/>
              </a:rPr>
              <a:t>PRESCRIPŢIA  nr.______ (</a:t>
            </a:r>
            <a:r>
              <a:rPr lang="en-US" sz="1600" b="0" dirty="0" err="1">
                <a:solidFill>
                  <a:schemeClr val="tx1"/>
                </a:solidFill>
                <a:latin typeface="Times New Roman" panose="02020603050405020304" pitchFamily="18" charset="0"/>
                <a:cs typeface="Times New Roman" panose="02020603050405020304" pitchFamily="18" charset="0"/>
              </a:rPr>
              <a:t>pentru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agenţi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economici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instituţii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publice</a:t>
            </a:r>
            <a:r>
              <a:rPr lang="en-US" sz="1600" b="0" dirty="0">
                <a:solidFill>
                  <a:schemeClr val="tx1"/>
                </a:solidFill>
                <a:latin typeface="Times New Roman" panose="02020603050405020304" pitchFamily="18" charset="0"/>
                <a:cs typeface="Times New Roman" panose="02020603050405020304" pitchFamily="18" charset="0"/>
              </a:rPr>
              <a:t>)</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err="1">
                <a:solidFill>
                  <a:schemeClr val="tx1"/>
                </a:solidFill>
                <a:latin typeface="Times New Roman" panose="02020603050405020304" pitchFamily="18" charset="0"/>
                <a:cs typeface="Times New Roman" panose="02020603050405020304" pitchFamily="18" charset="0"/>
              </a:rPr>
              <a:t>Anexa</a:t>
            </a:r>
            <a:r>
              <a:rPr lang="en-US" sz="1600" b="0" dirty="0">
                <a:solidFill>
                  <a:schemeClr val="tx1"/>
                </a:solidFill>
                <a:latin typeface="Times New Roman" panose="02020603050405020304" pitchFamily="18" charset="0"/>
                <a:cs typeface="Times New Roman" panose="02020603050405020304" pitchFamily="18" charset="0"/>
              </a:rPr>
              <a:t> </a:t>
            </a:r>
            <a:r>
              <a:rPr lang="ro-RO" sz="1600" b="0" dirty="0">
                <a:solidFill>
                  <a:schemeClr val="tx1"/>
                </a:solidFill>
                <a:latin typeface="Times New Roman" panose="02020603050405020304" pitchFamily="18" charset="0"/>
                <a:cs typeface="Times New Roman" panose="02020603050405020304" pitchFamily="18" charset="0"/>
              </a:rPr>
              <a:t>11 </a:t>
            </a:r>
            <a:r>
              <a:rPr lang="en-US" sz="1600" b="0" dirty="0">
                <a:solidFill>
                  <a:schemeClr val="tx1"/>
                </a:solidFill>
                <a:latin typeface="Times New Roman" panose="02020603050405020304" pitchFamily="18" charset="0"/>
                <a:cs typeface="Times New Roman" panose="02020603050405020304" pitchFamily="18" charset="0"/>
              </a:rPr>
              <a:t>–</a:t>
            </a:r>
            <a:r>
              <a:rPr lang="ro-RO"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formular</a:t>
            </a:r>
            <a:r>
              <a:rPr lang="ro-RO" sz="1600" b="0" dirty="0">
                <a:solidFill>
                  <a:schemeClr val="tx1"/>
                </a:solidFill>
                <a:latin typeface="Times New Roman" panose="02020603050405020304" pitchFamily="18" charset="0"/>
                <a:cs typeface="Times New Roman" panose="02020603050405020304" pitchFamily="18" charset="0"/>
              </a:rPr>
              <a:t> </a:t>
            </a:r>
            <a:r>
              <a:rPr lang="en-US" sz="1600" b="0" dirty="0">
                <a:solidFill>
                  <a:schemeClr val="tx1"/>
                </a:solidFill>
                <a:latin typeface="Times New Roman" panose="02020603050405020304" pitchFamily="18" charset="0"/>
                <a:cs typeface="Times New Roman" panose="02020603050405020304" pitchFamily="18" charset="0"/>
              </a:rPr>
              <a:t>ACT</a:t>
            </a:r>
            <a:r>
              <a:rPr lang="ro-RO" sz="1600" b="0" dirty="0">
                <a:solidFill>
                  <a:schemeClr val="tx1"/>
                </a:solidFill>
                <a:latin typeface="Times New Roman" panose="02020603050405020304" pitchFamily="18" charset="0"/>
                <a:cs typeface="Times New Roman" panose="02020603050405020304" pitchFamily="18" charset="0"/>
              </a:rPr>
              <a:t> </a:t>
            </a:r>
            <a:r>
              <a:rPr lang="en-US" sz="1600" b="0" dirty="0">
                <a:solidFill>
                  <a:schemeClr val="tx1"/>
                </a:solidFill>
                <a:latin typeface="Times New Roman" panose="02020603050405020304" pitchFamily="18" charset="0"/>
                <a:cs typeface="Times New Roman" panose="02020603050405020304" pitchFamily="18" charset="0"/>
              </a:rPr>
              <a:t>de </a:t>
            </a:r>
            <a:r>
              <a:rPr lang="en-US" sz="1600" b="0" dirty="0" err="1">
                <a:solidFill>
                  <a:schemeClr val="tx1"/>
                </a:solidFill>
                <a:latin typeface="Times New Roman" panose="02020603050405020304" pitchFamily="18" charset="0"/>
                <a:cs typeface="Times New Roman" panose="02020603050405020304" pitchFamily="18" charset="0"/>
              </a:rPr>
              <a:t>cercetare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evidenţei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folosirii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apartamente</a:t>
            </a:r>
            <a:r>
              <a:rPr lang="en-US" sz="1600" b="0" dirty="0">
                <a:solidFill>
                  <a:schemeClr val="tx1"/>
                </a:solidFill>
                <a:latin typeface="Times New Roman" panose="02020603050405020304" pitchFamily="18" charset="0"/>
                <a:cs typeface="Times New Roman" panose="02020603050405020304" pitchFamily="18" charset="0"/>
              </a:rPr>
              <a:t>/</a:t>
            </a:r>
            <a:r>
              <a:rPr lang="en-US" sz="1600" b="0" dirty="0" err="1">
                <a:solidFill>
                  <a:schemeClr val="tx1"/>
                </a:solidFill>
                <a:latin typeface="Times New Roman" panose="02020603050405020304" pitchFamily="18" charset="0"/>
                <a:cs typeface="Times New Roman" panose="02020603050405020304" pitchFamily="18" charset="0"/>
              </a:rPr>
              <a:t>încăperi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locuibile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cămine</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err="1">
                <a:solidFill>
                  <a:schemeClr val="tx1"/>
                </a:solidFill>
                <a:latin typeface="Times New Roman" panose="02020603050405020304" pitchFamily="18" charset="0"/>
                <a:cs typeface="Times New Roman" panose="02020603050405020304" pitchFamily="18" charset="0"/>
              </a:rPr>
              <a:t>Anexa</a:t>
            </a:r>
            <a:r>
              <a:rPr lang="en-US" sz="1600" b="0" dirty="0">
                <a:solidFill>
                  <a:schemeClr val="tx1"/>
                </a:solidFill>
                <a:latin typeface="Times New Roman" panose="02020603050405020304" pitchFamily="18" charset="0"/>
                <a:cs typeface="Times New Roman" panose="02020603050405020304" pitchFamily="18" charset="0"/>
              </a:rPr>
              <a:t> </a:t>
            </a:r>
            <a:r>
              <a:rPr lang="ro-RO" sz="1600" b="0" dirty="0">
                <a:solidFill>
                  <a:schemeClr val="tx1"/>
                </a:solidFill>
                <a:latin typeface="Times New Roman" panose="02020603050405020304" pitchFamily="18" charset="0"/>
                <a:cs typeface="Times New Roman" panose="02020603050405020304" pitchFamily="18" charset="0"/>
              </a:rPr>
              <a:t>12 </a:t>
            </a:r>
            <a:r>
              <a:rPr lang="en-US" sz="1600" b="0" dirty="0">
                <a:solidFill>
                  <a:schemeClr val="tx1"/>
                </a:solidFill>
                <a:latin typeface="Times New Roman" panose="02020603050405020304" pitchFamily="18" charset="0"/>
                <a:cs typeface="Times New Roman" panose="02020603050405020304" pitchFamily="18" charset="0"/>
              </a:rPr>
              <a:t>–</a:t>
            </a:r>
            <a:r>
              <a:rPr lang="ro-RO"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formular</a:t>
            </a:r>
            <a:r>
              <a:rPr lang="ro-RO" sz="1600" b="0" dirty="0">
                <a:solidFill>
                  <a:schemeClr val="tx1"/>
                </a:solidFill>
                <a:latin typeface="Times New Roman" panose="02020603050405020304" pitchFamily="18" charset="0"/>
                <a:cs typeface="Times New Roman" panose="02020603050405020304" pitchFamily="18" charset="0"/>
              </a:rPr>
              <a:t> </a:t>
            </a:r>
            <a:r>
              <a:rPr lang="en-US" sz="1600" b="0" dirty="0">
                <a:solidFill>
                  <a:schemeClr val="tx1"/>
                </a:solidFill>
                <a:latin typeface="Times New Roman" panose="02020603050405020304" pitchFamily="18" charset="0"/>
                <a:cs typeface="Times New Roman" panose="02020603050405020304" pitchFamily="18" charset="0"/>
              </a:rPr>
              <a:t>ACT</a:t>
            </a:r>
            <a:r>
              <a:rPr lang="ro-RO" sz="1600" b="0" dirty="0">
                <a:solidFill>
                  <a:schemeClr val="tx1"/>
                </a:solidFill>
                <a:latin typeface="Times New Roman" panose="02020603050405020304" pitchFamily="18" charset="0"/>
                <a:cs typeface="Times New Roman" panose="02020603050405020304" pitchFamily="18" charset="0"/>
              </a:rPr>
              <a:t> </a:t>
            </a:r>
            <a:r>
              <a:rPr lang="en-US" sz="1600" b="0" dirty="0">
                <a:solidFill>
                  <a:schemeClr val="tx1"/>
                </a:solidFill>
                <a:latin typeface="Times New Roman" panose="02020603050405020304" pitchFamily="18" charset="0"/>
                <a:cs typeface="Times New Roman" panose="02020603050405020304" pitchFamily="18" charset="0"/>
              </a:rPr>
              <a:t>de </a:t>
            </a:r>
            <a:r>
              <a:rPr lang="en-US" sz="1600" b="0" dirty="0" err="1">
                <a:solidFill>
                  <a:schemeClr val="tx1"/>
                </a:solidFill>
                <a:latin typeface="Times New Roman" panose="02020603050405020304" pitchFamily="18" charset="0"/>
                <a:cs typeface="Times New Roman" panose="02020603050405020304" pitchFamily="18" charset="0"/>
              </a:rPr>
              <a:t>cercetare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evidenţei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folosire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apei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către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utilizatori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întreprinderi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organizaţii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alţi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agenţi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economici</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err="1">
                <a:solidFill>
                  <a:schemeClr val="tx1"/>
                </a:solidFill>
                <a:latin typeface="Times New Roman" panose="02020603050405020304" pitchFamily="18" charset="0"/>
                <a:cs typeface="Times New Roman" panose="02020603050405020304" pitchFamily="18" charset="0"/>
              </a:rPr>
              <a:t>Anexa</a:t>
            </a:r>
            <a:r>
              <a:rPr lang="en-US" sz="1600" b="0" dirty="0">
                <a:solidFill>
                  <a:schemeClr val="tx1"/>
                </a:solidFill>
                <a:latin typeface="Times New Roman" panose="02020603050405020304" pitchFamily="18" charset="0"/>
                <a:cs typeface="Times New Roman" panose="02020603050405020304" pitchFamily="18" charset="0"/>
              </a:rPr>
              <a:t> </a:t>
            </a:r>
            <a:r>
              <a:rPr lang="ro-RO" sz="1600" b="0" dirty="0">
                <a:solidFill>
                  <a:schemeClr val="tx1"/>
                </a:solidFill>
                <a:latin typeface="Times New Roman" panose="02020603050405020304" pitchFamily="18" charset="0"/>
                <a:cs typeface="Times New Roman" panose="02020603050405020304" pitchFamily="18" charset="0"/>
              </a:rPr>
              <a:t>13  </a:t>
            </a:r>
            <a:r>
              <a:rPr lang="en-US" sz="1600" b="0" dirty="0">
                <a:solidFill>
                  <a:schemeClr val="tx1"/>
                </a:solidFill>
                <a:latin typeface="Times New Roman" panose="02020603050405020304" pitchFamily="18" charset="0"/>
                <a:cs typeface="Times New Roman" panose="02020603050405020304" pitchFamily="18" charset="0"/>
              </a:rPr>
              <a:t>–</a:t>
            </a:r>
            <a:r>
              <a:rPr lang="ro-RO"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formular</a:t>
            </a:r>
            <a:r>
              <a:rPr lang="ro-RO" sz="1600" b="0" dirty="0">
                <a:solidFill>
                  <a:schemeClr val="tx1"/>
                </a:solidFill>
                <a:latin typeface="Times New Roman" panose="02020603050405020304" pitchFamily="18" charset="0"/>
                <a:cs typeface="Times New Roman" panose="02020603050405020304" pitchFamily="18" charset="0"/>
              </a:rPr>
              <a:t> </a:t>
            </a:r>
            <a:r>
              <a:rPr lang="en-US" sz="1600" b="0" dirty="0">
                <a:solidFill>
                  <a:schemeClr val="tx1"/>
                </a:solidFill>
                <a:latin typeface="Times New Roman" panose="02020603050405020304" pitchFamily="18" charset="0"/>
                <a:cs typeface="Times New Roman" panose="02020603050405020304" pitchFamily="18" charset="0"/>
              </a:rPr>
              <a:t>ACT de </a:t>
            </a:r>
            <a:r>
              <a:rPr lang="en-US" sz="1600" b="0" dirty="0" err="1">
                <a:solidFill>
                  <a:schemeClr val="tx1"/>
                </a:solidFill>
                <a:latin typeface="Times New Roman" panose="02020603050405020304" pitchFamily="18" charset="0"/>
                <a:cs typeface="Times New Roman" panose="02020603050405020304" pitchFamily="18" charset="0"/>
              </a:rPr>
              <a:t>inspectare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stării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tehnice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reţelelor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alimentare</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canalizare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aparatelor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evidenţă</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apei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nivelului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confort</a:t>
            </a:r>
            <a:r>
              <a:rPr lang="en-US" sz="1600" b="0" dirty="0">
                <a:solidFill>
                  <a:schemeClr val="tx1"/>
                </a:solidFill>
                <a:latin typeface="Times New Roman" panose="02020603050405020304" pitchFamily="18" charset="0"/>
                <a:cs typeface="Times New Roman" panose="02020603050405020304" pitchFamily="18" charset="0"/>
              </a:rPr>
              <a:t> al </a:t>
            </a:r>
            <a:r>
              <a:rPr lang="en-US" sz="1600" b="0" dirty="0" err="1">
                <a:solidFill>
                  <a:schemeClr val="tx1"/>
                </a:solidFill>
                <a:latin typeface="Times New Roman" panose="02020603050405020304" pitchFamily="18" charset="0"/>
                <a:cs typeface="Times New Roman" panose="02020603050405020304" pitchFamily="18" charset="0"/>
              </a:rPr>
              <a:t>obiectivului</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err="1">
                <a:solidFill>
                  <a:schemeClr val="tx1"/>
                </a:solidFill>
                <a:latin typeface="Times New Roman" panose="02020603050405020304" pitchFamily="18" charset="0"/>
                <a:cs typeface="Times New Roman" panose="02020603050405020304" pitchFamily="18" charset="0"/>
              </a:rPr>
              <a:t>Anexa</a:t>
            </a:r>
            <a:r>
              <a:rPr lang="en-US" sz="1600" b="0" dirty="0">
                <a:solidFill>
                  <a:schemeClr val="tx1"/>
                </a:solidFill>
                <a:latin typeface="Times New Roman" panose="02020603050405020304" pitchFamily="18" charset="0"/>
                <a:cs typeface="Times New Roman" panose="02020603050405020304" pitchFamily="18" charset="0"/>
              </a:rPr>
              <a:t> </a:t>
            </a:r>
            <a:r>
              <a:rPr lang="ro-RO" sz="1600" b="0" dirty="0">
                <a:solidFill>
                  <a:schemeClr val="tx1"/>
                </a:solidFill>
                <a:latin typeface="Times New Roman" panose="02020603050405020304" pitchFamily="18" charset="0"/>
                <a:cs typeface="Times New Roman" panose="02020603050405020304" pitchFamily="18" charset="0"/>
              </a:rPr>
              <a:t>14 </a:t>
            </a:r>
            <a:r>
              <a:rPr lang="en-US" sz="1600" b="0" dirty="0">
                <a:solidFill>
                  <a:schemeClr val="tx1"/>
                </a:solidFill>
                <a:latin typeface="Times New Roman" panose="02020603050405020304" pitchFamily="18" charset="0"/>
                <a:cs typeface="Times New Roman" panose="02020603050405020304" pitchFamily="18" charset="0"/>
              </a:rPr>
              <a:t>–</a:t>
            </a:r>
            <a:r>
              <a:rPr lang="ro-RO"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formular</a:t>
            </a:r>
            <a:r>
              <a:rPr lang="ro-RO" sz="1600" b="0" dirty="0">
                <a:solidFill>
                  <a:schemeClr val="tx1"/>
                </a:solidFill>
                <a:latin typeface="Times New Roman" panose="02020603050405020304" pitchFamily="18" charset="0"/>
                <a:cs typeface="Times New Roman" panose="02020603050405020304" pitchFamily="18" charset="0"/>
              </a:rPr>
              <a:t> </a:t>
            </a:r>
            <a:r>
              <a:rPr lang="en-US" sz="1600" b="0" dirty="0">
                <a:solidFill>
                  <a:schemeClr val="tx1"/>
                </a:solidFill>
                <a:latin typeface="Times New Roman" panose="02020603050405020304" pitchFamily="18" charset="0"/>
                <a:cs typeface="Times New Roman" panose="02020603050405020304" pitchFamily="18" charset="0"/>
              </a:rPr>
              <a:t>PRESCRIPŢE  PENTRU  ASIGURAREA  ACCESULUI  nr. ____</a:t>
            </a:r>
            <a:r>
              <a:rPr lang="ro-RO" sz="1600" b="0" dirty="0">
                <a:solidFill>
                  <a:schemeClr val="tx1"/>
                </a:solidFill>
                <a:latin typeface="Times New Roman" panose="02020603050405020304" pitchFamily="18" charset="0"/>
                <a:cs typeface="Times New Roman" panose="02020603050405020304" pitchFamily="18" charset="0"/>
              </a:rPr>
              <a:t>.</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Прямоугольник 10"/>
          <p:cNvSpPr/>
          <p:nvPr/>
        </p:nvSpPr>
        <p:spPr>
          <a:xfrm>
            <a:off x="323557" y="1453701"/>
            <a:ext cx="8567225" cy="4093428"/>
          </a:xfrm>
          <a:prstGeom prst="rect">
            <a:avLst/>
          </a:prstGeom>
        </p:spPr>
        <p:txBody>
          <a:bodyPr wrap="square">
            <a:spAutoFit/>
          </a:bodyPr>
          <a:lstStyle/>
          <a:p>
            <a:pPr algn="just"/>
            <a:r>
              <a:rPr lang="ro-RO" sz="2000" dirty="0" smtClean="0">
                <a:solidFill>
                  <a:srgbClr val="0000FF"/>
                </a:solidFill>
                <a:latin typeface="Times New Roman" pitchFamily="18" charset="0"/>
                <a:cs typeface="Times New Roman" pitchFamily="18" charset="0"/>
              </a:rPr>
              <a:t>HOTĂRÎRE</a:t>
            </a:r>
            <a:r>
              <a:rPr lang="en-US" sz="2000" dirty="0" smtClean="0">
                <a:solidFill>
                  <a:srgbClr val="0000FF"/>
                </a:solidFill>
                <a:latin typeface="Times New Roman" pitchFamily="18" charset="0"/>
                <a:cs typeface="Times New Roman" pitchFamily="18" charset="0"/>
              </a:rPr>
              <a:t>A</a:t>
            </a:r>
            <a:r>
              <a:rPr lang="ro-RO" sz="2000" dirty="0" smtClean="0">
                <a:solidFill>
                  <a:srgbClr val="0000FF"/>
                </a:solidFill>
                <a:latin typeface="Times New Roman" pitchFamily="18" charset="0"/>
                <a:cs typeface="Times New Roman" pitchFamily="18" charset="0"/>
              </a:rPr>
              <a:t> Nr. 835 din  29.10.2013</a:t>
            </a:r>
            <a:r>
              <a:rPr lang="en-US" sz="2000" dirty="0" smtClean="0">
                <a:solidFill>
                  <a:srgbClr val="0000FF"/>
                </a:solidFill>
                <a:latin typeface="Times New Roman" pitchFamily="18" charset="0"/>
                <a:cs typeface="Times New Roman" pitchFamily="18" charset="0"/>
              </a:rPr>
              <a:t> </a:t>
            </a:r>
            <a:r>
              <a:rPr lang="ro-RO" sz="2000" dirty="0" smtClean="0">
                <a:solidFill>
                  <a:srgbClr val="0000FF"/>
                </a:solidFill>
                <a:latin typeface="Times New Roman" pitchFamily="18" charset="0"/>
                <a:cs typeface="Times New Roman" pitchFamily="18" charset="0"/>
              </a:rPr>
              <a:t>pentru aprobarea Regulamentului privind evidenţa</a:t>
            </a:r>
            <a:r>
              <a:rPr lang="en-US" sz="2000" dirty="0" smtClean="0">
                <a:solidFill>
                  <a:srgbClr val="0000FF"/>
                </a:solidFill>
                <a:latin typeface="Times New Roman" pitchFamily="18" charset="0"/>
                <a:cs typeface="Times New Roman" pitchFamily="18" charset="0"/>
              </a:rPr>
              <a:t> </a:t>
            </a:r>
            <a:r>
              <a:rPr lang="ro-RO" sz="2000" dirty="0" smtClean="0">
                <a:solidFill>
                  <a:srgbClr val="0000FF"/>
                </a:solidFill>
                <a:latin typeface="Times New Roman" pitchFamily="18" charset="0"/>
                <a:cs typeface="Times New Roman" pitchFamily="18" charset="0"/>
              </a:rPr>
              <a:t>şi raportarea apei folosite </a:t>
            </a:r>
          </a:p>
          <a:p>
            <a:pPr algn="just"/>
            <a:r>
              <a:rPr lang="ro-RO" sz="2000" b="0" i="1" dirty="0" smtClean="0">
                <a:solidFill>
                  <a:srgbClr val="0000FF"/>
                </a:solidFill>
                <a:latin typeface="Times New Roman" pitchFamily="18" charset="0"/>
                <a:cs typeface="Times New Roman" pitchFamily="18" charset="0"/>
              </a:rPr>
              <a:t>MODIFICAT</a:t>
            </a:r>
            <a:r>
              <a:rPr lang="en-US" sz="2000" b="0" i="1" dirty="0" smtClean="0">
                <a:latin typeface="Times New Roman" pitchFamily="18" charset="0"/>
                <a:cs typeface="Times New Roman" pitchFamily="18" charset="0"/>
              </a:rPr>
              <a:t> </a:t>
            </a:r>
            <a:r>
              <a:rPr lang="ro-RO" sz="2000" b="0" i="1" u="sng" dirty="0" smtClean="0">
                <a:latin typeface="Times New Roman" pitchFamily="18" charset="0"/>
                <a:cs typeface="Times New Roman" pitchFamily="18" charset="0"/>
                <a:hlinkClick r:id="rId8"/>
              </a:rPr>
              <a:t>HG1143 din 21.11.18, MO13-21/18.01.19 art. 7; în vigoare 18.01.19</a:t>
            </a:r>
            <a:endParaRPr lang="en-US" sz="2000" dirty="0" smtClean="0">
              <a:solidFill>
                <a:srgbClr val="0000FF"/>
              </a:solidFill>
              <a:latin typeface="Times New Roman" pitchFamily="18" charset="0"/>
              <a:cs typeface="Times New Roman" pitchFamily="18" charset="0"/>
            </a:endParaRPr>
          </a:p>
          <a:p>
            <a:pPr algn="just"/>
            <a:r>
              <a:rPr lang="en-US" sz="2000" dirty="0" smtClean="0">
                <a:solidFill>
                  <a:srgbClr val="00B050"/>
                </a:solidFill>
                <a:latin typeface="Times New Roman" pitchFamily="18" charset="0"/>
                <a:cs typeface="Times New Roman" pitchFamily="18" charset="0"/>
                <a:hlinkClick r:id="rId9">
                  <a:extLst>
                    <a:ext uri="{A12FA001-AC4F-418D-AE19-62706E023703}">
                      <ahyp:hlinkClr xmlns:lc="http://schemas.openxmlformats.org/drawingml/2006/lockedCanvas" xmlns="" xmlns:ahyp="http://schemas.microsoft.com/office/drawing/2018/hyperlinkcolor" val="tx"/>
                    </a:ext>
                  </a:extLst>
                </a:hlinkClick>
              </a:rPr>
              <a:t>http://lex.justice.md/index.php?action=view&amp;view=doc&amp;lang=1&amp;id=350127</a:t>
            </a:r>
            <a:endParaRPr lang="ro-RO" sz="2000" dirty="0" smtClean="0">
              <a:solidFill>
                <a:srgbClr val="00B050"/>
              </a:solidFill>
              <a:latin typeface="Times New Roman" pitchFamily="18" charset="0"/>
              <a:cs typeface="Times New Roman" pitchFamily="18" charset="0"/>
            </a:endParaRPr>
          </a:p>
          <a:p>
            <a:pPr algn="just"/>
            <a:endParaRPr lang="en-US" sz="2000" dirty="0" smtClean="0">
              <a:solidFill>
                <a:srgbClr val="00B050"/>
              </a:solidFill>
              <a:latin typeface="Times New Roman" pitchFamily="18" charset="0"/>
              <a:cs typeface="Times New Roman" pitchFamily="18" charset="0"/>
            </a:endParaRPr>
          </a:p>
          <a:p>
            <a:pPr algn="just"/>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În</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temeiul</a:t>
            </a:r>
            <a:r>
              <a:rPr lang="en-US" sz="2000" b="0" dirty="0" smtClean="0">
                <a:solidFill>
                  <a:schemeClr val="tx1"/>
                </a:solidFill>
                <a:latin typeface="Times New Roman" pitchFamily="18" charset="0"/>
                <a:cs typeface="Times New Roman" pitchFamily="18" charset="0"/>
              </a:rPr>
              <a:t> art. 21 </a:t>
            </a:r>
            <a:r>
              <a:rPr lang="en-US" sz="2000" b="0" dirty="0" err="1" smtClean="0">
                <a:solidFill>
                  <a:schemeClr val="tx1"/>
                </a:solidFill>
                <a:latin typeface="Times New Roman" pitchFamily="18" charset="0"/>
                <a:cs typeface="Times New Roman" pitchFamily="18" charset="0"/>
              </a:rPr>
              <a:t>alin</a:t>
            </a:r>
            <a:r>
              <a:rPr lang="en-US" sz="2000" b="0" dirty="0" smtClean="0">
                <a:solidFill>
                  <a:schemeClr val="tx1"/>
                </a:solidFill>
                <a:latin typeface="Times New Roman" pitchFamily="18" charset="0"/>
                <a:cs typeface="Times New Roman" pitchFamily="18" charset="0"/>
              </a:rPr>
              <a:t>. (2) din </a:t>
            </a:r>
            <a:r>
              <a:rPr lang="en-US" sz="2000" b="0" dirty="0" err="1" smtClean="0">
                <a:solidFill>
                  <a:schemeClr val="tx1"/>
                </a:solidFill>
                <a:latin typeface="Times New Roman" pitchFamily="18" charset="0"/>
                <a:cs typeface="Times New Roman" pitchFamily="18" charset="0"/>
              </a:rPr>
              <a:t>Legea</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apelor</a:t>
            </a:r>
            <a:r>
              <a:rPr lang="en-US" sz="2000" b="0" dirty="0" smtClean="0">
                <a:solidFill>
                  <a:schemeClr val="tx1"/>
                </a:solidFill>
                <a:latin typeface="Times New Roman" pitchFamily="18" charset="0"/>
                <a:cs typeface="Times New Roman" pitchFamily="18" charset="0"/>
              </a:rPr>
              <a:t> nr.272 din 23 </a:t>
            </a:r>
            <a:r>
              <a:rPr lang="en-US" sz="2000" b="0" dirty="0" err="1" smtClean="0">
                <a:solidFill>
                  <a:schemeClr val="tx1"/>
                </a:solidFill>
                <a:latin typeface="Times New Roman" pitchFamily="18" charset="0"/>
                <a:cs typeface="Times New Roman" pitchFamily="18" charset="0"/>
              </a:rPr>
              <a:t>decembrie</a:t>
            </a:r>
            <a:r>
              <a:rPr lang="en-US" sz="2000" b="0" dirty="0" smtClean="0">
                <a:solidFill>
                  <a:schemeClr val="tx1"/>
                </a:solidFill>
                <a:latin typeface="Times New Roman" pitchFamily="18" charset="0"/>
                <a:cs typeface="Times New Roman" pitchFamily="18" charset="0"/>
              </a:rPr>
              <a:t> 2011 (</a:t>
            </a:r>
            <a:r>
              <a:rPr lang="en-US" sz="2000" b="0" dirty="0" err="1" smtClean="0">
                <a:solidFill>
                  <a:schemeClr val="tx1"/>
                </a:solidFill>
                <a:latin typeface="Times New Roman" pitchFamily="18" charset="0"/>
                <a:cs typeface="Times New Roman" pitchFamily="18" charset="0"/>
              </a:rPr>
              <a:t>Monitorul</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Oficial</a:t>
            </a:r>
            <a:r>
              <a:rPr lang="en-US" sz="2000" b="0" dirty="0" smtClean="0">
                <a:solidFill>
                  <a:schemeClr val="tx1"/>
                </a:solidFill>
                <a:latin typeface="Times New Roman" pitchFamily="18" charset="0"/>
                <a:cs typeface="Times New Roman" pitchFamily="18" charset="0"/>
              </a:rPr>
              <a:t> al </a:t>
            </a:r>
            <a:r>
              <a:rPr lang="en-US" sz="2000" b="0" dirty="0" err="1" smtClean="0">
                <a:solidFill>
                  <a:schemeClr val="tx1"/>
                </a:solidFill>
                <a:latin typeface="Times New Roman" pitchFamily="18" charset="0"/>
                <a:cs typeface="Times New Roman" pitchFamily="18" charset="0"/>
              </a:rPr>
              <a:t>Republicii</a:t>
            </a:r>
            <a:r>
              <a:rPr lang="en-US" sz="2000" b="0" dirty="0" smtClean="0">
                <a:solidFill>
                  <a:schemeClr val="tx1"/>
                </a:solidFill>
                <a:latin typeface="Times New Roman" pitchFamily="18" charset="0"/>
                <a:cs typeface="Times New Roman" pitchFamily="18" charset="0"/>
              </a:rPr>
              <a:t> Moldova, 2012, nr. 81, art. 264), </a:t>
            </a:r>
            <a:r>
              <a:rPr lang="en-US" sz="2000" b="0" dirty="0" err="1" smtClean="0">
                <a:solidFill>
                  <a:schemeClr val="tx1"/>
                </a:solidFill>
                <a:latin typeface="Times New Roman" pitchFamily="18" charset="0"/>
                <a:cs typeface="Times New Roman" pitchFamily="18" charset="0"/>
              </a:rPr>
              <a:t>Guvernul</a:t>
            </a:r>
            <a:r>
              <a:rPr lang="en-US" sz="2000" b="0" dirty="0" smtClean="0">
                <a:solidFill>
                  <a:schemeClr val="tx1"/>
                </a:solidFill>
                <a:latin typeface="Times New Roman" pitchFamily="18" charset="0"/>
                <a:cs typeface="Times New Roman" pitchFamily="18" charset="0"/>
              </a:rPr>
              <a:t> a hot</a:t>
            </a:r>
            <a:r>
              <a:rPr lang="ro-RO" sz="2000" b="0" dirty="0" smtClean="0">
                <a:solidFill>
                  <a:schemeClr val="tx1"/>
                </a:solidFill>
                <a:latin typeface="Times New Roman" pitchFamily="18" charset="0"/>
                <a:cs typeface="Times New Roman" pitchFamily="18" charset="0"/>
              </a:rPr>
              <a:t>ărît</a:t>
            </a:r>
            <a:r>
              <a:rPr lang="en-US" sz="2000" b="0" dirty="0" smtClean="0">
                <a:solidFill>
                  <a:schemeClr val="tx1"/>
                </a:solidFill>
                <a:latin typeface="Times New Roman" pitchFamily="18" charset="0"/>
                <a:cs typeface="Times New Roman" pitchFamily="18" charset="0"/>
              </a:rPr>
              <a:t>:</a:t>
            </a:r>
          </a:p>
          <a:p>
            <a:pPr algn="just"/>
            <a:r>
              <a:rPr lang="en-US" sz="2000" b="0" dirty="0" smtClean="0">
                <a:solidFill>
                  <a:schemeClr val="tx1"/>
                </a:solidFill>
                <a:latin typeface="Times New Roman" pitchFamily="18" charset="0"/>
                <a:cs typeface="Times New Roman" pitchFamily="18" charset="0"/>
              </a:rPr>
              <a:t>    1. Se </a:t>
            </a:r>
            <a:r>
              <a:rPr lang="en-US" sz="2000" b="0" dirty="0" err="1" smtClean="0">
                <a:solidFill>
                  <a:schemeClr val="tx1"/>
                </a:solidFill>
                <a:latin typeface="Times New Roman" pitchFamily="18" charset="0"/>
                <a:cs typeface="Times New Roman" pitchFamily="18" charset="0"/>
              </a:rPr>
              <a:t>aprob</a:t>
            </a:r>
            <a:r>
              <a:rPr lang="ro-RO" sz="2000" b="0" dirty="0" smtClean="0">
                <a:solidFill>
                  <a:schemeClr val="tx1"/>
                </a:solidFill>
                <a:latin typeface="Times New Roman" pitchFamily="18" charset="0"/>
                <a:cs typeface="Times New Roman" pitchFamily="18" charset="0"/>
              </a:rPr>
              <a:t>ă</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Regulamentul</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privind</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evidenţa</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şi</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raportarea</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apei</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folosit</a:t>
            </a:r>
            <a:r>
              <a:rPr lang="ro-RO" sz="2000" b="0" dirty="0" smtClean="0">
                <a:solidFill>
                  <a:schemeClr val="tx1"/>
                </a:solidFill>
                <a:latin typeface="Times New Roman" pitchFamily="18" charset="0"/>
                <a:cs typeface="Times New Roman" pitchFamily="18" charset="0"/>
              </a:rPr>
              <a:t>e</a:t>
            </a:r>
            <a:r>
              <a:rPr lang="en-US" sz="2000" b="0" dirty="0" smtClean="0">
                <a:solidFill>
                  <a:schemeClr val="tx1"/>
                </a:solidFill>
                <a:latin typeface="Times New Roman" pitchFamily="18" charset="0"/>
                <a:cs typeface="Times New Roman" pitchFamily="18" charset="0"/>
              </a:rPr>
              <a:t>.</a:t>
            </a:r>
          </a:p>
          <a:p>
            <a:pPr algn="just"/>
            <a:r>
              <a:rPr lang="en-US" sz="2000" b="0" dirty="0" smtClean="0">
                <a:solidFill>
                  <a:schemeClr val="tx1"/>
                </a:solidFill>
                <a:latin typeface="Times New Roman" pitchFamily="18" charset="0"/>
                <a:cs typeface="Times New Roman" pitchFamily="18" charset="0"/>
              </a:rPr>
              <a:t>    2. </a:t>
            </a:r>
            <a:r>
              <a:rPr lang="en-US" sz="2000" b="0" dirty="0" err="1" smtClean="0">
                <a:solidFill>
                  <a:schemeClr val="tx1"/>
                </a:solidFill>
                <a:latin typeface="Times New Roman" pitchFamily="18" charset="0"/>
                <a:cs typeface="Times New Roman" pitchFamily="18" charset="0"/>
              </a:rPr>
              <a:t>Controlul</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asupra</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executării</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prezentei</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hotărîri</a:t>
            </a:r>
            <a:r>
              <a:rPr lang="en-US" sz="2000" b="0" dirty="0" smtClean="0">
                <a:solidFill>
                  <a:schemeClr val="tx1"/>
                </a:solidFill>
                <a:latin typeface="Times New Roman" pitchFamily="18" charset="0"/>
                <a:cs typeface="Times New Roman" pitchFamily="18" charset="0"/>
              </a:rPr>
              <a:t> se </a:t>
            </a:r>
            <a:r>
              <a:rPr lang="en-US" sz="2000" b="0" dirty="0" err="1" smtClean="0">
                <a:solidFill>
                  <a:schemeClr val="tx1"/>
                </a:solidFill>
                <a:latin typeface="Times New Roman" pitchFamily="18" charset="0"/>
                <a:cs typeface="Times New Roman" pitchFamily="18" charset="0"/>
              </a:rPr>
              <a:t>pune</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în</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sarcina</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Ministerului</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Mediului</a:t>
            </a:r>
            <a:r>
              <a:rPr lang="en-US" sz="2000" b="0" dirty="0" smtClean="0">
                <a:solidFill>
                  <a:schemeClr val="tx1"/>
                </a:solidFill>
                <a:latin typeface="Times New Roman" pitchFamily="18" charset="0"/>
                <a:cs typeface="Times New Roman" pitchFamily="18" charset="0"/>
              </a:rPr>
              <a:t>.</a:t>
            </a:r>
          </a:p>
          <a:p>
            <a:pPr algn="just"/>
            <a:endParaRPr lang="ro-RO" sz="2000" b="0" dirty="0">
              <a:latin typeface="Times New Roman" pitchFamily="18" charset="0"/>
              <a:cs typeface="Times New Roman" pitchFamily="18" charset="0"/>
            </a:endParaRP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406769"/>
            <a:ext cx="8689269" cy="4708981"/>
          </a:xfrm>
          <a:prstGeom prst="rect">
            <a:avLst/>
          </a:prstGeom>
          <a:noFill/>
        </p:spPr>
        <p:txBody>
          <a:bodyPr wrap="square" rtlCol="0">
            <a:spAutoFit/>
          </a:bodyPr>
          <a:lstStyle/>
          <a:p>
            <a:pPr algn="just"/>
            <a:r>
              <a:rPr lang="en-US" sz="2000" b="0" dirty="0">
                <a:solidFill>
                  <a:schemeClr val="tx1"/>
                </a:solidFill>
                <a:latin typeface="Times New Roman" panose="02020603050405020304" pitchFamily="18" charset="0"/>
                <a:cs typeface="Times New Roman" panose="02020603050405020304" pitchFamily="18" charset="0"/>
              </a:rPr>
              <a:t> 1. </a:t>
            </a:r>
            <a:r>
              <a:rPr lang="en-US" sz="2000" b="0" dirty="0" err="1">
                <a:solidFill>
                  <a:schemeClr val="tx1"/>
                </a:solidFill>
                <a:latin typeface="Times New Roman" panose="02020603050405020304" pitchFamily="18" charset="0"/>
                <a:cs typeface="Times New Roman" panose="02020603050405020304" pitchFamily="18" charset="0"/>
              </a:rPr>
              <a:t>Regulamentul</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privind</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evidenţa</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şi</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raportarea</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apei</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folosite</a:t>
            </a:r>
            <a:r>
              <a:rPr lang="en-US" sz="2000" b="0" dirty="0">
                <a:solidFill>
                  <a:schemeClr val="tx1"/>
                </a:solidFill>
                <a:latin typeface="Times New Roman" panose="02020603050405020304" pitchFamily="18" charset="0"/>
                <a:cs typeface="Times New Roman" panose="02020603050405020304" pitchFamily="18" charset="0"/>
              </a:rPr>
              <a:t> </a:t>
            </a:r>
            <a:r>
              <a:rPr lang="ro-RO" sz="2000" b="0" dirty="0">
                <a:solidFill>
                  <a:schemeClr val="tx1"/>
                </a:solidFill>
                <a:latin typeface="Times New Roman" panose="02020603050405020304" pitchFamily="18" charset="0"/>
                <a:cs typeface="Times New Roman" panose="02020603050405020304" pitchFamily="18" charset="0"/>
              </a:rPr>
              <a:t>s</a:t>
            </a:r>
            <a:r>
              <a:rPr lang="en-US" sz="2000" b="0" dirty="0" err="1">
                <a:solidFill>
                  <a:schemeClr val="tx1"/>
                </a:solidFill>
                <a:latin typeface="Times New Roman" panose="02020603050405020304" pitchFamily="18" charset="0"/>
                <a:cs typeface="Times New Roman" panose="02020603050405020304" pitchFamily="18" charset="0"/>
              </a:rPr>
              <a:t>tabileşte</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modalitatea</a:t>
            </a:r>
            <a:r>
              <a:rPr lang="en-US" sz="2000" b="0" dirty="0">
                <a:solidFill>
                  <a:schemeClr val="tx1"/>
                </a:solidFill>
                <a:latin typeface="Times New Roman" panose="02020603050405020304" pitchFamily="18" charset="0"/>
                <a:cs typeface="Times New Roman" panose="02020603050405020304" pitchFamily="18" charset="0"/>
              </a:rPr>
              <a:t> de </a:t>
            </a:r>
            <a:r>
              <a:rPr lang="en-US" sz="2000" b="0" dirty="0" err="1">
                <a:solidFill>
                  <a:schemeClr val="tx1"/>
                </a:solidFill>
                <a:latin typeface="Times New Roman" panose="02020603050405020304" pitchFamily="18" charset="0"/>
                <a:cs typeface="Times New Roman" panose="02020603050405020304" pitchFamily="18" charset="0"/>
              </a:rPr>
              <a:t>evidenţă</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şi</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raportare</a:t>
            </a:r>
            <a:r>
              <a:rPr lang="en-US" sz="2000" b="0" dirty="0">
                <a:solidFill>
                  <a:schemeClr val="tx1"/>
                </a:solidFill>
                <a:latin typeface="Times New Roman" panose="02020603050405020304" pitchFamily="18" charset="0"/>
                <a:cs typeface="Times New Roman" panose="02020603050405020304" pitchFamily="18" charset="0"/>
              </a:rPr>
              <a:t> a </a:t>
            </a:r>
            <a:r>
              <a:rPr lang="en-US" sz="2000" b="0" dirty="0" err="1">
                <a:solidFill>
                  <a:schemeClr val="tx1"/>
                </a:solidFill>
                <a:latin typeface="Times New Roman" panose="02020603050405020304" pitchFamily="18" charset="0"/>
                <a:cs typeface="Times New Roman" panose="02020603050405020304" pitchFamily="18" charset="0"/>
              </a:rPr>
              <a:t>apei</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folosite</a:t>
            </a:r>
            <a:r>
              <a:rPr lang="en-US" sz="2000" b="0" dirty="0">
                <a:solidFill>
                  <a:schemeClr val="tx1"/>
                </a:solidFill>
                <a:latin typeface="Times New Roman" panose="02020603050405020304" pitchFamily="18" charset="0"/>
                <a:cs typeface="Times New Roman" panose="02020603050405020304" pitchFamily="18" charset="0"/>
              </a:rPr>
              <a:t> de </a:t>
            </a:r>
            <a:r>
              <a:rPr lang="en-US" sz="2000" b="0" dirty="0" err="1">
                <a:solidFill>
                  <a:schemeClr val="tx1"/>
                </a:solidFill>
                <a:latin typeface="Times New Roman" panose="02020603050405020304" pitchFamily="18" charset="0"/>
                <a:cs typeface="Times New Roman" panose="02020603050405020304" pitchFamily="18" charset="0"/>
              </a:rPr>
              <a:t>către</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utilizatorii</a:t>
            </a:r>
            <a:r>
              <a:rPr lang="en-US" sz="2000" b="0" dirty="0">
                <a:solidFill>
                  <a:schemeClr val="tx1"/>
                </a:solidFill>
                <a:latin typeface="Times New Roman" panose="02020603050405020304" pitchFamily="18" charset="0"/>
                <a:cs typeface="Times New Roman" panose="02020603050405020304" pitchFamily="18" charset="0"/>
              </a:rPr>
              <a:t> de </a:t>
            </a:r>
            <a:r>
              <a:rPr lang="en-US" sz="2000" b="0" dirty="0" err="1">
                <a:solidFill>
                  <a:schemeClr val="tx1"/>
                </a:solidFill>
                <a:latin typeface="Times New Roman" panose="02020603050405020304" pitchFamily="18" charset="0"/>
                <a:cs typeface="Times New Roman" panose="02020603050405020304" pitchFamily="18" charset="0"/>
              </a:rPr>
              <a:t>apă</a:t>
            </a:r>
            <a:r>
              <a:rPr lang="en-US" sz="2000" b="0" dirty="0">
                <a:solidFill>
                  <a:schemeClr val="tx1"/>
                </a:solidFill>
                <a:latin typeface="Times New Roman" panose="02020603050405020304" pitchFamily="18" charset="0"/>
                <a:cs typeface="Times New Roman" panose="02020603050405020304" pitchFamily="18" charset="0"/>
              </a:rPr>
              <a:t>, care </a:t>
            </a:r>
            <a:r>
              <a:rPr lang="en-US" sz="2000" b="0" dirty="0" err="1">
                <a:solidFill>
                  <a:schemeClr val="tx1"/>
                </a:solidFill>
                <a:latin typeface="Times New Roman" panose="02020603050405020304" pitchFamily="18" charset="0"/>
                <a:cs typeface="Times New Roman" panose="02020603050405020304" pitchFamily="18" charset="0"/>
              </a:rPr>
              <a:t>activează</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în</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baza</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autorizaţiei</a:t>
            </a:r>
            <a:r>
              <a:rPr lang="en-US" sz="2000" b="0" dirty="0">
                <a:solidFill>
                  <a:schemeClr val="tx1"/>
                </a:solidFill>
                <a:latin typeface="Times New Roman" panose="02020603050405020304" pitchFamily="18" charset="0"/>
                <a:cs typeface="Times New Roman" panose="02020603050405020304" pitchFamily="18" charset="0"/>
              </a:rPr>
              <a:t> de </a:t>
            </a:r>
            <a:r>
              <a:rPr lang="en-US" sz="2000" b="0" dirty="0" err="1">
                <a:solidFill>
                  <a:schemeClr val="tx1"/>
                </a:solidFill>
                <a:latin typeface="Times New Roman" panose="02020603050405020304" pitchFamily="18" charset="0"/>
                <a:cs typeface="Times New Roman" panose="02020603050405020304" pitchFamily="18" charset="0"/>
              </a:rPr>
              <a:t>mediu</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pentru</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folosinţa</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specială</a:t>
            </a:r>
            <a:r>
              <a:rPr lang="en-US" sz="2000" b="0" dirty="0">
                <a:solidFill>
                  <a:schemeClr val="tx1"/>
                </a:solidFill>
                <a:latin typeface="Times New Roman" panose="02020603050405020304" pitchFamily="18" charset="0"/>
                <a:cs typeface="Times New Roman" panose="02020603050405020304" pitchFamily="18" charset="0"/>
              </a:rPr>
              <a:t> a </a:t>
            </a:r>
            <a:r>
              <a:rPr lang="en-US" sz="2000" b="0" dirty="0" err="1">
                <a:solidFill>
                  <a:schemeClr val="tx1"/>
                </a:solidFill>
                <a:latin typeface="Times New Roman" panose="02020603050405020304" pitchFamily="18" charset="0"/>
                <a:cs typeface="Times New Roman" panose="02020603050405020304" pitchFamily="18" charset="0"/>
              </a:rPr>
              <a:t>apei</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indiferent</a:t>
            </a:r>
            <a:r>
              <a:rPr lang="en-US" sz="2000" b="0" dirty="0">
                <a:solidFill>
                  <a:schemeClr val="tx1"/>
                </a:solidFill>
                <a:latin typeface="Times New Roman" panose="02020603050405020304" pitchFamily="18" charset="0"/>
                <a:cs typeface="Times New Roman" panose="02020603050405020304" pitchFamily="18" charset="0"/>
              </a:rPr>
              <a:t> de forma de </a:t>
            </a:r>
            <a:r>
              <a:rPr lang="en-US" sz="2000" b="0" dirty="0" err="1">
                <a:solidFill>
                  <a:schemeClr val="tx1"/>
                </a:solidFill>
                <a:latin typeface="Times New Roman" panose="02020603050405020304" pitchFamily="18" charset="0"/>
                <a:cs typeface="Times New Roman" panose="02020603050405020304" pitchFamily="18" charset="0"/>
              </a:rPr>
              <a:t>proprietate</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şi</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sursa</a:t>
            </a:r>
            <a:r>
              <a:rPr lang="en-US" sz="2000" b="0" dirty="0">
                <a:solidFill>
                  <a:schemeClr val="tx1"/>
                </a:solidFill>
                <a:latin typeface="Times New Roman" panose="02020603050405020304" pitchFamily="18" charset="0"/>
                <a:cs typeface="Times New Roman" panose="02020603050405020304" pitchFamily="18" charset="0"/>
              </a:rPr>
              <a:t> de </a:t>
            </a:r>
            <a:r>
              <a:rPr lang="en-US" sz="2000" b="0" dirty="0" err="1">
                <a:solidFill>
                  <a:schemeClr val="tx1"/>
                </a:solidFill>
                <a:latin typeface="Times New Roman" panose="02020603050405020304" pitchFamily="18" charset="0"/>
                <a:cs typeface="Times New Roman" panose="02020603050405020304" pitchFamily="18" charset="0"/>
              </a:rPr>
              <a:t>apă</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utilizată</a:t>
            </a:r>
            <a:r>
              <a:rPr lang="en-US" sz="2000" b="0" dirty="0">
                <a:solidFill>
                  <a:schemeClr val="tx1"/>
                </a:solidFill>
                <a:latin typeface="Times New Roman" panose="02020603050405020304" pitchFamily="18" charset="0"/>
                <a:cs typeface="Times New Roman" panose="02020603050405020304" pitchFamily="18" charset="0"/>
              </a:rPr>
              <a:t>. </a:t>
            </a:r>
          </a:p>
          <a:p>
            <a:pPr algn="just"/>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smtClean="0">
                <a:solidFill>
                  <a:schemeClr val="tx1"/>
                </a:solidFill>
                <a:latin typeface="Times New Roman" panose="02020603050405020304" pitchFamily="18" charset="0"/>
                <a:cs typeface="Times New Roman" panose="02020603050405020304" pitchFamily="18" charset="0"/>
              </a:rPr>
              <a:t>2. </a:t>
            </a:r>
            <a:r>
              <a:rPr lang="en-US" sz="2000" b="0" dirty="0" err="1">
                <a:solidFill>
                  <a:schemeClr val="tx1"/>
                </a:solidFill>
                <a:latin typeface="Times New Roman" panose="02020603050405020304" pitchFamily="18" charset="0"/>
                <a:cs typeface="Times New Roman" panose="02020603050405020304" pitchFamily="18" charset="0"/>
              </a:rPr>
              <a:t>Determinarea</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volumului</a:t>
            </a:r>
            <a:r>
              <a:rPr lang="en-US" sz="2000" b="0" dirty="0">
                <a:solidFill>
                  <a:schemeClr val="tx1"/>
                </a:solidFill>
                <a:latin typeface="Times New Roman" panose="02020603050405020304" pitchFamily="18" charset="0"/>
                <a:cs typeface="Times New Roman" panose="02020603050405020304" pitchFamily="18" charset="0"/>
              </a:rPr>
              <a:t> de </a:t>
            </a:r>
            <a:r>
              <a:rPr lang="en-US" sz="2000" b="0" dirty="0" err="1">
                <a:solidFill>
                  <a:schemeClr val="tx1"/>
                </a:solidFill>
                <a:latin typeface="Times New Roman" panose="02020603050405020304" pitchFamily="18" charset="0"/>
                <a:cs typeface="Times New Roman" panose="02020603050405020304" pitchFamily="18" charset="0"/>
              </a:rPr>
              <a:t>apă</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folosită</a:t>
            </a:r>
            <a:r>
              <a:rPr lang="en-US" sz="2000" b="0" dirty="0">
                <a:solidFill>
                  <a:schemeClr val="tx1"/>
                </a:solidFill>
                <a:latin typeface="Times New Roman" panose="02020603050405020304" pitchFamily="18" charset="0"/>
                <a:cs typeface="Times New Roman" panose="02020603050405020304" pitchFamily="18" charset="0"/>
              </a:rPr>
              <a:t> se </a:t>
            </a:r>
            <a:r>
              <a:rPr lang="en-US" sz="2000" b="0" dirty="0" err="1">
                <a:solidFill>
                  <a:schemeClr val="tx1"/>
                </a:solidFill>
                <a:latin typeface="Times New Roman" panose="02020603050405020304" pitchFamily="18" charset="0"/>
                <a:cs typeface="Times New Roman" panose="02020603050405020304" pitchFamily="18" charset="0"/>
              </a:rPr>
              <a:t>efectuează</a:t>
            </a:r>
            <a:r>
              <a:rPr lang="en-US" sz="2000" b="0" dirty="0">
                <a:solidFill>
                  <a:schemeClr val="tx1"/>
                </a:solidFill>
                <a:latin typeface="Times New Roman" panose="02020603050405020304" pitchFamily="18" charset="0"/>
                <a:cs typeface="Times New Roman" panose="02020603050405020304" pitchFamily="18" charset="0"/>
              </a:rPr>
              <a:t> la </a:t>
            </a:r>
            <a:r>
              <a:rPr lang="en-US" sz="2000" b="0" dirty="0" err="1">
                <a:solidFill>
                  <a:schemeClr val="tx1"/>
                </a:solidFill>
                <a:latin typeface="Times New Roman" panose="02020603050405020304" pitchFamily="18" charset="0"/>
                <a:cs typeface="Times New Roman" panose="02020603050405020304" pitchFamily="18" charset="0"/>
              </a:rPr>
              <a:t>punctele</a:t>
            </a:r>
            <a:r>
              <a:rPr lang="en-US" sz="2000" b="0" dirty="0">
                <a:solidFill>
                  <a:schemeClr val="tx1"/>
                </a:solidFill>
                <a:latin typeface="Times New Roman" panose="02020603050405020304" pitchFamily="18" charset="0"/>
                <a:cs typeface="Times New Roman" panose="02020603050405020304" pitchFamily="18" charset="0"/>
              </a:rPr>
              <a:t> de </a:t>
            </a:r>
            <a:r>
              <a:rPr lang="en-US" sz="2000" b="0" dirty="0" err="1">
                <a:solidFill>
                  <a:schemeClr val="tx1"/>
                </a:solidFill>
                <a:latin typeface="Times New Roman" panose="02020603050405020304" pitchFamily="18" charset="0"/>
                <a:cs typeface="Times New Roman" panose="02020603050405020304" pitchFamily="18" charset="0"/>
              </a:rPr>
              <a:t>evidenţă</a:t>
            </a:r>
            <a:r>
              <a:rPr lang="en-US" sz="2000" b="0" dirty="0">
                <a:solidFill>
                  <a:schemeClr val="tx1"/>
                </a:solidFill>
                <a:latin typeface="Times New Roman" panose="02020603050405020304" pitchFamily="18" charset="0"/>
                <a:cs typeface="Times New Roman" panose="02020603050405020304" pitchFamily="18" charset="0"/>
              </a:rPr>
              <a:t> a </a:t>
            </a:r>
            <a:r>
              <a:rPr lang="en-US" sz="2000" b="0" dirty="0" err="1">
                <a:solidFill>
                  <a:schemeClr val="tx1"/>
                </a:solidFill>
                <a:latin typeface="Times New Roman" panose="02020603050405020304" pitchFamily="18" charset="0"/>
                <a:cs typeface="Times New Roman" panose="02020603050405020304" pitchFamily="18" charset="0"/>
              </a:rPr>
              <a:t>consumului</a:t>
            </a:r>
            <a:r>
              <a:rPr lang="en-US" sz="2000" b="0" dirty="0">
                <a:solidFill>
                  <a:schemeClr val="tx1"/>
                </a:solidFill>
                <a:latin typeface="Times New Roman" panose="02020603050405020304" pitchFamily="18" charset="0"/>
                <a:cs typeface="Times New Roman" panose="02020603050405020304" pitchFamily="18" charset="0"/>
              </a:rPr>
              <a:t> de </a:t>
            </a:r>
            <a:r>
              <a:rPr lang="en-US" sz="2000" b="0" dirty="0" err="1">
                <a:solidFill>
                  <a:schemeClr val="tx1"/>
                </a:solidFill>
                <a:latin typeface="Times New Roman" panose="02020603050405020304" pitchFamily="18" charset="0"/>
                <a:cs typeface="Times New Roman" panose="02020603050405020304" pitchFamily="18" charset="0"/>
              </a:rPr>
              <a:t>apă</a:t>
            </a:r>
            <a:r>
              <a:rPr lang="en-US" sz="2000" b="0" dirty="0">
                <a:solidFill>
                  <a:schemeClr val="tx1"/>
                </a:solidFill>
                <a:latin typeface="Times New Roman" panose="02020603050405020304" pitchFamily="18" charset="0"/>
                <a:cs typeface="Times New Roman" panose="02020603050405020304" pitchFamily="18" charset="0"/>
              </a:rPr>
              <a:t>, la </a:t>
            </a:r>
            <a:r>
              <a:rPr lang="en-US" sz="2000" b="0" dirty="0" err="1">
                <a:solidFill>
                  <a:schemeClr val="tx1"/>
                </a:solidFill>
                <a:latin typeface="Times New Roman" panose="02020603050405020304" pitchFamily="18" charset="0"/>
                <a:cs typeface="Times New Roman" panose="02020603050405020304" pitchFamily="18" charset="0"/>
              </a:rPr>
              <a:t>prizele</a:t>
            </a:r>
            <a:r>
              <a:rPr lang="en-US" sz="2000" b="0" dirty="0">
                <a:solidFill>
                  <a:schemeClr val="tx1"/>
                </a:solidFill>
                <a:latin typeface="Times New Roman" panose="02020603050405020304" pitchFamily="18" charset="0"/>
                <a:cs typeface="Times New Roman" panose="02020603050405020304" pitchFamily="18" charset="0"/>
              </a:rPr>
              <a:t> de </a:t>
            </a:r>
            <a:r>
              <a:rPr lang="en-US" sz="2000" b="0" dirty="0" err="1">
                <a:solidFill>
                  <a:schemeClr val="tx1"/>
                </a:solidFill>
                <a:latin typeface="Times New Roman" panose="02020603050405020304" pitchFamily="18" charset="0"/>
                <a:cs typeface="Times New Roman" panose="02020603050405020304" pitchFamily="18" charset="0"/>
              </a:rPr>
              <a:t>apă</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şi</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punctele</a:t>
            </a:r>
            <a:r>
              <a:rPr lang="en-US" sz="2000" b="0" dirty="0">
                <a:solidFill>
                  <a:schemeClr val="tx1"/>
                </a:solidFill>
                <a:latin typeface="Times New Roman" panose="02020603050405020304" pitchFamily="18" charset="0"/>
                <a:cs typeface="Times New Roman" panose="02020603050405020304" pitchFamily="18" charset="0"/>
              </a:rPr>
              <a:t> de </a:t>
            </a:r>
            <a:r>
              <a:rPr lang="en-US" sz="2000" b="0" dirty="0" err="1">
                <a:solidFill>
                  <a:schemeClr val="tx1"/>
                </a:solidFill>
                <a:latin typeface="Times New Roman" panose="02020603050405020304" pitchFamily="18" charset="0"/>
                <a:cs typeface="Times New Roman" panose="02020603050405020304" pitchFamily="18" charset="0"/>
              </a:rPr>
              <a:t>evacuare</a:t>
            </a:r>
            <a:r>
              <a:rPr lang="en-US" sz="2000" b="0" dirty="0">
                <a:solidFill>
                  <a:schemeClr val="tx1"/>
                </a:solidFill>
                <a:latin typeface="Times New Roman" panose="02020603050405020304" pitchFamily="18" charset="0"/>
                <a:cs typeface="Times New Roman" panose="02020603050405020304" pitchFamily="18" charset="0"/>
              </a:rPr>
              <a:t> a </a:t>
            </a:r>
            <a:r>
              <a:rPr lang="en-US" sz="2000" b="0" dirty="0" err="1">
                <a:solidFill>
                  <a:schemeClr val="tx1"/>
                </a:solidFill>
                <a:latin typeface="Times New Roman" panose="02020603050405020304" pitchFamily="18" charset="0"/>
                <a:cs typeface="Times New Roman" panose="02020603050405020304" pitchFamily="18" charset="0"/>
              </a:rPr>
              <a:t>apelor</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inclusiv</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în</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sistemele</a:t>
            </a:r>
            <a:r>
              <a:rPr lang="en-US" sz="2000" b="0" dirty="0">
                <a:solidFill>
                  <a:schemeClr val="tx1"/>
                </a:solidFill>
                <a:latin typeface="Times New Roman" panose="02020603050405020304" pitchFamily="18" charset="0"/>
                <a:cs typeface="Times New Roman" panose="02020603050405020304" pitchFamily="18" charset="0"/>
              </a:rPr>
              <a:t> de </a:t>
            </a:r>
            <a:r>
              <a:rPr lang="en-US" sz="2000" b="0" dirty="0" err="1">
                <a:solidFill>
                  <a:schemeClr val="tx1"/>
                </a:solidFill>
                <a:latin typeface="Times New Roman" panose="02020603050405020304" pitchFamily="18" charset="0"/>
                <a:cs typeface="Times New Roman" panose="02020603050405020304" pitchFamily="18" charset="0"/>
              </a:rPr>
              <a:t>canalizare</a:t>
            </a:r>
            <a:r>
              <a:rPr lang="en-US" sz="2000" b="0" dirty="0">
                <a:solidFill>
                  <a:schemeClr val="tx1"/>
                </a:solidFill>
                <a:latin typeface="Times New Roman" panose="02020603050405020304" pitchFamily="18" charset="0"/>
                <a:cs typeface="Times New Roman" panose="02020603050405020304" pitchFamily="18" charset="0"/>
              </a:rPr>
              <a:t>, precum </a:t>
            </a:r>
            <a:r>
              <a:rPr lang="en-US" sz="2000" b="0" dirty="0" err="1">
                <a:solidFill>
                  <a:schemeClr val="tx1"/>
                </a:solidFill>
                <a:latin typeface="Times New Roman" panose="02020603050405020304" pitchFamily="18" charset="0"/>
                <a:cs typeface="Times New Roman" panose="02020603050405020304" pitchFamily="18" charset="0"/>
              </a:rPr>
              <a:t>şi</a:t>
            </a:r>
            <a:r>
              <a:rPr lang="en-US" sz="2000" b="0" dirty="0">
                <a:solidFill>
                  <a:schemeClr val="tx1"/>
                </a:solidFill>
                <a:latin typeface="Times New Roman" panose="02020603050405020304" pitchFamily="18" charset="0"/>
                <a:cs typeface="Times New Roman" panose="02020603050405020304" pitchFamily="18" charset="0"/>
              </a:rPr>
              <a:t> la </a:t>
            </a:r>
            <a:r>
              <a:rPr lang="en-US" sz="2000" b="0" dirty="0" err="1">
                <a:solidFill>
                  <a:schemeClr val="tx1"/>
                </a:solidFill>
                <a:latin typeface="Times New Roman" panose="02020603050405020304" pitchFamily="18" charset="0"/>
                <a:cs typeface="Times New Roman" panose="02020603050405020304" pitchFamily="18" charset="0"/>
              </a:rPr>
              <a:t>punctele</a:t>
            </a:r>
            <a:r>
              <a:rPr lang="en-US" sz="2000" b="0" dirty="0">
                <a:solidFill>
                  <a:schemeClr val="tx1"/>
                </a:solidFill>
                <a:latin typeface="Times New Roman" panose="02020603050405020304" pitchFamily="18" charset="0"/>
                <a:cs typeface="Times New Roman" panose="02020603050405020304" pitchFamily="18" charset="0"/>
              </a:rPr>
              <a:t> de </a:t>
            </a:r>
            <a:r>
              <a:rPr lang="en-US" sz="2000" b="0" dirty="0" err="1">
                <a:solidFill>
                  <a:schemeClr val="tx1"/>
                </a:solidFill>
                <a:latin typeface="Times New Roman" panose="02020603050405020304" pitchFamily="18" charset="0"/>
                <a:cs typeface="Times New Roman" panose="02020603050405020304" pitchFamily="18" charset="0"/>
              </a:rPr>
              <a:t>distribuire</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primire</a:t>
            </a:r>
            <a:r>
              <a:rPr lang="en-US" sz="2000" b="0" dirty="0">
                <a:solidFill>
                  <a:schemeClr val="tx1"/>
                </a:solidFill>
                <a:latin typeface="Times New Roman" panose="02020603050405020304" pitchFamily="18" charset="0"/>
                <a:cs typeface="Times New Roman" panose="02020603050405020304" pitchFamily="18" charset="0"/>
              </a:rPr>
              <a:t>) a </a:t>
            </a:r>
            <a:r>
              <a:rPr lang="en-US" sz="2000" b="0" dirty="0" err="1">
                <a:solidFill>
                  <a:schemeClr val="tx1"/>
                </a:solidFill>
                <a:latin typeface="Times New Roman" panose="02020603050405020304" pitchFamily="18" charset="0"/>
                <a:cs typeface="Times New Roman" panose="02020603050405020304" pitchFamily="18" charset="0"/>
              </a:rPr>
              <a:t>apelor</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altor</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utilizatori</a:t>
            </a:r>
            <a:r>
              <a:rPr lang="en-US" sz="2000" b="0" dirty="0">
                <a:solidFill>
                  <a:schemeClr val="tx1"/>
                </a:solidFill>
                <a:latin typeface="Times New Roman" panose="02020603050405020304" pitchFamily="18" charset="0"/>
                <a:cs typeface="Times New Roman" panose="02020603050405020304" pitchFamily="18" charset="0"/>
              </a:rPr>
              <a:t> de </a:t>
            </a:r>
            <a:r>
              <a:rPr lang="en-US" sz="2000" b="0" dirty="0" err="1">
                <a:solidFill>
                  <a:schemeClr val="tx1"/>
                </a:solidFill>
                <a:latin typeface="Times New Roman" panose="02020603050405020304" pitchFamily="18" charset="0"/>
                <a:cs typeface="Times New Roman" panose="02020603050405020304" pitchFamily="18" charset="0"/>
              </a:rPr>
              <a:t>apă</a:t>
            </a:r>
            <a:r>
              <a:rPr lang="en-US" sz="2000" b="0" dirty="0">
                <a:solidFill>
                  <a:schemeClr val="tx1"/>
                </a:solidFill>
                <a:latin typeface="Times New Roman" panose="02020603050405020304" pitchFamily="18" charset="0"/>
                <a:cs typeface="Times New Roman" panose="02020603050405020304" pitchFamily="18" charset="0"/>
              </a:rPr>
              <a:t>.</a:t>
            </a:r>
          </a:p>
          <a:p>
            <a:pPr algn="just"/>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smtClean="0">
                <a:solidFill>
                  <a:schemeClr val="tx1"/>
                </a:solidFill>
                <a:latin typeface="Times New Roman" panose="02020603050405020304" pitchFamily="18" charset="0"/>
                <a:cs typeface="Times New Roman" panose="02020603050405020304" pitchFamily="18" charset="0"/>
              </a:rPr>
              <a:t>3</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Componenţa</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şi</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proprietăţile</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apelor</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uzate</a:t>
            </a:r>
            <a:r>
              <a:rPr lang="en-US" sz="2000" b="0" dirty="0">
                <a:solidFill>
                  <a:schemeClr val="tx1"/>
                </a:solidFill>
                <a:latin typeface="Times New Roman" panose="02020603050405020304" pitchFamily="18" charset="0"/>
                <a:cs typeface="Times New Roman" panose="02020603050405020304" pitchFamily="18" charset="0"/>
              </a:rPr>
              <a:t> se </a:t>
            </a:r>
            <a:r>
              <a:rPr lang="en-US" sz="2000" b="0" dirty="0" err="1">
                <a:solidFill>
                  <a:schemeClr val="tx1"/>
                </a:solidFill>
                <a:latin typeface="Times New Roman" panose="02020603050405020304" pitchFamily="18" charset="0"/>
                <a:cs typeface="Times New Roman" panose="02020603050405020304" pitchFamily="18" charset="0"/>
              </a:rPr>
              <a:t>stabilesc</a:t>
            </a:r>
            <a:r>
              <a:rPr lang="en-US" sz="2000" b="0" dirty="0">
                <a:solidFill>
                  <a:schemeClr val="tx1"/>
                </a:solidFill>
                <a:latin typeface="Times New Roman" panose="02020603050405020304" pitchFamily="18" charset="0"/>
                <a:cs typeface="Times New Roman" panose="02020603050405020304" pitchFamily="18" charset="0"/>
              </a:rPr>
              <a:t> la </a:t>
            </a:r>
            <a:r>
              <a:rPr lang="en-US" sz="2000" b="0" dirty="0" err="1">
                <a:solidFill>
                  <a:schemeClr val="tx1"/>
                </a:solidFill>
                <a:latin typeface="Times New Roman" panose="02020603050405020304" pitchFamily="18" charset="0"/>
                <a:cs typeface="Times New Roman" panose="02020603050405020304" pitchFamily="18" charset="0"/>
              </a:rPr>
              <a:t>fiecare</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punct</a:t>
            </a:r>
            <a:r>
              <a:rPr lang="en-US" sz="2000" b="0" dirty="0">
                <a:solidFill>
                  <a:schemeClr val="tx1"/>
                </a:solidFill>
                <a:latin typeface="Times New Roman" panose="02020603050405020304" pitchFamily="18" charset="0"/>
                <a:cs typeface="Times New Roman" panose="02020603050405020304" pitchFamily="18" charset="0"/>
              </a:rPr>
              <a:t> de </a:t>
            </a:r>
            <a:r>
              <a:rPr lang="en-US" sz="2000" b="0" dirty="0" err="1">
                <a:solidFill>
                  <a:schemeClr val="tx1"/>
                </a:solidFill>
                <a:latin typeface="Times New Roman" panose="02020603050405020304" pitchFamily="18" charset="0"/>
                <a:cs typeface="Times New Roman" panose="02020603050405020304" pitchFamily="18" charset="0"/>
              </a:rPr>
              <a:t>evacuare</a:t>
            </a:r>
            <a:r>
              <a:rPr lang="en-US" sz="2000" b="0" dirty="0">
                <a:solidFill>
                  <a:schemeClr val="tx1"/>
                </a:solidFill>
                <a:latin typeface="Times New Roman" panose="02020603050405020304" pitchFamily="18" charset="0"/>
                <a:cs typeface="Times New Roman" panose="02020603050405020304" pitchFamily="18" charset="0"/>
              </a:rPr>
              <a:t> a </a:t>
            </a:r>
            <a:r>
              <a:rPr lang="en-US" sz="2000" b="0" dirty="0" err="1">
                <a:solidFill>
                  <a:schemeClr val="tx1"/>
                </a:solidFill>
                <a:latin typeface="Times New Roman" panose="02020603050405020304" pitchFamily="18" charset="0"/>
                <a:cs typeface="Times New Roman" panose="02020603050405020304" pitchFamily="18" charset="0"/>
              </a:rPr>
              <a:t>apelor</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uzate</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în</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receptorul</a:t>
            </a:r>
            <a:r>
              <a:rPr lang="en-US" sz="2000" b="0" dirty="0">
                <a:solidFill>
                  <a:schemeClr val="tx1"/>
                </a:solidFill>
                <a:latin typeface="Times New Roman" panose="02020603050405020304" pitchFamily="18" charset="0"/>
                <a:cs typeface="Times New Roman" panose="02020603050405020304" pitchFamily="18" charset="0"/>
              </a:rPr>
              <a:t> natural </a:t>
            </a:r>
            <a:r>
              <a:rPr lang="en-US" sz="2000" b="0" dirty="0" err="1">
                <a:solidFill>
                  <a:schemeClr val="tx1"/>
                </a:solidFill>
                <a:latin typeface="Times New Roman" panose="02020603050405020304" pitchFamily="18" charset="0"/>
                <a:cs typeface="Times New Roman" panose="02020603050405020304" pitchFamily="18" charset="0"/>
              </a:rPr>
              <a:t>şi</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în</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reţeaua</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centralizată</a:t>
            </a:r>
            <a:r>
              <a:rPr lang="en-US" sz="2000" b="0" dirty="0">
                <a:solidFill>
                  <a:schemeClr val="tx1"/>
                </a:solidFill>
                <a:latin typeface="Times New Roman" panose="02020603050405020304" pitchFamily="18" charset="0"/>
                <a:cs typeface="Times New Roman" panose="02020603050405020304" pitchFamily="18" charset="0"/>
              </a:rPr>
              <a:t> de </a:t>
            </a:r>
            <a:r>
              <a:rPr lang="en-US" sz="2000" b="0" dirty="0" err="1">
                <a:solidFill>
                  <a:schemeClr val="tx1"/>
                </a:solidFill>
                <a:latin typeface="Times New Roman" panose="02020603050405020304" pitchFamily="18" charset="0"/>
                <a:cs typeface="Times New Roman" panose="02020603050405020304" pitchFamily="18" charset="0"/>
              </a:rPr>
              <a:t>canalizare</a:t>
            </a:r>
            <a:r>
              <a:rPr lang="en-US" sz="2000" b="0" dirty="0">
                <a:solidFill>
                  <a:schemeClr val="tx1"/>
                </a:solidFill>
                <a:latin typeface="Times New Roman" panose="02020603050405020304" pitchFamily="18" charset="0"/>
                <a:cs typeface="Times New Roman" panose="02020603050405020304" pitchFamily="18" charset="0"/>
              </a:rPr>
              <a:t>.</a:t>
            </a:r>
          </a:p>
          <a:p>
            <a:pPr algn="just"/>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smtClean="0">
                <a:solidFill>
                  <a:schemeClr val="tx1"/>
                </a:solidFill>
                <a:latin typeface="Times New Roman" panose="02020603050405020304" pitchFamily="18" charset="0"/>
                <a:cs typeface="Times New Roman" panose="02020603050405020304" pitchFamily="18" charset="0"/>
              </a:rPr>
              <a:t>4</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u="sng" dirty="0" err="1">
                <a:solidFill>
                  <a:schemeClr val="tx1"/>
                </a:solidFill>
                <a:latin typeface="Times New Roman" panose="02020603050405020304" pitchFamily="18" charset="0"/>
                <a:cs typeface="Times New Roman" panose="02020603050405020304" pitchFamily="18" charset="0"/>
              </a:rPr>
              <a:t>Controlul</a:t>
            </a:r>
            <a:r>
              <a:rPr lang="en-US" sz="2000" b="0" u="sng" dirty="0">
                <a:solidFill>
                  <a:schemeClr val="tx1"/>
                </a:solidFill>
                <a:latin typeface="Times New Roman" panose="02020603050405020304" pitchFamily="18" charset="0"/>
                <a:cs typeface="Times New Roman" panose="02020603050405020304" pitchFamily="18" charset="0"/>
              </a:rPr>
              <a:t> de </a:t>
            </a:r>
            <a:r>
              <a:rPr lang="en-US" sz="2000" b="0" u="sng" dirty="0" err="1">
                <a:solidFill>
                  <a:schemeClr val="tx1"/>
                </a:solidFill>
                <a:latin typeface="Times New Roman" panose="02020603050405020304" pitchFamily="18" charset="0"/>
                <a:cs typeface="Times New Roman" panose="02020603050405020304" pitchFamily="18" charset="0"/>
              </a:rPr>
              <a:t>laborator</a:t>
            </a:r>
            <a:r>
              <a:rPr lang="en-US" sz="2000" b="0" u="sng" dirty="0">
                <a:solidFill>
                  <a:schemeClr val="tx1"/>
                </a:solidFill>
                <a:latin typeface="Times New Roman" panose="02020603050405020304" pitchFamily="18" charset="0"/>
                <a:cs typeface="Times New Roman" panose="02020603050405020304" pitchFamily="18" charset="0"/>
              </a:rPr>
              <a:t> </a:t>
            </a:r>
            <a:r>
              <a:rPr lang="en-US" sz="2000" b="0" u="sng" dirty="0" err="1">
                <a:solidFill>
                  <a:schemeClr val="tx1"/>
                </a:solidFill>
                <a:latin typeface="Times New Roman" panose="02020603050405020304" pitchFamily="18" charset="0"/>
                <a:cs typeface="Times New Roman" panose="02020603050405020304" pitchFamily="18" charset="0"/>
              </a:rPr>
              <a:t>asupra</a:t>
            </a:r>
            <a:r>
              <a:rPr lang="en-US" sz="2000" b="0" u="sng" dirty="0">
                <a:solidFill>
                  <a:schemeClr val="tx1"/>
                </a:solidFill>
                <a:latin typeface="Times New Roman" panose="02020603050405020304" pitchFamily="18" charset="0"/>
                <a:cs typeface="Times New Roman" panose="02020603050405020304" pitchFamily="18" charset="0"/>
              </a:rPr>
              <a:t> </a:t>
            </a:r>
            <a:r>
              <a:rPr lang="en-US" sz="2000" b="0" u="sng" dirty="0" err="1">
                <a:solidFill>
                  <a:schemeClr val="tx1"/>
                </a:solidFill>
                <a:latin typeface="Times New Roman" panose="02020603050405020304" pitchFamily="18" charset="0"/>
                <a:cs typeface="Times New Roman" panose="02020603050405020304" pitchFamily="18" charset="0"/>
              </a:rPr>
              <a:t>evacuării</a:t>
            </a:r>
            <a:r>
              <a:rPr lang="en-US" sz="2000" b="0" u="sng" dirty="0">
                <a:solidFill>
                  <a:schemeClr val="tx1"/>
                </a:solidFill>
                <a:latin typeface="Times New Roman" panose="02020603050405020304" pitchFamily="18" charset="0"/>
                <a:cs typeface="Times New Roman" panose="02020603050405020304" pitchFamily="18" charset="0"/>
              </a:rPr>
              <a:t> </a:t>
            </a:r>
            <a:r>
              <a:rPr lang="en-US" sz="2000" b="0" u="sng" dirty="0" err="1">
                <a:solidFill>
                  <a:schemeClr val="tx1"/>
                </a:solidFill>
                <a:latin typeface="Times New Roman" panose="02020603050405020304" pitchFamily="18" charset="0"/>
                <a:cs typeface="Times New Roman" panose="02020603050405020304" pitchFamily="18" charset="0"/>
              </a:rPr>
              <a:t>apelor</a:t>
            </a:r>
            <a:r>
              <a:rPr lang="en-US" sz="2000" b="0" u="sng" dirty="0">
                <a:solidFill>
                  <a:schemeClr val="tx1"/>
                </a:solidFill>
                <a:latin typeface="Times New Roman" panose="02020603050405020304" pitchFamily="18" charset="0"/>
                <a:cs typeface="Times New Roman" panose="02020603050405020304" pitchFamily="18" charset="0"/>
              </a:rPr>
              <a:t> </a:t>
            </a:r>
            <a:r>
              <a:rPr lang="en-US" sz="2000" b="0" u="sng" dirty="0" err="1">
                <a:solidFill>
                  <a:schemeClr val="tx1"/>
                </a:solidFill>
                <a:latin typeface="Times New Roman" panose="02020603050405020304" pitchFamily="18" charset="0"/>
                <a:cs typeface="Times New Roman" panose="02020603050405020304" pitchFamily="18" charset="0"/>
              </a:rPr>
              <a:t>uzate</a:t>
            </a:r>
            <a:r>
              <a:rPr lang="en-US" sz="2000" b="0" u="sng" dirty="0">
                <a:solidFill>
                  <a:schemeClr val="tx1"/>
                </a:solidFill>
                <a:latin typeface="Times New Roman" panose="02020603050405020304" pitchFamily="18" charset="0"/>
                <a:cs typeface="Times New Roman" panose="02020603050405020304" pitchFamily="18" charset="0"/>
              </a:rPr>
              <a:t> </a:t>
            </a:r>
            <a:r>
              <a:rPr lang="en-US" sz="2000" b="0" dirty="0">
                <a:solidFill>
                  <a:schemeClr val="tx1"/>
                </a:solidFill>
                <a:latin typeface="Times New Roman" panose="02020603050405020304" pitchFamily="18" charset="0"/>
                <a:cs typeface="Times New Roman" panose="02020603050405020304" pitchFamily="18" charset="0"/>
              </a:rPr>
              <a:t>(</a:t>
            </a:r>
            <a:r>
              <a:rPr lang="en-US" sz="2000" b="0" dirty="0" err="1">
                <a:solidFill>
                  <a:schemeClr val="tx1"/>
                </a:solidFill>
                <a:latin typeface="Times New Roman" panose="02020603050405020304" pitchFamily="18" charset="0"/>
                <a:cs typeface="Times New Roman" panose="02020603050405020304" pitchFamily="18" charset="0"/>
              </a:rPr>
              <a:t>densitatea</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punctele</a:t>
            </a:r>
            <a:r>
              <a:rPr lang="en-US" sz="2000" b="0" dirty="0">
                <a:solidFill>
                  <a:schemeClr val="tx1"/>
                </a:solidFill>
                <a:latin typeface="Times New Roman" panose="02020603050405020304" pitchFamily="18" charset="0"/>
                <a:cs typeface="Times New Roman" panose="02020603050405020304" pitchFamily="18" charset="0"/>
              </a:rPr>
              <a:t> de </a:t>
            </a:r>
            <a:r>
              <a:rPr lang="en-US" sz="2000" b="0" dirty="0" err="1">
                <a:solidFill>
                  <a:schemeClr val="tx1"/>
                </a:solidFill>
                <a:latin typeface="Times New Roman" panose="02020603050405020304" pitchFamily="18" charset="0"/>
                <a:cs typeface="Times New Roman" panose="02020603050405020304" pitchFamily="18" charset="0"/>
              </a:rPr>
              <a:t>recoltare</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tipurile</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şi</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cantitatea</a:t>
            </a:r>
            <a:r>
              <a:rPr lang="en-US" sz="2000" b="0" dirty="0">
                <a:solidFill>
                  <a:schemeClr val="tx1"/>
                </a:solidFill>
                <a:latin typeface="Times New Roman" panose="02020603050405020304" pitchFamily="18" charset="0"/>
                <a:cs typeface="Times New Roman" panose="02020603050405020304" pitchFamily="18" charset="0"/>
              </a:rPr>
              <a:t> de </a:t>
            </a:r>
            <a:r>
              <a:rPr lang="en-US" sz="2000" b="0" dirty="0" err="1">
                <a:solidFill>
                  <a:schemeClr val="tx1"/>
                </a:solidFill>
                <a:latin typeface="Times New Roman" panose="02020603050405020304" pitchFamily="18" charset="0"/>
                <a:cs typeface="Times New Roman" panose="02020603050405020304" pitchFamily="18" charset="0"/>
              </a:rPr>
              <a:t>noxe</a:t>
            </a:r>
            <a:r>
              <a:rPr lang="en-US" sz="2000" b="0" dirty="0">
                <a:solidFill>
                  <a:schemeClr val="tx1"/>
                </a:solidFill>
                <a:latin typeface="Times New Roman" panose="02020603050405020304" pitchFamily="18" charset="0"/>
                <a:cs typeface="Times New Roman" panose="02020603050405020304" pitchFamily="18" charset="0"/>
              </a:rPr>
              <a:t> evacuate </a:t>
            </a:r>
            <a:r>
              <a:rPr lang="en-US" sz="2000" b="0" dirty="0" err="1">
                <a:solidFill>
                  <a:schemeClr val="tx1"/>
                </a:solidFill>
                <a:latin typeface="Times New Roman" panose="02020603050405020304" pitchFamily="18" charset="0"/>
                <a:cs typeface="Times New Roman" panose="02020603050405020304" pitchFamily="18" charset="0"/>
              </a:rPr>
              <a:t>odată</a:t>
            </a:r>
            <a:r>
              <a:rPr lang="en-US" sz="2000" b="0" dirty="0">
                <a:solidFill>
                  <a:schemeClr val="tx1"/>
                </a:solidFill>
                <a:latin typeface="Times New Roman" panose="02020603050405020304" pitchFamily="18" charset="0"/>
                <a:cs typeface="Times New Roman" panose="02020603050405020304" pitchFamily="18" charset="0"/>
              </a:rPr>
              <a:t> cu </a:t>
            </a:r>
            <a:r>
              <a:rPr lang="en-US" sz="2000" b="0" dirty="0" err="1">
                <a:solidFill>
                  <a:schemeClr val="tx1"/>
                </a:solidFill>
                <a:latin typeface="Times New Roman" panose="02020603050405020304" pitchFamily="18" charset="0"/>
                <a:cs typeface="Times New Roman" panose="02020603050405020304" pitchFamily="18" charset="0"/>
              </a:rPr>
              <a:t>apele</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uzate</a:t>
            </a:r>
            <a:r>
              <a:rPr lang="en-US" sz="2000" b="0" dirty="0">
                <a:solidFill>
                  <a:schemeClr val="tx1"/>
                </a:solidFill>
                <a:latin typeface="Times New Roman" panose="02020603050405020304" pitchFamily="18" charset="0"/>
                <a:cs typeface="Times New Roman" panose="02020603050405020304" pitchFamily="18" charset="0"/>
              </a:rPr>
              <a:t>, precum </a:t>
            </a:r>
            <a:r>
              <a:rPr lang="en-US" sz="2000" b="0" dirty="0" err="1">
                <a:solidFill>
                  <a:schemeClr val="tx1"/>
                </a:solidFill>
                <a:latin typeface="Times New Roman" panose="02020603050405020304" pitchFamily="18" charset="0"/>
                <a:cs typeface="Times New Roman" panose="02020603050405020304" pitchFamily="18" charset="0"/>
              </a:rPr>
              <a:t>şi</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metodele</a:t>
            </a:r>
            <a:r>
              <a:rPr lang="en-US" sz="2000" b="0" dirty="0">
                <a:solidFill>
                  <a:schemeClr val="tx1"/>
                </a:solidFill>
                <a:latin typeface="Times New Roman" panose="02020603050405020304" pitchFamily="18" charset="0"/>
                <a:cs typeface="Times New Roman" panose="02020603050405020304" pitchFamily="18" charset="0"/>
              </a:rPr>
              <a:t> de </a:t>
            </a:r>
            <a:r>
              <a:rPr lang="en-US" sz="2000" b="0" dirty="0" err="1">
                <a:solidFill>
                  <a:schemeClr val="tx1"/>
                </a:solidFill>
                <a:latin typeface="Times New Roman" panose="02020603050405020304" pitchFamily="18" charset="0"/>
                <a:cs typeface="Times New Roman" panose="02020603050405020304" pitchFamily="18" charset="0"/>
              </a:rPr>
              <a:t>determinare</a:t>
            </a:r>
            <a:r>
              <a:rPr lang="en-US" sz="2000" b="0" dirty="0">
                <a:solidFill>
                  <a:schemeClr val="tx1"/>
                </a:solidFill>
                <a:latin typeface="Times New Roman" panose="02020603050405020304" pitchFamily="18" charset="0"/>
                <a:cs typeface="Times New Roman" panose="02020603050405020304" pitchFamily="18" charset="0"/>
              </a:rPr>
              <a:t> a </a:t>
            </a:r>
            <a:r>
              <a:rPr lang="en-US" sz="2000" b="0" dirty="0" err="1">
                <a:solidFill>
                  <a:schemeClr val="tx1"/>
                </a:solidFill>
                <a:latin typeface="Times New Roman" panose="02020603050405020304" pitchFamily="18" charset="0"/>
                <a:cs typeface="Times New Roman" panose="02020603050405020304" pitchFamily="18" charset="0"/>
              </a:rPr>
              <a:t>lor</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u="sng" dirty="0" err="1">
                <a:solidFill>
                  <a:schemeClr val="tx1"/>
                </a:solidFill>
                <a:latin typeface="Times New Roman" panose="02020603050405020304" pitchFamily="18" charset="0"/>
                <a:cs typeface="Times New Roman" panose="02020603050405020304" pitchFamily="18" charset="0"/>
              </a:rPr>
              <a:t>este</a:t>
            </a:r>
            <a:r>
              <a:rPr lang="en-US" sz="2000" b="0" u="sng" dirty="0">
                <a:solidFill>
                  <a:schemeClr val="tx1"/>
                </a:solidFill>
                <a:latin typeface="Times New Roman" panose="02020603050405020304" pitchFamily="18" charset="0"/>
                <a:cs typeface="Times New Roman" panose="02020603050405020304" pitchFamily="18" charset="0"/>
              </a:rPr>
              <a:t> </a:t>
            </a:r>
            <a:r>
              <a:rPr lang="en-US" sz="2000" b="0" u="sng" dirty="0" err="1">
                <a:solidFill>
                  <a:schemeClr val="tx1"/>
                </a:solidFill>
                <a:latin typeface="Times New Roman" panose="02020603050405020304" pitchFamily="18" charset="0"/>
                <a:cs typeface="Times New Roman" panose="02020603050405020304" pitchFamily="18" charset="0"/>
              </a:rPr>
              <a:t>efectuat</a:t>
            </a:r>
            <a:r>
              <a:rPr lang="en-US" sz="2000" b="0" u="sng" dirty="0">
                <a:solidFill>
                  <a:schemeClr val="tx1"/>
                </a:solidFill>
                <a:latin typeface="Times New Roman" panose="02020603050405020304" pitchFamily="18" charset="0"/>
                <a:cs typeface="Times New Roman" panose="02020603050405020304" pitchFamily="18" charset="0"/>
              </a:rPr>
              <a:t> conform </a:t>
            </a:r>
            <a:r>
              <a:rPr lang="en-US" sz="2000" b="0" u="sng" dirty="0" err="1">
                <a:solidFill>
                  <a:schemeClr val="tx1"/>
                </a:solidFill>
                <a:latin typeface="Times New Roman" panose="02020603050405020304" pitchFamily="18" charset="0"/>
                <a:cs typeface="Times New Roman" panose="02020603050405020304" pitchFamily="18" charset="0"/>
              </a:rPr>
              <a:t>unui</a:t>
            </a:r>
            <a:r>
              <a:rPr lang="en-US" sz="2000" b="0" u="sng" dirty="0">
                <a:solidFill>
                  <a:schemeClr val="tx1"/>
                </a:solidFill>
                <a:latin typeface="Times New Roman" panose="02020603050405020304" pitchFamily="18" charset="0"/>
                <a:cs typeface="Times New Roman" panose="02020603050405020304" pitchFamily="18" charset="0"/>
              </a:rPr>
              <a:t> program </a:t>
            </a:r>
            <a:r>
              <a:rPr lang="en-US" sz="2000" b="0" u="sng" dirty="0" err="1">
                <a:solidFill>
                  <a:schemeClr val="tx1"/>
                </a:solidFill>
                <a:latin typeface="Times New Roman" panose="02020603050405020304" pitchFamily="18" charset="0"/>
                <a:cs typeface="Times New Roman" panose="02020603050405020304" pitchFamily="18" charset="0"/>
              </a:rPr>
              <a:t>elaborat</a:t>
            </a:r>
            <a:r>
              <a:rPr lang="en-US" sz="2000" b="0" u="sng" dirty="0">
                <a:solidFill>
                  <a:schemeClr val="tx1"/>
                </a:solidFill>
                <a:latin typeface="Times New Roman" panose="02020603050405020304" pitchFamily="18" charset="0"/>
                <a:cs typeface="Times New Roman" panose="02020603050405020304" pitchFamily="18" charset="0"/>
              </a:rPr>
              <a:t> de </a:t>
            </a:r>
            <a:r>
              <a:rPr lang="en-US" sz="2000" b="0" u="sng" dirty="0" err="1">
                <a:solidFill>
                  <a:schemeClr val="tx1"/>
                </a:solidFill>
                <a:latin typeface="Times New Roman" panose="02020603050405020304" pitchFamily="18" charset="0"/>
                <a:cs typeface="Times New Roman" panose="02020603050405020304" pitchFamily="18" charset="0"/>
              </a:rPr>
              <a:t>utilizatorul</a:t>
            </a:r>
            <a:r>
              <a:rPr lang="en-US" sz="2000" b="0" u="sng" dirty="0">
                <a:solidFill>
                  <a:schemeClr val="tx1"/>
                </a:solidFill>
                <a:latin typeface="Times New Roman" panose="02020603050405020304" pitchFamily="18" charset="0"/>
                <a:cs typeface="Times New Roman" panose="02020603050405020304" pitchFamily="18" charset="0"/>
              </a:rPr>
              <a:t> de </a:t>
            </a:r>
            <a:r>
              <a:rPr lang="en-US" sz="2000" b="0" u="sng" dirty="0" err="1">
                <a:solidFill>
                  <a:schemeClr val="tx1"/>
                </a:solidFill>
                <a:latin typeface="Times New Roman" panose="02020603050405020304" pitchFamily="18" charset="0"/>
                <a:cs typeface="Times New Roman" panose="02020603050405020304" pitchFamily="18" charset="0"/>
              </a:rPr>
              <a:t>apă</a:t>
            </a:r>
            <a:r>
              <a:rPr lang="en-US" sz="2000" b="0" u="sng" dirty="0">
                <a:solidFill>
                  <a:schemeClr val="tx1"/>
                </a:solidFill>
                <a:latin typeface="Times New Roman" panose="02020603050405020304" pitchFamily="18" charset="0"/>
                <a:cs typeface="Times New Roman" panose="02020603050405020304" pitchFamily="18" charset="0"/>
              </a:rPr>
              <a:t>, </a:t>
            </a:r>
            <a:r>
              <a:rPr lang="en-US" sz="2000" b="0" u="sng" dirty="0" err="1">
                <a:solidFill>
                  <a:schemeClr val="tx1"/>
                </a:solidFill>
                <a:latin typeface="Times New Roman" panose="02020603050405020304" pitchFamily="18" charset="0"/>
                <a:cs typeface="Times New Roman" panose="02020603050405020304" pitchFamily="18" charset="0"/>
              </a:rPr>
              <a:t>şi</a:t>
            </a:r>
            <a:r>
              <a:rPr lang="en-US" sz="2000" b="0" u="sng" dirty="0">
                <a:solidFill>
                  <a:schemeClr val="tx1"/>
                </a:solidFill>
                <a:latin typeface="Times New Roman" panose="02020603050405020304" pitchFamily="18" charset="0"/>
                <a:cs typeface="Times New Roman" panose="02020603050405020304" pitchFamily="18" charset="0"/>
              </a:rPr>
              <a:t> </a:t>
            </a:r>
            <a:r>
              <a:rPr lang="en-US" sz="2000" b="0" u="sng" dirty="0" err="1">
                <a:solidFill>
                  <a:schemeClr val="tx1"/>
                </a:solidFill>
                <a:latin typeface="Times New Roman" panose="02020603050405020304" pitchFamily="18" charset="0"/>
                <a:cs typeface="Times New Roman" panose="02020603050405020304" pitchFamily="18" charset="0"/>
              </a:rPr>
              <a:t>coordonat</a:t>
            </a:r>
            <a:r>
              <a:rPr lang="en-US" sz="2000" b="0" u="sng" dirty="0">
                <a:solidFill>
                  <a:schemeClr val="tx1"/>
                </a:solidFill>
                <a:latin typeface="Times New Roman" panose="02020603050405020304" pitchFamily="18" charset="0"/>
                <a:cs typeface="Times New Roman" panose="02020603050405020304" pitchFamily="18" charset="0"/>
              </a:rPr>
              <a:t> cu </a:t>
            </a:r>
            <a:r>
              <a:rPr lang="en-US" sz="2000" b="0" u="sng" dirty="0" err="1">
                <a:solidFill>
                  <a:schemeClr val="tx1"/>
                </a:solidFill>
                <a:latin typeface="Times New Roman" panose="02020603050405020304" pitchFamily="18" charset="0"/>
                <a:cs typeface="Times New Roman" panose="02020603050405020304" pitchFamily="18" charset="0"/>
              </a:rPr>
              <a:t>organul</a:t>
            </a:r>
            <a:r>
              <a:rPr lang="en-US" sz="2000" b="0" u="sng" dirty="0">
                <a:solidFill>
                  <a:schemeClr val="tx1"/>
                </a:solidFill>
                <a:latin typeface="Times New Roman" panose="02020603050405020304" pitchFamily="18" charset="0"/>
                <a:cs typeface="Times New Roman" panose="02020603050405020304" pitchFamily="18" charset="0"/>
              </a:rPr>
              <a:t> central al </a:t>
            </a:r>
            <a:r>
              <a:rPr lang="en-US" sz="2000" b="0" u="sng" dirty="0" err="1">
                <a:solidFill>
                  <a:schemeClr val="tx1"/>
                </a:solidFill>
                <a:latin typeface="Times New Roman" panose="02020603050405020304" pitchFamily="18" charset="0"/>
                <a:cs typeface="Times New Roman" panose="02020603050405020304" pitchFamily="18" charset="0"/>
              </a:rPr>
              <a:t>administraţiei</a:t>
            </a:r>
            <a:r>
              <a:rPr lang="en-US" sz="2000" b="0" u="sng" dirty="0">
                <a:solidFill>
                  <a:schemeClr val="tx1"/>
                </a:solidFill>
                <a:latin typeface="Times New Roman" panose="02020603050405020304" pitchFamily="18" charset="0"/>
                <a:cs typeface="Times New Roman" panose="02020603050405020304" pitchFamily="18" charset="0"/>
              </a:rPr>
              <a:t> </a:t>
            </a:r>
            <a:r>
              <a:rPr lang="en-US" sz="2000" b="0" u="sng" dirty="0" err="1">
                <a:solidFill>
                  <a:schemeClr val="tx1"/>
                </a:solidFill>
                <a:latin typeface="Times New Roman" panose="02020603050405020304" pitchFamily="18" charset="0"/>
                <a:cs typeface="Times New Roman" panose="02020603050405020304" pitchFamily="18" charset="0"/>
              </a:rPr>
              <a:t>publice</a:t>
            </a:r>
            <a:r>
              <a:rPr lang="en-US" sz="2000" b="0" u="sng" dirty="0">
                <a:solidFill>
                  <a:schemeClr val="tx1"/>
                </a:solidFill>
                <a:latin typeface="Times New Roman" panose="02020603050405020304" pitchFamily="18" charset="0"/>
                <a:cs typeface="Times New Roman" panose="02020603050405020304" pitchFamily="18" charset="0"/>
              </a:rPr>
              <a:t> </a:t>
            </a:r>
            <a:r>
              <a:rPr lang="en-US" sz="2000" b="0" u="sng" dirty="0" err="1">
                <a:solidFill>
                  <a:schemeClr val="tx1"/>
                </a:solidFill>
                <a:latin typeface="Times New Roman" panose="02020603050405020304" pitchFamily="18" charset="0"/>
                <a:cs typeface="Times New Roman" panose="02020603050405020304" pitchFamily="18" charset="0"/>
              </a:rPr>
              <a:t>în</a:t>
            </a:r>
            <a:r>
              <a:rPr lang="en-US" sz="2000" b="0" u="sng" dirty="0">
                <a:solidFill>
                  <a:schemeClr val="tx1"/>
                </a:solidFill>
                <a:latin typeface="Times New Roman" panose="02020603050405020304" pitchFamily="18" charset="0"/>
                <a:cs typeface="Times New Roman" panose="02020603050405020304" pitchFamily="18" charset="0"/>
              </a:rPr>
              <a:t> </a:t>
            </a:r>
            <a:r>
              <a:rPr lang="en-US" sz="2000" b="0" u="sng" dirty="0" err="1">
                <a:solidFill>
                  <a:schemeClr val="tx1"/>
                </a:solidFill>
                <a:latin typeface="Times New Roman" panose="02020603050405020304" pitchFamily="18" charset="0"/>
                <a:cs typeface="Times New Roman" panose="02020603050405020304" pitchFamily="18" charset="0"/>
              </a:rPr>
              <a:t>domeniul</a:t>
            </a:r>
            <a:r>
              <a:rPr lang="en-US" sz="2000" b="0" u="sng" dirty="0">
                <a:solidFill>
                  <a:schemeClr val="tx1"/>
                </a:solidFill>
                <a:latin typeface="Times New Roman" panose="02020603050405020304" pitchFamily="18" charset="0"/>
                <a:cs typeface="Times New Roman" panose="02020603050405020304" pitchFamily="18" charset="0"/>
              </a:rPr>
              <a:t> </a:t>
            </a:r>
            <a:r>
              <a:rPr lang="en-US" sz="2000" b="0" u="sng" dirty="0" err="1">
                <a:solidFill>
                  <a:schemeClr val="tx1"/>
                </a:solidFill>
                <a:latin typeface="Times New Roman" panose="02020603050405020304" pitchFamily="18" charset="0"/>
                <a:cs typeface="Times New Roman" panose="02020603050405020304" pitchFamily="18" charset="0"/>
              </a:rPr>
              <a:t>mediului</a:t>
            </a:r>
            <a:r>
              <a:rPr lang="en-US" sz="2000" b="0" u="sng" dirty="0">
                <a:solidFill>
                  <a:schemeClr val="tx1"/>
                </a:solidFill>
                <a:latin typeface="Times New Roman" panose="02020603050405020304" pitchFamily="18" charset="0"/>
                <a:cs typeface="Times New Roman" panose="02020603050405020304" pitchFamily="18" charset="0"/>
              </a:rPr>
              <a:t>, </a:t>
            </a:r>
            <a:r>
              <a:rPr lang="en-US" sz="2000" b="0" u="sng" dirty="0" err="1">
                <a:solidFill>
                  <a:schemeClr val="tx1"/>
                </a:solidFill>
                <a:latin typeface="Times New Roman" panose="02020603050405020304" pitchFamily="18" charset="0"/>
                <a:cs typeface="Times New Roman" panose="02020603050405020304" pitchFamily="18" charset="0"/>
              </a:rPr>
              <a:t>prin</a:t>
            </a:r>
            <a:r>
              <a:rPr lang="en-US" sz="2000" b="0" u="sng" dirty="0">
                <a:solidFill>
                  <a:schemeClr val="tx1"/>
                </a:solidFill>
                <a:latin typeface="Times New Roman" panose="02020603050405020304" pitchFamily="18" charset="0"/>
                <a:cs typeface="Times New Roman" panose="02020603050405020304" pitchFamily="18" charset="0"/>
              </a:rPr>
              <a:t> </a:t>
            </a:r>
            <a:r>
              <a:rPr lang="en-US" sz="2000" b="0" u="sng" dirty="0" err="1">
                <a:solidFill>
                  <a:schemeClr val="tx1"/>
                </a:solidFill>
                <a:latin typeface="Times New Roman" panose="02020603050405020304" pitchFamily="18" charset="0"/>
                <a:cs typeface="Times New Roman" panose="02020603050405020304" pitchFamily="18" charset="0"/>
              </a:rPr>
              <a:t>intermediul</a:t>
            </a:r>
            <a:r>
              <a:rPr lang="en-US" sz="2000" b="0" u="sng" dirty="0">
                <a:solidFill>
                  <a:schemeClr val="tx1"/>
                </a:solidFill>
                <a:latin typeface="Times New Roman" panose="02020603050405020304" pitchFamily="18" charset="0"/>
                <a:cs typeface="Times New Roman" panose="02020603050405020304" pitchFamily="18" charset="0"/>
              </a:rPr>
              <a:t> </a:t>
            </a:r>
            <a:r>
              <a:rPr lang="en-US" sz="2000" b="0" u="sng" dirty="0" err="1">
                <a:solidFill>
                  <a:schemeClr val="tx1"/>
                </a:solidFill>
                <a:latin typeface="Times New Roman" panose="02020603050405020304" pitchFamily="18" charset="0"/>
                <a:cs typeface="Times New Roman" panose="02020603050405020304" pitchFamily="18" charset="0"/>
              </a:rPr>
              <a:t>instituţiilor</a:t>
            </a:r>
            <a:r>
              <a:rPr lang="en-US" sz="2000" b="0" u="sng" dirty="0">
                <a:solidFill>
                  <a:schemeClr val="tx1"/>
                </a:solidFill>
                <a:latin typeface="Times New Roman" panose="02020603050405020304" pitchFamily="18" charset="0"/>
                <a:cs typeface="Times New Roman" panose="02020603050405020304" pitchFamily="18" charset="0"/>
              </a:rPr>
              <a:t> sale </a:t>
            </a:r>
            <a:r>
              <a:rPr lang="en-US" sz="2000" b="0" u="sng" dirty="0" err="1">
                <a:solidFill>
                  <a:schemeClr val="tx1"/>
                </a:solidFill>
                <a:latin typeface="Times New Roman" panose="02020603050405020304" pitchFamily="18" charset="0"/>
                <a:cs typeface="Times New Roman" panose="02020603050405020304" pitchFamily="18" charset="0"/>
              </a:rPr>
              <a:t>desconcentrate</a:t>
            </a:r>
            <a:r>
              <a:rPr lang="en-US" sz="2000" b="0" u="sng" dirty="0">
                <a:solidFill>
                  <a:schemeClr val="tx1"/>
                </a:solidFill>
                <a:latin typeface="Times New Roman" panose="02020603050405020304" pitchFamily="18" charset="0"/>
                <a:cs typeface="Times New Roman" panose="02020603050405020304" pitchFamily="18" charset="0"/>
              </a:rPr>
              <a:t> </a:t>
            </a:r>
            <a:r>
              <a:rPr lang="en-US" sz="2000" b="0" u="sng" dirty="0" err="1">
                <a:solidFill>
                  <a:schemeClr val="tx1"/>
                </a:solidFill>
                <a:latin typeface="Times New Roman" panose="02020603050405020304" pitchFamily="18" charset="0"/>
                <a:cs typeface="Times New Roman" panose="02020603050405020304" pitchFamily="18" charset="0"/>
              </a:rPr>
              <a:t>în</a:t>
            </a:r>
            <a:r>
              <a:rPr lang="en-US" sz="2000" b="0" u="sng" dirty="0">
                <a:solidFill>
                  <a:schemeClr val="tx1"/>
                </a:solidFill>
                <a:latin typeface="Times New Roman" panose="02020603050405020304" pitchFamily="18" charset="0"/>
                <a:cs typeface="Times New Roman" panose="02020603050405020304" pitchFamily="18" charset="0"/>
              </a:rPr>
              <a:t> </a:t>
            </a:r>
            <a:r>
              <a:rPr lang="en-US" sz="2000" b="0" u="sng" dirty="0" err="1">
                <a:solidFill>
                  <a:schemeClr val="tx1"/>
                </a:solidFill>
                <a:latin typeface="Times New Roman" panose="02020603050405020304" pitchFamily="18" charset="0"/>
                <a:cs typeface="Times New Roman" panose="02020603050405020304" pitchFamily="18" charset="0"/>
              </a:rPr>
              <a:t>teritoriu</a:t>
            </a:r>
            <a:r>
              <a:rPr lang="en-US" sz="2000" b="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406769"/>
            <a:ext cx="8689269" cy="2862322"/>
          </a:xfrm>
          <a:prstGeom prst="rect">
            <a:avLst/>
          </a:prstGeom>
          <a:noFill/>
        </p:spPr>
        <p:txBody>
          <a:bodyPr wrap="square" rtlCol="0">
            <a:spAutoFit/>
          </a:bodyPr>
          <a:lstStyle/>
          <a:p>
            <a:pPr algn="just"/>
            <a:r>
              <a:rPr lang="en-US" sz="2000" b="0" dirty="0" smtClean="0">
                <a:solidFill>
                  <a:schemeClr val="tx1"/>
                </a:solidFill>
                <a:latin typeface="Times New Roman" panose="02020603050405020304" pitchFamily="18" charset="0"/>
                <a:cs typeface="Times New Roman" panose="02020603050405020304" pitchFamily="18" charset="0"/>
              </a:rPr>
              <a:t>5</a:t>
            </a:r>
            <a:r>
              <a:rPr lang="en-US" sz="2000" b="0" dirty="0">
                <a:solidFill>
                  <a:schemeClr val="tx1"/>
                </a:solidFill>
                <a:latin typeface="Times New Roman" panose="02020603050405020304" pitchFamily="18" charset="0"/>
                <a:cs typeface="Times New Roman" panose="02020603050405020304" pitchFamily="18" charset="0"/>
              </a:rPr>
              <a:t>.</a:t>
            </a:r>
            <a:r>
              <a:rPr lang="ro-RO"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Consumul</a:t>
            </a:r>
            <a:r>
              <a:rPr lang="en-US" sz="2000" b="0" dirty="0">
                <a:solidFill>
                  <a:schemeClr val="tx1"/>
                </a:solidFill>
                <a:latin typeface="Times New Roman" panose="02020603050405020304" pitchFamily="18" charset="0"/>
                <a:cs typeface="Times New Roman" panose="02020603050405020304" pitchFamily="18" charset="0"/>
              </a:rPr>
              <a:t> de </a:t>
            </a:r>
            <a:r>
              <a:rPr lang="en-US" sz="2000" b="0" dirty="0" err="1">
                <a:solidFill>
                  <a:schemeClr val="tx1"/>
                </a:solidFill>
                <a:latin typeface="Times New Roman" panose="02020603050405020304" pitchFamily="18" charset="0"/>
                <a:cs typeface="Times New Roman" panose="02020603050405020304" pitchFamily="18" charset="0"/>
              </a:rPr>
              <a:t>apă</a:t>
            </a:r>
            <a:r>
              <a:rPr lang="en-US" sz="2000" b="0" dirty="0">
                <a:solidFill>
                  <a:schemeClr val="tx1"/>
                </a:solidFill>
                <a:latin typeface="Times New Roman" panose="02020603050405020304" pitchFamily="18" charset="0"/>
                <a:cs typeface="Times New Roman" panose="02020603050405020304" pitchFamily="18" charset="0"/>
              </a:rPr>
              <a:t> se </a:t>
            </a:r>
            <a:r>
              <a:rPr lang="en-US" sz="2000" b="0" dirty="0" err="1">
                <a:solidFill>
                  <a:schemeClr val="tx1"/>
                </a:solidFill>
                <a:latin typeface="Times New Roman" panose="02020603050405020304" pitchFamily="18" charset="0"/>
                <a:cs typeface="Times New Roman" panose="02020603050405020304" pitchFamily="18" charset="0"/>
              </a:rPr>
              <a:t>determină</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în</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baza</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indicilor</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înregistraţi</a:t>
            </a:r>
            <a:r>
              <a:rPr lang="en-US" sz="2000" b="0" dirty="0">
                <a:solidFill>
                  <a:schemeClr val="tx1"/>
                </a:solidFill>
                <a:latin typeface="Times New Roman" panose="02020603050405020304" pitchFamily="18" charset="0"/>
                <a:cs typeface="Times New Roman" panose="02020603050405020304" pitchFamily="18" charset="0"/>
              </a:rPr>
              <a:t> de </a:t>
            </a:r>
            <a:r>
              <a:rPr lang="en-US" sz="2000" b="0" dirty="0" err="1">
                <a:solidFill>
                  <a:schemeClr val="tx1"/>
                </a:solidFill>
                <a:latin typeface="Times New Roman" panose="02020603050405020304" pitchFamily="18" charset="0"/>
                <a:cs typeface="Times New Roman" panose="02020603050405020304" pitchFamily="18" charset="0"/>
              </a:rPr>
              <a:t>aparatele</a:t>
            </a:r>
            <a:r>
              <a:rPr lang="en-US" sz="2000" b="0" dirty="0">
                <a:solidFill>
                  <a:schemeClr val="tx1"/>
                </a:solidFill>
                <a:latin typeface="Times New Roman" panose="02020603050405020304" pitchFamily="18" charset="0"/>
                <a:cs typeface="Times New Roman" panose="02020603050405020304" pitchFamily="18" charset="0"/>
              </a:rPr>
              <a:t> de </a:t>
            </a:r>
            <a:r>
              <a:rPr lang="en-US" sz="2000" b="0" dirty="0" err="1">
                <a:solidFill>
                  <a:schemeClr val="tx1"/>
                </a:solidFill>
                <a:latin typeface="Times New Roman" panose="02020603050405020304" pitchFamily="18" charset="0"/>
                <a:cs typeface="Times New Roman" panose="02020603050405020304" pitchFamily="18" charset="0"/>
              </a:rPr>
              <a:t>măsurare</a:t>
            </a:r>
            <a:r>
              <a:rPr lang="en-US" sz="2000" b="0" dirty="0" smtClean="0">
                <a:solidFill>
                  <a:schemeClr val="tx1"/>
                </a:solidFill>
                <a:latin typeface="Times New Roman" panose="02020603050405020304" pitchFamily="18" charset="0"/>
                <a:cs typeface="Times New Roman" panose="02020603050405020304" pitchFamily="18" charset="0"/>
              </a:rPr>
              <a:t>.</a:t>
            </a:r>
          </a:p>
          <a:p>
            <a:pPr algn="just"/>
            <a:r>
              <a:rPr lang="en-US" sz="2000" b="0" dirty="0" smtClean="0">
                <a:solidFill>
                  <a:schemeClr val="tx1"/>
                </a:solidFill>
                <a:latin typeface="Times New Roman" panose="02020603050405020304" pitchFamily="18" charset="0"/>
                <a:cs typeface="Times New Roman" panose="02020603050405020304" pitchFamily="18" charset="0"/>
              </a:rPr>
              <a:t>6. </a:t>
            </a:r>
            <a:r>
              <a:rPr lang="en-US" sz="2000" b="0" dirty="0" err="1" smtClean="0">
                <a:solidFill>
                  <a:schemeClr val="tx1"/>
                </a:solidFill>
                <a:latin typeface="Times New Roman" panose="02020603050405020304" pitchFamily="18" charset="0"/>
                <a:cs typeface="Times New Roman" panose="02020603050405020304" pitchFamily="18" charset="0"/>
              </a:rPr>
              <a:t>Pentru</a:t>
            </a:r>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b="0" dirty="0" err="1" smtClean="0">
                <a:solidFill>
                  <a:schemeClr val="tx1"/>
                </a:solidFill>
                <a:latin typeface="Times New Roman" panose="02020603050405020304" pitchFamily="18" charset="0"/>
                <a:cs typeface="Times New Roman" panose="02020603050405020304" pitchFamily="18" charset="0"/>
              </a:rPr>
              <a:t>perioada</a:t>
            </a:r>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b="0" dirty="0" err="1" smtClean="0">
                <a:solidFill>
                  <a:schemeClr val="tx1"/>
                </a:solidFill>
                <a:latin typeface="Times New Roman" panose="02020603050405020304" pitchFamily="18" charset="0"/>
                <a:cs typeface="Times New Roman" panose="02020603050405020304" pitchFamily="18" charset="0"/>
              </a:rPr>
              <a:t>în</a:t>
            </a:r>
            <a:r>
              <a:rPr lang="en-US" sz="2000" b="0" dirty="0" smtClean="0">
                <a:solidFill>
                  <a:schemeClr val="tx1"/>
                </a:solidFill>
                <a:latin typeface="Times New Roman" panose="02020603050405020304" pitchFamily="18" charset="0"/>
                <a:cs typeface="Times New Roman" panose="02020603050405020304" pitchFamily="18" charset="0"/>
              </a:rPr>
              <a:t> care </a:t>
            </a:r>
            <a:r>
              <a:rPr lang="en-US" sz="2000" b="0" dirty="0" err="1" smtClean="0">
                <a:solidFill>
                  <a:schemeClr val="tx1"/>
                </a:solidFill>
                <a:latin typeface="Times New Roman" panose="02020603050405020304" pitchFamily="18" charset="0"/>
                <a:cs typeface="Times New Roman" panose="02020603050405020304" pitchFamily="18" charset="0"/>
              </a:rPr>
              <a:t>aparatele</a:t>
            </a:r>
            <a:r>
              <a:rPr lang="en-US" sz="2000" b="0" dirty="0" smtClean="0">
                <a:solidFill>
                  <a:schemeClr val="tx1"/>
                </a:solidFill>
                <a:latin typeface="Times New Roman" panose="02020603050405020304" pitchFamily="18" charset="0"/>
                <a:cs typeface="Times New Roman" panose="02020603050405020304" pitchFamily="18" charset="0"/>
              </a:rPr>
              <a:t> de </a:t>
            </a:r>
            <a:r>
              <a:rPr lang="en-US" sz="2000" b="0" dirty="0" err="1" smtClean="0">
                <a:solidFill>
                  <a:schemeClr val="tx1"/>
                </a:solidFill>
                <a:latin typeface="Times New Roman" panose="02020603050405020304" pitchFamily="18" charset="0"/>
                <a:cs typeface="Times New Roman" panose="02020603050405020304" pitchFamily="18" charset="0"/>
              </a:rPr>
              <a:t>măsurare</a:t>
            </a:r>
            <a:r>
              <a:rPr lang="en-US" sz="2000" b="0" dirty="0" smtClean="0">
                <a:solidFill>
                  <a:schemeClr val="tx1"/>
                </a:solidFill>
                <a:latin typeface="Times New Roman" panose="02020603050405020304" pitchFamily="18" charset="0"/>
                <a:cs typeface="Times New Roman" panose="02020603050405020304" pitchFamily="18" charset="0"/>
              </a:rPr>
              <a:t> a </a:t>
            </a:r>
            <a:r>
              <a:rPr lang="en-US" sz="2000" b="0" dirty="0" err="1" smtClean="0">
                <a:solidFill>
                  <a:schemeClr val="tx1"/>
                </a:solidFill>
                <a:latin typeface="Times New Roman" panose="02020603050405020304" pitchFamily="18" charset="0"/>
                <a:cs typeface="Times New Roman" panose="02020603050405020304" pitchFamily="18" charset="0"/>
              </a:rPr>
              <a:t>folosinţei</a:t>
            </a:r>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b="0" dirty="0" err="1" smtClean="0">
                <a:solidFill>
                  <a:schemeClr val="tx1"/>
                </a:solidFill>
                <a:latin typeface="Times New Roman" panose="02020603050405020304" pitchFamily="18" charset="0"/>
                <a:cs typeface="Times New Roman" panose="02020603050405020304" pitchFamily="18" charset="0"/>
              </a:rPr>
              <a:t>apei</a:t>
            </a:r>
            <a:r>
              <a:rPr lang="en-US" sz="2000" b="0" dirty="0" smtClean="0">
                <a:solidFill>
                  <a:schemeClr val="tx1"/>
                </a:solidFill>
                <a:latin typeface="Times New Roman" panose="02020603050405020304" pitchFamily="18" charset="0"/>
                <a:cs typeface="Times New Roman" panose="02020603050405020304" pitchFamily="18" charset="0"/>
              </a:rPr>
              <a:t> au </a:t>
            </a:r>
            <a:r>
              <a:rPr lang="en-US" sz="2000" b="0" dirty="0" err="1" smtClean="0">
                <a:solidFill>
                  <a:schemeClr val="tx1"/>
                </a:solidFill>
                <a:latin typeface="Times New Roman" panose="02020603050405020304" pitchFamily="18" charset="0"/>
                <a:cs typeface="Times New Roman" panose="02020603050405020304" pitchFamily="18" charset="0"/>
              </a:rPr>
              <a:t>fost</a:t>
            </a:r>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b="0" dirty="0" err="1" smtClean="0">
                <a:solidFill>
                  <a:schemeClr val="tx1"/>
                </a:solidFill>
                <a:latin typeface="Times New Roman" panose="02020603050405020304" pitchFamily="18" charset="0"/>
                <a:cs typeface="Times New Roman" panose="02020603050405020304" pitchFamily="18" charset="0"/>
              </a:rPr>
              <a:t>defectate</a:t>
            </a:r>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b="0" dirty="0" err="1" smtClean="0">
                <a:solidFill>
                  <a:schemeClr val="tx1"/>
                </a:solidFill>
                <a:latin typeface="Times New Roman" panose="02020603050405020304" pitchFamily="18" charset="0"/>
                <a:cs typeface="Times New Roman" panose="02020603050405020304" pitchFamily="18" charset="0"/>
              </a:rPr>
              <a:t>sau</a:t>
            </a:r>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b="0" dirty="0" err="1" smtClean="0">
                <a:solidFill>
                  <a:schemeClr val="tx1"/>
                </a:solidFill>
                <a:latin typeface="Times New Roman" panose="02020603050405020304" pitchFamily="18" charset="0"/>
                <a:cs typeface="Times New Roman" panose="02020603050405020304" pitchFamily="18" charset="0"/>
              </a:rPr>
              <a:t>demontate</a:t>
            </a:r>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b="0" dirty="0" err="1" smtClean="0">
                <a:solidFill>
                  <a:schemeClr val="tx1"/>
                </a:solidFill>
                <a:latin typeface="Times New Roman" panose="02020603050405020304" pitchFamily="18" charset="0"/>
                <a:cs typeface="Times New Roman" panose="02020603050405020304" pitchFamily="18" charset="0"/>
              </a:rPr>
              <a:t>pentru</a:t>
            </a:r>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b="0" dirty="0" err="1" smtClean="0">
                <a:solidFill>
                  <a:schemeClr val="tx1"/>
                </a:solidFill>
                <a:latin typeface="Times New Roman" panose="02020603050405020304" pitchFamily="18" charset="0"/>
                <a:cs typeface="Times New Roman" panose="02020603050405020304" pitchFamily="18" charset="0"/>
              </a:rPr>
              <a:t>verificare</a:t>
            </a:r>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b="0" dirty="0" err="1" smtClean="0">
                <a:solidFill>
                  <a:schemeClr val="tx1"/>
                </a:solidFill>
                <a:latin typeface="Times New Roman" panose="02020603050405020304" pitchFamily="18" charset="0"/>
                <a:cs typeface="Times New Roman" panose="02020603050405020304" pitchFamily="18" charset="0"/>
              </a:rPr>
              <a:t>sau</a:t>
            </a:r>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b="0" dirty="0" err="1" smtClean="0">
                <a:solidFill>
                  <a:schemeClr val="tx1"/>
                </a:solidFill>
                <a:latin typeface="Times New Roman" panose="02020603050405020304" pitchFamily="18" charset="0"/>
                <a:cs typeface="Times New Roman" panose="02020603050405020304" pitchFamily="18" charset="0"/>
              </a:rPr>
              <a:t>reparare</a:t>
            </a:r>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b="0" dirty="0" err="1" smtClean="0">
                <a:solidFill>
                  <a:schemeClr val="tx1"/>
                </a:solidFill>
                <a:latin typeface="Times New Roman" panose="02020603050405020304" pitchFamily="18" charset="0"/>
                <a:cs typeface="Times New Roman" panose="02020603050405020304" pitchFamily="18" charset="0"/>
              </a:rPr>
              <a:t>utilizatorii</a:t>
            </a:r>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b="0" dirty="0" err="1" smtClean="0">
                <a:solidFill>
                  <a:schemeClr val="tx1"/>
                </a:solidFill>
                <a:latin typeface="Times New Roman" panose="02020603050405020304" pitchFamily="18" charset="0"/>
                <a:cs typeface="Times New Roman" panose="02020603050405020304" pitchFamily="18" charset="0"/>
              </a:rPr>
              <a:t>calculează</a:t>
            </a:r>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b="0" dirty="0" err="1" smtClean="0">
                <a:solidFill>
                  <a:schemeClr val="tx1"/>
                </a:solidFill>
                <a:latin typeface="Times New Roman" panose="02020603050405020304" pitchFamily="18" charset="0"/>
                <a:cs typeface="Times New Roman" panose="02020603050405020304" pitchFamily="18" charset="0"/>
              </a:rPr>
              <a:t>consumul</a:t>
            </a:r>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b="0" dirty="0" err="1" smtClean="0">
                <a:solidFill>
                  <a:schemeClr val="tx1"/>
                </a:solidFill>
                <a:latin typeface="Times New Roman" panose="02020603050405020304" pitchFamily="18" charset="0"/>
                <a:cs typeface="Times New Roman" panose="02020603050405020304" pitchFamily="18" charset="0"/>
              </a:rPr>
              <a:t>apei</a:t>
            </a:r>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b="0" dirty="0" err="1" smtClean="0">
                <a:solidFill>
                  <a:schemeClr val="tx1"/>
                </a:solidFill>
                <a:latin typeface="Times New Roman" panose="02020603050405020304" pitchFamily="18" charset="0"/>
                <a:cs typeface="Times New Roman" panose="02020603050405020304" pitchFamily="18" charset="0"/>
              </a:rPr>
              <a:t>prin</a:t>
            </a:r>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b="0" dirty="0" err="1" smtClean="0">
                <a:solidFill>
                  <a:schemeClr val="tx1"/>
                </a:solidFill>
                <a:latin typeface="Times New Roman" panose="02020603050405020304" pitchFamily="18" charset="0"/>
                <a:cs typeface="Times New Roman" panose="02020603050405020304" pitchFamily="18" charset="0"/>
              </a:rPr>
              <a:t>metode</a:t>
            </a:r>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b="0" dirty="0" err="1" smtClean="0">
                <a:solidFill>
                  <a:schemeClr val="tx1"/>
                </a:solidFill>
                <a:latin typeface="Times New Roman" panose="02020603050405020304" pitchFamily="18" charset="0"/>
                <a:cs typeface="Times New Roman" panose="02020603050405020304" pitchFamily="18" charset="0"/>
              </a:rPr>
              <a:t>indirecte</a:t>
            </a:r>
            <a:r>
              <a:rPr lang="en-US" sz="2000" b="0" dirty="0" smtClean="0">
                <a:solidFill>
                  <a:schemeClr val="tx1"/>
                </a:solidFill>
                <a:latin typeface="Times New Roman" panose="02020603050405020304" pitchFamily="18" charset="0"/>
                <a:cs typeface="Times New Roman" panose="02020603050405020304" pitchFamily="18" charset="0"/>
              </a:rPr>
              <a:t>, conform:</a:t>
            </a:r>
          </a:p>
          <a:p>
            <a:pPr algn="just"/>
            <a:r>
              <a:rPr lang="en-US" sz="2000" b="0" dirty="0" smtClean="0">
                <a:solidFill>
                  <a:schemeClr val="tx1"/>
                </a:solidFill>
                <a:latin typeface="Times New Roman" panose="02020603050405020304" pitchFamily="18" charset="0"/>
                <a:cs typeface="Times New Roman" panose="02020603050405020304" pitchFamily="18" charset="0"/>
              </a:rPr>
              <a:t>    a)</a:t>
            </a:r>
            <a:r>
              <a:rPr lang="ro-RO" sz="2000" b="0" dirty="0" smtClean="0">
                <a:solidFill>
                  <a:schemeClr val="tx1"/>
                </a:solidFill>
                <a:latin typeface="Times New Roman" panose="02020603050405020304" pitchFamily="18" charset="0"/>
                <a:cs typeface="Times New Roman" panose="02020603050405020304" pitchFamily="18" charset="0"/>
              </a:rPr>
              <a:t> </a:t>
            </a:r>
            <a:r>
              <a:rPr lang="en-US" sz="2000" b="0" dirty="0" err="1" smtClean="0">
                <a:solidFill>
                  <a:schemeClr val="tx1"/>
                </a:solidFill>
                <a:latin typeface="Times New Roman" panose="02020603050405020304" pitchFamily="18" charset="0"/>
                <a:cs typeface="Times New Roman" panose="02020603050405020304" pitchFamily="18" charset="0"/>
              </a:rPr>
              <a:t>volumului</a:t>
            </a:r>
            <a:r>
              <a:rPr lang="en-US" sz="2000" b="0" dirty="0" smtClean="0">
                <a:solidFill>
                  <a:schemeClr val="tx1"/>
                </a:solidFill>
                <a:latin typeface="Times New Roman" panose="02020603050405020304" pitchFamily="18" charset="0"/>
                <a:cs typeface="Times New Roman" panose="02020603050405020304" pitchFamily="18" charset="0"/>
              </a:rPr>
              <a:t> de </a:t>
            </a:r>
            <a:r>
              <a:rPr lang="en-US" sz="2000" b="0" dirty="0" err="1" smtClean="0">
                <a:solidFill>
                  <a:schemeClr val="tx1"/>
                </a:solidFill>
                <a:latin typeface="Times New Roman" panose="02020603050405020304" pitchFamily="18" charset="0"/>
                <a:cs typeface="Times New Roman" panose="02020603050405020304" pitchFamily="18" charset="0"/>
              </a:rPr>
              <a:t>producţie</a:t>
            </a:r>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b="0" dirty="0" err="1" smtClean="0">
                <a:solidFill>
                  <a:schemeClr val="tx1"/>
                </a:solidFill>
                <a:latin typeface="Times New Roman" panose="02020603050405020304" pitchFamily="18" charset="0"/>
                <a:cs typeface="Times New Roman" panose="02020603050405020304" pitchFamily="18" charset="0"/>
              </a:rPr>
              <a:t>şi</a:t>
            </a:r>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b="0" dirty="0" err="1" smtClean="0">
                <a:solidFill>
                  <a:schemeClr val="tx1"/>
                </a:solidFill>
                <a:latin typeface="Times New Roman" panose="02020603050405020304" pitchFamily="18" charset="0"/>
                <a:cs typeface="Times New Roman" panose="02020603050405020304" pitchFamily="18" charset="0"/>
              </a:rPr>
              <a:t>normelor</a:t>
            </a:r>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b="0" dirty="0" err="1" smtClean="0">
                <a:solidFill>
                  <a:schemeClr val="tx1"/>
                </a:solidFill>
                <a:latin typeface="Times New Roman" panose="02020603050405020304" pitchFamily="18" charset="0"/>
                <a:cs typeface="Times New Roman" panose="02020603050405020304" pitchFamily="18" charset="0"/>
              </a:rPr>
              <a:t>specifice</a:t>
            </a:r>
            <a:r>
              <a:rPr lang="en-US" sz="2000" b="0" dirty="0" smtClean="0">
                <a:solidFill>
                  <a:schemeClr val="tx1"/>
                </a:solidFill>
                <a:latin typeface="Times New Roman" panose="02020603050405020304" pitchFamily="18" charset="0"/>
                <a:cs typeface="Times New Roman" panose="02020603050405020304" pitchFamily="18" charset="0"/>
              </a:rPr>
              <a:t> ale </a:t>
            </a:r>
            <a:r>
              <a:rPr lang="en-US" sz="2000" b="0" dirty="0" err="1" smtClean="0">
                <a:solidFill>
                  <a:schemeClr val="tx1"/>
                </a:solidFill>
                <a:latin typeface="Times New Roman" panose="02020603050405020304" pitchFamily="18" charset="0"/>
                <a:cs typeface="Times New Roman" panose="02020603050405020304" pitchFamily="18" charset="0"/>
              </a:rPr>
              <a:t>consumului</a:t>
            </a:r>
            <a:r>
              <a:rPr lang="en-US" sz="2000" b="0" dirty="0" smtClean="0">
                <a:solidFill>
                  <a:schemeClr val="tx1"/>
                </a:solidFill>
                <a:latin typeface="Times New Roman" panose="02020603050405020304" pitchFamily="18" charset="0"/>
                <a:cs typeface="Times New Roman" panose="02020603050405020304" pitchFamily="18" charset="0"/>
              </a:rPr>
              <a:t> de </a:t>
            </a:r>
            <a:r>
              <a:rPr lang="en-US" sz="2000" b="0" dirty="0" err="1" smtClean="0">
                <a:solidFill>
                  <a:schemeClr val="tx1"/>
                </a:solidFill>
                <a:latin typeface="Times New Roman" panose="02020603050405020304" pitchFamily="18" charset="0"/>
                <a:cs typeface="Times New Roman" panose="02020603050405020304" pitchFamily="18" charset="0"/>
              </a:rPr>
              <a:t>apă</a:t>
            </a:r>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b="0" dirty="0" err="1" smtClean="0">
                <a:solidFill>
                  <a:schemeClr val="tx1"/>
                </a:solidFill>
                <a:latin typeface="Times New Roman" panose="02020603050405020304" pitchFamily="18" charset="0"/>
                <a:cs typeface="Times New Roman" panose="02020603050405020304" pitchFamily="18" charset="0"/>
              </a:rPr>
              <a:t>şi</a:t>
            </a:r>
            <a:r>
              <a:rPr lang="en-US" sz="2000" b="0" dirty="0" smtClean="0">
                <a:solidFill>
                  <a:schemeClr val="tx1"/>
                </a:solidFill>
                <a:latin typeface="Times New Roman" panose="02020603050405020304" pitchFamily="18" charset="0"/>
                <a:cs typeface="Times New Roman" panose="02020603050405020304" pitchFamily="18" charset="0"/>
              </a:rPr>
              <a:t> de </a:t>
            </a:r>
            <a:r>
              <a:rPr lang="en-US" sz="2000" b="0" dirty="0" err="1" smtClean="0">
                <a:solidFill>
                  <a:schemeClr val="tx1"/>
                </a:solidFill>
                <a:latin typeface="Times New Roman" panose="02020603050405020304" pitchFamily="18" charset="0"/>
                <a:cs typeface="Times New Roman" panose="02020603050405020304" pitchFamily="18" charset="0"/>
              </a:rPr>
              <a:t>evacuare</a:t>
            </a:r>
            <a:r>
              <a:rPr lang="en-US" sz="2000" b="0" dirty="0" smtClean="0">
                <a:solidFill>
                  <a:schemeClr val="tx1"/>
                </a:solidFill>
                <a:latin typeface="Times New Roman" panose="02020603050405020304" pitchFamily="18" charset="0"/>
                <a:cs typeface="Times New Roman" panose="02020603050405020304" pitchFamily="18" charset="0"/>
              </a:rPr>
              <a:t> a </a:t>
            </a:r>
            <a:r>
              <a:rPr lang="en-US" sz="2000" b="0" dirty="0" err="1" smtClean="0">
                <a:solidFill>
                  <a:schemeClr val="tx1"/>
                </a:solidFill>
                <a:latin typeface="Times New Roman" panose="02020603050405020304" pitchFamily="18" charset="0"/>
                <a:cs typeface="Times New Roman" panose="02020603050405020304" pitchFamily="18" charset="0"/>
              </a:rPr>
              <a:t>apelor</a:t>
            </a:r>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b="0" dirty="0" err="1" smtClean="0">
                <a:solidFill>
                  <a:schemeClr val="tx1"/>
                </a:solidFill>
                <a:latin typeface="Times New Roman" panose="02020603050405020304" pitchFamily="18" charset="0"/>
                <a:cs typeface="Times New Roman" panose="02020603050405020304" pitchFamily="18" charset="0"/>
              </a:rPr>
              <a:t>folosite</a:t>
            </a:r>
            <a:r>
              <a:rPr lang="en-US" sz="2000" b="0" dirty="0" smtClean="0">
                <a:solidFill>
                  <a:schemeClr val="tx1"/>
                </a:solidFill>
                <a:latin typeface="Times New Roman" panose="02020603050405020304" pitchFamily="18" charset="0"/>
                <a:cs typeface="Times New Roman" panose="02020603050405020304" pitchFamily="18" charset="0"/>
              </a:rPr>
              <a:t>;</a:t>
            </a:r>
          </a:p>
          <a:p>
            <a:pPr algn="just"/>
            <a:r>
              <a:rPr lang="en-US" sz="2000" b="0" dirty="0" smtClean="0">
                <a:solidFill>
                  <a:schemeClr val="tx1"/>
                </a:solidFill>
                <a:latin typeface="Times New Roman" panose="02020603050405020304" pitchFamily="18" charset="0"/>
                <a:cs typeface="Times New Roman" panose="02020603050405020304" pitchFamily="18" charset="0"/>
              </a:rPr>
              <a:t>    b) </a:t>
            </a:r>
            <a:r>
              <a:rPr lang="en-US" sz="2000" b="0" dirty="0" err="1" smtClean="0">
                <a:solidFill>
                  <a:schemeClr val="tx1"/>
                </a:solidFill>
                <a:latin typeface="Times New Roman" panose="02020603050405020304" pitchFamily="18" charset="0"/>
                <a:cs typeface="Times New Roman" panose="02020603050405020304" pitchFamily="18" charset="0"/>
              </a:rPr>
              <a:t>normelor</a:t>
            </a:r>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b="0" dirty="0" err="1" smtClean="0">
                <a:solidFill>
                  <a:schemeClr val="tx1"/>
                </a:solidFill>
                <a:latin typeface="Times New Roman" panose="02020603050405020304" pitchFamily="18" charset="0"/>
                <a:cs typeface="Times New Roman" panose="02020603050405020304" pitchFamily="18" charset="0"/>
              </a:rPr>
              <a:t>specifice</a:t>
            </a:r>
            <a:r>
              <a:rPr lang="en-US" sz="2000" b="0" dirty="0" smtClean="0">
                <a:solidFill>
                  <a:schemeClr val="tx1"/>
                </a:solidFill>
                <a:latin typeface="Times New Roman" panose="02020603050405020304" pitchFamily="18" charset="0"/>
                <a:cs typeface="Times New Roman" panose="02020603050405020304" pitchFamily="18" charset="0"/>
              </a:rPr>
              <a:t> de </a:t>
            </a:r>
            <a:r>
              <a:rPr lang="en-US" sz="2000" b="0" dirty="0" err="1" smtClean="0">
                <a:solidFill>
                  <a:schemeClr val="tx1"/>
                </a:solidFill>
                <a:latin typeface="Times New Roman" panose="02020603050405020304" pitchFamily="18" charset="0"/>
                <a:cs typeface="Times New Roman" panose="02020603050405020304" pitchFamily="18" charset="0"/>
              </a:rPr>
              <a:t>consum</a:t>
            </a:r>
            <a:r>
              <a:rPr lang="en-US" sz="2000" b="0" dirty="0" smtClean="0">
                <a:solidFill>
                  <a:schemeClr val="tx1"/>
                </a:solidFill>
                <a:latin typeface="Times New Roman" panose="02020603050405020304" pitchFamily="18" charset="0"/>
                <a:cs typeface="Times New Roman" panose="02020603050405020304" pitchFamily="18" charset="0"/>
              </a:rPr>
              <a:t> al </a:t>
            </a:r>
            <a:r>
              <a:rPr lang="en-US" sz="2000" b="0" dirty="0" err="1" smtClean="0">
                <a:solidFill>
                  <a:schemeClr val="tx1"/>
                </a:solidFill>
                <a:latin typeface="Times New Roman" panose="02020603050405020304" pitchFamily="18" charset="0"/>
                <a:cs typeface="Times New Roman" panose="02020603050405020304" pitchFamily="18" charset="0"/>
              </a:rPr>
              <a:t>energiei</a:t>
            </a:r>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b="0" dirty="0" err="1" smtClean="0">
                <a:solidFill>
                  <a:schemeClr val="tx1"/>
                </a:solidFill>
                <a:latin typeface="Times New Roman" panose="02020603050405020304" pitchFamily="18" charset="0"/>
                <a:cs typeface="Times New Roman" panose="02020603050405020304" pitchFamily="18" charset="0"/>
              </a:rPr>
              <a:t>electrice</a:t>
            </a:r>
            <a:r>
              <a:rPr lang="en-US" sz="2000" b="0" dirty="0" smtClean="0">
                <a:solidFill>
                  <a:schemeClr val="tx1"/>
                </a:solidFill>
                <a:latin typeface="Times New Roman" panose="02020603050405020304" pitchFamily="18" charset="0"/>
                <a:cs typeface="Times New Roman" panose="02020603050405020304" pitchFamily="18" charset="0"/>
              </a:rPr>
              <a:t> la </a:t>
            </a:r>
            <a:r>
              <a:rPr lang="en-US" sz="2000" b="0" dirty="0" err="1" smtClean="0">
                <a:solidFill>
                  <a:schemeClr val="tx1"/>
                </a:solidFill>
                <a:latin typeface="Times New Roman" panose="02020603050405020304" pitchFamily="18" charset="0"/>
                <a:cs typeface="Times New Roman" panose="02020603050405020304" pitchFamily="18" charset="0"/>
              </a:rPr>
              <a:t>pomparea</a:t>
            </a:r>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b="0" dirty="0" err="1" smtClean="0">
                <a:solidFill>
                  <a:schemeClr val="tx1"/>
                </a:solidFill>
                <a:latin typeface="Times New Roman" panose="02020603050405020304" pitchFamily="18" charset="0"/>
                <a:cs typeface="Times New Roman" panose="02020603050405020304" pitchFamily="18" charset="0"/>
              </a:rPr>
              <a:t>apelor</a:t>
            </a:r>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b="0" dirty="0" err="1" smtClean="0">
                <a:solidFill>
                  <a:schemeClr val="tx1"/>
                </a:solidFill>
                <a:latin typeface="Times New Roman" panose="02020603050405020304" pitchFamily="18" charset="0"/>
                <a:cs typeface="Times New Roman" panose="02020603050405020304" pitchFamily="18" charset="0"/>
              </a:rPr>
              <a:t>folosite</a:t>
            </a:r>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b="0" dirty="0" err="1" smtClean="0">
                <a:solidFill>
                  <a:schemeClr val="tx1"/>
                </a:solidFill>
                <a:latin typeface="Times New Roman" panose="02020603050405020304" pitchFamily="18" charset="0"/>
                <a:cs typeface="Times New Roman" panose="02020603050405020304" pitchFamily="18" charset="0"/>
              </a:rPr>
              <a:t>şi</a:t>
            </a:r>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b="0" dirty="0" err="1" smtClean="0">
                <a:solidFill>
                  <a:schemeClr val="tx1"/>
                </a:solidFill>
                <a:latin typeface="Times New Roman" panose="02020603050405020304" pitchFamily="18" charset="0"/>
                <a:cs typeface="Times New Roman" panose="02020603050405020304" pitchFamily="18" charset="0"/>
              </a:rPr>
              <a:t>parametrilor</a:t>
            </a:r>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b="0" dirty="0" err="1" smtClean="0">
                <a:solidFill>
                  <a:schemeClr val="tx1"/>
                </a:solidFill>
                <a:latin typeface="Times New Roman" panose="02020603050405020304" pitchFamily="18" charset="0"/>
                <a:cs typeface="Times New Roman" panose="02020603050405020304" pitchFamily="18" charset="0"/>
              </a:rPr>
              <a:t>tehnici</a:t>
            </a:r>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b="0" dirty="0" err="1" smtClean="0">
                <a:solidFill>
                  <a:schemeClr val="tx1"/>
                </a:solidFill>
                <a:latin typeface="Times New Roman" panose="02020603050405020304" pitchFamily="18" charset="0"/>
                <a:cs typeface="Times New Roman" panose="02020603050405020304" pitchFamily="18" charset="0"/>
              </a:rPr>
              <a:t>ai</a:t>
            </a:r>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b="0" dirty="0" err="1" smtClean="0">
                <a:solidFill>
                  <a:schemeClr val="tx1"/>
                </a:solidFill>
                <a:latin typeface="Times New Roman" panose="02020603050405020304" pitchFamily="18" charset="0"/>
                <a:cs typeface="Times New Roman" panose="02020603050405020304" pitchFamily="18" charset="0"/>
              </a:rPr>
              <a:t>utilajului</a:t>
            </a:r>
            <a:r>
              <a:rPr lang="en-US" sz="2000" b="0" dirty="0" smtClean="0">
                <a:solidFill>
                  <a:schemeClr val="tx1"/>
                </a:solidFill>
                <a:latin typeface="Times New Roman" panose="02020603050405020304" pitchFamily="18" charset="0"/>
                <a:cs typeface="Times New Roman" panose="02020603050405020304" pitchFamily="18" charset="0"/>
              </a:rPr>
              <a:t>.</a:t>
            </a:r>
            <a:endParaRPr lang="en-US" sz="20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524315"/>
          </a:xfrm>
          <a:prstGeom prst="rect">
            <a:avLst/>
          </a:prstGeom>
          <a:noFill/>
        </p:spPr>
        <p:txBody>
          <a:bodyPr wrap="square" rtlCol="0">
            <a:spAutoFit/>
          </a:bodyPr>
          <a:lstStyle/>
          <a:p>
            <a:pPr algn="just"/>
            <a:r>
              <a:rPr lang="en-US" sz="1800" dirty="0" smtClean="0">
                <a:solidFill>
                  <a:schemeClr val="tx1"/>
                </a:solidFill>
                <a:latin typeface="Times New Roman" panose="02020603050405020304" pitchFamily="18" charset="0"/>
                <a:cs typeface="Times New Roman" panose="02020603050405020304" pitchFamily="18" charset="0"/>
              </a:rPr>
              <a:t>II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Evidenţa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apei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folosite</a:t>
            </a:r>
            <a:r>
              <a:rPr lang="en-US" sz="1800" dirty="0">
                <a:solidFill>
                  <a:schemeClr val="tx1"/>
                </a:solidFill>
                <a:latin typeface="Times New Roman" panose="02020603050405020304" pitchFamily="18" charset="0"/>
                <a:cs typeface="Times New Roman" panose="02020603050405020304" pitchFamily="18" charset="0"/>
              </a:rPr>
              <a:t> cu </a:t>
            </a:r>
            <a:r>
              <a:rPr lang="en-US" sz="1800" dirty="0" err="1">
                <a:solidFill>
                  <a:schemeClr val="tx1"/>
                </a:solidFill>
                <a:latin typeface="Times New Roman" panose="02020603050405020304" pitchFamily="18" charset="0"/>
                <a:cs typeface="Times New Roman" panose="02020603050405020304" pitchFamily="18" charset="0"/>
              </a:rPr>
              <a:t>aparate</a:t>
            </a:r>
            <a:r>
              <a:rPr lang="en-US" sz="1800" dirty="0">
                <a:solidFill>
                  <a:schemeClr val="tx1"/>
                </a:solidFill>
                <a:latin typeface="Times New Roman" panose="02020603050405020304" pitchFamily="18" charset="0"/>
                <a:cs typeface="Times New Roman" panose="02020603050405020304" pitchFamily="18" charset="0"/>
              </a:rPr>
              <a:t> de </a:t>
            </a:r>
            <a:r>
              <a:rPr lang="en-US" sz="1800" dirty="0" err="1">
                <a:solidFill>
                  <a:schemeClr val="tx1"/>
                </a:solidFill>
                <a:latin typeface="Times New Roman" panose="02020603050405020304" pitchFamily="18" charset="0"/>
                <a:cs typeface="Times New Roman" panose="02020603050405020304" pitchFamily="18" charset="0"/>
              </a:rPr>
              <a:t>măsurare</a:t>
            </a:r>
            <a:endParaRPr lang="ro-RO" sz="1800" dirty="0">
              <a:solidFill>
                <a:schemeClr val="tx1"/>
              </a:solidFill>
              <a:latin typeface="Times New Roman" panose="02020603050405020304" pitchFamily="18" charset="0"/>
              <a:cs typeface="Times New Roman" panose="02020603050405020304" pitchFamily="18" charset="0"/>
            </a:endParaRPr>
          </a:p>
          <a:p>
            <a:pPr algn="just"/>
            <a:endParaRPr lang="en-US" sz="1800" dirty="0">
              <a:solidFill>
                <a:schemeClr val="tx1"/>
              </a:solidFill>
              <a:latin typeface="Times New Roman" panose="02020603050405020304" pitchFamily="18" charset="0"/>
              <a:cs typeface="Times New Roman" panose="02020603050405020304" pitchFamily="18" charset="0"/>
            </a:endParaRPr>
          </a:p>
          <a:p>
            <a:pPr algn="just"/>
            <a:r>
              <a:rPr lang="en-US" sz="1800" b="0" dirty="0">
                <a:solidFill>
                  <a:schemeClr val="tx1"/>
                </a:solidFill>
                <a:latin typeface="Times New Roman" panose="02020603050405020304" pitchFamily="18" charset="0"/>
                <a:cs typeface="Times New Roman" panose="02020603050405020304" pitchFamily="18" charset="0"/>
              </a:rPr>
              <a:t>    7.</a:t>
            </a:r>
            <a:r>
              <a:rPr lang="ro-RO"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Evidenţa</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apei</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folosite</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presupune</a:t>
            </a:r>
            <a:r>
              <a:rPr lang="en-US" sz="1800" b="0" dirty="0">
                <a:solidFill>
                  <a:schemeClr val="tx1"/>
                </a:solidFill>
                <a:latin typeface="Times New Roman" panose="02020603050405020304" pitchFamily="18" charset="0"/>
                <a:cs typeface="Times New Roman" panose="02020603050405020304" pitchFamily="18" charset="0"/>
              </a:rPr>
              <a:t>:</a:t>
            </a:r>
          </a:p>
          <a:p>
            <a:pPr algn="just"/>
            <a:r>
              <a:rPr lang="en-US" sz="1800" b="0" dirty="0">
                <a:solidFill>
                  <a:schemeClr val="tx1"/>
                </a:solidFill>
                <a:latin typeface="Times New Roman" panose="02020603050405020304" pitchFamily="18" charset="0"/>
                <a:cs typeface="Times New Roman" panose="02020603050405020304" pitchFamily="18" charset="0"/>
              </a:rPr>
              <a:t>    a)</a:t>
            </a:r>
            <a:r>
              <a:rPr lang="ro-RO"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evidenţa</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consumului</a:t>
            </a:r>
            <a:r>
              <a:rPr lang="en-US" sz="1800" b="0" dirty="0">
                <a:solidFill>
                  <a:schemeClr val="tx1"/>
                </a:solidFill>
                <a:latin typeface="Times New Roman" panose="02020603050405020304" pitchFamily="18" charset="0"/>
                <a:cs typeface="Times New Roman" panose="02020603050405020304" pitchFamily="18" charset="0"/>
              </a:rPr>
              <a:t> de </a:t>
            </a:r>
            <a:r>
              <a:rPr lang="en-US" sz="1800" b="0" dirty="0" err="1">
                <a:solidFill>
                  <a:schemeClr val="tx1"/>
                </a:solidFill>
                <a:latin typeface="Times New Roman" panose="02020603050405020304" pitchFamily="18" charset="0"/>
                <a:cs typeface="Times New Roman" panose="02020603050405020304" pitchFamily="18" charset="0"/>
              </a:rPr>
              <a:t>apă</a:t>
            </a:r>
            <a:r>
              <a:rPr lang="en-US" sz="1800" b="0" dirty="0">
                <a:solidFill>
                  <a:schemeClr val="tx1"/>
                </a:solidFill>
                <a:latin typeface="Times New Roman" panose="02020603050405020304" pitchFamily="18" charset="0"/>
                <a:cs typeface="Times New Roman" panose="02020603050405020304" pitchFamily="18" charset="0"/>
              </a:rPr>
              <a:t> cu </a:t>
            </a:r>
            <a:r>
              <a:rPr lang="en-US" sz="1800" b="0" dirty="0" err="1">
                <a:solidFill>
                  <a:schemeClr val="tx1"/>
                </a:solidFill>
                <a:latin typeface="Times New Roman" panose="02020603050405020304" pitchFamily="18" charset="0"/>
                <a:cs typeface="Times New Roman" panose="02020603050405020304" pitchFamily="18" charset="0"/>
              </a:rPr>
              <a:t>aparate</a:t>
            </a:r>
            <a:r>
              <a:rPr lang="en-US" sz="1800" b="0" dirty="0">
                <a:solidFill>
                  <a:schemeClr val="tx1"/>
                </a:solidFill>
                <a:latin typeface="Times New Roman" panose="02020603050405020304" pitchFamily="18" charset="0"/>
                <a:cs typeface="Times New Roman" panose="02020603050405020304" pitchFamily="18" charset="0"/>
              </a:rPr>
              <a:t> de </a:t>
            </a:r>
            <a:r>
              <a:rPr lang="en-US" sz="1800" b="0" dirty="0" err="1">
                <a:solidFill>
                  <a:schemeClr val="tx1"/>
                </a:solidFill>
                <a:latin typeface="Times New Roman" panose="02020603050405020304" pitchFamily="18" charset="0"/>
                <a:cs typeface="Times New Roman" panose="02020603050405020304" pitchFamily="18" charset="0"/>
              </a:rPr>
              <a:t>măsurare</a:t>
            </a:r>
            <a:r>
              <a:rPr lang="en-US" sz="1800" b="0" dirty="0">
                <a:solidFill>
                  <a:schemeClr val="tx1"/>
                </a:solidFill>
                <a:latin typeface="Times New Roman" panose="02020603050405020304" pitchFamily="18" charset="0"/>
                <a:cs typeface="Times New Roman" panose="02020603050405020304" pitchFamily="18" charset="0"/>
              </a:rPr>
              <a:t>;</a:t>
            </a:r>
          </a:p>
          <a:p>
            <a:pPr algn="just"/>
            <a:r>
              <a:rPr lang="en-US" sz="1800" b="0" dirty="0">
                <a:solidFill>
                  <a:schemeClr val="tx1"/>
                </a:solidFill>
                <a:latin typeface="Times New Roman" panose="02020603050405020304" pitchFamily="18" charset="0"/>
                <a:cs typeface="Times New Roman" panose="02020603050405020304" pitchFamily="18" charset="0"/>
              </a:rPr>
              <a:t>    b)</a:t>
            </a:r>
            <a:r>
              <a:rPr lang="ro-RO"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evidenţa</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consumului</a:t>
            </a:r>
            <a:r>
              <a:rPr lang="en-US" sz="1800" b="0" dirty="0">
                <a:solidFill>
                  <a:schemeClr val="tx1"/>
                </a:solidFill>
                <a:latin typeface="Times New Roman" panose="02020603050405020304" pitchFamily="18" charset="0"/>
                <a:cs typeface="Times New Roman" panose="02020603050405020304" pitchFamily="18" charset="0"/>
              </a:rPr>
              <a:t> de </a:t>
            </a:r>
            <a:r>
              <a:rPr lang="en-US" sz="1800" b="0" dirty="0" err="1">
                <a:solidFill>
                  <a:schemeClr val="tx1"/>
                </a:solidFill>
                <a:latin typeface="Times New Roman" panose="02020603050405020304" pitchFamily="18" charset="0"/>
                <a:cs typeface="Times New Roman" panose="02020603050405020304" pitchFamily="18" charset="0"/>
              </a:rPr>
              <a:t>apă</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prin</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metode</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indirecte</a:t>
            </a:r>
            <a:r>
              <a:rPr lang="en-US" sz="1800" b="0" dirty="0">
                <a:solidFill>
                  <a:schemeClr val="tx1"/>
                </a:solidFill>
                <a:latin typeface="Times New Roman" panose="02020603050405020304" pitchFamily="18" charset="0"/>
                <a:cs typeface="Times New Roman" panose="02020603050405020304" pitchFamily="18" charset="0"/>
              </a:rPr>
              <a:t>;</a:t>
            </a:r>
          </a:p>
          <a:p>
            <a:pPr algn="just"/>
            <a:r>
              <a:rPr lang="en-US" sz="1800" b="0" dirty="0">
                <a:solidFill>
                  <a:schemeClr val="tx1"/>
                </a:solidFill>
                <a:latin typeface="Times New Roman" panose="02020603050405020304" pitchFamily="18" charset="0"/>
                <a:cs typeface="Times New Roman" panose="02020603050405020304" pitchFamily="18" charset="0"/>
              </a:rPr>
              <a:t>    c)</a:t>
            </a:r>
            <a:r>
              <a:rPr lang="ro-RO"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evidenţa</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calităţii</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apei</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uzate</a:t>
            </a:r>
            <a:r>
              <a:rPr lang="en-US" sz="1800" b="0" dirty="0">
                <a:solidFill>
                  <a:schemeClr val="tx1"/>
                </a:solidFill>
                <a:latin typeface="Times New Roman" panose="02020603050405020304" pitchFamily="18" charset="0"/>
                <a:cs typeface="Times New Roman" panose="02020603050405020304" pitchFamily="18" charset="0"/>
              </a:rPr>
              <a:t>;</a:t>
            </a:r>
          </a:p>
          <a:p>
            <a:pPr algn="just"/>
            <a:r>
              <a:rPr lang="en-US" sz="1800" b="0" dirty="0">
                <a:solidFill>
                  <a:schemeClr val="tx1"/>
                </a:solidFill>
                <a:latin typeface="Times New Roman" panose="02020603050405020304" pitchFamily="18" charset="0"/>
                <a:cs typeface="Times New Roman" panose="02020603050405020304" pitchFamily="18" charset="0"/>
              </a:rPr>
              <a:t>    d)</a:t>
            </a:r>
            <a:r>
              <a:rPr lang="ro-RO"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atribuirea</a:t>
            </a:r>
            <a:r>
              <a:rPr lang="en-US" sz="1800" b="0" dirty="0">
                <a:solidFill>
                  <a:schemeClr val="tx1"/>
                </a:solidFill>
                <a:latin typeface="Times New Roman" panose="02020603050405020304" pitchFamily="18" charset="0"/>
                <a:cs typeface="Times New Roman" panose="02020603050405020304" pitchFamily="18" charset="0"/>
              </a:rPr>
              <a:t> de </a:t>
            </a:r>
            <a:r>
              <a:rPr lang="en-US" sz="1800" b="0" dirty="0" err="1">
                <a:solidFill>
                  <a:schemeClr val="tx1"/>
                </a:solidFill>
                <a:latin typeface="Times New Roman" panose="02020603050405020304" pitchFamily="18" charset="0"/>
                <a:cs typeface="Times New Roman" panose="02020603050405020304" pitchFamily="18" charset="0"/>
              </a:rPr>
              <a:t>coordonate</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geografice</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surselor</a:t>
            </a:r>
            <a:r>
              <a:rPr lang="en-US" sz="1800" b="0" dirty="0">
                <a:solidFill>
                  <a:schemeClr val="tx1"/>
                </a:solidFill>
                <a:latin typeface="Times New Roman" panose="02020603050405020304" pitchFamily="18" charset="0"/>
                <a:cs typeface="Times New Roman" panose="02020603050405020304" pitchFamily="18" charset="0"/>
              </a:rPr>
              <a:t> de </a:t>
            </a:r>
            <a:r>
              <a:rPr lang="en-US" sz="1800" b="0" dirty="0" err="1">
                <a:solidFill>
                  <a:schemeClr val="tx1"/>
                </a:solidFill>
                <a:latin typeface="Times New Roman" panose="02020603050405020304" pitchFamily="18" charset="0"/>
                <a:cs typeface="Times New Roman" panose="02020603050405020304" pitchFamily="18" charset="0"/>
              </a:rPr>
              <a:t>captare</a:t>
            </a:r>
            <a:r>
              <a:rPr lang="en-US" sz="1800" b="0" dirty="0">
                <a:solidFill>
                  <a:schemeClr val="tx1"/>
                </a:solidFill>
                <a:latin typeface="Times New Roman" panose="02020603050405020304" pitchFamily="18" charset="0"/>
                <a:cs typeface="Times New Roman" panose="02020603050405020304" pitchFamily="18" charset="0"/>
              </a:rPr>
              <a:t> a </a:t>
            </a:r>
            <a:r>
              <a:rPr lang="en-US" sz="1800" b="0" dirty="0" err="1">
                <a:solidFill>
                  <a:schemeClr val="tx1"/>
                </a:solidFill>
                <a:latin typeface="Times New Roman" panose="02020603050405020304" pitchFamily="18" charset="0"/>
                <a:cs typeface="Times New Roman" panose="02020603050405020304" pitchFamily="18" charset="0"/>
              </a:rPr>
              <a:t>apei</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şi</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punctelor</a:t>
            </a:r>
            <a:r>
              <a:rPr lang="en-US" sz="1800" b="0" dirty="0">
                <a:solidFill>
                  <a:schemeClr val="tx1"/>
                </a:solidFill>
                <a:latin typeface="Times New Roman" panose="02020603050405020304" pitchFamily="18" charset="0"/>
                <a:cs typeface="Times New Roman" panose="02020603050405020304" pitchFamily="18" charset="0"/>
              </a:rPr>
              <a:t> de </a:t>
            </a:r>
            <a:r>
              <a:rPr lang="en-US" sz="1800" b="0" dirty="0" err="1">
                <a:solidFill>
                  <a:schemeClr val="tx1"/>
                </a:solidFill>
                <a:latin typeface="Times New Roman" panose="02020603050405020304" pitchFamily="18" charset="0"/>
                <a:cs typeface="Times New Roman" panose="02020603050405020304" pitchFamily="18" charset="0"/>
              </a:rPr>
              <a:t>deversare</a:t>
            </a:r>
            <a:r>
              <a:rPr lang="en-US" sz="1800" b="0" dirty="0">
                <a:solidFill>
                  <a:schemeClr val="tx1"/>
                </a:solidFill>
                <a:latin typeface="Times New Roman" panose="02020603050405020304" pitchFamily="18" charset="0"/>
                <a:cs typeface="Times New Roman" panose="02020603050405020304" pitchFamily="18" charset="0"/>
              </a:rPr>
              <a:t>.</a:t>
            </a:r>
          </a:p>
          <a:p>
            <a:pPr algn="just"/>
            <a:r>
              <a:rPr lang="en-US" sz="1800" b="0" dirty="0">
                <a:solidFill>
                  <a:schemeClr val="tx1"/>
                </a:solidFill>
                <a:latin typeface="Times New Roman" panose="02020603050405020304" pitchFamily="18" charset="0"/>
                <a:cs typeface="Times New Roman" panose="02020603050405020304" pitchFamily="18" charset="0"/>
              </a:rPr>
              <a:t>    8. </a:t>
            </a:r>
            <a:r>
              <a:rPr lang="en-US" sz="1800" b="0" dirty="0" err="1">
                <a:solidFill>
                  <a:schemeClr val="tx1"/>
                </a:solidFill>
                <a:latin typeface="Times New Roman" panose="02020603050405020304" pitchFamily="18" charset="0"/>
                <a:cs typeface="Times New Roman" panose="02020603050405020304" pitchFamily="18" charset="0"/>
              </a:rPr>
              <a:t>Pentru</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evidenţa</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consumului</a:t>
            </a:r>
            <a:r>
              <a:rPr lang="en-US" sz="1800" b="0" dirty="0">
                <a:solidFill>
                  <a:schemeClr val="tx1"/>
                </a:solidFill>
                <a:latin typeface="Times New Roman" panose="02020603050405020304" pitchFamily="18" charset="0"/>
                <a:cs typeface="Times New Roman" panose="02020603050405020304" pitchFamily="18" charset="0"/>
              </a:rPr>
              <a:t> de </a:t>
            </a:r>
            <a:r>
              <a:rPr lang="en-US" sz="1800" b="0" dirty="0" err="1">
                <a:solidFill>
                  <a:schemeClr val="tx1"/>
                </a:solidFill>
                <a:latin typeface="Times New Roman" panose="02020603050405020304" pitchFamily="18" charset="0"/>
                <a:cs typeface="Times New Roman" panose="02020603050405020304" pitchFamily="18" charset="0"/>
              </a:rPr>
              <a:t>apă</a:t>
            </a:r>
            <a:r>
              <a:rPr lang="en-US" sz="1800" b="0" dirty="0">
                <a:solidFill>
                  <a:schemeClr val="tx1"/>
                </a:solidFill>
                <a:latin typeface="Times New Roman" panose="02020603050405020304" pitchFamily="18" charset="0"/>
                <a:cs typeface="Times New Roman" panose="02020603050405020304" pitchFamily="18" charset="0"/>
              </a:rPr>
              <a:t> cu </a:t>
            </a:r>
            <a:r>
              <a:rPr lang="en-US" sz="1800" b="0" dirty="0" err="1">
                <a:solidFill>
                  <a:schemeClr val="tx1"/>
                </a:solidFill>
                <a:latin typeface="Times New Roman" panose="02020603050405020304" pitchFamily="18" charset="0"/>
                <a:cs typeface="Times New Roman" panose="02020603050405020304" pitchFamily="18" charset="0"/>
              </a:rPr>
              <a:t>aparate</a:t>
            </a:r>
            <a:r>
              <a:rPr lang="en-US" sz="1800" b="0" dirty="0">
                <a:solidFill>
                  <a:schemeClr val="tx1"/>
                </a:solidFill>
                <a:latin typeface="Times New Roman" panose="02020603050405020304" pitchFamily="18" charset="0"/>
                <a:cs typeface="Times New Roman" panose="02020603050405020304" pitchFamily="18" charset="0"/>
              </a:rPr>
              <a:t> de </a:t>
            </a:r>
            <a:r>
              <a:rPr lang="en-US" sz="1800" b="0" dirty="0" err="1">
                <a:solidFill>
                  <a:schemeClr val="tx1"/>
                </a:solidFill>
                <a:latin typeface="Times New Roman" panose="02020603050405020304" pitchFamily="18" charset="0"/>
                <a:cs typeface="Times New Roman" panose="02020603050405020304" pitchFamily="18" charset="0"/>
              </a:rPr>
              <a:t>măsurare</a:t>
            </a:r>
            <a:r>
              <a:rPr lang="en-US" sz="1800" b="0" dirty="0">
                <a:solidFill>
                  <a:schemeClr val="tx1"/>
                </a:solidFill>
                <a:latin typeface="Times New Roman" panose="02020603050405020304" pitchFamily="18" charset="0"/>
                <a:cs typeface="Times New Roman" panose="02020603050405020304" pitchFamily="18" charset="0"/>
              </a:rPr>
              <a:t> se </a:t>
            </a:r>
            <a:r>
              <a:rPr lang="en-US" sz="1800" b="0" dirty="0" err="1">
                <a:solidFill>
                  <a:schemeClr val="tx1"/>
                </a:solidFill>
                <a:latin typeface="Times New Roman" panose="02020603050405020304" pitchFamily="18" charset="0"/>
                <a:cs typeface="Times New Roman" panose="02020603050405020304" pitchFamily="18" charset="0"/>
              </a:rPr>
              <a:t>utilizează</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formularul</a:t>
            </a:r>
            <a:r>
              <a:rPr lang="en-US" sz="1800" b="0" dirty="0">
                <a:solidFill>
                  <a:schemeClr val="tx1"/>
                </a:solidFill>
                <a:latin typeface="Times New Roman" panose="02020603050405020304" pitchFamily="18" charset="0"/>
                <a:cs typeface="Times New Roman" panose="02020603050405020304" pitchFamily="18" charset="0"/>
              </a:rPr>
              <a:t> din </a:t>
            </a:r>
            <a:r>
              <a:rPr lang="en-US" sz="1800" b="0" dirty="0" err="1">
                <a:solidFill>
                  <a:schemeClr val="tx1"/>
                </a:solidFill>
                <a:latin typeface="Times New Roman" panose="02020603050405020304" pitchFamily="18" charset="0"/>
                <a:cs typeface="Times New Roman" panose="02020603050405020304" pitchFamily="18" charset="0"/>
              </a:rPr>
              <a:t>anexa</a:t>
            </a:r>
            <a:r>
              <a:rPr lang="en-US" sz="1800" b="0" dirty="0">
                <a:solidFill>
                  <a:schemeClr val="tx1"/>
                </a:solidFill>
                <a:latin typeface="Times New Roman" panose="02020603050405020304" pitchFamily="18" charset="0"/>
                <a:cs typeface="Times New Roman" panose="02020603050405020304" pitchFamily="18" charset="0"/>
              </a:rPr>
              <a:t> nr. 1 la </a:t>
            </a:r>
            <a:r>
              <a:rPr lang="en-US" sz="1800" b="0" dirty="0" err="1">
                <a:solidFill>
                  <a:schemeClr val="tx1"/>
                </a:solidFill>
                <a:latin typeface="Times New Roman" panose="02020603050405020304" pitchFamily="18" charset="0"/>
                <a:cs typeface="Times New Roman" panose="02020603050405020304" pitchFamily="18" charset="0"/>
              </a:rPr>
              <a:t>prezentul</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Regulament</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în</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baza</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căruia</a:t>
            </a:r>
            <a:r>
              <a:rPr lang="en-US" sz="1800" b="0" dirty="0">
                <a:solidFill>
                  <a:schemeClr val="tx1"/>
                </a:solidFill>
                <a:latin typeface="Times New Roman" panose="02020603050405020304" pitchFamily="18" charset="0"/>
                <a:cs typeface="Times New Roman" panose="02020603050405020304" pitchFamily="18" charset="0"/>
              </a:rPr>
              <a:t> se </a:t>
            </a:r>
            <a:r>
              <a:rPr lang="en-US" sz="1800" b="0" dirty="0" err="1">
                <a:solidFill>
                  <a:schemeClr val="tx1"/>
                </a:solidFill>
                <a:latin typeface="Times New Roman" panose="02020603050405020304" pitchFamily="18" charset="0"/>
                <a:cs typeface="Times New Roman" panose="02020603050405020304" pitchFamily="18" charset="0"/>
              </a:rPr>
              <a:t>determină</a:t>
            </a:r>
            <a:r>
              <a:rPr lang="en-US" sz="1800" b="0" dirty="0">
                <a:solidFill>
                  <a:schemeClr val="tx1"/>
                </a:solidFill>
                <a:latin typeface="Times New Roman" panose="02020603050405020304" pitchFamily="18" charset="0"/>
                <a:cs typeface="Times New Roman" panose="02020603050405020304" pitchFamily="18" charset="0"/>
              </a:rPr>
              <a:t>:</a:t>
            </a:r>
          </a:p>
          <a:p>
            <a:pPr algn="just"/>
            <a:r>
              <a:rPr lang="en-US" sz="1800" b="0" dirty="0">
                <a:solidFill>
                  <a:schemeClr val="tx1"/>
                </a:solidFill>
                <a:latin typeface="Times New Roman" panose="02020603050405020304" pitchFamily="18" charset="0"/>
                <a:cs typeface="Times New Roman" panose="02020603050405020304" pitchFamily="18" charset="0"/>
              </a:rPr>
              <a:t>    a)</a:t>
            </a:r>
            <a:r>
              <a:rPr lang="ro-RO"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apa</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captată</a:t>
            </a:r>
            <a:r>
              <a:rPr lang="en-US" sz="1800" b="0" dirty="0">
                <a:solidFill>
                  <a:schemeClr val="tx1"/>
                </a:solidFill>
                <a:latin typeface="Times New Roman" panose="02020603050405020304" pitchFamily="18" charset="0"/>
                <a:cs typeface="Times New Roman" panose="02020603050405020304" pitchFamily="18" charset="0"/>
              </a:rPr>
              <a:t> din </a:t>
            </a:r>
            <a:r>
              <a:rPr lang="en-US" sz="1800" b="0" dirty="0" err="1">
                <a:solidFill>
                  <a:schemeClr val="tx1"/>
                </a:solidFill>
                <a:latin typeface="Times New Roman" panose="02020603050405020304" pitchFamily="18" charset="0"/>
                <a:cs typeface="Times New Roman" panose="02020603050405020304" pitchFamily="18" charset="0"/>
              </a:rPr>
              <a:t>corpuri</a:t>
            </a:r>
            <a:r>
              <a:rPr lang="en-US" sz="1800" b="0" dirty="0">
                <a:solidFill>
                  <a:schemeClr val="tx1"/>
                </a:solidFill>
                <a:latin typeface="Times New Roman" panose="02020603050405020304" pitchFamily="18" charset="0"/>
                <a:cs typeface="Times New Roman" panose="02020603050405020304" pitchFamily="18" charset="0"/>
              </a:rPr>
              <a:t> de </a:t>
            </a:r>
            <a:r>
              <a:rPr lang="en-US" sz="1800" b="0" dirty="0" err="1">
                <a:solidFill>
                  <a:schemeClr val="tx1"/>
                </a:solidFill>
                <a:latin typeface="Times New Roman" panose="02020603050405020304" pitchFamily="18" charset="0"/>
                <a:cs typeface="Times New Roman" panose="02020603050405020304" pitchFamily="18" charset="0"/>
              </a:rPr>
              <a:t>apă</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sau</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alte</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sisteme</a:t>
            </a:r>
            <a:r>
              <a:rPr lang="en-US" sz="1800" b="0" dirty="0">
                <a:solidFill>
                  <a:schemeClr val="tx1"/>
                </a:solidFill>
                <a:latin typeface="Times New Roman" panose="02020603050405020304" pitchFamily="18" charset="0"/>
                <a:cs typeface="Times New Roman" panose="02020603050405020304" pitchFamily="18" charset="0"/>
              </a:rPr>
              <a:t> de </a:t>
            </a:r>
            <a:r>
              <a:rPr lang="en-US" sz="1800" b="0" dirty="0" err="1">
                <a:solidFill>
                  <a:schemeClr val="tx1"/>
                </a:solidFill>
                <a:latin typeface="Times New Roman" panose="02020603050405020304" pitchFamily="18" charset="0"/>
                <a:cs typeface="Times New Roman" panose="02020603050405020304" pitchFamily="18" charset="0"/>
              </a:rPr>
              <a:t>distribuire</a:t>
            </a:r>
            <a:r>
              <a:rPr lang="en-US" sz="1800" b="0" dirty="0">
                <a:solidFill>
                  <a:schemeClr val="tx1"/>
                </a:solidFill>
                <a:latin typeface="Times New Roman" panose="02020603050405020304" pitchFamily="18" charset="0"/>
                <a:cs typeface="Times New Roman" panose="02020603050405020304" pitchFamily="18" charset="0"/>
              </a:rPr>
              <a:t> a </a:t>
            </a:r>
            <a:r>
              <a:rPr lang="en-US" sz="1800" b="0" dirty="0" err="1">
                <a:solidFill>
                  <a:schemeClr val="tx1"/>
                </a:solidFill>
                <a:latin typeface="Times New Roman" panose="02020603050405020304" pitchFamily="18" charset="0"/>
                <a:cs typeface="Times New Roman" panose="02020603050405020304" pitchFamily="18" charset="0"/>
              </a:rPr>
              <a:t>apei</a:t>
            </a:r>
            <a:r>
              <a:rPr lang="en-US" sz="1800" b="0" dirty="0">
                <a:solidFill>
                  <a:schemeClr val="tx1"/>
                </a:solidFill>
                <a:latin typeface="Times New Roman" panose="02020603050405020304" pitchFamily="18" charset="0"/>
                <a:cs typeface="Times New Roman" panose="02020603050405020304" pitchFamily="18" charset="0"/>
              </a:rPr>
              <a:t>;</a:t>
            </a:r>
          </a:p>
          <a:p>
            <a:pPr algn="just"/>
            <a:r>
              <a:rPr lang="en-US" sz="1800" b="0" dirty="0">
                <a:solidFill>
                  <a:schemeClr val="tx1"/>
                </a:solidFill>
                <a:latin typeface="Times New Roman" panose="02020603050405020304" pitchFamily="18" charset="0"/>
                <a:cs typeface="Times New Roman" panose="02020603050405020304" pitchFamily="18" charset="0"/>
              </a:rPr>
              <a:t>    b)</a:t>
            </a:r>
            <a:r>
              <a:rPr lang="ro-RO"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apa</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repartizată</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altor</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beneficiari</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sau</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apa</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deversată</a:t>
            </a:r>
            <a:r>
              <a:rPr lang="en-US" sz="1800" b="0" dirty="0">
                <a:solidFill>
                  <a:schemeClr val="tx1"/>
                </a:solidFill>
                <a:latin typeface="Times New Roman" panose="02020603050405020304" pitchFamily="18" charset="0"/>
                <a:cs typeface="Times New Roman" panose="02020603050405020304" pitchFamily="18" charset="0"/>
              </a:rPr>
              <a:t>;</a:t>
            </a:r>
          </a:p>
          <a:p>
            <a:pPr algn="just"/>
            <a:r>
              <a:rPr lang="en-US" sz="1800" b="0" dirty="0">
                <a:solidFill>
                  <a:schemeClr val="tx1"/>
                </a:solidFill>
                <a:latin typeface="Times New Roman" panose="02020603050405020304" pitchFamily="18" charset="0"/>
                <a:cs typeface="Times New Roman" panose="02020603050405020304" pitchFamily="18" charset="0"/>
              </a:rPr>
              <a:t>    c)</a:t>
            </a:r>
            <a:r>
              <a:rPr lang="ro-RO"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apa</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evacuată</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în</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cîmpiile</a:t>
            </a:r>
            <a:r>
              <a:rPr lang="en-US" sz="1800" b="0" dirty="0">
                <a:solidFill>
                  <a:schemeClr val="tx1"/>
                </a:solidFill>
                <a:latin typeface="Times New Roman" panose="02020603050405020304" pitchFamily="18" charset="0"/>
                <a:cs typeface="Times New Roman" panose="02020603050405020304" pitchFamily="18" charset="0"/>
              </a:rPr>
              <a:t> de </a:t>
            </a:r>
            <a:r>
              <a:rPr lang="en-US" sz="1800" b="0" dirty="0" err="1">
                <a:solidFill>
                  <a:schemeClr val="tx1"/>
                </a:solidFill>
                <a:latin typeface="Times New Roman" panose="02020603050405020304" pitchFamily="18" charset="0"/>
                <a:cs typeface="Times New Roman" panose="02020603050405020304" pitchFamily="18" charset="0"/>
              </a:rPr>
              <a:t>infiltrare</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în</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bazinele</a:t>
            </a:r>
            <a:r>
              <a:rPr lang="en-US" sz="1800" b="0" dirty="0">
                <a:solidFill>
                  <a:schemeClr val="tx1"/>
                </a:solidFill>
                <a:latin typeface="Times New Roman" panose="02020603050405020304" pitchFamily="18" charset="0"/>
                <a:cs typeface="Times New Roman" panose="02020603050405020304" pitchFamily="18" charset="0"/>
              </a:rPr>
              <a:t> de </a:t>
            </a:r>
            <a:r>
              <a:rPr lang="en-US" sz="1800" b="0" dirty="0" err="1">
                <a:solidFill>
                  <a:schemeClr val="tx1"/>
                </a:solidFill>
                <a:latin typeface="Times New Roman" panose="02020603050405020304" pitchFamily="18" charset="0"/>
                <a:cs typeface="Times New Roman" panose="02020603050405020304" pitchFamily="18" charset="0"/>
              </a:rPr>
              <a:t>acumulare</a:t>
            </a:r>
            <a:r>
              <a:rPr lang="en-US" sz="1800" b="0" dirty="0">
                <a:solidFill>
                  <a:schemeClr val="tx1"/>
                </a:solidFill>
                <a:latin typeface="Times New Roman" panose="02020603050405020304" pitchFamily="18" charset="0"/>
                <a:cs typeface="Times New Roman" panose="02020603050405020304" pitchFamily="18" charset="0"/>
              </a:rPr>
              <a:t> etc.;</a:t>
            </a:r>
          </a:p>
          <a:p>
            <a:pPr algn="just"/>
            <a:r>
              <a:rPr lang="en-US" sz="1800" b="0" dirty="0">
                <a:solidFill>
                  <a:schemeClr val="tx1"/>
                </a:solidFill>
                <a:latin typeface="Times New Roman" panose="02020603050405020304" pitchFamily="18" charset="0"/>
                <a:cs typeface="Times New Roman" panose="02020603050405020304" pitchFamily="18" charset="0"/>
              </a:rPr>
              <a:t>    d) </a:t>
            </a:r>
            <a:r>
              <a:rPr lang="en-US" sz="1800" b="0" dirty="0" err="1">
                <a:solidFill>
                  <a:schemeClr val="tx1"/>
                </a:solidFill>
                <a:latin typeface="Times New Roman" panose="02020603050405020304" pitchFamily="18" charset="0"/>
                <a:cs typeface="Times New Roman" panose="02020603050405020304" pitchFamily="18" charset="0"/>
              </a:rPr>
              <a:t>apa</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utilizată</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în</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sistemele</a:t>
            </a:r>
            <a:r>
              <a:rPr lang="en-US" sz="1800" b="0" dirty="0">
                <a:solidFill>
                  <a:schemeClr val="tx1"/>
                </a:solidFill>
                <a:latin typeface="Times New Roman" panose="02020603050405020304" pitchFamily="18" charset="0"/>
                <a:cs typeface="Times New Roman" panose="02020603050405020304" pitchFamily="18" charset="0"/>
              </a:rPr>
              <a:t> de </a:t>
            </a:r>
            <a:r>
              <a:rPr lang="en-US" sz="1800" b="0" dirty="0" err="1">
                <a:solidFill>
                  <a:schemeClr val="tx1"/>
                </a:solidFill>
                <a:latin typeface="Times New Roman" panose="02020603050405020304" pitchFamily="18" charset="0"/>
                <a:cs typeface="Times New Roman" panose="02020603050405020304" pitchFamily="18" charset="0"/>
              </a:rPr>
              <a:t>alimentare</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în</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sistemele</a:t>
            </a:r>
            <a:r>
              <a:rPr lang="en-US" sz="1800" b="0" dirty="0">
                <a:solidFill>
                  <a:schemeClr val="tx1"/>
                </a:solidFill>
                <a:latin typeface="Times New Roman" panose="02020603050405020304" pitchFamily="18" charset="0"/>
                <a:cs typeface="Times New Roman" panose="02020603050405020304" pitchFamily="18" charset="0"/>
              </a:rPr>
              <a:t> de </a:t>
            </a:r>
            <a:r>
              <a:rPr lang="en-US" sz="1800" b="0" dirty="0" err="1">
                <a:solidFill>
                  <a:schemeClr val="tx1"/>
                </a:solidFill>
                <a:latin typeface="Times New Roman" panose="02020603050405020304" pitchFamily="18" charset="0"/>
                <a:cs typeface="Times New Roman" panose="02020603050405020304" pitchFamily="18" charset="0"/>
              </a:rPr>
              <a:t>alimentare</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repetată</a:t>
            </a:r>
            <a:r>
              <a:rPr lang="en-US" sz="1800" b="0" dirty="0">
                <a:solidFill>
                  <a:schemeClr val="tx1"/>
                </a:solidFill>
                <a:latin typeface="Times New Roman" panose="02020603050405020304" pitchFamily="18" charset="0"/>
                <a:cs typeface="Times New Roman" panose="02020603050405020304" pitchFamily="18" charset="0"/>
              </a:rPr>
              <a:t>, precum </a:t>
            </a:r>
            <a:r>
              <a:rPr lang="en-US" sz="1800" b="0" dirty="0" err="1">
                <a:solidFill>
                  <a:schemeClr val="tx1"/>
                </a:solidFill>
                <a:latin typeface="Times New Roman" panose="02020603050405020304" pitchFamily="18" charset="0"/>
                <a:cs typeface="Times New Roman" panose="02020603050405020304" pitchFamily="18" charset="0"/>
              </a:rPr>
              <a:t>şi</a:t>
            </a:r>
            <a:r>
              <a:rPr lang="en-US" sz="1800" b="0" dirty="0">
                <a:solidFill>
                  <a:schemeClr val="tx1"/>
                </a:solidFill>
                <a:latin typeface="Times New Roman" panose="02020603050405020304" pitchFamily="18" charset="0"/>
                <a:cs typeface="Times New Roman" panose="02020603050405020304" pitchFamily="18" charset="0"/>
              </a:rPr>
              <a:t> la </a:t>
            </a:r>
            <a:r>
              <a:rPr lang="en-US" sz="1800" b="0" dirty="0" err="1">
                <a:solidFill>
                  <a:schemeClr val="tx1"/>
                </a:solidFill>
                <a:latin typeface="Times New Roman" panose="02020603050405020304" pitchFamily="18" charset="0"/>
                <a:cs typeface="Times New Roman" panose="02020603050405020304" pitchFamily="18" charset="0"/>
              </a:rPr>
              <a:t>punctele</a:t>
            </a:r>
            <a:r>
              <a:rPr lang="en-US" sz="1800" b="0" dirty="0">
                <a:solidFill>
                  <a:schemeClr val="tx1"/>
                </a:solidFill>
                <a:latin typeface="Times New Roman" panose="02020603050405020304" pitchFamily="18" charset="0"/>
                <a:cs typeface="Times New Roman" panose="02020603050405020304" pitchFamily="18" charset="0"/>
              </a:rPr>
              <a:t> de </a:t>
            </a:r>
            <a:r>
              <a:rPr lang="en-US" sz="1800" b="0" dirty="0" err="1">
                <a:solidFill>
                  <a:schemeClr val="tx1"/>
                </a:solidFill>
                <a:latin typeface="Times New Roman" panose="02020603050405020304" pitchFamily="18" charset="0"/>
                <a:cs typeface="Times New Roman" panose="02020603050405020304" pitchFamily="18" charset="0"/>
              </a:rPr>
              <a:t>racordare</a:t>
            </a:r>
            <a:r>
              <a:rPr lang="en-US" sz="1800" b="0" dirty="0">
                <a:solidFill>
                  <a:schemeClr val="tx1"/>
                </a:solidFill>
                <a:latin typeface="Times New Roman" panose="02020603050405020304" pitchFamily="18" charset="0"/>
                <a:cs typeface="Times New Roman" panose="02020603050405020304" pitchFamily="18" charset="0"/>
              </a:rPr>
              <a:t> a </a:t>
            </a:r>
            <a:r>
              <a:rPr lang="en-US" sz="1800" b="0" dirty="0" err="1">
                <a:solidFill>
                  <a:schemeClr val="tx1"/>
                </a:solidFill>
                <a:latin typeface="Times New Roman" panose="02020603050405020304" pitchFamily="18" charset="0"/>
                <a:cs typeface="Times New Roman" panose="02020603050405020304" pitchFamily="18" charset="0"/>
              </a:rPr>
              <a:t>apei</a:t>
            </a:r>
            <a:r>
              <a:rPr lang="en-US" sz="1800" b="0" dirty="0">
                <a:solidFill>
                  <a:schemeClr val="tx1"/>
                </a:solidFill>
                <a:latin typeface="Times New Roman" panose="02020603050405020304" pitchFamily="18" charset="0"/>
                <a:cs typeface="Times New Roman" panose="02020603050405020304" pitchFamily="18" charset="0"/>
              </a:rPr>
              <a:t> brute.</a:t>
            </a:r>
            <a:endParaRPr lang="ro-RO" sz="1800" b="0" dirty="0">
              <a:solidFill>
                <a:schemeClr val="tx1"/>
              </a:solidFill>
              <a:latin typeface="Times New Roman" panose="02020603050405020304" pitchFamily="18" charset="0"/>
              <a:cs typeface="Times New Roman" panose="02020603050405020304" pitchFamily="18" charset="0"/>
            </a:endParaRPr>
          </a:p>
          <a:p>
            <a:pPr algn="just"/>
            <a:r>
              <a:rPr lang="en-US" sz="1800" b="0" dirty="0">
                <a:solidFill>
                  <a:schemeClr val="tx1"/>
                </a:solidFill>
                <a:latin typeface="Times New Roman" panose="02020603050405020304" pitchFamily="18" charset="0"/>
                <a:cs typeface="Times New Roman" panose="02020603050405020304" pitchFamily="18" charset="0"/>
              </a:rPr>
              <a:t> 8. </a:t>
            </a:r>
            <a:r>
              <a:rPr lang="en-US" sz="1800" b="0" dirty="0" err="1">
                <a:solidFill>
                  <a:schemeClr val="tx1"/>
                </a:solidFill>
                <a:latin typeface="Times New Roman" panose="02020603050405020304" pitchFamily="18" charset="0"/>
                <a:cs typeface="Times New Roman" panose="02020603050405020304" pitchFamily="18" charset="0"/>
              </a:rPr>
              <a:t>Pentru</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evidenţa</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consumului</a:t>
            </a:r>
            <a:r>
              <a:rPr lang="en-US" sz="1800" b="0" dirty="0">
                <a:solidFill>
                  <a:schemeClr val="tx1"/>
                </a:solidFill>
                <a:latin typeface="Times New Roman" panose="02020603050405020304" pitchFamily="18" charset="0"/>
                <a:cs typeface="Times New Roman" panose="02020603050405020304" pitchFamily="18" charset="0"/>
              </a:rPr>
              <a:t> de </a:t>
            </a:r>
            <a:r>
              <a:rPr lang="en-US" sz="1800" b="0" dirty="0" err="1">
                <a:solidFill>
                  <a:schemeClr val="tx1"/>
                </a:solidFill>
                <a:latin typeface="Times New Roman" panose="02020603050405020304" pitchFamily="18" charset="0"/>
                <a:cs typeface="Times New Roman" panose="02020603050405020304" pitchFamily="18" charset="0"/>
              </a:rPr>
              <a:t>apă</a:t>
            </a:r>
            <a:r>
              <a:rPr lang="en-US" sz="1800" b="0" dirty="0">
                <a:solidFill>
                  <a:schemeClr val="tx1"/>
                </a:solidFill>
                <a:latin typeface="Times New Roman" panose="02020603050405020304" pitchFamily="18" charset="0"/>
                <a:cs typeface="Times New Roman" panose="02020603050405020304" pitchFamily="18" charset="0"/>
              </a:rPr>
              <a:t> cu </a:t>
            </a:r>
            <a:r>
              <a:rPr lang="en-US" sz="1800" b="0" dirty="0" err="1">
                <a:solidFill>
                  <a:schemeClr val="tx1"/>
                </a:solidFill>
                <a:latin typeface="Times New Roman" panose="02020603050405020304" pitchFamily="18" charset="0"/>
                <a:cs typeface="Times New Roman" panose="02020603050405020304" pitchFamily="18" charset="0"/>
              </a:rPr>
              <a:t>aparate</a:t>
            </a:r>
            <a:r>
              <a:rPr lang="en-US" sz="1800" b="0" dirty="0">
                <a:solidFill>
                  <a:schemeClr val="tx1"/>
                </a:solidFill>
                <a:latin typeface="Times New Roman" panose="02020603050405020304" pitchFamily="18" charset="0"/>
                <a:cs typeface="Times New Roman" panose="02020603050405020304" pitchFamily="18" charset="0"/>
              </a:rPr>
              <a:t> de </a:t>
            </a:r>
            <a:r>
              <a:rPr lang="en-US" sz="1800" b="0" dirty="0" err="1">
                <a:solidFill>
                  <a:schemeClr val="tx1"/>
                </a:solidFill>
                <a:latin typeface="Times New Roman" panose="02020603050405020304" pitchFamily="18" charset="0"/>
                <a:cs typeface="Times New Roman" panose="02020603050405020304" pitchFamily="18" charset="0"/>
              </a:rPr>
              <a:t>măsurare</a:t>
            </a:r>
            <a:r>
              <a:rPr lang="en-US" sz="1800" b="0" dirty="0">
                <a:solidFill>
                  <a:schemeClr val="tx1"/>
                </a:solidFill>
                <a:latin typeface="Times New Roman" panose="02020603050405020304" pitchFamily="18" charset="0"/>
                <a:cs typeface="Times New Roman" panose="02020603050405020304" pitchFamily="18" charset="0"/>
              </a:rPr>
              <a:t> se </a:t>
            </a:r>
            <a:r>
              <a:rPr lang="en-US" sz="1800" b="0" dirty="0" err="1">
                <a:solidFill>
                  <a:schemeClr val="tx1"/>
                </a:solidFill>
                <a:latin typeface="Times New Roman" panose="02020603050405020304" pitchFamily="18" charset="0"/>
                <a:cs typeface="Times New Roman" panose="02020603050405020304" pitchFamily="18" charset="0"/>
              </a:rPr>
              <a:t>utilizează</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formularul</a:t>
            </a:r>
            <a:r>
              <a:rPr lang="en-US" sz="1800" b="0" dirty="0">
                <a:solidFill>
                  <a:schemeClr val="tx1"/>
                </a:solidFill>
                <a:latin typeface="Times New Roman" panose="02020603050405020304" pitchFamily="18" charset="0"/>
                <a:cs typeface="Times New Roman" panose="02020603050405020304" pitchFamily="18" charset="0"/>
              </a:rPr>
              <a:t> din </a:t>
            </a:r>
            <a:r>
              <a:rPr lang="en-US" sz="1800" b="0" dirty="0" err="1">
                <a:solidFill>
                  <a:schemeClr val="tx1"/>
                </a:solidFill>
                <a:latin typeface="Times New Roman" panose="02020603050405020304" pitchFamily="18" charset="0"/>
                <a:cs typeface="Times New Roman" panose="02020603050405020304" pitchFamily="18" charset="0"/>
              </a:rPr>
              <a:t>anexa</a:t>
            </a:r>
            <a:r>
              <a:rPr lang="en-US" sz="1800" b="0" dirty="0">
                <a:solidFill>
                  <a:schemeClr val="tx1"/>
                </a:solidFill>
                <a:latin typeface="Times New Roman" panose="02020603050405020304" pitchFamily="18" charset="0"/>
                <a:cs typeface="Times New Roman" panose="02020603050405020304" pitchFamily="18" charset="0"/>
              </a:rPr>
              <a:t> nr. 1 la </a:t>
            </a:r>
            <a:r>
              <a:rPr lang="en-US" sz="1800" b="0" dirty="0" err="1">
                <a:solidFill>
                  <a:schemeClr val="tx1"/>
                </a:solidFill>
                <a:latin typeface="Times New Roman" panose="02020603050405020304" pitchFamily="18" charset="0"/>
                <a:cs typeface="Times New Roman" panose="02020603050405020304" pitchFamily="18" charset="0"/>
              </a:rPr>
              <a:t>prezentul</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Regulament</a:t>
            </a:r>
            <a:r>
              <a:rPr lang="ro-RO" sz="1800" b="0" dirty="0">
                <a:solidFill>
                  <a:schemeClr val="tx1"/>
                </a:solidFill>
                <a:latin typeface="Times New Roman" panose="02020603050405020304" pitchFamily="18" charset="0"/>
                <a:cs typeface="Times New Roman" panose="02020603050405020304" pitchFamily="18" charset="0"/>
              </a:rPr>
              <a:t>.</a:t>
            </a:r>
            <a:endParaRPr lang="en-US" sz="18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801314"/>
          </a:xfrm>
          <a:prstGeom prst="rect">
            <a:avLst/>
          </a:prstGeom>
          <a:noFill/>
        </p:spPr>
        <p:txBody>
          <a:bodyPr wrap="square" rtlCol="0">
            <a:spAutoFit/>
          </a:bodyPr>
          <a:lstStyle/>
          <a:p>
            <a:pPr algn="just"/>
            <a:r>
              <a:rPr lang="en-US" sz="1800" dirty="0" smtClean="0">
                <a:solidFill>
                  <a:schemeClr val="tx1"/>
                </a:solidFill>
                <a:latin typeface="Times New Roman" panose="02020603050405020304" pitchFamily="18" charset="0"/>
                <a:cs typeface="Times New Roman" panose="02020603050405020304" pitchFamily="18" charset="0"/>
              </a:rPr>
              <a:t>III. </a:t>
            </a:r>
            <a:r>
              <a:rPr lang="en-US" sz="1800" dirty="0" err="1" smtClean="0">
                <a:solidFill>
                  <a:schemeClr val="tx1"/>
                </a:solidFill>
                <a:latin typeface="Times New Roman" panose="02020603050405020304" pitchFamily="18" charset="0"/>
                <a:cs typeface="Times New Roman" panose="02020603050405020304" pitchFamily="18" charset="0"/>
              </a:rPr>
              <a:t>Evidenţa</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apei</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folosite</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prin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metode</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indirecte</a:t>
            </a:r>
            <a:endParaRPr lang="en-US" sz="1800" dirty="0" smtClean="0">
              <a:solidFill>
                <a:schemeClr val="tx1"/>
              </a:solidFill>
              <a:latin typeface="Times New Roman" panose="02020603050405020304" pitchFamily="18" charset="0"/>
              <a:cs typeface="Times New Roman" panose="02020603050405020304" pitchFamily="18" charset="0"/>
            </a:endParaRPr>
          </a:p>
          <a:p>
            <a:pPr algn="just"/>
            <a:r>
              <a:rPr lang="en-US" sz="1800" b="0" dirty="0" smtClean="0">
                <a:solidFill>
                  <a:schemeClr val="tx1"/>
                </a:solidFill>
                <a:latin typeface="Times New Roman" panose="02020603050405020304" pitchFamily="18" charset="0"/>
                <a:cs typeface="Times New Roman" panose="02020603050405020304" pitchFamily="18" charset="0"/>
              </a:rPr>
              <a:t>    13. </a:t>
            </a:r>
            <a:r>
              <a:rPr lang="en-US" sz="1800" b="0" dirty="0" err="1" smtClean="0">
                <a:solidFill>
                  <a:schemeClr val="tx1"/>
                </a:solidFill>
                <a:latin typeface="Times New Roman" panose="02020603050405020304" pitchFamily="18" charset="0"/>
                <a:cs typeface="Times New Roman" panose="02020603050405020304" pitchFamily="18" charset="0"/>
              </a:rPr>
              <a:t>Evidenţa</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apei</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folosite</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prin</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metode</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indirecte</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este</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ţinută</a:t>
            </a:r>
            <a:r>
              <a:rPr lang="en-US" sz="1800" b="0" dirty="0" smtClean="0">
                <a:solidFill>
                  <a:schemeClr val="tx1"/>
                </a:solidFill>
                <a:latin typeface="Times New Roman" panose="02020603050405020304" pitchFamily="18" charset="0"/>
                <a:cs typeface="Times New Roman" panose="02020603050405020304" pitchFamily="18" charset="0"/>
              </a:rPr>
              <a:t> de </a:t>
            </a:r>
            <a:r>
              <a:rPr lang="en-US" sz="1800" b="0" dirty="0" err="1" smtClean="0">
                <a:solidFill>
                  <a:schemeClr val="tx1"/>
                </a:solidFill>
                <a:latin typeface="Times New Roman" panose="02020603050405020304" pitchFamily="18" charset="0"/>
                <a:cs typeface="Times New Roman" panose="02020603050405020304" pitchFamily="18" charset="0"/>
              </a:rPr>
              <a:t>utilizatorii</a:t>
            </a:r>
            <a:r>
              <a:rPr lang="en-US" sz="1800" b="0" dirty="0" smtClean="0">
                <a:solidFill>
                  <a:schemeClr val="tx1"/>
                </a:solidFill>
                <a:latin typeface="Times New Roman" panose="02020603050405020304" pitchFamily="18" charset="0"/>
                <a:cs typeface="Times New Roman" panose="02020603050405020304" pitchFamily="18" charset="0"/>
              </a:rPr>
              <a:t> de </a:t>
            </a:r>
            <a:r>
              <a:rPr lang="en-US" sz="1800" b="0" dirty="0" err="1" smtClean="0">
                <a:solidFill>
                  <a:schemeClr val="tx1"/>
                </a:solidFill>
                <a:latin typeface="Times New Roman" panose="02020603050405020304" pitchFamily="18" charset="0"/>
                <a:cs typeface="Times New Roman" panose="02020603050405020304" pitchFamily="18" charset="0"/>
              </a:rPr>
              <a:t>apă</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în</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cazurile</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specificate</a:t>
            </a:r>
            <a:r>
              <a:rPr lang="en-US" sz="1800" b="0" dirty="0" smtClean="0">
                <a:solidFill>
                  <a:schemeClr val="tx1"/>
                </a:solidFill>
                <a:latin typeface="Times New Roman" panose="02020603050405020304" pitchFamily="18" charset="0"/>
                <a:cs typeface="Times New Roman" panose="02020603050405020304" pitchFamily="18" charset="0"/>
              </a:rPr>
              <a:t> la pct.6 din </a:t>
            </a:r>
            <a:r>
              <a:rPr lang="en-US" sz="1800" b="0" dirty="0" err="1" smtClean="0">
                <a:solidFill>
                  <a:schemeClr val="tx1"/>
                </a:solidFill>
                <a:latin typeface="Times New Roman" panose="02020603050405020304" pitchFamily="18" charset="0"/>
                <a:cs typeface="Times New Roman" panose="02020603050405020304" pitchFamily="18" charset="0"/>
              </a:rPr>
              <a:t>prezentul</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Regulament</a:t>
            </a:r>
            <a:r>
              <a:rPr lang="en-US" sz="1800" b="0" dirty="0" smtClean="0">
                <a:solidFill>
                  <a:schemeClr val="tx1"/>
                </a:solidFill>
                <a:latin typeface="Times New Roman" panose="02020603050405020304" pitchFamily="18" charset="0"/>
                <a:cs typeface="Times New Roman" panose="02020603050405020304" pitchFamily="18" charset="0"/>
              </a:rPr>
              <a:t>.</a:t>
            </a:r>
          </a:p>
          <a:p>
            <a:pPr algn="just"/>
            <a:r>
              <a:rPr lang="en-US" sz="1800" b="0" dirty="0" smtClean="0">
                <a:solidFill>
                  <a:schemeClr val="tx1"/>
                </a:solidFill>
                <a:latin typeface="Times New Roman" panose="02020603050405020304" pitchFamily="18" charset="0"/>
                <a:cs typeface="Times New Roman" panose="02020603050405020304" pitchFamily="18" charset="0"/>
              </a:rPr>
              <a:t>    14. </a:t>
            </a:r>
            <a:r>
              <a:rPr lang="en-US" sz="1800" b="0" dirty="0" err="1" smtClean="0">
                <a:solidFill>
                  <a:schemeClr val="tx1"/>
                </a:solidFill>
                <a:latin typeface="Times New Roman" panose="02020603050405020304" pitchFamily="18" charset="0"/>
                <a:cs typeface="Times New Roman" panose="02020603050405020304" pitchFamily="18" charset="0"/>
              </a:rPr>
              <a:t>Pentru</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evidenţa</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consumului</a:t>
            </a:r>
            <a:r>
              <a:rPr lang="en-US" sz="1800" b="0" dirty="0" smtClean="0">
                <a:solidFill>
                  <a:schemeClr val="tx1"/>
                </a:solidFill>
                <a:latin typeface="Times New Roman" panose="02020603050405020304" pitchFamily="18" charset="0"/>
                <a:cs typeface="Times New Roman" panose="02020603050405020304" pitchFamily="18" charset="0"/>
              </a:rPr>
              <a:t> de </a:t>
            </a:r>
            <a:r>
              <a:rPr lang="en-US" sz="1800" b="0" dirty="0" err="1" smtClean="0">
                <a:solidFill>
                  <a:schemeClr val="tx1"/>
                </a:solidFill>
                <a:latin typeface="Times New Roman" panose="02020603050405020304" pitchFamily="18" charset="0"/>
                <a:cs typeface="Times New Roman" panose="02020603050405020304" pitchFamily="18" charset="0"/>
              </a:rPr>
              <a:t>apă</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prin</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metode</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indirecte</a:t>
            </a:r>
            <a:r>
              <a:rPr lang="en-US" sz="1800" b="0" dirty="0" smtClean="0">
                <a:solidFill>
                  <a:schemeClr val="tx1"/>
                </a:solidFill>
                <a:latin typeface="Times New Roman" panose="02020603050405020304" pitchFamily="18" charset="0"/>
                <a:cs typeface="Times New Roman" panose="02020603050405020304" pitchFamily="18" charset="0"/>
              </a:rPr>
              <a:t> se </a:t>
            </a:r>
            <a:r>
              <a:rPr lang="en-US" sz="1800" b="0" dirty="0" err="1" smtClean="0">
                <a:solidFill>
                  <a:schemeClr val="tx1"/>
                </a:solidFill>
                <a:latin typeface="Times New Roman" panose="02020603050405020304" pitchFamily="18" charset="0"/>
                <a:cs typeface="Times New Roman" panose="02020603050405020304" pitchFamily="18" charset="0"/>
              </a:rPr>
              <a:t>utilizează</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formularul</a:t>
            </a:r>
            <a:r>
              <a:rPr lang="en-US" sz="1800" b="0" dirty="0" smtClean="0">
                <a:solidFill>
                  <a:schemeClr val="tx1"/>
                </a:solidFill>
                <a:latin typeface="Times New Roman" panose="02020603050405020304" pitchFamily="18" charset="0"/>
                <a:cs typeface="Times New Roman" panose="02020603050405020304" pitchFamily="18" charset="0"/>
              </a:rPr>
              <a:t> din </a:t>
            </a:r>
            <a:r>
              <a:rPr lang="en-US" sz="1800" b="0" dirty="0" err="1" smtClean="0">
                <a:solidFill>
                  <a:schemeClr val="tx1"/>
                </a:solidFill>
                <a:latin typeface="Times New Roman" panose="02020603050405020304" pitchFamily="18" charset="0"/>
                <a:cs typeface="Times New Roman" panose="02020603050405020304" pitchFamily="18" charset="0"/>
              </a:rPr>
              <a:t>anexa</a:t>
            </a:r>
            <a:r>
              <a:rPr lang="en-US" sz="1800" b="0" dirty="0" smtClean="0">
                <a:solidFill>
                  <a:schemeClr val="tx1"/>
                </a:solidFill>
                <a:latin typeface="Times New Roman" panose="02020603050405020304" pitchFamily="18" charset="0"/>
                <a:cs typeface="Times New Roman" panose="02020603050405020304" pitchFamily="18" charset="0"/>
              </a:rPr>
              <a:t> nr. 2 la </a:t>
            </a:r>
            <a:r>
              <a:rPr lang="en-US" sz="1800" b="0" dirty="0" err="1" smtClean="0">
                <a:solidFill>
                  <a:schemeClr val="tx1"/>
                </a:solidFill>
                <a:latin typeface="Times New Roman" panose="02020603050405020304" pitchFamily="18" charset="0"/>
                <a:cs typeface="Times New Roman" panose="02020603050405020304" pitchFamily="18" charset="0"/>
              </a:rPr>
              <a:t>prezentul</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Regulament</a:t>
            </a:r>
            <a:r>
              <a:rPr lang="en-US" sz="1800" b="0" dirty="0" smtClean="0">
                <a:solidFill>
                  <a:schemeClr val="tx1"/>
                </a:solidFill>
                <a:latin typeface="Times New Roman" panose="02020603050405020304" pitchFamily="18" charset="0"/>
                <a:cs typeface="Times New Roman" panose="02020603050405020304" pitchFamily="18" charset="0"/>
              </a:rPr>
              <a:t>.</a:t>
            </a:r>
          </a:p>
          <a:p>
            <a:pPr algn="just"/>
            <a:r>
              <a:rPr lang="en-US" sz="1800" b="0" dirty="0" smtClean="0">
                <a:solidFill>
                  <a:schemeClr val="tx1"/>
                </a:solidFill>
                <a:latin typeface="Times New Roman" panose="02020603050405020304" pitchFamily="18" charset="0"/>
                <a:cs typeface="Times New Roman" panose="02020603050405020304" pitchFamily="18" charset="0"/>
              </a:rPr>
              <a:t>    15. </a:t>
            </a:r>
            <a:r>
              <a:rPr lang="en-US" sz="1800" b="0" dirty="0" err="1" smtClean="0">
                <a:solidFill>
                  <a:schemeClr val="tx1"/>
                </a:solidFill>
                <a:latin typeface="Times New Roman" panose="02020603050405020304" pitchFamily="18" charset="0"/>
                <a:cs typeface="Times New Roman" panose="02020603050405020304" pitchFamily="18" charset="0"/>
              </a:rPr>
              <a:t>Evidenţa</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primară</a:t>
            </a:r>
            <a:r>
              <a:rPr lang="en-US" sz="1800" b="0" dirty="0" smtClean="0">
                <a:solidFill>
                  <a:schemeClr val="tx1"/>
                </a:solidFill>
                <a:latin typeface="Times New Roman" panose="02020603050405020304" pitchFamily="18" charset="0"/>
                <a:cs typeface="Times New Roman" panose="02020603050405020304" pitchFamily="18" charset="0"/>
              </a:rPr>
              <a:t> a </a:t>
            </a:r>
            <a:r>
              <a:rPr lang="en-US" sz="1800" b="0" dirty="0" err="1" smtClean="0">
                <a:solidFill>
                  <a:schemeClr val="tx1"/>
                </a:solidFill>
                <a:latin typeface="Times New Roman" panose="02020603050405020304" pitchFamily="18" charset="0"/>
                <a:cs typeface="Times New Roman" panose="02020603050405020304" pitchFamily="18" charset="0"/>
              </a:rPr>
              <a:t>apei</a:t>
            </a:r>
            <a:r>
              <a:rPr lang="en-US" sz="1800" b="0" dirty="0" smtClean="0">
                <a:solidFill>
                  <a:schemeClr val="tx1"/>
                </a:solidFill>
                <a:latin typeface="Times New Roman" panose="02020603050405020304" pitchFamily="18" charset="0"/>
                <a:cs typeface="Times New Roman" panose="02020603050405020304" pitchFamily="18" charset="0"/>
              </a:rPr>
              <a:t> se </a:t>
            </a:r>
            <a:r>
              <a:rPr lang="en-US" sz="1800" b="0" dirty="0" err="1" smtClean="0">
                <a:solidFill>
                  <a:schemeClr val="tx1"/>
                </a:solidFill>
                <a:latin typeface="Times New Roman" panose="02020603050405020304" pitchFamily="18" charset="0"/>
                <a:cs typeface="Times New Roman" panose="02020603050405020304" pitchFamily="18" charset="0"/>
              </a:rPr>
              <a:t>efectuează</a:t>
            </a:r>
            <a:r>
              <a:rPr lang="en-US" sz="1800" b="0" dirty="0" smtClean="0">
                <a:solidFill>
                  <a:schemeClr val="tx1"/>
                </a:solidFill>
                <a:latin typeface="Times New Roman" panose="02020603050405020304" pitchFamily="18" charset="0"/>
                <a:cs typeface="Times New Roman" panose="02020603050405020304" pitchFamily="18" charset="0"/>
              </a:rPr>
              <a:t> conform </a:t>
            </a:r>
            <a:r>
              <a:rPr lang="en-US" sz="1800" b="0" dirty="0" err="1" smtClean="0">
                <a:solidFill>
                  <a:schemeClr val="tx1"/>
                </a:solidFill>
                <a:latin typeface="Times New Roman" panose="02020603050405020304" pitchFamily="18" charset="0"/>
                <a:cs typeface="Times New Roman" panose="02020603050405020304" pitchFamily="18" charset="0"/>
              </a:rPr>
              <a:t>consumului</a:t>
            </a:r>
            <a:r>
              <a:rPr lang="en-US" sz="1800" b="0" dirty="0" smtClean="0">
                <a:solidFill>
                  <a:schemeClr val="tx1"/>
                </a:solidFill>
                <a:latin typeface="Times New Roman" panose="02020603050405020304" pitchFamily="18" charset="0"/>
                <a:cs typeface="Times New Roman" panose="02020603050405020304" pitchFamily="18" charset="0"/>
              </a:rPr>
              <a:t> de </a:t>
            </a:r>
            <a:r>
              <a:rPr lang="en-US" sz="1800" b="0" dirty="0" err="1" smtClean="0">
                <a:solidFill>
                  <a:schemeClr val="tx1"/>
                </a:solidFill>
                <a:latin typeface="Times New Roman" panose="02020603050405020304" pitchFamily="18" charset="0"/>
                <a:cs typeface="Times New Roman" panose="02020603050405020304" pitchFamily="18" charset="0"/>
              </a:rPr>
              <a:t>energie</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electrică</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necesară</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pentru</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pomparea</a:t>
            </a:r>
            <a:r>
              <a:rPr lang="en-US" sz="1800" b="0" dirty="0" smtClean="0">
                <a:solidFill>
                  <a:schemeClr val="tx1"/>
                </a:solidFill>
                <a:latin typeface="Times New Roman" panose="02020603050405020304" pitchFamily="18" charset="0"/>
                <a:cs typeface="Times New Roman" panose="02020603050405020304" pitchFamily="18" charset="0"/>
              </a:rPr>
              <a:t> a 1 m³ de </a:t>
            </a:r>
            <a:r>
              <a:rPr lang="en-US" sz="1800" b="0" dirty="0" err="1" smtClean="0">
                <a:solidFill>
                  <a:schemeClr val="tx1"/>
                </a:solidFill>
                <a:latin typeface="Times New Roman" panose="02020603050405020304" pitchFamily="18" charset="0"/>
                <a:cs typeface="Times New Roman" panose="02020603050405020304" pitchFamily="18" charset="0"/>
              </a:rPr>
              <a:t>apă</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astfel</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în</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coloana</a:t>
            </a:r>
            <a:r>
              <a:rPr lang="en-US" sz="1800" b="0" dirty="0" smtClean="0">
                <a:solidFill>
                  <a:schemeClr val="tx1"/>
                </a:solidFill>
                <a:latin typeface="Times New Roman" panose="02020603050405020304" pitchFamily="18" charset="0"/>
                <a:cs typeface="Times New Roman" panose="02020603050405020304" pitchFamily="18" charset="0"/>
              </a:rPr>
              <a:t> 3 se </a:t>
            </a:r>
            <a:r>
              <a:rPr lang="en-US" sz="1800" b="0" dirty="0" err="1" smtClean="0">
                <a:solidFill>
                  <a:schemeClr val="tx1"/>
                </a:solidFill>
                <a:latin typeface="Times New Roman" panose="02020603050405020304" pitchFamily="18" charset="0"/>
                <a:cs typeface="Times New Roman" panose="02020603050405020304" pitchFamily="18" charset="0"/>
              </a:rPr>
              <a:t>indică</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consumul</a:t>
            </a:r>
            <a:r>
              <a:rPr lang="en-US" sz="1800" b="0" dirty="0" smtClean="0">
                <a:solidFill>
                  <a:schemeClr val="tx1"/>
                </a:solidFill>
                <a:latin typeface="Times New Roman" panose="02020603050405020304" pitchFamily="18" charset="0"/>
                <a:cs typeface="Times New Roman" panose="02020603050405020304" pitchFamily="18" charset="0"/>
              </a:rPr>
              <a:t> total de </a:t>
            </a:r>
            <a:r>
              <a:rPr lang="en-US" sz="1800" b="0" dirty="0" err="1" smtClean="0">
                <a:solidFill>
                  <a:schemeClr val="tx1"/>
                </a:solidFill>
                <a:latin typeface="Times New Roman" panose="02020603050405020304" pitchFamily="18" charset="0"/>
                <a:cs typeface="Times New Roman" panose="02020603050405020304" pitchFamily="18" charset="0"/>
              </a:rPr>
              <a:t>energie</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electrică</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în</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perioada</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raportată</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luna</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anul</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în</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mii</a:t>
            </a:r>
            <a:r>
              <a:rPr lang="en-US" sz="1800" b="0" dirty="0" smtClean="0">
                <a:solidFill>
                  <a:schemeClr val="tx1"/>
                </a:solidFill>
                <a:latin typeface="Times New Roman" panose="02020603050405020304" pitchFamily="18" charset="0"/>
                <a:cs typeface="Times New Roman" panose="02020603050405020304" pitchFamily="18" charset="0"/>
              </a:rPr>
              <a:t> kWh. </a:t>
            </a:r>
            <a:r>
              <a:rPr lang="en-US" sz="1800" b="0" dirty="0" err="1" smtClean="0">
                <a:solidFill>
                  <a:schemeClr val="tx1"/>
                </a:solidFill>
                <a:latin typeface="Times New Roman" panose="02020603050405020304" pitchFamily="18" charset="0"/>
                <a:cs typeface="Times New Roman" panose="02020603050405020304" pitchFamily="18" charset="0"/>
              </a:rPr>
              <a:t>Volumul</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apei</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utilizate</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este</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calculat</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prin</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raportul</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dintre</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indicii</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în</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coloana</a:t>
            </a:r>
            <a:r>
              <a:rPr lang="en-US" sz="1800" b="0" dirty="0" smtClean="0">
                <a:solidFill>
                  <a:schemeClr val="tx1"/>
                </a:solidFill>
                <a:latin typeface="Times New Roman" panose="02020603050405020304" pitchFamily="18" charset="0"/>
                <a:cs typeface="Times New Roman" panose="02020603050405020304" pitchFamily="18" charset="0"/>
              </a:rPr>
              <a:t> 3 </a:t>
            </a:r>
            <a:r>
              <a:rPr lang="en-US" sz="1800" b="0" dirty="0" err="1" smtClean="0">
                <a:solidFill>
                  <a:schemeClr val="tx1"/>
                </a:solidFill>
                <a:latin typeface="Times New Roman" panose="02020603050405020304" pitchFamily="18" charset="0"/>
                <a:cs typeface="Times New Roman" panose="02020603050405020304" pitchFamily="18" charset="0"/>
              </a:rPr>
              <a:t>şi</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cei</a:t>
            </a:r>
            <a:r>
              <a:rPr lang="en-US" sz="1800" b="0" dirty="0" smtClean="0">
                <a:solidFill>
                  <a:schemeClr val="tx1"/>
                </a:solidFill>
                <a:latin typeface="Times New Roman" panose="02020603050405020304" pitchFamily="18" charset="0"/>
                <a:cs typeface="Times New Roman" panose="02020603050405020304" pitchFamily="18" charset="0"/>
              </a:rPr>
              <a:t> din </a:t>
            </a:r>
            <a:r>
              <a:rPr lang="en-US" sz="1800" b="0" dirty="0" err="1" smtClean="0">
                <a:solidFill>
                  <a:schemeClr val="tx1"/>
                </a:solidFill>
                <a:latin typeface="Times New Roman" panose="02020603050405020304" pitchFamily="18" charset="0"/>
                <a:cs typeface="Times New Roman" panose="02020603050405020304" pitchFamily="18" charset="0"/>
              </a:rPr>
              <a:t>coloana</a:t>
            </a:r>
            <a:r>
              <a:rPr lang="en-US" sz="1800" b="0" dirty="0" smtClean="0">
                <a:solidFill>
                  <a:schemeClr val="tx1"/>
                </a:solidFill>
                <a:latin typeface="Times New Roman" panose="02020603050405020304" pitchFamily="18" charset="0"/>
                <a:cs typeface="Times New Roman" panose="02020603050405020304" pitchFamily="18" charset="0"/>
              </a:rPr>
              <a:t> 2, </a:t>
            </a:r>
            <a:r>
              <a:rPr lang="en-US" sz="1800" b="0" dirty="0" err="1" smtClean="0">
                <a:solidFill>
                  <a:schemeClr val="tx1"/>
                </a:solidFill>
                <a:latin typeface="Times New Roman" panose="02020603050405020304" pitchFamily="18" charset="0"/>
                <a:cs typeface="Times New Roman" panose="02020603050405020304" pitchFamily="18" charset="0"/>
              </a:rPr>
              <a:t>iar</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rezultatul</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obţinut</a:t>
            </a:r>
            <a:r>
              <a:rPr lang="en-US" sz="1800" b="0" dirty="0" smtClean="0">
                <a:solidFill>
                  <a:schemeClr val="tx1"/>
                </a:solidFill>
                <a:latin typeface="Times New Roman" panose="02020603050405020304" pitchFamily="18" charset="0"/>
                <a:cs typeface="Times New Roman" panose="02020603050405020304" pitchFamily="18" charset="0"/>
              </a:rPr>
              <a:t> se </a:t>
            </a:r>
            <a:r>
              <a:rPr lang="en-US" sz="1800" b="0" dirty="0" err="1" smtClean="0">
                <a:solidFill>
                  <a:schemeClr val="tx1"/>
                </a:solidFill>
                <a:latin typeface="Times New Roman" panose="02020603050405020304" pitchFamily="18" charset="0"/>
                <a:cs typeface="Times New Roman" panose="02020603050405020304" pitchFamily="18" charset="0"/>
              </a:rPr>
              <a:t>înscrie</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în</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coloana</a:t>
            </a:r>
            <a:r>
              <a:rPr lang="en-US" sz="1800" b="0" dirty="0" smtClean="0">
                <a:solidFill>
                  <a:schemeClr val="tx1"/>
                </a:solidFill>
                <a:latin typeface="Times New Roman" panose="02020603050405020304" pitchFamily="18" charset="0"/>
                <a:cs typeface="Times New Roman" panose="02020603050405020304" pitchFamily="18" charset="0"/>
              </a:rPr>
              <a:t> 4.</a:t>
            </a:r>
          </a:p>
          <a:p>
            <a:pPr algn="just"/>
            <a:r>
              <a:rPr lang="en-US" sz="1800" b="0" dirty="0" smtClean="0">
                <a:solidFill>
                  <a:schemeClr val="tx1"/>
                </a:solidFill>
                <a:latin typeface="Times New Roman" panose="02020603050405020304" pitchFamily="18" charset="0"/>
                <a:cs typeface="Times New Roman" panose="02020603050405020304" pitchFamily="18" charset="0"/>
              </a:rPr>
              <a:t>    16.</a:t>
            </a:r>
            <a:r>
              <a:rPr lang="ro-RO" sz="1800" b="0" dirty="0" smtClean="0">
                <a:solidFill>
                  <a:schemeClr val="tx1"/>
                </a:solidFill>
                <a:latin typeface="Times New Roman" panose="02020603050405020304" pitchFamily="18" charset="0"/>
                <a:cs typeface="Times New Roman" panose="02020603050405020304" pitchFamily="18" charset="0"/>
              </a:rPr>
              <a:t> </a:t>
            </a:r>
            <a:r>
              <a:rPr lang="en-US" sz="1800" b="0" dirty="0" smtClean="0">
                <a:solidFill>
                  <a:schemeClr val="tx1"/>
                </a:solidFill>
                <a:latin typeface="Times New Roman" panose="02020603050405020304" pitchFamily="18" charset="0"/>
                <a:cs typeface="Times New Roman" panose="02020603050405020304" pitchFamily="18" charset="0"/>
              </a:rPr>
              <a:t>La </a:t>
            </a:r>
            <a:r>
              <a:rPr lang="en-US" sz="1800" b="0" dirty="0" err="1" smtClean="0">
                <a:solidFill>
                  <a:schemeClr val="tx1"/>
                </a:solidFill>
                <a:latin typeface="Times New Roman" panose="02020603050405020304" pitchFamily="18" charset="0"/>
                <a:cs typeface="Times New Roman" panose="02020603050405020304" pitchFamily="18" charset="0"/>
              </a:rPr>
              <a:t>staţiile</a:t>
            </a:r>
            <a:r>
              <a:rPr lang="en-US" sz="1800" b="0" dirty="0" smtClean="0">
                <a:solidFill>
                  <a:schemeClr val="tx1"/>
                </a:solidFill>
                <a:latin typeface="Times New Roman" panose="02020603050405020304" pitchFamily="18" charset="0"/>
                <a:cs typeface="Times New Roman" panose="02020603050405020304" pitchFamily="18" charset="0"/>
              </a:rPr>
              <a:t> de </a:t>
            </a:r>
            <a:r>
              <a:rPr lang="en-US" sz="1800" b="0" dirty="0" err="1" smtClean="0">
                <a:solidFill>
                  <a:schemeClr val="tx1"/>
                </a:solidFill>
                <a:latin typeface="Times New Roman" panose="02020603050405020304" pitchFamily="18" charset="0"/>
                <a:cs typeface="Times New Roman" panose="02020603050405020304" pitchFamily="18" charset="0"/>
              </a:rPr>
              <a:t>pompare</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debitele</a:t>
            </a:r>
            <a:r>
              <a:rPr lang="en-US" sz="1800" b="0" dirty="0" smtClean="0">
                <a:solidFill>
                  <a:schemeClr val="tx1"/>
                </a:solidFill>
                <a:latin typeface="Times New Roman" panose="02020603050405020304" pitchFamily="18" charset="0"/>
                <a:cs typeface="Times New Roman" panose="02020603050405020304" pitchFamily="18" charset="0"/>
              </a:rPr>
              <a:t> de </a:t>
            </a:r>
            <a:r>
              <a:rPr lang="en-US" sz="1800" b="0" dirty="0" err="1" smtClean="0">
                <a:solidFill>
                  <a:schemeClr val="tx1"/>
                </a:solidFill>
                <a:latin typeface="Times New Roman" panose="02020603050405020304" pitchFamily="18" charset="0"/>
                <a:cs typeface="Times New Roman" panose="02020603050405020304" pitchFamily="18" charset="0"/>
              </a:rPr>
              <a:t>apă</a:t>
            </a:r>
            <a:r>
              <a:rPr lang="en-US" sz="1800" b="0" dirty="0" smtClean="0">
                <a:solidFill>
                  <a:schemeClr val="tx1"/>
                </a:solidFill>
                <a:latin typeface="Times New Roman" panose="02020603050405020304" pitchFamily="18" charset="0"/>
                <a:cs typeface="Times New Roman" panose="02020603050405020304" pitchFamily="18" charset="0"/>
              </a:rPr>
              <a:t> se </a:t>
            </a:r>
            <a:r>
              <a:rPr lang="en-US" sz="1800" b="0" dirty="0" err="1" smtClean="0">
                <a:solidFill>
                  <a:schemeClr val="tx1"/>
                </a:solidFill>
                <a:latin typeface="Times New Roman" panose="02020603050405020304" pitchFamily="18" charset="0"/>
                <a:cs typeface="Times New Roman" panose="02020603050405020304" pitchFamily="18" charset="0"/>
              </a:rPr>
              <a:t>determină</a:t>
            </a:r>
            <a:r>
              <a:rPr lang="en-US" sz="1800" b="0" dirty="0" smtClean="0">
                <a:solidFill>
                  <a:schemeClr val="tx1"/>
                </a:solidFill>
                <a:latin typeface="Times New Roman" panose="02020603050405020304" pitchFamily="18" charset="0"/>
                <a:cs typeface="Times New Roman" panose="02020603050405020304" pitchFamily="18" charset="0"/>
              </a:rPr>
              <a:t> conform </a:t>
            </a:r>
            <a:r>
              <a:rPr lang="en-US" sz="1800" b="0" dirty="0" err="1" smtClean="0">
                <a:solidFill>
                  <a:schemeClr val="tx1"/>
                </a:solidFill>
                <a:latin typeface="Times New Roman" panose="02020603050405020304" pitchFamily="18" charset="0"/>
                <a:cs typeface="Times New Roman" panose="02020603050405020304" pitchFamily="18" charset="0"/>
              </a:rPr>
              <a:t>numărului</a:t>
            </a:r>
            <a:r>
              <a:rPr lang="en-US" sz="1800" b="0" dirty="0" smtClean="0">
                <a:solidFill>
                  <a:schemeClr val="tx1"/>
                </a:solidFill>
                <a:latin typeface="Times New Roman" panose="02020603050405020304" pitchFamily="18" charset="0"/>
                <a:cs typeface="Times New Roman" panose="02020603050405020304" pitchFamily="18" charset="0"/>
              </a:rPr>
              <a:t> de ore de </a:t>
            </a:r>
            <a:r>
              <a:rPr lang="en-US" sz="1800" b="0" dirty="0" err="1" smtClean="0">
                <a:solidFill>
                  <a:schemeClr val="tx1"/>
                </a:solidFill>
                <a:latin typeface="Times New Roman" panose="02020603050405020304" pitchFamily="18" charset="0"/>
                <a:cs typeface="Times New Roman" panose="02020603050405020304" pitchFamily="18" charset="0"/>
              </a:rPr>
              <a:t>funcţionare</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şi</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debitul</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pompelor</a:t>
            </a:r>
            <a:r>
              <a:rPr lang="en-US" sz="1800" b="0" dirty="0" smtClean="0">
                <a:solidFill>
                  <a:schemeClr val="tx1"/>
                </a:solidFill>
                <a:latin typeface="Times New Roman" panose="02020603050405020304" pitchFamily="18" charset="0"/>
                <a:cs typeface="Times New Roman" panose="02020603050405020304" pitchFamily="18" charset="0"/>
              </a:rPr>
              <a:t>.</a:t>
            </a:r>
          </a:p>
          <a:p>
            <a:pPr algn="just"/>
            <a:r>
              <a:rPr lang="en-US" sz="1800" b="0" dirty="0" smtClean="0">
                <a:solidFill>
                  <a:schemeClr val="tx1"/>
                </a:solidFill>
                <a:latin typeface="Times New Roman" panose="02020603050405020304" pitchFamily="18" charset="0"/>
                <a:cs typeface="Times New Roman" panose="02020603050405020304" pitchFamily="18" charset="0"/>
              </a:rPr>
              <a:t>    17. </a:t>
            </a:r>
            <a:r>
              <a:rPr lang="en-US" sz="1800" b="0" dirty="0" err="1" smtClean="0">
                <a:solidFill>
                  <a:schemeClr val="tx1"/>
                </a:solidFill>
                <a:latin typeface="Times New Roman" panose="02020603050405020304" pitchFamily="18" charset="0"/>
                <a:cs typeface="Times New Roman" panose="02020603050405020304" pitchFamily="18" charset="0"/>
              </a:rPr>
              <a:t>Pentru</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evidenţa</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consumului</a:t>
            </a:r>
            <a:r>
              <a:rPr lang="en-US" sz="1800" b="0" dirty="0" smtClean="0">
                <a:solidFill>
                  <a:schemeClr val="tx1"/>
                </a:solidFill>
                <a:latin typeface="Times New Roman" panose="02020603050405020304" pitchFamily="18" charset="0"/>
                <a:cs typeface="Times New Roman" panose="02020603050405020304" pitchFamily="18" charset="0"/>
              </a:rPr>
              <a:t> de </a:t>
            </a:r>
            <a:r>
              <a:rPr lang="en-US" sz="1800" b="0" dirty="0" err="1" smtClean="0">
                <a:solidFill>
                  <a:schemeClr val="tx1"/>
                </a:solidFill>
                <a:latin typeface="Times New Roman" panose="02020603050405020304" pitchFamily="18" charset="0"/>
                <a:cs typeface="Times New Roman" panose="02020603050405020304" pitchFamily="18" charset="0"/>
              </a:rPr>
              <a:t>apă</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după</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volumul</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producţiei</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livrate</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în</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coloana</a:t>
            </a:r>
            <a:r>
              <a:rPr lang="en-US" sz="1800" b="0" dirty="0" smtClean="0">
                <a:solidFill>
                  <a:schemeClr val="tx1"/>
                </a:solidFill>
                <a:latin typeface="Times New Roman" panose="02020603050405020304" pitchFamily="18" charset="0"/>
                <a:cs typeface="Times New Roman" panose="02020603050405020304" pitchFamily="18" charset="0"/>
              </a:rPr>
              <a:t> 3 se </a:t>
            </a:r>
            <a:r>
              <a:rPr lang="en-US" sz="1800" b="0" dirty="0" err="1" smtClean="0">
                <a:solidFill>
                  <a:schemeClr val="tx1"/>
                </a:solidFill>
                <a:latin typeface="Times New Roman" panose="02020603050405020304" pitchFamily="18" charset="0"/>
                <a:cs typeface="Times New Roman" panose="02020603050405020304" pitchFamily="18" charset="0"/>
              </a:rPr>
              <a:t>înscrie</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volumul</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producţiei</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livrate</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în</a:t>
            </a:r>
            <a:r>
              <a:rPr lang="en-US" sz="1800" b="0" dirty="0" smtClean="0">
                <a:solidFill>
                  <a:schemeClr val="tx1"/>
                </a:solidFill>
                <a:latin typeface="Times New Roman" panose="02020603050405020304" pitchFamily="18" charset="0"/>
                <a:cs typeface="Times New Roman" panose="02020603050405020304" pitchFamily="18" charset="0"/>
              </a:rPr>
              <a:t> 24 de ore, </a:t>
            </a:r>
            <a:r>
              <a:rPr lang="en-US" sz="1800" b="0" dirty="0" err="1" smtClean="0">
                <a:solidFill>
                  <a:schemeClr val="tx1"/>
                </a:solidFill>
                <a:latin typeface="Times New Roman" panose="02020603050405020304" pitchFamily="18" charset="0"/>
                <a:cs typeface="Times New Roman" panose="02020603050405020304" pitchFamily="18" charset="0"/>
              </a:rPr>
              <a:t>în</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unităţile</a:t>
            </a:r>
            <a:r>
              <a:rPr lang="en-US" sz="1800" b="0" dirty="0" smtClean="0">
                <a:solidFill>
                  <a:schemeClr val="tx1"/>
                </a:solidFill>
                <a:latin typeface="Times New Roman" panose="02020603050405020304" pitchFamily="18" charset="0"/>
                <a:cs typeface="Times New Roman" panose="02020603050405020304" pitchFamily="18" charset="0"/>
              </a:rPr>
              <a:t> de </a:t>
            </a:r>
            <a:r>
              <a:rPr lang="en-US" sz="1800" b="0" dirty="0" err="1" smtClean="0">
                <a:solidFill>
                  <a:schemeClr val="tx1"/>
                </a:solidFill>
                <a:latin typeface="Times New Roman" panose="02020603050405020304" pitchFamily="18" charset="0"/>
                <a:cs typeface="Times New Roman" panose="02020603050405020304" pitchFamily="18" charset="0"/>
              </a:rPr>
              <a:t>măsură</a:t>
            </a:r>
            <a:r>
              <a:rPr lang="en-US" sz="1800" b="0" dirty="0" smtClean="0">
                <a:solidFill>
                  <a:schemeClr val="tx1"/>
                </a:solidFill>
                <a:latin typeface="Times New Roman" panose="02020603050405020304" pitchFamily="18" charset="0"/>
                <a:cs typeface="Times New Roman" panose="02020603050405020304" pitchFamily="18" charset="0"/>
              </a:rPr>
              <a:t> respective, </a:t>
            </a:r>
            <a:r>
              <a:rPr lang="en-US" sz="1800" b="0" dirty="0" err="1" smtClean="0">
                <a:solidFill>
                  <a:schemeClr val="tx1"/>
                </a:solidFill>
                <a:latin typeface="Times New Roman" panose="02020603050405020304" pitchFamily="18" charset="0"/>
                <a:cs typeface="Times New Roman" panose="02020603050405020304" pitchFamily="18" charset="0"/>
              </a:rPr>
              <a:t>iar</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în</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coloana</a:t>
            </a:r>
            <a:r>
              <a:rPr lang="en-US" sz="1800" b="0" dirty="0" smtClean="0">
                <a:solidFill>
                  <a:schemeClr val="tx1"/>
                </a:solidFill>
                <a:latin typeface="Times New Roman" panose="02020603050405020304" pitchFamily="18" charset="0"/>
                <a:cs typeface="Times New Roman" panose="02020603050405020304" pitchFamily="18" charset="0"/>
              </a:rPr>
              <a:t> 2 – </a:t>
            </a:r>
            <a:r>
              <a:rPr lang="en-US" sz="1800" b="0" dirty="0" err="1" smtClean="0">
                <a:solidFill>
                  <a:schemeClr val="tx1"/>
                </a:solidFill>
                <a:latin typeface="Times New Roman" panose="02020603050405020304" pitchFamily="18" charset="0"/>
                <a:cs typeface="Times New Roman" panose="02020603050405020304" pitchFamily="18" charset="0"/>
              </a:rPr>
              <a:t>cantitatea</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specifică</a:t>
            </a:r>
            <a:r>
              <a:rPr lang="en-US" sz="1800" b="0" dirty="0" smtClean="0">
                <a:solidFill>
                  <a:schemeClr val="tx1"/>
                </a:solidFill>
                <a:latin typeface="Times New Roman" panose="02020603050405020304" pitchFamily="18" charset="0"/>
                <a:cs typeface="Times New Roman" panose="02020603050405020304" pitchFamily="18" charset="0"/>
              </a:rPr>
              <a:t> de </a:t>
            </a:r>
            <a:r>
              <a:rPr lang="en-US" sz="1800" b="0" dirty="0" err="1" smtClean="0">
                <a:solidFill>
                  <a:schemeClr val="tx1"/>
                </a:solidFill>
                <a:latin typeface="Times New Roman" panose="02020603050405020304" pitchFamily="18" charset="0"/>
                <a:cs typeface="Times New Roman" panose="02020603050405020304" pitchFamily="18" charset="0"/>
              </a:rPr>
              <a:t>apă</a:t>
            </a:r>
            <a:r>
              <a:rPr lang="en-US" sz="1800" b="0" dirty="0" smtClean="0">
                <a:solidFill>
                  <a:schemeClr val="tx1"/>
                </a:solidFill>
                <a:latin typeface="Times New Roman" panose="02020603050405020304" pitchFamily="18" charset="0"/>
                <a:cs typeface="Times New Roman" panose="02020603050405020304" pitchFamily="18" charset="0"/>
              </a:rPr>
              <a:t> la o </a:t>
            </a:r>
            <a:r>
              <a:rPr lang="en-US" sz="1800" b="0" dirty="0" err="1" smtClean="0">
                <a:solidFill>
                  <a:schemeClr val="tx1"/>
                </a:solidFill>
                <a:latin typeface="Times New Roman" panose="02020603050405020304" pitchFamily="18" charset="0"/>
                <a:cs typeface="Times New Roman" panose="02020603050405020304" pitchFamily="18" charset="0"/>
              </a:rPr>
              <a:t>unitate</a:t>
            </a:r>
            <a:r>
              <a:rPr lang="en-US" sz="1800" b="0" dirty="0" smtClean="0">
                <a:solidFill>
                  <a:schemeClr val="tx1"/>
                </a:solidFill>
                <a:latin typeface="Times New Roman" panose="02020603050405020304" pitchFamily="18" charset="0"/>
                <a:cs typeface="Times New Roman" panose="02020603050405020304" pitchFamily="18" charset="0"/>
              </a:rPr>
              <a:t> de </a:t>
            </a:r>
            <a:r>
              <a:rPr lang="en-US" sz="1800" b="0" dirty="0" err="1" smtClean="0">
                <a:solidFill>
                  <a:schemeClr val="tx1"/>
                </a:solidFill>
                <a:latin typeface="Times New Roman" panose="02020603050405020304" pitchFamily="18" charset="0"/>
                <a:cs typeface="Times New Roman" panose="02020603050405020304" pitchFamily="18" charset="0"/>
              </a:rPr>
              <a:t>producţie</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debitul</a:t>
            </a:r>
            <a:r>
              <a:rPr lang="en-US" sz="1800" b="0" dirty="0" smtClean="0">
                <a:solidFill>
                  <a:schemeClr val="tx1"/>
                </a:solidFill>
                <a:latin typeface="Times New Roman" panose="02020603050405020304" pitchFamily="18" charset="0"/>
                <a:cs typeface="Times New Roman" panose="02020603050405020304" pitchFamily="18" charset="0"/>
              </a:rPr>
              <a:t> specific). </a:t>
            </a:r>
            <a:r>
              <a:rPr lang="en-US" sz="1800" b="0" dirty="0" err="1" smtClean="0">
                <a:solidFill>
                  <a:schemeClr val="tx1"/>
                </a:solidFill>
                <a:latin typeface="Times New Roman" panose="02020603050405020304" pitchFamily="18" charset="0"/>
                <a:cs typeface="Times New Roman" panose="02020603050405020304" pitchFamily="18" charset="0"/>
              </a:rPr>
              <a:t>Volumul</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zilnic</a:t>
            </a:r>
            <a:r>
              <a:rPr lang="en-US" sz="1800" b="0" dirty="0" smtClean="0">
                <a:solidFill>
                  <a:schemeClr val="tx1"/>
                </a:solidFill>
                <a:latin typeface="Times New Roman" panose="02020603050405020304" pitchFamily="18" charset="0"/>
                <a:cs typeface="Times New Roman" panose="02020603050405020304" pitchFamily="18" charset="0"/>
              </a:rPr>
              <a:t> de </a:t>
            </a:r>
            <a:r>
              <a:rPr lang="en-US" sz="1800" b="0" dirty="0" err="1" smtClean="0">
                <a:solidFill>
                  <a:schemeClr val="tx1"/>
                </a:solidFill>
                <a:latin typeface="Times New Roman" panose="02020603050405020304" pitchFamily="18" charset="0"/>
                <a:cs typeface="Times New Roman" panose="02020603050405020304" pitchFamily="18" charset="0"/>
              </a:rPr>
              <a:t>apă</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este</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calculat</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prin</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înmulţirea</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mărimilor</a:t>
            </a:r>
            <a:r>
              <a:rPr lang="en-US" sz="1800" b="0" dirty="0" smtClean="0">
                <a:solidFill>
                  <a:schemeClr val="tx1"/>
                </a:solidFill>
                <a:latin typeface="Times New Roman" panose="02020603050405020304" pitchFamily="18" charset="0"/>
                <a:cs typeface="Times New Roman" panose="02020603050405020304" pitchFamily="18" charset="0"/>
              </a:rPr>
              <a:t> din </a:t>
            </a:r>
            <a:r>
              <a:rPr lang="en-US" sz="1800" b="0" dirty="0" err="1" smtClean="0">
                <a:solidFill>
                  <a:schemeClr val="tx1"/>
                </a:solidFill>
                <a:latin typeface="Times New Roman" panose="02020603050405020304" pitchFamily="18" charset="0"/>
                <a:cs typeface="Times New Roman" panose="02020603050405020304" pitchFamily="18" charset="0"/>
              </a:rPr>
              <a:t>coloanele</a:t>
            </a:r>
            <a:r>
              <a:rPr lang="en-US" sz="1800" b="0" dirty="0" smtClean="0">
                <a:solidFill>
                  <a:schemeClr val="tx1"/>
                </a:solidFill>
                <a:latin typeface="Times New Roman" panose="02020603050405020304" pitchFamily="18" charset="0"/>
                <a:cs typeface="Times New Roman" panose="02020603050405020304" pitchFamily="18" charset="0"/>
              </a:rPr>
              <a:t> 2 </a:t>
            </a:r>
            <a:r>
              <a:rPr lang="en-US" sz="1800" b="0" dirty="0" err="1" smtClean="0">
                <a:solidFill>
                  <a:schemeClr val="tx1"/>
                </a:solidFill>
                <a:latin typeface="Times New Roman" panose="02020603050405020304" pitchFamily="18" charset="0"/>
                <a:cs typeface="Times New Roman" panose="02020603050405020304" pitchFamily="18" charset="0"/>
              </a:rPr>
              <a:t>şi</a:t>
            </a:r>
            <a:r>
              <a:rPr lang="en-US" sz="1800" b="0" dirty="0" smtClean="0">
                <a:solidFill>
                  <a:schemeClr val="tx1"/>
                </a:solidFill>
                <a:latin typeface="Times New Roman" panose="02020603050405020304" pitchFamily="18" charset="0"/>
                <a:cs typeface="Times New Roman" panose="02020603050405020304" pitchFamily="18" charset="0"/>
              </a:rPr>
              <a:t> 3, </a:t>
            </a:r>
            <a:r>
              <a:rPr lang="en-US" sz="1800" b="0" dirty="0" err="1" smtClean="0">
                <a:solidFill>
                  <a:schemeClr val="tx1"/>
                </a:solidFill>
                <a:latin typeface="Times New Roman" panose="02020603050405020304" pitchFamily="18" charset="0"/>
                <a:cs typeface="Times New Roman" panose="02020603050405020304" pitchFamily="18" charset="0"/>
              </a:rPr>
              <a:t>iar</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rezultatul</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obţinut</a:t>
            </a:r>
            <a:r>
              <a:rPr lang="en-US" sz="1800" b="0" dirty="0" smtClean="0">
                <a:solidFill>
                  <a:schemeClr val="tx1"/>
                </a:solidFill>
                <a:latin typeface="Times New Roman" panose="02020603050405020304" pitchFamily="18" charset="0"/>
                <a:cs typeface="Times New Roman" panose="02020603050405020304" pitchFamily="18" charset="0"/>
              </a:rPr>
              <a:t> se </a:t>
            </a:r>
            <a:r>
              <a:rPr lang="en-US" sz="1800" b="0" dirty="0" err="1" smtClean="0">
                <a:solidFill>
                  <a:schemeClr val="tx1"/>
                </a:solidFill>
                <a:latin typeface="Times New Roman" panose="02020603050405020304" pitchFamily="18" charset="0"/>
                <a:cs typeface="Times New Roman" panose="02020603050405020304" pitchFamily="18" charset="0"/>
              </a:rPr>
              <a:t>înscrie</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în</a:t>
            </a:r>
            <a:r>
              <a:rPr lang="en-US" sz="1800" b="0" dirty="0" smtClean="0">
                <a:solidFill>
                  <a:schemeClr val="tx1"/>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coloana</a:t>
            </a:r>
            <a:r>
              <a:rPr lang="en-US" sz="1800" b="0" dirty="0" smtClean="0">
                <a:solidFill>
                  <a:schemeClr val="tx1"/>
                </a:solidFill>
                <a:latin typeface="Times New Roman" panose="02020603050405020304" pitchFamily="18" charset="0"/>
                <a:cs typeface="Times New Roman" panose="02020603050405020304" pitchFamily="18" charset="0"/>
              </a:rPr>
              <a:t> 4.</a:t>
            </a:r>
            <a:endParaRPr lang="en-US" sz="18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Datumsplatzhalter 3"/>
          <p:cNvSpPr>
            <a:spLocks noGrp="1"/>
          </p:cNvSpPr>
          <p:nvPr>
            <p:ph type="dt" sz="half" idx="11"/>
          </p:nvPr>
        </p:nvSpPr>
        <p:spPr>
          <a:xfrm>
            <a:off x="679450" y="6581775"/>
            <a:ext cx="1295400" cy="246063"/>
          </a:xfrm>
          <a:noFill/>
        </p:spPr>
        <p:txBody>
          <a:bodyPr/>
          <a:lstStyle/>
          <a:p>
            <a:fld id="{AAB6CF41-5F60-440F-AFB1-6A77B89D238F}" type="datetime1">
              <a:rPr lang="en-GB" smtClean="0">
                <a:cs typeface="Arial" charset="0"/>
              </a:rPr>
              <a:pPr/>
              <a:t>01/10/2021</a:t>
            </a:fld>
            <a:endParaRPr lang="de-DE" dirty="0">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2" name="Нижний колонтитул 1">
            <a:extLst>
              <a:ext uri="{FF2B5EF4-FFF2-40B4-BE49-F238E27FC236}">
                <a16:creationId xmlns:a16="http://schemas.microsoft.com/office/drawing/2014/main" xmlns="" id="{91541B1A-BE5C-4F97-9B02-532867780C39}"/>
              </a:ext>
            </a:extLst>
          </p:cNvPr>
          <p:cNvSpPr>
            <a:spLocks noGrp="1"/>
          </p:cNvSpPr>
          <p:nvPr>
            <p:ph type="ftr" sz="quarter" idx="10"/>
          </p:nvPr>
        </p:nvSpPr>
        <p:spPr/>
        <p:txBody>
          <a:bodyPr/>
          <a:lstStyle/>
          <a:p>
            <a:pPr>
              <a:defRPr/>
            </a:pPr>
            <a:endParaRPr lang="de-DE"/>
          </a:p>
        </p:txBody>
      </p:sp>
      <p:sp>
        <p:nvSpPr>
          <p:cNvPr id="5" name="Прямоугольник 4">
            <a:extLst>
              <a:ext uri="{FF2B5EF4-FFF2-40B4-BE49-F238E27FC236}">
                <a16:creationId xmlns:a16="http://schemas.microsoft.com/office/drawing/2014/main" xmlns="" id="{428973CC-F7B0-497E-8D2E-E7EE6EC13862}"/>
              </a:ext>
            </a:extLst>
          </p:cNvPr>
          <p:cNvSpPr/>
          <p:nvPr/>
        </p:nvSpPr>
        <p:spPr>
          <a:xfrm>
            <a:off x="455211" y="1566450"/>
            <a:ext cx="8233578" cy="1661993"/>
          </a:xfrm>
          <a:prstGeom prst="rect">
            <a:avLst/>
          </a:prstGeom>
        </p:spPr>
        <p:txBody>
          <a:bodyPr wrap="square">
            <a:spAutoFit/>
          </a:bodyPr>
          <a:lstStyle/>
          <a:p>
            <a:pPr algn="r"/>
            <a:endParaRPr lang="ro-RO" sz="2000" b="0" dirty="0" smtClean="0">
              <a:solidFill>
                <a:srgbClr val="000000"/>
              </a:solidFill>
              <a:latin typeface="PT Serif"/>
            </a:endParaRPr>
          </a:p>
          <a:p>
            <a:pPr algn="just" fontAlgn="t">
              <a:spcBef>
                <a:spcPts val="0"/>
              </a:spcBef>
              <a:spcAft>
                <a:spcPts val="0"/>
              </a:spcAft>
            </a:pPr>
            <a:endParaRPr lang="ro-RO" sz="2000" b="0" dirty="0">
              <a:latin typeface="Arial" panose="020B0604020202020204" pitchFamily="34" charset="0"/>
            </a:endParaRPr>
          </a:p>
          <a:p>
            <a:pPr algn="ctr"/>
            <a:endParaRPr lang="ro-RO" sz="2000" dirty="0">
              <a:solidFill>
                <a:srgbClr val="333333"/>
              </a:solidFill>
              <a:latin typeface="Times New Roman" panose="02020603050405020304" pitchFamily="18" charset="0"/>
              <a:cs typeface="Times New Roman" panose="02020603050405020304" pitchFamily="18" charset="0"/>
            </a:endParaRPr>
          </a:p>
          <a:p>
            <a:pPr algn="ctr"/>
            <a:endParaRPr lang="ro-RO" sz="2000" dirty="0">
              <a:solidFill>
                <a:srgbClr val="333333"/>
              </a:solidFill>
              <a:latin typeface="Times New Roman" panose="02020603050405020304" pitchFamily="18" charset="0"/>
              <a:cs typeface="Times New Roman" panose="02020603050405020304" pitchFamily="18" charset="0"/>
            </a:endParaRPr>
          </a:p>
          <a:p>
            <a:pPr algn="ctr"/>
            <a:endParaRPr lang="ro-RO" b="0" dirty="0">
              <a:solidFill>
                <a:srgbClr val="333333"/>
              </a:solidFill>
              <a:latin typeface="PT Serif"/>
            </a:endParaRPr>
          </a:p>
        </p:txBody>
      </p:sp>
      <p:sp>
        <p:nvSpPr>
          <p:cNvPr id="12" name="Прямоугольник 11"/>
          <p:cNvSpPr/>
          <p:nvPr/>
        </p:nvSpPr>
        <p:spPr>
          <a:xfrm>
            <a:off x="478301" y="1463043"/>
            <a:ext cx="8271804" cy="3816429"/>
          </a:xfrm>
          <a:prstGeom prst="rect">
            <a:avLst/>
          </a:prstGeom>
        </p:spPr>
        <p:txBody>
          <a:bodyPr wrap="square">
            <a:spAutoFit/>
          </a:bodyPr>
          <a:lstStyle/>
          <a:p>
            <a:pPr lvl="0" indent="342900" algn="just"/>
            <a:r>
              <a:rPr lang="ro-RO" b="0" dirty="0" smtClean="0">
                <a:solidFill>
                  <a:schemeClr val="tx1"/>
                </a:solidFill>
                <a:latin typeface="Times New Roman" panose="02020603050405020304" pitchFamily="18" charset="0"/>
                <a:cs typeface="Times New Roman" panose="02020603050405020304" pitchFamily="18" charset="0"/>
              </a:rPr>
              <a:t>3. Plata, conform indicilor specifici de poluare </a:t>
            </a:r>
            <a:r>
              <a:rPr lang="ro-RO" b="0" u="sng" dirty="0" smtClean="0">
                <a:solidFill>
                  <a:schemeClr val="tx1"/>
                </a:solidFill>
                <a:latin typeface="Times New Roman" panose="02020603050405020304" pitchFamily="18" charset="0"/>
                <a:cs typeface="Times New Roman" panose="02020603050405020304" pitchFamily="18" charset="0"/>
              </a:rPr>
              <a:t>cu deversări industriale</a:t>
            </a:r>
            <a:r>
              <a:rPr lang="ro-RO" b="0" dirty="0" smtClean="0">
                <a:solidFill>
                  <a:schemeClr val="tx1"/>
                </a:solidFill>
                <a:latin typeface="Times New Roman" panose="02020603050405020304" pitchFamily="18" charset="0"/>
                <a:cs typeface="Times New Roman" panose="02020603050405020304" pitchFamily="18" charset="0"/>
              </a:rPr>
              <a:t>, se efectuează de către consumatorii de apă care evacuează poluanţi. </a:t>
            </a:r>
            <a:r>
              <a:rPr lang="ro-RO" b="0" u="sng" dirty="0" smtClean="0">
                <a:solidFill>
                  <a:schemeClr val="tx1"/>
                </a:solidFill>
                <a:latin typeface="Times New Roman" panose="02020603050405020304" pitchFamily="18" charset="0"/>
                <a:cs typeface="Times New Roman" panose="02020603050405020304" pitchFamily="18" charset="0"/>
              </a:rPr>
              <a:t>Lista acestor indici şi normativele CMA de poluanţi se aprobă de către inspecțiile pentru protecția mediului la prezentarea de către serviciile de exploatare a instalaţiilor de epurare.</a:t>
            </a:r>
          </a:p>
          <a:p>
            <a:pPr indent="342900" algn="just"/>
            <a:r>
              <a:rPr lang="ro-RO" b="0" dirty="0" smtClean="0">
                <a:solidFill>
                  <a:schemeClr val="tx1"/>
                </a:solidFill>
                <a:latin typeface="Times New Roman" panose="02020603050405020304" pitchFamily="18" charset="0"/>
                <a:cs typeface="Times New Roman" panose="02020603050405020304" pitchFamily="18" charset="0"/>
              </a:rPr>
              <a:t>6. În cazul în care pentru deversarea apelor reziduale nu sînt stabilite normative DLA, se acceptă ca admisibile concentraţiile de poluanţi stabilite de Regulile de protecţie a resurselor acvatice.</a:t>
            </a:r>
          </a:p>
          <a:p>
            <a:pPr indent="342900" algn="just"/>
            <a:r>
              <a:rPr lang="ro-RO" b="0" dirty="0" smtClean="0">
                <a:solidFill>
                  <a:schemeClr val="tx1"/>
                </a:solidFill>
                <a:latin typeface="Times New Roman" panose="02020603050405020304" pitchFamily="18" charset="0"/>
                <a:cs typeface="Times New Roman" panose="02020603050405020304" pitchFamily="18" charset="0"/>
              </a:rPr>
              <a:t>7. Recalcularea masei reale de poluanţi în tone convenţionale se efectuează prin înmulţirea masei de poluanţi la coeficientul de agresivitate al poluanţilor, prezentat în tabelul la prezenta anexă.</a:t>
            </a:r>
            <a:endParaRPr lang="ro-RO" b="0" u="sng"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93535281"/>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378634"/>
            <a:ext cx="8689269" cy="5453787"/>
          </a:xfrm>
          <a:prstGeom prst="rect">
            <a:avLst/>
          </a:prstGeom>
          <a:noFill/>
        </p:spPr>
        <p:txBody>
          <a:bodyPr wrap="square" rtlCol="0">
            <a:spAutoFit/>
          </a:bodyPr>
          <a:lstStyle/>
          <a:p>
            <a:pPr algn="just"/>
            <a:r>
              <a:rPr lang="en-US" sz="1800" dirty="0">
                <a:solidFill>
                  <a:schemeClr val="tx1"/>
                </a:solidFill>
                <a:latin typeface="Times New Roman" panose="02020603050405020304" pitchFamily="18" charset="0"/>
                <a:cs typeface="Times New Roman" panose="02020603050405020304" pitchFamily="18" charset="0"/>
              </a:rPr>
              <a:t>IV. </a:t>
            </a:r>
            <a:r>
              <a:rPr lang="en-US" sz="1800" dirty="0" err="1">
                <a:solidFill>
                  <a:schemeClr val="tx1"/>
                </a:solidFill>
                <a:latin typeface="Times New Roman" panose="02020603050405020304" pitchFamily="18" charset="0"/>
                <a:cs typeface="Times New Roman" panose="02020603050405020304" pitchFamily="18" charset="0"/>
              </a:rPr>
              <a:t>Evidenţa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calităţii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apei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uzate</a:t>
            </a:r>
            <a:endParaRPr lang="en-US" sz="1800" dirty="0">
              <a:solidFill>
                <a:schemeClr val="tx1"/>
              </a:solidFill>
              <a:latin typeface="Times New Roman" panose="02020603050405020304" pitchFamily="18" charset="0"/>
              <a:cs typeface="Times New Roman" panose="02020603050405020304" pitchFamily="18" charset="0"/>
            </a:endParaRPr>
          </a:p>
          <a:p>
            <a:pPr algn="just"/>
            <a:r>
              <a:rPr lang="en-US" sz="1800" b="0" dirty="0">
                <a:solidFill>
                  <a:schemeClr val="tx1"/>
                </a:solidFill>
                <a:latin typeface="Times New Roman" panose="02020603050405020304" pitchFamily="18" charset="0"/>
                <a:cs typeface="Times New Roman" panose="02020603050405020304" pitchFamily="18" charset="0"/>
              </a:rPr>
              <a:t>    18. </a:t>
            </a:r>
            <a:r>
              <a:rPr lang="en-US" sz="1800" b="0" dirty="0" err="1">
                <a:solidFill>
                  <a:schemeClr val="tx1"/>
                </a:solidFill>
                <a:latin typeface="Times New Roman" panose="02020603050405020304" pitchFamily="18" charset="0"/>
                <a:cs typeface="Times New Roman" panose="02020603050405020304" pitchFamily="18" charset="0"/>
              </a:rPr>
              <a:t>Evidenţa</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calităţii</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apei</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uzate</a:t>
            </a:r>
            <a:r>
              <a:rPr lang="en-US" sz="1800" b="0" dirty="0">
                <a:solidFill>
                  <a:schemeClr val="tx1"/>
                </a:solidFill>
                <a:latin typeface="Times New Roman" panose="02020603050405020304" pitchFamily="18" charset="0"/>
                <a:cs typeface="Times New Roman" panose="02020603050405020304" pitchFamily="18" charset="0"/>
              </a:rPr>
              <a:t> se </a:t>
            </a:r>
            <a:r>
              <a:rPr lang="en-US" sz="1800" b="0" dirty="0" err="1">
                <a:solidFill>
                  <a:schemeClr val="tx1"/>
                </a:solidFill>
                <a:latin typeface="Times New Roman" panose="02020603050405020304" pitchFamily="18" charset="0"/>
                <a:cs typeface="Times New Roman" panose="02020603050405020304" pitchFamily="18" charset="0"/>
              </a:rPr>
              <a:t>efectuează</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în</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scopul</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stabilirii</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cantităţii</a:t>
            </a:r>
            <a:r>
              <a:rPr lang="en-US" sz="1800" b="0" dirty="0">
                <a:solidFill>
                  <a:schemeClr val="tx1"/>
                </a:solidFill>
                <a:latin typeface="Times New Roman" panose="02020603050405020304" pitchFamily="18" charset="0"/>
                <a:cs typeface="Times New Roman" panose="02020603050405020304" pitchFamily="18" charset="0"/>
              </a:rPr>
              <a:t> de </a:t>
            </a:r>
            <a:r>
              <a:rPr lang="en-US" sz="1800" b="0" dirty="0" err="1">
                <a:solidFill>
                  <a:schemeClr val="tx1"/>
                </a:solidFill>
                <a:latin typeface="Times New Roman" panose="02020603050405020304" pitchFamily="18" charset="0"/>
                <a:cs typeface="Times New Roman" panose="02020603050405020304" pitchFamily="18" charset="0"/>
              </a:rPr>
              <a:t>noxe</a:t>
            </a:r>
            <a:r>
              <a:rPr lang="en-US" sz="1800" b="0" dirty="0">
                <a:solidFill>
                  <a:schemeClr val="tx1"/>
                </a:solidFill>
                <a:latin typeface="Times New Roman" panose="02020603050405020304" pitchFamily="18" charset="0"/>
                <a:cs typeface="Times New Roman" panose="02020603050405020304" pitchFamily="18" charset="0"/>
              </a:rPr>
              <a:t> care </a:t>
            </a:r>
            <a:r>
              <a:rPr lang="en-US" sz="1800" b="0" dirty="0" err="1">
                <a:solidFill>
                  <a:schemeClr val="tx1"/>
                </a:solidFill>
                <a:latin typeface="Times New Roman" panose="02020603050405020304" pitchFamily="18" charset="0"/>
                <a:cs typeface="Times New Roman" panose="02020603050405020304" pitchFamily="18" charset="0"/>
              </a:rPr>
              <a:t>sînt</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deversate</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în</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corpurile</a:t>
            </a:r>
            <a:r>
              <a:rPr lang="en-US" sz="1800" b="0" dirty="0">
                <a:solidFill>
                  <a:schemeClr val="tx1"/>
                </a:solidFill>
                <a:latin typeface="Times New Roman" panose="02020603050405020304" pitchFamily="18" charset="0"/>
                <a:cs typeface="Times New Roman" panose="02020603050405020304" pitchFamily="18" charset="0"/>
              </a:rPr>
              <a:t> de </a:t>
            </a:r>
            <a:r>
              <a:rPr lang="en-US" sz="1800" b="0" dirty="0" err="1">
                <a:solidFill>
                  <a:schemeClr val="tx1"/>
                </a:solidFill>
                <a:latin typeface="Times New Roman" panose="02020603050405020304" pitchFamily="18" charset="0"/>
                <a:cs typeface="Times New Roman" panose="02020603050405020304" pitchFamily="18" charset="0"/>
              </a:rPr>
              <a:t>apă</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reţele</a:t>
            </a:r>
            <a:r>
              <a:rPr lang="en-US" sz="1800" b="0" dirty="0">
                <a:solidFill>
                  <a:schemeClr val="tx1"/>
                </a:solidFill>
                <a:latin typeface="Times New Roman" panose="02020603050405020304" pitchFamily="18" charset="0"/>
                <a:cs typeface="Times New Roman" panose="02020603050405020304" pitchFamily="18" charset="0"/>
              </a:rPr>
              <a:t> de </a:t>
            </a:r>
            <a:r>
              <a:rPr lang="en-US" sz="1800" b="0" dirty="0" err="1">
                <a:solidFill>
                  <a:schemeClr val="tx1"/>
                </a:solidFill>
                <a:latin typeface="Times New Roman" panose="02020603050405020304" pitchFamily="18" charset="0"/>
                <a:cs typeface="Times New Roman" panose="02020603050405020304" pitchFamily="18" charset="0"/>
              </a:rPr>
              <a:t>canalizare</a:t>
            </a:r>
            <a:r>
              <a:rPr lang="en-US" sz="1800" b="0" dirty="0">
                <a:solidFill>
                  <a:schemeClr val="tx1"/>
                </a:solidFill>
                <a:latin typeface="Times New Roman" panose="02020603050405020304" pitchFamily="18" charset="0"/>
                <a:cs typeface="Times New Roman" panose="02020603050405020304" pitchFamily="18" charset="0"/>
              </a:rPr>
              <a:t> etc. </a:t>
            </a:r>
            <a:r>
              <a:rPr lang="en-US" sz="1800" b="0" dirty="0" err="1">
                <a:solidFill>
                  <a:schemeClr val="tx1"/>
                </a:solidFill>
                <a:latin typeface="Times New Roman" panose="02020603050405020304" pitchFamily="18" charset="0"/>
                <a:cs typeface="Times New Roman" panose="02020603050405020304" pitchFamily="18" charset="0"/>
              </a:rPr>
              <a:t>odată</a:t>
            </a:r>
            <a:r>
              <a:rPr lang="en-US" sz="1800" b="0" dirty="0">
                <a:solidFill>
                  <a:schemeClr val="tx1"/>
                </a:solidFill>
                <a:latin typeface="Times New Roman" panose="02020603050405020304" pitchFamily="18" charset="0"/>
                <a:cs typeface="Times New Roman" panose="02020603050405020304" pitchFamily="18" charset="0"/>
              </a:rPr>
              <a:t> cu </a:t>
            </a:r>
            <a:r>
              <a:rPr lang="en-US" sz="1800" b="0" dirty="0" err="1">
                <a:solidFill>
                  <a:schemeClr val="tx1"/>
                </a:solidFill>
                <a:latin typeface="Times New Roman" panose="02020603050405020304" pitchFamily="18" charset="0"/>
                <a:cs typeface="Times New Roman" panose="02020603050405020304" pitchFamily="18" charset="0"/>
              </a:rPr>
              <a:t>apele</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uzate</a:t>
            </a:r>
            <a:r>
              <a:rPr lang="en-US" sz="1800" b="0" dirty="0">
                <a:solidFill>
                  <a:schemeClr val="tx1"/>
                </a:solidFill>
                <a:latin typeface="Times New Roman" panose="02020603050405020304" pitchFamily="18" charset="0"/>
                <a:cs typeface="Times New Roman" panose="02020603050405020304" pitchFamily="18" charset="0"/>
              </a:rPr>
              <a:t>.</a:t>
            </a:r>
          </a:p>
          <a:p>
            <a:pPr algn="just"/>
            <a:r>
              <a:rPr lang="en-US" sz="1800" b="0" dirty="0">
                <a:solidFill>
                  <a:schemeClr val="tx1"/>
                </a:solidFill>
                <a:latin typeface="Times New Roman" panose="02020603050405020304" pitchFamily="18" charset="0"/>
                <a:cs typeface="Times New Roman" panose="02020603050405020304" pitchFamily="18" charset="0"/>
              </a:rPr>
              <a:t>    19. </a:t>
            </a:r>
            <a:r>
              <a:rPr lang="en-US" sz="1800" b="0" dirty="0" err="1">
                <a:solidFill>
                  <a:schemeClr val="tx1"/>
                </a:solidFill>
                <a:latin typeface="Times New Roman" panose="02020603050405020304" pitchFamily="18" charset="0"/>
                <a:cs typeface="Times New Roman" panose="02020603050405020304" pitchFamily="18" charset="0"/>
              </a:rPr>
              <a:t>Pentru</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evidenţa</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calităţii</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apei</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uzate</a:t>
            </a:r>
            <a:r>
              <a:rPr lang="en-US" sz="1800" b="0" dirty="0">
                <a:solidFill>
                  <a:schemeClr val="tx1"/>
                </a:solidFill>
                <a:latin typeface="Times New Roman" panose="02020603050405020304" pitchFamily="18" charset="0"/>
                <a:cs typeface="Times New Roman" panose="02020603050405020304" pitchFamily="18" charset="0"/>
              </a:rPr>
              <a:t> se </a:t>
            </a:r>
            <a:r>
              <a:rPr lang="en-US" sz="1800" b="0" dirty="0" err="1">
                <a:solidFill>
                  <a:schemeClr val="tx1"/>
                </a:solidFill>
                <a:latin typeface="Times New Roman" panose="02020603050405020304" pitchFamily="18" charset="0"/>
                <a:cs typeface="Times New Roman" panose="02020603050405020304" pitchFamily="18" charset="0"/>
              </a:rPr>
              <a:t>completează</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formularul</a:t>
            </a:r>
            <a:r>
              <a:rPr lang="en-US" sz="1800" b="0" dirty="0">
                <a:solidFill>
                  <a:schemeClr val="tx1"/>
                </a:solidFill>
                <a:latin typeface="Times New Roman" panose="02020603050405020304" pitchFamily="18" charset="0"/>
                <a:cs typeface="Times New Roman" panose="02020603050405020304" pitchFamily="18" charset="0"/>
              </a:rPr>
              <a:t> din </a:t>
            </a:r>
            <a:r>
              <a:rPr lang="en-US" sz="1800" b="0" dirty="0" err="1">
                <a:solidFill>
                  <a:schemeClr val="tx1"/>
                </a:solidFill>
                <a:latin typeface="Times New Roman" panose="02020603050405020304" pitchFamily="18" charset="0"/>
                <a:cs typeface="Times New Roman" panose="02020603050405020304" pitchFamily="18" charset="0"/>
              </a:rPr>
              <a:t>anexa</a:t>
            </a:r>
            <a:r>
              <a:rPr lang="en-US" sz="1800" b="0" dirty="0">
                <a:solidFill>
                  <a:schemeClr val="tx1"/>
                </a:solidFill>
                <a:latin typeface="Times New Roman" panose="02020603050405020304" pitchFamily="18" charset="0"/>
                <a:cs typeface="Times New Roman" panose="02020603050405020304" pitchFamily="18" charset="0"/>
              </a:rPr>
              <a:t> nr. 3 la </a:t>
            </a:r>
            <a:r>
              <a:rPr lang="en-US" sz="1800" b="0" dirty="0" err="1">
                <a:solidFill>
                  <a:schemeClr val="tx1"/>
                </a:solidFill>
                <a:latin typeface="Times New Roman" panose="02020603050405020304" pitchFamily="18" charset="0"/>
                <a:cs typeface="Times New Roman" panose="02020603050405020304" pitchFamily="18" charset="0"/>
              </a:rPr>
              <a:t>prezentul</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Regulament</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în</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baza</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rezultatelor</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analizelor</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fizico-chimice</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şi</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bacteriologice</a:t>
            </a:r>
            <a:r>
              <a:rPr lang="en-US" sz="1800" b="0" dirty="0">
                <a:solidFill>
                  <a:schemeClr val="tx1"/>
                </a:solidFill>
                <a:latin typeface="Times New Roman" panose="02020603050405020304" pitchFamily="18" charset="0"/>
                <a:cs typeface="Times New Roman" panose="02020603050405020304" pitchFamily="18" charset="0"/>
              </a:rPr>
              <a:t> ale </a:t>
            </a:r>
            <a:r>
              <a:rPr lang="en-US" sz="1800" b="0" dirty="0" err="1">
                <a:solidFill>
                  <a:schemeClr val="tx1"/>
                </a:solidFill>
                <a:latin typeface="Times New Roman" panose="02020603050405020304" pitchFamily="18" charset="0"/>
                <a:cs typeface="Times New Roman" panose="02020603050405020304" pitchFamily="18" charset="0"/>
              </a:rPr>
              <a:t>apei</a:t>
            </a:r>
            <a:r>
              <a:rPr lang="en-US" sz="1800" b="0" dirty="0">
                <a:solidFill>
                  <a:schemeClr val="tx1"/>
                </a:solidFill>
                <a:latin typeface="Times New Roman" panose="02020603050405020304" pitchFamily="18" charset="0"/>
                <a:cs typeface="Times New Roman" panose="02020603050405020304" pitchFamily="18" charset="0"/>
              </a:rPr>
              <a:t>, care se </a:t>
            </a:r>
            <a:r>
              <a:rPr lang="en-US" sz="1800" b="0" dirty="0" err="1">
                <a:solidFill>
                  <a:schemeClr val="tx1"/>
                </a:solidFill>
                <a:latin typeface="Times New Roman" panose="02020603050405020304" pitchFamily="18" charset="0"/>
                <a:cs typeface="Times New Roman" panose="02020603050405020304" pitchFamily="18" charset="0"/>
              </a:rPr>
              <a:t>înscriu</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în</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coloana</a:t>
            </a:r>
            <a:r>
              <a:rPr lang="en-US" sz="1800" b="0" dirty="0">
                <a:solidFill>
                  <a:schemeClr val="tx1"/>
                </a:solidFill>
                <a:latin typeface="Times New Roman" panose="02020603050405020304" pitchFamily="18" charset="0"/>
                <a:cs typeface="Times New Roman" panose="02020603050405020304" pitchFamily="18" charset="0"/>
              </a:rPr>
              <a:t> 2.</a:t>
            </a:r>
          </a:p>
          <a:p>
            <a:pPr algn="just"/>
            <a:r>
              <a:rPr lang="en-US" sz="1800" b="0" dirty="0">
                <a:solidFill>
                  <a:schemeClr val="tx1"/>
                </a:solidFill>
                <a:latin typeface="Times New Roman" panose="02020603050405020304" pitchFamily="18" charset="0"/>
                <a:cs typeface="Times New Roman" panose="02020603050405020304" pitchFamily="18" charset="0"/>
              </a:rPr>
              <a:t>    20. </a:t>
            </a:r>
            <a:r>
              <a:rPr lang="en-US" sz="1800" b="0" dirty="0" err="1">
                <a:solidFill>
                  <a:schemeClr val="tx1"/>
                </a:solidFill>
                <a:latin typeface="Times New Roman" panose="02020603050405020304" pitchFamily="18" charset="0"/>
                <a:cs typeface="Times New Roman" panose="02020603050405020304" pitchFamily="18" charset="0"/>
              </a:rPr>
              <a:t>Formularul</a:t>
            </a:r>
            <a:r>
              <a:rPr lang="en-US" sz="1800" b="0" dirty="0">
                <a:solidFill>
                  <a:schemeClr val="tx1"/>
                </a:solidFill>
                <a:latin typeface="Times New Roman" panose="02020603050405020304" pitchFamily="18" charset="0"/>
                <a:cs typeface="Times New Roman" panose="02020603050405020304" pitchFamily="18" charset="0"/>
              </a:rPr>
              <a:t> de </a:t>
            </a:r>
            <a:r>
              <a:rPr lang="en-US" sz="1800" b="0" dirty="0" err="1">
                <a:solidFill>
                  <a:schemeClr val="tx1"/>
                </a:solidFill>
                <a:latin typeface="Times New Roman" panose="02020603050405020304" pitchFamily="18" charset="0"/>
                <a:cs typeface="Times New Roman" panose="02020603050405020304" pitchFamily="18" charset="0"/>
              </a:rPr>
              <a:t>evidenţă</a:t>
            </a:r>
            <a:r>
              <a:rPr lang="en-US" sz="1800" b="0" dirty="0">
                <a:solidFill>
                  <a:schemeClr val="tx1"/>
                </a:solidFill>
                <a:latin typeface="Times New Roman" panose="02020603050405020304" pitchFamily="18" charset="0"/>
                <a:cs typeface="Times New Roman" panose="02020603050405020304" pitchFamily="18" charset="0"/>
              </a:rPr>
              <a:t> a </a:t>
            </a:r>
            <a:r>
              <a:rPr lang="en-US" sz="1800" b="0" dirty="0" err="1">
                <a:solidFill>
                  <a:schemeClr val="tx1"/>
                </a:solidFill>
                <a:latin typeface="Times New Roman" panose="02020603050405020304" pitchFamily="18" charset="0"/>
                <a:cs typeface="Times New Roman" panose="02020603050405020304" pitchFamily="18" charset="0"/>
              </a:rPr>
              <a:t>calităţii</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apei</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uzate</a:t>
            </a:r>
            <a:r>
              <a:rPr lang="en-US" sz="1800" b="0" dirty="0">
                <a:solidFill>
                  <a:schemeClr val="tx1"/>
                </a:solidFill>
                <a:latin typeface="Times New Roman" panose="02020603050405020304" pitchFamily="18" charset="0"/>
                <a:cs typeface="Times New Roman" panose="02020603050405020304" pitchFamily="18" charset="0"/>
              </a:rPr>
              <a:t> se </a:t>
            </a:r>
            <a:r>
              <a:rPr lang="en-US" sz="1800" b="0" dirty="0" err="1">
                <a:solidFill>
                  <a:schemeClr val="tx1"/>
                </a:solidFill>
                <a:latin typeface="Times New Roman" panose="02020603050405020304" pitchFamily="18" charset="0"/>
                <a:cs typeface="Times New Roman" panose="02020603050405020304" pitchFamily="18" charset="0"/>
              </a:rPr>
              <a:t>completează</a:t>
            </a:r>
            <a:r>
              <a:rPr lang="en-US" sz="1800" b="0" dirty="0">
                <a:solidFill>
                  <a:schemeClr val="tx1"/>
                </a:solidFill>
                <a:latin typeface="Times New Roman" panose="02020603050405020304" pitchFamily="18" charset="0"/>
                <a:cs typeface="Times New Roman" panose="02020603050405020304" pitchFamily="18" charset="0"/>
              </a:rPr>
              <a:t> conform </a:t>
            </a:r>
            <a:r>
              <a:rPr lang="en-US" sz="1800" b="0" dirty="0" err="1">
                <a:solidFill>
                  <a:schemeClr val="tx1"/>
                </a:solidFill>
                <a:latin typeface="Times New Roman" panose="02020603050405020304" pitchFamily="18" charset="0"/>
                <a:cs typeface="Times New Roman" panose="02020603050405020304" pitchFamily="18" charset="0"/>
              </a:rPr>
              <a:t>rezultatelor</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investigaţiilor</a:t>
            </a:r>
            <a:r>
              <a:rPr lang="en-US" sz="1800" b="0" dirty="0">
                <a:solidFill>
                  <a:schemeClr val="tx1"/>
                </a:solidFill>
                <a:latin typeface="Times New Roman" panose="02020603050405020304" pitchFamily="18" charset="0"/>
                <a:cs typeface="Times New Roman" panose="02020603050405020304" pitchFamily="18" charset="0"/>
              </a:rPr>
              <a:t> de </a:t>
            </a:r>
            <a:r>
              <a:rPr lang="en-US" sz="1800" b="0" dirty="0" err="1">
                <a:solidFill>
                  <a:schemeClr val="tx1"/>
                </a:solidFill>
                <a:latin typeface="Times New Roman" panose="02020603050405020304" pitchFamily="18" charset="0"/>
                <a:cs typeface="Times New Roman" panose="02020603050405020304" pitchFamily="18" charset="0"/>
              </a:rPr>
              <a:t>laborator</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medii</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lunare</a:t>
            </a:r>
            <a:r>
              <a:rPr lang="en-US" sz="1800" b="0" dirty="0">
                <a:solidFill>
                  <a:schemeClr val="tx1"/>
                </a:solidFill>
                <a:latin typeface="Times New Roman" panose="02020603050405020304" pitchFamily="18" charset="0"/>
                <a:cs typeface="Times New Roman" panose="02020603050405020304" pitchFamily="18" charset="0"/>
              </a:rPr>
              <a:t>/</a:t>
            </a:r>
            <a:r>
              <a:rPr lang="en-US" sz="1800" b="0" dirty="0" err="1">
                <a:solidFill>
                  <a:schemeClr val="tx1"/>
                </a:solidFill>
                <a:latin typeface="Times New Roman" panose="02020603050405020304" pitchFamily="18" charset="0"/>
                <a:cs typeface="Times New Roman" panose="02020603050405020304" pitchFamily="18" charset="0"/>
              </a:rPr>
              <a:t>anuale</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efectuate</a:t>
            </a:r>
            <a:r>
              <a:rPr lang="en-US" sz="1800" b="0" dirty="0">
                <a:solidFill>
                  <a:schemeClr val="tx1"/>
                </a:solidFill>
                <a:latin typeface="Times New Roman" panose="02020603050405020304" pitchFamily="18" charset="0"/>
                <a:cs typeface="Times New Roman" panose="02020603050405020304" pitchFamily="18" charset="0"/>
              </a:rPr>
              <a:t> de </a:t>
            </a:r>
            <a:r>
              <a:rPr lang="en-US" sz="1800" b="0" dirty="0" err="1">
                <a:solidFill>
                  <a:schemeClr val="tx1"/>
                </a:solidFill>
                <a:latin typeface="Times New Roman" panose="02020603050405020304" pitchFamily="18" charset="0"/>
                <a:cs typeface="Times New Roman" panose="02020603050405020304" pitchFamily="18" charset="0"/>
              </a:rPr>
              <a:t>laboratoare</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autorizate</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în</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acest</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sens.</a:t>
            </a:r>
            <a:endParaRPr lang="en-US" sz="1800" b="0" dirty="0">
              <a:solidFill>
                <a:schemeClr val="tx1"/>
              </a:solidFill>
              <a:latin typeface="Times New Roman" panose="02020603050405020304" pitchFamily="18" charset="0"/>
              <a:cs typeface="Times New Roman" panose="02020603050405020304" pitchFamily="18" charset="0"/>
            </a:endParaRPr>
          </a:p>
          <a:p>
            <a:pPr algn="just"/>
            <a:r>
              <a:rPr lang="en-US" sz="1800" b="0" dirty="0">
                <a:solidFill>
                  <a:schemeClr val="tx1"/>
                </a:solidFill>
                <a:latin typeface="Times New Roman" panose="02020603050405020304" pitchFamily="18" charset="0"/>
                <a:cs typeface="Times New Roman" panose="02020603050405020304" pitchFamily="18" charset="0"/>
              </a:rPr>
              <a:t>    21. </a:t>
            </a:r>
            <a:r>
              <a:rPr lang="en-US" sz="1800" b="0" dirty="0" err="1">
                <a:solidFill>
                  <a:schemeClr val="tx1"/>
                </a:solidFill>
                <a:latin typeface="Times New Roman" panose="02020603050405020304" pitchFamily="18" charset="0"/>
                <a:cs typeface="Times New Roman" panose="02020603050405020304" pitchFamily="18" charset="0"/>
              </a:rPr>
              <a:t>În</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cazul</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în</a:t>
            </a:r>
            <a:r>
              <a:rPr lang="en-US" sz="1800" b="0" dirty="0">
                <a:solidFill>
                  <a:schemeClr val="tx1"/>
                </a:solidFill>
                <a:latin typeface="Times New Roman" panose="02020603050405020304" pitchFamily="18" charset="0"/>
                <a:cs typeface="Times New Roman" panose="02020603050405020304" pitchFamily="18" charset="0"/>
              </a:rPr>
              <a:t> care </a:t>
            </a:r>
            <a:r>
              <a:rPr lang="en-US" sz="1800" b="0" dirty="0" err="1">
                <a:solidFill>
                  <a:schemeClr val="tx1"/>
                </a:solidFill>
                <a:latin typeface="Times New Roman" panose="02020603050405020304" pitchFamily="18" charset="0"/>
                <a:cs typeface="Times New Roman" panose="02020603050405020304" pitchFamily="18" charset="0"/>
              </a:rPr>
              <a:t>analiza</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apei</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uzate</a:t>
            </a:r>
            <a:r>
              <a:rPr lang="en-US" sz="1800" b="0" dirty="0">
                <a:solidFill>
                  <a:schemeClr val="tx1"/>
                </a:solidFill>
                <a:latin typeface="Times New Roman" panose="02020603050405020304" pitchFamily="18" charset="0"/>
                <a:cs typeface="Times New Roman" panose="02020603050405020304" pitchFamily="18" charset="0"/>
              </a:rPr>
              <a:t> se </a:t>
            </a:r>
            <a:r>
              <a:rPr lang="en-US" sz="1800" b="0" dirty="0" err="1">
                <a:solidFill>
                  <a:schemeClr val="tx1"/>
                </a:solidFill>
                <a:latin typeface="Times New Roman" panose="02020603050405020304" pitchFamily="18" charset="0"/>
                <a:cs typeface="Times New Roman" panose="02020603050405020304" pitchFamily="18" charset="0"/>
              </a:rPr>
              <a:t>efectuează</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zilnic</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cantitatea</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noxelor</a:t>
            </a:r>
            <a:r>
              <a:rPr lang="en-US" sz="1800" b="0" dirty="0">
                <a:solidFill>
                  <a:schemeClr val="tx1"/>
                </a:solidFill>
                <a:latin typeface="Times New Roman" panose="02020603050405020304" pitchFamily="18" charset="0"/>
                <a:cs typeface="Times New Roman" panose="02020603050405020304" pitchFamily="18" charset="0"/>
              </a:rPr>
              <a:t> evacuate </a:t>
            </a:r>
            <a:r>
              <a:rPr lang="en-US" sz="1800" b="0" dirty="0" err="1">
                <a:solidFill>
                  <a:schemeClr val="tx1"/>
                </a:solidFill>
                <a:latin typeface="Times New Roman" panose="02020603050405020304" pitchFamily="18" charset="0"/>
                <a:cs typeface="Times New Roman" panose="02020603050405020304" pitchFamily="18" charset="0"/>
              </a:rPr>
              <a:t>concomitent</a:t>
            </a:r>
            <a:r>
              <a:rPr lang="en-US" sz="1800" b="0" dirty="0">
                <a:solidFill>
                  <a:schemeClr val="tx1"/>
                </a:solidFill>
                <a:latin typeface="Times New Roman" panose="02020603050405020304" pitchFamily="18" charset="0"/>
                <a:cs typeface="Times New Roman" panose="02020603050405020304" pitchFamily="18" charset="0"/>
              </a:rPr>
              <a:t> cu </a:t>
            </a:r>
            <a:r>
              <a:rPr lang="en-US" sz="1800" b="0" dirty="0" err="1">
                <a:solidFill>
                  <a:schemeClr val="tx1"/>
                </a:solidFill>
                <a:latin typeface="Times New Roman" panose="02020603050405020304" pitchFamily="18" charset="0"/>
                <a:cs typeface="Times New Roman" panose="02020603050405020304" pitchFamily="18" charset="0"/>
              </a:rPr>
              <a:t>apa</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uzată</a:t>
            </a:r>
            <a:r>
              <a:rPr lang="en-US" sz="1800" b="0" dirty="0">
                <a:solidFill>
                  <a:schemeClr val="tx1"/>
                </a:solidFill>
                <a:latin typeface="Times New Roman" panose="02020603050405020304" pitchFamily="18" charset="0"/>
                <a:cs typeface="Times New Roman" panose="02020603050405020304" pitchFamily="18" charset="0"/>
              </a:rPr>
              <a:t> se </a:t>
            </a:r>
            <a:r>
              <a:rPr lang="en-US" sz="1800" b="0" dirty="0" err="1">
                <a:solidFill>
                  <a:schemeClr val="tx1"/>
                </a:solidFill>
                <a:latin typeface="Times New Roman" panose="02020603050405020304" pitchFamily="18" charset="0"/>
                <a:cs typeface="Times New Roman" panose="02020603050405020304" pitchFamily="18" charset="0"/>
              </a:rPr>
              <a:t>determină</a:t>
            </a:r>
            <a:r>
              <a:rPr lang="en-US" sz="1800" b="0" dirty="0">
                <a:solidFill>
                  <a:schemeClr val="tx1"/>
                </a:solidFill>
                <a:latin typeface="Times New Roman" panose="02020603050405020304" pitchFamily="18" charset="0"/>
                <a:cs typeface="Times New Roman" panose="02020603050405020304" pitchFamily="18" charset="0"/>
              </a:rPr>
              <a:t> ca </a:t>
            </a:r>
            <a:r>
              <a:rPr lang="en-US" sz="1800" b="0" dirty="0" err="1">
                <a:solidFill>
                  <a:schemeClr val="tx1"/>
                </a:solidFill>
                <a:latin typeface="Times New Roman" panose="02020603050405020304" pitchFamily="18" charset="0"/>
                <a:cs typeface="Times New Roman" panose="02020603050405020304" pitchFamily="18" charset="0"/>
              </a:rPr>
              <a:t>produs</a:t>
            </a:r>
            <a:r>
              <a:rPr lang="en-US" sz="1800" b="0" dirty="0">
                <a:solidFill>
                  <a:schemeClr val="tx1"/>
                </a:solidFill>
                <a:latin typeface="Times New Roman" panose="02020603050405020304" pitchFamily="18" charset="0"/>
                <a:cs typeface="Times New Roman" panose="02020603050405020304" pitchFamily="18" charset="0"/>
              </a:rPr>
              <a:t> al </a:t>
            </a:r>
            <a:r>
              <a:rPr lang="en-US" sz="1800" b="0" dirty="0" err="1">
                <a:solidFill>
                  <a:schemeClr val="tx1"/>
                </a:solidFill>
                <a:latin typeface="Times New Roman" panose="02020603050405020304" pitchFamily="18" charset="0"/>
                <a:cs typeface="Times New Roman" panose="02020603050405020304" pitchFamily="18" charset="0"/>
              </a:rPr>
              <a:t>substanţei</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poluante</a:t>
            </a:r>
            <a:r>
              <a:rPr lang="en-US" sz="1800" b="0" dirty="0">
                <a:solidFill>
                  <a:schemeClr val="tx1"/>
                </a:solidFill>
                <a:latin typeface="Times New Roman" panose="02020603050405020304" pitchFamily="18" charset="0"/>
                <a:cs typeface="Times New Roman" panose="02020603050405020304" pitchFamily="18" charset="0"/>
              </a:rPr>
              <a:t> respective </a:t>
            </a:r>
            <a:r>
              <a:rPr lang="en-US" sz="1800" b="0" dirty="0" err="1">
                <a:solidFill>
                  <a:schemeClr val="tx1"/>
                </a:solidFill>
                <a:latin typeface="Times New Roman" panose="02020603050405020304" pitchFamily="18" charset="0"/>
                <a:cs typeface="Times New Roman" panose="02020603050405020304" pitchFamily="18" charset="0"/>
              </a:rPr>
              <a:t>consumată</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în</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decurs</a:t>
            </a:r>
            <a:r>
              <a:rPr lang="en-US" sz="1800" b="0" dirty="0">
                <a:solidFill>
                  <a:schemeClr val="tx1"/>
                </a:solidFill>
                <a:latin typeface="Times New Roman" panose="02020603050405020304" pitchFamily="18" charset="0"/>
                <a:cs typeface="Times New Roman" panose="02020603050405020304" pitchFamily="18" charset="0"/>
              </a:rPr>
              <a:t> de 24 de ore, </a:t>
            </a:r>
            <a:r>
              <a:rPr lang="en-US" sz="1800" b="0" dirty="0" err="1">
                <a:solidFill>
                  <a:schemeClr val="tx1"/>
                </a:solidFill>
                <a:latin typeface="Times New Roman" panose="02020603050405020304" pitchFamily="18" charset="0"/>
                <a:cs typeface="Times New Roman" panose="02020603050405020304" pitchFamily="18" charset="0"/>
              </a:rPr>
              <a:t>iar</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rezultatele</a:t>
            </a:r>
            <a:r>
              <a:rPr lang="en-US" sz="1800" b="0" dirty="0">
                <a:solidFill>
                  <a:schemeClr val="tx1"/>
                </a:solidFill>
                <a:latin typeface="Times New Roman" panose="02020603050405020304" pitchFamily="18" charset="0"/>
                <a:cs typeface="Times New Roman" panose="02020603050405020304" pitchFamily="18" charset="0"/>
              </a:rPr>
              <a:t> se </a:t>
            </a:r>
            <a:r>
              <a:rPr lang="en-US" sz="1800" b="0" dirty="0" err="1">
                <a:solidFill>
                  <a:schemeClr val="tx1"/>
                </a:solidFill>
                <a:latin typeface="Times New Roman" panose="02020603050405020304" pitchFamily="18" charset="0"/>
                <a:cs typeface="Times New Roman" panose="02020603050405020304" pitchFamily="18" charset="0"/>
              </a:rPr>
              <a:t>înscriu</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în</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coloana</a:t>
            </a:r>
            <a:r>
              <a:rPr lang="en-US" sz="1800" b="0" dirty="0">
                <a:solidFill>
                  <a:schemeClr val="tx1"/>
                </a:solidFill>
                <a:latin typeface="Times New Roman" panose="02020603050405020304" pitchFamily="18" charset="0"/>
                <a:cs typeface="Times New Roman" panose="02020603050405020304" pitchFamily="18" charset="0"/>
              </a:rPr>
              <a:t> 5. </a:t>
            </a:r>
          </a:p>
          <a:p>
            <a:pPr algn="just"/>
            <a:r>
              <a:rPr lang="en-US" sz="1800" b="0" dirty="0">
                <a:solidFill>
                  <a:schemeClr val="tx1"/>
                </a:solidFill>
                <a:latin typeface="Times New Roman" panose="02020603050405020304" pitchFamily="18" charset="0"/>
                <a:cs typeface="Times New Roman" panose="02020603050405020304" pitchFamily="18" charset="0"/>
              </a:rPr>
              <a:t>    22. </a:t>
            </a:r>
            <a:r>
              <a:rPr lang="en-US" sz="1800" b="0" dirty="0" err="1">
                <a:solidFill>
                  <a:schemeClr val="tx1"/>
                </a:solidFill>
                <a:latin typeface="Times New Roman" panose="02020603050405020304" pitchFamily="18" charset="0"/>
                <a:cs typeface="Times New Roman" panose="02020603050405020304" pitchFamily="18" charset="0"/>
              </a:rPr>
              <a:t>În</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cazul</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în</a:t>
            </a:r>
            <a:r>
              <a:rPr lang="en-US" sz="1800" b="0" dirty="0">
                <a:solidFill>
                  <a:schemeClr val="tx1"/>
                </a:solidFill>
                <a:latin typeface="Times New Roman" panose="02020603050405020304" pitchFamily="18" charset="0"/>
                <a:cs typeface="Times New Roman" panose="02020603050405020304" pitchFamily="18" charset="0"/>
              </a:rPr>
              <a:t> care </a:t>
            </a:r>
            <a:r>
              <a:rPr lang="en-US" sz="1800" b="0" dirty="0" err="1">
                <a:solidFill>
                  <a:schemeClr val="tx1"/>
                </a:solidFill>
                <a:latin typeface="Times New Roman" panose="02020603050405020304" pitchFamily="18" charset="0"/>
                <a:cs typeface="Times New Roman" panose="02020603050405020304" pitchFamily="18" charset="0"/>
              </a:rPr>
              <a:t>analiza</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apei</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uzate</a:t>
            </a:r>
            <a:r>
              <a:rPr lang="en-US" sz="1800" b="0" dirty="0">
                <a:solidFill>
                  <a:schemeClr val="tx1"/>
                </a:solidFill>
                <a:latin typeface="Times New Roman" panose="02020603050405020304" pitchFamily="18" charset="0"/>
                <a:cs typeface="Times New Roman" panose="02020603050405020304" pitchFamily="18" charset="0"/>
              </a:rPr>
              <a:t> se </a:t>
            </a:r>
            <a:r>
              <a:rPr lang="en-US" sz="1800" b="0" dirty="0" err="1">
                <a:solidFill>
                  <a:schemeClr val="tx1"/>
                </a:solidFill>
                <a:latin typeface="Times New Roman" panose="02020603050405020304" pitchFamily="18" charset="0"/>
                <a:cs typeface="Times New Roman" panose="02020603050405020304" pitchFamily="18" charset="0"/>
              </a:rPr>
              <a:t>efectuează</a:t>
            </a:r>
            <a:r>
              <a:rPr lang="en-US" sz="1800" b="0" dirty="0">
                <a:solidFill>
                  <a:schemeClr val="tx1"/>
                </a:solidFill>
                <a:latin typeface="Times New Roman" panose="02020603050405020304" pitchFamily="18" charset="0"/>
                <a:cs typeface="Times New Roman" panose="02020603050405020304" pitchFamily="18" charset="0"/>
              </a:rPr>
              <a:t> periodic, </a:t>
            </a:r>
            <a:r>
              <a:rPr lang="en-US" sz="1800" b="0" dirty="0" err="1">
                <a:solidFill>
                  <a:schemeClr val="tx1"/>
                </a:solidFill>
                <a:latin typeface="Times New Roman" panose="02020603050405020304" pitchFamily="18" charset="0"/>
                <a:cs typeface="Times New Roman" panose="02020603050405020304" pitchFamily="18" charset="0"/>
              </a:rPr>
              <a:t>cantitatea</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noxelor</a:t>
            </a:r>
            <a:r>
              <a:rPr lang="en-US" sz="1800" b="0" dirty="0">
                <a:solidFill>
                  <a:schemeClr val="tx1"/>
                </a:solidFill>
                <a:latin typeface="Times New Roman" panose="02020603050405020304" pitchFamily="18" charset="0"/>
                <a:cs typeface="Times New Roman" panose="02020603050405020304" pitchFamily="18" charset="0"/>
              </a:rPr>
              <a:t> evacuate </a:t>
            </a:r>
            <a:r>
              <a:rPr lang="en-US" sz="1800" b="0" dirty="0" err="1">
                <a:solidFill>
                  <a:schemeClr val="tx1"/>
                </a:solidFill>
                <a:latin typeface="Times New Roman" panose="02020603050405020304" pitchFamily="18" charset="0"/>
                <a:cs typeface="Times New Roman" panose="02020603050405020304" pitchFamily="18" charset="0"/>
              </a:rPr>
              <a:t>concomitent</a:t>
            </a:r>
            <a:r>
              <a:rPr lang="en-US" sz="1800" b="0" dirty="0">
                <a:solidFill>
                  <a:schemeClr val="tx1"/>
                </a:solidFill>
                <a:latin typeface="Times New Roman" panose="02020603050405020304" pitchFamily="18" charset="0"/>
                <a:cs typeface="Times New Roman" panose="02020603050405020304" pitchFamily="18" charset="0"/>
              </a:rPr>
              <a:t> cu </a:t>
            </a:r>
            <a:r>
              <a:rPr lang="en-US" sz="1800" b="0" dirty="0" err="1">
                <a:solidFill>
                  <a:schemeClr val="tx1"/>
                </a:solidFill>
                <a:latin typeface="Times New Roman" panose="02020603050405020304" pitchFamily="18" charset="0"/>
                <a:cs typeface="Times New Roman" panose="02020603050405020304" pitchFamily="18" charset="0"/>
              </a:rPr>
              <a:t>apa</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utilizată</a:t>
            </a:r>
            <a:r>
              <a:rPr lang="en-US" sz="1800" b="0" dirty="0">
                <a:solidFill>
                  <a:schemeClr val="tx1"/>
                </a:solidFill>
                <a:latin typeface="Times New Roman" panose="02020603050405020304" pitchFamily="18" charset="0"/>
                <a:cs typeface="Times New Roman" panose="02020603050405020304" pitchFamily="18" charset="0"/>
              </a:rPr>
              <a:t> se </a:t>
            </a:r>
            <a:r>
              <a:rPr lang="en-US" sz="1800" b="0" dirty="0" err="1">
                <a:solidFill>
                  <a:schemeClr val="tx1"/>
                </a:solidFill>
                <a:latin typeface="Times New Roman" panose="02020603050405020304" pitchFamily="18" charset="0"/>
                <a:cs typeface="Times New Roman" panose="02020603050405020304" pitchFamily="18" charset="0"/>
              </a:rPr>
              <a:t>determină</a:t>
            </a:r>
            <a:r>
              <a:rPr lang="en-US" sz="1800" b="0" dirty="0">
                <a:solidFill>
                  <a:schemeClr val="tx1"/>
                </a:solidFill>
                <a:latin typeface="Times New Roman" panose="02020603050405020304" pitchFamily="18" charset="0"/>
                <a:cs typeface="Times New Roman" panose="02020603050405020304" pitchFamily="18" charset="0"/>
              </a:rPr>
              <a:t> ca </a:t>
            </a:r>
            <a:r>
              <a:rPr lang="en-US" sz="1800" b="0" dirty="0" err="1">
                <a:solidFill>
                  <a:schemeClr val="tx1"/>
                </a:solidFill>
                <a:latin typeface="Times New Roman" panose="02020603050405020304" pitchFamily="18" charset="0"/>
                <a:cs typeface="Times New Roman" panose="02020603050405020304" pitchFamily="18" charset="0"/>
              </a:rPr>
              <a:t>produs</a:t>
            </a:r>
            <a:r>
              <a:rPr lang="en-US" sz="1800" b="0" dirty="0">
                <a:solidFill>
                  <a:schemeClr val="tx1"/>
                </a:solidFill>
                <a:latin typeface="Times New Roman" panose="02020603050405020304" pitchFamily="18" charset="0"/>
                <a:cs typeface="Times New Roman" panose="02020603050405020304" pitchFamily="18" charset="0"/>
              </a:rPr>
              <a:t> al </a:t>
            </a:r>
            <a:r>
              <a:rPr lang="en-US" sz="1800" b="0" dirty="0" err="1">
                <a:solidFill>
                  <a:schemeClr val="tx1"/>
                </a:solidFill>
                <a:latin typeface="Times New Roman" panose="02020603050405020304" pitchFamily="18" charset="0"/>
                <a:cs typeface="Times New Roman" panose="02020603050405020304" pitchFamily="18" charset="0"/>
              </a:rPr>
              <a:t>concentraţiei</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medii</a:t>
            </a:r>
            <a:r>
              <a:rPr lang="en-US" sz="1800" b="0" dirty="0">
                <a:solidFill>
                  <a:schemeClr val="tx1"/>
                </a:solidFill>
                <a:latin typeface="Times New Roman" panose="02020603050405020304" pitchFamily="18" charset="0"/>
                <a:cs typeface="Times New Roman" panose="02020603050405020304" pitchFamily="18" charset="0"/>
              </a:rPr>
              <a:t> a </a:t>
            </a:r>
            <a:r>
              <a:rPr lang="en-US" sz="1800" b="0" dirty="0" err="1">
                <a:solidFill>
                  <a:schemeClr val="tx1"/>
                </a:solidFill>
                <a:latin typeface="Times New Roman" panose="02020603050405020304" pitchFamily="18" charset="0"/>
                <a:cs typeface="Times New Roman" panose="02020603050405020304" pitchFamily="18" charset="0"/>
              </a:rPr>
              <a:t>substanţei</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poluante</a:t>
            </a:r>
            <a:r>
              <a:rPr lang="en-US" sz="1800" b="0" dirty="0">
                <a:solidFill>
                  <a:schemeClr val="tx1"/>
                </a:solidFill>
                <a:latin typeface="Times New Roman" panose="02020603050405020304" pitchFamily="18" charset="0"/>
                <a:cs typeface="Times New Roman" panose="02020603050405020304" pitchFamily="18" charset="0"/>
              </a:rPr>
              <a:t> respective </a:t>
            </a:r>
            <a:r>
              <a:rPr lang="en-US" sz="1800" b="0" dirty="0" err="1">
                <a:solidFill>
                  <a:schemeClr val="tx1"/>
                </a:solidFill>
                <a:latin typeface="Times New Roman" panose="02020603050405020304" pitchFamily="18" charset="0"/>
                <a:cs typeface="Times New Roman" panose="02020603050405020304" pitchFamily="18" charset="0"/>
              </a:rPr>
              <a:t>şi</a:t>
            </a:r>
            <a:r>
              <a:rPr lang="en-US" sz="1800" b="0" dirty="0">
                <a:solidFill>
                  <a:schemeClr val="tx1"/>
                </a:solidFill>
                <a:latin typeface="Times New Roman" panose="02020603050405020304" pitchFamily="18" charset="0"/>
                <a:cs typeface="Times New Roman" panose="02020603050405020304" pitchFamily="18" charset="0"/>
              </a:rPr>
              <a:t> al </a:t>
            </a:r>
            <a:r>
              <a:rPr lang="en-US" sz="1800" b="0" dirty="0" err="1">
                <a:solidFill>
                  <a:schemeClr val="tx1"/>
                </a:solidFill>
                <a:latin typeface="Times New Roman" panose="02020603050405020304" pitchFamily="18" charset="0"/>
                <a:cs typeface="Times New Roman" panose="02020603050405020304" pitchFamily="18" charset="0"/>
              </a:rPr>
              <a:t>volumului</a:t>
            </a:r>
            <a:r>
              <a:rPr lang="en-US" sz="1800" b="0" dirty="0">
                <a:solidFill>
                  <a:schemeClr val="tx1"/>
                </a:solidFill>
                <a:latin typeface="Times New Roman" panose="02020603050405020304" pitchFamily="18" charset="0"/>
                <a:cs typeface="Times New Roman" panose="02020603050405020304" pitchFamily="18" charset="0"/>
              </a:rPr>
              <a:t> total de </a:t>
            </a:r>
            <a:r>
              <a:rPr lang="en-US" sz="1800" b="0" dirty="0" err="1">
                <a:solidFill>
                  <a:schemeClr val="tx1"/>
                </a:solidFill>
                <a:latin typeface="Times New Roman" panose="02020603050405020304" pitchFamily="18" charset="0"/>
                <a:cs typeface="Times New Roman" panose="02020603050405020304" pitchFamily="18" charset="0"/>
              </a:rPr>
              <a:t>apă</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uzată</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evacuată</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în</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perioada</a:t>
            </a:r>
            <a:r>
              <a:rPr lang="en-US" sz="1800" b="0" dirty="0">
                <a:solidFill>
                  <a:schemeClr val="tx1"/>
                </a:solidFill>
                <a:latin typeface="Times New Roman" panose="02020603050405020304" pitchFamily="18" charset="0"/>
                <a:cs typeface="Times New Roman" panose="02020603050405020304" pitchFamily="18" charset="0"/>
              </a:rPr>
              <a:t> de </a:t>
            </a:r>
            <a:r>
              <a:rPr lang="en-US" sz="1800" b="0" dirty="0" err="1">
                <a:solidFill>
                  <a:schemeClr val="tx1"/>
                </a:solidFill>
                <a:latin typeface="Times New Roman" panose="02020603050405020304" pitchFamily="18" charset="0"/>
                <a:cs typeface="Times New Roman" panose="02020603050405020304" pitchFamily="18" charset="0"/>
              </a:rPr>
              <a:t>raportare</a:t>
            </a:r>
            <a:r>
              <a:rPr lang="en-US" sz="1800" b="0" dirty="0">
                <a:solidFill>
                  <a:schemeClr val="tx1"/>
                </a:solidFill>
                <a:latin typeface="Times New Roman" panose="02020603050405020304" pitchFamily="18" charset="0"/>
                <a:cs typeface="Times New Roman" panose="02020603050405020304" pitchFamily="18" charset="0"/>
              </a:rPr>
              <a:t>.</a:t>
            </a:r>
          </a:p>
          <a:p>
            <a:pPr algn="just"/>
            <a:r>
              <a:rPr lang="en-US" sz="1800" b="0" dirty="0">
                <a:solidFill>
                  <a:schemeClr val="tx1"/>
                </a:solidFill>
                <a:latin typeface="Times New Roman" panose="02020603050405020304" pitchFamily="18" charset="0"/>
                <a:cs typeface="Times New Roman" panose="02020603050405020304" pitchFamily="18" charset="0"/>
              </a:rPr>
              <a:t>    23.</a:t>
            </a:r>
            <a:r>
              <a:rPr lang="ro-RO"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Cantitatea</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lunară</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şi</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anuală</a:t>
            </a:r>
            <a:r>
              <a:rPr lang="en-US" sz="1800" b="0" dirty="0">
                <a:solidFill>
                  <a:schemeClr val="tx1"/>
                </a:solidFill>
                <a:latin typeface="Times New Roman" panose="02020603050405020304" pitchFamily="18" charset="0"/>
                <a:cs typeface="Times New Roman" panose="02020603050405020304" pitchFamily="18" charset="0"/>
              </a:rPr>
              <a:t> de </a:t>
            </a:r>
            <a:r>
              <a:rPr lang="en-US" sz="1800" b="0" dirty="0" err="1">
                <a:solidFill>
                  <a:schemeClr val="tx1"/>
                </a:solidFill>
                <a:latin typeface="Times New Roman" panose="02020603050405020304" pitchFamily="18" charset="0"/>
                <a:cs typeface="Times New Roman" panose="02020603050405020304" pitchFamily="18" charset="0"/>
              </a:rPr>
              <a:t>noxe</a:t>
            </a:r>
            <a:r>
              <a:rPr lang="en-US" sz="1800" b="0" dirty="0">
                <a:solidFill>
                  <a:schemeClr val="tx1"/>
                </a:solidFill>
                <a:latin typeface="Times New Roman" panose="02020603050405020304" pitchFamily="18" charset="0"/>
                <a:cs typeface="Times New Roman" panose="02020603050405020304" pitchFamily="18" charset="0"/>
              </a:rPr>
              <a:t> se </a:t>
            </a:r>
            <a:r>
              <a:rPr lang="en-US" sz="1800" b="0" dirty="0" err="1">
                <a:solidFill>
                  <a:schemeClr val="tx1"/>
                </a:solidFill>
                <a:latin typeface="Times New Roman" panose="02020603050405020304" pitchFamily="18" charset="0"/>
                <a:cs typeface="Times New Roman" panose="02020603050405020304" pitchFamily="18" charset="0"/>
              </a:rPr>
              <a:t>înscrie</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în</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coloana</a:t>
            </a:r>
            <a:r>
              <a:rPr lang="en-US" sz="1800" b="0" dirty="0">
                <a:solidFill>
                  <a:schemeClr val="tx1"/>
                </a:solidFill>
                <a:latin typeface="Times New Roman" panose="02020603050405020304" pitchFamily="18" charset="0"/>
                <a:cs typeface="Times New Roman" panose="02020603050405020304" pitchFamily="18" charset="0"/>
              </a:rPr>
              <a:t> nr. 5.</a:t>
            </a:r>
          </a:p>
          <a:p>
            <a:pPr algn="just"/>
            <a:r>
              <a:rPr lang="en-US" sz="1800" b="0" dirty="0">
                <a:solidFill>
                  <a:schemeClr val="tx1"/>
                </a:solidFill>
                <a:latin typeface="Times New Roman" panose="02020603050405020304" pitchFamily="18" charset="0"/>
                <a:cs typeface="Times New Roman" panose="02020603050405020304" pitchFamily="18" charset="0"/>
              </a:rPr>
              <a:t>    24. </a:t>
            </a:r>
            <a:r>
              <a:rPr lang="en-US" sz="1800" b="0" dirty="0" err="1">
                <a:solidFill>
                  <a:schemeClr val="tx1"/>
                </a:solidFill>
                <a:latin typeface="Times New Roman" panose="02020603050405020304" pitchFamily="18" charset="0"/>
                <a:cs typeface="Times New Roman" panose="02020603050405020304" pitchFamily="18" charset="0"/>
              </a:rPr>
              <a:t>Tipurile</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substanţelor</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toxice</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metodele</a:t>
            </a:r>
            <a:r>
              <a:rPr lang="en-US" sz="1800" b="0" dirty="0">
                <a:solidFill>
                  <a:schemeClr val="tx1"/>
                </a:solidFill>
                <a:latin typeface="Times New Roman" panose="02020603050405020304" pitchFamily="18" charset="0"/>
                <a:cs typeface="Times New Roman" panose="02020603050405020304" pitchFamily="18" charset="0"/>
              </a:rPr>
              <a:t> de </a:t>
            </a:r>
            <a:r>
              <a:rPr lang="en-US" sz="1800" b="0" dirty="0" err="1">
                <a:solidFill>
                  <a:schemeClr val="tx1"/>
                </a:solidFill>
                <a:latin typeface="Times New Roman" panose="02020603050405020304" pitchFamily="18" charset="0"/>
                <a:cs typeface="Times New Roman" panose="02020603050405020304" pitchFamily="18" charset="0"/>
              </a:rPr>
              <a:t>determinare</a:t>
            </a:r>
            <a:r>
              <a:rPr lang="en-US" sz="1800" b="0" dirty="0">
                <a:solidFill>
                  <a:schemeClr val="tx1"/>
                </a:solidFill>
                <a:latin typeface="Times New Roman" panose="02020603050405020304" pitchFamily="18" charset="0"/>
                <a:cs typeface="Times New Roman" panose="02020603050405020304" pitchFamily="18" charset="0"/>
              </a:rPr>
              <a:t> a </a:t>
            </a:r>
            <a:r>
              <a:rPr lang="en-US" sz="1800" b="0" dirty="0" err="1">
                <a:solidFill>
                  <a:schemeClr val="tx1"/>
                </a:solidFill>
                <a:latin typeface="Times New Roman" panose="02020603050405020304" pitchFamily="18" charset="0"/>
                <a:cs typeface="Times New Roman" panose="02020603050405020304" pitchFamily="18" charset="0"/>
              </a:rPr>
              <a:t>lor</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punctele</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şi</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cs typeface="Times New Roman" panose="02020603050405020304" pitchFamily="18" charset="0"/>
              </a:rPr>
              <a:t>frecvenţa</a:t>
            </a:r>
            <a:r>
              <a:rPr lang="en-US" sz="1800" b="0" dirty="0">
                <a:solidFill>
                  <a:schemeClr val="tx1"/>
                </a:solidFill>
                <a:latin typeface="Times New Roman" panose="02020603050405020304" pitchFamily="18" charset="0"/>
                <a:cs typeface="Times New Roman" panose="02020603050405020304" pitchFamily="18" charset="0"/>
              </a:rPr>
              <a:t> de </a:t>
            </a:r>
            <a:r>
              <a:rPr lang="en-US" sz="1800" b="0" dirty="0" err="1">
                <a:solidFill>
                  <a:schemeClr val="tx1"/>
                </a:solidFill>
                <a:latin typeface="Times New Roman" panose="02020603050405020304" pitchFamily="18" charset="0"/>
                <a:cs typeface="Times New Roman" panose="02020603050405020304" pitchFamily="18" charset="0"/>
              </a:rPr>
              <a:t>recoltare</a:t>
            </a:r>
            <a:r>
              <a:rPr lang="en-US" sz="1800" b="0" dirty="0">
                <a:solidFill>
                  <a:schemeClr val="tx1"/>
                </a:solidFill>
                <a:latin typeface="Times New Roman" panose="02020603050405020304" pitchFamily="18" charset="0"/>
                <a:cs typeface="Times New Roman" panose="02020603050405020304" pitchFamily="18" charset="0"/>
              </a:rPr>
              <a:t> a </a:t>
            </a:r>
            <a:r>
              <a:rPr lang="en-US" sz="1800" b="0" dirty="0" err="1">
                <a:solidFill>
                  <a:schemeClr val="tx1"/>
                </a:solidFill>
                <a:latin typeface="Times New Roman" panose="02020603050405020304" pitchFamily="18" charset="0"/>
                <a:cs typeface="Times New Roman" panose="02020603050405020304" pitchFamily="18" charset="0"/>
              </a:rPr>
              <a:t>acestora</a:t>
            </a:r>
            <a:r>
              <a:rPr lang="en-US" sz="1800" b="0" dirty="0">
                <a:solidFill>
                  <a:schemeClr val="tx1"/>
                </a:solidFill>
                <a:latin typeface="Times New Roman" panose="02020603050405020304" pitchFamily="18" charset="0"/>
                <a:cs typeface="Times New Roman" panose="02020603050405020304" pitchFamily="18" charset="0"/>
              </a:rPr>
              <a:t> </a:t>
            </a:r>
            <a:r>
              <a:rPr lang="en-US" sz="1800" b="0" u="sng" dirty="0">
                <a:solidFill>
                  <a:schemeClr val="tx1"/>
                </a:solidFill>
                <a:latin typeface="Times New Roman" panose="02020603050405020304" pitchFamily="18" charset="0"/>
                <a:cs typeface="Times New Roman" panose="02020603050405020304" pitchFamily="18" charset="0"/>
              </a:rPr>
              <a:t>se </a:t>
            </a:r>
            <a:r>
              <a:rPr lang="en-US" sz="1800" b="0" u="sng" dirty="0" err="1">
                <a:solidFill>
                  <a:schemeClr val="tx1"/>
                </a:solidFill>
                <a:latin typeface="Times New Roman" panose="02020603050405020304" pitchFamily="18" charset="0"/>
                <a:cs typeface="Times New Roman" panose="02020603050405020304" pitchFamily="18" charset="0"/>
              </a:rPr>
              <a:t>stabilesc</a:t>
            </a:r>
            <a:r>
              <a:rPr lang="en-US" sz="1800" b="0" u="sng" dirty="0">
                <a:solidFill>
                  <a:schemeClr val="tx1"/>
                </a:solidFill>
                <a:latin typeface="Times New Roman" panose="02020603050405020304" pitchFamily="18" charset="0"/>
                <a:cs typeface="Times New Roman" panose="02020603050405020304" pitchFamily="18" charset="0"/>
              </a:rPr>
              <a:t> de </a:t>
            </a:r>
            <a:r>
              <a:rPr lang="en-US" sz="1800" b="0" u="sng" dirty="0" err="1">
                <a:solidFill>
                  <a:schemeClr val="tx1"/>
                </a:solidFill>
                <a:latin typeface="Times New Roman" panose="02020603050405020304" pitchFamily="18" charset="0"/>
                <a:cs typeface="Times New Roman" panose="02020603050405020304" pitchFamily="18" charset="0"/>
              </a:rPr>
              <a:t>comun</a:t>
            </a:r>
            <a:r>
              <a:rPr lang="en-US" sz="1800" b="0" u="sng" dirty="0">
                <a:solidFill>
                  <a:schemeClr val="tx1"/>
                </a:solidFill>
                <a:latin typeface="Times New Roman" panose="02020603050405020304" pitchFamily="18" charset="0"/>
                <a:cs typeface="Times New Roman" panose="02020603050405020304" pitchFamily="18" charset="0"/>
              </a:rPr>
              <a:t> cu </a:t>
            </a:r>
            <a:r>
              <a:rPr lang="en-US" sz="1800" b="0" u="sng" dirty="0" err="1">
                <a:solidFill>
                  <a:schemeClr val="tx1"/>
                </a:solidFill>
                <a:latin typeface="Times New Roman" panose="02020603050405020304" pitchFamily="18" charset="0"/>
                <a:cs typeface="Times New Roman" panose="02020603050405020304" pitchFamily="18" charset="0"/>
              </a:rPr>
              <a:t>laboratoarele</a:t>
            </a:r>
            <a:r>
              <a:rPr lang="en-US" sz="1800" b="0" u="sng" dirty="0">
                <a:solidFill>
                  <a:schemeClr val="tx1"/>
                </a:solidFill>
                <a:latin typeface="Times New Roman" panose="02020603050405020304" pitchFamily="18" charset="0"/>
                <a:cs typeface="Times New Roman" panose="02020603050405020304" pitchFamily="18" charset="0"/>
              </a:rPr>
              <a:t> din </a:t>
            </a:r>
            <a:r>
              <a:rPr lang="en-US" sz="1800" b="0" u="sng" dirty="0" err="1">
                <a:solidFill>
                  <a:schemeClr val="tx1"/>
                </a:solidFill>
                <a:latin typeface="Times New Roman" panose="02020603050405020304" pitchFamily="18" charset="0"/>
                <a:cs typeface="Times New Roman" panose="02020603050405020304" pitchFamily="18" charset="0"/>
              </a:rPr>
              <a:t>cadrul</a:t>
            </a:r>
            <a:r>
              <a:rPr lang="en-US" sz="1800" b="0" u="sng" dirty="0">
                <a:solidFill>
                  <a:schemeClr val="tx1"/>
                </a:solidFill>
                <a:latin typeface="Times New Roman" panose="02020603050405020304" pitchFamily="18" charset="0"/>
                <a:cs typeface="Times New Roman" panose="02020603050405020304" pitchFamily="18" charset="0"/>
              </a:rPr>
              <a:t> </a:t>
            </a:r>
            <a:r>
              <a:rPr lang="en-US" sz="1800" b="0" u="sng" dirty="0" err="1">
                <a:solidFill>
                  <a:schemeClr val="tx1"/>
                </a:solidFill>
                <a:latin typeface="Times New Roman" panose="02020603050405020304" pitchFamily="18" charset="0"/>
                <a:cs typeface="Times New Roman" panose="02020603050405020304" pitchFamily="18" charset="0"/>
              </a:rPr>
              <a:t>autorităţii</a:t>
            </a:r>
            <a:r>
              <a:rPr lang="en-US" sz="1800" b="0" u="sng" dirty="0">
                <a:solidFill>
                  <a:schemeClr val="tx1"/>
                </a:solidFill>
                <a:latin typeface="Times New Roman" panose="02020603050405020304" pitchFamily="18" charset="0"/>
                <a:cs typeface="Times New Roman" panose="02020603050405020304" pitchFamily="18" charset="0"/>
              </a:rPr>
              <a:t> de </a:t>
            </a:r>
            <a:r>
              <a:rPr lang="en-US" sz="1800" b="0" u="sng" dirty="0" err="1">
                <a:solidFill>
                  <a:schemeClr val="tx1"/>
                </a:solidFill>
                <a:latin typeface="Times New Roman" panose="02020603050405020304" pitchFamily="18" charset="0"/>
                <a:cs typeface="Times New Roman" panose="02020603050405020304" pitchFamily="18" charset="0"/>
              </a:rPr>
              <a:t>protecţie</a:t>
            </a:r>
            <a:r>
              <a:rPr lang="en-US" sz="1800" b="0" u="sng" dirty="0">
                <a:solidFill>
                  <a:schemeClr val="tx1"/>
                </a:solidFill>
                <a:latin typeface="Times New Roman" panose="02020603050405020304" pitchFamily="18" charset="0"/>
                <a:cs typeface="Times New Roman" panose="02020603050405020304" pitchFamily="18" charset="0"/>
              </a:rPr>
              <a:t> a </a:t>
            </a:r>
            <a:r>
              <a:rPr lang="en-US" sz="1800" b="0" u="sng" dirty="0" err="1">
                <a:solidFill>
                  <a:schemeClr val="tx1"/>
                </a:solidFill>
                <a:latin typeface="Times New Roman" panose="02020603050405020304" pitchFamily="18" charset="0"/>
                <a:cs typeface="Times New Roman" panose="02020603050405020304" pitchFamily="18" charset="0"/>
              </a:rPr>
              <a:t>mediului</a:t>
            </a:r>
            <a:r>
              <a:rPr lang="en-US" sz="1800" b="0" u="sng" dirty="0">
                <a:solidFill>
                  <a:schemeClr val="tx1"/>
                </a:solidFill>
                <a:latin typeface="Times New Roman" panose="02020603050405020304" pitchFamily="18" charset="0"/>
                <a:cs typeface="Times New Roman" panose="02020603050405020304" pitchFamily="18" charset="0"/>
              </a:rPr>
              <a:t> </a:t>
            </a:r>
            <a:r>
              <a:rPr lang="en-US" sz="1800" b="0" u="sng" dirty="0" err="1">
                <a:solidFill>
                  <a:schemeClr val="tx1"/>
                </a:solidFill>
                <a:latin typeface="Times New Roman" panose="02020603050405020304" pitchFamily="18" charset="0"/>
                <a:cs typeface="Times New Roman" panose="02020603050405020304" pitchFamily="18" charset="0"/>
              </a:rPr>
              <a:t>şi</a:t>
            </a:r>
            <a:r>
              <a:rPr lang="en-US" sz="1800" b="0" u="sng" dirty="0">
                <a:solidFill>
                  <a:schemeClr val="tx1"/>
                </a:solidFill>
                <a:latin typeface="Times New Roman" panose="02020603050405020304" pitchFamily="18" charset="0"/>
                <a:cs typeface="Times New Roman" panose="02020603050405020304" pitchFamily="18" charset="0"/>
              </a:rPr>
              <a:t> se </a:t>
            </a:r>
            <a:r>
              <a:rPr lang="en-US" sz="1800" b="0" u="sng" dirty="0" err="1">
                <a:solidFill>
                  <a:schemeClr val="tx1"/>
                </a:solidFill>
                <a:latin typeface="Times New Roman" panose="02020603050405020304" pitchFamily="18" charset="0"/>
                <a:cs typeface="Times New Roman" panose="02020603050405020304" pitchFamily="18" charset="0"/>
              </a:rPr>
              <a:t>anexează</a:t>
            </a:r>
            <a:r>
              <a:rPr lang="en-US" sz="1800" b="0" u="sng" dirty="0">
                <a:solidFill>
                  <a:schemeClr val="tx1"/>
                </a:solidFill>
                <a:latin typeface="Times New Roman" panose="02020603050405020304" pitchFamily="18" charset="0"/>
                <a:cs typeface="Times New Roman" panose="02020603050405020304" pitchFamily="18" charset="0"/>
              </a:rPr>
              <a:t> la </a:t>
            </a:r>
            <a:r>
              <a:rPr lang="en-US" sz="1800" b="0" u="sng" dirty="0" err="1">
                <a:solidFill>
                  <a:schemeClr val="tx1"/>
                </a:solidFill>
                <a:latin typeface="Times New Roman" panose="02020603050405020304" pitchFamily="18" charset="0"/>
                <a:cs typeface="Times New Roman" panose="02020603050405020304" pitchFamily="18" charset="0"/>
              </a:rPr>
              <a:t>formularul</a:t>
            </a:r>
            <a:r>
              <a:rPr lang="en-US" sz="1800" b="0" u="sng" dirty="0">
                <a:solidFill>
                  <a:schemeClr val="tx1"/>
                </a:solidFill>
                <a:latin typeface="Times New Roman" panose="02020603050405020304" pitchFamily="18" charset="0"/>
                <a:cs typeface="Times New Roman" panose="02020603050405020304" pitchFamily="18" charset="0"/>
              </a:rPr>
              <a:t> de </a:t>
            </a:r>
            <a:r>
              <a:rPr lang="en-US" sz="1800" b="0" u="sng" dirty="0" err="1">
                <a:solidFill>
                  <a:schemeClr val="tx1"/>
                </a:solidFill>
                <a:latin typeface="Times New Roman" panose="02020603050405020304" pitchFamily="18" charset="0"/>
                <a:cs typeface="Times New Roman" panose="02020603050405020304" pitchFamily="18" charset="0"/>
              </a:rPr>
              <a:t>evidenţă</a:t>
            </a:r>
            <a:r>
              <a:rPr lang="en-US" sz="1800" b="0" u="sng" dirty="0">
                <a:solidFill>
                  <a:schemeClr val="tx1"/>
                </a:solidFill>
                <a:latin typeface="Times New Roman" panose="02020603050405020304" pitchFamily="18" charset="0"/>
                <a:cs typeface="Times New Roman" panose="02020603050405020304" pitchFamily="18" charset="0"/>
              </a:rPr>
              <a:t> a </a:t>
            </a:r>
            <a:r>
              <a:rPr lang="en-US" sz="1800" b="0" u="sng" dirty="0" err="1">
                <a:solidFill>
                  <a:schemeClr val="tx1"/>
                </a:solidFill>
                <a:latin typeface="Times New Roman" panose="02020603050405020304" pitchFamily="18" charset="0"/>
                <a:cs typeface="Times New Roman" panose="02020603050405020304" pitchFamily="18" charset="0"/>
              </a:rPr>
              <a:t>calităţii</a:t>
            </a:r>
            <a:r>
              <a:rPr lang="en-US" sz="1800" b="0" u="sng" dirty="0">
                <a:solidFill>
                  <a:schemeClr val="tx1"/>
                </a:solidFill>
                <a:latin typeface="Times New Roman" panose="02020603050405020304" pitchFamily="18" charset="0"/>
                <a:cs typeface="Times New Roman" panose="02020603050405020304" pitchFamily="18" charset="0"/>
              </a:rPr>
              <a:t> </a:t>
            </a:r>
            <a:r>
              <a:rPr lang="en-US" sz="1800" b="0" u="sng" dirty="0" err="1">
                <a:solidFill>
                  <a:schemeClr val="tx1"/>
                </a:solidFill>
                <a:latin typeface="Times New Roman" panose="02020603050405020304" pitchFamily="18" charset="0"/>
                <a:cs typeface="Times New Roman" panose="02020603050405020304" pitchFamily="18" charset="0"/>
              </a:rPr>
              <a:t>apei</a:t>
            </a:r>
            <a:r>
              <a:rPr lang="en-US" sz="1800" b="0" u="sng" dirty="0">
                <a:solidFill>
                  <a:schemeClr val="tx1"/>
                </a:solidFill>
                <a:latin typeface="Times New Roman" panose="02020603050405020304" pitchFamily="18" charset="0"/>
                <a:cs typeface="Times New Roman" panose="02020603050405020304" pitchFamily="18" charset="0"/>
              </a:rPr>
              <a:t> </a:t>
            </a:r>
            <a:r>
              <a:rPr lang="en-US" sz="1800" b="0" u="sng" dirty="0" err="1">
                <a:solidFill>
                  <a:schemeClr val="tx1"/>
                </a:solidFill>
                <a:latin typeface="Times New Roman" panose="02020603050405020304" pitchFamily="18" charset="0"/>
                <a:cs typeface="Times New Roman" panose="02020603050405020304" pitchFamily="18" charset="0"/>
              </a:rPr>
              <a:t>uzate</a:t>
            </a:r>
            <a:r>
              <a:rPr lang="en-US" sz="1800" b="0" u="sng"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Прямоугольник 10"/>
          <p:cNvSpPr/>
          <p:nvPr/>
        </p:nvSpPr>
        <p:spPr>
          <a:xfrm>
            <a:off x="393895" y="1666136"/>
            <a:ext cx="8328073" cy="2862322"/>
          </a:xfrm>
          <a:prstGeom prst="rect">
            <a:avLst/>
          </a:prstGeom>
        </p:spPr>
        <p:txBody>
          <a:bodyPr wrap="square">
            <a:spAutoFit/>
          </a:bodyPr>
          <a:lstStyle/>
          <a:p>
            <a:pPr algn="just"/>
            <a:r>
              <a:rPr lang="en-US" sz="2000" dirty="0" smtClean="0">
                <a:solidFill>
                  <a:schemeClr val="tx1"/>
                </a:solidFill>
                <a:latin typeface="Times New Roman" panose="02020603050405020304" pitchFamily="18" charset="0"/>
                <a:cs typeface="Times New Roman" panose="02020603050405020304" pitchFamily="18" charset="0"/>
              </a:rPr>
              <a:t>V. </a:t>
            </a:r>
            <a:r>
              <a:rPr lang="en-US" sz="2000" dirty="0" err="1" smtClean="0">
                <a:solidFill>
                  <a:schemeClr val="tx1"/>
                </a:solidFill>
                <a:latin typeface="Times New Roman" panose="02020603050405020304" pitchFamily="18" charset="0"/>
                <a:cs typeface="Times New Roman" panose="02020603050405020304" pitchFamily="18" charset="0"/>
              </a:rPr>
              <a:t>Raportarea</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apei</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folosite</a:t>
            </a:r>
            <a:endParaRPr lang="en-US" sz="2000" dirty="0" smtClean="0">
              <a:solidFill>
                <a:schemeClr val="tx1"/>
              </a:solidFill>
              <a:latin typeface="Times New Roman" panose="02020603050405020304" pitchFamily="18" charset="0"/>
              <a:cs typeface="Times New Roman" panose="02020603050405020304" pitchFamily="18" charset="0"/>
            </a:endParaRPr>
          </a:p>
          <a:p>
            <a:pPr algn="just"/>
            <a:r>
              <a:rPr lang="en-US" sz="2000" b="0" dirty="0" smtClean="0">
                <a:solidFill>
                  <a:schemeClr val="tx1"/>
                </a:solidFill>
                <a:latin typeface="Times New Roman" panose="02020603050405020304" pitchFamily="18" charset="0"/>
                <a:cs typeface="Times New Roman" panose="02020603050405020304" pitchFamily="18" charset="0"/>
              </a:rPr>
              <a:t>    </a:t>
            </a:r>
            <a:endParaRPr lang="ro-RO" sz="2000" b="0" dirty="0" smtClean="0">
              <a:solidFill>
                <a:schemeClr val="tx1"/>
              </a:solidFill>
              <a:latin typeface="Times New Roman" panose="02020603050405020304" pitchFamily="18" charset="0"/>
              <a:cs typeface="Times New Roman" panose="02020603050405020304" pitchFamily="18" charset="0"/>
            </a:endParaRPr>
          </a:p>
          <a:p>
            <a:pPr algn="just"/>
            <a:r>
              <a:rPr lang="ro-RO" sz="2000" b="0" dirty="0" smtClean="0">
                <a:solidFill>
                  <a:schemeClr val="tx1"/>
                </a:solidFill>
                <a:latin typeface="Times New Roman" panose="02020603050405020304" pitchFamily="18" charset="0"/>
                <a:cs typeface="Times New Roman" panose="02020603050405020304" pitchFamily="18" charset="0"/>
              </a:rPr>
              <a:t>    </a:t>
            </a:r>
            <a:r>
              <a:rPr lang="en-US" sz="2000" b="0" dirty="0" smtClean="0">
                <a:solidFill>
                  <a:schemeClr val="tx1"/>
                </a:solidFill>
                <a:latin typeface="Times New Roman" panose="02020603050405020304" pitchFamily="18" charset="0"/>
                <a:cs typeface="Times New Roman" panose="02020603050405020304" pitchFamily="18" charset="0"/>
              </a:rPr>
              <a:t>25. </a:t>
            </a:r>
            <a:r>
              <a:rPr lang="en-US" sz="2000" b="0" dirty="0" err="1" smtClean="0">
                <a:solidFill>
                  <a:schemeClr val="tx1"/>
                </a:solidFill>
                <a:latin typeface="Times New Roman" panose="02020603050405020304" pitchFamily="18" charset="0"/>
                <a:cs typeface="Times New Roman" panose="02020603050405020304" pitchFamily="18" charset="0"/>
              </a:rPr>
              <a:t>Datele</a:t>
            </a:r>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b="0" dirty="0" err="1" smtClean="0">
                <a:solidFill>
                  <a:schemeClr val="tx1"/>
                </a:solidFill>
                <a:latin typeface="Times New Roman" panose="02020603050405020304" pitchFamily="18" charset="0"/>
                <a:cs typeface="Times New Roman" panose="02020603050405020304" pitchFamily="18" charset="0"/>
              </a:rPr>
              <a:t>înscrise</a:t>
            </a:r>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b="0" dirty="0" err="1" smtClean="0">
                <a:solidFill>
                  <a:schemeClr val="tx1"/>
                </a:solidFill>
                <a:latin typeface="Times New Roman" panose="02020603050405020304" pitchFamily="18" charset="0"/>
                <a:cs typeface="Times New Roman" panose="02020603050405020304" pitchFamily="18" charset="0"/>
              </a:rPr>
              <a:t>în</a:t>
            </a:r>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b="0" dirty="0" err="1" smtClean="0">
                <a:solidFill>
                  <a:schemeClr val="tx1"/>
                </a:solidFill>
                <a:latin typeface="Times New Roman" panose="02020603050405020304" pitchFamily="18" charset="0"/>
                <a:cs typeface="Times New Roman" panose="02020603050405020304" pitchFamily="18" charset="0"/>
              </a:rPr>
              <a:t>formularele</a:t>
            </a:r>
            <a:r>
              <a:rPr lang="en-US" sz="2000" b="0" dirty="0" smtClean="0">
                <a:solidFill>
                  <a:schemeClr val="tx1"/>
                </a:solidFill>
                <a:latin typeface="Times New Roman" panose="02020603050405020304" pitchFamily="18" charset="0"/>
                <a:cs typeface="Times New Roman" panose="02020603050405020304" pitchFamily="18" charset="0"/>
              </a:rPr>
              <a:t> de </a:t>
            </a:r>
            <a:r>
              <a:rPr lang="en-US" sz="2000" b="0" dirty="0" err="1" smtClean="0">
                <a:solidFill>
                  <a:schemeClr val="tx1"/>
                </a:solidFill>
                <a:latin typeface="Times New Roman" panose="02020603050405020304" pitchFamily="18" charset="0"/>
                <a:cs typeface="Times New Roman" panose="02020603050405020304" pitchFamily="18" charset="0"/>
              </a:rPr>
              <a:t>evidenţă</a:t>
            </a:r>
            <a:r>
              <a:rPr lang="en-US" sz="2000" b="0" dirty="0" smtClean="0">
                <a:solidFill>
                  <a:schemeClr val="tx1"/>
                </a:solidFill>
                <a:latin typeface="Times New Roman" panose="02020603050405020304" pitchFamily="18" charset="0"/>
                <a:cs typeface="Times New Roman" panose="02020603050405020304" pitchFamily="18" charset="0"/>
              </a:rPr>
              <a:t> a </a:t>
            </a:r>
            <a:r>
              <a:rPr lang="en-US" sz="2000" b="0" dirty="0" err="1" smtClean="0">
                <a:solidFill>
                  <a:schemeClr val="tx1"/>
                </a:solidFill>
                <a:latin typeface="Times New Roman" panose="02020603050405020304" pitchFamily="18" charset="0"/>
                <a:cs typeface="Times New Roman" panose="02020603050405020304" pitchFamily="18" charset="0"/>
              </a:rPr>
              <a:t>apei</a:t>
            </a:r>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b="0" dirty="0" err="1" smtClean="0">
                <a:solidFill>
                  <a:schemeClr val="tx1"/>
                </a:solidFill>
                <a:latin typeface="Times New Roman" panose="02020603050405020304" pitchFamily="18" charset="0"/>
                <a:cs typeface="Times New Roman" panose="02020603050405020304" pitchFamily="18" charset="0"/>
              </a:rPr>
              <a:t>folosite</a:t>
            </a:r>
            <a:r>
              <a:rPr lang="en-US" sz="2000" b="0" dirty="0" smtClean="0">
                <a:solidFill>
                  <a:schemeClr val="tx1"/>
                </a:solidFill>
                <a:latin typeface="Times New Roman" panose="02020603050405020304" pitchFamily="18" charset="0"/>
                <a:cs typeface="Times New Roman" panose="02020603050405020304" pitchFamily="18" charset="0"/>
              </a:rPr>
              <a:t>, conform </a:t>
            </a:r>
            <a:r>
              <a:rPr lang="en-US" sz="2000" b="0" dirty="0" err="1" smtClean="0">
                <a:solidFill>
                  <a:schemeClr val="tx1"/>
                </a:solidFill>
                <a:latin typeface="Times New Roman" panose="02020603050405020304" pitchFamily="18" charset="0"/>
                <a:cs typeface="Times New Roman" panose="02020603050405020304" pitchFamily="18" charset="0"/>
              </a:rPr>
              <a:t>anexelor</a:t>
            </a:r>
            <a:r>
              <a:rPr lang="en-US" sz="2000" b="0" dirty="0" smtClean="0">
                <a:solidFill>
                  <a:schemeClr val="tx1"/>
                </a:solidFill>
                <a:latin typeface="Times New Roman" panose="02020603050405020304" pitchFamily="18" charset="0"/>
                <a:cs typeface="Times New Roman" panose="02020603050405020304" pitchFamily="18" charset="0"/>
              </a:rPr>
              <a:t> nr. 1-3 la </a:t>
            </a:r>
            <a:r>
              <a:rPr lang="en-US" sz="2000" b="0" dirty="0" err="1" smtClean="0">
                <a:solidFill>
                  <a:schemeClr val="tx1"/>
                </a:solidFill>
                <a:latin typeface="Times New Roman" panose="02020603050405020304" pitchFamily="18" charset="0"/>
                <a:cs typeface="Times New Roman" panose="02020603050405020304" pitchFamily="18" charset="0"/>
              </a:rPr>
              <a:t>prezentul</a:t>
            </a:r>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b="0" dirty="0" err="1" smtClean="0">
                <a:solidFill>
                  <a:schemeClr val="tx1"/>
                </a:solidFill>
                <a:latin typeface="Times New Roman" panose="02020603050405020304" pitchFamily="18" charset="0"/>
                <a:cs typeface="Times New Roman" panose="02020603050405020304" pitchFamily="18" charset="0"/>
              </a:rPr>
              <a:t>Regulament</a:t>
            </a:r>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b="0" dirty="0" err="1" smtClean="0">
                <a:solidFill>
                  <a:schemeClr val="tx1"/>
                </a:solidFill>
                <a:latin typeface="Times New Roman" panose="02020603050405020304" pitchFamily="18" charset="0"/>
                <a:cs typeface="Times New Roman" panose="02020603050405020304" pitchFamily="18" charset="0"/>
              </a:rPr>
              <a:t>sînt</a:t>
            </a:r>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b="0" dirty="0" err="1" smtClean="0">
                <a:solidFill>
                  <a:schemeClr val="tx1"/>
                </a:solidFill>
                <a:latin typeface="Times New Roman" panose="02020603050405020304" pitchFamily="18" charset="0"/>
                <a:cs typeface="Times New Roman" panose="02020603050405020304" pitchFamily="18" charset="0"/>
              </a:rPr>
              <a:t>folosite</a:t>
            </a:r>
            <a:r>
              <a:rPr lang="en-US" sz="2000" b="0" dirty="0" smtClean="0">
                <a:solidFill>
                  <a:schemeClr val="tx1"/>
                </a:solidFill>
                <a:latin typeface="Times New Roman" panose="02020603050405020304" pitchFamily="18" charset="0"/>
                <a:cs typeface="Times New Roman" panose="02020603050405020304" pitchFamily="18" charset="0"/>
              </a:rPr>
              <a:t> la </a:t>
            </a:r>
            <a:r>
              <a:rPr lang="en-US" sz="2000" b="0" dirty="0" err="1" smtClean="0">
                <a:solidFill>
                  <a:schemeClr val="tx1"/>
                </a:solidFill>
                <a:latin typeface="Times New Roman" panose="02020603050405020304" pitchFamily="18" charset="0"/>
                <a:cs typeface="Times New Roman" panose="02020603050405020304" pitchFamily="18" charset="0"/>
              </a:rPr>
              <a:t>întocmirea</a:t>
            </a:r>
            <a:r>
              <a:rPr lang="en-US" sz="2000" b="0" dirty="0" smtClean="0">
                <a:solidFill>
                  <a:schemeClr val="tx1"/>
                </a:solidFill>
                <a:latin typeface="Times New Roman" panose="02020603050405020304" pitchFamily="18" charset="0"/>
                <a:cs typeface="Times New Roman" panose="02020603050405020304" pitchFamily="18" charset="0"/>
              </a:rPr>
              <a:t> de </a:t>
            </a:r>
            <a:r>
              <a:rPr lang="en-US" sz="2000" b="0" dirty="0" err="1" smtClean="0">
                <a:solidFill>
                  <a:schemeClr val="tx1"/>
                </a:solidFill>
                <a:latin typeface="Times New Roman" panose="02020603050405020304" pitchFamily="18" charset="0"/>
                <a:cs typeface="Times New Roman" panose="02020603050405020304" pitchFamily="18" charset="0"/>
              </a:rPr>
              <a:t>către</a:t>
            </a:r>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b="0" dirty="0" err="1" smtClean="0">
                <a:solidFill>
                  <a:schemeClr val="tx1"/>
                </a:solidFill>
                <a:latin typeface="Times New Roman" panose="02020603050405020304" pitchFamily="18" charset="0"/>
                <a:cs typeface="Times New Roman" panose="02020603050405020304" pitchFamily="18" charset="0"/>
              </a:rPr>
              <a:t>utilizatorii</a:t>
            </a:r>
            <a:r>
              <a:rPr lang="en-US" sz="2000" b="0" dirty="0" smtClean="0">
                <a:solidFill>
                  <a:schemeClr val="tx1"/>
                </a:solidFill>
                <a:latin typeface="Times New Roman" panose="02020603050405020304" pitchFamily="18" charset="0"/>
                <a:cs typeface="Times New Roman" panose="02020603050405020304" pitchFamily="18" charset="0"/>
              </a:rPr>
              <a:t> de </a:t>
            </a:r>
            <a:r>
              <a:rPr lang="en-US" sz="2000" b="0" dirty="0" err="1" smtClean="0">
                <a:solidFill>
                  <a:schemeClr val="tx1"/>
                </a:solidFill>
                <a:latin typeface="Times New Roman" panose="02020603050405020304" pitchFamily="18" charset="0"/>
                <a:cs typeface="Times New Roman" panose="02020603050405020304" pitchFamily="18" charset="0"/>
              </a:rPr>
              <a:t>apă</a:t>
            </a:r>
            <a:r>
              <a:rPr lang="en-US" sz="2000" b="0" dirty="0" smtClean="0">
                <a:solidFill>
                  <a:schemeClr val="tx1"/>
                </a:solidFill>
                <a:latin typeface="Times New Roman" panose="02020603050405020304" pitchFamily="18" charset="0"/>
                <a:cs typeface="Times New Roman" panose="02020603050405020304" pitchFamily="18" charset="0"/>
              </a:rPr>
              <a:t> a </a:t>
            </a:r>
            <a:r>
              <a:rPr lang="en-US" sz="2000" dirty="0" err="1" smtClean="0">
                <a:solidFill>
                  <a:schemeClr val="tx1"/>
                </a:solidFill>
                <a:latin typeface="Times New Roman" panose="02020603050405020304" pitchFamily="18" charset="0"/>
                <a:cs typeface="Times New Roman" panose="02020603050405020304" pitchFamily="18" charset="0"/>
              </a:rPr>
              <a:t>Raportului</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anual</a:t>
            </a:r>
            <a:r>
              <a:rPr lang="en-US" sz="2000" dirty="0" smtClean="0">
                <a:solidFill>
                  <a:schemeClr val="tx1"/>
                </a:solidFill>
                <a:latin typeface="Times New Roman" panose="02020603050405020304" pitchFamily="18" charset="0"/>
                <a:cs typeface="Times New Roman" panose="02020603050405020304" pitchFamily="18" charset="0"/>
              </a:rPr>
              <a:t> nr. 1 – „</a:t>
            </a:r>
            <a:r>
              <a:rPr lang="en-US" sz="2000" dirty="0" err="1" smtClean="0">
                <a:solidFill>
                  <a:schemeClr val="tx1"/>
                </a:solidFill>
                <a:latin typeface="Times New Roman" panose="02020603050405020304" pitchFamily="18" charset="0"/>
                <a:cs typeface="Times New Roman" panose="02020603050405020304" pitchFamily="18" charset="0"/>
              </a:rPr>
              <a:t>Utilizarea</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apelor</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prezentat</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autorităţii</a:t>
            </a:r>
            <a:r>
              <a:rPr lang="en-US" sz="2000" dirty="0" smtClean="0">
                <a:solidFill>
                  <a:schemeClr val="tx1"/>
                </a:solidFill>
                <a:latin typeface="Times New Roman" panose="02020603050405020304" pitchFamily="18" charset="0"/>
                <a:cs typeface="Times New Roman" panose="02020603050405020304" pitchFamily="18" charset="0"/>
              </a:rPr>
              <a:t> de </a:t>
            </a:r>
            <a:r>
              <a:rPr lang="en-US" sz="2000" dirty="0" err="1" smtClean="0">
                <a:solidFill>
                  <a:schemeClr val="tx1"/>
                </a:solidFill>
                <a:latin typeface="Times New Roman" panose="02020603050405020304" pitchFamily="18" charset="0"/>
                <a:cs typeface="Times New Roman" panose="02020603050405020304" pitchFamily="18" charset="0"/>
              </a:rPr>
              <a:t>gestionare</a:t>
            </a:r>
            <a:r>
              <a:rPr lang="en-US" sz="2000" dirty="0" smtClean="0">
                <a:solidFill>
                  <a:schemeClr val="tx1"/>
                </a:solidFill>
                <a:latin typeface="Times New Roman" panose="02020603050405020304" pitchFamily="18" charset="0"/>
                <a:cs typeface="Times New Roman" panose="02020603050405020304" pitchFamily="18" charset="0"/>
              </a:rPr>
              <a:t> a </a:t>
            </a:r>
            <a:r>
              <a:rPr lang="en-US" sz="2000" dirty="0" err="1" smtClean="0">
                <a:solidFill>
                  <a:schemeClr val="tx1"/>
                </a:solidFill>
                <a:latin typeface="Times New Roman" panose="02020603050405020304" pitchFamily="18" charset="0"/>
                <a:cs typeface="Times New Roman" panose="02020603050405020304" pitchFamily="18" charset="0"/>
              </a:rPr>
              <a:t>apelor</a:t>
            </a:r>
            <a:r>
              <a:rPr lang="en-US" sz="2000" dirty="0" smtClean="0">
                <a:solidFill>
                  <a:schemeClr val="tx1"/>
                </a:solidFill>
                <a:latin typeface="Times New Roman" panose="02020603050405020304" pitchFamily="18" charset="0"/>
                <a:cs typeface="Times New Roman" panose="02020603050405020304" pitchFamily="18" charset="0"/>
              </a:rPr>
              <a:t>.</a:t>
            </a:r>
          </a:p>
          <a:p>
            <a:pPr algn="just"/>
            <a:r>
              <a:rPr lang="en-US" sz="2000" b="0" dirty="0" smtClean="0">
                <a:solidFill>
                  <a:schemeClr val="tx1"/>
                </a:solidFill>
                <a:latin typeface="Times New Roman" panose="02020603050405020304" pitchFamily="18" charset="0"/>
                <a:cs typeface="Times New Roman" panose="02020603050405020304" pitchFamily="18" charset="0"/>
              </a:rPr>
              <a:t>    26. </a:t>
            </a:r>
            <a:r>
              <a:rPr lang="en-US" sz="2000" b="0" dirty="0" err="1" smtClean="0">
                <a:solidFill>
                  <a:schemeClr val="tx1"/>
                </a:solidFill>
                <a:latin typeface="Times New Roman" panose="02020603050405020304" pitchFamily="18" charset="0"/>
                <a:cs typeface="Times New Roman" panose="02020603050405020304" pitchFamily="18" charset="0"/>
              </a:rPr>
              <a:t>Formularul</a:t>
            </a:r>
            <a:r>
              <a:rPr lang="en-US" sz="2000" b="0" dirty="0" smtClean="0">
                <a:solidFill>
                  <a:schemeClr val="tx1"/>
                </a:solidFill>
                <a:latin typeface="Times New Roman" panose="02020603050405020304" pitchFamily="18" charset="0"/>
                <a:cs typeface="Times New Roman" panose="02020603050405020304" pitchFamily="18" charset="0"/>
              </a:rPr>
              <a:t> de </a:t>
            </a:r>
            <a:r>
              <a:rPr lang="en-US" sz="2000" b="0" dirty="0" err="1" smtClean="0">
                <a:solidFill>
                  <a:schemeClr val="tx1"/>
                </a:solidFill>
                <a:latin typeface="Times New Roman" panose="02020603050405020304" pitchFamily="18" charset="0"/>
                <a:cs typeface="Times New Roman" panose="02020603050405020304" pitchFamily="18" charset="0"/>
              </a:rPr>
              <a:t>evidenţă</a:t>
            </a:r>
            <a:r>
              <a:rPr lang="en-US" sz="2000" b="0" dirty="0" smtClean="0">
                <a:solidFill>
                  <a:schemeClr val="tx1"/>
                </a:solidFill>
                <a:latin typeface="Times New Roman" panose="02020603050405020304" pitchFamily="18" charset="0"/>
                <a:cs typeface="Times New Roman" panose="02020603050405020304" pitchFamily="18" charset="0"/>
              </a:rPr>
              <a:t> a </a:t>
            </a:r>
            <a:r>
              <a:rPr lang="en-US" sz="2000" b="0" dirty="0" err="1" smtClean="0">
                <a:solidFill>
                  <a:schemeClr val="tx1"/>
                </a:solidFill>
                <a:latin typeface="Times New Roman" panose="02020603050405020304" pitchFamily="18" charset="0"/>
                <a:cs typeface="Times New Roman" panose="02020603050405020304" pitchFamily="18" charset="0"/>
              </a:rPr>
              <a:t>apei</a:t>
            </a:r>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b="0" dirty="0" err="1" smtClean="0">
                <a:solidFill>
                  <a:schemeClr val="tx1"/>
                </a:solidFill>
                <a:latin typeface="Times New Roman" panose="02020603050405020304" pitchFamily="18" charset="0"/>
                <a:cs typeface="Times New Roman" panose="02020603050405020304" pitchFamily="18" charset="0"/>
              </a:rPr>
              <a:t>folosite</a:t>
            </a:r>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b="0" dirty="0" err="1" smtClean="0">
                <a:solidFill>
                  <a:schemeClr val="tx1"/>
                </a:solidFill>
                <a:latin typeface="Times New Roman" panose="02020603050405020304" pitchFamily="18" charset="0"/>
                <a:cs typeface="Times New Roman" panose="02020603050405020304" pitchFamily="18" charset="0"/>
              </a:rPr>
              <a:t>este</a:t>
            </a:r>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b="0" dirty="0" err="1" smtClean="0">
                <a:solidFill>
                  <a:schemeClr val="tx1"/>
                </a:solidFill>
                <a:latin typeface="Times New Roman" panose="02020603050405020304" pitchFamily="18" charset="0"/>
                <a:cs typeface="Times New Roman" panose="02020603050405020304" pitchFamily="18" charset="0"/>
              </a:rPr>
              <a:t>elaborat</a:t>
            </a:r>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b="0" dirty="0" err="1" smtClean="0">
                <a:solidFill>
                  <a:schemeClr val="tx1"/>
                </a:solidFill>
                <a:latin typeface="Times New Roman" panose="02020603050405020304" pitchFamily="18" charset="0"/>
                <a:cs typeface="Times New Roman" panose="02020603050405020304" pitchFamily="18" charset="0"/>
              </a:rPr>
              <a:t>şi</a:t>
            </a:r>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b="0" dirty="0" err="1" smtClean="0">
                <a:solidFill>
                  <a:schemeClr val="tx1"/>
                </a:solidFill>
                <a:latin typeface="Times New Roman" panose="02020603050405020304" pitchFamily="18" charset="0"/>
                <a:cs typeface="Times New Roman" panose="02020603050405020304" pitchFamily="18" charset="0"/>
              </a:rPr>
              <a:t>aprobat</a:t>
            </a:r>
            <a:r>
              <a:rPr lang="en-US" sz="2000" b="0" dirty="0" smtClean="0">
                <a:solidFill>
                  <a:schemeClr val="tx1"/>
                </a:solidFill>
                <a:latin typeface="Times New Roman" panose="02020603050405020304" pitchFamily="18" charset="0"/>
                <a:cs typeface="Times New Roman" panose="02020603050405020304" pitchFamily="18" charset="0"/>
              </a:rPr>
              <a:t> de </a:t>
            </a:r>
            <a:r>
              <a:rPr lang="en-US" sz="2000" b="0" dirty="0" err="1" smtClean="0">
                <a:solidFill>
                  <a:schemeClr val="tx1"/>
                </a:solidFill>
                <a:latin typeface="Times New Roman" panose="02020603050405020304" pitchFamily="18" charset="0"/>
                <a:cs typeface="Times New Roman" panose="02020603050405020304" pitchFamily="18" charset="0"/>
              </a:rPr>
              <a:t>organul</a:t>
            </a:r>
            <a:r>
              <a:rPr lang="en-US" sz="2000" b="0" dirty="0" smtClean="0">
                <a:solidFill>
                  <a:schemeClr val="tx1"/>
                </a:solidFill>
                <a:latin typeface="Times New Roman" panose="02020603050405020304" pitchFamily="18" charset="0"/>
                <a:cs typeface="Times New Roman" panose="02020603050405020304" pitchFamily="18" charset="0"/>
              </a:rPr>
              <a:t> central al </a:t>
            </a:r>
            <a:r>
              <a:rPr lang="en-US" sz="2000" b="0" dirty="0" err="1" smtClean="0">
                <a:solidFill>
                  <a:schemeClr val="tx1"/>
                </a:solidFill>
                <a:latin typeface="Times New Roman" panose="02020603050405020304" pitchFamily="18" charset="0"/>
                <a:cs typeface="Times New Roman" panose="02020603050405020304" pitchFamily="18" charset="0"/>
              </a:rPr>
              <a:t>administraţiei</a:t>
            </a:r>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b="0" dirty="0" err="1" smtClean="0">
                <a:solidFill>
                  <a:schemeClr val="tx1"/>
                </a:solidFill>
                <a:latin typeface="Times New Roman" panose="02020603050405020304" pitchFamily="18" charset="0"/>
                <a:cs typeface="Times New Roman" panose="02020603050405020304" pitchFamily="18" charset="0"/>
              </a:rPr>
              <a:t>publice</a:t>
            </a:r>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b="0" dirty="0" err="1" smtClean="0">
                <a:solidFill>
                  <a:schemeClr val="tx1"/>
                </a:solidFill>
                <a:latin typeface="Times New Roman" panose="02020603050405020304" pitchFamily="18" charset="0"/>
                <a:cs typeface="Times New Roman" panose="02020603050405020304" pitchFamily="18" charset="0"/>
              </a:rPr>
              <a:t>în</a:t>
            </a:r>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b="0" dirty="0" err="1" smtClean="0">
                <a:solidFill>
                  <a:schemeClr val="tx1"/>
                </a:solidFill>
                <a:latin typeface="Times New Roman" panose="02020603050405020304" pitchFamily="18" charset="0"/>
                <a:cs typeface="Times New Roman" panose="02020603050405020304" pitchFamily="18" charset="0"/>
              </a:rPr>
              <a:t>domeniul</a:t>
            </a:r>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b="0" dirty="0" err="1" smtClean="0">
                <a:solidFill>
                  <a:schemeClr val="tx1"/>
                </a:solidFill>
                <a:latin typeface="Times New Roman" panose="02020603050405020304" pitchFamily="18" charset="0"/>
                <a:cs typeface="Times New Roman" panose="02020603050405020304" pitchFamily="18" charset="0"/>
              </a:rPr>
              <a:t>mediului</a:t>
            </a:r>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b="0" dirty="0" err="1" smtClean="0">
                <a:solidFill>
                  <a:schemeClr val="tx1"/>
                </a:solidFill>
                <a:latin typeface="Times New Roman" panose="02020603050405020304" pitchFamily="18" charset="0"/>
                <a:cs typeface="Times New Roman" panose="02020603050405020304" pitchFamily="18" charset="0"/>
              </a:rPr>
              <a:t>în</a:t>
            </a:r>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b="0" dirty="0" err="1" smtClean="0">
                <a:solidFill>
                  <a:schemeClr val="tx1"/>
                </a:solidFill>
                <a:latin typeface="Times New Roman" panose="02020603050405020304" pitchFamily="18" charset="0"/>
                <a:cs typeface="Times New Roman" panose="02020603050405020304" pitchFamily="18" charset="0"/>
              </a:rPr>
              <a:t>comun</a:t>
            </a:r>
            <a:r>
              <a:rPr lang="en-US" sz="2000" b="0" dirty="0" smtClean="0">
                <a:solidFill>
                  <a:schemeClr val="tx1"/>
                </a:solidFill>
                <a:latin typeface="Times New Roman" panose="02020603050405020304" pitchFamily="18" charset="0"/>
                <a:cs typeface="Times New Roman" panose="02020603050405020304" pitchFamily="18" charset="0"/>
              </a:rPr>
              <a:t> cu </a:t>
            </a:r>
            <a:r>
              <a:rPr lang="en-US" sz="2000" b="0" dirty="0" err="1" smtClean="0">
                <a:solidFill>
                  <a:schemeClr val="tx1"/>
                </a:solidFill>
                <a:latin typeface="Times New Roman" panose="02020603050405020304" pitchFamily="18" charset="0"/>
                <a:cs typeface="Times New Roman" panose="02020603050405020304" pitchFamily="18" charset="0"/>
              </a:rPr>
              <a:t>organul</a:t>
            </a:r>
            <a:r>
              <a:rPr lang="en-US" sz="2000" b="0" dirty="0" smtClean="0">
                <a:solidFill>
                  <a:schemeClr val="tx1"/>
                </a:solidFill>
                <a:latin typeface="Times New Roman" panose="02020603050405020304" pitchFamily="18" charset="0"/>
                <a:cs typeface="Times New Roman" panose="02020603050405020304" pitchFamily="18" charset="0"/>
              </a:rPr>
              <a:t> central de </a:t>
            </a:r>
            <a:r>
              <a:rPr lang="en-US" sz="2000" b="0" dirty="0" err="1" smtClean="0">
                <a:solidFill>
                  <a:schemeClr val="tx1"/>
                </a:solidFill>
                <a:latin typeface="Times New Roman" panose="02020603050405020304" pitchFamily="18" charset="0"/>
                <a:cs typeface="Times New Roman" panose="02020603050405020304" pitchFamily="18" charset="0"/>
              </a:rPr>
              <a:t>statistică</a:t>
            </a:r>
            <a:r>
              <a:rPr lang="en-US" sz="2000" b="0" dirty="0" smtClean="0">
                <a:solidFill>
                  <a:schemeClr val="tx1"/>
                </a:solidFill>
                <a:latin typeface="Times New Roman" panose="02020603050405020304" pitchFamily="18" charset="0"/>
                <a:cs typeface="Times New Roman" panose="02020603050405020304" pitchFamily="18" charset="0"/>
              </a:rPr>
              <a:t>.</a:t>
            </a:r>
            <a:endParaRPr lang="ro-RO" sz="20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463040"/>
            <a:ext cx="8689269" cy="5078313"/>
          </a:xfrm>
          <a:prstGeom prst="rect">
            <a:avLst/>
          </a:prstGeom>
          <a:noFill/>
        </p:spPr>
        <p:txBody>
          <a:bodyPr wrap="square" rtlCol="0">
            <a:spAutoFit/>
          </a:bodyPr>
          <a:lstStyle/>
          <a:p>
            <a:pPr algn="just"/>
            <a:r>
              <a:rPr lang="pt-BR" sz="1800" dirty="0">
                <a:solidFill>
                  <a:srgbClr val="0000FF"/>
                </a:solidFill>
                <a:latin typeface="Times New Roman" panose="02020603050405020304" pitchFamily="18" charset="0"/>
                <a:cs typeface="Times New Roman" panose="02020603050405020304" pitchFamily="18" charset="0"/>
              </a:rPr>
              <a:t>ORDIN Nr. 122 din  04.12.2015</a:t>
            </a:r>
            <a:r>
              <a:rPr lang="ro-RO" sz="1800" dirty="0">
                <a:solidFill>
                  <a:srgbClr val="0000FF"/>
                </a:solidFill>
                <a:latin typeface="Times New Roman" panose="02020603050405020304" pitchFamily="18" charset="0"/>
                <a:cs typeface="Times New Roman" panose="02020603050405020304" pitchFamily="18" charset="0"/>
              </a:rPr>
              <a:t> </a:t>
            </a:r>
            <a:r>
              <a:rPr lang="pt-BR" sz="1800" dirty="0">
                <a:solidFill>
                  <a:srgbClr val="0000FF"/>
                </a:solidFill>
                <a:latin typeface="Times New Roman" panose="02020603050405020304" pitchFamily="18" charset="0"/>
                <a:cs typeface="Times New Roman" panose="02020603050405020304" pitchFamily="18" charset="0"/>
              </a:rPr>
              <a:t>pentru aprobarea Conceptului de regionalizare a serviciului public de alimentare cu apă și de canalizare și Ghidului privind regionalizarea</a:t>
            </a:r>
            <a:r>
              <a:rPr lang="ro-RO" sz="1800" dirty="0">
                <a:solidFill>
                  <a:srgbClr val="0000FF"/>
                </a:solidFill>
                <a:latin typeface="Times New Roman" panose="02020603050405020304" pitchFamily="18" charset="0"/>
                <a:cs typeface="Times New Roman" panose="02020603050405020304" pitchFamily="18" charset="0"/>
              </a:rPr>
              <a:t> </a:t>
            </a:r>
            <a:r>
              <a:rPr lang="pt-BR" sz="1800" dirty="0">
                <a:solidFill>
                  <a:srgbClr val="0000FF"/>
                </a:solidFill>
                <a:latin typeface="Times New Roman" panose="02020603050405020304" pitchFamily="18" charset="0"/>
                <a:cs typeface="Times New Roman" panose="02020603050405020304" pitchFamily="18" charset="0"/>
              </a:rPr>
              <a:t>serviciului public de alimentare cu apă și de canalizare</a:t>
            </a:r>
            <a:endParaRPr lang="ro-RO" sz="1800" dirty="0">
              <a:solidFill>
                <a:srgbClr val="0000FF"/>
              </a:solidFill>
              <a:latin typeface="Times New Roman" panose="02020603050405020304" pitchFamily="18" charset="0"/>
              <a:cs typeface="Times New Roman" panose="02020603050405020304" pitchFamily="18" charset="0"/>
            </a:endParaRPr>
          </a:p>
          <a:p>
            <a:r>
              <a:rPr lang="ro-RO" sz="1800" b="0" dirty="0">
                <a:solidFill>
                  <a:srgbClr val="00B050"/>
                </a:solidFill>
                <a:latin typeface="Times New Roman" panose="02020603050405020304" pitchFamily="18" charset="0"/>
                <a:cs typeface="Times New Roman" panose="02020603050405020304" pitchFamily="18" charset="0"/>
                <a:hlinkClick r:id="rId8"/>
              </a:rPr>
              <a:t>http://lex.justice.md/index.php?action=view&amp;view=doc&amp;lang=1&amp;id=363617%20</a:t>
            </a:r>
            <a:endParaRPr lang="ro-RO" sz="1800" b="0" dirty="0">
              <a:solidFill>
                <a:srgbClr val="00B050"/>
              </a:solidFill>
              <a:latin typeface="Times New Roman" panose="02020603050405020304" pitchFamily="18" charset="0"/>
              <a:cs typeface="Times New Roman" panose="02020603050405020304" pitchFamily="18" charset="0"/>
            </a:endParaRPr>
          </a:p>
          <a:p>
            <a:endParaRPr lang="ro-RO" sz="1800" dirty="0">
              <a:solidFill>
                <a:srgbClr val="0000FF"/>
              </a:solidFill>
              <a:latin typeface="Times New Roman" panose="02020603050405020304" pitchFamily="18" charset="0"/>
              <a:cs typeface="Times New Roman" panose="02020603050405020304" pitchFamily="18" charset="0"/>
            </a:endParaRPr>
          </a:p>
          <a:p>
            <a:pPr algn="just"/>
            <a:r>
              <a:rPr lang="ro-RO" sz="1800" b="0" dirty="0">
                <a:solidFill>
                  <a:schemeClr val="tx1"/>
                </a:solidFill>
                <a:latin typeface="Times New Roman" panose="02020603050405020304" pitchFamily="18" charset="0"/>
                <a:cs typeface="Times New Roman" panose="02020603050405020304" pitchFamily="18" charset="0"/>
              </a:rPr>
              <a:t>În scopul realizării prevederilor Hotărârii Guvernului nr. 199 din 20.03.2014 cu privire la aprobarea Strategiei de alimentare cu apă </a:t>
            </a:r>
            <a:r>
              <a:rPr lang="ro-RO" sz="1800" b="0" dirty="0" err="1">
                <a:solidFill>
                  <a:schemeClr val="tx1"/>
                </a:solidFill>
                <a:latin typeface="Times New Roman" panose="02020603050405020304" pitchFamily="18" charset="0"/>
                <a:cs typeface="Times New Roman" panose="02020603050405020304" pitchFamily="18" charset="0"/>
              </a:rPr>
              <a:t>şi</a:t>
            </a:r>
            <a:r>
              <a:rPr lang="ro-RO" sz="1800" b="0" dirty="0">
                <a:solidFill>
                  <a:schemeClr val="tx1"/>
                </a:solidFill>
                <a:latin typeface="Times New Roman" panose="02020603050405020304" pitchFamily="18" charset="0"/>
                <a:cs typeface="Times New Roman" panose="02020603050405020304" pitchFamily="18" charset="0"/>
              </a:rPr>
              <a:t> </a:t>
            </a:r>
            <a:r>
              <a:rPr lang="ro-RO" sz="1800" b="0" dirty="0" err="1">
                <a:solidFill>
                  <a:schemeClr val="tx1"/>
                </a:solidFill>
                <a:latin typeface="Times New Roman" panose="02020603050405020304" pitchFamily="18" charset="0"/>
                <a:cs typeface="Times New Roman" panose="02020603050405020304" pitchFamily="18" charset="0"/>
              </a:rPr>
              <a:t>sanitaţie</a:t>
            </a:r>
            <a:r>
              <a:rPr lang="ro-RO" sz="1800" b="0" dirty="0">
                <a:solidFill>
                  <a:schemeClr val="tx1"/>
                </a:solidFill>
                <a:latin typeface="Times New Roman" panose="02020603050405020304" pitchFamily="18" charset="0"/>
                <a:cs typeface="Times New Roman" panose="02020603050405020304" pitchFamily="18" charset="0"/>
              </a:rPr>
              <a:t> (2014-2028), s-au aprobat:</a:t>
            </a:r>
          </a:p>
          <a:p>
            <a:pPr algn="just"/>
            <a:r>
              <a:rPr lang="ro-RO" sz="1800" b="0" dirty="0">
                <a:solidFill>
                  <a:schemeClr val="tx1"/>
                </a:solidFill>
                <a:latin typeface="Times New Roman" panose="02020603050405020304" pitchFamily="18" charset="0"/>
                <a:cs typeface="Times New Roman" panose="02020603050405020304" pitchFamily="18" charset="0"/>
              </a:rPr>
              <a:t>1.  Conceptul de regionalizare a serviciului public de alimentare cu apă și de canalizare;</a:t>
            </a:r>
          </a:p>
          <a:p>
            <a:pPr algn="just"/>
            <a:r>
              <a:rPr lang="ro-RO" sz="1800" b="0" dirty="0">
                <a:solidFill>
                  <a:schemeClr val="tx1"/>
                </a:solidFill>
                <a:latin typeface="Times New Roman" panose="02020603050405020304" pitchFamily="18" charset="0"/>
                <a:cs typeface="Times New Roman" panose="02020603050405020304" pitchFamily="18" charset="0"/>
              </a:rPr>
              <a:t>2. Ghidul pentru regionalizarea serviciului public de alimentare cu apă și de canalizare.</a:t>
            </a:r>
          </a:p>
          <a:p>
            <a:pPr algn="just"/>
            <a:r>
              <a:rPr lang="ro-RO" sz="1800" b="0" dirty="0">
                <a:solidFill>
                  <a:schemeClr val="tx1"/>
                </a:solidFill>
                <a:latin typeface="Times New Roman" panose="02020603050405020304" pitchFamily="18" charset="0"/>
                <a:cs typeface="Times New Roman" panose="02020603050405020304" pitchFamily="18" charset="0"/>
              </a:rPr>
              <a:t>3. Se recomandă utilizarea Conceptului de regionalizare a serviciului public de alimentare cu apă și de canalizare și a Ghidului privind regionalizarea serviciului public de alimentare cu apă și de canalizare de către toate entitățile de resort implicate în planificarea strategică a sectorului, precum și aprobarea și implementarea proiectelor de infrastructură</a:t>
            </a:r>
            <a:r>
              <a:rPr lang="ro-RO" sz="1800" b="0" dirty="0" smtClean="0">
                <a:solidFill>
                  <a:schemeClr val="tx1"/>
                </a:solidFill>
                <a:latin typeface="Times New Roman" panose="02020603050405020304" pitchFamily="18" charset="0"/>
                <a:cs typeface="Times New Roman" panose="02020603050405020304" pitchFamily="18" charset="0"/>
              </a:rPr>
              <a:t>.</a:t>
            </a:r>
            <a:endParaRPr lang="ro-RO" sz="1800" b="0" dirty="0">
              <a:solidFill>
                <a:schemeClr val="tx1"/>
              </a:solidFill>
              <a:latin typeface="Times New Roman" panose="02020603050405020304" pitchFamily="18" charset="0"/>
              <a:cs typeface="Times New Roman" panose="02020603050405020304" pitchFamily="18" charset="0"/>
            </a:endParaRPr>
          </a:p>
          <a:p>
            <a:pPr algn="just"/>
            <a:r>
              <a:rPr lang="ro-RO" sz="1800" dirty="0">
                <a:solidFill>
                  <a:schemeClr val="tx1"/>
                </a:solidFill>
                <a:latin typeface="Times New Roman" panose="02020603050405020304" pitchFamily="18" charset="0"/>
                <a:cs typeface="Times New Roman" panose="02020603050405020304" pitchFamily="18" charset="0"/>
              </a:rPr>
              <a:t>Regionalizarea</a:t>
            </a:r>
            <a:r>
              <a:rPr lang="ro-RO" sz="1800" b="0" dirty="0">
                <a:solidFill>
                  <a:schemeClr val="tx1"/>
                </a:solidFill>
                <a:latin typeface="Times New Roman" panose="02020603050405020304" pitchFamily="18" charset="0"/>
                <a:cs typeface="Times New Roman" panose="02020603050405020304" pitchFamily="18" charset="0"/>
              </a:rPr>
              <a:t> reprezintă un element-cheie pentru îmbunătățirea eficienței infrastructurii și serviciilor locale de apă și de canalizare, sub aspectul calității și costurilor, în vederea atingerii obiectivelor de mediu, dar și a asigurării investițiilor, operării, strategiei de dezvoltare pe termen lung a sectorului de alimentare cu apă și sanitație și dezvoltării armonioase a regiunii.</a:t>
            </a: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801314"/>
          </a:xfrm>
          <a:prstGeom prst="rect">
            <a:avLst/>
          </a:prstGeom>
          <a:noFill/>
        </p:spPr>
        <p:txBody>
          <a:bodyPr wrap="square" rtlCol="0">
            <a:spAutoFit/>
          </a:bodyPr>
          <a:lstStyle/>
          <a:p>
            <a:pPr algn="just"/>
            <a:r>
              <a:rPr lang="pt-BR" sz="1800" b="0" dirty="0">
                <a:solidFill>
                  <a:schemeClr val="tx1"/>
                </a:solidFill>
                <a:latin typeface="Times New Roman" panose="02020603050405020304" pitchFamily="18" charset="0"/>
                <a:cs typeface="Times New Roman" panose="02020603050405020304" pitchFamily="18" charset="0"/>
              </a:rPr>
              <a:t>Regionalizarea implică gruparea prestatorilor de servicii într-o singură structură administrativă sau fizică pentru a îmbunătăţi serviciile şi eficienţa acestora. Regionalizarea serviciilor de alimentare cu apă și de canalizare poate include interconectarea sistemelor fizice pentru a ajuta la corectarea dezechilibrului resurselor de ape între primării și regiuni teritorial-administrative. Această perspectivă mai include şi cooperarea organizaţională între autorităţile publice locale (sau prestatorii de servicii), pentru a îmbunătăţi serviciile şi eficacitatea acestora. Astfel de ameliorări pot fi realizate prin: </a:t>
            </a:r>
          </a:p>
          <a:p>
            <a:pPr algn="just"/>
            <a:r>
              <a:rPr lang="pt-BR" sz="1800" b="0" dirty="0">
                <a:solidFill>
                  <a:schemeClr val="tx1"/>
                </a:solidFill>
                <a:latin typeface="Times New Roman" panose="02020603050405020304" pitchFamily="18" charset="0"/>
                <a:cs typeface="Times New Roman" panose="02020603050405020304" pitchFamily="18" charset="0"/>
              </a:rPr>
              <a:t>    - reducerea costurilor de producţie; </a:t>
            </a:r>
          </a:p>
          <a:p>
            <a:pPr algn="just"/>
            <a:r>
              <a:rPr lang="pt-BR" sz="1800" b="0" dirty="0">
                <a:solidFill>
                  <a:schemeClr val="tx1"/>
                </a:solidFill>
                <a:latin typeface="Times New Roman" panose="02020603050405020304" pitchFamily="18" charset="0"/>
                <a:cs typeface="Times New Roman" panose="02020603050405020304" pitchFamily="18" charset="0"/>
              </a:rPr>
              <a:t>    - gruparea capacităţilor, mijloacelor şi resurselor;</a:t>
            </a:r>
          </a:p>
          <a:p>
            <a:pPr algn="just"/>
            <a:r>
              <a:rPr lang="pt-BR" sz="1800" b="0" dirty="0">
                <a:solidFill>
                  <a:schemeClr val="tx1"/>
                </a:solidFill>
                <a:latin typeface="Times New Roman" panose="02020603050405020304" pitchFamily="18" charset="0"/>
                <a:cs typeface="Times New Roman" panose="02020603050405020304" pitchFamily="18" charset="0"/>
              </a:rPr>
              <a:t>    - sporirea echităţii accesului la servicii; </a:t>
            </a:r>
          </a:p>
          <a:p>
            <a:pPr algn="just"/>
            <a:r>
              <a:rPr lang="pt-BR" sz="1800" b="0" dirty="0">
                <a:solidFill>
                  <a:schemeClr val="tx1"/>
                </a:solidFill>
                <a:latin typeface="Times New Roman" panose="02020603050405020304" pitchFamily="18" charset="0"/>
                <a:cs typeface="Times New Roman" panose="02020603050405020304" pitchFamily="18" charset="0"/>
              </a:rPr>
              <a:t>    - îmbunătăţirea accesului la fonduri şi participarea sectorului privat.</a:t>
            </a:r>
          </a:p>
          <a:p>
            <a:pPr algn="just"/>
            <a:r>
              <a:rPr lang="pt-BR" sz="1800" dirty="0">
                <a:solidFill>
                  <a:schemeClr val="tx1"/>
                </a:solidFill>
                <a:latin typeface="Times New Roman" panose="02020603050405020304" pitchFamily="18" charset="0"/>
                <a:cs typeface="Times New Roman" panose="02020603050405020304" pitchFamily="18" charset="0"/>
              </a:rPr>
              <a:t>Multe localități ale țării n-au acces la resurse adecvate de apă. Republica Moldova are parte de surse limitate de apă, având doar două cursuri de apă curgătoare, în majoritatea regiunilor, resursele de apă subterană au o calitate care nu pot fi tratate la costuri accesibile. Acviferele puţin adânci, care de obicei servesc drept sursă de apă în zonele rurale, deseori nu întrunesc standardele de calitate şi fiabilitate.</a:t>
            </a:r>
            <a:endParaRPr lang="ro-RO" sz="1800" dirty="0">
              <a:solidFill>
                <a:schemeClr val="tx1"/>
              </a:solidFill>
              <a:latin typeface="Times New Roman" panose="02020603050405020304" pitchFamily="18" charset="0"/>
              <a:cs typeface="Times New Roman" panose="02020603050405020304" pitchFamily="18" charset="0"/>
            </a:endParaRPr>
          </a:p>
          <a:p>
            <a:pPr algn="just"/>
            <a:r>
              <a:rPr lang="en-US" sz="18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434905"/>
            <a:ext cx="8689269" cy="5016758"/>
          </a:xfrm>
          <a:prstGeom prst="rect">
            <a:avLst/>
          </a:prstGeom>
          <a:noFill/>
        </p:spPr>
        <p:txBody>
          <a:bodyPr wrap="square" rtlCol="0">
            <a:spAutoFit/>
          </a:bodyPr>
          <a:lstStyle/>
          <a:p>
            <a:pPr algn="just"/>
            <a:r>
              <a:rPr lang="pt-BR" sz="1600" dirty="0">
                <a:solidFill>
                  <a:schemeClr val="tx1"/>
                </a:solidFill>
                <a:latin typeface="Times New Roman" panose="02020603050405020304" pitchFamily="18" charset="0"/>
                <a:cs typeface="Times New Roman" panose="02020603050405020304" pitchFamily="18" charset="0"/>
              </a:rPr>
              <a:t>2.1. NECESITATEA REGIONALIZĂRII</a:t>
            </a:r>
            <a:r>
              <a:rPr lang="ro-RO" sz="1600" dirty="0">
                <a:solidFill>
                  <a:schemeClr val="tx1"/>
                </a:solidFill>
                <a:latin typeface="Times New Roman" panose="02020603050405020304" pitchFamily="18" charset="0"/>
                <a:cs typeface="Times New Roman" panose="02020603050405020304" pitchFamily="18" charset="0"/>
              </a:rPr>
              <a:t> </a:t>
            </a:r>
            <a:r>
              <a:rPr lang="ro-RO" sz="1600" b="0" dirty="0">
                <a:solidFill>
                  <a:schemeClr val="tx1"/>
                </a:solidFill>
                <a:latin typeface="Times New Roman" panose="02020603050405020304" pitchFamily="18" charset="0"/>
                <a:cs typeface="Times New Roman" panose="02020603050405020304" pitchFamily="18" charset="0"/>
              </a:rPr>
              <a:t>– a apărut o dată</a:t>
            </a:r>
            <a:r>
              <a:rPr lang="pt-BR" sz="1600" b="0" dirty="0">
                <a:solidFill>
                  <a:schemeClr val="tx1"/>
                </a:solidFill>
                <a:latin typeface="Times New Roman" panose="02020603050405020304" pitchFamily="18" charset="0"/>
                <a:cs typeface="Times New Roman" panose="02020603050405020304" pitchFamily="18" charset="0"/>
              </a:rPr>
              <a:t> cu semnarea Acordului de Asociere cu Uniunea Europeană, Republica Moldova și-a asumat obligații care implică investiții importante în serviciile de alimentare cu apă și de canalizare în vederea îmbunătățirii condițiilor de trai ale populației și de activitate a întreprinzătorilor prin asigurarea accesului la serviciul public de alimentare cu apă și de canalizare și conformării cu standardele de mediu ale UE.</a:t>
            </a:r>
          </a:p>
          <a:p>
            <a:pPr algn="just"/>
            <a:r>
              <a:rPr lang="pt-BR" sz="1600" b="0" dirty="0">
                <a:solidFill>
                  <a:schemeClr val="tx1"/>
                </a:solidFill>
                <a:latin typeface="Times New Roman" panose="02020603050405020304" pitchFamily="18" charset="0"/>
                <a:cs typeface="Times New Roman" panose="02020603050405020304" pitchFamily="18" charset="0"/>
              </a:rPr>
              <a:t>    Înființarea operatorilor regionali și, implicit, delegarea gestiunii serviciilor de alimentare cu apă și de canalizare către aceștia constituie un proces esențial pentru asigurarea respectării în termenele stabilite a acquis-ului comunitar și de asemenea pentru dezvoltarea capacității de absorbție a fondurilor și de implementare a viitoarelor proiecte de investiții. </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en-US" sz="1600" b="0" dirty="0">
                <a:solidFill>
                  <a:schemeClr val="tx1"/>
                </a:solidFill>
                <a:latin typeface="Times New Roman" panose="02020603050405020304" pitchFamily="18" charset="0"/>
                <a:cs typeface="Times New Roman" panose="02020603050405020304" pitchFamily="18" charset="0"/>
              </a:rPr>
              <a:t> </a:t>
            </a:r>
            <a:r>
              <a:rPr lang="ro-RO" sz="1600" dirty="0">
                <a:solidFill>
                  <a:schemeClr val="tx1"/>
                </a:solidFill>
                <a:latin typeface="Times New Roman" panose="02020603050405020304" pitchFamily="18" charset="0"/>
                <a:cs typeface="Times New Roman" panose="02020603050405020304" pitchFamily="18" charset="0"/>
              </a:rPr>
              <a:t>Necesitatea regionalizării în sectorul de apă și sanitație rezultă din următoarele motive:</a:t>
            </a:r>
          </a:p>
          <a:p>
            <a:pPr algn="just"/>
            <a:r>
              <a:rPr lang="ro-RO" sz="1600" b="0" dirty="0">
                <a:solidFill>
                  <a:schemeClr val="tx1"/>
                </a:solidFill>
                <a:latin typeface="Times New Roman" panose="02020603050405020304" pitchFamily="18" charset="0"/>
                <a:cs typeface="Times New Roman" panose="02020603050405020304" pitchFamily="18" charset="0"/>
              </a:rPr>
              <a:t>    - </a:t>
            </a:r>
            <a:r>
              <a:rPr lang="ro-RO" sz="1600" b="0" dirty="0" err="1">
                <a:solidFill>
                  <a:schemeClr val="tx1"/>
                </a:solidFill>
                <a:latin typeface="Times New Roman" panose="02020603050405020304" pitchFamily="18" charset="0"/>
                <a:cs typeface="Times New Roman" panose="02020603050405020304" pitchFamily="18" charset="0"/>
              </a:rPr>
              <a:t>Raţiuni</a:t>
            </a:r>
            <a:r>
              <a:rPr lang="ro-RO" sz="1600" b="0" dirty="0">
                <a:solidFill>
                  <a:schemeClr val="tx1"/>
                </a:solidFill>
                <a:latin typeface="Times New Roman" panose="02020603050405020304" pitchFamily="18" charset="0"/>
                <a:cs typeface="Times New Roman" panose="02020603050405020304" pitchFamily="18" charset="0"/>
              </a:rPr>
              <a:t> de integrare europeană - conformarea cu standardele de mediu în termenele stabilite;</a:t>
            </a:r>
          </a:p>
          <a:p>
            <a:pPr algn="just"/>
            <a:r>
              <a:rPr lang="ro-RO" sz="1600" b="0" dirty="0">
                <a:solidFill>
                  <a:schemeClr val="tx1"/>
                </a:solidFill>
                <a:latin typeface="Times New Roman" panose="02020603050405020304" pitchFamily="18" charset="0"/>
                <a:cs typeface="Times New Roman" panose="02020603050405020304" pitchFamily="18" charset="0"/>
              </a:rPr>
              <a:t>    - </a:t>
            </a:r>
            <a:r>
              <a:rPr lang="ro-RO" sz="1600" b="0" dirty="0" err="1">
                <a:solidFill>
                  <a:schemeClr val="tx1"/>
                </a:solidFill>
                <a:latin typeface="Times New Roman" panose="02020603050405020304" pitchFamily="18" charset="0"/>
                <a:cs typeface="Times New Roman" panose="02020603050405020304" pitchFamily="18" charset="0"/>
              </a:rPr>
              <a:t>Raţiuni</a:t>
            </a:r>
            <a:r>
              <a:rPr lang="ro-RO" sz="1600" b="0" dirty="0">
                <a:solidFill>
                  <a:schemeClr val="tx1"/>
                </a:solidFill>
                <a:latin typeface="Times New Roman" panose="02020603050405020304" pitchFamily="18" charset="0"/>
                <a:cs typeface="Times New Roman" panose="02020603050405020304" pitchFamily="18" charset="0"/>
              </a:rPr>
              <a:t> economice - folosirea economiilor la scară pentru reducerea costurilor de </a:t>
            </a:r>
            <a:r>
              <a:rPr lang="ro-RO" sz="1600" b="0" dirty="0" err="1">
                <a:solidFill>
                  <a:schemeClr val="tx1"/>
                </a:solidFill>
                <a:latin typeface="Times New Roman" panose="02020603050405020304" pitchFamily="18" charset="0"/>
                <a:cs typeface="Times New Roman" panose="02020603050405020304" pitchFamily="18" charset="0"/>
              </a:rPr>
              <a:t>investiţii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operare;</a:t>
            </a:r>
          </a:p>
          <a:p>
            <a:pPr algn="just"/>
            <a:r>
              <a:rPr lang="ro-RO" sz="1600" b="0" dirty="0">
                <a:solidFill>
                  <a:schemeClr val="tx1"/>
                </a:solidFill>
                <a:latin typeface="Times New Roman" panose="02020603050405020304" pitchFamily="18" charset="0"/>
                <a:cs typeface="Times New Roman" panose="02020603050405020304" pitchFamily="18" charset="0"/>
              </a:rPr>
              <a:t>    - </a:t>
            </a:r>
            <a:r>
              <a:rPr lang="ro-RO" sz="1600" b="0" dirty="0" err="1">
                <a:solidFill>
                  <a:schemeClr val="tx1"/>
                </a:solidFill>
                <a:latin typeface="Times New Roman" panose="02020603050405020304" pitchFamily="18" charset="0"/>
                <a:cs typeface="Times New Roman" panose="02020603050405020304" pitchFamily="18" charset="0"/>
              </a:rPr>
              <a:t>Raţiuni</a:t>
            </a:r>
            <a:r>
              <a:rPr lang="ro-RO" sz="1600" b="0" dirty="0">
                <a:solidFill>
                  <a:schemeClr val="tx1"/>
                </a:solidFill>
                <a:latin typeface="Times New Roman" panose="02020603050405020304" pitchFamily="18" charset="0"/>
                <a:cs typeface="Times New Roman" panose="02020603050405020304" pitchFamily="18" charset="0"/>
              </a:rPr>
              <a:t> de solidaritate:</a:t>
            </a:r>
          </a:p>
          <a:p>
            <a:pPr algn="just"/>
            <a:r>
              <a:rPr lang="ro-RO" sz="1600" b="0" dirty="0">
                <a:solidFill>
                  <a:schemeClr val="tx1"/>
                </a:solidFill>
                <a:latin typeface="Times New Roman" panose="02020603050405020304" pitchFamily="18" charset="0"/>
                <a:cs typeface="Times New Roman" panose="02020603050405020304" pitchFamily="18" charset="0"/>
              </a:rPr>
              <a:t>    o </a:t>
            </a:r>
            <a:r>
              <a:rPr lang="ro-RO" sz="1600" b="0" dirty="0" err="1">
                <a:solidFill>
                  <a:schemeClr val="tx1"/>
                </a:solidFill>
                <a:latin typeface="Times New Roman" panose="02020603050405020304" pitchFamily="18" charset="0"/>
                <a:cs typeface="Times New Roman" panose="02020603050405020304" pitchFamily="18" charset="0"/>
              </a:rPr>
              <a:t>Comunităţile</a:t>
            </a:r>
            <a:r>
              <a:rPr lang="ro-RO" sz="1600" b="0" dirty="0">
                <a:solidFill>
                  <a:schemeClr val="tx1"/>
                </a:solidFill>
                <a:latin typeface="Times New Roman" panose="02020603050405020304" pitchFamily="18" charset="0"/>
                <a:cs typeface="Times New Roman" panose="02020603050405020304" pitchFamily="18" charset="0"/>
              </a:rPr>
              <a:t> mici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mijlocii nu au capacitatea de pregătire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implementare a proiectelor,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operare a </a:t>
            </a:r>
            <a:r>
              <a:rPr lang="ro-RO" sz="1600" b="0" dirty="0" err="1">
                <a:solidFill>
                  <a:schemeClr val="tx1"/>
                </a:solidFill>
                <a:latin typeface="Times New Roman" panose="02020603050405020304" pitchFamily="18" charset="0"/>
                <a:cs typeface="Times New Roman" panose="02020603050405020304" pitchFamily="18" charset="0"/>
              </a:rPr>
              <a:t>investiţiilor</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ro-RO" sz="1600" b="0" dirty="0">
                <a:solidFill>
                  <a:schemeClr val="tx1"/>
                </a:solidFill>
                <a:latin typeface="Times New Roman" panose="02020603050405020304" pitchFamily="18" charset="0"/>
                <a:cs typeface="Times New Roman" panose="02020603050405020304" pitchFamily="18" charset="0"/>
              </a:rPr>
              <a:t>    o </a:t>
            </a:r>
            <a:r>
              <a:rPr lang="ro-RO" sz="1600" b="0" dirty="0" err="1">
                <a:solidFill>
                  <a:schemeClr val="tx1"/>
                </a:solidFill>
                <a:latin typeface="Times New Roman" panose="02020603050405020304" pitchFamily="18" charset="0"/>
                <a:cs typeface="Times New Roman" panose="02020603050405020304" pitchFamily="18" charset="0"/>
              </a:rPr>
              <a:t>Oraşele</a:t>
            </a:r>
            <a:r>
              <a:rPr lang="ro-RO" sz="1600" b="0" dirty="0">
                <a:solidFill>
                  <a:schemeClr val="tx1"/>
                </a:solidFill>
                <a:latin typeface="Times New Roman" panose="02020603050405020304" pitchFamily="18" charset="0"/>
                <a:cs typeface="Times New Roman" panose="02020603050405020304" pitchFamily="18" charset="0"/>
              </a:rPr>
              <a:t> mari au capacitatea de a-</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susţine</a:t>
            </a:r>
            <a:r>
              <a:rPr lang="ro-RO" sz="1600" b="0" dirty="0">
                <a:solidFill>
                  <a:schemeClr val="tx1"/>
                </a:solidFill>
                <a:latin typeface="Times New Roman" panose="02020603050405020304" pitchFamily="18" charset="0"/>
                <a:cs typeface="Times New Roman" panose="02020603050405020304" pitchFamily="18" charset="0"/>
              </a:rPr>
              <a:t> din surse proprii </a:t>
            </a:r>
            <a:r>
              <a:rPr lang="ro-RO" sz="1600" b="0" dirty="0" err="1">
                <a:solidFill>
                  <a:schemeClr val="tx1"/>
                </a:solidFill>
                <a:latin typeface="Times New Roman" panose="02020603050405020304" pitchFamily="18" charset="0"/>
                <a:cs typeface="Times New Roman" panose="02020603050405020304" pitchFamily="18" charset="0"/>
              </a:rPr>
              <a:t>investiţiile</a:t>
            </a:r>
            <a:r>
              <a:rPr lang="ro-RO" sz="1600" b="0" dirty="0">
                <a:solidFill>
                  <a:schemeClr val="tx1"/>
                </a:solidFill>
                <a:latin typeface="Times New Roman" panose="02020603050405020304" pitchFamily="18" charset="0"/>
                <a:cs typeface="Times New Roman" panose="02020603050405020304" pitchFamily="18" charset="0"/>
              </a:rPr>
              <a:t> necesare (fără asocierea cu </a:t>
            </a:r>
            <a:r>
              <a:rPr lang="ro-RO" sz="1600" b="0" dirty="0" err="1">
                <a:solidFill>
                  <a:schemeClr val="tx1"/>
                </a:solidFill>
                <a:latin typeface="Times New Roman" panose="02020603050405020304" pitchFamily="18" charset="0"/>
                <a:cs typeface="Times New Roman" panose="02020603050405020304" pitchFamily="18" charset="0"/>
              </a:rPr>
              <a:t>localităţile</a:t>
            </a:r>
            <a:r>
              <a:rPr lang="ro-RO" sz="1600" b="0" dirty="0">
                <a:solidFill>
                  <a:schemeClr val="tx1"/>
                </a:solidFill>
                <a:latin typeface="Times New Roman" panose="02020603050405020304" pitchFamily="18" charset="0"/>
                <a:cs typeface="Times New Roman" panose="02020603050405020304" pitchFamily="18" charset="0"/>
              </a:rPr>
              <a:t> mai mici, nu vor beneficia de fonduri nerambursabile).</a:t>
            </a:r>
          </a:p>
          <a:p>
            <a:pPr algn="just"/>
            <a:r>
              <a:rPr lang="ro-RO" sz="1600" b="0" dirty="0">
                <a:solidFill>
                  <a:schemeClr val="tx1"/>
                </a:solidFill>
                <a:latin typeface="Times New Roman" panose="02020603050405020304" pitchFamily="18" charset="0"/>
                <a:cs typeface="Times New Roman" panose="02020603050405020304" pitchFamily="18" charset="0"/>
              </a:rPr>
              <a:t>    - </a:t>
            </a:r>
            <a:r>
              <a:rPr lang="ro-RO" sz="1600" b="0" dirty="0" err="1">
                <a:solidFill>
                  <a:schemeClr val="tx1"/>
                </a:solidFill>
                <a:latin typeface="Times New Roman" panose="02020603050405020304" pitchFamily="18" charset="0"/>
                <a:cs typeface="Times New Roman" panose="02020603050405020304" pitchFamily="18" charset="0"/>
              </a:rPr>
              <a:t>Raţiuni</a:t>
            </a:r>
            <a:r>
              <a:rPr lang="ro-RO" sz="1600" b="0" dirty="0">
                <a:solidFill>
                  <a:schemeClr val="tx1"/>
                </a:solidFill>
                <a:latin typeface="Times New Roman" panose="02020603050405020304" pitchFamily="18" charset="0"/>
                <a:cs typeface="Times New Roman" panose="02020603050405020304" pitchFamily="18" charset="0"/>
              </a:rPr>
              <a:t> de viabilitate - viabilitatea </a:t>
            </a:r>
            <a:r>
              <a:rPr lang="ro-RO" sz="1600" b="0" dirty="0" err="1">
                <a:solidFill>
                  <a:schemeClr val="tx1"/>
                </a:solidFill>
                <a:latin typeface="Times New Roman" panose="02020603050405020304" pitchFamily="18" charset="0"/>
                <a:cs typeface="Times New Roman" panose="02020603050405020304" pitchFamily="18" charset="0"/>
              </a:rPr>
              <a:t>investiţiei</a:t>
            </a:r>
            <a:r>
              <a:rPr lang="ro-RO" sz="1600" b="0" dirty="0">
                <a:solidFill>
                  <a:schemeClr val="tx1"/>
                </a:solidFill>
                <a:latin typeface="Times New Roman" panose="02020603050405020304" pitchFamily="18" charset="0"/>
                <a:cs typeface="Times New Roman" panose="02020603050405020304" pitchFamily="18" charset="0"/>
              </a:rPr>
              <a:t> (rezultatul analizei </a:t>
            </a:r>
            <a:r>
              <a:rPr lang="ro-RO" sz="1600" b="0" dirty="0" err="1">
                <a:solidFill>
                  <a:schemeClr val="tx1"/>
                </a:solidFill>
                <a:latin typeface="Times New Roman" panose="02020603050405020304" pitchFamily="18" charset="0"/>
                <a:cs typeface="Times New Roman" panose="02020603050405020304" pitchFamily="18" charset="0"/>
              </a:rPr>
              <a:t>economico</a:t>
            </a:r>
            <a:r>
              <a:rPr lang="ro-RO" sz="1600" b="0" dirty="0">
                <a:solidFill>
                  <a:schemeClr val="tx1"/>
                </a:solidFill>
                <a:latin typeface="Times New Roman" panose="02020603050405020304" pitchFamily="18" charset="0"/>
                <a:cs typeface="Times New Roman" panose="02020603050405020304" pitchFamily="18" charset="0"/>
              </a:rPr>
              <a:t>-financiare) – nu poate fi demonstrată în majoritatea </a:t>
            </a:r>
            <a:r>
              <a:rPr lang="ro-RO" sz="1600" b="0" dirty="0" err="1">
                <a:solidFill>
                  <a:schemeClr val="tx1"/>
                </a:solidFill>
                <a:latin typeface="Times New Roman" panose="02020603050405020304" pitchFamily="18" charset="0"/>
                <a:cs typeface="Times New Roman" panose="02020603050405020304" pitchFamily="18" charset="0"/>
              </a:rPr>
              <a:t>localităţilor</a:t>
            </a:r>
            <a:r>
              <a:rPr lang="ro-RO" sz="1600" b="0" dirty="0">
                <a:solidFill>
                  <a:schemeClr val="tx1"/>
                </a:solidFill>
                <a:latin typeface="Times New Roman" panose="02020603050405020304" pitchFamily="18" charset="0"/>
                <a:cs typeface="Times New Roman" panose="02020603050405020304" pitchFamily="18" charset="0"/>
              </a:rPr>
              <a:t> mici (cu datorii istorice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fără </a:t>
            </a:r>
            <a:r>
              <a:rPr lang="ro-RO" sz="1600" b="0" dirty="0" err="1">
                <a:solidFill>
                  <a:schemeClr val="tx1"/>
                </a:solidFill>
                <a:latin typeface="Times New Roman" panose="02020603050405020304" pitchFamily="18" charset="0"/>
                <a:cs typeface="Times New Roman" panose="02020603050405020304" pitchFamily="18" charset="0"/>
              </a:rPr>
              <a:t>experienţa</a:t>
            </a:r>
            <a:r>
              <a:rPr lang="ro-RO" sz="1600" b="0" dirty="0">
                <a:solidFill>
                  <a:schemeClr val="tx1"/>
                </a:solidFill>
                <a:latin typeface="Times New Roman" panose="02020603050405020304" pitchFamily="18" charset="0"/>
                <a:cs typeface="Times New Roman" panose="02020603050405020304" pitchFamily="18" charset="0"/>
              </a:rPr>
              <a:t> necesară).</a:t>
            </a: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3293209"/>
          </a:xfrm>
          <a:prstGeom prst="rect">
            <a:avLst/>
          </a:prstGeom>
          <a:noFill/>
        </p:spPr>
        <p:txBody>
          <a:bodyPr wrap="square" rtlCol="0">
            <a:spAutoFit/>
          </a:bodyPr>
          <a:lstStyle/>
          <a:p>
            <a:r>
              <a:rPr lang="pt-BR" sz="1600" dirty="0">
                <a:solidFill>
                  <a:schemeClr val="tx1"/>
                </a:solidFill>
                <a:latin typeface="Times New Roman" panose="02020603050405020304" pitchFamily="18" charset="0"/>
                <a:cs typeface="Times New Roman" panose="02020603050405020304" pitchFamily="18" charset="0"/>
              </a:rPr>
              <a:t>2.2. PRINCIPALELE AVANTAJE ALE REGIONALIZĂRII</a:t>
            </a:r>
          </a:p>
          <a:p>
            <a:pPr algn="just"/>
            <a:r>
              <a:rPr lang="pt-BR" sz="1600" b="0" dirty="0">
                <a:solidFill>
                  <a:schemeClr val="tx1"/>
                </a:solidFill>
                <a:latin typeface="Times New Roman" panose="02020603050405020304" pitchFamily="18" charset="0"/>
                <a:cs typeface="Times New Roman" panose="02020603050405020304" pitchFamily="18" charset="0"/>
              </a:rPr>
              <a:t>    • Furnizarea serviciilor la nivel regional prin sisteme integrate și cu un management mai profesionist duce în timp la reducerea pierderilor de apă, promovarea conservării resurselor, minimizarea investițiilor și protecția surselor de apă;</a:t>
            </a:r>
          </a:p>
          <a:p>
            <a:pPr algn="just"/>
            <a:r>
              <a:rPr lang="pt-BR" sz="1600" b="0" dirty="0">
                <a:solidFill>
                  <a:schemeClr val="tx1"/>
                </a:solidFill>
                <a:latin typeface="Times New Roman" panose="02020603050405020304" pitchFamily="18" charset="0"/>
                <a:cs typeface="Times New Roman" panose="02020603050405020304" pitchFamily="18" charset="0"/>
              </a:rPr>
              <a:t>    • Creșterea capacității de pregătire și implementare a proiectelor de investiții precum și a capacității de negociere a finanțării;</a:t>
            </a:r>
          </a:p>
          <a:p>
            <a:pPr algn="just"/>
            <a:r>
              <a:rPr lang="pt-BR" sz="1600" b="0" dirty="0">
                <a:solidFill>
                  <a:schemeClr val="tx1"/>
                </a:solidFill>
                <a:latin typeface="Times New Roman" panose="02020603050405020304" pitchFamily="18" charset="0"/>
                <a:cs typeface="Times New Roman" panose="02020603050405020304" pitchFamily="18" charset="0"/>
              </a:rPr>
              <a:t>    • Îmbunătățirea calității serviciilor furnizate, a relației cu clienții și a percepției acestora privind operatorii;</a:t>
            </a:r>
          </a:p>
          <a:p>
            <a:pPr algn="just"/>
            <a:r>
              <a:rPr lang="pt-BR" sz="1600" b="0" dirty="0">
                <a:solidFill>
                  <a:schemeClr val="tx1"/>
                </a:solidFill>
                <a:latin typeface="Times New Roman" panose="02020603050405020304" pitchFamily="18" charset="0"/>
                <a:cs typeface="Times New Roman" panose="02020603050405020304" pitchFamily="18" charset="0"/>
              </a:rPr>
              <a:t>    • Realizarea de economii de scară cu impact asupra eficientizării anumitor categorii de costuri: centralizarea activității de facturare și managementul financiar, unitatea de implementare a proiectelor la nivel regional, managementul laboratoarelor la nivel regional etc.;</a:t>
            </a:r>
          </a:p>
          <a:p>
            <a:pPr algn="just"/>
            <a:r>
              <a:rPr lang="pt-BR" sz="1600" b="0" dirty="0">
                <a:solidFill>
                  <a:schemeClr val="tx1"/>
                </a:solidFill>
                <a:latin typeface="Times New Roman" panose="02020603050405020304" pitchFamily="18" charset="0"/>
                <a:cs typeface="Times New Roman" panose="02020603050405020304" pitchFamily="18" charset="0"/>
              </a:rPr>
              <a:t>    • Conducerea activității prin folosirea instrumentelor de management moderne și eficiente și reducerea implicării factorului politic în desfășurarea activității.</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2585323"/>
          </a:xfrm>
          <a:prstGeom prst="rect">
            <a:avLst/>
          </a:prstGeom>
          <a:noFill/>
        </p:spPr>
        <p:txBody>
          <a:bodyPr wrap="square" rtlCol="0">
            <a:spAutoFit/>
          </a:bodyPr>
          <a:lstStyle/>
          <a:p>
            <a:pPr algn="just"/>
            <a:r>
              <a:rPr lang="ro-RO" sz="1800" dirty="0">
                <a:solidFill>
                  <a:schemeClr val="tx1"/>
                </a:solidFill>
                <a:latin typeface="Times New Roman" panose="02020603050405020304" pitchFamily="18" charset="0"/>
                <a:cs typeface="Times New Roman" panose="02020603050405020304" pitchFamily="18" charset="0"/>
              </a:rPr>
              <a:t>Importanța regionalizării pentru RM</a:t>
            </a:r>
          </a:p>
          <a:p>
            <a:pPr algn="just"/>
            <a:r>
              <a:rPr lang="ro-RO" sz="1800" b="0" dirty="0">
                <a:solidFill>
                  <a:schemeClr val="tx1"/>
                </a:solidFill>
                <a:latin typeface="Times New Roman" panose="02020603050405020304" pitchFamily="18" charset="0"/>
                <a:cs typeface="Times New Roman" panose="02020603050405020304" pitchFamily="18" charset="0"/>
              </a:rPr>
              <a:t>Sectorul alimentării cu apă </a:t>
            </a:r>
            <a:r>
              <a:rPr lang="ro-RO" sz="1800" b="0" dirty="0" err="1">
                <a:solidFill>
                  <a:schemeClr val="tx1"/>
                </a:solidFill>
                <a:latin typeface="Times New Roman" panose="02020603050405020304" pitchFamily="18" charset="0"/>
                <a:cs typeface="Times New Roman" panose="02020603050405020304" pitchFamily="18" charset="0"/>
              </a:rPr>
              <a:t>şi</a:t>
            </a:r>
            <a:r>
              <a:rPr lang="ro-RO" sz="1800" b="0" dirty="0">
                <a:solidFill>
                  <a:schemeClr val="tx1"/>
                </a:solidFill>
                <a:latin typeface="Times New Roman" panose="02020603050405020304" pitchFamily="18" charset="0"/>
                <a:cs typeface="Times New Roman" panose="02020603050405020304" pitchFamily="18" charset="0"/>
              </a:rPr>
              <a:t> sanitației dă dovadă de multe puncte slabe, care ar putea fi abordate de regionalizare, </a:t>
            </a:r>
            <a:r>
              <a:rPr lang="ro-RO" sz="1800" b="0" dirty="0" err="1">
                <a:solidFill>
                  <a:schemeClr val="tx1"/>
                </a:solidFill>
                <a:latin typeface="Times New Roman" panose="02020603050405020304" pitchFamily="18" charset="0"/>
                <a:cs typeface="Times New Roman" panose="02020603050405020304" pitchFamily="18" charset="0"/>
              </a:rPr>
              <a:t>şi</a:t>
            </a:r>
            <a:r>
              <a:rPr lang="ro-RO" sz="1800" b="0" dirty="0">
                <a:solidFill>
                  <a:schemeClr val="tx1"/>
                </a:solidFill>
                <a:latin typeface="Times New Roman" panose="02020603050405020304" pitchFamily="18" charset="0"/>
                <a:cs typeface="Times New Roman" panose="02020603050405020304" pitchFamily="18" charset="0"/>
              </a:rPr>
              <a:t> anume:</a:t>
            </a:r>
          </a:p>
          <a:p>
            <a:pPr marL="285750" indent="-285750" algn="just">
              <a:buFont typeface="Wingdings" panose="05000000000000000000" pitchFamily="2" charset="2"/>
              <a:buChar char="ü"/>
            </a:pPr>
            <a:r>
              <a:rPr lang="pt-BR" sz="1800" b="0" dirty="0">
                <a:solidFill>
                  <a:schemeClr val="tx1"/>
                </a:solidFill>
                <a:latin typeface="Times New Roman" panose="02020603050405020304" pitchFamily="18" charset="0"/>
                <a:cs typeface="Times New Roman" panose="02020603050405020304" pitchFamily="18" charset="0"/>
              </a:rPr>
              <a:t>În multe regiuni, resursele de apă subterană dau dovadă de o calitate inadecvată şi nu pot fi tratate cu costuri accesibile. </a:t>
            </a:r>
            <a:endParaRPr lang="ro-RO" sz="1800" b="0" dirty="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pt-BR" sz="1800" b="0" dirty="0">
                <a:solidFill>
                  <a:schemeClr val="tx1"/>
                </a:solidFill>
                <a:latin typeface="Times New Roman" panose="02020603050405020304" pitchFamily="18" charset="0"/>
                <a:cs typeface="Times New Roman" panose="02020603050405020304" pitchFamily="18" charset="0"/>
              </a:rPr>
              <a:t>Acviferele utilizate în zonele rurale nu întrunesc standardele de calitate şi fiabilitate. </a:t>
            </a:r>
            <a:endParaRPr lang="ro-RO" sz="1800" b="0" dirty="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pt-BR" sz="1800" b="0" dirty="0">
                <a:solidFill>
                  <a:schemeClr val="tx1"/>
                </a:solidFill>
                <a:latin typeface="Times New Roman" panose="02020603050405020304" pitchFamily="18" charset="0"/>
                <a:cs typeface="Times New Roman" panose="02020603050405020304" pitchFamily="18" charset="0"/>
              </a:rPr>
              <a:t>Sectorul de alimentare cu apă și sanitație nu este performant pentru ambele servicii.</a:t>
            </a:r>
            <a:endParaRPr lang="ro-RO" sz="1800" b="0" dirty="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pt-BR" sz="1800" b="0" dirty="0">
                <a:solidFill>
                  <a:schemeClr val="tx1"/>
                </a:solidFill>
                <a:latin typeface="Times New Roman" panose="02020603050405020304" pitchFamily="18" charset="0"/>
                <a:cs typeface="Times New Roman" panose="02020603050405020304" pitchFamily="18" charset="0"/>
              </a:rPr>
              <a:t>Sectorul este fragmentat într-o mulţime de prestatori ineficienţi de scara mică.</a:t>
            </a:r>
            <a:endParaRPr lang="ro-RO" sz="1800" b="0" dirty="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ro-RO" sz="1800" b="0" dirty="0">
                <a:solidFill>
                  <a:schemeClr val="tx1"/>
                </a:solidFill>
                <a:latin typeface="Times New Roman" panose="02020603050405020304" pitchFamily="18" charset="0"/>
                <a:cs typeface="Times New Roman" panose="02020603050405020304" pitchFamily="18" charset="0"/>
              </a:rPr>
              <a:t>P</a:t>
            </a:r>
            <a:r>
              <a:rPr lang="pt-BR" sz="1800" b="0" dirty="0">
                <a:solidFill>
                  <a:schemeClr val="tx1"/>
                </a:solidFill>
                <a:latin typeface="Times New Roman" panose="02020603050405020304" pitchFamily="18" charset="0"/>
                <a:cs typeface="Times New Roman" panose="02020603050405020304" pitchFamily="18" charset="0"/>
              </a:rPr>
              <a:t>este jumătate din operatori nu sunt sustenabili din punct de vedere financiar.</a:t>
            </a: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Прямоугольник 10"/>
          <p:cNvSpPr/>
          <p:nvPr/>
        </p:nvSpPr>
        <p:spPr>
          <a:xfrm>
            <a:off x="253218" y="1463121"/>
            <a:ext cx="8623496" cy="3785652"/>
          </a:xfrm>
          <a:prstGeom prst="rect">
            <a:avLst/>
          </a:prstGeom>
        </p:spPr>
        <p:txBody>
          <a:bodyPr wrap="square">
            <a:spAutoFit/>
          </a:bodyPr>
          <a:lstStyle/>
          <a:p>
            <a:pPr algn="just"/>
            <a:r>
              <a:rPr lang="vi-VN" sz="2000" dirty="0" smtClean="0">
                <a:solidFill>
                  <a:srgbClr val="0000FF"/>
                </a:solidFill>
                <a:latin typeface="Times New Roman" pitchFamily="18" charset="0"/>
                <a:cs typeface="Times New Roman" pitchFamily="18" charset="0"/>
              </a:rPr>
              <a:t>HOTĂRÎRE Nr. 932</a:t>
            </a:r>
            <a:r>
              <a:rPr lang="ro-RO" sz="2000" dirty="0" smtClean="0">
                <a:solidFill>
                  <a:srgbClr val="0000FF"/>
                </a:solidFill>
                <a:latin typeface="Times New Roman" pitchFamily="18" charset="0"/>
                <a:cs typeface="Times New Roman" pitchFamily="18" charset="0"/>
              </a:rPr>
              <a:t> </a:t>
            </a:r>
            <a:r>
              <a:rPr lang="vi-VN" sz="2000" dirty="0" smtClean="0">
                <a:solidFill>
                  <a:srgbClr val="0000FF"/>
                </a:solidFill>
                <a:latin typeface="Times New Roman" pitchFamily="18" charset="0"/>
                <a:cs typeface="Times New Roman" pitchFamily="18" charset="0"/>
              </a:rPr>
              <a:t>din 20-11-2013</a:t>
            </a:r>
            <a:r>
              <a:rPr lang="en-US" sz="2000" dirty="0" smtClean="0">
                <a:solidFill>
                  <a:srgbClr val="0000FF"/>
                </a:solidFill>
                <a:latin typeface="Times New Roman" pitchFamily="18" charset="0"/>
                <a:cs typeface="Times New Roman" pitchFamily="18" charset="0"/>
              </a:rPr>
              <a:t> </a:t>
            </a:r>
            <a:r>
              <a:rPr lang="vi-VN" sz="2000" dirty="0" smtClean="0">
                <a:solidFill>
                  <a:srgbClr val="0000FF"/>
                </a:solidFill>
                <a:latin typeface="Times New Roman" pitchFamily="18" charset="0"/>
                <a:cs typeface="Times New Roman" pitchFamily="18" charset="0"/>
              </a:rPr>
              <a:t>pentru aprobarea Regulamentului privind monitorizarea</a:t>
            </a:r>
            <a:r>
              <a:rPr lang="en-US" sz="2000" dirty="0" smtClean="0">
                <a:solidFill>
                  <a:srgbClr val="0000FF"/>
                </a:solidFill>
                <a:latin typeface="Times New Roman" pitchFamily="18" charset="0"/>
                <a:cs typeface="Times New Roman" pitchFamily="18" charset="0"/>
              </a:rPr>
              <a:t> </a:t>
            </a:r>
            <a:r>
              <a:rPr lang="vi-VN" sz="2000" dirty="0" smtClean="0">
                <a:solidFill>
                  <a:srgbClr val="0000FF"/>
                </a:solidFill>
                <a:latin typeface="Times New Roman" pitchFamily="18" charset="0"/>
                <a:cs typeface="Times New Roman" pitchFamily="18" charset="0"/>
              </a:rPr>
              <a:t>şi evidenţa sistematică a stării apelor de suprafaţă</a:t>
            </a:r>
            <a:br>
              <a:rPr lang="vi-VN" sz="2000" dirty="0" smtClean="0">
                <a:solidFill>
                  <a:srgbClr val="0000FF"/>
                </a:solidFill>
                <a:latin typeface="Times New Roman" pitchFamily="18" charset="0"/>
                <a:cs typeface="Times New Roman" pitchFamily="18" charset="0"/>
              </a:rPr>
            </a:br>
            <a:r>
              <a:rPr lang="vi-VN" sz="2000" dirty="0" smtClean="0">
                <a:solidFill>
                  <a:srgbClr val="0000FF"/>
                </a:solidFill>
                <a:latin typeface="Times New Roman" pitchFamily="18" charset="0"/>
                <a:cs typeface="Times New Roman" pitchFamily="18" charset="0"/>
              </a:rPr>
              <a:t>şi a apelor subterane</a:t>
            </a:r>
            <a:endParaRPr lang="en-US" sz="2000" dirty="0" smtClean="0">
              <a:solidFill>
                <a:srgbClr val="0000FF"/>
              </a:solidFill>
              <a:latin typeface="Times New Roman" pitchFamily="18" charset="0"/>
              <a:cs typeface="Times New Roman" pitchFamily="18" charset="0"/>
            </a:endParaRPr>
          </a:p>
          <a:p>
            <a:r>
              <a:rPr lang="vi-VN" sz="2000" b="0" i="1" dirty="0" smtClean="0">
                <a:solidFill>
                  <a:schemeClr val="tx1"/>
                </a:solidFill>
                <a:latin typeface="Times New Roman" pitchFamily="18" charset="0"/>
                <a:cs typeface="Times New Roman" pitchFamily="18" charset="0"/>
              </a:rPr>
              <a:t>MODIFICAT</a:t>
            </a:r>
            <a:r>
              <a:rPr lang="en-US" sz="2000" b="0" i="1" dirty="0" smtClean="0">
                <a:solidFill>
                  <a:schemeClr val="tx1"/>
                </a:solidFill>
                <a:latin typeface="Times New Roman" pitchFamily="18" charset="0"/>
                <a:cs typeface="Times New Roman" pitchFamily="18" charset="0"/>
              </a:rPr>
              <a:t> </a:t>
            </a:r>
            <a:r>
              <a:rPr lang="vi-VN" sz="2000" b="0" i="1" dirty="0" smtClean="0">
                <a:solidFill>
                  <a:schemeClr val="tx1"/>
                </a:solidFill>
                <a:latin typeface="Times New Roman" pitchFamily="18" charset="0"/>
                <a:cs typeface="Times New Roman" pitchFamily="18" charset="0"/>
                <a:hlinkClick r:id="rId8"/>
              </a:rPr>
              <a:t>HG1143 din 21.11.18, MO13-21/18.01.19 art.7; în vigoare 18.01.19</a:t>
            </a:r>
            <a:endParaRPr lang="ro-RO" sz="2000" b="0" i="1" dirty="0" smtClean="0">
              <a:solidFill>
                <a:schemeClr val="tx1"/>
              </a:solidFill>
              <a:latin typeface="Times New Roman" pitchFamily="18" charset="0"/>
              <a:cs typeface="Times New Roman" pitchFamily="18" charset="0"/>
            </a:endParaRPr>
          </a:p>
          <a:p>
            <a:r>
              <a:rPr lang="ro-RO" sz="2000" b="0" i="1" dirty="0" smtClean="0">
                <a:solidFill>
                  <a:schemeClr val="tx1"/>
                </a:solidFill>
                <a:latin typeface="Times New Roman" pitchFamily="18" charset="0"/>
                <a:cs typeface="Times New Roman" pitchFamily="18" charset="0"/>
                <a:hlinkClick r:id="rId9"/>
              </a:rPr>
              <a:t>https://www.legis.md/cautare/getResults?doc_id=114533&amp;lang=ro</a:t>
            </a:r>
            <a:r>
              <a:rPr lang="vi-VN" sz="2000" b="0" dirty="0" smtClean="0"/>
              <a:t> </a:t>
            </a:r>
            <a:endParaRPr lang="ro-RO" sz="2000" b="0" dirty="0" smtClean="0"/>
          </a:p>
          <a:p>
            <a:endParaRPr lang="ro-RO" sz="2000" b="0" dirty="0" smtClean="0">
              <a:solidFill>
                <a:schemeClr val="tx1"/>
              </a:solidFill>
              <a:latin typeface="Times New Roman" pitchFamily="18" charset="0"/>
              <a:cs typeface="Times New Roman" pitchFamily="18" charset="0"/>
            </a:endParaRPr>
          </a:p>
          <a:p>
            <a:r>
              <a:rPr lang="vi-VN" sz="2000" b="0" dirty="0" smtClean="0">
                <a:solidFill>
                  <a:schemeClr val="tx1"/>
                </a:solidFill>
                <a:latin typeface="Times New Roman" pitchFamily="18" charset="0"/>
                <a:cs typeface="Times New Roman" pitchFamily="18" charset="0"/>
              </a:rPr>
              <a:t>În temeiul art. 13 din Legea apelor nr. 272 din 23 decembrie 2011 (Monitorul Oficial al Republicii Moldova, 2012, nr. 81, art. 264), Guvernul HOTĂRĂŞTE:</a:t>
            </a:r>
          </a:p>
          <a:p>
            <a:r>
              <a:rPr lang="vi-VN" sz="2000" b="0" dirty="0" smtClean="0">
                <a:solidFill>
                  <a:schemeClr val="tx1"/>
                </a:solidFill>
                <a:latin typeface="Times New Roman" pitchFamily="18" charset="0"/>
                <a:cs typeface="Times New Roman" pitchFamily="18" charset="0"/>
              </a:rPr>
              <a:t>1. Se aprobă Regulamentul privind monitorizarea şi evidenţa sistematică a stării apelor de suprafaţă şi a apelor subterane (se anexează).</a:t>
            </a:r>
          </a:p>
          <a:p>
            <a:r>
              <a:rPr lang="vi-VN" sz="2000" b="0" dirty="0" smtClean="0">
                <a:solidFill>
                  <a:schemeClr val="tx1"/>
                </a:solidFill>
                <a:latin typeface="Times New Roman" pitchFamily="18" charset="0"/>
                <a:cs typeface="Times New Roman" pitchFamily="18" charset="0"/>
              </a:rPr>
              <a:t>2. Controlul asupra executării prezentei hotărîri se pune în sarcina Ministerului Agriculturii, Dezvoltării Regionale și Mediului.</a:t>
            </a:r>
            <a:endParaRPr lang="vi-VN" sz="2000" b="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Прямоугольник 10"/>
          <p:cNvSpPr/>
          <p:nvPr/>
        </p:nvSpPr>
        <p:spPr>
          <a:xfrm>
            <a:off x="464235" y="1537301"/>
            <a:ext cx="8370276" cy="5016758"/>
          </a:xfrm>
          <a:prstGeom prst="rect">
            <a:avLst/>
          </a:prstGeom>
        </p:spPr>
        <p:txBody>
          <a:bodyPr wrap="square">
            <a:spAutoFit/>
          </a:bodyPr>
          <a:lstStyle/>
          <a:p>
            <a:pPr algn="just"/>
            <a:r>
              <a:rPr lang="vi-VN" sz="2000" b="0" dirty="0" smtClean="0">
                <a:solidFill>
                  <a:schemeClr val="tx1"/>
                </a:solidFill>
                <a:latin typeface="Times New Roman" pitchFamily="18" charset="0"/>
                <a:cs typeface="Times New Roman" pitchFamily="18" charset="0"/>
              </a:rPr>
              <a:t>    4. Sistemul naţional de monitorizare a apelor cuprinde două tipuri de monitorizare, conform cerinţelor legislaţiei în domeniu: monitorizarea de supraveghere, care are rolul de a evalua starea tuturor corpurilor de apă din cadrul bazinelor hidrografice şi monitorizarea operaţională (integrată monitorizării de supraveghere) pentru corpurile de apă ce riscă să nu îndeplinească obiectivele de mediu pentru ape, stabilite în planurile de gestionare a districtelor bazinelor hidrografice.</a:t>
            </a:r>
            <a:r>
              <a:rPr lang="vi-VN" sz="2000" dirty="0" smtClean="0">
                <a:solidFill>
                  <a:schemeClr val="tx1"/>
                </a:solidFill>
                <a:latin typeface="Times New Roman" pitchFamily="18" charset="0"/>
                <a:cs typeface="Times New Roman" pitchFamily="18" charset="0"/>
              </a:rPr>
              <a:t/>
            </a:r>
            <a:br>
              <a:rPr lang="vi-VN" sz="2000" dirty="0" smtClean="0">
                <a:solidFill>
                  <a:schemeClr val="tx1"/>
                </a:solidFill>
                <a:latin typeface="Times New Roman" pitchFamily="18" charset="0"/>
                <a:cs typeface="Times New Roman" pitchFamily="18" charset="0"/>
              </a:rPr>
            </a:br>
            <a:r>
              <a:rPr lang="vi-VN" sz="2000" b="0" dirty="0" smtClean="0">
                <a:solidFill>
                  <a:schemeClr val="tx1"/>
                </a:solidFill>
                <a:latin typeface="Times New Roman" pitchFamily="18" charset="0"/>
                <a:cs typeface="Times New Roman" pitchFamily="18" charset="0"/>
              </a:rPr>
              <a:t>    5. În cazurile de poluare accidentală, pentru luarea deciziilor prompte în scopul protecţiei calităţii resurselor de apă şi prevenirii situaţiilor de urgenţă, se efectuează monitorizarea de investigare, care furnizează informaţii suplimentare cu privire la starea corpurilor de apă, care nu pot fi obţinute prin intermediul monitoringului operaţional. În baza acestor informaţii sînt elaborate măsuri speciale de remediere a efectelor poluarii accidentale, precum şi măsuri specifice în vederea realizării obiectivelor de mediu pentru corpul de apă respectiv, prevăzute în planul de gestionare a districtului bazinului hidrografic vizat. </a:t>
            </a:r>
            <a:endParaRPr lang="ru-RU"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Скругленный прямоугольник 10"/>
          <p:cNvSpPr/>
          <p:nvPr/>
        </p:nvSpPr>
        <p:spPr bwMode="auto">
          <a:xfrm>
            <a:off x="225084" y="1969478"/>
            <a:ext cx="3643532" cy="1674055"/>
          </a:xfrm>
          <a:prstGeom prst="roundRect">
            <a:avLst/>
          </a:prstGeom>
          <a:solidFill>
            <a:schemeClr val="accent6">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ro-RO" sz="2000" dirty="0" smtClean="0">
                <a:solidFill>
                  <a:schemeClr val="tx1"/>
                </a:solidFill>
                <a:latin typeface="Times New Roman" pitchFamily="18" charset="0"/>
                <a:cs typeface="Times New Roman" pitchFamily="18" charset="0"/>
              </a:rPr>
              <a:t>M</a:t>
            </a:r>
            <a:r>
              <a:rPr lang="vi-VN" sz="2000" dirty="0" smtClean="0">
                <a:solidFill>
                  <a:schemeClr val="tx1"/>
                </a:solidFill>
                <a:latin typeface="Times New Roman" pitchFamily="18" charset="0"/>
                <a:cs typeface="Times New Roman" pitchFamily="18" charset="0"/>
              </a:rPr>
              <a:t>onitorizarea calităţii apelor,</a:t>
            </a:r>
            <a:r>
              <a:rPr lang="vi-VN" sz="2000" b="0" dirty="0" smtClean="0">
                <a:solidFill>
                  <a:schemeClr val="tx1"/>
                </a:solidFill>
                <a:latin typeface="Times New Roman" pitchFamily="18" charset="0"/>
                <a:cs typeface="Times New Roman" pitchFamily="18" charset="0"/>
              </a:rPr>
              <a:t> </a:t>
            </a:r>
            <a:r>
              <a:rPr lang="vi-VN" sz="2000" dirty="0" smtClean="0">
                <a:solidFill>
                  <a:schemeClr val="tx1"/>
                </a:solidFill>
                <a:latin typeface="Times New Roman" pitchFamily="18" charset="0"/>
                <a:cs typeface="Times New Roman" pitchFamily="18" charset="0"/>
              </a:rPr>
              <a:t>în principal stabilirea gradului de poluare</a:t>
            </a:r>
            <a:endParaRPr kumimoji="0" lang="ru-RU" sz="2000" i="0" u="none" strike="noStrike" cap="none" normalizeH="0" baseline="0" dirty="0" smtClean="0">
              <a:ln>
                <a:noFill/>
              </a:ln>
              <a:solidFill>
                <a:srgbClr val="999999"/>
              </a:solidFill>
              <a:effectLst/>
              <a:latin typeface="Arial" charset="0"/>
            </a:endParaRPr>
          </a:p>
        </p:txBody>
      </p:sp>
      <p:sp>
        <p:nvSpPr>
          <p:cNvPr id="21" name="Стрелка вправо 20"/>
          <p:cNvSpPr/>
          <p:nvPr/>
        </p:nvSpPr>
        <p:spPr bwMode="auto">
          <a:xfrm>
            <a:off x="3882681" y="2630658"/>
            <a:ext cx="745590" cy="239150"/>
          </a:xfrm>
          <a:prstGeom prst="rightArrow">
            <a:avLst/>
          </a:prstGeom>
          <a:solidFill>
            <a:schemeClr val="accent6">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2200" b="1" i="0" u="none" strike="noStrike" cap="none" normalizeH="0" baseline="0" smtClean="0">
              <a:ln>
                <a:noFill/>
              </a:ln>
              <a:solidFill>
                <a:srgbClr val="999999"/>
              </a:solidFill>
              <a:effectLst/>
              <a:latin typeface="Arial" charset="0"/>
            </a:endParaRPr>
          </a:p>
        </p:txBody>
      </p:sp>
      <p:sp>
        <p:nvSpPr>
          <p:cNvPr id="23" name="Скругленный прямоугольник 22"/>
          <p:cNvSpPr/>
          <p:nvPr/>
        </p:nvSpPr>
        <p:spPr bwMode="auto">
          <a:xfrm>
            <a:off x="4600136" y="1561514"/>
            <a:ext cx="4346916" cy="2349304"/>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vi-VN" sz="2000" b="0" dirty="0" smtClean="0">
                <a:solidFill>
                  <a:schemeClr val="tx1"/>
                </a:solidFill>
                <a:latin typeface="Times New Roman" pitchFamily="18" charset="0"/>
                <a:cs typeface="Times New Roman" pitchFamily="18" charset="0"/>
              </a:rPr>
              <a:t>Organul</a:t>
            </a:r>
            <a:r>
              <a:rPr lang="ro-RO" sz="2000" b="0" dirty="0" smtClean="0">
                <a:solidFill>
                  <a:schemeClr val="tx1"/>
                </a:solidFill>
                <a:latin typeface="Times New Roman" pitchFamily="18" charset="0"/>
                <a:cs typeface="Times New Roman" pitchFamily="18" charset="0"/>
              </a:rPr>
              <a:t> </a:t>
            </a:r>
            <a:r>
              <a:rPr lang="vi-VN" sz="2000" b="0" dirty="0" smtClean="0">
                <a:solidFill>
                  <a:schemeClr val="tx1"/>
                </a:solidFill>
                <a:latin typeface="Times New Roman" pitchFamily="18" charset="0"/>
                <a:cs typeface="Times New Roman" pitchFamily="18" charset="0"/>
              </a:rPr>
              <a:t>central al administraţiei publice </a:t>
            </a:r>
            <a:r>
              <a:rPr lang="vi-VN" sz="2000" dirty="0" smtClean="0">
                <a:solidFill>
                  <a:schemeClr val="tx1"/>
                </a:solidFill>
                <a:latin typeface="Times New Roman" pitchFamily="18" charset="0"/>
                <a:cs typeface="Times New Roman" pitchFamily="18" charset="0"/>
              </a:rPr>
              <a:t>în domeniul mediului</a:t>
            </a:r>
            <a:r>
              <a:rPr lang="vi-VN" sz="2000" b="0" dirty="0" smtClean="0">
                <a:solidFill>
                  <a:schemeClr val="tx1"/>
                </a:solidFill>
                <a:latin typeface="Times New Roman" pitchFamily="18" charset="0"/>
                <a:cs typeface="Times New Roman" pitchFamily="18" charset="0"/>
              </a:rPr>
              <a:t>, prin intermediul subdiviziunilor cu atribuţii în domeniu (</a:t>
            </a:r>
            <a:r>
              <a:rPr lang="vi-VN" sz="2000" dirty="0" smtClean="0">
                <a:solidFill>
                  <a:schemeClr val="tx1"/>
                </a:solidFill>
                <a:latin typeface="Times New Roman" pitchFamily="18" charset="0"/>
                <a:cs typeface="Times New Roman" pitchFamily="18" charset="0"/>
              </a:rPr>
              <a:t>Serviciul Hidrometeorologic de Stat şi Agenţia pentru Geologie şi Resurse Minerale</a:t>
            </a:r>
            <a:r>
              <a:rPr lang="vi-VN" sz="2000" b="0" dirty="0" smtClean="0">
                <a:solidFill>
                  <a:schemeClr val="tx1"/>
                </a:solidFill>
                <a:latin typeface="Times New Roman" pitchFamily="18" charset="0"/>
                <a:cs typeface="Times New Roman" pitchFamily="18" charset="0"/>
              </a:rPr>
              <a:t>)</a:t>
            </a:r>
            <a:endParaRPr lang="ru-RU" sz="2000" dirty="0"/>
          </a:p>
        </p:txBody>
      </p:sp>
      <p:sp>
        <p:nvSpPr>
          <p:cNvPr id="24" name="Скругленный прямоугольник 23"/>
          <p:cNvSpPr/>
          <p:nvPr/>
        </p:nvSpPr>
        <p:spPr bwMode="auto">
          <a:xfrm>
            <a:off x="196948" y="4065564"/>
            <a:ext cx="3615397" cy="1645920"/>
          </a:xfrm>
          <a:prstGeom prst="roundRect">
            <a:avLst/>
          </a:prstGeom>
          <a:solidFill>
            <a:schemeClr val="accent6">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ro-RO" sz="2000" dirty="0" smtClean="0">
                <a:solidFill>
                  <a:schemeClr val="tx1"/>
                </a:solidFill>
                <a:latin typeface="Times New Roman" pitchFamily="18" charset="0"/>
                <a:cs typeface="Times New Roman" pitchFamily="18" charset="0"/>
              </a:rPr>
              <a:t>M</a:t>
            </a:r>
            <a:r>
              <a:rPr lang="vi-VN" sz="2000" dirty="0" smtClean="0">
                <a:solidFill>
                  <a:schemeClr val="tx1"/>
                </a:solidFill>
                <a:latin typeface="Times New Roman" pitchFamily="18" charset="0"/>
                <a:cs typeface="Times New Roman" pitchFamily="18" charset="0"/>
              </a:rPr>
              <a:t>onitorizarea calităţii apei potabile din surse de suprafaţă şi subterane </a:t>
            </a:r>
            <a:endParaRPr lang="ru-RU" sz="2000" dirty="0"/>
          </a:p>
        </p:txBody>
      </p:sp>
      <p:sp>
        <p:nvSpPr>
          <p:cNvPr id="25" name="Стрелка вправо 24"/>
          <p:cNvSpPr/>
          <p:nvPr/>
        </p:nvSpPr>
        <p:spPr bwMode="auto">
          <a:xfrm>
            <a:off x="3826414" y="4853353"/>
            <a:ext cx="844061" cy="225084"/>
          </a:xfrm>
          <a:prstGeom prst="rightArrow">
            <a:avLst/>
          </a:prstGeom>
          <a:solidFill>
            <a:schemeClr val="accent6">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ru-RU" smtClean="0"/>
          </a:p>
        </p:txBody>
      </p:sp>
      <p:sp>
        <p:nvSpPr>
          <p:cNvPr id="26" name="Скругленный прямоугольник 25"/>
          <p:cNvSpPr/>
          <p:nvPr/>
        </p:nvSpPr>
        <p:spPr bwMode="auto">
          <a:xfrm>
            <a:off x="4670473" y="4164037"/>
            <a:ext cx="4248443" cy="1561515"/>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ro-RO" sz="2000" b="0" dirty="0" smtClean="0">
                <a:solidFill>
                  <a:schemeClr val="tx1"/>
                </a:solidFill>
                <a:latin typeface="Times New Roman" pitchFamily="18" charset="0"/>
                <a:cs typeface="Times New Roman" pitchFamily="18" charset="0"/>
              </a:rPr>
              <a:t>O</a:t>
            </a:r>
            <a:r>
              <a:rPr lang="vi-VN" sz="2000" b="0" dirty="0" smtClean="0">
                <a:solidFill>
                  <a:schemeClr val="tx1"/>
                </a:solidFill>
                <a:latin typeface="Times New Roman" pitchFamily="18" charset="0"/>
                <a:cs typeface="Times New Roman" pitchFamily="18" charset="0"/>
              </a:rPr>
              <a:t>rganul central al administraţiei publice </a:t>
            </a:r>
            <a:r>
              <a:rPr lang="vi-VN" sz="2000" dirty="0" smtClean="0">
                <a:solidFill>
                  <a:schemeClr val="tx1"/>
                </a:solidFill>
                <a:latin typeface="Times New Roman" pitchFamily="18" charset="0"/>
                <a:cs typeface="Times New Roman" pitchFamily="18" charset="0"/>
              </a:rPr>
              <a:t>în domeniul sănătăţii, </a:t>
            </a:r>
            <a:r>
              <a:rPr lang="vi-VN" sz="2000" b="0" dirty="0" smtClean="0">
                <a:solidFill>
                  <a:schemeClr val="tx1"/>
                </a:solidFill>
                <a:latin typeface="Times New Roman" pitchFamily="18" charset="0"/>
                <a:cs typeface="Times New Roman" pitchFamily="18" charset="0"/>
              </a:rPr>
              <a:t>cu structurile sale teritoriale.</a:t>
            </a:r>
            <a:endParaRPr lang="ru-RU" sz="2000" dirty="0"/>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Datumsplatzhalter 3"/>
          <p:cNvSpPr>
            <a:spLocks noGrp="1"/>
          </p:cNvSpPr>
          <p:nvPr>
            <p:ph type="dt" sz="half" idx="11"/>
          </p:nvPr>
        </p:nvSpPr>
        <p:spPr>
          <a:xfrm>
            <a:off x="679450" y="6581775"/>
            <a:ext cx="1295400" cy="246063"/>
          </a:xfrm>
          <a:noFill/>
        </p:spPr>
        <p:txBody>
          <a:bodyPr/>
          <a:lstStyle/>
          <a:p>
            <a:fld id="{AAB6CF41-5F60-440F-AFB1-6A77B89D238F}" type="datetime1">
              <a:rPr lang="en-GB" smtClean="0">
                <a:cs typeface="Arial" charset="0"/>
              </a:rPr>
              <a:pPr/>
              <a:t>01/10/2021</a:t>
            </a:fld>
            <a:endParaRPr lang="de-DE" dirty="0">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2" name="Нижний колонтитул 1">
            <a:extLst>
              <a:ext uri="{FF2B5EF4-FFF2-40B4-BE49-F238E27FC236}">
                <a16:creationId xmlns:a16="http://schemas.microsoft.com/office/drawing/2014/main" xmlns="" id="{91541B1A-BE5C-4F97-9B02-532867780C39}"/>
              </a:ext>
            </a:extLst>
          </p:cNvPr>
          <p:cNvSpPr>
            <a:spLocks noGrp="1"/>
          </p:cNvSpPr>
          <p:nvPr>
            <p:ph type="ftr" sz="quarter" idx="10"/>
          </p:nvPr>
        </p:nvSpPr>
        <p:spPr/>
        <p:txBody>
          <a:bodyPr/>
          <a:lstStyle/>
          <a:p>
            <a:pPr>
              <a:defRPr/>
            </a:pPr>
            <a:endParaRPr lang="de-DE"/>
          </a:p>
        </p:txBody>
      </p:sp>
      <p:graphicFrame>
        <p:nvGraphicFramePr>
          <p:cNvPr id="12" name="Таблица 11"/>
          <p:cNvGraphicFramePr>
            <a:graphicFrameLocks noGrp="1"/>
          </p:cNvGraphicFramePr>
          <p:nvPr/>
        </p:nvGraphicFramePr>
        <p:xfrm>
          <a:off x="323557" y="1467339"/>
          <a:ext cx="8539089" cy="4754880"/>
        </p:xfrm>
        <a:graphic>
          <a:graphicData uri="http://schemas.openxmlformats.org/drawingml/2006/table">
            <a:tbl>
              <a:tblPr firstRow="1" bandRow="1">
                <a:tableStyleId>{5C22544A-7EE6-4342-B048-85BDC9FD1C3A}</a:tableStyleId>
              </a:tblPr>
              <a:tblGrid>
                <a:gridCol w="1716258">
                  <a:extLst>
                    <a:ext uri="{9D8B030D-6E8A-4147-A177-3AD203B41FA5}">
                      <a16:colId xmlns:a16="http://schemas.microsoft.com/office/drawing/2014/main" xmlns="" val="20000"/>
                    </a:ext>
                  </a:extLst>
                </a:gridCol>
                <a:gridCol w="2339095">
                  <a:extLst>
                    <a:ext uri="{9D8B030D-6E8A-4147-A177-3AD203B41FA5}">
                      <a16:colId xmlns:a16="http://schemas.microsoft.com/office/drawing/2014/main" xmlns="" val="20001"/>
                    </a:ext>
                  </a:extLst>
                </a:gridCol>
                <a:gridCol w="4483736">
                  <a:extLst>
                    <a:ext uri="{9D8B030D-6E8A-4147-A177-3AD203B41FA5}">
                      <a16:colId xmlns:a16="http://schemas.microsoft.com/office/drawing/2014/main" xmlns="" val="20002"/>
                    </a:ext>
                  </a:extLst>
                </a:gridCol>
              </a:tblGrid>
              <a:tr h="699086">
                <a:tc>
                  <a:txBody>
                    <a:bodyPr/>
                    <a:lstStyle/>
                    <a:p>
                      <a:endParaRPr lang="ru-RU" sz="2000" dirty="0"/>
                    </a:p>
                  </a:txBody>
                  <a:tcPr>
                    <a:solidFill>
                      <a:srgbClr val="DEFCF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2000" dirty="0" smtClean="0">
                          <a:solidFill>
                            <a:srgbClr val="333333"/>
                          </a:solidFill>
                          <a:latin typeface="Times New Roman" panose="02020603050405020304" pitchFamily="18" charset="0"/>
                          <a:cs typeface="Times New Roman" panose="02020603050405020304" pitchFamily="18" charset="0"/>
                        </a:rPr>
                        <a:t>LEGE Nr. 1540 din 25-02-1998</a:t>
                      </a:r>
                      <a:endParaRPr lang="ru-RU" sz="2000" dirty="0"/>
                    </a:p>
                  </a:txBody>
                  <a:tcPr>
                    <a:solidFill>
                      <a:srgbClr val="DEFCFE"/>
                    </a:solidFill>
                  </a:tcPr>
                </a:tc>
                <a:tc>
                  <a:txBody>
                    <a:bodyPr/>
                    <a:lstStyle/>
                    <a:p>
                      <a:r>
                        <a:rPr lang="ro-RO" sz="2000" b="1" dirty="0" smtClean="0">
                          <a:solidFill>
                            <a:schemeClr val="tx1"/>
                          </a:solidFill>
                          <a:latin typeface="Times New Roman" panose="02020603050405020304" pitchFamily="18" charset="0"/>
                          <a:ea typeface="Lucida Sans Unicode" panose="020B0602030504020204" pitchFamily="34" charset="0"/>
                        </a:rPr>
                        <a:t>Ordin MADRM nr. 15 din 22.01.2019</a:t>
                      </a:r>
                      <a:endParaRPr lang="ru-RU" sz="2000" b="1" dirty="0">
                        <a:solidFill>
                          <a:schemeClr val="tx1"/>
                        </a:solidFill>
                      </a:endParaRPr>
                    </a:p>
                  </a:txBody>
                  <a:tcPr>
                    <a:solidFill>
                      <a:srgbClr val="DEFCFE"/>
                    </a:solidFill>
                  </a:tcPr>
                </a:tc>
                <a:extLst>
                  <a:ext uri="{0D108BD9-81ED-4DB2-BD59-A6C34878D82A}">
                    <a16:rowId xmlns:a16="http://schemas.microsoft.com/office/drawing/2014/main" xmlns="" val="10000"/>
                  </a:ext>
                </a:extLst>
              </a:tr>
              <a:tr h="3784118">
                <a:tc>
                  <a:txBody>
                    <a:bodyPr/>
                    <a:lstStyle/>
                    <a:p>
                      <a:pPr algn="l"/>
                      <a:r>
                        <a:rPr lang="ro-RO" sz="2000" b="0" dirty="0" smtClean="0">
                          <a:solidFill>
                            <a:srgbClr val="333333"/>
                          </a:solidFill>
                          <a:latin typeface="Times New Roman" panose="02020603050405020304" pitchFamily="18" charset="0"/>
                          <a:cs typeface="Times New Roman" panose="02020603050405020304" pitchFamily="18" charset="0"/>
                        </a:rPr>
                        <a:t>Plata pentru deversările de poluanţi </a:t>
                      </a:r>
                      <a:r>
                        <a:rPr lang="ro-RO" sz="2000" b="1" u="sng" dirty="0" smtClean="0">
                          <a:solidFill>
                            <a:srgbClr val="FF0000"/>
                          </a:solidFill>
                          <a:latin typeface="Times New Roman" panose="02020603050405020304" pitchFamily="18" charset="0"/>
                          <a:cs typeface="Times New Roman" panose="02020603050405020304" pitchFamily="18" charset="0"/>
                        </a:rPr>
                        <a:t>în limitele normativelor CMA </a:t>
                      </a:r>
                      <a:r>
                        <a:rPr lang="ro-RO" sz="2000" b="1" dirty="0" smtClean="0">
                          <a:solidFill>
                            <a:srgbClr val="FF0000"/>
                          </a:solidFill>
                          <a:latin typeface="Times New Roman" panose="02020603050405020304" pitchFamily="18" charset="0"/>
                          <a:cs typeface="Times New Roman" panose="02020603050405020304" pitchFamily="18" charset="0"/>
                        </a:rPr>
                        <a:t>şi </a:t>
                      </a:r>
                      <a:r>
                        <a:rPr lang="ro-RO" sz="2000" b="1" u="sng" dirty="0" smtClean="0">
                          <a:solidFill>
                            <a:srgbClr val="FF0000"/>
                          </a:solidFill>
                          <a:latin typeface="Times New Roman" panose="02020603050405020304" pitchFamily="18" charset="0"/>
                          <a:cs typeface="Times New Roman" panose="02020603050405020304" pitchFamily="18" charset="0"/>
                        </a:rPr>
                        <a:t>DLA </a:t>
                      </a:r>
                      <a:endParaRPr lang="ru-RU" sz="2000" b="1" dirty="0"/>
                    </a:p>
                  </a:txBody>
                  <a:tcPr>
                    <a:solidFill>
                      <a:srgbClr val="DEFCFE"/>
                    </a:solidFill>
                  </a:tcPr>
                </a:tc>
                <a:tc>
                  <a:txBody>
                    <a:bodyPr/>
                    <a:lstStyle/>
                    <a:p>
                      <a:pPr algn="l"/>
                      <a:r>
                        <a:rPr lang="ro-RO" sz="2000" b="0" u="sng" dirty="0" smtClean="0">
                          <a:solidFill>
                            <a:srgbClr val="FF0000"/>
                          </a:solidFill>
                          <a:latin typeface="Times New Roman" panose="02020603050405020304" pitchFamily="18" charset="0"/>
                          <a:cs typeface="Times New Roman" panose="02020603050405020304" pitchFamily="18" charset="0"/>
                        </a:rPr>
                        <a:t>se determină ca produs între normativul plăţii şi masa reală</a:t>
                      </a:r>
                      <a:r>
                        <a:rPr lang="ro-RO" sz="2000" b="0" dirty="0" smtClean="0">
                          <a:solidFill>
                            <a:srgbClr val="FF0000"/>
                          </a:solidFill>
                          <a:latin typeface="Times New Roman" panose="02020603050405020304" pitchFamily="18" charset="0"/>
                          <a:cs typeface="Times New Roman" panose="02020603050405020304" pitchFamily="18" charset="0"/>
                        </a:rPr>
                        <a:t>, </a:t>
                      </a:r>
                      <a:r>
                        <a:rPr lang="ro-RO" sz="2000" b="0" dirty="0" smtClean="0">
                          <a:solidFill>
                            <a:srgbClr val="333333"/>
                          </a:solidFill>
                          <a:latin typeface="Times New Roman" panose="02020603050405020304" pitchFamily="18" charset="0"/>
                          <a:cs typeface="Times New Roman" panose="02020603050405020304" pitchFamily="18" charset="0"/>
                        </a:rPr>
                        <a:t>în tone convenţionale</a:t>
                      </a:r>
                      <a:endParaRPr lang="ru-RU" sz="2000" dirty="0"/>
                    </a:p>
                  </a:txBody>
                  <a:tcPr>
                    <a:solidFill>
                      <a:srgbClr val="DEFCF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2000" b="0" kern="1200" dirty="0" smtClean="0">
                          <a:solidFill>
                            <a:srgbClr val="333333"/>
                          </a:solidFill>
                          <a:latin typeface="Times New Roman" panose="02020603050405020304" pitchFamily="18" charset="0"/>
                          <a:ea typeface="+mn-ea"/>
                          <a:cs typeface="Times New Roman" panose="02020603050405020304" pitchFamily="18" charset="0"/>
                        </a:rPr>
                        <a:t>se determină </a:t>
                      </a:r>
                      <a:r>
                        <a:rPr lang="ro-RO" sz="2000" b="0" u="sng" kern="1200" dirty="0" smtClean="0">
                          <a:solidFill>
                            <a:srgbClr val="FF0000"/>
                          </a:solidFill>
                          <a:latin typeface="Times New Roman" panose="02020603050405020304" pitchFamily="18" charset="0"/>
                          <a:ea typeface="+mn-ea"/>
                          <a:cs typeface="Times New Roman" panose="02020603050405020304" pitchFamily="18" charset="0"/>
                        </a:rPr>
                        <a:t>pentru fiecare indice de poluare în parte</a:t>
                      </a:r>
                      <a:r>
                        <a:rPr lang="ro-RO" sz="2000" b="0" kern="1200" dirty="0" smtClean="0">
                          <a:solidFill>
                            <a:srgbClr val="FF0000"/>
                          </a:solidFill>
                          <a:latin typeface="Times New Roman" panose="02020603050405020304" pitchFamily="18" charset="0"/>
                          <a:ea typeface="+mn-ea"/>
                          <a:cs typeface="Times New Roman" panose="02020603050405020304" pitchFamily="18" charset="0"/>
                        </a:rPr>
                        <a:t>, </a:t>
                      </a:r>
                      <a:r>
                        <a:rPr lang="ro-RO" sz="2000" b="0" u="sng" kern="1200" dirty="0" smtClean="0">
                          <a:solidFill>
                            <a:srgbClr val="FF0000"/>
                          </a:solidFill>
                          <a:latin typeface="Times New Roman" panose="02020603050405020304" pitchFamily="18" charset="0"/>
                          <a:ea typeface="+mn-ea"/>
                          <a:cs typeface="Times New Roman" panose="02020603050405020304" pitchFamily="18" charset="0"/>
                        </a:rPr>
                        <a:t>ca produsul între normativul plăţii</a:t>
                      </a:r>
                      <a:r>
                        <a:rPr lang="ro-RO" sz="2000" kern="1200" dirty="0" smtClean="0">
                          <a:solidFill>
                            <a:schemeClr val="dk1"/>
                          </a:solidFill>
                          <a:latin typeface="+mn-lt"/>
                          <a:ea typeface="+mn-ea"/>
                          <a:cs typeface="+mn-cs"/>
                        </a:rPr>
                        <a:t> (</a:t>
                      </a:r>
                      <a:r>
                        <a:rPr lang="ro-RO" sz="2000" b="0" kern="1200" dirty="0" smtClean="0">
                          <a:solidFill>
                            <a:srgbClr val="333333"/>
                          </a:solidFill>
                          <a:latin typeface="Times New Roman" panose="02020603050405020304" pitchFamily="18" charset="0"/>
                          <a:ea typeface="+mn-ea"/>
                          <a:cs typeface="Times New Roman" panose="02020603050405020304" pitchFamily="18" charset="0"/>
                        </a:rPr>
                        <a:t>234 lei /198 lei) </a:t>
                      </a:r>
                      <a:r>
                        <a:rPr lang="ro-RO" sz="2000" b="0" u="sng" kern="1200" dirty="0" smtClean="0">
                          <a:solidFill>
                            <a:srgbClr val="FF0000"/>
                          </a:solidFill>
                          <a:latin typeface="Times New Roman" panose="02020603050405020304" pitchFamily="18" charset="0"/>
                          <a:ea typeface="+mn-ea"/>
                          <a:cs typeface="Times New Roman" panose="02020603050405020304" pitchFamily="18" charset="0"/>
                        </a:rPr>
                        <a:t>şi masa reală a poluanţilor</a:t>
                      </a:r>
                      <a:r>
                        <a:rPr lang="ro-RO" sz="2000" b="0" kern="1200" dirty="0" smtClean="0">
                          <a:solidFill>
                            <a:srgbClr val="333333"/>
                          </a:solidFill>
                          <a:latin typeface="Times New Roman" panose="02020603050405020304" pitchFamily="18" charset="0"/>
                          <a:ea typeface="+mn-ea"/>
                          <a:cs typeface="Times New Roman" panose="02020603050405020304" pitchFamily="18" charset="0"/>
                        </a:rPr>
                        <a:t>, calculată în tone convenționale. </a:t>
                      </a:r>
                    </a:p>
                    <a:p>
                      <a:pPr marL="0" marR="0" indent="0" algn="l" defTabSz="914400" rtl="0" eaLnBrk="1" fontAlgn="auto" latinLnBrk="0" hangingPunct="1">
                        <a:lnSpc>
                          <a:spcPct val="100000"/>
                        </a:lnSpc>
                        <a:spcBef>
                          <a:spcPts val="0"/>
                        </a:spcBef>
                        <a:spcAft>
                          <a:spcPts val="0"/>
                        </a:spcAft>
                        <a:buClrTx/>
                        <a:buSzTx/>
                        <a:buFontTx/>
                        <a:buNone/>
                        <a:tabLst/>
                        <a:defRPr/>
                      </a:pPr>
                      <a:r>
                        <a:rPr lang="ro-RO" sz="2000" b="0" u="sng" kern="1200" dirty="0" smtClean="0">
                          <a:solidFill>
                            <a:srgbClr val="333333"/>
                          </a:solidFill>
                          <a:latin typeface="Times New Roman" panose="02020603050405020304" pitchFamily="18" charset="0"/>
                          <a:ea typeface="+mn-ea"/>
                          <a:cs typeface="Times New Roman" panose="02020603050405020304" pitchFamily="18" charset="0"/>
                        </a:rPr>
                        <a:t>Masa reală a poluanților,</a:t>
                      </a:r>
                      <a:r>
                        <a:rPr lang="ro-RO" sz="2000" b="0" u="none" kern="1200" baseline="0" dirty="0" smtClean="0">
                          <a:solidFill>
                            <a:srgbClr val="333333"/>
                          </a:solidFill>
                          <a:latin typeface="Times New Roman" panose="02020603050405020304" pitchFamily="18" charset="0"/>
                          <a:ea typeface="+mn-ea"/>
                          <a:cs typeface="Times New Roman" panose="02020603050405020304" pitchFamily="18" charset="0"/>
                        </a:rPr>
                        <a:t> </a:t>
                      </a:r>
                      <a:r>
                        <a:rPr lang="ro-RO" sz="2000" b="0" kern="1200" dirty="0" smtClean="0">
                          <a:solidFill>
                            <a:srgbClr val="333333"/>
                          </a:solidFill>
                          <a:latin typeface="Times New Roman" panose="02020603050405020304" pitchFamily="18" charset="0"/>
                          <a:ea typeface="+mn-ea"/>
                          <a:cs typeface="Times New Roman" panose="02020603050405020304" pitchFamily="18" charset="0"/>
                        </a:rPr>
                        <a:t>în tone convenționale - se înmulțeşte masa reală a poluanților în tone la coeficientul de agresivitate (A) stabilit în Tabelul nr. 2.</a:t>
                      </a:r>
                    </a:p>
                    <a:p>
                      <a:pPr marL="0" marR="0" indent="0" algn="l" defTabSz="914400" rtl="0" eaLnBrk="1" fontAlgn="auto" latinLnBrk="0" hangingPunct="1">
                        <a:lnSpc>
                          <a:spcPct val="100000"/>
                        </a:lnSpc>
                        <a:spcBef>
                          <a:spcPts val="0"/>
                        </a:spcBef>
                        <a:spcAft>
                          <a:spcPts val="0"/>
                        </a:spcAft>
                        <a:buClrTx/>
                        <a:buSzTx/>
                        <a:buFontTx/>
                        <a:buNone/>
                        <a:tabLst/>
                        <a:defRPr/>
                      </a:pPr>
                      <a:r>
                        <a:rPr lang="ro-RO" sz="2000" b="0" kern="1200" dirty="0" smtClean="0">
                          <a:solidFill>
                            <a:srgbClr val="333333"/>
                          </a:solidFill>
                          <a:latin typeface="Times New Roman" panose="02020603050405020304" pitchFamily="18" charset="0"/>
                          <a:ea typeface="+mn-ea"/>
                          <a:cs typeface="Times New Roman" panose="02020603050405020304" pitchFamily="18" charset="0"/>
                        </a:rPr>
                        <a:t> formula de calcul:</a:t>
                      </a:r>
                    </a:p>
                    <a:p>
                      <a:pPr marL="0" marR="0" indent="0" algn="l" defTabSz="914400" rtl="0" eaLnBrk="1" fontAlgn="auto" latinLnBrk="0" hangingPunct="1">
                        <a:lnSpc>
                          <a:spcPct val="100000"/>
                        </a:lnSpc>
                        <a:spcBef>
                          <a:spcPts val="0"/>
                        </a:spcBef>
                        <a:spcAft>
                          <a:spcPts val="0"/>
                        </a:spcAft>
                        <a:buClrTx/>
                        <a:buSzTx/>
                        <a:buFontTx/>
                        <a:buNone/>
                        <a:tabLst/>
                        <a:defRPr/>
                      </a:pPr>
                      <a:r>
                        <a:rPr lang="ro-RO" sz="2000" b="1" kern="1200" dirty="0" smtClean="0">
                          <a:solidFill>
                            <a:schemeClr val="dk1"/>
                          </a:solidFill>
                          <a:latin typeface="+mn-lt"/>
                          <a:ea typeface="+mn-ea"/>
                          <a:cs typeface="+mn-cs"/>
                        </a:rPr>
                        <a:t>P = N [(M</a:t>
                      </a:r>
                      <a:r>
                        <a:rPr lang="ro-RO" sz="2000" b="1" kern="1200" baseline="-25000" dirty="0" smtClean="0">
                          <a:solidFill>
                            <a:schemeClr val="dk1"/>
                          </a:solidFill>
                          <a:latin typeface="+mn-lt"/>
                          <a:ea typeface="+mn-ea"/>
                          <a:cs typeface="+mn-cs"/>
                        </a:rPr>
                        <a:t>r(1)</a:t>
                      </a:r>
                      <a:r>
                        <a:rPr lang="ro-RO" sz="2000" b="1" kern="1200" dirty="0" smtClean="0">
                          <a:solidFill>
                            <a:schemeClr val="dk1"/>
                          </a:solidFill>
                          <a:latin typeface="+mn-lt"/>
                          <a:ea typeface="+mn-ea"/>
                          <a:cs typeface="+mn-cs"/>
                        </a:rPr>
                        <a:t> A</a:t>
                      </a:r>
                      <a:r>
                        <a:rPr lang="ro-RO" sz="2000" b="1" kern="1200" baseline="-25000" dirty="0" smtClean="0">
                          <a:solidFill>
                            <a:schemeClr val="dk1"/>
                          </a:solidFill>
                          <a:latin typeface="+mn-lt"/>
                          <a:ea typeface="+mn-ea"/>
                          <a:cs typeface="+mn-cs"/>
                        </a:rPr>
                        <a:t>1</a:t>
                      </a:r>
                      <a:r>
                        <a:rPr lang="ro-RO" sz="2000" b="1" kern="1200" dirty="0" smtClean="0">
                          <a:solidFill>
                            <a:schemeClr val="dk1"/>
                          </a:solidFill>
                          <a:latin typeface="+mn-lt"/>
                          <a:ea typeface="+mn-ea"/>
                          <a:cs typeface="+mn-cs"/>
                        </a:rPr>
                        <a:t>) +(M</a:t>
                      </a:r>
                      <a:r>
                        <a:rPr lang="ro-RO" sz="2000" b="1" kern="1200" baseline="-25000" dirty="0" smtClean="0">
                          <a:solidFill>
                            <a:schemeClr val="dk1"/>
                          </a:solidFill>
                          <a:latin typeface="+mn-lt"/>
                          <a:ea typeface="+mn-ea"/>
                          <a:cs typeface="+mn-cs"/>
                        </a:rPr>
                        <a:t>r(2)</a:t>
                      </a:r>
                      <a:r>
                        <a:rPr lang="ro-RO" sz="2000" b="1" kern="1200" dirty="0" smtClean="0">
                          <a:solidFill>
                            <a:schemeClr val="dk1"/>
                          </a:solidFill>
                          <a:latin typeface="+mn-lt"/>
                          <a:ea typeface="+mn-ea"/>
                          <a:cs typeface="+mn-cs"/>
                        </a:rPr>
                        <a:t> A</a:t>
                      </a:r>
                      <a:r>
                        <a:rPr lang="ro-RO" sz="2000" b="1" kern="1200" baseline="-25000" dirty="0" smtClean="0">
                          <a:solidFill>
                            <a:schemeClr val="dk1"/>
                          </a:solidFill>
                          <a:latin typeface="+mn-lt"/>
                          <a:ea typeface="+mn-ea"/>
                          <a:cs typeface="+mn-cs"/>
                        </a:rPr>
                        <a:t>2</a:t>
                      </a:r>
                      <a:r>
                        <a:rPr lang="ro-RO" sz="2000" b="1" kern="1200" dirty="0" smtClean="0">
                          <a:solidFill>
                            <a:schemeClr val="dk1"/>
                          </a:solidFill>
                          <a:latin typeface="+mn-lt"/>
                          <a:ea typeface="+mn-ea"/>
                          <a:cs typeface="+mn-cs"/>
                        </a:rPr>
                        <a:t>) + ... +(M</a:t>
                      </a:r>
                      <a:r>
                        <a:rPr lang="ro-RO" sz="2000" b="1" kern="1200" baseline="-25000" dirty="0" smtClean="0">
                          <a:solidFill>
                            <a:schemeClr val="dk1"/>
                          </a:solidFill>
                          <a:latin typeface="+mn-lt"/>
                          <a:ea typeface="+mn-ea"/>
                          <a:cs typeface="+mn-cs"/>
                        </a:rPr>
                        <a:t>r(i)</a:t>
                      </a:r>
                      <a:r>
                        <a:rPr lang="ro-RO" sz="2000" b="1" kern="1200" dirty="0" smtClean="0">
                          <a:solidFill>
                            <a:schemeClr val="dk1"/>
                          </a:solidFill>
                          <a:latin typeface="+mn-lt"/>
                          <a:ea typeface="+mn-ea"/>
                          <a:cs typeface="+mn-cs"/>
                        </a:rPr>
                        <a:t> A</a:t>
                      </a:r>
                      <a:r>
                        <a:rPr lang="ro-RO" sz="2000" b="1" kern="1200" baseline="-25000" dirty="0" smtClean="0">
                          <a:solidFill>
                            <a:schemeClr val="dk1"/>
                          </a:solidFill>
                          <a:latin typeface="+mn-lt"/>
                          <a:ea typeface="+mn-ea"/>
                          <a:cs typeface="+mn-cs"/>
                        </a:rPr>
                        <a:t>i</a:t>
                      </a:r>
                      <a:r>
                        <a:rPr lang="ro-RO" sz="2000" b="1" kern="1200" dirty="0" smtClean="0">
                          <a:solidFill>
                            <a:schemeClr val="dk1"/>
                          </a:solidFill>
                          <a:latin typeface="+mn-lt"/>
                          <a:ea typeface="+mn-ea"/>
                          <a:cs typeface="+mn-cs"/>
                        </a:rPr>
                        <a:t>) ]</a:t>
                      </a:r>
                      <a:endParaRPr lang="ru-RU" sz="20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o-RO" sz="2000" b="1" kern="1200" dirty="0" smtClean="0">
                          <a:solidFill>
                            <a:schemeClr val="dk1"/>
                          </a:solidFill>
                          <a:latin typeface="+mn-lt"/>
                          <a:ea typeface="+mn-ea"/>
                          <a:cs typeface="+mn-cs"/>
                        </a:rPr>
                        <a:t>M</a:t>
                      </a:r>
                      <a:r>
                        <a:rPr lang="ro-RO" sz="2000" b="1" kern="1200" baseline="-25000" dirty="0" smtClean="0">
                          <a:solidFill>
                            <a:schemeClr val="dk1"/>
                          </a:solidFill>
                          <a:latin typeface="+mn-lt"/>
                          <a:ea typeface="+mn-ea"/>
                          <a:cs typeface="+mn-cs"/>
                        </a:rPr>
                        <a:t>r(i)</a:t>
                      </a:r>
                      <a:r>
                        <a:rPr lang="ro-RO" sz="2000" b="1" kern="1200" dirty="0" smtClean="0">
                          <a:solidFill>
                            <a:schemeClr val="dk1"/>
                          </a:solidFill>
                          <a:latin typeface="+mn-lt"/>
                          <a:ea typeface="+mn-ea"/>
                          <a:cs typeface="+mn-cs"/>
                        </a:rPr>
                        <a:t> = V</a:t>
                      </a:r>
                      <a:r>
                        <a:rPr lang="ro-RO" sz="2000" b="1" kern="1200" baseline="-25000" dirty="0" smtClean="0">
                          <a:solidFill>
                            <a:schemeClr val="dk1"/>
                          </a:solidFill>
                          <a:latin typeface="+mn-lt"/>
                          <a:ea typeface="+mn-ea"/>
                          <a:cs typeface="+mn-cs"/>
                        </a:rPr>
                        <a:t>r</a:t>
                      </a:r>
                      <a:r>
                        <a:rPr lang="ro-RO" sz="2000" b="1" kern="1200" dirty="0" smtClean="0">
                          <a:solidFill>
                            <a:schemeClr val="dk1"/>
                          </a:solidFill>
                          <a:latin typeface="+mn-lt"/>
                          <a:ea typeface="+mn-ea"/>
                          <a:cs typeface="+mn-cs"/>
                        </a:rPr>
                        <a:t> x C</a:t>
                      </a:r>
                      <a:r>
                        <a:rPr lang="ro-RO" sz="2000" b="1" kern="1200" baseline="-25000" dirty="0" smtClean="0">
                          <a:solidFill>
                            <a:schemeClr val="dk1"/>
                          </a:solidFill>
                          <a:latin typeface="+mn-lt"/>
                          <a:ea typeface="+mn-ea"/>
                          <a:cs typeface="+mn-cs"/>
                        </a:rPr>
                        <a:t>r(i)</a:t>
                      </a:r>
                      <a:r>
                        <a:rPr lang="ro-RO" sz="2000" b="1" kern="1200" dirty="0" smtClean="0">
                          <a:solidFill>
                            <a:schemeClr val="dk1"/>
                          </a:solidFill>
                          <a:latin typeface="+mn-lt"/>
                          <a:ea typeface="+mn-ea"/>
                          <a:cs typeface="+mn-cs"/>
                        </a:rPr>
                        <a:t> x 10</a:t>
                      </a:r>
                      <a:r>
                        <a:rPr lang="ro-RO" sz="2000" b="1" kern="1200" baseline="30000" dirty="0" smtClean="0">
                          <a:solidFill>
                            <a:schemeClr val="dk1"/>
                          </a:solidFill>
                          <a:latin typeface="+mn-lt"/>
                          <a:ea typeface="+mn-ea"/>
                          <a:cs typeface="+mn-cs"/>
                        </a:rPr>
                        <a:t>-6</a:t>
                      </a:r>
                      <a:r>
                        <a:rPr lang="ro-RO" sz="2000" b="1" kern="1200" dirty="0" smtClean="0">
                          <a:solidFill>
                            <a:schemeClr val="dk1"/>
                          </a:solidFill>
                          <a:latin typeface="+mn-lt"/>
                          <a:ea typeface="+mn-ea"/>
                          <a:cs typeface="+mn-cs"/>
                        </a:rPr>
                        <a:t>(tone)</a:t>
                      </a:r>
                      <a:endParaRPr lang="ru-RU" sz="2000" dirty="0"/>
                    </a:p>
                  </a:txBody>
                  <a:tcPr>
                    <a:solidFill>
                      <a:srgbClr val="DEFCFE"/>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3091522838"/>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Скругленный прямоугольник 10"/>
          <p:cNvSpPr/>
          <p:nvPr/>
        </p:nvSpPr>
        <p:spPr bwMode="auto">
          <a:xfrm>
            <a:off x="168812" y="1392702"/>
            <a:ext cx="4375053" cy="2574387"/>
          </a:xfrm>
          <a:prstGeom prst="roundRect">
            <a:avLst/>
          </a:prstGeom>
          <a:solidFill>
            <a:schemeClr val="accent6">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ro-RO" sz="2000" dirty="0" smtClean="0">
                <a:solidFill>
                  <a:schemeClr val="tx1"/>
                </a:solidFill>
                <a:latin typeface="Times New Roman" pitchFamily="18" charset="0"/>
                <a:cs typeface="Times New Roman" pitchFamily="18" charset="0"/>
              </a:rPr>
              <a:t>M</a:t>
            </a:r>
            <a:r>
              <a:rPr lang="vi-VN" sz="2000" dirty="0" smtClean="0">
                <a:solidFill>
                  <a:schemeClr val="tx1"/>
                </a:solidFill>
                <a:latin typeface="Times New Roman" pitchFamily="18" charset="0"/>
                <a:cs typeface="Times New Roman" pitchFamily="18" charset="0"/>
              </a:rPr>
              <a:t>onitorizarea cantitativă (parametrii hidrologici şi hidrogeologici), calitativă (parametrii fizico-chimici, biologici), precum şi tendinţelor ascendente semnificative şi schimbărilor care rezultă din activitatea umană</a:t>
            </a:r>
            <a:endParaRPr lang="ru-RU" sz="2000" dirty="0"/>
          </a:p>
        </p:txBody>
      </p:sp>
      <p:sp>
        <p:nvSpPr>
          <p:cNvPr id="12" name="Скругленный прямоугольник 11"/>
          <p:cNvSpPr/>
          <p:nvPr/>
        </p:nvSpPr>
        <p:spPr bwMode="auto">
          <a:xfrm>
            <a:off x="5050301" y="1448973"/>
            <a:ext cx="3882683" cy="2532184"/>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vi-VN" sz="2000" b="0" dirty="0" smtClean="0">
                <a:solidFill>
                  <a:schemeClr val="tx1"/>
                </a:solidFill>
                <a:latin typeface="Times New Roman" pitchFamily="18" charset="0"/>
                <a:cs typeface="Times New Roman" pitchFamily="18" charset="0"/>
              </a:rPr>
              <a:t>Autorităţile responsabile de monitorizarea stării apelor, subordonate organului central al administraţiei publice </a:t>
            </a:r>
            <a:r>
              <a:rPr lang="vi-VN" sz="2000" dirty="0" smtClean="0">
                <a:solidFill>
                  <a:schemeClr val="tx1"/>
                </a:solidFill>
                <a:latin typeface="Times New Roman" pitchFamily="18" charset="0"/>
                <a:cs typeface="Times New Roman" pitchFamily="18" charset="0"/>
              </a:rPr>
              <a:t>în domeniul mediului</a:t>
            </a:r>
            <a:endParaRPr lang="ru-RU" sz="2000" dirty="0"/>
          </a:p>
        </p:txBody>
      </p:sp>
      <p:sp>
        <p:nvSpPr>
          <p:cNvPr id="13" name="Стрелка вправо 12"/>
          <p:cNvSpPr/>
          <p:nvPr/>
        </p:nvSpPr>
        <p:spPr bwMode="auto">
          <a:xfrm>
            <a:off x="4557933" y="2391507"/>
            <a:ext cx="492370" cy="281355"/>
          </a:xfrm>
          <a:prstGeom prst="rightArrow">
            <a:avLst/>
          </a:prstGeom>
          <a:solidFill>
            <a:schemeClr val="accent6">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2200" b="1" i="0" u="none" strike="noStrike" cap="none" normalizeH="0" baseline="0" smtClean="0">
              <a:ln>
                <a:noFill/>
              </a:ln>
              <a:solidFill>
                <a:srgbClr val="999999"/>
              </a:solidFill>
              <a:effectLst/>
              <a:latin typeface="Arial" charset="0"/>
            </a:endParaRPr>
          </a:p>
        </p:txBody>
      </p:sp>
      <p:sp>
        <p:nvSpPr>
          <p:cNvPr id="21" name="Скругленный прямоугольник 20"/>
          <p:cNvSpPr/>
          <p:nvPr/>
        </p:nvSpPr>
        <p:spPr bwMode="auto">
          <a:xfrm>
            <a:off x="182880" y="4149969"/>
            <a:ext cx="4360985" cy="2363373"/>
          </a:xfrm>
          <a:prstGeom prst="roundRect">
            <a:avLst/>
          </a:prstGeom>
          <a:solidFill>
            <a:schemeClr val="accent6">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ro-RO" sz="2000" dirty="0" smtClean="0">
                <a:solidFill>
                  <a:schemeClr val="tx1"/>
                </a:solidFill>
                <a:latin typeface="Times New Roman" pitchFamily="18" charset="0"/>
                <a:cs typeface="Times New Roman" pitchFamily="18" charset="0"/>
              </a:rPr>
              <a:t>M</a:t>
            </a:r>
            <a:r>
              <a:rPr lang="vi-VN" sz="2000" dirty="0" smtClean="0">
                <a:solidFill>
                  <a:schemeClr val="tx1"/>
                </a:solidFill>
                <a:latin typeface="Times New Roman" pitchFamily="18" charset="0"/>
                <a:cs typeface="Times New Roman" pitchFamily="18" charset="0"/>
              </a:rPr>
              <a:t>onitorizarea parametrilor sanitaro-chimici, toxicologici, microbiologici, virusologici şi parazitologici ai apelor extrase în scopuri potabile</a:t>
            </a:r>
            <a:r>
              <a:rPr lang="ro-RO" sz="2000" dirty="0" smtClean="0">
                <a:solidFill>
                  <a:schemeClr val="tx1"/>
                </a:solidFill>
                <a:latin typeface="Times New Roman" pitchFamily="18" charset="0"/>
                <a:cs typeface="Times New Roman" pitchFamily="18" charset="0"/>
              </a:rPr>
              <a:t>, </a:t>
            </a:r>
            <a:r>
              <a:rPr lang="vi-VN" sz="2000" dirty="0" smtClean="0">
                <a:solidFill>
                  <a:schemeClr val="tx1"/>
                </a:solidFill>
                <a:latin typeface="Times New Roman" pitchFamily="18" charset="0"/>
                <a:cs typeface="Times New Roman" pitchFamily="18" charset="0"/>
              </a:rPr>
              <a:t>precum şi a apelor folosite pentru scăldat şi agrement</a:t>
            </a:r>
            <a:endParaRPr kumimoji="0" lang="ru-RU" sz="2000" i="0" u="none" strike="noStrike" cap="none" normalizeH="0" baseline="0" dirty="0" smtClean="0">
              <a:ln>
                <a:noFill/>
              </a:ln>
              <a:solidFill>
                <a:srgbClr val="999999"/>
              </a:solidFill>
              <a:effectLst/>
              <a:latin typeface="Arial" charset="0"/>
            </a:endParaRPr>
          </a:p>
        </p:txBody>
      </p:sp>
      <p:sp>
        <p:nvSpPr>
          <p:cNvPr id="22" name="Скругленный прямоугольник 21"/>
          <p:cNvSpPr/>
          <p:nvPr/>
        </p:nvSpPr>
        <p:spPr bwMode="auto">
          <a:xfrm>
            <a:off x="5033888" y="4049151"/>
            <a:ext cx="3882683" cy="2532184"/>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vi-VN" sz="2000" b="0" dirty="0" smtClean="0">
                <a:solidFill>
                  <a:schemeClr val="tx1"/>
                </a:solidFill>
                <a:latin typeface="Times New Roman" pitchFamily="18" charset="0"/>
                <a:cs typeface="Times New Roman" pitchFamily="18" charset="0"/>
              </a:rPr>
              <a:t>Autorităţile responsabile de monitorizarea stării apelor subordonate organului central al administraţiei publice în </a:t>
            </a:r>
            <a:r>
              <a:rPr lang="vi-VN" sz="2000" dirty="0" smtClean="0">
                <a:solidFill>
                  <a:schemeClr val="tx1"/>
                </a:solidFill>
                <a:latin typeface="Times New Roman" pitchFamily="18" charset="0"/>
                <a:cs typeface="Times New Roman" pitchFamily="18" charset="0"/>
              </a:rPr>
              <a:t>domeniul sănătăţii </a:t>
            </a:r>
            <a:endParaRPr lang="ru-RU" sz="2000" dirty="0"/>
          </a:p>
        </p:txBody>
      </p:sp>
      <p:sp>
        <p:nvSpPr>
          <p:cNvPr id="23" name="Стрелка вправо 22"/>
          <p:cNvSpPr/>
          <p:nvPr/>
        </p:nvSpPr>
        <p:spPr bwMode="auto">
          <a:xfrm>
            <a:off x="4541521" y="5132362"/>
            <a:ext cx="492370" cy="281355"/>
          </a:xfrm>
          <a:prstGeom prst="rightArrow">
            <a:avLst/>
          </a:prstGeom>
          <a:solidFill>
            <a:schemeClr val="accent6">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2200" b="1" i="0" u="none" strike="noStrike" cap="none" normalizeH="0" baseline="0" smtClean="0">
              <a:ln>
                <a:noFill/>
              </a:ln>
              <a:solidFill>
                <a:srgbClr val="999999"/>
              </a:solidFill>
              <a:effectLst/>
              <a:latin typeface="Arial" charset="0"/>
            </a:endParaRP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Скругленный прямоугольник 10"/>
          <p:cNvSpPr/>
          <p:nvPr/>
        </p:nvSpPr>
        <p:spPr bwMode="auto">
          <a:xfrm>
            <a:off x="239151" y="2110153"/>
            <a:ext cx="2940147" cy="1280160"/>
          </a:xfrm>
          <a:prstGeom prst="roundRect">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vi-VN" sz="2000" dirty="0" smtClean="0">
                <a:solidFill>
                  <a:schemeClr val="tx1"/>
                </a:solidFill>
                <a:latin typeface="Times New Roman" pitchFamily="18" charset="0"/>
                <a:cs typeface="Times New Roman" pitchFamily="18" charset="0"/>
              </a:rPr>
              <a:t>Investigaţiile ştiinţifice integrate asupra stării resurselor de apă </a:t>
            </a:r>
            <a:endParaRPr kumimoji="0" lang="ru-RU" sz="200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 name="Скругленный прямоугольник 11"/>
          <p:cNvSpPr/>
          <p:nvPr/>
        </p:nvSpPr>
        <p:spPr bwMode="auto">
          <a:xfrm>
            <a:off x="3840480" y="1505242"/>
            <a:ext cx="4937761" cy="2658795"/>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vi-VN" sz="2000" b="0" dirty="0" smtClean="0">
                <a:solidFill>
                  <a:schemeClr val="tx1"/>
                </a:solidFill>
                <a:latin typeface="Times New Roman" pitchFamily="18" charset="0"/>
                <a:cs typeface="Times New Roman" pitchFamily="18" charset="0"/>
              </a:rPr>
              <a:t>Sistematic</a:t>
            </a:r>
            <a:r>
              <a:rPr lang="ro-RO" sz="2000" b="0" dirty="0" smtClean="0">
                <a:solidFill>
                  <a:schemeClr val="tx1"/>
                </a:solidFill>
                <a:latin typeface="Times New Roman" pitchFamily="18" charset="0"/>
                <a:cs typeface="Times New Roman" pitchFamily="18" charset="0"/>
              </a:rPr>
              <a:t> sunt efectuate de către</a:t>
            </a:r>
            <a:r>
              <a:rPr lang="vi-VN" sz="2000" b="0" dirty="0" smtClean="0">
                <a:solidFill>
                  <a:schemeClr val="tx1"/>
                </a:solidFill>
                <a:latin typeface="Times New Roman" pitchFamily="18" charset="0"/>
                <a:cs typeface="Times New Roman" pitchFamily="18" charset="0"/>
              </a:rPr>
              <a:t> de Academia de Ştiinţe a Moldovei, prin intermediul instituţiilor sale subordonate, inclusiv în baza rezultatelor şi informaţiei primare obţinute de la Serviciul Hidrometeorologic de Stat şi Agenţia pentru Geologie şi Resurse Minerale. </a:t>
            </a:r>
            <a:endParaRPr kumimoji="0" lang="ru-RU" sz="2000" b="0" i="0" u="none" strike="noStrike" cap="none" normalizeH="0" baseline="0" dirty="0" smtClean="0">
              <a:ln>
                <a:noFill/>
              </a:ln>
              <a:solidFill>
                <a:srgbClr val="999999"/>
              </a:solidFill>
              <a:effectLst/>
              <a:latin typeface="Times New Roman" pitchFamily="18" charset="0"/>
              <a:cs typeface="Times New Roman" pitchFamily="18" charset="0"/>
            </a:endParaRPr>
          </a:p>
        </p:txBody>
      </p:sp>
      <p:sp>
        <p:nvSpPr>
          <p:cNvPr id="13" name="Стрелка вправо 12"/>
          <p:cNvSpPr/>
          <p:nvPr/>
        </p:nvSpPr>
        <p:spPr bwMode="auto">
          <a:xfrm>
            <a:off x="3151163" y="2602523"/>
            <a:ext cx="675249" cy="309489"/>
          </a:xfrm>
          <a:prstGeom prst="rightArrow">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2200" b="1" i="0" u="none" strike="noStrike" cap="none" normalizeH="0" baseline="0" smtClean="0">
              <a:ln>
                <a:noFill/>
              </a:ln>
              <a:solidFill>
                <a:srgbClr val="999999"/>
              </a:solidFill>
              <a:effectLst/>
              <a:latin typeface="Arial" charset="0"/>
            </a:endParaRPr>
          </a:p>
        </p:txBody>
      </p:sp>
      <p:sp>
        <p:nvSpPr>
          <p:cNvPr id="23" name="Прямоугольник 22"/>
          <p:cNvSpPr/>
          <p:nvPr/>
        </p:nvSpPr>
        <p:spPr>
          <a:xfrm>
            <a:off x="351692" y="4493331"/>
            <a:ext cx="8412480" cy="1446550"/>
          </a:xfrm>
          <a:prstGeom prst="rect">
            <a:avLst/>
          </a:prstGeom>
        </p:spPr>
        <p:txBody>
          <a:bodyPr wrap="square">
            <a:spAutoFit/>
          </a:bodyPr>
          <a:lstStyle/>
          <a:p>
            <a:pPr algn="just"/>
            <a:r>
              <a:rPr lang="vi-VN" dirty="0" smtClean="0">
                <a:solidFill>
                  <a:schemeClr val="tx1"/>
                </a:solidFill>
                <a:latin typeface="Times New Roman" pitchFamily="18" charset="0"/>
                <a:cs typeface="Times New Roman" pitchFamily="18" charset="0"/>
              </a:rPr>
              <a:t>Monitorizarea stării apelor de suprafaţă şi a celor subterane în context transfrontalier </a:t>
            </a:r>
            <a:r>
              <a:rPr lang="vi-VN" b="0" dirty="0" smtClean="0">
                <a:solidFill>
                  <a:schemeClr val="tx1"/>
                </a:solidFill>
                <a:latin typeface="Times New Roman" pitchFamily="18" charset="0"/>
                <a:cs typeface="Times New Roman" pitchFamily="18" charset="0"/>
              </a:rPr>
              <a:t>se efectuează ţinînd cont de prevederile acordurilor bilaterale cu ţările vecine şi ale tratatelor internaţionale la care Republica Moldova este parte.</a:t>
            </a:r>
            <a:endParaRPr lang="ru-RU"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Прямоугольник 10"/>
          <p:cNvSpPr/>
          <p:nvPr/>
        </p:nvSpPr>
        <p:spPr>
          <a:xfrm>
            <a:off x="211015" y="1406770"/>
            <a:ext cx="8707902" cy="5016758"/>
          </a:xfrm>
          <a:prstGeom prst="rect">
            <a:avLst/>
          </a:prstGeom>
        </p:spPr>
        <p:txBody>
          <a:bodyPr wrap="square">
            <a:spAutoFit/>
          </a:bodyPr>
          <a:lstStyle/>
          <a:p>
            <a:pPr algn="just"/>
            <a:r>
              <a:rPr lang="ro-RO" sz="2000" dirty="0" smtClean="0">
                <a:solidFill>
                  <a:srgbClr val="0000FF"/>
                </a:solidFill>
                <a:latin typeface="Times New Roman" pitchFamily="18" charset="0"/>
                <a:cs typeface="Times New Roman" pitchFamily="18" charset="0"/>
              </a:rPr>
              <a:t>GUVERNUL HOTĂRÎRE</a:t>
            </a:r>
            <a:r>
              <a:rPr lang="ro-RO" sz="2000" b="0" dirty="0" smtClean="0">
                <a:solidFill>
                  <a:srgbClr val="0000FF"/>
                </a:solidFill>
                <a:latin typeface="Times New Roman" pitchFamily="18" charset="0"/>
                <a:cs typeface="Times New Roman" pitchFamily="18" charset="0"/>
              </a:rPr>
              <a:t> </a:t>
            </a:r>
            <a:r>
              <a:rPr lang="ro-RO" sz="2000" dirty="0" smtClean="0">
                <a:solidFill>
                  <a:srgbClr val="0000FF"/>
                </a:solidFill>
                <a:latin typeface="Times New Roman" pitchFamily="18" charset="0"/>
                <a:cs typeface="Times New Roman" pitchFamily="18" charset="0"/>
              </a:rPr>
              <a:t>Nr. 931</a:t>
            </a:r>
            <a:r>
              <a:rPr lang="en-US" sz="2000" dirty="0" smtClean="0">
                <a:solidFill>
                  <a:srgbClr val="0000FF"/>
                </a:solidFill>
                <a:latin typeface="Times New Roman" pitchFamily="18" charset="0"/>
                <a:cs typeface="Times New Roman" pitchFamily="18" charset="0"/>
              </a:rPr>
              <a:t> </a:t>
            </a:r>
            <a:r>
              <a:rPr lang="ro-RO" sz="2000" dirty="0" smtClean="0">
                <a:solidFill>
                  <a:srgbClr val="0000FF"/>
                </a:solidFill>
                <a:latin typeface="Times New Roman" pitchFamily="18" charset="0"/>
                <a:cs typeface="Times New Roman" pitchFamily="18" charset="0"/>
              </a:rPr>
              <a:t>din 20-11-2013 pentru aprobarea Regulamentului cu privire la cerinţele de calitate a apelor subterane</a:t>
            </a:r>
            <a:endParaRPr lang="ro-RO" sz="2000" b="0" dirty="0" smtClean="0">
              <a:solidFill>
                <a:srgbClr val="0000FF"/>
              </a:solidFill>
              <a:latin typeface="Times New Roman" pitchFamily="18" charset="0"/>
              <a:cs typeface="Times New Roman" pitchFamily="18" charset="0"/>
            </a:endParaRPr>
          </a:p>
          <a:p>
            <a:r>
              <a:rPr lang="ro-RO" sz="2000" b="0" i="1" dirty="0" smtClean="0">
                <a:solidFill>
                  <a:schemeClr val="tx1"/>
                </a:solidFill>
                <a:latin typeface="Times New Roman" pitchFamily="18" charset="0"/>
                <a:cs typeface="Times New Roman" pitchFamily="18" charset="0"/>
              </a:rPr>
              <a:t>MODIFICAT </a:t>
            </a:r>
            <a:r>
              <a:rPr lang="ro-RO" sz="2000" b="0" i="1" u="sng" dirty="0" smtClean="0">
                <a:solidFill>
                  <a:schemeClr val="tx1"/>
                </a:solidFill>
                <a:latin typeface="Times New Roman" pitchFamily="18" charset="0"/>
                <a:cs typeface="Times New Roman" pitchFamily="18" charset="0"/>
                <a:hlinkClick r:id="rId8"/>
              </a:rPr>
              <a:t>HG1143 din 21.11.18, MO13-21/18.01.19 art.7; în vigoare 18.01.19</a:t>
            </a:r>
            <a:endParaRPr lang="ro-RO" sz="2000" b="0" i="1" u="sng" dirty="0" smtClean="0">
              <a:solidFill>
                <a:schemeClr val="tx1"/>
              </a:solidFill>
              <a:latin typeface="Times New Roman" pitchFamily="18" charset="0"/>
              <a:cs typeface="Times New Roman" pitchFamily="18" charset="0"/>
            </a:endParaRPr>
          </a:p>
          <a:p>
            <a:r>
              <a:rPr lang="ro-RO" sz="2000" b="0" dirty="0" smtClean="0">
                <a:solidFill>
                  <a:schemeClr val="tx1"/>
                </a:solidFill>
                <a:latin typeface="Times New Roman" pitchFamily="18" charset="0"/>
                <a:cs typeface="Times New Roman" pitchFamily="18" charset="0"/>
                <a:hlinkClick r:id="rId9"/>
              </a:rPr>
              <a:t>https://www.legis.md/cautare/getResults?doc_id=114534&amp;lang=ro</a:t>
            </a:r>
            <a:r>
              <a:rPr lang="ro-RO" sz="2000" b="0" dirty="0" smtClean="0">
                <a:solidFill>
                  <a:schemeClr val="tx1"/>
                </a:solidFill>
                <a:latin typeface="Times New Roman" pitchFamily="18" charset="0"/>
                <a:cs typeface="Times New Roman" pitchFamily="18" charset="0"/>
              </a:rPr>
              <a:t> </a:t>
            </a:r>
          </a:p>
          <a:p>
            <a:pPr algn="just"/>
            <a:r>
              <a:rPr lang="vi-VN" sz="2000" b="0" dirty="0" smtClean="0">
                <a:solidFill>
                  <a:schemeClr val="tx1"/>
                </a:solidFill>
                <a:latin typeface="Times New Roman" pitchFamily="18" charset="0"/>
                <a:cs typeface="Times New Roman" pitchFamily="18" charset="0"/>
              </a:rPr>
              <a:t>În temeiul prevederilor art. 46 al Legii apelor nr. 272 din 23 decembrie 2011 (Monitorul Oficial al Republicii Moldova, 2012, nr. 81, art. 264), Guvernul HOTĂRĂŞTE:</a:t>
            </a:r>
          </a:p>
          <a:p>
            <a:pPr algn="just"/>
            <a:r>
              <a:rPr lang="vi-VN" sz="2000" b="0" dirty="0" smtClean="0">
                <a:solidFill>
                  <a:schemeClr val="tx1"/>
                </a:solidFill>
                <a:latin typeface="Times New Roman" pitchFamily="18" charset="0"/>
                <a:cs typeface="Times New Roman" pitchFamily="18" charset="0"/>
              </a:rPr>
              <a:t>1. Se aprobă Regulamentul cu privire la cerinţele de calitate a apelor subterane (se anexează).</a:t>
            </a:r>
          </a:p>
          <a:p>
            <a:pPr algn="just"/>
            <a:r>
              <a:rPr lang="vi-VN" sz="2000" b="0" dirty="0" smtClean="0">
                <a:solidFill>
                  <a:schemeClr val="tx1"/>
                </a:solidFill>
                <a:latin typeface="Times New Roman" pitchFamily="18" charset="0"/>
                <a:cs typeface="Times New Roman" pitchFamily="18" charset="0"/>
              </a:rPr>
              <a:t>2. Controlul asupra executării prezentei hotătîri se pune în sarcina Ministerului Agriculturii, Dezvoltării Regionale și Mediului.</a:t>
            </a:r>
            <a:endParaRPr lang="ro-RO" sz="2000" b="0" dirty="0" smtClean="0">
              <a:solidFill>
                <a:schemeClr val="tx1"/>
              </a:solidFill>
              <a:latin typeface="Times New Roman" pitchFamily="18" charset="0"/>
              <a:cs typeface="Times New Roman" pitchFamily="18" charset="0"/>
            </a:endParaRPr>
          </a:p>
          <a:p>
            <a:pPr algn="just"/>
            <a:r>
              <a:rPr lang="vi-VN" sz="2000" b="0" dirty="0" smtClean="0">
                <a:solidFill>
                  <a:schemeClr val="tx1"/>
                </a:solidFill>
                <a:latin typeface="Times New Roman" pitchFamily="18" charset="0"/>
                <a:cs typeface="Times New Roman" pitchFamily="18" charset="0"/>
              </a:rPr>
              <a:t>  1.Regulamentul cu privire la cerinţele de calitate a apelor subterane (în continuare – Regulament) stabileşte atît cerinţele de calitate a apelor subterane, cît şi normele privind starea apelor subterane, obiectivele de gestionare ale acestora, precum şi normele privind modul de folosinţă şi protecţie a apelor subterane împotriva efectelor oricărui tip de poluare.   </a:t>
            </a:r>
            <a:endParaRPr lang="ro-RO" sz="2000" b="0" dirty="0">
              <a:solidFill>
                <a:schemeClr val="tx1"/>
              </a:solidFill>
              <a:latin typeface="Times New Roman" pitchFamily="18" charset="0"/>
              <a:cs typeface="Times New Roman" pitchFamily="18" charset="0"/>
            </a:endParaRPr>
          </a:p>
        </p:txBody>
      </p:sp>
      <p:sp>
        <p:nvSpPr>
          <p:cNvPr id="12" name="Прямоугольник 11"/>
          <p:cNvSpPr/>
          <p:nvPr/>
        </p:nvSpPr>
        <p:spPr>
          <a:xfrm>
            <a:off x="2286000" y="1182231"/>
            <a:ext cx="4572000" cy="430887"/>
          </a:xfrm>
          <a:prstGeom prst="rect">
            <a:avLst/>
          </a:prstGeom>
        </p:spPr>
        <p:txBody>
          <a:bodyPr>
            <a:spAutoFit/>
          </a:bodyPr>
          <a:lstStyle/>
          <a:p>
            <a:r>
              <a:rPr lang="vi-VN" b="0" dirty="0" smtClean="0"/>
              <a:t>   </a:t>
            </a:r>
            <a:endParaRPr lang="vi-VN" b="0" dirty="0"/>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Прямоугольник 10"/>
          <p:cNvSpPr/>
          <p:nvPr/>
        </p:nvSpPr>
        <p:spPr>
          <a:xfrm>
            <a:off x="239150" y="1431855"/>
            <a:ext cx="8736037" cy="4708981"/>
          </a:xfrm>
          <a:prstGeom prst="rect">
            <a:avLst/>
          </a:prstGeom>
        </p:spPr>
        <p:txBody>
          <a:bodyPr wrap="square">
            <a:spAutoFit/>
          </a:bodyPr>
          <a:lstStyle/>
          <a:p>
            <a:pPr algn="just"/>
            <a:r>
              <a:rPr lang="vi-VN" sz="2000" b="0" dirty="0" smtClean="0">
                <a:solidFill>
                  <a:schemeClr val="tx1"/>
                </a:solidFill>
                <a:latin typeface="Times New Roman" pitchFamily="18" charset="0"/>
                <a:cs typeface="Times New Roman" pitchFamily="18" charset="0"/>
              </a:rPr>
              <a:t>2.Prezentul Regulament transpune parţial articolul 4 şi anexa V din Directiva 2000/60/CE a Parlamentului European şi a Consiliului din 23 octombrie 2000 de stabilire a unui cadru de politică comunitară în domeniul apei, publicată în Jurnalul Oficial al Uniunii Europene L 327 din 22 decembrie 2000, precum şi Directiva 2006/118/CE a Parlamentului European şi a Consiliului din 12 decembrie 2006 privind protecţia apelor subterane împotriva poluării şi a deteriorării, publicată în Jurnalul Oficial al Uniunii Europene L 372 din 27 decembrie 2006.</a:t>
            </a:r>
          </a:p>
          <a:p>
            <a:pPr algn="just"/>
            <a:r>
              <a:rPr lang="vi-VN" sz="2000" b="0" dirty="0" smtClean="0">
                <a:solidFill>
                  <a:schemeClr val="tx1"/>
                </a:solidFill>
                <a:latin typeface="Times New Roman" pitchFamily="18" charset="0"/>
                <a:cs typeface="Times New Roman" pitchFamily="18" charset="0"/>
              </a:rPr>
              <a:t>3.Prevederile prezentului Regulament se extind asupra organelor centrale de specialitate, autorităţilor administraţiei publice locale, </a:t>
            </a:r>
            <a:r>
              <a:rPr lang="vi-VN" sz="2000" b="0" u="sng" dirty="0" smtClean="0">
                <a:solidFill>
                  <a:schemeClr val="tx1"/>
                </a:solidFill>
                <a:latin typeface="Times New Roman" pitchFamily="18" charset="0"/>
                <a:cs typeface="Times New Roman" pitchFamily="18" charset="0"/>
              </a:rPr>
              <a:t>proprietarilor de sisteme de alimentare cu apă şi consumatorilor de apă, </a:t>
            </a:r>
            <a:r>
              <a:rPr lang="vi-VN" sz="2000" b="0" dirty="0" smtClean="0">
                <a:solidFill>
                  <a:schemeClr val="tx1"/>
                </a:solidFill>
                <a:latin typeface="Times New Roman" pitchFamily="18" charset="0"/>
                <a:cs typeface="Times New Roman" pitchFamily="18" charset="0"/>
              </a:rPr>
              <a:t>întreprinderilor şi organizaţiilor care efectuează proiectarea, construcţia şi exploatarea sistemelor de alimentare cu apă potabilă, organelor de stat care exercită controlul şi supravegherea în domeniul protecţiei apelor subterane, precum şi asupra persoanelor fizice şi juridice, activitatea cărora, în mod direct sau indirect, influenţează asupra cantităţii şi calităţii apelor subterane.</a:t>
            </a:r>
            <a:endParaRPr lang="vi-VN" sz="2000" b="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Прямоугольник 10"/>
          <p:cNvSpPr/>
          <p:nvPr/>
        </p:nvSpPr>
        <p:spPr>
          <a:xfrm>
            <a:off x="168812" y="1473005"/>
            <a:ext cx="8651632" cy="5016758"/>
          </a:xfrm>
          <a:prstGeom prst="rect">
            <a:avLst/>
          </a:prstGeom>
        </p:spPr>
        <p:txBody>
          <a:bodyPr wrap="square">
            <a:spAutoFit/>
          </a:bodyPr>
          <a:lstStyle/>
          <a:p>
            <a:pPr algn="just"/>
            <a:r>
              <a:rPr lang="vi-VN" sz="2000" dirty="0" smtClean="0">
                <a:solidFill>
                  <a:schemeClr val="tx1"/>
                </a:solidFill>
                <a:latin typeface="Times New Roman" pitchFamily="18" charset="0"/>
                <a:cs typeface="Times New Roman" pitchFamily="18" charset="0"/>
              </a:rPr>
              <a:t>Cerinţele de calitate a apelor subterane</a:t>
            </a:r>
            <a:endParaRPr lang="vi-VN" sz="2000" b="0" dirty="0" smtClean="0">
              <a:solidFill>
                <a:schemeClr val="tx1"/>
              </a:solidFill>
              <a:latin typeface="Times New Roman" pitchFamily="18" charset="0"/>
              <a:cs typeface="Times New Roman" pitchFamily="18" charset="0"/>
            </a:endParaRPr>
          </a:p>
          <a:p>
            <a:pPr algn="just"/>
            <a:r>
              <a:rPr lang="ro-RO" sz="2000" b="0" dirty="0" smtClean="0">
                <a:solidFill>
                  <a:schemeClr val="tx1"/>
                </a:solidFill>
                <a:latin typeface="Times New Roman" pitchFamily="18" charset="0"/>
                <a:cs typeface="Times New Roman" pitchFamily="18" charset="0"/>
              </a:rPr>
              <a:t>1</a:t>
            </a:r>
            <a:r>
              <a:rPr lang="vi-VN" sz="2000" b="0" dirty="0" smtClean="0">
                <a:solidFill>
                  <a:schemeClr val="tx1"/>
                </a:solidFill>
                <a:latin typeface="Times New Roman" pitchFamily="18" charset="0"/>
                <a:cs typeface="Times New Roman" pitchFamily="18" charset="0"/>
              </a:rPr>
              <a:t>8. Cerinţele de calitate a apelor subterane, necesare pentru evaluarea stării chimice a acestora, sînt prezentate în anexa nr.1 la prezentul Regulament.</a:t>
            </a:r>
          </a:p>
          <a:p>
            <a:pPr algn="just"/>
            <a:r>
              <a:rPr lang="vi-VN" sz="2000" b="0" dirty="0" smtClean="0">
                <a:solidFill>
                  <a:schemeClr val="tx1"/>
                </a:solidFill>
                <a:latin typeface="Times New Roman" pitchFamily="18" charset="0"/>
                <a:cs typeface="Times New Roman" pitchFamily="18" charset="0"/>
              </a:rPr>
              <a:t> 19. Cerinţele de calitate pentru apele potabile naturale, minerale naturale potabile şi minerale naturale medicinale, astfel încît consumul şi utilizarea lor să nu pericliteze sănătatea populaţiei, precum condiţiile şi regulile de exploatare a acestora sînt stabilite prin Hotărîrea Guvernului nr. 934 din 15 august 2007 „Cu privire la instituirea Sistemului informaţional automatizat „Registrul de stat al apelor minerale naturale, potabile şi băuturilor nealcoolice îmbuteliate”.</a:t>
            </a:r>
            <a:endParaRPr lang="ro-RO" sz="2000" b="0" dirty="0" smtClean="0">
              <a:solidFill>
                <a:schemeClr val="tx1"/>
              </a:solidFill>
              <a:latin typeface="Times New Roman" pitchFamily="18" charset="0"/>
              <a:cs typeface="Times New Roman" pitchFamily="18" charset="0"/>
            </a:endParaRPr>
          </a:p>
          <a:p>
            <a:r>
              <a:rPr lang="vi-VN" sz="2000" dirty="0" smtClean="0">
                <a:solidFill>
                  <a:schemeClr val="tx1"/>
                </a:solidFill>
              </a:rPr>
              <a:t>EXPLOATAREA APELOR SUBTERANE</a:t>
            </a:r>
            <a:endParaRPr lang="vi-VN" sz="2000" b="0" dirty="0" smtClean="0">
              <a:solidFill>
                <a:schemeClr val="tx1"/>
              </a:solidFill>
            </a:endParaRPr>
          </a:p>
          <a:p>
            <a:pPr algn="just"/>
            <a:r>
              <a:rPr lang="vi-VN" sz="2000" b="0" dirty="0" smtClean="0"/>
              <a:t> </a:t>
            </a:r>
            <a:r>
              <a:rPr lang="vi-VN" sz="2000" b="0" dirty="0" smtClean="0">
                <a:solidFill>
                  <a:schemeClr val="tx1"/>
                </a:solidFill>
                <a:latin typeface="Times New Roman" pitchFamily="18" charset="0"/>
                <a:cs typeface="Times New Roman" pitchFamily="18" charset="0"/>
              </a:rPr>
              <a:t>29. Agenţii economici au dreptul să exploateze sursele de apă subterană doar în scopurile prevăzute de autorizaţia de mediu pentru folosinţa specială a apei eliberată conform legislaţiei în vigoare.</a:t>
            </a:r>
          </a:p>
          <a:p>
            <a:pPr algn="just"/>
            <a:r>
              <a:rPr lang="ro-RO" sz="2000" b="0" dirty="0" smtClean="0">
                <a:solidFill>
                  <a:schemeClr val="tx1"/>
                </a:solidFill>
                <a:latin typeface="Times New Roman" pitchFamily="18" charset="0"/>
                <a:cs typeface="Times New Roman" pitchFamily="18" charset="0"/>
              </a:rPr>
              <a:t>3</a:t>
            </a:r>
            <a:r>
              <a:rPr lang="vi-VN" sz="2000" b="0" dirty="0" smtClean="0">
                <a:solidFill>
                  <a:schemeClr val="tx1"/>
                </a:solidFill>
                <a:latin typeface="Times New Roman" pitchFamily="18" charset="0"/>
                <a:cs typeface="Times New Roman" pitchFamily="18" charset="0"/>
              </a:rPr>
              <a:t>0.Proiectarea sondelor arteziene se coordonează în mod obligatoriu cu Agenţia pentru Geologie şi Resurse Minerale, în conformitate cu prevederile articolului 11 al Codului subsolului nr.3-XVI din 2 februarie 2009.         </a:t>
            </a: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Прямоугольник 10"/>
          <p:cNvSpPr/>
          <p:nvPr/>
        </p:nvSpPr>
        <p:spPr>
          <a:xfrm>
            <a:off x="225083" y="1536174"/>
            <a:ext cx="8581292" cy="4708981"/>
          </a:xfrm>
          <a:prstGeom prst="rect">
            <a:avLst/>
          </a:prstGeom>
        </p:spPr>
        <p:txBody>
          <a:bodyPr wrap="square">
            <a:spAutoFit/>
          </a:bodyPr>
          <a:lstStyle/>
          <a:p>
            <a:pPr algn="just"/>
            <a:r>
              <a:rPr lang="vi-VN" sz="2000" b="0" dirty="0" smtClean="0">
                <a:solidFill>
                  <a:schemeClr val="tx1"/>
                </a:solidFill>
                <a:latin typeface="Times New Roman" pitchFamily="18" charset="0"/>
                <a:cs typeface="Times New Roman" pitchFamily="18" charset="0"/>
              </a:rPr>
              <a:t>  31. Lucrările de proiectare a sondelor arteziene, precum şi de lichidare a sondelor arteziene se efectuează de către agenţii economici care deţin licenţă pentru desfăşurarea acestui gen de activitate, în conformitate cu Legea nr. 451-XV din 30 iulie 2001 privind licenţierea unor genuri de activitate. </a:t>
            </a:r>
            <a:endParaRPr lang="ro-RO" sz="2000" b="0" dirty="0" smtClean="0">
              <a:solidFill>
                <a:schemeClr val="tx1"/>
              </a:solidFill>
              <a:latin typeface="Times New Roman" pitchFamily="18" charset="0"/>
              <a:cs typeface="Times New Roman" pitchFamily="18" charset="0"/>
            </a:endParaRPr>
          </a:p>
          <a:p>
            <a:pPr algn="just"/>
            <a:r>
              <a:rPr lang="vi-VN" sz="2000" b="0" dirty="0" smtClean="0">
                <a:solidFill>
                  <a:schemeClr val="tx1"/>
                </a:solidFill>
                <a:latin typeface="Times New Roman" pitchFamily="18" charset="0"/>
                <a:cs typeface="Times New Roman" pitchFamily="18" charset="0"/>
              </a:rPr>
              <a:t>32. Proiectul pentru forarea sondelor arteziene cu volumul de extragere ce depăşeşte 1000 m3/24 ore, se elaborează reieşind din rezultatele cercetărilor hidrogeologice de evaluare a rezervelor de apă subterană, efectuate în conformitate cu programele de monitorizare a stării apelor subterane.</a:t>
            </a:r>
            <a:endParaRPr lang="ro-RO" sz="2000" b="0" dirty="0" smtClean="0">
              <a:solidFill>
                <a:schemeClr val="tx1"/>
              </a:solidFill>
              <a:latin typeface="Times New Roman" pitchFamily="18" charset="0"/>
              <a:cs typeface="Times New Roman" pitchFamily="18" charset="0"/>
            </a:endParaRPr>
          </a:p>
          <a:p>
            <a:pPr algn="just"/>
            <a:r>
              <a:rPr lang="ro-RO" sz="2000" b="0" dirty="0" smtClean="0">
                <a:solidFill>
                  <a:schemeClr val="tx1"/>
                </a:solidFill>
                <a:latin typeface="Times New Roman" pitchFamily="18" charset="0"/>
                <a:cs typeface="Times New Roman" pitchFamily="18" charset="0"/>
              </a:rPr>
              <a:t>3</a:t>
            </a:r>
            <a:r>
              <a:rPr lang="vi-VN" sz="2000" b="0" dirty="0" smtClean="0">
                <a:solidFill>
                  <a:schemeClr val="tx1"/>
                </a:solidFill>
                <a:latin typeface="Times New Roman" pitchFamily="18" charset="0"/>
                <a:cs typeface="Times New Roman" pitchFamily="18" charset="0"/>
              </a:rPr>
              <a:t>3. Agenţii economici care exploatează apele subterane prin intermediul sondelor, trebuie să dispună de:</a:t>
            </a:r>
          </a:p>
          <a:p>
            <a:pPr algn="just"/>
            <a:r>
              <a:rPr lang="vi-VN" sz="2000" b="0" dirty="0" smtClean="0">
                <a:solidFill>
                  <a:schemeClr val="tx1"/>
                </a:solidFill>
                <a:latin typeface="Times New Roman" pitchFamily="18" charset="0"/>
                <a:cs typeface="Times New Roman" pitchFamily="18" charset="0"/>
              </a:rPr>
              <a:t>            1) documentaţia tehnică de proiect privind forarea sondei arteziene;</a:t>
            </a:r>
          </a:p>
          <a:p>
            <a:pPr algn="just"/>
            <a:r>
              <a:rPr lang="vi-VN" sz="2000" b="0" dirty="0" smtClean="0">
                <a:solidFill>
                  <a:schemeClr val="tx1"/>
                </a:solidFill>
                <a:latin typeface="Times New Roman" pitchFamily="18" charset="0"/>
                <a:cs typeface="Times New Roman" pitchFamily="18" charset="0"/>
              </a:rPr>
              <a:t>            2) proiectul aprobat al zonelor de protecţie sanitară;</a:t>
            </a:r>
          </a:p>
          <a:p>
            <a:pPr algn="just"/>
            <a:r>
              <a:rPr lang="vi-VN" sz="2000" b="0" dirty="0" smtClean="0">
                <a:solidFill>
                  <a:schemeClr val="tx1"/>
                </a:solidFill>
                <a:latin typeface="Times New Roman" pitchFamily="18" charset="0"/>
                <a:cs typeface="Times New Roman" pitchFamily="18" charset="0"/>
              </a:rPr>
              <a:t>            3) paşaportul sondei arteziene;</a:t>
            </a:r>
          </a:p>
          <a:p>
            <a:pPr algn="just"/>
            <a:r>
              <a:rPr lang="vi-VN" sz="2000" b="0" dirty="0" smtClean="0">
                <a:solidFill>
                  <a:schemeClr val="tx1"/>
                </a:solidFill>
                <a:latin typeface="Times New Roman" pitchFamily="18" charset="0"/>
                <a:cs typeface="Times New Roman" pitchFamily="18" charset="0"/>
              </a:rPr>
              <a:t>            4) autorizaţia de mediu pentru folosinţa specială a apei;</a:t>
            </a:r>
          </a:p>
          <a:p>
            <a:pPr algn="just"/>
            <a:r>
              <a:rPr lang="vi-VN" sz="2000" b="0" dirty="0" smtClean="0">
                <a:solidFill>
                  <a:schemeClr val="tx1"/>
                </a:solidFill>
                <a:latin typeface="Times New Roman" pitchFamily="18" charset="0"/>
                <a:cs typeface="Times New Roman" pitchFamily="18" charset="0"/>
              </a:rPr>
              <a:t>            5) autorizaţia sanitară de funcţionare.</a:t>
            </a: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Прямоугольник 10"/>
          <p:cNvSpPr/>
          <p:nvPr/>
        </p:nvSpPr>
        <p:spPr>
          <a:xfrm>
            <a:off x="239151" y="1434905"/>
            <a:ext cx="8510953" cy="4401205"/>
          </a:xfrm>
          <a:prstGeom prst="rect">
            <a:avLst/>
          </a:prstGeom>
        </p:spPr>
        <p:txBody>
          <a:bodyPr wrap="square">
            <a:spAutoFit/>
          </a:bodyPr>
          <a:lstStyle/>
          <a:p>
            <a:pPr algn="just"/>
            <a:r>
              <a:rPr lang="vi-VN" sz="2000" b="0" dirty="0" smtClean="0">
                <a:solidFill>
                  <a:schemeClr val="tx1"/>
                </a:solidFill>
                <a:latin typeface="Times New Roman" pitchFamily="18" charset="0"/>
                <a:cs typeface="Times New Roman" pitchFamily="18" charset="0"/>
              </a:rPr>
              <a:t>   34. În cazul în care volumul de apă extras depăşeşte 1000 m</a:t>
            </a:r>
            <a:r>
              <a:rPr lang="vi-VN" sz="2000" b="0" baseline="30000" dirty="0" smtClean="0">
                <a:solidFill>
                  <a:schemeClr val="tx1"/>
                </a:solidFill>
                <a:latin typeface="Times New Roman" pitchFamily="18" charset="0"/>
                <a:cs typeface="Times New Roman" pitchFamily="18" charset="0"/>
              </a:rPr>
              <a:t>3</a:t>
            </a:r>
            <a:r>
              <a:rPr lang="vi-VN" sz="2000" b="0" dirty="0" smtClean="0">
                <a:solidFill>
                  <a:schemeClr val="tx1"/>
                </a:solidFill>
                <a:latin typeface="Times New Roman" pitchFamily="18" charset="0"/>
                <a:cs typeface="Times New Roman" pitchFamily="18" charset="0"/>
              </a:rPr>
              <a:t>/24h, sau sînt extrase pentru îmbuteliere sau în scopuri curative (indiferent de volumul captat), suplimentar la documentele specificate la punctul 33 al prezentului Regulament, agenţii economici sînt obligaţi să deţină:</a:t>
            </a:r>
            <a:endParaRPr lang="ro-RO" sz="2000" b="0" dirty="0" smtClean="0">
              <a:solidFill>
                <a:schemeClr val="tx1"/>
              </a:solidFill>
              <a:latin typeface="Times New Roman" pitchFamily="18" charset="0"/>
              <a:cs typeface="Times New Roman" pitchFamily="18" charset="0"/>
            </a:endParaRPr>
          </a:p>
          <a:p>
            <a:pPr algn="just"/>
            <a:r>
              <a:rPr lang="vi-VN" sz="2000" b="0" dirty="0" smtClean="0">
                <a:solidFill>
                  <a:schemeClr val="tx1"/>
                </a:solidFill>
                <a:latin typeface="Times New Roman" pitchFamily="18" charset="0"/>
                <a:cs typeface="Times New Roman" pitchFamily="18" charset="0"/>
              </a:rPr>
              <a:t>1) raportul privind rezultatele lucrărilor de cercetare hidrogeologică, cu evaluarea rezervelor de apă subterană;</a:t>
            </a:r>
          </a:p>
          <a:p>
            <a:pPr algn="just"/>
            <a:r>
              <a:rPr lang="vi-VN" sz="2000" b="0" dirty="0" smtClean="0">
                <a:solidFill>
                  <a:schemeClr val="tx1"/>
                </a:solidFill>
                <a:latin typeface="Times New Roman" pitchFamily="18" charset="0"/>
                <a:cs typeface="Times New Roman" pitchFamily="18" charset="0"/>
              </a:rPr>
              <a:t>2) procesul-verbal al Comisiei de Stat pentru rezervele de substanţe minerale utile privind aprobarea rezervelor de apă subterană;</a:t>
            </a:r>
          </a:p>
          <a:p>
            <a:pPr algn="just"/>
            <a:r>
              <a:rPr lang="vi-VN" sz="2000" b="0" dirty="0" smtClean="0">
                <a:solidFill>
                  <a:schemeClr val="tx1"/>
                </a:solidFill>
                <a:latin typeface="Times New Roman" pitchFamily="18" charset="0"/>
                <a:cs typeface="Times New Roman" pitchFamily="18" charset="0"/>
              </a:rPr>
              <a:t>3) proiectul de exploatare a zăcămintelor de apă subterană, întocmit în corespundere cu cerinţele reglementărilor în vigoare;</a:t>
            </a:r>
          </a:p>
          <a:p>
            <a:pPr algn="just"/>
            <a:r>
              <a:rPr lang="vi-VN" sz="2000" b="0" dirty="0" smtClean="0">
                <a:solidFill>
                  <a:schemeClr val="tx1"/>
                </a:solidFill>
                <a:latin typeface="Times New Roman" pitchFamily="18" charset="0"/>
                <a:cs typeface="Times New Roman" pitchFamily="18" charset="0"/>
              </a:rPr>
              <a:t>4) contractul privind atribuirea în folosinţă a sectorului de subsol, încheiat conform prevederilor Codului subsolului nr.3-XVI din 2 februarie 2009;</a:t>
            </a:r>
          </a:p>
          <a:p>
            <a:pPr algn="just"/>
            <a:r>
              <a:rPr lang="ru-RU" sz="2000" b="0" dirty="0" smtClean="0">
                <a:solidFill>
                  <a:schemeClr val="tx1"/>
                </a:solidFill>
                <a:latin typeface="Times New Roman" pitchFamily="18" charset="0"/>
                <a:cs typeface="Times New Roman" pitchFamily="18" charset="0"/>
              </a:rPr>
              <a:t>5) </a:t>
            </a:r>
            <a:r>
              <a:rPr lang="vi-VN" sz="2000" b="0" dirty="0" smtClean="0">
                <a:solidFill>
                  <a:schemeClr val="tx1"/>
                </a:solidFill>
                <a:latin typeface="Times New Roman" pitchFamily="18" charset="0"/>
                <a:cs typeface="Times New Roman" pitchFamily="18" charset="0"/>
              </a:rPr>
              <a:t>actul perimetrului minier.</a:t>
            </a:r>
            <a:endParaRPr lang="ro-RO" sz="2000" b="0" dirty="0" smtClean="0">
              <a:solidFill>
                <a:schemeClr val="tx1"/>
              </a:solidFill>
              <a:latin typeface="Times New Roman" pitchFamily="18" charset="0"/>
              <a:cs typeface="Times New Roman" pitchFamily="18" charset="0"/>
            </a:endParaRPr>
          </a:p>
          <a:p>
            <a:pPr algn="just"/>
            <a:r>
              <a:rPr lang="vi-VN" sz="2000" b="0" dirty="0" smtClean="0"/>
              <a:t> </a:t>
            </a:r>
            <a:endParaRPr lang="vi-VN" sz="2000" b="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Прямоугольник 10"/>
          <p:cNvSpPr/>
          <p:nvPr/>
        </p:nvSpPr>
        <p:spPr>
          <a:xfrm>
            <a:off x="239151" y="1505243"/>
            <a:ext cx="8595359" cy="4832092"/>
          </a:xfrm>
          <a:prstGeom prst="rect">
            <a:avLst/>
          </a:prstGeom>
        </p:spPr>
        <p:txBody>
          <a:bodyPr wrap="square">
            <a:spAutoFit/>
          </a:bodyPr>
          <a:lstStyle/>
          <a:p>
            <a:pPr algn="just"/>
            <a:r>
              <a:rPr lang="vi-VN" b="0" dirty="0" smtClean="0">
                <a:solidFill>
                  <a:schemeClr val="tx1"/>
                </a:solidFill>
                <a:latin typeface="Times New Roman" pitchFamily="18" charset="0"/>
                <a:cs typeface="Times New Roman" pitchFamily="18" charset="0"/>
              </a:rPr>
              <a:t> 39. Se permite exploatarea zăcămintelor de apă subterană cu rezerve de apă aprobate de către Comisia de stat pentru rezervele de substanţe minerale utile, pînă la expirarea termenului calculat de exploatare a prizelor de apă, care potrivit metodelor de calcul existente constituie 25-27 ani pentru apele subterane dulci şi 50 de ani pentru apele minerale naturale.</a:t>
            </a:r>
            <a:endParaRPr lang="ro-RO" b="0" dirty="0" smtClean="0">
              <a:solidFill>
                <a:schemeClr val="tx1"/>
              </a:solidFill>
              <a:latin typeface="Times New Roman" pitchFamily="18" charset="0"/>
              <a:cs typeface="Times New Roman" pitchFamily="18" charset="0"/>
            </a:endParaRPr>
          </a:p>
          <a:p>
            <a:pPr algn="just"/>
            <a:r>
              <a:rPr lang="vi-VN" b="0" dirty="0" smtClean="0">
                <a:solidFill>
                  <a:schemeClr val="tx1"/>
                </a:solidFill>
                <a:latin typeface="Times New Roman" pitchFamily="18" charset="0"/>
                <a:cs typeface="Times New Roman" pitchFamily="18" charset="0"/>
              </a:rPr>
              <a:t>44. Pentru toate sondele arteziene, indiferent de scopul utilizării lor, deţinătorii sau administratorii acestora sînt obligaţi să amenajeze zone de protecţie sanitară, în conformitate cu prevederile Regulamentului privind zonele de protecţie sanitară a surselor de apă potabilă.</a:t>
            </a:r>
            <a:endParaRPr lang="ro-RO" b="0" dirty="0" smtClean="0">
              <a:solidFill>
                <a:schemeClr val="tx1"/>
              </a:solidFill>
              <a:latin typeface="Times New Roman" pitchFamily="18" charset="0"/>
              <a:cs typeface="Times New Roman" pitchFamily="18" charset="0"/>
            </a:endParaRPr>
          </a:p>
          <a:p>
            <a:pPr algn="just"/>
            <a:r>
              <a:rPr lang="vi-VN" b="0" dirty="0" smtClean="0">
                <a:solidFill>
                  <a:schemeClr val="tx1"/>
                </a:solidFill>
                <a:latin typeface="Times New Roman" pitchFamily="18" charset="0"/>
                <a:cs typeface="Times New Roman" pitchFamily="18" charset="0"/>
              </a:rPr>
              <a:t>48. Partea superioară a instalaţiei de captare, executată deasupra sondei, se separă de rezervorul de exploatare, pentru a asigura posibilitatea executării lucrărilor de reparaţie.</a:t>
            </a:r>
          </a:p>
          <a:p>
            <a:pPr algn="just"/>
            <a:r>
              <a:rPr lang="vi-VN" b="0" dirty="0" smtClean="0">
                <a:solidFill>
                  <a:schemeClr val="tx1"/>
                </a:solidFill>
                <a:latin typeface="Times New Roman" pitchFamily="18" charset="0"/>
                <a:cs typeface="Times New Roman" pitchFamily="18" charset="0"/>
              </a:rPr>
              <a:t>          </a:t>
            </a:r>
            <a:endParaRPr lang="ru-RU" b="0"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Прямоугольник 10"/>
          <p:cNvSpPr/>
          <p:nvPr/>
        </p:nvSpPr>
        <p:spPr>
          <a:xfrm>
            <a:off x="309489" y="1491720"/>
            <a:ext cx="8496886" cy="2462213"/>
          </a:xfrm>
          <a:prstGeom prst="rect">
            <a:avLst/>
          </a:prstGeom>
        </p:spPr>
        <p:txBody>
          <a:bodyPr wrap="square">
            <a:spAutoFit/>
          </a:bodyPr>
          <a:lstStyle/>
          <a:p>
            <a:pPr algn="just"/>
            <a:r>
              <a:rPr lang="vi-VN" b="0" dirty="0" smtClean="0">
                <a:solidFill>
                  <a:schemeClr val="tx1"/>
                </a:solidFill>
                <a:latin typeface="Times New Roman" pitchFamily="18" charset="0"/>
                <a:cs typeface="Times New Roman" pitchFamily="18" charset="0"/>
              </a:rPr>
              <a:t>49. Pentru fiecare sursă se construieşte un pavilion deasupra instalaţiei de captare, pentru a proteja partea superioară a instalaţiei de acţiunea factorilor externi şi a nu permite accesul persoanelor străine la gura sursei.</a:t>
            </a:r>
          </a:p>
          <a:p>
            <a:pPr algn="just"/>
            <a:r>
              <a:rPr lang="vi-VN" b="0" dirty="0" smtClean="0">
                <a:solidFill>
                  <a:schemeClr val="tx1"/>
                </a:solidFill>
                <a:latin typeface="Times New Roman" pitchFamily="18" charset="0"/>
                <a:cs typeface="Times New Roman" pitchFamily="18" charset="0"/>
              </a:rPr>
              <a:t>50. Proiectarea obiectelor (gunoişti, staţii de alimentare auto, cimitire pentru înhumarea animalelor) ce prezintă o sursă de poluare reală, este coordonată cu Inspectoratul Ecologic de Stat.</a:t>
            </a: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Прямоугольник 10"/>
          <p:cNvSpPr/>
          <p:nvPr/>
        </p:nvSpPr>
        <p:spPr>
          <a:xfrm>
            <a:off x="168812" y="1378714"/>
            <a:ext cx="8764173" cy="4401205"/>
          </a:xfrm>
          <a:prstGeom prst="rect">
            <a:avLst/>
          </a:prstGeom>
        </p:spPr>
        <p:txBody>
          <a:bodyPr wrap="square">
            <a:spAutoFit/>
          </a:bodyPr>
          <a:lstStyle/>
          <a:p>
            <a:r>
              <a:rPr lang="vi-VN" sz="2000" dirty="0" smtClean="0">
                <a:solidFill>
                  <a:srgbClr val="0000FF"/>
                </a:solidFill>
                <a:latin typeface="Times New Roman" pitchFamily="18" charset="0"/>
                <a:cs typeface="Times New Roman" pitchFamily="18" charset="0"/>
              </a:rPr>
              <a:t>HOTĂRÎRE</a:t>
            </a:r>
            <a:r>
              <a:rPr lang="ro-RO" sz="2000" dirty="0" smtClean="0">
                <a:solidFill>
                  <a:srgbClr val="0000FF"/>
                </a:solidFill>
                <a:latin typeface="Times New Roman" pitchFamily="18" charset="0"/>
                <a:cs typeface="Times New Roman" pitchFamily="18" charset="0"/>
              </a:rPr>
              <a:t>A </a:t>
            </a:r>
            <a:r>
              <a:rPr lang="vi-VN" sz="2000" dirty="0" smtClean="0">
                <a:solidFill>
                  <a:srgbClr val="0000FF"/>
                </a:solidFill>
                <a:latin typeface="Times New Roman" pitchFamily="18" charset="0"/>
                <a:cs typeface="Times New Roman" pitchFamily="18" charset="0"/>
              </a:rPr>
              <a:t>GUVERNUL</a:t>
            </a:r>
            <a:r>
              <a:rPr lang="ro-RO" sz="2000" dirty="0" smtClean="0">
                <a:solidFill>
                  <a:srgbClr val="0000FF"/>
                </a:solidFill>
                <a:latin typeface="Times New Roman" pitchFamily="18" charset="0"/>
                <a:cs typeface="Times New Roman" pitchFamily="18" charset="0"/>
              </a:rPr>
              <a:t>UI </a:t>
            </a:r>
            <a:r>
              <a:rPr lang="vi-VN" sz="2000" b="0" dirty="0" smtClean="0">
                <a:solidFill>
                  <a:srgbClr val="0000FF"/>
                </a:solidFill>
                <a:latin typeface="Times New Roman" pitchFamily="18" charset="0"/>
                <a:cs typeface="Times New Roman" pitchFamily="18" charset="0"/>
              </a:rPr>
              <a:t> </a:t>
            </a:r>
            <a:r>
              <a:rPr lang="vi-VN" sz="2000" dirty="0" smtClean="0">
                <a:solidFill>
                  <a:srgbClr val="0000FF"/>
                </a:solidFill>
                <a:latin typeface="Times New Roman" pitchFamily="18" charset="0"/>
                <a:cs typeface="Times New Roman" pitchFamily="18" charset="0"/>
              </a:rPr>
              <a:t>Nr. 890</a:t>
            </a:r>
            <a:r>
              <a:rPr lang="ro-RO" sz="2000" dirty="0" smtClean="0">
                <a:solidFill>
                  <a:srgbClr val="0000FF"/>
                </a:solidFill>
                <a:latin typeface="Times New Roman" pitchFamily="18" charset="0"/>
                <a:cs typeface="Times New Roman" pitchFamily="18" charset="0"/>
              </a:rPr>
              <a:t> </a:t>
            </a:r>
            <a:r>
              <a:rPr lang="vi-VN" sz="2000" dirty="0" smtClean="0">
                <a:solidFill>
                  <a:srgbClr val="0000FF"/>
                </a:solidFill>
                <a:latin typeface="Times New Roman" pitchFamily="18" charset="0"/>
                <a:cs typeface="Times New Roman" pitchFamily="18" charset="0"/>
              </a:rPr>
              <a:t>din 12-11-2013</a:t>
            </a:r>
            <a:r>
              <a:rPr lang="ro-RO" sz="2000" dirty="0" smtClean="0">
                <a:solidFill>
                  <a:srgbClr val="0000FF"/>
                </a:solidFill>
                <a:latin typeface="Times New Roman" pitchFamily="18" charset="0"/>
                <a:cs typeface="Times New Roman" pitchFamily="18" charset="0"/>
              </a:rPr>
              <a:t> </a:t>
            </a:r>
            <a:r>
              <a:rPr lang="vi-VN" sz="2000" dirty="0" smtClean="0">
                <a:solidFill>
                  <a:srgbClr val="0000FF"/>
                </a:solidFill>
                <a:latin typeface="Times New Roman" pitchFamily="18" charset="0"/>
                <a:cs typeface="Times New Roman" pitchFamily="18" charset="0"/>
              </a:rPr>
              <a:t>pentru aprobarea Regulamentului cu privire la cerinţele de</a:t>
            </a:r>
            <a:r>
              <a:rPr lang="ro-RO" sz="2000" dirty="0" smtClean="0">
                <a:solidFill>
                  <a:srgbClr val="0000FF"/>
                </a:solidFill>
                <a:latin typeface="Times New Roman" pitchFamily="18" charset="0"/>
                <a:cs typeface="Times New Roman" pitchFamily="18" charset="0"/>
              </a:rPr>
              <a:t> </a:t>
            </a:r>
            <a:r>
              <a:rPr lang="vi-VN" sz="2000" dirty="0" smtClean="0">
                <a:solidFill>
                  <a:srgbClr val="0000FF"/>
                </a:solidFill>
                <a:latin typeface="Times New Roman" pitchFamily="18" charset="0"/>
                <a:cs typeface="Times New Roman" pitchFamily="18" charset="0"/>
              </a:rPr>
              <a:t>calitate a mediului pentru apele de suprafaţă</a:t>
            </a:r>
            <a:endParaRPr lang="vi-VN" sz="2000" b="0" dirty="0" smtClean="0">
              <a:solidFill>
                <a:srgbClr val="0000FF"/>
              </a:solidFill>
              <a:latin typeface="Times New Roman" pitchFamily="18" charset="0"/>
              <a:cs typeface="Times New Roman" pitchFamily="18" charset="0"/>
            </a:endParaRPr>
          </a:p>
          <a:p>
            <a:r>
              <a:rPr lang="vi-VN" sz="2000" b="0" i="1" dirty="0" smtClean="0">
                <a:solidFill>
                  <a:schemeClr val="tx1"/>
                </a:solidFill>
                <a:latin typeface="Times New Roman" pitchFamily="18" charset="0"/>
                <a:cs typeface="Times New Roman" pitchFamily="18" charset="0"/>
              </a:rPr>
              <a:t>MODIFICAT</a:t>
            </a:r>
            <a:r>
              <a:rPr lang="ro-RO" sz="2000" b="0" i="1" dirty="0" smtClean="0">
                <a:solidFill>
                  <a:schemeClr val="tx1"/>
                </a:solidFill>
                <a:latin typeface="Times New Roman" pitchFamily="18" charset="0"/>
                <a:cs typeface="Times New Roman" pitchFamily="18" charset="0"/>
              </a:rPr>
              <a:t> </a:t>
            </a:r>
            <a:r>
              <a:rPr lang="vi-VN" sz="2000" b="0" i="1" dirty="0" smtClean="0">
                <a:solidFill>
                  <a:schemeClr val="tx1"/>
                </a:solidFill>
                <a:latin typeface="Times New Roman" pitchFamily="18" charset="0"/>
                <a:cs typeface="Times New Roman" pitchFamily="18" charset="0"/>
                <a:hlinkClick r:id="rId8"/>
              </a:rPr>
              <a:t>HG1143 din 21.11.18, MO13-21/18.01.19 art.7; în vigoare 18.01.19</a:t>
            </a:r>
            <a:endParaRPr lang="ro-RO" sz="2000" b="0" i="1" dirty="0" smtClean="0">
              <a:solidFill>
                <a:schemeClr val="tx1"/>
              </a:solidFill>
              <a:latin typeface="Times New Roman" pitchFamily="18" charset="0"/>
              <a:cs typeface="Times New Roman" pitchFamily="18" charset="0"/>
            </a:endParaRPr>
          </a:p>
          <a:p>
            <a:pPr algn="just"/>
            <a:r>
              <a:rPr lang="vi-VN" sz="2000" b="0" i="1" dirty="0" smtClean="0">
                <a:solidFill>
                  <a:schemeClr val="tx1"/>
                </a:solidFill>
                <a:latin typeface="Times New Roman" pitchFamily="18" charset="0"/>
                <a:cs typeface="Times New Roman" pitchFamily="18" charset="0"/>
                <a:hlinkClick r:id="rId9"/>
              </a:rPr>
              <a:t>https://www.legis.md/cautare/getResults?doc_id=114535&amp;lang=ro</a:t>
            </a:r>
            <a:r>
              <a:rPr lang="vi-VN" sz="2000" b="0" dirty="0" smtClean="0"/>
              <a:t>    </a:t>
            </a:r>
            <a:endParaRPr lang="ro-RO" sz="2000" b="0" dirty="0" smtClean="0"/>
          </a:p>
          <a:p>
            <a:r>
              <a:rPr lang="vi-VN" sz="2000" b="0" dirty="0" smtClean="0">
                <a:solidFill>
                  <a:schemeClr val="tx1"/>
                </a:solidFill>
                <a:latin typeface="Times New Roman" pitchFamily="18" charset="0"/>
                <a:cs typeface="Times New Roman" pitchFamily="18" charset="0"/>
              </a:rPr>
              <a:t>În temeiul art. 37 alin. (1) din Legea apelor nr.272 din 23 decembrie 2011 (Monitorul Oficial al Republicii Moldova, 2012, nr. 81, art. 264), Guvernul HOTĂRĂŞTE:</a:t>
            </a:r>
          </a:p>
          <a:p>
            <a:r>
              <a:rPr lang="vi-VN" sz="2000" b="0" dirty="0" smtClean="0">
                <a:solidFill>
                  <a:schemeClr val="tx1"/>
                </a:solidFill>
                <a:latin typeface="Times New Roman" pitchFamily="18" charset="0"/>
                <a:cs typeface="Times New Roman" pitchFamily="18" charset="0"/>
              </a:rPr>
              <a:t>            1. Se aprobă Regulamentul cu privire la cerinţele de calitate a mediului pentru apele de suprafaţă (se anexează).</a:t>
            </a:r>
          </a:p>
          <a:p>
            <a:r>
              <a:rPr lang="vi-VN" sz="2000" b="0" dirty="0" smtClean="0">
                <a:solidFill>
                  <a:schemeClr val="tx1"/>
                </a:solidFill>
                <a:latin typeface="Times New Roman" pitchFamily="18" charset="0"/>
                <a:cs typeface="Times New Roman" pitchFamily="18" charset="0"/>
              </a:rPr>
              <a:t>            2. Controlul asupra executării prezentei hotărîri se pune în sarcina Ministerului Agriculturii, Dezvoltării Regionale și Mediului și Ministerului Sănătății, Muncii și Protecției Sociale (ce ţine de folosirea apelor de suprafaţă ca sursă de apă potabilă şi în scopuri de recreere şi irigare).</a:t>
            </a:r>
            <a:endParaRPr lang="vi-VN" sz="2000" b="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Datumsplatzhalter 3"/>
          <p:cNvSpPr>
            <a:spLocks noGrp="1"/>
          </p:cNvSpPr>
          <p:nvPr>
            <p:ph type="dt" sz="half" idx="11"/>
          </p:nvPr>
        </p:nvSpPr>
        <p:spPr>
          <a:xfrm>
            <a:off x="679450" y="6581775"/>
            <a:ext cx="1295400" cy="246063"/>
          </a:xfrm>
          <a:noFill/>
        </p:spPr>
        <p:txBody>
          <a:bodyPr/>
          <a:lstStyle/>
          <a:p>
            <a:fld id="{AAB6CF41-5F60-440F-AFB1-6A77B89D238F}" type="datetime1">
              <a:rPr lang="en-GB" smtClean="0">
                <a:cs typeface="Arial" charset="0"/>
              </a:rPr>
              <a:pPr/>
              <a:t>01/10/2021</a:t>
            </a:fld>
            <a:endParaRPr lang="de-DE" dirty="0">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2" name="Нижний колонтитул 1">
            <a:extLst>
              <a:ext uri="{FF2B5EF4-FFF2-40B4-BE49-F238E27FC236}">
                <a16:creationId xmlns:a16="http://schemas.microsoft.com/office/drawing/2014/main" xmlns="" id="{91541B1A-BE5C-4F97-9B02-532867780C39}"/>
              </a:ext>
            </a:extLst>
          </p:cNvPr>
          <p:cNvSpPr>
            <a:spLocks noGrp="1"/>
          </p:cNvSpPr>
          <p:nvPr>
            <p:ph type="ftr" sz="quarter" idx="10"/>
          </p:nvPr>
        </p:nvSpPr>
        <p:spPr/>
        <p:txBody>
          <a:bodyPr/>
          <a:lstStyle/>
          <a:p>
            <a:pPr>
              <a:defRPr/>
            </a:pPr>
            <a:endParaRPr lang="de-DE"/>
          </a:p>
        </p:txBody>
      </p:sp>
      <p:graphicFrame>
        <p:nvGraphicFramePr>
          <p:cNvPr id="12" name="Таблица 11"/>
          <p:cNvGraphicFramePr>
            <a:graphicFrameLocks noGrp="1"/>
          </p:cNvGraphicFramePr>
          <p:nvPr/>
        </p:nvGraphicFramePr>
        <p:xfrm>
          <a:off x="196948" y="1083213"/>
          <a:ext cx="8721970" cy="5669280"/>
        </p:xfrm>
        <a:graphic>
          <a:graphicData uri="http://schemas.openxmlformats.org/drawingml/2006/table">
            <a:tbl>
              <a:tblPr firstRow="1" bandRow="1">
                <a:tableStyleId>{5C22544A-7EE6-4342-B048-85BDC9FD1C3A}</a:tableStyleId>
              </a:tblPr>
              <a:tblGrid>
                <a:gridCol w="1448972">
                  <a:extLst>
                    <a:ext uri="{9D8B030D-6E8A-4147-A177-3AD203B41FA5}">
                      <a16:colId xmlns:a16="http://schemas.microsoft.com/office/drawing/2014/main" xmlns="" val="20000"/>
                    </a:ext>
                  </a:extLst>
                </a:gridCol>
                <a:gridCol w="2602523">
                  <a:extLst>
                    <a:ext uri="{9D8B030D-6E8A-4147-A177-3AD203B41FA5}">
                      <a16:colId xmlns:a16="http://schemas.microsoft.com/office/drawing/2014/main" xmlns="" val="20001"/>
                    </a:ext>
                  </a:extLst>
                </a:gridCol>
                <a:gridCol w="4670475">
                  <a:extLst>
                    <a:ext uri="{9D8B030D-6E8A-4147-A177-3AD203B41FA5}">
                      <a16:colId xmlns:a16="http://schemas.microsoft.com/office/drawing/2014/main" xmlns="" val="20002"/>
                    </a:ext>
                  </a:extLst>
                </a:gridCol>
              </a:tblGrid>
              <a:tr h="604910">
                <a:tc>
                  <a:txBody>
                    <a:bodyPr/>
                    <a:lstStyle/>
                    <a:p>
                      <a:endParaRPr lang="ru-RU" sz="2000" dirty="0"/>
                    </a:p>
                  </a:txBody>
                  <a:tcPr>
                    <a:solidFill>
                      <a:srgbClr val="DEFCF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2000" dirty="0" smtClean="0">
                          <a:solidFill>
                            <a:srgbClr val="333333"/>
                          </a:solidFill>
                          <a:latin typeface="Times New Roman" panose="02020603050405020304" pitchFamily="18" charset="0"/>
                          <a:cs typeface="Times New Roman" panose="02020603050405020304" pitchFamily="18" charset="0"/>
                        </a:rPr>
                        <a:t>LEGE Nr. 1540 din 25-02-1998 </a:t>
                      </a:r>
                      <a:endParaRPr lang="ru-RU" sz="2000" dirty="0" smtClean="0"/>
                    </a:p>
                  </a:txBody>
                  <a:tcPr>
                    <a:solidFill>
                      <a:srgbClr val="DEFCFE"/>
                    </a:solidFill>
                  </a:tcPr>
                </a:tc>
                <a:tc>
                  <a:txBody>
                    <a:bodyPr/>
                    <a:lstStyle/>
                    <a:p>
                      <a:r>
                        <a:rPr lang="ro-RO" sz="2000" b="1" dirty="0" smtClean="0">
                          <a:solidFill>
                            <a:schemeClr val="tx1"/>
                          </a:solidFill>
                          <a:latin typeface="Times New Roman" panose="02020603050405020304" pitchFamily="18" charset="0"/>
                          <a:ea typeface="Lucida Sans Unicode" panose="020B0602030504020204" pitchFamily="34" charset="0"/>
                        </a:rPr>
                        <a:t>Ordin MADRM nr. 15 din 22.01.2019 </a:t>
                      </a:r>
                      <a:endParaRPr lang="ru-RU" sz="2000" b="1" dirty="0">
                        <a:solidFill>
                          <a:schemeClr val="tx1"/>
                        </a:solidFill>
                      </a:endParaRPr>
                    </a:p>
                  </a:txBody>
                  <a:tcPr>
                    <a:solidFill>
                      <a:srgbClr val="DEFCFE"/>
                    </a:solidFill>
                  </a:tcPr>
                </a:tc>
                <a:extLst>
                  <a:ext uri="{0D108BD9-81ED-4DB2-BD59-A6C34878D82A}">
                    <a16:rowId xmlns:a16="http://schemas.microsoft.com/office/drawing/2014/main" xmlns="" val="10000"/>
                  </a:ext>
                </a:extLst>
              </a:tr>
              <a:tr h="4851277">
                <a:tc>
                  <a:txBody>
                    <a:bodyPr/>
                    <a:lstStyle/>
                    <a:p>
                      <a:pPr algn="l"/>
                      <a:r>
                        <a:rPr lang="ro-RO" sz="2000" b="0" dirty="0" smtClean="0">
                          <a:solidFill>
                            <a:srgbClr val="333333"/>
                          </a:solidFill>
                          <a:latin typeface="Times New Roman" panose="02020603050405020304" pitchFamily="18" charset="0"/>
                          <a:cs typeface="Times New Roman" panose="02020603050405020304" pitchFamily="18" charset="0"/>
                        </a:rPr>
                        <a:t>Plata pentru deversările de poluanţi </a:t>
                      </a:r>
                      <a:r>
                        <a:rPr lang="ro-RO" sz="2000" b="0" u="sng" dirty="0" smtClean="0">
                          <a:solidFill>
                            <a:srgbClr val="FF0000"/>
                          </a:solidFill>
                          <a:latin typeface="Times New Roman" panose="02020603050405020304" pitchFamily="18" charset="0"/>
                          <a:cs typeface="Times New Roman" panose="02020603050405020304" pitchFamily="18" charset="0"/>
                        </a:rPr>
                        <a:t>care depăşesc normativele stabilite </a:t>
                      </a:r>
                      <a:endParaRPr lang="ru-RU" sz="2000" dirty="0"/>
                    </a:p>
                  </a:txBody>
                  <a:tcPr>
                    <a:solidFill>
                      <a:srgbClr val="DEFCFE"/>
                    </a:solidFill>
                  </a:tcPr>
                </a:tc>
                <a:tc>
                  <a:txBody>
                    <a:bodyPr/>
                    <a:lstStyle/>
                    <a:p>
                      <a:pPr algn="l"/>
                      <a:r>
                        <a:rPr lang="ro-RO" sz="2000" b="0" u="sng" dirty="0" smtClean="0">
                          <a:solidFill>
                            <a:srgbClr val="FF0000"/>
                          </a:solidFill>
                          <a:latin typeface="Times New Roman" panose="02020603050405020304" pitchFamily="18" charset="0"/>
                          <a:cs typeface="Times New Roman" panose="02020603050405020304" pitchFamily="18" charset="0"/>
                        </a:rPr>
                        <a:t>sumă a produsului dintre normativul plăţii şi masa normativă, </a:t>
                      </a:r>
                      <a:r>
                        <a:rPr lang="ro-RO" sz="2000" b="0" dirty="0" smtClean="0">
                          <a:solidFill>
                            <a:srgbClr val="333333"/>
                          </a:solidFill>
                          <a:latin typeface="Times New Roman" panose="02020603050405020304" pitchFamily="18" charset="0"/>
                          <a:cs typeface="Times New Roman" panose="02020603050405020304" pitchFamily="18" charset="0"/>
                        </a:rPr>
                        <a:t>în tone convenţionale, a poluanţilor </a:t>
                      </a:r>
                      <a:r>
                        <a:rPr lang="ro-RO" sz="2000" b="0" u="sng" dirty="0" smtClean="0">
                          <a:solidFill>
                            <a:srgbClr val="FF0000"/>
                          </a:solidFill>
                          <a:latin typeface="Times New Roman" panose="02020603050405020304" pitchFamily="18" charset="0"/>
                          <a:cs typeface="Times New Roman" panose="02020603050405020304" pitchFamily="18" charset="0"/>
                        </a:rPr>
                        <a:t>şi a produsului dintre normativul plăţii, mărimea depăşirii masei reale a poluanţilor asupra celei normative şi coeficientul de multiplicitate a depășirii concentrației reale față de cea normativă.</a:t>
                      </a:r>
                      <a:endParaRPr lang="ru-RU" sz="2000" u="sng" dirty="0">
                        <a:solidFill>
                          <a:srgbClr val="FF0000"/>
                        </a:solidFill>
                      </a:endParaRPr>
                    </a:p>
                  </a:txBody>
                  <a:tcPr>
                    <a:solidFill>
                      <a:srgbClr val="DEFCF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2000" u="sng" kern="1200" dirty="0" smtClean="0">
                          <a:solidFill>
                            <a:schemeClr val="dk1"/>
                          </a:solidFill>
                          <a:latin typeface="Times New Roman" pitchFamily="18" charset="0"/>
                          <a:ea typeface="+mn-ea"/>
                          <a:cs typeface="Times New Roman" pitchFamily="18" charset="0"/>
                        </a:rPr>
                        <a:t>se determină pentru fiecare indice de poluare în parte, ca suma produsului dintre normativul plăţii şi masa normativă a poluanţilor</a:t>
                      </a:r>
                      <a:r>
                        <a:rPr lang="ro-RO" sz="2000" kern="1200" dirty="0" smtClean="0">
                          <a:solidFill>
                            <a:schemeClr val="dk1"/>
                          </a:solidFill>
                          <a:latin typeface="Times New Roman" pitchFamily="18" charset="0"/>
                          <a:ea typeface="+mn-ea"/>
                          <a:cs typeface="Times New Roman" pitchFamily="18" charset="0"/>
                        </a:rPr>
                        <a:t>, în tone convenţionale </a:t>
                      </a:r>
                      <a:r>
                        <a:rPr lang="ro-RO" sz="2000" u="sng" kern="1200" dirty="0" smtClean="0">
                          <a:solidFill>
                            <a:schemeClr val="dk1"/>
                          </a:solidFill>
                          <a:latin typeface="Times New Roman" pitchFamily="18" charset="0"/>
                          <a:ea typeface="+mn-ea"/>
                          <a:cs typeface="Times New Roman" pitchFamily="18" charset="0"/>
                        </a:rPr>
                        <a:t>şi a produsului dintre normativul plăţii, mărimea depăşirii masei reale a poluanţilor asupra celei normative</a:t>
                      </a:r>
                      <a:r>
                        <a:rPr lang="ro-RO" sz="2000" kern="1200" dirty="0" smtClean="0">
                          <a:solidFill>
                            <a:schemeClr val="dk1"/>
                          </a:solidFill>
                          <a:latin typeface="Times New Roman" pitchFamily="18" charset="0"/>
                          <a:ea typeface="+mn-ea"/>
                          <a:cs typeface="Times New Roman" pitchFamily="18" charset="0"/>
                        </a:rPr>
                        <a:t>, în tone convenţionale </a:t>
                      </a:r>
                      <a:r>
                        <a:rPr lang="ro-RO" sz="2000" u="sng" kern="1200" dirty="0" smtClean="0">
                          <a:solidFill>
                            <a:schemeClr val="dk1"/>
                          </a:solidFill>
                          <a:latin typeface="Times New Roman" pitchFamily="18" charset="0"/>
                          <a:ea typeface="+mn-ea"/>
                          <a:cs typeface="Times New Roman" pitchFamily="18" charset="0"/>
                        </a:rPr>
                        <a:t>şi coeficientul de multiplicitate a depăşirii reale a concentraţiei faţă de cea normativă. </a:t>
                      </a:r>
                    </a:p>
                    <a:p>
                      <a:pPr marL="0" marR="0" indent="0" algn="l" defTabSz="914400" rtl="0" eaLnBrk="1" fontAlgn="auto" latinLnBrk="0" hangingPunct="1">
                        <a:lnSpc>
                          <a:spcPct val="100000"/>
                        </a:lnSpc>
                        <a:spcBef>
                          <a:spcPts val="0"/>
                        </a:spcBef>
                        <a:spcAft>
                          <a:spcPts val="0"/>
                        </a:spcAft>
                        <a:buClrTx/>
                        <a:buSzTx/>
                        <a:buFontTx/>
                        <a:buNone/>
                        <a:tabLst/>
                        <a:defRPr/>
                      </a:pPr>
                      <a:r>
                        <a:rPr lang="ro-RO" sz="2000" kern="1200" dirty="0" smtClean="0">
                          <a:solidFill>
                            <a:schemeClr val="dk1"/>
                          </a:solidFill>
                          <a:latin typeface="Times New Roman" pitchFamily="18" charset="0"/>
                          <a:ea typeface="+mn-ea"/>
                          <a:cs typeface="Times New Roman" pitchFamily="18" charset="0"/>
                        </a:rPr>
                        <a:t>Masa reală a poluanților, în tone convenționale - se înmulțeşte masa reală a poluanților în tone la coeficientul de agresivitate. </a:t>
                      </a:r>
                    </a:p>
                    <a:p>
                      <a:pPr marL="0" marR="0" indent="0" algn="l" defTabSz="914400" rtl="0" eaLnBrk="1" fontAlgn="auto" latinLnBrk="0" hangingPunct="1">
                        <a:lnSpc>
                          <a:spcPct val="100000"/>
                        </a:lnSpc>
                        <a:spcBef>
                          <a:spcPts val="0"/>
                        </a:spcBef>
                        <a:spcAft>
                          <a:spcPts val="0"/>
                        </a:spcAft>
                        <a:buClrTx/>
                        <a:buSzTx/>
                        <a:buFontTx/>
                        <a:buNone/>
                        <a:tabLst/>
                        <a:defRPr/>
                      </a:pPr>
                      <a:r>
                        <a:rPr lang="ro-RO" sz="2000" b="1" kern="1200" dirty="0" smtClean="0">
                          <a:solidFill>
                            <a:schemeClr val="dk1"/>
                          </a:solidFill>
                          <a:latin typeface="+mn-lt"/>
                          <a:ea typeface="+mn-ea"/>
                          <a:cs typeface="+mn-cs"/>
                        </a:rPr>
                        <a:t>P =N x {A</a:t>
                      </a:r>
                      <a:r>
                        <a:rPr lang="ro-RO" sz="2000" b="1" kern="1200" baseline="-25000" dirty="0" smtClean="0">
                          <a:solidFill>
                            <a:schemeClr val="dk1"/>
                          </a:solidFill>
                          <a:latin typeface="+mn-lt"/>
                          <a:ea typeface="+mn-ea"/>
                          <a:cs typeface="+mn-cs"/>
                        </a:rPr>
                        <a:t>1</a:t>
                      </a:r>
                      <a:r>
                        <a:rPr lang="ro-RO" sz="2000" b="1" kern="1200" dirty="0" smtClean="0">
                          <a:solidFill>
                            <a:schemeClr val="dk1"/>
                          </a:solidFill>
                          <a:latin typeface="+mn-lt"/>
                          <a:ea typeface="+mn-ea"/>
                          <a:cs typeface="+mn-cs"/>
                        </a:rPr>
                        <a:t> x [M</a:t>
                      </a:r>
                      <a:r>
                        <a:rPr lang="ro-RO" sz="2000" b="1" kern="1200" baseline="-25000" dirty="0" smtClean="0">
                          <a:solidFill>
                            <a:schemeClr val="dk1"/>
                          </a:solidFill>
                          <a:latin typeface="+mn-lt"/>
                          <a:ea typeface="+mn-ea"/>
                          <a:cs typeface="+mn-cs"/>
                        </a:rPr>
                        <a:t>n(1)</a:t>
                      </a:r>
                      <a:r>
                        <a:rPr lang="ro-RO" sz="2000" b="1" kern="1200" dirty="0" smtClean="0">
                          <a:solidFill>
                            <a:schemeClr val="dk1"/>
                          </a:solidFill>
                          <a:latin typeface="+mn-lt"/>
                          <a:ea typeface="+mn-ea"/>
                          <a:cs typeface="+mn-cs"/>
                        </a:rPr>
                        <a:t>+(M</a:t>
                      </a:r>
                      <a:r>
                        <a:rPr lang="ro-RO" sz="2000" b="1" kern="1200" baseline="-25000" dirty="0" smtClean="0">
                          <a:solidFill>
                            <a:schemeClr val="dk1"/>
                          </a:solidFill>
                          <a:latin typeface="+mn-lt"/>
                          <a:ea typeface="+mn-ea"/>
                          <a:cs typeface="+mn-cs"/>
                        </a:rPr>
                        <a:t>r(1)</a:t>
                      </a:r>
                      <a:r>
                        <a:rPr lang="ro-RO" sz="2000" b="1" kern="1200" dirty="0" smtClean="0">
                          <a:solidFill>
                            <a:schemeClr val="dk1"/>
                          </a:solidFill>
                          <a:latin typeface="+mn-lt"/>
                          <a:ea typeface="+mn-ea"/>
                          <a:cs typeface="+mn-cs"/>
                        </a:rPr>
                        <a:t> -</a:t>
                      </a:r>
                      <a:r>
                        <a:rPr lang="ro-RO" sz="2000" b="1" kern="1200" baseline="-25000" dirty="0" smtClean="0">
                          <a:solidFill>
                            <a:schemeClr val="dk1"/>
                          </a:solidFill>
                          <a:latin typeface="+mn-lt"/>
                          <a:ea typeface="+mn-ea"/>
                          <a:cs typeface="+mn-cs"/>
                        </a:rPr>
                        <a:t> </a:t>
                      </a:r>
                      <a:r>
                        <a:rPr lang="ro-RO" sz="2000" b="1" kern="1200" dirty="0" smtClean="0">
                          <a:solidFill>
                            <a:schemeClr val="dk1"/>
                          </a:solidFill>
                          <a:latin typeface="+mn-lt"/>
                          <a:ea typeface="+mn-ea"/>
                          <a:cs typeface="+mn-cs"/>
                        </a:rPr>
                        <a:t> M</a:t>
                      </a:r>
                      <a:r>
                        <a:rPr lang="ro-RO" sz="2000" b="1" kern="1200" baseline="-25000" dirty="0" smtClean="0">
                          <a:solidFill>
                            <a:schemeClr val="dk1"/>
                          </a:solidFill>
                          <a:latin typeface="+mn-lt"/>
                          <a:ea typeface="+mn-ea"/>
                          <a:cs typeface="+mn-cs"/>
                        </a:rPr>
                        <a:t>n(1)</a:t>
                      </a:r>
                      <a:r>
                        <a:rPr lang="ro-RO" sz="2000" b="1" kern="1200" dirty="0" smtClean="0">
                          <a:solidFill>
                            <a:schemeClr val="dk1"/>
                          </a:solidFill>
                          <a:latin typeface="+mn-lt"/>
                          <a:ea typeface="+mn-ea"/>
                          <a:cs typeface="+mn-cs"/>
                        </a:rPr>
                        <a:t>) x K</a:t>
                      </a:r>
                      <a:r>
                        <a:rPr lang="ro-RO" sz="2000" b="1" kern="1200" baseline="-25000" dirty="0" smtClean="0">
                          <a:solidFill>
                            <a:schemeClr val="dk1"/>
                          </a:solidFill>
                          <a:latin typeface="+mn-lt"/>
                          <a:ea typeface="+mn-ea"/>
                          <a:cs typeface="+mn-cs"/>
                        </a:rPr>
                        <a:t>1</a:t>
                      </a:r>
                      <a:r>
                        <a:rPr lang="ro-RO" sz="2000" b="1" kern="1200" dirty="0" smtClean="0">
                          <a:solidFill>
                            <a:schemeClr val="dk1"/>
                          </a:solidFill>
                          <a:latin typeface="+mn-lt"/>
                          <a:ea typeface="+mn-ea"/>
                          <a:cs typeface="+mn-cs"/>
                        </a:rPr>
                        <a:t>] +….+ A</a:t>
                      </a:r>
                      <a:r>
                        <a:rPr lang="ro-RO" sz="2000" b="1" kern="1200" baseline="-25000" dirty="0" smtClean="0">
                          <a:solidFill>
                            <a:schemeClr val="dk1"/>
                          </a:solidFill>
                          <a:latin typeface="+mn-lt"/>
                          <a:ea typeface="+mn-ea"/>
                          <a:cs typeface="+mn-cs"/>
                        </a:rPr>
                        <a:t>i</a:t>
                      </a:r>
                      <a:r>
                        <a:rPr lang="ro-RO" sz="2000" b="1" kern="1200" dirty="0" smtClean="0">
                          <a:solidFill>
                            <a:schemeClr val="dk1"/>
                          </a:solidFill>
                          <a:latin typeface="+mn-lt"/>
                          <a:ea typeface="+mn-ea"/>
                          <a:cs typeface="+mn-cs"/>
                        </a:rPr>
                        <a:t> x [M</a:t>
                      </a:r>
                      <a:r>
                        <a:rPr lang="ro-RO" sz="2000" b="1" kern="1200" baseline="-25000" dirty="0" smtClean="0">
                          <a:solidFill>
                            <a:schemeClr val="dk1"/>
                          </a:solidFill>
                          <a:latin typeface="+mn-lt"/>
                          <a:ea typeface="+mn-ea"/>
                          <a:cs typeface="+mn-cs"/>
                        </a:rPr>
                        <a:t>n(i)</a:t>
                      </a:r>
                      <a:r>
                        <a:rPr lang="ro-RO" sz="2000" b="1" kern="1200" dirty="0" smtClean="0">
                          <a:solidFill>
                            <a:schemeClr val="dk1"/>
                          </a:solidFill>
                          <a:latin typeface="+mn-lt"/>
                          <a:ea typeface="+mn-ea"/>
                          <a:cs typeface="+mn-cs"/>
                        </a:rPr>
                        <a:t>+(M</a:t>
                      </a:r>
                      <a:r>
                        <a:rPr lang="ro-RO" sz="2000" b="1" kern="1200" baseline="-25000" dirty="0" smtClean="0">
                          <a:solidFill>
                            <a:schemeClr val="dk1"/>
                          </a:solidFill>
                          <a:latin typeface="+mn-lt"/>
                          <a:ea typeface="+mn-ea"/>
                          <a:cs typeface="+mn-cs"/>
                        </a:rPr>
                        <a:t>r(i)</a:t>
                      </a:r>
                      <a:r>
                        <a:rPr lang="ro-RO" sz="2000" b="1" kern="1200" dirty="0" smtClean="0">
                          <a:solidFill>
                            <a:schemeClr val="dk1"/>
                          </a:solidFill>
                          <a:latin typeface="+mn-lt"/>
                          <a:ea typeface="+mn-ea"/>
                          <a:cs typeface="+mn-cs"/>
                        </a:rPr>
                        <a:t> -</a:t>
                      </a:r>
                      <a:r>
                        <a:rPr lang="ro-RO" sz="2000" b="1" kern="1200" baseline="-25000" dirty="0" smtClean="0">
                          <a:solidFill>
                            <a:schemeClr val="dk1"/>
                          </a:solidFill>
                          <a:latin typeface="+mn-lt"/>
                          <a:ea typeface="+mn-ea"/>
                          <a:cs typeface="+mn-cs"/>
                        </a:rPr>
                        <a:t> </a:t>
                      </a:r>
                      <a:r>
                        <a:rPr lang="ro-RO" sz="2000" b="1" kern="1200" dirty="0" smtClean="0">
                          <a:solidFill>
                            <a:schemeClr val="dk1"/>
                          </a:solidFill>
                          <a:latin typeface="+mn-lt"/>
                          <a:ea typeface="+mn-ea"/>
                          <a:cs typeface="+mn-cs"/>
                        </a:rPr>
                        <a:t> M</a:t>
                      </a:r>
                      <a:r>
                        <a:rPr lang="ro-RO" sz="2000" b="1" kern="1200" baseline="-25000" dirty="0" smtClean="0">
                          <a:solidFill>
                            <a:schemeClr val="dk1"/>
                          </a:solidFill>
                          <a:latin typeface="+mn-lt"/>
                          <a:ea typeface="+mn-ea"/>
                          <a:cs typeface="+mn-cs"/>
                        </a:rPr>
                        <a:t>n(i)</a:t>
                      </a:r>
                      <a:r>
                        <a:rPr lang="ro-RO" sz="2000" b="1" kern="1200" dirty="0" smtClean="0">
                          <a:solidFill>
                            <a:schemeClr val="dk1"/>
                          </a:solidFill>
                          <a:latin typeface="+mn-lt"/>
                          <a:ea typeface="+mn-ea"/>
                          <a:cs typeface="+mn-cs"/>
                        </a:rPr>
                        <a:t>) x K</a:t>
                      </a:r>
                      <a:r>
                        <a:rPr lang="ro-RO" sz="2000" b="1" kern="1200" baseline="-25000" dirty="0" smtClean="0">
                          <a:solidFill>
                            <a:schemeClr val="dk1"/>
                          </a:solidFill>
                          <a:latin typeface="+mn-lt"/>
                          <a:ea typeface="+mn-ea"/>
                          <a:cs typeface="+mn-cs"/>
                        </a:rPr>
                        <a:t>i</a:t>
                      </a:r>
                      <a:r>
                        <a:rPr lang="ro-RO" sz="2000" b="1" kern="1200" dirty="0" smtClean="0">
                          <a:solidFill>
                            <a:schemeClr val="dk1"/>
                          </a:solidFill>
                          <a:latin typeface="+mn-lt"/>
                          <a:ea typeface="+mn-ea"/>
                          <a:cs typeface="+mn-cs"/>
                        </a:rPr>
                        <a:t>]}, lei</a:t>
                      </a:r>
                      <a:endParaRPr lang="ru-RU" sz="2000" dirty="0">
                        <a:latin typeface="Times New Roman" pitchFamily="18" charset="0"/>
                        <a:cs typeface="Times New Roman" pitchFamily="18" charset="0"/>
                      </a:endParaRPr>
                    </a:p>
                  </a:txBody>
                  <a:tcPr>
                    <a:solidFill>
                      <a:srgbClr val="DEFCFE"/>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597989308"/>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Прямоугольник 10"/>
          <p:cNvSpPr/>
          <p:nvPr/>
        </p:nvSpPr>
        <p:spPr>
          <a:xfrm>
            <a:off x="281354" y="1533465"/>
            <a:ext cx="8623495" cy="5016758"/>
          </a:xfrm>
          <a:prstGeom prst="rect">
            <a:avLst/>
          </a:prstGeom>
        </p:spPr>
        <p:txBody>
          <a:bodyPr wrap="square">
            <a:spAutoFit/>
          </a:bodyPr>
          <a:lstStyle/>
          <a:p>
            <a:pPr algn="just"/>
            <a:r>
              <a:rPr lang="vi-VN" sz="2000" b="0" dirty="0" smtClean="0">
                <a:solidFill>
                  <a:schemeClr val="tx1"/>
                </a:solidFill>
                <a:latin typeface="Times New Roman" pitchFamily="18" charset="0"/>
                <a:cs typeface="Times New Roman" pitchFamily="18" charset="0"/>
              </a:rPr>
              <a:t>        1. Regulamentul cu privire la cerinţele de calitate a mediului pentru apele de suprafaţă (în continuare – Regulament) transpune parţial anexa V şi anexa X la Directiva 2000/60/CE a Parlamentului European şi a Consiliului din 23 octombrie 2000 de stabilire a unui cadru de politică comunitară în domeniul apei, publicată în Jurnalul Oficial al Uniunii Europene L 327 din 22 decembrie 2000, precum şi anexa I la Directiva 2008/105/CE a Parlamentului European şi a Consiliului din 16 decembrie 2008 privind standardele de calitate a mediului în domeniul apei, de modificare şi de abrogare a Directivelor 82/176/CEE, 83/513/CEE, 84/156/CEE, 84/491/CEE, 86/280/CEE ale Consiliului şi de modificare a Directivei 2000/60/CE, publicată în Jurnalul Oficial al Uniunii Europene L 348 din 24 decembrie 2008, şi constituie un instrument de lucru necesar autorităţilor cu atribuţii de gestionare a apelor şi de protecţie a mediului în activitatea de evaluare calitativă a resurselor de apă, care prevede stabilirea valorilor de temperatură, de aciditate/alcalinitate, de oxigen dizolvat, a parametrilor chimici şi microbiologici.</a:t>
            </a:r>
          </a:p>
          <a:p>
            <a:pPr algn="just"/>
            <a:r>
              <a:rPr lang="vi-VN" sz="2000" b="0" dirty="0" smtClean="0">
                <a:solidFill>
                  <a:schemeClr val="tx1"/>
                </a:solidFill>
                <a:latin typeface="Times New Roman" pitchFamily="18" charset="0"/>
                <a:cs typeface="Times New Roman" pitchFamily="18" charset="0"/>
              </a:rPr>
              <a:t>            2. Regulamentul stabileşte cerinţele de calitate a mediului pentru apele de suprafaţă şi modul de clasificare a apelor de suprafaţă în clase de calitate.</a:t>
            </a:r>
            <a:endParaRPr lang="vi-VN" sz="2000" b="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Прямоугольник 10"/>
          <p:cNvSpPr/>
          <p:nvPr/>
        </p:nvSpPr>
        <p:spPr>
          <a:xfrm>
            <a:off x="182881" y="1463040"/>
            <a:ext cx="8553156" cy="4708981"/>
          </a:xfrm>
          <a:prstGeom prst="rect">
            <a:avLst/>
          </a:prstGeom>
        </p:spPr>
        <p:txBody>
          <a:bodyPr wrap="square">
            <a:spAutoFit/>
          </a:bodyPr>
          <a:lstStyle/>
          <a:p>
            <a:pPr algn="just"/>
            <a:r>
              <a:rPr lang="vi-VN" sz="2000" b="0" dirty="0" smtClean="0">
                <a:solidFill>
                  <a:schemeClr val="tx1"/>
                </a:solidFill>
                <a:latin typeface="Times New Roman" pitchFamily="18" charset="0"/>
                <a:cs typeface="Times New Roman" pitchFamily="18" charset="0"/>
              </a:rPr>
              <a:t>  4. Cerinţele de calitate a mediului pentru apele de suprafaţă cu referire la parametrii fizico-chimici, hidrobiologici, microbiologici, virusologici şi helmintologici sînt stabilite în anexa nr.1 la prezentul Regulament.</a:t>
            </a:r>
            <a:endParaRPr lang="ro-RO" sz="2000" b="0" dirty="0" smtClean="0">
              <a:solidFill>
                <a:schemeClr val="tx1"/>
              </a:solidFill>
              <a:latin typeface="Times New Roman" pitchFamily="18" charset="0"/>
              <a:cs typeface="Times New Roman" pitchFamily="18" charset="0"/>
            </a:endParaRPr>
          </a:p>
          <a:p>
            <a:pPr algn="just"/>
            <a:r>
              <a:rPr lang="vi-VN" sz="2000" b="0" dirty="0" smtClean="0"/>
              <a:t> </a:t>
            </a:r>
            <a:r>
              <a:rPr lang="vi-VN" sz="2000" b="0" dirty="0" smtClean="0">
                <a:solidFill>
                  <a:schemeClr val="tx1"/>
                </a:solidFill>
                <a:latin typeface="Times New Roman" pitchFamily="18" charset="0"/>
                <a:cs typeface="Times New Roman" pitchFamily="18" charset="0"/>
              </a:rPr>
              <a:t>6. Clasificarea corpurilor de apă de suprafaţă se realizează în conformitate cu cerinţele de calitate a mediului pentru apele de suprafaţă, indicate în anexa nr.1 la prezentul Regulament, şi în baza rezultatelor monitorizării calităţii apelor, efectuate pe parcursul a trei ani consecutivi.</a:t>
            </a:r>
            <a:r>
              <a:rPr lang="vi-VN" sz="2000" b="0" dirty="0" smtClean="0"/>
              <a:t> </a:t>
            </a:r>
            <a:endParaRPr lang="ro-RO" sz="2000" b="0" dirty="0" smtClean="0"/>
          </a:p>
          <a:p>
            <a:pPr algn="just"/>
            <a:r>
              <a:rPr lang="vi-VN" sz="2000" b="0" dirty="0" smtClean="0">
                <a:solidFill>
                  <a:schemeClr val="tx1"/>
                </a:solidFill>
                <a:latin typeface="Times New Roman" pitchFamily="18" charset="0"/>
                <a:cs typeface="Times New Roman" pitchFamily="18" charset="0"/>
              </a:rPr>
              <a:t>12. Clasificarea apelor de suprafaţă se face în baza rezultatelor monitorizării calităţii apei, delimitîndu-se cinci clase de calitate:</a:t>
            </a:r>
            <a:r>
              <a:rPr lang="vi-VN" sz="2000" b="0" dirty="0" smtClean="0"/>
              <a:t>  </a:t>
            </a:r>
            <a:endParaRPr lang="ro-RO" sz="2000" b="0" dirty="0" smtClean="0"/>
          </a:p>
          <a:p>
            <a:pPr algn="just"/>
            <a:r>
              <a:rPr lang="vi-VN" sz="2000" b="0" dirty="0" smtClean="0">
                <a:solidFill>
                  <a:schemeClr val="tx1"/>
                </a:solidFill>
                <a:latin typeface="Times New Roman" pitchFamily="18" charset="0"/>
                <a:cs typeface="Times New Roman" pitchFamily="18" charset="0"/>
              </a:rPr>
              <a:t>1) clasa I (foarte bună) –  apele de suprafaţă în care nu există alterări (sau există alterări minore) ale valorilor fizico-chimice şi biologice de calitate. </a:t>
            </a:r>
            <a:r>
              <a:rPr lang="ro-RO" sz="2000" b="0" dirty="0" smtClean="0">
                <a:solidFill>
                  <a:schemeClr val="tx1"/>
                </a:solidFill>
                <a:latin typeface="Times New Roman" pitchFamily="18" charset="0"/>
                <a:cs typeface="Times New Roman" pitchFamily="18" charset="0"/>
              </a:rPr>
              <a:t>Poate fi utilizată pentru toate tipurile de folosință;</a:t>
            </a:r>
            <a:r>
              <a:rPr lang="vi-VN" sz="2000" b="0" dirty="0" smtClean="0"/>
              <a:t>  </a:t>
            </a:r>
            <a:endParaRPr lang="ro-RO" sz="2000" b="0" dirty="0" smtClean="0"/>
          </a:p>
          <a:p>
            <a:pPr algn="just"/>
            <a:r>
              <a:rPr lang="vi-VN" sz="2000" b="0" dirty="0" smtClean="0">
                <a:solidFill>
                  <a:schemeClr val="tx1"/>
                </a:solidFill>
                <a:latin typeface="Times New Roman" pitchFamily="18" charset="0"/>
                <a:cs typeface="Times New Roman" pitchFamily="18" charset="0"/>
              </a:rPr>
              <a:t>2) clasa a II-a (bună) – apele de suprafaţă care au fost afectate uşor de activitatea antropică, dar care pot totuşi asigura toate folosinţele în mod adecvat.</a:t>
            </a:r>
            <a:r>
              <a:rPr lang="ro-RO" sz="2000" b="0" dirty="0" smtClean="0">
                <a:solidFill>
                  <a:schemeClr val="tx1"/>
                </a:solidFill>
                <a:latin typeface="Times New Roman" pitchFamily="18" charset="0"/>
                <a:cs typeface="Times New Roman" pitchFamily="18" charset="0"/>
              </a:rPr>
              <a:t> </a:t>
            </a:r>
            <a:r>
              <a:rPr lang="vi-VN" sz="2000" b="0" dirty="0" smtClean="0">
                <a:solidFill>
                  <a:schemeClr val="tx1"/>
                </a:solidFill>
                <a:latin typeface="Times New Roman" pitchFamily="18" charset="0"/>
                <a:cs typeface="Times New Roman" pitchFamily="18" charset="0"/>
              </a:rPr>
              <a:t>Metodele de tratare simplă sînt suficiente pentru pregătirea apei potabile.</a:t>
            </a:r>
            <a:endParaRPr lang="ru-RU" sz="2000" b="0"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Прямоугольник 10"/>
          <p:cNvSpPr/>
          <p:nvPr/>
        </p:nvSpPr>
        <p:spPr>
          <a:xfrm>
            <a:off x="168812" y="1420837"/>
            <a:ext cx="8693834" cy="4708981"/>
          </a:xfrm>
          <a:prstGeom prst="rect">
            <a:avLst/>
          </a:prstGeom>
        </p:spPr>
        <p:txBody>
          <a:bodyPr wrap="square">
            <a:spAutoFit/>
          </a:bodyPr>
          <a:lstStyle/>
          <a:p>
            <a:pPr algn="just"/>
            <a:r>
              <a:rPr lang="vi-VN" sz="2000" b="0" dirty="0" smtClean="0">
                <a:solidFill>
                  <a:schemeClr val="tx1"/>
                </a:solidFill>
                <a:latin typeface="Times New Roman" pitchFamily="18" charset="0"/>
                <a:cs typeface="Times New Roman" pitchFamily="18" charset="0"/>
              </a:rPr>
              <a:t> 3) </a:t>
            </a:r>
            <a:r>
              <a:rPr lang="vi-VN" sz="2000" b="0" i="1" dirty="0" smtClean="0">
                <a:solidFill>
                  <a:schemeClr val="tx1"/>
                </a:solidFill>
                <a:latin typeface="Times New Roman" pitchFamily="18" charset="0"/>
                <a:cs typeface="Times New Roman" pitchFamily="18" charset="0"/>
              </a:rPr>
              <a:t>clasa a III-a</a:t>
            </a:r>
            <a:r>
              <a:rPr lang="vi-VN" sz="2000" b="0" dirty="0" smtClean="0">
                <a:solidFill>
                  <a:schemeClr val="tx1"/>
                </a:solidFill>
                <a:latin typeface="Times New Roman" pitchFamily="18" charset="0"/>
                <a:cs typeface="Times New Roman" pitchFamily="18" charset="0"/>
              </a:rPr>
              <a:t> (poluată moderat) – apele de suprafaţă ale căror valori fizico-chimice şi biologice de calitate deviază moderat de la fondul natural al calităţii apei, din cauza activităţilor umane. Se înregistrează semne moderate de dereglare a funcţionării ecosistemului, iar condiţiile necesare pentru familia salmonidelor nu mai pot fi asigurate. Tratarea simplă nu este suficientă pentru folosinţa apei în scopuri potabile, fiind aplicate metode de tratare normale. </a:t>
            </a:r>
            <a:r>
              <a:rPr lang="vi-VN" sz="2000" b="0" dirty="0" smtClean="0"/>
              <a:t>      </a:t>
            </a:r>
            <a:endParaRPr lang="ro-RO" sz="2000" b="0" dirty="0" smtClean="0"/>
          </a:p>
          <a:p>
            <a:pPr algn="just"/>
            <a:r>
              <a:rPr lang="vi-VN" sz="2000" b="0" dirty="0" smtClean="0">
                <a:solidFill>
                  <a:schemeClr val="tx1"/>
                </a:solidFill>
                <a:latin typeface="Times New Roman" pitchFamily="18" charset="0"/>
                <a:cs typeface="Times New Roman" pitchFamily="18" charset="0"/>
              </a:rPr>
              <a:t>4) clasa a IV-a (poluată) – apele de suprafaţă care prezintă dovezi de devieri majore ale valorilor fizico-chimice şi biologice de calitate de la fondul natural al calităţii apei, din cauza activităţilor umane. Condiţiile pentru familia ciprinidelor nu mai pot fi asigurate. Apele nu corespund cerinţelor pentru apa potabilă fără aplicarea metodelor de tratare avansată</a:t>
            </a:r>
            <a:r>
              <a:rPr lang="vi-VN" sz="2000" b="0" smtClean="0">
                <a:solidFill>
                  <a:schemeClr val="tx1"/>
                </a:solidFill>
                <a:latin typeface="Times New Roman" pitchFamily="18" charset="0"/>
                <a:cs typeface="Times New Roman" pitchFamily="18" charset="0"/>
              </a:rPr>
              <a:t>. </a:t>
            </a:r>
            <a:endParaRPr lang="ro-RO" sz="2000" b="0" dirty="0" smtClean="0">
              <a:solidFill>
                <a:schemeClr val="tx1"/>
              </a:solidFill>
              <a:latin typeface="Times New Roman" pitchFamily="18" charset="0"/>
              <a:cs typeface="Times New Roman" pitchFamily="18" charset="0"/>
            </a:endParaRPr>
          </a:p>
          <a:p>
            <a:pPr algn="just"/>
            <a:r>
              <a:rPr lang="vi-VN" sz="2000" b="0" dirty="0" smtClean="0">
                <a:solidFill>
                  <a:schemeClr val="tx1"/>
                </a:solidFill>
                <a:latin typeface="Times New Roman" pitchFamily="18" charset="0"/>
                <a:cs typeface="Times New Roman" pitchFamily="18" charset="0"/>
              </a:rPr>
              <a:t>5) clasa a V-a (foarte poluată) – apele de suprafaţă care prezintă dovezi de devieri majore ale valorilor fizico-chimice şi biologice de la fondul natural al calităţii apei, din cauza activităţilor umane. Componentele biologice, îndeosebi piscicole, sînt deteriorate şi apa nu poate fi utilizată în scopuri potabile. </a:t>
            </a:r>
            <a:endParaRPr lang="ru-RU"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Прямоугольник 10"/>
          <p:cNvSpPr/>
          <p:nvPr/>
        </p:nvSpPr>
        <p:spPr>
          <a:xfrm>
            <a:off x="309489" y="1520786"/>
            <a:ext cx="8623496" cy="1631216"/>
          </a:xfrm>
          <a:prstGeom prst="rect">
            <a:avLst/>
          </a:prstGeom>
        </p:spPr>
        <p:txBody>
          <a:bodyPr wrap="square">
            <a:spAutoFit/>
          </a:bodyPr>
          <a:lstStyle/>
          <a:p>
            <a:pPr algn="just"/>
            <a:r>
              <a:rPr lang="vi-VN" sz="2000" b="0" dirty="0" smtClean="0">
                <a:solidFill>
                  <a:schemeClr val="tx1"/>
                </a:solidFill>
                <a:latin typeface="Times New Roman" pitchFamily="18" charset="0"/>
                <a:cs typeface="Times New Roman" pitchFamily="18" charset="0"/>
              </a:rPr>
              <a:t>15. În scopul atribuirii clasei finale pentru fiecare corp de apă, organul central al administraţiei publice în domeniul mediului va crea un grup de lucru, constituit din reprezentanţi ai organului central al administraţiei publice în domeniul mediului, ai organului central al administraţiei publice în domeniul sănătăţii şi  ai instituţiilor de cercetări ştiinţifice.</a:t>
            </a:r>
            <a:endParaRPr lang="ru-RU"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2" name="Прямоугольник 11"/>
          <p:cNvSpPr/>
          <p:nvPr/>
        </p:nvSpPr>
        <p:spPr>
          <a:xfrm>
            <a:off x="225083" y="1491175"/>
            <a:ext cx="8693834" cy="5016758"/>
          </a:xfrm>
          <a:prstGeom prst="rect">
            <a:avLst/>
          </a:prstGeom>
        </p:spPr>
        <p:txBody>
          <a:bodyPr wrap="square">
            <a:spAutoFit/>
          </a:bodyPr>
          <a:lstStyle/>
          <a:p>
            <a:pPr algn="just"/>
            <a:r>
              <a:rPr lang="vi-VN" sz="2000" dirty="0" smtClean="0">
                <a:solidFill>
                  <a:srgbClr val="0000FF"/>
                </a:solidFill>
                <a:latin typeface="Times New Roman" pitchFamily="18" charset="0"/>
                <a:cs typeface="Times New Roman" pitchFamily="18" charset="0"/>
              </a:rPr>
              <a:t>ORDIN Nr. 61</a:t>
            </a:r>
            <a:r>
              <a:rPr lang="ro-MO" sz="2000" dirty="0" smtClean="0">
                <a:solidFill>
                  <a:srgbClr val="0000FF"/>
                </a:solidFill>
                <a:latin typeface="Times New Roman" pitchFamily="18" charset="0"/>
                <a:cs typeface="Times New Roman" pitchFamily="18" charset="0"/>
              </a:rPr>
              <a:t> </a:t>
            </a:r>
            <a:r>
              <a:rPr lang="vi-VN" sz="2000" dirty="0" smtClean="0">
                <a:solidFill>
                  <a:srgbClr val="0000FF"/>
                </a:solidFill>
                <a:latin typeface="Times New Roman" pitchFamily="18" charset="0"/>
                <a:cs typeface="Times New Roman" pitchFamily="18" charset="0"/>
              </a:rPr>
              <a:t>din 10-09-2014</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emis</a:t>
            </a:r>
            <a:r>
              <a:rPr lang="en-US" sz="2000" dirty="0" smtClean="0">
                <a:solidFill>
                  <a:srgbClr val="0000FF"/>
                </a:solidFill>
                <a:latin typeface="Times New Roman" pitchFamily="18" charset="0"/>
                <a:cs typeface="Times New Roman" pitchFamily="18" charset="0"/>
              </a:rPr>
              <a:t> de c</a:t>
            </a:r>
            <a:r>
              <a:rPr lang="ro-MO" sz="2000" dirty="0" smtClean="0">
                <a:solidFill>
                  <a:srgbClr val="0000FF"/>
                </a:solidFill>
                <a:latin typeface="Times New Roman" pitchFamily="18" charset="0"/>
                <a:cs typeface="Times New Roman" pitchFamily="18" charset="0"/>
              </a:rPr>
              <a:t>ă</a:t>
            </a:r>
            <a:r>
              <a:rPr lang="en-US" sz="2000" dirty="0" err="1" smtClean="0">
                <a:solidFill>
                  <a:srgbClr val="0000FF"/>
                </a:solidFill>
                <a:latin typeface="Times New Roman" pitchFamily="18" charset="0"/>
                <a:cs typeface="Times New Roman" pitchFamily="18" charset="0"/>
              </a:rPr>
              <a:t>tre</a:t>
            </a:r>
            <a:r>
              <a:rPr lang="en-US" sz="2000" dirty="0" smtClean="0">
                <a:solidFill>
                  <a:srgbClr val="0000FF"/>
                </a:solidFill>
                <a:latin typeface="Times New Roman" pitchFamily="18" charset="0"/>
                <a:cs typeface="Times New Roman" pitchFamily="18" charset="0"/>
              </a:rPr>
              <a:t> </a:t>
            </a:r>
            <a:r>
              <a:rPr lang="vi-VN" sz="2000" dirty="0" smtClean="0">
                <a:solidFill>
                  <a:srgbClr val="0000FF"/>
                </a:solidFill>
                <a:latin typeface="Times New Roman" pitchFamily="18" charset="0"/>
                <a:cs typeface="Times New Roman" pitchFamily="18" charset="0"/>
              </a:rPr>
              <a:t>MINISTERUL MEDIULUI</a:t>
            </a:r>
            <a:r>
              <a:rPr lang="ro-MO" sz="2000" dirty="0" smtClean="0">
                <a:solidFill>
                  <a:srgbClr val="0000FF"/>
                </a:solidFill>
                <a:latin typeface="Times New Roman" pitchFamily="18" charset="0"/>
                <a:cs typeface="Times New Roman" pitchFamily="18" charset="0"/>
              </a:rPr>
              <a:t> </a:t>
            </a:r>
            <a:r>
              <a:rPr lang="vi-VN" sz="2000" dirty="0" smtClean="0">
                <a:solidFill>
                  <a:srgbClr val="0000FF"/>
                </a:solidFill>
                <a:latin typeface="Times New Roman" pitchFamily="18" charset="0"/>
                <a:cs typeface="Times New Roman" pitchFamily="18" charset="0"/>
              </a:rPr>
              <a:t>cu privire la aprobarea Ghidului pentru aplicarea celor mai bune tehnici disponibile pentru emisiile de apă uzată din industria alimentară</a:t>
            </a:r>
            <a:endParaRPr lang="vi-VN" sz="2000" b="0" dirty="0" smtClean="0">
              <a:solidFill>
                <a:srgbClr val="0000FF"/>
              </a:solidFill>
              <a:latin typeface="Times New Roman" pitchFamily="18" charset="0"/>
              <a:cs typeface="Times New Roman" pitchFamily="18" charset="0"/>
            </a:endParaRPr>
          </a:p>
          <a:p>
            <a:pPr algn="just"/>
            <a:r>
              <a:rPr lang="vi-VN" sz="2000" b="0" dirty="0" smtClean="0">
                <a:solidFill>
                  <a:srgbClr val="0000FF"/>
                </a:solidFill>
                <a:latin typeface="Times New Roman" pitchFamily="18" charset="0"/>
                <a:cs typeface="Times New Roman" pitchFamily="18" charset="0"/>
              </a:rPr>
              <a:t>Publicat : 19-09-2014 în Monitorul Oficial Nr. 275-281 art. 1312</a:t>
            </a:r>
            <a:endParaRPr lang="ro-MO" sz="2000" b="0" dirty="0" smtClean="0">
              <a:solidFill>
                <a:srgbClr val="0000FF"/>
              </a:solidFill>
              <a:latin typeface="Times New Roman" pitchFamily="18" charset="0"/>
              <a:cs typeface="Times New Roman" pitchFamily="18" charset="0"/>
            </a:endParaRPr>
          </a:p>
          <a:p>
            <a:pPr algn="just"/>
            <a:r>
              <a:rPr lang="vi-VN" sz="2000" b="0" dirty="0" smtClean="0">
                <a:solidFill>
                  <a:schemeClr val="tx1"/>
                </a:solidFill>
                <a:latin typeface="Times New Roman" pitchFamily="18" charset="0"/>
                <a:cs typeface="Times New Roman" pitchFamily="18" charset="0"/>
              </a:rPr>
              <a:t>În scopul implementării prevederilor art. 36 alin (2) din Legea apelor nr. 272 din 23 decembrie 2011, </a:t>
            </a:r>
            <a:r>
              <a:rPr lang="vi-VN" sz="2000" b="0" u="sng" dirty="0" smtClean="0">
                <a:solidFill>
                  <a:schemeClr val="tx1"/>
                </a:solidFill>
                <a:latin typeface="Times New Roman" pitchFamily="18" charset="0"/>
                <a:cs typeface="Times New Roman" pitchFamily="18" charset="0"/>
              </a:rPr>
              <a:t>privind utilizarea celor mai bune tehnici disponibile de epurare a deşeurilor lichide şi a efluenţilor acestora în industrie</a:t>
            </a:r>
            <a:r>
              <a:rPr lang="vi-VN" sz="2000" b="0" dirty="0" smtClean="0">
                <a:solidFill>
                  <a:schemeClr val="tx1"/>
                </a:solidFill>
                <a:latin typeface="Times New Roman" pitchFamily="18" charset="0"/>
                <a:cs typeface="Times New Roman" pitchFamily="18" charset="0"/>
              </a:rPr>
              <a:t>, </a:t>
            </a:r>
            <a:r>
              <a:rPr lang="vi-VN" sz="2000" dirty="0" smtClean="0">
                <a:solidFill>
                  <a:schemeClr val="tx1"/>
                </a:solidFill>
                <a:latin typeface="Times New Roman" pitchFamily="18" charset="0"/>
                <a:cs typeface="Times New Roman" pitchFamily="18" charset="0"/>
              </a:rPr>
              <a:t>O R D O N:</a:t>
            </a:r>
            <a:endParaRPr lang="vi-VN" sz="2000" b="0" dirty="0" smtClean="0">
              <a:solidFill>
                <a:schemeClr val="tx1"/>
              </a:solidFill>
              <a:latin typeface="Times New Roman" pitchFamily="18" charset="0"/>
              <a:cs typeface="Times New Roman" pitchFamily="18" charset="0"/>
            </a:endParaRPr>
          </a:p>
          <a:p>
            <a:pPr algn="just"/>
            <a:r>
              <a:rPr lang="vi-VN" sz="2000" b="0" dirty="0" smtClean="0">
                <a:solidFill>
                  <a:schemeClr val="tx1"/>
                </a:solidFill>
                <a:latin typeface="Times New Roman" pitchFamily="18" charset="0"/>
                <a:cs typeface="Times New Roman" pitchFamily="18" charset="0"/>
              </a:rPr>
              <a:t>Se aprobă Ghidul pentru aplicarea celor mai bune tehnici disponibile pentru emisiile de apă uzată din industria alimentară, conform anexei.</a:t>
            </a:r>
            <a:endParaRPr lang="ro-MO" sz="2000" b="0" dirty="0" smtClean="0">
              <a:solidFill>
                <a:schemeClr val="tx1"/>
              </a:solidFill>
              <a:latin typeface="Times New Roman" pitchFamily="18" charset="0"/>
              <a:cs typeface="Times New Roman" pitchFamily="18" charset="0"/>
            </a:endParaRPr>
          </a:p>
          <a:p>
            <a:pPr algn="just"/>
            <a:r>
              <a:rPr lang="vi-VN" sz="2000" b="0" dirty="0" smtClean="0">
                <a:solidFill>
                  <a:schemeClr val="tx1"/>
                </a:solidFill>
                <a:latin typeface="Times New Roman" pitchFamily="18" charset="0"/>
                <a:cs typeface="Times New Roman" pitchFamily="18" charset="0"/>
              </a:rPr>
              <a:t>Acest Ghid oferă cadrul necesar pentru punerea în aplicare a Directivei 2010/75/CE a Parlamentului European și a Consiliului din 24 noiembrie 2010 privind emisiile industriale (prevenirea și controlul integrat și de control), publicat în Jurnalul Oficial al Uniunii Europene (JO L 334, 17.12.2010, p.17) și pentru punerea în aplicare a articolului 10 din Directiva Cadru a Apei 2000/60/CE a Parlamentului European și a Consiliului din 23 octombrie 2000 de stabilire a unui cadru de acțiune comunitară în domeniul apei (JO L 327, 22.12.2000, p.1.).</a:t>
            </a:r>
            <a:endParaRPr lang="vi-VN" sz="2000" b="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2" name="Прямоугольник 11"/>
          <p:cNvSpPr/>
          <p:nvPr/>
        </p:nvSpPr>
        <p:spPr>
          <a:xfrm>
            <a:off x="309489" y="1491255"/>
            <a:ext cx="8468751" cy="5016758"/>
          </a:xfrm>
          <a:prstGeom prst="rect">
            <a:avLst/>
          </a:prstGeom>
        </p:spPr>
        <p:txBody>
          <a:bodyPr wrap="square">
            <a:spAutoFit/>
          </a:bodyPr>
          <a:lstStyle/>
          <a:p>
            <a:pPr algn="just"/>
            <a:r>
              <a:rPr lang="ro-MO" sz="2000" b="0" dirty="0" smtClean="0">
                <a:solidFill>
                  <a:schemeClr val="tx1"/>
                </a:solidFill>
                <a:latin typeface="Times New Roman" pitchFamily="18" charset="0"/>
                <a:cs typeface="Times New Roman" pitchFamily="18" charset="0"/>
              </a:rPr>
              <a:t>Ghidul </a:t>
            </a:r>
            <a:r>
              <a:rPr lang="vi-VN" sz="2000" b="0" dirty="0" smtClean="0">
                <a:solidFill>
                  <a:schemeClr val="tx1"/>
                </a:solidFill>
                <a:latin typeface="Times New Roman" pitchFamily="18" charset="0"/>
                <a:cs typeface="Times New Roman" pitchFamily="18" charset="0"/>
              </a:rPr>
              <a:t>stabile</a:t>
            </a:r>
            <a:r>
              <a:rPr lang="ro-MO" sz="2000" b="0" dirty="0" smtClean="0">
                <a:solidFill>
                  <a:schemeClr val="tx1"/>
                </a:solidFill>
                <a:latin typeface="Times New Roman" pitchFamily="18" charset="0"/>
                <a:cs typeface="Times New Roman" pitchFamily="18" charset="0"/>
              </a:rPr>
              <a:t>ște</a:t>
            </a:r>
            <a:r>
              <a:rPr lang="vi-VN" sz="2000" b="0" dirty="0" smtClean="0">
                <a:solidFill>
                  <a:schemeClr val="tx1"/>
                </a:solidFill>
                <a:latin typeface="Times New Roman" pitchFamily="18" charset="0"/>
                <a:cs typeface="Times New Roman" pitchFamily="18" charset="0"/>
              </a:rPr>
              <a:t> </a:t>
            </a:r>
            <a:r>
              <a:rPr lang="vi-VN" sz="2000" dirty="0" smtClean="0">
                <a:solidFill>
                  <a:schemeClr val="tx1"/>
                </a:solidFill>
                <a:latin typeface="Times New Roman" pitchFamily="18" charset="0"/>
                <a:cs typeface="Times New Roman" pitchFamily="18" charset="0"/>
              </a:rPr>
              <a:t>norme referitoare la prevenirea și controlul integrat al poluării care rezultă din activitățile industriale</a:t>
            </a:r>
            <a:r>
              <a:rPr lang="ro-MO" sz="2000" dirty="0" smtClean="0">
                <a:solidFill>
                  <a:schemeClr val="tx1"/>
                </a:solidFill>
                <a:latin typeface="Times New Roman" pitchFamily="18" charset="0"/>
                <a:cs typeface="Times New Roman" pitchFamily="18" charset="0"/>
              </a:rPr>
              <a:t>.</a:t>
            </a:r>
            <a:r>
              <a:rPr lang="vi-VN" sz="2000" dirty="0" smtClean="0">
                <a:solidFill>
                  <a:schemeClr val="tx1"/>
                </a:solidFill>
                <a:latin typeface="Times New Roman" pitchFamily="18" charset="0"/>
                <a:cs typeface="Times New Roman" pitchFamily="18" charset="0"/>
              </a:rPr>
              <a:t> </a:t>
            </a:r>
            <a:r>
              <a:rPr lang="vi-VN" sz="2000" b="0" dirty="0" smtClean="0">
                <a:solidFill>
                  <a:schemeClr val="tx1"/>
                </a:solidFill>
                <a:latin typeface="Times New Roman" pitchFamily="18" charset="0"/>
                <a:cs typeface="Times New Roman" pitchFamily="18" charset="0"/>
              </a:rPr>
              <a:t>Astfel, aceasta stabileşte o procedură de autorizare şi anumite cerinţe, în special cu privire la evacuări, cu scopul de a evita sau reduce emisiile poluante în atmosferă, apă şi sol, precum şi deşeurile provenite din instalaţii industriale şi agricole, pentru a atinge un nivel înalt de protecţie a mediului şi a sănătăţii.</a:t>
            </a:r>
            <a:r>
              <a:rPr lang="vi-VN" sz="2000" b="0" dirty="0" smtClean="0"/>
              <a:t> </a:t>
            </a:r>
            <a:endParaRPr lang="ro-MO" sz="2000" b="0" dirty="0" smtClean="0"/>
          </a:p>
          <a:p>
            <a:pPr algn="just"/>
            <a:r>
              <a:rPr lang="vi-VN" sz="2000" b="0" dirty="0" smtClean="0">
                <a:solidFill>
                  <a:schemeClr val="tx1"/>
                </a:solidFill>
                <a:latin typeface="Times New Roman" pitchFamily="18" charset="0"/>
                <a:cs typeface="Times New Roman" pitchFamily="18" charset="0"/>
              </a:rPr>
              <a:t>2. Pentru a atinge un nivel înalt de protecţie a mediului  în ansamblul său, în cadrul instalaţiilor industriale urmează a fi aplicate cele mai bune tehnici disponibile (BTD), elaborate în aşa mod, ca să permită aplicarea acestora în sectoare industriale relevante, în condiţii economice şi tehnice viabile.</a:t>
            </a:r>
          </a:p>
          <a:p>
            <a:pPr algn="just"/>
            <a:r>
              <a:rPr lang="vi-VN" sz="2000" b="0" dirty="0" smtClean="0">
                <a:solidFill>
                  <a:schemeClr val="tx1"/>
                </a:solidFill>
                <a:latin typeface="Times New Roman" pitchFamily="18" charset="0"/>
                <a:cs typeface="Times New Roman" pitchFamily="18" charset="0"/>
              </a:rPr>
              <a:t>3. (a) “BTD“ sunt definite drept stadiul cel mai eficient şi mai avansat în dezvoltarea activităţilor şi a metodelor lor de operare, care indică posibilitatea practică a anumitor tehnici de bază pentru valorile limită de emisie (VLE) şi alte condiţii de autorizare concepute pentru a preveni şi, acolo unde nu este posibil, pentru a reduce emisiile şi impactul asupra mediului în ansamblul său.</a:t>
            </a:r>
          </a:p>
          <a:p>
            <a:pPr algn="just"/>
            <a:r>
              <a:rPr lang="vi-VN" sz="2000" b="0" dirty="0" smtClean="0"/>
              <a:t> </a:t>
            </a:r>
            <a:endParaRPr lang="ru-RU"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Прямоугольник 10"/>
          <p:cNvSpPr/>
          <p:nvPr/>
        </p:nvSpPr>
        <p:spPr>
          <a:xfrm>
            <a:off x="337626" y="1433590"/>
            <a:ext cx="8510952" cy="4093428"/>
          </a:xfrm>
          <a:prstGeom prst="rect">
            <a:avLst/>
          </a:prstGeom>
        </p:spPr>
        <p:txBody>
          <a:bodyPr wrap="square">
            <a:spAutoFit/>
          </a:bodyPr>
          <a:lstStyle/>
          <a:p>
            <a:pPr algn="just"/>
            <a:r>
              <a:rPr lang="vi-VN" sz="2000" b="0" dirty="0" smtClean="0">
                <a:solidFill>
                  <a:schemeClr val="tx1"/>
                </a:solidFill>
                <a:latin typeface="Times New Roman" pitchFamily="18" charset="0"/>
                <a:cs typeface="Times New Roman" pitchFamily="18" charset="0"/>
              </a:rPr>
              <a:t> (b) „</a:t>
            </a:r>
            <a:r>
              <a:rPr lang="vi-VN" sz="2000" b="0" i="1" dirty="0" smtClean="0">
                <a:solidFill>
                  <a:schemeClr val="tx1"/>
                </a:solidFill>
                <a:latin typeface="Times New Roman" pitchFamily="18" charset="0"/>
                <a:cs typeface="Times New Roman" pitchFamily="18" charset="0"/>
              </a:rPr>
              <a:t>tehnici disponibile</a:t>
            </a:r>
            <a:r>
              <a:rPr lang="vi-VN" sz="2000" b="0" dirty="0" smtClean="0">
                <a:solidFill>
                  <a:schemeClr val="tx1"/>
                </a:solidFill>
                <a:latin typeface="Times New Roman" pitchFamily="18" charset="0"/>
                <a:cs typeface="Times New Roman" pitchFamily="18" charset="0"/>
              </a:rPr>
              <a:t>“ înseamnă tehnicile dezvoltate la un nivel care permite punerea lor în aplicare în sectorul industrial relevant, în condiţii economice şi tehnice viabile, luîndu-se în considerare costurile şi avantajele, indiferent dacă aceste tehnici sînt sau nu utilizate sau produse pe teritoriul Republicii Moldova, atît timp cît acestea sînt accesibile operatorului în condiţii rezonabile;</a:t>
            </a:r>
          </a:p>
          <a:p>
            <a:pPr algn="just"/>
            <a:r>
              <a:rPr lang="vi-VN" sz="2000" b="0" dirty="0" smtClean="0">
                <a:solidFill>
                  <a:schemeClr val="tx1"/>
                </a:solidFill>
                <a:latin typeface="Times New Roman" pitchFamily="18" charset="0"/>
                <a:cs typeface="Times New Roman" pitchFamily="18" charset="0"/>
              </a:rPr>
              <a:t>(c) „</a:t>
            </a:r>
            <a:r>
              <a:rPr lang="vi-VN" sz="2000" b="0" i="1" dirty="0" smtClean="0">
                <a:solidFill>
                  <a:schemeClr val="tx1"/>
                </a:solidFill>
                <a:latin typeface="Times New Roman" pitchFamily="18" charset="0"/>
                <a:cs typeface="Times New Roman" pitchFamily="18" charset="0"/>
              </a:rPr>
              <a:t>cele mai bune</a:t>
            </a:r>
            <a:r>
              <a:rPr lang="vi-VN" sz="2000" b="0" dirty="0" smtClean="0">
                <a:solidFill>
                  <a:schemeClr val="tx1"/>
                </a:solidFill>
                <a:latin typeface="Times New Roman" pitchFamily="18" charset="0"/>
                <a:cs typeface="Times New Roman" pitchFamily="18" charset="0"/>
              </a:rPr>
              <a:t>“ înseamnă cele mai eficiente tehnici pentru atingerea unui nivel general ridicat de protecţie a mediului în ansamblul său.</a:t>
            </a:r>
            <a:r>
              <a:rPr lang="vi-VN" sz="2000" i="1" dirty="0" smtClean="0">
                <a:solidFill>
                  <a:schemeClr val="tx1"/>
                </a:solidFill>
                <a:latin typeface="Times New Roman" pitchFamily="18" charset="0"/>
                <a:cs typeface="Times New Roman" pitchFamily="18" charset="0"/>
              </a:rPr>
              <a:t> </a:t>
            </a:r>
            <a:endParaRPr lang="ro-MO" sz="2000" i="1" dirty="0" smtClean="0">
              <a:solidFill>
                <a:schemeClr val="tx1"/>
              </a:solidFill>
              <a:latin typeface="Times New Roman" pitchFamily="18" charset="0"/>
              <a:cs typeface="Times New Roman" pitchFamily="18" charset="0"/>
            </a:endParaRPr>
          </a:p>
          <a:p>
            <a:pPr algn="just"/>
            <a:r>
              <a:rPr lang="vi-VN" sz="2000" i="1" dirty="0" smtClean="0">
                <a:solidFill>
                  <a:schemeClr val="tx1"/>
                </a:solidFill>
                <a:latin typeface="Times New Roman" pitchFamily="18" charset="0"/>
                <a:cs typeface="Times New Roman" pitchFamily="18" charset="0"/>
              </a:rPr>
              <a:t>Epurarea apelor uzate</a:t>
            </a:r>
            <a:endParaRPr lang="vi-VN" sz="2000" b="0" dirty="0" smtClean="0">
              <a:solidFill>
                <a:schemeClr val="tx1"/>
              </a:solidFill>
              <a:latin typeface="Times New Roman" pitchFamily="18" charset="0"/>
              <a:cs typeface="Times New Roman" pitchFamily="18" charset="0"/>
            </a:endParaRPr>
          </a:p>
          <a:p>
            <a:pPr algn="just"/>
            <a:r>
              <a:rPr lang="vi-VN" sz="2000" b="0" dirty="0" smtClean="0">
                <a:solidFill>
                  <a:schemeClr val="tx1"/>
                </a:solidFill>
                <a:latin typeface="Times New Roman" pitchFamily="18" charset="0"/>
                <a:cs typeface="Times New Roman" pitchFamily="18" charset="0"/>
              </a:rPr>
              <a:t>      16. Apele uzate </a:t>
            </a:r>
            <a:r>
              <a:rPr lang="vi-VN" sz="2000" b="0" u="sng" dirty="0" smtClean="0">
                <a:solidFill>
                  <a:schemeClr val="tx1"/>
                </a:solidFill>
                <a:latin typeface="Times New Roman" pitchFamily="18" charset="0"/>
                <a:cs typeface="Times New Roman" pitchFamily="18" charset="0"/>
              </a:rPr>
              <a:t>pot proveni din puncte diferite ale proceselor de producţie într-o instalaţie, </a:t>
            </a:r>
            <a:r>
              <a:rPr lang="vi-VN" sz="2000" b="0" dirty="0" smtClean="0">
                <a:solidFill>
                  <a:schemeClr val="tx1"/>
                </a:solidFill>
                <a:latin typeface="Times New Roman" pitchFamily="18" charset="0"/>
                <a:cs typeface="Times New Roman" pitchFamily="18" charset="0"/>
              </a:rPr>
              <a:t>din ape provenite din precipitaţii, din apa de răcire, de la evacuări accidentale de materii prime, produse finite sau deşeuri şi de la acţiuni sau materiale de stingere a incendiilor.</a:t>
            </a:r>
          </a:p>
          <a:p>
            <a:pPr algn="just"/>
            <a:endParaRPr lang="vi-VN" sz="2000" b="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12703573"/>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Прямоугольник 10"/>
          <p:cNvSpPr/>
          <p:nvPr/>
        </p:nvSpPr>
        <p:spPr>
          <a:xfrm>
            <a:off x="196948" y="1450570"/>
            <a:ext cx="8707901" cy="4093428"/>
          </a:xfrm>
          <a:prstGeom prst="rect">
            <a:avLst/>
          </a:prstGeom>
        </p:spPr>
        <p:txBody>
          <a:bodyPr wrap="square">
            <a:spAutoFit/>
          </a:bodyPr>
          <a:lstStyle/>
          <a:p>
            <a:pPr algn="just"/>
            <a:r>
              <a:rPr lang="vi-VN" sz="2000" b="0" dirty="0" smtClean="0">
                <a:solidFill>
                  <a:schemeClr val="tx1"/>
                </a:solidFill>
                <a:latin typeface="Times New Roman" pitchFamily="18" charset="0"/>
                <a:cs typeface="Times New Roman" pitchFamily="18" charset="0"/>
              </a:rPr>
              <a:t>      17. Prin BTD se vor separa fluxurile de ape uzate, astfel încît să sporească eficienţa tratamentului (tratamentul sub-fluxului), deoarece substanţele chimice şi energia pot fi aplicate mult mai eficient într-un volum mic de ape reziduale cu concentraţii mari de poluanţi, decât într-un volum mare de ape uzate cu concentraţii mici de poluanţi. Cu toate acestea, proprietăţile diferitelor fluxuri de ape reziduale pot, de asemenea, fi folosite pentru a evita adăugarea altor produse chimice, de exemplu, amestecare fluxurilor de acid uzat sau baze pentru neutralizare. Apele uzate care conţin poluanţi organici în mod predominant sînt de regulă tratate prin metode biologice. În anumite cazuri, tratamentul biologic poate fi inhibat din cauza concentraţiilor mari de substanţe toxice; amestecarea diferitelor fluxuri de ape reziduale poate ajuta la eliminarea biologică a poluanţilor. Apele uzate care conţin poluanţi anorganici în mod predominant sînt, de regulă, tratate prin metode fizice sau chimice.</a:t>
            </a:r>
            <a:endParaRPr lang="vi-VN" sz="2000" b="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12703573"/>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graphicFrame>
        <p:nvGraphicFramePr>
          <p:cNvPr id="12" name="Таблица 11"/>
          <p:cNvGraphicFramePr>
            <a:graphicFrameLocks noGrp="1"/>
          </p:cNvGraphicFramePr>
          <p:nvPr/>
        </p:nvGraphicFramePr>
        <p:xfrm>
          <a:off x="295423" y="1622083"/>
          <a:ext cx="8595358" cy="4663440"/>
        </p:xfrm>
        <a:graphic>
          <a:graphicData uri="http://schemas.openxmlformats.org/drawingml/2006/table">
            <a:tbl>
              <a:tblPr firstRow="1" bandRow="1">
                <a:tableStyleId>{21E4AEA4-8DFA-4A89-87EB-49C32662AFE0}</a:tableStyleId>
              </a:tblPr>
              <a:tblGrid>
                <a:gridCol w="8595358">
                  <a:extLst>
                    <a:ext uri="{9D8B030D-6E8A-4147-A177-3AD203B41FA5}">
                      <a16:colId xmlns:a16="http://schemas.microsoft.com/office/drawing/2014/main" xmlns="" val="20000"/>
                    </a:ext>
                  </a:extLst>
                </a:gridCol>
              </a:tblGrid>
              <a:tr h="370840">
                <a:tc>
                  <a:txBody>
                    <a:bodyPr/>
                    <a:lstStyle/>
                    <a:p>
                      <a:r>
                        <a:rPr lang="vi-VN" sz="2000" b="0" dirty="0" smtClean="0">
                          <a:solidFill>
                            <a:schemeClr val="tx1"/>
                          </a:solidFill>
                          <a:latin typeface="Times New Roman" pitchFamily="18" charset="0"/>
                          <a:cs typeface="Times New Roman" pitchFamily="18" charset="0"/>
                        </a:rPr>
                        <a:t>1. Cele mai bune tehnici disponibile pentru prevenirea şi/sau reducerea poluării apei din următoarele sectoare se referă la:</a:t>
                      </a:r>
                      <a:endParaRPr lang="ru-RU" sz="2000" dirty="0"/>
                    </a:p>
                  </a:txBody>
                  <a:tcPr>
                    <a:solidFill>
                      <a:schemeClr val="accent6"/>
                    </a:solidFill>
                  </a:tcPr>
                </a:tc>
                <a:extLst>
                  <a:ext uri="{0D108BD9-81ED-4DB2-BD59-A6C34878D82A}">
                    <a16:rowId xmlns:a16="http://schemas.microsoft.com/office/drawing/2014/main" xmlns="" val="10000"/>
                  </a:ext>
                </a:extLst>
              </a:tr>
              <a:tr h="370840">
                <a:tc>
                  <a:txBody>
                    <a:bodyPr/>
                    <a:lstStyle/>
                    <a:p>
                      <a:pPr algn="just"/>
                      <a:r>
                        <a:rPr lang="vi-VN" sz="2000" b="0" dirty="0" smtClean="0">
                          <a:solidFill>
                            <a:schemeClr val="tx1"/>
                          </a:solidFill>
                          <a:latin typeface="Times New Roman" pitchFamily="18" charset="0"/>
                          <a:cs typeface="Times New Roman" pitchFamily="18" charset="0"/>
                        </a:rPr>
                        <a:t>prelucrarea laptelui;</a:t>
                      </a:r>
                      <a:endParaRPr lang="ru-RU" sz="2000" dirty="0"/>
                    </a:p>
                  </a:txBody>
                  <a:tcPr>
                    <a:solidFill>
                      <a:srgbClr val="DEFCFE"/>
                    </a:solidFill>
                  </a:tcPr>
                </a:tc>
                <a:extLst>
                  <a:ext uri="{0D108BD9-81ED-4DB2-BD59-A6C34878D82A}">
                    <a16:rowId xmlns:a16="http://schemas.microsoft.com/office/drawing/2014/main" xmlns="" val="10001"/>
                  </a:ext>
                </a:extLst>
              </a:tr>
              <a:tr h="370840">
                <a:tc>
                  <a:txBody>
                    <a:bodyPr/>
                    <a:lstStyle/>
                    <a:p>
                      <a:pPr algn="just"/>
                      <a:r>
                        <a:rPr lang="vi-VN" sz="2000" b="0" dirty="0" smtClean="0">
                          <a:solidFill>
                            <a:schemeClr val="tx1"/>
                          </a:solidFill>
                          <a:latin typeface="Times New Roman" pitchFamily="18" charset="0"/>
                          <a:cs typeface="Times New Roman" pitchFamily="18" charset="0"/>
                        </a:rPr>
                        <a:t>fabricarea produselor din fructe şi legume;</a:t>
                      </a:r>
                      <a:endParaRPr lang="ru-RU" sz="2000" dirty="0"/>
                    </a:p>
                  </a:txBody>
                  <a:tcPr>
                    <a:solidFill>
                      <a:srgbClr val="DEFCFE"/>
                    </a:solidFill>
                  </a:tcPr>
                </a:tc>
                <a:extLst>
                  <a:ext uri="{0D108BD9-81ED-4DB2-BD59-A6C34878D82A}">
                    <a16:rowId xmlns:a16="http://schemas.microsoft.com/office/drawing/2014/main" xmlns="" val="10002"/>
                  </a:ext>
                </a:extLst>
              </a:tr>
              <a:tr h="370840">
                <a:tc>
                  <a:txBody>
                    <a:bodyPr/>
                    <a:lstStyle/>
                    <a:p>
                      <a:pPr algn="just"/>
                      <a:r>
                        <a:rPr lang="vi-VN" sz="2000" b="0" dirty="0" smtClean="0">
                          <a:solidFill>
                            <a:schemeClr val="tx1"/>
                          </a:solidFill>
                          <a:latin typeface="Times New Roman" pitchFamily="18" charset="0"/>
                          <a:cs typeface="Times New Roman" pitchFamily="18" charset="0"/>
                        </a:rPr>
                        <a:t>fabricarea şi îmbutelierea de băuturi răcoritoare;</a:t>
                      </a:r>
                      <a:endParaRPr lang="ru-RU" sz="2000" dirty="0"/>
                    </a:p>
                  </a:txBody>
                  <a:tcPr>
                    <a:solidFill>
                      <a:srgbClr val="DEFCFE"/>
                    </a:solidFill>
                  </a:tcPr>
                </a:tc>
                <a:extLst>
                  <a:ext uri="{0D108BD9-81ED-4DB2-BD59-A6C34878D82A}">
                    <a16:rowId xmlns:a16="http://schemas.microsoft.com/office/drawing/2014/main" xmlns="" val="10003"/>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2000" b="0" dirty="0" smtClean="0">
                          <a:solidFill>
                            <a:schemeClr val="tx1"/>
                          </a:solidFill>
                          <a:latin typeface="Times New Roman" pitchFamily="18" charset="0"/>
                          <a:cs typeface="Times New Roman" pitchFamily="18" charset="0"/>
                        </a:rPr>
                        <a:t>procesarea cartofilor;</a:t>
                      </a:r>
                      <a:endParaRPr lang="ru-RU" sz="2000" dirty="0"/>
                    </a:p>
                  </a:txBody>
                  <a:tcPr>
                    <a:solidFill>
                      <a:srgbClr val="DEFCFE"/>
                    </a:solidFill>
                  </a:tcPr>
                </a:tc>
                <a:extLst>
                  <a:ext uri="{0D108BD9-81ED-4DB2-BD59-A6C34878D82A}">
                    <a16:rowId xmlns:a16="http://schemas.microsoft.com/office/drawing/2014/main" xmlns="" val="10004"/>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2000" b="0" dirty="0" smtClean="0">
                          <a:solidFill>
                            <a:schemeClr val="tx1"/>
                          </a:solidFill>
                          <a:latin typeface="Times New Roman" pitchFamily="18" charset="0"/>
                          <a:cs typeface="Times New Roman" pitchFamily="18" charset="0"/>
                        </a:rPr>
                        <a:t>industria cărnii;</a:t>
                      </a:r>
                      <a:endParaRPr lang="ru-RU" sz="2000" dirty="0"/>
                    </a:p>
                  </a:txBody>
                  <a:tcPr>
                    <a:solidFill>
                      <a:srgbClr val="DEFCFE"/>
                    </a:solidFill>
                  </a:tcPr>
                </a:tc>
                <a:extLst>
                  <a:ext uri="{0D108BD9-81ED-4DB2-BD59-A6C34878D82A}">
                    <a16:rowId xmlns:a16="http://schemas.microsoft.com/office/drawing/2014/main" xmlns="" val="10005"/>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2000" b="0" dirty="0" smtClean="0">
                          <a:solidFill>
                            <a:schemeClr val="tx1"/>
                          </a:solidFill>
                          <a:latin typeface="Times New Roman" pitchFamily="18" charset="0"/>
                          <a:cs typeface="Times New Roman" pitchFamily="18" charset="0"/>
                        </a:rPr>
                        <a:t>fabricile de bere;</a:t>
                      </a:r>
                      <a:endParaRPr lang="ru-RU" sz="2000" dirty="0"/>
                    </a:p>
                  </a:txBody>
                  <a:tcPr>
                    <a:solidFill>
                      <a:srgbClr val="DEFCFE"/>
                    </a:solidFill>
                  </a:tcPr>
                </a:tc>
                <a:extLst>
                  <a:ext uri="{0D108BD9-81ED-4DB2-BD59-A6C34878D82A}">
                    <a16:rowId xmlns:a16="http://schemas.microsoft.com/office/drawing/2014/main" xmlns="" val="10006"/>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2000" b="0" dirty="0" smtClean="0">
                          <a:solidFill>
                            <a:schemeClr val="tx1"/>
                          </a:solidFill>
                          <a:latin typeface="Times New Roman" pitchFamily="18" charset="0"/>
                          <a:cs typeface="Times New Roman" pitchFamily="18" charset="0"/>
                        </a:rPr>
                        <a:t>producţia de alcool şi a</a:t>
                      </a:r>
                      <a:r>
                        <a:rPr lang="ro-MO" sz="2000" b="0" dirty="0" smtClean="0">
                          <a:solidFill>
                            <a:schemeClr val="tx1"/>
                          </a:solidFill>
                          <a:latin typeface="Times New Roman" pitchFamily="18" charset="0"/>
                          <a:cs typeface="Times New Roman" pitchFamily="18" charset="0"/>
                        </a:rPr>
                        <a:t> </a:t>
                      </a:r>
                      <a:r>
                        <a:rPr lang="vi-VN" sz="2000" b="0" dirty="0" smtClean="0">
                          <a:solidFill>
                            <a:schemeClr val="tx1"/>
                          </a:solidFill>
                          <a:latin typeface="Times New Roman" pitchFamily="18" charset="0"/>
                          <a:cs typeface="Times New Roman" pitchFamily="18" charset="0"/>
                        </a:rPr>
                        <a:t>băuturilor alcoolice;</a:t>
                      </a:r>
                      <a:endParaRPr lang="ru-RU" sz="2000" dirty="0"/>
                    </a:p>
                  </a:txBody>
                  <a:tcPr>
                    <a:solidFill>
                      <a:srgbClr val="DEFCFE"/>
                    </a:solidFill>
                  </a:tcPr>
                </a:tc>
                <a:extLst>
                  <a:ext uri="{0D108BD9-81ED-4DB2-BD59-A6C34878D82A}">
                    <a16:rowId xmlns:a16="http://schemas.microsoft.com/office/drawing/2014/main" xmlns="" val="10007"/>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2000" b="0" dirty="0" smtClean="0">
                          <a:solidFill>
                            <a:schemeClr val="tx1"/>
                          </a:solidFill>
                          <a:latin typeface="Times New Roman" pitchFamily="18" charset="0"/>
                          <a:cs typeface="Times New Roman" pitchFamily="18" charset="0"/>
                        </a:rPr>
                        <a:t>fabricarea hranei pentru animale din produse vegetale;</a:t>
                      </a:r>
                      <a:endParaRPr lang="ru-RU" sz="2000" dirty="0"/>
                    </a:p>
                  </a:txBody>
                  <a:tcPr>
                    <a:solidFill>
                      <a:srgbClr val="DEFCFE"/>
                    </a:solidFill>
                  </a:tcPr>
                </a:tc>
                <a:extLst>
                  <a:ext uri="{0D108BD9-81ED-4DB2-BD59-A6C34878D82A}">
                    <a16:rowId xmlns:a16="http://schemas.microsoft.com/office/drawing/2014/main" xmlns="" val="10008"/>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2000" b="0" dirty="0" smtClean="0">
                          <a:solidFill>
                            <a:schemeClr val="tx1"/>
                          </a:solidFill>
                          <a:latin typeface="Times New Roman" pitchFamily="18" charset="0"/>
                          <a:cs typeface="Times New Roman" pitchFamily="18" charset="0"/>
                        </a:rPr>
                        <a:t>fabricarea de gelatină şi adeziv din piei prelucrate, neprelucrate şi oase;</a:t>
                      </a:r>
                      <a:endParaRPr lang="ru-RU" sz="2000" dirty="0"/>
                    </a:p>
                  </a:txBody>
                  <a:tcPr>
                    <a:solidFill>
                      <a:srgbClr val="DEFCFE"/>
                    </a:solidFill>
                  </a:tcPr>
                </a:tc>
                <a:extLst>
                  <a:ext uri="{0D108BD9-81ED-4DB2-BD59-A6C34878D82A}">
                    <a16:rowId xmlns:a16="http://schemas.microsoft.com/office/drawing/2014/main" xmlns="" val="10009"/>
                  </a:ext>
                </a:extLst>
              </a:tr>
              <a:tr h="370840">
                <a:tc>
                  <a:txBody>
                    <a:bodyPr/>
                    <a:lstStyle/>
                    <a:p>
                      <a:pPr algn="just"/>
                      <a:r>
                        <a:rPr lang="vi-VN" sz="2000" b="0" dirty="0" smtClean="0">
                          <a:solidFill>
                            <a:schemeClr val="tx1"/>
                          </a:solidFill>
                          <a:latin typeface="Times New Roman" pitchFamily="18" charset="0"/>
                          <a:cs typeface="Times New Roman" pitchFamily="18" charset="0"/>
                        </a:rPr>
                        <a:t>casele de malţ.</a:t>
                      </a:r>
                      <a:endParaRPr lang="ru-RU" sz="2000" dirty="0"/>
                    </a:p>
                  </a:txBody>
                  <a:tcPr>
                    <a:solidFill>
                      <a:srgbClr val="DEFCFE"/>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1312703573"/>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Прямоугольник 10"/>
          <p:cNvSpPr/>
          <p:nvPr/>
        </p:nvSpPr>
        <p:spPr>
          <a:xfrm>
            <a:off x="225083" y="1516603"/>
            <a:ext cx="8721969" cy="4401205"/>
          </a:xfrm>
          <a:prstGeom prst="rect">
            <a:avLst/>
          </a:prstGeom>
        </p:spPr>
        <p:txBody>
          <a:bodyPr wrap="square">
            <a:spAutoFit/>
          </a:bodyPr>
          <a:lstStyle/>
          <a:p>
            <a:pPr algn="just"/>
            <a:r>
              <a:rPr lang="vi-VN" sz="2000" b="0" dirty="0" smtClean="0">
                <a:solidFill>
                  <a:schemeClr val="tx1"/>
                </a:solidFill>
                <a:latin typeface="Times New Roman" pitchFamily="18" charset="0"/>
                <a:cs typeface="Times New Roman" pitchFamily="18" charset="0"/>
              </a:rPr>
              <a:t>2. Sectorul industrial menționat este dependent de energia pentru prelucrare, precum şi</a:t>
            </a:r>
            <a:r>
              <a:rPr lang="ro-MO" sz="2000" b="0" dirty="0" smtClean="0">
                <a:solidFill>
                  <a:schemeClr val="tx1"/>
                </a:solidFill>
                <a:latin typeface="Times New Roman" pitchFamily="18" charset="0"/>
                <a:cs typeface="Times New Roman" pitchFamily="18" charset="0"/>
              </a:rPr>
              <a:t> </a:t>
            </a:r>
            <a:r>
              <a:rPr lang="vi-VN" sz="2000" b="0" dirty="0" smtClean="0">
                <a:solidFill>
                  <a:schemeClr val="tx1"/>
                </a:solidFill>
                <a:latin typeface="Times New Roman" pitchFamily="18" charset="0"/>
                <a:cs typeface="Times New Roman" pitchFamily="18" charset="0"/>
              </a:rPr>
              <a:t>pentru menţinerea prospeţimii şi asigurării siguranţei alimentare. Principalele surse de ieşire a solidelor sînt scurgerile, infiltraţiile, debordarea, defectele sau produsele returnate, pierderi inerente, materiale reţinute care nu se pot scurge liber la următoarea etapă a procesului şi deşeuri depozitate la căldură. Principalii poluanţi atmosferici din procesele sectoarelor sunt praful şi mirosurile. Mirosurile sînt o problemă locală, legată fie de proces, fie de depozitarea de materii prime, produse secundare sau deşeuri.</a:t>
            </a:r>
            <a:endParaRPr lang="ro-MO" sz="2000" b="0" dirty="0" smtClean="0">
              <a:solidFill>
                <a:schemeClr val="tx1"/>
              </a:solidFill>
              <a:latin typeface="Times New Roman" pitchFamily="18" charset="0"/>
              <a:cs typeface="Times New Roman" pitchFamily="18" charset="0"/>
            </a:endParaRPr>
          </a:p>
          <a:p>
            <a:pPr algn="just"/>
            <a:r>
              <a:rPr lang="vi-VN" sz="2000" b="0" dirty="0" smtClean="0">
                <a:solidFill>
                  <a:schemeClr val="tx1"/>
                </a:solidFill>
                <a:latin typeface="Times New Roman" pitchFamily="18" charset="0"/>
                <a:cs typeface="Times New Roman" pitchFamily="18" charset="0"/>
              </a:rPr>
              <a:t>Consumul de apă şi evacuarea apelor reziduale reprezintă aspecte majore în sectoarele industriei. Cea mai mare parte a apei care nu este folosită ca ingredient de produse se regăseşte în cele din urmă în fluxul de ape reziduale. De regulă, apele uzate netratate au un conţinut înalt de CCO, </a:t>
            </a:r>
            <a:r>
              <a:rPr lang="ro-MO" sz="2000" b="0" dirty="0" smtClean="0">
                <a:solidFill>
                  <a:schemeClr val="tx1"/>
                </a:solidFill>
                <a:latin typeface="Times New Roman" pitchFamily="18" charset="0"/>
                <a:cs typeface="Times New Roman" pitchFamily="18" charset="0"/>
              </a:rPr>
              <a:t>MS</a:t>
            </a:r>
            <a:r>
              <a:rPr lang="vi-VN" sz="2000" b="0" dirty="0" smtClean="0">
                <a:solidFill>
                  <a:schemeClr val="tx1"/>
                </a:solidFill>
                <a:latin typeface="Times New Roman" pitchFamily="18" charset="0"/>
                <a:cs typeface="Times New Roman" pitchFamily="18" charset="0"/>
              </a:rPr>
              <a:t> şi CBO; nivelurile concentraţiei pot fi de 10-100 ori mai mari decât în apele uzate menajere. Concentraţiile TSS variază de la neglijabil până la 120 000 mg/l. </a:t>
            </a:r>
          </a:p>
        </p:txBody>
      </p:sp>
    </p:spTree>
    <p:extLst>
      <p:ext uri="{BB962C8B-B14F-4D97-AF65-F5344CB8AC3E}">
        <p14:creationId xmlns:p14="http://schemas.microsoft.com/office/powerpoint/2010/main" xmlns="" val="131270357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Datumsplatzhalter 3"/>
          <p:cNvSpPr>
            <a:spLocks noGrp="1"/>
          </p:cNvSpPr>
          <p:nvPr>
            <p:ph type="dt" sz="half" idx="11"/>
          </p:nvPr>
        </p:nvSpPr>
        <p:spPr>
          <a:xfrm>
            <a:off x="679450" y="6581775"/>
            <a:ext cx="1295400" cy="246063"/>
          </a:xfrm>
          <a:noFill/>
        </p:spPr>
        <p:txBody>
          <a:bodyPr/>
          <a:lstStyle/>
          <a:p>
            <a:fld id="{AAB6CF41-5F60-440F-AFB1-6A77B89D238F}" type="datetime1">
              <a:rPr lang="en-GB" smtClean="0">
                <a:cs typeface="Arial" charset="0"/>
              </a:rPr>
              <a:pPr/>
              <a:t>01/10/2021</a:t>
            </a:fld>
            <a:endParaRPr lang="de-DE" dirty="0">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2" name="Нижний колонтитул 1">
            <a:extLst>
              <a:ext uri="{FF2B5EF4-FFF2-40B4-BE49-F238E27FC236}">
                <a16:creationId xmlns:a16="http://schemas.microsoft.com/office/drawing/2014/main" xmlns="" id="{91541B1A-BE5C-4F97-9B02-532867780C39}"/>
              </a:ext>
            </a:extLst>
          </p:cNvPr>
          <p:cNvSpPr>
            <a:spLocks noGrp="1"/>
          </p:cNvSpPr>
          <p:nvPr>
            <p:ph type="ftr" sz="quarter" idx="10"/>
          </p:nvPr>
        </p:nvSpPr>
        <p:spPr/>
        <p:txBody>
          <a:bodyPr/>
          <a:lstStyle/>
          <a:p>
            <a:pPr>
              <a:defRPr/>
            </a:pPr>
            <a:endParaRPr lang="de-DE"/>
          </a:p>
        </p:txBody>
      </p:sp>
      <p:graphicFrame>
        <p:nvGraphicFramePr>
          <p:cNvPr id="11" name="Таблица 10"/>
          <p:cNvGraphicFramePr>
            <a:graphicFrameLocks noGrp="1"/>
          </p:cNvGraphicFramePr>
          <p:nvPr/>
        </p:nvGraphicFramePr>
        <p:xfrm>
          <a:off x="253218" y="1706489"/>
          <a:ext cx="8623495" cy="4632960"/>
        </p:xfrm>
        <a:graphic>
          <a:graphicData uri="http://schemas.openxmlformats.org/drawingml/2006/table">
            <a:tbl>
              <a:tblPr firstRow="1" bandRow="1">
                <a:tableStyleId>{5C22544A-7EE6-4342-B048-85BDC9FD1C3A}</a:tableStyleId>
              </a:tblPr>
              <a:tblGrid>
                <a:gridCol w="2024745">
                  <a:extLst>
                    <a:ext uri="{9D8B030D-6E8A-4147-A177-3AD203B41FA5}">
                      <a16:colId xmlns:a16="http://schemas.microsoft.com/office/drawing/2014/main" xmlns="" val="20000"/>
                    </a:ext>
                  </a:extLst>
                </a:gridCol>
                <a:gridCol w="2741018">
                  <a:extLst>
                    <a:ext uri="{9D8B030D-6E8A-4147-A177-3AD203B41FA5}">
                      <a16:colId xmlns:a16="http://schemas.microsoft.com/office/drawing/2014/main" xmlns="" val="20001"/>
                    </a:ext>
                  </a:extLst>
                </a:gridCol>
                <a:gridCol w="3857732">
                  <a:extLst>
                    <a:ext uri="{9D8B030D-6E8A-4147-A177-3AD203B41FA5}">
                      <a16:colId xmlns:a16="http://schemas.microsoft.com/office/drawing/2014/main" xmlns="" val="20002"/>
                    </a:ext>
                  </a:extLst>
                </a:gridCol>
              </a:tblGrid>
              <a:tr h="370840">
                <a:tc>
                  <a:txBody>
                    <a:bodyPr/>
                    <a:lstStyle/>
                    <a:p>
                      <a:endParaRPr lang="ru-RU" dirty="0"/>
                    </a:p>
                  </a:txBody>
                  <a:tcPr>
                    <a:solidFill>
                      <a:srgbClr val="DEFCF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2000" dirty="0" smtClean="0">
                          <a:solidFill>
                            <a:srgbClr val="333333"/>
                          </a:solidFill>
                          <a:latin typeface="Times New Roman" panose="02020603050405020304" pitchFamily="18" charset="0"/>
                          <a:cs typeface="Times New Roman" panose="02020603050405020304" pitchFamily="18" charset="0"/>
                        </a:rPr>
                        <a:t>LEGE Nr. 1540 din 25-02-1998 </a:t>
                      </a:r>
                      <a:endParaRPr lang="ru-RU" sz="2000" dirty="0" smtClean="0"/>
                    </a:p>
                  </a:txBody>
                  <a:tcPr>
                    <a:solidFill>
                      <a:srgbClr val="DEFCFE"/>
                    </a:solidFill>
                  </a:tcPr>
                </a:tc>
                <a:tc>
                  <a:txBody>
                    <a:bodyPr/>
                    <a:lstStyle/>
                    <a:p>
                      <a:r>
                        <a:rPr lang="ro-RO" sz="2000" b="1" dirty="0" smtClean="0">
                          <a:solidFill>
                            <a:schemeClr val="tx1"/>
                          </a:solidFill>
                          <a:latin typeface="Times New Roman" panose="02020603050405020304" pitchFamily="18" charset="0"/>
                          <a:ea typeface="Lucida Sans Unicode" panose="020B0602030504020204" pitchFamily="34" charset="0"/>
                        </a:rPr>
                        <a:t>Ordin MADRM nr. 15 din 22.01.2019 </a:t>
                      </a:r>
                      <a:endParaRPr lang="ru-RU" sz="2000" b="1" dirty="0">
                        <a:solidFill>
                          <a:schemeClr val="tx1"/>
                        </a:solidFill>
                      </a:endParaRPr>
                    </a:p>
                  </a:txBody>
                  <a:tcPr>
                    <a:solidFill>
                      <a:srgbClr val="DEFCFE"/>
                    </a:solidFill>
                  </a:tcPr>
                </a:tc>
                <a:extLst>
                  <a:ext uri="{0D108BD9-81ED-4DB2-BD59-A6C34878D82A}">
                    <a16:rowId xmlns:a16="http://schemas.microsoft.com/office/drawing/2014/main" xmlns="" val="10000"/>
                  </a:ext>
                </a:extLst>
              </a:tr>
              <a:tr h="370840">
                <a:tc>
                  <a:txBody>
                    <a:bodyPr/>
                    <a:lstStyle/>
                    <a:p>
                      <a:endParaRPr lang="ru-RU" dirty="0"/>
                    </a:p>
                  </a:txBody>
                  <a:tcPr>
                    <a:solidFill>
                      <a:srgbClr val="DEFCFE"/>
                    </a:solidFill>
                  </a:tcPr>
                </a:tc>
                <a:tc>
                  <a:txBody>
                    <a:bodyPr/>
                    <a:lstStyle/>
                    <a:p>
                      <a:endParaRPr lang="ru-RU" dirty="0"/>
                    </a:p>
                  </a:txBody>
                  <a:tcPr>
                    <a:solidFill>
                      <a:srgbClr val="DEFCF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b="1" kern="1200" dirty="0" smtClean="0">
                          <a:solidFill>
                            <a:schemeClr val="dk1"/>
                          </a:solidFill>
                          <a:latin typeface="+mn-lt"/>
                          <a:ea typeface="+mn-ea"/>
                          <a:cs typeface="+mn-cs"/>
                        </a:rPr>
                        <a:t>Mn=Vn x Cn x 10</a:t>
                      </a:r>
                      <a:r>
                        <a:rPr lang="ro-RO" sz="1800" b="1" kern="1200" baseline="30000" dirty="0" smtClean="0">
                          <a:solidFill>
                            <a:schemeClr val="dk1"/>
                          </a:solidFill>
                          <a:latin typeface="+mn-lt"/>
                          <a:ea typeface="+mn-ea"/>
                          <a:cs typeface="+mn-cs"/>
                        </a:rPr>
                        <a:t>-6</a:t>
                      </a:r>
                      <a:r>
                        <a:rPr lang="ro-RO" sz="1800" b="1" kern="1200" dirty="0" smtClean="0">
                          <a:solidFill>
                            <a:schemeClr val="dk1"/>
                          </a:solidFill>
                          <a:latin typeface="+mn-lt"/>
                          <a:ea typeface="+mn-ea"/>
                          <a:cs typeface="+mn-cs"/>
                        </a:rPr>
                        <a:t> (tone)</a:t>
                      </a:r>
                      <a:endParaRPr lang="ru-RU" sz="18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o-RO" sz="1800" b="1" kern="1200" dirty="0" smtClean="0">
                          <a:solidFill>
                            <a:schemeClr val="dk1"/>
                          </a:solidFill>
                          <a:latin typeface="+mn-lt"/>
                          <a:ea typeface="+mn-ea"/>
                          <a:cs typeface="+mn-cs"/>
                        </a:rPr>
                        <a:t>M</a:t>
                      </a:r>
                      <a:r>
                        <a:rPr lang="ro-RO" sz="1800" b="1" kern="1200" baseline="-25000" dirty="0" smtClean="0">
                          <a:solidFill>
                            <a:schemeClr val="dk1"/>
                          </a:solidFill>
                          <a:latin typeface="+mn-lt"/>
                          <a:ea typeface="+mn-ea"/>
                          <a:cs typeface="+mn-cs"/>
                        </a:rPr>
                        <a:t>r(i)</a:t>
                      </a:r>
                      <a:r>
                        <a:rPr lang="ro-RO" sz="1800" b="1" kern="1200" dirty="0" smtClean="0">
                          <a:solidFill>
                            <a:schemeClr val="dk1"/>
                          </a:solidFill>
                          <a:latin typeface="+mn-lt"/>
                          <a:ea typeface="+mn-ea"/>
                          <a:cs typeface="+mn-cs"/>
                        </a:rPr>
                        <a:t> = V</a:t>
                      </a:r>
                      <a:r>
                        <a:rPr lang="ro-RO" sz="1800" b="1" kern="1200" baseline="-25000" dirty="0" smtClean="0">
                          <a:solidFill>
                            <a:schemeClr val="dk1"/>
                          </a:solidFill>
                          <a:latin typeface="+mn-lt"/>
                          <a:ea typeface="+mn-ea"/>
                          <a:cs typeface="+mn-cs"/>
                        </a:rPr>
                        <a:t>r</a:t>
                      </a:r>
                      <a:r>
                        <a:rPr lang="ro-RO" sz="1800" b="1" kern="1200" dirty="0" smtClean="0">
                          <a:solidFill>
                            <a:schemeClr val="dk1"/>
                          </a:solidFill>
                          <a:latin typeface="+mn-lt"/>
                          <a:ea typeface="+mn-ea"/>
                          <a:cs typeface="+mn-cs"/>
                        </a:rPr>
                        <a:t> x C</a:t>
                      </a:r>
                      <a:r>
                        <a:rPr lang="ro-RO" sz="1800" b="1" kern="1200" baseline="-25000" dirty="0" smtClean="0">
                          <a:solidFill>
                            <a:schemeClr val="dk1"/>
                          </a:solidFill>
                          <a:latin typeface="+mn-lt"/>
                          <a:ea typeface="+mn-ea"/>
                          <a:cs typeface="+mn-cs"/>
                        </a:rPr>
                        <a:t>r(i)</a:t>
                      </a:r>
                      <a:r>
                        <a:rPr lang="ro-RO" sz="1800" b="1" kern="1200" dirty="0" smtClean="0">
                          <a:solidFill>
                            <a:schemeClr val="dk1"/>
                          </a:solidFill>
                          <a:latin typeface="+mn-lt"/>
                          <a:ea typeface="+mn-ea"/>
                          <a:cs typeface="+mn-cs"/>
                        </a:rPr>
                        <a:t> x  10</a:t>
                      </a:r>
                      <a:r>
                        <a:rPr lang="ro-RO" sz="1800" b="1" kern="1200" baseline="30000" dirty="0" smtClean="0">
                          <a:solidFill>
                            <a:schemeClr val="dk1"/>
                          </a:solidFill>
                          <a:latin typeface="+mn-lt"/>
                          <a:ea typeface="+mn-ea"/>
                          <a:cs typeface="+mn-cs"/>
                        </a:rPr>
                        <a:t>-6</a:t>
                      </a:r>
                      <a:r>
                        <a:rPr lang="ro-RO" sz="1800" b="1" kern="1200" dirty="0" smtClean="0">
                          <a:solidFill>
                            <a:schemeClr val="dk1"/>
                          </a:solidFill>
                          <a:latin typeface="+mn-lt"/>
                          <a:ea typeface="+mn-ea"/>
                          <a:cs typeface="+mn-cs"/>
                        </a:rPr>
                        <a:t> (tone)</a:t>
                      </a:r>
                      <a:endParaRPr lang="ru-RU" sz="18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o-RO" sz="18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ro-RO" sz="2000" b="0" kern="1200" dirty="0" smtClean="0">
                          <a:solidFill>
                            <a:schemeClr val="dk1"/>
                          </a:solidFill>
                          <a:latin typeface="Times New Roman" pitchFamily="18" charset="0"/>
                          <a:ea typeface="+mn-ea"/>
                          <a:cs typeface="Times New Roman" pitchFamily="18" charset="0"/>
                        </a:rPr>
                        <a:t>În cazurile cînd „M</a:t>
                      </a:r>
                      <a:r>
                        <a:rPr lang="ro-RO" sz="2000" b="0" kern="1200" baseline="-25000" dirty="0" smtClean="0">
                          <a:solidFill>
                            <a:schemeClr val="dk1"/>
                          </a:solidFill>
                          <a:latin typeface="Times New Roman" pitchFamily="18" charset="0"/>
                          <a:ea typeface="+mn-ea"/>
                          <a:cs typeface="Times New Roman" pitchFamily="18" charset="0"/>
                        </a:rPr>
                        <a:t>r</a:t>
                      </a:r>
                      <a:r>
                        <a:rPr lang="ro-RO" sz="2000" b="0" kern="1200" dirty="0" smtClean="0">
                          <a:solidFill>
                            <a:schemeClr val="dk1"/>
                          </a:solidFill>
                          <a:latin typeface="Times New Roman" pitchFamily="18" charset="0"/>
                          <a:ea typeface="+mn-ea"/>
                          <a:cs typeface="Times New Roman" pitchFamily="18" charset="0"/>
                        </a:rPr>
                        <a:t>” ca valoare absolută este mai mică ca „M</a:t>
                      </a:r>
                      <a:r>
                        <a:rPr lang="ro-RO" sz="2000" b="0" kern="1200" baseline="-25000" dirty="0" smtClean="0">
                          <a:solidFill>
                            <a:schemeClr val="dk1"/>
                          </a:solidFill>
                          <a:latin typeface="Times New Roman" pitchFamily="18" charset="0"/>
                          <a:ea typeface="+mn-ea"/>
                          <a:cs typeface="Times New Roman" pitchFamily="18" charset="0"/>
                        </a:rPr>
                        <a:t>n</a:t>
                      </a:r>
                      <a:r>
                        <a:rPr lang="ro-RO" sz="2000" b="0" kern="1200" dirty="0" smtClean="0">
                          <a:solidFill>
                            <a:schemeClr val="dk1"/>
                          </a:solidFill>
                          <a:latin typeface="Times New Roman" pitchFamily="18" charset="0"/>
                          <a:ea typeface="+mn-ea"/>
                          <a:cs typeface="Times New Roman" pitchFamily="18" charset="0"/>
                        </a:rPr>
                        <a:t>”, </a:t>
                      </a:r>
                      <a:r>
                        <a:rPr lang="ro-RO" sz="2000" b="0" u="sng" kern="1200" dirty="0" smtClean="0">
                          <a:solidFill>
                            <a:schemeClr val="dk1"/>
                          </a:solidFill>
                          <a:latin typeface="Times New Roman" pitchFamily="18" charset="0"/>
                          <a:ea typeface="+mn-ea"/>
                          <a:cs typeface="Times New Roman" pitchFamily="18" charset="0"/>
                        </a:rPr>
                        <a:t>dar au fost depistate concentraţii sporite de poluanţi, ce au afectat calitatea resurselor de apă, </a:t>
                      </a:r>
                      <a:r>
                        <a:rPr lang="ro-RO" sz="2000" b="0" kern="1200" dirty="0" smtClean="0">
                          <a:solidFill>
                            <a:schemeClr val="dk1"/>
                          </a:solidFill>
                          <a:latin typeface="Times New Roman" pitchFamily="18" charset="0"/>
                          <a:ea typeface="+mn-ea"/>
                          <a:cs typeface="Times New Roman" pitchFamily="18" charset="0"/>
                        </a:rPr>
                        <a:t>la calcularea „M</a:t>
                      </a:r>
                      <a:r>
                        <a:rPr lang="ro-RO" sz="2000" b="0" kern="1200" baseline="-25000" dirty="0" smtClean="0">
                          <a:solidFill>
                            <a:schemeClr val="dk1"/>
                          </a:solidFill>
                          <a:latin typeface="Times New Roman" pitchFamily="18" charset="0"/>
                          <a:ea typeface="+mn-ea"/>
                          <a:cs typeface="Times New Roman" pitchFamily="18" charset="0"/>
                        </a:rPr>
                        <a:t>n</a:t>
                      </a:r>
                      <a:r>
                        <a:rPr lang="ro-RO" sz="2000" b="0" kern="1200" dirty="0" smtClean="0">
                          <a:solidFill>
                            <a:schemeClr val="dk1"/>
                          </a:solidFill>
                          <a:latin typeface="Times New Roman" pitchFamily="18" charset="0"/>
                          <a:ea typeface="+mn-ea"/>
                          <a:cs typeface="Times New Roman" pitchFamily="18" charset="0"/>
                        </a:rPr>
                        <a:t>” se va folosi volumul real al apelor uzate evacuate şi concentraţiile normative de poluanţi. </a:t>
                      </a:r>
                      <a:endParaRPr lang="ru-RU" sz="2000" b="0" kern="1200" dirty="0" smtClean="0">
                        <a:solidFill>
                          <a:schemeClr val="dk1"/>
                        </a:solidFill>
                        <a:latin typeface="Times New Roman" pitchFamily="18" charset="0"/>
                        <a:ea typeface="+mn-ea"/>
                        <a:cs typeface="Times New Roman" pitchFamily="18" charset="0"/>
                      </a:endParaRPr>
                    </a:p>
                    <a:p>
                      <a:endParaRPr lang="ru-RU" dirty="0"/>
                    </a:p>
                  </a:txBody>
                  <a:tcPr>
                    <a:solidFill>
                      <a:srgbClr val="DEFCFE"/>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597989308"/>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Прямоугольник 10"/>
          <p:cNvSpPr/>
          <p:nvPr/>
        </p:nvSpPr>
        <p:spPr>
          <a:xfrm>
            <a:off x="267286" y="1392702"/>
            <a:ext cx="8510954" cy="5324535"/>
          </a:xfrm>
          <a:prstGeom prst="rect">
            <a:avLst/>
          </a:prstGeom>
        </p:spPr>
        <p:txBody>
          <a:bodyPr wrap="square">
            <a:spAutoFit/>
          </a:bodyPr>
          <a:lstStyle/>
          <a:p>
            <a:pPr algn="just"/>
            <a:r>
              <a:rPr lang="vi-VN" sz="2000" b="0" dirty="0" smtClean="0">
                <a:solidFill>
                  <a:schemeClr val="tx1"/>
                </a:solidFill>
                <a:latin typeface="Times New Roman" pitchFamily="18" charset="0"/>
                <a:cs typeface="Times New Roman" pitchFamily="18" charset="0"/>
              </a:rPr>
              <a:t>Apele reziduale netratate din unele sectoare, cum ar fi producţia de carne, peşte, lactate şi ulei vegetal conţin concentraţii ridicate de grăsimi, uleiuri şi unsori (FOG). De asemenea, pot apărea niveluri ridicate de fosfor, în special atunci când în cadrul procesului se folosesc cantităţi mari de acid fosforic, de exemplu, pentru rafinarea uleiului vegetal, producţia de băuturi răcoritoare sau în operaţiunile de curăţare.</a:t>
            </a:r>
            <a:endParaRPr lang="ro-MO" sz="2000" b="0" dirty="0" smtClean="0">
              <a:solidFill>
                <a:schemeClr val="tx1"/>
              </a:solidFill>
              <a:latin typeface="Times New Roman" pitchFamily="18" charset="0"/>
              <a:cs typeface="Times New Roman" pitchFamily="18" charset="0"/>
            </a:endParaRPr>
          </a:p>
          <a:p>
            <a:pPr algn="just"/>
            <a:r>
              <a:rPr lang="vi-VN" sz="2000" b="0" dirty="0" smtClean="0">
                <a:solidFill>
                  <a:schemeClr val="tx1"/>
                </a:solidFill>
                <a:latin typeface="Times New Roman" pitchFamily="18" charset="0"/>
                <a:cs typeface="Times New Roman" pitchFamily="18" charset="0"/>
              </a:rPr>
              <a:t>Apele uzate din acest sector industrial conţin, de obicei, următorii poluanţi tipici:</a:t>
            </a:r>
          </a:p>
          <a:p>
            <a:pPr algn="just"/>
            <a:r>
              <a:rPr lang="vi-VN" sz="2000" b="0" dirty="0" smtClean="0">
                <a:solidFill>
                  <a:schemeClr val="tx1"/>
                </a:solidFill>
                <a:latin typeface="Times New Roman" pitchFamily="18" charset="0"/>
                <a:cs typeface="Times New Roman" pitchFamily="18" charset="0"/>
              </a:rPr>
              <a:t>solide (grosiere şi fin dispersate / în suspensie);</a:t>
            </a:r>
          </a:p>
          <a:p>
            <a:pPr algn="just"/>
            <a:r>
              <a:rPr lang="vi-VN" sz="2000" b="0" dirty="0" smtClean="0">
                <a:solidFill>
                  <a:schemeClr val="tx1"/>
                </a:solidFill>
                <a:latin typeface="Times New Roman" pitchFamily="18" charset="0"/>
                <a:cs typeface="Times New Roman" pitchFamily="18" charset="0"/>
              </a:rPr>
              <a:t>b)pH scăzut sau ridicat comparativ cu valorile din intervalul 6,5-8,5;</a:t>
            </a:r>
          </a:p>
          <a:p>
            <a:pPr algn="just"/>
            <a:r>
              <a:rPr lang="vi-VN" sz="2000" b="0" dirty="0" smtClean="0">
                <a:solidFill>
                  <a:schemeClr val="tx1"/>
                </a:solidFill>
                <a:latin typeface="Times New Roman" pitchFamily="18" charset="0"/>
                <a:cs typeface="Times New Roman" pitchFamily="18" charset="0"/>
              </a:rPr>
              <a:t>c)grăsimi alimentare libere şi uleiuri;</a:t>
            </a:r>
          </a:p>
          <a:p>
            <a:pPr algn="just"/>
            <a:r>
              <a:rPr lang="vi-VN" sz="2000" b="0" dirty="0" smtClean="0">
                <a:solidFill>
                  <a:schemeClr val="tx1"/>
                </a:solidFill>
                <a:latin typeface="Times New Roman" pitchFamily="18" charset="0"/>
                <a:cs typeface="Times New Roman" pitchFamily="18" charset="0"/>
              </a:rPr>
              <a:t>d)materiale în emulsie, de exemplu, grăsimi şi uleiuri comestibile;</a:t>
            </a:r>
          </a:p>
          <a:p>
            <a:pPr algn="just"/>
            <a:r>
              <a:rPr lang="vi-VN" sz="2000" b="0" dirty="0" smtClean="0">
                <a:solidFill>
                  <a:schemeClr val="tx1"/>
                </a:solidFill>
                <a:latin typeface="Times New Roman" pitchFamily="18" charset="0"/>
                <a:cs typeface="Times New Roman" pitchFamily="18" charset="0"/>
              </a:rPr>
              <a:t>e)materiale organice biodegradabile solubile, analitic detectat de parametri, cum ar fi TOC, CCO, CBO etc.;</a:t>
            </a:r>
          </a:p>
          <a:p>
            <a:pPr algn="just"/>
            <a:r>
              <a:rPr lang="vi-VN" sz="2000" b="0" dirty="0" smtClean="0">
                <a:solidFill>
                  <a:schemeClr val="tx1"/>
                </a:solidFill>
                <a:latin typeface="Times New Roman" pitchFamily="18" charset="0"/>
                <a:cs typeface="Times New Roman" pitchFamily="18" charset="0"/>
              </a:rPr>
              <a:t>f)substanţe volatile, de exemplu, amoniac şi agenţi de extragere;</a:t>
            </a:r>
          </a:p>
          <a:p>
            <a:pPr algn="just"/>
            <a:r>
              <a:rPr lang="vi-VN" sz="2000" b="0" dirty="0" smtClean="0">
                <a:solidFill>
                  <a:schemeClr val="tx1"/>
                </a:solidFill>
                <a:latin typeface="Times New Roman" pitchFamily="18" charset="0"/>
                <a:cs typeface="Times New Roman" pitchFamily="18" charset="0"/>
              </a:rPr>
              <a:t>g)nutrienţi pentru plante, de exemplu, fosfor şi azot;</a:t>
            </a:r>
          </a:p>
          <a:p>
            <a:pPr algn="just"/>
            <a:r>
              <a:rPr lang="vi-VN" sz="2000" b="0" dirty="0" smtClean="0">
                <a:solidFill>
                  <a:schemeClr val="tx1"/>
                </a:solidFill>
                <a:latin typeface="Times New Roman" pitchFamily="18" charset="0"/>
                <a:cs typeface="Times New Roman" pitchFamily="18" charset="0"/>
              </a:rPr>
              <a:t>h)patogeni, de exemplu, derivaţi din apă sanitară;</a:t>
            </a:r>
          </a:p>
          <a:p>
            <a:pPr algn="just"/>
            <a:r>
              <a:rPr lang="vi-VN" sz="2000" b="0" dirty="0" smtClean="0">
                <a:solidFill>
                  <a:schemeClr val="tx1"/>
                </a:solidFill>
                <a:latin typeface="Times New Roman" pitchFamily="18" charset="0"/>
                <a:cs typeface="Times New Roman" pitchFamily="18" charset="0"/>
              </a:rPr>
              <a:t>i)substanţe organice dizolvate non-biodegradabile.</a:t>
            </a:r>
            <a:endParaRPr lang="ru-RU" sz="2000" dirty="0"/>
          </a:p>
        </p:txBody>
      </p:sp>
    </p:spTree>
    <p:extLst>
      <p:ext uri="{BB962C8B-B14F-4D97-AF65-F5344CB8AC3E}">
        <p14:creationId xmlns:p14="http://schemas.microsoft.com/office/powerpoint/2010/main" xmlns="" val="1312703573"/>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Прямоугольник 10"/>
          <p:cNvSpPr/>
          <p:nvPr/>
        </p:nvSpPr>
        <p:spPr>
          <a:xfrm>
            <a:off x="196949" y="1433590"/>
            <a:ext cx="8679766" cy="5324535"/>
          </a:xfrm>
          <a:prstGeom prst="rect">
            <a:avLst/>
          </a:prstGeom>
        </p:spPr>
        <p:txBody>
          <a:bodyPr wrap="square">
            <a:spAutoFit/>
          </a:bodyPr>
          <a:lstStyle/>
          <a:p>
            <a:pPr algn="just"/>
            <a:r>
              <a:rPr lang="vi-VN" sz="2000" dirty="0" smtClean="0">
                <a:solidFill>
                  <a:schemeClr val="tx1"/>
                </a:solidFill>
                <a:latin typeface="Times New Roman" pitchFamily="18" charset="0"/>
                <a:cs typeface="Times New Roman" pitchFamily="18" charset="0"/>
              </a:rPr>
              <a:t>Epurarea apelor uzate</a:t>
            </a:r>
            <a:endParaRPr lang="vi-VN" sz="2000" b="0" dirty="0" smtClean="0">
              <a:solidFill>
                <a:schemeClr val="tx1"/>
              </a:solidFill>
              <a:latin typeface="Times New Roman" pitchFamily="18" charset="0"/>
              <a:cs typeface="Times New Roman" pitchFamily="18" charset="0"/>
            </a:endParaRPr>
          </a:p>
          <a:p>
            <a:r>
              <a:rPr lang="vi-VN" sz="2000" b="0" dirty="0" smtClean="0">
                <a:solidFill>
                  <a:schemeClr val="tx1"/>
                </a:solidFill>
                <a:latin typeface="Times New Roman" pitchFamily="18" charset="0"/>
                <a:cs typeface="Times New Roman" pitchFamily="18" charset="0"/>
              </a:rPr>
              <a:t>12. Epurarea apelor uzate este un mijloc de prevenire şi combatere a poluării apei la finele procesului tehnologic. Apele uzate rezultă din diverse surse, atît ca urmare a consumului de apă în timpul prelucrării şi curăţării, cît şi de la uscarea materialelor din sectorul industrial. Trebuie aplicate BTD integrate în proces, care reduc la minimum atît consumul, cît şi contaminarea apei. Pentru tratarea apelor reziduale din instalaţiile sectorului industrial, BTD trebuie să aplice următoarele combinaţii adecvate de măsuri:</a:t>
            </a:r>
            <a:endParaRPr lang="ro-MO" sz="2000" b="0" dirty="0" smtClean="0">
              <a:solidFill>
                <a:schemeClr val="tx1"/>
              </a:solidFill>
              <a:latin typeface="Times New Roman" pitchFamily="18" charset="0"/>
              <a:cs typeface="Times New Roman" pitchFamily="18" charset="0"/>
            </a:endParaRPr>
          </a:p>
          <a:p>
            <a:r>
              <a:rPr lang="ro-MO" sz="2000" b="0" dirty="0" smtClean="0">
                <a:solidFill>
                  <a:schemeClr val="tx1"/>
                </a:solidFill>
                <a:latin typeface="Times New Roman" pitchFamily="18" charset="0"/>
                <a:cs typeface="Times New Roman" pitchFamily="18" charset="0"/>
              </a:rPr>
              <a:t>1. </a:t>
            </a:r>
            <a:r>
              <a:rPr lang="vi-VN" sz="2000" b="0" dirty="0" smtClean="0">
                <a:solidFill>
                  <a:schemeClr val="tx1"/>
                </a:solidFill>
                <a:latin typeface="Times New Roman" pitchFamily="18" charset="0"/>
                <a:cs typeface="Times New Roman" pitchFamily="18" charset="0"/>
              </a:rPr>
              <a:t>aplicarea screening-ului iniţial al solidelor la instalaţie;</a:t>
            </a:r>
            <a:endParaRPr lang="ro-MO" sz="2000" b="0" dirty="0" smtClean="0">
              <a:solidFill>
                <a:schemeClr val="tx1"/>
              </a:solidFill>
              <a:latin typeface="Times New Roman" pitchFamily="18" charset="0"/>
              <a:cs typeface="Times New Roman" pitchFamily="18" charset="0"/>
            </a:endParaRPr>
          </a:p>
          <a:p>
            <a:r>
              <a:rPr lang="ro-MO" sz="2000" b="0" dirty="0" smtClean="0">
                <a:solidFill>
                  <a:schemeClr val="tx1"/>
                </a:solidFill>
                <a:latin typeface="Times New Roman" pitchFamily="18" charset="0"/>
                <a:cs typeface="Times New Roman" pitchFamily="18" charset="0"/>
              </a:rPr>
              <a:t>2. </a:t>
            </a:r>
            <a:r>
              <a:rPr lang="vi-VN" sz="2000" b="0" dirty="0" smtClean="0">
                <a:solidFill>
                  <a:schemeClr val="tx1"/>
                </a:solidFill>
                <a:latin typeface="Times New Roman" pitchFamily="18" charset="0"/>
                <a:cs typeface="Times New Roman" pitchFamily="18" charset="0"/>
              </a:rPr>
              <a:t>eliminarea grăsimilor folosind un captor de grăsimi la instalaţie, în cazul în care </a:t>
            </a:r>
            <a:r>
              <a:rPr lang="ro-MO" sz="2000" b="0" dirty="0" smtClean="0">
                <a:solidFill>
                  <a:schemeClr val="tx1"/>
                </a:solidFill>
                <a:latin typeface="Times New Roman" pitchFamily="18" charset="0"/>
                <a:cs typeface="Times New Roman" pitchFamily="18" charset="0"/>
              </a:rPr>
              <a:t>3. </a:t>
            </a:r>
            <a:r>
              <a:rPr lang="vi-VN" sz="2000" b="0" dirty="0" smtClean="0">
                <a:solidFill>
                  <a:schemeClr val="tx1"/>
                </a:solidFill>
                <a:latin typeface="Times New Roman" pitchFamily="18" charset="0"/>
                <a:cs typeface="Times New Roman" pitchFamily="18" charset="0"/>
              </a:rPr>
              <a:t>apele uzate conţin grăsimi de origine animală sau vegetală;</a:t>
            </a:r>
          </a:p>
          <a:p>
            <a:r>
              <a:rPr lang="ro-MO" sz="2000" b="0" dirty="0" smtClean="0">
                <a:solidFill>
                  <a:schemeClr val="tx1"/>
                </a:solidFill>
                <a:latin typeface="Times New Roman" pitchFamily="18" charset="0"/>
                <a:cs typeface="Times New Roman" pitchFamily="18" charset="0"/>
              </a:rPr>
              <a:t>4. </a:t>
            </a:r>
            <a:r>
              <a:rPr lang="vi-VN" sz="2000" b="0" dirty="0" smtClean="0">
                <a:solidFill>
                  <a:schemeClr val="tx1"/>
                </a:solidFill>
                <a:latin typeface="Times New Roman" pitchFamily="18" charset="0"/>
                <a:cs typeface="Times New Roman" pitchFamily="18" charset="0"/>
              </a:rPr>
              <a:t>aplicarea egalizării de debit şi de încărcare;</a:t>
            </a:r>
          </a:p>
          <a:p>
            <a:r>
              <a:rPr lang="ro-MO" sz="2000" b="0" dirty="0" smtClean="0">
                <a:solidFill>
                  <a:schemeClr val="tx1"/>
                </a:solidFill>
                <a:latin typeface="Times New Roman" pitchFamily="18" charset="0"/>
                <a:cs typeface="Times New Roman" pitchFamily="18" charset="0"/>
              </a:rPr>
              <a:t>5. </a:t>
            </a:r>
            <a:r>
              <a:rPr lang="vi-VN" sz="2000" b="0" dirty="0" smtClean="0">
                <a:solidFill>
                  <a:schemeClr val="tx1"/>
                </a:solidFill>
                <a:latin typeface="Times New Roman" pitchFamily="18" charset="0"/>
                <a:cs typeface="Times New Roman" pitchFamily="18" charset="0"/>
              </a:rPr>
              <a:t>aplicarea neutralizării pentru apele uzate puternic acide sau alcaline;</a:t>
            </a:r>
          </a:p>
          <a:p>
            <a:r>
              <a:rPr lang="ro-MO" sz="2000" b="0" dirty="0" smtClean="0">
                <a:solidFill>
                  <a:schemeClr val="tx1"/>
                </a:solidFill>
                <a:latin typeface="Times New Roman" pitchFamily="18" charset="0"/>
                <a:cs typeface="Times New Roman" pitchFamily="18" charset="0"/>
              </a:rPr>
              <a:t>6. </a:t>
            </a:r>
            <a:r>
              <a:rPr lang="vi-VN" sz="2000" b="0" dirty="0" smtClean="0">
                <a:solidFill>
                  <a:schemeClr val="tx1"/>
                </a:solidFill>
                <a:latin typeface="Times New Roman" pitchFamily="18" charset="0"/>
                <a:cs typeface="Times New Roman" pitchFamily="18" charset="0"/>
              </a:rPr>
              <a:t>aplicarea sedimentării pentru apele uzate care conţin solide în suspensie (SS);</a:t>
            </a:r>
          </a:p>
          <a:p>
            <a:r>
              <a:rPr lang="ro-MO" sz="2000" b="0" dirty="0" smtClean="0">
                <a:solidFill>
                  <a:schemeClr val="tx1"/>
                </a:solidFill>
                <a:latin typeface="Times New Roman" pitchFamily="18" charset="0"/>
                <a:cs typeface="Times New Roman" pitchFamily="18" charset="0"/>
              </a:rPr>
              <a:t>7. </a:t>
            </a:r>
            <a:r>
              <a:rPr lang="vi-VN" sz="2000" b="0" dirty="0" smtClean="0">
                <a:solidFill>
                  <a:schemeClr val="tx1"/>
                </a:solidFill>
                <a:latin typeface="Times New Roman" pitchFamily="18" charset="0"/>
                <a:cs typeface="Times New Roman" pitchFamily="18" charset="0"/>
              </a:rPr>
              <a:t>aplicarea flotaţiei cu aer dizolvat;</a:t>
            </a:r>
          </a:p>
          <a:p>
            <a:r>
              <a:rPr lang="ro-MO" sz="2000" b="0" dirty="0" smtClean="0">
                <a:solidFill>
                  <a:schemeClr val="tx1"/>
                </a:solidFill>
                <a:latin typeface="Times New Roman" pitchFamily="18" charset="0"/>
                <a:cs typeface="Times New Roman" pitchFamily="18" charset="0"/>
              </a:rPr>
              <a:t>8. </a:t>
            </a:r>
            <a:r>
              <a:rPr lang="vi-VN" sz="2000" b="0" dirty="0" smtClean="0">
                <a:solidFill>
                  <a:schemeClr val="tx1"/>
                </a:solidFill>
                <a:latin typeface="Times New Roman" pitchFamily="18" charset="0"/>
                <a:cs typeface="Times New Roman" pitchFamily="18" charset="0"/>
              </a:rPr>
              <a:t>aplicarea unui tratament biologic aerob şi anaerob;</a:t>
            </a:r>
          </a:p>
          <a:p>
            <a:pPr algn="just"/>
            <a:endParaRPr lang="vi-VN" sz="2000" b="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12703573"/>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2" name="Прямоугольник 11"/>
          <p:cNvSpPr/>
          <p:nvPr/>
        </p:nvSpPr>
        <p:spPr>
          <a:xfrm>
            <a:off x="267286" y="1420837"/>
            <a:ext cx="8679766" cy="5016758"/>
          </a:xfrm>
          <a:prstGeom prst="rect">
            <a:avLst/>
          </a:prstGeom>
        </p:spPr>
        <p:txBody>
          <a:bodyPr wrap="square">
            <a:spAutoFit/>
          </a:bodyPr>
          <a:lstStyle/>
          <a:p>
            <a:pPr algn="just"/>
            <a:r>
              <a:rPr lang="ro-MO" sz="2000" b="0" dirty="0" smtClean="0">
                <a:solidFill>
                  <a:schemeClr val="tx1"/>
                </a:solidFill>
                <a:latin typeface="Times New Roman" pitchFamily="18" charset="0"/>
                <a:cs typeface="Times New Roman" pitchFamily="18" charset="0"/>
              </a:rPr>
              <a:t>9. </a:t>
            </a:r>
            <a:r>
              <a:rPr lang="vi-VN" sz="2000" b="0" dirty="0" smtClean="0">
                <a:solidFill>
                  <a:schemeClr val="tx1"/>
                </a:solidFill>
                <a:latin typeface="Times New Roman" pitchFamily="18" charset="0"/>
                <a:cs typeface="Times New Roman" pitchFamily="18" charset="0"/>
              </a:rPr>
              <a:t>utilizarea gazului CH</a:t>
            </a:r>
            <a:r>
              <a:rPr lang="vi-VN" sz="2000" b="0" baseline="-25000" dirty="0" smtClean="0">
                <a:solidFill>
                  <a:schemeClr val="tx1"/>
                </a:solidFill>
                <a:latin typeface="Times New Roman" pitchFamily="18" charset="0"/>
                <a:cs typeface="Times New Roman" pitchFamily="18" charset="0"/>
              </a:rPr>
              <a:t>4</a:t>
            </a:r>
            <a:r>
              <a:rPr lang="vi-VN" sz="2000" b="0" dirty="0" smtClean="0">
                <a:solidFill>
                  <a:schemeClr val="tx1"/>
                </a:solidFill>
                <a:latin typeface="Times New Roman" pitchFamily="18" charset="0"/>
                <a:cs typeface="Times New Roman" pitchFamily="18" charset="0"/>
              </a:rPr>
              <a:t> produs în timpul tratamentului anaerob pentru producerea de energie termică şi / sau electrică; îndepărtarea biologică a compuşilor de azot;</a:t>
            </a:r>
          </a:p>
          <a:p>
            <a:pPr algn="just"/>
            <a:r>
              <a:rPr lang="ro-MO" sz="2000" b="0" dirty="0" smtClean="0">
                <a:solidFill>
                  <a:schemeClr val="tx1"/>
                </a:solidFill>
                <a:latin typeface="Times New Roman" pitchFamily="18" charset="0"/>
                <a:cs typeface="Times New Roman" pitchFamily="18" charset="0"/>
              </a:rPr>
              <a:t>10. </a:t>
            </a:r>
            <a:r>
              <a:rPr lang="vi-VN" sz="2000" b="0" dirty="0" smtClean="0">
                <a:solidFill>
                  <a:schemeClr val="tx1"/>
                </a:solidFill>
                <a:latin typeface="Times New Roman" pitchFamily="18" charset="0"/>
                <a:cs typeface="Times New Roman" pitchFamily="18" charset="0"/>
              </a:rPr>
              <a:t>aplicarea precipitării pentru a elimina compuşii fosforului simultan cu tratarea nămolului activ, atunci cînd este aplicată;</a:t>
            </a:r>
          </a:p>
          <a:p>
            <a:pPr algn="just"/>
            <a:r>
              <a:rPr lang="ro-MO" sz="2000" b="0" dirty="0" smtClean="0">
                <a:solidFill>
                  <a:schemeClr val="tx1"/>
                </a:solidFill>
                <a:latin typeface="Times New Roman" pitchFamily="18" charset="0"/>
                <a:cs typeface="Times New Roman" pitchFamily="18" charset="0"/>
              </a:rPr>
              <a:t>11. </a:t>
            </a:r>
            <a:r>
              <a:rPr lang="vi-VN" sz="2000" b="0" dirty="0" smtClean="0">
                <a:solidFill>
                  <a:schemeClr val="tx1"/>
                </a:solidFill>
                <a:latin typeface="Times New Roman" pitchFamily="18" charset="0"/>
                <a:cs typeface="Times New Roman" pitchFamily="18" charset="0"/>
              </a:rPr>
              <a:t>utilizarea filtrării pentru epurarea avansata a apelor uzate;</a:t>
            </a:r>
          </a:p>
          <a:p>
            <a:pPr algn="just"/>
            <a:r>
              <a:rPr lang="ro-MO" sz="2000" b="0" dirty="0" smtClean="0">
                <a:solidFill>
                  <a:schemeClr val="tx1"/>
                </a:solidFill>
                <a:latin typeface="Times New Roman" pitchFamily="18" charset="0"/>
                <a:cs typeface="Times New Roman" pitchFamily="18" charset="0"/>
              </a:rPr>
              <a:t>12. </a:t>
            </a:r>
            <a:r>
              <a:rPr lang="vi-VN" sz="2000" b="0" dirty="0" smtClean="0">
                <a:solidFill>
                  <a:schemeClr val="tx1"/>
                </a:solidFill>
                <a:latin typeface="Times New Roman" pitchFamily="18" charset="0"/>
                <a:cs typeface="Times New Roman" pitchFamily="18" charset="0"/>
              </a:rPr>
              <a:t>eliminarea substanţelor periculoase şi substanţelor periculoase prioritare</a:t>
            </a:r>
          </a:p>
          <a:p>
            <a:pPr algn="just"/>
            <a:r>
              <a:rPr lang="vi-VN" sz="2000" b="0" dirty="0" smtClean="0">
                <a:solidFill>
                  <a:schemeClr val="tx1"/>
                </a:solidFill>
                <a:latin typeface="Times New Roman" pitchFamily="18" charset="0"/>
                <a:cs typeface="Times New Roman" pitchFamily="18" charset="0"/>
              </a:rPr>
              <a:t>aplicarea de filtrare prin membrană;</a:t>
            </a:r>
          </a:p>
          <a:p>
            <a:pPr algn="just"/>
            <a:r>
              <a:rPr lang="ro-MO" sz="2000" b="0" dirty="0" smtClean="0">
                <a:solidFill>
                  <a:schemeClr val="tx1"/>
                </a:solidFill>
                <a:latin typeface="Times New Roman" pitchFamily="18" charset="0"/>
                <a:cs typeface="Times New Roman" pitchFamily="18" charset="0"/>
              </a:rPr>
              <a:t>13. </a:t>
            </a:r>
            <a:r>
              <a:rPr lang="vi-VN" sz="2000" b="0" dirty="0" smtClean="0">
                <a:solidFill>
                  <a:schemeClr val="tx1"/>
                </a:solidFill>
                <a:latin typeface="Times New Roman" pitchFamily="18" charset="0"/>
                <a:cs typeface="Times New Roman" pitchFamily="18" charset="0"/>
              </a:rPr>
              <a:t>reutilizarea apelor uzate în procesele de producţie numai după ce acestea au fost sterilizate şi dezinfectate, evitând, de preferinţă, utilizarea clorului activ;</a:t>
            </a:r>
          </a:p>
          <a:p>
            <a:pPr algn="just"/>
            <a:r>
              <a:rPr lang="ro-MO" sz="2000" b="0" dirty="0" smtClean="0">
                <a:solidFill>
                  <a:schemeClr val="tx1"/>
                </a:solidFill>
                <a:latin typeface="Times New Roman" pitchFamily="18" charset="0"/>
                <a:cs typeface="Times New Roman" pitchFamily="18" charset="0"/>
              </a:rPr>
              <a:t>14. </a:t>
            </a:r>
            <a:r>
              <a:rPr lang="vi-VN" sz="2000" b="0" dirty="0" smtClean="0">
                <a:solidFill>
                  <a:schemeClr val="tx1"/>
                </a:solidFill>
                <a:latin typeface="Times New Roman" pitchFamily="18" charset="0"/>
                <a:cs typeface="Times New Roman" pitchFamily="18" charset="0"/>
              </a:rPr>
              <a:t>tratarea nămoluri de canalizare utilizând una sau o combinaţie a următoarelor tehnici:</a:t>
            </a:r>
          </a:p>
          <a:p>
            <a:pPr algn="just"/>
            <a:r>
              <a:rPr lang="ro-MO" sz="2000" b="0" dirty="0" smtClean="0">
                <a:solidFill>
                  <a:schemeClr val="tx1"/>
                </a:solidFill>
                <a:latin typeface="Times New Roman" pitchFamily="18" charset="0"/>
                <a:cs typeface="Times New Roman" pitchFamily="18" charset="0"/>
              </a:rPr>
              <a:t>a) </a:t>
            </a:r>
            <a:r>
              <a:rPr lang="vi-VN" sz="2000" b="0" dirty="0" smtClean="0">
                <a:solidFill>
                  <a:schemeClr val="tx1"/>
                </a:solidFill>
                <a:latin typeface="Times New Roman" pitchFamily="18" charset="0"/>
                <a:cs typeface="Times New Roman" pitchFamily="18" charset="0"/>
              </a:rPr>
              <a:t>stabilizarea;</a:t>
            </a:r>
          </a:p>
          <a:p>
            <a:pPr algn="just"/>
            <a:r>
              <a:rPr lang="ro-MO" sz="2000" b="0" dirty="0" smtClean="0">
                <a:solidFill>
                  <a:schemeClr val="tx1"/>
                </a:solidFill>
                <a:latin typeface="Times New Roman" pitchFamily="18" charset="0"/>
                <a:cs typeface="Times New Roman" pitchFamily="18" charset="0"/>
              </a:rPr>
              <a:t>b) </a:t>
            </a:r>
            <a:r>
              <a:rPr lang="vi-VN" sz="2000" b="0" dirty="0" smtClean="0">
                <a:solidFill>
                  <a:schemeClr val="tx1"/>
                </a:solidFill>
                <a:latin typeface="Times New Roman" pitchFamily="18" charset="0"/>
                <a:cs typeface="Times New Roman" pitchFamily="18" charset="0"/>
              </a:rPr>
              <a:t>îngroşarea;</a:t>
            </a:r>
          </a:p>
          <a:p>
            <a:pPr algn="just"/>
            <a:r>
              <a:rPr lang="ro-MO" sz="2000" b="0" dirty="0" smtClean="0">
                <a:solidFill>
                  <a:schemeClr val="tx1"/>
                </a:solidFill>
                <a:latin typeface="Times New Roman" pitchFamily="18" charset="0"/>
                <a:cs typeface="Times New Roman" pitchFamily="18" charset="0"/>
              </a:rPr>
              <a:t>c) </a:t>
            </a:r>
            <a:r>
              <a:rPr lang="vi-VN" sz="2000" b="0" dirty="0" smtClean="0">
                <a:solidFill>
                  <a:schemeClr val="tx1"/>
                </a:solidFill>
                <a:latin typeface="Times New Roman" pitchFamily="18" charset="0"/>
                <a:cs typeface="Times New Roman" pitchFamily="18" charset="0"/>
              </a:rPr>
              <a:t>dehidratarea;</a:t>
            </a:r>
          </a:p>
          <a:p>
            <a:pPr algn="just"/>
            <a:r>
              <a:rPr lang="ro-MO" sz="2000" b="0" dirty="0" smtClean="0">
                <a:solidFill>
                  <a:schemeClr val="tx1"/>
                </a:solidFill>
                <a:latin typeface="Times New Roman" pitchFamily="18" charset="0"/>
                <a:cs typeface="Times New Roman" pitchFamily="18" charset="0"/>
              </a:rPr>
              <a:t>d) </a:t>
            </a:r>
            <a:r>
              <a:rPr lang="vi-VN" sz="2000" b="0" dirty="0" smtClean="0">
                <a:solidFill>
                  <a:schemeClr val="tx1"/>
                </a:solidFill>
                <a:latin typeface="Times New Roman" pitchFamily="18" charset="0"/>
                <a:cs typeface="Times New Roman" pitchFamily="18" charset="0"/>
              </a:rPr>
              <a:t>uscarea, dacă poate fi folosită căldură naturală sau cea recuperată din procesele din instalaţie.</a:t>
            </a:r>
          </a:p>
        </p:txBody>
      </p:sp>
    </p:spTree>
    <p:extLst>
      <p:ext uri="{BB962C8B-B14F-4D97-AF65-F5344CB8AC3E}">
        <p14:creationId xmlns:p14="http://schemas.microsoft.com/office/powerpoint/2010/main" xmlns="" val="1312703573"/>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3" name="Прямоугольник 12"/>
          <p:cNvSpPr/>
          <p:nvPr/>
        </p:nvSpPr>
        <p:spPr>
          <a:xfrm>
            <a:off x="351691" y="1539037"/>
            <a:ext cx="8370277" cy="4093428"/>
          </a:xfrm>
          <a:prstGeom prst="rect">
            <a:avLst/>
          </a:prstGeom>
        </p:spPr>
        <p:txBody>
          <a:bodyPr wrap="square">
            <a:spAutoFit/>
          </a:bodyPr>
          <a:lstStyle/>
          <a:p>
            <a:r>
              <a:rPr lang="ro-MO" sz="2000" dirty="0" smtClean="0">
                <a:solidFill>
                  <a:schemeClr val="tx1"/>
                </a:solidFill>
                <a:latin typeface="Times New Roman" pitchFamily="18" charset="0"/>
                <a:cs typeface="Times New Roman" pitchFamily="18" charset="0"/>
              </a:rPr>
              <a:t>Cele mai bune tehnici disponibile</a:t>
            </a:r>
            <a:r>
              <a:rPr lang="it-IT" sz="2000" dirty="0" smtClean="0">
                <a:solidFill>
                  <a:schemeClr val="tx1"/>
                </a:solidFill>
                <a:latin typeface="Times New Roman" pitchFamily="18" charset="0"/>
                <a:cs typeface="Times New Roman" pitchFamily="18" charset="0"/>
              </a:rPr>
              <a:t> suplimentare pentru sectoare industriale individuale</a:t>
            </a:r>
            <a:r>
              <a:rPr lang="ro-MO" sz="2000" dirty="0" smtClean="0">
                <a:solidFill>
                  <a:schemeClr val="tx1"/>
                </a:solidFill>
                <a:latin typeface="Times New Roman" pitchFamily="18" charset="0"/>
                <a:cs typeface="Times New Roman" pitchFamily="18" charset="0"/>
              </a:rPr>
              <a:t>, respectiv, pentru:</a:t>
            </a:r>
          </a:p>
          <a:p>
            <a:r>
              <a:rPr lang="vi-VN" sz="2000" b="0" dirty="0" smtClean="0">
                <a:solidFill>
                  <a:schemeClr val="tx1"/>
                </a:solidFill>
                <a:latin typeface="Times New Roman" pitchFamily="18" charset="0"/>
                <a:cs typeface="Times New Roman" pitchFamily="18" charset="0"/>
              </a:rPr>
              <a:t>industria cărnii</a:t>
            </a:r>
            <a:r>
              <a:rPr lang="ro-MO" sz="2000" b="0" dirty="0" smtClean="0">
                <a:solidFill>
                  <a:schemeClr val="tx1"/>
                </a:solidFill>
                <a:latin typeface="Times New Roman" pitchFamily="18" charset="0"/>
                <a:cs typeface="Times New Roman" pitchFamily="18" charset="0"/>
              </a:rPr>
              <a:t>;</a:t>
            </a:r>
          </a:p>
          <a:p>
            <a:r>
              <a:rPr lang="ro-MO" sz="2000" b="0" dirty="0" smtClean="0">
                <a:solidFill>
                  <a:schemeClr val="tx1"/>
                </a:solidFill>
                <a:latin typeface="Times New Roman" pitchFamily="18" charset="0"/>
                <a:cs typeface="Times New Roman" pitchFamily="18" charset="0"/>
              </a:rPr>
              <a:t>p</a:t>
            </a:r>
            <a:r>
              <a:rPr lang="ro-RO" sz="2000" b="0" dirty="0" smtClean="0">
                <a:solidFill>
                  <a:schemeClr val="tx1"/>
                </a:solidFill>
                <a:latin typeface="Times New Roman" pitchFamily="18" charset="0"/>
                <a:cs typeface="Times New Roman" pitchFamily="18" charset="0"/>
              </a:rPr>
              <a:t>relucrarea fructelor şi legumelor, inclusiv prelucrarea cartofilor;</a:t>
            </a:r>
          </a:p>
          <a:p>
            <a:r>
              <a:rPr lang="vi-VN" sz="2000" b="0" dirty="0" smtClean="0">
                <a:solidFill>
                  <a:schemeClr val="tx1"/>
                </a:solidFill>
                <a:latin typeface="Times New Roman" pitchFamily="18" charset="0"/>
                <a:cs typeface="Times New Roman" pitchFamily="18" charset="0"/>
              </a:rPr>
              <a:t>producţia de băuturi răcoritoare</a:t>
            </a:r>
            <a:r>
              <a:rPr lang="ro-MO" sz="2000" b="0" dirty="0" smtClean="0">
                <a:solidFill>
                  <a:schemeClr val="tx1"/>
                </a:solidFill>
                <a:latin typeface="Times New Roman" pitchFamily="18" charset="0"/>
                <a:cs typeface="Times New Roman" pitchFamily="18" charset="0"/>
              </a:rPr>
              <a:t>;</a:t>
            </a:r>
          </a:p>
          <a:p>
            <a:r>
              <a:rPr lang="ro-RO" sz="2000" b="0" dirty="0" smtClean="0">
                <a:solidFill>
                  <a:schemeClr val="tx1"/>
                </a:solidFill>
                <a:latin typeface="Times New Roman" pitchFamily="18" charset="0"/>
                <a:cs typeface="Times New Roman" pitchFamily="18" charset="0"/>
              </a:rPr>
              <a:t>prelucrarea laptelui; </a:t>
            </a:r>
          </a:p>
          <a:p>
            <a:r>
              <a:rPr lang="ro-RO" sz="2000" b="0" dirty="0" smtClean="0">
                <a:solidFill>
                  <a:schemeClr val="tx1"/>
                </a:solidFill>
                <a:latin typeface="Times New Roman" pitchFamily="18" charset="0"/>
                <a:cs typeface="Times New Roman" pitchFamily="18" charset="0"/>
              </a:rPr>
              <a:t>fabricile de produse lactate; </a:t>
            </a:r>
          </a:p>
          <a:p>
            <a:r>
              <a:rPr lang="ro-RO" sz="2000" b="0" dirty="0" smtClean="0">
                <a:solidFill>
                  <a:schemeClr val="tx1"/>
                </a:solidFill>
                <a:latin typeface="Times New Roman" pitchFamily="18" charset="0"/>
                <a:cs typeface="Times New Roman" pitchFamily="18" charset="0"/>
              </a:rPr>
              <a:t>producţia de lapte praf; </a:t>
            </a:r>
          </a:p>
          <a:p>
            <a:r>
              <a:rPr lang="ro-RO" sz="2000" b="0" dirty="0" smtClean="0">
                <a:solidFill>
                  <a:schemeClr val="tx1"/>
                </a:solidFill>
                <a:latin typeface="Times New Roman" pitchFamily="18" charset="0"/>
                <a:cs typeface="Times New Roman" pitchFamily="18" charset="0"/>
              </a:rPr>
              <a:t>producerea de unt; </a:t>
            </a:r>
          </a:p>
          <a:p>
            <a:r>
              <a:rPr lang="ro-RO" sz="2000" b="0" dirty="0" smtClean="0">
                <a:solidFill>
                  <a:schemeClr val="tx1"/>
                </a:solidFill>
                <a:latin typeface="Times New Roman" pitchFamily="18" charset="0"/>
                <a:cs typeface="Times New Roman" pitchFamily="18" charset="0"/>
              </a:rPr>
              <a:t>producerea brînzeturilor; </a:t>
            </a:r>
          </a:p>
          <a:p>
            <a:r>
              <a:rPr lang="ro-RO" sz="2000" b="0" dirty="0" smtClean="0">
                <a:solidFill>
                  <a:schemeClr val="tx1"/>
                </a:solidFill>
                <a:latin typeface="Times New Roman" pitchFamily="18" charset="0"/>
                <a:cs typeface="Times New Roman" pitchFamily="18" charset="0"/>
              </a:rPr>
              <a:t>fabricarea îngheţatei; </a:t>
            </a:r>
          </a:p>
          <a:p>
            <a:r>
              <a:rPr lang="ro-RO" sz="2000" b="0" dirty="0" smtClean="0">
                <a:solidFill>
                  <a:schemeClr val="tx1"/>
                </a:solidFill>
                <a:latin typeface="Times New Roman" pitchFamily="18" charset="0"/>
                <a:cs typeface="Times New Roman" pitchFamily="18" charset="0"/>
              </a:rPr>
              <a:t>fabricarea berii; </a:t>
            </a:r>
          </a:p>
          <a:p>
            <a:r>
              <a:rPr lang="ro-RO" sz="2000" b="0" dirty="0" smtClean="0">
                <a:solidFill>
                  <a:schemeClr val="tx1"/>
                </a:solidFill>
                <a:latin typeface="Times New Roman" pitchFamily="18" charset="0"/>
                <a:cs typeface="Times New Roman" pitchFamily="18" charset="0"/>
              </a:rPr>
              <a:t>pentru vinificaţie.</a:t>
            </a:r>
            <a:endParaRPr lang="ru-RU"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12703573"/>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406769"/>
            <a:ext cx="8788857" cy="5355312"/>
          </a:xfrm>
          <a:prstGeom prst="rect">
            <a:avLst/>
          </a:prstGeom>
          <a:noFill/>
        </p:spPr>
        <p:txBody>
          <a:bodyPr wrap="square" rtlCol="0">
            <a:spAutoFit/>
          </a:bodyPr>
          <a:lstStyle/>
          <a:p>
            <a:r>
              <a:rPr lang="it-IT" sz="1800" dirty="0">
                <a:solidFill>
                  <a:srgbClr val="0000FF"/>
                </a:solidFill>
                <a:latin typeface="Times New Roman" panose="02020603050405020304" pitchFamily="18" charset="0"/>
                <a:cs typeface="Times New Roman" panose="02020603050405020304" pitchFamily="18" charset="0"/>
              </a:rPr>
              <a:t>COD Nr. 218 din  24.10.2008</a:t>
            </a:r>
            <a:r>
              <a:rPr lang="ro-RO" sz="1800" dirty="0">
                <a:solidFill>
                  <a:srgbClr val="0000FF"/>
                </a:solidFill>
                <a:latin typeface="Times New Roman" panose="02020603050405020304" pitchFamily="18" charset="0"/>
                <a:cs typeface="Times New Roman" panose="02020603050405020304" pitchFamily="18" charset="0"/>
              </a:rPr>
              <a:t> </a:t>
            </a:r>
            <a:r>
              <a:rPr lang="it-IT" sz="1800" dirty="0">
                <a:solidFill>
                  <a:srgbClr val="0000FF"/>
                </a:solidFill>
                <a:latin typeface="Times New Roman" panose="02020603050405020304" pitchFamily="18" charset="0"/>
                <a:cs typeface="Times New Roman" panose="02020603050405020304" pitchFamily="18" charset="0"/>
              </a:rPr>
              <a:t>contravenţional al Republicii Moldova*</a:t>
            </a:r>
            <a:endParaRPr lang="ro-RO" sz="1800" dirty="0">
              <a:solidFill>
                <a:srgbClr val="0000FF"/>
              </a:solidFill>
              <a:latin typeface="Times New Roman" panose="02020603050405020304" pitchFamily="18" charset="0"/>
              <a:cs typeface="Times New Roman" panose="02020603050405020304" pitchFamily="18" charset="0"/>
            </a:endParaRPr>
          </a:p>
          <a:p>
            <a:r>
              <a:rPr lang="en-US" sz="180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http://lex.justice.md/index.php?action=view&amp;view=doc&amp;lang=1&amp;id=369412</a:t>
            </a:r>
            <a:endParaRPr lang="ro-RO" sz="1800" dirty="0">
              <a:solidFill>
                <a:srgbClr val="00B050"/>
              </a:solidFill>
              <a:latin typeface="Times New Roman" panose="02020603050405020304" pitchFamily="18" charset="0"/>
              <a:cs typeface="Times New Roman" panose="02020603050405020304" pitchFamily="18" charset="0"/>
            </a:endParaRPr>
          </a:p>
          <a:p>
            <a:r>
              <a:rPr lang="it-IT" sz="1800" dirty="0">
                <a:solidFill>
                  <a:srgbClr val="0000FF"/>
                </a:solidFill>
                <a:latin typeface="Times New Roman" panose="02020603050405020304" pitchFamily="18" charset="0"/>
                <a:cs typeface="Times New Roman" panose="02020603050405020304" pitchFamily="18" charset="0"/>
              </a:rPr>
              <a:t>Capitolul IX</a:t>
            </a:r>
            <a:r>
              <a:rPr lang="ro-RO" sz="1800" dirty="0">
                <a:solidFill>
                  <a:srgbClr val="0000FF"/>
                </a:solidFill>
                <a:latin typeface="Times New Roman" panose="02020603050405020304" pitchFamily="18" charset="0"/>
                <a:cs typeface="Times New Roman" panose="02020603050405020304" pitchFamily="18" charset="0"/>
              </a:rPr>
              <a:t> </a:t>
            </a:r>
            <a:r>
              <a:rPr lang="it-IT" sz="1800" dirty="0">
                <a:solidFill>
                  <a:srgbClr val="0000FF"/>
                </a:solidFill>
                <a:latin typeface="Times New Roman" panose="02020603050405020304" pitchFamily="18" charset="0"/>
                <a:cs typeface="Times New Roman" panose="02020603050405020304" pitchFamily="18" charset="0"/>
              </a:rPr>
              <a:t>CONTRAVENŢII ÎN DOMENIUL</a:t>
            </a:r>
            <a:r>
              <a:rPr lang="ro-RO" sz="1800" dirty="0">
                <a:solidFill>
                  <a:srgbClr val="0000FF"/>
                </a:solidFill>
                <a:latin typeface="Times New Roman" panose="02020603050405020304" pitchFamily="18" charset="0"/>
                <a:cs typeface="Times New Roman" panose="02020603050405020304" pitchFamily="18" charset="0"/>
              </a:rPr>
              <a:t> </a:t>
            </a:r>
            <a:r>
              <a:rPr lang="it-IT" sz="1800" dirty="0">
                <a:solidFill>
                  <a:srgbClr val="0000FF"/>
                </a:solidFill>
                <a:latin typeface="Times New Roman" panose="02020603050405020304" pitchFamily="18" charset="0"/>
                <a:cs typeface="Times New Roman" panose="02020603050405020304" pitchFamily="18" charset="0"/>
              </a:rPr>
              <a:t>PROTECŢIEI MEDIULUI</a:t>
            </a:r>
            <a:endParaRPr lang="ro-RO" sz="1800" dirty="0">
              <a:solidFill>
                <a:srgbClr val="0000FF"/>
              </a:solidFill>
              <a:latin typeface="Times New Roman" panose="02020603050405020304" pitchFamily="18" charset="0"/>
              <a:cs typeface="Times New Roman" panose="02020603050405020304" pitchFamily="18" charset="0"/>
            </a:endParaRPr>
          </a:p>
          <a:p>
            <a:pPr algn="just"/>
            <a:r>
              <a:rPr lang="en-US" sz="1800" dirty="0">
                <a:solidFill>
                  <a:srgbClr val="0000FF"/>
                </a:solidFill>
                <a:latin typeface="Times New Roman" panose="02020603050405020304" pitchFamily="18" charset="0"/>
                <a:cs typeface="Times New Roman" panose="02020603050405020304" pitchFamily="18" charset="0"/>
              </a:rPr>
              <a:t> </a:t>
            </a:r>
            <a:r>
              <a:rPr lang="ro-RO" sz="1800" dirty="0" smtClean="0">
                <a:solidFill>
                  <a:schemeClr val="tx1"/>
                </a:solidFill>
                <a:latin typeface="Times New Roman" panose="02020603050405020304" pitchFamily="18" charset="0"/>
                <a:cs typeface="Times New Roman" panose="02020603050405020304" pitchFamily="18" charset="0"/>
              </a:rPr>
              <a:t>Articolul </a:t>
            </a:r>
            <a:r>
              <a:rPr lang="ro-RO" sz="1800" dirty="0">
                <a:solidFill>
                  <a:schemeClr val="tx1"/>
                </a:solidFill>
                <a:latin typeface="Times New Roman" panose="02020603050405020304" pitchFamily="18" charset="0"/>
                <a:cs typeface="Times New Roman" panose="02020603050405020304" pitchFamily="18" charset="0"/>
              </a:rPr>
              <a:t>109. Încălcarea regimului de protecție a apelor</a:t>
            </a:r>
          </a:p>
          <a:p>
            <a:pPr algn="just"/>
            <a:r>
              <a:rPr lang="ro-RO" sz="1800" b="0" dirty="0">
                <a:solidFill>
                  <a:schemeClr val="tx1"/>
                </a:solidFill>
                <a:latin typeface="Times New Roman" panose="02020603050405020304" pitchFamily="18" charset="0"/>
                <a:cs typeface="Times New Roman" panose="02020603050405020304" pitchFamily="18" charset="0"/>
              </a:rPr>
              <a:t>    (1) Încălcarea regimului de protecție a apelor având drept urmare poluarea acestora, eroziunea solurilor </a:t>
            </a:r>
            <a:r>
              <a:rPr lang="ro-RO" sz="1800" b="0" dirty="0" err="1">
                <a:solidFill>
                  <a:schemeClr val="tx1"/>
                </a:solidFill>
                <a:latin typeface="Times New Roman" panose="02020603050405020304" pitchFamily="18" charset="0"/>
                <a:cs typeface="Times New Roman" panose="02020603050405020304" pitchFamily="18" charset="0"/>
              </a:rPr>
              <a:t>şi</a:t>
            </a:r>
            <a:r>
              <a:rPr lang="ro-RO" sz="1800" b="0" dirty="0">
                <a:solidFill>
                  <a:schemeClr val="tx1"/>
                </a:solidFill>
                <a:latin typeface="Times New Roman" panose="02020603050405020304" pitchFamily="18" charset="0"/>
                <a:cs typeface="Times New Roman" panose="02020603050405020304" pitchFamily="18" charset="0"/>
              </a:rPr>
              <a:t> alte fenomene dăunătoare se </a:t>
            </a:r>
            <a:r>
              <a:rPr lang="ro-RO" sz="1800" b="0" dirty="0" err="1">
                <a:solidFill>
                  <a:schemeClr val="tx1"/>
                </a:solidFill>
                <a:latin typeface="Times New Roman" panose="02020603050405020304" pitchFamily="18" charset="0"/>
                <a:cs typeface="Times New Roman" panose="02020603050405020304" pitchFamily="18" charset="0"/>
              </a:rPr>
              <a:t>sancţionează</a:t>
            </a:r>
            <a:r>
              <a:rPr lang="ro-RO" sz="1800" b="0" dirty="0">
                <a:solidFill>
                  <a:schemeClr val="tx1"/>
                </a:solidFill>
                <a:latin typeface="Times New Roman" panose="02020603050405020304" pitchFamily="18" charset="0"/>
                <a:cs typeface="Times New Roman" panose="02020603050405020304" pitchFamily="18" charset="0"/>
              </a:rPr>
              <a:t> cu amendă de la 60 la 120 de </a:t>
            </a:r>
            <a:r>
              <a:rPr lang="ro-RO" sz="1800" b="0" dirty="0" err="1">
                <a:solidFill>
                  <a:schemeClr val="tx1"/>
                </a:solidFill>
                <a:latin typeface="Times New Roman" panose="02020603050405020304" pitchFamily="18" charset="0"/>
                <a:cs typeface="Times New Roman" panose="02020603050405020304" pitchFamily="18" charset="0"/>
              </a:rPr>
              <a:t>unităţi</a:t>
            </a:r>
            <a:r>
              <a:rPr lang="ro-RO" sz="1800" b="0" dirty="0">
                <a:solidFill>
                  <a:schemeClr val="tx1"/>
                </a:solidFill>
                <a:latin typeface="Times New Roman" panose="02020603050405020304" pitchFamily="18" charset="0"/>
                <a:cs typeface="Times New Roman" panose="02020603050405020304" pitchFamily="18" charset="0"/>
              </a:rPr>
              <a:t> </a:t>
            </a:r>
            <a:r>
              <a:rPr lang="ro-RO" sz="1800" b="0" dirty="0" err="1">
                <a:solidFill>
                  <a:schemeClr val="tx1"/>
                </a:solidFill>
                <a:latin typeface="Times New Roman" panose="02020603050405020304" pitchFamily="18" charset="0"/>
                <a:cs typeface="Times New Roman" panose="02020603050405020304" pitchFamily="18" charset="0"/>
              </a:rPr>
              <a:t>convenţionale</a:t>
            </a:r>
            <a:r>
              <a:rPr lang="ro-RO" sz="1800" b="0" dirty="0">
                <a:solidFill>
                  <a:schemeClr val="tx1"/>
                </a:solidFill>
                <a:latin typeface="Times New Roman" panose="02020603050405020304" pitchFamily="18" charset="0"/>
                <a:cs typeface="Times New Roman" panose="02020603050405020304" pitchFamily="18" charset="0"/>
              </a:rPr>
              <a:t> aplicată persoanei fizice sau cu muncă neremunerată în folosul </a:t>
            </a:r>
            <a:r>
              <a:rPr lang="ro-RO" sz="1800" b="0" dirty="0" err="1">
                <a:solidFill>
                  <a:schemeClr val="tx1"/>
                </a:solidFill>
                <a:latin typeface="Times New Roman" panose="02020603050405020304" pitchFamily="18" charset="0"/>
                <a:cs typeface="Times New Roman" panose="02020603050405020304" pitchFamily="18" charset="0"/>
              </a:rPr>
              <a:t>comunităţii</a:t>
            </a:r>
            <a:r>
              <a:rPr lang="ro-RO" sz="1800" b="0" dirty="0">
                <a:solidFill>
                  <a:schemeClr val="tx1"/>
                </a:solidFill>
                <a:latin typeface="Times New Roman" panose="02020603050405020304" pitchFamily="18" charset="0"/>
                <a:cs typeface="Times New Roman" panose="02020603050405020304" pitchFamily="18" charset="0"/>
              </a:rPr>
              <a:t> de la </a:t>
            </a:r>
            <a:r>
              <a:rPr lang="ro-RO" sz="1800" b="0" dirty="0">
                <a:solidFill>
                  <a:srgbClr val="FF0000"/>
                </a:solidFill>
                <a:latin typeface="Times New Roman" panose="02020603050405020304" pitchFamily="18" charset="0"/>
                <a:cs typeface="Times New Roman" panose="02020603050405020304" pitchFamily="18" charset="0"/>
              </a:rPr>
              <a:t>10 la 40 de ore, cu amendă de la 600 la 800 de </a:t>
            </a:r>
            <a:r>
              <a:rPr lang="ro-RO" sz="1800" b="0" dirty="0" err="1">
                <a:solidFill>
                  <a:srgbClr val="FF0000"/>
                </a:solidFill>
                <a:latin typeface="Times New Roman" panose="02020603050405020304" pitchFamily="18" charset="0"/>
                <a:cs typeface="Times New Roman" panose="02020603050405020304" pitchFamily="18" charset="0"/>
              </a:rPr>
              <a:t>unităţi</a:t>
            </a:r>
            <a:r>
              <a:rPr lang="ro-RO" sz="1800" b="0" dirty="0">
                <a:solidFill>
                  <a:srgbClr val="FF0000"/>
                </a:solidFill>
                <a:latin typeface="Times New Roman" panose="02020603050405020304" pitchFamily="18" charset="0"/>
                <a:cs typeface="Times New Roman" panose="02020603050405020304" pitchFamily="18" charset="0"/>
              </a:rPr>
              <a:t> </a:t>
            </a:r>
            <a:r>
              <a:rPr lang="ro-RO" sz="1800" b="0" dirty="0" err="1">
                <a:solidFill>
                  <a:srgbClr val="FF0000"/>
                </a:solidFill>
                <a:latin typeface="Times New Roman" panose="02020603050405020304" pitchFamily="18" charset="0"/>
                <a:cs typeface="Times New Roman" panose="02020603050405020304" pitchFamily="18" charset="0"/>
              </a:rPr>
              <a:t>convenţionale</a:t>
            </a:r>
            <a:r>
              <a:rPr lang="ro-RO" sz="1800" b="0" dirty="0">
                <a:solidFill>
                  <a:srgbClr val="FF0000"/>
                </a:solidFill>
                <a:latin typeface="Times New Roman" panose="02020603050405020304" pitchFamily="18" charset="0"/>
                <a:cs typeface="Times New Roman" panose="02020603050405020304" pitchFamily="18" charset="0"/>
              </a:rPr>
              <a:t> aplicată persoanei juridice.</a:t>
            </a:r>
          </a:p>
          <a:p>
            <a:pPr algn="just"/>
            <a:r>
              <a:rPr lang="ro-RO" sz="1800" b="0" dirty="0">
                <a:solidFill>
                  <a:schemeClr val="tx1"/>
                </a:solidFill>
                <a:latin typeface="Times New Roman" panose="02020603050405020304" pitchFamily="18" charset="0"/>
                <a:cs typeface="Times New Roman" panose="02020603050405020304" pitchFamily="18" charset="0"/>
              </a:rPr>
              <a:t>    (2) Darea în exploatare a întreprinderilor, a imobilelor comunale </a:t>
            </a:r>
            <a:r>
              <a:rPr lang="ro-RO" sz="1800" b="0" dirty="0" err="1">
                <a:solidFill>
                  <a:schemeClr val="tx1"/>
                </a:solidFill>
                <a:latin typeface="Times New Roman" panose="02020603050405020304" pitchFamily="18" charset="0"/>
                <a:cs typeface="Times New Roman" panose="02020603050405020304" pitchFamily="18" charset="0"/>
              </a:rPr>
              <a:t>şi</a:t>
            </a:r>
            <a:r>
              <a:rPr lang="ro-RO" sz="1800" b="0" dirty="0">
                <a:solidFill>
                  <a:schemeClr val="tx1"/>
                </a:solidFill>
                <a:latin typeface="Times New Roman" panose="02020603050405020304" pitchFamily="18" charset="0"/>
                <a:cs typeface="Times New Roman" panose="02020603050405020304" pitchFamily="18" charset="0"/>
              </a:rPr>
              <a:t> de altă natură fără </a:t>
            </a:r>
            <a:r>
              <a:rPr lang="ro-RO" sz="1800" b="0" dirty="0" err="1">
                <a:solidFill>
                  <a:schemeClr val="tx1"/>
                </a:solidFill>
                <a:latin typeface="Times New Roman" panose="02020603050405020304" pitchFamily="18" charset="0"/>
                <a:cs typeface="Times New Roman" panose="02020603050405020304" pitchFamily="18" charset="0"/>
              </a:rPr>
              <a:t>construcţiile</a:t>
            </a:r>
            <a:r>
              <a:rPr lang="ro-RO" sz="1800" b="0" dirty="0">
                <a:solidFill>
                  <a:schemeClr val="tx1"/>
                </a:solidFill>
                <a:latin typeface="Times New Roman" panose="02020603050405020304" pitchFamily="18" charset="0"/>
                <a:cs typeface="Times New Roman" panose="02020603050405020304" pitchFamily="18" charset="0"/>
              </a:rPr>
              <a:t> </a:t>
            </a:r>
            <a:r>
              <a:rPr lang="ro-RO" sz="1800" b="0" dirty="0" err="1">
                <a:solidFill>
                  <a:schemeClr val="tx1"/>
                </a:solidFill>
                <a:latin typeface="Times New Roman" panose="02020603050405020304" pitchFamily="18" charset="0"/>
                <a:cs typeface="Times New Roman" panose="02020603050405020304" pitchFamily="18" charset="0"/>
              </a:rPr>
              <a:t>şi</a:t>
            </a:r>
            <a:r>
              <a:rPr lang="ro-RO" sz="1800" b="0" dirty="0">
                <a:solidFill>
                  <a:schemeClr val="tx1"/>
                </a:solidFill>
                <a:latin typeface="Times New Roman" panose="02020603050405020304" pitchFamily="18" charset="0"/>
                <a:cs typeface="Times New Roman" panose="02020603050405020304" pitchFamily="18" charset="0"/>
              </a:rPr>
              <a:t> </a:t>
            </a:r>
            <a:r>
              <a:rPr lang="ro-RO" sz="1800" b="0" dirty="0" err="1">
                <a:solidFill>
                  <a:schemeClr val="tx1"/>
                </a:solidFill>
                <a:latin typeface="Times New Roman" panose="02020603050405020304" pitchFamily="18" charset="0"/>
                <a:cs typeface="Times New Roman" panose="02020603050405020304" pitchFamily="18" charset="0"/>
              </a:rPr>
              <a:t>instalaţiile</a:t>
            </a:r>
            <a:r>
              <a:rPr lang="ro-RO" sz="1800" b="0" dirty="0">
                <a:solidFill>
                  <a:schemeClr val="tx1"/>
                </a:solidFill>
                <a:latin typeface="Times New Roman" panose="02020603050405020304" pitchFamily="18" charset="0"/>
                <a:cs typeface="Times New Roman" panose="02020603050405020304" pitchFamily="18" charset="0"/>
              </a:rPr>
              <a:t> care să prevină impurificarea </a:t>
            </a:r>
            <a:r>
              <a:rPr lang="ro-RO" sz="1800" b="0" dirty="0" err="1">
                <a:solidFill>
                  <a:schemeClr val="tx1"/>
                </a:solidFill>
                <a:latin typeface="Times New Roman" panose="02020603050405020304" pitchFamily="18" charset="0"/>
                <a:cs typeface="Times New Roman" panose="02020603050405020304" pitchFamily="18" charset="0"/>
              </a:rPr>
              <a:t>şi</a:t>
            </a:r>
            <a:r>
              <a:rPr lang="ro-RO" sz="1800" b="0" dirty="0">
                <a:solidFill>
                  <a:schemeClr val="tx1"/>
                </a:solidFill>
                <a:latin typeface="Times New Roman" panose="02020603050405020304" pitchFamily="18" charset="0"/>
                <a:cs typeface="Times New Roman" panose="02020603050405020304" pitchFamily="18" charset="0"/>
              </a:rPr>
              <a:t> infectarea apelor sau </a:t>
            </a:r>
            <a:r>
              <a:rPr lang="ro-RO" sz="1800" b="0" dirty="0" err="1">
                <a:solidFill>
                  <a:schemeClr val="tx1"/>
                </a:solidFill>
                <a:latin typeface="Times New Roman" panose="02020603050405020304" pitchFamily="18" charset="0"/>
                <a:cs typeface="Times New Roman" panose="02020603050405020304" pitchFamily="18" charset="0"/>
              </a:rPr>
              <a:t>influenţa</a:t>
            </a:r>
            <a:r>
              <a:rPr lang="ro-RO" sz="1800" b="0" dirty="0">
                <a:solidFill>
                  <a:schemeClr val="tx1"/>
                </a:solidFill>
                <a:latin typeface="Times New Roman" panose="02020603050405020304" pitchFamily="18" charset="0"/>
                <a:cs typeface="Times New Roman" panose="02020603050405020304" pitchFamily="18" charset="0"/>
              </a:rPr>
              <a:t> lor dăunătoare se sancționează cu amendă de la 24 la 30 de </a:t>
            </a:r>
            <a:r>
              <a:rPr lang="ro-RO" sz="1800" b="0" dirty="0" err="1">
                <a:solidFill>
                  <a:schemeClr val="tx1"/>
                </a:solidFill>
                <a:latin typeface="Times New Roman" panose="02020603050405020304" pitchFamily="18" charset="0"/>
                <a:cs typeface="Times New Roman" panose="02020603050405020304" pitchFamily="18" charset="0"/>
              </a:rPr>
              <a:t>unităţi</a:t>
            </a:r>
            <a:r>
              <a:rPr lang="ro-RO" sz="1800" b="0" dirty="0">
                <a:solidFill>
                  <a:schemeClr val="tx1"/>
                </a:solidFill>
                <a:latin typeface="Times New Roman" panose="02020603050405020304" pitchFamily="18" charset="0"/>
                <a:cs typeface="Times New Roman" panose="02020603050405020304" pitchFamily="18" charset="0"/>
              </a:rPr>
              <a:t> </a:t>
            </a:r>
            <a:r>
              <a:rPr lang="ro-RO" sz="1800" b="0" dirty="0" err="1">
                <a:solidFill>
                  <a:schemeClr val="tx1"/>
                </a:solidFill>
                <a:latin typeface="Times New Roman" panose="02020603050405020304" pitchFamily="18" charset="0"/>
                <a:cs typeface="Times New Roman" panose="02020603050405020304" pitchFamily="18" charset="0"/>
              </a:rPr>
              <a:t>convenţionale</a:t>
            </a:r>
            <a:r>
              <a:rPr lang="ro-RO" sz="1800" b="0" dirty="0">
                <a:solidFill>
                  <a:schemeClr val="tx1"/>
                </a:solidFill>
                <a:latin typeface="Times New Roman" panose="02020603050405020304" pitchFamily="18" charset="0"/>
                <a:cs typeface="Times New Roman" panose="02020603050405020304" pitchFamily="18" charset="0"/>
              </a:rPr>
              <a:t> aplicată persoanei fizice sau cu muncă neremunerată în folosul </a:t>
            </a:r>
            <a:r>
              <a:rPr lang="ro-RO" sz="1800" b="0" dirty="0" err="1">
                <a:solidFill>
                  <a:schemeClr val="tx1"/>
                </a:solidFill>
                <a:latin typeface="Times New Roman" panose="02020603050405020304" pitchFamily="18" charset="0"/>
                <a:cs typeface="Times New Roman" panose="02020603050405020304" pitchFamily="18" charset="0"/>
              </a:rPr>
              <a:t>comunităţii</a:t>
            </a:r>
            <a:r>
              <a:rPr lang="ro-RO" sz="1800" b="0" dirty="0">
                <a:solidFill>
                  <a:schemeClr val="tx1"/>
                </a:solidFill>
                <a:latin typeface="Times New Roman" panose="02020603050405020304" pitchFamily="18" charset="0"/>
                <a:cs typeface="Times New Roman" panose="02020603050405020304" pitchFamily="18" charset="0"/>
              </a:rPr>
              <a:t> de la 20 la 40 de ore, cu amendă de la 42 la 90 de </a:t>
            </a:r>
            <a:r>
              <a:rPr lang="ro-RO" sz="1800" b="0" dirty="0" err="1">
                <a:solidFill>
                  <a:schemeClr val="tx1"/>
                </a:solidFill>
                <a:latin typeface="Times New Roman" panose="02020603050405020304" pitchFamily="18" charset="0"/>
                <a:cs typeface="Times New Roman" panose="02020603050405020304" pitchFamily="18" charset="0"/>
              </a:rPr>
              <a:t>unităţi</a:t>
            </a:r>
            <a:r>
              <a:rPr lang="ro-RO" sz="1800" b="0" dirty="0">
                <a:solidFill>
                  <a:schemeClr val="tx1"/>
                </a:solidFill>
                <a:latin typeface="Times New Roman" panose="02020603050405020304" pitchFamily="18" charset="0"/>
                <a:cs typeface="Times New Roman" panose="02020603050405020304" pitchFamily="18" charset="0"/>
              </a:rPr>
              <a:t> </a:t>
            </a:r>
            <a:r>
              <a:rPr lang="ro-RO" sz="1800" b="0" dirty="0" err="1">
                <a:solidFill>
                  <a:schemeClr val="tx1"/>
                </a:solidFill>
                <a:latin typeface="Times New Roman" panose="02020603050405020304" pitchFamily="18" charset="0"/>
                <a:cs typeface="Times New Roman" panose="02020603050405020304" pitchFamily="18" charset="0"/>
              </a:rPr>
              <a:t>convenţionale</a:t>
            </a:r>
            <a:r>
              <a:rPr lang="ro-RO" sz="1800" b="0" dirty="0">
                <a:solidFill>
                  <a:schemeClr val="tx1"/>
                </a:solidFill>
                <a:latin typeface="Times New Roman" panose="02020603050405020304" pitchFamily="18" charset="0"/>
                <a:cs typeface="Times New Roman" panose="02020603050405020304" pitchFamily="18" charset="0"/>
              </a:rPr>
              <a:t> aplicată persoanei cu </a:t>
            </a:r>
            <a:r>
              <a:rPr lang="ro-RO" sz="1800" b="0" dirty="0" err="1">
                <a:solidFill>
                  <a:schemeClr val="tx1"/>
                </a:solidFill>
                <a:latin typeface="Times New Roman" panose="02020603050405020304" pitchFamily="18" charset="0"/>
                <a:cs typeface="Times New Roman" panose="02020603050405020304" pitchFamily="18" charset="0"/>
              </a:rPr>
              <a:t>funcţie</a:t>
            </a:r>
            <a:r>
              <a:rPr lang="ro-RO" sz="1800" b="0" dirty="0">
                <a:solidFill>
                  <a:schemeClr val="tx1"/>
                </a:solidFill>
                <a:latin typeface="Times New Roman" panose="02020603050405020304" pitchFamily="18" charset="0"/>
                <a:cs typeface="Times New Roman" panose="02020603050405020304" pitchFamily="18" charset="0"/>
              </a:rPr>
              <a:t> de răspundere, </a:t>
            </a:r>
            <a:r>
              <a:rPr lang="ro-RO" sz="1800" b="0" dirty="0">
                <a:solidFill>
                  <a:srgbClr val="FF0000"/>
                </a:solidFill>
                <a:latin typeface="Times New Roman" panose="02020603050405020304" pitchFamily="18" charset="0"/>
                <a:cs typeface="Times New Roman" panose="02020603050405020304" pitchFamily="18" charset="0"/>
              </a:rPr>
              <a:t>cu amendă de la 240 la 300 de </a:t>
            </a:r>
            <a:r>
              <a:rPr lang="ro-RO" sz="1800" b="0" dirty="0" err="1">
                <a:solidFill>
                  <a:srgbClr val="FF0000"/>
                </a:solidFill>
                <a:latin typeface="Times New Roman" panose="02020603050405020304" pitchFamily="18" charset="0"/>
                <a:cs typeface="Times New Roman" panose="02020603050405020304" pitchFamily="18" charset="0"/>
              </a:rPr>
              <a:t>unităţi</a:t>
            </a:r>
            <a:r>
              <a:rPr lang="ro-RO" sz="1800" b="0" dirty="0">
                <a:solidFill>
                  <a:srgbClr val="FF0000"/>
                </a:solidFill>
                <a:latin typeface="Times New Roman" panose="02020603050405020304" pitchFamily="18" charset="0"/>
                <a:cs typeface="Times New Roman" panose="02020603050405020304" pitchFamily="18" charset="0"/>
              </a:rPr>
              <a:t> </a:t>
            </a:r>
            <a:r>
              <a:rPr lang="ro-RO" sz="1800" b="0" dirty="0" err="1">
                <a:solidFill>
                  <a:srgbClr val="FF0000"/>
                </a:solidFill>
                <a:latin typeface="Times New Roman" panose="02020603050405020304" pitchFamily="18" charset="0"/>
                <a:cs typeface="Times New Roman" panose="02020603050405020304" pitchFamily="18" charset="0"/>
              </a:rPr>
              <a:t>convenţionale</a:t>
            </a:r>
            <a:r>
              <a:rPr lang="ro-RO" sz="1800" b="0" dirty="0">
                <a:solidFill>
                  <a:srgbClr val="FF0000"/>
                </a:solidFill>
                <a:latin typeface="Times New Roman" panose="02020603050405020304" pitchFamily="18" charset="0"/>
                <a:cs typeface="Times New Roman" panose="02020603050405020304" pitchFamily="18" charset="0"/>
              </a:rPr>
              <a:t> aplicată persoanei juridice.</a:t>
            </a:r>
          </a:p>
          <a:p>
            <a:pPr algn="just"/>
            <a:r>
              <a:rPr lang="ro-RO" sz="1800" b="0" dirty="0">
                <a:solidFill>
                  <a:schemeClr val="tx1"/>
                </a:solidFill>
                <a:latin typeface="Times New Roman" panose="02020603050405020304" pitchFamily="18" charset="0"/>
                <a:cs typeface="Times New Roman" panose="02020603050405020304" pitchFamily="18" charset="0"/>
              </a:rPr>
              <a:t>    (4) Nerespectarea dimensiunilor </a:t>
            </a:r>
            <a:r>
              <a:rPr lang="ro-RO" sz="1800" b="0" dirty="0" err="1">
                <a:solidFill>
                  <a:schemeClr val="tx1"/>
                </a:solidFill>
                <a:latin typeface="Times New Roman" panose="02020603050405020304" pitchFamily="18" charset="0"/>
                <a:cs typeface="Times New Roman" panose="02020603050405020304" pitchFamily="18" charset="0"/>
              </a:rPr>
              <a:t>şi</a:t>
            </a:r>
            <a:r>
              <a:rPr lang="ro-RO" sz="1800" b="0" dirty="0">
                <a:solidFill>
                  <a:schemeClr val="tx1"/>
                </a:solidFill>
                <a:latin typeface="Times New Roman" panose="02020603050405020304" pitchFamily="18" charset="0"/>
                <a:cs typeface="Times New Roman" panose="02020603050405020304" pitchFamily="18" charset="0"/>
              </a:rPr>
              <a:t> regimului de </a:t>
            </a:r>
            <a:r>
              <a:rPr lang="ro-RO" sz="1800" b="0" dirty="0" err="1">
                <a:solidFill>
                  <a:schemeClr val="tx1"/>
                </a:solidFill>
                <a:latin typeface="Times New Roman" panose="02020603050405020304" pitchFamily="18" charset="0"/>
                <a:cs typeface="Times New Roman" panose="02020603050405020304" pitchFamily="18" charset="0"/>
              </a:rPr>
              <a:t>protecţie</a:t>
            </a:r>
            <a:r>
              <a:rPr lang="ro-RO" sz="1800" b="0" dirty="0">
                <a:solidFill>
                  <a:schemeClr val="tx1"/>
                </a:solidFill>
                <a:latin typeface="Times New Roman" panose="02020603050405020304" pitchFamily="18" charset="0"/>
                <a:cs typeface="Times New Roman" panose="02020603050405020304" pitchFamily="18" charset="0"/>
              </a:rPr>
              <a:t> a zonelor de </a:t>
            </a:r>
            <a:r>
              <a:rPr lang="ro-RO" sz="1800" b="0" dirty="0" err="1">
                <a:solidFill>
                  <a:schemeClr val="tx1"/>
                </a:solidFill>
                <a:latin typeface="Times New Roman" panose="02020603050405020304" pitchFamily="18" charset="0"/>
                <a:cs typeface="Times New Roman" panose="02020603050405020304" pitchFamily="18" charset="0"/>
              </a:rPr>
              <a:t>protecţie</a:t>
            </a:r>
            <a:r>
              <a:rPr lang="ro-RO" sz="1800" b="0" dirty="0">
                <a:solidFill>
                  <a:schemeClr val="tx1"/>
                </a:solidFill>
                <a:latin typeface="Times New Roman" panose="02020603050405020304" pitchFamily="18" charset="0"/>
                <a:cs typeface="Times New Roman" panose="02020603050405020304" pitchFamily="18" charset="0"/>
              </a:rPr>
              <a:t> a apelor </a:t>
            </a:r>
            <a:r>
              <a:rPr lang="ro-RO" sz="1800" b="0" dirty="0" err="1">
                <a:solidFill>
                  <a:schemeClr val="tx1"/>
                </a:solidFill>
                <a:latin typeface="Times New Roman" panose="02020603050405020304" pitchFamily="18" charset="0"/>
                <a:cs typeface="Times New Roman" panose="02020603050405020304" pitchFamily="18" charset="0"/>
              </a:rPr>
              <a:t>rîurilor</a:t>
            </a:r>
            <a:r>
              <a:rPr lang="ro-RO" sz="1800" b="0" dirty="0">
                <a:solidFill>
                  <a:schemeClr val="tx1"/>
                </a:solidFill>
                <a:latin typeface="Times New Roman" panose="02020603050405020304" pitchFamily="18" charset="0"/>
                <a:cs typeface="Times New Roman" panose="02020603050405020304" pitchFamily="18" charset="0"/>
              </a:rPr>
              <a:t> </a:t>
            </a:r>
            <a:r>
              <a:rPr lang="ro-RO" sz="1800" b="0" dirty="0" err="1">
                <a:solidFill>
                  <a:schemeClr val="tx1"/>
                </a:solidFill>
                <a:latin typeface="Times New Roman" panose="02020603050405020304" pitchFamily="18" charset="0"/>
                <a:cs typeface="Times New Roman" panose="02020603050405020304" pitchFamily="18" charset="0"/>
              </a:rPr>
              <a:t>şi</a:t>
            </a:r>
            <a:r>
              <a:rPr lang="ro-RO" sz="1800" b="0" dirty="0">
                <a:solidFill>
                  <a:schemeClr val="tx1"/>
                </a:solidFill>
                <a:latin typeface="Times New Roman" panose="02020603050405020304" pitchFamily="18" charset="0"/>
                <a:cs typeface="Times New Roman" panose="02020603050405020304" pitchFamily="18" charset="0"/>
              </a:rPr>
              <a:t> bazinelor de apă </a:t>
            </a:r>
            <a:r>
              <a:rPr lang="ro-RO" sz="1800" b="0" dirty="0" err="1">
                <a:solidFill>
                  <a:schemeClr val="tx1"/>
                </a:solidFill>
                <a:latin typeface="Times New Roman" panose="02020603050405020304" pitchFamily="18" charset="0"/>
                <a:cs typeface="Times New Roman" panose="02020603050405020304" pitchFamily="18" charset="0"/>
              </a:rPr>
              <a:t>şi</a:t>
            </a:r>
            <a:r>
              <a:rPr lang="ro-RO" sz="1800" b="0" dirty="0">
                <a:solidFill>
                  <a:schemeClr val="tx1"/>
                </a:solidFill>
                <a:latin typeface="Times New Roman" panose="02020603050405020304" pitchFamily="18" charset="0"/>
                <a:cs typeface="Times New Roman" panose="02020603050405020304" pitchFamily="18" charset="0"/>
              </a:rPr>
              <a:t> a </a:t>
            </a:r>
            <a:r>
              <a:rPr lang="ro-RO" sz="1800" b="0" dirty="0" err="1">
                <a:solidFill>
                  <a:schemeClr val="tx1"/>
                </a:solidFill>
                <a:latin typeface="Times New Roman" panose="02020603050405020304" pitchFamily="18" charset="0"/>
                <a:cs typeface="Times New Roman" panose="02020603050405020304" pitchFamily="18" charset="0"/>
              </a:rPr>
              <a:t>fîşiilor</a:t>
            </a:r>
            <a:r>
              <a:rPr lang="ro-RO" sz="1800" b="0" dirty="0">
                <a:solidFill>
                  <a:schemeClr val="tx1"/>
                </a:solidFill>
                <a:latin typeface="Times New Roman" panose="02020603050405020304" pitchFamily="18" charset="0"/>
                <a:cs typeface="Times New Roman" panose="02020603050405020304" pitchFamily="18" charset="0"/>
              </a:rPr>
              <a:t> riverane de </a:t>
            </a:r>
            <a:r>
              <a:rPr lang="ro-RO" sz="1800" b="0" dirty="0" err="1">
                <a:solidFill>
                  <a:schemeClr val="tx1"/>
                </a:solidFill>
                <a:latin typeface="Times New Roman" panose="02020603050405020304" pitchFamily="18" charset="0"/>
                <a:cs typeface="Times New Roman" panose="02020603050405020304" pitchFamily="18" charset="0"/>
              </a:rPr>
              <a:t>protecţie</a:t>
            </a:r>
            <a:r>
              <a:rPr lang="ro-RO" sz="1800" b="0" dirty="0">
                <a:solidFill>
                  <a:schemeClr val="tx1"/>
                </a:solidFill>
                <a:latin typeface="Times New Roman" panose="02020603050405020304" pitchFamily="18" charset="0"/>
                <a:cs typeface="Times New Roman" panose="02020603050405020304" pitchFamily="18" charset="0"/>
              </a:rPr>
              <a:t> a apelor se </a:t>
            </a:r>
            <a:r>
              <a:rPr lang="ro-RO" sz="1800" b="0" dirty="0" err="1">
                <a:solidFill>
                  <a:schemeClr val="tx1"/>
                </a:solidFill>
                <a:latin typeface="Times New Roman" panose="02020603050405020304" pitchFamily="18" charset="0"/>
                <a:cs typeface="Times New Roman" panose="02020603050405020304" pitchFamily="18" charset="0"/>
              </a:rPr>
              <a:t>sancţionează</a:t>
            </a:r>
            <a:r>
              <a:rPr lang="ro-RO" sz="1800" b="0" dirty="0">
                <a:solidFill>
                  <a:schemeClr val="tx1"/>
                </a:solidFill>
                <a:latin typeface="Times New Roman" panose="02020603050405020304" pitchFamily="18" charset="0"/>
                <a:cs typeface="Times New Roman" panose="02020603050405020304" pitchFamily="18" charset="0"/>
              </a:rPr>
              <a:t> cu amendă de la 6 la 18 </a:t>
            </a:r>
            <a:r>
              <a:rPr lang="ro-RO" sz="1800" b="0" dirty="0" err="1">
                <a:solidFill>
                  <a:schemeClr val="tx1"/>
                </a:solidFill>
                <a:latin typeface="Times New Roman" panose="02020603050405020304" pitchFamily="18" charset="0"/>
                <a:cs typeface="Times New Roman" panose="02020603050405020304" pitchFamily="18" charset="0"/>
              </a:rPr>
              <a:t>unităţi</a:t>
            </a:r>
            <a:r>
              <a:rPr lang="ro-RO" sz="1800" b="0" dirty="0">
                <a:solidFill>
                  <a:schemeClr val="tx1"/>
                </a:solidFill>
                <a:latin typeface="Times New Roman" panose="02020603050405020304" pitchFamily="18" charset="0"/>
                <a:cs typeface="Times New Roman" panose="02020603050405020304" pitchFamily="18" charset="0"/>
              </a:rPr>
              <a:t> </a:t>
            </a:r>
            <a:r>
              <a:rPr lang="ro-RO" sz="1800" b="0" dirty="0" err="1">
                <a:solidFill>
                  <a:schemeClr val="tx1"/>
                </a:solidFill>
                <a:latin typeface="Times New Roman" panose="02020603050405020304" pitchFamily="18" charset="0"/>
                <a:cs typeface="Times New Roman" panose="02020603050405020304" pitchFamily="18" charset="0"/>
              </a:rPr>
              <a:t>convenţionale</a:t>
            </a:r>
            <a:r>
              <a:rPr lang="ro-RO" sz="1800" b="0" dirty="0">
                <a:solidFill>
                  <a:schemeClr val="tx1"/>
                </a:solidFill>
                <a:latin typeface="Times New Roman" panose="02020603050405020304" pitchFamily="18" charset="0"/>
                <a:cs typeface="Times New Roman" panose="02020603050405020304" pitchFamily="18" charset="0"/>
              </a:rPr>
              <a:t> aplicată persoanei fizice, </a:t>
            </a:r>
            <a:r>
              <a:rPr lang="ro-RO" sz="1800" b="0" dirty="0">
                <a:solidFill>
                  <a:srgbClr val="FF0000"/>
                </a:solidFill>
                <a:latin typeface="Times New Roman" panose="02020603050405020304" pitchFamily="18" charset="0"/>
                <a:cs typeface="Times New Roman" panose="02020603050405020304" pitchFamily="18" charset="0"/>
              </a:rPr>
              <a:t>cu amendă de la 60 la 120 de </a:t>
            </a:r>
            <a:r>
              <a:rPr lang="ro-RO" sz="1800" b="0" dirty="0" err="1">
                <a:solidFill>
                  <a:srgbClr val="FF0000"/>
                </a:solidFill>
                <a:latin typeface="Times New Roman" panose="02020603050405020304" pitchFamily="18" charset="0"/>
                <a:cs typeface="Times New Roman" panose="02020603050405020304" pitchFamily="18" charset="0"/>
              </a:rPr>
              <a:t>unităţi</a:t>
            </a:r>
            <a:r>
              <a:rPr lang="ro-RO" sz="1800" b="0" dirty="0">
                <a:solidFill>
                  <a:srgbClr val="FF0000"/>
                </a:solidFill>
                <a:latin typeface="Times New Roman" panose="02020603050405020304" pitchFamily="18" charset="0"/>
                <a:cs typeface="Times New Roman" panose="02020603050405020304" pitchFamily="18" charset="0"/>
              </a:rPr>
              <a:t> </a:t>
            </a:r>
            <a:r>
              <a:rPr lang="ro-RO" sz="1800" b="0" dirty="0" err="1">
                <a:solidFill>
                  <a:srgbClr val="FF0000"/>
                </a:solidFill>
                <a:latin typeface="Times New Roman" panose="02020603050405020304" pitchFamily="18" charset="0"/>
                <a:cs typeface="Times New Roman" panose="02020603050405020304" pitchFamily="18" charset="0"/>
              </a:rPr>
              <a:t>convenţionale</a:t>
            </a:r>
            <a:r>
              <a:rPr lang="ro-RO" sz="1800" b="0" dirty="0">
                <a:solidFill>
                  <a:srgbClr val="FF0000"/>
                </a:solidFill>
                <a:latin typeface="Times New Roman" panose="02020603050405020304" pitchFamily="18" charset="0"/>
                <a:cs typeface="Times New Roman" panose="02020603050405020304" pitchFamily="18" charset="0"/>
              </a:rPr>
              <a:t> aplicată persoanei juridice.</a:t>
            </a:r>
          </a:p>
        </p:txBody>
      </p:sp>
    </p:spTree>
    <p:extLst>
      <p:ext uri="{BB962C8B-B14F-4D97-AF65-F5344CB8AC3E}">
        <p14:creationId xmlns:p14="http://schemas.microsoft.com/office/powerpoint/2010/main" xmlns="" val="1312703573"/>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81353" y="1612081"/>
            <a:ext cx="8581293" cy="4093428"/>
          </a:xfrm>
          <a:prstGeom prst="rect">
            <a:avLst/>
          </a:prstGeom>
          <a:noFill/>
        </p:spPr>
        <p:txBody>
          <a:bodyPr wrap="square" rtlCol="0">
            <a:spAutoFit/>
          </a:bodyPr>
          <a:lstStyle/>
          <a:p>
            <a:r>
              <a:rPr lang="en-US" sz="2000" b="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Articolul</a:t>
            </a:r>
            <a:r>
              <a:rPr lang="en-US" sz="2000" dirty="0">
                <a:solidFill>
                  <a:schemeClr val="tx1"/>
                </a:solidFill>
                <a:latin typeface="Times New Roman" panose="02020603050405020304" pitchFamily="18" charset="0"/>
                <a:cs typeface="Times New Roman" panose="02020603050405020304" pitchFamily="18" charset="0"/>
              </a:rPr>
              <a:t> 110. </a:t>
            </a:r>
            <a:r>
              <a:rPr lang="en-US" sz="2000" dirty="0" err="1">
                <a:solidFill>
                  <a:schemeClr val="tx1"/>
                </a:solidFill>
                <a:latin typeface="Times New Roman" panose="02020603050405020304" pitchFamily="18" charset="0"/>
                <a:cs typeface="Times New Roman" panose="02020603050405020304" pitchFamily="18" charset="0"/>
              </a:rPr>
              <a:t>Încălcarea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regulilor</a:t>
            </a:r>
            <a:r>
              <a:rPr lang="en-US" sz="2000" dirty="0">
                <a:solidFill>
                  <a:schemeClr val="tx1"/>
                </a:solidFill>
                <a:latin typeface="Times New Roman" panose="02020603050405020304" pitchFamily="18" charset="0"/>
                <a:cs typeface="Times New Roman" panose="02020603050405020304" pitchFamily="18" charset="0"/>
              </a:rPr>
              <a:t> de </a:t>
            </a:r>
            <a:r>
              <a:rPr lang="en-US" sz="2000" dirty="0" err="1">
                <a:solidFill>
                  <a:schemeClr val="tx1"/>
                </a:solidFill>
                <a:latin typeface="Times New Roman" panose="02020603050405020304" pitchFamily="18" charset="0"/>
                <a:cs typeface="Times New Roman" panose="02020603050405020304" pitchFamily="18" charset="0"/>
              </a:rPr>
              <a:t>folosire</a:t>
            </a:r>
            <a:r>
              <a:rPr lang="en-US" sz="2000" dirty="0">
                <a:solidFill>
                  <a:schemeClr val="tx1"/>
                </a:solidFill>
                <a:latin typeface="Times New Roman" panose="02020603050405020304" pitchFamily="18" charset="0"/>
                <a:cs typeface="Times New Roman" panose="02020603050405020304" pitchFamily="18" charset="0"/>
              </a:rPr>
              <a:t> a </a:t>
            </a:r>
            <a:r>
              <a:rPr lang="en-US" sz="2000" dirty="0" err="1">
                <a:solidFill>
                  <a:schemeClr val="tx1"/>
                </a:solidFill>
                <a:latin typeface="Times New Roman" panose="02020603050405020304" pitchFamily="18" charset="0"/>
                <a:cs typeface="Times New Roman" panose="02020603050405020304" pitchFamily="18" charset="0"/>
              </a:rPr>
              <a:t>apei</a:t>
            </a:r>
            <a:endParaRPr lang="en-US" sz="2000" dirty="0">
              <a:solidFill>
                <a:schemeClr val="tx1"/>
              </a:solidFill>
              <a:latin typeface="Times New Roman" panose="02020603050405020304" pitchFamily="18" charset="0"/>
              <a:cs typeface="Times New Roman" panose="02020603050405020304" pitchFamily="18" charset="0"/>
            </a:endParaRPr>
          </a:p>
          <a:p>
            <a:pPr algn="just"/>
            <a:r>
              <a:rPr lang="ro-RO" sz="2000" b="0" dirty="0">
                <a:solidFill>
                  <a:schemeClr val="tx1"/>
                </a:solidFill>
                <a:latin typeface="Times New Roman" panose="02020603050405020304" pitchFamily="18" charset="0"/>
                <a:cs typeface="Times New Roman" panose="02020603050405020304" pitchFamily="18" charset="0"/>
              </a:rPr>
              <a:t>    (1) Captarea </a:t>
            </a:r>
            <a:r>
              <a:rPr lang="ro-RO" sz="2000" b="0" dirty="0" err="1">
                <a:solidFill>
                  <a:schemeClr val="tx1"/>
                </a:solidFill>
                <a:latin typeface="Times New Roman" panose="02020603050405020304" pitchFamily="18" charset="0"/>
                <a:cs typeface="Times New Roman" panose="02020603050405020304" pitchFamily="18" charset="0"/>
              </a:rPr>
              <a:t>şi</a:t>
            </a:r>
            <a:r>
              <a:rPr lang="ro-RO" sz="2000" b="0" dirty="0">
                <a:solidFill>
                  <a:schemeClr val="tx1"/>
                </a:solidFill>
                <a:latin typeface="Times New Roman" panose="02020603050405020304" pitchFamily="18" charset="0"/>
                <a:cs typeface="Times New Roman" panose="02020603050405020304" pitchFamily="18" charset="0"/>
              </a:rPr>
              <a:t> folosirea apei cu încălcarea limitelor stabilite, folosirea apei potabile în scopuri tehnice se </a:t>
            </a:r>
            <a:r>
              <a:rPr lang="ro-RO" sz="2000" b="0" dirty="0" err="1">
                <a:solidFill>
                  <a:schemeClr val="tx1"/>
                </a:solidFill>
                <a:latin typeface="Times New Roman" panose="02020603050405020304" pitchFamily="18" charset="0"/>
                <a:cs typeface="Times New Roman" panose="02020603050405020304" pitchFamily="18" charset="0"/>
              </a:rPr>
              <a:t>sancţionează</a:t>
            </a:r>
            <a:r>
              <a:rPr lang="ro-RO" sz="2000" b="0" dirty="0">
                <a:solidFill>
                  <a:schemeClr val="tx1"/>
                </a:solidFill>
                <a:latin typeface="Times New Roman" panose="02020603050405020304" pitchFamily="18" charset="0"/>
                <a:cs typeface="Times New Roman" panose="02020603050405020304" pitchFamily="18" charset="0"/>
              </a:rPr>
              <a:t> cu amendă de la 12 la 24 de </a:t>
            </a:r>
            <a:r>
              <a:rPr lang="ro-RO" sz="2000" b="0" dirty="0" err="1">
                <a:solidFill>
                  <a:schemeClr val="tx1"/>
                </a:solidFill>
                <a:latin typeface="Times New Roman" panose="02020603050405020304" pitchFamily="18" charset="0"/>
                <a:cs typeface="Times New Roman" panose="02020603050405020304" pitchFamily="18" charset="0"/>
              </a:rPr>
              <a:t>unităţi</a:t>
            </a:r>
            <a:r>
              <a:rPr lang="ro-RO" sz="2000" b="0" dirty="0">
                <a:solidFill>
                  <a:schemeClr val="tx1"/>
                </a:solidFill>
                <a:latin typeface="Times New Roman" panose="02020603050405020304" pitchFamily="18" charset="0"/>
                <a:cs typeface="Times New Roman" panose="02020603050405020304" pitchFamily="18" charset="0"/>
              </a:rPr>
              <a:t> </a:t>
            </a:r>
            <a:r>
              <a:rPr lang="ro-RO" sz="2000" b="0" dirty="0" err="1">
                <a:solidFill>
                  <a:schemeClr val="tx1"/>
                </a:solidFill>
                <a:latin typeface="Times New Roman" panose="02020603050405020304" pitchFamily="18" charset="0"/>
                <a:cs typeface="Times New Roman" panose="02020603050405020304" pitchFamily="18" charset="0"/>
              </a:rPr>
              <a:t>convenţionale</a:t>
            </a:r>
            <a:r>
              <a:rPr lang="ro-RO" sz="2000" b="0" dirty="0">
                <a:solidFill>
                  <a:schemeClr val="tx1"/>
                </a:solidFill>
                <a:latin typeface="Times New Roman" panose="02020603050405020304" pitchFamily="18" charset="0"/>
                <a:cs typeface="Times New Roman" panose="02020603050405020304" pitchFamily="18" charset="0"/>
              </a:rPr>
              <a:t> aplicată persoanei fizice sau cu muncă neremunerată în folosul </a:t>
            </a:r>
            <a:r>
              <a:rPr lang="ro-RO" sz="2000" b="0" dirty="0" err="1">
                <a:solidFill>
                  <a:schemeClr val="tx1"/>
                </a:solidFill>
                <a:latin typeface="Times New Roman" panose="02020603050405020304" pitchFamily="18" charset="0"/>
                <a:cs typeface="Times New Roman" panose="02020603050405020304" pitchFamily="18" charset="0"/>
              </a:rPr>
              <a:t>comunităţii</a:t>
            </a:r>
            <a:r>
              <a:rPr lang="ro-RO" sz="2000" b="0" dirty="0">
                <a:solidFill>
                  <a:schemeClr val="tx1"/>
                </a:solidFill>
                <a:latin typeface="Times New Roman" panose="02020603050405020304" pitchFamily="18" charset="0"/>
                <a:cs typeface="Times New Roman" panose="02020603050405020304" pitchFamily="18" charset="0"/>
              </a:rPr>
              <a:t> de la 20 la 40 de ore, </a:t>
            </a:r>
            <a:r>
              <a:rPr lang="ro-RO" sz="2000" b="0" dirty="0">
                <a:solidFill>
                  <a:srgbClr val="FF0000"/>
                </a:solidFill>
                <a:latin typeface="Times New Roman" panose="02020603050405020304" pitchFamily="18" charset="0"/>
                <a:cs typeface="Times New Roman" panose="02020603050405020304" pitchFamily="18" charset="0"/>
              </a:rPr>
              <a:t>cu amendă de la 120 la 240 de </a:t>
            </a:r>
            <a:r>
              <a:rPr lang="ro-RO" sz="2000" b="0" dirty="0" err="1">
                <a:solidFill>
                  <a:srgbClr val="FF0000"/>
                </a:solidFill>
                <a:latin typeface="Times New Roman" panose="02020603050405020304" pitchFamily="18" charset="0"/>
                <a:cs typeface="Times New Roman" panose="02020603050405020304" pitchFamily="18" charset="0"/>
              </a:rPr>
              <a:t>unităţi</a:t>
            </a:r>
            <a:r>
              <a:rPr lang="ro-RO" sz="2000" b="0" dirty="0">
                <a:solidFill>
                  <a:srgbClr val="FF0000"/>
                </a:solidFill>
                <a:latin typeface="Times New Roman" panose="02020603050405020304" pitchFamily="18" charset="0"/>
                <a:cs typeface="Times New Roman" panose="02020603050405020304" pitchFamily="18" charset="0"/>
              </a:rPr>
              <a:t> </a:t>
            </a:r>
            <a:r>
              <a:rPr lang="ro-RO" sz="2000" b="0" dirty="0" err="1">
                <a:solidFill>
                  <a:srgbClr val="FF0000"/>
                </a:solidFill>
                <a:latin typeface="Times New Roman" panose="02020603050405020304" pitchFamily="18" charset="0"/>
                <a:cs typeface="Times New Roman" panose="02020603050405020304" pitchFamily="18" charset="0"/>
              </a:rPr>
              <a:t>convenţionale</a:t>
            </a:r>
            <a:r>
              <a:rPr lang="ro-RO" sz="2000" b="0" dirty="0">
                <a:solidFill>
                  <a:srgbClr val="FF0000"/>
                </a:solidFill>
                <a:latin typeface="Times New Roman" panose="02020603050405020304" pitchFamily="18" charset="0"/>
                <a:cs typeface="Times New Roman" panose="02020603050405020304" pitchFamily="18" charset="0"/>
              </a:rPr>
              <a:t> aplicată persoanei juridice cu sau fără privarea, în ambele cazuri, de dreptul de a </a:t>
            </a:r>
            <a:r>
              <a:rPr lang="ro-RO" sz="2000" b="0" dirty="0" err="1">
                <a:solidFill>
                  <a:srgbClr val="FF0000"/>
                </a:solidFill>
                <a:latin typeface="Times New Roman" panose="02020603050405020304" pitchFamily="18" charset="0"/>
                <a:cs typeface="Times New Roman" panose="02020603050405020304" pitchFamily="18" charset="0"/>
              </a:rPr>
              <a:t>desfăşura</a:t>
            </a:r>
            <a:r>
              <a:rPr lang="ro-RO" sz="2000" b="0" dirty="0">
                <a:solidFill>
                  <a:srgbClr val="FF0000"/>
                </a:solidFill>
                <a:latin typeface="Times New Roman" panose="02020603050405020304" pitchFamily="18" charset="0"/>
                <a:cs typeface="Times New Roman" panose="02020603050405020304" pitchFamily="18" charset="0"/>
              </a:rPr>
              <a:t> o anumită activitate pe un termen de la 3 luni la un an</a:t>
            </a:r>
            <a:r>
              <a:rPr lang="ro-RO" sz="2000" b="0" dirty="0">
                <a:solidFill>
                  <a:schemeClr val="tx1"/>
                </a:solidFill>
                <a:latin typeface="Times New Roman" panose="02020603050405020304" pitchFamily="18" charset="0"/>
                <a:cs typeface="Times New Roman" panose="02020603050405020304" pitchFamily="18" charset="0"/>
              </a:rPr>
              <a:t>. </a:t>
            </a:r>
          </a:p>
          <a:p>
            <a:pPr algn="just"/>
            <a:r>
              <a:rPr lang="ro-RO" sz="2000" b="0" dirty="0">
                <a:solidFill>
                  <a:schemeClr val="tx1"/>
                </a:solidFill>
                <a:latin typeface="Times New Roman" panose="02020603050405020304" pitchFamily="18" charset="0"/>
                <a:cs typeface="Times New Roman" panose="02020603050405020304" pitchFamily="18" charset="0"/>
              </a:rPr>
              <a:t>    (2) Folosirea obiectivelor acvatice fără </a:t>
            </a:r>
            <a:r>
              <a:rPr lang="ro-RO" sz="2000" b="0" dirty="0" err="1">
                <a:solidFill>
                  <a:schemeClr val="tx1"/>
                </a:solidFill>
                <a:latin typeface="Times New Roman" panose="02020603050405020304" pitchFamily="18" charset="0"/>
                <a:cs typeface="Times New Roman" panose="02020603050405020304" pitchFamily="18" charset="0"/>
              </a:rPr>
              <a:t>autorizaţia</a:t>
            </a:r>
            <a:r>
              <a:rPr lang="ro-RO" sz="2000" b="0" dirty="0">
                <a:solidFill>
                  <a:schemeClr val="tx1"/>
                </a:solidFill>
                <a:latin typeface="Times New Roman" panose="02020603050405020304" pitchFamily="18" charset="0"/>
                <a:cs typeface="Times New Roman" panose="02020603050405020304" pitchFamily="18" charset="0"/>
              </a:rPr>
              <a:t> de </a:t>
            </a:r>
            <a:r>
              <a:rPr lang="ro-RO" sz="2000" b="0" dirty="0" err="1">
                <a:solidFill>
                  <a:schemeClr val="tx1"/>
                </a:solidFill>
                <a:latin typeface="Times New Roman" panose="02020603050405020304" pitchFamily="18" charset="0"/>
                <a:cs typeface="Times New Roman" panose="02020603050405020304" pitchFamily="18" charset="0"/>
              </a:rPr>
              <a:t>folosinţă</a:t>
            </a:r>
            <a:r>
              <a:rPr lang="ro-RO" sz="2000" b="0" dirty="0">
                <a:solidFill>
                  <a:schemeClr val="tx1"/>
                </a:solidFill>
                <a:latin typeface="Times New Roman" panose="02020603050405020304" pitchFamily="18" charset="0"/>
                <a:cs typeface="Times New Roman" panose="02020603050405020304" pitchFamily="18" charset="0"/>
              </a:rPr>
              <a:t> specială se </a:t>
            </a:r>
            <a:r>
              <a:rPr lang="ro-RO" sz="2000" b="0" dirty="0" err="1">
                <a:solidFill>
                  <a:schemeClr val="tx1"/>
                </a:solidFill>
                <a:latin typeface="Times New Roman" panose="02020603050405020304" pitchFamily="18" charset="0"/>
                <a:cs typeface="Times New Roman" panose="02020603050405020304" pitchFamily="18" charset="0"/>
              </a:rPr>
              <a:t>sancţionează</a:t>
            </a:r>
            <a:r>
              <a:rPr lang="ro-RO" sz="2000" b="0" dirty="0">
                <a:solidFill>
                  <a:schemeClr val="tx1"/>
                </a:solidFill>
                <a:latin typeface="Times New Roman" panose="02020603050405020304" pitchFamily="18" charset="0"/>
                <a:cs typeface="Times New Roman" panose="02020603050405020304" pitchFamily="18" charset="0"/>
              </a:rPr>
              <a:t> cu amendă de la 24 la 30 de </a:t>
            </a:r>
            <a:r>
              <a:rPr lang="ro-RO" sz="2000" b="0" dirty="0" err="1">
                <a:solidFill>
                  <a:schemeClr val="tx1"/>
                </a:solidFill>
                <a:latin typeface="Times New Roman" panose="02020603050405020304" pitchFamily="18" charset="0"/>
                <a:cs typeface="Times New Roman" panose="02020603050405020304" pitchFamily="18" charset="0"/>
              </a:rPr>
              <a:t>unităţi</a:t>
            </a:r>
            <a:r>
              <a:rPr lang="ro-RO" sz="2000" b="0" dirty="0">
                <a:solidFill>
                  <a:schemeClr val="tx1"/>
                </a:solidFill>
                <a:latin typeface="Times New Roman" panose="02020603050405020304" pitchFamily="18" charset="0"/>
                <a:cs typeface="Times New Roman" panose="02020603050405020304" pitchFamily="18" charset="0"/>
              </a:rPr>
              <a:t> </a:t>
            </a:r>
            <a:r>
              <a:rPr lang="ro-RO" sz="2000" b="0" dirty="0" err="1">
                <a:solidFill>
                  <a:schemeClr val="tx1"/>
                </a:solidFill>
                <a:latin typeface="Times New Roman" panose="02020603050405020304" pitchFamily="18" charset="0"/>
                <a:cs typeface="Times New Roman" panose="02020603050405020304" pitchFamily="18" charset="0"/>
              </a:rPr>
              <a:t>convenţionale</a:t>
            </a:r>
            <a:r>
              <a:rPr lang="ro-RO" sz="2000" b="0" dirty="0">
                <a:solidFill>
                  <a:schemeClr val="tx1"/>
                </a:solidFill>
                <a:latin typeface="Times New Roman" panose="02020603050405020304" pitchFamily="18" charset="0"/>
                <a:cs typeface="Times New Roman" panose="02020603050405020304" pitchFamily="18" charset="0"/>
              </a:rPr>
              <a:t> aplicată persoanei fizice, </a:t>
            </a:r>
            <a:r>
              <a:rPr lang="ro-RO" sz="2000" b="0" dirty="0">
                <a:solidFill>
                  <a:srgbClr val="FF0000"/>
                </a:solidFill>
                <a:latin typeface="Times New Roman" panose="02020603050405020304" pitchFamily="18" charset="0"/>
                <a:cs typeface="Times New Roman" panose="02020603050405020304" pitchFamily="18" charset="0"/>
              </a:rPr>
              <a:t>cu amendă de la 240 la 300 de </a:t>
            </a:r>
            <a:r>
              <a:rPr lang="ro-RO" sz="2000" b="0" dirty="0" err="1">
                <a:solidFill>
                  <a:srgbClr val="FF0000"/>
                </a:solidFill>
                <a:latin typeface="Times New Roman" panose="02020603050405020304" pitchFamily="18" charset="0"/>
                <a:cs typeface="Times New Roman" panose="02020603050405020304" pitchFamily="18" charset="0"/>
              </a:rPr>
              <a:t>unităţi</a:t>
            </a:r>
            <a:r>
              <a:rPr lang="ro-RO" sz="2000" b="0" dirty="0">
                <a:solidFill>
                  <a:srgbClr val="FF0000"/>
                </a:solidFill>
                <a:latin typeface="Times New Roman" panose="02020603050405020304" pitchFamily="18" charset="0"/>
                <a:cs typeface="Times New Roman" panose="02020603050405020304" pitchFamily="18" charset="0"/>
              </a:rPr>
              <a:t> </a:t>
            </a:r>
            <a:r>
              <a:rPr lang="ro-RO" sz="2000" b="0" dirty="0" err="1">
                <a:solidFill>
                  <a:srgbClr val="FF0000"/>
                </a:solidFill>
                <a:latin typeface="Times New Roman" panose="02020603050405020304" pitchFamily="18" charset="0"/>
                <a:cs typeface="Times New Roman" panose="02020603050405020304" pitchFamily="18" charset="0"/>
              </a:rPr>
              <a:t>convenţionale</a:t>
            </a:r>
            <a:r>
              <a:rPr lang="ro-RO" sz="2000" b="0" dirty="0">
                <a:solidFill>
                  <a:srgbClr val="FF0000"/>
                </a:solidFill>
                <a:latin typeface="Times New Roman" panose="02020603050405020304" pitchFamily="18" charset="0"/>
                <a:cs typeface="Times New Roman" panose="02020603050405020304" pitchFamily="18" charset="0"/>
              </a:rPr>
              <a:t> aplicată persoanei juridice cu sau fără privarea de dreptul de a </a:t>
            </a:r>
            <a:r>
              <a:rPr lang="ro-RO" sz="2000" b="0" dirty="0" err="1">
                <a:solidFill>
                  <a:srgbClr val="FF0000"/>
                </a:solidFill>
                <a:latin typeface="Times New Roman" panose="02020603050405020304" pitchFamily="18" charset="0"/>
                <a:cs typeface="Times New Roman" panose="02020603050405020304" pitchFamily="18" charset="0"/>
              </a:rPr>
              <a:t>desfăşura</a:t>
            </a:r>
            <a:r>
              <a:rPr lang="ro-RO" sz="2000" b="0" dirty="0">
                <a:solidFill>
                  <a:srgbClr val="FF0000"/>
                </a:solidFill>
                <a:latin typeface="Times New Roman" panose="02020603050405020304" pitchFamily="18" charset="0"/>
                <a:cs typeface="Times New Roman" panose="02020603050405020304" pitchFamily="18" charset="0"/>
              </a:rPr>
              <a:t> o anumită activitate pe un termen de la 3 luni la un an.</a:t>
            </a:r>
          </a:p>
          <a:p>
            <a:pPr algn="just"/>
            <a:r>
              <a:rPr lang="ro-RO" sz="2000" dirty="0">
                <a:solidFill>
                  <a:srgbClr val="FF0000"/>
                </a:solidFill>
                <a:latin typeface="Times New Roman" panose="02020603050405020304" pitchFamily="18" charset="0"/>
                <a:cs typeface="Times New Roman" panose="02020603050405020304" pitchFamily="18" charset="0"/>
              </a:rPr>
              <a:t> </a:t>
            </a:r>
            <a:endParaRPr lang="ro-RO" sz="2000" b="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12703573"/>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30865" y="1321488"/>
            <a:ext cx="8832066" cy="5262979"/>
          </a:xfrm>
          <a:prstGeom prst="rect">
            <a:avLst/>
          </a:prstGeom>
          <a:noFill/>
        </p:spPr>
        <p:txBody>
          <a:bodyPr wrap="square" rtlCol="0">
            <a:spAutoFit/>
          </a:bodyPr>
          <a:lstStyle/>
          <a:p>
            <a:pPr algn="just"/>
            <a:r>
              <a:rPr lang="ro-RO" sz="1600" dirty="0">
                <a:solidFill>
                  <a:schemeClr val="tx1"/>
                </a:solidFill>
                <a:latin typeface="Times New Roman" panose="02020603050405020304" pitchFamily="18" charset="0"/>
                <a:cs typeface="Times New Roman" panose="02020603050405020304" pitchFamily="18" charset="0"/>
              </a:rPr>
              <a:t>Articolul 113. Încălcarea regulilor de </a:t>
            </a:r>
            <a:r>
              <a:rPr lang="ro-RO" sz="1600" dirty="0" err="1">
                <a:solidFill>
                  <a:schemeClr val="tx1"/>
                </a:solidFill>
                <a:latin typeface="Times New Roman" panose="02020603050405020304" pitchFamily="18" charset="0"/>
                <a:cs typeface="Times New Roman" panose="02020603050405020304" pitchFamily="18" charset="0"/>
              </a:rPr>
              <a:t>desfăşurare</a:t>
            </a:r>
            <a:r>
              <a:rPr lang="ro-RO" sz="1600" dirty="0">
                <a:solidFill>
                  <a:schemeClr val="tx1"/>
                </a:solidFill>
                <a:latin typeface="Times New Roman" panose="02020603050405020304" pitchFamily="18" charset="0"/>
                <a:cs typeface="Times New Roman" panose="02020603050405020304" pitchFamily="18" charset="0"/>
              </a:rPr>
              <a:t> a </a:t>
            </a:r>
            <a:r>
              <a:rPr lang="ro-RO" sz="1600" dirty="0" err="1">
                <a:solidFill>
                  <a:schemeClr val="tx1"/>
                </a:solidFill>
                <a:latin typeface="Times New Roman" panose="02020603050405020304" pitchFamily="18" charset="0"/>
                <a:cs typeface="Times New Roman" panose="02020603050405020304" pitchFamily="18" charset="0"/>
              </a:rPr>
              <a:t>activităţii</a:t>
            </a:r>
            <a:r>
              <a:rPr lang="ro-RO" sz="1600" dirty="0">
                <a:solidFill>
                  <a:schemeClr val="tx1"/>
                </a:solidFill>
                <a:latin typeface="Times New Roman" panose="02020603050405020304" pitchFamily="18" charset="0"/>
                <a:cs typeface="Times New Roman" panose="02020603050405020304" pitchFamily="18" charset="0"/>
              </a:rPr>
              <a:t> economice în zonele de </a:t>
            </a:r>
            <a:r>
              <a:rPr lang="ro-RO" sz="1600" dirty="0" err="1">
                <a:solidFill>
                  <a:schemeClr val="tx1"/>
                </a:solidFill>
                <a:latin typeface="Times New Roman" panose="02020603050405020304" pitchFamily="18" charset="0"/>
                <a:cs typeface="Times New Roman" panose="02020603050405020304" pitchFamily="18" charset="0"/>
              </a:rPr>
              <a:t>protecţie</a:t>
            </a:r>
            <a:r>
              <a:rPr lang="ro-RO" sz="1600" dirty="0">
                <a:solidFill>
                  <a:schemeClr val="tx1"/>
                </a:solidFill>
                <a:latin typeface="Times New Roman" panose="02020603050405020304" pitchFamily="18" charset="0"/>
                <a:cs typeface="Times New Roman" panose="02020603050405020304" pitchFamily="18" charset="0"/>
              </a:rPr>
              <a:t> a apelor</a:t>
            </a:r>
          </a:p>
          <a:p>
            <a:pPr algn="just"/>
            <a:r>
              <a:rPr lang="ro-RO" sz="1600" b="0" dirty="0">
                <a:solidFill>
                  <a:schemeClr val="tx1"/>
                </a:solidFill>
                <a:latin typeface="Times New Roman" panose="02020603050405020304" pitchFamily="18" charset="0"/>
                <a:cs typeface="Times New Roman" panose="02020603050405020304" pitchFamily="18" charset="0"/>
              </a:rPr>
              <a:t> (2) </a:t>
            </a:r>
            <a:r>
              <a:rPr lang="ro-RO" sz="1600" b="0" dirty="0" err="1">
                <a:solidFill>
                  <a:schemeClr val="tx1"/>
                </a:solidFill>
                <a:latin typeface="Times New Roman" panose="02020603050405020304" pitchFamily="18" charset="0"/>
                <a:cs typeface="Times New Roman" panose="02020603050405020304" pitchFamily="18" charset="0"/>
              </a:rPr>
              <a:t>Construcţia</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amplasarea, în zona de </a:t>
            </a:r>
            <a:r>
              <a:rPr lang="ro-RO" sz="1600" b="0" dirty="0" err="1">
                <a:solidFill>
                  <a:schemeClr val="tx1"/>
                </a:solidFill>
                <a:latin typeface="Times New Roman" panose="02020603050405020304" pitchFamily="18" charset="0"/>
                <a:cs typeface="Times New Roman" panose="02020603050405020304" pitchFamily="18" charset="0"/>
              </a:rPr>
              <a:t>protecţie</a:t>
            </a:r>
            <a:r>
              <a:rPr lang="ro-RO" sz="1600" b="0" dirty="0">
                <a:solidFill>
                  <a:schemeClr val="tx1"/>
                </a:solidFill>
                <a:latin typeface="Times New Roman" panose="02020603050405020304" pitchFamily="18" charset="0"/>
                <a:cs typeface="Times New Roman" panose="02020603050405020304" pitchFamily="18" charset="0"/>
              </a:rPr>
              <a:t> a apelor, a depozitelor de </a:t>
            </a:r>
            <a:r>
              <a:rPr lang="ro-RO" sz="1600" b="0" dirty="0" err="1">
                <a:solidFill>
                  <a:schemeClr val="tx1"/>
                </a:solidFill>
                <a:latin typeface="Times New Roman" panose="02020603050405020304" pitchFamily="18" charset="0"/>
                <a:cs typeface="Times New Roman" panose="02020603050405020304" pitchFamily="18" charset="0"/>
              </a:rPr>
              <a:t>îngrăşăminte</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pesticide, a obiectivelor pentru prepararea </a:t>
            </a:r>
            <a:r>
              <a:rPr lang="ro-RO" sz="1600" b="0" dirty="0" err="1">
                <a:solidFill>
                  <a:schemeClr val="tx1"/>
                </a:solidFill>
                <a:latin typeface="Times New Roman" panose="02020603050405020304" pitchFamily="18" charset="0"/>
                <a:cs typeface="Times New Roman" panose="02020603050405020304" pitchFamily="18" charset="0"/>
              </a:rPr>
              <a:t>soluţiilor</a:t>
            </a:r>
            <a:r>
              <a:rPr lang="ro-RO" sz="1600" b="0" dirty="0">
                <a:solidFill>
                  <a:schemeClr val="tx1"/>
                </a:solidFill>
                <a:latin typeface="Times New Roman" panose="02020603050405020304" pitchFamily="18" charset="0"/>
                <a:cs typeface="Times New Roman" panose="02020603050405020304" pitchFamily="18" charset="0"/>
              </a:rPr>
              <a:t> chimice, a depozitelor de produse petroliere, a </a:t>
            </a:r>
            <a:r>
              <a:rPr lang="ro-RO" sz="1600" b="0" dirty="0" err="1">
                <a:solidFill>
                  <a:schemeClr val="tx1"/>
                </a:solidFill>
                <a:latin typeface="Times New Roman" panose="02020603050405020304" pitchFamily="18" charset="0"/>
                <a:cs typeface="Times New Roman" panose="02020603050405020304" pitchFamily="18" charset="0"/>
              </a:rPr>
              <a:t>staţiilor</a:t>
            </a:r>
            <a:r>
              <a:rPr lang="ro-RO" sz="1600" b="0" dirty="0">
                <a:solidFill>
                  <a:schemeClr val="tx1"/>
                </a:solidFill>
                <a:latin typeface="Times New Roman" panose="02020603050405020304" pitchFamily="18" charset="0"/>
                <a:cs typeface="Times New Roman" panose="02020603050405020304" pitchFamily="18" charset="0"/>
              </a:rPr>
              <a:t> de alimentare cu combustibil, a colectoarelor de ape reziduale de la fermele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complexele zootehnice, a punctelor de deservire tehnică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spălare a tehnicii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vehiculelor, repartizarea de terenuri, într-o astfel de zonă, pentru depozitarea </a:t>
            </a:r>
            <a:r>
              <a:rPr lang="ro-RO" sz="1600" b="0" dirty="0" err="1">
                <a:solidFill>
                  <a:schemeClr val="tx1"/>
                </a:solidFill>
                <a:latin typeface="Times New Roman" panose="02020603050405020304" pitchFamily="18" charset="0"/>
                <a:cs typeface="Times New Roman" panose="02020603050405020304" pitchFamily="18" charset="0"/>
              </a:rPr>
              <a:t>deşeurilor</a:t>
            </a:r>
            <a:r>
              <a:rPr lang="ro-RO" sz="1600" b="0" dirty="0">
                <a:solidFill>
                  <a:schemeClr val="tx1"/>
                </a:solidFill>
                <a:latin typeface="Times New Roman" panose="02020603050405020304" pitchFamily="18" charset="0"/>
                <a:cs typeface="Times New Roman" panose="02020603050405020304" pitchFamily="18" charset="0"/>
              </a:rPr>
              <a:t> de orice </a:t>
            </a:r>
            <a:r>
              <a:rPr lang="ro-RO" sz="1600" b="0" dirty="0" err="1">
                <a:solidFill>
                  <a:schemeClr val="tx1"/>
                </a:solidFill>
                <a:latin typeface="Times New Roman" panose="02020603050405020304" pitchFamily="18" charset="0"/>
                <a:cs typeface="Times New Roman" panose="02020603050405020304" pitchFamily="18" charset="0"/>
              </a:rPr>
              <a:t>provenienţă</a:t>
            </a:r>
            <a:r>
              <a:rPr lang="ro-RO" sz="1600" b="0" dirty="0">
                <a:solidFill>
                  <a:schemeClr val="tx1"/>
                </a:solidFill>
                <a:latin typeface="Times New Roman" panose="02020603050405020304" pitchFamily="18" charset="0"/>
                <a:cs typeface="Times New Roman" panose="02020603050405020304" pitchFamily="18" charset="0"/>
              </a:rPr>
              <a:t>, </a:t>
            </a:r>
            <a:r>
              <a:rPr lang="ro-RO" sz="1600" dirty="0" err="1">
                <a:solidFill>
                  <a:schemeClr val="tx1"/>
                </a:solidFill>
                <a:latin typeface="Times New Roman" panose="02020603050405020304" pitchFamily="18" charset="0"/>
                <a:cs typeface="Times New Roman" panose="02020603050405020304" pitchFamily="18" charset="0"/>
              </a:rPr>
              <a:t>construcţia</a:t>
            </a:r>
            <a:r>
              <a:rPr lang="ro-RO" sz="1600" dirty="0">
                <a:solidFill>
                  <a:schemeClr val="tx1"/>
                </a:solidFill>
                <a:latin typeface="Times New Roman" panose="02020603050405020304" pitchFamily="18" charset="0"/>
                <a:cs typeface="Times New Roman" panose="02020603050405020304" pitchFamily="18" charset="0"/>
              </a:rPr>
              <a:t> neautorizată de </a:t>
            </a:r>
            <a:r>
              <a:rPr lang="ro-RO" sz="1600" dirty="0" err="1">
                <a:solidFill>
                  <a:schemeClr val="tx1"/>
                </a:solidFill>
                <a:latin typeface="Times New Roman" panose="02020603050405020304" pitchFamily="18" charset="0"/>
                <a:cs typeface="Times New Roman" panose="02020603050405020304" pitchFamily="18" charset="0"/>
              </a:rPr>
              <a:t>instalaţii</a:t>
            </a:r>
            <a:r>
              <a:rPr lang="ro-RO" sz="1600" dirty="0">
                <a:solidFill>
                  <a:schemeClr val="tx1"/>
                </a:solidFill>
                <a:latin typeface="Times New Roman" panose="02020603050405020304" pitchFamily="18" charset="0"/>
                <a:cs typeface="Times New Roman" panose="02020603050405020304" pitchFamily="18" charset="0"/>
              </a:rPr>
              <a:t> de canalizare, de colectoare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de </a:t>
            </a:r>
            <a:r>
              <a:rPr lang="ro-RO" sz="1600" dirty="0" err="1">
                <a:solidFill>
                  <a:schemeClr val="tx1"/>
                </a:solidFill>
                <a:latin typeface="Times New Roman" panose="02020603050405020304" pitchFamily="18" charset="0"/>
                <a:cs typeface="Times New Roman" panose="02020603050405020304" pitchFamily="18" charset="0"/>
              </a:rPr>
              <a:t>instalaţii</a:t>
            </a:r>
            <a:r>
              <a:rPr lang="ro-RO" sz="1600" dirty="0">
                <a:solidFill>
                  <a:schemeClr val="tx1"/>
                </a:solidFill>
                <a:latin typeface="Times New Roman" panose="02020603050405020304" pitchFamily="18" charset="0"/>
                <a:cs typeface="Times New Roman" panose="02020603050405020304" pitchFamily="18" charset="0"/>
              </a:rPr>
              <a:t> de epurare a apelor reziduale </a:t>
            </a:r>
            <a:r>
              <a:rPr lang="ro-RO" sz="1600" b="0" dirty="0">
                <a:solidFill>
                  <a:schemeClr val="tx1"/>
                </a:solidFill>
                <a:latin typeface="Times New Roman" panose="02020603050405020304" pitchFamily="18" charset="0"/>
                <a:cs typeface="Times New Roman" panose="02020603050405020304" pitchFamily="18" charset="0"/>
              </a:rPr>
              <a:t>se </a:t>
            </a:r>
            <a:r>
              <a:rPr lang="ro-RO" sz="1600" b="0" dirty="0" err="1">
                <a:solidFill>
                  <a:schemeClr val="tx1"/>
                </a:solidFill>
                <a:latin typeface="Times New Roman" panose="02020603050405020304" pitchFamily="18" charset="0"/>
                <a:cs typeface="Times New Roman" panose="02020603050405020304" pitchFamily="18" charset="0"/>
              </a:rPr>
              <a:t>sancţionează</a:t>
            </a:r>
            <a:r>
              <a:rPr lang="ro-RO" sz="1600" b="0" dirty="0">
                <a:solidFill>
                  <a:schemeClr val="tx1"/>
                </a:solidFill>
                <a:latin typeface="Times New Roman" panose="02020603050405020304" pitchFamily="18" charset="0"/>
                <a:cs typeface="Times New Roman" panose="02020603050405020304" pitchFamily="18" charset="0"/>
              </a:rPr>
              <a:t> cu amendă de la 18 la 30 de </a:t>
            </a:r>
            <a:r>
              <a:rPr lang="ro-RO" sz="1600" b="0" dirty="0" err="1">
                <a:solidFill>
                  <a:schemeClr val="tx1"/>
                </a:solidFill>
                <a:latin typeface="Times New Roman" panose="02020603050405020304" pitchFamily="18" charset="0"/>
                <a:cs typeface="Times New Roman" panose="02020603050405020304" pitchFamily="18" charset="0"/>
              </a:rPr>
              <a:t>unităţi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convenţionale</a:t>
            </a:r>
            <a:r>
              <a:rPr lang="ro-RO" sz="1600" b="0" dirty="0">
                <a:solidFill>
                  <a:schemeClr val="tx1"/>
                </a:solidFill>
                <a:latin typeface="Times New Roman" panose="02020603050405020304" pitchFamily="18" charset="0"/>
                <a:cs typeface="Times New Roman" panose="02020603050405020304" pitchFamily="18" charset="0"/>
              </a:rPr>
              <a:t> aplicată persoanei fizice, </a:t>
            </a:r>
            <a:r>
              <a:rPr lang="ro-RO" sz="1600" b="0" dirty="0">
                <a:solidFill>
                  <a:srgbClr val="FF0000"/>
                </a:solidFill>
                <a:latin typeface="Times New Roman" panose="02020603050405020304" pitchFamily="18" charset="0"/>
                <a:cs typeface="Times New Roman" panose="02020603050405020304" pitchFamily="18" charset="0"/>
              </a:rPr>
              <a:t>cu amendă de la 180 la 240 de </a:t>
            </a:r>
            <a:r>
              <a:rPr lang="ro-RO" sz="1600" b="0" dirty="0" err="1">
                <a:solidFill>
                  <a:srgbClr val="FF0000"/>
                </a:solidFill>
                <a:latin typeface="Times New Roman" panose="02020603050405020304" pitchFamily="18" charset="0"/>
                <a:cs typeface="Times New Roman" panose="02020603050405020304" pitchFamily="18" charset="0"/>
              </a:rPr>
              <a:t>unităţi</a:t>
            </a:r>
            <a:r>
              <a:rPr lang="ro-RO" sz="1600" b="0" dirty="0">
                <a:solidFill>
                  <a:srgbClr val="FF0000"/>
                </a:solidFill>
                <a:latin typeface="Times New Roman" panose="02020603050405020304" pitchFamily="18" charset="0"/>
                <a:cs typeface="Times New Roman" panose="02020603050405020304" pitchFamily="18" charset="0"/>
              </a:rPr>
              <a:t> </a:t>
            </a:r>
            <a:r>
              <a:rPr lang="ro-RO" sz="1600" b="0" dirty="0" err="1">
                <a:solidFill>
                  <a:srgbClr val="FF0000"/>
                </a:solidFill>
                <a:latin typeface="Times New Roman" panose="02020603050405020304" pitchFamily="18" charset="0"/>
                <a:cs typeface="Times New Roman" panose="02020603050405020304" pitchFamily="18" charset="0"/>
              </a:rPr>
              <a:t>convenţionale</a:t>
            </a:r>
            <a:r>
              <a:rPr lang="ro-RO" sz="1600" b="0" dirty="0">
                <a:solidFill>
                  <a:srgbClr val="FF0000"/>
                </a:solidFill>
                <a:latin typeface="Times New Roman" panose="02020603050405020304" pitchFamily="18" charset="0"/>
                <a:cs typeface="Times New Roman" panose="02020603050405020304" pitchFamily="18" charset="0"/>
              </a:rPr>
              <a:t> aplicată persoanei juridice cu sau fără privarea, în ambele cazuri, de dreptul de a </a:t>
            </a:r>
            <a:r>
              <a:rPr lang="ro-RO" sz="1600" b="0" dirty="0" err="1">
                <a:solidFill>
                  <a:srgbClr val="FF0000"/>
                </a:solidFill>
                <a:latin typeface="Times New Roman" panose="02020603050405020304" pitchFamily="18" charset="0"/>
                <a:cs typeface="Times New Roman" panose="02020603050405020304" pitchFamily="18" charset="0"/>
              </a:rPr>
              <a:t>desfăşura</a:t>
            </a:r>
            <a:r>
              <a:rPr lang="ro-RO" sz="1600" b="0" dirty="0">
                <a:solidFill>
                  <a:srgbClr val="FF0000"/>
                </a:solidFill>
                <a:latin typeface="Times New Roman" panose="02020603050405020304" pitchFamily="18" charset="0"/>
                <a:cs typeface="Times New Roman" panose="02020603050405020304" pitchFamily="18" charset="0"/>
              </a:rPr>
              <a:t> o anumită activitate pe un termen de la 3 luni la un an.</a:t>
            </a:r>
          </a:p>
          <a:p>
            <a:pPr algn="just"/>
            <a:r>
              <a:rPr lang="ro-RO" sz="1600" b="0" dirty="0">
                <a:solidFill>
                  <a:schemeClr val="tx1"/>
                </a:solidFill>
                <a:latin typeface="Times New Roman" panose="02020603050405020304" pitchFamily="18" charset="0"/>
                <a:cs typeface="Times New Roman" panose="02020603050405020304" pitchFamily="18" charset="0"/>
              </a:rPr>
              <a:t>(5) Deversarea, în apele de </a:t>
            </a:r>
            <a:r>
              <a:rPr lang="ro-RO" sz="1600" b="0" dirty="0" err="1">
                <a:solidFill>
                  <a:schemeClr val="tx1"/>
                </a:solidFill>
                <a:latin typeface="Times New Roman" panose="02020603050405020304" pitchFamily="18" charset="0"/>
                <a:cs typeface="Times New Roman" panose="02020603050405020304" pitchFamily="18" charset="0"/>
              </a:rPr>
              <a:t>suprafaţă</a:t>
            </a:r>
            <a:r>
              <a:rPr lang="ro-RO" sz="1600" b="0" dirty="0">
                <a:solidFill>
                  <a:schemeClr val="tx1"/>
                </a:solidFill>
                <a:latin typeface="Times New Roman" panose="02020603050405020304" pitchFamily="18" charset="0"/>
                <a:cs typeface="Times New Roman" panose="02020603050405020304" pitchFamily="18" charset="0"/>
              </a:rPr>
              <a:t>, în canalele de irigare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desecare, a apelor uzate neepurate, a celor poluate termic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cu </a:t>
            </a:r>
            <a:r>
              <a:rPr lang="ro-RO" sz="1600" b="0" dirty="0" err="1">
                <a:solidFill>
                  <a:schemeClr val="tx1"/>
                </a:solidFill>
                <a:latin typeface="Times New Roman" panose="02020603050405020304" pitchFamily="18" charset="0"/>
                <a:cs typeface="Times New Roman" panose="02020603050405020304" pitchFamily="18" charset="0"/>
              </a:rPr>
              <a:t>substanţe</a:t>
            </a:r>
            <a:r>
              <a:rPr lang="ro-RO" sz="1600" b="0" dirty="0">
                <a:solidFill>
                  <a:schemeClr val="tx1"/>
                </a:solidFill>
                <a:latin typeface="Times New Roman" panose="02020603050405020304" pitchFamily="18" charset="0"/>
                <a:cs typeface="Times New Roman" panose="02020603050405020304" pitchFamily="18" charset="0"/>
              </a:rPr>
              <a:t> radioactive, a apelor contaminate cu germeni patogeni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cu </a:t>
            </a:r>
            <a:r>
              <a:rPr lang="ro-RO" sz="1600" b="0" dirty="0" err="1">
                <a:solidFill>
                  <a:schemeClr val="tx1"/>
                </a:solidFill>
                <a:latin typeface="Times New Roman" panose="02020603050405020304" pitchFamily="18" charset="0"/>
                <a:cs typeface="Times New Roman" panose="02020603050405020304" pitchFamily="18" charset="0"/>
              </a:rPr>
              <a:t>paraziţi</a:t>
            </a:r>
            <a:r>
              <a:rPr lang="ro-RO" sz="1600" b="0" dirty="0">
                <a:solidFill>
                  <a:schemeClr val="tx1"/>
                </a:solidFill>
                <a:latin typeface="Times New Roman" panose="02020603050405020304" pitchFamily="18" charset="0"/>
                <a:cs typeface="Times New Roman" panose="02020603050405020304" pitchFamily="18" charset="0"/>
              </a:rPr>
              <a:t>, a produselor sau reziduurilor petroliere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 altor </a:t>
            </a:r>
            <a:r>
              <a:rPr lang="ro-RO" sz="1600" b="0" dirty="0" err="1">
                <a:solidFill>
                  <a:schemeClr val="tx1"/>
                </a:solidFill>
                <a:latin typeface="Times New Roman" panose="02020603050405020304" pitchFamily="18" charset="0"/>
                <a:cs typeface="Times New Roman" panose="02020603050405020304" pitchFamily="18" charset="0"/>
              </a:rPr>
              <a:t>poluanţi</a:t>
            </a:r>
            <a:r>
              <a:rPr lang="ro-RO" sz="1600" b="0" dirty="0">
                <a:solidFill>
                  <a:schemeClr val="tx1"/>
                </a:solidFill>
                <a:latin typeface="Times New Roman" panose="02020603050405020304" pitchFamily="18" charset="0"/>
                <a:cs typeface="Times New Roman" panose="02020603050405020304" pitchFamily="18" charset="0"/>
              </a:rPr>
              <a:t> se </a:t>
            </a:r>
            <a:r>
              <a:rPr lang="ro-RO" sz="1600" b="0" dirty="0" err="1">
                <a:solidFill>
                  <a:schemeClr val="tx1"/>
                </a:solidFill>
                <a:latin typeface="Times New Roman" panose="02020603050405020304" pitchFamily="18" charset="0"/>
                <a:cs typeface="Times New Roman" panose="02020603050405020304" pitchFamily="18" charset="0"/>
              </a:rPr>
              <a:t>sancţionează</a:t>
            </a:r>
            <a:r>
              <a:rPr lang="ro-RO" sz="1600" b="0" dirty="0">
                <a:solidFill>
                  <a:schemeClr val="tx1"/>
                </a:solidFill>
                <a:latin typeface="Times New Roman" panose="02020603050405020304" pitchFamily="18" charset="0"/>
                <a:cs typeface="Times New Roman" panose="02020603050405020304" pitchFamily="18" charset="0"/>
              </a:rPr>
              <a:t> cu amendă de la 18 la 30 de </a:t>
            </a:r>
            <a:r>
              <a:rPr lang="ro-RO" sz="1600" b="0" dirty="0" err="1">
                <a:solidFill>
                  <a:schemeClr val="tx1"/>
                </a:solidFill>
                <a:latin typeface="Times New Roman" panose="02020603050405020304" pitchFamily="18" charset="0"/>
                <a:cs typeface="Times New Roman" panose="02020603050405020304" pitchFamily="18" charset="0"/>
              </a:rPr>
              <a:t>unităţi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convenţionale</a:t>
            </a:r>
            <a:r>
              <a:rPr lang="ro-RO" sz="1600" b="0" dirty="0">
                <a:solidFill>
                  <a:schemeClr val="tx1"/>
                </a:solidFill>
                <a:latin typeface="Times New Roman" panose="02020603050405020304" pitchFamily="18" charset="0"/>
                <a:cs typeface="Times New Roman" panose="02020603050405020304" pitchFamily="18" charset="0"/>
              </a:rPr>
              <a:t> aplicată persoanei fizice, </a:t>
            </a:r>
            <a:r>
              <a:rPr lang="ro-RO" sz="1600" b="0" dirty="0">
                <a:solidFill>
                  <a:srgbClr val="FF0000"/>
                </a:solidFill>
                <a:latin typeface="Times New Roman" panose="02020603050405020304" pitchFamily="18" charset="0"/>
                <a:cs typeface="Times New Roman" panose="02020603050405020304" pitchFamily="18" charset="0"/>
              </a:rPr>
              <a:t>cu amendă de la 180 la 300 de </a:t>
            </a:r>
            <a:r>
              <a:rPr lang="ro-RO" sz="1600" b="0" dirty="0" err="1">
                <a:solidFill>
                  <a:srgbClr val="FF0000"/>
                </a:solidFill>
                <a:latin typeface="Times New Roman" panose="02020603050405020304" pitchFamily="18" charset="0"/>
                <a:cs typeface="Times New Roman" panose="02020603050405020304" pitchFamily="18" charset="0"/>
              </a:rPr>
              <a:t>unităţi</a:t>
            </a:r>
            <a:r>
              <a:rPr lang="ro-RO" sz="1600" b="0" dirty="0">
                <a:solidFill>
                  <a:srgbClr val="FF0000"/>
                </a:solidFill>
                <a:latin typeface="Times New Roman" panose="02020603050405020304" pitchFamily="18" charset="0"/>
                <a:cs typeface="Times New Roman" panose="02020603050405020304" pitchFamily="18" charset="0"/>
              </a:rPr>
              <a:t> </a:t>
            </a:r>
            <a:r>
              <a:rPr lang="ro-RO" sz="1600" b="0" dirty="0" err="1">
                <a:solidFill>
                  <a:srgbClr val="FF0000"/>
                </a:solidFill>
                <a:latin typeface="Times New Roman" panose="02020603050405020304" pitchFamily="18" charset="0"/>
                <a:cs typeface="Times New Roman" panose="02020603050405020304" pitchFamily="18" charset="0"/>
              </a:rPr>
              <a:t>convenţionale</a:t>
            </a:r>
            <a:r>
              <a:rPr lang="ro-RO" sz="1600" b="0" dirty="0">
                <a:solidFill>
                  <a:srgbClr val="FF0000"/>
                </a:solidFill>
                <a:latin typeface="Times New Roman" panose="02020603050405020304" pitchFamily="18" charset="0"/>
                <a:cs typeface="Times New Roman" panose="02020603050405020304" pitchFamily="18" charset="0"/>
              </a:rPr>
              <a:t> aplicată persoanei juridice.</a:t>
            </a:r>
          </a:p>
          <a:p>
            <a:pPr algn="just"/>
            <a:r>
              <a:rPr lang="ro-RO" sz="1600" b="0" dirty="0">
                <a:solidFill>
                  <a:schemeClr val="tx1"/>
                </a:solidFill>
                <a:latin typeface="Times New Roman" panose="02020603050405020304" pitchFamily="18" charset="0"/>
                <a:cs typeface="Times New Roman" panose="02020603050405020304" pitchFamily="18" charset="0"/>
              </a:rPr>
              <a:t> (6) </a:t>
            </a:r>
            <a:r>
              <a:rPr lang="ro-RO" sz="1600" b="0" dirty="0" err="1">
                <a:solidFill>
                  <a:schemeClr val="tx1"/>
                </a:solidFill>
                <a:latin typeface="Times New Roman" panose="02020603050405020304" pitchFamily="18" charset="0"/>
                <a:cs typeface="Times New Roman" panose="02020603050405020304" pitchFamily="18" charset="0"/>
              </a:rPr>
              <a:t>Desfăşurarea</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activităţii</a:t>
            </a:r>
            <a:r>
              <a:rPr lang="ro-RO" sz="1600" b="0" dirty="0">
                <a:solidFill>
                  <a:schemeClr val="tx1"/>
                </a:solidFill>
                <a:latin typeface="Times New Roman" panose="02020603050405020304" pitchFamily="18" charset="0"/>
                <a:cs typeface="Times New Roman" panose="02020603050405020304" pitchFamily="18" charset="0"/>
              </a:rPr>
              <a:t> economice de către întreprinderi cu impact asupra mediului fără dispozitive de </a:t>
            </a:r>
            <a:r>
              <a:rPr lang="ro-RO" sz="1600" b="0" dirty="0" err="1">
                <a:solidFill>
                  <a:schemeClr val="tx1"/>
                </a:solidFill>
                <a:latin typeface="Times New Roman" panose="02020603050405020304" pitchFamily="18" charset="0"/>
                <a:cs typeface="Times New Roman" panose="02020603050405020304" pitchFamily="18" charset="0"/>
              </a:rPr>
              <a:t>ţinere</a:t>
            </a:r>
            <a:r>
              <a:rPr lang="ro-RO" sz="1600" b="0" dirty="0">
                <a:solidFill>
                  <a:schemeClr val="tx1"/>
                </a:solidFill>
                <a:latin typeface="Times New Roman" panose="02020603050405020304" pitchFamily="18" charset="0"/>
                <a:cs typeface="Times New Roman" panose="02020603050405020304" pitchFamily="18" charset="0"/>
              </a:rPr>
              <a:t> a </a:t>
            </a:r>
            <a:r>
              <a:rPr lang="ro-RO" sz="1600" b="0" dirty="0" err="1">
                <a:solidFill>
                  <a:schemeClr val="tx1"/>
                </a:solidFill>
                <a:latin typeface="Times New Roman" panose="02020603050405020304" pitchFamily="18" charset="0"/>
                <a:cs typeface="Times New Roman" panose="02020603050405020304" pitchFamily="18" charset="0"/>
              </a:rPr>
              <a:t>evidenţei</a:t>
            </a:r>
            <a:r>
              <a:rPr lang="ro-RO" sz="1600" b="0" dirty="0">
                <a:solidFill>
                  <a:schemeClr val="tx1"/>
                </a:solidFill>
                <a:latin typeface="Times New Roman" panose="02020603050405020304" pitchFamily="18" charset="0"/>
                <a:cs typeface="Times New Roman" panose="02020603050405020304" pitchFamily="18" charset="0"/>
              </a:rPr>
              <a:t> cantitative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calitative a consumului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 evacuărilor de ape, precum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prevenire a poluării apelor sau a efectelor lor distructive, se </a:t>
            </a:r>
            <a:r>
              <a:rPr lang="ro-RO" sz="1600" b="0" dirty="0" err="1">
                <a:solidFill>
                  <a:schemeClr val="tx1"/>
                </a:solidFill>
                <a:latin typeface="Times New Roman" panose="02020603050405020304" pitchFamily="18" charset="0"/>
                <a:cs typeface="Times New Roman" panose="02020603050405020304" pitchFamily="18" charset="0"/>
              </a:rPr>
              <a:t>sancţionează</a:t>
            </a:r>
            <a:r>
              <a:rPr lang="ro-RO" sz="1600" b="0" dirty="0">
                <a:solidFill>
                  <a:schemeClr val="tx1"/>
                </a:solidFill>
                <a:latin typeface="Times New Roman" panose="02020603050405020304" pitchFamily="18" charset="0"/>
                <a:cs typeface="Times New Roman" panose="02020603050405020304" pitchFamily="18" charset="0"/>
              </a:rPr>
              <a:t> cu amendă de la 18 la 30 de </a:t>
            </a:r>
            <a:r>
              <a:rPr lang="ro-RO" sz="1600" b="0" dirty="0" err="1">
                <a:solidFill>
                  <a:schemeClr val="tx1"/>
                </a:solidFill>
                <a:latin typeface="Times New Roman" panose="02020603050405020304" pitchFamily="18" charset="0"/>
                <a:cs typeface="Times New Roman" panose="02020603050405020304" pitchFamily="18" charset="0"/>
              </a:rPr>
              <a:t>unităţi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convenţionale</a:t>
            </a:r>
            <a:r>
              <a:rPr lang="ro-RO" sz="1600" b="0" dirty="0">
                <a:solidFill>
                  <a:schemeClr val="tx1"/>
                </a:solidFill>
                <a:latin typeface="Times New Roman" panose="02020603050405020304" pitchFamily="18" charset="0"/>
                <a:cs typeface="Times New Roman" panose="02020603050405020304" pitchFamily="18" charset="0"/>
              </a:rPr>
              <a:t> aplicată persoanei fizice, </a:t>
            </a:r>
            <a:r>
              <a:rPr lang="ro-RO" sz="1600" b="0" dirty="0">
                <a:solidFill>
                  <a:srgbClr val="FF0000"/>
                </a:solidFill>
                <a:latin typeface="Times New Roman" panose="02020603050405020304" pitchFamily="18" charset="0"/>
                <a:cs typeface="Times New Roman" panose="02020603050405020304" pitchFamily="18" charset="0"/>
              </a:rPr>
              <a:t>cu amendă de la 180 la 300 de </a:t>
            </a:r>
            <a:r>
              <a:rPr lang="ro-RO" sz="1600" b="0" dirty="0" err="1">
                <a:solidFill>
                  <a:srgbClr val="FF0000"/>
                </a:solidFill>
                <a:latin typeface="Times New Roman" panose="02020603050405020304" pitchFamily="18" charset="0"/>
                <a:cs typeface="Times New Roman" panose="02020603050405020304" pitchFamily="18" charset="0"/>
              </a:rPr>
              <a:t>unităţi</a:t>
            </a:r>
            <a:r>
              <a:rPr lang="ro-RO" sz="1600" b="0" dirty="0">
                <a:solidFill>
                  <a:srgbClr val="FF0000"/>
                </a:solidFill>
                <a:latin typeface="Times New Roman" panose="02020603050405020304" pitchFamily="18" charset="0"/>
                <a:cs typeface="Times New Roman" panose="02020603050405020304" pitchFamily="18" charset="0"/>
              </a:rPr>
              <a:t> </a:t>
            </a:r>
            <a:r>
              <a:rPr lang="ro-RO" sz="1600" b="0" dirty="0" err="1">
                <a:solidFill>
                  <a:srgbClr val="FF0000"/>
                </a:solidFill>
                <a:latin typeface="Times New Roman" panose="02020603050405020304" pitchFamily="18" charset="0"/>
                <a:cs typeface="Times New Roman" panose="02020603050405020304" pitchFamily="18" charset="0"/>
              </a:rPr>
              <a:t>convenţionale</a:t>
            </a:r>
            <a:r>
              <a:rPr lang="ro-RO" sz="1600" b="0" dirty="0">
                <a:solidFill>
                  <a:srgbClr val="FF0000"/>
                </a:solidFill>
                <a:latin typeface="Times New Roman" panose="02020603050405020304" pitchFamily="18" charset="0"/>
                <a:cs typeface="Times New Roman" panose="02020603050405020304" pitchFamily="18" charset="0"/>
              </a:rPr>
              <a:t> aplicată persoanei juridice.</a:t>
            </a:r>
          </a:p>
        </p:txBody>
      </p:sp>
    </p:spTree>
    <p:extLst>
      <p:ext uri="{BB962C8B-B14F-4D97-AF65-F5344CB8AC3E}">
        <p14:creationId xmlns:p14="http://schemas.microsoft.com/office/powerpoint/2010/main" xmlns="" val="1312703573"/>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Прямоугольник 10"/>
          <p:cNvSpPr/>
          <p:nvPr/>
        </p:nvSpPr>
        <p:spPr>
          <a:xfrm>
            <a:off x="337625" y="1463041"/>
            <a:ext cx="8454683" cy="4840962"/>
          </a:xfrm>
          <a:prstGeom prst="rect">
            <a:avLst/>
          </a:prstGeom>
        </p:spPr>
        <p:txBody>
          <a:bodyPr wrap="square">
            <a:spAutoFit/>
          </a:bodyPr>
          <a:lstStyle/>
          <a:p>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Articolul</a:t>
            </a:r>
            <a:r>
              <a:rPr lang="en-US" sz="2000" dirty="0" smtClean="0">
                <a:solidFill>
                  <a:schemeClr val="tx1"/>
                </a:solidFill>
                <a:latin typeface="Times New Roman" panose="02020603050405020304" pitchFamily="18" charset="0"/>
                <a:cs typeface="Times New Roman" panose="02020603050405020304" pitchFamily="18" charset="0"/>
              </a:rPr>
              <a:t> 119. </a:t>
            </a:r>
            <a:r>
              <a:rPr lang="en-US" sz="2000" dirty="0" err="1" smtClean="0">
                <a:solidFill>
                  <a:schemeClr val="tx1"/>
                </a:solidFill>
                <a:latin typeface="Times New Roman" panose="02020603050405020304" pitchFamily="18" charset="0"/>
                <a:cs typeface="Times New Roman" panose="02020603050405020304" pitchFamily="18" charset="0"/>
              </a:rPr>
              <a:t>Încălcarea</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modului</a:t>
            </a:r>
            <a:r>
              <a:rPr lang="en-US" sz="2000" dirty="0" smtClean="0">
                <a:solidFill>
                  <a:schemeClr val="tx1"/>
                </a:solidFill>
                <a:latin typeface="Times New Roman" panose="02020603050405020304" pitchFamily="18" charset="0"/>
                <a:cs typeface="Times New Roman" panose="02020603050405020304" pitchFamily="18" charset="0"/>
              </a:rPr>
              <a:t> de </a:t>
            </a:r>
            <a:r>
              <a:rPr lang="en-US" sz="2000" dirty="0" err="1" smtClean="0">
                <a:solidFill>
                  <a:schemeClr val="tx1"/>
                </a:solidFill>
                <a:latin typeface="Times New Roman" panose="02020603050405020304" pitchFamily="18" charset="0"/>
                <a:cs typeface="Times New Roman" panose="02020603050405020304" pitchFamily="18" charset="0"/>
              </a:rPr>
              <a:t>protecţie</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şi</a:t>
            </a:r>
            <a:r>
              <a:rPr lang="en-US" sz="2000" dirty="0" smtClean="0">
                <a:solidFill>
                  <a:schemeClr val="tx1"/>
                </a:solidFill>
                <a:latin typeface="Times New Roman" panose="02020603050405020304" pitchFamily="18" charset="0"/>
                <a:cs typeface="Times New Roman" panose="02020603050405020304" pitchFamily="18" charset="0"/>
              </a:rPr>
              <a:t> de </a:t>
            </a:r>
            <a:r>
              <a:rPr lang="en-US" sz="2000" dirty="0" err="1" smtClean="0">
                <a:solidFill>
                  <a:schemeClr val="tx1"/>
                </a:solidFill>
                <a:latin typeface="Times New Roman" panose="02020603050405020304" pitchFamily="18" charset="0"/>
                <a:cs typeface="Times New Roman" panose="02020603050405020304" pitchFamily="18" charset="0"/>
              </a:rPr>
              <a:t>folosire</a:t>
            </a:r>
            <a:r>
              <a:rPr lang="ro-RO" sz="2000" dirty="0" smtClean="0">
                <a:solidFill>
                  <a:schemeClr val="tx1"/>
                </a:solidFill>
                <a:latin typeface="Times New Roman" panose="02020603050405020304" pitchFamily="18" charset="0"/>
                <a:cs typeface="Times New Roman" panose="02020603050405020304" pitchFamily="18" charset="0"/>
              </a:rPr>
              <a:t> </a:t>
            </a:r>
            <a:r>
              <a:rPr lang="en-US" sz="2000" dirty="0" smtClean="0">
                <a:solidFill>
                  <a:schemeClr val="tx1"/>
                </a:solidFill>
                <a:latin typeface="Times New Roman" panose="02020603050405020304" pitchFamily="18" charset="0"/>
                <a:cs typeface="Times New Roman" panose="02020603050405020304" pitchFamily="18" charset="0"/>
              </a:rPr>
              <a:t>a </a:t>
            </a:r>
            <a:r>
              <a:rPr lang="en-US" sz="2000" dirty="0" err="1" smtClean="0">
                <a:solidFill>
                  <a:schemeClr val="tx1"/>
                </a:solidFill>
                <a:latin typeface="Times New Roman" panose="02020603050405020304" pitchFamily="18" charset="0"/>
                <a:cs typeface="Times New Roman" panose="02020603050405020304" pitchFamily="18" charset="0"/>
              </a:rPr>
              <a:t>subsolului</a:t>
            </a:r>
            <a:endParaRPr lang="ro-RO" sz="2000" dirty="0" smtClean="0">
              <a:solidFill>
                <a:schemeClr val="tx1"/>
              </a:solidFill>
              <a:latin typeface="Times New Roman" panose="02020603050405020304" pitchFamily="18" charset="0"/>
              <a:cs typeface="Times New Roman" panose="02020603050405020304" pitchFamily="18" charset="0"/>
            </a:endParaRPr>
          </a:p>
          <a:p>
            <a:pPr algn="just"/>
            <a:r>
              <a:rPr lang="ro-RO" sz="2000" dirty="0" smtClean="0">
                <a:solidFill>
                  <a:schemeClr val="tx1"/>
                </a:solidFill>
                <a:latin typeface="Times New Roman" panose="02020603050405020304" pitchFamily="18" charset="0"/>
                <a:cs typeface="Times New Roman" panose="02020603050405020304" pitchFamily="18" charset="0"/>
              </a:rPr>
              <a:t> </a:t>
            </a:r>
            <a:r>
              <a:rPr lang="ro-RO" sz="2000" b="0" dirty="0" smtClean="0">
                <a:solidFill>
                  <a:schemeClr val="tx1"/>
                </a:solidFill>
                <a:latin typeface="Times New Roman" panose="02020603050405020304" pitchFamily="18" charset="0"/>
                <a:cs typeface="Times New Roman" panose="02020603050405020304" pitchFamily="18" charset="0"/>
              </a:rPr>
              <a:t>(8) Încălcarea cerinţelor şi regulilor de înhumare (depozitare) în subsol a substanţelor şi a deşeurilor nocive sau a apelor uzate se sancţionează cu amendă de la 12 la 18 unităţi convenţionale aplicată persoanei fizice, </a:t>
            </a:r>
            <a:r>
              <a:rPr lang="ro-RO" sz="2000" b="0" dirty="0" smtClean="0">
                <a:solidFill>
                  <a:srgbClr val="FF0000"/>
                </a:solidFill>
                <a:latin typeface="Times New Roman" panose="02020603050405020304" pitchFamily="18" charset="0"/>
                <a:cs typeface="Times New Roman" panose="02020603050405020304" pitchFamily="18" charset="0"/>
              </a:rPr>
              <a:t>cu amendă de la 24 la 30 de unităţi convenţionale aplicată persoanei juridice.</a:t>
            </a:r>
          </a:p>
          <a:p>
            <a:pPr algn="just"/>
            <a:r>
              <a:rPr lang="pt-BR" sz="2000" b="0" dirty="0" smtClean="0">
                <a:solidFill>
                  <a:srgbClr val="FF0000"/>
                </a:solidFill>
                <a:latin typeface="Times New Roman" panose="02020603050405020304" pitchFamily="18" charset="0"/>
                <a:cs typeface="Times New Roman" panose="02020603050405020304" pitchFamily="18" charset="0"/>
              </a:rPr>
              <a:t> </a:t>
            </a:r>
            <a:r>
              <a:rPr lang="ro-RO" sz="2000" b="0" dirty="0" smtClean="0">
                <a:solidFill>
                  <a:schemeClr val="tx1"/>
                </a:solidFill>
                <a:latin typeface="Times New Roman" panose="02020603050405020304" pitchFamily="18" charset="0"/>
                <a:cs typeface="Times New Roman" panose="02020603050405020304" pitchFamily="18" charset="0"/>
              </a:rPr>
              <a:t>P</a:t>
            </a:r>
            <a:r>
              <a:rPr lang="pt-BR" sz="2000" b="0" dirty="0" smtClean="0">
                <a:solidFill>
                  <a:schemeClr val="tx1"/>
                </a:solidFill>
                <a:latin typeface="Times New Roman" panose="02020603050405020304" pitchFamily="18" charset="0"/>
                <a:cs typeface="Times New Roman" panose="02020603050405020304" pitchFamily="18" charset="0"/>
              </a:rPr>
              <a:t>rejudici</a:t>
            </a:r>
            <a:r>
              <a:rPr lang="ro-RO" sz="2000" b="0" dirty="0" smtClean="0">
                <a:solidFill>
                  <a:schemeClr val="tx1"/>
                </a:solidFill>
                <a:latin typeface="Times New Roman" panose="02020603050405020304" pitchFamily="18" charset="0"/>
                <a:cs typeface="Times New Roman" panose="02020603050405020304" pitchFamily="18" charset="0"/>
              </a:rPr>
              <a:t>ul</a:t>
            </a:r>
            <a:r>
              <a:rPr lang="pt-BR" sz="2000" b="0" dirty="0" smtClean="0">
                <a:solidFill>
                  <a:schemeClr val="tx1"/>
                </a:solidFill>
                <a:latin typeface="Times New Roman" panose="02020603050405020304" pitchFamily="18" charset="0"/>
                <a:cs typeface="Times New Roman" panose="02020603050405020304" pitchFamily="18" charset="0"/>
              </a:rPr>
              <a:t> cauzat resurselor de sol </a:t>
            </a:r>
            <a:r>
              <a:rPr lang="ro-RO" sz="2000" b="0" dirty="0" smtClean="0">
                <a:solidFill>
                  <a:schemeClr val="tx1"/>
                </a:solidFill>
                <a:latin typeface="Times New Roman" panose="02020603050405020304" pitchFamily="18" charset="0"/>
                <a:cs typeface="Times New Roman" panose="02020603050405020304" pitchFamily="18" charset="0"/>
              </a:rPr>
              <a:t>se calculează în conformitate cu </a:t>
            </a:r>
            <a:r>
              <a:rPr lang="ro-RO" sz="2000" dirty="0" smtClean="0">
                <a:solidFill>
                  <a:srgbClr val="0000FF"/>
                </a:solidFill>
                <a:latin typeface="Times New Roman" panose="02020603050405020304" pitchFamily="18" charset="0"/>
                <a:cs typeface="Times New Roman" panose="02020603050405020304" pitchFamily="18" charset="0"/>
              </a:rPr>
              <a:t>INSTRUCŢIUNE Nr. 383 din  08.08.2004 privind evaluarea prejudiciului cauzat resurselor de sol</a:t>
            </a:r>
          </a:p>
          <a:p>
            <a:pPr algn="just"/>
            <a:r>
              <a:rPr lang="ro-RO" sz="2000" dirty="0" smtClean="0">
                <a:solidFill>
                  <a:srgbClr val="00B050"/>
                </a:solidFill>
                <a:latin typeface="Times New Roman" panose="02020603050405020304" pitchFamily="18" charset="0"/>
                <a:cs typeface="Times New Roman" panose="02020603050405020304" pitchFamily="18" charset="0"/>
                <a:hlinkClick r:id="rId8"/>
              </a:rPr>
              <a:t>http://lex.justice.md/index.php?action=view&amp;view=doc&amp;lang=1&amp;id=310719</a:t>
            </a:r>
            <a:endParaRPr lang="ro-RO" sz="2000" dirty="0" smtClean="0">
              <a:solidFill>
                <a:srgbClr val="00B050"/>
              </a:solidFill>
              <a:latin typeface="Times New Roman" panose="02020603050405020304" pitchFamily="18" charset="0"/>
              <a:cs typeface="Times New Roman" panose="02020603050405020304" pitchFamily="18" charset="0"/>
            </a:endParaRPr>
          </a:p>
          <a:p>
            <a:pPr algn="just"/>
            <a:r>
              <a:rPr lang="vi-VN" sz="2000" dirty="0" smtClean="0">
                <a:solidFill>
                  <a:schemeClr val="tx1"/>
                </a:solidFill>
                <a:latin typeface="Times New Roman" pitchFamily="18" charset="0"/>
                <a:cs typeface="Times New Roman" pitchFamily="18" charset="0"/>
              </a:rPr>
              <a:t>I. Dispoziţii generale</a:t>
            </a:r>
            <a:endParaRPr lang="vi-VN" sz="2000" b="0" dirty="0" smtClean="0">
              <a:solidFill>
                <a:schemeClr val="tx1"/>
              </a:solidFill>
              <a:latin typeface="Times New Roman" pitchFamily="18" charset="0"/>
              <a:cs typeface="Times New Roman" pitchFamily="18" charset="0"/>
            </a:endParaRPr>
          </a:p>
          <a:p>
            <a:pPr algn="just"/>
            <a:r>
              <a:rPr lang="vi-VN" sz="2000" b="0" dirty="0" smtClean="0">
                <a:solidFill>
                  <a:schemeClr val="tx1"/>
                </a:solidFill>
                <a:latin typeface="Times New Roman" pitchFamily="18" charset="0"/>
                <a:cs typeface="Times New Roman" pitchFamily="18" charset="0"/>
              </a:rPr>
              <a:t>1. Instrucţiunea dată este elaborată în baza legilor:</a:t>
            </a:r>
          </a:p>
          <a:p>
            <a:pPr algn="just"/>
            <a:r>
              <a:rPr lang="vi-VN" sz="2000" i="1" dirty="0" smtClean="0">
                <a:solidFill>
                  <a:schemeClr val="tx1"/>
                </a:solidFill>
                <a:latin typeface="Times New Roman" pitchFamily="18" charset="0"/>
                <a:cs typeface="Times New Roman" pitchFamily="18" charset="0"/>
              </a:rPr>
              <a:t>Legea nr.1515 -XII din 16.06.93 privind protecţia mediului înconjurător, art. 2, 30, 31, 32;</a:t>
            </a:r>
            <a:endParaRPr lang="vi-VN" sz="2000" b="0" dirty="0" smtClean="0">
              <a:solidFill>
                <a:schemeClr val="tx1"/>
              </a:solidFill>
              <a:latin typeface="Times New Roman" pitchFamily="18" charset="0"/>
              <a:cs typeface="Times New Roman" pitchFamily="18" charset="0"/>
            </a:endParaRPr>
          </a:p>
          <a:p>
            <a:pPr algn="just"/>
            <a:r>
              <a:rPr lang="vi-VN" sz="2000" i="1" dirty="0" smtClean="0">
                <a:solidFill>
                  <a:schemeClr val="tx1"/>
                </a:solidFill>
                <a:latin typeface="Times New Roman" pitchFamily="18" charset="0"/>
                <a:cs typeface="Times New Roman" pitchFamily="18" charset="0"/>
              </a:rPr>
              <a:t>Legea nr. 1422-XIII din 17.12.97 privind protecţia aerului atmosferic, art. 33.;</a:t>
            </a:r>
            <a:endParaRPr lang="vi-VN" sz="2000" b="0" dirty="0" smtClean="0">
              <a:solidFill>
                <a:schemeClr val="tx1"/>
              </a:solidFill>
              <a:latin typeface="Times New Roman" pitchFamily="18" charset="0"/>
              <a:cs typeface="Times New Roman" pitchFamily="18" charset="0"/>
            </a:endParaRPr>
          </a:p>
          <a:p>
            <a:pPr algn="just"/>
            <a:r>
              <a:rPr lang="vi-VN" sz="2000" i="1" dirty="0" smtClean="0">
                <a:solidFill>
                  <a:schemeClr val="tx1"/>
                </a:solidFill>
                <a:latin typeface="Times New Roman" pitchFamily="18" charset="0"/>
                <a:cs typeface="Times New Roman" pitchFamily="18" charset="0"/>
              </a:rPr>
              <a:t> Legea nr.1540-XIII din 25.02.98 privind plata pentru poluarea mediului.</a:t>
            </a:r>
            <a:endParaRPr lang="ro-RO" sz="20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12703573"/>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Прямоугольник 10"/>
          <p:cNvSpPr/>
          <p:nvPr/>
        </p:nvSpPr>
        <p:spPr>
          <a:xfrm>
            <a:off x="309488" y="1211621"/>
            <a:ext cx="8623495" cy="5324535"/>
          </a:xfrm>
          <a:prstGeom prst="rect">
            <a:avLst/>
          </a:prstGeom>
        </p:spPr>
        <p:txBody>
          <a:bodyPr wrap="square">
            <a:spAutoFit/>
          </a:bodyPr>
          <a:lstStyle/>
          <a:p>
            <a:pPr algn="just"/>
            <a:r>
              <a:rPr lang="vi-VN" sz="2000" b="0" dirty="0" smtClean="0">
                <a:solidFill>
                  <a:schemeClr val="tx1"/>
                </a:solidFill>
                <a:latin typeface="Times New Roman" pitchFamily="18" charset="0"/>
                <a:cs typeface="Times New Roman" pitchFamily="18" charset="0"/>
              </a:rPr>
              <a:t>2. Instrucţiunea este obligatorie pentru implementarea în practică de către inspectorii ecologici de stat, şi de alte organe de control ecologic şi este necesară pentru determinarea prejudiciilor cauzate resurselor de sol la încălcarea legislaţiei ecologice în vigoare.</a:t>
            </a:r>
          </a:p>
          <a:p>
            <a:pPr algn="just"/>
            <a:r>
              <a:rPr lang="vi-VN" sz="2000" b="0" dirty="0" smtClean="0">
                <a:solidFill>
                  <a:schemeClr val="tx1"/>
                </a:solidFill>
                <a:latin typeface="Times New Roman" pitchFamily="18" charset="0"/>
                <a:cs typeface="Times New Roman" pitchFamily="18" charset="0"/>
              </a:rPr>
              <a:t>3. Instrucţiunea dată se extinde asupra persoanelor fizice şi juridice care încalcă legislaţia în vigoare în domeniul protecţiei mediului înconjurător şi a resurselor de sol şi sancţionarea lor pentru prejudiciul cauzat.</a:t>
            </a:r>
          </a:p>
          <a:p>
            <a:pPr algn="just"/>
            <a:r>
              <a:rPr lang="vi-VN" sz="2000" b="0" dirty="0" smtClean="0">
                <a:solidFill>
                  <a:schemeClr val="tx1"/>
                </a:solidFill>
                <a:latin typeface="Times New Roman" pitchFamily="18" charset="0"/>
                <a:cs typeface="Times New Roman" pitchFamily="18" charset="0"/>
              </a:rPr>
              <a:t>4. Prejudiciu constituie pierderi de resurse naturale şi cheltuieli exprimate în valută naţională necesare pentru compensarea şi restabilirea pierderilor, cauzate statului sau componentelor mediului înconjurător (litosferei, hidrosferei, atmosferei) în rezultatul activităţilor economice ale omului.</a:t>
            </a:r>
            <a:endParaRPr lang="ro-RO" sz="2000" b="0" dirty="0" smtClean="0">
              <a:solidFill>
                <a:schemeClr val="tx1"/>
              </a:solidFill>
              <a:latin typeface="Times New Roman" pitchFamily="18" charset="0"/>
              <a:cs typeface="Times New Roman" pitchFamily="18" charset="0"/>
            </a:endParaRPr>
          </a:p>
          <a:p>
            <a:pPr algn="just"/>
            <a:r>
              <a:rPr lang="vi-VN" sz="2000" dirty="0" smtClean="0">
                <a:solidFill>
                  <a:schemeClr val="tx1"/>
                </a:solidFill>
                <a:latin typeface="Times New Roman" pitchFamily="18" charset="0"/>
                <a:cs typeface="Times New Roman" pitchFamily="18" charset="0"/>
              </a:rPr>
              <a:t>II. Evaluarea prejudiciului cauzat resurselor de sol</a:t>
            </a:r>
            <a:r>
              <a:rPr lang="ro-RO" sz="2000" dirty="0" smtClean="0">
                <a:solidFill>
                  <a:schemeClr val="tx1"/>
                </a:solidFill>
                <a:latin typeface="Times New Roman" pitchFamily="18" charset="0"/>
                <a:cs typeface="Times New Roman" pitchFamily="18" charset="0"/>
              </a:rPr>
              <a:t> </a:t>
            </a:r>
            <a:r>
              <a:rPr lang="vi-VN" sz="2000" dirty="0" smtClean="0">
                <a:solidFill>
                  <a:schemeClr val="tx1"/>
                </a:solidFill>
                <a:latin typeface="Times New Roman" pitchFamily="18" charset="0"/>
                <a:cs typeface="Times New Roman" pitchFamily="18" charset="0"/>
              </a:rPr>
              <a:t>prin arderea rămăşiţelor de plante</a:t>
            </a:r>
            <a:endParaRPr lang="ro-RO" sz="2000" dirty="0" smtClean="0">
              <a:solidFill>
                <a:schemeClr val="tx1"/>
              </a:solidFill>
              <a:latin typeface="Times New Roman" pitchFamily="18" charset="0"/>
              <a:cs typeface="Times New Roman" pitchFamily="18" charset="0"/>
            </a:endParaRPr>
          </a:p>
          <a:p>
            <a:pPr algn="just"/>
            <a:r>
              <a:rPr lang="vi-VN" sz="2000" dirty="0" smtClean="0">
                <a:solidFill>
                  <a:schemeClr val="tx1"/>
                </a:solidFill>
                <a:latin typeface="Times New Roman" pitchFamily="18" charset="0"/>
                <a:cs typeface="Times New Roman" pitchFamily="18" charset="0"/>
              </a:rPr>
              <a:t>III. Evaluarea prejudiciului cauzat resurselor de sol în rezultatul</a:t>
            </a:r>
            <a:r>
              <a:rPr lang="ro-RO" sz="2000" dirty="0" smtClean="0">
                <a:solidFill>
                  <a:schemeClr val="tx1"/>
                </a:solidFill>
                <a:latin typeface="Times New Roman" pitchFamily="18" charset="0"/>
                <a:cs typeface="Times New Roman" pitchFamily="18" charset="0"/>
              </a:rPr>
              <a:t> e</a:t>
            </a:r>
            <a:r>
              <a:rPr lang="vi-VN" sz="2000" dirty="0" smtClean="0">
                <a:solidFill>
                  <a:schemeClr val="tx1"/>
                </a:solidFill>
                <a:latin typeface="Times New Roman" pitchFamily="18" charset="0"/>
                <a:cs typeface="Times New Roman" pitchFamily="18" charset="0"/>
              </a:rPr>
              <a:t>roziunii în suprafaţă prin apă</a:t>
            </a:r>
            <a:endParaRPr lang="vi-VN" sz="2000" b="0" dirty="0" smtClean="0">
              <a:solidFill>
                <a:schemeClr val="tx1"/>
              </a:solidFill>
              <a:latin typeface="Times New Roman" pitchFamily="18" charset="0"/>
              <a:cs typeface="Times New Roman" pitchFamily="18" charset="0"/>
            </a:endParaRPr>
          </a:p>
          <a:p>
            <a:pPr algn="just"/>
            <a:r>
              <a:rPr lang="ro-RO" sz="2000" dirty="0" smtClean="0">
                <a:solidFill>
                  <a:schemeClr val="tx1"/>
                </a:solidFill>
                <a:latin typeface="Times New Roman" pitchFamily="18" charset="0"/>
                <a:cs typeface="Times New Roman" pitchFamily="18" charset="0"/>
              </a:rPr>
              <a:t>IV. Evaluarea prejudiciului cauzat resurselor de sol prin poluare cu substanţe chimice</a:t>
            </a:r>
            <a:endParaRPr lang="vi-VN" sz="2000" b="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12703573"/>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pic>
        <p:nvPicPr>
          <p:cNvPr id="11" name="Рисунок 10">
            <a:extLst>
              <a:ext uri="{FF2B5EF4-FFF2-40B4-BE49-F238E27FC236}">
                <a16:creationId xmlns:a16="http://schemas.microsoft.com/office/drawing/2014/main" xmlns="" id="{D0B04C1F-6A14-4573-81C4-45F5465239D7}"/>
              </a:ext>
            </a:extLst>
          </p:cNvPr>
          <p:cNvPicPr>
            <a:picLocks noChangeAspect="1"/>
          </p:cNvPicPr>
          <p:nvPr/>
        </p:nvPicPr>
        <p:blipFill>
          <a:blip r:embed="rId8"/>
          <a:stretch>
            <a:fillRect/>
          </a:stretch>
        </p:blipFill>
        <p:spPr>
          <a:xfrm>
            <a:off x="749793" y="238290"/>
            <a:ext cx="6348124" cy="6473295"/>
          </a:xfrm>
          <a:prstGeom prst="rect">
            <a:avLst/>
          </a:prstGeom>
        </p:spPr>
      </p:pic>
    </p:spTree>
    <p:extLst>
      <p:ext uri="{BB962C8B-B14F-4D97-AF65-F5344CB8AC3E}">
        <p14:creationId xmlns:p14="http://schemas.microsoft.com/office/powerpoint/2010/main" xmlns="" val="1312703573"/>
      </p:ext>
    </p:extLst>
  </p:cSld>
  <p:clrMapOvr>
    <a:masterClrMapping/>
  </p:clrMapOvr>
  <p:transition/>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6125</TotalTime>
  <Words>10752</Words>
  <Application>Microsoft Office PowerPoint</Application>
  <PresentationFormat>Экран (4:3)</PresentationFormat>
  <Paragraphs>1149</Paragraphs>
  <Slides>110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110</vt:i4>
      </vt:variant>
    </vt:vector>
  </HeadingPairs>
  <TitlesOfParts>
    <vt:vector size="111" baseType="lpstr">
      <vt:lpstr>GIZ_Banner_Kopfzeile-Ausland (3)</vt:lpstr>
      <vt:lpstr>Curs de instruire pentru angajații operatorilor „Apă-Canal”  Modulul:  Acte legislative și normative în domeniul alimentării cu apă și de canalizare  Sesiunea:  Cadru legal și normativ în construcții privind exploatarea şi prestarea serviciului public de alimentare cu apă şi de canalizare în R. Moldova     5 – 6 – 7 – 8 octombrie 2021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Слайд 73</vt:lpstr>
      <vt:lpstr>Слайд 74</vt:lpstr>
      <vt:lpstr>Слайд 75</vt:lpstr>
      <vt:lpstr>Слайд 76</vt:lpstr>
      <vt:lpstr>Слайд 77</vt:lpstr>
      <vt:lpstr>Слайд 78</vt:lpstr>
      <vt:lpstr>Слайд 79</vt:lpstr>
      <vt:lpstr>Слайд 80</vt:lpstr>
      <vt:lpstr>Слайд 81</vt:lpstr>
      <vt:lpstr>Слайд 82</vt:lpstr>
      <vt:lpstr>Слайд 83</vt:lpstr>
      <vt:lpstr>Слайд 84</vt:lpstr>
      <vt:lpstr>Слайд 85</vt:lpstr>
      <vt:lpstr>Слайд 86</vt:lpstr>
      <vt:lpstr>Слайд 87</vt:lpstr>
      <vt:lpstr>Слайд 88</vt:lpstr>
      <vt:lpstr>Слайд 89</vt:lpstr>
      <vt:lpstr>Слайд 90</vt:lpstr>
      <vt:lpstr>Слайд 91</vt:lpstr>
      <vt:lpstr>Слайд 92</vt:lpstr>
      <vt:lpstr>Слайд 93</vt:lpstr>
      <vt:lpstr>Слайд 94</vt:lpstr>
      <vt:lpstr>Слайд 95</vt:lpstr>
      <vt:lpstr>Слайд 96</vt:lpstr>
      <vt:lpstr>Слайд 97</vt:lpstr>
      <vt:lpstr>Слайд 98</vt:lpstr>
      <vt:lpstr>Слайд 99</vt:lpstr>
      <vt:lpstr>Слайд 100</vt:lpstr>
      <vt:lpstr>Слайд 101</vt:lpstr>
      <vt:lpstr>Слайд 102</vt:lpstr>
      <vt:lpstr>Слайд 103</vt:lpstr>
      <vt:lpstr>Слайд 104</vt:lpstr>
      <vt:lpstr>Слайд 105</vt:lpstr>
      <vt:lpstr>Слайд 106</vt:lpstr>
      <vt:lpstr>Слайд 107</vt:lpstr>
      <vt:lpstr>Слайд 108</vt:lpstr>
      <vt:lpstr>Слайд 109</vt:lpstr>
      <vt:lpstr>Слайд 110</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Витя</cp:lastModifiedBy>
  <cp:revision>746</cp:revision>
  <cp:lastPrinted>2018-09-10T13:48:53Z</cp:lastPrinted>
  <dcterms:created xsi:type="dcterms:W3CDTF">2013-09-05T11:54:56Z</dcterms:created>
  <dcterms:modified xsi:type="dcterms:W3CDTF">2021-10-01T13:02:58Z</dcterms:modified>
</cp:coreProperties>
</file>