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22"/>
  </p:notesMasterIdLst>
  <p:handoutMasterIdLst>
    <p:handoutMasterId r:id="rId123"/>
  </p:handoutMasterIdLst>
  <p:sldIdLst>
    <p:sldId id="407" r:id="rId2"/>
    <p:sldId id="419" r:id="rId3"/>
    <p:sldId id="540" r:id="rId4"/>
    <p:sldId id="544" r:id="rId5"/>
    <p:sldId id="545" r:id="rId6"/>
    <p:sldId id="546" r:id="rId7"/>
    <p:sldId id="547" r:id="rId8"/>
    <p:sldId id="549" r:id="rId9"/>
    <p:sldId id="548" r:id="rId10"/>
    <p:sldId id="543" r:id="rId11"/>
    <p:sldId id="551" r:id="rId12"/>
    <p:sldId id="550" r:id="rId13"/>
    <p:sldId id="552" r:id="rId14"/>
    <p:sldId id="553" r:id="rId15"/>
    <p:sldId id="541" r:id="rId16"/>
    <p:sldId id="542" r:id="rId17"/>
    <p:sldId id="539" r:id="rId18"/>
    <p:sldId id="560" r:id="rId19"/>
    <p:sldId id="559" r:id="rId20"/>
    <p:sldId id="561" r:id="rId21"/>
    <p:sldId id="558" r:id="rId22"/>
    <p:sldId id="557" r:id="rId23"/>
    <p:sldId id="556" r:id="rId24"/>
    <p:sldId id="555" r:id="rId25"/>
    <p:sldId id="563" r:id="rId26"/>
    <p:sldId id="565" r:id="rId27"/>
    <p:sldId id="566" r:id="rId28"/>
    <p:sldId id="564" r:id="rId29"/>
    <p:sldId id="657" r:id="rId30"/>
    <p:sldId id="659" r:id="rId31"/>
    <p:sldId id="660" r:id="rId32"/>
    <p:sldId id="661" r:id="rId33"/>
    <p:sldId id="658" r:id="rId34"/>
    <p:sldId id="568" r:id="rId35"/>
    <p:sldId id="569" r:id="rId36"/>
    <p:sldId id="567" r:id="rId37"/>
    <p:sldId id="570" r:id="rId38"/>
    <p:sldId id="562" r:id="rId39"/>
    <p:sldId id="572" r:id="rId40"/>
    <p:sldId id="571" r:id="rId41"/>
    <p:sldId id="575" r:id="rId42"/>
    <p:sldId id="554" r:id="rId43"/>
    <p:sldId id="574" r:id="rId44"/>
    <p:sldId id="573" r:id="rId45"/>
    <p:sldId id="578" r:id="rId46"/>
    <p:sldId id="577" r:id="rId47"/>
    <p:sldId id="576" r:id="rId48"/>
    <p:sldId id="583" r:id="rId49"/>
    <p:sldId id="584" r:id="rId50"/>
    <p:sldId id="582" r:id="rId51"/>
    <p:sldId id="581" r:id="rId52"/>
    <p:sldId id="585" r:id="rId53"/>
    <p:sldId id="589" r:id="rId54"/>
    <p:sldId id="588" r:id="rId55"/>
    <p:sldId id="579" r:id="rId56"/>
    <p:sldId id="587" r:id="rId57"/>
    <p:sldId id="580" r:id="rId58"/>
    <p:sldId id="586" r:id="rId59"/>
    <p:sldId id="592" r:id="rId60"/>
    <p:sldId id="598" r:id="rId61"/>
    <p:sldId id="597" r:id="rId62"/>
    <p:sldId id="596" r:id="rId63"/>
    <p:sldId id="595" r:id="rId64"/>
    <p:sldId id="591" r:id="rId65"/>
    <p:sldId id="594" r:id="rId66"/>
    <p:sldId id="602" r:id="rId67"/>
    <p:sldId id="601" r:id="rId68"/>
    <p:sldId id="600" r:id="rId69"/>
    <p:sldId id="599" r:id="rId70"/>
    <p:sldId id="606" r:id="rId71"/>
    <p:sldId id="605" r:id="rId72"/>
    <p:sldId id="608" r:id="rId73"/>
    <p:sldId id="609" r:id="rId74"/>
    <p:sldId id="610" r:id="rId75"/>
    <p:sldId id="611" r:id="rId76"/>
    <p:sldId id="603" r:id="rId77"/>
    <p:sldId id="617" r:id="rId78"/>
    <p:sldId id="616" r:id="rId79"/>
    <p:sldId id="615" r:id="rId80"/>
    <p:sldId id="618" r:id="rId81"/>
    <p:sldId id="614" r:id="rId82"/>
    <p:sldId id="612" r:id="rId83"/>
    <p:sldId id="619" r:id="rId84"/>
    <p:sldId id="613" r:id="rId85"/>
    <p:sldId id="625" r:id="rId86"/>
    <p:sldId id="624" r:id="rId87"/>
    <p:sldId id="623" r:id="rId88"/>
    <p:sldId id="622" r:id="rId89"/>
    <p:sldId id="620" r:id="rId90"/>
    <p:sldId id="621" r:id="rId91"/>
    <p:sldId id="629" r:id="rId92"/>
    <p:sldId id="628" r:id="rId93"/>
    <p:sldId id="630" r:id="rId94"/>
    <p:sldId id="627" r:id="rId95"/>
    <p:sldId id="626" r:id="rId96"/>
    <p:sldId id="634" r:id="rId97"/>
    <p:sldId id="636" r:id="rId98"/>
    <p:sldId id="635" r:id="rId99"/>
    <p:sldId id="633" r:id="rId100"/>
    <p:sldId id="638" r:id="rId101"/>
    <p:sldId id="639" r:id="rId102"/>
    <p:sldId id="632" r:id="rId103"/>
    <p:sldId id="640" r:id="rId104"/>
    <p:sldId id="643" r:id="rId105"/>
    <p:sldId id="631" r:id="rId106"/>
    <p:sldId id="642" r:id="rId107"/>
    <p:sldId id="644" r:id="rId108"/>
    <p:sldId id="641" r:id="rId109"/>
    <p:sldId id="647" r:id="rId110"/>
    <p:sldId id="646" r:id="rId111"/>
    <p:sldId id="645" r:id="rId112"/>
    <p:sldId id="651" r:id="rId113"/>
    <p:sldId id="650" r:id="rId114"/>
    <p:sldId id="649" r:id="rId115"/>
    <p:sldId id="648" r:id="rId116"/>
    <p:sldId id="652" r:id="rId117"/>
    <p:sldId id="654" r:id="rId118"/>
    <p:sldId id="655" r:id="rId119"/>
    <p:sldId id="656" r:id="rId120"/>
    <p:sldId id="406" r:id="rId121"/>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xmlns="">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DEFCFE"/>
    <a:srgbClr val="11144F"/>
    <a:srgbClr val="6E6452"/>
    <a:srgbClr val="E5DBA1"/>
    <a:srgbClr val="BABA93"/>
    <a:srgbClr val="BABB93"/>
    <a:srgbClr val="DEDEAF"/>
    <a:srgbClr val="999999"/>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2385" autoAdjust="0"/>
  </p:normalViewPr>
  <p:slideViewPr>
    <p:cSldViewPr snapToGrid="0">
      <p:cViewPr varScale="1">
        <p:scale>
          <a:sx n="67" d="100"/>
          <a:sy n="67" d="100"/>
        </p:scale>
        <p:origin x="-1554" y="-10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1"/>
        <p:guide pos="213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xmlns=""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xmlns=""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01/10/2021</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01/10/2021</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01/10/2021</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01/10/2021</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01/10/2021</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01/10/2021</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01/10/2021</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legis.md/cautare/getResults?doc_id=112519&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8" Type="http://schemas.openxmlformats.org/officeDocument/2006/relationships/hyperlink" Target="http://lex.justice.md/viewdoc.php?action=view&amp;view=doc&amp;id=369412&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8" Type="http://schemas.openxmlformats.org/officeDocument/2006/relationships/hyperlink" Target="http://lex.justice.md/viewdoc.php?action=view&amp;view=doc&amp;id=31071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hyperlink" Target="http://madrm.gov.md/ro/content/regulamentul-privind-exploatarea-tehnic%C4%83-sistemelor-%C5%9Fi-instala%C5%A3iilor-publice-de-alimentar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8" Type="http://schemas.openxmlformats.org/officeDocument/2006/relationships/hyperlink" Target="mailto:ifcaac@fua.utm.md" TargetMode="External"/><Relationship Id="rId13" Type="http://schemas.openxmlformats.org/officeDocument/2006/relationships/image" Target="../media/image6.png"/><Relationship Id="rId3" Type="http://schemas.openxmlformats.org/officeDocument/2006/relationships/image" Target="../media/image11.jpeg"/><Relationship Id="rId7" Type="http://schemas.openxmlformats.org/officeDocument/2006/relationships/hyperlink" Target="http://www.ifcaac.com/" TargetMode="External"/><Relationship Id="rId12"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13.jpeg"/><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12.jpeg"/><Relationship Id="rId9" Type="http://schemas.openxmlformats.org/officeDocument/2006/relationships/hyperlink" Target="mailto:apacanal@yandex.ru" TargetMode="External"/><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www.legis.md/cautare/getResults?doc_id=122529&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22836&amp;lang=r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legis.md/cautare/getResults?doc_id=124566&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25113&amp;lang=r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www.legis.md/cautare/getResults?doc_id=105524&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0237&amp;lang=r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hyperlink" Target="https://www.legis.md/cautare/ru/8440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83605&amp;lang=r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hyperlink" Target="http://lex.justice.md/viewdoc.php?action=view&amp;view=doc&amp;id=295931&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hyperlink" Target="http://lex.justice.md/viewdoc.php?action=view&amp;view=doc&amp;id=325964&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hyperlink" Target="http://lex.justice.md/viewdoc.php?action=view&amp;view=doc&amp;id=350127&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hyperlink" Target="http://lex.justice.md/viewdoc.php?action=view&amp;view=doc&amp;id=363617&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8" Type="http://schemas.openxmlformats.org/officeDocument/2006/relationships/hyperlink" Target="https://www.legis.md/cautare/getResults?doc_id=112021&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3&amp;lang=ru"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hyperlink" Target="https://www.legis.md/cautare/getResults?doc_id=112021&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4&amp;lang=ru"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hyperlink" Target="https://www.legis.md/cautare/getResults?doc_id=112021&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egis.md/cautare/getResults?doc_id=114535&amp;lang=ru"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hyperlink" Target="https://www.legis.md/cautare/getResults?doc_id=40085&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32ED61E-4F59-492C-84F4-DFD81C715047}"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u-RU" b="1" dirty="0">
                <a:solidFill>
                  <a:srgbClr val="002060"/>
                </a:solidFill>
              </a:rPr>
              <a:t>Учебный курс для сотрудников операторов «Водоканала»</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u-RU" b="1" dirty="0">
                <a:solidFill>
                  <a:srgbClr val="FF0000"/>
                </a:solidFill>
              </a:rPr>
              <a:t>Модуль: </a:t>
            </a:r>
            <a:r>
              <a:rPr lang="ru-RU" b="1" dirty="0">
                <a:solidFill>
                  <a:srgbClr val="002060"/>
                </a:solidFill>
              </a:rPr>
              <a:t>Законодательная база и нормативные акты </a:t>
            </a:r>
            <a:r>
              <a:rPr lang="en-US" b="1" dirty="0">
                <a:solidFill>
                  <a:srgbClr val="002060"/>
                </a:solidFill>
              </a:rPr>
              <a:t/>
            </a:r>
            <a:br>
              <a:rPr lang="en-US" b="1" dirty="0">
                <a:solidFill>
                  <a:srgbClr val="002060"/>
                </a:solidFill>
              </a:rPr>
            </a:br>
            <a:r>
              <a:rPr lang="ru-RU" b="1" dirty="0">
                <a:solidFill>
                  <a:srgbClr val="002060"/>
                </a:solidFill>
              </a:rPr>
              <a:t>в области водоснабжения и канализации</a:t>
            </a:r>
            <a:r>
              <a:rPr lang="ro-RO" dirty="0"/>
              <a:t/>
            </a:r>
            <a:br>
              <a:rPr lang="ro-RO" dirty="0"/>
            </a:br>
            <a:r>
              <a:rPr lang="ro-RO" b="1" dirty="0">
                <a:solidFill>
                  <a:srgbClr val="002060"/>
                </a:solidFill>
              </a:rPr>
              <a:t/>
            </a:r>
            <a:br>
              <a:rPr lang="ro-RO" b="1" dirty="0">
                <a:solidFill>
                  <a:srgbClr val="002060"/>
                </a:solidFill>
              </a:rPr>
            </a:br>
            <a:r>
              <a:rPr lang="ru-RU" altLang="en-US" sz="2000" b="1" dirty="0">
                <a:solidFill>
                  <a:srgbClr val="FF0000"/>
                </a:solidFill>
              </a:rPr>
              <a:t>Сессия</a:t>
            </a:r>
            <a:r>
              <a:rPr lang="ru-RU" altLang="en-US" sz="2000" b="1" dirty="0" smtClean="0">
                <a:solidFill>
                  <a:srgbClr val="FF0000"/>
                </a:solidFill>
              </a:rPr>
              <a:t>:</a:t>
            </a:r>
            <a:r>
              <a:rPr lang="ro-RO" altLang="en-US" sz="2000" b="1" dirty="0">
                <a:solidFill>
                  <a:srgbClr val="FF0000"/>
                </a:solidFill>
              </a:rPr>
              <a:t> </a:t>
            </a:r>
            <a:r>
              <a:rPr lang="ru-RU" b="1" dirty="0"/>
              <a:t>Правовая и нормативная база в строительстве по эксплуатации водоснабжения и канализации в Республике Молдова.</a:t>
            </a:r>
            <a:r>
              <a:rPr lang="en-US" altLang="en-US" sz="2000" b="1" dirty="0">
                <a:solidFill>
                  <a:srgbClr val="FF0000"/>
                </a:solidFill>
              </a:rPr>
              <a:t/>
            </a:r>
            <a:br>
              <a:rPr lang="en-US" altLang="en-US" sz="2000" b="1" dirty="0">
                <a:solidFill>
                  <a:srgbClr val="FF0000"/>
                </a:solidFill>
              </a:rPr>
            </a:br>
            <a:r>
              <a:rPr lang="en-US" altLang="en-US" sz="2000" b="1" dirty="0">
                <a:solidFill>
                  <a:srgbClr val="FF0000"/>
                </a:solidFill>
              </a:rPr>
              <a:t/>
            </a:r>
            <a:br>
              <a:rPr lang="en-US" altLang="en-US" sz="2000" b="1" dirty="0">
                <a:solidFill>
                  <a:srgbClr val="FF0000"/>
                </a:solidFill>
              </a:rPr>
            </a:br>
            <a:r>
              <a:rPr lang="en-US" altLang="en-US" sz="2000" b="1" dirty="0">
                <a:solidFill>
                  <a:srgbClr val="FF0000"/>
                </a:solidFill>
              </a:rPr>
              <a:t/>
            </a:r>
            <a:br>
              <a:rPr lang="en-US" altLang="en-US" sz="2000" b="1" dirty="0">
                <a:solidFill>
                  <a:srgbClr val="FF0000"/>
                </a:solidFill>
              </a:rPr>
            </a:br>
            <a:r>
              <a:rPr lang="ru-RU" altLang="en-US" sz="2000" b="1" dirty="0">
                <a:solidFill>
                  <a:srgbClr val="FF0000"/>
                </a:solidFill>
              </a:rPr>
              <a:t/>
            </a:r>
            <a:br>
              <a:rPr lang="ru-RU" altLang="en-US" sz="2000" b="1" dirty="0">
                <a:solidFill>
                  <a:srgbClr val="FF0000"/>
                </a:solidFill>
              </a:rPr>
            </a:br>
            <a:r>
              <a:rPr lang="ro-RO" sz="1600" b="1" dirty="0">
                <a:solidFill>
                  <a:srgbClr val="002060"/>
                </a:solidFill>
              </a:rPr>
              <a:t/>
            </a:r>
            <a:br>
              <a:rPr lang="ro-RO" sz="1600" b="1" dirty="0">
                <a:solidFill>
                  <a:srgbClr val="002060"/>
                </a:solidFill>
              </a:rPr>
            </a:br>
            <a:r>
              <a:rPr lang="en-US" sz="1600" b="1" dirty="0">
                <a:solidFill>
                  <a:srgbClr val="002060"/>
                </a:solidFill>
              </a:rPr>
              <a:t>5</a:t>
            </a:r>
            <a:r>
              <a:rPr lang="ro-RO" sz="1600" b="1" dirty="0">
                <a:solidFill>
                  <a:srgbClr val="002060"/>
                </a:solidFill>
              </a:rPr>
              <a:t> – </a:t>
            </a:r>
            <a:r>
              <a:rPr lang="en-US" sz="1600" b="1" dirty="0">
                <a:solidFill>
                  <a:srgbClr val="002060"/>
                </a:solidFill>
              </a:rPr>
              <a:t>6</a:t>
            </a:r>
            <a:r>
              <a:rPr lang="ro-RO" sz="1600" b="1" dirty="0">
                <a:solidFill>
                  <a:srgbClr val="002060"/>
                </a:solidFill>
              </a:rPr>
              <a:t> – </a:t>
            </a:r>
            <a:r>
              <a:rPr lang="en-US" sz="1600" b="1" dirty="0">
                <a:solidFill>
                  <a:srgbClr val="002060"/>
                </a:solidFill>
              </a:rPr>
              <a:t>7 </a:t>
            </a:r>
            <a:r>
              <a:rPr lang="ro-RO" sz="1600" b="1" dirty="0">
                <a:solidFill>
                  <a:srgbClr val="002060"/>
                </a:solidFill>
              </a:rPr>
              <a:t>–</a:t>
            </a:r>
            <a:r>
              <a:rPr lang="en-US" sz="1600" b="1" dirty="0">
                <a:solidFill>
                  <a:srgbClr val="002060"/>
                </a:solidFill>
              </a:rPr>
              <a:t> 8</a:t>
            </a:r>
            <a:r>
              <a:rPr lang="ro-RO" sz="1600" b="1" dirty="0">
                <a:solidFill>
                  <a:srgbClr val="002060"/>
                </a:solidFill>
              </a:rPr>
              <a:t> </a:t>
            </a:r>
            <a:r>
              <a:rPr lang="ru-RU" sz="1600" b="1" dirty="0">
                <a:solidFill>
                  <a:srgbClr val="002060"/>
                </a:solidFill>
              </a:rPr>
              <a:t>октября</a:t>
            </a:r>
            <a:r>
              <a:rPr lang="ro-RO" sz="1600" b="1" dirty="0">
                <a:solidFill>
                  <a:srgbClr val="002060"/>
                </a:solidFill>
              </a:rPr>
              <a:t> 20</a:t>
            </a:r>
            <a:r>
              <a:rPr lang="ru-RU" sz="1600" b="1" dirty="0">
                <a:solidFill>
                  <a:srgbClr val="002060"/>
                </a:solidFill>
              </a:rPr>
              <a:t>21</a:t>
            </a:r>
            <a:endParaRPr lang="ro-RO" sz="1600" b="1" dirty="0">
              <a:solidFill>
                <a:srgbClr val="002060"/>
              </a:solidFill>
            </a:endParaRPr>
          </a:p>
        </p:txBody>
      </p:sp>
    </p:spTree>
    <p:extLst>
      <p:ext uri="{BB962C8B-B14F-4D97-AF65-F5344CB8AC3E}">
        <p14:creationId xmlns:p14="http://schemas.microsoft.com/office/powerpoint/2010/main" xmlns=""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Прямоугольник 9"/>
          <p:cNvSpPr/>
          <p:nvPr/>
        </p:nvSpPr>
        <p:spPr>
          <a:xfrm>
            <a:off x="328613" y="1453694"/>
            <a:ext cx="8472487" cy="5324535"/>
          </a:xfrm>
          <a:prstGeom prst="rect">
            <a:avLst/>
          </a:prstGeom>
        </p:spPr>
        <p:txBody>
          <a:bodyPr wrap="square">
            <a:spAutoFit/>
          </a:bodyPr>
          <a:lstStyle/>
          <a:p>
            <a:pPr algn="just"/>
            <a:r>
              <a:rPr lang="ru-RU" sz="2000" dirty="0" smtClean="0">
                <a:solidFill>
                  <a:schemeClr val="tx1"/>
                </a:solidFill>
                <a:latin typeface="Times New Roman" pitchFamily="18" charset="0"/>
                <a:cs typeface="Times New Roman" pitchFamily="18" charset="0"/>
              </a:rPr>
              <a:t>ПРИКАЗ</a:t>
            </a:r>
            <a:r>
              <a:rPr lang="ru-RU" sz="2000" b="0" dirty="0" smtClean="0">
                <a:solidFill>
                  <a:schemeClr val="tx1"/>
                </a:solidFill>
                <a:latin typeface="Times New Roman" pitchFamily="18" charset="0"/>
                <a:cs typeface="Times New Roman" pitchFamily="18" charset="0"/>
              </a:rPr>
              <a:t> № 15 от 22-01-2019 </a:t>
            </a:r>
            <a:r>
              <a:rPr lang="ru-RU" sz="2000" dirty="0" smtClean="0">
                <a:solidFill>
                  <a:schemeClr val="tx1"/>
                </a:solidFill>
                <a:latin typeface="Times New Roman" pitchFamily="18" charset="0"/>
                <a:cs typeface="Times New Roman" pitchFamily="18" charset="0"/>
              </a:rPr>
              <a:t>об утверждении формы отчета (EMPOLDEP19), порядка ее заполнения и Инструкции о порядке расчета и внесения платежей за выбросы и сбросы загрязнителей и складирование отходов</a:t>
            </a:r>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Опубликован : 08-02-2019 в </a:t>
            </a:r>
            <a:r>
              <a:rPr lang="ru-RU" sz="2000" b="0" dirty="0" err="1" smtClean="0">
                <a:solidFill>
                  <a:schemeClr val="tx1"/>
                </a:solidFill>
                <a:latin typeface="Times New Roman" pitchFamily="18" charset="0"/>
                <a:cs typeface="Times New Roman" pitchFamily="18" charset="0"/>
              </a:rPr>
              <a:t>Monitorul</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Oficial</a:t>
            </a:r>
            <a:r>
              <a:rPr lang="ru-RU" sz="2000" b="0" dirty="0" smtClean="0">
                <a:solidFill>
                  <a:schemeClr val="tx1"/>
                </a:solidFill>
                <a:latin typeface="Times New Roman" pitchFamily="18" charset="0"/>
                <a:cs typeface="Times New Roman" pitchFamily="18" charset="0"/>
              </a:rPr>
              <a:t> № 38-47 статья № 282</a:t>
            </a:r>
          </a:p>
          <a:p>
            <a:pPr algn="just"/>
            <a:r>
              <a:rPr lang="ro-RO" sz="2000" b="0" dirty="0" smtClean="0">
                <a:solidFill>
                  <a:schemeClr val="tx1"/>
                </a:solidFill>
                <a:latin typeface="Times New Roman" pitchFamily="18" charset="0"/>
                <a:cs typeface="Times New Roman" pitchFamily="18" charset="0"/>
                <a:hlinkClick r:id="rId8"/>
              </a:rPr>
              <a:t>https://www.legis.md/cautare/getResults?doc_id=112519&amp;lang=ru</a:t>
            </a:r>
            <a:r>
              <a:rPr lang="ru-RU" sz="2000" b="0" dirty="0" smtClean="0">
                <a:solidFill>
                  <a:schemeClr val="tx1"/>
                </a:solidFill>
                <a:latin typeface="Times New Roman" pitchFamily="18" charset="0"/>
                <a:cs typeface="Times New Roman" pitchFamily="18" charset="0"/>
              </a:rPr>
              <a:t> </a:t>
            </a:r>
          </a:p>
          <a:p>
            <a:pPr algn="just"/>
            <a:r>
              <a:rPr lang="ru-RU" sz="2000" b="0" dirty="0" smtClean="0">
                <a:solidFill>
                  <a:schemeClr val="tx1"/>
                </a:solidFill>
                <a:latin typeface="Times New Roman" pitchFamily="18" charset="0"/>
                <a:cs typeface="Times New Roman" pitchFamily="18" charset="0"/>
              </a:rPr>
              <a:t>Во исполнение положений статьи 14 Закона о плате за загрязнение окружающей среды № 1540-XIII от 25 февраля 1998 г. (Официальный монитор Республики Молдова, 1998 г., № 54–55, ст. 378), с последующими изменениями, ПРИКАЗЫВАЮ:</a:t>
            </a:r>
          </a:p>
          <a:p>
            <a:pPr algn="just"/>
            <a:r>
              <a:rPr lang="ru-RU" sz="2000" b="0" dirty="0" smtClean="0">
                <a:solidFill>
                  <a:schemeClr val="tx1"/>
                </a:solidFill>
                <a:latin typeface="Times New Roman" pitchFamily="18" charset="0"/>
                <a:cs typeface="Times New Roman" pitchFamily="18" charset="0"/>
              </a:rPr>
              <a:t>1. Утвердить:</a:t>
            </a:r>
          </a:p>
          <a:p>
            <a:pPr algn="just"/>
            <a:r>
              <a:rPr lang="ru-RU" sz="2000" b="0" dirty="0" smtClean="0">
                <a:solidFill>
                  <a:schemeClr val="tx1"/>
                </a:solidFill>
                <a:latin typeface="Times New Roman" pitchFamily="18" charset="0"/>
                <a:cs typeface="Times New Roman" pitchFamily="18" charset="0"/>
              </a:rPr>
              <a:t>1) Форму отчета в Государственную налоговую службу о плате за загрязнение по сбросам и выбросам загрязнителей и за складирование отходов (Форма EMPOLDEP19), согласно приложению № 1;</a:t>
            </a:r>
          </a:p>
          <a:p>
            <a:pPr algn="just"/>
            <a:r>
              <a:rPr lang="ru-RU" sz="2000" b="0" dirty="0" smtClean="0">
                <a:solidFill>
                  <a:schemeClr val="tx1"/>
                </a:solidFill>
                <a:latin typeface="Times New Roman" pitchFamily="18" charset="0"/>
                <a:cs typeface="Times New Roman" pitchFamily="18" charset="0"/>
              </a:rPr>
              <a:t>2) Порядок заполнения отчета в Государственную налоговую службу о плате за загрязнение по сбросам и выбросам загрязнителей и за складирование отходов (Форма EMPOLDEP19), согласно приложению № 2;</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285751" y="1413540"/>
            <a:ext cx="8472487" cy="5324535"/>
          </a:xfrm>
          <a:prstGeom prst="rect">
            <a:avLst/>
          </a:prstGeom>
        </p:spPr>
        <p:txBody>
          <a:bodyPr wrap="square">
            <a:spAutoFit/>
          </a:bodyPr>
          <a:lstStyle/>
          <a:p>
            <a:r>
              <a:rPr lang="ru-RU" sz="2000" b="0" dirty="0" smtClean="0">
                <a:solidFill>
                  <a:schemeClr val="tx1"/>
                </a:solidFill>
                <a:latin typeface="Times New Roman" pitchFamily="18" charset="0"/>
                <a:cs typeface="Times New Roman" pitchFamily="18" charset="0"/>
              </a:rPr>
              <a:t>            4) применение оседания для сточных вод, которые содержат взвешенные частицы (ВЧ);</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5) применение флотации растворенным воздухом;</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6) применение биологической аэробной и анаэробной обработки;</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7) использование газа CH4, добытого во время анаэробной очистки/обработки для производства </a:t>
            </a:r>
            <a:r>
              <a:rPr lang="ru-RU" sz="2000" b="0" dirty="0" err="1" smtClean="0">
                <a:solidFill>
                  <a:schemeClr val="tx1"/>
                </a:solidFill>
                <a:latin typeface="Times New Roman" pitchFamily="18" charset="0"/>
                <a:cs typeface="Times New Roman" pitchFamily="18" charset="0"/>
              </a:rPr>
              <a:t>теплоэнергии</a:t>
            </a:r>
            <a:r>
              <a:rPr lang="ru-RU" sz="2000" b="0" dirty="0" smtClean="0">
                <a:solidFill>
                  <a:schemeClr val="tx1"/>
                </a:solidFill>
                <a:latin typeface="Times New Roman" pitchFamily="18" charset="0"/>
                <a:cs typeface="Times New Roman" pitchFamily="18" charset="0"/>
              </a:rPr>
              <a:t> и/или электроэнергии;</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8) биологическое удаление соединений азота;</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9) применение осаждения для удаления соединений фосфора одновременно с обработкой активного ила, когда применимо;</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10) использование фильтрации для расширенной очистки сточных вод;</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11) удаление опасных веществ и приоритетных опасных веществ</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12) применение мембранной фильтрации;</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13) повторное использование сточных вод производственных процессов только после того как они были стерилизованы и дезинфицированы, избегая, предпочтительно, использование активного хлора;           </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Прямоугольник 11"/>
          <p:cNvSpPr/>
          <p:nvPr/>
        </p:nvSpPr>
        <p:spPr>
          <a:xfrm>
            <a:off x="285751" y="1413540"/>
            <a:ext cx="8658224" cy="2246769"/>
          </a:xfrm>
          <a:prstGeom prst="rect">
            <a:avLst/>
          </a:prstGeom>
        </p:spPr>
        <p:txBody>
          <a:bodyPr wrap="square">
            <a:spAutoFit/>
          </a:bodyPr>
          <a:lstStyle/>
          <a:p>
            <a:r>
              <a:rPr lang="ru-RU" sz="2000" b="0" dirty="0" smtClean="0">
                <a:solidFill>
                  <a:schemeClr val="tx1"/>
                </a:solidFill>
                <a:latin typeface="Times New Roman" pitchFamily="18" charset="0"/>
                <a:cs typeface="Times New Roman" pitchFamily="18" charset="0"/>
              </a:rPr>
              <a:t>           14) обработка канализационного ила, используя одну или две комбинации следующих технологий:</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a</a:t>
            </a:r>
            <a:r>
              <a:rPr lang="ru-RU" sz="2000" b="0" dirty="0" smtClean="0">
                <a:solidFill>
                  <a:schemeClr val="tx1"/>
                </a:solidFill>
                <a:latin typeface="Times New Roman" pitchFamily="18" charset="0"/>
                <a:cs typeface="Times New Roman" pitchFamily="18" charset="0"/>
              </a:rPr>
              <a:t>) стабилизация;</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утолщение;</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 обезвоживание;</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d</a:t>
            </a:r>
            <a:r>
              <a:rPr lang="ru-RU" sz="2000" b="0" dirty="0" smtClean="0">
                <a:solidFill>
                  <a:schemeClr val="tx1"/>
                </a:solidFill>
                <a:latin typeface="Times New Roman" pitchFamily="18" charset="0"/>
                <a:cs typeface="Times New Roman" pitchFamily="18" charset="0"/>
              </a:rPr>
              <a:t>) сушка, если может быть использовано натуральное тепло или тепло, которое выделяется посредством процессов установки.</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9"/>
            <a:ext cx="8689269" cy="3785652"/>
          </a:xfrm>
          <a:prstGeom prst="rect">
            <a:avLst/>
          </a:prstGeom>
          <a:noFill/>
        </p:spPr>
        <p:txBody>
          <a:bodyPr wrap="square" rtlCol="0">
            <a:spAutoFit/>
          </a:bodyPr>
          <a:lstStyle/>
          <a:p>
            <a:pPr algn="just"/>
            <a:r>
              <a:rPr lang="ru-RU" sz="2000" dirty="0" smtClean="0">
                <a:solidFill>
                  <a:schemeClr val="tx1"/>
                </a:solidFill>
                <a:latin typeface="Times New Roman" pitchFamily="18" charset="0"/>
                <a:cs typeface="Times New Roman" pitchFamily="18" charset="0"/>
              </a:rPr>
              <a:t>Дополнительные НДТ для отдельных промышленных </a:t>
            </a:r>
            <a:r>
              <a:rPr lang="ru-RU" sz="2000" dirty="0" err="1" smtClean="0">
                <a:solidFill>
                  <a:schemeClr val="tx1"/>
                </a:solidFill>
                <a:latin typeface="Times New Roman" pitchFamily="18" charset="0"/>
                <a:cs typeface="Times New Roman" pitchFamily="18" charset="0"/>
              </a:rPr>
              <a:t>секторовЮ</a:t>
            </a:r>
            <a:endParaRPr lang="ru-RU" sz="200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мясной промышленности</a:t>
            </a:r>
          </a:p>
          <a:p>
            <a:pPr algn="just"/>
            <a:r>
              <a:rPr lang="ru-RU" sz="2000" b="0" dirty="0" smtClean="0">
                <a:solidFill>
                  <a:schemeClr val="tx1"/>
                </a:solidFill>
                <a:latin typeface="Times New Roman" pitchFamily="18" charset="0"/>
                <a:cs typeface="Times New Roman" pitchFamily="18" charset="0"/>
              </a:rPr>
              <a:t>переработки фруктов и овощей, включая переработку картофеля</a:t>
            </a:r>
          </a:p>
          <a:p>
            <a:pPr algn="just"/>
            <a:r>
              <a:rPr lang="ru-RU" sz="2000" b="0" dirty="0" smtClean="0">
                <a:solidFill>
                  <a:schemeClr val="tx1"/>
                </a:solidFill>
                <a:latin typeface="Times New Roman" pitchFamily="18" charset="0"/>
                <a:cs typeface="Times New Roman" pitchFamily="18" charset="0"/>
              </a:rPr>
              <a:t>производства безалкогольных (прохладительных) напитков</a:t>
            </a:r>
          </a:p>
          <a:p>
            <a:pPr algn="just"/>
            <a:r>
              <a:rPr lang="ru-RU" sz="2000" b="0" dirty="0" smtClean="0">
                <a:solidFill>
                  <a:schemeClr val="tx1"/>
                </a:solidFill>
                <a:latin typeface="Times New Roman" pitchFamily="18" charset="0"/>
                <a:cs typeface="Times New Roman" pitchFamily="18" charset="0"/>
              </a:rPr>
              <a:t>переработки молока</a:t>
            </a:r>
          </a:p>
          <a:p>
            <a:pPr algn="just"/>
            <a:r>
              <a:rPr lang="ru-RU" sz="2000" b="0" dirty="0" smtClean="0">
                <a:solidFill>
                  <a:schemeClr val="tx1"/>
                </a:solidFill>
                <a:latin typeface="Times New Roman" pitchFamily="18" charset="0"/>
                <a:cs typeface="Times New Roman" pitchFamily="18" charset="0"/>
              </a:rPr>
              <a:t>для молокозаводов</a:t>
            </a:r>
          </a:p>
          <a:p>
            <a:pPr algn="just"/>
            <a:r>
              <a:rPr lang="ru-RU" sz="2000" b="0" dirty="0" smtClean="0">
                <a:solidFill>
                  <a:schemeClr val="tx1"/>
                </a:solidFill>
                <a:latin typeface="Times New Roman" pitchFamily="18" charset="0"/>
                <a:cs typeface="Times New Roman" pitchFamily="18" charset="0"/>
              </a:rPr>
              <a:t>для производства сухого молока</a:t>
            </a:r>
          </a:p>
          <a:p>
            <a:pPr algn="just"/>
            <a:r>
              <a:rPr lang="ru-RU" sz="2000" b="0" dirty="0" smtClean="0">
                <a:solidFill>
                  <a:schemeClr val="tx1"/>
                </a:solidFill>
                <a:latin typeface="Times New Roman" pitchFamily="18" charset="0"/>
                <a:cs typeface="Times New Roman" pitchFamily="18" charset="0"/>
              </a:rPr>
              <a:t>для производства масла</a:t>
            </a:r>
          </a:p>
          <a:p>
            <a:pPr algn="just"/>
            <a:r>
              <a:rPr lang="ru-RU" sz="2000" b="0" dirty="0" smtClean="0">
                <a:solidFill>
                  <a:schemeClr val="tx1"/>
                </a:solidFill>
                <a:latin typeface="Times New Roman" pitchFamily="18" charset="0"/>
                <a:cs typeface="Times New Roman" pitchFamily="18" charset="0"/>
              </a:rPr>
              <a:t>для производства сыров</a:t>
            </a:r>
          </a:p>
          <a:p>
            <a:pPr algn="just"/>
            <a:r>
              <a:rPr lang="ru-RU" sz="2000" b="0" dirty="0" smtClean="0">
                <a:solidFill>
                  <a:schemeClr val="tx1"/>
                </a:solidFill>
                <a:latin typeface="Times New Roman" pitchFamily="18" charset="0"/>
                <a:cs typeface="Times New Roman" pitchFamily="18" charset="0"/>
              </a:rPr>
              <a:t>для производства мороженого</a:t>
            </a:r>
          </a:p>
          <a:p>
            <a:pPr algn="just"/>
            <a:r>
              <a:rPr lang="ru-RU" sz="2000" b="0" dirty="0" smtClean="0">
                <a:solidFill>
                  <a:schemeClr val="tx1"/>
                </a:solidFill>
                <a:latin typeface="Times New Roman" pitchFamily="18" charset="0"/>
                <a:cs typeface="Times New Roman" pitchFamily="18" charset="0"/>
              </a:rPr>
              <a:t>для производства пива</a:t>
            </a:r>
          </a:p>
          <a:p>
            <a:pPr algn="just"/>
            <a:r>
              <a:rPr lang="ru-RU" sz="2000" b="0" dirty="0" smtClean="0">
                <a:solidFill>
                  <a:schemeClr val="tx1"/>
                </a:solidFill>
                <a:latin typeface="Times New Roman" pitchFamily="18" charset="0"/>
                <a:cs typeface="Times New Roman" pitchFamily="18" charset="0"/>
              </a:rPr>
              <a:t>для виноделия</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КОДЕКС № 218 от  24.10.2008 Республики Молдова о правонарушениях * - </a:t>
            </a: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http://lex.justice.md/viewdoc.php?action=view&amp;view=doc&amp;id=369412&amp;lang=2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rgbClr val="0000FF"/>
                </a:solidFill>
                <a:latin typeface="Times New Roman" panose="02020603050405020304" pitchFamily="18" charset="0"/>
                <a:cs typeface="Times New Roman" panose="02020603050405020304" pitchFamily="18" charset="0"/>
              </a:rPr>
              <a:t>Глава IX ПРАВОНАРУШЕНИЯ В ОБЛАСТИ ОХРАНЫ ОКРУЖАЮЩЕЙ СРЕДЫ</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109. Нарушение режима водоохраны</a:t>
            </a:r>
          </a:p>
          <a:p>
            <a:pPr algn="just"/>
            <a:r>
              <a:rPr lang="ru-RU" sz="1600" b="0" dirty="0">
                <a:solidFill>
                  <a:schemeClr val="tx1"/>
                </a:solidFill>
                <a:latin typeface="Times New Roman" panose="02020603050405020304" pitchFamily="18" charset="0"/>
                <a:cs typeface="Times New Roman" panose="02020603050405020304" pitchFamily="18" charset="0"/>
              </a:rPr>
              <a:t>(1) Нарушение режима водоохраны, повлекшее загрязнение вод, эрозию почвы и другие вредные явления, влечет наложение штрафа на физических лиц в размере от 60 до 120 условных единиц или назначение наказания в виде неоплачиваемого труда в пользу общества на срок </a:t>
            </a:r>
            <a:r>
              <a:rPr lang="ru-RU" sz="1600" b="0" dirty="0">
                <a:solidFill>
                  <a:srgbClr val="FF0000"/>
                </a:solidFill>
                <a:latin typeface="Times New Roman" panose="02020603050405020304" pitchFamily="18" charset="0"/>
                <a:cs typeface="Times New Roman" panose="02020603050405020304" pitchFamily="18" charset="0"/>
              </a:rPr>
              <a:t>от 10 до 40 часов и наложение штрафа на юридических лиц в размере от 600 до 800 условных единиц.</a:t>
            </a:r>
          </a:p>
          <a:p>
            <a:pPr algn="just"/>
            <a:r>
              <a:rPr lang="ru-RU" sz="1600" b="0" dirty="0">
                <a:solidFill>
                  <a:schemeClr val="tx1"/>
                </a:solidFill>
                <a:latin typeface="Times New Roman" panose="02020603050405020304" pitchFamily="18" charset="0"/>
                <a:cs typeface="Times New Roman" panose="02020603050405020304" pitchFamily="18" charset="0"/>
              </a:rPr>
              <a:t>(2) Сдача в эксплуатацию предприятий, коммунальной и иной недвижимости без сооружений и установок, предупреждающих загрязнение и заражение вод или их вредное воздействие, влечет наложение штрафа на физических лиц в размере от 24 до 30 условных единиц или назначение наказания в виде неоплачиваемого труда в пользу общества на срок от 20 до 40 часов, наложение штрафа на должностных лиц в размере от 42 до 90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(4) Несоблюдение пределов и режима охраны водоохранных зон рек и водоемов и прибрежных водоохранных полос влечет наложение штрафа на физических лиц в размере от 6 до 18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60 до 120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788857" cy="280076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110. Нарушение правил водопользования</a:t>
            </a:r>
          </a:p>
          <a:p>
            <a:pPr algn="just"/>
            <a:r>
              <a:rPr lang="ru-RU" sz="1600" b="0" dirty="0">
                <a:solidFill>
                  <a:schemeClr val="tx1"/>
                </a:solidFill>
                <a:latin typeface="Times New Roman" panose="02020603050405020304" pitchFamily="18" charset="0"/>
                <a:cs typeface="Times New Roman" panose="02020603050405020304" pitchFamily="18" charset="0"/>
              </a:rPr>
              <a:t>(1) Забор и использование воды с нарушением установленных лимитов, использование питьевой воды в технических целях влекут наложение штрафа на физических лиц в размере от 12 до 24 условных единиц или назначение наказания в виде неоплачиваемого труда в пользу общества на срок от 20 до 40 часов и наложение штрафа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120 до 240 условных единиц с лишением или без лишения в обоих случаях права осуществлять определенную деятельность на срок от 3 месяцев до 1 года.</a:t>
            </a:r>
          </a:p>
          <a:p>
            <a:pPr algn="just"/>
            <a:r>
              <a:rPr lang="ru-RU" sz="1600" b="0" dirty="0">
                <a:solidFill>
                  <a:schemeClr val="tx1"/>
                </a:solidFill>
                <a:latin typeface="Times New Roman" panose="02020603050405020304" pitchFamily="18" charset="0"/>
                <a:cs typeface="Times New Roman" panose="02020603050405020304" pitchFamily="18" charset="0"/>
              </a:rPr>
              <a:t>2) Использование водных объектов без разрешения на специальное водопользование влечет наложение штрафа на физических лиц в размере от 24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240 до 300 условных единиц с лишением или без лишения права осуществлять определенную деятельность на срок от 3 месяцев до 1 года.</a:t>
            </a:r>
            <a:endParaRPr lang="ro-RO" sz="1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8643" y="1612081"/>
            <a:ext cx="8926716" cy="5262979"/>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113. Нарушение правил осуществления хозяйственной деятельности в водоохранных зонах</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Строительство и размещение в водоохранной зоне складов для хранения удобрений и пестицидов, объектов по приготовлению химических растворов, складов нефтепродуктов, автозаправочных станций, накопителей сточных вод от животноводческих ферм и комплексов, пунктов технического обслуживания и мойки техники и транспортных средств, отвод участков в водоохранной зоне для складирования отходов любого происхождения, несанкционированное строительство в такой зоне канализационных сооружений, коллекторов и установок по очистке сточных вод влекут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240 условных единиц с лишением или без лишения в обоих случаях права осуществлять определенную деятельность на срок от 3 месяцев до 1 года</a:t>
            </a:r>
            <a:r>
              <a:rPr lang="ru-RU"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Сброс в поверхностные воды, ирригационные и осушительные каналы неочищенных отработанных вод, вод, термически загрязненных и загрязненных радиоактивными веществами, вод, зараженных болезнетворными агентами и паразитами, нефтепродуктов или отходов нефтепродуктов, других загрязнителей влечет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(6) Осуществление хозяйственной деятельности предприятиями, оказывающими воздействие на окружающую среду, без приборов для ведения учета количества и качества потребления и сброса вод, а также для предупреждения загрязнения вод или их разрушающего влияния влечет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30865" y="1321488"/>
            <a:ext cx="8832066" cy="4708981"/>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119. Нарушение порядка охраны и использования недр –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(8) Нарушение требований и правил захоронения (складирования) в недрах вредных веществ и отходов или отработанных вод влечет наложение штрафа на физических лиц в размере от 12 до 18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 до 30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Ущерб, нанесенный почвенным ресурсам подсчитывается в соответствии с </a:t>
            </a:r>
            <a:r>
              <a:rPr lang="ru-RU" sz="1600" dirty="0">
                <a:solidFill>
                  <a:srgbClr val="0000FF"/>
                </a:solidFill>
                <a:latin typeface="Times New Roman" panose="02020603050405020304" pitchFamily="18" charset="0"/>
                <a:cs typeface="Times New Roman" panose="02020603050405020304" pitchFamily="18" charset="0"/>
              </a:rPr>
              <a:t>ИНСТРУКЦИЯ </a:t>
            </a:r>
            <a:r>
              <a:rPr lang="ru-RU" sz="1600" dirty="0" err="1">
                <a:solidFill>
                  <a:srgbClr val="0000FF"/>
                </a:solidFill>
                <a:latin typeface="Times New Roman" panose="02020603050405020304" pitchFamily="18" charset="0"/>
                <a:cs typeface="Times New Roman" panose="02020603050405020304" pitchFamily="18" charset="0"/>
              </a:rPr>
              <a:t>Nr</a:t>
            </a:r>
            <a:r>
              <a:rPr lang="ru-RU" sz="1600" dirty="0">
                <a:solidFill>
                  <a:srgbClr val="0000FF"/>
                </a:solidFill>
                <a:latin typeface="Times New Roman" panose="02020603050405020304" pitchFamily="18" charset="0"/>
                <a:cs typeface="Times New Roman" panose="02020603050405020304" pitchFamily="18" charset="0"/>
              </a:rPr>
              <a:t>. 383 от  08.08.2004 определения ущерба, нанесенного почвенным ресурсам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http://lex.justice.md/viewdoc.php?action=view&amp;view=doc&amp;id=310719&amp;lang=2</a:t>
            </a:r>
            <a:r>
              <a:rPr lang="ru-RU" sz="1600" dirty="0">
                <a:solidFill>
                  <a:srgbClr val="0000FF"/>
                </a:solidFill>
                <a:latin typeface="Times New Roman" panose="02020603050405020304" pitchFamily="18" charset="0"/>
                <a:cs typeface="Times New Roman" panose="02020603050405020304" pitchFamily="18" charset="0"/>
              </a:rPr>
              <a:t> </a:t>
            </a:r>
            <a:endParaRPr lang="ru-RU" sz="1600" dirty="0" smtClean="0">
              <a:solidFill>
                <a:srgbClr val="0000FF"/>
              </a:solidFill>
              <a:latin typeface="Times New Roman" panose="02020603050405020304" pitchFamily="18" charset="0"/>
              <a:cs typeface="Times New Roman" panose="02020603050405020304" pitchFamily="18" charset="0"/>
            </a:endParaRPr>
          </a:p>
          <a:p>
            <a:r>
              <a:rPr lang="ru-RU" sz="1800" dirty="0" smtClean="0">
                <a:solidFill>
                  <a:schemeClr val="tx1"/>
                </a:solidFill>
              </a:rPr>
              <a:t>I. ВВЕДЕНИЕ</a:t>
            </a:r>
            <a:endParaRPr lang="ru-RU" sz="1800" b="0" dirty="0" smtClean="0">
              <a:solidFill>
                <a:schemeClr val="tx1"/>
              </a:solidFill>
            </a:endParaRPr>
          </a:p>
          <a:p>
            <a:r>
              <a:rPr lang="ru-RU" sz="1800" b="0" dirty="0" smtClean="0">
                <a:solidFill>
                  <a:schemeClr val="tx1"/>
                </a:solidFill>
              </a:rPr>
              <a:t>  1. Данная инструкция базируется на основных законах:</a:t>
            </a:r>
            <a:br>
              <a:rPr lang="ru-RU" sz="1800" b="0" dirty="0" smtClean="0">
                <a:solidFill>
                  <a:schemeClr val="tx1"/>
                </a:solidFill>
              </a:rPr>
            </a:br>
            <a:r>
              <a:rPr lang="ru-RU" sz="1800" dirty="0" smtClean="0">
                <a:solidFill>
                  <a:schemeClr val="tx1"/>
                </a:solidFill>
              </a:rPr>
              <a:t>Закон № 1515-XII от 16.06.1993 г. об охране окружающей среды, ст.30,31,32;</a:t>
            </a:r>
            <a:br>
              <a:rPr lang="ru-RU" sz="1800" dirty="0" smtClean="0">
                <a:solidFill>
                  <a:schemeClr val="tx1"/>
                </a:solidFill>
              </a:rPr>
            </a:br>
            <a:r>
              <a:rPr lang="ru-RU" sz="1800" dirty="0" smtClean="0">
                <a:solidFill>
                  <a:schemeClr val="tx1"/>
                </a:solidFill>
              </a:rPr>
              <a:t>  Закон № 1422-XIII от 17.12.1997 г. </a:t>
            </a:r>
            <a:r>
              <a:rPr lang="ru-RU" sz="1800" dirty="0" err="1" smtClean="0">
                <a:solidFill>
                  <a:schemeClr val="tx1"/>
                </a:solidFill>
              </a:rPr>
              <a:t>oб</a:t>
            </a:r>
            <a:r>
              <a:rPr lang="ru-RU" sz="1800" dirty="0" smtClean="0">
                <a:solidFill>
                  <a:schemeClr val="tx1"/>
                </a:solidFill>
              </a:rPr>
              <a:t> охране атмосферного воздуха, ст.33;</a:t>
            </a:r>
            <a:br>
              <a:rPr lang="ru-RU" sz="1800" dirty="0" smtClean="0">
                <a:solidFill>
                  <a:schemeClr val="tx1"/>
                </a:solidFill>
              </a:rPr>
            </a:br>
            <a:r>
              <a:rPr lang="ru-RU" sz="1800" dirty="0" smtClean="0">
                <a:solidFill>
                  <a:schemeClr val="tx1"/>
                </a:solidFill>
              </a:rPr>
              <a:t>  Закон № 1540-XIII от 15. 02. 1998 г. о плате за загрязнение окружающей среды.</a:t>
            </a:r>
            <a:endParaRPr lang="ru-RU" sz="1800" b="0" dirty="0" smtClean="0">
              <a:solidFill>
                <a:schemeClr val="tx1"/>
              </a:solidFill>
            </a:endParaRPr>
          </a:p>
          <a:p>
            <a:pPr algn="just"/>
            <a:endParaRPr lang="ru-RU" sz="1600" dirty="0" smtClean="0">
              <a:solidFill>
                <a:srgbClr val="0000FF"/>
              </a:solidFill>
              <a:latin typeface="Times New Roman" panose="02020603050405020304" pitchFamily="18" charset="0"/>
              <a:cs typeface="Times New Roman" panose="02020603050405020304" pitchFamily="18" charset="0"/>
            </a:endParaRPr>
          </a:p>
          <a:p>
            <a:pPr algn="just"/>
            <a:endParaRPr lang="ru-RU" sz="1600" dirty="0">
              <a:solidFill>
                <a:srgbClr val="0000FF"/>
              </a:solidFill>
              <a:latin typeface="Times New Roman" panose="02020603050405020304" pitchFamily="18" charset="0"/>
              <a:cs typeface="Times New Roman" panose="02020603050405020304" pitchFamily="18" charset="0"/>
            </a:endParaRPr>
          </a:p>
          <a:p>
            <a:pPr algn="just"/>
            <a:endParaRPr lang="ru-RU" sz="1600" dirty="0">
              <a:solidFill>
                <a:srgbClr val="0000FF"/>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7174" y="1411427"/>
            <a:ext cx="8601075" cy="5078313"/>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2. Данная инструкция обязательна для внедрения в практику государственными экологическими инспекторами, государственными контрольными органами и другими органами экологического контроля и необходима для определения ущерба, нанесенного окружающей среде при нарушении действующих экологических законодательств.</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3. Данная инструкция распространяется на физические и юридические лица, которые нарушают действующие экологические законодательства в области охраны окружающей среды и почвенных ресурсов и для взыскания с них за нанесенный ущерб.</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4. Ущерб составляют потери природных ресурсов и затраты, выраженные в национальной валюте, необходимые для компенсации и восстановления потерь, причиненных государству или компонентам окружающей среды (литосферы, гидросферы или атмосферы) в результате экономической деятельности человека.</a:t>
            </a:r>
          </a:p>
          <a:p>
            <a:pPr algn="just"/>
            <a:r>
              <a:rPr lang="ru-RU" sz="2000" dirty="0" smtClean="0">
                <a:solidFill>
                  <a:schemeClr val="tx1"/>
                </a:solidFill>
              </a:rPr>
              <a:t>II. ОПРЕДЕЛЕНИЕ УЩЕРБА, НАНЕСЕННОГО ПОЧВЕННЫМ</a:t>
            </a:r>
            <a:br>
              <a:rPr lang="ru-RU" sz="2000" dirty="0" smtClean="0">
                <a:solidFill>
                  <a:schemeClr val="tx1"/>
                </a:solidFill>
              </a:rPr>
            </a:br>
            <a:r>
              <a:rPr lang="ru-RU" sz="2000" dirty="0" smtClean="0">
                <a:solidFill>
                  <a:schemeClr val="tx1"/>
                </a:solidFill>
              </a:rPr>
              <a:t>РЕСУРСАМ ПРИ СЖИГАНИИ РАСТИТЕЛЬНЫХ ОСТАТКОВ</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7175" y="1691312"/>
            <a:ext cx="8643938" cy="1680538"/>
          </a:xfrm>
          <a:prstGeom prst="rect">
            <a:avLst/>
          </a:prstGeom>
        </p:spPr>
        <p:txBody>
          <a:bodyPr wrap="square">
            <a:spAutoFit/>
          </a:bodyPr>
          <a:lstStyle/>
          <a:p>
            <a:pPr algn="just"/>
            <a:r>
              <a:rPr lang="ru-RU" sz="2000" dirty="0" smtClean="0">
                <a:solidFill>
                  <a:schemeClr val="tx1"/>
                </a:solidFill>
                <a:latin typeface="Times New Roman" pitchFamily="18" charset="0"/>
                <a:cs typeface="Times New Roman" pitchFamily="18" charset="0"/>
              </a:rPr>
              <a:t>III. ОПРЕДЕЛЕНИЕ УЩЕРБА, ПРИЧИНЕННОГО ПОЧВЕННЫМ</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РЕСУРСАМ В РЕЗУЛЬТАТЕ ЭРОЗИИ</a:t>
            </a:r>
          </a:p>
          <a:p>
            <a:pPr algn="just"/>
            <a:r>
              <a:rPr lang="ru-RU" sz="2000" dirty="0" smtClean="0">
                <a:solidFill>
                  <a:schemeClr val="tx1"/>
                </a:solidFill>
                <a:latin typeface="Times New Roman" pitchFamily="18" charset="0"/>
                <a:cs typeface="Times New Roman" pitchFamily="18" charset="0"/>
              </a:rPr>
              <a:t>IV. ОПРЕДЕЛЕНИЕ УЩЕРБА, НАНЕСЕННОГО ПОЧВЕННЫМ РЕСУРСАМ В РЕЗУЛЬТАТЕ ЗАГРЯЗНЕНИЯ ХИМИЧЕСКИМИ ВЕЩЕСТВАМИ</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xmlns="" id="{D0B04C1F-6A14-4573-81C4-45F5465239D7}"/>
              </a:ext>
            </a:extLst>
          </p:cNvPr>
          <p:cNvPicPr>
            <a:picLocks noChangeAspect="1"/>
          </p:cNvPicPr>
          <p:nvPr/>
        </p:nvPicPr>
        <p:blipFill>
          <a:blip r:embed="rId8"/>
          <a:stretch>
            <a:fillRect/>
          </a:stretch>
        </p:blipFill>
        <p:spPr>
          <a:xfrm>
            <a:off x="749793" y="238290"/>
            <a:ext cx="6348124" cy="6473295"/>
          </a:xfrm>
          <a:prstGeom prst="rect">
            <a:avLst/>
          </a:prstGeom>
        </p:spPr>
      </p:pic>
    </p:spTree>
    <p:extLst>
      <p:ext uri="{BB962C8B-B14F-4D97-AF65-F5344CB8AC3E}">
        <p14:creationId xmlns:p14="http://schemas.microsoft.com/office/powerpoint/2010/main" xmlns="" val="31064893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Прямоугольник 9"/>
          <p:cNvSpPr/>
          <p:nvPr/>
        </p:nvSpPr>
        <p:spPr>
          <a:xfrm>
            <a:off x="185736" y="1573679"/>
            <a:ext cx="8615363" cy="4708981"/>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3) Инструкцию о порядке расчета и внесения платежей за выбросы и сбросы загрязнителей и складирование отходов, согласно приложению № 3. 2. Отчет в Государственную налоговую службу о плате за загрязнение по сбросам и выбросам загрязнителей и за складирование отходов (Форму EMPOLDEP19) представлять за каждый налоговый период начиная с 2018 года.</a:t>
            </a:r>
          </a:p>
          <a:p>
            <a:pPr algn="just"/>
            <a:r>
              <a:rPr lang="ru-RU" sz="2000" b="0" dirty="0" smtClean="0">
                <a:solidFill>
                  <a:schemeClr val="tx1"/>
                </a:solidFill>
                <a:latin typeface="Times New Roman" pitchFamily="18" charset="0"/>
                <a:cs typeface="Times New Roman" pitchFamily="18" charset="0"/>
              </a:rPr>
              <a:t>3. Признать утратившей силу Инструкцию Министерства окружающей среды и благоустройства территории № 1704 от 17 апреля 2000 г. «О расчете платы за загрязнение окружающей среды в Республике Молдова» (Официальный монитор Республики Молдова, 2000 г., № 112).</a:t>
            </a:r>
          </a:p>
          <a:p>
            <a:pPr algn="just"/>
            <a:r>
              <a:rPr lang="ru-RU" sz="2000" b="0" dirty="0" smtClean="0">
                <a:solidFill>
                  <a:schemeClr val="tx1"/>
                </a:solidFill>
                <a:latin typeface="Times New Roman" pitchFamily="18" charset="0"/>
                <a:cs typeface="Times New Roman" pitchFamily="18" charset="0"/>
              </a:rPr>
              <a:t>Приложение № 1 к приказу Министерства сельского хозяйства,                                          регионального развития и окружающей среды № 15 от 22 января 2019 г. указана Форма</a:t>
            </a:r>
            <a:r>
              <a:rPr lang="en-US" sz="2000" b="0" dirty="0" smtClean="0">
                <a:solidFill>
                  <a:schemeClr val="tx1"/>
                </a:solidFill>
                <a:latin typeface="Times New Roman" pitchFamily="18" charset="0"/>
                <a:cs typeface="Times New Roman" pitchFamily="18" charset="0"/>
              </a:rPr>
              <a:t> EMPOLDEP19</a:t>
            </a:r>
            <a:r>
              <a:rPr lang="ru-RU" sz="2000" b="0" dirty="0" smtClean="0">
                <a:solidFill>
                  <a:schemeClr val="tx1"/>
                </a:solidFill>
                <a:latin typeface="Times New Roman" pitchFamily="18" charset="0"/>
                <a:cs typeface="Times New Roman" pitchFamily="18" charset="0"/>
              </a:rPr>
              <a:t> Отчет в Государственную налоговую службу о плате за загрязнение по выбросам и сбросам загрязнителей и за складирование отходов.</a:t>
            </a:r>
          </a:p>
        </p:txBody>
      </p:sp>
    </p:spTree>
    <p:extLst>
      <p:ext uri="{BB962C8B-B14F-4D97-AF65-F5344CB8AC3E}">
        <p14:creationId xmlns:p14="http://schemas.microsoft.com/office/powerpoint/2010/main" xmlns="" val="92467064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35044" y="1626368"/>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«Правила технической эксплуатации систем и сооружений коммунального водоснабжения и канализации» </a:t>
            </a:r>
            <a:r>
              <a:rPr lang="ro-RO" sz="1600" dirty="0">
                <a:solidFill>
                  <a:srgbClr val="0000FF"/>
                </a:solidFill>
                <a:latin typeface="Times New Roman" panose="02020603050405020304" pitchFamily="18" charset="0"/>
                <a:cs typeface="Times New Roman" panose="02020603050405020304" pitchFamily="18" charset="0"/>
              </a:rPr>
              <a:t>(</a:t>
            </a:r>
            <a:r>
              <a:rPr lang="ru-RU" sz="1600" dirty="0">
                <a:solidFill>
                  <a:srgbClr val="0000FF"/>
                </a:solidFill>
                <a:latin typeface="Times New Roman" panose="02020603050405020304" pitchFamily="18" charset="0"/>
                <a:cs typeface="Times New Roman" panose="02020603050405020304" pitchFamily="18" charset="0"/>
              </a:rPr>
              <a:t>второе издание</a:t>
            </a:r>
            <a:r>
              <a:rPr lang="ro-RO" sz="1600" dirty="0">
                <a:solidFill>
                  <a:srgbClr val="0000FF"/>
                </a:solidFill>
                <a:latin typeface="Times New Roman" panose="02020603050405020304" pitchFamily="18" charset="0"/>
                <a:cs typeface="Times New Roman" panose="02020603050405020304" pitchFamily="18" charset="0"/>
              </a:rPr>
              <a:t>)</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http://madrm.gov.md/ro/content/regulamentul-privind-exploatarea-tehnic%C4%83-sistemelor-%C5%9Fi-instala%C5%A3iilor-publice-de-alimentare</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dirty="0">
                <a:solidFill>
                  <a:schemeClr val="tx1"/>
                </a:solidFill>
                <a:latin typeface="Times New Roman" panose="02020603050405020304" pitchFamily="18" charset="0"/>
                <a:cs typeface="Times New Roman" panose="02020603050405020304" pitchFamily="18" charset="0"/>
              </a:rPr>
              <a:t>РАЗДЕЛ 1. ОБЩИЕ ТРЕБОВАНИЯ</a:t>
            </a:r>
          </a:p>
          <a:p>
            <a:pPr algn="just"/>
            <a:r>
              <a:rPr lang="ru-RU" sz="1600" b="0" dirty="0">
                <a:solidFill>
                  <a:schemeClr val="tx1"/>
                </a:solidFill>
                <a:latin typeface="Times New Roman" panose="02020603050405020304" pitchFamily="18" charset="0"/>
                <a:cs typeface="Times New Roman" panose="02020603050405020304" pitchFamily="18" charset="0"/>
              </a:rPr>
              <a:t>1.1.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1.2. Эксплуатационный персонал и его подготовка</a:t>
            </a:r>
          </a:p>
          <a:p>
            <a:pPr algn="just"/>
            <a:r>
              <a:rPr lang="ru-RU" sz="1600" b="0" dirty="0">
                <a:solidFill>
                  <a:schemeClr val="tx1"/>
                </a:solidFill>
                <a:latin typeface="Times New Roman" panose="02020603050405020304" pitchFamily="18" charset="0"/>
                <a:cs typeface="Times New Roman" panose="02020603050405020304" pitchFamily="18" charset="0"/>
              </a:rPr>
              <a:t>1.3. Обязанности дежурного персонала</a:t>
            </a:r>
          </a:p>
          <a:p>
            <a:pPr algn="just"/>
            <a:r>
              <a:rPr lang="ru-RU" sz="1600" b="0" dirty="0">
                <a:solidFill>
                  <a:schemeClr val="tx1"/>
                </a:solidFill>
                <a:latin typeface="Times New Roman" panose="02020603050405020304" pitchFamily="18" charset="0"/>
                <a:cs typeface="Times New Roman" panose="02020603050405020304" pitchFamily="18" charset="0"/>
              </a:rPr>
              <a:t>1.4. Обязанности административно-технического персонала</a:t>
            </a:r>
          </a:p>
          <a:p>
            <a:pPr algn="just"/>
            <a:r>
              <a:rPr lang="ru-RU" sz="1600" b="0" dirty="0">
                <a:solidFill>
                  <a:schemeClr val="tx1"/>
                </a:solidFill>
                <a:latin typeface="Times New Roman" panose="02020603050405020304" pitchFamily="18" charset="0"/>
                <a:cs typeface="Times New Roman" panose="02020603050405020304" pitchFamily="18" charset="0"/>
              </a:rPr>
              <a:t>1.5. Ответственность за нарушение правил технической эксплуатации</a:t>
            </a:r>
          </a:p>
          <a:p>
            <a:pPr algn="just"/>
            <a:r>
              <a:rPr lang="ru-RU" sz="1600" b="0" dirty="0">
                <a:solidFill>
                  <a:schemeClr val="tx1"/>
                </a:solidFill>
                <a:latin typeface="Times New Roman" panose="02020603050405020304" pitchFamily="18" charset="0"/>
                <a:cs typeface="Times New Roman" panose="02020603050405020304" pitchFamily="18" charset="0"/>
              </a:rPr>
              <a:t>1.6. Техническая документация</a:t>
            </a:r>
          </a:p>
          <a:p>
            <a:pPr algn="just"/>
            <a:r>
              <a:rPr lang="ru-RU" sz="1600" b="0" dirty="0">
                <a:solidFill>
                  <a:schemeClr val="tx1"/>
                </a:solidFill>
                <a:latin typeface="Times New Roman" panose="02020603050405020304" pitchFamily="18" charset="0"/>
                <a:cs typeface="Times New Roman" panose="02020603050405020304" pitchFamily="18" charset="0"/>
              </a:rPr>
              <a:t>1.7. Инструкции по обслуживанию и эксплуатации</a:t>
            </a:r>
          </a:p>
          <a:p>
            <a:pPr algn="just"/>
            <a:r>
              <a:rPr lang="ru-RU" sz="1600" b="0" dirty="0">
                <a:solidFill>
                  <a:schemeClr val="tx1"/>
                </a:solidFill>
                <a:latin typeface="Times New Roman" panose="02020603050405020304" pitchFamily="18" charset="0"/>
                <a:cs typeface="Times New Roman" panose="02020603050405020304" pitchFamily="18" charset="0"/>
              </a:rPr>
              <a:t>1.8. Техническая отчётность</a:t>
            </a:r>
          </a:p>
          <a:p>
            <a:pPr algn="just"/>
            <a:r>
              <a:rPr lang="ru-RU" sz="1600" b="0" dirty="0">
                <a:solidFill>
                  <a:schemeClr val="tx1"/>
                </a:solidFill>
                <a:latin typeface="Times New Roman" panose="02020603050405020304" pitchFamily="18" charset="0"/>
                <a:cs typeface="Times New Roman" panose="02020603050405020304" pitchFamily="18" charset="0"/>
              </a:rPr>
              <a:t>1.9. </a:t>
            </a:r>
            <a:r>
              <a:rPr lang="ru-RU" sz="1600" b="0" dirty="0" err="1">
                <a:solidFill>
                  <a:schemeClr val="tx1"/>
                </a:solidFill>
                <a:latin typeface="Times New Roman" panose="02020603050405020304" pitchFamily="18" charset="0"/>
                <a:cs typeface="Times New Roman" panose="02020603050405020304" pitchFamily="18" charset="0"/>
              </a:rPr>
              <a:t>Планово</a:t>
            </a:r>
            <a:r>
              <a:rPr lang="ru-RU" sz="1600" b="0" dirty="0">
                <a:solidFill>
                  <a:schemeClr val="tx1"/>
                </a:solidFill>
                <a:latin typeface="Times New Roman" panose="02020603050405020304" pitchFamily="18" charset="0"/>
                <a:cs typeface="Times New Roman" panose="02020603050405020304" pitchFamily="18" charset="0"/>
              </a:rPr>
              <a:t> - предупредительный ремонт</a:t>
            </a:r>
          </a:p>
          <a:p>
            <a:pPr algn="just"/>
            <a:r>
              <a:rPr lang="ru-RU" sz="1600" b="0" dirty="0">
                <a:solidFill>
                  <a:schemeClr val="tx1"/>
                </a:solidFill>
                <a:latin typeface="Times New Roman" panose="02020603050405020304" pitchFamily="18" charset="0"/>
                <a:cs typeface="Times New Roman" panose="02020603050405020304" pitchFamily="18" charset="0"/>
              </a:rPr>
              <a:t>1.10. Технический надзор за строительством и приемкой в эксплуатацию</a:t>
            </a:r>
          </a:p>
          <a:p>
            <a:pPr algn="just"/>
            <a:r>
              <a:rPr lang="ru-RU" sz="1600" b="0" dirty="0">
                <a:solidFill>
                  <a:schemeClr val="tx1"/>
                </a:solidFill>
                <a:latin typeface="Times New Roman" panose="02020603050405020304" pitchFamily="18" charset="0"/>
                <a:cs typeface="Times New Roman" panose="02020603050405020304" pitchFamily="18" charset="0"/>
              </a:rPr>
              <a:t>1.11. Пуск очистных сооружений в эксплуатацию</a:t>
            </a:r>
          </a:p>
        </p:txBody>
      </p:sp>
    </p:spTree>
    <p:extLst>
      <p:ext uri="{BB962C8B-B14F-4D97-AF65-F5344CB8AC3E}">
        <p14:creationId xmlns:p14="http://schemas.microsoft.com/office/powerpoint/2010/main" xmlns="" val="310648934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2. СИСТЕМЫ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2.2. Водозаборные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2.3. Водозаборные сооружения поверхностных источников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2.4. Водозаборные сооружения подземных источников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2.5. Зоны санитарной охраны</a:t>
            </a:r>
          </a:p>
          <a:p>
            <a:pPr algn="just"/>
            <a:r>
              <a:rPr lang="ro-RO" sz="1600" b="0" dirty="0">
                <a:solidFill>
                  <a:schemeClr val="tx1"/>
                </a:solidFill>
                <a:latin typeface="Times New Roman" panose="02020603050405020304" pitchFamily="18" charset="0"/>
                <a:cs typeface="Times New Roman" panose="02020603050405020304" pitchFamily="18" charset="0"/>
              </a:rPr>
              <a:t>2.6. </a:t>
            </a:r>
            <a:r>
              <a:rPr lang="ru-RU" sz="1600" b="0" dirty="0">
                <a:solidFill>
                  <a:schemeClr val="tx1"/>
                </a:solidFill>
                <a:latin typeface="Times New Roman" panose="02020603050405020304" pitchFamily="18" charset="0"/>
                <a:cs typeface="Times New Roman" panose="02020603050405020304" pitchFamily="18" charset="0"/>
              </a:rPr>
              <a:t>Установки и оборудования для очистки воды</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2.7. </a:t>
            </a:r>
            <a:r>
              <a:rPr lang="ru-RU" sz="1600" b="0" dirty="0">
                <a:solidFill>
                  <a:schemeClr val="tx1"/>
                </a:solidFill>
                <a:latin typeface="Times New Roman" panose="02020603050405020304" pitchFamily="18" charset="0"/>
                <a:cs typeface="Times New Roman" panose="02020603050405020304" pitchFamily="18" charset="0"/>
              </a:rPr>
              <a:t>Эксплуатация сооружений и установок для очистки поверхностных вод</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2.8. </a:t>
            </a:r>
            <a:r>
              <a:rPr lang="ru-RU" sz="1600" b="0" dirty="0">
                <a:solidFill>
                  <a:schemeClr val="tx1"/>
                </a:solidFill>
                <a:latin typeface="Times New Roman" panose="02020603050405020304" pitchFamily="18" charset="0"/>
                <a:cs typeface="Times New Roman" panose="02020603050405020304" pitchFamily="18" charset="0"/>
              </a:rPr>
              <a:t>Сооружения и установки для очистки подземных вод</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2.9. </a:t>
            </a:r>
            <a:r>
              <a:rPr lang="ru-RU" sz="1600" b="0" dirty="0">
                <a:solidFill>
                  <a:schemeClr val="tx1"/>
                </a:solidFill>
                <a:latin typeface="Times New Roman" panose="02020603050405020304" pitchFamily="18" charset="0"/>
                <a:cs typeface="Times New Roman" panose="02020603050405020304" pitchFamily="18" charset="0"/>
              </a:rPr>
              <a:t>Водоводы и водопроводная сеть</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2.10. Резервуары и водонапорные башни</a:t>
            </a:r>
          </a:p>
          <a:p>
            <a:pPr algn="just"/>
            <a:r>
              <a:rPr lang="ro-RO" sz="1600" b="0" dirty="0">
                <a:solidFill>
                  <a:schemeClr val="tx1"/>
                </a:solidFill>
                <a:latin typeface="Times New Roman" panose="02020603050405020304" pitchFamily="18" charset="0"/>
                <a:cs typeface="Times New Roman" panose="02020603050405020304" pitchFamily="18" charset="0"/>
              </a:rPr>
              <a:t>2.11. </a:t>
            </a:r>
            <a:r>
              <a:rPr lang="ru-RU" sz="1600" b="0" dirty="0">
                <a:solidFill>
                  <a:schemeClr val="tx1"/>
                </a:solidFill>
                <a:latin typeface="Times New Roman" panose="02020603050405020304" pitchFamily="18" charset="0"/>
                <a:cs typeface="Times New Roman" panose="02020603050405020304" pitchFamily="18" charset="0"/>
              </a:rPr>
              <a:t>Учет подачи и реализации воды. Снижение потерь воды</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3. СИСТЕМЫ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3.1.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3.2. Канализационная сеть</a:t>
            </a:r>
          </a:p>
          <a:p>
            <a:pPr algn="just"/>
            <a:r>
              <a:rPr lang="ru-RU" sz="1600" b="0" dirty="0">
                <a:solidFill>
                  <a:schemeClr val="tx1"/>
                </a:solidFill>
                <a:latin typeface="Times New Roman" panose="02020603050405020304" pitchFamily="18" charset="0"/>
                <a:cs typeface="Times New Roman" panose="02020603050405020304" pitchFamily="18" charset="0"/>
              </a:rPr>
              <a:t>3.3. Очистные сооружения и установки</a:t>
            </a:r>
          </a:p>
          <a:p>
            <a:pPr algn="just"/>
            <a:r>
              <a:rPr lang="ru-RU" sz="1600" b="0" dirty="0">
                <a:solidFill>
                  <a:schemeClr val="tx1"/>
                </a:solidFill>
                <a:latin typeface="Times New Roman" panose="02020603050405020304" pitchFamily="18" charset="0"/>
                <a:cs typeface="Times New Roman" panose="02020603050405020304" pitchFamily="18" charset="0"/>
              </a:rPr>
              <a:t>3.4. Сооружения для механической очистки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3.5. Сооружения для биологической очистки сточных вод</a:t>
            </a:r>
          </a:p>
        </p:txBody>
      </p:sp>
    </p:spTree>
    <p:extLst>
      <p:ext uri="{BB962C8B-B14F-4D97-AF65-F5344CB8AC3E}">
        <p14:creationId xmlns:p14="http://schemas.microsoft.com/office/powerpoint/2010/main" xmlns="" val="310648934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37037" y="1598927"/>
            <a:ext cx="8689269" cy="501675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4. СООРУЖЕНИЯ И УСТАНОВКИ ДЛЯ ОБЕЗЗАРАЖИВАНИЯ ПИТЬЕВОЙ ВОДЫ 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4.1.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4.2. Сооружения и установки</a:t>
            </a:r>
          </a:p>
          <a:p>
            <a:pPr algn="just"/>
            <a:r>
              <a:rPr lang="ru-RU" sz="1600" b="0" dirty="0">
                <a:solidFill>
                  <a:schemeClr val="tx1"/>
                </a:solidFill>
                <a:latin typeface="Times New Roman" panose="02020603050405020304" pitchFamily="18" charset="0"/>
                <a:cs typeface="Times New Roman" panose="02020603050405020304" pitchFamily="18" charset="0"/>
              </a:rPr>
              <a:t>4.3. Установки для обеззараживания </a:t>
            </a:r>
            <a:r>
              <a:rPr lang="ru-RU" sz="1600" b="0" dirty="0" err="1">
                <a:solidFill>
                  <a:schemeClr val="tx1"/>
                </a:solidFill>
                <a:latin typeface="Times New Roman" panose="02020603050405020304" pitchFamily="18" charset="0"/>
                <a:cs typeface="Times New Roman" panose="02020603050405020304" pitchFamily="18" charset="0"/>
              </a:rPr>
              <a:t>хлорреагентами</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4.4. Установки для </a:t>
            </a:r>
            <a:r>
              <a:rPr lang="ru-RU" sz="1600" b="0" dirty="0" err="1">
                <a:solidFill>
                  <a:schemeClr val="tx1"/>
                </a:solidFill>
                <a:latin typeface="Times New Roman" panose="02020603050405020304" pitchFamily="18" charset="0"/>
                <a:cs typeface="Times New Roman" panose="02020603050405020304" pitchFamily="18" charset="0"/>
              </a:rPr>
              <a:t>безреагентного</a:t>
            </a:r>
            <a:r>
              <a:rPr lang="ru-RU" sz="1600" b="0" dirty="0">
                <a:solidFill>
                  <a:schemeClr val="tx1"/>
                </a:solidFill>
                <a:latin typeface="Times New Roman" panose="02020603050405020304" pitchFamily="18" charset="0"/>
                <a:cs typeface="Times New Roman" panose="02020603050405020304" pitchFamily="18" charset="0"/>
              </a:rPr>
              <a:t> обеззараживания</a:t>
            </a:r>
          </a:p>
          <a:p>
            <a:pPr algn="just"/>
            <a:r>
              <a:rPr lang="ro-RO" sz="1600" b="0" dirty="0">
                <a:solidFill>
                  <a:schemeClr val="tx1"/>
                </a:solidFill>
                <a:latin typeface="Times New Roman" panose="02020603050405020304" pitchFamily="18" charset="0"/>
                <a:cs typeface="Times New Roman" panose="02020603050405020304" pitchFamily="18" charset="0"/>
              </a:rPr>
              <a:t>4.4. </a:t>
            </a:r>
            <a:r>
              <a:rPr lang="ru-RU" sz="1600" b="0" dirty="0">
                <a:solidFill>
                  <a:schemeClr val="tx1"/>
                </a:solidFill>
                <a:latin typeface="Times New Roman" panose="02020603050405020304" pitchFamily="18" charset="0"/>
                <a:cs typeface="Times New Roman" panose="02020603050405020304" pitchFamily="18" charset="0"/>
              </a:rPr>
              <a:t>Установки для дезинфекции воды ультрафиолетовым (УФ) и озоном</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5. СООРУЖЕНИЯ И УСТАНОВКИ ДЛЯ ОБРАБОТКИ ОСАДКОВ</a:t>
            </a:r>
          </a:p>
          <a:p>
            <a:pPr algn="just"/>
            <a:r>
              <a:rPr lang="ru-RU" sz="1600" b="0" dirty="0">
                <a:solidFill>
                  <a:schemeClr val="tx1"/>
                </a:solidFill>
                <a:latin typeface="Times New Roman" panose="02020603050405020304" pitchFamily="18" charset="0"/>
                <a:cs typeface="Times New Roman" panose="02020603050405020304" pitchFamily="18" charset="0"/>
              </a:rPr>
              <a:t>5.1.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5.2. Осадки природных вод</a:t>
            </a:r>
          </a:p>
          <a:p>
            <a:pPr algn="just"/>
            <a:r>
              <a:rPr lang="ru-RU" sz="1600" b="0" dirty="0">
                <a:solidFill>
                  <a:schemeClr val="tx1"/>
                </a:solidFill>
                <a:latin typeface="Times New Roman" panose="02020603050405020304" pitchFamily="18" charset="0"/>
                <a:cs typeface="Times New Roman" panose="02020603050405020304" pitchFamily="18" charset="0"/>
              </a:rPr>
              <a:t>5.3. Осадки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5.4. Обеззараживание осадков</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6. НАСОСНЫЕ СТАНЦИИ</a:t>
            </a:r>
          </a:p>
          <a:p>
            <a:pPr algn="just"/>
            <a:r>
              <a:rPr lang="ru-RU" sz="1600" b="0" dirty="0">
                <a:solidFill>
                  <a:schemeClr val="tx1"/>
                </a:solidFill>
                <a:latin typeface="Times New Roman" panose="02020603050405020304" pitchFamily="18" charset="0"/>
                <a:cs typeface="Times New Roman" panose="02020603050405020304" pitchFamily="18" charset="0"/>
              </a:rPr>
              <a:t>6.1.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6.2. Оперативное обслуживание насосных станций</a:t>
            </a:r>
          </a:p>
          <a:p>
            <a:pPr algn="just"/>
            <a:r>
              <a:rPr lang="ru-RU" sz="1600" b="0" dirty="0">
                <a:solidFill>
                  <a:schemeClr val="tx1"/>
                </a:solidFill>
                <a:latin typeface="Times New Roman" panose="02020603050405020304" pitchFamily="18" charset="0"/>
                <a:cs typeface="Times New Roman" panose="02020603050405020304" pitchFamily="18" charset="0"/>
              </a:rPr>
              <a:t>6.3. Ремонтное обслуживание насосных станций</a:t>
            </a:r>
          </a:p>
          <a:p>
            <a:pPr algn="just"/>
            <a:r>
              <a:rPr lang="ru-RU" sz="1600" b="0" dirty="0">
                <a:solidFill>
                  <a:schemeClr val="tx1"/>
                </a:solidFill>
                <a:latin typeface="Times New Roman" panose="02020603050405020304" pitchFamily="18" charset="0"/>
                <a:cs typeface="Times New Roman" panose="02020603050405020304" pitchFamily="18" charset="0"/>
              </a:rPr>
              <a:t>6.4. Эксплуатация насосных агрегатов и вспомогательных механизмов</a:t>
            </a:r>
          </a:p>
          <a:p>
            <a:pPr algn="just"/>
            <a:r>
              <a:rPr lang="ru-RU" sz="1600" b="0" dirty="0">
                <a:solidFill>
                  <a:schemeClr val="tx1"/>
                </a:solidFill>
                <a:latin typeface="Times New Roman" panose="02020603050405020304" pitchFamily="18" charset="0"/>
                <a:cs typeface="Times New Roman" panose="02020603050405020304" pitchFamily="18" charset="0"/>
              </a:rPr>
              <a:t>6.5. Учёт технико-экономических показателей</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7. СРЕДСТВА АВТОМАТИЗАЦИИ И ДИСПЕТЧЕРИЗАЦИИ</a:t>
            </a:r>
          </a:p>
          <a:p>
            <a:pPr algn="just"/>
            <a:r>
              <a:rPr lang="ru-RU" sz="1600" b="0" dirty="0">
                <a:solidFill>
                  <a:schemeClr val="tx1"/>
                </a:solidFill>
                <a:latin typeface="Times New Roman" panose="02020603050405020304" pitchFamily="18" charset="0"/>
                <a:cs typeface="Times New Roman" panose="02020603050405020304" pitchFamily="18" charset="0"/>
              </a:rPr>
              <a:t>7.1.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7.2. Оснащение службы КИП и А</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8. ДИСПЕТЧЕРСКОЕ УПРАВЛЕНИЕ</a:t>
            </a:r>
          </a:p>
          <a:p>
            <a:pPr algn="just"/>
            <a:r>
              <a:rPr lang="ru-RU" sz="1600" b="0" dirty="0">
                <a:solidFill>
                  <a:schemeClr val="tx1"/>
                </a:solidFill>
                <a:latin typeface="Times New Roman" panose="02020603050405020304" pitchFamily="18" charset="0"/>
                <a:cs typeface="Times New Roman" panose="02020603050405020304" pitchFamily="18" charset="0"/>
              </a:rPr>
              <a:t>8.1.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8.2. Оснащение диспетчерских пунктов</a:t>
            </a:r>
          </a:p>
          <a:p>
            <a:pPr algn="just"/>
            <a:r>
              <a:rPr lang="ru-RU" sz="1600" b="0" dirty="0">
                <a:solidFill>
                  <a:schemeClr val="tx1"/>
                </a:solidFill>
                <a:latin typeface="Times New Roman" panose="02020603050405020304" pitchFamily="18" charset="0"/>
                <a:cs typeface="Times New Roman" panose="02020603050405020304" pitchFamily="18" charset="0"/>
              </a:rPr>
              <a:t>8.3. Организация работы диспетчерских пунктов</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Правила проведения планового профилактического ремонта систем водоснабжения и канализации</a:t>
            </a:r>
          </a:p>
          <a:p>
            <a:pPr algn="just"/>
            <a:r>
              <a:rPr lang="ro-RO" sz="1600" dirty="0">
                <a:solidFill>
                  <a:schemeClr val="tx1"/>
                </a:solidFill>
                <a:latin typeface="Times New Roman" panose="02020603050405020304" pitchFamily="18" charset="0"/>
                <a:cs typeface="Times New Roman" panose="02020603050405020304" pitchFamily="18" charset="0"/>
              </a:rPr>
              <a:t>Anexa 1.</a:t>
            </a:r>
            <a:r>
              <a:rPr lang="ro-RO" sz="1600" b="0" dirty="0">
                <a:solidFill>
                  <a:schemeClr val="tx1"/>
                </a:solidFill>
                <a:latin typeface="Times New Roman" panose="02020603050405020304" pitchFamily="18" charset="0"/>
                <a:cs typeface="Times New Roman" panose="02020603050405020304" pitchFamily="18" charset="0"/>
              </a:rPr>
              <a:t>Reguli privind efectuarea reparațiilor preventive planificate a sistemelor și instalațiilor de alimentare cu apă și de canalizare</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 </a:t>
            </a:r>
            <a:r>
              <a:rPr lang="ru-RU" sz="1600" b="0" dirty="0">
                <a:solidFill>
                  <a:schemeClr val="tx1"/>
                </a:solidFill>
                <a:latin typeface="Times New Roman" panose="02020603050405020304" pitchFamily="18" charset="0"/>
                <a:cs typeface="Times New Roman" panose="02020603050405020304" pitchFamily="18" charset="0"/>
              </a:rPr>
              <a:t>Основные нормативно-технические документы, используемые для разработки Положения о технической эксплуатации систем водоснабжения и канализации общественного пользования (на 01.01.2017 г.)</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5016758"/>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CP G.03.07-2014 (MCH 4.01-02) „</a:t>
            </a:r>
            <a:r>
              <a:rPr lang="ru-RU" sz="1600" dirty="0">
                <a:solidFill>
                  <a:srgbClr val="0000FF"/>
                </a:solidFill>
                <a:latin typeface="Times New Roman" panose="02020603050405020304" pitchFamily="18" charset="0"/>
                <a:cs typeface="Times New Roman" panose="02020603050405020304" pitchFamily="18" charset="0"/>
              </a:rPr>
              <a:t>Установки и сети для водоснабжения и канализации. Внутренние системы водоснабжения и канализации</a:t>
            </a:r>
            <a:r>
              <a:rPr lang="ro-RO" sz="1600" dirty="0">
                <a:solidFill>
                  <a:srgbClr val="0000FF"/>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Настоящим Кодексом практики в строительстве является адаптация посредством метода титульной страницы к национальным условиям Республики Молдова нормативного акта Российской Федерации МЧ 4.01-02 «Внутренний водопровод и канализация». Этот Практический Кодекс соответствует требованиям европейских директив.</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Это практическое руководство охватывает системы внутреннего водоснабжения, системы горячей воды, канализации и дренажа.</a:t>
            </a:r>
          </a:p>
          <a:p>
            <a:pPr algn="just"/>
            <a:r>
              <a:rPr lang="ru-RU" sz="1600" b="0" dirty="0">
                <a:solidFill>
                  <a:schemeClr val="tx1"/>
                </a:solidFill>
                <a:latin typeface="Times New Roman" panose="02020603050405020304" pitchFamily="18" charset="0"/>
                <a:cs typeface="Times New Roman" panose="02020603050405020304" pitchFamily="18" charset="0"/>
              </a:rPr>
              <a:t>Это Практическое руководство содержит следующие главы: Область; нормативные ссылки; термины и определения; общие положения; определение расхода воды и сточных вод; качество, температура и давление в сетях водоснабжения; системы горячего и холодного водоснабжения; системы водоснабжения для пожаротушения; трубы и фитинги; внутренние сети холодной воды и горячей воды; расчет внутренних систем холодной воды; расчет внутренних сетей горячего водоснабжения; измерительные приборы для водопотребления; насосные установки; запасные цистерны и цистерны; дополнительные требования к сетям внутреннего водоснабжения в конкретных природных и климатических условиях; системы каналов; санитарных изделий и приемников сточных вод; внутренние канализационные сети; расчет канализационных сетей; местные установки для очистки и перекачки сточных вод; внутренние метеорологические установки; дополнительные требования к системам канализационных систем и установок в конкретных экологических и климатических условиях.</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Документ содержит следующие приложения: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A: </a:t>
            </a:r>
            <a:r>
              <a:rPr lang="ru-RU" sz="1600" b="0" dirty="0">
                <a:solidFill>
                  <a:schemeClr val="tx1"/>
                </a:solidFill>
                <a:latin typeface="Times New Roman" panose="02020603050405020304" pitchFamily="18" charset="0"/>
                <a:cs typeface="Times New Roman" panose="02020603050405020304" pitchFamily="18" charset="0"/>
              </a:rPr>
              <a:t>Перечень нормативных документов, которые упоминаются в настоящем кодексе практики в строительстве</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B: </a:t>
            </a:r>
            <a:r>
              <a:rPr lang="ru-RU" sz="1600" b="0" dirty="0">
                <a:solidFill>
                  <a:schemeClr val="tx1"/>
                </a:solidFill>
                <a:latin typeface="Times New Roman" panose="02020603050405020304" pitchFamily="18" charset="0"/>
                <a:cs typeface="Times New Roman" panose="02020603050405020304" pitchFamily="18" charset="0"/>
              </a:rPr>
              <a:t>Термины и определения</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C: </a:t>
            </a:r>
            <a:r>
              <a:rPr lang="ru-RU" sz="1600" b="0" dirty="0">
                <a:solidFill>
                  <a:schemeClr val="tx1"/>
                </a:solidFill>
                <a:latin typeface="Times New Roman" panose="02020603050405020304" pitchFamily="18" charset="0"/>
                <a:cs typeface="Times New Roman" panose="02020603050405020304" pitchFamily="18" charset="0"/>
              </a:rPr>
              <a:t>Расход воды</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D: </a:t>
            </a:r>
            <a:r>
              <a:rPr lang="ru-RU" sz="1600" b="0" dirty="0">
                <a:solidFill>
                  <a:schemeClr val="tx1"/>
                </a:solidFill>
                <a:latin typeface="Times New Roman" panose="02020603050405020304" pitchFamily="18" charset="0"/>
                <a:cs typeface="Times New Roman" panose="02020603050405020304" pitchFamily="18" charset="0"/>
              </a:rPr>
              <a:t>Номограммы для определения потерь нагрузки в счетчиках воды.</a:t>
            </a:r>
          </a:p>
          <a:p>
            <a:pPr algn="just"/>
            <a:r>
              <a:rPr lang="ru-RU" sz="1600" b="0" dirty="0">
                <a:solidFill>
                  <a:schemeClr val="tx1"/>
                </a:solidFill>
                <a:latin typeface="Times New Roman" panose="02020603050405020304" pitchFamily="18" charset="0"/>
                <a:cs typeface="Times New Roman" panose="02020603050405020304" pitchFamily="18" charset="0"/>
              </a:rPr>
              <a:t>Впервые принят практический строительный код CP G.03.07-2014 (MCH 4.01-02)</a:t>
            </a:r>
            <a:r>
              <a:rPr lang="ro-RO"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NCM G.03.02:2015 „Наружные сети и сооружения канализации”</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1. </a:t>
            </a:r>
            <a:r>
              <a:rPr lang="ru-RU" sz="1600" b="0" dirty="0">
                <a:solidFill>
                  <a:schemeClr val="tx1"/>
                </a:solidFill>
                <a:latin typeface="Times New Roman" panose="02020603050405020304" pitchFamily="18" charset="0"/>
                <a:cs typeface="Times New Roman" panose="02020603050405020304" pitchFamily="18" charset="0"/>
              </a:rPr>
              <a:t>Разработанный </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Аграрным государственным университетом Молдовы</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При составлении этого Практического Кодекса принимали участие</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D. Ungureanu,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I.  </a:t>
            </a:r>
            <a:r>
              <a:rPr lang="ro-RO" sz="1600" b="0" dirty="0" err="1">
                <a:solidFill>
                  <a:schemeClr val="tx1"/>
                </a:solidFill>
                <a:latin typeface="Times New Roman" panose="02020603050405020304" pitchFamily="18" charset="0"/>
                <a:cs typeface="Times New Roman" panose="02020603050405020304" pitchFamily="18" charset="0"/>
              </a:rPr>
              <a:t>Ioneț</a:t>
            </a:r>
            <a:r>
              <a:rPr lang="ro-RO" sz="1600" b="0" dirty="0">
                <a:solidFill>
                  <a:schemeClr val="tx1"/>
                </a:solidFill>
                <a:latin typeface="Times New Roman" panose="02020603050405020304" pitchFamily="18" charset="0"/>
                <a:cs typeface="Times New Roman" panose="02020603050405020304" pitchFamily="18" charset="0"/>
              </a:rPr>
              <a:t>,  conferențiarul  universitar,  </a:t>
            </a:r>
            <a:r>
              <a:rPr lang="ro-RO" sz="1600" b="0" dirty="0" err="1">
                <a:solidFill>
                  <a:schemeClr val="tx1"/>
                </a:solidFill>
                <a:latin typeface="Times New Roman" panose="02020603050405020304" pitchFamily="18" charset="0"/>
                <a:cs typeface="Times New Roman" panose="02020603050405020304" pitchFamily="18" charset="0"/>
              </a:rPr>
              <a:t>d.ș.a</a:t>
            </a:r>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Horjan</a:t>
            </a:r>
            <a:r>
              <a:rPr lang="ro-RO" sz="1600" b="0" dirty="0">
                <a:solidFill>
                  <a:schemeClr val="tx1"/>
                </a:solidFill>
                <a:latin typeface="Times New Roman" panose="02020603050405020304" pitchFamily="18" charset="0"/>
                <a:cs typeface="Times New Roman" panose="02020603050405020304" pitchFamily="18" charset="0"/>
              </a:rPr>
              <a:t>,  profesorul  universitar,  d.ș.t.  T.  </a:t>
            </a:r>
            <a:r>
              <a:rPr lang="ro-RO" sz="1600" b="0" dirty="0" err="1">
                <a:solidFill>
                  <a:schemeClr val="tx1"/>
                </a:solidFill>
                <a:latin typeface="Times New Roman" panose="02020603050405020304" pitchFamily="18" charset="0"/>
                <a:cs typeface="Times New Roman" panose="02020603050405020304" pitchFamily="18" charset="0"/>
              </a:rPr>
              <a:t>Coşuleanu</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d.ș.t. P.</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Pleșca</a:t>
            </a:r>
            <a:r>
              <a:rPr lang="ro-RO" sz="1600" b="0" dirty="0">
                <a:solidFill>
                  <a:schemeClr val="tx1"/>
                </a:solidFill>
                <a:latin typeface="Times New Roman" panose="02020603050405020304" pitchFamily="18" charset="0"/>
                <a:cs typeface="Times New Roman" panose="02020603050405020304" pitchFamily="18" charset="0"/>
              </a:rPr>
              <a:t>, inginer O. Cojocaru, inginer Irina Ciobanu. </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Общая формулировка выполнена</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al  catedrei    „</a:t>
            </a:r>
            <a:r>
              <a:rPr lang="ru-RU" sz="1600" b="0" dirty="0">
                <a:solidFill>
                  <a:schemeClr val="tx1"/>
                </a:solidFill>
                <a:latin typeface="Times New Roman" panose="02020603050405020304" pitchFamily="18" charset="0"/>
                <a:cs typeface="Times New Roman" panose="02020603050405020304" pitchFamily="18" charset="0"/>
              </a:rPr>
              <a:t>Экология, экологическое управление и водное хозяйство</a:t>
            </a:r>
            <a:r>
              <a:rPr lang="ro-RO" sz="1600" b="0" dirty="0">
                <a:solidFill>
                  <a:schemeClr val="tx1"/>
                </a:solidFill>
                <a:latin typeface="Times New Roman" panose="02020603050405020304" pitchFamily="18" charset="0"/>
                <a:cs typeface="Times New Roman" panose="02020603050405020304" pitchFamily="18" charset="0"/>
              </a:rPr>
              <a:t>”, doctorul în </a:t>
            </a:r>
            <a:r>
              <a:rPr lang="ro-RO" sz="1600" b="0" dirty="0" err="1">
                <a:solidFill>
                  <a:schemeClr val="tx1"/>
                </a:solidFill>
                <a:latin typeface="Times New Roman" panose="02020603050405020304" pitchFamily="18" charset="0"/>
                <a:cs typeface="Times New Roman" panose="02020603050405020304" pitchFamily="18" charset="0"/>
              </a:rPr>
              <a:t>ştiinţe</a:t>
            </a:r>
            <a:r>
              <a:rPr lang="ro-RO" sz="1600" b="0" dirty="0">
                <a:solidFill>
                  <a:schemeClr val="tx1"/>
                </a:solidFill>
                <a:latin typeface="Times New Roman" panose="02020603050405020304" pitchFamily="18" charset="0"/>
                <a:cs typeface="Times New Roman" panose="02020603050405020304" pitchFamily="18" charset="0"/>
              </a:rPr>
              <a:t> tehnice D. Ungureanu. </a:t>
            </a:r>
          </a:p>
          <a:p>
            <a:pPr algn="just"/>
            <a:r>
              <a:rPr lang="ro-RO" sz="1600" b="0" dirty="0">
                <a:solidFill>
                  <a:schemeClr val="tx1"/>
                </a:solidFill>
                <a:latin typeface="Times New Roman" panose="02020603050405020304" pitchFamily="18" charset="0"/>
                <a:cs typeface="Times New Roman" panose="02020603050405020304" pitchFamily="18" charset="0"/>
              </a:rPr>
              <a:t>2. </a:t>
            </a:r>
            <a:r>
              <a:rPr lang="ru-RU" sz="1600" b="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в строительстве CTC.01 «Водоснабжение и канализация», протокол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a:t>
            </a:r>
            <a:r>
              <a:rPr lang="ro-RO" sz="1600" b="0" dirty="0">
                <a:solidFill>
                  <a:schemeClr val="tx1"/>
                </a:solidFill>
                <a:latin typeface="Times New Roman" panose="02020603050405020304" pitchFamily="18" charset="0"/>
                <a:cs typeface="Times New Roman" panose="02020603050405020304" pitchFamily="18" charset="0"/>
              </a:rPr>
              <a:t>  2015. </a:t>
            </a:r>
          </a:p>
          <a:p>
            <a:pPr algn="just"/>
            <a:r>
              <a:rPr lang="ro-RO" sz="1600" b="0" dirty="0">
                <a:solidFill>
                  <a:schemeClr val="tx1"/>
                </a:solidFill>
                <a:latin typeface="Times New Roman" panose="02020603050405020304" pitchFamily="18" charset="0"/>
                <a:cs typeface="Times New Roman" panose="02020603050405020304" pitchFamily="18" charset="0"/>
              </a:rPr>
              <a:t>3. </a:t>
            </a:r>
            <a:r>
              <a:rPr lang="ru-RU" sz="1600" dirty="0">
                <a:solidFill>
                  <a:schemeClr val="tx1"/>
                </a:solidFill>
                <a:latin typeface="Times New Roman" panose="02020603050405020304" pitchFamily="18" charset="0"/>
                <a:cs typeface="Times New Roman" panose="02020603050405020304" pitchFamily="18" charset="0"/>
              </a:rPr>
              <a:t>УТВЕРЖДЕНО И ПРИКЛАДНО приказом Министра регионального развития и строительства №. 56 апреля 2015 года.</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8790" y="1537323"/>
            <a:ext cx="8689269" cy="280076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4. </a:t>
            </a:r>
            <a:r>
              <a:rPr lang="ru-RU" sz="1600" b="0" dirty="0">
                <a:solidFill>
                  <a:schemeClr val="tx1"/>
                </a:solidFill>
                <a:latin typeface="Times New Roman" panose="02020603050405020304" pitchFamily="18" charset="0"/>
                <a:cs typeface="Times New Roman" panose="02020603050405020304" pitchFamily="18" charset="0"/>
              </a:rPr>
              <a:t>ЗАМЕНЯЕТ</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Важно.</a:t>
            </a:r>
            <a:r>
              <a:rPr lang="ru-RU" sz="1600" b="0" dirty="0">
                <a:solidFill>
                  <a:schemeClr val="tx1"/>
                </a:solidFill>
                <a:latin typeface="Times New Roman" panose="02020603050405020304" pitchFamily="18" charset="0"/>
                <a:cs typeface="Times New Roman" panose="02020603050405020304" pitchFamily="18" charset="0"/>
              </a:rPr>
              <a:t> С вступление в силу Приказа №. 56 апреля 2015 года</a:t>
            </a:r>
            <a:r>
              <a:rPr lang="ru-RU" sz="1600" dirty="0">
                <a:solidFill>
                  <a:schemeClr val="tx1"/>
                </a:solidFill>
                <a:latin typeface="Times New Roman" panose="02020603050405020304" pitchFamily="18" charset="0"/>
                <a:cs typeface="Times New Roman" panose="02020603050405020304" pitchFamily="18" charset="0"/>
              </a:rPr>
              <a:t> аннулируется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G.03.03:2015 (MCH 4.01-02). </a:t>
            </a:r>
            <a:r>
              <a:rPr lang="ru-RU" sz="1600" dirty="0">
                <a:solidFill>
                  <a:srgbClr val="0000FF"/>
                </a:solidFill>
                <a:latin typeface="Times New Roman" panose="02020603050405020304" pitchFamily="18" charset="0"/>
                <a:cs typeface="Times New Roman" panose="02020603050405020304" pitchFamily="18" charset="0"/>
              </a:rPr>
              <a:t>Внутренний водопровод и канализация</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 </a:t>
            </a:r>
            <a:r>
              <a:rPr lang="ru-RU" sz="1600" b="0" dirty="0">
                <a:solidFill>
                  <a:schemeClr val="tx1"/>
                </a:solidFill>
                <a:latin typeface="Times New Roman" panose="02020603050405020304" pitchFamily="18" charset="0"/>
                <a:cs typeface="Times New Roman" panose="02020603050405020304" pitchFamily="18" charset="0"/>
              </a:rPr>
              <a:t>Адаптировано КМГС «</a:t>
            </a:r>
            <a:r>
              <a:rPr lang="ro-RO" sz="1600" b="0" dirty="0" err="1">
                <a:solidFill>
                  <a:schemeClr val="tx1"/>
                </a:solidFill>
                <a:latin typeface="Times New Roman" panose="02020603050405020304" pitchFamily="18" charset="0"/>
                <a:cs typeface="Times New Roman" panose="02020603050405020304" pitchFamily="18" charset="0"/>
              </a:rPr>
              <a:t>lNCERCOM</a:t>
            </a:r>
            <a:r>
              <a:rPr lang="ro-RO" sz="1600" b="0" dirty="0">
                <a:solidFill>
                  <a:schemeClr val="tx1"/>
                </a:solidFill>
                <a:latin typeface="Times New Roman" panose="02020603050405020304" pitchFamily="18" charset="0"/>
                <a:cs typeface="Times New Roman" panose="02020603050405020304" pitchFamily="18" charset="0"/>
              </a:rPr>
              <a:t>» SE.</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u-RU" sz="1600" b="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и стандартизации в строительстве CT-C O9, «Установки и сети для водоснабжения и канализации»</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u-RU" sz="1600" b="0" dirty="0">
                <a:solidFill>
                  <a:schemeClr val="tx1"/>
                </a:solidFill>
                <a:latin typeface="Times New Roman" panose="02020603050405020304" pitchFamily="18" charset="0"/>
                <a:cs typeface="Times New Roman" panose="02020603050405020304" pitchFamily="18" charset="0"/>
              </a:rPr>
              <a:t>Утверждено и выполнено приказом Министра регионального развития и строительства</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4. </a:t>
            </a:r>
            <a:r>
              <a:rPr lang="ru-RU" sz="1600" b="0" dirty="0">
                <a:solidFill>
                  <a:schemeClr val="tx1"/>
                </a:solidFill>
                <a:latin typeface="Times New Roman" panose="02020603050405020304" pitchFamily="18" charset="0"/>
                <a:cs typeface="Times New Roman" panose="02020603050405020304" pitchFamily="18" charset="0"/>
              </a:rPr>
              <a:t>ЗАМЕНЯЕТ</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СНиП </a:t>
            </a:r>
            <a:r>
              <a:rPr lang="ro-RO" sz="1600" b="0" dirty="0">
                <a:solidFill>
                  <a:schemeClr val="tx1"/>
                </a:solidFill>
                <a:latin typeface="Times New Roman" panose="02020603050405020304" pitchFamily="18" charset="0"/>
                <a:cs typeface="Times New Roman" panose="02020603050405020304" pitchFamily="18" charset="0"/>
              </a:rPr>
              <a:t>2.04.01-85. </a:t>
            </a:r>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7365" y="1508748"/>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СНиП 3.05.04-85* НАРУЖНЫЕ СЕТИ И СООРУЖЕНИЯ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ВОДОСНАБЖЕНИЯ И КАНАЛИЗАЦИИ</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p>
          <a:p>
            <a:pPr algn="just"/>
            <a:r>
              <a:rPr lang="ru-RU" sz="160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b="0" dirty="0">
                <a:solidFill>
                  <a:schemeClr val="tx1"/>
                </a:solidFill>
                <a:latin typeface="Times New Roman" panose="02020603050405020304" pitchFamily="18" charset="0"/>
                <a:cs typeface="Times New Roman" panose="02020603050405020304" pitchFamily="18" charset="0"/>
              </a:rPr>
              <a:t>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 Земляные работы</a:t>
            </a:r>
          </a:p>
          <a:p>
            <a:pPr algn="just"/>
            <a:r>
              <a:rPr lang="ru-RU" sz="1600" b="0" dirty="0">
                <a:solidFill>
                  <a:schemeClr val="tx1"/>
                </a:solidFill>
                <a:latin typeface="Times New Roman" panose="02020603050405020304" pitchFamily="18" charset="0"/>
                <a:cs typeface="Times New Roman" panose="02020603050405020304" pitchFamily="18" charset="0"/>
              </a:rPr>
              <a:t>3. Монтаж трубопроводов</a:t>
            </a:r>
          </a:p>
          <a:p>
            <a:pPr algn="just"/>
            <a:r>
              <a:rPr lang="ru-RU" sz="1600" b="0" dirty="0">
                <a:solidFill>
                  <a:schemeClr val="tx1"/>
                </a:solidFill>
                <a:latin typeface="Times New Roman" panose="02020603050405020304" pitchFamily="18" charset="0"/>
                <a:cs typeface="Times New Roman" panose="02020603050405020304" pitchFamily="18" charset="0"/>
              </a:rPr>
              <a:t>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Стальные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Чугунные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Асбестоцементные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p>
          <a:p>
            <a:pPr algn="just"/>
            <a:r>
              <a:rPr lang="ru-RU" sz="1600" b="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7365" y="1508748"/>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p>
          <a:p>
            <a:pPr algn="just"/>
            <a:r>
              <a:rPr lang="ru-RU" sz="1600" b="0" dirty="0">
                <a:solidFill>
                  <a:schemeClr val="tx1"/>
                </a:solidFill>
                <a:latin typeface="Times New Roman" panose="02020603050405020304" pitchFamily="18" charset="0"/>
                <a:cs typeface="Times New Roman" panose="02020603050405020304" pitchFamily="18" charset="0"/>
              </a:rPr>
              <a:t>Водозаборные скважины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p>
          <a:p>
            <a:pPr algn="just"/>
            <a:r>
              <a:rPr lang="ru-RU" sz="1600" b="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Безнапорные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3.</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пневматического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4.</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безнапорного трубопровода на герметичность</a:t>
            </a:r>
          </a:p>
        </p:txBody>
      </p:sp>
    </p:spTree>
    <p:extLst>
      <p:ext uri="{BB962C8B-B14F-4D97-AF65-F5344CB8AC3E}">
        <p14:creationId xmlns:p14="http://schemas.microsoft.com/office/powerpoint/2010/main" xmlns="" val="3106489346"/>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27365" y="1465884"/>
            <a:ext cx="8689269" cy="1569660"/>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Приложение 5</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промывки и дезинфекции трубопроводов и сооружений хозяйственно-питьевого водоснабжения</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6.</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промывки и дезинфекции трубопроводов (сооружений) хозяйственно-питьевого водоснабжения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3073" name="Rectangle 1"/>
          <p:cNvSpPr>
            <a:spLocks noChangeArrowheads="1"/>
          </p:cNvSpPr>
          <p:nvPr/>
        </p:nvSpPr>
        <p:spPr bwMode="auto">
          <a:xfrm>
            <a:off x="314326" y="1528761"/>
            <a:ext cx="851535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Приложение № 3 </a:t>
            </a:r>
            <a:r>
              <a:rPr lang="ru-RU" sz="2000" b="0" dirty="0" smtClean="0">
                <a:solidFill>
                  <a:srgbClr val="000000"/>
                </a:solidFill>
                <a:latin typeface="Times New Roman" pitchFamily="18" charset="0"/>
                <a:ea typeface="Calibri" pitchFamily="34" charset="0"/>
                <a:cs typeface="Times New Roman" pitchFamily="18" charset="0"/>
              </a:rPr>
              <a:t>к приказу Министерства сельского хозяйства,     регионального развития и окружающей среды № 15 от 22 января 2019 г.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указана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ИНСТРУКЦИЯ о порядке расчета и внесения платежей за выбросы и сбросы загрязнителей и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складирование</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отходов</a:t>
            </a:r>
          </a:p>
          <a:p>
            <a:pPr algn="just"/>
            <a:r>
              <a:rPr lang="ru-RU" sz="2000" b="0" dirty="0" smtClean="0">
                <a:solidFill>
                  <a:srgbClr val="000000"/>
                </a:solidFill>
                <a:latin typeface="Times New Roman" pitchFamily="18" charset="0"/>
                <a:ea typeface="Calibri" pitchFamily="34" charset="0"/>
                <a:cs typeface="Times New Roman" pitchFamily="18" charset="0"/>
              </a:rPr>
              <a:t>1. Платежами за загрязнение окружающей среды считаются платежи, призванные компенсировать отрицательное воздействие и восстановить составляющие окружающей среды, подверженные влиянию загрязнения,  с обеспечением благоприятных условий для развития общества и поддержанием функциональности экосистем.</a:t>
            </a:r>
          </a:p>
          <a:p>
            <a:pPr algn="just"/>
            <a:r>
              <a:rPr lang="ru-RU" sz="2000" b="0" dirty="0" smtClean="0">
                <a:solidFill>
                  <a:srgbClr val="000000"/>
                </a:solidFill>
                <a:latin typeface="Times New Roman" pitchFamily="18" charset="0"/>
                <a:ea typeface="Calibri" pitchFamily="34" charset="0"/>
                <a:cs typeface="Times New Roman" pitchFamily="18" charset="0"/>
              </a:rPr>
              <a:t>2. Инструкция о порядке расчета и внесения платежей за выбросы и сбросы загрязнителей и складирование отходов (в дальнейшем - Инструкция) </a:t>
            </a:r>
            <a:r>
              <a:rPr lang="ru-RU" sz="2000" b="0" u="sng" dirty="0" smtClean="0">
                <a:solidFill>
                  <a:srgbClr val="000000"/>
                </a:solidFill>
                <a:latin typeface="Times New Roman" pitchFamily="18" charset="0"/>
                <a:ea typeface="Calibri" pitchFamily="34" charset="0"/>
                <a:cs typeface="Times New Roman" pitchFamily="18" charset="0"/>
              </a:rPr>
              <a:t>устанавливает порядок расчета и внесения платежей за выбросы и сбросы загрязнителей и складирование отходов, </a:t>
            </a:r>
            <a:r>
              <a:rPr lang="ru-RU" sz="2000" b="0" dirty="0" smtClean="0">
                <a:solidFill>
                  <a:srgbClr val="000000"/>
                </a:solidFill>
                <a:latin typeface="Times New Roman" pitchFamily="18" charset="0"/>
                <a:ea typeface="Calibri" pitchFamily="34" charset="0"/>
                <a:cs typeface="Times New Roman" pitchFamily="18" charset="0"/>
              </a:rPr>
              <a:t>предусмотренных в ст. 6, 9 и 10 и Закона о плате за загрязнение окружающей среды № 1540 от 25 февраля 1998 г.	</a:t>
            </a:r>
            <a:endParaRPr kumimoji="0" lang="ru-RU" sz="2000" b="0" i="0"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01/10/2021</a:t>
            </a:fld>
            <a:endParaRPr lang="de-DE">
              <a:cs typeface="Arial" charset="0"/>
            </a:endParaRPr>
          </a:p>
        </p:txBody>
      </p:sp>
      <p:sp>
        <p:nvSpPr>
          <p:cNvPr id="7" name="Inhaltsplatzhalter 8"/>
          <p:cNvSpPr txBox="1">
            <a:spLocks/>
          </p:cNvSpPr>
          <p:nvPr/>
        </p:nvSpPr>
        <p:spPr>
          <a:xfrm>
            <a:off x="2138062" y="1612694"/>
            <a:ext cx="6262254" cy="2074863"/>
          </a:xfrm>
          <a:prstGeom prst="rect">
            <a:avLst/>
          </a:prstGeom>
        </p:spPr>
        <p:txBody>
          <a:bodyPr/>
          <a:lstStyle/>
          <a:p>
            <a:pPr algn="ctr">
              <a:spcAft>
                <a:spcPts val="600"/>
              </a:spcAft>
            </a:pPr>
            <a:endParaRPr lang="en-US" sz="2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xmlns=""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2803087" y="3182302"/>
            <a:ext cx="3440813" cy="1292662"/>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t>
            </a:r>
            <a:r>
              <a:rPr lang="en-US" sz="1400" b="0" u="sng" dirty="0">
                <a:solidFill>
                  <a:schemeClr val="bg2">
                    <a:lumMod val="25000"/>
                  </a:schemeClr>
                </a:solidFill>
                <a:latin typeface="+mn-lt"/>
                <a:hlinkClick r:id="rId7"/>
              </a:rPr>
              <a:t>com</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hlinkClick r:id="rId8"/>
              </a:rPr>
              <a:t>ifcaac@fua.utm.md</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hlinkClick r:id="rId9"/>
              </a:rPr>
              <a:t>apacanal@yandex.ru</a:t>
            </a:r>
            <a:r>
              <a:rPr lang="en-US" sz="1400" b="0" u="sng" dirty="0">
                <a:solidFill>
                  <a:schemeClr val="bg2">
                    <a:lumMod val="25000"/>
                  </a:schemeClr>
                </a:solidFill>
                <a:latin typeface="+mn-lt"/>
              </a:rPr>
              <a:t> </a:t>
            </a:r>
            <a:r>
              <a:rPr lang="ro-RO" sz="1400" b="0" dirty="0">
                <a:solidFill>
                  <a:schemeClr val="bg2">
                    <a:lumMod val="25000"/>
                  </a:schemeClr>
                </a:solidFill>
                <a:latin typeface="+mn-lt"/>
              </a:rPr>
              <a:t>  </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6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fc"/>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fcaac_logo0200px"/>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4"/>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8" name="Dreptunghi 7">
            <a:extLst>
              <a:ext uri="{FF2B5EF4-FFF2-40B4-BE49-F238E27FC236}">
                <a16:creationId xmlns:a16="http://schemas.microsoft.com/office/drawing/2014/main" xmlns="" id="{29BFCA1C-C6EA-40B6-AB98-48D148698BAE}"/>
              </a:ext>
            </a:extLst>
          </p:cNvPr>
          <p:cNvSpPr/>
          <p:nvPr/>
        </p:nvSpPr>
        <p:spPr>
          <a:xfrm>
            <a:off x="1618307" y="2126630"/>
            <a:ext cx="5907386" cy="523220"/>
          </a:xfrm>
          <a:prstGeom prst="rect">
            <a:avLst/>
          </a:prstGeom>
        </p:spPr>
        <p:txBody>
          <a:bodyPr wrap="square">
            <a:spAutoFit/>
          </a:bodyPr>
          <a:lstStyle/>
          <a:p>
            <a:pPr algn="ctr"/>
            <a:r>
              <a:rPr lang="ru-RU" sz="2800" dirty="0">
                <a:solidFill>
                  <a:srgbClr val="C00000"/>
                </a:solidFill>
              </a:rPr>
              <a:t>Спасибо за внимание!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25" name="Rectangle 1"/>
          <p:cNvSpPr>
            <a:spLocks noChangeArrowheads="1"/>
          </p:cNvSpPr>
          <p:nvPr/>
        </p:nvSpPr>
        <p:spPr bwMode="auto">
          <a:xfrm>
            <a:off x="171451" y="1628775"/>
            <a:ext cx="858909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Настоящая Инструкция регулирует следующие платежи за загрязнение окружающей среды: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r>
              <a:rPr kumimoji="0" lang="ru-RU" sz="20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плата за выбросы загрязнителей в атмосферу от стационарных источников;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плата за сбросы загрязнителей: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lang="ru-RU" sz="2000" b="0" dirty="0" smtClean="0">
                <a:solidFill>
                  <a:srgbClr val="000000"/>
                </a:solidFill>
                <a:latin typeface="Times New Roman" pitchFamily="18" charset="0"/>
                <a:ea typeface="Calibri" pitchFamily="34" charset="0"/>
                <a:cs typeface="Times New Roman" pitchFamily="18" charset="0"/>
              </a:rPr>
              <a:t>А)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со сточными водами в водные ресурсы и системы канализации,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Б) со сточными водами в накопители, на поля фильтрации, в жижесборники животноводческих стоков,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при отводе сточных вод с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рыбохозяйственных</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водных объектов и  ливневыми стоками с территории предприятий (атмосферные воды),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плата за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складирование</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отходов на полигонах (свалках).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27649" name="Rectangle 1"/>
          <p:cNvSpPr>
            <a:spLocks noChangeArrowheads="1"/>
          </p:cNvSpPr>
          <p:nvPr/>
        </p:nvSpPr>
        <p:spPr bwMode="auto">
          <a:xfrm>
            <a:off x="557213" y="1814513"/>
            <a:ext cx="808672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Часть 1. описывается принцип выполнения Расчета платы за выбросы загрязнителей в атмосферу от стационарных источников.</a:t>
            </a:r>
            <a:r>
              <a:rPr lang="ru-RU" sz="2000" dirty="0" smtClean="0"/>
              <a:t> </a:t>
            </a:r>
          </a:p>
          <a:p>
            <a:pPr algn="just"/>
            <a:r>
              <a:rPr lang="ru-RU" sz="2000" b="0" dirty="0" smtClean="0">
                <a:solidFill>
                  <a:schemeClr val="tx1"/>
                </a:solidFill>
                <a:latin typeface="Times New Roman" pitchFamily="18" charset="0"/>
                <a:ea typeface="Calibri" pitchFamily="34" charset="0"/>
                <a:cs typeface="Times New Roman" pitchFamily="18" charset="0"/>
              </a:rPr>
              <a:t>7. Плата за выбросы загрязнителей в атмосферу от стационарных источников взимается с субъектов, владеющих </a:t>
            </a:r>
            <a:r>
              <a:rPr lang="ru-RU" sz="2000" b="0" u="sng" dirty="0" smtClean="0">
                <a:solidFill>
                  <a:schemeClr val="tx1"/>
                </a:solidFill>
                <a:latin typeface="Times New Roman" pitchFamily="18" charset="0"/>
                <a:ea typeface="Calibri" pitchFamily="34" charset="0"/>
                <a:cs typeface="Times New Roman" pitchFamily="18" charset="0"/>
              </a:rPr>
              <a:t>Разрешением на выброс загрязнителей в атмосферу от стационарных </a:t>
            </a:r>
            <a:r>
              <a:rPr lang="ru-RU" sz="2000" b="0" u="sng" dirty="0" err="1" smtClean="0">
                <a:solidFill>
                  <a:schemeClr val="tx1"/>
                </a:solidFill>
                <a:latin typeface="Times New Roman" pitchFamily="18" charset="0"/>
                <a:ea typeface="Calibri" pitchFamily="34" charset="0"/>
                <a:cs typeface="Times New Roman" pitchFamily="18" charset="0"/>
              </a:rPr>
              <a:t>источников,и</a:t>
            </a:r>
            <a:r>
              <a:rPr lang="ru-RU" sz="2000" b="0" u="sng" dirty="0" smtClean="0">
                <a:solidFill>
                  <a:schemeClr val="tx1"/>
                </a:solidFill>
                <a:latin typeface="Times New Roman" pitchFamily="18" charset="0"/>
                <a:ea typeface="Calibri" pitchFamily="34" charset="0"/>
                <a:cs typeface="Times New Roman" pitchFamily="18" charset="0"/>
              </a:rPr>
              <a:t> допускающих:</a:t>
            </a:r>
          </a:p>
          <a:p>
            <a:pPr lvl="0" algn="just"/>
            <a:r>
              <a:rPr lang="ru-RU" sz="2000" b="0" dirty="0" smtClean="0">
                <a:solidFill>
                  <a:schemeClr val="tx1"/>
                </a:solidFill>
                <a:latin typeface="Times New Roman" pitchFamily="18" charset="0"/>
                <a:ea typeface="Calibri" pitchFamily="34" charset="0"/>
                <a:cs typeface="Times New Roman" pitchFamily="18" charset="0"/>
              </a:rPr>
              <a:t>1. выбросы загрязнителей в пределах установленных нормативов;</a:t>
            </a:r>
          </a:p>
          <a:p>
            <a:pPr lvl="0" algn="just"/>
            <a:r>
              <a:rPr lang="ru-RU" sz="2000" b="0" dirty="0" smtClean="0">
                <a:solidFill>
                  <a:schemeClr val="tx1"/>
                </a:solidFill>
                <a:latin typeface="Times New Roman" pitchFamily="18" charset="0"/>
                <a:ea typeface="Calibri" pitchFamily="34" charset="0"/>
                <a:cs typeface="Times New Roman" pitchFamily="18" charset="0"/>
              </a:rPr>
              <a:t>2. выбросы загрязнителей с превышением установленных нормативов.</a:t>
            </a:r>
          </a:p>
          <a:p>
            <a:pPr lvl="0" algn="just"/>
            <a:endParaRPr lang="ru-RU" sz="2000" b="0" dirty="0" smtClean="0">
              <a:solidFill>
                <a:schemeClr val="tx1"/>
              </a:solidFill>
              <a:latin typeface="Times New Roman" pitchFamily="18" charset="0"/>
              <a:ea typeface="Calibri" pitchFamily="34" charset="0"/>
              <a:cs typeface="Times New Roman" pitchFamily="18" charset="0"/>
            </a:endParaRPr>
          </a:p>
          <a:p>
            <a:pPr algn="just"/>
            <a:r>
              <a:rPr lang="ru-RU" sz="2000" b="0" dirty="0" smtClean="0">
                <a:solidFill>
                  <a:schemeClr val="tx1"/>
                </a:solidFill>
                <a:latin typeface="Times New Roman" pitchFamily="18" charset="0"/>
                <a:ea typeface="Calibri" pitchFamily="34" charset="0"/>
                <a:cs typeface="Times New Roman" pitchFamily="18" charset="0"/>
              </a:rPr>
              <a:t>9. Выбросы загрязнителей в атмосферу от стационарных источников, которые не превышают или равны предельно допустимым концентрациям (ПДК), установленным в Разрешении на выброс загрязнителей в атмосферу  от стационарных источников, считаются выбросами в пределах установленных нормативов.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5361" name="Rectangle 1"/>
          <p:cNvSpPr>
            <a:spLocks noChangeArrowheads="1"/>
          </p:cNvSpPr>
          <p:nvPr/>
        </p:nvSpPr>
        <p:spPr bwMode="auto">
          <a:xfrm>
            <a:off x="228601" y="1443038"/>
            <a:ext cx="8601074" cy="51511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 Выбросы загрязнителей в атмосферу от стационарных источников, которые превышают предельно допустимые концентрации, установленные в </a:t>
            </a:r>
            <a:r>
              <a:rPr kumimoji="0" lang="ru-RU"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Разрешении на выброс</a:t>
            </a:r>
            <a:r>
              <a:rPr kumimoji="0" lang="ru-RU" sz="1800" b="0" i="1" u="none" strike="noStrike" cap="none" normalizeH="0" baseline="0" dirty="0" smtClean="0">
                <a:ln>
                  <a:noFill/>
                </a:ln>
                <a:solidFill>
                  <a:srgbClr val="000000"/>
                </a:solidFill>
                <a:effectLst/>
                <a:latin typeface="Times New Roman" pitchFamily="18" charset="0"/>
                <a:ea typeface="STHupo"/>
                <a:cs typeface="Times New Roman" pitchFamily="18" charset="0"/>
              </a:rPr>
              <a:t> загрязнителей в атмосферу от стационарных источников,</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считаются </a:t>
            </a:r>
            <a:r>
              <a:rPr kumimoji="0" lang="ru-RU" sz="18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выбросами с превышением установленных нормативов.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11.Нормативы (пределы) выброса (ПДВ) загрязнителей в атмосферу от стационарных источников устанавливаются в </a:t>
            </a:r>
            <a:r>
              <a:rPr kumimoji="0" lang="ru-RU"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Разрешении на выброс</a:t>
            </a:r>
            <a:r>
              <a:rPr kumimoji="0" lang="ru-RU" sz="1800" b="0" i="1" u="none" strike="noStrike" cap="none" normalizeH="0" baseline="0" dirty="0" smtClean="0">
                <a:ln>
                  <a:noFill/>
                </a:ln>
                <a:solidFill>
                  <a:srgbClr val="000000"/>
                </a:solidFill>
                <a:effectLst/>
                <a:latin typeface="Times New Roman" pitchFamily="18" charset="0"/>
                <a:ea typeface="STHupo"/>
                <a:cs typeface="Times New Roman" pitchFamily="18" charset="0"/>
              </a:rPr>
              <a:t> загрязнителей в атмосферу от стационарных источников</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выданном Агентством окружающей среды.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12. Нормативы платы за выбросы загрязнителей в атмосферу от стационарных источников устанавливаются в леях за условную тонну, в зависимости от населенных пунктов: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мун</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Кишинэу и </a:t>
            </a:r>
            <a:r>
              <a:rPr kumimoji="0" lang="ru-RU"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мун</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Бэлць</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- 18 леев за условную тонну;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остальные населенные пункты (в том числе из АТО </a:t>
            </a:r>
            <a:r>
              <a:rPr kumimoji="0" lang="ru-RU" sz="1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Гагаузия</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14,4 леев за условную тонну.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13. Плата за выбросы загрязнителей в атмосферу от стационарных источников </a:t>
            </a:r>
            <a:r>
              <a:rPr kumimoji="0" lang="ru-RU" sz="18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пределах установленных нормативов</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определяется, по каждому отдельному показателю загрязнения, </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произведение </a:t>
            </a:r>
            <a:r>
              <a:rPr kumimoji="0" lang="ru-RU"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норматива платы (от п. 12) и фактического количества выброшенного загрязнителя, в условных тоннах.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2408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338554"/>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4337" name="Rectangle 1"/>
          <p:cNvSpPr>
            <a:spLocks noChangeArrowheads="1"/>
          </p:cNvSpPr>
          <p:nvPr/>
        </p:nvSpPr>
        <p:spPr bwMode="auto">
          <a:xfrm>
            <a:off x="442452" y="1543050"/>
            <a:ext cx="824434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14. Плата за выбросы загрязнителей в атмосферу от стационарных источников,</a:t>
            </a:r>
            <a:r>
              <a:rPr kumimoji="0" lang="ru-RU" sz="20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которые превышают пределы установленных нормативов</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(нормативы ПДВ), определяется по каждому отдельному показателю загрязнения, как сумма произведения норматива платы (от п. 12) и норматива ПДВ загрязнителей (установленного в </a:t>
            </a: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Разрешении на выброс</a:t>
            </a:r>
            <a:r>
              <a:rPr kumimoji="0" lang="ru-RU" sz="2000" b="0" i="1" u="none" strike="noStrike" cap="none" normalizeH="0" baseline="0" dirty="0" smtClean="0">
                <a:ln>
                  <a:noFill/>
                </a:ln>
                <a:solidFill>
                  <a:srgbClr val="000000"/>
                </a:solidFill>
                <a:effectLst/>
                <a:latin typeface="Times New Roman" pitchFamily="18" charset="0"/>
                <a:ea typeface="STHupo" charset="-122"/>
                <a:cs typeface="Times New Roman" pitchFamily="18" charset="0"/>
              </a:rPr>
              <a:t> загрязнителей в атмосферу от стационарных источников</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условных тоннах, и произведения  норматива платы, умноженного на 5, и фактического количества выброса загрязнителей, превышающего установленные нормативы. </a:t>
            </a:r>
          </a:p>
          <a:p>
            <a:r>
              <a:rPr lang="ru-RU" sz="2000" b="0" dirty="0" smtClean="0">
                <a:solidFill>
                  <a:srgbClr val="000000"/>
                </a:solidFill>
                <a:latin typeface="Times New Roman" pitchFamily="18" charset="0"/>
                <a:ea typeface="Calibri" pitchFamily="34" charset="0"/>
                <a:cs typeface="Times New Roman" pitchFamily="18" charset="0"/>
              </a:rPr>
              <a:t>В Часть 2. описан принцип выполнения Расчета платы за загрязнение в результате сбросов загрязнителей со сточными водами.</a:t>
            </a: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lang="ru-RU" sz="2000" b="0" dirty="0" smtClean="0">
              <a:solidFill>
                <a:srgbClr val="000000"/>
              </a:solidFill>
              <a:latin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931731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442452" y="1543050"/>
            <a:ext cx="82443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lang="ru-RU" sz="2000" b="0" dirty="0" smtClean="0">
              <a:solidFill>
                <a:srgbClr val="000000"/>
              </a:solidFill>
              <a:latin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14" name="Rectangle 2"/>
          <p:cNvSpPr>
            <a:spLocks noChangeArrowheads="1"/>
          </p:cNvSpPr>
          <p:nvPr/>
        </p:nvSpPr>
        <p:spPr bwMode="auto">
          <a:xfrm>
            <a:off x="235974" y="1474839"/>
            <a:ext cx="8539316" cy="5149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16. </a:t>
            </a:r>
            <a:r>
              <a:rPr kumimoji="0" lang="ru-RU"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Сбросами загрязнителей со сточными водами считаются сбросы </a:t>
            </a: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водные ресурсы,</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системы канализации, в осушительные каналы сельскохозяйственных земель и другие объекты, в накопители, на поля фильтрации, в жижесборники  стоков животноводческих комплексов и другие.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17. </a:t>
            </a:r>
            <a:r>
              <a:rPr kumimoji="0" lang="ru-RU"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Сбросами загрязнителей со сточными водами в водные ресурсы и в системы канализации,</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которые </a:t>
            </a:r>
            <a:r>
              <a:rPr kumimoji="0" lang="ru-RU"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 превышают</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или равны предельно допустимым концентрациям загрязнителей, считаются </a:t>
            </a:r>
            <a:r>
              <a:rPr kumimoji="0" lang="ru-RU"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сбросы загрязнителей со сточными водами в водные ресурсы и системы </a:t>
            </a:r>
            <a:r>
              <a:rPr kumimoji="0" lang="ru-RU" sz="2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канализации</a:t>
            </a:r>
            <a:r>
              <a:rPr kumimoji="0" lang="ru-RU"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a:t>
            </a:r>
            <a:r>
              <a:rPr kumimoji="0" lang="ru-RU"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пределах установленных нормативов.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18. Сбросами загрязнителей со сточными водами в водные ресурсы и в системы канализации, </a:t>
            </a:r>
            <a:r>
              <a:rPr kumimoji="0" lang="ru-RU"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которые превышают предельные допустимые значения сбросов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(ПДС) и предельно допустимые концентрации (ПДК) загрязнителей,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считаются </a:t>
            </a:r>
            <a:r>
              <a:rPr kumimoji="0" lang="ru-RU"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сбросы загрязнителей со сточными водами в водные ресурсы и системы </a:t>
            </a:r>
            <a:r>
              <a:rPr kumimoji="0" lang="ru-RU" sz="2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канализации</a:t>
            </a:r>
            <a:r>
              <a:rPr kumimoji="0" lang="ru-RU"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a:t>
            </a:r>
            <a:r>
              <a:rPr kumimoji="0" lang="ru-RU"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превышением установленных нормативов.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442452" y="1543050"/>
            <a:ext cx="82443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lang="ru-RU" sz="2000" b="0" dirty="0" smtClean="0">
              <a:solidFill>
                <a:srgbClr val="000000"/>
              </a:solidFill>
              <a:latin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14" name="Rectangle 2"/>
          <p:cNvSpPr>
            <a:spLocks noChangeArrowheads="1"/>
          </p:cNvSpPr>
          <p:nvPr/>
        </p:nvSpPr>
        <p:spPr bwMode="auto">
          <a:xfrm>
            <a:off x="235974" y="1414463"/>
            <a:ext cx="869371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800" b="0" dirty="0" smtClean="0">
                <a:solidFill>
                  <a:schemeClr val="tx1"/>
                </a:solidFill>
                <a:latin typeface="Times New Roman" pitchFamily="18" charset="0"/>
                <a:cs typeface="Times New Roman" pitchFamily="18" charset="0"/>
              </a:rPr>
              <a:t>19.Значения предельно допустимых концентраций (ПДК) загрязняющих веществ, отводимых со сточными водами в систему канализации, устанавливаются операторами по каждому отдельному субъекту, исходя из требований Положения о требованиях к сбору, очистке и сбросу сточных вод в канализационную систему и /или в приемники для городских и сельских населенных пунктов, утвержденного Постановлением Правительства № 950 от 25 ноября 2013 г.</a:t>
            </a:r>
          </a:p>
          <a:p>
            <a:pPr algn="just"/>
            <a:r>
              <a:rPr lang="ru-RU" sz="1800" b="0" dirty="0" smtClean="0">
                <a:solidFill>
                  <a:schemeClr val="tx1"/>
                </a:solidFill>
                <a:latin typeface="Times New Roman" pitchFamily="18" charset="0"/>
                <a:cs typeface="Times New Roman" pitchFamily="18" charset="0"/>
              </a:rPr>
              <a:t>20.Допустимые предельные значения сбросов (ПДС) </a:t>
            </a:r>
            <a:r>
              <a:rPr lang="ru-RU" sz="1800" b="0" dirty="0" err="1" smtClean="0">
                <a:solidFill>
                  <a:schemeClr val="tx1"/>
                </a:solidFill>
                <a:latin typeface="Times New Roman" pitchFamily="18" charset="0"/>
                <a:cs typeface="Times New Roman" pitchFamily="18" charset="0"/>
              </a:rPr>
              <a:t>загрязнителейсо</a:t>
            </a:r>
            <a:r>
              <a:rPr lang="ru-RU" sz="1800" b="0" dirty="0" smtClean="0">
                <a:solidFill>
                  <a:schemeClr val="tx1"/>
                </a:solidFill>
                <a:latin typeface="Times New Roman" pitchFamily="18" charset="0"/>
                <a:cs typeface="Times New Roman" pitchFamily="18" charset="0"/>
              </a:rPr>
              <a:t> сточными водами, </a:t>
            </a:r>
            <a:r>
              <a:rPr lang="ru-RU" sz="1800" b="0" dirty="0" err="1" smtClean="0">
                <a:solidFill>
                  <a:schemeClr val="tx1"/>
                </a:solidFill>
                <a:latin typeface="Times New Roman" pitchFamily="18" charset="0"/>
                <a:cs typeface="Times New Roman" pitchFamily="18" charset="0"/>
              </a:rPr>
              <a:t>отводимымив</a:t>
            </a:r>
            <a:r>
              <a:rPr lang="ru-RU" sz="1800" b="0" dirty="0" smtClean="0">
                <a:solidFill>
                  <a:schemeClr val="tx1"/>
                </a:solidFill>
                <a:latin typeface="Times New Roman" pitchFamily="18" charset="0"/>
                <a:cs typeface="Times New Roman" pitchFamily="18" charset="0"/>
              </a:rPr>
              <a:t> водные ресурсы, устанавливаются в </a:t>
            </a:r>
            <a:r>
              <a:rPr lang="ru-RU" sz="1800" b="0" i="1" dirty="0" smtClean="0">
                <a:solidFill>
                  <a:schemeClr val="tx1"/>
                </a:solidFill>
                <a:latin typeface="Times New Roman" pitchFamily="18" charset="0"/>
                <a:cs typeface="Times New Roman" pitchFamily="18" charset="0"/>
              </a:rPr>
              <a:t>Природоохранных разрешениях на специальное водопользование</a:t>
            </a:r>
            <a:r>
              <a:rPr lang="ru-RU" sz="1800" b="0" dirty="0" smtClean="0">
                <a:solidFill>
                  <a:schemeClr val="tx1"/>
                </a:solidFill>
                <a:latin typeface="Times New Roman" pitchFamily="18" charset="0"/>
                <a:cs typeface="Times New Roman" pitchFamily="18" charset="0"/>
              </a:rPr>
              <a:t>, выдаваемых Агентством окружающей среды.</a:t>
            </a:r>
          </a:p>
          <a:p>
            <a:pPr algn="just"/>
            <a:r>
              <a:rPr lang="ru-RU" sz="1800" b="0" dirty="0" smtClean="0">
                <a:solidFill>
                  <a:schemeClr val="tx1"/>
                </a:solidFill>
                <a:latin typeface="Times New Roman" pitchFamily="18" charset="0"/>
                <a:cs typeface="Times New Roman" pitchFamily="18" charset="0"/>
              </a:rPr>
              <a:t>21. Для субъектов, осуществляющих сброс загрязнителей со сточными водами в водные ресурсы (реки, водоемы, подземные водоносные горизонты), </a:t>
            </a:r>
            <a:r>
              <a:rPr lang="ru-RU" sz="1800" b="0" u="sng" dirty="0" smtClean="0">
                <a:solidFill>
                  <a:schemeClr val="tx1"/>
                </a:solidFill>
                <a:latin typeface="Times New Roman" pitchFamily="18" charset="0"/>
                <a:cs typeface="Times New Roman" pitchFamily="18" charset="0"/>
              </a:rPr>
              <a:t>плата устанавливается в соответствии с нормативами ПДС и показателями загрязнения, внесенными в проектную документацию очистных сооружений. </a:t>
            </a:r>
            <a:r>
              <a:rPr lang="ru-RU" sz="1800" b="0" dirty="0" smtClean="0">
                <a:solidFill>
                  <a:schemeClr val="tx1"/>
                </a:solidFill>
                <a:latin typeface="Times New Roman" pitchFamily="18" charset="0"/>
                <a:cs typeface="Times New Roman" pitchFamily="18" charset="0"/>
              </a:rPr>
              <a:t>Перечень этих показателей и нормативы ПДС загрязнителей утверждаются Агентством окружающей среды при представлении службами по эксплуатации очистных сооружений (операторами). </a:t>
            </a:r>
          </a:p>
        </p:txBody>
      </p:sp>
    </p:spTree>
    <p:extLst>
      <p:ext uri="{BB962C8B-B14F-4D97-AF65-F5344CB8AC3E}">
        <p14:creationId xmlns:p14="http://schemas.microsoft.com/office/powerpoint/2010/main" xmlns="" val="31064893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71475" y="1351508"/>
            <a:ext cx="8458199" cy="4708981"/>
          </a:xfrm>
          <a:prstGeom prst="rect">
            <a:avLst/>
          </a:prstGeom>
        </p:spPr>
        <p:txBody>
          <a:bodyPr wrap="square">
            <a:spAutoFit/>
          </a:bodyPr>
          <a:lstStyle/>
          <a:p>
            <a:pPr algn="just"/>
            <a:r>
              <a:rPr lang="ru-RU" sz="2000" dirty="0" smtClean="0">
                <a:solidFill>
                  <a:srgbClr val="0000FF"/>
                </a:solidFill>
                <a:latin typeface="Times New Roman" pitchFamily="18" charset="0"/>
                <a:cs typeface="Times New Roman" pitchFamily="18" charset="0"/>
              </a:rPr>
              <a:t>ЗАКОН</a:t>
            </a:r>
            <a:r>
              <a:rPr lang="ru-RU" sz="2000" b="0" dirty="0" smtClean="0">
                <a:solidFill>
                  <a:srgbClr val="0000FF"/>
                </a:solidFill>
                <a:latin typeface="Times New Roman" pitchFamily="18" charset="0"/>
                <a:cs typeface="Times New Roman" pitchFamily="18" charset="0"/>
              </a:rPr>
              <a:t> № 296 от 21-12-2017 </a:t>
            </a:r>
            <a:r>
              <a:rPr lang="ru-RU" sz="2000" dirty="0" smtClean="0">
                <a:solidFill>
                  <a:srgbClr val="0000FF"/>
                </a:solidFill>
                <a:latin typeface="Times New Roman" pitchFamily="18" charset="0"/>
                <a:cs typeface="Times New Roman" pitchFamily="18" charset="0"/>
              </a:rPr>
              <a:t>об общих требованиях гигиены</a:t>
            </a:r>
            <a:br>
              <a:rPr lang="ru-RU" sz="2000" dirty="0" smtClean="0">
                <a:solidFill>
                  <a:srgbClr val="0000FF"/>
                </a:solidFill>
                <a:latin typeface="Times New Roman" pitchFamily="18" charset="0"/>
                <a:cs typeface="Times New Roman" pitchFamily="18" charset="0"/>
              </a:rPr>
            </a:br>
            <a:r>
              <a:rPr lang="ru-RU" sz="2000" dirty="0" smtClean="0">
                <a:solidFill>
                  <a:srgbClr val="0000FF"/>
                </a:solidFill>
                <a:latin typeface="Times New Roman" pitchFamily="18" charset="0"/>
                <a:cs typeface="Times New Roman" pitchFamily="18" charset="0"/>
              </a:rPr>
              <a:t>пищевых продуктов</a:t>
            </a:r>
          </a:p>
          <a:p>
            <a:pPr algn="just"/>
            <a:r>
              <a:rPr lang="ru-RU" sz="2000" dirty="0" smtClean="0">
                <a:solidFill>
                  <a:srgbClr val="0000FF"/>
                </a:solidFill>
                <a:latin typeface="Times New Roman" pitchFamily="18" charset="0"/>
                <a:cs typeface="Times New Roman" pitchFamily="18" charset="0"/>
              </a:rPr>
              <a:t> </a:t>
            </a:r>
            <a:r>
              <a:rPr lang="ru-RU" sz="2000" b="0" dirty="0" smtClean="0">
                <a:solidFill>
                  <a:srgbClr val="0000FF"/>
                </a:solidFill>
                <a:latin typeface="Times New Roman" pitchFamily="18" charset="0"/>
                <a:cs typeface="Times New Roman" pitchFamily="18" charset="0"/>
              </a:rPr>
              <a:t>Опубликован : 12-01-2018 в </a:t>
            </a:r>
            <a:r>
              <a:rPr lang="ru-RU" sz="2000" b="0" dirty="0" err="1" smtClean="0">
                <a:solidFill>
                  <a:srgbClr val="0000FF"/>
                </a:solidFill>
                <a:latin typeface="Times New Roman" pitchFamily="18" charset="0"/>
                <a:cs typeface="Times New Roman" pitchFamily="18" charset="0"/>
              </a:rPr>
              <a:t>Monitorul</a:t>
            </a:r>
            <a:r>
              <a:rPr lang="ru-RU" sz="2000" b="0" dirty="0" smtClean="0">
                <a:solidFill>
                  <a:srgbClr val="0000FF"/>
                </a:solidFill>
                <a:latin typeface="Times New Roman" pitchFamily="18" charset="0"/>
                <a:cs typeface="Times New Roman" pitchFamily="18" charset="0"/>
              </a:rPr>
              <a:t> </a:t>
            </a:r>
            <a:r>
              <a:rPr lang="ru-RU" sz="2000" b="0" dirty="0" err="1" smtClean="0">
                <a:solidFill>
                  <a:srgbClr val="0000FF"/>
                </a:solidFill>
                <a:latin typeface="Times New Roman" pitchFamily="18" charset="0"/>
                <a:cs typeface="Times New Roman" pitchFamily="18" charset="0"/>
              </a:rPr>
              <a:t>Oficial</a:t>
            </a:r>
            <a:r>
              <a:rPr lang="ru-RU" sz="2000" b="0" dirty="0" smtClean="0">
                <a:solidFill>
                  <a:srgbClr val="0000FF"/>
                </a:solidFill>
                <a:latin typeface="Times New Roman" pitchFamily="18" charset="0"/>
                <a:cs typeface="Times New Roman" pitchFamily="18" charset="0"/>
              </a:rPr>
              <a:t> № 7-17 статья № 60</a:t>
            </a:r>
          </a:p>
          <a:p>
            <a:pPr algn="just"/>
            <a:r>
              <a:rPr lang="ru-RU" sz="2000" b="0" i="1" dirty="0" smtClean="0">
                <a:solidFill>
                  <a:srgbClr val="0000FF"/>
                </a:solidFill>
                <a:latin typeface="Times New Roman" pitchFamily="18" charset="0"/>
                <a:cs typeface="Times New Roman" pitchFamily="18" charset="0"/>
              </a:rPr>
              <a:t>ИЗМЕНЕН </a:t>
            </a:r>
            <a:r>
              <a:rPr lang="ru-RU" sz="2000" b="0" i="1" dirty="0" smtClean="0">
                <a:solidFill>
                  <a:srgbClr val="0000FF"/>
                </a:solidFill>
                <a:latin typeface="Times New Roman" pitchFamily="18" charset="0"/>
                <a:cs typeface="Times New Roman" pitchFamily="18" charset="0"/>
                <a:hlinkClick r:id="rId8"/>
              </a:rPr>
              <a:t>ЗП134 от 16.07.20, МО199-204/07.08.20 ст.408; в силу с 07.09.20</a:t>
            </a:r>
            <a:r>
              <a:rPr lang="ru-RU" sz="2000" b="0" i="1" dirty="0" smtClean="0">
                <a:solidFill>
                  <a:srgbClr val="0000FF"/>
                </a:solidFill>
                <a:latin typeface="Times New Roman" pitchFamily="18" charset="0"/>
                <a:cs typeface="Times New Roman" pitchFamily="18" charset="0"/>
              </a:rPr>
              <a:t> </a:t>
            </a:r>
          </a:p>
          <a:p>
            <a:r>
              <a:rPr lang="ro-RO" sz="2000" b="0" i="1" dirty="0" smtClean="0">
                <a:solidFill>
                  <a:srgbClr val="0000FF"/>
                </a:solidFill>
                <a:latin typeface="Times New Roman" pitchFamily="18" charset="0"/>
                <a:cs typeface="Times New Roman" pitchFamily="18" charset="0"/>
                <a:hlinkClick r:id="rId9"/>
              </a:rPr>
              <a:t>https://www.legis.md/cautare/getResults?doc_id=122836&amp;lang=ru</a:t>
            </a:r>
            <a:r>
              <a:rPr lang="ru-RU" sz="2000" b="0" i="1" dirty="0" smtClean="0">
                <a:solidFill>
                  <a:srgbClr val="0000FF"/>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Статья 7.</a:t>
            </a:r>
            <a:r>
              <a:rPr lang="ru-RU" sz="2000" b="0" dirty="0" smtClean="0">
                <a:solidFill>
                  <a:schemeClr val="tx1"/>
                </a:solidFill>
                <a:latin typeface="Times New Roman" pitchFamily="18" charset="0"/>
                <a:cs typeface="Times New Roman" pitchFamily="18" charset="0"/>
              </a:rPr>
              <a:t> Ответственность оператора продовольственного сектора в отношении общих гигиенических требований к первичному производству</a:t>
            </a:r>
          </a:p>
          <a:p>
            <a:r>
              <a:rPr lang="ru-RU" sz="2000" b="0" dirty="0" smtClean="0">
                <a:solidFill>
                  <a:schemeClr val="tx1"/>
                </a:solidFill>
                <a:latin typeface="Times New Roman" pitchFamily="18" charset="0"/>
                <a:cs typeface="Times New Roman" pitchFamily="18" charset="0"/>
              </a:rPr>
              <a:t>(2) Операторы продовольственного сектора должны соблюдать положения в отношении контроля опасностей при первичном производстве и связанных с ним операциях, включая:</a:t>
            </a:r>
          </a:p>
          <a:p>
            <a:pPr algn="just"/>
            <a:r>
              <a:rPr lang="ru-RU" sz="2000" b="0" dirty="0" err="1" smtClean="0">
                <a:solidFill>
                  <a:schemeClr val="tx1"/>
                </a:solidFill>
                <a:latin typeface="Times New Roman" pitchFamily="18" charset="0"/>
                <a:cs typeface="Times New Roman" pitchFamily="18" charset="0"/>
              </a:rPr>
              <a:t>a</a:t>
            </a:r>
            <a:r>
              <a:rPr lang="ru-RU" sz="2000" b="0" dirty="0" smtClean="0">
                <a:solidFill>
                  <a:schemeClr val="tx1"/>
                </a:solidFill>
                <a:latin typeface="Times New Roman" pitchFamily="18" charset="0"/>
                <a:cs typeface="Times New Roman" pitchFamily="18" charset="0"/>
              </a:rPr>
              <a:t>) меры по контролю контаминации через воздух, почву, </a:t>
            </a:r>
            <a:r>
              <a:rPr lang="ru-RU" sz="2000" b="0" u="sng" dirty="0" smtClean="0">
                <a:solidFill>
                  <a:schemeClr val="tx1"/>
                </a:solidFill>
                <a:latin typeface="Times New Roman" pitchFamily="18" charset="0"/>
                <a:cs typeface="Times New Roman" pitchFamily="18" charset="0"/>
              </a:rPr>
              <a:t>воду,</a:t>
            </a:r>
            <a:r>
              <a:rPr lang="ru-RU" sz="2000" b="0" dirty="0" smtClean="0">
                <a:solidFill>
                  <a:schemeClr val="tx1"/>
                </a:solidFill>
                <a:latin typeface="Times New Roman" pitchFamily="18" charset="0"/>
                <a:cs typeface="Times New Roman" pitchFamily="18" charset="0"/>
              </a:rPr>
              <a:t> корма, средства, повышающие плодородие почвы, лечебные препараты ветеринарного назначения, средства защиты растений и </a:t>
            </a:r>
            <a:r>
              <a:rPr lang="ru-RU" sz="2000" b="0" dirty="0" err="1" smtClean="0">
                <a:solidFill>
                  <a:schemeClr val="tx1"/>
                </a:solidFill>
                <a:latin typeface="Times New Roman" pitchFamily="18" charset="0"/>
                <a:cs typeface="Times New Roman" pitchFamily="18" charset="0"/>
              </a:rPr>
              <a:t>биоциды</a:t>
            </a:r>
            <a:r>
              <a:rPr lang="ru-RU" sz="2000" b="0" dirty="0" smtClean="0">
                <a:solidFill>
                  <a:schemeClr val="tx1"/>
                </a:solidFill>
                <a:latin typeface="Times New Roman" pitchFamily="18" charset="0"/>
                <a:cs typeface="Times New Roman" pitchFamily="18" charset="0"/>
              </a:rPr>
              <a:t>, а также при хранении, обработке, сборе и переработке отходов;</a:t>
            </a:r>
            <a:endParaRPr lang="ru-RU" sz="2000"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Прямоугольник 9"/>
          <p:cNvSpPr/>
          <p:nvPr/>
        </p:nvSpPr>
        <p:spPr>
          <a:xfrm>
            <a:off x="450165" y="1425119"/>
            <a:ext cx="8201465" cy="1938992"/>
          </a:xfrm>
          <a:prstGeom prst="rect">
            <a:avLst/>
          </a:prstGeom>
        </p:spPr>
        <p:txBody>
          <a:bodyPr wrap="square">
            <a:spAutoFit/>
          </a:bodyPr>
          <a:lstStyle/>
          <a:p>
            <a:r>
              <a:rPr lang="ru-RU" sz="2000" dirty="0" smtClean="0">
                <a:solidFill>
                  <a:srgbClr val="0000FF"/>
                </a:solidFill>
                <a:latin typeface="Times New Roman" pitchFamily="18" charset="0"/>
                <a:cs typeface="Times New Roman" pitchFamily="18" charset="0"/>
              </a:rPr>
              <a:t>ПАРЛАМЕНТ</a:t>
            </a:r>
            <a:r>
              <a:rPr lang="ro-MO" sz="2000" dirty="0" smtClean="0">
                <a:solidFill>
                  <a:srgbClr val="0000FF"/>
                </a:solidFill>
                <a:latin typeface="Times New Roman" pitchFamily="18" charset="0"/>
                <a:cs typeface="Times New Roman" pitchFamily="18" charset="0"/>
              </a:rPr>
              <a:t> </a:t>
            </a:r>
            <a:r>
              <a:rPr lang="ru-RU" sz="2000" dirty="0" smtClean="0">
                <a:solidFill>
                  <a:srgbClr val="0000FF"/>
                </a:solidFill>
                <a:latin typeface="Times New Roman" pitchFamily="18" charset="0"/>
                <a:cs typeface="Times New Roman" pitchFamily="18" charset="0"/>
              </a:rPr>
              <a:t>ЗАКОН</a:t>
            </a:r>
            <a:r>
              <a:rPr lang="ru-RU" sz="2000" b="0" dirty="0" smtClean="0">
                <a:solidFill>
                  <a:srgbClr val="0000FF"/>
                </a:solidFill>
                <a:latin typeface="Times New Roman" pitchFamily="18" charset="0"/>
                <a:cs typeface="Times New Roman" pitchFamily="18" charset="0"/>
              </a:rPr>
              <a:t> </a:t>
            </a:r>
            <a:r>
              <a:rPr lang="ru-RU" sz="2000" dirty="0" smtClean="0">
                <a:solidFill>
                  <a:srgbClr val="0000FF"/>
                </a:solidFill>
                <a:latin typeface="Times New Roman" pitchFamily="18" charset="0"/>
                <a:cs typeface="Times New Roman" pitchFamily="18" charset="0"/>
              </a:rPr>
              <a:t>№ 1540</a:t>
            </a:r>
            <a:r>
              <a:rPr lang="ro-MO" sz="2000" dirty="0" smtClean="0">
                <a:solidFill>
                  <a:srgbClr val="0000FF"/>
                </a:solidFill>
                <a:latin typeface="Times New Roman" pitchFamily="18" charset="0"/>
                <a:cs typeface="Times New Roman" pitchFamily="18" charset="0"/>
              </a:rPr>
              <a:t> </a:t>
            </a:r>
            <a:r>
              <a:rPr lang="ru-RU" sz="2000" dirty="0" smtClean="0">
                <a:solidFill>
                  <a:srgbClr val="0000FF"/>
                </a:solidFill>
                <a:latin typeface="Times New Roman" pitchFamily="18" charset="0"/>
                <a:cs typeface="Times New Roman" pitchFamily="18" charset="0"/>
              </a:rPr>
              <a:t>от 25-02-1998</a:t>
            </a:r>
            <a:r>
              <a:rPr lang="ro-MO" sz="2000" dirty="0" smtClean="0">
                <a:solidFill>
                  <a:srgbClr val="0000FF"/>
                </a:solidFill>
                <a:latin typeface="Times New Roman" pitchFamily="18" charset="0"/>
                <a:cs typeface="Times New Roman" pitchFamily="18" charset="0"/>
              </a:rPr>
              <a:t> </a:t>
            </a:r>
            <a:r>
              <a:rPr lang="ru-RU" sz="2000" dirty="0" smtClean="0">
                <a:solidFill>
                  <a:srgbClr val="0000FF"/>
                </a:solidFill>
                <a:latin typeface="Times New Roman" pitchFamily="18" charset="0"/>
                <a:cs typeface="Times New Roman" pitchFamily="18" charset="0"/>
              </a:rPr>
              <a:t>о плате за загрязнение окружающей среды</a:t>
            </a:r>
            <a:endParaRPr lang="ru-RU" sz="2000" b="0" dirty="0" smtClean="0">
              <a:solidFill>
                <a:srgbClr val="0000FF"/>
              </a:solidFill>
              <a:latin typeface="Times New Roman" pitchFamily="18" charset="0"/>
              <a:cs typeface="Times New Roman" pitchFamily="18" charset="0"/>
            </a:endParaRPr>
          </a:p>
          <a:p>
            <a:r>
              <a:rPr lang="ru-RU" sz="2000" b="0" dirty="0" smtClean="0">
                <a:solidFill>
                  <a:srgbClr val="0000FF"/>
                </a:solidFill>
                <a:latin typeface="Times New Roman" pitchFamily="18" charset="0"/>
                <a:cs typeface="Times New Roman" pitchFamily="18" charset="0"/>
              </a:rPr>
              <a:t>Опубликован : 18-06-1998 в </a:t>
            </a:r>
            <a:r>
              <a:rPr lang="ru-RU" sz="2000" b="0" dirty="0" err="1" smtClean="0">
                <a:solidFill>
                  <a:srgbClr val="0000FF"/>
                </a:solidFill>
                <a:latin typeface="Times New Roman" pitchFamily="18" charset="0"/>
                <a:cs typeface="Times New Roman" pitchFamily="18" charset="0"/>
              </a:rPr>
              <a:t>Monitorul</a:t>
            </a:r>
            <a:r>
              <a:rPr lang="ru-RU" sz="2000" b="0" dirty="0" smtClean="0">
                <a:solidFill>
                  <a:srgbClr val="0000FF"/>
                </a:solidFill>
                <a:latin typeface="Times New Roman" pitchFamily="18" charset="0"/>
                <a:cs typeface="Times New Roman" pitchFamily="18" charset="0"/>
              </a:rPr>
              <a:t> </a:t>
            </a:r>
            <a:r>
              <a:rPr lang="ru-RU" sz="2000" b="0" dirty="0" err="1" smtClean="0">
                <a:solidFill>
                  <a:srgbClr val="0000FF"/>
                </a:solidFill>
                <a:latin typeface="Times New Roman" pitchFamily="18" charset="0"/>
                <a:cs typeface="Times New Roman" pitchFamily="18" charset="0"/>
              </a:rPr>
              <a:t>Oficial</a:t>
            </a:r>
            <a:r>
              <a:rPr lang="ru-RU" sz="2000" b="0" dirty="0" smtClean="0">
                <a:solidFill>
                  <a:srgbClr val="0000FF"/>
                </a:solidFill>
                <a:latin typeface="Times New Roman" pitchFamily="18" charset="0"/>
                <a:cs typeface="Times New Roman" pitchFamily="18" charset="0"/>
              </a:rPr>
              <a:t> № 54-55 статья № 378</a:t>
            </a:r>
          </a:p>
          <a:p>
            <a:r>
              <a:rPr lang="ru-RU" sz="2000" b="0" dirty="0" smtClean="0">
                <a:solidFill>
                  <a:srgbClr val="0000FF"/>
                </a:solidFill>
                <a:latin typeface="Times New Roman" pitchFamily="18" charset="0"/>
                <a:cs typeface="Times New Roman" pitchFamily="18" charset="0"/>
              </a:rPr>
              <a:t>​ </a:t>
            </a:r>
            <a:r>
              <a:rPr lang="ru-RU" sz="2000" b="0" i="1" dirty="0" smtClean="0">
                <a:solidFill>
                  <a:srgbClr val="0000FF"/>
                </a:solidFill>
                <a:latin typeface="Times New Roman" pitchFamily="18" charset="0"/>
                <a:cs typeface="Times New Roman" pitchFamily="18" charset="0"/>
              </a:rPr>
              <a:t>ИЗМЕНЕН</a:t>
            </a:r>
            <a:endParaRPr lang="ru-RU" sz="2000" b="0" dirty="0" smtClean="0">
              <a:solidFill>
                <a:srgbClr val="0000FF"/>
              </a:solidFill>
              <a:latin typeface="Times New Roman" pitchFamily="18" charset="0"/>
              <a:cs typeface="Times New Roman" pitchFamily="18" charset="0"/>
            </a:endParaRPr>
          </a:p>
          <a:p>
            <a:r>
              <a:rPr lang="ru-RU" sz="2000" b="0" i="1" dirty="0" smtClean="0">
                <a:solidFill>
                  <a:schemeClr val="tx1"/>
                </a:solidFill>
                <a:latin typeface="Times New Roman" pitchFamily="18" charset="0"/>
                <a:cs typeface="Times New Roman" pitchFamily="18" charset="0"/>
                <a:hlinkClick r:id="rId8"/>
              </a:rPr>
              <a:t>ЗП257 от 16.12.20, MO353-357/22.12.20</a:t>
            </a:r>
            <a:r>
              <a:rPr lang="ru-RU" sz="2000" b="0" dirty="0" smtClean="0">
                <a:solidFill>
                  <a:schemeClr val="tx1"/>
                </a:solidFill>
                <a:latin typeface="Times New Roman" pitchFamily="18" charset="0"/>
                <a:cs typeface="Times New Roman" pitchFamily="18" charset="0"/>
                <a:hlinkClick r:id="rId8"/>
              </a:rPr>
              <a:t> </a:t>
            </a:r>
            <a:r>
              <a:rPr lang="ru-RU" sz="2000" b="0" i="1" dirty="0" smtClean="0">
                <a:solidFill>
                  <a:schemeClr val="tx1"/>
                </a:solidFill>
                <a:latin typeface="Times New Roman" pitchFamily="18" charset="0"/>
                <a:cs typeface="Times New Roman" pitchFamily="18" charset="0"/>
                <a:hlinkClick r:id="rId8"/>
              </a:rPr>
              <a:t>ст.288; в силу с 01.01.21</a:t>
            </a:r>
            <a:endParaRPr lang="ro-MO" sz="2000" b="0" i="1" dirty="0" smtClean="0">
              <a:solidFill>
                <a:schemeClr val="tx1"/>
              </a:solidFill>
              <a:latin typeface="Times New Roman" pitchFamily="18" charset="0"/>
              <a:cs typeface="Times New Roman" pitchFamily="18" charset="0"/>
            </a:endParaRPr>
          </a:p>
          <a:p>
            <a:r>
              <a:rPr lang="ro-RO" sz="2000" b="0" i="1" dirty="0" smtClean="0">
                <a:solidFill>
                  <a:schemeClr val="tx1"/>
                </a:solidFill>
                <a:latin typeface="Times New Roman" pitchFamily="18" charset="0"/>
                <a:cs typeface="Times New Roman" pitchFamily="18" charset="0"/>
                <a:hlinkClick r:id="rId9"/>
              </a:rPr>
              <a:t>https://www.legis.md/cautare/getResults?doc_id=125113&amp;lang=ru</a:t>
            </a:r>
            <a:endParaRPr lang="ru-RU" sz="2000" b="0"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bwMode="auto">
          <a:xfrm>
            <a:off x="457201" y="3514725"/>
            <a:ext cx="8201024" cy="264318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dirty="0" smtClean="0">
                <a:solidFill>
                  <a:schemeClr val="tx1"/>
                </a:solidFill>
                <a:latin typeface="Times New Roman" pitchFamily="18" charset="0"/>
                <a:cs typeface="Times New Roman" pitchFamily="18" charset="0"/>
              </a:rPr>
              <a:t>Статья 2.</a:t>
            </a:r>
            <a:r>
              <a:rPr lang="ru-RU" b="0" dirty="0" smtClean="0">
                <a:solidFill>
                  <a:schemeClr val="tx1"/>
                </a:solidFill>
                <a:latin typeface="Times New Roman" pitchFamily="18" charset="0"/>
                <a:cs typeface="Times New Roman" pitchFamily="18" charset="0"/>
              </a:rPr>
              <a:t> Субъекты и объект закона</a:t>
            </a:r>
          </a:p>
          <a:p>
            <a:pPr algn="just"/>
            <a:r>
              <a:rPr lang="ru-RU" b="0" dirty="0" smtClean="0">
                <a:solidFill>
                  <a:schemeClr val="tx1"/>
                </a:solidFill>
                <a:latin typeface="Times New Roman" pitchFamily="18" charset="0"/>
                <a:cs typeface="Times New Roman" pitchFamily="18" charset="0"/>
              </a:rPr>
              <a:t>(1) Субъектами настоящего закона являются юридические лица, независимо от вида собственности и организационно-правовой формы, и физические лица, осуществляющие предпринимательскую деятельность, </a:t>
            </a:r>
            <a:r>
              <a:rPr lang="ru-RU" dirty="0" smtClean="0">
                <a:solidFill>
                  <a:schemeClr val="tx1"/>
                </a:solidFill>
                <a:latin typeface="Times New Roman" pitchFamily="18" charset="0"/>
                <a:cs typeface="Times New Roman" pitchFamily="18" charset="0"/>
              </a:rPr>
              <a:t>производственно-хозяйственная деятельность которых приводит к загрязнению окружающей среды.</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800831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85775" y="1500188"/>
            <a:ext cx="8172450" cy="3170099"/>
          </a:xfrm>
          <a:prstGeom prst="rect">
            <a:avLst/>
          </a:prstGeom>
        </p:spPr>
        <p:txBody>
          <a:bodyPr wrap="square">
            <a:spAutoFit/>
          </a:bodyPr>
          <a:lstStyle/>
          <a:p>
            <a:pPr algn="just"/>
            <a:r>
              <a:rPr lang="ru-RU" sz="2000" dirty="0" smtClean="0">
                <a:solidFill>
                  <a:schemeClr val="tx1"/>
                </a:solidFill>
                <a:latin typeface="Times New Roman" pitchFamily="18" charset="0"/>
                <a:cs typeface="Times New Roman" pitchFamily="18" charset="0"/>
              </a:rPr>
              <a:t>Статья 15. </a:t>
            </a:r>
            <a:r>
              <a:rPr lang="ru-RU" sz="2000" b="0" dirty="0" smtClean="0">
                <a:solidFill>
                  <a:schemeClr val="tx1"/>
                </a:solidFill>
                <a:latin typeface="Times New Roman" pitchFamily="18" charset="0"/>
                <a:cs typeface="Times New Roman" pitchFamily="18" charset="0"/>
              </a:rPr>
              <a:t>Водоснабжение и канализация</a:t>
            </a:r>
          </a:p>
          <a:p>
            <a:pPr algn="just"/>
            <a:r>
              <a:rPr lang="ru-RU" sz="2000" b="0" dirty="0" smtClean="0">
                <a:solidFill>
                  <a:schemeClr val="tx1"/>
                </a:solidFill>
                <a:latin typeface="Times New Roman" pitchFamily="18" charset="0"/>
                <a:cs typeface="Times New Roman" pitchFamily="18" charset="0"/>
              </a:rPr>
              <a:t>(4) Если используется </a:t>
            </a:r>
            <a:r>
              <a:rPr lang="ru-RU" sz="2000" b="0" dirty="0" err="1" smtClean="0">
                <a:solidFill>
                  <a:schemeClr val="tx1"/>
                </a:solidFill>
                <a:latin typeface="Times New Roman" pitchFamily="18" charset="0"/>
                <a:cs typeface="Times New Roman" pitchFamily="18" charset="0"/>
              </a:rPr>
              <a:t>непитьевая</a:t>
            </a:r>
            <a:r>
              <a:rPr lang="ru-RU" sz="2000" b="0" dirty="0" smtClean="0">
                <a:solidFill>
                  <a:schemeClr val="tx1"/>
                </a:solidFill>
                <a:latin typeface="Times New Roman" pitchFamily="18" charset="0"/>
                <a:cs typeface="Times New Roman" pitchFamily="18" charset="0"/>
              </a:rPr>
              <a:t> вода – для пожарной безопасности, производства пара, замораживания и других подобных целей, </a:t>
            </a:r>
            <a:r>
              <a:rPr lang="ru-RU" sz="2000" b="0" u="sng" dirty="0" smtClean="0">
                <a:solidFill>
                  <a:schemeClr val="tx1"/>
                </a:solidFill>
                <a:latin typeface="Times New Roman" pitchFamily="18" charset="0"/>
                <a:cs typeface="Times New Roman" pitchFamily="18" charset="0"/>
              </a:rPr>
              <a:t>она должна циркулировать по отдельной системе, должным образом идентифицированной. </a:t>
            </a:r>
            <a:r>
              <a:rPr lang="ru-RU" sz="2000" b="0" u="sng" dirty="0" err="1" smtClean="0">
                <a:solidFill>
                  <a:schemeClr val="tx1"/>
                </a:solidFill>
                <a:latin typeface="Times New Roman" pitchFamily="18" charset="0"/>
                <a:cs typeface="Times New Roman" pitchFamily="18" charset="0"/>
              </a:rPr>
              <a:t>Непитьевая</a:t>
            </a:r>
            <a:r>
              <a:rPr lang="ru-RU" sz="2000" b="0" u="sng" dirty="0" smtClean="0">
                <a:solidFill>
                  <a:schemeClr val="tx1"/>
                </a:solidFill>
                <a:latin typeface="Times New Roman" pitchFamily="18" charset="0"/>
                <a:cs typeface="Times New Roman" pitchFamily="18" charset="0"/>
              </a:rPr>
              <a:t> вода не должна быть связана с системами питьевой воды; не допускается ее попадание в системы питьевой воды.</a:t>
            </a:r>
          </a:p>
          <a:p>
            <a:pPr algn="just"/>
            <a:r>
              <a:rPr lang="ru-RU" sz="2000" b="0" dirty="0" smtClean="0">
                <a:solidFill>
                  <a:schemeClr val="tx1"/>
                </a:solidFill>
                <a:latin typeface="Times New Roman" pitchFamily="18" charset="0"/>
                <a:cs typeface="Times New Roman" pitchFamily="18" charset="0"/>
              </a:rPr>
              <a:t>(9) Операторы продовольственного сектора </a:t>
            </a:r>
            <a:r>
              <a:rPr lang="ru-RU" sz="2000" b="0" u="sng" dirty="0" smtClean="0">
                <a:solidFill>
                  <a:schemeClr val="tx1"/>
                </a:solidFill>
                <a:latin typeface="Times New Roman" pitchFamily="18" charset="0"/>
                <a:cs typeface="Times New Roman" pitchFamily="18" charset="0"/>
              </a:rPr>
              <a:t>обязаны соблюдать правила эксплуатации систем водоснабжения и канализации в соответствии с действующим законодательством.</a:t>
            </a:r>
            <a:endParaRPr lang="ru-RU" sz="2000"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14313" y="1500189"/>
            <a:ext cx="8558211" cy="4955203"/>
          </a:xfrm>
          <a:prstGeom prst="rect">
            <a:avLst/>
          </a:prstGeom>
        </p:spPr>
        <p:txBody>
          <a:bodyPr wrap="square">
            <a:spAutoFit/>
          </a:bodyPr>
          <a:lstStyle/>
          <a:p>
            <a:r>
              <a:rPr lang="ru-RU" sz="2000" dirty="0" smtClean="0">
                <a:solidFill>
                  <a:srgbClr val="0000FF"/>
                </a:solidFill>
                <a:latin typeface="Times New Roman" pitchFamily="18" charset="0"/>
                <a:cs typeface="Times New Roman" pitchFamily="18" charset="0"/>
              </a:rPr>
              <a:t>ЗАКОН</a:t>
            </a:r>
            <a:r>
              <a:rPr lang="ru-RU" sz="2000" b="0" dirty="0" smtClean="0">
                <a:solidFill>
                  <a:srgbClr val="0000FF"/>
                </a:solidFill>
                <a:latin typeface="Times New Roman" pitchFamily="18" charset="0"/>
                <a:cs typeface="Times New Roman" pitchFamily="18" charset="0"/>
              </a:rPr>
              <a:t> № 105 от 13-03-2003 </a:t>
            </a:r>
            <a:r>
              <a:rPr lang="ru-RU" sz="2000" dirty="0" smtClean="0">
                <a:solidFill>
                  <a:srgbClr val="0000FF"/>
                </a:solidFill>
                <a:latin typeface="Times New Roman" pitchFamily="18" charset="0"/>
                <a:cs typeface="Times New Roman" pitchFamily="18" charset="0"/>
              </a:rPr>
              <a:t>о защите прав потребителей*</a:t>
            </a:r>
            <a:endParaRPr lang="ru-RU" sz="2000" b="0" dirty="0" smtClean="0">
              <a:solidFill>
                <a:srgbClr val="0000FF"/>
              </a:solidFill>
              <a:latin typeface="Times New Roman" pitchFamily="18" charset="0"/>
              <a:cs typeface="Times New Roman" pitchFamily="18" charset="0"/>
            </a:endParaRPr>
          </a:p>
          <a:p>
            <a:r>
              <a:rPr lang="ru-RU" sz="2000" b="0" dirty="0" smtClean="0">
                <a:solidFill>
                  <a:srgbClr val="0000FF"/>
                </a:solidFill>
                <a:latin typeface="Times New Roman" pitchFamily="18" charset="0"/>
                <a:cs typeface="Times New Roman" pitchFamily="18" charset="0"/>
              </a:rPr>
              <a:t>Опубликован : 27-06-2003 в </a:t>
            </a:r>
            <a:r>
              <a:rPr lang="ru-RU" sz="2000" b="0" dirty="0" err="1" smtClean="0">
                <a:solidFill>
                  <a:srgbClr val="0000FF"/>
                </a:solidFill>
                <a:latin typeface="Times New Roman" pitchFamily="18" charset="0"/>
                <a:cs typeface="Times New Roman" pitchFamily="18" charset="0"/>
              </a:rPr>
              <a:t>Monitorul</a:t>
            </a:r>
            <a:r>
              <a:rPr lang="ru-RU" sz="2000" b="0" dirty="0" smtClean="0">
                <a:solidFill>
                  <a:srgbClr val="0000FF"/>
                </a:solidFill>
                <a:latin typeface="Times New Roman" pitchFamily="18" charset="0"/>
                <a:cs typeface="Times New Roman" pitchFamily="18" charset="0"/>
              </a:rPr>
              <a:t> </a:t>
            </a:r>
            <a:r>
              <a:rPr lang="ru-RU" sz="2000" b="0" dirty="0" err="1" smtClean="0">
                <a:solidFill>
                  <a:srgbClr val="0000FF"/>
                </a:solidFill>
                <a:latin typeface="Times New Roman" pitchFamily="18" charset="0"/>
                <a:cs typeface="Times New Roman" pitchFamily="18" charset="0"/>
              </a:rPr>
              <a:t>Oficial</a:t>
            </a:r>
            <a:r>
              <a:rPr lang="ru-RU" sz="2000" b="0" dirty="0" smtClean="0">
                <a:solidFill>
                  <a:srgbClr val="0000FF"/>
                </a:solidFill>
                <a:latin typeface="Times New Roman" pitchFamily="18" charset="0"/>
                <a:cs typeface="Times New Roman" pitchFamily="18" charset="0"/>
              </a:rPr>
              <a:t> № 126-131 статья № 507</a:t>
            </a:r>
          </a:p>
          <a:p>
            <a:r>
              <a:rPr lang="ru-RU" sz="2000" b="0" i="1" dirty="0" smtClean="0">
                <a:solidFill>
                  <a:srgbClr val="0000FF"/>
                </a:solidFill>
                <a:latin typeface="Times New Roman" pitchFamily="18" charset="0"/>
                <a:cs typeface="Times New Roman" pitchFamily="18" charset="0"/>
              </a:rPr>
              <a:t>ИЗМЕНЕНО</a:t>
            </a:r>
            <a:endParaRPr lang="ru-RU" sz="2000" b="0" dirty="0" smtClean="0">
              <a:solidFill>
                <a:srgbClr val="0000FF"/>
              </a:solidFill>
              <a:latin typeface="Times New Roman" pitchFamily="18" charset="0"/>
              <a:cs typeface="Times New Roman" pitchFamily="18" charset="0"/>
            </a:endParaRPr>
          </a:p>
          <a:p>
            <a:r>
              <a:rPr lang="ru-RU" sz="2000" b="0" i="1" dirty="0" smtClean="0">
                <a:solidFill>
                  <a:srgbClr val="0000FF"/>
                </a:solidFill>
                <a:latin typeface="Times New Roman" pitchFamily="18" charset="0"/>
                <a:cs typeface="Times New Roman" pitchFamily="18" charset="0"/>
                <a:hlinkClick r:id="rId8"/>
              </a:rPr>
              <a:t>ЗП168 от 26.07.18 МО 333-335 от 24.08.18 ст. 549; в силу с 14.02.19</a:t>
            </a:r>
            <a:endParaRPr lang="ru-RU" sz="2000" b="0" i="1" dirty="0" smtClean="0">
              <a:solidFill>
                <a:srgbClr val="0000FF"/>
              </a:solidFill>
              <a:latin typeface="Times New Roman" pitchFamily="18" charset="0"/>
              <a:cs typeface="Times New Roman" pitchFamily="18" charset="0"/>
            </a:endParaRPr>
          </a:p>
          <a:p>
            <a:r>
              <a:rPr lang="ro-RO" sz="2000" b="0" i="1" dirty="0" smtClean="0">
                <a:solidFill>
                  <a:srgbClr val="0000FF"/>
                </a:solidFill>
                <a:latin typeface="Times New Roman" pitchFamily="18" charset="0"/>
                <a:cs typeface="Times New Roman" pitchFamily="18" charset="0"/>
                <a:hlinkClick r:id="rId9"/>
              </a:rPr>
              <a:t>https://www.legis.md/cautare/getResults?doc_id=110237&amp;lang=ru</a:t>
            </a:r>
            <a:endParaRPr lang="ru-RU" sz="2000" b="0" i="1" dirty="0" smtClean="0">
              <a:solidFill>
                <a:srgbClr val="0000FF"/>
              </a:solidFill>
              <a:latin typeface="Times New Roman" pitchFamily="18" charset="0"/>
              <a:cs typeface="Times New Roman" pitchFamily="18" charset="0"/>
            </a:endParaRPr>
          </a:p>
          <a:p>
            <a:pPr algn="just"/>
            <a:r>
              <a:rPr lang="ru-RU" sz="1800" b="0" dirty="0" smtClean="0">
                <a:solidFill>
                  <a:schemeClr val="tx1"/>
                </a:solidFill>
                <a:latin typeface="Times New Roman" pitchFamily="18" charset="0"/>
                <a:cs typeface="Times New Roman" pitchFamily="18" charset="0"/>
              </a:rPr>
              <a:t>Настоящий закон устанавливает правовые основы защиты государством лиц, выступающих в качестве потребителей, и воплощает Директиву 2005/29/EC Европейского Парламента и Совета от 11 мая 2005 года о недобросовестных коммерческих практиках предприятий на внутреннем рынке по отношению к потребителям и изменении Директивы 84/450/EЭС Совета и директив 97/7/EC, 98/27/EC и 2002/65/EC Европейского Парламента и Совета, а также Регламента (EC) № 2006/2004 Европейского Парламента и Совета, опубликованную в Официальном журнале Европейского Союза (JO), № L 149/22 от 11 июня 2005 года. и Директиву 1999/44/ЕС Европейского Парламента и Совета от 25 мая 1999 года о некоторых аспектах продажи потребительских продуктов и предоставляемых гарантиях, опубликованную в Официальном журнале Европейского Союза L 171 от 7 июля 1999 года Парламент принимает настоящий органический закон.</a:t>
            </a:r>
            <a:endParaRPr lang="ru-RU" sz="2000"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bwMode="auto">
          <a:xfrm>
            <a:off x="428625" y="1671638"/>
            <a:ext cx="8258175" cy="40576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dirty="0" smtClean="0">
                <a:solidFill>
                  <a:schemeClr val="tx1"/>
                </a:solidFill>
                <a:latin typeface="Times New Roman" pitchFamily="18" charset="0"/>
                <a:cs typeface="Times New Roman" pitchFamily="18" charset="0"/>
              </a:rPr>
              <a:t>Статья 2.</a:t>
            </a:r>
            <a:r>
              <a:rPr lang="ru-RU" b="0" dirty="0" smtClean="0">
                <a:solidFill>
                  <a:schemeClr val="tx1"/>
                </a:solidFill>
                <a:latin typeface="Times New Roman" pitchFamily="18" charset="0"/>
                <a:cs typeface="Times New Roman" pitchFamily="18" charset="0"/>
              </a:rPr>
              <a:t> Область применения</a:t>
            </a:r>
          </a:p>
          <a:p>
            <a:pPr algn="just"/>
            <a:r>
              <a:rPr lang="ru-RU" b="0" dirty="0" smtClean="0">
                <a:solidFill>
                  <a:schemeClr val="tx1"/>
                </a:solidFill>
                <a:latin typeface="Times New Roman" pitchFamily="18" charset="0"/>
                <a:cs typeface="Times New Roman" pitchFamily="18" charset="0"/>
              </a:rPr>
              <a:t>(1) Настоящий закон определяет общие требования по защите потребителей, обеспечению необходимых условий для их неограниченного доступа к продуктам и услугам, для полного информирования об главных характеристиках продуктов и услуг, защиты и обеспечения прав и законных интересов потребителей в связи с недобросовестными коммерческими практиками, а также для участия потребителей в обосновании и принятии решений, интересующих их в качестве потребителей.</a:t>
            </a:r>
            <a:endParaRPr lang="ru-RU"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85775" y="1434137"/>
            <a:ext cx="8129587" cy="430887"/>
          </a:xfrm>
          <a:prstGeom prst="rect">
            <a:avLst/>
          </a:prstGeom>
        </p:spPr>
        <p:txBody>
          <a:bodyPr wrap="square">
            <a:spAutoFit/>
          </a:bodyPr>
          <a:lstStyle/>
          <a:p>
            <a:r>
              <a:rPr lang="ru-RU" dirty="0" smtClean="0">
                <a:solidFill>
                  <a:schemeClr val="tx1"/>
                </a:solidFill>
                <a:latin typeface="Times New Roman" pitchFamily="18" charset="0"/>
                <a:cs typeface="Times New Roman" pitchFamily="18" charset="0"/>
              </a:rPr>
              <a:t>Статья 7. Обязанности производителя </a:t>
            </a:r>
            <a:r>
              <a:rPr lang="ru-RU" b="0"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bwMode="auto">
          <a:xfrm>
            <a:off x="242889" y="1843089"/>
            <a:ext cx="8472486" cy="170021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smtClean="0">
                <a:solidFill>
                  <a:schemeClr val="tx1"/>
                </a:solidFill>
                <a:latin typeface="Times New Roman" pitchFamily="18" charset="0"/>
                <a:cs typeface="Times New Roman" pitchFamily="18" charset="0"/>
              </a:rPr>
              <a:t>а)   вводить и/или предоставлять на рынке только безопасные продукты, которые соответствуют требованиям, установленным в нормативных и заявленных актах, и которые должны сопровождаться документами, подтверждающими соответствие, и другими документами согласно законодательству;</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Скругленный прямоугольник 20"/>
          <p:cNvSpPr/>
          <p:nvPr/>
        </p:nvSpPr>
        <p:spPr bwMode="auto">
          <a:xfrm>
            <a:off x="242887" y="3700463"/>
            <a:ext cx="8472488" cy="26003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приостанавливать поставку, соответственно изымать с рынка или у потребителей продукты при установлении контролирующими органами или собственными специалистами того, что они не соответствуют установленным в нормативных актах или заявленным требованиям либо могут причинить вред жизни, здоровью, наследственности и безопасности потребителей, если это является единственно возможной мерой для устранения выявленных несоответствий;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bwMode="auto">
          <a:xfrm>
            <a:off x="500062" y="1714499"/>
            <a:ext cx="8301037" cy="101441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b="0" dirty="0" smtClean="0">
                <a:solidFill>
                  <a:schemeClr val="tx1"/>
                </a:solidFill>
                <a:latin typeface="Times New Roman" pitchFamily="18" charset="0"/>
                <a:cs typeface="Times New Roman" pitchFamily="18" charset="0"/>
              </a:rPr>
              <a:t>с)  обеспечивать соблюдение санитарно-гигиенических требований;</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Скругленный прямоугольник 12"/>
          <p:cNvSpPr/>
          <p:nvPr/>
        </p:nvSpPr>
        <p:spPr bwMode="auto">
          <a:xfrm>
            <a:off x="557213" y="3228976"/>
            <a:ext cx="8258175" cy="24002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b="0" dirty="0" err="1" smtClean="0">
                <a:solidFill>
                  <a:schemeClr val="tx1"/>
                </a:solidFill>
                <a:latin typeface="Times New Roman" pitchFamily="18" charset="0"/>
                <a:cs typeface="Times New Roman" pitchFamily="18" charset="0"/>
              </a:rPr>
              <a:t>d</a:t>
            </a:r>
            <a:r>
              <a:rPr lang="ru-RU" b="0" dirty="0" smtClean="0">
                <a:solidFill>
                  <a:schemeClr val="tx1"/>
                </a:solidFill>
                <a:latin typeface="Times New Roman" pitchFamily="18" charset="0"/>
                <a:cs typeface="Times New Roman" pitchFamily="18" charset="0"/>
              </a:rPr>
              <a:t>) отвечать за причиненный несоответствующим продуктом ущерб в течение всего установленного срока службы или срока годности на дату минимального срока годности или в течение минимального срока годности/на конечную дату потребления при условии соблюдения потребителем требований транспортирования, хранения, использования и потребления.</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75133" y="1527632"/>
            <a:ext cx="4181273" cy="430887"/>
          </a:xfrm>
          <a:prstGeom prst="rect">
            <a:avLst/>
          </a:prstGeom>
        </p:spPr>
        <p:txBody>
          <a:bodyPr wrap="none">
            <a:spAutoFit/>
          </a:bodyPr>
          <a:lstStyle/>
          <a:p>
            <a:r>
              <a:rPr lang="ru-RU" dirty="0" smtClean="0">
                <a:solidFill>
                  <a:schemeClr val="tx1"/>
                </a:solidFill>
                <a:latin typeface="Times New Roman" pitchFamily="18" charset="0"/>
                <a:cs typeface="Times New Roman" pitchFamily="18" charset="0"/>
              </a:rPr>
              <a:t>Статья 9.</a:t>
            </a:r>
            <a:r>
              <a:rPr lang="ru-RU" b="0" dirty="0" smtClean="0">
                <a:solidFill>
                  <a:schemeClr val="tx1"/>
                </a:solidFill>
                <a:latin typeface="Times New Roman" pitchFamily="18" charset="0"/>
                <a:cs typeface="Times New Roman" pitchFamily="18" charset="0"/>
              </a:rPr>
              <a:t> Обязанности продавца</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bwMode="auto">
          <a:xfrm>
            <a:off x="371475" y="2228850"/>
            <a:ext cx="8515350" cy="101441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2000" b="0" dirty="0" smtClean="0">
                <a:solidFill>
                  <a:schemeClr val="tx1"/>
                </a:solidFill>
                <a:latin typeface="Times New Roman" pitchFamily="18" charset="0"/>
                <a:cs typeface="Times New Roman" pitchFamily="18" charset="0"/>
              </a:rPr>
              <a:t>а) удостовериться в безопасности предлагаемых для продажи продуктов и их соответствии установленным в нормативных актах или заявленным требованиям;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Скругленный прямоугольник 20"/>
          <p:cNvSpPr/>
          <p:nvPr/>
        </p:nvSpPr>
        <p:spPr bwMode="auto">
          <a:xfrm>
            <a:off x="385763" y="3667125"/>
            <a:ext cx="8515349" cy="101441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не продавать продукты, в отношении которых располагает информацией о том, что они представляют опасность, или которые считаются опасными;</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Скругленный прямоугольник 21"/>
          <p:cNvSpPr/>
          <p:nvPr/>
        </p:nvSpPr>
        <p:spPr bwMode="auto">
          <a:xfrm>
            <a:off x="366713" y="5019675"/>
            <a:ext cx="8515349" cy="120967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 безотлагательно информировать органы надзора за рынком, а также соответствующего производителя о наличии на рынке продукта, который известен ему как опасный и/или фальсифицированный (поддельный);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32270" y="1356182"/>
            <a:ext cx="4181273" cy="430887"/>
          </a:xfrm>
          <a:prstGeom prst="rect">
            <a:avLst/>
          </a:prstGeom>
        </p:spPr>
        <p:txBody>
          <a:bodyPr wrap="none">
            <a:spAutoFit/>
          </a:bodyPr>
          <a:lstStyle/>
          <a:p>
            <a:r>
              <a:rPr lang="ru-RU" dirty="0" smtClean="0">
                <a:solidFill>
                  <a:schemeClr val="tx1"/>
                </a:solidFill>
                <a:latin typeface="Times New Roman" pitchFamily="18" charset="0"/>
                <a:cs typeface="Times New Roman" pitchFamily="18" charset="0"/>
              </a:rPr>
              <a:t>Статья 9.</a:t>
            </a:r>
            <a:r>
              <a:rPr lang="ru-RU" b="0" dirty="0" smtClean="0">
                <a:solidFill>
                  <a:schemeClr val="tx1"/>
                </a:solidFill>
                <a:latin typeface="Times New Roman" pitchFamily="18" charset="0"/>
                <a:cs typeface="Times New Roman" pitchFamily="18" charset="0"/>
              </a:rPr>
              <a:t> Обязанности продавца</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bwMode="auto">
          <a:xfrm>
            <a:off x="242888" y="1800226"/>
            <a:ext cx="8658225" cy="23431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d</a:t>
            </a:r>
            <a:r>
              <a:rPr lang="ru-RU" sz="2000" b="0" dirty="0" smtClean="0">
                <a:solidFill>
                  <a:schemeClr val="tx1"/>
                </a:solidFill>
                <a:latin typeface="Times New Roman" pitchFamily="18" charset="0"/>
                <a:cs typeface="Times New Roman" pitchFamily="18" charset="0"/>
              </a:rPr>
              <a:t>)  изымать из продажи продукты при установлении контролирующими органами или собственными специалистами того, что они не соответствуют установленным в нормативных актах или заявленным требованиям либо могут причинить вред жизни, здоровью, наследственности и безопасности потребителей, если это является единственно возможной мерой для устранения выявленных несоответствий;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Скругленный прямоугольник 21"/>
          <p:cNvSpPr/>
          <p:nvPr/>
        </p:nvSpPr>
        <p:spPr bwMode="auto">
          <a:xfrm>
            <a:off x="371476" y="4291012"/>
            <a:ext cx="8596311" cy="82391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smtClean="0">
                <a:solidFill>
                  <a:schemeClr val="tx1"/>
                </a:solidFill>
                <a:latin typeface="Times New Roman" pitchFamily="18" charset="0"/>
                <a:cs typeface="Times New Roman" pitchFamily="18" charset="0"/>
              </a:rPr>
              <a:t>е) обеспечивать соблюдение технических условий, установленных производителем для продукта;</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Скругленный прямоугольник 22"/>
          <p:cNvSpPr/>
          <p:nvPr/>
        </p:nvSpPr>
        <p:spPr bwMode="auto">
          <a:xfrm>
            <a:off x="257176" y="5272088"/>
            <a:ext cx="8658225" cy="122872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f</a:t>
            </a:r>
            <a:r>
              <a:rPr lang="ru-RU" sz="2000" b="0" dirty="0" smtClean="0">
                <a:solidFill>
                  <a:schemeClr val="tx1"/>
                </a:solidFill>
                <a:latin typeface="Times New Roman" pitchFamily="18" charset="0"/>
                <a:cs typeface="Times New Roman" pitchFamily="18" charset="0"/>
              </a:rPr>
              <a:t>) выдавать кассовый чек или иной документ, удостоверяющий факт покупки продукта, в соответствии с положением, утвержденным Правительством;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46558" y="1399045"/>
            <a:ext cx="4181273" cy="430887"/>
          </a:xfrm>
          <a:prstGeom prst="rect">
            <a:avLst/>
          </a:prstGeom>
        </p:spPr>
        <p:txBody>
          <a:bodyPr wrap="none">
            <a:spAutoFit/>
          </a:bodyPr>
          <a:lstStyle/>
          <a:p>
            <a:r>
              <a:rPr lang="ru-RU" dirty="0" smtClean="0">
                <a:solidFill>
                  <a:schemeClr val="tx1"/>
                </a:solidFill>
                <a:latin typeface="Times New Roman" pitchFamily="18" charset="0"/>
                <a:cs typeface="Times New Roman" pitchFamily="18" charset="0"/>
              </a:rPr>
              <a:t>Статья 9.</a:t>
            </a:r>
            <a:r>
              <a:rPr lang="ru-RU" b="0" dirty="0" smtClean="0">
                <a:solidFill>
                  <a:schemeClr val="tx1"/>
                </a:solidFill>
                <a:latin typeface="Times New Roman" pitchFamily="18" charset="0"/>
                <a:cs typeface="Times New Roman" pitchFamily="18" charset="0"/>
              </a:rPr>
              <a:t> Обязанности продавца</a:t>
            </a:r>
            <a:endParaRPr lang="ru-RU"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bwMode="auto">
          <a:xfrm>
            <a:off x="257175" y="2005012"/>
            <a:ext cx="8596311" cy="103822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g</a:t>
            </a:r>
            <a:r>
              <a:rPr lang="ru-RU" sz="2000" b="0" dirty="0" smtClean="0">
                <a:solidFill>
                  <a:schemeClr val="tx1"/>
                </a:solidFill>
                <a:latin typeface="Times New Roman" pitchFamily="18" charset="0"/>
                <a:cs typeface="Times New Roman" pitchFamily="18" charset="0"/>
              </a:rPr>
              <a:t>) хранить книгу жалоб на видном месте и регистрировать жалобы потребителей в соответствии с положением, утвержденным Правительством;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Скругленный прямоугольник 20"/>
          <p:cNvSpPr/>
          <p:nvPr/>
        </p:nvSpPr>
        <p:spPr bwMode="auto">
          <a:xfrm>
            <a:off x="257174" y="3257550"/>
            <a:ext cx="8601075" cy="48577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2000" b="0" dirty="0" err="1" smtClean="0">
                <a:solidFill>
                  <a:schemeClr val="tx1"/>
                </a:solidFill>
                <a:latin typeface="Times New Roman" pitchFamily="18" charset="0"/>
                <a:cs typeface="Times New Roman" pitchFamily="18" charset="0"/>
              </a:rPr>
              <a:t>h</a:t>
            </a:r>
            <a:r>
              <a:rPr lang="ru-RU" sz="2000" b="0" dirty="0" smtClean="0">
                <a:solidFill>
                  <a:schemeClr val="tx1"/>
                </a:solidFill>
                <a:latin typeface="Times New Roman" pitchFamily="18" charset="0"/>
                <a:cs typeface="Times New Roman" pitchFamily="18" charset="0"/>
              </a:rPr>
              <a:t>) обеспечивать соблюдение санитарно-гигиенических требований;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Скругленный прямоугольник 22"/>
          <p:cNvSpPr/>
          <p:nvPr/>
        </p:nvSpPr>
        <p:spPr bwMode="auto">
          <a:xfrm>
            <a:off x="266699" y="4043364"/>
            <a:ext cx="8601075" cy="202882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r>
              <a:rPr lang="ru-RU" sz="2000" b="0" dirty="0" err="1" smtClean="0">
                <a:solidFill>
                  <a:schemeClr val="tx1"/>
                </a:solidFill>
                <a:latin typeface="Times New Roman" pitchFamily="18" charset="0"/>
                <a:cs typeface="Times New Roman" pitchFamily="18" charset="0"/>
              </a:rPr>
              <a:t>i</a:t>
            </a:r>
            <a:r>
              <a:rPr lang="ru-RU" sz="2000" b="0" dirty="0" smtClean="0">
                <a:solidFill>
                  <a:schemeClr val="tx1"/>
                </a:solidFill>
                <a:latin typeface="Times New Roman" pitchFamily="18" charset="0"/>
                <a:cs typeface="Times New Roman" pitchFamily="18" charset="0"/>
              </a:rPr>
              <a:t>) отвечать за причиненный несоответствующим продуктом ущерб в течение всего установленного срока службы или срока годности на дату минимального срока годности или в течение минимального срока годности/на конечную дату потребления при условии соблюдения потребителем требований транспортирования, хранения, использования и потребления;</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57214" y="1505575"/>
            <a:ext cx="7843836" cy="3170099"/>
          </a:xfrm>
          <a:prstGeom prst="rect">
            <a:avLst/>
          </a:prstGeom>
        </p:spPr>
        <p:txBody>
          <a:bodyPr wrap="square">
            <a:spAutoFit/>
          </a:bodyPr>
          <a:lstStyle/>
          <a:p>
            <a:r>
              <a:rPr lang="ru-RU" sz="2000" dirty="0" smtClean="0">
                <a:solidFill>
                  <a:srgbClr val="0000FF"/>
                </a:solidFill>
                <a:latin typeface="Times New Roman" pitchFamily="18" charset="0"/>
                <a:cs typeface="Times New Roman" pitchFamily="18" charset="0"/>
              </a:rPr>
              <a:t>ЗАКОН</a:t>
            </a:r>
            <a:r>
              <a:rPr lang="ru-RU" sz="2000" b="0" dirty="0" smtClean="0">
                <a:solidFill>
                  <a:srgbClr val="0000FF"/>
                </a:solidFill>
                <a:latin typeface="Times New Roman" pitchFamily="18" charset="0"/>
                <a:cs typeface="Times New Roman" pitchFamily="18" charset="0"/>
              </a:rPr>
              <a:t> № </a:t>
            </a:r>
            <a:r>
              <a:rPr lang="ru-RU" sz="2000" b="0" dirty="0" smtClean="0">
                <a:solidFill>
                  <a:srgbClr val="0000FF"/>
                </a:solidFill>
                <a:latin typeface="Times New Roman" pitchFamily="18" charset="0"/>
                <a:cs typeface="Times New Roman" pitchFamily="18" charset="0"/>
              </a:rPr>
              <a:t>306</a:t>
            </a:r>
            <a:r>
              <a:rPr lang="en-US" sz="2000" b="0" dirty="0" smtClean="0">
                <a:solidFill>
                  <a:srgbClr val="0000FF"/>
                </a:solidFill>
                <a:latin typeface="Times New Roman" pitchFamily="18" charset="0"/>
                <a:cs typeface="Times New Roman" pitchFamily="18" charset="0"/>
              </a:rPr>
              <a:t> </a:t>
            </a:r>
            <a:r>
              <a:rPr lang="ru-RU" sz="2000" b="0" dirty="0" smtClean="0">
                <a:solidFill>
                  <a:srgbClr val="0000FF"/>
                </a:solidFill>
                <a:latin typeface="Times New Roman" pitchFamily="18" charset="0"/>
                <a:cs typeface="Times New Roman" pitchFamily="18" charset="0"/>
              </a:rPr>
              <a:t>от </a:t>
            </a:r>
            <a:r>
              <a:rPr lang="ru-RU" sz="2000" b="0" dirty="0" smtClean="0">
                <a:solidFill>
                  <a:srgbClr val="0000FF"/>
                </a:solidFill>
                <a:latin typeface="Times New Roman" pitchFamily="18" charset="0"/>
                <a:cs typeface="Times New Roman" pitchFamily="18" charset="0"/>
              </a:rPr>
              <a:t>30-11-2018</a:t>
            </a:r>
          </a:p>
          <a:p>
            <a:r>
              <a:rPr lang="ru-RU" sz="2000" dirty="0" smtClean="0">
                <a:solidFill>
                  <a:srgbClr val="0000FF"/>
                </a:solidFill>
                <a:latin typeface="Times New Roman" pitchFamily="18" charset="0"/>
                <a:cs typeface="Times New Roman" pitchFamily="18" charset="0"/>
              </a:rPr>
              <a:t>о безопасности пищевых </a:t>
            </a:r>
            <a:r>
              <a:rPr lang="ru-RU" sz="2000" dirty="0" smtClean="0">
                <a:solidFill>
                  <a:srgbClr val="0000FF"/>
                </a:solidFill>
                <a:latin typeface="Times New Roman" pitchFamily="18" charset="0"/>
                <a:cs typeface="Times New Roman" pitchFamily="18" charset="0"/>
              </a:rPr>
              <a:t>продуктов</a:t>
            </a:r>
            <a:endParaRPr lang="en-US" sz="2000" dirty="0" smtClean="0">
              <a:solidFill>
                <a:srgbClr val="0000FF"/>
              </a:solidFill>
              <a:latin typeface="Times New Roman" pitchFamily="18" charset="0"/>
              <a:cs typeface="Times New Roman" pitchFamily="18" charset="0"/>
            </a:endParaRPr>
          </a:p>
          <a:p>
            <a:pPr algn="just"/>
            <a:r>
              <a:rPr lang="ru-RU" sz="2000" dirty="0" smtClean="0">
                <a:solidFill>
                  <a:schemeClr val="tx1"/>
                </a:solidFill>
                <a:latin typeface="Times New Roman" pitchFamily="18" charset="0"/>
                <a:cs typeface="Times New Roman" pitchFamily="18" charset="0"/>
              </a:rPr>
              <a:t>Статья 1</a:t>
            </a:r>
            <a:r>
              <a:rPr lang="ru-RU" sz="2000" b="0" dirty="0" smtClean="0">
                <a:solidFill>
                  <a:schemeClr val="tx1"/>
                </a:solidFill>
                <a:latin typeface="Times New Roman" pitchFamily="18" charset="0"/>
                <a:cs typeface="Times New Roman" pitchFamily="18" charset="0"/>
              </a:rPr>
              <a:t>. Цель, задачи и области применения настоящего закона</a:t>
            </a:r>
          </a:p>
          <a:p>
            <a:pPr algn="just"/>
            <a:r>
              <a:rPr lang="ru-RU" sz="2000" b="0" dirty="0" smtClean="0">
                <a:solidFill>
                  <a:schemeClr val="tx1"/>
                </a:solidFill>
                <a:latin typeface="Times New Roman" pitchFamily="18" charset="0"/>
                <a:cs typeface="Times New Roman" pitchFamily="18" charset="0"/>
              </a:rPr>
              <a:t>(1) Целью настоящего закона является достижение высокого уровня охраны здоровья людей и интересов потребителя в отношении безопасности пищевых продуктов, принимая во внимание многообразие снабжения пищевыми продуктами, в том числе традиционными, обеспечивая эффективное функционирование национального рынка.</a:t>
            </a:r>
          </a:p>
          <a:p>
            <a:endParaRPr lang="ru-RU" sz="2000"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28612" y="1347727"/>
            <a:ext cx="8558211" cy="5324535"/>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(2)  Для достижения цели, предусмотренной частью (1), настоящий закон:</a:t>
            </a:r>
          </a:p>
          <a:p>
            <a:pPr algn="just"/>
            <a:r>
              <a:rPr lang="ru-RU" sz="2000" b="0" dirty="0" err="1" smtClean="0">
                <a:solidFill>
                  <a:schemeClr val="tx1"/>
                </a:solidFill>
                <a:latin typeface="Times New Roman" pitchFamily="18" charset="0"/>
                <a:cs typeface="Times New Roman" pitchFamily="18" charset="0"/>
              </a:rPr>
              <a:t>a</a:t>
            </a:r>
            <a:r>
              <a:rPr lang="ru-RU" sz="2000" b="0" dirty="0" smtClean="0">
                <a:solidFill>
                  <a:schemeClr val="tx1"/>
                </a:solidFill>
                <a:latin typeface="Times New Roman" pitchFamily="18" charset="0"/>
                <a:cs typeface="Times New Roman" pitchFamily="18" charset="0"/>
              </a:rPr>
              <a:t>) устанавливает общие принципы регулирования области пищевых продуктов и кормов для животных в целом и их безопасности в частности;</a:t>
            </a:r>
          </a:p>
          <a:p>
            <a:pPr algn="just"/>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устанавливает и определяет области компетенции Национального агентства по безопасности пищевых продуктов в отношении безопасности пищевых продуктов и кормов для животных по всей продовольственной цепи;</a:t>
            </a:r>
          </a:p>
          <a:p>
            <a:pPr algn="just"/>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 устанавливает и определяет области компетенции Министерства здравоохранения, труда и социальной защиты в отношении общественного здоровья и надзора за некоторыми категориями пищевых продуктов, влияющих на здоровье населения, в пределах полномочий, установленных настоящим законом;</a:t>
            </a:r>
          </a:p>
          <a:p>
            <a:pPr algn="just"/>
            <a:r>
              <a:rPr lang="ru-RU" sz="2000" b="0" dirty="0" err="1" smtClean="0">
                <a:solidFill>
                  <a:schemeClr val="tx1"/>
                </a:solidFill>
                <a:latin typeface="Times New Roman" pitchFamily="18" charset="0"/>
                <a:cs typeface="Times New Roman" pitchFamily="18" charset="0"/>
              </a:rPr>
              <a:t>d</a:t>
            </a:r>
            <a:r>
              <a:rPr lang="ru-RU" sz="2000" b="0" dirty="0" smtClean="0">
                <a:solidFill>
                  <a:schemeClr val="tx1"/>
                </a:solidFill>
                <a:latin typeface="Times New Roman" pitchFamily="18" charset="0"/>
                <a:cs typeface="Times New Roman" pitchFamily="18" charset="0"/>
              </a:rPr>
              <a:t>) устанавливает права и обязанности операторов продовольственного сектора, участвующих в производстве, переработке, хранении, перевозке, распределении и продаже пищевых продуктов и кормов для животных;</a:t>
            </a:r>
          </a:p>
          <a:p>
            <a:pPr algn="just"/>
            <a:r>
              <a:rPr lang="ru-RU" sz="2000" b="0" dirty="0" err="1" smtClean="0">
                <a:solidFill>
                  <a:schemeClr val="tx1"/>
                </a:solidFill>
                <a:latin typeface="Times New Roman" pitchFamily="18" charset="0"/>
                <a:cs typeface="Times New Roman" pitchFamily="18" charset="0"/>
              </a:rPr>
              <a:t>e</a:t>
            </a:r>
            <a:r>
              <a:rPr lang="ru-RU" sz="2000" b="0" dirty="0" smtClean="0">
                <a:solidFill>
                  <a:schemeClr val="tx1"/>
                </a:solidFill>
                <a:latin typeface="Times New Roman" pitchFamily="18" charset="0"/>
                <a:cs typeface="Times New Roman" pitchFamily="18" charset="0"/>
              </a:rPr>
              <a:t>) укрепляет правовую и институциональную базу, касающуюся безопасности пищевых продуктов и кормов для животных.</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Скругленный прямоугольник 9"/>
          <p:cNvSpPr/>
          <p:nvPr/>
        </p:nvSpPr>
        <p:spPr bwMode="auto">
          <a:xfrm>
            <a:off x="357189" y="1485900"/>
            <a:ext cx="8301036" cy="23431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sz="2000" dirty="0" smtClean="0">
                <a:solidFill>
                  <a:schemeClr val="tx1"/>
                </a:solidFill>
                <a:latin typeface="Times New Roman" pitchFamily="18" charset="0"/>
                <a:cs typeface="Times New Roman" pitchFamily="18" charset="0"/>
              </a:rPr>
              <a:t>Статья 6.</a:t>
            </a:r>
            <a:r>
              <a:rPr lang="ru-RU" sz="2000" b="0" dirty="0" smtClean="0">
                <a:solidFill>
                  <a:schemeClr val="tx1"/>
                </a:solidFill>
                <a:latin typeface="Times New Roman" pitchFamily="18" charset="0"/>
                <a:cs typeface="Times New Roman" pitchFamily="18" charset="0"/>
              </a:rPr>
              <a:t> Плата за выброс загрязнителей стационарными источниками</a:t>
            </a:r>
          </a:p>
          <a:p>
            <a:pPr algn="just"/>
            <a:r>
              <a:rPr lang="ru-RU" sz="2000" b="0" dirty="0" smtClean="0">
                <a:solidFill>
                  <a:schemeClr val="tx1"/>
                </a:solidFill>
                <a:latin typeface="Times New Roman" pitchFamily="18" charset="0"/>
                <a:cs typeface="Times New Roman" pitchFamily="18" charset="0"/>
              </a:rPr>
              <a:t>(1) Плата за выброс в атмосферный воздух загрязнителей стационарными источниками взимается с субъектов, допускающих:</a:t>
            </a:r>
          </a:p>
          <a:p>
            <a:pPr algn="just"/>
            <a:r>
              <a:rPr lang="ru-RU" sz="2000" b="0" dirty="0" smtClean="0">
                <a:solidFill>
                  <a:schemeClr val="tx1"/>
                </a:solidFill>
                <a:latin typeface="Times New Roman" pitchFamily="18" charset="0"/>
                <a:cs typeface="Times New Roman" pitchFamily="18" charset="0"/>
              </a:rPr>
              <a:t>а) выброс загрязнителей в пределах установленных нормативов;</a:t>
            </a:r>
          </a:p>
          <a:p>
            <a:pPr algn="just"/>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выброс загрязнителей с превышением установленных нормативов.</a:t>
            </a:r>
          </a:p>
          <a:p>
            <a:pPr algn="just"/>
            <a:r>
              <a:rPr lang="ru-RU" sz="2000" b="0" dirty="0" smtClean="0">
                <a:solidFill>
                  <a:schemeClr val="tx1"/>
                </a:solidFill>
                <a:latin typeface="Times New Roman" pitchFamily="18" charset="0"/>
                <a:cs typeface="Times New Roman" pitchFamily="18" charset="0"/>
              </a:rPr>
              <a:t>(2) Нормативы и порядок расчета указанной в части (1) платы приведены в приложении 2.</a:t>
            </a:r>
            <a:endParaRPr lang="ru-RU" sz="2000" b="0"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bwMode="auto">
          <a:xfrm>
            <a:off x="357188" y="4052888"/>
            <a:ext cx="8315325" cy="231933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sz="2000" dirty="0" smtClean="0">
                <a:solidFill>
                  <a:schemeClr val="tx1"/>
                </a:solidFill>
                <a:latin typeface="Times New Roman" pitchFamily="18" charset="0"/>
                <a:cs typeface="Times New Roman" pitchFamily="18" charset="0"/>
              </a:rPr>
              <a:t>Статья 9.</a:t>
            </a:r>
            <a:r>
              <a:rPr lang="ru-RU" sz="2000" b="0" dirty="0" smtClean="0">
                <a:solidFill>
                  <a:schemeClr val="tx1"/>
                </a:solidFill>
                <a:latin typeface="Times New Roman" pitchFamily="18" charset="0"/>
                <a:cs typeface="Times New Roman" pitchFamily="18" charset="0"/>
              </a:rPr>
              <a:t> Плата за сброс загрязнителей</a:t>
            </a:r>
          </a:p>
          <a:p>
            <a:r>
              <a:rPr lang="ru-RU" sz="2000" b="0" dirty="0" smtClean="0">
                <a:solidFill>
                  <a:schemeClr val="tx1"/>
                </a:solidFill>
                <a:latin typeface="Times New Roman" pitchFamily="18" charset="0"/>
                <a:cs typeface="Times New Roman" pitchFamily="18" charset="0"/>
              </a:rPr>
              <a:t>(1) Плата за сброс загрязнителей со сточными водами в водные объекты взимается с субъектов, допускающих:</a:t>
            </a:r>
          </a:p>
          <a:p>
            <a:r>
              <a:rPr lang="ru-RU" sz="2000" b="0" i="1" dirty="0" smtClean="0">
                <a:solidFill>
                  <a:schemeClr val="tx1"/>
                </a:solidFill>
                <a:latin typeface="Times New Roman" pitchFamily="18" charset="0"/>
                <a:cs typeface="Times New Roman" pitchFamily="18" charset="0"/>
              </a:rPr>
              <a:t>[Ст.9 ч.(1) изменена ЗП257 от 16.12.20, MO353-357/22.12.20</a:t>
            </a:r>
            <a:r>
              <a:rPr lang="ru-RU" sz="2000" b="0" dirty="0" smtClean="0">
                <a:solidFill>
                  <a:schemeClr val="tx1"/>
                </a:solidFill>
                <a:latin typeface="Times New Roman" pitchFamily="18" charset="0"/>
                <a:cs typeface="Times New Roman" pitchFamily="18" charset="0"/>
              </a:rPr>
              <a:t> </a:t>
            </a:r>
            <a:r>
              <a:rPr lang="ru-RU" sz="2000" b="0" i="1" dirty="0" smtClean="0">
                <a:solidFill>
                  <a:schemeClr val="tx1"/>
                </a:solidFill>
                <a:latin typeface="Times New Roman" pitchFamily="18" charset="0"/>
                <a:cs typeface="Times New Roman" pitchFamily="18" charset="0"/>
              </a:rPr>
              <a:t>ст.288; в силу с 01.01.21]</a:t>
            </a:r>
            <a:endParaRPr lang="ru-RU" sz="2000" b="0" dirty="0" smtClean="0">
              <a:solidFill>
                <a:schemeClr val="tx1"/>
              </a:solidFill>
              <a:latin typeface="Times New Roman" pitchFamily="18" charset="0"/>
              <a:cs typeface="Times New Roman" pitchFamily="18" charset="0"/>
            </a:endParaRPr>
          </a:p>
          <a:p>
            <a:r>
              <a:rPr lang="ru-RU" sz="2000" b="0" dirty="0" smtClean="0">
                <a:solidFill>
                  <a:schemeClr val="tx1"/>
                </a:solidFill>
                <a:latin typeface="Times New Roman" pitchFamily="18" charset="0"/>
                <a:cs typeface="Times New Roman" pitchFamily="18" charset="0"/>
              </a:rPr>
              <a:t>а) сброс загрязнителей в пределах установленных нормативов;</a:t>
            </a:r>
          </a:p>
          <a:p>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сброс загрязнителей с превышением установленных нормативов.</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016758"/>
          </a:xfrm>
          <a:prstGeom prst="rect">
            <a:avLst/>
          </a:prstGeom>
          <a:noFill/>
        </p:spPr>
        <p:txBody>
          <a:bodyPr wrap="square" rtlCol="0">
            <a:spAutoFit/>
          </a:bodyPr>
          <a:lstStyle/>
          <a:p>
            <a:pPr algn="just"/>
            <a:r>
              <a:rPr lang="ru-RU" sz="2000" b="0" i="1" dirty="0" smtClean="0">
                <a:solidFill>
                  <a:schemeClr val="tx1"/>
                </a:solidFill>
                <a:latin typeface="Times New Roman" pitchFamily="18" charset="0"/>
                <a:cs typeface="Times New Roman" pitchFamily="18" charset="0"/>
              </a:rPr>
              <a:t>пищевой продукт или продукт</a:t>
            </a:r>
            <a:r>
              <a:rPr lang="ru-RU" sz="2000" b="0" dirty="0" smtClean="0">
                <a:solidFill>
                  <a:schemeClr val="tx1"/>
                </a:solidFill>
                <a:latin typeface="Times New Roman" pitchFamily="18" charset="0"/>
                <a:cs typeface="Times New Roman" pitchFamily="18" charset="0"/>
              </a:rPr>
              <a:t> – любое переработанное, частично переработанное либо не переработанное вещество или продукт, разумно предназначенный или предусмотренный для потребления в пищу человеком. Пищевые продукты включают напитки, жевательные резинки и любое вещество, в том числе воду, намеренно включенное в пищевые продукты в процессе их изготовления, приготовления или обработки. Они включают воду после прохождения ею точки соответствия:</a:t>
            </a:r>
          </a:p>
          <a:p>
            <a:pPr algn="just"/>
            <a:r>
              <a:rPr lang="ru-RU" sz="2000" b="0" dirty="0" smtClean="0">
                <a:solidFill>
                  <a:schemeClr val="tx1"/>
                </a:solidFill>
                <a:latin typeface="Times New Roman" pitchFamily="18" charset="0"/>
                <a:cs typeface="Times New Roman" pitchFamily="18" charset="0"/>
              </a:rPr>
              <a:t>1) в случае воды, поставляемой через распределительную сеть, – в точке, где она вытекает из кранов, находящихся внутри помещения или предприятия, и обычно используется для потребления человеком;</a:t>
            </a:r>
          </a:p>
          <a:p>
            <a:pPr algn="just"/>
            <a:r>
              <a:rPr lang="ru-RU" sz="2000" b="0" dirty="0" smtClean="0">
                <a:solidFill>
                  <a:schemeClr val="tx1"/>
                </a:solidFill>
                <a:latin typeface="Times New Roman" pitchFamily="18" charset="0"/>
                <a:cs typeface="Times New Roman" pitchFamily="18" charset="0"/>
              </a:rPr>
              <a:t>2) в случае воды, поступающей из резервуара, – в точке, где она вытекает из резервуара;</a:t>
            </a:r>
          </a:p>
          <a:p>
            <a:pPr algn="just"/>
            <a:r>
              <a:rPr lang="ru-RU" sz="2000" b="0" dirty="0" smtClean="0">
                <a:solidFill>
                  <a:schemeClr val="tx1"/>
                </a:solidFill>
                <a:latin typeface="Times New Roman" pitchFamily="18" charset="0"/>
                <a:cs typeface="Times New Roman" pitchFamily="18" charset="0"/>
              </a:rPr>
              <a:t>3) в случае воды, разлитой в бутылки или емкости для продажи, – в точке, где она разливается в бутылки или емкости;</a:t>
            </a:r>
          </a:p>
          <a:p>
            <a:pPr algn="just"/>
            <a:r>
              <a:rPr lang="ru-RU" sz="2000" b="0" dirty="0" smtClean="0">
                <a:solidFill>
                  <a:schemeClr val="tx1"/>
                </a:solidFill>
                <a:latin typeface="Times New Roman" pitchFamily="18" charset="0"/>
                <a:cs typeface="Times New Roman" pitchFamily="18" charset="0"/>
              </a:rPr>
              <a:t>4) в случае воды, используемой на пищевом предприятии, – в точке, где вода используется на предприятии.</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85763" y="1540342"/>
            <a:ext cx="8415338" cy="5016758"/>
          </a:xfrm>
          <a:prstGeom prst="rect">
            <a:avLst/>
          </a:prstGeom>
        </p:spPr>
        <p:txBody>
          <a:bodyPr wrap="square">
            <a:spAutoFit/>
          </a:bodyPr>
          <a:lstStyle/>
          <a:p>
            <a:pPr algn="just"/>
            <a:r>
              <a:rPr lang="ru-RU" sz="2000" dirty="0" smtClean="0">
                <a:solidFill>
                  <a:schemeClr val="tx1"/>
                </a:solidFill>
                <a:latin typeface="Times New Roman" pitchFamily="18" charset="0"/>
                <a:cs typeface="Times New Roman" pitchFamily="18" charset="0"/>
              </a:rPr>
              <a:t>Статья 14.</a:t>
            </a:r>
            <a:r>
              <a:rPr lang="ru-RU" sz="2000" b="0" dirty="0" smtClean="0">
                <a:solidFill>
                  <a:schemeClr val="tx1"/>
                </a:solidFill>
                <a:latin typeface="Times New Roman" pitchFamily="18" charset="0"/>
                <a:cs typeface="Times New Roman" pitchFamily="18" charset="0"/>
              </a:rPr>
              <a:t> Выдача разрешения на некоторые пищевые продукты, </a:t>
            </a:r>
            <a:r>
              <a:rPr lang="ru-RU" sz="2000" b="0" dirty="0" smtClean="0">
                <a:solidFill>
                  <a:schemeClr val="tx1"/>
                </a:solidFill>
                <a:latin typeface="Times New Roman" pitchFamily="18" charset="0"/>
                <a:cs typeface="Times New Roman" pitchFamily="18" charset="0"/>
              </a:rPr>
              <a:t>материалы</a:t>
            </a:r>
            <a:r>
              <a:rPr lang="en-US"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и </a:t>
            </a:r>
            <a:r>
              <a:rPr lang="ru-RU" sz="2000" b="0" dirty="0" smtClean="0">
                <a:solidFill>
                  <a:schemeClr val="tx1"/>
                </a:solidFill>
                <a:latin typeface="Times New Roman" pitchFamily="18" charset="0"/>
                <a:cs typeface="Times New Roman" pitchFamily="18" charset="0"/>
              </a:rPr>
              <a:t>изделия, контактирующие с пищевыми  продуктами, </a:t>
            </a:r>
            <a:r>
              <a:rPr lang="ru-RU" sz="2000" b="0" u="sng" dirty="0" smtClean="0">
                <a:solidFill>
                  <a:schemeClr val="tx1"/>
                </a:solidFill>
                <a:latin typeface="Times New Roman" pitchFamily="18" charset="0"/>
                <a:cs typeface="Times New Roman" pitchFamily="18" charset="0"/>
              </a:rPr>
              <a:t>и </a:t>
            </a:r>
            <a:r>
              <a:rPr lang="ru-RU" sz="2000" b="0" u="sng" dirty="0" smtClean="0">
                <a:solidFill>
                  <a:schemeClr val="tx1"/>
                </a:solidFill>
                <a:latin typeface="Times New Roman" pitchFamily="18" charset="0"/>
                <a:cs typeface="Times New Roman" pitchFamily="18" charset="0"/>
              </a:rPr>
              <a:t>источники</a:t>
            </a:r>
            <a:r>
              <a:rPr lang="en-US" sz="2000" b="0" u="sng" dirty="0" smtClean="0">
                <a:solidFill>
                  <a:schemeClr val="tx1"/>
                </a:solidFill>
                <a:latin typeface="Times New Roman" pitchFamily="18" charset="0"/>
                <a:cs typeface="Times New Roman" pitchFamily="18" charset="0"/>
              </a:rPr>
              <a:t> </a:t>
            </a:r>
            <a:r>
              <a:rPr lang="ru-RU" sz="2000" b="0" u="sng" dirty="0" smtClean="0">
                <a:solidFill>
                  <a:schemeClr val="tx1"/>
                </a:solidFill>
                <a:latin typeface="Times New Roman" pitchFamily="18" charset="0"/>
                <a:cs typeface="Times New Roman" pitchFamily="18" charset="0"/>
              </a:rPr>
              <a:t>минеральной </a:t>
            </a:r>
            <a:r>
              <a:rPr lang="ru-RU" sz="2000" b="0" u="sng" dirty="0" smtClean="0">
                <a:solidFill>
                  <a:schemeClr val="tx1"/>
                </a:solidFill>
                <a:latin typeface="Times New Roman" pitchFamily="18" charset="0"/>
                <a:cs typeface="Times New Roman" pitchFamily="18" charset="0"/>
              </a:rPr>
              <a:t>и питьевой воды </a:t>
            </a:r>
          </a:p>
          <a:p>
            <a:pPr marL="457200" indent="-457200" algn="just">
              <a:buAutoNum type="arabicParenBoth"/>
            </a:pPr>
            <a:r>
              <a:rPr lang="ru-RU" sz="2000" b="0" dirty="0" smtClean="0">
                <a:solidFill>
                  <a:schemeClr val="tx1"/>
                </a:solidFill>
                <a:latin typeface="Times New Roman" pitchFamily="18" charset="0"/>
                <a:cs typeface="Times New Roman" pitchFamily="18" charset="0"/>
              </a:rPr>
              <a:t>Перед </a:t>
            </a:r>
            <a:r>
              <a:rPr lang="ru-RU" sz="2000" b="0" dirty="0" smtClean="0">
                <a:solidFill>
                  <a:schemeClr val="tx1"/>
                </a:solidFill>
                <a:latin typeface="Times New Roman" pitchFamily="18" charset="0"/>
                <a:cs typeface="Times New Roman" pitchFamily="18" charset="0"/>
              </a:rPr>
              <a:t>использованием в процессах производства, введением на рынок и распределением на некоторые пищевые продукты, </a:t>
            </a:r>
            <a:r>
              <a:rPr lang="ru-RU" sz="2000" b="0" u="sng" dirty="0" smtClean="0">
                <a:solidFill>
                  <a:schemeClr val="tx1"/>
                </a:solidFill>
                <a:latin typeface="Times New Roman" pitchFamily="18" charset="0"/>
                <a:cs typeface="Times New Roman" pitchFamily="18" charset="0"/>
              </a:rPr>
              <a:t>материалы и изделия, контактирующие с пищевыми продуктами, а также источники минеральной и питьевой воды подлежат выдаче санитарные разрешения в следующем порядке</a:t>
            </a:r>
            <a:r>
              <a:rPr lang="ru-RU" sz="2000" b="0" u="sng" dirty="0" smtClean="0">
                <a:solidFill>
                  <a:schemeClr val="tx1"/>
                </a:solidFill>
                <a:latin typeface="Times New Roman" pitchFamily="18" charset="0"/>
                <a:cs typeface="Times New Roman" pitchFamily="18" charset="0"/>
              </a:rPr>
              <a:t>:</a:t>
            </a:r>
            <a:endParaRPr lang="en-US" sz="2000" b="0" u="sng" dirty="0" smtClean="0">
              <a:solidFill>
                <a:schemeClr val="tx1"/>
              </a:solidFill>
              <a:latin typeface="Times New Roman" pitchFamily="18" charset="0"/>
              <a:cs typeface="Times New Roman" pitchFamily="18" charset="0"/>
            </a:endParaRPr>
          </a:p>
          <a:p>
            <a:pPr marL="457200" indent="-457200" algn="just"/>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 на материалы и изделия, контактирующие с пищевыми продуктами, и на источники минеральной и питьевой воды </a:t>
            </a:r>
            <a:r>
              <a:rPr lang="ru-RU" sz="2000" b="0" u="sng" dirty="0" smtClean="0">
                <a:solidFill>
                  <a:schemeClr val="tx1"/>
                </a:solidFill>
                <a:latin typeface="Times New Roman" pitchFamily="18" charset="0"/>
                <a:cs typeface="Times New Roman" pitchFamily="18" charset="0"/>
              </a:rPr>
              <a:t>должно быть выдано санитарное заключение в соответствии с положениями Закона о государственном надзоре за общественным здоровьем № 10/2009</a:t>
            </a:r>
            <a:r>
              <a:rPr lang="ru-RU" sz="2000" b="0" u="sng" dirty="0" smtClean="0">
                <a:solidFill>
                  <a:schemeClr val="tx1"/>
                </a:solidFill>
                <a:latin typeface="Times New Roman" pitchFamily="18" charset="0"/>
                <a:cs typeface="Times New Roman" pitchFamily="18" charset="0"/>
              </a:rPr>
              <a:t>.</a:t>
            </a:r>
            <a:endParaRPr lang="en-US" sz="2000" b="0" u="sng" dirty="0" smtClean="0">
              <a:solidFill>
                <a:schemeClr val="tx1"/>
              </a:solidFill>
              <a:latin typeface="Times New Roman" pitchFamily="18" charset="0"/>
              <a:cs typeface="Times New Roman" pitchFamily="18" charset="0"/>
            </a:endParaRPr>
          </a:p>
          <a:p>
            <a:pPr marL="457200" indent="-457200" algn="just"/>
            <a:r>
              <a:rPr lang="ru-RU" sz="2000" b="0" dirty="0" smtClean="0">
                <a:solidFill>
                  <a:schemeClr val="tx1"/>
                </a:solidFill>
                <a:latin typeface="Times New Roman" pitchFamily="18" charset="0"/>
                <a:cs typeface="Times New Roman" pitchFamily="18" charset="0"/>
              </a:rPr>
              <a:t>(2) </a:t>
            </a:r>
            <a:r>
              <a:rPr lang="ru-RU" sz="2000" b="0" u="sng" dirty="0" smtClean="0">
                <a:solidFill>
                  <a:schemeClr val="tx1"/>
                </a:solidFill>
                <a:latin typeface="Times New Roman" pitchFamily="18" charset="0"/>
                <a:cs typeface="Times New Roman" pitchFamily="18" charset="0"/>
              </a:rPr>
              <a:t>Запрещается использование в процессах производства</a:t>
            </a:r>
            <a:r>
              <a:rPr lang="ru-RU" sz="2000" b="0" dirty="0" smtClean="0">
                <a:solidFill>
                  <a:schemeClr val="tx1"/>
                </a:solidFill>
                <a:latin typeface="Times New Roman" pitchFamily="18" charset="0"/>
                <a:cs typeface="Times New Roman" pitchFamily="18" charset="0"/>
              </a:rPr>
              <a:t>, введение на рынок и распределение продуктов, указанных в части (1), на которые не выдано санитарное разрешение в порядке, установленном настоящим законом.</a:t>
            </a:r>
          </a:p>
        </p:txBody>
      </p:sp>
    </p:spTree>
    <p:extLst>
      <p:ext uri="{BB962C8B-B14F-4D97-AF65-F5344CB8AC3E}">
        <p14:creationId xmlns:p14="http://schemas.microsoft.com/office/powerpoint/2010/main" xmlns="" val="31064893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4325" y="1648450"/>
            <a:ext cx="8358188" cy="4093428"/>
          </a:xfrm>
          <a:prstGeom prst="rect">
            <a:avLst/>
          </a:prstGeom>
        </p:spPr>
        <p:txBody>
          <a:bodyPr wrap="square">
            <a:spAutoFit/>
          </a:bodyPr>
          <a:lstStyle/>
          <a:p>
            <a:pPr algn="just"/>
            <a:r>
              <a:rPr lang="ru-RU" sz="2000" dirty="0" smtClean="0">
                <a:solidFill>
                  <a:schemeClr val="tx1"/>
                </a:solidFill>
                <a:latin typeface="Times New Roman" pitchFamily="18" charset="0"/>
                <a:cs typeface="Times New Roman" pitchFamily="18" charset="0"/>
              </a:rPr>
              <a:t>Статья 24.</a:t>
            </a:r>
            <a:r>
              <a:rPr lang="ru-RU" sz="2000" b="0" dirty="0" smtClean="0">
                <a:solidFill>
                  <a:schemeClr val="tx1"/>
                </a:solidFill>
                <a:latin typeface="Times New Roman" pitchFamily="18" charset="0"/>
                <a:cs typeface="Times New Roman" pitchFamily="18" charset="0"/>
              </a:rPr>
              <a:t> Сферы компетенции Национального агентства по </a:t>
            </a:r>
            <a:r>
              <a:rPr lang="ru-RU" sz="2000" b="0" dirty="0" smtClean="0">
                <a:solidFill>
                  <a:schemeClr val="tx1"/>
                </a:solidFill>
                <a:latin typeface="Times New Roman" pitchFamily="18" charset="0"/>
                <a:cs typeface="Times New Roman" pitchFamily="18" charset="0"/>
              </a:rPr>
              <a:t>безопасности</a:t>
            </a:r>
            <a:r>
              <a:rPr lang="en-US"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пищевых</a:t>
            </a:r>
            <a:r>
              <a:rPr lang="ru-RU"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продуктов</a:t>
            </a:r>
            <a:endParaRPr lang="en-US"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(2) Основными сферами компетенции Национального агентства по безопасности пищевых продуктов являются</a:t>
            </a:r>
            <a:r>
              <a:rPr lang="ru-RU"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pPr algn="just"/>
            <a:r>
              <a:rPr lang="ru-RU" sz="2000" b="0" dirty="0" err="1" smtClean="0">
                <a:solidFill>
                  <a:schemeClr val="tx1"/>
                </a:solidFill>
                <a:latin typeface="Times New Roman" pitchFamily="18" charset="0"/>
                <a:cs typeface="Times New Roman" pitchFamily="18" charset="0"/>
              </a:rPr>
              <a:t>m</a:t>
            </a:r>
            <a:r>
              <a:rPr lang="ru-RU" sz="2000" b="0" dirty="0" smtClean="0">
                <a:solidFill>
                  <a:schemeClr val="tx1"/>
                </a:solidFill>
                <a:latin typeface="Times New Roman" pitchFamily="18" charset="0"/>
                <a:cs typeface="Times New Roman" pitchFamily="18" charset="0"/>
              </a:rPr>
              <a:t>) надзор за качеством питьевой воды, используемой предприятиями продовольственной цепи, рыночный надзор за питьевой водой и минеральной водой, в том числе за </a:t>
            </a:r>
            <a:r>
              <a:rPr lang="ru-RU" sz="2000" b="0" dirty="0" err="1" smtClean="0">
                <a:solidFill>
                  <a:schemeClr val="tx1"/>
                </a:solidFill>
                <a:latin typeface="Times New Roman" pitchFamily="18" charset="0"/>
                <a:cs typeface="Times New Roman" pitchFamily="18" charset="0"/>
              </a:rPr>
              <a:t>бутилированной</a:t>
            </a:r>
            <a:r>
              <a:rPr lang="ru-RU" sz="2000" b="0" dirty="0" smtClean="0">
                <a:solidFill>
                  <a:schemeClr val="tx1"/>
                </a:solidFill>
                <a:latin typeface="Times New Roman" pitchFamily="18" charset="0"/>
                <a:cs typeface="Times New Roman" pitchFamily="18" charset="0"/>
              </a:rPr>
              <a:t> водой</a:t>
            </a:r>
            <a:r>
              <a:rPr lang="ru-RU" sz="2000" b="0" dirty="0" smtClean="0">
                <a:solidFill>
                  <a:schemeClr val="tx1"/>
                </a:solidFill>
                <a:latin typeface="Times New Roman" pitchFamily="18" charset="0"/>
                <a:cs typeface="Times New Roman" pitchFamily="18" charset="0"/>
              </a:rPr>
              <a:t>;</a:t>
            </a:r>
            <a:endParaRPr lang="en-US" sz="2000" b="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  </a:t>
            </a:r>
            <a:endParaRPr lang="en-US" sz="2000" smtClean="0">
              <a:solidFill>
                <a:schemeClr val="tx1"/>
              </a:solidFill>
              <a:latin typeface="Times New Roman" pitchFamily="18" charset="0"/>
              <a:cs typeface="Times New Roman" pitchFamily="18" charset="0"/>
            </a:endParaRPr>
          </a:p>
          <a:p>
            <a:r>
              <a:rPr lang="ru-RU" sz="2000" smtClean="0">
                <a:solidFill>
                  <a:schemeClr val="tx1"/>
                </a:solidFill>
                <a:latin typeface="Times New Roman" pitchFamily="18" charset="0"/>
                <a:cs typeface="Times New Roman" pitchFamily="18" charset="0"/>
              </a:rPr>
              <a:t>Статья </a:t>
            </a:r>
            <a:r>
              <a:rPr lang="ru-RU" sz="2000" dirty="0" smtClean="0">
                <a:solidFill>
                  <a:schemeClr val="tx1"/>
                </a:solidFill>
                <a:latin typeface="Times New Roman" pitchFamily="18" charset="0"/>
                <a:cs typeface="Times New Roman" pitchFamily="18" charset="0"/>
              </a:rPr>
              <a:t>25.</a:t>
            </a:r>
            <a:r>
              <a:rPr lang="ru-RU" sz="2000" b="0" dirty="0" smtClean="0">
                <a:solidFill>
                  <a:schemeClr val="tx1"/>
                </a:solidFill>
                <a:latin typeface="Times New Roman" pitchFamily="18" charset="0"/>
                <a:cs typeface="Times New Roman" pitchFamily="18" charset="0"/>
              </a:rPr>
              <a:t> Сферы компетенции Министерства  здравоохранения, </a:t>
            </a:r>
            <a:r>
              <a:rPr lang="ru-RU" sz="2000" b="0" dirty="0" smtClean="0">
                <a:solidFill>
                  <a:schemeClr val="tx1"/>
                </a:solidFill>
                <a:latin typeface="Times New Roman" pitchFamily="18" charset="0"/>
                <a:cs typeface="Times New Roman" pitchFamily="18" charset="0"/>
              </a:rPr>
              <a:t>труда</a:t>
            </a:r>
            <a:r>
              <a:rPr lang="en-US"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и </a:t>
            </a:r>
            <a:r>
              <a:rPr lang="ru-RU" sz="2000" b="0" dirty="0" smtClean="0">
                <a:solidFill>
                  <a:schemeClr val="tx1"/>
                </a:solidFill>
                <a:latin typeface="Times New Roman" pitchFamily="18" charset="0"/>
                <a:cs typeface="Times New Roman" pitchFamily="18" charset="0"/>
              </a:rPr>
              <a:t>социальной защиты</a:t>
            </a:r>
          </a:p>
          <a:p>
            <a:pPr algn="just"/>
            <a:r>
              <a:rPr lang="ru-RU" sz="2000" b="0" dirty="0" err="1" smtClean="0">
                <a:solidFill>
                  <a:schemeClr val="tx1"/>
                </a:solidFill>
                <a:latin typeface="Times New Roman" pitchFamily="18" charset="0"/>
                <a:cs typeface="Times New Roman" pitchFamily="18" charset="0"/>
              </a:rPr>
              <a:t>d</a:t>
            </a:r>
            <a:r>
              <a:rPr lang="ru-RU" sz="2000" b="0" dirty="0" smtClean="0">
                <a:solidFill>
                  <a:schemeClr val="tx1"/>
                </a:solidFill>
                <a:latin typeface="Times New Roman" pitchFamily="18" charset="0"/>
                <a:cs typeface="Times New Roman" pitchFamily="18" charset="0"/>
              </a:rPr>
              <a:t>) выдача заключений и контроль за качеством питьевой воды в общественной сети водоснабжения, кроме указанной в пункте </a:t>
            </a:r>
            <a:r>
              <a:rPr lang="ru-RU" sz="2000" b="0" dirty="0" err="1" smtClean="0">
                <a:solidFill>
                  <a:schemeClr val="tx1"/>
                </a:solidFill>
                <a:latin typeface="Times New Roman" pitchFamily="18" charset="0"/>
                <a:cs typeface="Times New Roman" pitchFamily="18" charset="0"/>
              </a:rPr>
              <a:t>m</a:t>
            </a:r>
            <a:r>
              <a:rPr lang="ru-RU" sz="2000" b="0" dirty="0" smtClean="0">
                <a:solidFill>
                  <a:schemeClr val="tx1"/>
                </a:solidFill>
                <a:latin typeface="Times New Roman" pitchFamily="18" charset="0"/>
                <a:cs typeface="Times New Roman" pitchFamily="18" charset="0"/>
              </a:rPr>
              <a:t>) части (2) статьи 24;</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42901" y="1520786"/>
            <a:ext cx="8486774" cy="4154984"/>
          </a:xfrm>
          <a:prstGeom prst="rect">
            <a:avLst/>
          </a:prstGeom>
        </p:spPr>
        <p:txBody>
          <a:bodyPr wrap="square">
            <a:spAutoFit/>
          </a:bodyPr>
          <a:lstStyle/>
          <a:p>
            <a:r>
              <a:rPr lang="ru-RU" dirty="0" smtClean="0">
                <a:solidFill>
                  <a:srgbClr val="0000FF"/>
                </a:solidFill>
                <a:latin typeface="Times New Roman" pitchFamily="18" charset="0"/>
                <a:cs typeface="Times New Roman" pitchFamily="18" charset="0"/>
              </a:rPr>
              <a:t>ЗАКОН</a:t>
            </a:r>
            <a:r>
              <a:rPr lang="ru-RU" b="0" dirty="0" smtClean="0">
                <a:solidFill>
                  <a:srgbClr val="0000FF"/>
                </a:solidFill>
                <a:latin typeface="Times New Roman" pitchFamily="18" charset="0"/>
                <a:cs typeface="Times New Roman" pitchFamily="18" charset="0"/>
              </a:rPr>
              <a:t> </a:t>
            </a:r>
            <a:r>
              <a:rPr lang="ru-RU" dirty="0" smtClean="0">
                <a:solidFill>
                  <a:srgbClr val="0000FF"/>
                </a:solidFill>
                <a:latin typeface="Times New Roman" pitchFamily="18" charset="0"/>
                <a:cs typeface="Times New Roman" pitchFamily="18" charset="0"/>
              </a:rPr>
              <a:t>№ 1402 от 24-10-2002 о публичных службах коммунального хозяйства</a:t>
            </a:r>
            <a:endParaRPr lang="ru-RU" b="0" dirty="0" smtClean="0">
              <a:solidFill>
                <a:srgbClr val="0000FF"/>
              </a:solidFill>
              <a:latin typeface="Times New Roman" pitchFamily="18" charset="0"/>
              <a:cs typeface="Times New Roman" pitchFamily="18" charset="0"/>
            </a:endParaRPr>
          </a:p>
          <a:p>
            <a:r>
              <a:rPr lang="ru-RU" b="0" dirty="0" smtClean="0">
                <a:solidFill>
                  <a:srgbClr val="0000FF"/>
                </a:solidFill>
                <a:latin typeface="Times New Roman" pitchFamily="18" charset="0"/>
                <a:cs typeface="Times New Roman" pitchFamily="18" charset="0"/>
              </a:rPr>
              <a:t>Опубликован : 07-02-2003 в </a:t>
            </a:r>
            <a:r>
              <a:rPr lang="ru-RU" b="0" dirty="0" err="1" smtClean="0">
                <a:solidFill>
                  <a:srgbClr val="0000FF"/>
                </a:solidFill>
                <a:latin typeface="Times New Roman" pitchFamily="18" charset="0"/>
                <a:cs typeface="Times New Roman" pitchFamily="18" charset="0"/>
              </a:rPr>
              <a:t>Monitorul</a:t>
            </a:r>
            <a:r>
              <a:rPr lang="ru-RU" b="0" dirty="0" smtClean="0">
                <a:solidFill>
                  <a:srgbClr val="0000FF"/>
                </a:solidFill>
                <a:latin typeface="Times New Roman" pitchFamily="18" charset="0"/>
                <a:cs typeface="Times New Roman" pitchFamily="18" charset="0"/>
              </a:rPr>
              <a:t> </a:t>
            </a:r>
            <a:r>
              <a:rPr lang="ru-RU" b="0" dirty="0" err="1" smtClean="0">
                <a:solidFill>
                  <a:srgbClr val="0000FF"/>
                </a:solidFill>
                <a:latin typeface="Times New Roman" pitchFamily="18" charset="0"/>
                <a:cs typeface="Times New Roman" pitchFamily="18" charset="0"/>
              </a:rPr>
              <a:t>Oficial</a:t>
            </a:r>
            <a:r>
              <a:rPr lang="ru-RU" b="0" dirty="0" smtClean="0">
                <a:solidFill>
                  <a:srgbClr val="0000FF"/>
                </a:solidFill>
                <a:latin typeface="Times New Roman" pitchFamily="18" charset="0"/>
                <a:cs typeface="Times New Roman" pitchFamily="18" charset="0"/>
              </a:rPr>
              <a:t> № 14-17 статья № 49  </a:t>
            </a:r>
            <a:r>
              <a:rPr lang="ru-RU" b="0" i="1" dirty="0" smtClean="0">
                <a:solidFill>
                  <a:srgbClr val="0000FF"/>
                </a:solidFill>
                <a:latin typeface="Times New Roman" pitchFamily="18" charset="0"/>
                <a:cs typeface="Times New Roman" pitchFamily="18" charset="0"/>
              </a:rPr>
              <a:t>Версия в силе с 01.01.16 согласно </a:t>
            </a:r>
            <a:r>
              <a:rPr lang="ru-RU" b="0" i="1" dirty="0" smtClean="0">
                <a:solidFill>
                  <a:srgbClr val="0000FF"/>
                </a:solidFill>
                <a:latin typeface="Times New Roman" pitchFamily="18" charset="0"/>
                <a:cs typeface="Times New Roman" pitchFamily="18" charset="0"/>
                <a:hlinkClick r:id="rId8"/>
              </a:rPr>
              <a:t> ЗП154 от 30.07.15, МО224-233/21.08.15 ст.457</a:t>
            </a:r>
            <a:endParaRPr lang="ru-RU" b="0" i="1" dirty="0" smtClean="0">
              <a:solidFill>
                <a:srgbClr val="0000FF"/>
              </a:solidFill>
              <a:latin typeface="Times New Roman" pitchFamily="18" charset="0"/>
              <a:cs typeface="Times New Roman" pitchFamily="18" charset="0"/>
            </a:endParaRPr>
          </a:p>
          <a:p>
            <a:pPr algn="just"/>
            <a:r>
              <a:rPr lang="ro-RO" b="0" i="1" dirty="0" smtClean="0">
                <a:solidFill>
                  <a:srgbClr val="0000FF"/>
                </a:solidFill>
                <a:latin typeface="Times New Roman" pitchFamily="18" charset="0"/>
                <a:cs typeface="Times New Roman" pitchFamily="18" charset="0"/>
                <a:hlinkClick r:id="rId9"/>
              </a:rPr>
              <a:t>https://www.legis.md/cautare/getResults?doc_id=83605&amp;lang=ru</a:t>
            </a:r>
            <a:r>
              <a:rPr lang="ru-RU" dirty="0" smtClean="0"/>
              <a:t>   </a:t>
            </a:r>
          </a:p>
          <a:p>
            <a:pPr algn="just"/>
            <a:r>
              <a:rPr lang="ru-RU" dirty="0" smtClean="0">
                <a:solidFill>
                  <a:schemeClr val="tx1"/>
                </a:solidFill>
                <a:latin typeface="Times New Roman" pitchFamily="18" charset="0"/>
                <a:cs typeface="Times New Roman" pitchFamily="18" charset="0"/>
              </a:rPr>
              <a:t>Ст. 1.</a:t>
            </a:r>
            <a:r>
              <a:rPr lang="ru-RU" b="0" dirty="0" smtClean="0">
                <a:solidFill>
                  <a:schemeClr val="tx1"/>
                </a:solidFill>
                <a:latin typeface="Times New Roman" pitchFamily="18" charset="0"/>
                <a:cs typeface="Times New Roman" pitchFamily="18" charset="0"/>
              </a:rPr>
              <a:t> – Настоящий закон устанавливает единые правовые основы создания и организации деятельности публичных служб коммунального хозяйства административно-территориальных единиц, включая мониторинг и контроль их функционирования.</a:t>
            </a:r>
            <a:endParaRPr lang="ru-RU" b="0" i="1" dirty="0" smtClean="0">
              <a:solidFill>
                <a:schemeClr val="tx1"/>
              </a:solidFill>
              <a:latin typeface="Times New Roman" pitchFamily="18" charset="0"/>
              <a:cs typeface="Times New Roman" pitchFamily="18" charset="0"/>
            </a:endParaRPr>
          </a:p>
          <a:p>
            <a:endParaRPr lang="ru-RU" b="0" i="1" dirty="0" smtClean="0">
              <a:solidFill>
                <a:srgbClr val="0000FF"/>
              </a:solidFill>
              <a:latin typeface="Times New Roman" pitchFamily="18" charset="0"/>
              <a:cs typeface="Times New Roman" pitchFamily="18" charset="0"/>
            </a:endParaRPr>
          </a:p>
          <a:p>
            <a:endParaRPr lang="ru-RU"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42913" y="1557338"/>
            <a:ext cx="8286751" cy="4832092"/>
          </a:xfrm>
          <a:prstGeom prst="rect">
            <a:avLst/>
          </a:prstGeom>
        </p:spPr>
        <p:txBody>
          <a:bodyPr wrap="square">
            <a:spAutoFit/>
          </a:bodyPr>
          <a:lstStyle/>
          <a:p>
            <a:pPr algn="just"/>
            <a:r>
              <a:rPr lang="ru-RU" dirty="0" smtClean="0">
                <a:solidFill>
                  <a:schemeClr val="tx1"/>
                </a:solidFill>
                <a:latin typeface="Times New Roman" pitchFamily="18" charset="0"/>
                <a:cs typeface="Times New Roman" pitchFamily="18" charset="0"/>
              </a:rPr>
              <a:t>Ст. 14.</a:t>
            </a:r>
            <a:r>
              <a:rPr lang="ru-RU" b="0" dirty="0" smtClean="0">
                <a:solidFill>
                  <a:schemeClr val="tx1"/>
                </a:solidFill>
                <a:latin typeface="Times New Roman" pitchFamily="18" charset="0"/>
                <a:cs typeface="Times New Roman" pitchFamily="18" charset="0"/>
              </a:rPr>
              <a:t> – (1) Органам местного публичного управления предоставляется исключительная компетенция в отношении создания, организации, координации, мониторинга и контроля деятельности служб коммунального хозяйства, а также в отношении создания, управления и эксплуатации имущества инфраструктуры благоустройства, составляющего публичную собственность соответствующих административно-территориальных единиц.</a:t>
            </a:r>
          </a:p>
          <a:p>
            <a:pPr algn="just"/>
            <a:r>
              <a:rPr lang="ru-RU" b="0" dirty="0" smtClean="0">
                <a:solidFill>
                  <a:schemeClr val="tx1"/>
                </a:solidFill>
                <a:latin typeface="Times New Roman" pitchFamily="18" charset="0"/>
                <a:cs typeface="Times New Roman" pitchFamily="18" charset="0"/>
              </a:rPr>
              <a:t>(2) Управление специфичным для публичных систем коммунального хозяйства имуществом, составляющим публичную собственность административно-территориальных единиц, должно осуществляться расчетливо, с соблюдением экономии во всем.</a:t>
            </a:r>
          </a:p>
          <a:p>
            <a:pPr algn="just"/>
            <a:r>
              <a:rPr lang="ru-RU" b="0" dirty="0" smtClean="0">
                <a:solidFill>
                  <a:schemeClr val="tx1"/>
                </a:solidFill>
                <a:latin typeface="Times New Roman" pitchFamily="18" charset="0"/>
                <a:cs typeface="Times New Roman" pitchFamily="18" charset="0"/>
              </a:rPr>
              <a:t>(3) В случаях прямого управления назначение на должность главных менеджеров осуществляется по результатам конкурса.</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57200" y="1426637"/>
            <a:ext cx="8386763" cy="5170646"/>
          </a:xfrm>
          <a:prstGeom prst="rect">
            <a:avLst/>
          </a:prstGeom>
        </p:spPr>
        <p:txBody>
          <a:bodyPr wrap="square">
            <a:spAutoFit/>
          </a:bodyPr>
          <a:lstStyle/>
          <a:p>
            <a:pPr algn="just"/>
            <a:r>
              <a:rPr lang="ru-RU" b="0" dirty="0" smtClean="0">
                <a:solidFill>
                  <a:schemeClr val="tx1"/>
                </a:solidFill>
                <a:latin typeface="Times New Roman" pitchFamily="18" charset="0"/>
                <a:cs typeface="Times New Roman" pitchFamily="18" charset="0"/>
              </a:rPr>
              <a:t>    (4) Органы местного публичного управления вправе принимать решения в связи с:</a:t>
            </a:r>
          </a:p>
          <a:p>
            <a:pPr algn="just"/>
            <a:r>
              <a:rPr lang="ru-RU" b="0" dirty="0" smtClean="0">
                <a:solidFill>
                  <a:schemeClr val="tx1"/>
                </a:solidFill>
                <a:latin typeface="Times New Roman" pitchFamily="18" charset="0"/>
                <a:cs typeface="Times New Roman" pitchFamily="18" charset="0"/>
              </a:rPr>
              <a:t>а) подготовкой программ восстановления, расширения и модернизации оснащения публичных систем коммунального хозяйства, а также программ создания новых систем в соответствии с законом;</a:t>
            </a:r>
          </a:p>
          <a:p>
            <a:pPr algn="just"/>
            <a:r>
              <a:rPr lang="ru-RU" b="0" dirty="0" err="1" smtClean="0">
                <a:solidFill>
                  <a:schemeClr val="tx1"/>
                </a:solidFill>
                <a:latin typeface="Times New Roman" pitchFamily="18" charset="0"/>
                <a:cs typeface="Times New Roman" pitchFamily="18" charset="0"/>
              </a:rPr>
              <a:t>b</a:t>
            </a:r>
            <a:r>
              <a:rPr lang="ru-RU" b="0" dirty="0" smtClean="0">
                <a:solidFill>
                  <a:schemeClr val="tx1"/>
                </a:solidFill>
                <a:latin typeface="Times New Roman" pitchFamily="18" charset="0"/>
                <a:cs typeface="Times New Roman" pitchFamily="18" charset="0"/>
              </a:rPr>
              <a:t>) координацией проектирования и выполнения инженерно-технических работ в целях реализации их в рамках единой концепции, согласованной с программами социально-экономического развития населенных пунктов, планами обустройства территорий, генеральными планами по градостроительству и программами охраны окружающей среды;</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с) объединением публичных служб коммунального хозяйства для осуществления совместных инвестиций в развитие инженерно-технической инфраструктуры;          </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00051" y="1400175"/>
            <a:ext cx="8558212" cy="4832092"/>
          </a:xfrm>
          <a:prstGeom prst="rect">
            <a:avLst/>
          </a:prstGeom>
        </p:spPr>
        <p:txBody>
          <a:bodyPr wrap="square">
            <a:spAutoFit/>
          </a:bodyPr>
          <a:lstStyle/>
          <a:p>
            <a:pPr algn="just"/>
            <a:r>
              <a:rPr lang="ru-RU" b="0" dirty="0" err="1" smtClean="0">
                <a:solidFill>
                  <a:schemeClr val="tx1"/>
                </a:solidFill>
                <a:latin typeface="Times New Roman" pitchFamily="18" charset="0"/>
                <a:cs typeface="Times New Roman" pitchFamily="18" charset="0"/>
              </a:rPr>
              <a:t>d</a:t>
            </a:r>
            <a:r>
              <a:rPr lang="ru-RU" b="0" dirty="0" smtClean="0">
                <a:solidFill>
                  <a:schemeClr val="tx1"/>
                </a:solidFill>
                <a:latin typeface="Times New Roman" pitchFamily="18" charset="0"/>
                <a:cs typeface="Times New Roman" pitchFamily="18" charset="0"/>
              </a:rPr>
              <a:t>) инициированием </a:t>
            </a:r>
            <a:r>
              <a:rPr lang="ru-RU" b="0" dirty="0" err="1" smtClean="0">
                <a:solidFill>
                  <a:schemeClr val="tx1"/>
                </a:solidFill>
                <a:latin typeface="Times New Roman" pitchFamily="18" charset="0"/>
                <a:cs typeface="Times New Roman" pitchFamily="18" charset="0"/>
              </a:rPr>
              <a:t>частно-государственного</a:t>
            </a:r>
            <a:r>
              <a:rPr lang="ru-RU" b="0" dirty="0" smtClean="0">
                <a:solidFill>
                  <a:schemeClr val="tx1"/>
                </a:solidFill>
                <a:latin typeface="Times New Roman" pitchFamily="18" charset="0"/>
                <a:cs typeface="Times New Roman" pitchFamily="18" charset="0"/>
              </a:rPr>
              <a:t> партнерства для управления публичными службами коммунального хозяйства, приватизации данных служб и объектов инженерно-технической инфраструктуры, составляющих публичную собственность административно-территориальных единиц;     </a:t>
            </a:r>
          </a:p>
          <a:p>
            <a:pPr algn="just"/>
            <a:r>
              <a:rPr lang="ru-RU" b="0" dirty="0" smtClean="0">
                <a:solidFill>
                  <a:schemeClr val="tx1"/>
                </a:solidFill>
                <a:latin typeface="Times New Roman" pitchFamily="18" charset="0"/>
                <a:cs typeface="Times New Roman" pitchFamily="18" charset="0"/>
              </a:rPr>
              <a:t>е) их участием уставным капиталом или имуществом в капитале или имуществе хозяйствующих субъектов для осуществления работ и поставки (оказания) публичных услуг, относящихся к сфере коммунального хозяйства, на местном либо районном уровне на основе соглашений, предусматривающих также формирование финансовых ресурсов из долей участников – органов местного публичного управления. Такие соглашения заключаются главными распорядителями кредитов в соответствии с полномочиями, утверждаемыми каждым из местных и районных советов;          </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71488" y="1457324"/>
            <a:ext cx="8286750" cy="4832092"/>
          </a:xfrm>
          <a:prstGeom prst="rect">
            <a:avLst/>
          </a:prstGeom>
        </p:spPr>
        <p:txBody>
          <a:bodyPr wrap="square">
            <a:spAutoFit/>
          </a:bodyPr>
          <a:lstStyle/>
          <a:p>
            <a:pPr algn="just"/>
            <a:r>
              <a:rPr lang="ru-RU" b="0" dirty="0" err="1" smtClean="0">
                <a:solidFill>
                  <a:schemeClr val="tx1"/>
                </a:solidFill>
                <a:latin typeface="Times New Roman" pitchFamily="18" charset="0"/>
                <a:cs typeface="Times New Roman" pitchFamily="18" charset="0"/>
              </a:rPr>
              <a:t>f</a:t>
            </a:r>
            <a:r>
              <a:rPr lang="ru-RU" b="0" dirty="0" smtClean="0">
                <a:solidFill>
                  <a:schemeClr val="tx1"/>
                </a:solidFill>
                <a:latin typeface="Times New Roman" pitchFamily="18" charset="0"/>
                <a:cs typeface="Times New Roman" pitchFamily="18" charset="0"/>
              </a:rPr>
              <a:t>) заключением договоров или гарантированием в соответствии с законом займов на финансирование инвестиционных программ для развития инфраструктуры коммунального хозяйства населенных пунктов – выполнения новых работ, развития мощностей, включая восстановление, модернизацию и обновление существующих систем;</a:t>
            </a:r>
          </a:p>
          <a:p>
            <a:pPr algn="just"/>
            <a:r>
              <a:rPr lang="ru-RU" b="0" dirty="0" err="1" smtClean="0">
                <a:solidFill>
                  <a:schemeClr val="tx1"/>
                </a:solidFill>
                <a:latin typeface="Times New Roman" pitchFamily="18" charset="0"/>
                <a:cs typeface="Times New Roman" pitchFamily="18" charset="0"/>
              </a:rPr>
              <a:t>g</a:t>
            </a:r>
            <a:r>
              <a:rPr lang="ru-RU" b="0" dirty="0" smtClean="0">
                <a:solidFill>
                  <a:schemeClr val="tx1"/>
                </a:solidFill>
                <a:latin typeface="Times New Roman" pitchFamily="18" charset="0"/>
                <a:cs typeface="Times New Roman" pitchFamily="18" charset="0"/>
              </a:rPr>
              <a:t>) гарантированием в соответствии с законом договорных займов в целях формирования запасов жидкого и твердого топлива, достаточных для отопительного сезона;</a:t>
            </a:r>
            <a:r>
              <a:rPr lang="ru-RU" b="0" dirty="0" smtClean="0"/>
              <a:t>    </a:t>
            </a:r>
          </a:p>
          <a:p>
            <a:pPr algn="just"/>
            <a:r>
              <a:rPr lang="ru-RU" b="0" dirty="0" err="1" smtClean="0">
                <a:solidFill>
                  <a:schemeClr val="tx1"/>
                </a:solidFill>
                <a:latin typeface="Times New Roman" pitchFamily="18" charset="0"/>
                <a:cs typeface="Times New Roman" pitchFamily="18" charset="0"/>
              </a:rPr>
              <a:t>h</a:t>
            </a:r>
            <a:r>
              <a:rPr lang="ru-RU" b="0" dirty="0" smtClean="0">
                <a:solidFill>
                  <a:schemeClr val="tx1"/>
                </a:solidFill>
                <a:latin typeface="Times New Roman" pitchFamily="18" charset="0"/>
                <a:cs typeface="Times New Roman" pitchFamily="18" charset="0"/>
              </a:rPr>
              <a:t>) разработкой и утверждением местных норм по регулированию публичных услуг коммунального хозяйства на основе норм и положений, утвержденных Правительством, центральным отраслевым органом публичного управления, центральным органом по регулированию в соответствующей области;</a:t>
            </a:r>
          </a:p>
        </p:txBody>
      </p:sp>
    </p:spTree>
    <p:extLst>
      <p:ext uri="{BB962C8B-B14F-4D97-AF65-F5344CB8AC3E}">
        <p14:creationId xmlns:p14="http://schemas.microsoft.com/office/powerpoint/2010/main" xmlns="" val="310648934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0" y="1496556"/>
            <a:ext cx="8558213" cy="2123658"/>
          </a:xfrm>
          <a:prstGeom prst="rect">
            <a:avLst/>
          </a:prstGeom>
        </p:spPr>
        <p:txBody>
          <a:bodyPr wrap="square">
            <a:spAutoFit/>
          </a:bodyPr>
          <a:lstStyle/>
          <a:p>
            <a:pPr algn="just"/>
            <a:r>
              <a:rPr lang="ru-RU" b="0" dirty="0" smtClean="0">
                <a:solidFill>
                  <a:schemeClr val="tx1"/>
                </a:solidFill>
                <a:latin typeface="Times New Roman" pitchFamily="18" charset="0"/>
                <a:cs typeface="Times New Roman" pitchFamily="18" charset="0"/>
              </a:rPr>
              <a:t>(5) Тарифы на публичные услуги снабжения питьевой водой, канализации и очистки сточных вод, а также тарифы на дополнительные услуги при предоставлении основных услуг утверждаются органами местного публичного управления или, по обстоятельствам, Национальным агентством по регулированию в энергетике в соответствии с действующим законодательством.</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365760" y="1397000"/>
          <a:ext cx="8426548" cy="5034280"/>
        </p:xfrm>
        <a:graphic>
          <a:graphicData uri="http://schemas.openxmlformats.org/drawingml/2006/table">
            <a:tbl>
              <a:tblPr firstRow="1" bandRow="1">
                <a:tableStyleId>{5C22544A-7EE6-4342-B048-85BDC9FD1C3A}</a:tableStyleId>
              </a:tblPr>
              <a:tblGrid>
                <a:gridCol w="4213274">
                  <a:extLst>
                    <a:ext uri="{9D8B030D-6E8A-4147-A177-3AD203B41FA5}">
                      <a16:colId xmlns:a16="http://schemas.microsoft.com/office/drawing/2014/main" xmlns="" val="20000"/>
                    </a:ext>
                  </a:extLst>
                </a:gridCol>
                <a:gridCol w="4213274">
                  <a:extLst>
                    <a:ext uri="{9D8B030D-6E8A-4147-A177-3AD203B41FA5}">
                      <a16:colId xmlns:a16="http://schemas.microsoft.com/office/drawing/2014/main" xmlns="" val="20001"/>
                    </a:ext>
                  </a:extLst>
                </a:gridCol>
              </a:tblGrid>
              <a:tr h="370840">
                <a:tc gridSpan="2">
                  <a:txBody>
                    <a:bodyPr/>
                    <a:lstStyle/>
                    <a:p>
                      <a:r>
                        <a:rPr lang="ru-RU" sz="1800" b="1" i="1" kern="1200" dirty="0" smtClean="0">
                          <a:solidFill>
                            <a:schemeClr val="tx1"/>
                          </a:solidFill>
                          <a:latin typeface="+mn-lt"/>
                          <a:ea typeface="+mn-ea"/>
                          <a:cs typeface="+mn-cs"/>
                        </a:rPr>
                        <a:t>Полномочия и ответственность органов местного публичного управления</a:t>
                      </a:r>
                      <a:endParaRPr lang="ru-RU" b="1" dirty="0">
                        <a:solidFill>
                          <a:schemeClr val="tx1"/>
                        </a:solidFill>
                      </a:endParaRPr>
                    </a:p>
                  </a:txBody>
                  <a:tcPr>
                    <a:solidFill>
                      <a:srgbClr val="DEFCFE"/>
                    </a:solidFill>
                  </a:tcPr>
                </a:tc>
                <a:tc hMerge="1">
                  <a:txBody>
                    <a:bodyPr/>
                    <a:lstStyle/>
                    <a:p>
                      <a:endParaRPr lang="ru-RU" dirty="0"/>
                    </a:p>
                  </a:txBody>
                  <a:tcPr/>
                </a:tc>
                <a:extLst>
                  <a:ext uri="{0D108BD9-81ED-4DB2-BD59-A6C34878D82A}">
                    <a16:rowId xmlns:a16="http://schemas.microsoft.com/office/drawing/2014/main" xmlns="" val="10000"/>
                  </a:ext>
                </a:extLst>
              </a:tr>
              <a:tr h="370840">
                <a:tc>
                  <a:txBody>
                    <a:bodyPr/>
                    <a:lstStyle/>
                    <a:p>
                      <a:r>
                        <a:rPr lang="ru-RU" sz="1800" b="1" i="0" kern="1200" dirty="0" smtClean="0">
                          <a:solidFill>
                            <a:schemeClr val="dk1"/>
                          </a:solidFill>
                          <a:latin typeface="+mn-lt"/>
                          <a:ea typeface="+mn-ea"/>
                          <a:cs typeface="+mn-cs"/>
                        </a:rPr>
                        <a:t>перед потребителями</a:t>
                      </a:r>
                      <a:endParaRPr lang="ru-RU" b="1" i="1" dirty="0"/>
                    </a:p>
                  </a:txBody>
                  <a:tcPr/>
                </a:tc>
                <a:tc>
                  <a:txBody>
                    <a:bodyPr/>
                    <a:lstStyle/>
                    <a:p>
                      <a:r>
                        <a:rPr lang="ru-RU" sz="1800" b="1" i="0" kern="1200" dirty="0" smtClean="0">
                          <a:solidFill>
                            <a:schemeClr val="dk1"/>
                          </a:solidFill>
                          <a:latin typeface="+mn-lt"/>
                          <a:ea typeface="+mn-ea"/>
                          <a:cs typeface="+mn-cs"/>
                        </a:rPr>
                        <a:t>По отношении к поставщиков</a:t>
                      </a:r>
                      <a:endParaRPr lang="ru-RU" b="1" i="1" dirty="0"/>
                    </a:p>
                  </a:txBody>
                  <a:tcPr/>
                </a:tc>
                <a:extLst>
                  <a:ext uri="{0D108BD9-81ED-4DB2-BD59-A6C34878D82A}">
                    <a16:rowId xmlns:a16="http://schemas.microsoft.com/office/drawing/2014/main" xmlns="" val="10001"/>
                  </a:ext>
                </a:extLst>
              </a:tr>
              <a:tr h="370840">
                <a:tc>
                  <a:txBody>
                    <a:bodyPr/>
                    <a:lstStyle/>
                    <a:p>
                      <a:pPr algn="l"/>
                      <a:r>
                        <a:rPr lang="ru-RU" sz="1800" b="0" i="0" kern="1200" dirty="0" err="1" smtClean="0">
                          <a:solidFill>
                            <a:schemeClr val="dk1"/>
                          </a:solidFill>
                          <a:latin typeface="+mn-lt"/>
                          <a:ea typeface="+mn-ea"/>
                          <a:cs typeface="+mn-cs"/>
                        </a:rPr>
                        <a:t>a</a:t>
                      </a:r>
                      <a:r>
                        <a:rPr lang="ru-RU" sz="1800" b="0" i="0" kern="1200" dirty="0" smtClean="0">
                          <a:solidFill>
                            <a:schemeClr val="dk1"/>
                          </a:solidFill>
                          <a:latin typeface="+mn-lt"/>
                          <a:ea typeface="+mn-ea"/>
                          <a:cs typeface="+mn-cs"/>
                        </a:rPr>
                        <a:t>) осуществлять прямое управление или делегировать управление публичными службами коммунального хозяйства посредством </a:t>
                      </a:r>
                      <a:r>
                        <a:rPr lang="ru-RU" sz="1800" b="0" i="0" kern="1200" dirty="0" err="1" smtClean="0">
                          <a:solidFill>
                            <a:schemeClr val="dk1"/>
                          </a:solidFill>
                          <a:latin typeface="+mn-lt"/>
                          <a:ea typeface="+mn-ea"/>
                          <a:cs typeface="+mn-cs"/>
                        </a:rPr>
                        <a:t>частно-государственного</a:t>
                      </a:r>
                      <a:r>
                        <a:rPr lang="ru-RU" sz="1800" b="0" i="0" kern="1200" dirty="0" smtClean="0">
                          <a:solidFill>
                            <a:schemeClr val="dk1"/>
                          </a:solidFill>
                          <a:latin typeface="+mn-lt"/>
                          <a:ea typeface="+mn-ea"/>
                          <a:cs typeface="+mn-cs"/>
                        </a:rPr>
                        <a:t> партнерства в соответствии с критериями конкурентоспособности и управленческой эффективности;        </a:t>
                      </a:r>
                      <a:endParaRPr lang="ru-RU" dirty="0"/>
                    </a:p>
                  </a:txBody>
                  <a:tcPr>
                    <a:solidFill>
                      <a:schemeClr val="accent4">
                        <a:lumMod val="20000"/>
                        <a:lumOff val="80000"/>
                      </a:schemeClr>
                    </a:solidFill>
                  </a:tcPr>
                </a:tc>
                <a:tc>
                  <a:txBody>
                    <a:bodyPr/>
                    <a:lstStyle/>
                    <a:p>
                      <a:r>
                        <a:rPr lang="ru-RU" sz="1800" b="0" i="0" kern="1200" dirty="0" smtClean="0">
                          <a:solidFill>
                            <a:schemeClr val="dk1"/>
                          </a:solidFill>
                          <a:latin typeface="+mn-lt"/>
                          <a:ea typeface="+mn-ea"/>
                          <a:cs typeface="+mn-cs"/>
                        </a:rPr>
                        <a:t> а) требовать представления информации о качестве поставляемых (оказываемых) услуг;</a:t>
                      </a:r>
                      <a:r>
                        <a:rPr lang="ru-RU" dirty="0" smtClean="0"/>
                        <a:t/>
                      </a:r>
                      <a:br>
                        <a:rPr lang="ru-RU" dirty="0" smtClean="0"/>
                      </a:br>
                      <a:r>
                        <a:rPr lang="ru-RU" sz="1800" b="0" i="0" kern="1200" dirty="0" smtClean="0">
                          <a:solidFill>
                            <a:schemeClr val="dk1"/>
                          </a:solidFill>
                          <a:latin typeface="+mn-lt"/>
                          <a:ea typeface="+mn-ea"/>
                          <a:cs typeface="+mn-cs"/>
                        </a:rPr>
                        <a:t>         </a:t>
                      </a:r>
                      <a:endParaRPr lang="ru-RU" dirty="0"/>
                    </a:p>
                  </a:txBody>
                  <a:tcPr>
                    <a:solidFill>
                      <a:schemeClr val="accent4">
                        <a:lumMod val="20000"/>
                        <a:lumOff val="80000"/>
                      </a:schemeClr>
                    </a:solidFill>
                  </a:tcPr>
                </a:tc>
                <a:extLst>
                  <a:ext uri="{0D108BD9-81ED-4DB2-BD59-A6C34878D82A}">
                    <a16:rowId xmlns:a16="http://schemas.microsoft.com/office/drawing/2014/main" xmlns="" val="10002"/>
                  </a:ext>
                </a:extLst>
              </a:tr>
              <a:tr h="1261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err="1" smtClean="0">
                          <a:solidFill>
                            <a:schemeClr val="dk1"/>
                          </a:solidFill>
                          <a:latin typeface="+mn-lt"/>
                          <a:ea typeface="+mn-ea"/>
                          <a:cs typeface="+mn-cs"/>
                        </a:rPr>
                        <a:t>b</a:t>
                      </a:r>
                      <a:r>
                        <a:rPr lang="ru-RU" sz="1800" b="0" i="0" kern="1200" dirty="0" smtClean="0">
                          <a:solidFill>
                            <a:schemeClr val="dk1"/>
                          </a:solidFill>
                          <a:latin typeface="+mn-lt"/>
                          <a:ea typeface="+mn-ea"/>
                          <a:cs typeface="+mn-cs"/>
                        </a:rPr>
                        <a:t>) восстанавливать инфраструктуру общественно-полезного сектора коммунального хозяйства;         </a:t>
                      </a:r>
                      <a:endParaRPr lang="ru-RU" dirty="0"/>
                    </a:p>
                  </a:txBody>
                  <a:tcPr>
                    <a:solidFill>
                      <a:schemeClr val="accent4">
                        <a:lumMod val="20000"/>
                        <a:lumOff val="80000"/>
                      </a:schemeClr>
                    </a:solidFill>
                  </a:tcPr>
                </a:tc>
                <a:tc>
                  <a:txBody>
                    <a:bodyPr/>
                    <a:lstStyle/>
                    <a:p>
                      <a:r>
                        <a:rPr lang="ru-RU" sz="1800" b="0" i="0" kern="1200" dirty="0" smtClean="0">
                          <a:solidFill>
                            <a:schemeClr val="dk1"/>
                          </a:solidFill>
                          <a:latin typeface="+mn-lt"/>
                          <a:ea typeface="+mn-ea"/>
                          <a:cs typeface="+mn-cs"/>
                        </a:rPr>
                        <a:t> </a:t>
                      </a:r>
                      <a:r>
                        <a:rPr lang="ru-RU" sz="1800" b="0" i="0" kern="1200" dirty="0" err="1" smtClean="0">
                          <a:solidFill>
                            <a:schemeClr val="dk1"/>
                          </a:solidFill>
                          <a:latin typeface="+mn-lt"/>
                          <a:ea typeface="+mn-ea"/>
                          <a:cs typeface="+mn-cs"/>
                        </a:rPr>
                        <a:t>b</a:t>
                      </a:r>
                      <a:r>
                        <a:rPr lang="ru-RU" sz="1800" b="0" i="0" kern="1200" dirty="0" smtClean="0">
                          <a:solidFill>
                            <a:schemeClr val="dk1"/>
                          </a:solidFill>
                          <a:latin typeface="+mn-lt"/>
                          <a:ea typeface="+mn-ea"/>
                          <a:cs typeface="+mn-cs"/>
                        </a:rPr>
                        <a:t>) приглашать поставщиков для заслушивания в целях разрешения разногласий между ними и потребителями;</a:t>
                      </a:r>
                      <a:r>
                        <a:rPr lang="ru-RU" dirty="0" smtClean="0"/>
                        <a:t/>
                      </a:r>
                      <a:br>
                        <a:rPr lang="ru-RU" dirty="0" smtClean="0"/>
                      </a:br>
                      <a:r>
                        <a:rPr lang="ru-RU" sz="1800" b="0" i="0" kern="1200" dirty="0" smtClean="0">
                          <a:solidFill>
                            <a:schemeClr val="dk1"/>
                          </a:solidFill>
                          <a:latin typeface="+mn-lt"/>
                          <a:ea typeface="+mn-ea"/>
                          <a:cs typeface="+mn-cs"/>
                        </a:rPr>
                        <a:t>       </a:t>
                      </a:r>
                      <a:endParaRPr lang="ru-RU" dirty="0"/>
                    </a:p>
                  </a:txBody>
                  <a:tcPr>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1064893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Скругленный прямоугольник 9"/>
          <p:cNvSpPr/>
          <p:nvPr/>
        </p:nvSpPr>
        <p:spPr bwMode="auto">
          <a:xfrm>
            <a:off x="371475" y="1543050"/>
            <a:ext cx="8415338" cy="4943475"/>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sz="2000" dirty="0" smtClean="0">
                <a:solidFill>
                  <a:schemeClr val="tx1"/>
                </a:solidFill>
                <a:latin typeface="Times New Roman" pitchFamily="18" charset="0"/>
                <a:cs typeface="Times New Roman" pitchFamily="18" charset="0"/>
              </a:rPr>
              <a:t>Статья 14.</a:t>
            </a:r>
            <a:r>
              <a:rPr lang="ru-RU" sz="2000" b="0" dirty="0" smtClean="0">
                <a:solidFill>
                  <a:schemeClr val="tx1"/>
                </a:solidFill>
                <a:latin typeface="Times New Roman" pitchFamily="18" charset="0"/>
                <a:cs typeface="Times New Roman" pitchFamily="18" charset="0"/>
              </a:rPr>
              <a:t> Декларирование, порядок и срок внесения платежей за загрязнение</a:t>
            </a:r>
            <a:r>
              <a:rPr lang="ro-MO"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окружающей среды</a:t>
            </a:r>
          </a:p>
          <a:p>
            <a:pPr marL="457200" indent="-457200" algn="just">
              <a:buAutoNum type="arabicParenBoth"/>
            </a:pPr>
            <a:r>
              <a:rPr lang="ru-RU" sz="2000" b="0" dirty="0" smtClean="0">
                <a:solidFill>
                  <a:schemeClr val="tx1"/>
                </a:solidFill>
                <a:latin typeface="Times New Roman" pitchFamily="18" charset="0"/>
                <a:cs typeface="Times New Roman" pitchFamily="18" charset="0"/>
              </a:rPr>
              <a:t>Субъекты настоящего закона обязаны самостоятельно рассчитывать предусмотренные в статьях 6, 9 и 10 платежи за загрязнение окружающей среды, вносить их в государственный бюджет и представлять Государственной налоговой службе соответствующий отчет с обязательным использованием автоматизированных методов электронной отчетности в соответствии с частью (2</a:t>
            </a:r>
            <a:r>
              <a:rPr lang="ru-RU" sz="2000" b="0" baseline="30000" dirty="0" smtClean="0">
                <a:solidFill>
                  <a:schemeClr val="tx1"/>
                </a:solidFill>
                <a:latin typeface="Times New Roman" pitchFamily="18" charset="0"/>
                <a:cs typeface="Times New Roman" pitchFamily="18" charset="0"/>
              </a:rPr>
              <a:t>1</a:t>
            </a:r>
            <a:r>
              <a:rPr lang="ru-RU" sz="2000" b="0" dirty="0" smtClean="0">
                <a:solidFill>
                  <a:schemeClr val="tx1"/>
                </a:solidFill>
                <a:latin typeface="Times New Roman" pitchFamily="18" charset="0"/>
                <a:cs typeface="Times New Roman" pitchFamily="18" charset="0"/>
              </a:rPr>
              <a:t>) статьи 187 Налогового кодекса. Форма и порядок заполнения отчета утверждаются Министерством сельского хозяйства, регионального развития и окружающей среды.</a:t>
            </a:r>
            <a:endParaRPr lang="ro-MO" sz="2000" b="0" dirty="0" smtClean="0">
              <a:solidFill>
                <a:schemeClr val="tx1"/>
              </a:solidFill>
              <a:latin typeface="Times New Roman" pitchFamily="18" charset="0"/>
              <a:cs typeface="Times New Roman" pitchFamily="18" charset="0"/>
            </a:endParaRPr>
          </a:p>
          <a:p>
            <a:pPr marL="457200" indent="-457200" algn="just"/>
            <a:r>
              <a:rPr lang="ru-RU" sz="2000" b="0" dirty="0" smtClean="0">
                <a:solidFill>
                  <a:schemeClr val="tx1"/>
                </a:solidFill>
                <a:latin typeface="Times New Roman" pitchFamily="18" charset="0"/>
                <a:cs typeface="Times New Roman" pitchFamily="18" charset="0"/>
              </a:rPr>
              <a:t>(3) Субъекты, указанные в статьях 6, 9 и 10, рассчитывают и вносят надлежащие платежи и представляют соответствующий отчет </a:t>
            </a:r>
            <a:r>
              <a:rPr lang="ru-RU" sz="2000" b="0" u="sng" dirty="0" smtClean="0">
                <a:solidFill>
                  <a:schemeClr val="tx1"/>
                </a:solidFill>
                <a:latin typeface="Times New Roman" pitchFamily="18" charset="0"/>
                <a:cs typeface="Times New Roman" pitchFamily="18" charset="0"/>
              </a:rPr>
              <a:t>ежегодно до 25 февраля следующего за отчетным года.</a:t>
            </a:r>
          </a:p>
        </p:txBody>
      </p:sp>
    </p:spTree>
    <p:extLst>
      <p:ext uri="{BB962C8B-B14F-4D97-AF65-F5344CB8AC3E}">
        <p14:creationId xmlns:p14="http://schemas.microsoft.com/office/powerpoint/2010/main" xmlns="" val="9246706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309486" y="1397000"/>
          <a:ext cx="8623498" cy="3845560"/>
        </p:xfrm>
        <a:graphic>
          <a:graphicData uri="http://schemas.openxmlformats.org/drawingml/2006/table">
            <a:tbl>
              <a:tblPr firstRow="1" bandRow="1">
                <a:tableStyleId>{5C22544A-7EE6-4342-B048-85BDC9FD1C3A}</a:tableStyleId>
              </a:tblPr>
              <a:tblGrid>
                <a:gridCol w="4311749">
                  <a:extLst>
                    <a:ext uri="{9D8B030D-6E8A-4147-A177-3AD203B41FA5}">
                      <a16:colId xmlns:a16="http://schemas.microsoft.com/office/drawing/2014/main" xmlns="" val="20000"/>
                    </a:ext>
                  </a:extLst>
                </a:gridCol>
                <a:gridCol w="4311749">
                  <a:extLst>
                    <a:ext uri="{9D8B030D-6E8A-4147-A177-3AD203B41FA5}">
                      <a16:colId xmlns:a16="http://schemas.microsoft.com/office/drawing/2014/main" xmlns="" val="20001"/>
                    </a:ext>
                  </a:extLst>
                </a:gridCol>
              </a:tblGrid>
              <a:tr h="370840">
                <a:tc>
                  <a:txBody>
                    <a:bodyPr/>
                    <a:lstStyle/>
                    <a:p>
                      <a:pPr marL="0" algn="l" defTabSz="914400" rtl="0" eaLnBrk="1" latinLnBrk="0" hangingPunct="1"/>
                      <a:r>
                        <a:rPr lang="ru-RU" sz="1800" b="1" i="0" kern="1200" dirty="0" smtClean="0">
                          <a:solidFill>
                            <a:schemeClr val="dk1"/>
                          </a:solidFill>
                          <a:latin typeface="+mn-lt"/>
                          <a:ea typeface="+mn-ea"/>
                          <a:cs typeface="+mn-cs"/>
                        </a:rPr>
                        <a:t>перед потребителями</a:t>
                      </a:r>
                      <a:endParaRPr lang="ru-RU" sz="1800" b="1" i="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ru-RU" sz="1800" b="1" i="0" kern="1200" dirty="0" smtClean="0">
                          <a:solidFill>
                            <a:schemeClr val="dk1"/>
                          </a:solidFill>
                          <a:latin typeface="+mn-lt"/>
                          <a:ea typeface="+mn-ea"/>
                          <a:cs typeface="+mn-cs"/>
                        </a:rPr>
                        <a:t>По отношении к поставщиков</a:t>
                      </a:r>
                      <a:endParaRPr lang="ru-RU" sz="1800" b="1" i="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xmlns="" val="10000"/>
                  </a:ext>
                </a:extLst>
              </a:tr>
              <a:tr h="370840">
                <a:tc>
                  <a:txBody>
                    <a:bodyPr/>
                    <a:lstStyle/>
                    <a:p>
                      <a:r>
                        <a:rPr lang="ru-RU" sz="1800" b="0" i="0" kern="1200" dirty="0" smtClean="0">
                          <a:solidFill>
                            <a:schemeClr val="dk1"/>
                          </a:solidFill>
                          <a:latin typeface="+mn-lt"/>
                          <a:ea typeface="+mn-ea"/>
                          <a:cs typeface="+mn-cs"/>
                        </a:rPr>
                        <a:t> с) осуществлять мониторинг и периодический контроль деятельности по поставке (оказанию) публичных услуг, относящихся к сфере коммунального хозяйства, согласно нормативным актам и принимать меры в случае невыполнения поставщиками взятых на себя обязательств;</a:t>
                      </a:r>
                      <a:endParaRPr lang="vi-VN" sz="1800" b="0" dirty="0" smtClean="0">
                        <a:solidFill>
                          <a:schemeClr val="tx1"/>
                        </a:solidFill>
                        <a:latin typeface="Times New Roman" pitchFamily="18" charset="0"/>
                        <a:cs typeface="Times New Roman" pitchFamily="18" charset="0"/>
                      </a:endParaRPr>
                    </a:p>
                  </a:txBody>
                  <a:tcPr>
                    <a:solidFill>
                      <a:schemeClr val="accent4">
                        <a:lumMod val="20000"/>
                        <a:lumOff val="80000"/>
                      </a:schemeClr>
                    </a:solidFill>
                  </a:tcPr>
                </a:tc>
                <a:tc>
                  <a:txBody>
                    <a:bodyPr/>
                    <a:lstStyle/>
                    <a:p>
                      <a:r>
                        <a:rPr lang="ru-RU" sz="1800" b="0" i="0" kern="1200" dirty="0" smtClean="0">
                          <a:solidFill>
                            <a:schemeClr val="dk1"/>
                          </a:solidFill>
                          <a:latin typeface="+mn-lt"/>
                          <a:ea typeface="+mn-ea"/>
                          <a:cs typeface="+mn-cs"/>
                        </a:rPr>
                        <a:t>с) высказывать свое мнение по поводу тарифов, предлагаемых поставщиками;</a:t>
                      </a:r>
                      <a:endParaRPr lang="ru-RU" dirty="0"/>
                    </a:p>
                  </a:txBody>
                  <a:tcPr>
                    <a:solidFill>
                      <a:schemeClr val="accent4">
                        <a:lumMod val="20000"/>
                        <a:lumOff val="80000"/>
                      </a:schemeClr>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err="1" smtClean="0">
                          <a:solidFill>
                            <a:schemeClr val="dk1"/>
                          </a:solidFill>
                          <a:latin typeface="+mn-lt"/>
                          <a:ea typeface="+mn-ea"/>
                          <a:cs typeface="+mn-cs"/>
                        </a:rPr>
                        <a:t>d</a:t>
                      </a:r>
                      <a:r>
                        <a:rPr lang="ru-RU" sz="1800" b="0" i="0" kern="1200" dirty="0" smtClean="0">
                          <a:solidFill>
                            <a:schemeClr val="dk1"/>
                          </a:solidFill>
                          <a:latin typeface="+mn-lt"/>
                          <a:ea typeface="+mn-ea"/>
                          <a:cs typeface="+mn-cs"/>
                        </a:rPr>
                        <a:t>) обеспечивать непрерывность в поставке (оказании) коммунальным хозяйством публичных услуг;</a:t>
                      </a:r>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064893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309486" y="1397000"/>
          <a:ext cx="8623498" cy="4790440"/>
        </p:xfrm>
        <a:graphic>
          <a:graphicData uri="http://schemas.openxmlformats.org/drawingml/2006/table">
            <a:tbl>
              <a:tblPr firstRow="1" bandRow="1">
                <a:tableStyleId>{5C22544A-7EE6-4342-B048-85BDC9FD1C3A}</a:tableStyleId>
              </a:tblPr>
              <a:tblGrid>
                <a:gridCol w="4311749">
                  <a:extLst>
                    <a:ext uri="{9D8B030D-6E8A-4147-A177-3AD203B41FA5}">
                      <a16:colId xmlns:a16="http://schemas.microsoft.com/office/drawing/2014/main" xmlns="" val="20000"/>
                    </a:ext>
                  </a:extLst>
                </a:gridCol>
                <a:gridCol w="4311749">
                  <a:extLst>
                    <a:ext uri="{9D8B030D-6E8A-4147-A177-3AD203B41FA5}">
                      <a16:colId xmlns:a16="http://schemas.microsoft.com/office/drawing/2014/main" xmlns="" val="20001"/>
                    </a:ext>
                  </a:extLst>
                </a:gridCol>
              </a:tblGrid>
              <a:tr h="370840">
                <a:tc>
                  <a:txBody>
                    <a:bodyPr/>
                    <a:lstStyle/>
                    <a:p>
                      <a:r>
                        <a:rPr lang="ru-RU" sz="1600" b="1" i="0" kern="1200" dirty="0" smtClean="0">
                          <a:solidFill>
                            <a:schemeClr val="dk1"/>
                          </a:solidFill>
                          <a:latin typeface="+mn-lt"/>
                          <a:ea typeface="+mn-ea"/>
                          <a:cs typeface="+mn-cs"/>
                        </a:rPr>
                        <a:t>перед потребителями</a:t>
                      </a:r>
                      <a:endParaRPr lang="ru-RU" sz="1600" b="1" i="1" dirty="0"/>
                    </a:p>
                  </a:txBody>
                  <a:tcPr>
                    <a:solidFill>
                      <a:schemeClr val="accent1">
                        <a:lumMod val="20000"/>
                        <a:lumOff val="80000"/>
                      </a:schemeClr>
                    </a:solidFill>
                  </a:tcPr>
                </a:tc>
                <a:tc>
                  <a:txBody>
                    <a:bodyPr/>
                    <a:lstStyle/>
                    <a:p>
                      <a:r>
                        <a:rPr lang="ru-RU" sz="1600" b="1" i="0" kern="1200" dirty="0" smtClean="0">
                          <a:solidFill>
                            <a:schemeClr val="dk1"/>
                          </a:solidFill>
                          <a:latin typeface="+mn-lt"/>
                          <a:ea typeface="+mn-ea"/>
                          <a:cs typeface="+mn-cs"/>
                        </a:rPr>
                        <a:t>По отношении к поставщиков</a:t>
                      </a:r>
                      <a:endParaRPr lang="ru-RU" sz="1600" b="1" i="1" dirty="0"/>
                    </a:p>
                  </a:txBody>
                  <a:tcPr>
                    <a:solidFill>
                      <a:schemeClr val="accent1">
                        <a:lumMod val="20000"/>
                        <a:lumOff val="80000"/>
                      </a:schemeClr>
                    </a:solidFill>
                  </a:tcPr>
                </a:tc>
                <a:extLst>
                  <a:ext uri="{0D108BD9-81ED-4DB2-BD59-A6C34878D82A}">
                    <a16:rowId xmlns:a16="http://schemas.microsoft.com/office/drawing/2014/main" xmlns="" val="10000"/>
                  </a:ext>
                </a:extLst>
              </a:tr>
              <a:tr h="370840">
                <a:tc>
                  <a:txBody>
                    <a:bodyPr/>
                    <a:lstStyle/>
                    <a:p>
                      <a:r>
                        <a:rPr lang="ru-RU" sz="1600" b="0" i="0" kern="1200" dirty="0" smtClean="0">
                          <a:solidFill>
                            <a:schemeClr val="dk1"/>
                          </a:solidFill>
                          <a:latin typeface="+mn-lt"/>
                          <a:ea typeface="+mn-ea"/>
                          <a:cs typeface="+mn-cs"/>
                        </a:rPr>
                        <a:t>е) проводить консультации с потребителями по вопросам определения местной политики и стратегии развития сферы коммунального хозяйства, принятия местных положений, ведения переговоров по поводу заключения договоров о </a:t>
                      </a:r>
                      <a:r>
                        <a:rPr lang="ru-RU" sz="1600" b="0" i="0" kern="1200" dirty="0" err="1" smtClean="0">
                          <a:solidFill>
                            <a:schemeClr val="dk1"/>
                          </a:solidFill>
                          <a:latin typeface="+mn-lt"/>
                          <a:ea typeface="+mn-ea"/>
                          <a:cs typeface="+mn-cs"/>
                        </a:rPr>
                        <a:t>частно-государственном</a:t>
                      </a:r>
                      <a:r>
                        <a:rPr lang="ru-RU" sz="1600" b="0" i="0" kern="1200" dirty="0" smtClean="0">
                          <a:solidFill>
                            <a:schemeClr val="dk1"/>
                          </a:solidFill>
                          <a:latin typeface="+mn-lt"/>
                          <a:ea typeface="+mn-ea"/>
                          <a:cs typeface="+mn-cs"/>
                        </a:rPr>
                        <a:t> партнерстве;           </a:t>
                      </a:r>
                      <a:endParaRPr lang="vi-VN" sz="1600" b="0" dirty="0" smtClean="0">
                        <a:solidFill>
                          <a:schemeClr val="tx1"/>
                        </a:solidFill>
                        <a:latin typeface="Times New Roman" pitchFamily="18" charset="0"/>
                        <a:cs typeface="Times New Roman" pitchFamily="18" charset="0"/>
                      </a:endParaRPr>
                    </a:p>
                  </a:txBody>
                  <a:tcPr>
                    <a:solidFill>
                      <a:schemeClr val="accent4">
                        <a:lumMod val="20000"/>
                        <a:lumOff val="80000"/>
                      </a:schemeClr>
                    </a:solidFill>
                  </a:tcPr>
                </a:tc>
                <a:tc>
                  <a:txBody>
                    <a:bodyPr/>
                    <a:lstStyle/>
                    <a:p>
                      <a:r>
                        <a:rPr lang="vi-VN" sz="1600" b="0" dirty="0" smtClean="0">
                          <a:solidFill>
                            <a:schemeClr val="tx1"/>
                          </a:solidFill>
                          <a:latin typeface="Times New Roman" pitchFamily="18" charset="0"/>
                          <a:cs typeface="Times New Roman" pitchFamily="18" charset="0"/>
                        </a:rPr>
                        <a:t>   </a:t>
                      </a:r>
                      <a:endParaRPr lang="ru-RU" sz="1600" dirty="0"/>
                    </a:p>
                  </a:txBody>
                  <a:tcPr>
                    <a:solidFill>
                      <a:schemeClr val="accent4">
                        <a:lumMod val="20000"/>
                        <a:lumOff val="80000"/>
                      </a:schemeClr>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kern="1200" dirty="0" err="1" smtClean="0">
                          <a:solidFill>
                            <a:schemeClr val="dk1"/>
                          </a:solidFill>
                          <a:latin typeface="+mn-lt"/>
                          <a:ea typeface="+mn-ea"/>
                          <a:cs typeface="+mn-cs"/>
                        </a:rPr>
                        <a:t>f</a:t>
                      </a:r>
                      <a:r>
                        <a:rPr lang="ru-RU" sz="1600" b="0" i="0" kern="1200" dirty="0" smtClean="0">
                          <a:solidFill>
                            <a:schemeClr val="dk1"/>
                          </a:solidFill>
                          <a:latin typeface="+mn-lt"/>
                          <a:ea typeface="+mn-ea"/>
                          <a:cs typeface="+mn-cs"/>
                        </a:rPr>
                        <a:t>) периодически информировать потребителей о политике, проводимой в сфере коммунального хозяйства, а также о необходимости установления определенных платежей;     </a:t>
                      </a:r>
                      <a:endParaRPr lang="ru-RU" sz="1600" dirty="0"/>
                    </a:p>
                  </a:txBody>
                  <a:tcPr>
                    <a:solidFill>
                      <a:schemeClr val="accent4">
                        <a:lumMod val="20000"/>
                        <a:lumOff val="80000"/>
                      </a:schemeClr>
                    </a:solidFill>
                  </a:tcPr>
                </a:tc>
                <a:tc>
                  <a:txBody>
                    <a:bodyPr/>
                    <a:lstStyle/>
                    <a:p>
                      <a:endParaRPr lang="ru-RU" sz="1600" dirty="0"/>
                    </a:p>
                  </a:txBody>
                  <a:tcPr>
                    <a:solidFill>
                      <a:schemeClr val="accent4">
                        <a:lumMod val="20000"/>
                        <a:lumOff val="80000"/>
                      </a:schemeClr>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kern="1200" dirty="0" err="1" smtClean="0">
                          <a:solidFill>
                            <a:schemeClr val="dk1"/>
                          </a:solidFill>
                          <a:latin typeface="+mn-lt"/>
                          <a:ea typeface="+mn-ea"/>
                          <a:cs typeface="+mn-cs"/>
                        </a:rPr>
                        <a:t>g</a:t>
                      </a:r>
                      <a:r>
                        <a:rPr lang="ru-RU" sz="1600" b="0" i="0" kern="1200" dirty="0" smtClean="0">
                          <a:solidFill>
                            <a:schemeClr val="dk1"/>
                          </a:solidFill>
                          <a:latin typeface="+mn-lt"/>
                          <a:ea typeface="+mn-ea"/>
                          <a:cs typeface="+mn-cs"/>
                        </a:rPr>
                        <a:t>) осуществлять посредничество в конфликтах между потребителями и поставщиками по просьбе одной из сторон.</a:t>
                      </a:r>
                      <a:endParaRPr lang="ru-RU" sz="1600" dirty="0"/>
                    </a:p>
                  </a:txBody>
                  <a:tcPr>
                    <a:solidFill>
                      <a:schemeClr val="accent4">
                        <a:lumMod val="20000"/>
                        <a:lumOff val="80000"/>
                      </a:schemeClr>
                    </a:solidFill>
                  </a:tcPr>
                </a:tc>
                <a:tc>
                  <a:txBody>
                    <a:bodyPr/>
                    <a:lstStyle/>
                    <a:p>
                      <a:endParaRPr lang="ru-RU" sz="1600" dirty="0"/>
                    </a:p>
                  </a:txBody>
                  <a:tcPr>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1064893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85775" y="1500188"/>
            <a:ext cx="8258175" cy="1785104"/>
          </a:xfrm>
          <a:prstGeom prst="rect">
            <a:avLst/>
          </a:prstGeom>
        </p:spPr>
        <p:txBody>
          <a:bodyPr wrap="square">
            <a:spAutoFit/>
          </a:bodyPr>
          <a:lstStyle/>
          <a:p>
            <a:pPr algn="just"/>
            <a:r>
              <a:rPr lang="ru-RU" b="0" dirty="0" smtClean="0">
                <a:solidFill>
                  <a:schemeClr val="tx1"/>
                </a:solidFill>
                <a:latin typeface="Times New Roman" pitchFamily="18" charset="0"/>
                <a:cs typeface="Times New Roman" pitchFamily="18" charset="0"/>
              </a:rPr>
              <a:t>(4) В случаях несогласия с решениями органов местного публичного управления, связанными с применением положений настоящего закона, заинтересованные физические и юридические лица могут обжаловать их в административный суд в соответствии с законом.</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281353" y="1491176"/>
          <a:ext cx="8595361" cy="4735317"/>
        </p:xfrm>
        <a:graphic>
          <a:graphicData uri="http://schemas.openxmlformats.org/drawingml/2006/table">
            <a:tbl>
              <a:tblPr firstRow="1" bandRow="1">
                <a:tableStyleId>{5C22544A-7EE6-4342-B048-85BDC9FD1C3A}</a:tableStyleId>
              </a:tblPr>
              <a:tblGrid>
                <a:gridCol w="8595361">
                  <a:extLst>
                    <a:ext uri="{9D8B030D-6E8A-4147-A177-3AD203B41FA5}">
                      <a16:colId xmlns:a16="http://schemas.microsoft.com/office/drawing/2014/main" xmlns="" val="20000"/>
                    </a:ext>
                  </a:extLst>
                </a:gridCol>
              </a:tblGrid>
              <a:tr h="804203">
                <a:tc>
                  <a:txBody>
                    <a:bodyPr/>
                    <a:lstStyle/>
                    <a:p>
                      <a:pPr algn="just"/>
                      <a:r>
                        <a:rPr lang="ru-RU" sz="2000" b="0" i="0" kern="1200" dirty="0" smtClean="0">
                          <a:solidFill>
                            <a:schemeClr val="tx1"/>
                          </a:solidFill>
                          <a:latin typeface="+mn-lt"/>
                          <a:ea typeface="+mn-ea"/>
                          <a:cs typeface="+mn-cs"/>
                        </a:rPr>
                        <a:t>Права органов местного публичного управления в отношении с поставщиков:</a:t>
                      </a:r>
                      <a:endParaRPr lang="ru-RU" sz="2000" b="1" i="1"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xmlns="" val="10000"/>
                  </a:ext>
                </a:extLst>
              </a:tr>
              <a:tr h="45035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а) требовать представления информации о качестве поставляемых (оказываемых) услуг;</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1"/>
                  </a:ext>
                </a:extLst>
              </a:tr>
              <a:tr h="63641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err="1" smtClean="0">
                          <a:solidFill>
                            <a:schemeClr val="dk1"/>
                          </a:solidFill>
                          <a:latin typeface="+mn-lt"/>
                          <a:ea typeface="+mn-ea"/>
                          <a:cs typeface="+mn-cs"/>
                        </a:rPr>
                        <a:t>b</a:t>
                      </a:r>
                      <a:r>
                        <a:rPr lang="ru-RU" sz="1800" b="0" i="0" kern="1200" dirty="0" smtClean="0">
                          <a:solidFill>
                            <a:schemeClr val="dk1"/>
                          </a:solidFill>
                          <a:latin typeface="+mn-lt"/>
                          <a:ea typeface="+mn-ea"/>
                          <a:cs typeface="+mn-cs"/>
                        </a:rPr>
                        <a:t>) приглашать поставщиков для заслушивания в целях разрешения разногласий между ними и потребителями;</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2"/>
                  </a:ext>
                </a:extLst>
              </a:tr>
              <a:tr h="450353">
                <a:tc>
                  <a:txBody>
                    <a:bodyPr/>
                    <a:lstStyle/>
                    <a:p>
                      <a:pPr algn="just"/>
                      <a:r>
                        <a:rPr lang="ru-RU" sz="1800" b="0" i="0" kern="1200" dirty="0" smtClean="0">
                          <a:solidFill>
                            <a:schemeClr val="dk1"/>
                          </a:solidFill>
                          <a:latin typeface="+mn-lt"/>
                          <a:ea typeface="+mn-ea"/>
                          <a:cs typeface="+mn-cs"/>
                        </a:rPr>
                        <a:t>с) высказывать свое мнение по поводу тарифов, предлагаемых поставщиками;</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3"/>
                  </a:ext>
                </a:extLst>
              </a:tr>
              <a:tr h="1206671">
                <a:tc>
                  <a:txBody>
                    <a:bodyPr/>
                    <a:lstStyle/>
                    <a:p>
                      <a:pPr algn="just"/>
                      <a:r>
                        <a:rPr lang="ru-RU" sz="1800" b="0" i="0" kern="1200" dirty="0" err="1" smtClean="0">
                          <a:solidFill>
                            <a:schemeClr val="dk1"/>
                          </a:solidFill>
                          <a:latin typeface="+mn-lt"/>
                          <a:ea typeface="+mn-ea"/>
                          <a:cs typeface="+mn-cs"/>
                        </a:rPr>
                        <a:t>d</a:t>
                      </a:r>
                      <a:r>
                        <a:rPr lang="ru-RU" sz="1800" b="0" i="0" kern="1200" dirty="0" smtClean="0">
                          <a:solidFill>
                            <a:schemeClr val="dk1"/>
                          </a:solidFill>
                          <a:latin typeface="+mn-lt"/>
                          <a:ea typeface="+mn-ea"/>
                          <a:cs typeface="+mn-cs"/>
                        </a:rPr>
                        <a:t>) применять санкции в случаях несоблюдения поставщиками должных параметров поставки (оказания) входящих в их обязанности услуг:</a:t>
                      </a:r>
                      <a:r>
                        <a:rPr lang="ru-RU" sz="2400" dirty="0" smtClean="0"/>
                        <a:t/>
                      </a:r>
                      <a:br>
                        <a:rPr lang="ru-RU" sz="2400" dirty="0" smtClean="0"/>
                      </a:br>
                      <a:r>
                        <a:rPr lang="ru-RU" sz="1800" b="0" i="0" kern="1200" dirty="0" smtClean="0">
                          <a:solidFill>
                            <a:schemeClr val="dk1"/>
                          </a:solidFill>
                          <a:latin typeface="+mn-lt"/>
                          <a:ea typeface="+mn-ea"/>
                          <a:cs typeface="+mn-cs"/>
                        </a:rPr>
                        <a:t>       - отказывать в утверждении тарифов, предложенных поставщиками;</a:t>
                      </a:r>
                      <a:r>
                        <a:rPr lang="ru-RU" sz="2400" dirty="0" smtClean="0"/>
                        <a:t/>
                      </a:r>
                      <a:br>
                        <a:rPr lang="ru-RU" sz="2400" dirty="0" smtClean="0"/>
                      </a:br>
                      <a:r>
                        <a:rPr lang="ru-RU" sz="1800" b="0" i="0" kern="1200" dirty="0" smtClean="0">
                          <a:solidFill>
                            <a:schemeClr val="dk1"/>
                          </a:solidFill>
                          <a:latin typeface="+mn-lt"/>
                          <a:ea typeface="+mn-ea"/>
                          <a:cs typeface="+mn-cs"/>
                        </a:rPr>
                        <a:t>            - отзывать решения о предоставлении концессии.</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4"/>
                  </a:ext>
                </a:extLst>
              </a:tr>
              <a:tr h="804203">
                <a:tc>
                  <a:txBody>
                    <a:bodyPr/>
                    <a:lstStyle/>
                    <a:p>
                      <a:pPr algn="just"/>
                      <a:r>
                        <a:rPr lang="ru-RU" sz="1800" b="0" i="0" kern="1200" dirty="0" err="1" smtClean="0">
                          <a:solidFill>
                            <a:schemeClr val="dk1"/>
                          </a:solidFill>
                          <a:latin typeface="+mn-lt"/>
                          <a:ea typeface="+mn-ea"/>
                          <a:cs typeface="+mn-cs"/>
                        </a:rPr>
                        <a:t>e</a:t>
                      </a:r>
                      <a:r>
                        <a:rPr lang="ru-RU" sz="1800" b="0" i="0" kern="1200" dirty="0" smtClean="0">
                          <a:solidFill>
                            <a:schemeClr val="dk1"/>
                          </a:solidFill>
                          <a:latin typeface="+mn-lt"/>
                          <a:ea typeface="+mn-ea"/>
                          <a:cs typeface="+mn-cs"/>
                        </a:rPr>
                        <a:t>) расторгать договоры о </a:t>
                      </a:r>
                      <a:r>
                        <a:rPr lang="ru-RU" sz="1800" b="0" i="0" kern="1200" dirty="0" err="1" smtClean="0">
                          <a:solidFill>
                            <a:schemeClr val="dk1"/>
                          </a:solidFill>
                          <a:latin typeface="+mn-lt"/>
                          <a:ea typeface="+mn-ea"/>
                          <a:cs typeface="+mn-cs"/>
                        </a:rPr>
                        <a:t>частно-государственном</a:t>
                      </a:r>
                      <a:r>
                        <a:rPr lang="ru-RU" sz="1800" b="0" i="0" kern="1200" dirty="0" smtClean="0">
                          <a:solidFill>
                            <a:schemeClr val="dk1"/>
                          </a:solidFill>
                          <a:latin typeface="+mn-lt"/>
                          <a:ea typeface="+mn-ea"/>
                          <a:cs typeface="+mn-cs"/>
                        </a:rPr>
                        <a:t> партнерстве в соответствии с Законом о </a:t>
                      </a:r>
                      <a:r>
                        <a:rPr lang="ru-RU" sz="1800" b="0" i="0" kern="1200" dirty="0" err="1" smtClean="0">
                          <a:solidFill>
                            <a:schemeClr val="dk1"/>
                          </a:solidFill>
                          <a:latin typeface="+mn-lt"/>
                          <a:ea typeface="+mn-ea"/>
                          <a:cs typeface="+mn-cs"/>
                        </a:rPr>
                        <a:t>частно-государственном</a:t>
                      </a:r>
                      <a:r>
                        <a:rPr lang="ru-RU" sz="1800" b="0" i="0" kern="1200" dirty="0" smtClean="0">
                          <a:solidFill>
                            <a:schemeClr val="dk1"/>
                          </a:solidFill>
                          <a:latin typeface="+mn-lt"/>
                          <a:ea typeface="+mn-ea"/>
                          <a:cs typeface="+mn-cs"/>
                        </a:rPr>
                        <a:t> партнерстве.</a:t>
                      </a:r>
                      <a:endParaRPr lang="ru-RU" sz="2200" dirty="0"/>
                    </a:p>
                  </a:txBody>
                  <a:tcPr>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064893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28624" y="1483192"/>
            <a:ext cx="8486775" cy="4832092"/>
          </a:xfrm>
          <a:prstGeom prst="rect">
            <a:avLst/>
          </a:prstGeom>
        </p:spPr>
        <p:txBody>
          <a:bodyPr wrap="square">
            <a:spAutoFit/>
          </a:bodyPr>
          <a:lstStyle/>
          <a:p>
            <a:pPr algn="just"/>
            <a:r>
              <a:rPr lang="ru-RU" i="1" dirty="0" smtClean="0">
                <a:solidFill>
                  <a:schemeClr val="tx1"/>
                </a:solidFill>
                <a:latin typeface="Times New Roman" pitchFamily="18" charset="0"/>
                <a:cs typeface="Times New Roman" pitchFamily="18" charset="0"/>
              </a:rPr>
              <a:t>Управление публичными службами коммунального хозяйства</a:t>
            </a:r>
            <a:endParaRPr lang="ru-RU" b="0" dirty="0" smtClean="0">
              <a:solidFill>
                <a:schemeClr val="tx1"/>
              </a:solidFill>
              <a:latin typeface="Times New Roman" pitchFamily="18" charset="0"/>
              <a:cs typeface="Times New Roman" pitchFamily="18" charset="0"/>
            </a:endParaRPr>
          </a:p>
          <a:p>
            <a:pPr algn="just"/>
            <a:r>
              <a:rPr lang="ru-RU" dirty="0" smtClean="0">
                <a:solidFill>
                  <a:schemeClr val="tx1"/>
                </a:solidFill>
                <a:latin typeface="Times New Roman" pitchFamily="18" charset="0"/>
                <a:cs typeface="Times New Roman" pitchFamily="18" charset="0"/>
              </a:rPr>
              <a:t>Ст. 16. </a:t>
            </a:r>
            <a:r>
              <a:rPr lang="ru-RU" b="0" dirty="0" smtClean="0">
                <a:solidFill>
                  <a:schemeClr val="tx1"/>
                </a:solidFill>
                <a:latin typeface="Times New Roman" pitchFamily="18" charset="0"/>
                <a:cs typeface="Times New Roman" pitchFamily="18" charset="0"/>
              </a:rPr>
              <a:t>– Создание, руководство, управление, мониторинг и контроль функционирования публичных служб коммунального хозяйства, координация их деятельности входят </a:t>
            </a:r>
            <a:r>
              <a:rPr lang="ru-RU" dirty="0" smtClean="0">
                <a:solidFill>
                  <a:schemeClr val="tx1"/>
                </a:solidFill>
                <a:latin typeface="Times New Roman" pitchFamily="18" charset="0"/>
                <a:cs typeface="Times New Roman" pitchFamily="18" charset="0"/>
              </a:rPr>
              <a:t>в компетенцию органов центрального и местного публичного управления</a:t>
            </a:r>
            <a:r>
              <a:rPr lang="ru-RU" b="0" dirty="0" smtClean="0">
                <a:solidFill>
                  <a:schemeClr val="tx1"/>
                </a:solidFill>
                <a:latin typeface="Times New Roman" pitchFamily="18" charset="0"/>
                <a:cs typeface="Times New Roman" pitchFamily="18" charset="0"/>
              </a:rPr>
              <a:t>.</a:t>
            </a:r>
          </a:p>
          <a:p>
            <a:pPr algn="just"/>
            <a:r>
              <a:rPr lang="ru-RU" dirty="0" smtClean="0">
                <a:solidFill>
                  <a:schemeClr val="tx1"/>
                </a:solidFill>
                <a:latin typeface="Times New Roman" pitchFamily="18" charset="0"/>
                <a:cs typeface="Times New Roman" pitchFamily="18" charset="0"/>
              </a:rPr>
              <a:t>Ст. 17</a:t>
            </a:r>
            <a:r>
              <a:rPr lang="ru-RU" b="0" dirty="0" smtClean="0">
                <a:solidFill>
                  <a:schemeClr val="tx1"/>
                </a:solidFill>
                <a:latin typeface="Times New Roman" pitchFamily="18" charset="0"/>
                <a:cs typeface="Times New Roman" pitchFamily="18" charset="0"/>
              </a:rPr>
              <a:t>. – (1) Управление публичными службами коммунального хозяйства организуется и осуществляется путем:</a:t>
            </a:r>
          </a:p>
          <a:p>
            <a:pPr algn="just"/>
            <a:r>
              <a:rPr lang="ru-RU" dirty="0" smtClean="0">
                <a:solidFill>
                  <a:schemeClr val="tx1"/>
                </a:solidFill>
                <a:latin typeface="Times New Roman" pitchFamily="18" charset="0"/>
                <a:cs typeface="Times New Roman" pitchFamily="18" charset="0"/>
              </a:rPr>
              <a:t>а) прямого управления;</a:t>
            </a:r>
          </a:p>
          <a:p>
            <a:pPr algn="just"/>
            <a:r>
              <a:rPr lang="ru-RU" dirty="0" err="1" smtClean="0">
                <a:solidFill>
                  <a:schemeClr val="tx1"/>
                </a:solidFill>
                <a:latin typeface="Times New Roman" pitchFamily="18" charset="0"/>
                <a:cs typeface="Times New Roman" pitchFamily="18" charset="0"/>
              </a:rPr>
              <a:t>b</a:t>
            </a:r>
            <a:r>
              <a:rPr lang="ru-RU" dirty="0" smtClean="0">
                <a:solidFill>
                  <a:schemeClr val="tx1"/>
                </a:solidFill>
                <a:latin typeface="Times New Roman" pitchFamily="18" charset="0"/>
                <a:cs typeface="Times New Roman" pitchFamily="18" charset="0"/>
              </a:rPr>
              <a:t>) делегированного управления.</a:t>
            </a:r>
          </a:p>
          <a:p>
            <a:pPr algn="just"/>
            <a:r>
              <a:rPr lang="ru-RU" b="0" dirty="0" smtClean="0">
                <a:solidFill>
                  <a:schemeClr val="tx1"/>
                </a:solidFill>
                <a:latin typeface="Times New Roman" pitchFamily="18" charset="0"/>
                <a:cs typeface="Times New Roman" pitchFamily="18" charset="0"/>
              </a:rPr>
              <a:t>(2) Выбор формы управления публичными службами коммунального хозяйства осуществляется органом местного публичного управления или, по обстоятельствам, центральным отраслевым органом публичного управления, выступающими в качестве учредителей, посредством принятия соответствующих решений.</a:t>
            </a:r>
            <a:endParaRPr lang="ru-RU"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71475" y="1362939"/>
            <a:ext cx="8243887" cy="5016758"/>
          </a:xfrm>
          <a:prstGeom prst="rect">
            <a:avLst/>
          </a:prstGeom>
        </p:spPr>
        <p:txBody>
          <a:bodyPr wrap="square">
            <a:spAutoFit/>
          </a:bodyPr>
          <a:lstStyle/>
          <a:p>
            <a:pPr algn="just"/>
            <a:r>
              <a:rPr lang="ru-RU" sz="2000" b="0" dirty="0" smtClean="0">
                <a:solidFill>
                  <a:schemeClr val="tx1"/>
                </a:solidFill>
                <a:latin typeface="Times New Roman" panose="02020603050405020304" pitchFamily="18" charset="0"/>
                <a:cs typeface="Times New Roman" panose="02020603050405020304" pitchFamily="18" charset="0"/>
              </a:rPr>
              <a:t>Ст.18. - (1) При прямом управлении органы местного публичного управления берут на себя все обязанности и ответственность за создание, руководство и управление публичными службами коммунального хозяйства.</a:t>
            </a:r>
          </a:p>
          <a:p>
            <a:pPr algn="just"/>
            <a:r>
              <a:rPr lang="ru-RU" sz="2000" b="0" dirty="0" smtClean="0">
                <a:solidFill>
                  <a:schemeClr val="tx1"/>
                </a:solidFill>
                <a:latin typeface="Times New Roman" panose="02020603050405020304" pitchFamily="18" charset="0"/>
                <a:cs typeface="Times New Roman" panose="02020603050405020304" pitchFamily="18" charset="0"/>
              </a:rPr>
              <a:t>(2) Прямое управление осуществляется специализированными отделами, организованными в составе органов местного публичного управления.</a:t>
            </a:r>
          </a:p>
          <a:p>
            <a:pPr algn="just"/>
            <a:r>
              <a:rPr lang="ru-RU" sz="2000" b="0" dirty="0" smtClean="0">
                <a:solidFill>
                  <a:schemeClr val="tx1"/>
                </a:solidFill>
                <a:latin typeface="Times New Roman" panose="02020603050405020304" pitchFamily="18" charset="0"/>
                <a:cs typeface="Times New Roman" panose="02020603050405020304" pitchFamily="18" charset="0"/>
              </a:rPr>
              <a:t>Ст.19. ­– (1) В случае делегированного управления на основе договора </a:t>
            </a:r>
            <a:r>
              <a:rPr lang="ru-RU" sz="2000" b="0" dirty="0" err="1" smtClean="0">
                <a:solidFill>
                  <a:schemeClr val="tx1"/>
                </a:solidFill>
                <a:latin typeface="Times New Roman" panose="02020603050405020304" pitchFamily="18" charset="0"/>
                <a:cs typeface="Times New Roman" panose="02020603050405020304" pitchFamily="18" charset="0"/>
              </a:rPr>
              <a:t>частно-государственного</a:t>
            </a:r>
            <a:r>
              <a:rPr lang="ru-RU" sz="2000" b="0" dirty="0" smtClean="0">
                <a:solidFill>
                  <a:schemeClr val="tx1"/>
                </a:solidFill>
                <a:latin typeface="Times New Roman" panose="02020603050405020304" pitchFamily="18" charset="0"/>
                <a:cs typeface="Times New Roman" panose="02020603050405020304" pitchFamily="18" charset="0"/>
              </a:rPr>
              <a:t> партнерства органы местного публичного управления вправе пользоваться услугами одного или нескольких поставщиков, которым соответствующим договором доверены управление поставкой (оказанием) публичных услуг коммунального хозяйства, а также управление и эксплуатация публичных инженерно - технических систем.</a:t>
            </a:r>
          </a:p>
          <a:p>
            <a:pPr algn="just"/>
            <a:r>
              <a:rPr lang="ru-RU" sz="2000" b="0" dirty="0" smtClean="0">
                <a:solidFill>
                  <a:schemeClr val="tx1"/>
                </a:solidFill>
                <a:latin typeface="Times New Roman" panose="02020603050405020304" pitchFamily="18" charset="0"/>
                <a:cs typeface="Times New Roman" panose="02020603050405020304" pitchFamily="18" charset="0"/>
              </a:rPr>
              <a:t>(2) Делегированное управление публичными службами коммунального хозяйства осуществляется в соответствии с действующим законодательством.</a:t>
            </a:r>
            <a:endParaRPr lang="ru-RU"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42912" y="1521173"/>
            <a:ext cx="8301038" cy="5016758"/>
          </a:xfrm>
          <a:prstGeom prst="rect">
            <a:avLst/>
          </a:prstGeom>
        </p:spPr>
        <p:txBody>
          <a:bodyPr wrap="square">
            <a:spAutoFit/>
          </a:bodyPr>
          <a:lstStyle/>
          <a:p>
            <a:pPr algn="just"/>
            <a:r>
              <a:rPr lang="ru-RU" sz="2000" b="0" dirty="0" smtClean="0">
                <a:solidFill>
                  <a:schemeClr val="tx1"/>
                </a:solidFill>
                <a:latin typeface="Times New Roman" panose="02020603050405020304" pitchFamily="18" charset="0"/>
                <a:cs typeface="Times New Roman" panose="02020603050405020304" pitchFamily="18" charset="0"/>
              </a:rPr>
              <a:t>(3) В соответствии с компетенцией и обязанностями, возложенными на них законом, органы местного публичного управления реализуют свои полномочия по определению политики и стратегии развития услуг, утверждению программ развития публичных систем коммунального хозяйства, а также свое право осуществлять контроль и надзор за исполнением договоров, посредством которых делегировано управление услугами, включая: </a:t>
            </a:r>
          </a:p>
          <a:p>
            <a:pPr algn="just"/>
            <a:r>
              <a:rPr lang="ru-RU" sz="2000" b="0" dirty="0" smtClean="0">
                <a:solidFill>
                  <a:schemeClr val="tx1"/>
                </a:solidFill>
                <a:latin typeface="Times New Roman" panose="02020603050405020304" pitchFamily="18" charset="0"/>
                <a:cs typeface="Times New Roman" panose="02020603050405020304" pitchFamily="18" charset="0"/>
              </a:rPr>
              <a:t>а) порядок выполнения поставщиками взятых на себя обязательств; </a:t>
            </a:r>
          </a:p>
          <a:p>
            <a:pPr algn="just"/>
            <a:r>
              <a:rPr lang="ru-RU" sz="2000" b="0" dirty="0" err="1" smtClean="0">
                <a:solidFill>
                  <a:schemeClr val="tx1"/>
                </a:solidFill>
                <a:latin typeface="Times New Roman" panose="02020603050405020304" pitchFamily="18" charset="0"/>
                <a:cs typeface="Times New Roman" panose="02020603050405020304" pitchFamily="18" charset="0"/>
              </a:rPr>
              <a:t>b</a:t>
            </a:r>
            <a:r>
              <a:rPr lang="ru-RU" sz="2000" b="0" dirty="0" smtClean="0">
                <a:solidFill>
                  <a:schemeClr val="tx1"/>
                </a:solidFill>
                <a:latin typeface="Times New Roman" panose="02020603050405020304" pitchFamily="18" charset="0"/>
                <a:cs typeface="Times New Roman" panose="02020603050405020304" pitchFamily="18" charset="0"/>
              </a:rPr>
              <a:t>) качество поставляемых (оказываемых) услуг; </a:t>
            </a:r>
          </a:p>
          <a:p>
            <a:pPr algn="just"/>
            <a:r>
              <a:rPr lang="ru-RU" sz="2000" b="0" dirty="0" smtClean="0">
                <a:solidFill>
                  <a:schemeClr val="tx1"/>
                </a:solidFill>
                <a:latin typeface="Times New Roman" panose="02020603050405020304" pitchFamily="18" charset="0"/>
                <a:cs typeface="Times New Roman" panose="02020603050405020304" pitchFamily="18" charset="0"/>
              </a:rPr>
              <a:t>с) параметры поставляемых (оказываемых) услуг; </a:t>
            </a:r>
          </a:p>
          <a:p>
            <a:pPr algn="just"/>
            <a:r>
              <a:rPr lang="ru-RU" sz="2000" b="0" dirty="0" err="1" smtClean="0">
                <a:solidFill>
                  <a:schemeClr val="tx1"/>
                </a:solidFill>
                <a:latin typeface="Times New Roman" panose="02020603050405020304" pitchFamily="18" charset="0"/>
                <a:cs typeface="Times New Roman" panose="02020603050405020304" pitchFamily="18" charset="0"/>
              </a:rPr>
              <a:t>d</a:t>
            </a:r>
            <a:r>
              <a:rPr lang="ru-RU" sz="2000" b="0" dirty="0" smtClean="0">
                <a:solidFill>
                  <a:schemeClr val="tx1"/>
                </a:solidFill>
                <a:latin typeface="Times New Roman" panose="02020603050405020304" pitchFamily="18" charset="0"/>
                <a:cs typeface="Times New Roman" panose="02020603050405020304" pitchFamily="18" charset="0"/>
              </a:rPr>
              <a:t>) порядок управления, эксплуатации, сохранения и поддержания в должном состоянии публичных систем инфраструктуры благоустройства населенных пунктов, а также деятельность по развитию и/или модернизации таких систем; </a:t>
            </a:r>
          </a:p>
          <a:p>
            <a:pPr algn="just"/>
            <a:r>
              <a:rPr lang="ru-RU" sz="2000" b="0" dirty="0" smtClean="0">
                <a:solidFill>
                  <a:schemeClr val="tx1"/>
                </a:solidFill>
                <a:latin typeface="Times New Roman" panose="02020603050405020304" pitchFamily="18" charset="0"/>
                <a:cs typeface="Times New Roman" panose="02020603050405020304" pitchFamily="18" charset="0"/>
              </a:rPr>
              <a:t>е) порядок формирования и установления тарифов на публичные услуги, поставляемые (оказываемые) коммунальным хозяйством.</a:t>
            </a:r>
            <a:endParaRPr lang="ro-RO"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85775" y="1583531"/>
            <a:ext cx="8301038" cy="1107996"/>
          </a:xfrm>
          <a:prstGeom prst="rect">
            <a:avLst/>
          </a:prstGeom>
        </p:spPr>
        <p:txBody>
          <a:bodyPr wrap="square">
            <a:spAutoFit/>
          </a:bodyPr>
          <a:lstStyle/>
          <a:p>
            <a:pPr algn="just"/>
            <a:r>
              <a:rPr lang="ru-RU" dirty="0" smtClean="0">
                <a:solidFill>
                  <a:schemeClr val="tx1"/>
                </a:solidFill>
                <a:latin typeface="Times New Roman" pitchFamily="18" charset="0"/>
                <a:cs typeface="Times New Roman" pitchFamily="18" charset="0"/>
              </a:rPr>
              <a:t>Ст. 20</a:t>
            </a:r>
            <a:r>
              <a:rPr lang="ru-RU" b="0" dirty="0" smtClean="0">
                <a:solidFill>
                  <a:schemeClr val="tx1"/>
                </a:solidFill>
                <a:latin typeface="Times New Roman" pitchFamily="18" charset="0"/>
                <a:cs typeface="Times New Roman" pitchFamily="18" charset="0"/>
              </a:rPr>
              <a:t>. – Деятельность каждой из публичных служб коммунального хозяйства, организованная и реализуемая путем делегирования управления, осуществляется на основе договора.</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8613" y="1390085"/>
            <a:ext cx="8472488" cy="5355312"/>
          </a:xfrm>
          <a:prstGeom prst="rect">
            <a:avLst/>
          </a:prstGeom>
        </p:spPr>
        <p:txBody>
          <a:bodyPr wrap="square">
            <a:spAutoFit/>
          </a:bodyPr>
          <a:lstStyle/>
          <a:p>
            <a:pPr algn="just"/>
            <a:r>
              <a:rPr lang="ru-RU" sz="1800" dirty="0" smtClean="0">
                <a:solidFill>
                  <a:srgbClr val="0000FF"/>
                </a:solidFill>
                <a:latin typeface="Times New Roman" panose="02020603050405020304" pitchFamily="18" charset="0"/>
                <a:cs typeface="Times New Roman" panose="02020603050405020304" pitchFamily="18" charset="0"/>
              </a:rPr>
              <a:t>ПОСТАНОВЛЕНИЕ № 191 от  19.02.2002 об утверждении Положения о порядке  предоставления и оплаты жилищных, коммунальных и </a:t>
            </a:r>
            <a:r>
              <a:rPr lang="ru-RU" sz="1800" dirty="0" err="1" smtClean="0">
                <a:solidFill>
                  <a:srgbClr val="0000FF"/>
                </a:solidFill>
                <a:latin typeface="Times New Roman" panose="02020603050405020304" pitchFamily="18" charset="0"/>
                <a:cs typeface="Times New Roman" panose="02020603050405020304" pitchFamily="18" charset="0"/>
              </a:rPr>
              <a:t>некоммунальных</a:t>
            </a:r>
            <a:r>
              <a:rPr lang="ru-RU" sz="1800" dirty="0" smtClean="0">
                <a:solidFill>
                  <a:srgbClr val="0000FF"/>
                </a:solidFill>
                <a:latin typeface="Times New Roman" panose="02020603050405020304" pitchFamily="18" charset="0"/>
                <a:cs typeface="Times New Roman" panose="02020603050405020304" pitchFamily="18" charset="0"/>
              </a:rPr>
              <a:t> услуг для жилищного фонда, установки счетчиков учета расхода воды в квартирах и условиях отключения их от систем отопления и водоснабжения и подключения к этим системам –</a:t>
            </a:r>
            <a:r>
              <a:rPr lang="ru-RU" sz="1800" b="0" dirty="0" smtClean="0">
                <a:solidFill>
                  <a:schemeClr val="tx1"/>
                </a:solidFill>
                <a:latin typeface="Times New Roman" panose="02020603050405020304" pitchFamily="18" charset="0"/>
                <a:cs typeface="Times New Roman" panose="02020603050405020304" pitchFamily="18" charset="0"/>
              </a:rPr>
              <a:t> </a:t>
            </a:r>
          </a:p>
          <a:p>
            <a:pPr algn="just"/>
            <a:r>
              <a:rPr lang="ro-RO" sz="1800" dirty="0" smtClean="0">
                <a:solidFill>
                  <a:srgbClr val="00B050"/>
                </a:solidFill>
                <a:latin typeface="Times New Roman" panose="02020603050405020304" pitchFamily="18" charset="0"/>
                <a:cs typeface="Times New Roman" panose="02020603050405020304" pitchFamily="18" charset="0"/>
                <a:hlinkClick r:id="rId8"/>
              </a:rPr>
              <a:t>http://lex.justice.md/viewdoc.php?action=view&amp;view=doc&amp;id=295931&amp;lang=2</a:t>
            </a:r>
            <a:r>
              <a:rPr lang="ru-RU" sz="1800" b="0" dirty="0" smtClean="0">
                <a:solidFill>
                  <a:schemeClr val="tx1"/>
                </a:solidFill>
                <a:latin typeface="Times New Roman" panose="02020603050405020304" pitchFamily="18" charset="0"/>
                <a:cs typeface="Times New Roman" panose="02020603050405020304" pitchFamily="18" charset="0"/>
              </a:rPr>
              <a:t> </a:t>
            </a:r>
          </a:p>
          <a:p>
            <a:pPr algn="just"/>
            <a:r>
              <a:rPr lang="ru-RU" sz="1800" b="0" dirty="0" smtClean="0">
                <a:solidFill>
                  <a:schemeClr val="tx1"/>
                </a:solidFill>
                <a:latin typeface="Times New Roman" panose="02020603050405020304" pitchFamily="18" charset="0"/>
                <a:cs typeface="Times New Roman" panose="02020603050405020304" pitchFamily="18" charset="0"/>
              </a:rPr>
              <a:t>1. Положение разработан в соответствии с Конституцией Республики Молдова, Жилищным кодексом, Законом о защите прав потребителей, Законом об аренде, Законом о кондоминиуме в жилищном фонде, другими нормативными документами </a:t>
            </a:r>
            <a:r>
              <a:rPr lang="ru-RU" sz="1800" dirty="0" smtClean="0">
                <a:solidFill>
                  <a:schemeClr val="tx1"/>
                </a:solidFill>
                <a:latin typeface="Times New Roman" panose="02020603050405020304" pitchFamily="18" charset="0"/>
                <a:cs typeface="Times New Roman" panose="02020603050405020304" pitchFamily="18" charset="0"/>
              </a:rPr>
              <a:t>и устанавливает порядок оплаты собственниками, нанимателями и нанимателями квартир, жилых помещений в общежитиях и нежилых помещений жилищных, коммунальных и </a:t>
            </a:r>
            <a:r>
              <a:rPr lang="ru-RU" sz="1800" dirty="0" err="1" smtClean="0">
                <a:solidFill>
                  <a:schemeClr val="tx1"/>
                </a:solidFill>
                <a:latin typeface="Times New Roman" panose="02020603050405020304" pitchFamily="18" charset="0"/>
                <a:cs typeface="Times New Roman" panose="02020603050405020304" pitchFamily="18" charset="0"/>
              </a:rPr>
              <a:t>некоммунальных</a:t>
            </a:r>
            <a:r>
              <a:rPr lang="ru-RU" sz="1800" dirty="0" smtClean="0">
                <a:solidFill>
                  <a:schemeClr val="tx1"/>
                </a:solidFill>
                <a:latin typeface="Times New Roman" panose="02020603050405020304" pitchFamily="18" charset="0"/>
                <a:cs typeface="Times New Roman" panose="02020603050405020304" pitchFamily="18" charset="0"/>
              </a:rPr>
              <a:t> услуг и регулирует договорные отношения между </a:t>
            </a:r>
            <a:r>
              <a:rPr lang="ru-RU" sz="1800" dirty="0" err="1" smtClean="0">
                <a:solidFill>
                  <a:schemeClr val="tx1"/>
                </a:solidFill>
                <a:latin typeface="Times New Roman" panose="02020603050405020304" pitchFamily="18" charset="0"/>
                <a:cs typeface="Times New Roman" panose="02020603050405020304" pitchFamily="18" charset="0"/>
              </a:rPr>
              <a:t>услугодателями</a:t>
            </a:r>
            <a:r>
              <a:rPr lang="ru-RU" sz="1800" dirty="0" smtClean="0">
                <a:solidFill>
                  <a:schemeClr val="tx1"/>
                </a:solidFill>
                <a:latin typeface="Times New Roman" panose="02020603050405020304" pitchFamily="18" charset="0"/>
                <a:cs typeface="Times New Roman" panose="02020603050405020304" pitchFamily="18" charset="0"/>
              </a:rPr>
              <a:t> и потребителями этих услуг.</a:t>
            </a:r>
          </a:p>
          <a:p>
            <a:pPr algn="just"/>
            <a:r>
              <a:rPr lang="ru-RU" sz="1800" b="0" dirty="0" smtClean="0">
                <a:solidFill>
                  <a:schemeClr val="tx1"/>
                </a:solidFill>
                <a:latin typeface="Times New Roman" panose="02020603050405020304" pitchFamily="18" charset="0"/>
                <a:cs typeface="Times New Roman" panose="02020603050405020304" pitchFamily="18" charset="0"/>
              </a:rPr>
              <a:t>Действие настоящего положения не распространяется на индивидуальные дома в части технического обслуживания жилого дома.</a:t>
            </a:r>
          </a:p>
          <a:p>
            <a:pPr algn="just"/>
            <a:r>
              <a:rPr lang="ru-RU" sz="1800" dirty="0" smtClean="0">
                <a:solidFill>
                  <a:schemeClr val="tx1"/>
                </a:solidFill>
                <a:latin typeface="Times New Roman" panose="02020603050405020304" pitchFamily="18" charset="0"/>
                <a:cs typeface="Times New Roman" panose="02020603050405020304" pitchFamily="18" charset="0"/>
              </a:rPr>
              <a:t>5. Коммунальные услуги:</a:t>
            </a:r>
          </a:p>
          <a:p>
            <a:pPr algn="just"/>
            <a:r>
              <a:rPr lang="ru-RU" sz="1800" b="0" dirty="0" err="1" smtClean="0">
                <a:solidFill>
                  <a:schemeClr val="tx1"/>
                </a:solidFill>
                <a:latin typeface="Times New Roman" panose="02020603050405020304" pitchFamily="18" charset="0"/>
                <a:cs typeface="Times New Roman" panose="02020603050405020304" pitchFamily="18" charset="0"/>
              </a:rPr>
              <a:t>b</a:t>
            </a:r>
            <a:r>
              <a:rPr lang="ru-RU" sz="1800" b="0" dirty="0" smtClean="0">
                <a:solidFill>
                  <a:schemeClr val="tx1"/>
                </a:solidFill>
                <a:latin typeface="Times New Roman" panose="02020603050405020304" pitchFamily="18" charset="0"/>
                <a:cs typeface="Times New Roman" panose="02020603050405020304" pitchFamily="18" charset="0"/>
              </a:rPr>
              <a:t>) снабжение горячей водой;</a:t>
            </a:r>
          </a:p>
          <a:p>
            <a:pPr algn="just"/>
            <a:r>
              <a:rPr lang="ru-RU" sz="1800" b="0" dirty="0" err="1" smtClean="0">
                <a:solidFill>
                  <a:schemeClr val="tx1"/>
                </a:solidFill>
                <a:latin typeface="Times New Roman" panose="02020603050405020304" pitchFamily="18" charset="0"/>
                <a:cs typeface="Times New Roman" panose="02020603050405020304" pitchFamily="18" charset="0"/>
              </a:rPr>
              <a:t>c</a:t>
            </a:r>
            <a:r>
              <a:rPr lang="ru-RU" sz="1800" b="0" dirty="0" smtClean="0">
                <a:solidFill>
                  <a:schemeClr val="tx1"/>
                </a:solidFill>
                <a:latin typeface="Times New Roman" panose="02020603050405020304" pitchFamily="18" charset="0"/>
                <a:cs typeface="Times New Roman" panose="02020603050405020304" pitchFamily="18" charset="0"/>
              </a:rPr>
              <a:t>) снабжение питьевой водой;</a:t>
            </a:r>
          </a:p>
          <a:p>
            <a:pPr algn="just"/>
            <a:r>
              <a:rPr lang="ru-RU" sz="1800" b="0" dirty="0" err="1" smtClean="0">
                <a:solidFill>
                  <a:schemeClr val="tx1"/>
                </a:solidFill>
                <a:latin typeface="Times New Roman" panose="02020603050405020304" pitchFamily="18" charset="0"/>
                <a:cs typeface="Times New Roman" panose="02020603050405020304" pitchFamily="18" charset="0"/>
              </a:rPr>
              <a:t>d</a:t>
            </a:r>
            <a:r>
              <a:rPr lang="ru-RU" sz="1800" b="0" dirty="0" smtClean="0">
                <a:solidFill>
                  <a:schemeClr val="tx1"/>
                </a:solidFill>
                <a:latin typeface="Times New Roman" panose="02020603050405020304" pitchFamily="18" charset="0"/>
                <a:cs typeface="Times New Roman" panose="02020603050405020304" pitchFamily="18" charset="0"/>
              </a:rPr>
              <a:t>) водоотведение; и.т.д.</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71487" y="1343024"/>
            <a:ext cx="8372475" cy="4801314"/>
          </a:xfrm>
          <a:prstGeom prst="rect">
            <a:avLst/>
          </a:prstGeom>
        </p:spPr>
        <p:txBody>
          <a:bodyPr wrap="square">
            <a:spAutoFit/>
          </a:bodyPr>
          <a:lstStyle/>
          <a:p>
            <a:pPr algn="just"/>
            <a:r>
              <a:rPr lang="ru-RU" sz="1800" dirty="0" smtClean="0">
                <a:solidFill>
                  <a:schemeClr val="tx1"/>
                </a:solidFill>
                <a:latin typeface="Times New Roman" pitchFamily="18" charset="0"/>
                <a:cs typeface="Times New Roman" pitchFamily="18" charset="0"/>
              </a:rPr>
              <a:t>9.</a:t>
            </a:r>
            <a:r>
              <a:rPr lang="ru-RU" sz="1800" b="0" dirty="0" smtClean="0">
                <a:solidFill>
                  <a:schemeClr val="tx1"/>
                </a:solidFill>
                <a:latin typeface="Times New Roman" pitchFamily="18" charset="0"/>
                <a:cs typeface="Times New Roman" pitchFamily="18" charset="0"/>
              </a:rPr>
              <a:t> Порядок определения объемов потребленной воды, плата за питьевую воду и водоотведение</a:t>
            </a:r>
          </a:p>
          <a:p>
            <a:pPr algn="just"/>
            <a:r>
              <a:rPr lang="ru-RU" sz="1800" b="0" dirty="0" smtClean="0">
                <a:solidFill>
                  <a:schemeClr val="tx1"/>
                </a:solidFill>
                <a:latin typeface="Times New Roman" pitchFamily="18" charset="0"/>
                <a:cs typeface="Times New Roman" pitchFamily="18" charset="0"/>
              </a:rPr>
              <a:t>Тариф на питьевую воду и водоотведение рассчитывается на 1 куб.м потребленной питьевой воды и 1 куб.м сточной воды.</a:t>
            </a:r>
          </a:p>
          <a:p>
            <a:pPr algn="just"/>
            <a:r>
              <a:rPr lang="ru-RU" sz="1800" b="0" dirty="0" smtClean="0">
                <a:solidFill>
                  <a:schemeClr val="tx1"/>
                </a:solidFill>
                <a:latin typeface="Times New Roman" pitchFamily="18" charset="0"/>
                <a:cs typeface="Times New Roman" pitchFamily="18" charset="0"/>
              </a:rPr>
              <a:t>Плата за питьевую воду и водоотведение взимается согласно договорам, заключенным между </a:t>
            </a:r>
            <a:r>
              <a:rPr lang="ru-RU" sz="1800" b="0" dirty="0" err="1" smtClean="0">
                <a:solidFill>
                  <a:schemeClr val="tx1"/>
                </a:solidFill>
                <a:latin typeface="Times New Roman" pitchFamily="18" charset="0"/>
                <a:cs typeface="Times New Roman" pitchFamily="18" charset="0"/>
              </a:rPr>
              <a:t>услугодателями</a:t>
            </a:r>
            <a:r>
              <a:rPr lang="ru-RU" sz="1800" b="0" dirty="0" smtClean="0">
                <a:solidFill>
                  <a:schemeClr val="tx1"/>
                </a:solidFill>
                <a:latin typeface="Times New Roman" pitchFamily="18" charset="0"/>
                <a:cs typeface="Times New Roman" pitchFamily="18" charset="0"/>
              </a:rPr>
              <a:t> (управляющими) и собственниками, нанимателями квартир, жилых помещений в общежитиях или нежилых помещений.</a:t>
            </a:r>
          </a:p>
          <a:p>
            <a:pPr algn="just"/>
            <a:r>
              <a:rPr lang="ru-RU" sz="1800" b="0" dirty="0" smtClean="0">
                <a:solidFill>
                  <a:schemeClr val="tx1"/>
                </a:solidFill>
                <a:latin typeface="Times New Roman" pitchFamily="18" charset="0"/>
                <a:cs typeface="Times New Roman" pitchFamily="18" charset="0"/>
              </a:rPr>
              <a:t>Месячный объем оказанных услуг для каждого жилого дома в отдельности подтверждается актом, подписанным </a:t>
            </a:r>
            <a:r>
              <a:rPr lang="ru-RU" sz="1800" b="0" dirty="0" err="1" smtClean="0">
                <a:solidFill>
                  <a:schemeClr val="tx1"/>
                </a:solidFill>
                <a:latin typeface="Times New Roman" pitchFamily="18" charset="0"/>
                <a:cs typeface="Times New Roman" pitchFamily="18" charset="0"/>
              </a:rPr>
              <a:t>услугодателем</a:t>
            </a:r>
            <a:r>
              <a:rPr lang="ru-RU" sz="1800" b="0" dirty="0" smtClean="0">
                <a:solidFill>
                  <a:schemeClr val="tx1"/>
                </a:solidFill>
                <a:latin typeface="Times New Roman" pitchFamily="18" charset="0"/>
                <a:cs typeface="Times New Roman" pitchFamily="18" charset="0"/>
              </a:rPr>
              <a:t>, управляющим и 2-3 представителями потребителей соответствующих домов, который служит основанием для расчета оказанных услуг.</a:t>
            </a:r>
          </a:p>
          <a:p>
            <a:pPr algn="just"/>
            <a:r>
              <a:rPr lang="ru-RU" sz="1800" b="0" dirty="0" smtClean="0">
                <a:solidFill>
                  <a:schemeClr val="tx1"/>
                </a:solidFill>
                <a:latin typeface="Times New Roman" pitchFamily="18" charset="0"/>
                <a:cs typeface="Times New Roman" pitchFamily="18" charset="0"/>
              </a:rPr>
              <a:t>В акте указывается общий объем потребленной воды, зарегистрированный счетчиком жилого дома, в том числе счетчиками учета расхода воды, установленными в квартирах, жилых помещениях в общежитиях и нежилых помещениях, объем воды для квартир, жилых помещений в общежитиях, не обеспеченных счетчиками, а также объем фактических утечек.</a:t>
            </a:r>
          </a:p>
        </p:txBody>
      </p:sp>
    </p:spTree>
    <p:extLst>
      <p:ext uri="{BB962C8B-B14F-4D97-AF65-F5344CB8AC3E}">
        <p14:creationId xmlns:p14="http://schemas.microsoft.com/office/powerpoint/2010/main" xmlns="" val="31064893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Прямоугольник 9"/>
          <p:cNvSpPr/>
          <p:nvPr/>
        </p:nvSpPr>
        <p:spPr>
          <a:xfrm>
            <a:off x="200025" y="1443038"/>
            <a:ext cx="8643938" cy="5324535"/>
          </a:xfrm>
          <a:prstGeom prst="rect">
            <a:avLst/>
          </a:prstGeom>
        </p:spPr>
        <p:txBody>
          <a:bodyPr wrap="square">
            <a:spAutoFit/>
          </a:bodyPr>
          <a:lstStyle/>
          <a:p>
            <a:pPr algn="just"/>
            <a:r>
              <a:rPr lang="ro-MO" sz="2000" b="0" dirty="0" smtClean="0">
                <a:solidFill>
                  <a:schemeClr val="tx1"/>
                </a:solidFill>
                <a:latin typeface="Times New Roman" pitchFamily="18" charset="0"/>
                <a:cs typeface="Times New Roman" pitchFamily="18" charset="0"/>
              </a:rPr>
              <a:t>B </a:t>
            </a:r>
            <a:r>
              <a:rPr lang="ru-RU" sz="2000" b="0" dirty="0" smtClean="0">
                <a:solidFill>
                  <a:schemeClr val="tx1"/>
                </a:solidFill>
                <a:latin typeface="Times New Roman" pitchFamily="18" charset="0"/>
                <a:cs typeface="Times New Roman" pitchFamily="18" charset="0"/>
              </a:rPr>
              <a:t>Приложение  2</a:t>
            </a:r>
            <a:r>
              <a:rPr lang="ro-MO"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указаны</a:t>
            </a:r>
            <a:r>
              <a:rPr lang="ro-MO" sz="2000" b="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Нормативы и порядок расчета платы за выброс загрязнителей</a:t>
            </a:r>
            <a:r>
              <a:rPr lang="ro-MO"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стационарными источниками</a:t>
            </a:r>
            <a:r>
              <a:rPr lang="ru-RU" sz="2000" b="0" dirty="0" smtClean="0">
                <a:solidFill>
                  <a:schemeClr val="tx1"/>
                </a:solidFill>
                <a:latin typeface="Times New Roman" pitchFamily="18" charset="0"/>
                <a:cs typeface="Times New Roman" pitchFamily="18" charset="0"/>
              </a:rPr>
              <a:t> </a:t>
            </a:r>
            <a:endParaRPr lang="ro-MO" sz="2000" b="0" dirty="0" smtClean="0">
              <a:solidFill>
                <a:schemeClr val="tx1"/>
              </a:solidFill>
              <a:latin typeface="Times New Roman" pitchFamily="18" charset="0"/>
              <a:cs typeface="Times New Roman" pitchFamily="18" charset="0"/>
            </a:endParaRPr>
          </a:p>
          <a:p>
            <a:pPr algn="just"/>
            <a:endParaRPr lang="ro-MO" sz="2000" b="0" dirty="0" smtClean="0">
              <a:solidFill>
                <a:schemeClr val="tx1"/>
              </a:solidFill>
              <a:latin typeface="Times New Roman" pitchFamily="18" charset="0"/>
              <a:cs typeface="Times New Roman" pitchFamily="18" charset="0"/>
            </a:endParaRPr>
          </a:p>
          <a:p>
            <a:pPr algn="just"/>
            <a:r>
              <a:rPr lang="ro-MO" sz="2000" b="0" dirty="0" smtClean="0">
                <a:solidFill>
                  <a:schemeClr val="tx1"/>
                </a:solidFill>
                <a:latin typeface="Times New Roman" pitchFamily="18" charset="0"/>
                <a:cs typeface="Times New Roman" pitchFamily="18" charset="0"/>
              </a:rPr>
              <a:t>B </a:t>
            </a:r>
            <a:r>
              <a:rPr lang="ru-RU" sz="2000" b="0" dirty="0" smtClean="0">
                <a:solidFill>
                  <a:schemeClr val="tx1"/>
                </a:solidFill>
                <a:latin typeface="Times New Roman" pitchFamily="18" charset="0"/>
                <a:cs typeface="Times New Roman" pitchFamily="18" charset="0"/>
              </a:rPr>
              <a:t>Приложение 5</a:t>
            </a:r>
            <a:r>
              <a:rPr lang="ro-MO" sz="2000" b="0" dirty="0" smtClean="0">
                <a:solidFill>
                  <a:schemeClr val="tx1"/>
                </a:solidFill>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указаны</a:t>
            </a:r>
            <a:r>
              <a:rPr lang="ro-MO" sz="2000" b="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Нормативы и порядок расчета платы за сброс загрязнителей</a:t>
            </a:r>
            <a:r>
              <a:rPr lang="ro-MO"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со сточными водами</a:t>
            </a:r>
            <a:r>
              <a:rPr lang="ro-MO" sz="2000" dirty="0" smtClean="0">
                <a:solidFill>
                  <a:schemeClr val="tx1"/>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Так:</a:t>
            </a:r>
            <a:endParaRPr lang="ro-MO" sz="200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1. Внесение платы за сброс загрязнителей </a:t>
            </a:r>
            <a:r>
              <a:rPr lang="ru-RU" sz="2000" u="sng" dirty="0" smtClean="0">
                <a:solidFill>
                  <a:schemeClr val="tx1"/>
                </a:solidFill>
                <a:latin typeface="Times New Roman" pitchFamily="18" charset="0"/>
                <a:cs typeface="Times New Roman" pitchFamily="18" charset="0"/>
              </a:rPr>
              <a:t>обязательно для всех водопользователей.</a:t>
            </a:r>
          </a:p>
          <a:p>
            <a:pPr algn="just"/>
            <a:r>
              <a:rPr lang="ru-RU" sz="2000" b="0" dirty="0" smtClean="0">
                <a:solidFill>
                  <a:schemeClr val="tx1"/>
                </a:solidFill>
                <a:latin typeface="Times New Roman" pitchFamily="18" charset="0"/>
                <a:cs typeface="Times New Roman" pitchFamily="18" charset="0"/>
              </a:rPr>
              <a:t>2. Для водопользователей, сбрасывающих загрязнители в водные объекты (реки, озера, подземные водоносные горизонты), </a:t>
            </a:r>
            <a:r>
              <a:rPr lang="ru-RU" sz="2000" u="sng" dirty="0" smtClean="0">
                <a:solidFill>
                  <a:schemeClr val="tx1"/>
                </a:solidFill>
                <a:latin typeface="Times New Roman" pitchFamily="18" charset="0"/>
                <a:cs typeface="Times New Roman" pitchFamily="18" charset="0"/>
              </a:rPr>
              <a:t>плата устанавливается по показателям загрязнения, заложенным в проектной документации очистных сооружений.</a:t>
            </a:r>
          </a:p>
          <a:p>
            <a:pPr algn="just"/>
            <a:r>
              <a:rPr lang="ru-RU" sz="2000" b="0" dirty="0" smtClean="0">
                <a:solidFill>
                  <a:schemeClr val="tx1"/>
                </a:solidFill>
                <a:latin typeface="Times New Roman" pitchFamily="18" charset="0"/>
                <a:cs typeface="Times New Roman" pitchFamily="18" charset="0"/>
              </a:rPr>
              <a:t>3. Плата по специфическим показателям </a:t>
            </a:r>
            <a:r>
              <a:rPr lang="ru-RU" sz="2000" b="0" u="sng" dirty="0" smtClean="0">
                <a:solidFill>
                  <a:schemeClr val="tx1"/>
                </a:solidFill>
                <a:latin typeface="Times New Roman" pitchFamily="18" charset="0"/>
                <a:cs typeface="Times New Roman" pitchFamily="18" charset="0"/>
              </a:rPr>
              <a:t>загрязнения промышленными сбросами вносится водопользователями,</a:t>
            </a:r>
            <a:r>
              <a:rPr lang="ru-RU" sz="2000" b="0" dirty="0" smtClean="0">
                <a:solidFill>
                  <a:schemeClr val="tx1"/>
                </a:solidFill>
                <a:latin typeface="Times New Roman" pitchFamily="18" charset="0"/>
                <a:cs typeface="Times New Roman" pitchFamily="18" charset="0"/>
              </a:rPr>
              <a:t> которые сбрасывают загрязнители. </a:t>
            </a:r>
            <a:r>
              <a:rPr lang="ru-RU" sz="2000" b="0" u="sng" dirty="0" smtClean="0">
                <a:solidFill>
                  <a:schemeClr val="tx1"/>
                </a:solidFill>
                <a:latin typeface="Times New Roman" pitchFamily="18" charset="0"/>
                <a:cs typeface="Times New Roman" pitchFamily="18" charset="0"/>
              </a:rPr>
              <a:t>Перечень этих показателей и нормативы ПДК загрязнителей утверждаются инспекциями по охране окружающей среды по представлению служб эксплуатации очистных сооружений.</a:t>
            </a:r>
            <a:endParaRPr lang="ru-RU" sz="2000" b="0"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14325" y="1457325"/>
            <a:ext cx="8601075" cy="5078313"/>
          </a:xfrm>
          <a:prstGeom prst="rect">
            <a:avLst/>
          </a:prstGeom>
        </p:spPr>
        <p:txBody>
          <a:bodyPr wrap="square">
            <a:spAutoFit/>
          </a:bodyPr>
          <a:lstStyle/>
          <a:p>
            <a:pPr algn="just"/>
            <a:r>
              <a:rPr lang="ru-RU" sz="1800" b="0" dirty="0" smtClean="0">
                <a:solidFill>
                  <a:schemeClr val="tx1"/>
                </a:solidFill>
                <a:latin typeface="Times New Roman" pitchFamily="18" charset="0"/>
                <a:cs typeface="Times New Roman" pitchFamily="18" charset="0"/>
              </a:rPr>
              <a:t>Месячный объем воды, реализованный населению, определяется согласно показаниям, регистрируемым общими счетчиками, установленными на вводах жилых домов, с исключением из показаний общих счетчиков объема всех утечек. </a:t>
            </a:r>
          </a:p>
          <a:p>
            <a:pPr algn="just"/>
            <a:r>
              <a:rPr lang="ru-RU" sz="1800" b="0" dirty="0" smtClean="0">
                <a:solidFill>
                  <a:schemeClr val="tx1"/>
                </a:solidFill>
                <a:latin typeface="Times New Roman" pitchFamily="18" charset="0"/>
                <a:cs typeface="Times New Roman" pitchFamily="18" charset="0"/>
              </a:rPr>
              <a:t>Объем питьевой и горячей воды, потребляемой ежемесячно жильцами одной квартиры в жилом доме или одного жилого помещения в общежитии, определяется в следующем порядке:</a:t>
            </a:r>
          </a:p>
          <a:p>
            <a:pPr algn="just"/>
            <a:r>
              <a:rPr lang="ru-RU" sz="1800" b="0" dirty="0" smtClean="0">
                <a:solidFill>
                  <a:schemeClr val="tx1"/>
                </a:solidFill>
                <a:latin typeface="Times New Roman" pitchFamily="18" charset="0"/>
                <a:cs typeface="Times New Roman" pitchFamily="18" charset="0"/>
              </a:rPr>
              <a:t>а) для потребителей, имеющих счетчики в квартирах, жилых помещениях в общежитиях, – согласно показаниям квартирных счетчиков, жилых помещений в общежитиях и требованиям приложения № 5 к настоящему положению;</a:t>
            </a:r>
          </a:p>
          <a:p>
            <a:r>
              <a:rPr lang="ru-RU" sz="1800" b="0" dirty="0" err="1" smtClean="0">
                <a:solidFill>
                  <a:schemeClr val="tx1"/>
                </a:solidFill>
                <a:latin typeface="Times New Roman" pitchFamily="18" charset="0"/>
                <a:cs typeface="Times New Roman" pitchFamily="18" charset="0"/>
              </a:rPr>
              <a:t>b</a:t>
            </a:r>
            <a:r>
              <a:rPr lang="ru-RU" sz="1800" b="0" dirty="0" smtClean="0">
                <a:solidFill>
                  <a:schemeClr val="tx1"/>
                </a:solidFill>
                <a:latin typeface="Times New Roman" pitchFamily="18" charset="0"/>
                <a:cs typeface="Times New Roman" pitchFamily="18" charset="0"/>
              </a:rPr>
              <a:t>) для потребителей, не имеющих счетчиков в квартирах, жилых помещениях в общежитиях, – согласно показаниям, зарегистрированным общим счетчиком дома, но не выше Нормами водопотребления для жилых и общественных зданий, приведенных в таблице 2 Гигиенических правил, утвержденных экспертным советом Министерства здравоохранения и социальной защиты протоколом № 5 от 31 октября 1996 г., № 06.6.3.16, и определяется по формуле:</a:t>
            </a:r>
          </a:p>
          <a:p>
            <a:r>
              <a:rPr lang="ru-RU" sz="1800" b="0" dirty="0" smtClean="0">
                <a:solidFill>
                  <a:schemeClr val="tx1"/>
                </a:solidFill>
                <a:latin typeface="Times New Roman" pitchFamily="18" charset="0"/>
                <a:cs typeface="Times New Roman" pitchFamily="18" charset="0"/>
              </a:rPr>
              <a:t>                </a:t>
            </a:r>
            <a:r>
              <a:rPr lang="sv-SE" sz="1800" dirty="0" smtClean="0">
                <a:solidFill>
                  <a:schemeClr val="tx1"/>
                </a:solidFill>
              </a:rPr>
              <a:t>V- (Via +Var  +Vprd)</a:t>
            </a:r>
            <a:endParaRPr lang="sv-SE" sz="1800" b="0" dirty="0" smtClean="0">
              <a:solidFill>
                <a:schemeClr val="tx1"/>
              </a:solidFill>
            </a:endParaRPr>
          </a:p>
          <a:p>
            <a:r>
              <a:rPr lang="sv-SE" sz="1800" dirty="0" smtClean="0">
                <a:solidFill>
                  <a:schemeClr val="tx1"/>
                </a:solidFill>
              </a:rPr>
              <a:t>(1) Vi = ______________________ x ni  </a:t>
            </a:r>
            <a:endParaRPr lang="sv-SE" sz="1800" b="0" dirty="0" smtClean="0">
              <a:solidFill>
                <a:schemeClr val="tx1"/>
              </a:solidFill>
            </a:endParaRPr>
          </a:p>
          <a:p>
            <a:r>
              <a:rPr lang="ru-RU" sz="1800" dirty="0" smtClean="0">
                <a:solidFill>
                  <a:schemeClr val="tx1"/>
                </a:solidFill>
              </a:rPr>
              <a:t>                            </a:t>
            </a:r>
            <a:r>
              <a:rPr lang="sv-SE" sz="1800" dirty="0" smtClean="0">
                <a:solidFill>
                  <a:schemeClr val="tx1"/>
                </a:solidFill>
              </a:rPr>
              <a:t>Nia</a:t>
            </a:r>
            <a:endParaRPr lang="ru-RU" sz="1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278094"/>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 1228 от  13.11.2007об утверждения Положения о приобретении,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проектировании, установке, приемке и эксплуатации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приборов учета расхода воды</a:t>
            </a:r>
            <a:r>
              <a:rPr lang="ro-RO" sz="1600" dirty="0">
                <a:solidFill>
                  <a:srgbClr val="0000FF"/>
                </a:solidFill>
                <a:latin typeface="Times New Roman" panose="02020603050405020304" pitchFamily="18" charset="0"/>
                <a:cs typeface="Times New Roman" panose="02020603050405020304" pitchFamily="18" charset="0"/>
              </a:rPr>
              <a:t>.</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http://lex.justice.md/viewdoc.php?action=view&amp;view=doc&amp;id=325964&amp;lang=2</a:t>
            </a:r>
            <a:r>
              <a:rPr lang="en-US" sz="1600" dirty="0">
                <a:solidFill>
                  <a:srgbClr val="00B050"/>
                </a:solidFill>
                <a:latin typeface="Times New Roman" panose="02020603050405020304" pitchFamily="18" charset="0"/>
                <a:cs typeface="Times New Roman" panose="02020603050405020304" pitchFamily="18" charset="0"/>
              </a:rPr>
              <a:t> </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В целях урегулирования процесса установки и эксплуатации приборов учета расхода воды и оптимизации работ по установке приборов учета Правительство ПОСТАНОВЛЯЕТ: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Утвердить Положение о приобретении, проекти­ровании, установке, приемке и эксплуатации приборов учета расхода воды согласно приложению № 1.</a:t>
            </a:r>
          </a:p>
          <a:p>
            <a:pPr algn="just"/>
            <a:r>
              <a:rPr lang="ru-RU" sz="1600" b="0" dirty="0">
                <a:solidFill>
                  <a:schemeClr val="tx1"/>
                </a:solidFill>
                <a:latin typeface="Times New Roman" panose="02020603050405020304" pitchFamily="18" charset="0"/>
                <a:cs typeface="Times New Roman" panose="02020603050405020304" pitchFamily="18" charset="0"/>
              </a:rPr>
              <a:t>2. Приборы учета расхода воды, находящиеся в эксплуатации и соответствующие техническим тре­бованиям по установке и действующим нормативным актам, использовать до полного износа на базе результатов метрологической поверки или повреждения.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Центральным отраслевым органам публичного управления и заинтересованным организациям в 3-месячный срок привести свои нормативные акты в соответствие с настоящим постановлением.</a:t>
            </a:r>
          </a:p>
          <a:p>
            <a:pPr algn="just"/>
            <a:r>
              <a:rPr lang="ru-RU" sz="1600" b="0" dirty="0">
                <a:solidFill>
                  <a:schemeClr val="tx1"/>
                </a:solidFill>
                <a:latin typeface="Times New Roman" panose="02020603050405020304" pitchFamily="18" charset="0"/>
                <a:cs typeface="Times New Roman" panose="02020603050405020304" pitchFamily="18" charset="0"/>
              </a:rPr>
              <a:t>4. Органам местного публичного управления в конце каждого года осуществлять мониторинг проведения работ по установке приборов учета у потребителей в зависимости от финансовых средств согласно указанному положению.</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524315"/>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 </a:t>
            </a:r>
            <a:r>
              <a:rPr lang="ru-RU" sz="1600" dirty="0">
                <a:solidFill>
                  <a:schemeClr val="tx1"/>
                </a:solidFill>
                <a:latin typeface="Times New Roman" panose="02020603050405020304" pitchFamily="18" charset="0"/>
                <a:cs typeface="Times New Roman" panose="02020603050405020304" pitchFamily="18" charset="0"/>
              </a:rPr>
              <a:t>Общие положения</a:t>
            </a:r>
            <a:r>
              <a:rPr lang="en-US" sz="1600" dirty="0">
                <a:solidFill>
                  <a:schemeClr val="tx1"/>
                </a:solidFill>
                <a:latin typeface="Times New Roman" panose="02020603050405020304" pitchFamily="18" charset="0"/>
                <a:cs typeface="Times New Roman" panose="02020603050405020304" pitchFamily="18" charset="0"/>
              </a:rPr>
              <a:t> </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Настоящее положение применяется ко всем правовым отношениям, возникающим в связи с приобретением, проектированием, установкой, приемкой и эксплуатацией приборов учета расхода воды.</a:t>
            </a:r>
          </a:p>
          <a:p>
            <a:pPr algn="just"/>
            <a:r>
              <a:rPr lang="ru-RU" sz="1600" b="0" dirty="0">
                <a:solidFill>
                  <a:schemeClr val="tx1"/>
                </a:solidFill>
                <a:latin typeface="Times New Roman" panose="02020603050405020304" pitchFamily="18" charset="0"/>
                <a:cs typeface="Times New Roman" panose="02020603050405020304" pitchFamily="18" charset="0"/>
              </a:rPr>
              <a:t>4. Требования настоящего положения распростра­няются на все предприятия и организации, деятельность которых связана с водоснабжением (операторы), и на публичные учреждения, экономических агентов и собственников жилья, независимо от формы собствен­ности и их ведомственной принадлежности.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Услуги водоснабжения предоставляются лишь на основании прямых договоров, заключенных между оператором (поставщиком) и пользователем (потребителем) или оператором (поставщиком) и домашним потребителем.</a:t>
            </a:r>
          </a:p>
          <a:p>
            <a:pPr algn="just"/>
            <a:r>
              <a:rPr lang="ru-RU" sz="1600" b="0" dirty="0">
                <a:solidFill>
                  <a:schemeClr val="tx1"/>
                </a:solidFill>
                <a:latin typeface="Times New Roman" panose="02020603050405020304" pitchFamily="18" charset="0"/>
                <a:cs typeface="Times New Roman" panose="02020603050405020304" pitchFamily="18" charset="0"/>
              </a:rPr>
              <a:t>6. При проектировании нового строительства, реконструкции или капитальном ремонте существующих объектов необходимо в обязательном порядке пре­дусмотреть установку приборов учета для каждого пользователя.</a:t>
            </a:r>
          </a:p>
          <a:p>
            <a:pPr algn="just"/>
            <a:r>
              <a:rPr lang="ru-RU" sz="1600" b="0" dirty="0">
                <a:solidFill>
                  <a:schemeClr val="tx1"/>
                </a:solidFill>
                <a:latin typeface="Times New Roman" panose="02020603050405020304" pitchFamily="18" charset="0"/>
                <a:cs typeface="Times New Roman" panose="02020603050405020304" pitchFamily="18" charset="0"/>
              </a:rPr>
              <a:t>7. Подключение новых пользователей к централи­зованным сетям водоснабжения без установки приборов учета не допускается.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8.</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Не допускается прием вновь построенных, реконструируемых и капитально отремонтированных зданий без установки приборов учета расхода воды.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7365" y="1575867"/>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9.</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Конкретный тип приборов учета подбирается оператором (поставщиком) согласно утвержденным моделям, включенным в Государственный реестр средств измерения Республики Молдова, с указанием соот­ветствующего типа в технических условиях, выданных оператором.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10. Работы по приобретению, установке, эксплуата­ции, содержанию и ремонту, замене и метрологической поверке в сроки, указанные в официальном перечне средств измерения, подлежащих законному метроло­гическому контролю приборов учета, осуществляются:</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объектов, принадлежащих публичным учреждениям, – в соответствии с условиями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договоров, заключенных между пользователем и оператором, за счет финансовых средств, предусмотренных публичными бюджетами;</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объектов, принадлежащих экономи­ческим агентам, – в соответствии с условиями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дого­воров, заключенных между пользователем и оператором, за счет собственных финансовых средств экономических агентов;</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жилых домов, находящихся в эксплуатации, – оператором за счет финансовых</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средств, предусмотренных в соответствующих тарифах на услуги водоснабжения и канализации, рассчитанные согласно Методологии определения, утверждения и применения тарифов на услуги водоснабжения, канализации и очистки сточных вод;</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7365" y="1575867"/>
            <a:ext cx="8689269" cy="3785652"/>
          </a:xfrm>
          <a:prstGeom prst="rect">
            <a:avLst/>
          </a:prstGeom>
          <a:noFill/>
        </p:spPr>
        <p:txBody>
          <a:bodyPr wrap="square" rtlCol="0">
            <a:spAutoFit/>
          </a:bodyPr>
          <a:lstStyle/>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 квартирах жилых домов, жилых помещениях общежитий, а также в индивидуальных жилых</a:t>
            </a:r>
          </a:p>
          <a:p>
            <a:pPr algn="just"/>
            <a:r>
              <a:rPr lang="ru-RU" sz="1600" b="0" dirty="0">
                <a:solidFill>
                  <a:schemeClr val="tx1"/>
                </a:solidFill>
                <a:latin typeface="Times New Roman" panose="02020603050405020304" pitchFamily="18" charset="0"/>
                <a:cs typeface="Times New Roman" panose="02020603050405020304" pitchFamily="18" charset="0"/>
              </a:rPr>
              <a:t>домах – оператором (поставщиком) на базе двустороннего договора при применении отдельного тарифа, утвержденного органами местного публичного управления для учета потребленной воды. В отсутствие соответствующего договора все работы по приобретению, установке, эксплуатации, содержанию и ремонту, замене и метрологической поверке приборов учета воды выполняются за счет потребителя.</a:t>
            </a:r>
          </a:p>
          <a:p>
            <a:pPr algn="just"/>
            <a:r>
              <a:rPr lang="ru-RU" sz="1600" dirty="0">
                <a:solidFill>
                  <a:schemeClr val="tx1"/>
                </a:solidFill>
                <a:latin typeface="Times New Roman" panose="02020603050405020304" pitchFamily="18" charset="0"/>
                <a:cs typeface="Times New Roman" panose="02020603050405020304" pitchFamily="18" charset="0"/>
              </a:rPr>
              <a:t>II. Разработка документации для установки приборов учета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11.</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получения технических условий пользователь подает заявление оператору с приложением документов, подтверждающих право собственности (владения):</a:t>
            </a:r>
          </a:p>
          <a:p>
            <a:pPr algn="just"/>
            <a:r>
              <a:rPr lang="ru-RU" sz="1600" b="0" dirty="0">
                <a:solidFill>
                  <a:schemeClr val="tx1"/>
                </a:solidFill>
                <a:latin typeface="Times New Roman" panose="02020603050405020304" pitchFamily="18" charset="0"/>
                <a:cs typeface="Times New Roman" panose="02020603050405020304" pitchFamily="18" charset="0"/>
              </a:rPr>
              <a:t>а) договор купли-продажи;</a:t>
            </a:r>
          </a:p>
          <a:p>
            <a:pPr algn="just"/>
            <a:r>
              <a:rPr lang="ru-RU" sz="1600" b="0" dirty="0">
                <a:solidFill>
                  <a:schemeClr val="tx1"/>
                </a:solidFill>
                <a:latin typeface="Times New Roman" panose="02020603050405020304" pitchFamily="18" charset="0"/>
                <a:cs typeface="Times New Roman" panose="02020603050405020304" pitchFamily="18" charset="0"/>
              </a:rPr>
              <a:t>b) договор найма;</a:t>
            </a:r>
          </a:p>
          <a:p>
            <a:pPr algn="just"/>
            <a:r>
              <a:rPr lang="ru-RU" sz="1600" b="0" dirty="0">
                <a:solidFill>
                  <a:schemeClr val="tx1"/>
                </a:solidFill>
                <a:latin typeface="Times New Roman" panose="02020603050405020304" pitchFamily="18" charset="0"/>
                <a:cs typeface="Times New Roman" panose="02020603050405020304" pitchFamily="18" charset="0"/>
              </a:rPr>
              <a:t>с) свидетельство о наследстве.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12. В течение 10 рабочих дней с момента подачи заявления оператор рассматривает представленные акты и выдает технические условия для разработки проектной документации по установке прибора учета.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13. Разработка проектной документации для установки приборов учета осуществляется специализи­рованными в данной области организациями, имеющими лицензию на данный вид деятельности для всех категорий строительства, сооружений и сетей водоснабжения, внутренних систем (пункт 16 ст.8 Закона № 451-XV от 30 июля 2001 г. о лицензировании отдельных видов деятельности).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По завершении проектных работ специализированные организации согласовывают документацию с оператором.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III. Выполнение работ по установке и приемке приборов учета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1</a:t>
            </a:r>
            <a:r>
              <a:rPr lang="ru-RU" sz="1600" b="0" dirty="0">
                <a:solidFill>
                  <a:schemeClr val="tx1"/>
                </a:solidFill>
                <a:latin typeface="Times New Roman" panose="02020603050405020304" pitchFamily="18" charset="0"/>
                <a:cs typeface="Times New Roman" panose="02020603050405020304" pitchFamily="18" charset="0"/>
              </a:rPr>
              <a:t>4. Установка приборов учета осуществляется в соответствии с проектной документацией.</a:t>
            </a:r>
          </a:p>
          <a:p>
            <a:pPr algn="just"/>
            <a:r>
              <a:rPr lang="ru-RU" sz="1600" b="0" dirty="0">
                <a:solidFill>
                  <a:schemeClr val="tx1"/>
                </a:solidFill>
                <a:latin typeface="Times New Roman" panose="02020603050405020304" pitchFamily="18" charset="0"/>
                <a:cs typeface="Times New Roman" panose="02020603050405020304" pitchFamily="18" charset="0"/>
              </a:rPr>
              <a:t>15. Работы по установке приборов учета выполняются экономическими агентами, имеющими лицензию на проведение работ по строительству зданий и техническое заключение, выданное Национальным метрологическим органом.</a:t>
            </a:r>
          </a:p>
          <a:p>
            <a:pPr algn="just"/>
            <a:r>
              <a:rPr lang="ru-RU" sz="1600" b="0" dirty="0">
                <a:solidFill>
                  <a:schemeClr val="tx1"/>
                </a:solidFill>
                <a:latin typeface="Times New Roman" panose="02020603050405020304" pitchFamily="18" charset="0"/>
                <a:cs typeface="Times New Roman" panose="02020603050405020304" pitchFamily="18" charset="0"/>
              </a:rPr>
              <a:t>16. За весь период выполнения работ по установке приборов учета до их приемки ответственность за целостность и сохранность приборов учета несет исполнитель работ.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17. После завершения работ по установке приборов учета составляется акт о выполнении работ согласно приложению № 1 к настоящему положению.</a:t>
            </a:r>
          </a:p>
          <a:p>
            <a:pPr algn="just"/>
            <a:r>
              <a:rPr lang="ru-RU" sz="1600" b="0" dirty="0">
                <a:solidFill>
                  <a:schemeClr val="tx1"/>
                </a:solidFill>
                <a:latin typeface="Times New Roman" panose="02020603050405020304" pitchFamily="18" charset="0"/>
                <a:cs typeface="Times New Roman" panose="02020603050405020304" pitchFamily="18" charset="0"/>
              </a:rPr>
              <a:t>18. Акт о приемке и сдаче в эксплуатацию работ по установке приборов учета составляется по одному экземпляру для каждого подписавшегося (приложение № 1).</a:t>
            </a:r>
          </a:p>
          <a:p>
            <a:pPr algn="just"/>
            <a:r>
              <a:rPr lang="ru-RU" sz="1600" b="0" dirty="0">
                <a:solidFill>
                  <a:schemeClr val="tx1"/>
                </a:solidFill>
                <a:latin typeface="Times New Roman" panose="02020603050405020304" pitchFamily="18" charset="0"/>
                <a:cs typeface="Times New Roman" panose="02020603050405020304" pitchFamily="18" charset="0"/>
              </a:rPr>
              <a:t>    На основании данного акта составляется карточка учета объема водопотребления согласно приложениям № 4 или № 5 к настоящему положению.</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19. Пользователь несет ответственность за целостность прибора учета и пломбирование.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IV. Эксплуатация приборов учета</a:t>
            </a:r>
          </a:p>
          <a:p>
            <a:pPr algn="just"/>
            <a:r>
              <a:rPr lang="ru-RU" sz="1600" b="0" dirty="0">
                <a:solidFill>
                  <a:schemeClr val="tx1"/>
                </a:solidFill>
                <a:latin typeface="Times New Roman" panose="02020603050405020304" pitchFamily="18" charset="0"/>
                <a:cs typeface="Times New Roman" panose="02020603050405020304" pitchFamily="18" charset="0"/>
              </a:rPr>
              <a:t>20. Эксплуатация приборов учета включает работы по содержанию, ремонту, метрологической поверке и их замене.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21. Содержание приборов учета предусматривает:</a:t>
            </a:r>
          </a:p>
          <a:p>
            <a:pPr algn="just"/>
            <a:r>
              <a:rPr lang="ru-RU" sz="1600" b="0" dirty="0">
                <a:solidFill>
                  <a:schemeClr val="tx1"/>
                </a:solidFill>
                <a:latin typeface="Times New Roman" panose="02020603050405020304" pitchFamily="18" charset="0"/>
                <a:cs typeface="Times New Roman" panose="02020603050405020304" pitchFamily="18" charset="0"/>
              </a:rPr>
              <a:t>а) визуальный осмотр и контроль состояния пломб;</a:t>
            </a:r>
          </a:p>
          <a:p>
            <a:pPr algn="just"/>
            <a:r>
              <a:rPr lang="ru-RU" sz="1600" b="0" dirty="0">
                <a:solidFill>
                  <a:schemeClr val="tx1"/>
                </a:solidFill>
                <a:latin typeface="Times New Roman" panose="02020603050405020304" pitchFamily="18" charset="0"/>
                <a:cs typeface="Times New Roman" panose="02020603050405020304" pitchFamily="18" charset="0"/>
              </a:rPr>
              <a:t>b) запись показаний водомеров;</a:t>
            </a:r>
          </a:p>
          <a:p>
            <a:pPr algn="just"/>
            <a:r>
              <a:rPr lang="ru-RU" sz="1600" b="0" dirty="0">
                <a:solidFill>
                  <a:schemeClr val="tx1"/>
                </a:solidFill>
                <a:latin typeface="Times New Roman" panose="02020603050405020304" pitchFamily="18" charset="0"/>
                <a:cs typeface="Times New Roman" panose="02020603050405020304" pitchFamily="18" charset="0"/>
              </a:rPr>
              <a:t>с) составление предписаний согласно приложениям № 6-10 и № 14 к настоящему положению, по необхо­димости.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22. Ремонт приборов учета воды производится в специализированных мастерских и включает:</a:t>
            </a: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демонтаж прибора и сборных деталей;</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разборку прибора;</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промывку, прочистку частей корпуса от грязи и ржавчины (при необходимости – пескоструйную обработку корпуса);</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выявление и устранение неисправностей (дефектов);</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замену негодных деталей;</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окраску, сборку и регулировку.</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0547" y="1628166"/>
            <a:ext cx="8689269"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23. Метрологическая поверка приборов учета воды производится по истечении срока поверки, установленного в официальном перечне средств измерения, подлежащих законной метрологической поверке, или, по просьбе оператора, пользователя (метрологическая экспертиза), - в лабораториях, имеющих соответствующую техническую компетенцию, с участием заинтересованных сторон.</a:t>
            </a:r>
          </a:p>
          <a:p>
            <a:pPr algn="just"/>
            <a:r>
              <a:rPr lang="ru-RU" sz="1600" b="0" dirty="0">
                <a:solidFill>
                  <a:schemeClr val="tx1"/>
                </a:solidFill>
                <a:latin typeface="Times New Roman" panose="02020603050405020304" pitchFamily="18" charset="0"/>
                <a:cs typeface="Times New Roman" panose="02020603050405020304" pitchFamily="18" charset="0"/>
              </a:rPr>
              <a:t>    В случае отрицательных результатов метрологических поверок прибор учета заменяется.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24. При визуальном выявлении некоторых неисправ­ностей пользователи обязаны немедленно инфор­мировать оператора с момента их выявления (не работает счетный механизм, имеются течи воды в соединениях, разбит экран, сорваны пломбы и др.).</a:t>
            </a:r>
          </a:p>
          <a:p>
            <a:pPr algn="just"/>
            <a:r>
              <a:rPr lang="ru-RU" sz="1600" b="0" dirty="0">
                <a:solidFill>
                  <a:schemeClr val="tx1"/>
                </a:solidFill>
                <a:latin typeface="Times New Roman" panose="02020603050405020304" pitchFamily="18" charset="0"/>
                <a:cs typeface="Times New Roman" panose="02020603050405020304" pitchFamily="18" charset="0"/>
              </a:rPr>
              <a:t>    В случае, если пользователь (потребитель) не проинформировал в течение 72 часов о выявленных неисправностях, а оператор констатировал данный факт, составляется акт, в котором указываются неисправности и который подписывается обеими сторонами с указанием мер и сроков их устранения согласно приложениям  № 11-13 к настоящему положению, по необходимости.</a:t>
            </a:r>
          </a:p>
          <a:p>
            <a:pPr algn="just"/>
            <a:r>
              <a:rPr lang="ru-RU" sz="1600" b="0" dirty="0">
                <a:solidFill>
                  <a:schemeClr val="tx1"/>
                </a:solidFill>
                <a:latin typeface="Times New Roman" panose="02020603050405020304" pitchFamily="18" charset="0"/>
                <a:cs typeface="Times New Roman" panose="02020603050405020304" pitchFamily="18" charset="0"/>
              </a:rPr>
              <a:t>25. Демонтаж пользователем приборов учета, установленных на вводах, производится по предварительному письменному согласованию с оператором.</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Примечание</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Приложения № 2, 3 и 14 к настоящему Положению применяются в период эксплуатации приборов учета.</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1 – форма АКТ монтажа, приёмки и ввода в эксплуатацию приборов учёта воды</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10648934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0548" y="1628166"/>
            <a:ext cx="8562384"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2</a:t>
            </a:r>
            <a:r>
              <a:rPr lang="ru-RU" sz="1600" b="0" dirty="0">
                <a:solidFill>
                  <a:schemeClr val="tx1"/>
                </a:solidFill>
                <a:latin typeface="Times New Roman" panose="02020603050405020304" pitchFamily="18" charset="0"/>
                <a:cs typeface="Times New Roman" panose="02020603050405020304" pitchFamily="18" charset="0"/>
              </a:rPr>
              <a:t> – форма 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опломбирования</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3</a:t>
            </a:r>
            <a:r>
              <a:rPr lang="ru-RU" sz="1600" b="0" dirty="0">
                <a:solidFill>
                  <a:schemeClr val="tx1"/>
                </a:solidFill>
                <a:latin typeface="Times New Roman" panose="02020603050405020304" pitchFamily="18" charset="0"/>
                <a:cs typeface="Times New Roman" panose="02020603050405020304" pitchFamily="18" charset="0"/>
              </a:rPr>
              <a:t> – форма 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err="1">
                <a:solidFill>
                  <a:schemeClr val="tx1"/>
                </a:solidFill>
                <a:latin typeface="Times New Roman" panose="02020603050405020304" pitchFamily="18" charset="0"/>
                <a:cs typeface="Times New Roman" panose="02020603050405020304" pitchFamily="18" charset="0"/>
              </a:rPr>
              <a:t>распломбирования</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4</a:t>
            </a:r>
            <a:r>
              <a:rPr lang="ru-RU" sz="1600" b="0" dirty="0">
                <a:solidFill>
                  <a:schemeClr val="tx1"/>
                </a:solidFill>
                <a:latin typeface="Times New Roman" panose="02020603050405020304" pitchFamily="18" charset="0"/>
                <a:cs typeface="Times New Roman" panose="02020603050405020304" pitchFamily="18" charset="0"/>
              </a:rPr>
              <a:t> – форма КАРТОЧКА УЧЁТА ПОТРЕБЛЕНИЯ ВОДЫ</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5</a:t>
            </a:r>
            <a:r>
              <a:rPr lang="ru-RU" sz="1600" b="0" dirty="0">
                <a:solidFill>
                  <a:schemeClr val="tx1"/>
                </a:solidFill>
                <a:latin typeface="Times New Roman" panose="02020603050405020304" pitchFamily="18" charset="0"/>
                <a:cs typeface="Times New Roman" panose="02020603050405020304" pitchFamily="18" charset="0"/>
              </a:rPr>
              <a:t> – форма КАРТОЧКА УЧЁТА ПОТРЕБЛЕНИЯ ВОДЫ</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6</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_______</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7, 8</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______</a:t>
            </a:r>
            <a:r>
              <a:rPr lang="ru-RU" sz="1600" b="0" dirty="0">
                <a:solidFill>
                  <a:schemeClr val="tx1"/>
                </a:solidFill>
                <a:latin typeface="Times New Roman" panose="02020603050405020304" pitchFamily="18" charset="0"/>
                <a:cs typeface="Times New Roman" panose="02020603050405020304" pitchFamily="18" charset="0"/>
              </a:rPr>
              <a:t>для домашних потребителей</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9, 10</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 и публичных учреждений</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11</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состояния  учёта  и использования  воды в квартирах / жилых помещениях в общежитиях</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12</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состояния  учёта  и использования  воды потребителями: на предприятиях, в организациях и у других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13</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технического состояния сетей водопровода и канализации, приборов учёта и степени благоустройства объекта</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14</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НА  ПРЕДОСТАВЛЕНИЕ  ДОСТУПА   №</a:t>
            </a:r>
            <a:r>
              <a:rPr lang="en-US" sz="1600" b="0" dirty="0">
                <a:solidFill>
                  <a:schemeClr val="tx1"/>
                </a:solidFill>
                <a:latin typeface="Times New Roman" panose="02020603050405020304" pitchFamily="18" charset="0"/>
                <a:cs typeface="Times New Roman" panose="02020603050405020304" pitchFamily="18" charset="0"/>
              </a:rPr>
              <a:t>____.</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2308324"/>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 835</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от  29.10.2013</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об утверждении Положения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 порядке учета 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представления отчетов об использовании воды</a:t>
            </a:r>
            <a:r>
              <a:rPr lang="en-US" sz="1600" dirty="0">
                <a:solidFill>
                  <a:srgbClr val="0000FF"/>
                </a:solidFill>
                <a:latin typeface="Times New Roman" panose="02020603050405020304" pitchFamily="18" charset="0"/>
                <a:cs typeface="Times New Roman" panose="02020603050405020304" pitchFamily="18" charset="0"/>
              </a:rPr>
              <a:t> – </a:t>
            </a: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http://lex.justice.md/viewdoc.php?action=view&amp;view=doc&amp;id=350127&amp;lang=2</a:t>
            </a:r>
            <a:r>
              <a:rPr lang="en-US" sz="1600" b="0" dirty="0">
                <a:solidFill>
                  <a:srgbClr val="00B050"/>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На основании  части (2) статьи 21 Закона о воде  № 272 от 23  декабря 2011 года (Официальный монитор Республики Молдова,  2012 г., № 81, ст. 264) Правительство ПОСТАНОВЛЯЕТ: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Утвердить Положение о порядке учета и представления отчетов об использовании  воды (прилагается).</a:t>
            </a:r>
          </a:p>
          <a:p>
            <a:pPr algn="just"/>
            <a:r>
              <a:rPr lang="ru-RU" sz="1600" b="0" dirty="0">
                <a:solidFill>
                  <a:schemeClr val="tx1"/>
                </a:solidFill>
                <a:latin typeface="Times New Roman" panose="02020603050405020304" pitchFamily="18" charset="0"/>
                <a:cs typeface="Times New Roman" panose="02020603050405020304" pitchFamily="18" charset="0"/>
              </a:rPr>
              <a:t>2. Контроль за выполнением настоящего Постановления возложить на Министерство окружающей среды</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1064893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0" name="Прямоугольник 9"/>
          <p:cNvSpPr/>
          <p:nvPr/>
        </p:nvSpPr>
        <p:spPr>
          <a:xfrm>
            <a:off x="214313" y="1413004"/>
            <a:ext cx="8672512" cy="1938992"/>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6. В случаях, когда для сброса сточных вод не установлены нормативы ПДС, за допустимые принимаются концентрации загрязнителей, установленные Правилами охраны водных ресурсов.</a:t>
            </a:r>
          </a:p>
          <a:p>
            <a:pPr algn="just"/>
            <a:r>
              <a:rPr lang="ru-RU" sz="2000" b="0" dirty="0" smtClean="0">
                <a:solidFill>
                  <a:schemeClr val="tx1"/>
                </a:solidFill>
                <a:latin typeface="Times New Roman" pitchFamily="18" charset="0"/>
                <a:cs typeface="Times New Roman" pitchFamily="18" charset="0"/>
              </a:rPr>
              <a:t>7. Перевод фактической массы загрязнителя в условные тонны осуществляется путем умножения его массы на коэффициент опасности, приведенный в таблице к данному приложению.</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2467064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1.Положение о порядке учета и представления отчетов об использовании воды  (в дальнейшем – Положение) устанавливает порядок учета использованной воды и представления связанной с этим отчетности водопользователями, действующими на основании природоохранного разрешения на специальное водопользование, независимо от формы собственности и источника использованной воды.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2.Определение объема использованной воды осуществляется у пункта учета потребления воды, у водозабора и пункта отведения сточных вод, в том числе у систем канализации, а также у пунктов распределения (получения) воды другим  водопользователям.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3.Состав и свойства сточных вод устанавливаются у каждого пункта отведения  сточных вод в естественный приемник и в централизованной системе канализации.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4.Лабораторный контроль за отведением использованных вод (плотность, пункты сбора, виды и количество вредных веществ, сбрасываемых одновременно со сточными водами, а также методы их определения) осуществляется в соответствии с планом, разработанным водопользователем и согласованным с центральным органом публичного управления в области охраны  окружающей среды через посредство  своих территориальных </a:t>
            </a:r>
            <a:r>
              <a:rPr lang="ru-RU" sz="1600" b="0" dirty="0" err="1">
                <a:solidFill>
                  <a:schemeClr val="tx1"/>
                </a:solidFill>
                <a:latin typeface="Times New Roman" panose="02020603050405020304" pitchFamily="18" charset="0"/>
                <a:cs typeface="Times New Roman" panose="02020603050405020304" pitchFamily="18" charset="0"/>
              </a:rPr>
              <a:t>деконцентрированных</a:t>
            </a:r>
            <a:r>
              <a:rPr lang="ru-RU" sz="1600" b="0" dirty="0">
                <a:solidFill>
                  <a:schemeClr val="tx1"/>
                </a:solidFill>
                <a:latin typeface="Times New Roman" panose="02020603050405020304" pitchFamily="18" charset="0"/>
                <a:cs typeface="Times New Roman" panose="02020603050405020304" pitchFamily="18" charset="0"/>
              </a:rPr>
              <a:t> учреждений.</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5.Расход воды определяется на основании показателей измерительных приборов.</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6.Для периода, в котором измерительные приборы по учету водопользования были неисправны или демонтированы для проверки либо ремонта, водопользователи исчисляют расход воды косвенными методами согласно:</a:t>
            </a:r>
          </a:p>
          <a:p>
            <a:pPr algn="just"/>
            <a:r>
              <a:rPr lang="ru-RU" sz="1600" b="0" dirty="0">
                <a:solidFill>
                  <a:schemeClr val="tx1"/>
                </a:solidFill>
                <a:latin typeface="Times New Roman" panose="02020603050405020304" pitchFamily="18" charset="0"/>
                <a:cs typeface="Times New Roman" panose="02020603050405020304" pitchFamily="18" charset="0"/>
              </a:rPr>
              <a:t>а) объему продукции и специальным нормам потребления воды и отвода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b)</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специальным нормам потребления электроэнергии при перекачивании  сточных вод и техническим параметрам оборудования</a:t>
            </a:r>
            <a:r>
              <a:rPr lang="en-US"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II. Учет использованной воды  измерительными приборами</a:t>
            </a:r>
            <a:r>
              <a:rPr lang="en-US" sz="1600" dirty="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7.</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предполагает:</a:t>
            </a:r>
          </a:p>
          <a:p>
            <a:pPr algn="just"/>
            <a:r>
              <a:rPr lang="ru-RU" sz="1600" b="0" dirty="0">
                <a:solidFill>
                  <a:schemeClr val="tx1"/>
                </a:solidFill>
                <a:latin typeface="Times New Roman" panose="02020603050405020304" pitchFamily="18" charset="0"/>
                <a:cs typeface="Times New Roman" panose="02020603050405020304" pitchFamily="18" charset="0"/>
              </a:rPr>
              <a:t>a)</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измерительными приборами;</a:t>
            </a:r>
          </a:p>
          <a:p>
            <a:pPr algn="just"/>
            <a:r>
              <a:rPr lang="ru-RU" sz="1600" b="0" dirty="0">
                <a:solidFill>
                  <a:schemeClr val="tx1"/>
                </a:solidFill>
                <a:latin typeface="Times New Roman" panose="02020603050405020304" pitchFamily="18" charset="0"/>
                <a:cs typeface="Times New Roman" panose="02020603050405020304" pitchFamily="18" charset="0"/>
              </a:rPr>
              <a:t>b)</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косвенными методами;</a:t>
            </a:r>
          </a:p>
          <a:p>
            <a:pPr algn="just"/>
            <a:r>
              <a:rPr lang="ru-RU" sz="1600" b="0" dirty="0">
                <a:solidFill>
                  <a:schemeClr val="tx1"/>
                </a:solidFill>
                <a:latin typeface="Times New Roman" panose="02020603050405020304" pitchFamily="18" charset="0"/>
                <a:cs typeface="Times New Roman" panose="02020603050405020304" pitchFamily="18" charset="0"/>
              </a:rPr>
              <a:t>c)</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качества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d)присвоение географических координат источникам забора воды и пунктам сброса сточных вод.</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8.</a:t>
            </a:r>
            <a:r>
              <a:rPr lang="ru-RU" sz="1600" b="0" dirty="0">
                <a:solidFill>
                  <a:schemeClr val="tx1"/>
                </a:solidFill>
                <a:latin typeface="Times New Roman" panose="02020603050405020304" pitchFamily="18" charset="0"/>
                <a:cs typeface="Times New Roman" panose="02020603050405020304" pitchFamily="18" charset="0"/>
              </a:rPr>
              <a:t>Для учета потребления воды с использованием водомеров применяется форма согласно приложению № 1 к настоящему Положению, на основе  которой определяется:</a:t>
            </a:r>
          </a:p>
          <a:p>
            <a:pPr algn="just"/>
            <a:r>
              <a:rPr lang="ru-RU" sz="1600" b="0" dirty="0">
                <a:solidFill>
                  <a:schemeClr val="tx1"/>
                </a:solidFill>
                <a:latin typeface="Times New Roman" panose="02020603050405020304" pitchFamily="18" charset="0"/>
                <a:cs typeface="Times New Roman" panose="02020603050405020304" pitchFamily="18" charset="0"/>
              </a:rPr>
              <a:t>a) водозабор из водных объектов или других систем распределения воды;</a:t>
            </a:r>
          </a:p>
          <a:p>
            <a:pPr algn="just"/>
            <a:r>
              <a:rPr lang="ru-RU" sz="1600" b="0" dirty="0">
                <a:solidFill>
                  <a:schemeClr val="tx1"/>
                </a:solidFill>
                <a:latin typeface="Times New Roman" panose="02020603050405020304" pitchFamily="18" charset="0"/>
                <a:cs typeface="Times New Roman" panose="02020603050405020304" pitchFamily="18" charset="0"/>
              </a:rPr>
              <a:t>b) объем воды, распределенной  другим бенефициарам,  или сброс воды;</a:t>
            </a:r>
          </a:p>
          <a:p>
            <a:pPr algn="just"/>
            <a:r>
              <a:rPr lang="ru-RU" sz="1600" b="0" dirty="0">
                <a:solidFill>
                  <a:schemeClr val="tx1"/>
                </a:solidFill>
                <a:latin typeface="Times New Roman" panose="02020603050405020304" pitchFamily="18" charset="0"/>
                <a:cs typeface="Times New Roman" panose="02020603050405020304" pitchFamily="18" charset="0"/>
              </a:rPr>
              <a:t>c) сброс сточных вод на поля фильтрации, в водоемы  </a:t>
            </a:r>
            <a:r>
              <a:rPr lang="ru-RU" sz="1600" b="0" dirty="0" err="1">
                <a:solidFill>
                  <a:schemeClr val="tx1"/>
                </a:solidFill>
                <a:latin typeface="Times New Roman" panose="02020603050405020304" pitchFamily="18" charset="0"/>
                <a:cs typeface="Times New Roman" panose="02020603050405020304" pitchFamily="18" charset="0"/>
              </a:rPr>
              <a:t>и.т.д</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d) объем воды, используемой в системах водоснабжения, в системах повторного водоснабжения, а также на пунктах подключения необработанной воды.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789773" cy="4278094"/>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a:t>
            </a:r>
            <a:r>
              <a:rPr lang="ru-RU" sz="1600" dirty="0">
                <a:solidFill>
                  <a:schemeClr val="tx1"/>
                </a:solidFill>
                <a:latin typeface="Times New Roman" panose="02020603050405020304" pitchFamily="18" charset="0"/>
                <a:cs typeface="Times New Roman" panose="02020603050405020304" pitchFamily="18" charset="0"/>
              </a:rPr>
              <a:t>I. Учет использованной воды косвенными методами </a:t>
            </a:r>
          </a:p>
          <a:p>
            <a:pPr algn="just"/>
            <a:r>
              <a:rPr lang="ru-RU" sz="1600" b="0" dirty="0">
                <a:solidFill>
                  <a:schemeClr val="tx1"/>
                </a:solidFill>
                <a:latin typeface="Times New Roman" panose="02020603050405020304" pitchFamily="18" charset="0"/>
                <a:cs typeface="Times New Roman" panose="02020603050405020304" pitchFamily="18" charset="0"/>
              </a:rPr>
              <a:t>13.</a:t>
            </a:r>
            <a:r>
              <a:rPr lang="en-US" sz="160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косвенными методами осуществляется водопользователями  в случаях, указанных в пункте 6 настоящего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14.</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использованной воды косвенными методами применяется форма, приведенная в приложении № 2 к настоящему Положению.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15.</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Начальный учет воды осуществляется согласно потреблению электроэнергии, необходимой для перекачки 1 </a:t>
            </a:r>
            <a:r>
              <a:rPr lang="ru-RU" sz="1600" b="0" dirty="0" err="1">
                <a:solidFill>
                  <a:schemeClr val="tx1"/>
                </a:solidFill>
                <a:latin typeface="Times New Roman" panose="02020603050405020304" pitchFamily="18" charset="0"/>
                <a:cs typeface="Times New Roman" panose="02020603050405020304" pitchFamily="18" charset="0"/>
              </a:rPr>
              <a:t>куб.м</a:t>
            </a:r>
            <a:r>
              <a:rPr lang="ru-RU" sz="1600" b="0" dirty="0">
                <a:solidFill>
                  <a:schemeClr val="tx1"/>
                </a:solidFill>
                <a:latin typeface="Times New Roman" panose="02020603050405020304" pitchFamily="18" charset="0"/>
                <a:cs typeface="Times New Roman" panose="02020603050405020304" pitchFamily="18" charset="0"/>
              </a:rPr>
              <a:t> воды, таким образом, в графе 3 указывается общее потребление электроэнергии за отчетный период (месяц, год) в тыс. </a:t>
            </a:r>
            <a:r>
              <a:rPr lang="ru-RU" sz="1600" b="0" dirty="0" err="1">
                <a:solidFill>
                  <a:schemeClr val="tx1"/>
                </a:solidFill>
                <a:latin typeface="Times New Roman" panose="02020603050405020304" pitchFamily="18" charset="0"/>
                <a:cs typeface="Times New Roman" panose="02020603050405020304" pitchFamily="18" charset="0"/>
              </a:rPr>
              <a:t>кВт·ч</a:t>
            </a:r>
            <a:r>
              <a:rPr lang="ru-RU" sz="1600" b="0" dirty="0">
                <a:solidFill>
                  <a:schemeClr val="tx1"/>
                </a:solidFill>
                <a:latin typeface="Times New Roman" panose="02020603050405020304" pitchFamily="18" charset="0"/>
                <a:cs typeface="Times New Roman" panose="02020603050405020304" pitchFamily="18" charset="0"/>
              </a:rPr>
              <a:t>.</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Расход воды исчисляется при помощи соотношения данных графы 3 и графы 2, а полученный результат записывается в графу 4.</a:t>
            </a:r>
          </a:p>
          <a:p>
            <a:pPr algn="just"/>
            <a:r>
              <a:rPr lang="ru-RU" sz="1600" b="0" dirty="0">
                <a:solidFill>
                  <a:schemeClr val="tx1"/>
                </a:solidFill>
                <a:latin typeface="Times New Roman" panose="02020603050405020304" pitchFamily="18" charset="0"/>
                <a:cs typeface="Times New Roman" panose="02020603050405020304" pitchFamily="18" charset="0"/>
              </a:rPr>
              <a:t>16</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На насосных станциях расходы воды определяются согласно количеству часов работы станций и расходам насосов.</a:t>
            </a:r>
          </a:p>
          <a:p>
            <a:pPr algn="just"/>
            <a:r>
              <a:rPr lang="ru-RU" sz="1600" b="0" dirty="0">
                <a:solidFill>
                  <a:schemeClr val="tx1"/>
                </a:solidFill>
                <a:latin typeface="Times New Roman" panose="02020603050405020304" pitchFamily="18" charset="0"/>
                <a:cs typeface="Times New Roman" panose="02020603050405020304" pitchFamily="18" charset="0"/>
              </a:rPr>
              <a:t>17.</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использованной воды согласно объему выпущенной продукции в графе 3 записывается объем выпущенной продукции за сутки в соответствующих единицах измерения, а в графе 2 – специфическое количество воды на единицу продукции (удельный расход). Суточный расход воды исчисляется путем умножения данных граф 2 и 3, а полученный результат записывается  в графу 4.</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524315"/>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IV. Учет качества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18.</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качества сточных вод осуществляется с целью определения количества загрязняющих веществ, сбрасываемых в водные объекты, в системы канализации  и т.д. одновременно со сточными водами.</a:t>
            </a:r>
          </a:p>
          <a:p>
            <a:pPr algn="just"/>
            <a:r>
              <a:rPr lang="ru-RU" sz="1600" b="0" dirty="0">
                <a:solidFill>
                  <a:schemeClr val="tx1"/>
                </a:solidFill>
                <a:latin typeface="Times New Roman" panose="02020603050405020304" pitchFamily="18" charset="0"/>
                <a:cs typeface="Times New Roman" panose="02020603050405020304" pitchFamily="18" charset="0"/>
              </a:rPr>
              <a:t>19.</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качества сточных вод применяется форма согласно приложению № 3 к настоящему Положению, исходя из результатов бактериологических и физико-химических анализов, которые записываются в графе  2.</a:t>
            </a:r>
          </a:p>
          <a:p>
            <a:pPr algn="just"/>
            <a:r>
              <a:rPr lang="ru-RU" sz="1600" b="0" dirty="0">
                <a:solidFill>
                  <a:schemeClr val="tx1"/>
                </a:solidFill>
                <a:latin typeface="Times New Roman" panose="02020603050405020304" pitchFamily="18" charset="0"/>
                <a:cs typeface="Times New Roman" panose="02020603050405020304" pitchFamily="18" charset="0"/>
              </a:rPr>
              <a:t>20.</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Форма учета качества сточных вод заполняется на основании результатов ежемесячных/ежегодных лабораторных исследований сточных вод, осуществляемых авторизированными лабораториями в данной области.</a:t>
            </a:r>
          </a:p>
          <a:p>
            <a:pPr algn="just"/>
            <a:r>
              <a:rPr lang="ru-RU" sz="1600" b="0" dirty="0">
                <a:solidFill>
                  <a:schemeClr val="tx1"/>
                </a:solidFill>
                <a:latin typeface="Times New Roman" panose="02020603050405020304" pitchFamily="18" charset="0"/>
                <a:cs typeface="Times New Roman" panose="02020603050405020304" pitchFamily="18" charset="0"/>
              </a:rPr>
              <a:t>21.</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В случае, когда анализ сточных вод осуществляется ежедневно, количество загрязняющих веществ, сбрасываемых одновременно со сточными водами, определяется как произведение соответствующего загрязняющего вещества на суточный расход вод, а результаты записываются в графе 5.</a:t>
            </a:r>
          </a:p>
          <a:p>
            <a:pPr algn="just"/>
            <a:r>
              <a:rPr lang="ru-RU" sz="1600" b="0" dirty="0">
                <a:solidFill>
                  <a:schemeClr val="tx1"/>
                </a:solidFill>
                <a:latin typeface="Times New Roman" panose="02020603050405020304" pitchFamily="18" charset="0"/>
                <a:cs typeface="Times New Roman" panose="02020603050405020304" pitchFamily="18" charset="0"/>
              </a:rPr>
              <a:t>22.</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В случае, когда анализ сточных вод осуществляется периодически, количество загрязняющих веществ, сбрасываемых одновременно со сточными водами, определяется как произведение средней концентрации соответствующего загрязнителя и общего объема сброшенных сточных вод в соответствующий отчетный период.</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329320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23.</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Месячное и годовое количество загрязняющих веществ записывается в графе  5. </a:t>
            </a:r>
          </a:p>
          <a:p>
            <a:pPr algn="just"/>
            <a:r>
              <a:rPr lang="ru-RU" sz="1600" b="0" dirty="0">
                <a:solidFill>
                  <a:schemeClr val="tx1"/>
                </a:solidFill>
                <a:latin typeface="Times New Roman" panose="02020603050405020304" pitchFamily="18" charset="0"/>
                <a:cs typeface="Times New Roman" panose="02020603050405020304" pitchFamily="18" charset="0"/>
              </a:rPr>
              <a:t>24.</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Типы загрязнителей, методы их выявления, пункты и частота отбора устанавливаются совместно с лабораториями органа охраны окружающей среды и прилагаются к форме учета качества сточных вод. </a:t>
            </a: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V. </a:t>
            </a:r>
            <a:r>
              <a:rPr lang="ru-RU" sz="1600" dirty="0">
                <a:solidFill>
                  <a:schemeClr val="tx1"/>
                </a:solidFill>
                <a:latin typeface="Times New Roman" panose="02020603050405020304" pitchFamily="18" charset="0"/>
                <a:cs typeface="Times New Roman" panose="02020603050405020304" pitchFamily="18" charset="0"/>
              </a:rPr>
              <a:t>Отчетность  об использовании воды</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25.</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Показатели, записанные в формы учета использованной воды, приведенные в приложениях № 1-3 к настоящему Положению, используются водопользователями при составлении </a:t>
            </a:r>
            <a:r>
              <a:rPr lang="en-US" sz="1600" dirty="0">
                <a:solidFill>
                  <a:schemeClr val="tx1"/>
                </a:solidFill>
                <a:latin typeface="Times New Roman" panose="02020603050405020304" pitchFamily="18" charset="0"/>
                <a:cs typeface="Times New Roman" panose="02020603050405020304" pitchFamily="18" charset="0"/>
              </a:rPr>
              <a:t>E</a:t>
            </a:r>
            <a:r>
              <a:rPr lang="ru-RU" sz="1600" dirty="0" err="1">
                <a:solidFill>
                  <a:schemeClr val="tx1"/>
                </a:solidFill>
                <a:latin typeface="Times New Roman" panose="02020603050405020304" pitchFamily="18" charset="0"/>
                <a:cs typeface="Times New Roman" panose="02020603050405020304" pitchFamily="18" charset="0"/>
              </a:rPr>
              <a:t>жегодного</a:t>
            </a:r>
            <a:r>
              <a:rPr lang="ru-RU" sz="1600" dirty="0">
                <a:solidFill>
                  <a:schemeClr val="tx1"/>
                </a:solidFill>
                <a:latin typeface="Times New Roman" panose="02020603050405020304" pitchFamily="18" charset="0"/>
                <a:cs typeface="Times New Roman" panose="02020603050405020304" pitchFamily="18" charset="0"/>
              </a:rPr>
              <a:t> отчета № 1 «Использование воды»,</a:t>
            </a:r>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представляемого органу по управлению водными ресурсами.</a:t>
            </a:r>
          </a:p>
          <a:p>
            <a:pPr algn="just"/>
            <a:r>
              <a:rPr lang="ru-RU" sz="1600" b="0" dirty="0">
                <a:solidFill>
                  <a:schemeClr val="tx1"/>
                </a:solidFill>
                <a:latin typeface="Times New Roman" panose="02020603050405020304" pitchFamily="18" charset="0"/>
                <a:cs typeface="Times New Roman" panose="02020603050405020304" pitchFamily="18" charset="0"/>
              </a:rPr>
              <a:t>26.</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Форма учета использованной воды разрабатывается и утверждается центральным органом публичного управления по охране окружающей среды совместно с центральным органом статистики.</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ПРИКАЗ № 122 от  04.12.2015 об утверждении  Концепции по регионализации публичных услуг водоснабжения и канализации и Руководства для регионализации публичных услуг водоснабжения и канализации –</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http://lex.justice.md/viewdoc.php?action=view&amp;view=doc&amp;id=363617&amp;lang=2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В целях реализации положений Постановления Правительства №199 от 20.03.2014 об утверждении Стратегии водоснабжения и </a:t>
            </a:r>
            <a:r>
              <a:rPr lang="ru-RU" sz="1600" b="0" dirty="0" err="1">
                <a:solidFill>
                  <a:schemeClr val="tx1"/>
                </a:solidFill>
                <a:latin typeface="Times New Roman" panose="02020603050405020304" pitchFamily="18" charset="0"/>
                <a:cs typeface="Times New Roman" panose="02020603050405020304" pitchFamily="18" charset="0"/>
              </a:rPr>
              <a:t>санитации</a:t>
            </a:r>
            <a:r>
              <a:rPr lang="ru-RU" sz="1600" b="0" dirty="0">
                <a:solidFill>
                  <a:schemeClr val="tx1"/>
                </a:solidFill>
                <a:latin typeface="Times New Roman" panose="02020603050405020304" pitchFamily="18" charset="0"/>
                <a:cs typeface="Times New Roman" panose="02020603050405020304" pitchFamily="18" charset="0"/>
              </a:rPr>
              <a:t> (2014-2028 г.) утвердили:</a:t>
            </a:r>
          </a:p>
          <a:p>
            <a:pPr algn="just"/>
            <a:r>
              <a:rPr lang="ru-RU" sz="1600" b="0" dirty="0">
                <a:solidFill>
                  <a:schemeClr val="tx1"/>
                </a:solidFill>
                <a:latin typeface="Times New Roman" panose="02020603050405020304" pitchFamily="18" charset="0"/>
                <a:cs typeface="Times New Roman" panose="02020603050405020304" pitchFamily="18" charset="0"/>
              </a:rPr>
              <a:t>1. Концепцию по регионализации публичных услуг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2. Руководство для регионализации публичных услуг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3. Использовать в качестве рекомендации Концепцию по регионализации публичных услуг водоснабжения и канализации и Руководство для регионализации публичных услуг водоснабжения и канализации всем соответствующим учреждениям, участвующим в секторе финансового планирования и утверждения и реализации инфраструктурных проектов.</a:t>
            </a:r>
          </a:p>
          <a:p>
            <a:pPr algn="just"/>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Регионализация</a:t>
            </a:r>
            <a:r>
              <a:rPr lang="ru-RU" sz="1600" b="0" dirty="0">
                <a:solidFill>
                  <a:schemeClr val="tx1"/>
                </a:solidFill>
                <a:latin typeface="Times New Roman" panose="02020603050405020304" pitchFamily="18" charset="0"/>
                <a:cs typeface="Times New Roman" panose="02020603050405020304" pitchFamily="18" charset="0"/>
              </a:rPr>
              <a:t> является ключевым элементом улучшения эффективности инфраструктуры и местных услуг водоснабжения и канализации в условиях качества и стоимости, для достижения целей в области окружающей среды, а также обеспечения инвестиций, эксплуатации, стратегии долгосрочного развития сектора водоснабжения и канализации и сбалансированного регионального развития.</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Регионализация предполагает объединение поставщиков публичных услуг в одной физической или административной структуре для улучшения услуг и повышения эффективности. Регионализация публичных услуг водоснабжения и канализации может включать объединение сетей, чтобы помочь исправить дисбаланс водных ресурсов между муниципалитетами и административно-территориальными регионами. Эта перспектива включает и организационное сотрудничество между местными публичными органами власти (или поставщиками услуг) для улучшения услуг и повышения эффективности. Такие улучшения могут быть достигнуты с помощью:</a:t>
            </a:r>
          </a:p>
          <a:p>
            <a:pPr algn="just"/>
            <a:r>
              <a:rPr lang="ru-RU" sz="1600" b="0" dirty="0">
                <a:solidFill>
                  <a:schemeClr val="tx1"/>
                </a:solidFill>
                <a:latin typeface="Times New Roman" panose="02020603050405020304" pitchFamily="18" charset="0"/>
                <a:cs typeface="Times New Roman" panose="02020603050405020304" pitchFamily="18" charset="0"/>
              </a:rPr>
              <a:t>- сокращения расходов на производство; </a:t>
            </a:r>
          </a:p>
          <a:p>
            <a:pPr algn="just"/>
            <a:r>
              <a:rPr lang="ru-RU" sz="1600" b="0" dirty="0">
                <a:solidFill>
                  <a:schemeClr val="tx1"/>
                </a:solidFill>
                <a:latin typeface="Times New Roman" panose="02020603050405020304" pitchFamily="18" charset="0"/>
                <a:cs typeface="Times New Roman" panose="02020603050405020304" pitchFamily="18" charset="0"/>
              </a:rPr>
              <a:t>- объединения мощностей, средств и ресурсов;</a:t>
            </a:r>
          </a:p>
          <a:p>
            <a:pPr algn="just"/>
            <a:r>
              <a:rPr lang="ru-RU" sz="1600" b="0" dirty="0">
                <a:solidFill>
                  <a:schemeClr val="tx1"/>
                </a:solidFill>
                <a:latin typeface="Times New Roman" panose="02020603050405020304" pitchFamily="18" charset="0"/>
                <a:cs typeface="Times New Roman" panose="02020603050405020304" pitchFamily="18" charset="0"/>
              </a:rPr>
              <a:t>- увеличения равного доступа к услугам; </a:t>
            </a:r>
          </a:p>
          <a:p>
            <a:pPr algn="just"/>
            <a:r>
              <a:rPr lang="ru-RU" sz="1600" b="0" dirty="0">
                <a:solidFill>
                  <a:schemeClr val="tx1"/>
                </a:solidFill>
                <a:latin typeface="Times New Roman" panose="02020603050405020304" pitchFamily="18" charset="0"/>
                <a:cs typeface="Times New Roman" panose="02020603050405020304" pitchFamily="18" charset="0"/>
              </a:rPr>
              <a:t>- улучшения доступа к инвестиционным фондам и участия частного сектора.</a:t>
            </a:r>
          </a:p>
          <a:p>
            <a:pPr algn="just"/>
            <a:r>
              <a:rPr lang="ru-RU" sz="1600" dirty="0">
                <a:solidFill>
                  <a:schemeClr val="tx1"/>
                </a:solidFill>
                <a:latin typeface="Times New Roman" panose="02020603050405020304" pitchFamily="18" charset="0"/>
                <a:cs typeface="Times New Roman" panose="02020603050405020304" pitchFamily="18" charset="0"/>
              </a:rPr>
              <a:t>Многие районы страны не имеют доступа к адекватным водным ресурсам. Водные ресурсы Молдовы ограниченны, </a:t>
            </a:r>
            <a:r>
              <a:rPr lang="ru-RU" sz="1600" dirty="0" err="1">
                <a:solidFill>
                  <a:schemeClr val="tx1"/>
                </a:solidFill>
                <a:latin typeface="Times New Roman" panose="02020603050405020304" pitchFamily="18" charset="0"/>
                <a:cs typeface="Times New Roman" panose="02020603050405020304" pitchFamily="18" charset="0"/>
              </a:rPr>
              <a:t>имеея</a:t>
            </a:r>
            <a:r>
              <a:rPr lang="ru-RU" sz="1600" dirty="0">
                <a:solidFill>
                  <a:schemeClr val="tx1"/>
                </a:solidFill>
                <a:latin typeface="Times New Roman" panose="02020603050405020304" pitchFamily="18" charset="0"/>
                <a:cs typeface="Times New Roman" panose="02020603050405020304" pitchFamily="18" charset="0"/>
              </a:rPr>
              <a:t> только два текущих водных потока, в большинстве регионов ресурсы подземных вод имеют качество, которое невозможно очистить до доступных цен. Мелкие водоносные горизонты, которые, как правило, служат в качестве источника воды в сельской местности, часто не отвечают стандартам качества и надежности.</a:t>
            </a:r>
            <a:endParaRPr lang="ro-RO"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5262979"/>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2.1. НЕОБХОДИМОСТЬ РЕГИОНАЛИЗАЦИИ - </a:t>
            </a:r>
            <a:r>
              <a:rPr lang="ru-RU" sz="1600" b="0" dirty="0">
                <a:solidFill>
                  <a:schemeClr val="tx1"/>
                </a:solidFill>
                <a:latin typeface="Times New Roman" panose="02020603050405020304" pitchFamily="18" charset="0"/>
                <a:cs typeface="Times New Roman" panose="02020603050405020304" pitchFamily="18" charset="0"/>
              </a:rPr>
              <a:t>появился с подписанием Соглашения об ассоциации с Европейским Союзом (ЕС) Республика Молдова взяла на себя обязательства, связанные со значительными инвестициями в услугах водоснабжения и канализации для улучшения условий жизни населения и предпринимателей, предоставляя доступ к публичной службе водоснабжения и канализации и соответствие стандартам ЕС.</a:t>
            </a:r>
          </a:p>
          <a:p>
            <a:pPr algn="just"/>
            <a:r>
              <a:rPr lang="ru-RU" sz="1600" b="0" dirty="0">
                <a:solidFill>
                  <a:schemeClr val="tx1"/>
                </a:solidFill>
                <a:latin typeface="Times New Roman" panose="02020603050405020304" pitchFamily="18" charset="0"/>
                <a:cs typeface="Times New Roman" panose="02020603050405020304" pitchFamily="18" charset="0"/>
              </a:rPr>
              <a:t>Создание региональных операторов и, таким образом, делегирование им управления услугами водоснабжения и канализации являются важным процессом для обеспечения соблюдения установленных сроков достижения европейских норм и стандартов, а также развития способности внедрять фонды и реализации будущих инвестиционных проектов.</a:t>
            </a:r>
          </a:p>
          <a:p>
            <a:pPr algn="just"/>
            <a:r>
              <a:rPr lang="ru-RU" sz="1600" b="0" dirty="0">
                <a:solidFill>
                  <a:schemeClr val="tx1"/>
                </a:solidFill>
                <a:latin typeface="Times New Roman" panose="02020603050405020304" pitchFamily="18" charset="0"/>
                <a:cs typeface="Times New Roman" panose="02020603050405020304" pitchFamily="18" charset="0"/>
              </a:rPr>
              <a:t>Необходимость регионализации в секторе водоснабжения и </a:t>
            </a:r>
            <a:r>
              <a:rPr lang="ru-RU" sz="1600" b="0" dirty="0" err="1">
                <a:solidFill>
                  <a:schemeClr val="tx1"/>
                </a:solidFill>
                <a:latin typeface="Times New Roman" panose="02020603050405020304" pitchFamily="18" charset="0"/>
                <a:cs typeface="Times New Roman" panose="02020603050405020304" pitchFamily="18" charset="0"/>
              </a:rPr>
              <a:t>санитации</a:t>
            </a:r>
            <a:r>
              <a:rPr lang="ru-RU" sz="1600" b="0" dirty="0">
                <a:solidFill>
                  <a:schemeClr val="tx1"/>
                </a:solidFill>
                <a:latin typeface="Times New Roman" panose="02020603050405020304" pitchFamily="18" charset="0"/>
                <a:cs typeface="Times New Roman" panose="02020603050405020304" pitchFamily="18" charset="0"/>
              </a:rPr>
              <a:t> была продиктована следующими соображениями:</a:t>
            </a:r>
          </a:p>
          <a:p>
            <a:pPr algn="just"/>
            <a:r>
              <a:rPr lang="ru-RU" sz="1600" b="0" dirty="0">
                <a:solidFill>
                  <a:schemeClr val="tx1"/>
                </a:solidFill>
                <a:latin typeface="Times New Roman" panose="02020603050405020304" pitchFamily="18" charset="0"/>
                <a:cs typeface="Times New Roman" panose="02020603050405020304" pitchFamily="18" charset="0"/>
              </a:rPr>
              <a:t>- основания для европейской интеграции – соответствие экологическим стандартам в установленные сроки;</a:t>
            </a:r>
          </a:p>
          <a:p>
            <a:pPr algn="just"/>
            <a:r>
              <a:rPr lang="ru-RU" sz="1600" b="0" dirty="0">
                <a:solidFill>
                  <a:schemeClr val="tx1"/>
                </a:solidFill>
                <a:latin typeface="Times New Roman" panose="02020603050405020304" pitchFamily="18" charset="0"/>
                <a:cs typeface="Times New Roman" panose="02020603050405020304" pitchFamily="18" charset="0"/>
              </a:rPr>
              <a:t>- экономические основания – использование экономии для уменьшения инвестиционных и эксплуатационных затрат;</a:t>
            </a:r>
          </a:p>
          <a:p>
            <a:pPr algn="just"/>
            <a:r>
              <a:rPr lang="ru-RU" sz="1600" b="0" dirty="0">
                <a:solidFill>
                  <a:schemeClr val="tx1"/>
                </a:solidFill>
                <a:latin typeface="Times New Roman" panose="02020603050405020304" pitchFamily="18" charset="0"/>
                <a:cs typeface="Times New Roman" panose="02020603050405020304" pitchFamily="18" charset="0"/>
              </a:rPr>
              <a:t>- основания солидарности:</a:t>
            </a:r>
          </a:p>
          <a:p>
            <a:pPr algn="just"/>
            <a:r>
              <a:rPr lang="ru-RU" sz="1600" b="0" dirty="0">
                <a:solidFill>
                  <a:schemeClr val="tx1"/>
                </a:solidFill>
                <a:latin typeface="Times New Roman" panose="02020603050405020304" pitchFamily="18" charset="0"/>
                <a:cs typeface="Times New Roman" panose="02020603050405020304" pitchFamily="18" charset="0"/>
              </a:rPr>
              <a:t>    • малые и средние населенные пункты не имеют возможности для подготовки и реализации проектов, а также внедрения инвестиций;</a:t>
            </a:r>
          </a:p>
          <a:p>
            <a:pPr algn="just"/>
            <a:r>
              <a:rPr lang="ru-RU" sz="1600" b="0" dirty="0">
                <a:solidFill>
                  <a:schemeClr val="tx1"/>
                </a:solidFill>
                <a:latin typeface="Times New Roman" panose="02020603050405020304" pitchFamily="18" charset="0"/>
                <a:cs typeface="Times New Roman" panose="02020603050405020304" pitchFamily="18" charset="0"/>
              </a:rPr>
              <a:t>    • большие города могут поддерживать необходимые инвестиции из собственных источников (без объединения с небольшими населенными пунктами не получат безвозмездные гранты);</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 основания жизнеспособности – жизнеспособность инвестиции (результат экономико-финансового анализа) не может быть доказана в большинстве небольших населенных пунктов (с историческими долгами и без необходимого опыта).</a:t>
            </a:r>
          </a:p>
          <a:p>
            <a:pPr algn="just"/>
            <a:r>
              <a:rPr lang="ru-RU" sz="1600" dirty="0">
                <a:solidFill>
                  <a:schemeClr val="tx1"/>
                </a:solidFill>
                <a:latin typeface="Times New Roman" panose="02020603050405020304" pitchFamily="18" charset="0"/>
                <a:cs typeface="Times New Roman" panose="02020603050405020304" pitchFamily="18" charset="0"/>
              </a:rPr>
              <a:t>2.2. ОСНОВНЫЕ ПРЕИМУЩЕСТВА РЕГИОНАЛИЗАЦИИ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 Предоставление услуг на региональном уровне на основе комплексного и более профессионального управления приведет к снижению потерь воды, продвижению принципа сохранения ресурсов, минимизации инвестиций и охране водных источников.</a:t>
            </a:r>
          </a:p>
          <a:p>
            <a:pPr algn="just"/>
            <a:r>
              <a:rPr lang="ru-RU" sz="1600" b="0" dirty="0">
                <a:solidFill>
                  <a:schemeClr val="tx1"/>
                </a:solidFill>
                <a:latin typeface="Times New Roman" panose="02020603050405020304" pitchFamily="18" charset="0"/>
                <a:cs typeface="Times New Roman" panose="02020603050405020304" pitchFamily="18" charset="0"/>
              </a:rPr>
              <a:t>• Повышение потенциала для подготовки и реализации инвестиционных проектов и способность вести переговоры о финансировании.</a:t>
            </a:r>
          </a:p>
          <a:p>
            <a:pPr algn="just"/>
            <a:r>
              <a:rPr lang="ru-RU" sz="1600" b="0" dirty="0">
                <a:solidFill>
                  <a:schemeClr val="tx1"/>
                </a:solidFill>
                <a:latin typeface="Times New Roman" panose="02020603050405020304" pitchFamily="18" charset="0"/>
                <a:cs typeface="Times New Roman" panose="02020603050405020304" pitchFamily="18" charset="0"/>
              </a:rPr>
              <a:t>• Улучшение качества оказываемых услуг, отношений с клиентами и их восприятия операторами.</a:t>
            </a:r>
          </a:p>
          <a:p>
            <a:pPr algn="just"/>
            <a:r>
              <a:rPr lang="ru-RU" sz="1600" b="0" dirty="0">
                <a:solidFill>
                  <a:schemeClr val="tx1"/>
                </a:solidFill>
                <a:latin typeface="Times New Roman" panose="02020603050405020304" pitchFamily="18" charset="0"/>
                <a:cs typeface="Times New Roman" panose="02020603050405020304" pitchFamily="18" charset="0"/>
              </a:rPr>
              <a:t>• Достижение экономии, влияющей на эффективное функционирование отдельных категорий расходов: централизация деятельности по введению биллинга и финансовый менеджмент, подразделение по внедрению проекта на региональном уровне, управление лабораториями на региональном уровне и. т. д.</a:t>
            </a:r>
          </a:p>
          <a:p>
            <a:pPr algn="just"/>
            <a:r>
              <a:rPr lang="ru-RU" sz="1600" b="0" dirty="0">
                <a:solidFill>
                  <a:schemeClr val="tx1"/>
                </a:solidFill>
                <a:latin typeface="Times New Roman" panose="02020603050405020304" pitchFamily="18" charset="0"/>
                <a:cs typeface="Times New Roman" panose="02020603050405020304" pitchFamily="18" charset="0"/>
              </a:rPr>
              <a:t>• Руководство деятельности посредством использования современных и эффективных методов управления и снижения политического фактора в этой деятельности.</a:t>
            </a:r>
          </a:p>
        </p:txBody>
      </p:sp>
    </p:spTree>
    <p:extLst>
      <p:ext uri="{BB962C8B-B14F-4D97-AF65-F5344CB8AC3E}">
        <p14:creationId xmlns:p14="http://schemas.microsoft.com/office/powerpoint/2010/main" xmlns="" val="310648934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2181" y="1612081"/>
            <a:ext cx="8689269" cy="2800767"/>
          </a:xfrm>
          <a:prstGeom prst="rect">
            <a:avLst/>
          </a:prstGeom>
          <a:noFill/>
        </p:spPr>
        <p:txBody>
          <a:bodyPr wrap="square" rtlCol="0">
            <a:spAutoFit/>
          </a:bodyPr>
          <a:lstStyle/>
          <a:p>
            <a:r>
              <a:rPr lang="ru-RU" sz="1600" dirty="0">
                <a:solidFill>
                  <a:schemeClr val="tx1"/>
                </a:solidFill>
                <a:latin typeface="Times New Roman" panose="02020603050405020304" pitchFamily="18" charset="0"/>
                <a:cs typeface="Times New Roman" panose="02020603050405020304" pitchFamily="18" charset="0"/>
              </a:rPr>
              <a:t>2.3. ЗНАЧИМОСТЬ РЕГИОНАЛИЗАЦИИ ДЛЯ РМ – </a:t>
            </a:r>
          </a:p>
          <a:p>
            <a:r>
              <a:rPr lang="ru-RU" sz="1600" b="0" dirty="0">
                <a:solidFill>
                  <a:schemeClr val="tx1"/>
                </a:solidFill>
                <a:latin typeface="Times New Roman" panose="02020603050405020304" pitchFamily="18" charset="0"/>
                <a:cs typeface="Times New Roman" panose="02020603050405020304" pitchFamily="18" charset="0"/>
              </a:rPr>
              <a:t>Сектор водоснабжения и канализации демонстрирует много недостатков, которые могут быть решены регионализацией.</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Во многих регионах ресурсы подземных вод не соответствуют стандартам качества и не могут быть очищены по доступным ценам.</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Водоносные горизонты, используемые в сельской местности, не отвечают стандартам качества и надежности.</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Сектор водоснабжения и канализации неэффективен по этим услугам.</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Сектор раздроблен на многочисленных мелких неэффективных поставщиков.</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Более половины операторов не являются финансово устойчивыми.</a:t>
            </a:r>
          </a:p>
          <a:p>
            <a:pPr marL="285750" indent="-285750">
              <a:buFont typeface="Wingdings" panose="05000000000000000000" pitchFamily="2" charset="2"/>
              <a:buChar char="ü"/>
            </a:pP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graphicFrame>
        <p:nvGraphicFramePr>
          <p:cNvPr id="10" name="Таблица 9"/>
          <p:cNvGraphicFramePr>
            <a:graphicFrameLocks noGrp="1"/>
          </p:cNvGraphicFramePr>
          <p:nvPr/>
        </p:nvGraphicFramePr>
        <p:xfrm>
          <a:off x="323557" y="1467339"/>
          <a:ext cx="8539090" cy="4996766"/>
        </p:xfrm>
        <a:graphic>
          <a:graphicData uri="http://schemas.openxmlformats.org/drawingml/2006/table">
            <a:tbl>
              <a:tblPr firstRow="1" bandRow="1">
                <a:tableStyleId>{5C22544A-7EE6-4342-B048-85BDC9FD1C3A}</a:tableStyleId>
              </a:tblPr>
              <a:tblGrid>
                <a:gridCol w="1716258">
                  <a:extLst>
                    <a:ext uri="{9D8B030D-6E8A-4147-A177-3AD203B41FA5}">
                      <a16:colId xmlns:a16="http://schemas.microsoft.com/office/drawing/2014/main" xmlns="" val="20000"/>
                    </a:ext>
                  </a:extLst>
                </a:gridCol>
                <a:gridCol w="2203573">
                  <a:extLst>
                    <a:ext uri="{9D8B030D-6E8A-4147-A177-3AD203B41FA5}">
                      <a16:colId xmlns:a16="http://schemas.microsoft.com/office/drawing/2014/main" xmlns="" val="20001"/>
                    </a:ext>
                  </a:extLst>
                </a:gridCol>
                <a:gridCol w="4619259">
                  <a:extLst>
                    <a:ext uri="{9D8B030D-6E8A-4147-A177-3AD203B41FA5}">
                      <a16:colId xmlns:a16="http://schemas.microsoft.com/office/drawing/2014/main" xmlns="" val="20002"/>
                    </a:ext>
                  </a:extLst>
                </a:gridCol>
              </a:tblGrid>
              <a:tr h="699086">
                <a:tc>
                  <a:txBody>
                    <a:bodyPr/>
                    <a:lstStyle/>
                    <a:p>
                      <a:endParaRPr lang="ru-RU" sz="2000"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tx1"/>
                          </a:solidFill>
                          <a:latin typeface="+mn-lt"/>
                          <a:ea typeface="+mn-ea"/>
                          <a:cs typeface="+mn-cs"/>
                        </a:rPr>
                        <a:t>ЗАКОН</a:t>
                      </a:r>
                      <a:r>
                        <a:rPr lang="ru-RU" sz="1800" b="0" i="0" kern="1200" dirty="0" smtClean="0">
                          <a:solidFill>
                            <a:schemeClr val="tx1"/>
                          </a:solidFill>
                          <a:latin typeface="+mn-lt"/>
                          <a:ea typeface="+mn-ea"/>
                          <a:cs typeface="+mn-cs"/>
                        </a:rPr>
                        <a:t> № 1540</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от 25-02-1998</a:t>
                      </a:r>
                      <a:endParaRPr lang="ru-RU" sz="2000" dirty="0">
                        <a:solidFill>
                          <a:schemeClr val="tx1"/>
                        </a:solidFill>
                      </a:endParaRPr>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tx1"/>
                          </a:solidFill>
                          <a:latin typeface="+mn-lt"/>
                          <a:ea typeface="+mn-ea"/>
                          <a:cs typeface="+mn-cs"/>
                        </a:rPr>
                        <a:t>ПРИКАЗ</a:t>
                      </a:r>
                      <a:r>
                        <a:rPr lang="ru-RU" sz="1800" b="0" i="0" kern="1200" dirty="0" smtClean="0">
                          <a:solidFill>
                            <a:schemeClr val="tx1"/>
                          </a:solidFill>
                          <a:latin typeface="+mn-lt"/>
                          <a:ea typeface="+mn-ea"/>
                          <a:cs typeface="+mn-cs"/>
                        </a:rPr>
                        <a:t> № 15</a:t>
                      </a:r>
                      <a:br>
                        <a:rPr lang="ru-RU" sz="1800" b="0" i="0" kern="1200" dirty="0" smtClean="0">
                          <a:solidFill>
                            <a:schemeClr val="tx1"/>
                          </a:solidFill>
                          <a:latin typeface="+mn-lt"/>
                          <a:ea typeface="+mn-ea"/>
                          <a:cs typeface="+mn-cs"/>
                        </a:rPr>
                      </a:br>
                      <a:r>
                        <a:rPr lang="ru-RU" sz="1800" b="0" i="0" kern="1200" dirty="0" smtClean="0">
                          <a:solidFill>
                            <a:schemeClr val="tx1"/>
                          </a:solidFill>
                          <a:latin typeface="+mn-lt"/>
                          <a:ea typeface="+mn-ea"/>
                          <a:cs typeface="+mn-cs"/>
                        </a:rPr>
                        <a:t>от 22-01-2019</a:t>
                      </a:r>
                      <a:endParaRPr lang="ru-RU" sz="20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3784118">
                <a:tc>
                  <a:txBody>
                    <a:bodyPr/>
                    <a:lstStyle/>
                    <a:p>
                      <a:r>
                        <a:rPr lang="ru-RU" sz="1800" b="0" i="0" kern="1200" dirty="0" smtClean="0">
                          <a:solidFill>
                            <a:schemeClr val="dk1"/>
                          </a:solidFill>
                          <a:latin typeface="+mn-lt"/>
                          <a:ea typeface="+mn-ea"/>
                          <a:cs typeface="+mn-cs"/>
                        </a:rPr>
                        <a:t>Плата за сброс загрязнителей со сточными водами в водные объекты</a:t>
                      </a:r>
                      <a:r>
                        <a:rPr lang="ru-RU" sz="1800" b="1" i="0" u="sng" kern="1200" dirty="0" smtClean="0">
                          <a:solidFill>
                            <a:srgbClr val="FF0000"/>
                          </a:solidFill>
                          <a:latin typeface="+mn-lt"/>
                          <a:ea typeface="+mn-ea"/>
                          <a:cs typeface="+mn-cs"/>
                        </a:rPr>
                        <a:t> в пределах установленных нормативов</a:t>
                      </a:r>
                    </a:p>
                    <a:p>
                      <a:pPr algn="l"/>
                      <a:endParaRPr lang="ro-RO" sz="2000" b="0" dirty="0" smtClean="0">
                        <a:solidFill>
                          <a:srgbClr val="333333"/>
                        </a:solidFill>
                        <a:latin typeface="Times New Roman" panose="02020603050405020304" pitchFamily="18" charset="0"/>
                        <a:cs typeface="Times New Roman" panose="02020603050405020304" pitchFamily="18" charset="0"/>
                      </a:endParaRPr>
                    </a:p>
                  </a:txBody>
                  <a:tcPr>
                    <a:solidFill>
                      <a:srgbClr val="DEFCFE"/>
                    </a:solidFill>
                  </a:tcPr>
                </a:tc>
                <a:tc>
                  <a:txBody>
                    <a:bodyPr/>
                    <a:lstStyle/>
                    <a:p>
                      <a:pPr algn="l"/>
                      <a:r>
                        <a:rPr lang="ru-RU" sz="1800" b="0" i="0" kern="1200" dirty="0" smtClean="0">
                          <a:solidFill>
                            <a:schemeClr val="dk1"/>
                          </a:solidFill>
                          <a:latin typeface="+mn-lt"/>
                          <a:ea typeface="+mn-ea"/>
                          <a:cs typeface="+mn-cs"/>
                        </a:rPr>
                        <a:t>определяется как произведение норматива платы на фактическую массу загрязнителя в условных тоннах</a:t>
                      </a:r>
                      <a:endParaRPr lang="ro-RO" sz="2000" b="0" u="sng" dirty="0" smtClean="0">
                        <a:solidFill>
                          <a:srgbClr val="FF0000"/>
                        </a:solidFill>
                        <a:latin typeface="Times New Roman" panose="02020603050405020304" pitchFamily="18" charset="0"/>
                        <a:cs typeface="Times New Roman" panose="02020603050405020304" pitchFamily="18" charset="0"/>
                      </a:endParaRPr>
                    </a:p>
                    <a:p>
                      <a:pPr algn="l"/>
                      <a:endParaRPr lang="ro-RO" sz="2000" b="0" u="sng" dirty="0" smtClean="0">
                        <a:solidFill>
                          <a:srgbClr val="FF0000"/>
                        </a:solidFill>
                        <a:latin typeface="Times New Roman" panose="02020603050405020304" pitchFamily="18" charset="0"/>
                        <a:cs typeface="Times New Roman" panose="02020603050405020304" pitchFamily="18" charset="0"/>
                      </a:endParaRPr>
                    </a:p>
                    <a:p>
                      <a:pPr algn="l"/>
                      <a:endParaRPr lang="ro-RO" sz="2000" b="0" u="sng" dirty="0" smtClean="0">
                        <a:solidFill>
                          <a:srgbClr val="FF0000"/>
                        </a:solidFill>
                        <a:latin typeface="Times New Roman" panose="02020603050405020304" pitchFamily="18" charset="0"/>
                        <a:cs typeface="Times New Roman" panose="02020603050405020304" pitchFamily="18" charset="0"/>
                      </a:endParaRPr>
                    </a:p>
                  </a:txBody>
                  <a:tcPr>
                    <a:solidFill>
                      <a:srgbClr val="DEFCF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определяется </a:t>
                      </a:r>
                      <a:r>
                        <a:rPr lang="ru-RU" sz="1800" u="sng" kern="1200" dirty="0" smtClean="0">
                          <a:solidFill>
                            <a:srgbClr val="FF0000"/>
                          </a:solidFill>
                          <a:latin typeface="+mn-lt"/>
                          <a:ea typeface="+mn-ea"/>
                          <a:cs typeface="+mn-cs"/>
                        </a:rPr>
                        <a:t>по каждому отдельному показателю загрязнения</a:t>
                      </a:r>
                      <a:r>
                        <a:rPr lang="ru-RU" sz="1800" kern="1200" dirty="0" smtClean="0">
                          <a:solidFill>
                            <a:schemeClr val="dk1"/>
                          </a:solidFill>
                          <a:latin typeface="+mn-lt"/>
                          <a:ea typeface="+mn-ea"/>
                          <a:cs typeface="+mn-cs"/>
                        </a:rPr>
                        <a:t>, как произведение норматива платы</a:t>
                      </a:r>
                      <a:r>
                        <a:rPr lang="ro-MO" sz="1800" kern="1200" baseline="0" dirty="0" smtClean="0">
                          <a:solidFill>
                            <a:schemeClr val="dk1"/>
                          </a:solidFill>
                          <a:latin typeface="+mn-lt"/>
                          <a:ea typeface="+mn-ea"/>
                          <a:cs typeface="+mn-cs"/>
                        </a:rPr>
                        <a:t> </a:t>
                      </a:r>
                      <a:r>
                        <a:rPr lang="ru-RU" sz="1800" kern="1200" dirty="0" smtClean="0">
                          <a:solidFill>
                            <a:schemeClr val="dk1"/>
                          </a:solidFill>
                          <a:latin typeface="+mn-lt"/>
                          <a:ea typeface="+mn-ea"/>
                          <a:cs typeface="+mn-cs"/>
                        </a:rPr>
                        <a:t>и фактической массы загрязнителей, рассчитанной в условных тоннах.</a:t>
                      </a:r>
                      <a:endParaRPr lang="ro-RO" sz="2000" b="0" kern="1200" dirty="0" smtClean="0">
                        <a:solidFill>
                          <a:srgbClr val="333333"/>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Фактическую массу загрязнителей в условных тоннах, необходимо умножить  фактическую массу загрязнителей в тоннах на коэффициент агрессивности (A) соответствующих загрязнителей, установленный в Таблице</a:t>
                      </a:r>
                      <a:r>
                        <a:rPr lang="ru-RU" sz="1800" b="1" kern="1200" dirty="0" smtClean="0">
                          <a:solidFill>
                            <a:schemeClr val="dk1"/>
                          </a:solidFill>
                          <a:latin typeface="+mn-lt"/>
                          <a:ea typeface="+mn-ea"/>
                          <a:cs typeface="+mn-cs"/>
                        </a:rPr>
                        <a:t> № 2</a:t>
                      </a:r>
                      <a:r>
                        <a:rPr lang="ru-RU" sz="18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Формула расчета платы следующая:</a:t>
                      </a:r>
                      <a:endParaRPr lang="ro-RO" sz="2000" b="0" kern="1200" dirty="0" smtClean="0">
                        <a:solidFill>
                          <a:srgbClr val="333333"/>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2000" b="1" kern="1200" dirty="0" smtClean="0">
                          <a:solidFill>
                            <a:schemeClr val="dk1"/>
                          </a:solidFill>
                          <a:latin typeface="+mn-lt"/>
                          <a:ea typeface="+mn-ea"/>
                          <a:cs typeface="+mn-cs"/>
                        </a:rPr>
                        <a:t>P = N [(M</a:t>
                      </a:r>
                      <a:r>
                        <a:rPr lang="ro-RO" sz="2000" b="1" kern="1200" baseline="-25000" dirty="0" smtClean="0">
                          <a:solidFill>
                            <a:schemeClr val="dk1"/>
                          </a:solidFill>
                          <a:latin typeface="+mn-lt"/>
                          <a:ea typeface="+mn-ea"/>
                          <a:cs typeface="+mn-cs"/>
                        </a:rPr>
                        <a:t>r(1)</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1</a:t>
                      </a:r>
                      <a:r>
                        <a:rPr lang="ro-RO" sz="2000" b="1" kern="1200" dirty="0" smtClean="0">
                          <a:solidFill>
                            <a:schemeClr val="dk1"/>
                          </a:solidFill>
                          <a:latin typeface="+mn-lt"/>
                          <a:ea typeface="+mn-ea"/>
                          <a:cs typeface="+mn-cs"/>
                        </a:rPr>
                        <a:t>) +(M</a:t>
                      </a:r>
                      <a:r>
                        <a:rPr lang="ro-RO" sz="2000" b="1" kern="1200" baseline="-25000" dirty="0" smtClean="0">
                          <a:solidFill>
                            <a:schemeClr val="dk1"/>
                          </a:solidFill>
                          <a:latin typeface="+mn-lt"/>
                          <a:ea typeface="+mn-ea"/>
                          <a:cs typeface="+mn-cs"/>
                        </a:rPr>
                        <a:t>r(2)</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2</a:t>
                      </a:r>
                      <a:r>
                        <a:rPr lang="ro-RO" sz="2000" b="1" kern="1200" dirty="0" smtClean="0">
                          <a:solidFill>
                            <a:schemeClr val="dk1"/>
                          </a:solidFill>
                          <a:latin typeface="+mn-lt"/>
                          <a:ea typeface="+mn-ea"/>
                          <a:cs typeface="+mn-cs"/>
                        </a:rPr>
                        <a:t>) + ... +(M</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A</a:t>
                      </a:r>
                      <a:r>
                        <a:rPr lang="ro-RO" sz="2000" b="1" kern="1200" baseline="-25000" dirty="0" smtClean="0">
                          <a:solidFill>
                            <a:schemeClr val="dk1"/>
                          </a:solidFill>
                          <a:latin typeface="+mn-lt"/>
                          <a:ea typeface="+mn-ea"/>
                          <a:cs typeface="+mn-cs"/>
                        </a:rPr>
                        <a:t>i</a:t>
                      </a:r>
                      <a:r>
                        <a:rPr lang="ro-RO" sz="2000" b="1" kern="1200" dirty="0" smtClean="0">
                          <a:solidFill>
                            <a:schemeClr val="dk1"/>
                          </a:solidFill>
                          <a:latin typeface="+mn-lt"/>
                          <a:ea typeface="+mn-ea"/>
                          <a:cs typeface="+mn-cs"/>
                        </a:rPr>
                        <a:t>) ]</a:t>
                      </a:r>
                      <a:endParaRPr lang="ru-RU" sz="20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2000" b="1" kern="1200" dirty="0" smtClean="0">
                          <a:solidFill>
                            <a:schemeClr val="dk1"/>
                          </a:solidFill>
                          <a:latin typeface="+mn-lt"/>
                          <a:ea typeface="+mn-ea"/>
                          <a:cs typeface="+mn-cs"/>
                        </a:rPr>
                        <a:t>M</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 V</a:t>
                      </a:r>
                      <a:r>
                        <a:rPr lang="ro-RO" sz="2000" b="1" kern="1200" baseline="-25000" dirty="0" smtClean="0">
                          <a:solidFill>
                            <a:schemeClr val="dk1"/>
                          </a:solidFill>
                          <a:latin typeface="+mn-lt"/>
                          <a:ea typeface="+mn-ea"/>
                          <a:cs typeface="+mn-cs"/>
                        </a:rPr>
                        <a:t>r</a:t>
                      </a:r>
                      <a:r>
                        <a:rPr lang="ro-RO" sz="2000" b="1" kern="1200" dirty="0" smtClean="0">
                          <a:solidFill>
                            <a:schemeClr val="dk1"/>
                          </a:solidFill>
                          <a:latin typeface="+mn-lt"/>
                          <a:ea typeface="+mn-ea"/>
                          <a:cs typeface="+mn-cs"/>
                        </a:rPr>
                        <a:t> x C</a:t>
                      </a:r>
                      <a:r>
                        <a:rPr lang="ro-RO" sz="2000" b="1" kern="1200" baseline="-25000" dirty="0" smtClean="0">
                          <a:solidFill>
                            <a:schemeClr val="dk1"/>
                          </a:solidFill>
                          <a:latin typeface="+mn-lt"/>
                          <a:ea typeface="+mn-ea"/>
                          <a:cs typeface="+mn-cs"/>
                        </a:rPr>
                        <a:t>r(i)</a:t>
                      </a:r>
                      <a:r>
                        <a:rPr lang="ro-RO" sz="2000" b="1" kern="1200" dirty="0" smtClean="0">
                          <a:solidFill>
                            <a:schemeClr val="dk1"/>
                          </a:solidFill>
                          <a:latin typeface="+mn-lt"/>
                          <a:ea typeface="+mn-ea"/>
                          <a:cs typeface="+mn-cs"/>
                        </a:rPr>
                        <a:t> x 10</a:t>
                      </a:r>
                      <a:r>
                        <a:rPr lang="ro-RO" sz="2000" b="1" kern="1200" baseline="30000" dirty="0" smtClean="0">
                          <a:solidFill>
                            <a:schemeClr val="dk1"/>
                          </a:solidFill>
                          <a:latin typeface="+mn-lt"/>
                          <a:ea typeface="+mn-ea"/>
                          <a:cs typeface="+mn-cs"/>
                        </a:rPr>
                        <a:t>-6</a:t>
                      </a:r>
                      <a:r>
                        <a:rPr lang="ro-RO" sz="2000" b="1" kern="1200" dirty="0" smtClean="0">
                          <a:solidFill>
                            <a:schemeClr val="dk1"/>
                          </a:solidFill>
                          <a:latin typeface="+mn-lt"/>
                          <a:ea typeface="+mn-ea"/>
                          <a:cs typeface="+mn-cs"/>
                        </a:rPr>
                        <a:t>(tone)</a:t>
                      </a:r>
                      <a:endParaRPr lang="ru-RU" sz="2000" dirty="0"/>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92467064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00037" y="1514475"/>
            <a:ext cx="8601075" cy="5262979"/>
          </a:xfrm>
          <a:prstGeom prst="rect">
            <a:avLst/>
          </a:prstGeom>
        </p:spPr>
        <p:txBody>
          <a:bodyPr wrap="square">
            <a:spAutoFit/>
          </a:bodyPr>
          <a:lstStyle/>
          <a:p>
            <a:pPr algn="just"/>
            <a:r>
              <a:rPr lang="ru-RU" dirty="0" smtClean="0">
                <a:solidFill>
                  <a:srgbClr val="0000FF"/>
                </a:solidFill>
                <a:latin typeface="Times New Roman" pitchFamily="18" charset="0"/>
                <a:cs typeface="Times New Roman" pitchFamily="18" charset="0"/>
              </a:rPr>
              <a:t>ПОСТАНОВЛЕНИЕ ПРАВИТЕЛЬСТВО № 932 </a:t>
            </a:r>
            <a:br>
              <a:rPr lang="ru-RU" dirty="0" smtClean="0">
                <a:solidFill>
                  <a:srgbClr val="0000FF"/>
                </a:solidFill>
                <a:latin typeface="Times New Roman" pitchFamily="18" charset="0"/>
                <a:cs typeface="Times New Roman" pitchFamily="18" charset="0"/>
              </a:rPr>
            </a:br>
            <a:r>
              <a:rPr lang="ru-RU" dirty="0" smtClean="0">
                <a:solidFill>
                  <a:srgbClr val="0000FF"/>
                </a:solidFill>
                <a:latin typeface="Times New Roman" pitchFamily="18" charset="0"/>
                <a:cs typeface="Times New Roman" pitchFamily="18" charset="0"/>
              </a:rPr>
              <a:t>от 20-11-2013 </a:t>
            </a:r>
            <a:r>
              <a:rPr lang="ru-RU" dirty="0" err="1" smtClean="0">
                <a:solidFill>
                  <a:srgbClr val="0000FF"/>
                </a:solidFill>
                <a:latin typeface="Times New Roman" pitchFamily="18" charset="0"/>
                <a:cs typeface="Times New Roman" pitchFamily="18" charset="0"/>
              </a:rPr>
              <a:t>oб</a:t>
            </a:r>
            <a:r>
              <a:rPr lang="ru-RU" dirty="0" smtClean="0">
                <a:solidFill>
                  <a:srgbClr val="0000FF"/>
                </a:solidFill>
                <a:latin typeface="Times New Roman" pitchFamily="18" charset="0"/>
                <a:cs typeface="Times New Roman" pitchFamily="18" charset="0"/>
              </a:rPr>
              <a:t> утверждении Положения о мониторинге</a:t>
            </a:r>
            <a:br>
              <a:rPr lang="ru-RU" dirty="0" smtClean="0">
                <a:solidFill>
                  <a:srgbClr val="0000FF"/>
                </a:solidFill>
                <a:latin typeface="Times New Roman" pitchFamily="18" charset="0"/>
                <a:cs typeface="Times New Roman" pitchFamily="18" charset="0"/>
              </a:rPr>
            </a:br>
            <a:r>
              <a:rPr lang="ru-RU" dirty="0" smtClean="0">
                <a:solidFill>
                  <a:srgbClr val="0000FF"/>
                </a:solidFill>
                <a:latin typeface="Times New Roman" pitchFamily="18" charset="0"/>
                <a:cs typeface="Times New Roman" pitchFamily="18" charset="0"/>
              </a:rPr>
              <a:t>и систематическом учете состояния поверхностных</a:t>
            </a:r>
            <a:br>
              <a:rPr lang="ru-RU" dirty="0" smtClean="0">
                <a:solidFill>
                  <a:srgbClr val="0000FF"/>
                </a:solidFill>
                <a:latin typeface="Times New Roman" pitchFamily="18" charset="0"/>
                <a:cs typeface="Times New Roman" pitchFamily="18" charset="0"/>
              </a:rPr>
            </a:br>
            <a:r>
              <a:rPr lang="ru-RU" dirty="0" smtClean="0">
                <a:solidFill>
                  <a:srgbClr val="0000FF"/>
                </a:solidFill>
                <a:latin typeface="Times New Roman" pitchFamily="18" charset="0"/>
                <a:cs typeface="Times New Roman" pitchFamily="18" charset="0"/>
              </a:rPr>
              <a:t>и подземных вод, </a:t>
            </a:r>
            <a:r>
              <a:rPr lang="ru-RU" b="0" dirty="0" smtClean="0">
                <a:solidFill>
                  <a:srgbClr val="0000FF"/>
                </a:solidFill>
                <a:latin typeface="Times New Roman" pitchFamily="18" charset="0"/>
                <a:cs typeface="Times New Roman" pitchFamily="18" charset="0"/>
              </a:rPr>
              <a:t>Опубликован : 29-11-2013 в </a:t>
            </a:r>
            <a:r>
              <a:rPr lang="ru-RU" b="0" dirty="0" err="1" smtClean="0">
                <a:solidFill>
                  <a:srgbClr val="0000FF"/>
                </a:solidFill>
                <a:latin typeface="Times New Roman" pitchFamily="18" charset="0"/>
                <a:cs typeface="Times New Roman" pitchFamily="18" charset="0"/>
              </a:rPr>
              <a:t>Monitorul</a:t>
            </a:r>
            <a:r>
              <a:rPr lang="ru-RU" b="0" dirty="0" smtClean="0">
                <a:solidFill>
                  <a:srgbClr val="0000FF"/>
                </a:solidFill>
                <a:latin typeface="Times New Roman" pitchFamily="18" charset="0"/>
                <a:cs typeface="Times New Roman" pitchFamily="18" charset="0"/>
              </a:rPr>
              <a:t> </a:t>
            </a:r>
            <a:r>
              <a:rPr lang="ru-RU" b="0" dirty="0" err="1" smtClean="0">
                <a:solidFill>
                  <a:srgbClr val="0000FF"/>
                </a:solidFill>
                <a:latin typeface="Times New Roman" pitchFamily="18" charset="0"/>
                <a:cs typeface="Times New Roman" pitchFamily="18" charset="0"/>
              </a:rPr>
              <a:t>Oficial</a:t>
            </a:r>
            <a:r>
              <a:rPr lang="ru-RU" b="0" dirty="0" smtClean="0">
                <a:solidFill>
                  <a:srgbClr val="0000FF"/>
                </a:solidFill>
                <a:latin typeface="Times New Roman" pitchFamily="18" charset="0"/>
                <a:cs typeface="Times New Roman" pitchFamily="18" charset="0"/>
              </a:rPr>
              <a:t> № 276-280 статья № 1038</a:t>
            </a:r>
          </a:p>
          <a:p>
            <a:pPr algn="just"/>
            <a:r>
              <a:rPr lang="ru-RU" b="0" i="1" dirty="0" smtClean="0">
                <a:solidFill>
                  <a:srgbClr val="0000FF"/>
                </a:solidFill>
                <a:latin typeface="Times New Roman" pitchFamily="18" charset="0"/>
                <a:cs typeface="Times New Roman" pitchFamily="18" charset="0"/>
              </a:rPr>
              <a:t>ИЗМЕНЕН </a:t>
            </a:r>
            <a:r>
              <a:rPr lang="ru-RU" b="0" i="1" dirty="0" smtClean="0">
                <a:solidFill>
                  <a:srgbClr val="0000FF"/>
                </a:solidFill>
                <a:latin typeface="Times New Roman" pitchFamily="18" charset="0"/>
                <a:cs typeface="Times New Roman" pitchFamily="18" charset="0"/>
                <a:hlinkClick r:id="rId8"/>
              </a:rPr>
              <a:t>П1143 от 21.11.18, MO13-21/18.01.19 ст.7; в силу с 18.01.19</a:t>
            </a:r>
            <a:r>
              <a:rPr lang="ro-RO" b="0" i="1" dirty="0" smtClean="0">
                <a:solidFill>
                  <a:srgbClr val="0000FF"/>
                </a:solidFill>
                <a:latin typeface="Times New Roman" pitchFamily="18" charset="0"/>
                <a:cs typeface="Times New Roman" pitchFamily="18" charset="0"/>
              </a:rPr>
              <a:t> </a:t>
            </a:r>
            <a:r>
              <a:rPr lang="ro-RO" b="0" i="1" dirty="0" smtClean="0">
                <a:solidFill>
                  <a:srgbClr val="0000FF"/>
                </a:solidFill>
                <a:latin typeface="Times New Roman" pitchFamily="18" charset="0"/>
                <a:cs typeface="Times New Roman" pitchFamily="18" charset="0"/>
                <a:hlinkClick r:id="rId9"/>
              </a:rPr>
              <a:t>https://www.legis.md/cautare/getResults?doc_id=114533&amp;lang=ru</a:t>
            </a:r>
            <a:endParaRPr lang="ru-RU" b="0" i="1" dirty="0" smtClean="0">
              <a:solidFill>
                <a:srgbClr val="0000FF"/>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На основании статьи 13 Закона о воде № 272 от 23 декабря 2011 г. (Официальный монитор Республики Молдова, 2012 г., № 81, ст. 264) Правительство ПОСТАНОВЛЯЕТ:</a:t>
            </a:r>
          </a:p>
          <a:p>
            <a:pPr algn="just"/>
            <a:r>
              <a:rPr lang="ru-RU" sz="2000" b="0" dirty="0" smtClean="0">
                <a:solidFill>
                  <a:schemeClr val="tx1"/>
                </a:solidFill>
                <a:latin typeface="Times New Roman" pitchFamily="18" charset="0"/>
                <a:cs typeface="Times New Roman" pitchFamily="18" charset="0"/>
              </a:rPr>
              <a:t>1. Утвердить Положение о мониторинге и систематическом учете состояния поверхностных и подземных вод (прилагается);</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2. Контроль за исполнением настоящего постановления возлагается на Министерство сельского хозяйства, регионального развития и окружающей среды.</a:t>
            </a:r>
            <a:endParaRPr lang="ru-RU" b="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225084" y="1969478"/>
            <a:ext cx="3643532" cy="1674055"/>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2000" dirty="0" smtClean="0">
                <a:solidFill>
                  <a:schemeClr val="tx1"/>
                </a:solidFill>
              </a:rPr>
              <a:t>Функции мониторинга качества вод, в основном определения степени загрязнения</a:t>
            </a:r>
            <a:endParaRPr kumimoji="0" lang="ru-RU" sz="2000" i="0" u="none" strike="noStrike" cap="none" normalizeH="0" baseline="0" dirty="0" smtClean="0">
              <a:ln>
                <a:noFill/>
              </a:ln>
              <a:solidFill>
                <a:schemeClr val="tx1"/>
              </a:solidFill>
              <a:effectLst/>
              <a:latin typeface="Arial" charset="0"/>
            </a:endParaRPr>
          </a:p>
        </p:txBody>
      </p:sp>
      <p:sp>
        <p:nvSpPr>
          <p:cNvPr id="21" name="Стрелка вправо 20"/>
          <p:cNvSpPr/>
          <p:nvPr/>
        </p:nvSpPr>
        <p:spPr bwMode="auto">
          <a:xfrm>
            <a:off x="3882681" y="2630658"/>
            <a:ext cx="745590" cy="239150"/>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3" name="Скругленный прямоугольник 22"/>
          <p:cNvSpPr/>
          <p:nvPr/>
        </p:nvSpPr>
        <p:spPr bwMode="auto">
          <a:xfrm>
            <a:off x="4600136" y="1561513"/>
            <a:ext cx="4346916" cy="2710449"/>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sz="1800" b="0" dirty="0" smtClean="0">
                <a:solidFill>
                  <a:schemeClr val="tx1"/>
                </a:solidFill>
              </a:rPr>
              <a:t>Центральный орган публичного управления </a:t>
            </a:r>
            <a:r>
              <a:rPr lang="ru-RU" sz="1800" dirty="0" smtClean="0">
                <a:solidFill>
                  <a:schemeClr val="tx1"/>
                </a:solidFill>
              </a:rPr>
              <a:t>по охране окружающей среды, </a:t>
            </a:r>
            <a:r>
              <a:rPr lang="ru-RU" sz="1800" b="0" dirty="0" smtClean="0">
                <a:solidFill>
                  <a:schemeClr val="tx1"/>
                </a:solidFill>
              </a:rPr>
              <a:t>через подведомственные учреждения, наделенные функциями в данной области (Государственная гидрометеорологическая служба и Агентство по геологии и минеральным ресурсам)</a:t>
            </a:r>
            <a:endParaRPr lang="ru-RU" sz="1800" b="0" dirty="0">
              <a:solidFill>
                <a:schemeClr val="tx1"/>
              </a:solidFill>
            </a:endParaRPr>
          </a:p>
        </p:txBody>
      </p:sp>
      <p:sp>
        <p:nvSpPr>
          <p:cNvPr id="24" name="Скругленный прямоугольник 23"/>
          <p:cNvSpPr/>
          <p:nvPr/>
        </p:nvSpPr>
        <p:spPr bwMode="auto">
          <a:xfrm>
            <a:off x="257175" y="4479901"/>
            <a:ext cx="3615397" cy="1645920"/>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sz="2000" dirty="0" smtClean="0">
                <a:solidFill>
                  <a:schemeClr val="tx1"/>
                </a:solidFill>
              </a:rPr>
              <a:t>Мониторинг качества питьевой воды из поверхностных и подземных источников </a:t>
            </a:r>
            <a:endParaRPr lang="ru-RU" sz="2000" dirty="0"/>
          </a:p>
        </p:txBody>
      </p:sp>
      <p:sp>
        <p:nvSpPr>
          <p:cNvPr id="25" name="Стрелка вправо 24"/>
          <p:cNvSpPr/>
          <p:nvPr/>
        </p:nvSpPr>
        <p:spPr bwMode="auto">
          <a:xfrm>
            <a:off x="3869275" y="5139102"/>
            <a:ext cx="759875" cy="247286"/>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ru-RU" smtClean="0"/>
          </a:p>
        </p:txBody>
      </p:sp>
      <p:sp>
        <p:nvSpPr>
          <p:cNvPr id="26" name="Скругленный прямоугольник 25"/>
          <p:cNvSpPr/>
          <p:nvPr/>
        </p:nvSpPr>
        <p:spPr bwMode="auto">
          <a:xfrm>
            <a:off x="4666958" y="4521224"/>
            <a:ext cx="4248443" cy="1561515"/>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sz="1800" b="0" dirty="0" smtClean="0">
                <a:solidFill>
                  <a:schemeClr val="tx1"/>
                </a:solidFill>
              </a:rPr>
              <a:t>Центральный орган публичного управления </a:t>
            </a:r>
            <a:r>
              <a:rPr lang="ru-RU" sz="1800" dirty="0" smtClean="0">
                <a:solidFill>
                  <a:schemeClr val="tx1"/>
                </a:solidFill>
              </a:rPr>
              <a:t>по здравоохранению </a:t>
            </a:r>
            <a:r>
              <a:rPr lang="ru-RU" sz="1800" b="0" dirty="0" smtClean="0">
                <a:solidFill>
                  <a:schemeClr val="tx1"/>
                </a:solidFill>
              </a:rPr>
              <a:t>с его территориальными структурами</a:t>
            </a:r>
            <a:endParaRPr lang="ru-RU" sz="1800" b="0" dirty="0">
              <a:solidFill>
                <a:schemeClr val="tx1"/>
              </a:solidFill>
            </a:endParaRPr>
          </a:p>
        </p:txBody>
      </p:sp>
    </p:spTree>
    <p:extLst>
      <p:ext uri="{BB962C8B-B14F-4D97-AF65-F5344CB8AC3E}">
        <p14:creationId xmlns:p14="http://schemas.microsoft.com/office/powerpoint/2010/main" xmlns="" val="131270357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168812" y="1392702"/>
            <a:ext cx="4375053" cy="2622086"/>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ru-RU" sz="1800" dirty="0" smtClean="0">
                <a:solidFill>
                  <a:schemeClr val="tx1"/>
                </a:solidFill>
                <a:latin typeface="Times New Roman" pitchFamily="18" charset="0"/>
                <a:cs typeface="Times New Roman" pitchFamily="18" charset="0"/>
              </a:rPr>
              <a:t>Количественный мониторинг (гидрологических и гидрогеологических параметров), качественный мониторинг (физико-химических, биологических параметров), а также за мониторинг нарастающих существенных тенденций и изменений, вызванных человеческой деятельностью. </a:t>
            </a:r>
            <a:endParaRPr lang="ru-RU" sz="1800"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bwMode="auto">
          <a:xfrm>
            <a:off x="5050301" y="1448973"/>
            <a:ext cx="3882683" cy="253218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sz="2000" b="0" dirty="0" smtClean="0">
                <a:solidFill>
                  <a:schemeClr val="tx1"/>
                </a:solidFill>
              </a:rPr>
              <a:t>Органы, ответственные за мониторинг состояния вод, подчиняющиеся центральному органу публичного управления </a:t>
            </a:r>
            <a:r>
              <a:rPr lang="ru-RU" sz="2000" dirty="0" smtClean="0">
                <a:solidFill>
                  <a:schemeClr val="tx1"/>
                </a:solidFill>
              </a:rPr>
              <a:t>по охране окружающей среды</a:t>
            </a:r>
            <a:r>
              <a:rPr lang="ru-RU" sz="2000" b="0" dirty="0" smtClean="0">
                <a:solidFill>
                  <a:schemeClr val="tx1"/>
                </a:solidFill>
              </a:rPr>
              <a:t>, несут ответственность за </a:t>
            </a:r>
            <a:endParaRPr lang="ru-RU" sz="2000" dirty="0">
              <a:solidFill>
                <a:schemeClr val="tx1"/>
              </a:solidFill>
            </a:endParaRPr>
          </a:p>
        </p:txBody>
      </p:sp>
      <p:sp>
        <p:nvSpPr>
          <p:cNvPr id="13" name="Стрелка вправо 12"/>
          <p:cNvSpPr/>
          <p:nvPr/>
        </p:nvSpPr>
        <p:spPr bwMode="auto">
          <a:xfrm>
            <a:off x="4557933" y="2391507"/>
            <a:ext cx="492370" cy="281355"/>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1" name="Скругленный прямоугольник 20"/>
          <p:cNvSpPr/>
          <p:nvPr/>
        </p:nvSpPr>
        <p:spPr bwMode="auto">
          <a:xfrm>
            <a:off x="182880" y="4149969"/>
            <a:ext cx="4360985" cy="2363373"/>
          </a:xfrm>
          <a:prstGeom prst="roundRect">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1800" dirty="0" smtClean="0">
                <a:solidFill>
                  <a:schemeClr val="tx1"/>
                </a:solidFill>
                <a:latin typeface="Times New Roman" pitchFamily="18" charset="0"/>
                <a:cs typeface="Times New Roman" pitchFamily="18" charset="0"/>
              </a:rPr>
              <a:t>Мониторинг </a:t>
            </a:r>
            <a:r>
              <a:rPr lang="ru-RU" sz="1800" dirty="0" err="1" smtClean="0">
                <a:solidFill>
                  <a:schemeClr val="tx1"/>
                </a:solidFill>
                <a:latin typeface="Times New Roman" pitchFamily="18" charset="0"/>
                <a:cs typeface="Times New Roman" pitchFamily="18" charset="0"/>
              </a:rPr>
              <a:t>санитарнo-химических</a:t>
            </a:r>
            <a:r>
              <a:rPr lang="ru-RU" sz="1800" dirty="0" smtClean="0">
                <a:solidFill>
                  <a:schemeClr val="tx1"/>
                </a:solidFill>
                <a:latin typeface="Times New Roman" pitchFamily="18" charset="0"/>
                <a:cs typeface="Times New Roman" pitchFamily="18" charset="0"/>
              </a:rPr>
              <a:t>, токсикологических, микробиологических, вирусологических и </a:t>
            </a:r>
            <a:r>
              <a:rPr lang="ru-RU" sz="1800" dirty="0" err="1" smtClean="0">
                <a:solidFill>
                  <a:schemeClr val="tx1"/>
                </a:solidFill>
                <a:latin typeface="Times New Roman" pitchFamily="18" charset="0"/>
                <a:cs typeface="Times New Roman" pitchFamily="18" charset="0"/>
              </a:rPr>
              <a:t>паразитологических</a:t>
            </a:r>
            <a:r>
              <a:rPr lang="ru-RU" sz="1800" dirty="0" smtClean="0">
                <a:solidFill>
                  <a:schemeClr val="tx1"/>
                </a:solidFill>
                <a:latin typeface="Times New Roman" pitchFamily="18" charset="0"/>
                <a:cs typeface="Times New Roman" pitchFamily="18" charset="0"/>
              </a:rPr>
              <a:t> параметров вод, используемых для питьевого назначения</a:t>
            </a:r>
            <a:endParaRPr kumimoji="0" lang="ru-RU" sz="1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Скругленный прямоугольник 21"/>
          <p:cNvSpPr/>
          <p:nvPr/>
        </p:nvSpPr>
        <p:spPr bwMode="auto">
          <a:xfrm>
            <a:off x="5033888" y="4049151"/>
            <a:ext cx="3882683" cy="253218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ru-RU" sz="2000" b="0" dirty="0" smtClean="0">
                <a:solidFill>
                  <a:schemeClr val="tx1"/>
                </a:solidFill>
              </a:rPr>
              <a:t>Органы, ответственные за мониторинг состояния вод, подчиняющиеся центральному органу публичного управления </a:t>
            </a:r>
            <a:r>
              <a:rPr lang="ru-RU" sz="2000" dirty="0" smtClean="0">
                <a:solidFill>
                  <a:schemeClr val="tx1"/>
                </a:solidFill>
              </a:rPr>
              <a:t>по здравоохранению </a:t>
            </a:r>
            <a:endParaRPr lang="ru-RU" sz="2000" dirty="0">
              <a:solidFill>
                <a:schemeClr val="tx1"/>
              </a:solidFill>
            </a:endParaRPr>
          </a:p>
        </p:txBody>
      </p:sp>
      <p:sp>
        <p:nvSpPr>
          <p:cNvPr id="23" name="Стрелка вправо 22"/>
          <p:cNvSpPr/>
          <p:nvPr/>
        </p:nvSpPr>
        <p:spPr bwMode="auto">
          <a:xfrm>
            <a:off x="4541521" y="5132362"/>
            <a:ext cx="492370" cy="281355"/>
          </a:xfrm>
          <a:prstGeom prst="rightArrow">
            <a:avLst/>
          </a:prstGeom>
          <a:solidFill>
            <a:schemeClr val="accent6">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xmlns="" val="131270357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Скругленный прямоугольник 10"/>
          <p:cNvSpPr/>
          <p:nvPr/>
        </p:nvSpPr>
        <p:spPr bwMode="auto">
          <a:xfrm>
            <a:off x="224863" y="2053003"/>
            <a:ext cx="2940147" cy="1361710"/>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2000" b="0" dirty="0" smtClean="0">
                <a:solidFill>
                  <a:schemeClr val="tx1"/>
                </a:solidFill>
                <a:latin typeface="Times New Roman" pitchFamily="18" charset="0"/>
                <a:cs typeface="Times New Roman" pitchFamily="18" charset="0"/>
              </a:rPr>
              <a:t>Комплексные научные исследования о состоянии водных ресурсов</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Скругленный прямоугольник 11"/>
          <p:cNvSpPr/>
          <p:nvPr/>
        </p:nvSpPr>
        <p:spPr bwMode="auto">
          <a:xfrm>
            <a:off x="3840480" y="1505242"/>
            <a:ext cx="4937761" cy="265879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ru-RU" sz="1800" dirty="0" smtClean="0">
                <a:solidFill>
                  <a:schemeClr val="tx1"/>
                </a:solidFill>
              </a:rPr>
              <a:t>Систематически ведутся Академией наук Молдовы, через подведомственные ей учреждения, в том числе и на основании результатов и первичных данных, полученных от Государственной гидрометеорологической службы и Агентства по геологии и минеральным ресурсам.</a:t>
            </a:r>
            <a:endParaRPr lang="ru-RU" sz="1800" dirty="0" smtClean="0">
              <a:solidFill>
                <a:schemeClr val="tx1"/>
              </a:solidFill>
              <a:latin typeface="Times New Roman" pitchFamily="18" charset="0"/>
              <a:cs typeface="Times New Roman" pitchFamily="18" charset="0"/>
            </a:endParaRPr>
          </a:p>
          <a:p>
            <a:pPr eaLnBrk="0" hangingPunct="0"/>
            <a:endParaRPr kumimoji="0" lang="ru-RU" sz="1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Стрелка вправо 12"/>
          <p:cNvSpPr/>
          <p:nvPr/>
        </p:nvSpPr>
        <p:spPr bwMode="auto">
          <a:xfrm>
            <a:off x="3151163" y="2602523"/>
            <a:ext cx="675249" cy="309489"/>
          </a:xfrm>
          <a:prstGeom prst="rightArrow">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smtClean="0">
              <a:ln>
                <a:noFill/>
              </a:ln>
              <a:solidFill>
                <a:srgbClr val="999999"/>
              </a:solidFill>
              <a:effectLst/>
              <a:latin typeface="Arial" charset="0"/>
            </a:endParaRPr>
          </a:p>
        </p:txBody>
      </p:sp>
      <p:sp>
        <p:nvSpPr>
          <p:cNvPr id="21" name="Прямоугольник 20"/>
          <p:cNvSpPr/>
          <p:nvPr/>
        </p:nvSpPr>
        <p:spPr>
          <a:xfrm>
            <a:off x="300038" y="4314825"/>
            <a:ext cx="8229599" cy="1785104"/>
          </a:xfrm>
          <a:prstGeom prst="rect">
            <a:avLst/>
          </a:prstGeom>
        </p:spPr>
        <p:txBody>
          <a:bodyPr wrap="square">
            <a:spAutoFit/>
          </a:bodyPr>
          <a:lstStyle/>
          <a:p>
            <a:r>
              <a:rPr lang="ru-RU" b="0" dirty="0" smtClean="0">
                <a:solidFill>
                  <a:schemeClr val="tx1"/>
                </a:solidFill>
              </a:rPr>
              <a:t>Мониторинг состояния поверхностных и подземных вод в трансграничном контексте осуществляется с учетом положений двусторонних соглашений с соседними странами и международных договоров, участником которых Республика Молдова является.</a:t>
            </a:r>
            <a:endParaRPr lang="ru-RU" dirty="0">
              <a:solidFill>
                <a:schemeClr val="tx1"/>
              </a:solidFill>
            </a:endParaRPr>
          </a:p>
        </p:txBody>
      </p:sp>
    </p:spTree>
    <p:extLst>
      <p:ext uri="{BB962C8B-B14F-4D97-AF65-F5344CB8AC3E}">
        <p14:creationId xmlns:p14="http://schemas.microsoft.com/office/powerpoint/2010/main" xmlns="" val="131270357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85763" y="1443038"/>
            <a:ext cx="8458200" cy="4708981"/>
          </a:xfrm>
          <a:prstGeom prst="rect">
            <a:avLst/>
          </a:prstGeom>
        </p:spPr>
        <p:txBody>
          <a:bodyPr wrap="square">
            <a:spAutoFit/>
          </a:bodyPr>
          <a:lstStyle/>
          <a:p>
            <a:pPr algn="just"/>
            <a:r>
              <a:rPr lang="ru-RU" sz="2000" dirty="0" smtClean="0">
                <a:solidFill>
                  <a:srgbClr val="0000FF"/>
                </a:solidFill>
                <a:latin typeface="Times New Roman" pitchFamily="18" charset="0"/>
                <a:cs typeface="Times New Roman" pitchFamily="18" charset="0"/>
              </a:rPr>
              <a:t>ПРАВИТЕЛЬСТВО ПОСТАНОВЛЕНИЕ № 931</a:t>
            </a:r>
            <a:br>
              <a:rPr lang="ru-RU" sz="2000" dirty="0" smtClean="0">
                <a:solidFill>
                  <a:srgbClr val="0000FF"/>
                </a:solidFill>
                <a:latin typeface="Times New Roman" pitchFamily="18" charset="0"/>
                <a:cs typeface="Times New Roman" pitchFamily="18" charset="0"/>
              </a:rPr>
            </a:br>
            <a:r>
              <a:rPr lang="ru-RU" sz="2000" dirty="0" smtClean="0">
                <a:solidFill>
                  <a:srgbClr val="0000FF"/>
                </a:solidFill>
                <a:latin typeface="Times New Roman" pitchFamily="18" charset="0"/>
                <a:cs typeface="Times New Roman" pitchFamily="18" charset="0"/>
              </a:rPr>
              <a:t>от 20-11-2013 </a:t>
            </a:r>
            <a:r>
              <a:rPr lang="ru-RU" sz="2000" dirty="0" err="1" smtClean="0">
                <a:solidFill>
                  <a:srgbClr val="0000FF"/>
                </a:solidFill>
                <a:latin typeface="Times New Roman" pitchFamily="18" charset="0"/>
                <a:cs typeface="Times New Roman" pitchFamily="18" charset="0"/>
              </a:rPr>
              <a:t>oб</a:t>
            </a:r>
            <a:r>
              <a:rPr lang="ru-RU" sz="2000" dirty="0" smtClean="0">
                <a:solidFill>
                  <a:srgbClr val="0000FF"/>
                </a:solidFill>
                <a:latin typeface="Times New Roman" pitchFamily="18" charset="0"/>
                <a:cs typeface="Times New Roman" pitchFamily="18" charset="0"/>
              </a:rPr>
              <a:t> утверждении Положения о требованиях</a:t>
            </a:r>
            <a:br>
              <a:rPr lang="ru-RU" sz="2000" dirty="0" smtClean="0">
                <a:solidFill>
                  <a:srgbClr val="0000FF"/>
                </a:solidFill>
                <a:latin typeface="Times New Roman" pitchFamily="18" charset="0"/>
                <a:cs typeface="Times New Roman" pitchFamily="18" charset="0"/>
              </a:rPr>
            </a:br>
            <a:r>
              <a:rPr lang="ru-RU" sz="2000" dirty="0" smtClean="0">
                <a:solidFill>
                  <a:srgbClr val="0000FF"/>
                </a:solidFill>
                <a:latin typeface="Times New Roman" pitchFamily="18" charset="0"/>
                <a:cs typeface="Times New Roman" pitchFamily="18" charset="0"/>
              </a:rPr>
              <a:t>к качеству подземных вод</a:t>
            </a:r>
          </a:p>
          <a:p>
            <a:pPr algn="just"/>
            <a:r>
              <a:rPr lang="ru-RU" sz="2000" b="0" dirty="0" smtClean="0">
                <a:solidFill>
                  <a:schemeClr val="tx1"/>
                </a:solidFill>
                <a:latin typeface="Times New Roman" pitchFamily="18" charset="0"/>
                <a:cs typeface="Times New Roman" pitchFamily="18" charset="0"/>
              </a:rPr>
              <a:t>Опубликован : 29-11-2013 в </a:t>
            </a:r>
            <a:r>
              <a:rPr lang="ru-RU" sz="2000" b="0" dirty="0" err="1" smtClean="0">
                <a:solidFill>
                  <a:schemeClr val="tx1"/>
                </a:solidFill>
                <a:latin typeface="Times New Roman" pitchFamily="18" charset="0"/>
                <a:cs typeface="Times New Roman" pitchFamily="18" charset="0"/>
              </a:rPr>
              <a:t>Monitorul</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Oficial</a:t>
            </a:r>
            <a:r>
              <a:rPr lang="ru-RU" sz="2000" b="0" dirty="0" smtClean="0">
                <a:solidFill>
                  <a:schemeClr val="tx1"/>
                </a:solidFill>
                <a:latin typeface="Times New Roman" pitchFamily="18" charset="0"/>
                <a:cs typeface="Times New Roman" pitchFamily="18" charset="0"/>
              </a:rPr>
              <a:t> № 276-280 статья № 1037</a:t>
            </a:r>
          </a:p>
          <a:p>
            <a:pPr algn="just"/>
            <a:r>
              <a:rPr lang="ru-RU" sz="2000" b="0" dirty="0" smtClean="0">
                <a:solidFill>
                  <a:schemeClr val="tx1"/>
                </a:solidFill>
                <a:latin typeface="Times New Roman" pitchFamily="18" charset="0"/>
                <a:cs typeface="Times New Roman" pitchFamily="18" charset="0"/>
              </a:rPr>
              <a:t> </a:t>
            </a:r>
            <a:r>
              <a:rPr lang="ru-RU" sz="2000" b="0" i="1" dirty="0" smtClean="0">
                <a:solidFill>
                  <a:schemeClr val="tx1"/>
                </a:solidFill>
                <a:latin typeface="Times New Roman" pitchFamily="18" charset="0"/>
                <a:cs typeface="Times New Roman" pitchFamily="18" charset="0"/>
              </a:rPr>
              <a:t>ИЗМЕНЕН </a:t>
            </a:r>
            <a:r>
              <a:rPr lang="ru-RU" sz="2000" b="0" i="1" dirty="0" smtClean="0">
                <a:solidFill>
                  <a:schemeClr val="tx1"/>
                </a:solidFill>
                <a:latin typeface="Times New Roman" pitchFamily="18" charset="0"/>
                <a:cs typeface="Times New Roman" pitchFamily="18" charset="0"/>
                <a:hlinkClick r:id="rId8"/>
              </a:rPr>
              <a:t>ПП1143 от 21.11.18, MO13-21/18.01.19 ст.7; в силу с 18.01.19</a:t>
            </a:r>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 </a:t>
            </a:r>
            <a:r>
              <a:rPr lang="ro-RO" sz="2000" b="0" dirty="0" smtClean="0">
                <a:solidFill>
                  <a:schemeClr val="tx1"/>
                </a:solidFill>
                <a:latin typeface="Times New Roman" pitchFamily="18" charset="0"/>
                <a:cs typeface="Times New Roman" pitchFamily="18" charset="0"/>
                <a:hlinkClick r:id="rId9"/>
              </a:rPr>
              <a:t>https://www.legis.md/cautare/getResults?doc_id=114534&amp;lang=ru</a:t>
            </a:r>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На основании положений статьи 46 Закона о воде № 272 от 23 декабря 2011 г. (Официальный монитор Республики Молдова, 2012 г., № 81, ст. 264) Правительство ПОСТАНОВЛЯЕТ:</a:t>
            </a:r>
          </a:p>
          <a:p>
            <a:pPr marL="457200" indent="-457200" algn="just">
              <a:buAutoNum type="arabicPeriod"/>
            </a:pPr>
            <a:r>
              <a:rPr lang="ru-RU" sz="2000" b="0" dirty="0" smtClean="0">
                <a:solidFill>
                  <a:schemeClr val="tx1"/>
                </a:solidFill>
                <a:latin typeface="Times New Roman" pitchFamily="18" charset="0"/>
                <a:cs typeface="Times New Roman" pitchFamily="18" charset="0"/>
              </a:rPr>
              <a:t>Утвердить Положение о требованиях к качеству подземных вод (прилагается).</a:t>
            </a:r>
          </a:p>
          <a:p>
            <a:pPr marL="457200" indent="-457200" algn="just">
              <a:buAutoNum type="arabicPeriod"/>
            </a:pPr>
            <a:r>
              <a:rPr lang="ru-RU" sz="2000" b="0" dirty="0" smtClean="0">
                <a:solidFill>
                  <a:schemeClr val="tx1"/>
                </a:solidFill>
                <a:latin typeface="Times New Roman" pitchFamily="18" charset="0"/>
                <a:cs typeface="Times New Roman" pitchFamily="18" charset="0"/>
              </a:rPr>
              <a:t>Контроль за исполнением настоящего постановления возложить на Министерство сельского хозяйства, регионального развития и окружающей среды.</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42899" y="1536174"/>
            <a:ext cx="8372475" cy="4401205"/>
          </a:xfrm>
          <a:prstGeom prst="rect">
            <a:avLst/>
          </a:prstGeom>
        </p:spPr>
        <p:txBody>
          <a:bodyPr wrap="square">
            <a:spAutoFit/>
          </a:bodyPr>
          <a:lstStyle/>
          <a:p>
            <a:pPr marL="457200" indent="-457200" algn="just"/>
            <a:r>
              <a:rPr lang="ru-RU" sz="2000" b="0" dirty="0" smtClean="0">
                <a:solidFill>
                  <a:schemeClr val="tx1"/>
                </a:solidFill>
                <a:latin typeface="Times New Roman" pitchFamily="18" charset="0"/>
                <a:cs typeface="Times New Roman" pitchFamily="18" charset="0"/>
              </a:rPr>
              <a:t>1. Положение о требованиях к качеству подземных вод (в дальнейшем – Положение) устанавливает как требования к качеству подземных вод, так и нормы в отношении состояния подземных вод, задачи по их управлению, а также нормы в отношении порядка использования и охраны подземных вод от воздействия любого вида загрязнения.</a:t>
            </a:r>
            <a:r>
              <a:rPr lang="ru-RU" sz="2000" b="0" dirty="0" smtClean="0"/>
              <a:t>  </a:t>
            </a:r>
          </a:p>
          <a:p>
            <a:pPr marL="457200" indent="-457200" algn="just"/>
            <a:r>
              <a:rPr lang="ru-RU" sz="2000" b="0" dirty="0" smtClean="0">
                <a:solidFill>
                  <a:schemeClr val="tx1"/>
                </a:solidFill>
                <a:latin typeface="Times New Roman" pitchFamily="18" charset="0"/>
                <a:cs typeface="Times New Roman" pitchFamily="18" charset="0"/>
              </a:rPr>
              <a:t>2. Настоящее Положение частично перелагает статью 4 и приложение к Директиве 2000/60/CE Европейского Парламента и Совета от 23 октября 2000 года об установлении политических основ Сообщества в области воды, опубликованной в Официальном журнале Европейского Союза L 327 от 22 декабря 2000 г., а также Директиву 2006/118/CE Европейского Парламента и Совета от 12 декабря 2006 года об охране подземных вод от загрязнения и ухудшения, опубликованную в Официальном журнале Европейского Союза L 372 от 27 декабря 2006 г.             </a:t>
            </a:r>
          </a:p>
        </p:txBody>
      </p:sp>
    </p:spTree>
    <p:extLst>
      <p:ext uri="{BB962C8B-B14F-4D97-AF65-F5344CB8AC3E}">
        <p14:creationId xmlns:p14="http://schemas.microsoft.com/office/powerpoint/2010/main" xmlns="" val="310648934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71477" y="1595021"/>
            <a:ext cx="8458200" cy="5016758"/>
          </a:xfrm>
          <a:prstGeom prst="rect">
            <a:avLst/>
          </a:prstGeom>
        </p:spPr>
        <p:txBody>
          <a:bodyPr wrap="square">
            <a:spAutoFit/>
          </a:bodyPr>
          <a:lstStyle/>
          <a:p>
            <a:r>
              <a:rPr lang="ru-RU" sz="2000" b="0" dirty="0" smtClean="0">
                <a:solidFill>
                  <a:schemeClr val="tx1"/>
                </a:solidFill>
                <a:latin typeface="Times New Roman" pitchFamily="18" charset="0"/>
                <a:cs typeface="Times New Roman" pitchFamily="18" charset="0"/>
              </a:rPr>
              <a:t>3. Требования настоящего Положения распространяются на центральные специализированные органы, органы местного публичного управления, собственников систем водоснабжения и потребителей воды, предприятия и организации, которые осуществляют проектирование, строительство и эксплуатацию систем снабжения питьевой водой, государственные органы, которые исполняют контроль и надзор в области охраны подземных вод, а также на физических и юридических лиц, деятельность которых напрямую или косвенно влияет на качество подземных вод.</a:t>
            </a:r>
            <a:r>
              <a:rPr lang="ru-RU" sz="2000" dirty="0" smtClean="0"/>
              <a:t> </a:t>
            </a:r>
          </a:p>
          <a:p>
            <a:r>
              <a:rPr lang="ru-RU" sz="2000" dirty="0" smtClean="0">
                <a:solidFill>
                  <a:schemeClr val="tx1"/>
                </a:solidFill>
                <a:latin typeface="Times New Roman" pitchFamily="18" charset="0"/>
                <a:cs typeface="Times New Roman" pitchFamily="18" charset="0"/>
              </a:rPr>
              <a:t>ТРЕБОВАНИЯ К КАЧЕСТВУ ПОДЗЕМНЫХ ВОД</a:t>
            </a:r>
          </a:p>
          <a:p>
            <a:r>
              <a:rPr lang="ru-RU" sz="2000" b="0" dirty="0" smtClean="0">
                <a:solidFill>
                  <a:schemeClr val="tx1"/>
                </a:solidFill>
                <a:latin typeface="Times New Roman" pitchFamily="18" charset="0"/>
                <a:cs typeface="Times New Roman" pitchFamily="18" charset="0"/>
              </a:rPr>
              <a:t>18. Требования к качеству подземных вод, необходимые для оценки их химического состояния, представлены в приложении №1 к настоящему Положению.</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p>
          <a:p>
            <a:pPr algn="just"/>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10648934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00038" y="1487598"/>
            <a:ext cx="8458199" cy="5016758"/>
          </a:xfrm>
          <a:prstGeom prst="rect">
            <a:avLst/>
          </a:prstGeom>
        </p:spPr>
        <p:txBody>
          <a:bodyPr wrap="square">
            <a:spAutoFit/>
          </a:bodyPr>
          <a:lstStyle/>
          <a:p>
            <a:r>
              <a:rPr lang="ru-RU" sz="2000" b="0" dirty="0" smtClean="0">
                <a:solidFill>
                  <a:schemeClr val="tx1"/>
                </a:solidFill>
                <a:latin typeface="Times New Roman" pitchFamily="18" charset="0"/>
                <a:cs typeface="Times New Roman" pitchFamily="18" charset="0"/>
              </a:rPr>
              <a:t>19. Требования к качеству природной питьевой, минеральной природной питьевой и лечебной природной минеральной воды, чтобы ее потребление и использование не угрожали здоровью населения, а также условия и правила ее эксплуатации установлены Постановлением Правительства № 934 от 15 августа 2007 года о создании автоматизированной информационной системы «Государственный регистр </a:t>
            </a:r>
            <a:r>
              <a:rPr lang="ru-RU" sz="2000" b="0" dirty="0" err="1" smtClean="0">
                <a:solidFill>
                  <a:schemeClr val="tx1"/>
                </a:solidFill>
                <a:latin typeface="Times New Roman" pitchFamily="18" charset="0"/>
                <a:cs typeface="Times New Roman" pitchFamily="18" charset="0"/>
              </a:rPr>
              <a:t>бутилированных</a:t>
            </a:r>
            <a:r>
              <a:rPr lang="ru-RU" sz="2000" b="0" dirty="0" smtClean="0">
                <a:solidFill>
                  <a:schemeClr val="tx1"/>
                </a:solidFill>
                <a:latin typeface="Times New Roman" pitchFamily="18" charset="0"/>
                <a:cs typeface="Times New Roman" pitchFamily="18" charset="0"/>
              </a:rPr>
              <a:t> природной минеральной воды, питьевой воды и безалкогольных напитков».</a:t>
            </a:r>
            <a:r>
              <a:rPr lang="ru-RU" sz="2000" dirty="0" smtClean="0"/>
              <a:t> </a:t>
            </a:r>
          </a:p>
          <a:p>
            <a:pPr algn="just"/>
            <a:r>
              <a:rPr lang="ru-RU" sz="2000" dirty="0" smtClean="0">
                <a:solidFill>
                  <a:schemeClr val="tx1"/>
                </a:solidFill>
                <a:latin typeface="Times New Roman" pitchFamily="18" charset="0"/>
                <a:cs typeface="Times New Roman" pitchFamily="18" charset="0"/>
              </a:rPr>
              <a:t>ЭКСПЛУАТАЦИЯ ПОДЗЕМНЫХ ВОД</a:t>
            </a:r>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29. Экономические агенты имеют право на использование источников подземной воды только в целях, предусмотренных природоохранным разрешением на специальное водопользование, выданным в соответствии с действующим законодательством.</a:t>
            </a:r>
          </a:p>
          <a:p>
            <a:pPr algn="just"/>
            <a:r>
              <a:rPr lang="ru-RU" sz="2000" b="0" dirty="0" smtClean="0">
                <a:solidFill>
                  <a:schemeClr val="tx1"/>
                </a:solidFill>
                <a:latin typeface="Times New Roman" pitchFamily="18" charset="0"/>
                <a:cs typeface="Times New Roman" pitchFamily="18" charset="0"/>
              </a:rPr>
              <a:t>30. Работы по проектированию артезианских скважин координируются в обязательном порядке с Агентством по геологии и минеральным ресурсам в соответствии с положениями статьи 11 Кодекса о недрах № 3-XVI от 2 февраля 2009 г.</a:t>
            </a:r>
          </a:p>
        </p:txBody>
      </p:sp>
    </p:spTree>
    <p:extLst>
      <p:ext uri="{BB962C8B-B14F-4D97-AF65-F5344CB8AC3E}">
        <p14:creationId xmlns:p14="http://schemas.microsoft.com/office/powerpoint/2010/main" xmlns="" val="31064893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graphicFrame>
        <p:nvGraphicFramePr>
          <p:cNvPr id="10" name="Таблица 9"/>
          <p:cNvGraphicFramePr>
            <a:graphicFrameLocks noGrp="1"/>
          </p:cNvGraphicFramePr>
          <p:nvPr/>
        </p:nvGraphicFramePr>
        <p:xfrm>
          <a:off x="196948" y="1083213"/>
          <a:ext cx="8721972" cy="5456187"/>
        </p:xfrm>
        <a:graphic>
          <a:graphicData uri="http://schemas.openxmlformats.org/drawingml/2006/table">
            <a:tbl>
              <a:tblPr firstRow="1" bandRow="1">
                <a:tableStyleId>{5C22544A-7EE6-4342-B048-85BDC9FD1C3A}</a:tableStyleId>
              </a:tblPr>
              <a:tblGrid>
                <a:gridCol w="1446115">
                  <a:extLst>
                    <a:ext uri="{9D8B030D-6E8A-4147-A177-3AD203B41FA5}">
                      <a16:colId xmlns:a16="http://schemas.microsoft.com/office/drawing/2014/main" xmlns="" val="20000"/>
                    </a:ext>
                  </a:extLst>
                </a:gridCol>
                <a:gridCol w="2728912">
                  <a:extLst>
                    <a:ext uri="{9D8B030D-6E8A-4147-A177-3AD203B41FA5}">
                      <a16:colId xmlns:a16="http://schemas.microsoft.com/office/drawing/2014/main" xmlns="" val="20001"/>
                    </a:ext>
                  </a:extLst>
                </a:gridCol>
                <a:gridCol w="4546945">
                  <a:extLst>
                    <a:ext uri="{9D8B030D-6E8A-4147-A177-3AD203B41FA5}">
                      <a16:colId xmlns:a16="http://schemas.microsoft.com/office/drawing/2014/main" xmlns="" val="20002"/>
                    </a:ext>
                  </a:extLst>
                </a:gridCol>
              </a:tblGrid>
              <a:tr h="604910">
                <a:tc>
                  <a:txBody>
                    <a:bodyPr/>
                    <a:lstStyle/>
                    <a:p>
                      <a:endParaRPr lang="ru-RU" sz="1600"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kern="1200" dirty="0" smtClean="0">
                          <a:solidFill>
                            <a:schemeClr val="tx1"/>
                          </a:solidFill>
                          <a:latin typeface="+mn-lt"/>
                          <a:ea typeface="+mn-ea"/>
                          <a:cs typeface="+mn-cs"/>
                        </a:rPr>
                        <a:t>ЗАКОН</a:t>
                      </a:r>
                      <a:r>
                        <a:rPr lang="ru-RU" sz="1600" b="0" i="0" kern="1200" dirty="0" smtClean="0">
                          <a:solidFill>
                            <a:schemeClr val="tx1"/>
                          </a:solidFill>
                          <a:latin typeface="+mn-lt"/>
                          <a:ea typeface="+mn-ea"/>
                          <a:cs typeface="+mn-cs"/>
                        </a:rPr>
                        <a:t> № 1540 от 25-02-1998</a:t>
                      </a:r>
                      <a:endParaRPr lang="ru-RU" sz="1600" dirty="0">
                        <a:solidFill>
                          <a:schemeClr val="tx1"/>
                        </a:solidFill>
                      </a:endParaRPr>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kern="1200" dirty="0" smtClean="0">
                          <a:solidFill>
                            <a:schemeClr val="tx1"/>
                          </a:solidFill>
                          <a:latin typeface="+mn-lt"/>
                          <a:ea typeface="+mn-ea"/>
                          <a:cs typeface="+mn-cs"/>
                        </a:rPr>
                        <a:t>ПРИКАЗ</a:t>
                      </a:r>
                      <a:r>
                        <a:rPr lang="ru-RU" sz="1600" b="0" i="0" kern="1200" dirty="0" smtClean="0">
                          <a:solidFill>
                            <a:schemeClr val="tx1"/>
                          </a:solidFill>
                          <a:latin typeface="+mn-lt"/>
                          <a:ea typeface="+mn-ea"/>
                          <a:cs typeface="+mn-cs"/>
                        </a:rPr>
                        <a:t> № 15 от 22-01-2019</a:t>
                      </a:r>
                      <a:endParaRPr lang="ru-RU" sz="16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4851277">
                <a:tc>
                  <a:txBody>
                    <a:bodyPr/>
                    <a:lstStyle/>
                    <a:p>
                      <a:pPr algn="l"/>
                      <a:r>
                        <a:rPr lang="ru-RU" sz="1600" kern="1200" dirty="0" smtClean="0">
                          <a:solidFill>
                            <a:schemeClr val="dk1"/>
                          </a:solidFill>
                          <a:latin typeface="+mn-lt"/>
                          <a:ea typeface="+mn-ea"/>
                          <a:cs typeface="+mn-cs"/>
                        </a:rPr>
                        <a:t>Плата за сбросы  загрязнителей </a:t>
                      </a:r>
                      <a:r>
                        <a:rPr lang="ru-RU" sz="1600" b="1" i="1" u="sng" kern="1200" dirty="0" smtClean="0">
                          <a:solidFill>
                            <a:srgbClr val="FF0000"/>
                          </a:solidFill>
                          <a:latin typeface="+mn-lt"/>
                          <a:ea typeface="+mn-ea"/>
                          <a:cs typeface="+mn-cs"/>
                        </a:rPr>
                        <a:t>которые превышают установленные пределы</a:t>
                      </a:r>
                      <a:endParaRPr lang="ru-RU" sz="1600" u="sng" dirty="0"/>
                    </a:p>
                  </a:txBody>
                  <a:tcPr>
                    <a:solidFill>
                      <a:srgbClr val="DEFCFE"/>
                    </a:solidFill>
                  </a:tcPr>
                </a:tc>
                <a:tc>
                  <a:txBody>
                    <a:bodyPr/>
                    <a:lstStyle/>
                    <a:p>
                      <a:pPr algn="l"/>
                      <a:r>
                        <a:rPr lang="ru-RU" sz="1600" b="0" i="0" kern="1200" dirty="0" smtClean="0">
                          <a:solidFill>
                            <a:schemeClr val="dk1"/>
                          </a:solidFill>
                          <a:latin typeface="+mn-lt"/>
                          <a:ea typeface="+mn-ea"/>
                          <a:cs typeface="+mn-cs"/>
                        </a:rPr>
                        <a:t>определяется </a:t>
                      </a:r>
                      <a:r>
                        <a:rPr lang="ru-RU" sz="1600" b="0" i="0" kern="1200" dirty="0" smtClean="0">
                          <a:solidFill>
                            <a:srgbClr val="FF0000"/>
                          </a:solidFill>
                          <a:latin typeface="+mn-lt"/>
                          <a:ea typeface="+mn-ea"/>
                          <a:cs typeface="+mn-cs"/>
                        </a:rPr>
                        <a:t>как сумма произведения норматива платы на нормативную массу загрязнителя </a:t>
                      </a:r>
                      <a:r>
                        <a:rPr lang="ru-RU" sz="1600" b="0" i="0" kern="1200" dirty="0" smtClean="0">
                          <a:solidFill>
                            <a:schemeClr val="dk1"/>
                          </a:solidFill>
                          <a:latin typeface="+mn-lt"/>
                          <a:ea typeface="+mn-ea"/>
                          <a:cs typeface="+mn-cs"/>
                        </a:rPr>
                        <a:t>в условных тоннах и </a:t>
                      </a:r>
                      <a:r>
                        <a:rPr lang="ru-RU" sz="1600" b="0" i="0" kern="1200" dirty="0" smtClean="0">
                          <a:solidFill>
                            <a:srgbClr val="FF0000"/>
                          </a:solidFill>
                          <a:latin typeface="+mn-lt"/>
                          <a:ea typeface="+mn-ea"/>
                          <a:cs typeface="+mn-cs"/>
                        </a:rPr>
                        <a:t>произведения норматива платы на величину превышения фактической массы загрязнителя по отношению к нормативной в условных тоннах и на коэффициент кратности превышения фактической концентрации по отношению к нормативной.</a:t>
                      </a:r>
                      <a:endParaRPr lang="ru-RU" sz="1600" u="sng" dirty="0">
                        <a:solidFill>
                          <a:srgbClr val="FF0000"/>
                        </a:solidFill>
                      </a:endParaRPr>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mn-lt"/>
                          <a:ea typeface="+mn-ea"/>
                          <a:cs typeface="+mn-cs"/>
                        </a:rPr>
                        <a:t>определяется </a:t>
                      </a:r>
                      <a:r>
                        <a:rPr lang="ru-RU" sz="1600" u="sng" kern="1200" dirty="0" smtClean="0">
                          <a:solidFill>
                            <a:schemeClr val="dk1"/>
                          </a:solidFill>
                          <a:latin typeface="+mn-lt"/>
                          <a:ea typeface="+mn-ea"/>
                          <a:cs typeface="+mn-cs"/>
                        </a:rPr>
                        <a:t>по каждому отдельному показателю загрязнения, как сумма произведения норматива платы (установленного в п. 22) и нормативной массы загрязнителей</a:t>
                      </a:r>
                      <a:r>
                        <a:rPr lang="ru-RU" sz="1600" kern="1200" dirty="0" smtClean="0">
                          <a:solidFill>
                            <a:schemeClr val="dk1"/>
                          </a:solidFill>
                          <a:latin typeface="+mn-lt"/>
                          <a:ea typeface="+mn-ea"/>
                          <a:cs typeface="+mn-cs"/>
                        </a:rPr>
                        <a:t>, в условных тоннах, </a:t>
                      </a:r>
                      <a:r>
                        <a:rPr lang="ru-RU" sz="1600" u="sng" kern="1200" dirty="0" smtClean="0">
                          <a:solidFill>
                            <a:schemeClr val="dk1"/>
                          </a:solidFill>
                          <a:latin typeface="+mn-lt"/>
                          <a:ea typeface="+mn-ea"/>
                          <a:cs typeface="+mn-cs"/>
                        </a:rPr>
                        <a:t>и произведения  норматива платы, размера превышения фактической массы загрязнителей над нормативной массой, в условных тоннах, и коэффициента кратности фактического превышения концентрации к нормативной концентрации.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u="none" kern="1200" dirty="0" smtClean="0">
                          <a:solidFill>
                            <a:schemeClr val="dk1"/>
                          </a:solidFill>
                          <a:latin typeface="+mn-lt"/>
                          <a:ea typeface="+mn-ea"/>
                          <a:cs typeface="+mn-cs"/>
                        </a:rPr>
                        <a:t>Фактическую массу загрязнителей в условных тоннах, необходимо умножить фактическую массу загрязнителей в тоннах на коэффициент агрессивности (A) соответствующих загрязнителей, </a:t>
                      </a:r>
                      <a:r>
                        <a:rPr lang="ru-RU" sz="1600" kern="1200" dirty="0" smtClean="0">
                          <a:solidFill>
                            <a:schemeClr val="dk1"/>
                          </a:solidFill>
                          <a:latin typeface="+mn-lt"/>
                          <a:ea typeface="+mn-ea"/>
                          <a:cs typeface="+mn-cs"/>
                        </a:rPr>
                        <a:t>установленный в Таблице № 2. </a:t>
                      </a:r>
                    </a:p>
                    <a:p>
                      <a:pPr marL="0" marR="0" indent="0" algn="l" defTabSz="914400" rtl="0" eaLnBrk="1" fontAlgn="auto" latinLnBrk="0" hangingPunct="1">
                        <a:lnSpc>
                          <a:spcPct val="100000"/>
                        </a:lnSpc>
                        <a:spcBef>
                          <a:spcPts val="0"/>
                        </a:spcBef>
                        <a:spcAft>
                          <a:spcPts val="0"/>
                        </a:spcAft>
                        <a:buClrTx/>
                        <a:buSzTx/>
                        <a:buFontTx/>
                        <a:buNone/>
                        <a:tabLst/>
                        <a:defRPr/>
                      </a:pPr>
                      <a:r>
                        <a:rPr lang="ro-RO" sz="1600" b="1" kern="1200" dirty="0" smtClean="0">
                          <a:solidFill>
                            <a:schemeClr val="dk1"/>
                          </a:solidFill>
                          <a:latin typeface="+mn-lt"/>
                          <a:ea typeface="+mn-ea"/>
                          <a:cs typeface="+mn-cs"/>
                        </a:rPr>
                        <a:t>P =N x {A</a:t>
                      </a:r>
                      <a:r>
                        <a:rPr lang="ro-RO" sz="1600" b="1" kern="1200" baseline="-25000" dirty="0" smtClean="0">
                          <a:solidFill>
                            <a:schemeClr val="dk1"/>
                          </a:solidFill>
                          <a:latin typeface="+mn-lt"/>
                          <a:ea typeface="+mn-ea"/>
                          <a:cs typeface="+mn-cs"/>
                        </a:rPr>
                        <a:t>1</a:t>
                      </a:r>
                      <a:r>
                        <a:rPr lang="ro-RO" sz="1600" b="1" kern="1200" dirty="0" smtClean="0">
                          <a:solidFill>
                            <a:schemeClr val="dk1"/>
                          </a:solidFill>
                          <a:latin typeface="+mn-lt"/>
                          <a:ea typeface="+mn-ea"/>
                          <a:cs typeface="+mn-cs"/>
                        </a:rPr>
                        <a:t> x [M</a:t>
                      </a:r>
                      <a:r>
                        <a:rPr lang="ro-RO" sz="1600" b="1" kern="1200" baseline="-25000" dirty="0" smtClean="0">
                          <a:solidFill>
                            <a:schemeClr val="dk1"/>
                          </a:solidFill>
                          <a:latin typeface="+mn-lt"/>
                          <a:ea typeface="+mn-ea"/>
                          <a:cs typeface="+mn-cs"/>
                        </a:rPr>
                        <a:t>n(1)</a:t>
                      </a:r>
                      <a:r>
                        <a:rPr lang="ro-RO" sz="1600" b="1" kern="1200" dirty="0" smtClean="0">
                          <a:solidFill>
                            <a:schemeClr val="dk1"/>
                          </a:solidFill>
                          <a:latin typeface="+mn-lt"/>
                          <a:ea typeface="+mn-ea"/>
                          <a:cs typeface="+mn-cs"/>
                        </a:rPr>
                        <a:t>+(M</a:t>
                      </a:r>
                      <a:r>
                        <a:rPr lang="ro-RO" sz="1600" b="1" kern="1200" baseline="-25000" dirty="0" smtClean="0">
                          <a:solidFill>
                            <a:schemeClr val="dk1"/>
                          </a:solidFill>
                          <a:latin typeface="+mn-lt"/>
                          <a:ea typeface="+mn-ea"/>
                          <a:cs typeface="+mn-cs"/>
                        </a:rPr>
                        <a:t>r(1)</a:t>
                      </a:r>
                      <a:r>
                        <a:rPr lang="ro-RO" sz="1600" b="1" kern="1200" dirty="0" smtClean="0">
                          <a:solidFill>
                            <a:schemeClr val="dk1"/>
                          </a:solidFill>
                          <a:latin typeface="+mn-lt"/>
                          <a:ea typeface="+mn-ea"/>
                          <a:cs typeface="+mn-cs"/>
                        </a:rPr>
                        <a:t> -</a:t>
                      </a:r>
                      <a:r>
                        <a:rPr lang="ro-RO" sz="1600" b="1" kern="1200" baseline="-25000" dirty="0" smtClean="0">
                          <a:solidFill>
                            <a:schemeClr val="dk1"/>
                          </a:solidFill>
                          <a:latin typeface="+mn-lt"/>
                          <a:ea typeface="+mn-ea"/>
                          <a:cs typeface="+mn-cs"/>
                        </a:rPr>
                        <a:t> </a:t>
                      </a:r>
                      <a:r>
                        <a:rPr lang="ro-RO" sz="1600" b="1" kern="1200" dirty="0" smtClean="0">
                          <a:solidFill>
                            <a:schemeClr val="dk1"/>
                          </a:solidFill>
                          <a:latin typeface="+mn-lt"/>
                          <a:ea typeface="+mn-ea"/>
                          <a:cs typeface="+mn-cs"/>
                        </a:rPr>
                        <a:t> M</a:t>
                      </a:r>
                      <a:r>
                        <a:rPr lang="ro-RO" sz="1600" b="1" kern="1200" baseline="-25000" dirty="0" smtClean="0">
                          <a:solidFill>
                            <a:schemeClr val="dk1"/>
                          </a:solidFill>
                          <a:latin typeface="+mn-lt"/>
                          <a:ea typeface="+mn-ea"/>
                          <a:cs typeface="+mn-cs"/>
                        </a:rPr>
                        <a:t>n(1)</a:t>
                      </a:r>
                      <a:r>
                        <a:rPr lang="ro-RO" sz="1600" b="1" kern="1200" dirty="0" smtClean="0">
                          <a:solidFill>
                            <a:schemeClr val="dk1"/>
                          </a:solidFill>
                          <a:latin typeface="+mn-lt"/>
                          <a:ea typeface="+mn-ea"/>
                          <a:cs typeface="+mn-cs"/>
                        </a:rPr>
                        <a:t>) x K</a:t>
                      </a:r>
                      <a:r>
                        <a:rPr lang="ro-RO" sz="1600" b="1" kern="1200" baseline="-25000" dirty="0" smtClean="0">
                          <a:solidFill>
                            <a:schemeClr val="dk1"/>
                          </a:solidFill>
                          <a:latin typeface="+mn-lt"/>
                          <a:ea typeface="+mn-ea"/>
                          <a:cs typeface="+mn-cs"/>
                        </a:rPr>
                        <a:t>1</a:t>
                      </a:r>
                      <a:r>
                        <a:rPr lang="ro-RO" sz="1600" b="1" kern="1200" dirty="0" smtClean="0">
                          <a:solidFill>
                            <a:schemeClr val="dk1"/>
                          </a:solidFill>
                          <a:latin typeface="+mn-lt"/>
                          <a:ea typeface="+mn-ea"/>
                          <a:cs typeface="+mn-cs"/>
                        </a:rPr>
                        <a:t>] +….+ A</a:t>
                      </a:r>
                      <a:r>
                        <a:rPr lang="ro-RO" sz="1600" b="1" kern="1200" baseline="-25000" dirty="0" smtClean="0">
                          <a:solidFill>
                            <a:schemeClr val="dk1"/>
                          </a:solidFill>
                          <a:latin typeface="+mn-lt"/>
                          <a:ea typeface="+mn-ea"/>
                          <a:cs typeface="+mn-cs"/>
                        </a:rPr>
                        <a:t>i</a:t>
                      </a:r>
                      <a:r>
                        <a:rPr lang="ro-RO" sz="1600" b="1" kern="1200" dirty="0" smtClean="0">
                          <a:solidFill>
                            <a:schemeClr val="dk1"/>
                          </a:solidFill>
                          <a:latin typeface="+mn-lt"/>
                          <a:ea typeface="+mn-ea"/>
                          <a:cs typeface="+mn-cs"/>
                        </a:rPr>
                        <a:t> x [M</a:t>
                      </a:r>
                      <a:r>
                        <a:rPr lang="ro-RO" sz="1600" b="1" kern="1200" baseline="-25000" dirty="0" smtClean="0">
                          <a:solidFill>
                            <a:schemeClr val="dk1"/>
                          </a:solidFill>
                          <a:latin typeface="+mn-lt"/>
                          <a:ea typeface="+mn-ea"/>
                          <a:cs typeface="+mn-cs"/>
                        </a:rPr>
                        <a:t>n(i)</a:t>
                      </a:r>
                      <a:r>
                        <a:rPr lang="ro-RO" sz="1600" b="1" kern="1200" dirty="0" smtClean="0">
                          <a:solidFill>
                            <a:schemeClr val="dk1"/>
                          </a:solidFill>
                          <a:latin typeface="+mn-lt"/>
                          <a:ea typeface="+mn-ea"/>
                          <a:cs typeface="+mn-cs"/>
                        </a:rPr>
                        <a:t>+(M</a:t>
                      </a:r>
                      <a:r>
                        <a:rPr lang="ro-RO" sz="1600" b="1" kern="1200" baseline="-25000" dirty="0" smtClean="0">
                          <a:solidFill>
                            <a:schemeClr val="dk1"/>
                          </a:solidFill>
                          <a:latin typeface="+mn-lt"/>
                          <a:ea typeface="+mn-ea"/>
                          <a:cs typeface="+mn-cs"/>
                        </a:rPr>
                        <a:t>r(i)</a:t>
                      </a:r>
                      <a:r>
                        <a:rPr lang="ro-RO" sz="1600" b="1" kern="1200" dirty="0" smtClean="0">
                          <a:solidFill>
                            <a:schemeClr val="dk1"/>
                          </a:solidFill>
                          <a:latin typeface="+mn-lt"/>
                          <a:ea typeface="+mn-ea"/>
                          <a:cs typeface="+mn-cs"/>
                        </a:rPr>
                        <a:t> -</a:t>
                      </a:r>
                      <a:r>
                        <a:rPr lang="ro-RO" sz="1600" b="1" kern="1200" baseline="-25000" dirty="0" smtClean="0">
                          <a:solidFill>
                            <a:schemeClr val="dk1"/>
                          </a:solidFill>
                          <a:latin typeface="+mn-lt"/>
                          <a:ea typeface="+mn-ea"/>
                          <a:cs typeface="+mn-cs"/>
                        </a:rPr>
                        <a:t> </a:t>
                      </a:r>
                      <a:r>
                        <a:rPr lang="ro-RO" sz="1600" b="1" kern="1200" dirty="0" smtClean="0">
                          <a:solidFill>
                            <a:schemeClr val="dk1"/>
                          </a:solidFill>
                          <a:latin typeface="+mn-lt"/>
                          <a:ea typeface="+mn-ea"/>
                          <a:cs typeface="+mn-cs"/>
                        </a:rPr>
                        <a:t> M</a:t>
                      </a:r>
                      <a:r>
                        <a:rPr lang="ro-RO" sz="1600" b="1" kern="1200" baseline="-25000" dirty="0" smtClean="0">
                          <a:solidFill>
                            <a:schemeClr val="dk1"/>
                          </a:solidFill>
                          <a:latin typeface="+mn-lt"/>
                          <a:ea typeface="+mn-ea"/>
                          <a:cs typeface="+mn-cs"/>
                        </a:rPr>
                        <a:t>n(i)</a:t>
                      </a:r>
                      <a:r>
                        <a:rPr lang="ro-RO" sz="1600" b="1" kern="1200" dirty="0" smtClean="0">
                          <a:solidFill>
                            <a:schemeClr val="dk1"/>
                          </a:solidFill>
                          <a:latin typeface="+mn-lt"/>
                          <a:ea typeface="+mn-ea"/>
                          <a:cs typeface="+mn-cs"/>
                        </a:rPr>
                        <a:t>) x K</a:t>
                      </a:r>
                      <a:r>
                        <a:rPr lang="ro-RO" sz="1600" b="1" kern="1200" baseline="-25000" dirty="0" smtClean="0">
                          <a:solidFill>
                            <a:schemeClr val="dk1"/>
                          </a:solidFill>
                          <a:latin typeface="+mn-lt"/>
                          <a:ea typeface="+mn-ea"/>
                          <a:cs typeface="+mn-cs"/>
                        </a:rPr>
                        <a:t>i</a:t>
                      </a:r>
                      <a:r>
                        <a:rPr lang="ro-RO" sz="1600" b="1" kern="1200" dirty="0" smtClean="0">
                          <a:solidFill>
                            <a:schemeClr val="dk1"/>
                          </a:solidFill>
                          <a:latin typeface="+mn-lt"/>
                          <a:ea typeface="+mn-ea"/>
                          <a:cs typeface="+mn-cs"/>
                        </a:rPr>
                        <a:t>]}, lei</a:t>
                      </a:r>
                      <a:endParaRPr lang="ru-RU" sz="1600" dirty="0">
                        <a:latin typeface="Times New Roman" pitchFamily="18" charset="0"/>
                        <a:cs typeface="Times New Roman" pitchFamily="18" charset="0"/>
                      </a:endParaRPr>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92467064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85775" y="1473846"/>
            <a:ext cx="8415338" cy="5016758"/>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 31. Работы по проектированию артезианских скважин, а также по ликвидации артезианских скважин осуществляются экономическими агентами, обладающими лицензией на осуществление этого вида деятельности, в соответствии с Законом № 451-XV от 30 июля 2001 года о регулировании предпринимательской деятельности путем лицензирования.</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32. Проекты по бурению артезианских скважин с объемом добычи, превышающим 1000 м3/сутки, разрабатываются исходя из результатов гидрогеологических исследований по оценке запасов подземной воды, проведенных в соответствии с программами мониторинга состояния подземных вод.</a:t>
            </a:r>
          </a:p>
          <a:p>
            <a:pPr algn="just"/>
            <a:r>
              <a:rPr lang="ru-RU" sz="2000" b="0" dirty="0" smtClean="0">
                <a:solidFill>
                  <a:schemeClr val="tx1"/>
                </a:solidFill>
                <a:latin typeface="Times New Roman" pitchFamily="18" charset="0"/>
                <a:cs typeface="Times New Roman" pitchFamily="18" charset="0"/>
              </a:rPr>
              <a:t>33. Экономические агенты, которые используют подземные воды посредством скважин, должны располагать:</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1) технической проектной документацией на бурение артезианской скважины;</a:t>
            </a:r>
          </a:p>
          <a:p>
            <a:pPr algn="just"/>
            <a:r>
              <a:rPr lang="ru-RU" sz="2000" b="0" dirty="0" smtClean="0">
                <a:solidFill>
                  <a:schemeClr val="tx1"/>
                </a:solidFill>
                <a:latin typeface="Times New Roman" pitchFamily="18" charset="0"/>
                <a:cs typeface="Times New Roman" pitchFamily="18" charset="0"/>
              </a:rPr>
              <a:t>2) утвержденным проектом зон санитарной охраны;</a:t>
            </a:r>
          </a:p>
          <a:p>
            <a:pPr algn="just"/>
            <a:r>
              <a:rPr lang="ru-RU" sz="2000" b="0" dirty="0" smtClean="0">
                <a:solidFill>
                  <a:schemeClr val="tx1"/>
                </a:solidFill>
                <a:latin typeface="Times New Roman" pitchFamily="18" charset="0"/>
                <a:cs typeface="Times New Roman" pitchFamily="18" charset="0"/>
              </a:rPr>
              <a:t>3) паспортом артезианского колодца;             </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08981"/>
          </a:xfrm>
          <a:prstGeom prst="rect">
            <a:avLst/>
          </a:prstGeom>
          <a:noFill/>
        </p:spPr>
        <p:txBody>
          <a:bodyPr wrap="square" rtlCol="0">
            <a:spAutoFit/>
          </a:bodyPr>
          <a:lstStyle/>
          <a:p>
            <a:pPr algn="just"/>
            <a:r>
              <a:rPr lang="ru-RU" sz="2000" b="0" dirty="0" smtClean="0">
                <a:solidFill>
                  <a:schemeClr val="tx1"/>
                </a:solidFill>
                <a:latin typeface="Times New Roman" pitchFamily="18" charset="0"/>
                <a:cs typeface="Times New Roman" pitchFamily="18" charset="0"/>
              </a:rPr>
              <a:t>4) природоохранным разрешением на специальное водопользование;</a:t>
            </a:r>
          </a:p>
          <a:p>
            <a:pPr algn="just"/>
            <a:r>
              <a:rPr lang="ru-RU" sz="2000" b="0" dirty="0" smtClean="0">
                <a:solidFill>
                  <a:schemeClr val="tx1"/>
                </a:solidFill>
                <a:latin typeface="Times New Roman" pitchFamily="18" charset="0"/>
                <a:cs typeface="Times New Roman" pitchFamily="18" charset="0"/>
              </a:rPr>
              <a:t>5) санитарным разрешением на функционирование.</a:t>
            </a:r>
          </a:p>
          <a:p>
            <a:pPr algn="just"/>
            <a:r>
              <a:rPr lang="ru-RU" sz="2000" b="0" dirty="0" smtClean="0">
                <a:solidFill>
                  <a:schemeClr val="tx1"/>
                </a:solidFill>
                <a:latin typeface="Times New Roman" pitchFamily="18" charset="0"/>
                <a:cs typeface="Times New Roman" pitchFamily="18" charset="0"/>
              </a:rPr>
              <a:t> 34. В случае если объем извлеченной воды превышает 1000 м3/сутки или извлеченной для </a:t>
            </a:r>
            <a:r>
              <a:rPr lang="ru-RU" sz="2000" b="0" dirty="0" err="1" smtClean="0">
                <a:solidFill>
                  <a:schemeClr val="tx1"/>
                </a:solidFill>
                <a:latin typeface="Times New Roman" pitchFamily="18" charset="0"/>
                <a:cs typeface="Times New Roman" pitchFamily="18" charset="0"/>
              </a:rPr>
              <a:t>бутилирования</a:t>
            </a:r>
            <a:r>
              <a:rPr lang="ru-RU" sz="2000" b="0" dirty="0" smtClean="0">
                <a:solidFill>
                  <a:schemeClr val="tx1"/>
                </a:solidFill>
                <a:latin typeface="Times New Roman" pitchFamily="18" charset="0"/>
                <a:cs typeface="Times New Roman" pitchFamily="18" charset="0"/>
              </a:rPr>
              <a:t> либо в лечебных целях (независимо от объема забора воды), в дополнение к документам, указанным в пункте 33 настоящего Положения, экономические агенты обязаны иметь:</a:t>
            </a:r>
          </a:p>
          <a:p>
            <a:pPr marL="457200" indent="-457200" algn="just">
              <a:buAutoNum type="arabicParenR"/>
            </a:pPr>
            <a:r>
              <a:rPr lang="ru-RU" sz="2000" b="0" dirty="0" smtClean="0">
                <a:solidFill>
                  <a:schemeClr val="tx1"/>
                </a:solidFill>
                <a:latin typeface="Times New Roman" pitchFamily="18" charset="0"/>
                <a:cs typeface="Times New Roman" pitchFamily="18" charset="0"/>
              </a:rPr>
              <a:t>отчет о результатах гидрогеологических исследовательских работ с оценкой запасов подземной воды;</a:t>
            </a:r>
          </a:p>
          <a:p>
            <a:pPr marL="457200" indent="-457200" algn="just">
              <a:buAutoNum type="arabicParenR"/>
            </a:pPr>
            <a:r>
              <a:rPr lang="ru-RU" sz="2000" b="0" dirty="0" smtClean="0">
                <a:solidFill>
                  <a:schemeClr val="tx1"/>
                </a:solidFill>
                <a:latin typeface="Times New Roman" pitchFamily="18" charset="0"/>
                <a:cs typeface="Times New Roman" pitchFamily="18" charset="0"/>
              </a:rPr>
              <a:t>протокол Государственной комиссии по запасам полезных минеральных веществ об утверждении запасов подземной воды;</a:t>
            </a:r>
          </a:p>
          <a:p>
            <a:pPr marL="457200" indent="-457200" algn="just">
              <a:buAutoNum type="arabicParenR"/>
            </a:pPr>
            <a:r>
              <a:rPr lang="ru-RU" sz="2000" b="0" dirty="0" smtClean="0">
                <a:solidFill>
                  <a:schemeClr val="tx1"/>
                </a:solidFill>
                <a:latin typeface="Times New Roman" pitchFamily="18" charset="0"/>
                <a:cs typeface="Times New Roman" pitchFamily="18" charset="0"/>
              </a:rPr>
              <a:t>проект эксплуатации месторождений подземной воды, составленный в соответствии с требованиями действующих нормативных актов;</a:t>
            </a:r>
          </a:p>
          <a:p>
            <a:pPr marL="457200" indent="-457200" algn="just">
              <a:buAutoNum type="arabicParenR"/>
            </a:pPr>
            <a:r>
              <a:rPr lang="ru-RU" sz="2000" b="0" dirty="0" smtClean="0">
                <a:solidFill>
                  <a:schemeClr val="tx1"/>
                </a:solidFill>
                <a:latin typeface="Times New Roman" pitchFamily="18" charset="0"/>
                <a:cs typeface="Times New Roman" pitchFamily="18" charset="0"/>
              </a:rPr>
              <a:t>договор о выделении в пользование сектора недр, заключенный в соответствии с положениями Кодекса недр №3-XVI от 2 февраля 2009 г.;</a:t>
            </a:r>
          </a:p>
          <a:p>
            <a:pPr marL="457200" indent="-457200" algn="just">
              <a:buAutoNum type="arabicParenR"/>
            </a:pPr>
            <a:r>
              <a:rPr lang="ru-RU" sz="2000" b="0" dirty="0" smtClean="0">
                <a:solidFill>
                  <a:schemeClr val="tx1"/>
                </a:solidFill>
                <a:latin typeface="Times New Roman" pitchFamily="18" charset="0"/>
                <a:cs typeface="Times New Roman" pitchFamily="18" charset="0"/>
              </a:rPr>
              <a:t>акт горного отвода. </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1" y="1555879"/>
            <a:ext cx="8586788" cy="4216539"/>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 39. Допускается эксплуатация месторождений подземной воды с запасами воды, утвержденными Государственной комиссией по запасам полезных минеральных веществ, до истечения рассчитанного срока эксплуатации водозаборов, который согласно существующим методам расчета составляет 25-27 лет для пресных подземных вод и 50 лет для природных минеральных вод.</a:t>
            </a:r>
            <a:r>
              <a:rPr lang="ru-RU" sz="2000" b="0" dirty="0" smtClean="0"/>
              <a:t>   </a:t>
            </a:r>
            <a:r>
              <a:rPr lang="ru-RU" sz="2000" b="0" dirty="0" smtClean="0">
                <a:solidFill>
                  <a:schemeClr val="tx1"/>
                </a:solidFill>
                <a:latin typeface="Times New Roman" pitchFamily="18" charset="0"/>
                <a:cs typeface="Times New Roman" pitchFamily="18" charset="0"/>
              </a:rPr>
              <a:t> </a:t>
            </a:r>
          </a:p>
          <a:p>
            <a:pPr algn="just"/>
            <a:r>
              <a:rPr lang="ru-RU" sz="2000" b="0" dirty="0" smtClean="0">
                <a:solidFill>
                  <a:schemeClr val="tx1"/>
                </a:solidFill>
                <a:latin typeface="Times New Roman" pitchFamily="18" charset="0"/>
                <a:cs typeface="Times New Roman" pitchFamily="18" charset="0"/>
              </a:rPr>
              <a:t>44. Для всех артезианских скважин, независимо от цели их использования, владельцы или администраторы в обязательном порядке обустраивают зоны санитарной охраны в соответствии с требованиями Положения о зонах санитарной охраны источников питьевой воды. </a:t>
            </a:r>
            <a:r>
              <a:rPr lang="ru-RU" sz="2000" b="0" dirty="0" smtClean="0"/>
              <a:t>    </a:t>
            </a:r>
          </a:p>
          <a:p>
            <a:pPr algn="just"/>
            <a:r>
              <a:rPr lang="ru-RU" sz="2000" b="0" dirty="0" smtClean="0">
                <a:solidFill>
                  <a:schemeClr val="tx1"/>
                </a:solidFill>
                <a:latin typeface="Times New Roman" pitchFamily="18" charset="0"/>
                <a:cs typeface="Times New Roman" pitchFamily="18" charset="0"/>
              </a:rPr>
              <a:t>48. Верхняя часть </a:t>
            </a:r>
            <a:r>
              <a:rPr lang="ru-RU" sz="2000" b="0" dirty="0" err="1" smtClean="0">
                <a:solidFill>
                  <a:schemeClr val="tx1"/>
                </a:solidFill>
                <a:latin typeface="Times New Roman" pitchFamily="18" charset="0"/>
                <a:cs typeface="Times New Roman" pitchFamily="18" charset="0"/>
              </a:rPr>
              <a:t>каптажного</a:t>
            </a:r>
            <a:r>
              <a:rPr lang="ru-RU" sz="2000" b="0" dirty="0" smtClean="0">
                <a:solidFill>
                  <a:schemeClr val="tx1"/>
                </a:solidFill>
                <a:latin typeface="Times New Roman" pitchFamily="18" charset="0"/>
                <a:cs typeface="Times New Roman" pitchFamily="18" charset="0"/>
              </a:rPr>
              <a:t> сооружения, выполненная над скважиной, отделяется от расходного бака, чтобы обеспечить возможность выполнения ремонтных работ.</a:t>
            </a:r>
          </a:p>
        </p:txBody>
      </p:sp>
    </p:spTree>
    <p:extLst>
      <p:ext uri="{BB962C8B-B14F-4D97-AF65-F5344CB8AC3E}">
        <p14:creationId xmlns:p14="http://schemas.microsoft.com/office/powerpoint/2010/main" xmlns="" val="310648934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28637" y="1460213"/>
            <a:ext cx="8243888" cy="2800767"/>
          </a:xfrm>
          <a:prstGeom prst="rect">
            <a:avLst/>
          </a:prstGeom>
        </p:spPr>
        <p:txBody>
          <a:bodyPr wrap="square">
            <a:spAutoFit/>
          </a:bodyPr>
          <a:lstStyle/>
          <a:p>
            <a:pPr algn="just"/>
            <a:r>
              <a:rPr lang="ru-RU" b="0" dirty="0" smtClean="0">
                <a:solidFill>
                  <a:schemeClr val="tx1"/>
                </a:solidFill>
                <a:latin typeface="Times New Roman" pitchFamily="18" charset="0"/>
                <a:cs typeface="Times New Roman" pitchFamily="18" charset="0"/>
              </a:rPr>
              <a:t>49. Для каждого источника строится раструб над </a:t>
            </a:r>
            <a:r>
              <a:rPr lang="ru-RU" b="0" dirty="0" err="1" smtClean="0">
                <a:solidFill>
                  <a:schemeClr val="tx1"/>
                </a:solidFill>
                <a:latin typeface="Times New Roman" pitchFamily="18" charset="0"/>
                <a:cs typeface="Times New Roman" pitchFamily="18" charset="0"/>
              </a:rPr>
              <a:t>каптажным</a:t>
            </a:r>
            <a:r>
              <a:rPr lang="ru-RU" b="0" dirty="0" smtClean="0">
                <a:solidFill>
                  <a:schemeClr val="tx1"/>
                </a:solidFill>
                <a:latin typeface="Times New Roman" pitchFamily="18" charset="0"/>
                <a:cs typeface="Times New Roman" pitchFamily="18" charset="0"/>
              </a:rPr>
              <a:t> сооружением для защиты верхней части сооружения от воздействия внешних факторов и недопущения доступа посторонних лиц к устью источника.</a:t>
            </a:r>
          </a:p>
          <a:p>
            <a:pPr algn="just"/>
            <a:r>
              <a:rPr lang="ru-RU" b="0" dirty="0" smtClean="0">
                <a:solidFill>
                  <a:schemeClr val="tx1"/>
                </a:solidFill>
                <a:latin typeface="Times New Roman" pitchFamily="18" charset="0"/>
                <a:cs typeface="Times New Roman" pitchFamily="18" charset="0"/>
              </a:rPr>
              <a:t>50. Строительство объектов (свалок, АЗС, кладбищ для захоронения животных), которые являются реальным источником загрязнения, координируется с Государственной экологической инспекцией. </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42936" y="1528823"/>
            <a:ext cx="8043863" cy="4493538"/>
          </a:xfrm>
          <a:prstGeom prst="rect">
            <a:avLst/>
          </a:prstGeom>
        </p:spPr>
        <p:txBody>
          <a:bodyPr wrap="square">
            <a:spAutoFit/>
          </a:bodyPr>
          <a:lstStyle/>
          <a:p>
            <a:r>
              <a:rPr lang="ru-RU" dirty="0" smtClean="0">
                <a:solidFill>
                  <a:srgbClr val="0000FF"/>
                </a:solidFill>
                <a:latin typeface="Times New Roman" pitchFamily="18" charset="0"/>
                <a:cs typeface="Times New Roman" pitchFamily="18" charset="0"/>
              </a:rPr>
              <a:t>ПОСТАНОВЛЕНИЕ</a:t>
            </a:r>
            <a:r>
              <a:rPr lang="ru-RU" b="0" dirty="0" smtClean="0">
                <a:solidFill>
                  <a:srgbClr val="0000FF"/>
                </a:solidFill>
                <a:latin typeface="Times New Roman" pitchFamily="18" charset="0"/>
                <a:cs typeface="Times New Roman" pitchFamily="18" charset="0"/>
              </a:rPr>
              <a:t> </a:t>
            </a:r>
            <a:r>
              <a:rPr lang="ru-RU" dirty="0" smtClean="0">
                <a:solidFill>
                  <a:srgbClr val="0000FF"/>
                </a:solidFill>
                <a:latin typeface="Times New Roman" pitchFamily="18" charset="0"/>
                <a:cs typeface="Times New Roman" pitchFamily="18" charset="0"/>
              </a:rPr>
              <a:t>ПРАВИТЕЛЬСТВО</a:t>
            </a:r>
            <a:r>
              <a:rPr lang="ru-RU" b="0" dirty="0" smtClean="0">
                <a:solidFill>
                  <a:srgbClr val="0000FF"/>
                </a:solidFill>
                <a:latin typeface="Times New Roman" pitchFamily="18" charset="0"/>
                <a:cs typeface="Times New Roman" pitchFamily="18" charset="0"/>
              </a:rPr>
              <a:t>№ 890 от 12-11-2013</a:t>
            </a:r>
          </a:p>
          <a:p>
            <a:pPr algn="just"/>
            <a:r>
              <a:rPr lang="ru-RU" b="0" dirty="0" smtClean="0">
                <a:solidFill>
                  <a:srgbClr val="0000FF"/>
                </a:solidFill>
                <a:latin typeface="Times New Roman" pitchFamily="18" charset="0"/>
                <a:cs typeface="Times New Roman" pitchFamily="18" charset="0"/>
              </a:rPr>
              <a:t>об утверждении Положения о требованиях к качеству окружающей среды для поверхностных вод</a:t>
            </a:r>
          </a:p>
          <a:p>
            <a:r>
              <a:rPr lang="ru-RU" b="0" dirty="0" smtClean="0">
                <a:solidFill>
                  <a:srgbClr val="0000FF"/>
                </a:solidFill>
                <a:latin typeface="Times New Roman" pitchFamily="18" charset="0"/>
                <a:cs typeface="Times New Roman" pitchFamily="18" charset="0"/>
              </a:rPr>
              <a:t>Опубликован : 22-11-2013 в </a:t>
            </a:r>
            <a:r>
              <a:rPr lang="ru-RU" b="0" dirty="0" err="1" smtClean="0">
                <a:solidFill>
                  <a:srgbClr val="0000FF"/>
                </a:solidFill>
                <a:latin typeface="Times New Roman" pitchFamily="18" charset="0"/>
                <a:cs typeface="Times New Roman" pitchFamily="18" charset="0"/>
              </a:rPr>
              <a:t>Monitorul</a:t>
            </a:r>
            <a:r>
              <a:rPr lang="ru-RU" b="0" dirty="0" smtClean="0">
                <a:solidFill>
                  <a:srgbClr val="0000FF"/>
                </a:solidFill>
                <a:latin typeface="Times New Roman" pitchFamily="18" charset="0"/>
                <a:cs typeface="Times New Roman" pitchFamily="18" charset="0"/>
              </a:rPr>
              <a:t> </a:t>
            </a:r>
            <a:r>
              <a:rPr lang="ru-RU" b="0" dirty="0" err="1" smtClean="0">
                <a:solidFill>
                  <a:srgbClr val="0000FF"/>
                </a:solidFill>
                <a:latin typeface="Times New Roman" pitchFamily="18" charset="0"/>
                <a:cs typeface="Times New Roman" pitchFamily="18" charset="0"/>
              </a:rPr>
              <a:t>Oficial</a:t>
            </a:r>
            <a:r>
              <a:rPr lang="ru-RU" b="0" dirty="0" smtClean="0">
                <a:solidFill>
                  <a:srgbClr val="0000FF"/>
                </a:solidFill>
                <a:latin typeface="Times New Roman" pitchFamily="18" charset="0"/>
                <a:cs typeface="Times New Roman" pitchFamily="18" charset="0"/>
              </a:rPr>
              <a:t> № 262-267 статья № 1006</a:t>
            </a:r>
          </a:p>
          <a:p>
            <a:r>
              <a:rPr lang="ru-RU" b="0" dirty="0" smtClean="0">
                <a:solidFill>
                  <a:srgbClr val="0000FF"/>
                </a:solidFill>
                <a:latin typeface="Times New Roman" pitchFamily="18" charset="0"/>
                <a:cs typeface="Times New Roman" pitchFamily="18" charset="0"/>
              </a:rPr>
              <a:t> </a:t>
            </a:r>
            <a:r>
              <a:rPr lang="ru-RU" b="0" i="1" dirty="0" smtClean="0">
                <a:solidFill>
                  <a:srgbClr val="0000FF"/>
                </a:solidFill>
                <a:latin typeface="Times New Roman" pitchFamily="18" charset="0"/>
                <a:cs typeface="Times New Roman" pitchFamily="18" charset="0"/>
              </a:rPr>
              <a:t>ИЗМЕНЕН </a:t>
            </a:r>
            <a:r>
              <a:rPr lang="ru-RU" b="0" i="1" dirty="0" smtClean="0">
                <a:solidFill>
                  <a:srgbClr val="0000FF"/>
                </a:solidFill>
                <a:latin typeface="Times New Roman" pitchFamily="18" charset="0"/>
                <a:cs typeface="Times New Roman" pitchFamily="18" charset="0"/>
                <a:hlinkClick r:id="rId8"/>
              </a:rPr>
              <a:t>ПП1143 от 21.11.18, MO13-21/18.01.19 ст.7; в силу с 18.01.19</a:t>
            </a:r>
            <a:endParaRPr lang="ru-RU" b="0" dirty="0" smtClean="0">
              <a:solidFill>
                <a:srgbClr val="0000FF"/>
              </a:solidFill>
              <a:latin typeface="Times New Roman" pitchFamily="18" charset="0"/>
              <a:cs typeface="Times New Roman" pitchFamily="18" charset="0"/>
            </a:endParaRPr>
          </a:p>
          <a:p>
            <a:r>
              <a:rPr lang="ru-RU" b="0" dirty="0" smtClean="0">
                <a:solidFill>
                  <a:srgbClr val="0000FF"/>
                </a:solidFill>
                <a:latin typeface="Times New Roman" pitchFamily="18" charset="0"/>
                <a:cs typeface="Times New Roman" pitchFamily="18" charset="0"/>
              </a:rPr>
              <a:t> </a:t>
            </a:r>
            <a:r>
              <a:rPr lang="ro-RO" b="0" dirty="0" smtClean="0">
                <a:solidFill>
                  <a:srgbClr val="0000FF"/>
                </a:solidFill>
                <a:latin typeface="Times New Roman" pitchFamily="18" charset="0"/>
                <a:cs typeface="Times New Roman" pitchFamily="18" charset="0"/>
              </a:rPr>
              <a:t> </a:t>
            </a:r>
            <a:r>
              <a:rPr lang="ro-RO" b="0" dirty="0" smtClean="0">
                <a:solidFill>
                  <a:srgbClr val="0000FF"/>
                </a:solidFill>
                <a:latin typeface="Times New Roman" pitchFamily="18" charset="0"/>
                <a:cs typeface="Times New Roman" pitchFamily="18" charset="0"/>
                <a:hlinkClick r:id="rId9"/>
              </a:rPr>
              <a:t>https://www.legis.md/cautare/getResults?doc_id=114535&amp;lang=ru</a:t>
            </a:r>
            <a:endParaRPr lang="ru-RU" b="0" dirty="0" smtClean="0">
              <a:solidFill>
                <a:srgbClr val="0000FF"/>
              </a:solidFill>
              <a:latin typeface="Times New Roman" pitchFamily="18" charset="0"/>
              <a:cs typeface="Times New Roman" pitchFamily="18" charset="0"/>
            </a:endParaRPr>
          </a:p>
          <a:p>
            <a:pPr algn="just"/>
            <a:r>
              <a:rPr lang="ru-RU" b="0" dirty="0" smtClean="0">
                <a:solidFill>
                  <a:schemeClr val="tx1"/>
                </a:solidFill>
                <a:latin typeface="Times New Roman" pitchFamily="18" charset="0"/>
                <a:cs typeface="Times New Roman" pitchFamily="18" charset="0"/>
              </a:rPr>
              <a:t>В целях выполнения положений части (1) статьи 37 Закона о воде № 272 от 23 декабря 2011 г. (Официальный монитор Республики Молдова, 2012 г., № 81, ст.264) Правительство ПОСТАНОВЛЯЕТ: </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             </a:t>
            </a:r>
            <a:endParaRPr lang="ru-RU"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00050" y="1500902"/>
            <a:ext cx="8458200" cy="2800767"/>
          </a:xfrm>
          <a:prstGeom prst="rect">
            <a:avLst/>
          </a:prstGeom>
        </p:spPr>
        <p:txBody>
          <a:bodyPr wrap="square">
            <a:spAutoFit/>
          </a:bodyPr>
          <a:lstStyle/>
          <a:p>
            <a:pPr algn="just"/>
            <a:r>
              <a:rPr lang="ru-RU" b="0" dirty="0" smtClean="0">
                <a:solidFill>
                  <a:schemeClr val="tx1"/>
                </a:solidFill>
                <a:latin typeface="Times New Roman" pitchFamily="18" charset="0"/>
                <a:cs typeface="Times New Roman" pitchFamily="18" charset="0"/>
              </a:rPr>
              <a:t>1. Утвердить Положение о требованиях к качеству окружающей среды для поверхностных вод (прилагается).</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2. Контроль за выполнением настоящего Постановления возложить на Министерство сельского хозяйства, регионального развития и окружающей среды и Министерство здравоохранения, труда и социальной защиты (в том, что касается использования поверхностных вод как источника питьевой воды и в рекреационных и ирригационных целях). </a:t>
            </a:r>
            <a:endParaRPr lang="ru-RU" dirty="0"/>
          </a:p>
        </p:txBody>
      </p:sp>
    </p:spTree>
    <p:extLst>
      <p:ext uri="{BB962C8B-B14F-4D97-AF65-F5344CB8AC3E}">
        <p14:creationId xmlns:p14="http://schemas.microsoft.com/office/powerpoint/2010/main" xmlns="" val="3106489346"/>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1" y="1376929"/>
            <a:ext cx="8501062" cy="4801314"/>
          </a:xfrm>
          <a:prstGeom prst="rect">
            <a:avLst/>
          </a:prstGeom>
        </p:spPr>
        <p:txBody>
          <a:bodyPr wrap="square">
            <a:spAutoFit/>
          </a:bodyPr>
          <a:lstStyle/>
          <a:p>
            <a:pPr algn="just"/>
            <a:r>
              <a:rPr lang="ru-RU" sz="1800" b="0" dirty="0" smtClean="0">
                <a:solidFill>
                  <a:schemeClr val="tx1"/>
                </a:solidFill>
                <a:latin typeface="Times New Roman" pitchFamily="18" charset="0"/>
                <a:cs typeface="Times New Roman" pitchFamily="18" charset="0"/>
              </a:rPr>
              <a:t>  1. Положение о требованиях к качеству окружающей среды для поверхностных вод (в дальнейшем – Положение) частично передает Приложение V и Приложение X к Директиве 2000/60/ЕС Европейского парламента и Совета от 23 октября 2000 года, устанавливающие рамки действий сообщества относительно политик в сфере водного хозяйства, опубликованные в Официальном журнале Европейского сообщества, а также Приложение I Директивы 2008/105/EC Европейского парламента и Совета от 16 декабря 2008 года о стандартах качества окружающей среды в области водной политики, изменяющее и отменяющее Директивы 82/176/EЭC, 83/513/ЕЭС, 84/156/ЕЭС, 84/491/EЭC, 86/280/EЭC Совета, и вносящее изменения в Директиву 2000/60/EC, опубликованную в Официальном журнале Европейского Союза L 348 от 24 декабря 2008 г., и является рабочим инструментом для органов, ответственных за управление водными ресурсами и охрану окружающей среды при оценке качества водных ресурсов, которая предусматривает определение значений температуры, кислотности/щелочности, растворенного кислорода, химических и микробиологических показателей.</a:t>
            </a:r>
          </a:p>
          <a:p>
            <a:pPr algn="just"/>
            <a:r>
              <a:rPr lang="ru-RU" sz="1800" b="0" dirty="0" smtClean="0">
                <a:solidFill>
                  <a:schemeClr val="tx1"/>
                </a:solidFill>
                <a:latin typeface="Times New Roman" pitchFamily="18" charset="0"/>
                <a:cs typeface="Times New Roman" pitchFamily="18" charset="0"/>
              </a:rPr>
              <a:t>2. Положение устанавливает требования к качеству окружающей среды для поверхностных вод и порядок их классификации по классам качества. </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42901" y="1428751"/>
            <a:ext cx="8372474" cy="5109091"/>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4. Требования к качеству окружающей среды для поверхностных вод со ссылкой на физико-химические, гидробиологические, микробиологические, вирусологические и гельминтологические параметры установлены в приложении № 1 к настоящему Положению.</a:t>
            </a:r>
          </a:p>
          <a:p>
            <a:pPr algn="just"/>
            <a:r>
              <a:rPr lang="ru-RU" sz="2000" b="0" dirty="0" smtClean="0">
                <a:solidFill>
                  <a:schemeClr val="tx1"/>
                </a:solidFill>
                <a:latin typeface="Times New Roman" pitchFamily="18" charset="0"/>
                <a:cs typeface="Times New Roman" pitchFamily="18" charset="0"/>
              </a:rPr>
              <a:t>6. Классификация поверхностных водных объектов осуществляется в соответствии с требованиями качества для поверхностных вод, указанными в приложении № 1 к настоящему Положению, и на основании результатов мониторинга качества вод, проводимого на протяжении трех последующих лет. </a:t>
            </a:r>
            <a:r>
              <a:rPr lang="ru-RU" sz="2000" b="0" dirty="0" smtClean="0"/>
              <a:t> </a:t>
            </a:r>
          </a:p>
          <a:p>
            <a:pPr algn="just"/>
            <a:r>
              <a:rPr lang="ru-RU" sz="1800" b="0" dirty="0" smtClean="0">
                <a:solidFill>
                  <a:schemeClr val="tx1"/>
                </a:solidFill>
                <a:latin typeface="Times New Roman" pitchFamily="18" charset="0"/>
                <a:cs typeface="Times New Roman" pitchFamily="18" charset="0"/>
              </a:rPr>
              <a:t>12. Классификация поверхностных вод осуществляется на основании результатов мониторинга качества воды, предусматривается разграничение поверхностных вод по пяти классам качества:</a:t>
            </a:r>
          </a:p>
          <a:p>
            <a:pPr algn="just"/>
            <a:r>
              <a:rPr lang="ru-RU" sz="1800" b="0" dirty="0" smtClean="0">
                <a:solidFill>
                  <a:schemeClr val="tx1"/>
                </a:solidFill>
                <a:latin typeface="Times New Roman" pitchFamily="18" charset="0"/>
                <a:cs typeface="Times New Roman" pitchFamily="18" charset="0"/>
              </a:rPr>
              <a:t>1)</a:t>
            </a:r>
            <a:r>
              <a:rPr lang="ru-RU" sz="1800" b="0" i="1" dirty="0" smtClean="0">
                <a:solidFill>
                  <a:schemeClr val="tx1"/>
                </a:solidFill>
                <a:latin typeface="Times New Roman" pitchFamily="18" charset="0"/>
                <a:cs typeface="Times New Roman" pitchFamily="18" charset="0"/>
              </a:rPr>
              <a:t> I классу качества</a:t>
            </a:r>
            <a:r>
              <a:rPr lang="ru-RU" sz="1800" b="0" dirty="0" smtClean="0">
                <a:solidFill>
                  <a:schemeClr val="tx1"/>
                </a:solidFill>
                <a:latin typeface="Times New Roman" pitchFamily="18" charset="0"/>
                <a:cs typeface="Times New Roman" pitchFamily="18" charset="0"/>
              </a:rPr>
              <a:t> (очень хорошему) соответствуют поверхностные воды, в которых нет изменений (или они очень малы) физико-химических и биологических значений качества.. Поверхностные воды этого класса предназначены для всех типов использования. </a:t>
            </a:r>
          </a:p>
          <a:p>
            <a:pPr algn="just"/>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0" y="1385889"/>
            <a:ext cx="8529638" cy="5016758"/>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2)</a:t>
            </a:r>
            <a:r>
              <a:rPr lang="ru-RU" sz="2000" b="0" i="1" dirty="0" smtClean="0">
                <a:solidFill>
                  <a:schemeClr val="tx1"/>
                </a:solidFill>
                <a:latin typeface="Times New Roman" pitchFamily="18" charset="0"/>
                <a:cs typeface="Times New Roman" pitchFamily="18" charset="0"/>
              </a:rPr>
              <a:t> II классу качества </a:t>
            </a:r>
            <a:r>
              <a:rPr lang="ru-RU" sz="2000" b="0" dirty="0" smtClean="0">
                <a:solidFill>
                  <a:schemeClr val="tx1"/>
                </a:solidFill>
                <a:latin typeface="Times New Roman" pitchFamily="18" charset="0"/>
                <a:cs typeface="Times New Roman" pitchFamily="18" charset="0"/>
              </a:rPr>
              <a:t>(хорошему) соответствуют поверхностные воды, которые в некоторой степени были затронуты человеческой деятельностью, но все же способны обеспечивать все потребности должным образом. Простые методы обработки достаточны для приготовления питьевой воды. </a:t>
            </a:r>
          </a:p>
          <a:p>
            <a:pPr algn="just"/>
            <a:r>
              <a:rPr lang="ru-RU" sz="2000" b="0" dirty="0" smtClean="0">
                <a:solidFill>
                  <a:schemeClr val="tx1"/>
                </a:solidFill>
                <a:latin typeface="Times New Roman" pitchFamily="18" charset="0"/>
                <a:cs typeface="Times New Roman" pitchFamily="18" charset="0"/>
              </a:rPr>
              <a:t>3) III классу качества (умеренно загрязненному) соответствуют поверхностные воды, физико-химические и биологические значения которых умеренно отклонены от природного фонда качества воды из-за человеческой деятельности. Простой обработки недостаточно для использования питьевой воды, и применяются обычные методы обработки.</a:t>
            </a:r>
          </a:p>
          <a:p>
            <a:pPr algn="just"/>
            <a:r>
              <a:rPr lang="ru-RU" sz="2000" b="0" dirty="0" smtClean="0">
                <a:solidFill>
                  <a:schemeClr val="tx1"/>
                </a:solidFill>
                <a:latin typeface="Times New Roman" pitchFamily="18" charset="0"/>
                <a:cs typeface="Times New Roman" pitchFamily="18" charset="0"/>
              </a:rPr>
              <a:t> 4) IV классу качества (загрязненному) соответствуют поверхностные воды, свидетельствующие о значительных отклонениях от физико-химических и биологических значений качества от природного фонда качества воды из-за человеческой деятельности. Условия для карповых не могут быть обеспечены. Воды не соответствуют требованиям для питьевой воды без интенсивной обработки. </a:t>
            </a:r>
          </a:p>
          <a:p>
            <a:pPr algn="just"/>
            <a:endParaRPr lang="ru-RU" sz="2000" b="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42913" y="1443752"/>
            <a:ext cx="8258175" cy="4093428"/>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5) </a:t>
            </a:r>
            <a:r>
              <a:rPr lang="ru-RU" sz="2000" b="0" i="1" dirty="0" smtClean="0">
                <a:solidFill>
                  <a:schemeClr val="tx1"/>
                </a:solidFill>
                <a:latin typeface="Times New Roman" pitchFamily="18" charset="0"/>
                <a:cs typeface="Times New Roman" pitchFamily="18" charset="0"/>
              </a:rPr>
              <a:t>V классу качества</a:t>
            </a:r>
            <a:r>
              <a:rPr lang="ru-RU" sz="2000" b="0" dirty="0" smtClean="0">
                <a:solidFill>
                  <a:schemeClr val="tx1"/>
                </a:solidFill>
                <a:latin typeface="Times New Roman" pitchFamily="18" charset="0"/>
                <a:cs typeface="Times New Roman" pitchFamily="18" charset="0"/>
              </a:rPr>
              <a:t> (очень загрязненному) соответствуют поверхностные воды, которые свидетельствуют о значительных отклонениях физико-химических и биологических значений качества от природного фонда качества воды из-за человеческой деятельности. Биологические компоненты, особенно для рыбоводства, повреждены, и вода не может использоваться для питья. </a:t>
            </a:r>
          </a:p>
          <a:p>
            <a:pPr algn="just"/>
            <a:endParaRPr lang="ru-RU" sz="2000" b="0" dirty="0" smtClean="0">
              <a:solidFill>
                <a:schemeClr val="tx1"/>
              </a:solidFill>
              <a:latin typeface="Times New Roman" pitchFamily="18" charset="0"/>
              <a:cs typeface="Times New Roman" pitchFamily="18" charset="0"/>
            </a:endParaRPr>
          </a:p>
          <a:p>
            <a:pPr algn="just"/>
            <a:r>
              <a:rPr lang="ru-RU" sz="2000" b="0" dirty="0" smtClean="0">
                <a:solidFill>
                  <a:schemeClr val="tx1"/>
                </a:solidFill>
                <a:latin typeface="Times New Roman" pitchFamily="18" charset="0"/>
                <a:cs typeface="Times New Roman" pitchFamily="18" charset="0"/>
              </a:rPr>
              <a:t>15. В целях присвоения итогового класса для каждого объекта центральный орган публичного управления по охране окружающей среды создает рабочую группу, в состав которой войдут представители центрального органа публичного управления по охране окружающей среды, центрального органа публичного управления по здравоохранению и представители научных учреждений. </a:t>
            </a:r>
          </a:p>
        </p:txBody>
      </p:sp>
    </p:spTree>
    <p:extLst>
      <p:ext uri="{BB962C8B-B14F-4D97-AF65-F5344CB8AC3E}">
        <p14:creationId xmlns:p14="http://schemas.microsoft.com/office/powerpoint/2010/main" xmlns="" val="31064893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01/10/2021</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graphicFrame>
        <p:nvGraphicFramePr>
          <p:cNvPr id="11" name="Таблица 10"/>
          <p:cNvGraphicFramePr>
            <a:graphicFrameLocks noGrp="1"/>
          </p:cNvGraphicFramePr>
          <p:nvPr/>
        </p:nvGraphicFramePr>
        <p:xfrm>
          <a:off x="253218" y="1706489"/>
          <a:ext cx="8623495" cy="4511040"/>
        </p:xfrm>
        <a:graphic>
          <a:graphicData uri="http://schemas.openxmlformats.org/drawingml/2006/table">
            <a:tbl>
              <a:tblPr firstRow="1" bandRow="1">
                <a:tableStyleId>{5C22544A-7EE6-4342-B048-85BDC9FD1C3A}</a:tableStyleId>
              </a:tblPr>
              <a:tblGrid>
                <a:gridCol w="2024745">
                  <a:extLst>
                    <a:ext uri="{9D8B030D-6E8A-4147-A177-3AD203B41FA5}">
                      <a16:colId xmlns:a16="http://schemas.microsoft.com/office/drawing/2014/main" xmlns="" val="20000"/>
                    </a:ext>
                  </a:extLst>
                </a:gridCol>
                <a:gridCol w="2741018">
                  <a:extLst>
                    <a:ext uri="{9D8B030D-6E8A-4147-A177-3AD203B41FA5}">
                      <a16:colId xmlns:a16="http://schemas.microsoft.com/office/drawing/2014/main" xmlns="" val="20001"/>
                    </a:ext>
                  </a:extLst>
                </a:gridCol>
                <a:gridCol w="3857732">
                  <a:extLst>
                    <a:ext uri="{9D8B030D-6E8A-4147-A177-3AD203B41FA5}">
                      <a16:colId xmlns:a16="http://schemas.microsoft.com/office/drawing/2014/main" xmlns="" val="20002"/>
                    </a:ext>
                  </a:extLst>
                </a:gridCol>
              </a:tblGrid>
              <a:tr h="370840">
                <a:tc>
                  <a:txBody>
                    <a:bodyPr/>
                    <a:lstStyle/>
                    <a:p>
                      <a:endParaRPr lang="ru-RU"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kern="1200" dirty="0" smtClean="0">
                          <a:solidFill>
                            <a:schemeClr val="tx1"/>
                          </a:solidFill>
                          <a:latin typeface="+mn-lt"/>
                          <a:ea typeface="+mn-ea"/>
                          <a:cs typeface="+mn-cs"/>
                        </a:rPr>
                        <a:t>ЗАКОН</a:t>
                      </a:r>
                      <a:r>
                        <a:rPr lang="ru-RU" sz="1600" b="0" i="0" kern="1200" dirty="0" smtClean="0">
                          <a:solidFill>
                            <a:schemeClr val="tx1"/>
                          </a:solidFill>
                          <a:latin typeface="+mn-lt"/>
                          <a:ea typeface="+mn-ea"/>
                          <a:cs typeface="+mn-cs"/>
                        </a:rPr>
                        <a:t> № 1540 от 25-02-1998</a:t>
                      </a:r>
                      <a:endParaRPr lang="ru-RU" sz="1600" dirty="0">
                        <a:solidFill>
                          <a:schemeClr val="tx1"/>
                        </a:solidFill>
                      </a:endParaRPr>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kern="1200" dirty="0" smtClean="0">
                          <a:solidFill>
                            <a:schemeClr val="tx1"/>
                          </a:solidFill>
                          <a:latin typeface="+mn-lt"/>
                          <a:ea typeface="+mn-ea"/>
                          <a:cs typeface="+mn-cs"/>
                        </a:rPr>
                        <a:t>ПРИКАЗ</a:t>
                      </a:r>
                      <a:r>
                        <a:rPr lang="ru-RU" sz="1600" b="0" i="0" kern="1200" dirty="0" smtClean="0">
                          <a:solidFill>
                            <a:schemeClr val="tx1"/>
                          </a:solidFill>
                          <a:latin typeface="+mn-lt"/>
                          <a:ea typeface="+mn-ea"/>
                          <a:cs typeface="+mn-cs"/>
                        </a:rPr>
                        <a:t> № 15 от 22-01-2019</a:t>
                      </a:r>
                      <a:endParaRPr lang="ru-RU" sz="1600" b="1" dirty="0">
                        <a:solidFill>
                          <a:schemeClr val="tx1"/>
                        </a:solidFill>
                      </a:endParaRPr>
                    </a:p>
                  </a:txBody>
                  <a:tcPr>
                    <a:solidFill>
                      <a:srgbClr val="DEFCFE"/>
                    </a:solidFill>
                  </a:tcPr>
                </a:tc>
                <a:extLst>
                  <a:ext uri="{0D108BD9-81ED-4DB2-BD59-A6C34878D82A}">
                    <a16:rowId xmlns:a16="http://schemas.microsoft.com/office/drawing/2014/main" xmlns="" val="10000"/>
                  </a:ext>
                </a:extLst>
              </a:tr>
              <a:tr h="370840">
                <a:tc>
                  <a:txBody>
                    <a:bodyPr/>
                    <a:lstStyle/>
                    <a:p>
                      <a:endParaRPr lang="ru-RU" dirty="0"/>
                    </a:p>
                  </a:txBody>
                  <a:tcPr>
                    <a:solidFill>
                      <a:srgbClr val="DEFCFE"/>
                    </a:solidFill>
                  </a:tcPr>
                </a:tc>
                <a:tc>
                  <a:txBody>
                    <a:bodyPr/>
                    <a:lstStyle/>
                    <a:p>
                      <a:endParaRPr lang="ru-RU" dirty="0"/>
                    </a:p>
                  </a:txBody>
                  <a:tcPr>
                    <a:solidFill>
                      <a:srgbClr val="DEF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Mn=Vn x Cn x 10</a:t>
                      </a:r>
                      <a:r>
                        <a:rPr lang="ro-RO" sz="1800" b="1" kern="1200" baseline="30000" dirty="0" smtClean="0">
                          <a:solidFill>
                            <a:schemeClr val="dk1"/>
                          </a:solidFill>
                          <a:latin typeface="+mn-lt"/>
                          <a:ea typeface="+mn-ea"/>
                          <a:cs typeface="+mn-cs"/>
                        </a:rPr>
                        <a:t>-6</a:t>
                      </a:r>
                      <a:r>
                        <a:rPr lang="ro-RO" sz="1800" b="1" kern="1200" dirty="0" smtClean="0">
                          <a:solidFill>
                            <a:schemeClr val="dk1"/>
                          </a:solidFill>
                          <a:latin typeface="+mn-lt"/>
                          <a:ea typeface="+mn-ea"/>
                          <a:cs typeface="+mn-cs"/>
                        </a:rPr>
                        <a:t> (tone)</a:t>
                      </a:r>
                      <a:endParaRPr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M</a:t>
                      </a:r>
                      <a:r>
                        <a:rPr lang="ro-RO" sz="1800" b="1" kern="1200" baseline="-25000" dirty="0" smtClean="0">
                          <a:solidFill>
                            <a:schemeClr val="dk1"/>
                          </a:solidFill>
                          <a:latin typeface="+mn-lt"/>
                          <a:ea typeface="+mn-ea"/>
                          <a:cs typeface="+mn-cs"/>
                        </a:rPr>
                        <a:t>r(i)</a:t>
                      </a:r>
                      <a:r>
                        <a:rPr lang="ro-RO" sz="1800" b="1" kern="1200" dirty="0" smtClean="0">
                          <a:solidFill>
                            <a:schemeClr val="dk1"/>
                          </a:solidFill>
                          <a:latin typeface="+mn-lt"/>
                          <a:ea typeface="+mn-ea"/>
                          <a:cs typeface="+mn-cs"/>
                        </a:rPr>
                        <a:t> = V</a:t>
                      </a:r>
                      <a:r>
                        <a:rPr lang="ro-RO" sz="1800" b="1" kern="1200" baseline="-25000" dirty="0" smtClean="0">
                          <a:solidFill>
                            <a:schemeClr val="dk1"/>
                          </a:solidFill>
                          <a:latin typeface="+mn-lt"/>
                          <a:ea typeface="+mn-ea"/>
                          <a:cs typeface="+mn-cs"/>
                        </a:rPr>
                        <a:t>r</a:t>
                      </a:r>
                      <a:r>
                        <a:rPr lang="ro-RO" sz="1800" b="1" kern="1200" dirty="0" smtClean="0">
                          <a:solidFill>
                            <a:schemeClr val="dk1"/>
                          </a:solidFill>
                          <a:latin typeface="+mn-lt"/>
                          <a:ea typeface="+mn-ea"/>
                          <a:cs typeface="+mn-cs"/>
                        </a:rPr>
                        <a:t> x C</a:t>
                      </a:r>
                      <a:r>
                        <a:rPr lang="ro-RO" sz="1800" b="1" kern="1200" baseline="-25000" dirty="0" smtClean="0">
                          <a:solidFill>
                            <a:schemeClr val="dk1"/>
                          </a:solidFill>
                          <a:latin typeface="+mn-lt"/>
                          <a:ea typeface="+mn-ea"/>
                          <a:cs typeface="+mn-cs"/>
                        </a:rPr>
                        <a:t>r(i)</a:t>
                      </a:r>
                      <a:r>
                        <a:rPr lang="ro-RO" sz="1800" b="1" kern="1200" dirty="0" smtClean="0">
                          <a:solidFill>
                            <a:schemeClr val="dk1"/>
                          </a:solidFill>
                          <a:latin typeface="+mn-lt"/>
                          <a:ea typeface="+mn-ea"/>
                          <a:cs typeface="+mn-cs"/>
                        </a:rPr>
                        <a:t> x  10</a:t>
                      </a:r>
                      <a:r>
                        <a:rPr lang="ro-RO" sz="1800" b="1" kern="1200" baseline="30000" dirty="0" smtClean="0">
                          <a:solidFill>
                            <a:schemeClr val="dk1"/>
                          </a:solidFill>
                          <a:latin typeface="+mn-lt"/>
                          <a:ea typeface="+mn-ea"/>
                          <a:cs typeface="+mn-cs"/>
                        </a:rPr>
                        <a:t>-6</a:t>
                      </a:r>
                      <a:r>
                        <a:rPr lang="ro-RO" sz="1800" b="1" kern="1200" dirty="0" smtClean="0">
                          <a:solidFill>
                            <a:schemeClr val="dk1"/>
                          </a:solidFill>
                          <a:latin typeface="+mn-lt"/>
                          <a:ea typeface="+mn-ea"/>
                          <a:cs typeface="+mn-cs"/>
                        </a:rPr>
                        <a:t> (tone)</a:t>
                      </a:r>
                      <a:endParaRPr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В случаях, когда «</a:t>
                      </a:r>
                      <a:r>
                        <a:rPr lang="ru-RU" sz="1800" kern="1200" dirty="0" err="1" smtClean="0">
                          <a:solidFill>
                            <a:schemeClr val="dk1"/>
                          </a:solidFill>
                          <a:latin typeface="+mn-lt"/>
                          <a:ea typeface="+mn-ea"/>
                          <a:cs typeface="+mn-cs"/>
                        </a:rPr>
                        <a:t>M</a:t>
                      </a:r>
                      <a:r>
                        <a:rPr lang="ru-RU" sz="1800" kern="1200" baseline="-25000" dirty="0" err="1" smtClean="0">
                          <a:solidFill>
                            <a:schemeClr val="dk1"/>
                          </a:solidFill>
                          <a:latin typeface="+mn-lt"/>
                          <a:ea typeface="+mn-ea"/>
                          <a:cs typeface="+mn-cs"/>
                        </a:rPr>
                        <a:t>r</a:t>
                      </a:r>
                      <a:r>
                        <a:rPr lang="ru-RU" sz="1800" kern="1200" dirty="0" smtClean="0">
                          <a:solidFill>
                            <a:schemeClr val="dk1"/>
                          </a:solidFill>
                          <a:latin typeface="+mn-lt"/>
                          <a:ea typeface="+mn-ea"/>
                          <a:cs typeface="+mn-cs"/>
                        </a:rPr>
                        <a:t>», как абсолютное значение, меньше  «</a:t>
                      </a:r>
                      <a:r>
                        <a:rPr lang="ru-RU" sz="1800" kern="1200" dirty="0" err="1" smtClean="0">
                          <a:solidFill>
                            <a:schemeClr val="dk1"/>
                          </a:solidFill>
                          <a:latin typeface="+mn-lt"/>
                          <a:ea typeface="+mn-ea"/>
                          <a:cs typeface="+mn-cs"/>
                        </a:rPr>
                        <a:t>M</a:t>
                      </a:r>
                      <a:r>
                        <a:rPr lang="ru-RU" sz="1800" kern="1200" baseline="-25000" dirty="0" err="1" smtClean="0">
                          <a:solidFill>
                            <a:schemeClr val="dk1"/>
                          </a:solidFill>
                          <a:latin typeface="+mn-lt"/>
                          <a:ea typeface="+mn-ea"/>
                          <a:cs typeface="+mn-cs"/>
                        </a:rPr>
                        <a:t>n</a:t>
                      </a:r>
                      <a:r>
                        <a:rPr lang="ru-RU" sz="1800" kern="1200" dirty="0" smtClean="0">
                          <a:solidFill>
                            <a:schemeClr val="dk1"/>
                          </a:solidFill>
                          <a:latin typeface="+mn-lt"/>
                          <a:ea typeface="+mn-ea"/>
                          <a:cs typeface="+mn-cs"/>
                        </a:rPr>
                        <a:t>», </a:t>
                      </a:r>
                      <a:r>
                        <a:rPr lang="ru-RU" sz="1800" u="sng" kern="1200" dirty="0" smtClean="0">
                          <a:solidFill>
                            <a:schemeClr val="dk1"/>
                          </a:solidFill>
                          <a:latin typeface="+mn-lt"/>
                          <a:ea typeface="+mn-ea"/>
                          <a:cs typeface="+mn-cs"/>
                        </a:rPr>
                        <a:t>но были выявлены повышенные концентрации загрязнителей, которые ухудшили качество водных ресурсов</a:t>
                      </a:r>
                      <a:r>
                        <a:rPr lang="ru-RU" sz="1800" kern="1200" dirty="0" smtClean="0">
                          <a:solidFill>
                            <a:schemeClr val="dk1"/>
                          </a:solidFill>
                          <a:latin typeface="+mn-lt"/>
                          <a:ea typeface="+mn-ea"/>
                          <a:cs typeface="+mn-cs"/>
                        </a:rPr>
                        <a:t>, при расчете «</a:t>
                      </a:r>
                      <a:r>
                        <a:rPr lang="ru-RU" sz="1800" kern="1200" dirty="0" err="1" smtClean="0">
                          <a:solidFill>
                            <a:schemeClr val="dk1"/>
                          </a:solidFill>
                          <a:latin typeface="+mn-lt"/>
                          <a:ea typeface="+mn-ea"/>
                          <a:cs typeface="+mn-cs"/>
                        </a:rPr>
                        <a:t>M</a:t>
                      </a:r>
                      <a:r>
                        <a:rPr lang="ru-RU" sz="1800" kern="1200" baseline="-25000" dirty="0" err="1" smtClean="0">
                          <a:solidFill>
                            <a:schemeClr val="dk1"/>
                          </a:solidFill>
                          <a:latin typeface="+mn-lt"/>
                          <a:ea typeface="+mn-ea"/>
                          <a:cs typeface="+mn-cs"/>
                        </a:rPr>
                        <a:t>n</a:t>
                      </a:r>
                      <a:r>
                        <a:rPr lang="ru-RU" sz="1800" kern="1200" dirty="0" smtClean="0">
                          <a:solidFill>
                            <a:schemeClr val="dk1"/>
                          </a:solidFill>
                          <a:latin typeface="+mn-lt"/>
                          <a:ea typeface="+mn-ea"/>
                          <a:cs typeface="+mn-cs"/>
                        </a:rPr>
                        <a:t>» используется фактический объем отвода сточных вод и нормативные концентрации загрязнителей. </a:t>
                      </a:r>
                    </a:p>
                    <a:p>
                      <a:endParaRPr lang="ru-RU" dirty="0"/>
                    </a:p>
                  </a:txBody>
                  <a:tcPr>
                    <a:solidFill>
                      <a:srgbClr val="DEFC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92467064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0" y="1351508"/>
            <a:ext cx="8686799" cy="4093428"/>
          </a:xfrm>
          <a:prstGeom prst="rect">
            <a:avLst/>
          </a:prstGeom>
        </p:spPr>
        <p:txBody>
          <a:bodyPr wrap="square">
            <a:spAutoFit/>
          </a:bodyPr>
          <a:lstStyle/>
          <a:p>
            <a:r>
              <a:rPr lang="ru-RU" sz="2000" dirty="0" smtClean="0">
                <a:solidFill>
                  <a:schemeClr val="tx1"/>
                </a:solidFill>
                <a:latin typeface="Times New Roman" pitchFamily="18" charset="0"/>
                <a:cs typeface="Times New Roman" pitchFamily="18" charset="0"/>
              </a:rPr>
              <a:t>ПРИКАЗ</a:t>
            </a:r>
            <a:r>
              <a:rPr lang="ru-RU" sz="2000" b="0" dirty="0" smtClean="0">
                <a:solidFill>
                  <a:schemeClr val="tx1"/>
                </a:solidFill>
                <a:latin typeface="Times New Roman" pitchFamily="18" charset="0"/>
                <a:cs typeface="Times New Roman" pitchFamily="18" charset="0"/>
              </a:rPr>
              <a:t> № 61 от 10-09-2014 </a:t>
            </a:r>
            <a:r>
              <a:rPr lang="ru-RU" sz="2000" dirty="0" smtClean="0">
                <a:solidFill>
                  <a:schemeClr val="tx1"/>
                </a:solidFill>
                <a:latin typeface="Times New Roman" pitchFamily="18" charset="0"/>
                <a:cs typeface="Times New Roman" pitchFamily="18" charset="0"/>
              </a:rPr>
              <a:t>об утверждении Руководства по применению наилучших доступных технологий для эмиссии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(сброса/выброса) сточных вод пищевой</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промышленности</a:t>
            </a:r>
            <a:r>
              <a:rPr lang="ru-RU" sz="2000" b="0" dirty="0" smtClean="0">
                <a:solidFill>
                  <a:schemeClr val="tx1"/>
                </a:solidFill>
                <a:latin typeface="Times New Roman" pitchFamily="18" charset="0"/>
                <a:cs typeface="Times New Roman" pitchFamily="18" charset="0"/>
              </a:rPr>
              <a:t> </a:t>
            </a:r>
          </a:p>
          <a:p>
            <a:r>
              <a:rPr lang="ru-RU" sz="2000" b="0" dirty="0" smtClean="0">
                <a:solidFill>
                  <a:schemeClr val="tx1"/>
                </a:solidFill>
                <a:latin typeface="Times New Roman" pitchFamily="18" charset="0"/>
                <a:cs typeface="Times New Roman" pitchFamily="18" charset="0"/>
              </a:rPr>
              <a:t>Опубликован : 19-09-2014 в </a:t>
            </a:r>
            <a:r>
              <a:rPr lang="ru-RU" sz="2000" b="0" dirty="0" err="1" smtClean="0">
                <a:solidFill>
                  <a:schemeClr val="tx1"/>
                </a:solidFill>
                <a:latin typeface="Times New Roman" pitchFamily="18" charset="0"/>
                <a:cs typeface="Times New Roman" pitchFamily="18" charset="0"/>
              </a:rPr>
              <a:t>Monitorul</a:t>
            </a: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Oficial</a:t>
            </a:r>
            <a:r>
              <a:rPr lang="ru-RU" sz="2000" b="0" dirty="0" smtClean="0">
                <a:solidFill>
                  <a:schemeClr val="tx1"/>
                </a:solidFill>
                <a:latin typeface="Times New Roman" pitchFamily="18" charset="0"/>
                <a:cs typeface="Times New Roman" pitchFamily="18" charset="0"/>
              </a:rPr>
              <a:t> № 275-281 статья № 1312</a:t>
            </a:r>
          </a:p>
          <a:p>
            <a:r>
              <a:rPr lang="ro-RO" sz="2000" b="0" dirty="0" smtClean="0">
                <a:solidFill>
                  <a:schemeClr val="tx1"/>
                </a:solidFill>
                <a:latin typeface="Times New Roman" pitchFamily="18" charset="0"/>
                <a:cs typeface="Times New Roman" pitchFamily="18" charset="0"/>
                <a:hlinkClick r:id="rId8"/>
              </a:rPr>
              <a:t>https://www.legis.md/cautare/getResults?doc_id=40085&amp;lang=ru</a:t>
            </a:r>
            <a:endParaRPr lang="ru-RU" sz="2000" b="0" dirty="0" smtClean="0">
              <a:solidFill>
                <a:schemeClr val="tx1"/>
              </a:solidFill>
              <a:latin typeface="Times New Roman" pitchFamily="18" charset="0"/>
              <a:cs typeface="Times New Roman" pitchFamily="18" charset="0"/>
            </a:endParaRPr>
          </a:p>
          <a:p>
            <a:r>
              <a:rPr lang="ru-RU" sz="2000" b="0" dirty="0" smtClean="0">
                <a:solidFill>
                  <a:schemeClr val="tx1"/>
                </a:solidFill>
                <a:latin typeface="Times New Roman" pitchFamily="18" charset="0"/>
                <a:cs typeface="Times New Roman" pitchFamily="18" charset="0"/>
              </a:rPr>
              <a:t>В целях внедрения положений ст. 36 часть (2) Закона о воде № 272 от 23 декабря 2011 г. по использованию наилучших доступных технологий по обработке жидких отходов и их стоков в промышленности ПРИКАЗЫВАЮ:</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Утвердить Руководство по применению наилучших доступных технологий для эмиссии (выброса/сброса) сточных вод пищевой промышленности в соответствии с приложением.  </a:t>
            </a:r>
          </a:p>
          <a:p>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00038" y="1554301"/>
            <a:ext cx="8572500" cy="5016758"/>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Настоящее Руководство представляет собой основу, необходимую для реализации Директивы от 24 ноября 2010 года № 2010/75/ЕС Европейского Парламента и Совета Европейского Союза о промышленных выбросах (о комплексном предотвращении загрязнения и контроле над ним), опубликованной в Официальном журнале Европейского Союза  (ОЖ L 334, 17.12.2010, с.17) и для осуществления статьи 10 от 23 октября 2000 года Водной Рамочной Директивы 2000/60/ЕС Европейского Парламента и Совета Европейского Союза установления основы для деятельности сообщества в области водной политики (ОЖ L 327, 22.12.2000, с.1.).</a:t>
            </a:r>
          </a:p>
          <a:p>
            <a:pPr algn="just"/>
            <a:r>
              <a:rPr lang="ru-RU" sz="2000" b="0" dirty="0" smtClean="0">
                <a:solidFill>
                  <a:schemeClr val="tx1"/>
                </a:solidFill>
                <a:latin typeface="Times New Roman" pitchFamily="18" charset="0"/>
                <a:cs typeface="Times New Roman" pitchFamily="18" charset="0"/>
              </a:rPr>
              <a:t>Руководство устанавливает правила о комплексном предотвращении и контроле загрязнений, возникающих от производственной деятельности. Таким образом, это устанавливает процедуру разрешения и определенные требования, в частности касающиеся выброса, для того, чтобы избежать или уменьшить выбросы, загрязняющие воздух, воду и землю, а также отходы от промышленных и сельскохозяйственных объектов в целях достижения высокого уровня защиты окружающей среды и здоровья.</a:t>
            </a:r>
          </a:p>
        </p:txBody>
      </p:sp>
    </p:spTree>
    <p:extLst>
      <p:ext uri="{BB962C8B-B14F-4D97-AF65-F5344CB8AC3E}">
        <p14:creationId xmlns:p14="http://schemas.microsoft.com/office/powerpoint/2010/main" xmlns="" val="310648934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71487" y="1442175"/>
            <a:ext cx="8186737" cy="4401205"/>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2. Для достижения высокого уровня защиты окружающей среды в целом на промышленных предприятиях должны применяться наилучшие доступные технологии (НДТ), разработанные таким образом, чтобы обеспечить их применение в соответствующих промышленных секторах, на экономически и технически жизнеспособных условиях.</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3. (а) НДТ определены как наиболее эффективная и передовая стадия развития видов деятельности и методов их осуществления, которая свидетельствует о практической пригодности определенных технологий для соблюдения пороговых данных выбросов/сбросов (ПДВ/ПДС) и иных условий разрешений, направленных на предотвращение или, в случае, если это неосуществимо, на снижение выбросов и влияния на окружающую среду в целом: «Технологии» включают как используемые технологии, так и способы проектирования, строительства, обслуживания, функционирования и вывода установки из эксплуатации;</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71488" y="1509594"/>
            <a:ext cx="8186738" cy="2862322"/>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a:t>
            </a:r>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«доступные технологии» означают технологии, достаточно разработанные для внедрения в соответствующие отрасли промышленности на экономически и технически жизнеспособных условиях с учетом затрат и выгод, независимо от их использования или производства на территории Республики Молдова, если они в достаточной мере доступны операторам;</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 «наилучшие» означают наиболее эффективные технологии, позволяющие достичь высокого общего уровня защиты окружающей среды в целом.</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71463" y="1389043"/>
            <a:ext cx="8586787" cy="5078313"/>
          </a:xfrm>
          <a:prstGeom prst="rect">
            <a:avLst/>
          </a:prstGeom>
        </p:spPr>
        <p:txBody>
          <a:bodyPr wrap="square">
            <a:spAutoFit/>
          </a:bodyPr>
          <a:lstStyle/>
          <a:p>
            <a:pPr algn="just"/>
            <a:r>
              <a:rPr lang="ru-RU" sz="1800" dirty="0" smtClean="0">
                <a:solidFill>
                  <a:schemeClr val="tx1"/>
                </a:solidFill>
                <a:latin typeface="Times New Roman" pitchFamily="18" charset="0"/>
                <a:cs typeface="Times New Roman" pitchFamily="18" charset="0"/>
              </a:rPr>
              <a:t>Очистка сточных вод</a:t>
            </a:r>
            <a:endParaRPr lang="ru-RU" sz="1800" b="0" dirty="0" smtClean="0">
              <a:solidFill>
                <a:schemeClr val="tx1"/>
              </a:solidFill>
              <a:latin typeface="Times New Roman" pitchFamily="18" charset="0"/>
              <a:cs typeface="Times New Roman" pitchFamily="18" charset="0"/>
            </a:endParaRPr>
          </a:p>
          <a:p>
            <a:pPr algn="just"/>
            <a:r>
              <a:rPr lang="ru-RU" sz="1800" b="0" dirty="0" smtClean="0">
                <a:solidFill>
                  <a:schemeClr val="tx1"/>
                </a:solidFill>
                <a:latin typeface="Times New Roman" pitchFamily="18" charset="0"/>
                <a:cs typeface="Times New Roman" pitchFamily="18" charset="0"/>
              </a:rPr>
              <a:t>16. Сточные воды могут происходить из разных точек производственных процессов из </a:t>
            </a:r>
            <a:r>
              <a:rPr lang="ru-RU" sz="1800" b="0" dirty="0" err="1" smtClean="0">
                <a:solidFill>
                  <a:schemeClr val="tx1"/>
                </a:solidFill>
                <a:latin typeface="Times New Roman" pitchFamily="18" charset="0"/>
                <a:cs typeface="Times New Roman" pitchFamily="18" charset="0"/>
              </a:rPr>
              <a:t>осадковых</a:t>
            </a:r>
            <a:r>
              <a:rPr lang="ru-RU" sz="1800" b="0" dirty="0" smtClean="0">
                <a:solidFill>
                  <a:schemeClr val="tx1"/>
                </a:solidFill>
                <a:latin typeface="Times New Roman" pitchFamily="18" charset="0"/>
                <a:cs typeface="Times New Roman" pitchFamily="18" charset="0"/>
              </a:rPr>
              <a:t> вод, из воды охлаждения, от неорганизованных сбросов сырьевых материалов, готовой продукции или отходов или материалов пожаротушения.</a:t>
            </a:r>
            <a:br>
              <a:rPr lang="ru-RU" sz="1800" b="0" dirty="0" smtClean="0">
                <a:solidFill>
                  <a:schemeClr val="tx1"/>
                </a:solidFill>
                <a:latin typeface="Times New Roman" pitchFamily="18" charset="0"/>
                <a:cs typeface="Times New Roman" pitchFamily="18" charset="0"/>
              </a:rPr>
            </a:br>
            <a:r>
              <a:rPr lang="ru-RU" sz="1800" b="0" dirty="0" smtClean="0">
                <a:solidFill>
                  <a:schemeClr val="tx1"/>
                </a:solidFill>
                <a:latin typeface="Times New Roman" pitchFamily="18" charset="0"/>
                <a:cs typeface="Times New Roman" pitchFamily="18" charset="0"/>
              </a:rPr>
              <a:t>17. Из НДТ будут отделяться потоки сточных вод для повышения эффективности обработки (</a:t>
            </a:r>
            <a:r>
              <a:rPr lang="ru-RU" sz="1800" b="0" dirty="0" err="1" smtClean="0">
                <a:solidFill>
                  <a:schemeClr val="tx1"/>
                </a:solidFill>
                <a:latin typeface="Times New Roman" pitchFamily="18" charset="0"/>
                <a:cs typeface="Times New Roman" pitchFamily="18" charset="0"/>
              </a:rPr>
              <a:t>субпоточная</a:t>
            </a:r>
            <a:r>
              <a:rPr lang="ru-RU" sz="1800" b="0" dirty="0" smtClean="0">
                <a:solidFill>
                  <a:schemeClr val="tx1"/>
                </a:solidFill>
                <a:latin typeface="Times New Roman" pitchFamily="18" charset="0"/>
                <a:cs typeface="Times New Roman" pitchFamily="18" charset="0"/>
              </a:rPr>
              <a:t> обработка), так как химические вещества и энергия могут быть применены более эффективно в небольшом объеме сточных вод с высокими концентрациями загрязняющих веществ, чем в большом объеме сточных вод с низкими концентрациями загрязняющих веществ. Однако свойства различных потоков сточных вод также могут быть использованы во избежание добавления других химических веществ, например, путем смешивания для нейтрализации потоков отработанной кислоты или щелочи. Сточные воды, содержащие преимущественно органические загрязнители обычно обрабатываются с помощью биологических методов. В некоторых случаях биологическая очистка может быть подавлена за счет высокой концентрации токсичных веществ; смешивание различных потоков сточных вод может помочь биологическому удалению загрязнений. Сточные воды, содержащие преимущественно неорганические загрязнители, как правило, обрабатываются с помощью химических или физических методов.</a:t>
            </a:r>
            <a:endParaRPr lang="ru-RU" sz="1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nvGraphicFramePr>
        <p:xfrm>
          <a:off x="295423" y="1622083"/>
          <a:ext cx="8595358" cy="4673600"/>
        </p:xfrm>
        <a:graphic>
          <a:graphicData uri="http://schemas.openxmlformats.org/drawingml/2006/table">
            <a:tbl>
              <a:tblPr firstRow="1" bandRow="1">
                <a:tableStyleId>{21E4AEA4-8DFA-4A89-87EB-49C32662AFE0}</a:tableStyleId>
              </a:tblPr>
              <a:tblGrid>
                <a:gridCol w="8595358">
                  <a:extLst>
                    <a:ext uri="{9D8B030D-6E8A-4147-A177-3AD203B41FA5}">
                      <a16:colId xmlns:a16="http://schemas.microsoft.com/office/drawing/2014/main" xmlns="" val="20000"/>
                    </a:ext>
                  </a:extLst>
                </a:gridCol>
              </a:tblGrid>
              <a:tr h="370840">
                <a:tc>
                  <a:txBody>
                    <a:bodyPr/>
                    <a:lstStyle/>
                    <a:p>
                      <a:r>
                        <a:rPr lang="vi-VN" sz="2000" b="0" dirty="0" smtClean="0">
                          <a:solidFill>
                            <a:schemeClr val="tx1"/>
                          </a:solidFill>
                          <a:latin typeface="Times New Roman" pitchFamily="18" charset="0"/>
                          <a:cs typeface="Times New Roman" pitchFamily="18" charset="0"/>
                        </a:rPr>
                        <a:t>1</a:t>
                      </a:r>
                      <a:r>
                        <a:rPr lang="vi-VN" sz="2000" b="1" dirty="0" smtClean="0">
                          <a:solidFill>
                            <a:schemeClr val="tx1"/>
                          </a:solidFill>
                          <a:latin typeface="Times New Roman" pitchFamily="18" charset="0"/>
                          <a:cs typeface="Times New Roman" pitchFamily="18" charset="0"/>
                        </a:rPr>
                        <a:t>. </a:t>
                      </a:r>
                      <a:r>
                        <a:rPr lang="ru-RU" sz="1800" b="1" i="0" kern="1200" dirty="0" smtClean="0">
                          <a:solidFill>
                            <a:schemeClr val="tx1"/>
                          </a:solidFill>
                          <a:latin typeface="+mn-lt"/>
                          <a:ea typeface="+mn-ea"/>
                          <a:cs typeface="+mn-cs"/>
                        </a:rPr>
                        <a:t>Наилучшие доступные технологии для предотвращения и/или сокращения загрязнения воды нижеследующих секторов относятся к:</a:t>
                      </a:r>
                      <a:endParaRPr lang="ru-RU" sz="2000" b="1" dirty="0">
                        <a:solidFill>
                          <a:schemeClr val="tx1"/>
                        </a:solidFill>
                      </a:endParaRPr>
                    </a:p>
                  </a:txBody>
                  <a:tcPr>
                    <a:solidFill>
                      <a:schemeClr val="accent6"/>
                    </a:solidFill>
                  </a:tcPr>
                </a:tc>
                <a:extLst>
                  <a:ext uri="{0D108BD9-81ED-4DB2-BD59-A6C34878D82A}">
                    <a16:rowId xmlns:a16="http://schemas.microsoft.com/office/drawing/2014/main" xmlns="" val="10000"/>
                  </a:ext>
                </a:extLst>
              </a:tr>
              <a:tr h="370840">
                <a:tc>
                  <a:txBody>
                    <a:bodyPr/>
                    <a:lstStyle/>
                    <a:p>
                      <a:pPr algn="just"/>
                      <a:r>
                        <a:rPr lang="ru-RU" sz="1800" b="0" i="0" kern="1200" dirty="0" smtClean="0">
                          <a:solidFill>
                            <a:schemeClr val="dk1"/>
                          </a:solidFill>
                          <a:latin typeface="+mn-lt"/>
                          <a:ea typeface="+mn-ea"/>
                          <a:cs typeface="+mn-cs"/>
                        </a:rPr>
                        <a:t>переработке молока;</a:t>
                      </a:r>
                      <a:endParaRPr lang="ru-RU" sz="2000" dirty="0"/>
                    </a:p>
                  </a:txBody>
                  <a:tcPr>
                    <a:solidFill>
                      <a:srgbClr val="DEFCFE"/>
                    </a:solidFill>
                  </a:tcPr>
                </a:tc>
                <a:extLst>
                  <a:ext uri="{0D108BD9-81ED-4DB2-BD59-A6C34878D82A}">
                    <a16:rowId xmlns:a16="http://schemas.microsoft.com/office/drawing/2014/main" xmlns="" val="10001"/>
                  </a:ext>
                </a:extLst>
              </a:tr>
              <a:tr h="370840">
                <a:tc>
                  <a:txBody>
                    <a:bodyPr/>
                    <a:lstStyle/>
                    <a:p>
                      <a:pPr algn="just"/>
                      <a:r>
                        <a:rPr lang="ru-RU" sz="1800" b="0" i="0" kern="1200" dirty="0" smtClean="0">
                          <a:solidFill>
                            <a:schemeClr val="dk1"/>
                          </a:solidFill>
                          <a:latin typeface="+mn-lt"/>
                          <a:ea typeface="+mn-ea"/>
                          <a:cs typeface="+mn-cs"/>
                        </a:rPr>
                        <a:t>переработке овощей и фруктов;</a:t>
                      </a:r>
                    </a:p>
                  </a:txBody>
                  <a:tcPr>
                    <a:solidFill>
                      <a:srgbClr val="DEFCFE"/>
                    </a:solidFill>
                  </a:tcPr>
                </a:tc>
                <a:extLst>
                  <a:ext uri="{0D108BD9-81ED-4DB2-BD59-A6C34878D82A}">
                    <a16:rowId xmlns:a16="http://schemas.microsoft.com/office/drawing/2014/main" xmlns="" val="10002"/>
                  </a:ext>
                </a:extLst>
              </a:tr>
              <a:tr h="370840">
                <a:tc>
                  <a:txBody>
                    <a:bodyPr/>
                    <a:lstStyle/>
                    <a:p>
                      <a:pPr algn="just"/>
                      <a:r>
                        <a:rPr lang="ru-RU" sz="1800" b="0" i="0" kern="1200" dirty="0" smtClean="0">
                          <a:solidFill>
                            <a:schemeClr val="dk1"/>
                          </a:solidFill>
                          <a:latin typeface="+mn-lt"/>
                          <a:ea typeface="+mn-ea"/>
                          <a:cs typeface="+mn-cs"/>
                        </a:rPr>
                        <a:t>производству охлажденных и разлитых в бутылки напитков;</a:t>
                      </a:r>
                    </a:p>
                  </a:txBody>
                  <a:tcPr>
                    <a:solidFill>
                      <a:srgbClr val="DEFCFE"/>
                    </a:solidFill>
                  </a:tcPr>
                </a:tc>
                <a:extLst>
                  <a:ext uri="{0D108BD9-81ED-4DB2-BD59-A6C34878D82A}">
                    <a16:rowId xmlns:a16="http://schemas.microsoft.com/office/drawing/2014/main" xmlns=""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переработке картофеля;</a:t>
                      </a:r>
                    </a:p>
                  </a:txBody>
                  <a:tcPr>
                    <a:solidFill>
                      <a:srgbClr val="DEFCFE"/>
                    </a:solidFill>
                  </a:tcPr>
                </a:tc>
                <a:extLst>
                  <a:ext uri="{0D108BD9-81ED-4DB2-BD59-A6C34878D82A}">
                    <a16:rowId xmlns:a16="http://schemas.microsoft.com/office/drawing/2014/main" xmlns=""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мясоперерабатывающая;</a:t>
                      </a:r>
                    </a:p>
                  </a:txBody>
                  <a:tcPr>
                    <a:solidFill>
                      <a:srgbClr val="DEFCFE"/>
                    </a:solidFill>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пивоварению;           </a:t>
                      </a:r>
                      <a:endParaRPr lang="ru-RU" sz="2000" dirty="0"/>
                    </a:p>
                  </a:txBody>
                  <a:tcPr>
                    <a:solidFill>
                      <a:srgbClr val="DEFCFE"/>
                    </a:solidFill>
                  </a:tcPr>
                </a:tc>
                <a:extLst>
                  <a:ext uri="{0D108BD9-81ED-4DB2-BD59-A6C34878D82A}">
                    <a16:rowId xmlns:a16="http://schemas.microsoft.com/office/drawing/2014/main" xmlns="" val="1000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производству ликероводочной продукции;          </a:t>
                      </a:r>
                    </a:p>
                  </a:txBody>
                  <a:tcPr>
                    <a:solidFill>
                      <a:srgbClr val="DEFCFE"/>
                    </a:solidFill>
                  </a:tcPr>
                </a:tc>
                <a:extLst>
                  <a:ext uri="{0D108BD9-81ED-4DB2-BD59-A6C34878D82A}">
                    <a16:rowId xmlns:a16="http://schemas.microsoft.com/office/drawing/2014/main" xmlns="" val="10007"/>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производству продуктов питания для животных из продуктов растительного происхождения;</a:t>
                      </a:r>
                    </a:p>
                  </a:txBody>
                  <a:tcPr>
                    <a:solidFill>
                      <a:srgbClr val="DEFCFE"/>
                    </a:solidFill>
                  </a:tcPr>
                </a:tc>
                <a:extLst>
                  <a:ext uri="{0D108BD9-81ED-4DB2-BD59-A6C34878D82A}">
                    <a16:rowId xmlns:a16="http://schemas.microsoft.com/office/drawing/2014/main" xmlns="" val="1000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производству животного, костяного клея и желатина;</a:t>
                      </a:r>
                      <a:r>
                        <a:rPr lang="ru-RU" sz="2000" b="0" i="0" kern="1200" dirty="0" smtClean="0">
                          <a:solidFill>
                            <a:schemeClr val="dk1"/>
                          </a:solidFill>
                          <a:latin typeface="+mn-lt"/>
                          <a:ea typeface="+mn-ea"/>
                          <a:cs typeface="+mn-cs"/>
                        </a:rPr>
                        <a:t>           </a:t>
                      </a:r>
                      <a:endParaRPr lang="ru-RU" sz="2000" dirty="0"/>
                    </a:p>
                  </a:txBody>
                  <a:tcPr>
                    <a:solidFill>
                      <a:srgbClr val="DEFCFE"/>
                    </a:solidFill>
                  </a:tcPr>
                </a:tc>
                <a:extLst>
                  <a:ext uri="{0D108BD9-81ED-4DB2-BD59-A6C34878D82A}">
                    <a16:rowId xmlns:a16="http://schemas.microsoft.com/office/drawing/2014/main" xmlns="" val="10009"/>
                  </a:ext>
                </a:extLst>
              </a:tr>
              <a:tr h="370840">
                <a:tc>
                  <a:txBody>
                    <a:bodyPr/>
                    <a:lstStyle/>
                    <a:p>
                      <a:pPr algn="just"/>
                      <a:r>
                        <a:rPr lang="ru-RU" sz="1800" b="0" i="0" kern="1200" dirty="0" smtClean="0">
                          <a:solidFill>
                            <a:schemeClr val="dk1"/>
                          </a:solidFill>
                          <a:latin typeface="+mn-lt"/>
                          <a:ea typeface="+mn-ea"/>
                          <a:cs typeface="+mn-cs"/>
                        </a:rPr>
                        <a:t>производству солода.</a:t>
                      </a:r>
                    </a:p>
                  </a:txBody>
                  <a:tcPr>
                    <a:solidFill>
                      <a:srgbClr val="DEFCFE"/>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10648934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14326" y="1467922"/>
            <a:ext cx="8572500" cy="2862322"/>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2.Упомянутый индустриальный сектор зависит от энергии для переработки, а также для поддержания свежести и обеспечения продовольственной безопасности. Основными источниками выхода твердых веществ являются разлив, утечки, переполнения, дефекты или возвращенные продукты, присущие потери, сохраненные материалы, которые не могут свободно стекать при следующем этапе на этом процессе и отходы, храненные в тепле. Основными загрязнителями воздуха являются процессы сектора пыли и запаха. Запах является локальной проблемой, связанной либо с процессом, либо с хранением сырьевых материалов, побочных продуктов или отходов.</a:t>
            </a:r>
          </a:p>
        </p:txBody>
      </p:sp>
    </p:spTree>
    <p:extLst>
      <p:ext uri="{BB962C8B-B14F-4D97-AF65-F5344CB8AC3E}">
        <p14:creationId xmlns:p14="http://schemas.microsoft.com/office/powerpoint/2010/main" xmlns="" val="310648934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2888" y="1382196"/>
            <a:ext cx="8572500" cy="4401205"/>
          </a:xfrm>
          <a:prstGeom prst="rect">
            <a:avLst/>
          </a:prstGeom>
        </p:spPr>
        <p:txBody>
          <a:bodyPr wrap="square">
            <a:spAutoFit/>
          </a:bodyPr>
          <a:lstStyle/>
          <a:p>
            <a:pPr algn="just"/>
            <a:r>
              <a:rPr lang="ru-RU" sz="2000" b="0" dirty="0" smtClean="0">
                <a:solidFill>
                  <a:schemeClr val="tx1"/>
                </a:solidFill>
                <a:latin typeface="Times New Roman" pitchFamily="18" charset="0"/>
                <a:cs typeface="Times New Roman" pitchFamily="18" charset="0"/>
              </a:rPr>
              <a:t>Водопотребление и водоотведение сточных вод представляет основные аспекты в промышленных секторах. Большая часть воды, которая не используется в качестве ингредиента для продуктов, в конечном итоге оказывается в потоке сточных вод. Как правило, неочищенные сточные воды имеют высокое содержание ХПК и БПК (CCO, TOC и CBO); уровней может быть в 10-100 раз выше, чем в бытовых сточных водах. Концентрация SS колеблется от незначительного объема до объема 120 000 мг/л. В необработанных сточных водах из некоторых секторов, например, из мяса, рыбы, молочных продуктов и производства растительного масла, содержатся высокие концентрации жиров, масел и смазок (FOG). Высокий уровень фосфора также может произойти, особенно там, где большое количество фосфорной кислоты, которое используется в этом процессе, например, дегуммированное растительное масло или в очистке, производство прохлаждающих напитков или операции по очищению.</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57186" y="1480691"/>
            <a:ext cx="8201025" cy="4401205"/>
          </a:xfrm>
          <a:prstGeom prst="rect">
            <a:avLst/>
          </a:prstGeom>
        </p:spPr>
        <p:txBody>
          <a:bodyPr wrap="square">
            <a:spAutoFit/>
          </a:bodyPr>
          <a:lstStyle/>
          <a:p>
            <a:r>
              <a:rPr lang="ru-RU" sz="2000" b="0" dirty="0" smtClean="0">
                <a:solidFill>
                  <a:schemeClr val="tx1"/>
                </a:solidFill>
                <a:latin typeface="Times New Roman" pitchFamily="18" charset="0"/>
                <a:cs typeface="Times New Roman" pitchFamily="18" charset="0"/>
              </a:rPr>
              <a:t>  3. Сточные воды этой промышленной отрасли, как правило, содержат следующие загрязняющие типичные вещества: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a</a:t>
            </a:r>
            <a:r>
              <a:rPr lang="ru-RU" sz="2000" b="0" dirty="0" smtClean="0">
                <a:solidFill>
                  <a:schemeClr val="tx1"/>
                </a:solidFill>
                <a:latin typeface="Times New Roman" pitchFamily="18" charset="0"/>
                <a:cs typeface="Times New Roman" pitchFamily="18" charset="0"/>
              </a:rPr>
              <a:t>) твердые вещества (грубые и тонкодисперсные/в суспензии);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b</a:t>
            </a:r>
            <a:r>
              <a:rPr lang="ru-RU" sz="2000" b="0" dirty="0" smtClean="0">
                <a:solidFill>
                  <a:schemeClr val="tx1"/>
                </a:solidFill>
                <a:latin typeface="Times New Roman" pitchFamily="18" charset="0"/>
                <a:cs typeface="Times New Roman" pitchFamily="18" charset="0"/>
              </a:rPr>
              <a:t>) низкие или высокие значения </a:t>
            </a:r>
            <a:r>
              <a:rPr lang="ru-RU" sz="2000" b="0" dirty="0" err="1" smtClean="0">
                <a:solidFill>
                  <a:schemeClr val="tx1"/>
                </a:solidFill>
                <a:latin typeface="Times New Roman" pitchFamily="18" charset="0"/>
                <a:cs typeface="Times New Roman" pitchFamily="18" charset="0"/>
              </a:rPr>
              <a:t>pH</a:t>
            </a:r>
            <a:r>
              <a:rPr lang="ru-RU" sz="2000" b="0" dirty="0" smtClean="0">
                <a:solidFill>
                  <a:schemeClr val="tx1"/>
                </a:solidFill>
                <a:latin typeface="Times New Roman" pitchFamily="18" charset="0"/>
                <a:cs typeface="Times New Roman" pitchFamily="18" charset="0"/>
              </a:rPr>
              <a:t> по сравнению со значениями в диапазоне 6,5-8,5;</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c</a:t>
            </a:r>
            <a:r>
              <a:rPr lang="ru-RU" sz="2000" b="0" dirty="0" smtClean="0">
                <a:solidFill>
                  <a:schemeClr val="tx1"/>
                </a:solidFill>
                <a:latin typeface="Times New Roman" pitchFamily="18" charset="0"/>
                <a:cs typeface="Times New Roman" pitchFamily="18" charset="0"/>
              </a:rPr>
              <a:t>)свободные пищевые жиры и масла;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d</a:t>
            </a:r>
            <a:r>
              <a:rPr lang="ru-RU" sz="2000" b="0" dirty="0" smtClean="0">
                <a:solidFill>
                  <a:schemeClr val="tx1"/>
                </a:solidFill>
                <a:latin typeface="Times New Roman" pitchFamily="18" charset="0"/>
                <a:cs typeface="Times New Roman" pitchFamily="18" charset="0"/>
              </a:rPr>
              <a:t>)материалы в эмульсии, например, пищевые жиры и масла;</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e</a:t>
            </a:r>
            <a:r>
              <a:rPr lang="ru-RU" sz="2000" b="0" dirty="0" smtClean="0">
                <a:solidFill>
                  <a:schemeClr val="tx1"/>
                </a:solidFill>
                <a:latin typeface="Times New Roman" pitchFamily="18" charset="0"/>
                <a:cs typeface="Times New Roman" pitchFamily="18" charset="0"/>
              </a:rPr>
              <a:t>)растворимые </a:t>
            </a:r>
            <a:r>
              <a:rPr lang="ru-RU" sz="2000" b="0" dirty="0" err="1" smtClean="0">
                <a:solidFill>
                  <a:schemeClr val="tx1"/>
                </a:solidFill>
                <a:latin typeface="Times New Roman" pitchFamily="18" charset="0"/>
                <a:cs typeface="Times New Roman" pitchFamily="18" charset="0"/>
              </a:rPr>
              <a:t>биоразлагаемые</a:t>
            </a:r>
            <a:r>
              <a:rPr lang="ru-RU" sz="2000" b="0" dirty="0" smtClean="0">
                <a:solidFill>
                  <a:schemeClr val="tx1"/>
                </a:solidFill>
                <a:latin typeface="Times New Roman" pitchFamily="18" charset="0"/>
                <a:cs typeface="Times New Roman" pitchFamily="18" charset="0"/>
              </a:rPr>
              <a:t> органические материалы, аналитически обнаруженные параметры, такие как TOC, CCO, CBO (ХПК, БПК) и т.д.;</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f</a:t>
            </a:r>
            <a:r>
              <a:rPr lang="ru-RU" sz="2000" b="0" dirty="0" smtClean="0">
                <a:solidFill>
                  <a:schemeClr val="tx1"/>
                </a:solidFill>
                <a:latin typeface="Times New Roman" pitchFamily="18" charset="0"/>
                <a:cs typeface="Times New Roman" pitchFamily="18" charset="0"/>
              </a:rPr>
              <a:t>)летучие вещества, такие как аммиак и </a:t>
            </a:r>
            <a:r>
              <a:rPr lang="ru-RU" sz="2000" b="0" dirty="0" err="1" smtClean="0">
                <a:solidFill>
                  <a:schemeClr val="tx1"/>
                </a:solidFill>
                <a:latin typeface="Times New Roman" pitchFamily="18" charset="0"/>
                <a:cs typeface="Times New Roman" pitchFamily="18" charset="0"/>
              </a:rPr>
              <a:t>экстрагенты</a:t>
            </a:r>
            <a:r>
              <a:rPr lang="ru-RU" sz="2000" b="0" dirty="0" smtClean="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g</a:t>
            </a:r>
            <a:r>
              <a:rPr lang="ru-RU" sz="2000" b="0" dirty="0" smtClean="0">
                <a:solidFill>
                  <a:schemeClr val="tx1"/>
                </a:solidFill>
                <a:latin typeface="Times New Roman" pitchFamily="18" charset="0"/>
                <a:cs typeface="Times New Roman" pitchFamily="18" charset="0"/>
              </a:rPr>
              <a:t>)питательные вещества для растений, например, фосфор и азот;</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h</a:t>
            </a:r>
            <a:r>
              <a:rPr lang="ru-RU" sz="2000" b="0" dirty="0" smtClean="0">
                <a:solidFill>
                  <a:schemeClr val="tx1"/>
                </a:solidFill>
                <a:latin typeface="Times New Roman" pitchFamily="18" charset="0"/>
                <a:cs typeface="Times New Roman" pitchFamily="18" charset="0"/>
              </a:rPr>
              <a:t>)</a:t>
            </a:r>
            <a:r>
              <a:rPr lang="ru-RU" sz="2000" b="0" dirty="0" err="1" smtClean="0">
                <a:solidFill>
                  <a:schemeClr val="tx1"/>
                </a:solidFill>
                <a:latin typeface="Times New Roman" pitchFamily="18" charset="0"/>
                <a:cs typeface="Times New Roman" pitchFamily="18" charset="0"/>
              </a:rPr>
              <a:t>патогены</a:t>
            </a:r>
            <a:r>
              <a:rPr lang="ru-RU" sz="2000" b="0" dirty="0" smtClean="0">
                <a:solidFill>
                  <a:schemeClr val="tx1"/>
                </a:solidFill>
                <a:latin typeface="Times New Roman" pitchFamily="18" charset="0"/>
                <a:cs typeface="Times New Roman" pitchFamily="18" charset="0"/>
              </a:rPr>
              <a:t>, полученные, например, из санитарной воды;</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a:t>
            </a:r>
            <a:r>
              <a:rPr lang="ru-RU" sz="2000" b="0" dirty="0" err="1" smtClean="0">
                <a:solidFill>
                  <a:schemeClr val="tx1"/>
                </a:solidFill>
                <a:latin typeface="Times New Roman" pitchFamily="18" charset="0"/>
                <a:cs typeface="Times New Roman" pitchFamily="18" charset="0"/>
              </a:rPr>
              <a:t>i</a:t>
            </a:r>
            <a:r>
              <a:rPr lang="ru-RU" sz="2000" b="0" dirty="0" smtClean="0">
                <a:solidFill>
                  <a:schemeClr val="tx1"/>
                </a:solidFill>
                <a:latin typeface="Times New Roman" pitchFamily="18" charset="0"/>
                <a:cs typeface="Times New Roman" pitchFamily="18" charset="0"/>
              </a:rPr>
              <a:t>)</a:t>
            </a:r>
            <a:r>
              <a:rPr lang="ru-RU" sz="2000" b="0" dirty="0" err="1" smtClean="0">
                <a:solidFill>
                  <a:schemeClr val="tx1"/>
                </a:solidFill>
                <a:latin typeface="Times New Roman" pitchFamily="18" charset="0"/>
                <a:cs typeface="Times New Roman" pitchFamily="18" charset="0"/>
              </a:rPr>
              <a:t>небиоразлагаемые</a:t>
            </a:r>
            <a:r>
              <a:rPr lang="ru-RU" sz="2000" b="0" dirty="0" smtClean="0">
                <a:solidFill>
                  <a:schemeClr val="tx1"/>
                </a:solidFill>
                <a:latin typeface="Times New Roman" pitchFamily="18" charset="0"/>
                <a:cs typeface="Times New Roman" pitchFamily="18" charset="0"/>
              </a:rPr>
              <a:t> растворенные органические вещества.</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01/10/2021</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84775"/>
          </a:xfrm>
          <a:prstGeom prst="rect">
            <a:avLst/>
          </a:prstGeom>
          <a:noFill/>
        </p:spPr>
        <p:txBody>
          <a:bodyPr wrap="square" rtlCol="0">
            <a:spAutoFit/>
          </a:bodyPr>
          <a:lstStyle/>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85751" y="1413540"/>
            <a:ext cx="8486774" cy="5016758"/>
          </a:xfrm>
          <a:prstGeom prst="rect">
            <a:avLst/>
          </a:prstGeom>
        </p:spPr>
        <p:txBody>
          <a:bodyPr wrap="square">
            <a:spAutoFit/>
          </a:bodyPr>
          <a:lstStyle/>
          <a:p>
            <a:r>
              <a:rPr lang="ru-RU" sz="2000" dirty="0" smtClean="0">
                <a:solidFill>
                  <a:schemeClr val="tx1"/>
                </a:solidFill>
                <a:latin typeface="Times New Roman" pitchFamily="18" charset="0"/>
                <a:cs typeface="Times New Roman" pitchFamily="18" charset="0"/>
              </a:rPr>
              <a:t>Очистка сточных вод</a:t>
            </a:r>
            <a:endParaRPr lang="ru-RU" sz="2000" b="0" dirty="0" smtClean="0">
              <a:solidFill>
                <a:schemeClr val="tx1"/>
              </a:solidFill>
              <a:latin typeface="Times New Roman" pitchFamily="18" charset="0"/>
              <a:cs typeface="Times New Roman" pitchFamily="18" charset="0"/>
            </a:endParaRPr>
          </a:p>
          <a:p>
            <a:r>
              <a:rPr lang="ru-RU" sz="2000" b="0" dirty="0" smtClean="0">
                <a:solidFill>
                  <a:schemeClr val="tx1"/>
                </a:solidFill>
                <a:latin typeface="Times New Roman" pitchFamily="18" charset="0"/>
                <a:cs typeface="Times New Roman" pitchFamily="18" charset="0"/>
              </a:rPr>
              <a:t>            12. Очистка сточных вод является средством по профилактике и борьбе с загрязнением воды в конце технологического процесса. Сточные воды, которые происходят из разных источников, как вследствие потребления воды во время очистки и обработки, так и во время сушки материалов промышленного сектора. Должны быть применены НДТ, интегрированные в процесс, которые минимизируют как потребление, так и загрязнение воды. Для очистки сточных вод от установок промышленного сектора НДТ должны применять следующие комбинации соответствующих мер;</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1) устранение жира с помощью </a:t>
            </a:r>
            <a:r>
              <a:rPr lang="ru-RU" sz="2000" b="0" dirty="0" err="1" smtClean="0">
                <a:solidFill>
                  <a:schemeClr val="tx1"/>
                </a:solidFill>
                <a:latin typeface="Times New Roman" pitchFamily="18" charset="0"/>
                <a:cs typeface="Times New Roman" pitchFamily="18" charset="0"/>
              </a:rPr>
              <a:t>жироуловителя</a:t>
            </a:r>
            <a:r>
              <a:rPr lang="ru-RU" sz="2000" b="0" dirty="0" smtClean="0">
                <a:solidFill>
                  <a:schemeClr val="tx1"/>
                </a:solidFill>
                <a:latin typeface="Times New Roman" pitchFamily="18" charset="0"/>
                <a:cs typeface="Times New Roman" pitchFamily="18" charset="0"/>
              </a:rPr>
              <a:t> на установке, в случае, когда сточные воды содержат жиры животного или растительного происхождения;</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2) применение выравнивания потока и нагрузки;</a:t>
            </a:r>
            <a:br>
              <a:rPr lang="ru-RU" sz="2000" b="0" dirty="0" smtClean="0">
                <a:solidFill>
                  <a:schemeClr val="tx1"/>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            3) применение нейтрализации для слишком кислотных или щелочных сточных вод;</a:t>
            </a:r>
            <a:endParaRPr lang="ru-RU"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6489346"/>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3333</TotalTime>
  <Words>8563</Words>
  <Application>Microsoft Office PowerPoint</Application>
  <PresentationFormat>Экран (4:3)</PresentationFormat>
  <Paragraphs>1138</Paragraphs>
  <Slides>120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120</vt:i4>
      </vt:variant>
    </vt:vector>
  </HeadingPairs>
  <TitlesOfParts>
    <vt:vector size="121" baseType="lpstr">
      <vt:lpstr>GIZ_Banner_Kopfzeile-Ausland (3)</vt:lpstr>
      <vt:lpstr>Учебный курс для сотрудников операторов «Водоканала»  Модуль: Законодательная база и нормативные акты  в области водоснабжения и канализации  Сессия: Правовая и нормативная база в строительстве по эксплуатации водоснабжения и канализации в Республике Молдова.     5 – 6 – 7 – 8 октября 2021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Витя</cp:lastModifiedBy>
  <cp:revision>770</cp:revision>
  <cp:lastPrinted>2018-09-13T07:34:59Z</cp:lastPrinted>
  <dcterms:created xsi:type="dcterms:W3CDTF">2013-09-05T11:54:56Z</dcterms:created>
  <dcterms:modified xsi:type="dcterms:W3CDTF">2021-10-01T13:02:34Z</dcterms:modified>
</cp:coreProperties>
</file>