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80" r:id="rId2"/>
    <p:sldId id="276" r:id="rId3"/>
    <p:sldId id="283" r:id="rId4"/>
    <p:sldId id="293" r:id="rId5"/>
    <p:sldId id="284" r:id="rId6"/>
    <p:sldId id="285" r:id="rId7"/>
    <p:sldId id="295" r:id="rId8"/>
    <p:sldId id="287" r:id="rId9"/>
    <p:sldId id="298" r:id="rId10"/>
    <p:sldId id="297" r:id="rId11"/>
    <p:sldId id="29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9" r:id="rId20"/>
    <p:sldId id="306" r:id="rId21"/>
    <p:sldId id="307" r:id="rId22"/>
    <p:sldId id="288" r:id="rId23"/>
    <p:sldId id="289" r:id="rId24"/>
    <p:sldId id="290" r:id="rId25"/>
    <p:sldId id="308" r:id="rId26"/>
    <p:sldId id="310" r:id="rId27"/>
    <p:sldId id="294" r:id="rId28"/>
    <p:sldId id="292" r:id="rId29"/>
    <p:sldId id="278" r:id="rId30"/>
    <p:sldId id="279" r:id="rId31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74" d="100"/>
          <a:sy n="74" d="100"/>
        </p:scale>
        <p:origin x="408" y="6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01/12/2017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01/12/2017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Gheorghe 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96982" y="1562099"/>
            <a:ext cx="8839199" cy="501890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Курс обучения операторов </a:t>
            </a:r>
            <a:r>
              <a:rPr lang="ru-RU" b="1" dirty="0">
                <a:solidFill>
                  <a:srgbClr val="002060"/>
                </a:solidFill>
              </a:rPr>
              <a:t>сотрудников «</a:t>
            </a:r>
            <a:r>
              <a:rPr lang="ro-RO" b="1" dirty="0">
                <a:solidFill>
                  <a:srgbClr val="002060"/>
                </a:solidFill>
              </a:rPr>
              <a:t>Apa-Canal</a:t>
            </a:r>
            <a:r>
              <a:rPr lang="ro-RO" b="1" dirty="0" smtClean="0">
                <a:solidFill>
                  <a:srgbClr val="002060"/>
                </a:solidFill>
              </a:rPr>
              <a:t>»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Модуль</a:t>
            </a:r>
            <a:r>
              <a:rPr lang="ro-RO" b="1" dirty="0" smtClean="0">
                <a:solidFill>
                  <a:srgbClr val="FF0000"/>
                </a:solidFill>
              </a:rPr>
              <a:t> 10: </a:t>
            </a:r>
            <a:r>
              <a:rPr lang="ru-RU" b="1" dirty="0">
                <a:solidFill>
                  <a:srgbClr val="002060"/>
                </a:solidFill>
              </a:rPr>
              <a:t>Роль операторов публичных услуг водоснабжения и канализации в процессе привлечения инвестиций, </a:t>
            </a:r>
            <a:r>
              <a:rPr lang="ru-RU" b="1" dirty="0" smtClean="0">
                <a:solidFill>
                  <a:srgbClr val="002060"/>
                </a:solidFill>
              </a:rPr>
              <a:t>проектирования, строительства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ввода </a:t>
            </a:r>
            <a:r>
              <a:rPr lang="ru-RU" b="1" dirty="0">
                <a:solidFill>
                  <a:srgbClr val="002060"/>
                </a:solidFill>
              </a:rPr>
              <a:t>в эксплуатацию объектов водоснабжения и канализации</a:t>
            </a: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 Сессия</a:t>
            </a: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Эксперт</a:t>
            </a:r>
            <a:r>
              <a:rPr lang="ro-RO" sz="2000" b="1" dirty="0" smtClean="0">
                <a:solidFill>
                  <a:schemeClr val="tx1"/>
                </a:solidFill>
              </a:rPr>
              <a:t> conf. univ. dr. ing. Gheorghe CROITORU</a:t>
            </a: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o-RO" sz="1600" b="1" dirty="0" smtClean="0">
                <a:solidFill>
                  <a:schemeClr val="tx1"/>
                </a:solidFill>
              </a:rPr>
              <a:t>4-</a:t>
            </a: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o-RO" sz="1600" b="1" dirty="0" smtClean="0">
                <a:solidFill>
                  <a:schemeClr val="tx1"/>
                </a:solidFill>
              </a:rPr>
              <a:t>5-</a:t>
            </a: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o-RO" sz="1600" b="1" dirty="0" smtClean="0">
                <a:solidFill>
                  <a:schemeClr val="tx1"/>
                </a:solidFill>
              </a:rPr>
              <a:t>6 </a:t>
            </a:r>
            <a:r>
              <a:rPr lang="ru-RU" sz="1600" b="1" dirty="0" smtClean="0">
                <a:solidFill>
                  <a:schemeClr val="tx1"/>
                </a:solidFill>
              </a:rPr>
              <a:t>ноября</a:t>
            </a:r>
            <a:r>
              <a:rPr lang="ro-RO" sz="1600" b="1" dirty="0" smtClean="0">
                <a:solidFill>
                  <a:schemeClr val="tx1"/>
                </a:solidFill>
              </a:rPr>
              <a:t> 2017,  Chișinău</a:t>
            </a:r>
            <a:endParaRPr lang="ro-RO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55588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33388"/>
            <a:ext cx="183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50837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19" y="242372"/>
            <a:ext cx="827602" cy="8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825" y="755933"/>
            <a:ext cx="8699618" cy="552522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 smtClean="0"/>
              <a:t>1) </a:t>
            </a:r>
            <a:r>
              <a:rPr lang="ru-RU" b="1" dirty="0"/>
              <a:t>Анализ </a:t>
            </a:r>
            <a:r>
              <a:rPr lang="ru-RU" b="1" dirty="0" smtClean="0"/>
              <a:t>возможностей</a:t>
            </a:r>
            <a:endParaRPr lang="ro-RO" b="1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Анализ возможностей определяет инвестиционные возможности и </a:t>
            </a:r>
            <a:r>
              <a:rPr lang="ru-RU" dirty="0" smtClean="0"/>
              <a:t>направлен </a:t>
            </a:r>
            <a:r>
              <a:rPr lang="ru-RU" dirty="0"/>
              <a:t>на </a:t>
            </a:r>
            <a:r>
              <a:rPr lang="ru-RU" dirty="0" smtClean="0"/>
              <a:t>общую оценку </a:t>
            </a:r>
            <a:r>
              <a:rPr lang="ru-RU" dirty="0"/>
              <a:t>возможного </a:t>
            </a:r>
            <a:r>
              <a:rPr lang="ru-RU" dirty="0" smtClean="0"/>
              <a:t>объема </a:t>
            </a:r>
            <a:r>
              <a:rPr lang="ru-RU" dirty="0"/>
              <a:t>инвестиций, </a:t>
            </a:r>
            <a:r>
              <a:rPr lang="ru-RU" dirty="0" smtClean="0"/>
              <a:t>одновременно с подчеркиванием некоторых особенностей, преимуществ, доминирующих особенностей </a:t>
            </a:r>
            <a:r>
              <a:rPr lang="ru-RU" dirty="0"/>
              <a:t>региона, географического района, инвестиций и т.д., </a:t>
            </a:r>
            <a:r>
              <a:rPr lang="ru-RU" dirty="0" smtClean="0"/>
              <a:t>указанные в этом исследовании, </a:t>
            </a:r>
            <a:r>
              <a:rPr lang="ru-RU" dirty="0"/>
              <a:t>в случае </a:t>
            </a:r>
            <a:r>
              <a:rPr lang="ru-RU" dirty="0" smtClean="0"/>
              <a:t>государственно-частного партнерства.</a:t>
            </a:r>
            <a:endParaRPr lang="ro-RO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Этим исследованием преследуется привлечение </a:t>
            </a:r>
            <a:r>
              <a:rPr lang="ru-RU" dirty="0"/>
              <a:t>потенциальных инвесторов, предпринимателей и т.д. (</a:t>
            </a:r>
            <a:r>
              <a:rPr lang="ru-RU" dirty="0" smtClean="0"/>
              <a:t>частных партнеров), а также  презентация нескольких вариантов </a:t>
            </a:r>
            <a:r>
              <a:rPr lang="ru-RU" dirty="0"/>
              <a:t>проекта для того, чтобы вызвать интерес у заинтересованных сторон. Как правило, </a:t>
            </a:r>
            <a:r>
              <a:rPr lang="ru-RU" dirty="0" smtClean="0"/>
              <a:t>исследование является схематичным, представляет </a:t>
            </a:r>
            <a:r>
              <a:rPr lang="ru-RU" dirty="0"/>
              <a:t>приблизительные оценки и является </a:t>
            </a:r>
            <a:r>
              <a:rPr lang="ru-RU" dirty="0" smtClean="0"/>
              <a:t>недорогим.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Анализ </a:t>
            </a:r>
            <a:r>
              <a:rPr lang="ru-RU" dirty="0" smtClean="0"/>
              <a:t>возможностей включает </a:t>
            </a:r>
            <a:r>
              <a:rPr lang="ru-RU" dirty="0"/>
              <a:t>в себя: </a:t>
            </a:r>
            <a:r>
              <a:rPr lang="ru-RU" dirty="0" smtClean="0"/>
              <a:t>региональные</a:t>
            </a:r>
            <a:r>
              <a:rPr lang="ru-RU" dirty="0"/>
              <a:t>, районные, поселковые и специальные исследования возможностей</a:t>
            </a:r>
            <a:r>
              <a:rPr lang="ru-RU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 smtClean="0"/>
              <a:t>2) </a:t>
            </a:r>
            <a:r>
              <a:rPr lang="ru-RU" b="1" dirty="0"/>
              <a:t>Предварительное исследование (</a:t>
            </a:r>
            <a:r>
              <a:rPr lang="ru-RU" b="1" dirty="0" smtClean="0"/>
              <a:t>технико-экономическое обоснование)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Предварительное исследование обеспечивает технико-экономическое обоснование и предварительное определение проекта</a:t>
            </a:r>
            <a:r>
              <a:rPr lang="ru-RU" dirty="0" smtClean="0"/>
              <a:t>. </a:t>
            </a:r>
            <a:endParaRPr lang="ru-RU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Поскольку разработка технико-экономического обоснования требует больших финансовых затрат, то лучше провести </a:t>
            </a:r>
            <a:r>
              <a:rPr lang="ru-RU" dirty="0" smtClean="0"/>
              <a:t>предварительное детальное исследование, который влечет меньше финансовых ресурсов.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9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965776"/>
            <a:ext cx="8383424" cy="734837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Составление, доработка и дополнение темы для проектирования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832" y="1700613"/>
            <a:ext cx="8297966" cy="455484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/>
              <a:t>Цели</a:t>
            </a:r>
            <a:r>
              <a:rPr lang="ro-RO" sz="2000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</a:t>
            </a:r>
            <a:r>
              <a:rPr lang="ru-RU" sz="2000" dirty="0"/>
              <a:t>Установление четких критериев для разрешения </a:t>
            </a:r>
            <a:r>
              <a:rPr lang="ru-RU" sz="2000" dirty="0" smtClean="0"/>
              <a:t>желаний заказчика;</a:t>
            </a:r>
            <a:endParaRPr lang="ru-RU" sz="2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</a:t>
            </a:r>
            <a:r>
              <a:rPr lang="ru-RU" sz="2000" dirty="0"/>
              <a:t>Связывание </a:t>
            </a:r>
            <a:r>
              <a:rPr lang="ru-RU" sz="2000" dirty="0" smtClean="0"/>
              <a:t>пожеланий заказчика </a:t>
            </a:r>
            <a:r>
              <a:rPr lang="ru-RU" sz="2000" dirty="0"/>
              <a:t>с </a:t>
            </a:r>
            <a:r>
              <a:rPr lang="ru-RU" sz="2000" dirty="0" smtClean="0"/>
              <a:t>градостроительными условиями, в зависимости от расположения объекта;</a:t>
            </a:r>
            <a:endParaRPr lang="ru-RU" sz="2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</a:t>
            </a:r>
            <a:r>
              <a:rPr lang="ru-RU" sz="2000" dirty="0" smtClean="0"/>
              <a:t>Соблюдение положений законодательства.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/>
              <a:t>Содержание</a:t>
            </a:r>
            <a:r>
              <a:rPr lang="ro-RO" sz="2000" dirty="0" smtClean="0"/>
              <a:t>: - </a:t>
            </a:r>
            <a:r>
              <a:rPr lang="ru-RU" sz="2000" dirty="0"/>
              <a:t>Письменная документация, </a:t>
            </a:r>
            <a:r>
              <a:rPr lang="ru-RU" sz="2000" dirty="0" smtClean="0"/>
              <a:t>которая является отправной точкой </a:t>
            </a:r>
            <a:r>
              <a:rPr lang="ru-RU" sz="2000" dirty="0"/>
              <a:t>для последующих этапов </a:t>
            </a:r>
            <a:r>
              <a:rPr lang="ru-RU" sz="2000" dirty="0" smtClean="0"/>
              <a:t>проекта.</a:t>
            </a:r>
            <a:endParaRPr lang="ru-RU" sz="2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57" y="4520930"/>
            <a:ext cx="3126249" cy="20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847212"/>
            <a:ext cx="8383424" cy="74190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Эскизный проект (технико-экономическое обоснование/ предварительный проект)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832" y="1589114"/>
            <a:ext cx="8297966" cy="455484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Технико-экономическое обоснование </a:t>
            </a:r>
            <a:r>
              <a:rPr lang="ru-RU" sz="1900" dirty="0" smtClean="0"/>
              <a:t>содержит пакет разработанных документов </a:t>
            </a:r>
            <a:r>
              <a:rPr lang="ru-RU" sz="1900" dirty="0"/>
              <a:t>- в том числе технико-экономические расчеты, чертежи, </a:t>
            </a:r>
            <a:r>
              <a:rPr lang="ru-RU" sz="1900" dirty="0" smtClean="0"/>
              <a:t>обоснования, </a:t>
            </a:r>
            <a:r>
              <a:rPr lang="ru-RU" sz="1900" dirty="0"/>
              <a:t>конкретные управленческие </a:t>
            </a:r>
            <a:r>
              <a:rPr lang="ru-RU" sz="1900" dirty="0" smtClean="0"/>
              <a:t>меры действий – что касается реализации будущей </a:t>
            </a:r>
            <a:r>
              <a:rPr lang="ru-RU" sz="1900" dirty="0"/>
              <a:t>государственной инвестиционной цели</a:t>
            </a:r>
            <a:r>
              <a:rPr lang="ru-RU" sz="19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Документация </a:t>
            </a:r>
            <a:r>
              <a:rPr lang="ru-RU" sz="1900" dirty="0" smtClean="0"/>
              <a:t>для финансирования </a:t>
            </a:r>
            <a:r>
              <a:rPr lang="ru-RU" sz="1900" dirty="0"/>
              <a:t>является одним из ключевых элементов в технико-экономическом обосновании, которое является </a:t>
            </a:r>
            <a:r>
              <a:rPr lang="ru-RU" sz="1900" dirty="0" smtClean="0"/>
              <a:t>инструментом позволяющее </a:t>
            </a:r>
            <a:r>
              <a:rPr lang="ru-RU" sz="1900" dirty="0"/>
              <a:t>инвестору, </a:t>
            </a:r>
            <a:r>
              <a:rPr lang="ru-RU" sz="1900" dirty="0" smtClean="0"/>
              <a:t>владельцу </a:t>
            </a:r>
            <a:r>
              <a:rPr lang="ru-RU" sz="1900" dirty="0"/>
              <a:t>идеи проекта или </a:t>
            </a:r>
            <a:r>
              <a:rPr lang="ru-RU" sz="1900" dirty="0" smtClean="0"/>
              <a:t>финансовому аналитику </a:t>
            </a:r>
            <a:r>
              <a:rPr lang="ru-RU" sz="1900" dirty="0"/>
              <a:t>принимать решение в </a:t>
            </a:r>
            <a:r>
              <a:rPr lang="ru-RU" sz="1900" dirty="0" smtClean="0"/>
              <a:t>зависимости и </a:t>
            </a:r>
            <a:r>
              <a:rPr lang="ru-RU" sz="1900" dirty="0"/>
              <a:t>на основе полной информации, </a:t>
            </a:r>
            <a:r>
              <a:rPr lang="ru-RU" sz="1900" dirty="0" smtClean="0"/>
              <a:t>если инвестиция является </a:t>
            </a:r>
            <a:r>
              <a:rPr lang="ru-RU" sz="1900" dirty="0"/>
              <a:t>или нет </a:t>
            </a:r>
            <a:r>
              <a:rPr lang="ru-RU" sz="1900" dirty="0" smtClean="0"/>
              <a:t>рациональной/выполнимой, а также </a:t>
            </a:r>
            <a:r>
              <a:rPr lang="ru-RU" sz="1900" dirty="0"/>
              <a:t>когда и как </a:t>
            </a:r>
            <a:r>
              <a:rPr lang="ru-RU" sz="1900" dirty="0" smtClean="0"/>
              <a:t>можно осуществлять финансирование/внедрение проекта.</a:t>
            </a:r>
            <a:endParaRPr lang="ro-RO" sz="1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43" y="4734369"/>
            <a:ext cx="2769947" cy="18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915982"/>
            <a:ext cx="8383424" cy="456695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Эскизный проект (технико-экономическое обоснование/ предварительный проект)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1" y="1690197"/>
            <a:ext cx="7576082" cy="48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804379"/>
            <a:ext cx="8383424" cy="45669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Бизнес-план </a:t>
            </a:r>
            <a:r>
              <a:rPr lang="it-IT" sz="2200" b="1" dirty="0" smtClean="0">
                <a:solidFill>
                  <a:srgbClr val="FF0000"/>
                </a:solidFill>
                <a:latin typeface="+mn-lt"/>
              </a:rPr>
              <a:t>(business-plan)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341832" y="1261074"/>
            <a:ext cx="8383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Основная роль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привлечении финансирования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отводится бизнес-плану.</a:t>
            </a:r>
            <a:endParaRPr lang="ru-RU" sz="20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Бизнес-план разработан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как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логическое продолжение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технико-экономического обоснования.</a:t>
            </a:r>
            <a:endParaRPr lang="ru-RU" sz="20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Бизнес-план является инструментом планирования для этапа эксплуатации,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развертывая оптимальный сценарий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реализации, предложенного технико-экономического обоснования.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Для инвестиционных проектов, превышающих 5 миллионов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лей, согласно П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1029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от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19.12.2013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о государственных капитальных </a:t>
            </a:r>
            <a:r>
              <a:rPr lang="ru-RU" sz="2000" b="0" i="1" dirty="0" smtClean="0">
                <a:solidFill>
                  <a:schemeClr val="bg2">
                    <a:lumMod val="50000"/>
                  </a:schemeClr>
                </a:solidFill>
              </a:rPr>
              <a:t>инвестициях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необходимо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представить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технико-экономическое обоснование в случае если финансирование производится из государственного бюджета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o-RO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75" y="5013729"/>
            <a:ext cx="3894738" cy="16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88" y="540029"/>
            <a:ext cx="8383424" cy="456695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Документация по градостроительству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обустройству территории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154302" y="1236052"/>
            <a:ext cx="8639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Документация по градостроительству и обустройству территории 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инструмент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обоснования стратегии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устойчивого развития всех отраслей народного хозяйства, основанный на инициативе и при поддержке местных властей,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продвигающие все действия в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территории.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Согласно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Закону № 835-XII от 17 мая 1996 </a:t>
            </a:r>
            <a:r>
              <a:rPr lang="ru-RU" sz="1800" b="0" i="1" dirty="0">
                <a:solidFill>
                  <a:schemeClr val="bg2">
                    <a:lumMod val="50000"/>
                  </a:schemeClr>
                </a:solidFill>
              </a:rPr>
              <a:t>об основах градостроительства и обустройстве </a:t>
            </a:r>
            <a:r>
              <a:rPr lang="ru-RU" sz="1800" b="0" i="1" dirty="0" smtClean="0">
                <a:solidFill>
                  <a:schemeClr val="bg2">
                    <a:lumMod val="50000"/>
                  </a:schemeClr>
                </a:solidFill>
              </a:rPr>
              <a:t>территории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, документация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по градостроительству и обустройству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территории включает планы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обустройства  территории, градостроительные планы и сопутствующие им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регламенты. </a:t>
            </a:r>
            <a:endParaRPr lang="ru-RU" sz="1800" b="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documentatia de urb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78" y="4230168"/>
            <a:ext cx="4473571" cy="22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502" y="3631527"/>
            <a:ext cx="42130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Документацией по градостроительству и  обустройству  территории, носящей регламентирующий характер, устанавливаются назначение  земельных участков  и  правила  их использования.  На ее основе   выдаются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градостроительный сертификат и разрешение на строительство</a:t>
            </a:r>
            <a:r>
              <a:rPr lang="ro-RO" sz="1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727974"/>
            <a:ext cx="8383424" cy="820473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Документация по градостроительству </a:t>
            </a:r>
            <a:br>
              <a:rPr lang="ru-RU" sz="2200" b="1" dirty="0">
                <a:solidFill>
                  <a:srgbClr val="FF0000"/>
                </a:solidFill>
                <a:latin typeface="+mn-lt"/>
              </a:rPr>
            </a:br>
            <a:r>
              <a:rPr lang="ru-RU" sz="2200" b="1" dirty="0">
                <a:solidFill>
                  <a:srgbClr val="FF0000"/>
                </a:solidFill>
                <a:latin typeface="+mn-lt"/>
              </a:rPr>
              <a:t>и обустройству территории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341832" y="1531427"/>
            <a:ext cx="83834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Положения  директивного характера, содержащиеся в местных планах обустройства территории, относятся к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Основным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направлениям развития территории населенных пунктов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Основным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системам инженерно-технического обеспечения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Определению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зон,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которых обязательна разработка градостроительных планов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Определению 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зон,  в  которых намечается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осуществление 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основных мероприятий по обустройству территории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Определению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охранных зон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Делению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территории на основные функциональные зоны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832" y="4530616"/>
            <a:ext cx="8383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Минимальное обязательное содержание  документации  по градостроительству  и обустройству территории устанавливается по  каждой категории конкретных случаев посредством положений и инструкций, разработанных центральным органом публичного управления градостроительства и обустройства  территории  и  утвержденных Правительством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2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07" y="992894"/>
            <a:ext cx="8725257" cy="456695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Этапы и процедуры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для проектных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строительных работ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341832" y="1620648"/>
            <a:ext cx="83834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Вопрос о  необходимости разработки детального градостроительного плана  решают органы местного публичного управления. Они информируют об этом заинтересованных   физических  и  юридических   лиц  посредством градостроительного сертификата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o-RO" sz="1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Порядок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разрешения, согласования и проверки проектных работ,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регламентируется Законом №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163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от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09.07.2010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о разрешении выполнения строительных </a:t>
            </a:r>
            <a:r>
              <a:rPr lang="ru-RU" sz="2000" b="0" i="1" dirty="0" smtClean="0">
                <a:solidFill>
                  <a:schemeClr val="bg2">
                    <a:lumMod val="50000"/>
                  </a:schemeClr>
                </a:solidFill>
              </a:rPr>
              <a:t>работ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o-RO" sz="1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Правовые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,  технико-экономические и организационные основы деятельности в области строительства физических и юридических  лиц, их обязанности и ответственность за обеспечение качества в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строительстве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установлены Законом №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721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от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02.02.1996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о качестве в строительстве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с последующими изменениями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9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07" y="992894"/>
            <a:ext cx="8725257" cy="77608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Выдача</a:t>
            </a:r>
            <a:r>
              <a:rPr lang="pt-BR" sz="2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градостроительного сертификата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разрешения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на строительство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82012" y="1851242"/>
            <a:ext cx="838342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Согласно положениям П.П. №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1469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от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30.12.2016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</a:rPr>
              <a:t>oб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 утверждении Положения о создании и </a:t>
            </a:r>
            <a:r>
              <a:rPr lang="ru-RU" sz="2000" b="0" i="1" dirty="0" smtClean="0">
                <a:solidFill>
                  <a:schemeClr val="bg2">
                    <a:lumMod val="50000"/>
                  </a:schemeClr>
                </a:solidFill>
              </a:rPr>
              <a:t>функционировании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единого окна по </a:t>
            </a:r>
            <a:r>
              <a:rPr lang="ru-RU" sz="2000" b="0" i="1" dirty="0" smtClean="0">
                <a:solidFill>
                  <a:schemeClr val="bg2">
                    <a:lumMod val="50000"/>
                  </a:schemeClr>
                </a:solidFill>
              </a:rPr>
              <a:t>разрешению выполнения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строительных </a:t>
            </a:r>
            <a:r>
              <a:rPr lang="ru-RU" sz="2000" b="0" i="1" dirty="0" smtClean="0">
                <a:solidFill>
                  <a:schemeClr val="bg2">
                    <a:lumMod val="50000"/>
                  </a:schemeClr>
                </a:solidFill>
              </a:rPr>
              <a:t>работ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органы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местного публичного управления выдают документы и необходимые заключения, относящиеся к разрешению выполнения строительных работ, посредством Автоматизированной информационной системы производства и выдачи разрешительных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документов.</a:t>
            </a:r>
            <a:endParaRPr lang="ru-RU" sz="20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o-RO" sz="1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Единое окно по разрешению выполнения строительных работ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представляет собой механизм, обеспечивающий предоставление согласовывающими субъектами информации и образцов документов, подлежащих использованию бенефициарами, участвующими в процессе разрешения выполнения строительных работ, в одном едином пункте приема в составе местных органов публичного управления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20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5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71" y="916163"/>
            <a:ext cx="8725257" cy="724811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Выдача градостроительного сертификата и разрешения на строительство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73467" y="1640974"/>
            <a:ext cx="83834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Градостроительные сертификаты и разрешения на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строительство выдаются </a:t>
            </a:r>
            <a:r>
              <a:rPr lang="ru-RU" sz="1800" b="0" dirty="0" err="1">
                <a:solidFill>
                  <a:schemeClr val="bg2">
                    <a:lumMod val="50000"/>
                  </a:schemeClr>
                </a:solidFill>
              </a:rPr>
              <a:t>примарами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муниципиев, городов, коммун и сел на строения (работы по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строительству)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любых назначений и видов собственности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Для комплексных объектов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(внешние сети водоснабжения и канализации),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расположенных на участках, принадлежащих нескольким административно-территориальным единицам, градостроительные сертификаты для проектирования и разрешения на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строительство выдаются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председателями районов на основании заключений, выданных </a:t>
            </a:r>
            <a:r>
              <a:rPr lang="ru-RU" sz="1800" b="0" dirty="0" err="1">
                <a:solidFill>
                  <a:schemeClr val="bg2">
                    <a:lumMod val="50000"/>
                  </a:schemeClr>
                </a:solidFill>
              </a:rPr>
              <a:t>примарами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населенных пунктов, на территории которых будет осуществляться предусматриваемая деятельность.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Градостроительные сертификаты и разрешения на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строительство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подписываются </a:t>
            </a:r>
            <a:r>
              <a:rPr lang="ru-RU" sz="1800" b="0" dirty="0" err="1">
                <a:solidFill>
                  <a:schemeClr val="bg2">
                    <a:lumMod val="50000"/>
                  </a:schemeClr>
                </a:solidFill>
              </a:rPr>
              <a:t>примаром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или, в зависимости от обстоятельств, председателем района, а также секретарем местного совета и главным архитектором. </a:t>
            </a:r>
            <a:endParaRPr lang="ro-RO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На общественно полезные работы национального значения градостроительный сертификат для проектирования и разрешение на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строительство выдаются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национальным органом управления в строительстве в соответствии с действующим законодательством. </a:t>
            </a:r>
            <a:endParaRPr lang="ro-RO" sz="18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57341" y="986063"/>
            <a:ext cx="8229318" cy="459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o-RO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br>
              <a:rPr lang="ro-RO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o-RO" sz="2000" b="1" dirty="0"/>
              <a:t/>
            </a:r>
            <a:br>
              <a:rPr lang="ro-RO" sz="2000" b="1" dirty="0"/>
            </a:br>
            <a:endParaRPr lang="de-DE" sz="20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Z" dirty="0"/>
              <a:t>Gheorghe </a:t>
            </a:r>
            <a:r>
              <a:rPr lang="en-BZ" dirty="0" err="1"/>
              <a:t>Croitoru</a:t>
            </a:r>
            <a:endParaRPr lang="en-BZ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01/12/2017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281" y="1445991"/>
            <a:ext cx="85457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Идентификация и определение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необходимости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инвестиций,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обоснование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маркетинг.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Этапы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процедуры работ по проектированию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строительству.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o-RO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Экономическое и социальное обоснование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o-R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Консультирование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правовой базы для инвестиций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Imagini pentru studiu de fezabili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87" y="4748110"/>
            <a:ext cx="4458382" cy="18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1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1" y="883334"/>
            <a:ext cx="8725257" cy="827360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Содержание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градостроительного сертификата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для проектирования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56375" y="1564243"/>
            <a:ext cx="838342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Согласно ст.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6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Закона №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 163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от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09.07.2010 </a:t>
            </a:r>
            <a:r>
              <a:rPr lang="ru-RU" sz="1900" b="0" i="1" dirty="0">
                <a:solidFill>
                  <a:schemeClr val="bg2">
                    <a:lumMod val="50000"/>
                  </a:schemeClr>
                </a:solidFill>
              </a:rPr>
              <a:t>о разрешении выполнения строительных </a:t>
            </a:r>
            <a:r>
              <a:rPr lang="ru-RU" sz="1900" b="0" i="1" dirty="0" smtClean="0">
                <a:solidFill>
                  <a:schemeClr val="bg2">
                    <a:lumMod val="50000"/>
                  </a:schemeClr>
                </a:solidFill>
              </a:rPr>
              <a:t>работ,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Градостроительный сертификат для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проектирования должен содержать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предписания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и элементы, характеризующие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Правовой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режим объекта недвижимости/участка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Экономический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режим объекта недвижимости/участка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Технический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режим объекта недвижимости/участка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Архитектурно-градостроительный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режим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К градостроительному сертификату для проектирования эмитент прилагает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План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размещения объекта недвижимости/участка с указанием их размеров/границ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Санитарное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заключение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Заключение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на предоставление земельных участков для размещения, проектирования объектов в результате участия в работе комиссий по выбору участков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900" b="0" dirty="0" smtClean="0">
                <a:solidFill>
                  <a:schemeClr val="bg2">
                    <a:lumMod val="50000"/>
                  </a:schemeClr>
                </a:solidFill>
              </a:rPr>
              <a:t>Заключение </a:t>
            </a:r>
            <a:r>
              <a:rPr lang="ru-RU" sz="1900" b="0" dirty="0">
                <a:solidFill>
                  <a:schemeClr val="bg2">
                    <a:lumMod val="50000"/>
                  </a:schemeClr>
                </a:solidFill>
              </a:rPr>
              <a:t>службы спасателей и пожарных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3" y="317776"/>
            <a:ext cx="6597353" cy="793297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Согласование, проверка и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утверждение </a:t>
            </a:r>
            <a:br>
              <a:rPr lang="ru-RU" sz="2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проектной документации</a:t>
            </a:r>
            <a:endParaRPr lang="ru-RU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56373" y="1111073"/>
            <a:ext cx="86825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основании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Градостроительного сертификата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проектирования заказчик 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должен получить следующие разрешения и исследования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•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Разрешения на подключение к инженерным сетям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•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План разбивки сетей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•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Топографическое исследование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•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Геотехнические изыскания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Согласно </a:t>
            </a:r>
            <a:r>
              <a:rPr lang="ru-RU" sz="1800" b="0" dirty="0" err="1" smtClean="0">
                <a:solidFill>
                  <a:schemeClr val="bg2">
                    <a:lumMod val="50000"/>
                  </a:schemeClr>
                </a:solidFill>
              </a:rPr>
              <a:t>ст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11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Закона № 163 от 09.07.2010 </a:t>
            </a:r>
            <a:r>
              <a:rPr lang="ru-RU" sz="1800" b="0" i="1" dirty="0">
                <a:solidFill>
                  <a:schemeClr val="bg2">
                    <a:lumMod val="50000"/>
                  </a:schemeClr>
                </a:solidFill>
              </a:rPr>
              <a:t>о разрешении выполнения строительных работ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Проектная документация, разработанная на основании градостроительного сертификата для проектирования, подлежит в обязательном порядке проверке аттестованными проверяющими проектов в составе учреждений, авторизованных на проверку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проектов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Проектная документация, разработанная в соответствии с национальными нормативами и стандартами, проверенная в установленном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порядке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, не требует дополнительного согласования в органах государственного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надзора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Проектная документация для инженерных сетей, разработанная на основании заключений на подключение к сетям, плана прокладки сетей и в соответствии с нормативными документами, не подлежит дополнительному согласованию поставщиками (владельцами сетей).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5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09" y="1525145"/>
            <a:ext cx="2080381" cy="28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1566807"/>
            <a:ext cx="2005122" cy="2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3465" y="4549401"/>
            <a:ext cx="624721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Используются сегодня </a:t>
            </a:r>
            <a:r>
              <a:rPr lang="ro-MD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национальных норматива и</a:t>
            </a:r>
            <a:r>
              <a:rPr lang="ro-MD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D" altLang="ru-RU" sz="20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СНиП-а</a:t>
            </a:r>
            <a:r>
              <a:rPr lang="ro-MD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обязательного характера</a:t>
            </a:r>
            <a:r>
              <a:rPr lang="ro-MD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</a:t>
            </a:r>
            <a:r>
              <a:rPr lang="ro-MD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D" altLang="ru-RU" sz="20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нормативных документов информационного характера и более</a:t>
            </a:r>
            <a:r>
              <a:rPr lang="ro-MD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D" altLang="ru-RU" sz="20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 </a:t>
            </a:r>
            <a:r>
              <a:rPr lang="ru-RU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стандартов ГОСТ бывшего СССР</a:t>
            </a:r>
            <a:r>
              <a:rPr lang="ro-MD" altLang="ru-RU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4427665"/>
            <a:ext cx="1829069" cy="19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" y="1566807"/>
            <a:ext cx="1960773" cy="27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45" y="1566807"/>
            <a:ext cx="1947333" cy="27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0316" y="916416"/>
            <a:ext cx="7720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Текущая нормативная база для </a:t>
            </a:r>
            <a:r>
              <a:rPr lang="ru-RU" dirty="0" smtClean="0">
                <a:solidFill>
                  <a:srgbClr val="FF0000"/>
                </a:solidFill>
              </a:rPr>
              <a:t>проектирования</a:t>
            </a:r>
            <a:endParaRPr lang="ro-R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8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470" y="543933"/>
            <a:ext cx="7776000" cy="465241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Национальные нормативные документы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4691" y="1000243"/>
            <a:ext cx="8734617" cy="57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NCM G.03.01-2012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Станции очистки коммунальных сточных вод малой производительности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CP G.03.01-2006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Проектирование и монтаж трубопроводов систем холодного и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горячего водоснабжения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altLang="ru-RU" sz="1800" b="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металлополимерных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труб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CP G.03.02-2006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Проектирование и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монтаж трубопроводов систем водоснабжения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канализации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полимерных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материалов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CP G.03.03-2011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Проектирование и монтаж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подземных трубопроводов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водоснабжения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стеклопластиковых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труб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CP G.03.04-2011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Проектирование, монтаж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эксплуатация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 внутренней</a:t>
            </a:r>
          </a:p>
          <a:p>
            <a:pPr algn="just" eaLnBrk="1" hangingPunct="1">
              <a:lnSpc>
                <a:spcPct val="107000"/>
              </a:lnSpc>
            </a:pP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канализации из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полипропиленовых труб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CP G.03.05-2011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Проектирование и монтаж внутренних систем водоснабжения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отопления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зданий из медных труб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CP G.03.06-2011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Проектирование и монтаж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подземных трубопроводов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канализации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стеклопластиковых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труб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NCM G.03.03:2015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Внутренний водопровод и канализация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NCM G.03.02:2015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Наружные сети и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сооружения канализации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 G.03.0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:2016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естественной биологической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очистки коммунальных</a:t>
            </a:r>
          </a:p>
          <a:p>
            <a:pPr algn="just" eaLnBrk="1" hangingPunct="1">
              <a:lnSpc>
                <a:spcPct val="107000"/>
              </a:lnSpc>
            </a:pP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сточных вод в фильтрах,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засаженных высшей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водной 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растительностью (</a:t>
            </a:r>
            <a:r>
              <a:rPr lang="ru-RU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фитофильтры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5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89" y="847719"/>
            <a:ext cx="7776000" cy="456695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Перспективы улучшения нормативной базы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90" y="1289670"/>
            <a:ext cx="3469658" cy="523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304" y="1489127"/>
            <a:ext cx="52300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Приняты в качестве национальных стандартов примерно</a:t>
            </a:r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 320 </a:t>
            </a:r>
            <a:r>
              <a:rPr lang="ru-RU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европейских стандартов в области водоснабжения и канализации</a:t>
            </a:r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 eaLnBrk="1" hangingPunct="1"/>
            <a:r>
              <a:rPr lang="ro-RO" altLang="ru-RU" sz="2000" b="0" dirty="0">
                <a:solidFill>
                  <a:schemeClr val="bg2">
                    <a:lumMod val="50000"/>
                  </a:schemeClr>
                </a:solidFill>
              </a:rPr>
              <a:t>SM SR EN 752:2011 </a:t>
            </a:r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„Rețele </a:t>
            </a:r>
            <a:r>
              <a:rPr lang="ro-RO" altLang="ru-RU" sz="2000" b="0" dirty="0">
                <a:solidFill>
                  <a:schemeClr val="bg2">
                    <a:lumMod val="50000"/>
                  </a:schemeClr>
                </a:solidFill>
              </a:rPr>
              <a:t>de canalizare în exteriorul clădirilor” și SM SR EN 805:2011 „Alimentări cu apă. </a:t>
            </a:r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Condiții </a:t>
            </a:r>
            <a:r>
              <a:rPr lang="ro-RO" altLang="ru-RU" sz="2000" b="0" dirty="0">
                <a:solidFill>
                  <a:schemeClr val="bg2">
                    <a:lumMod val="50000"/>
                  </a:schemeClr>
                </a:solidFill>
              </a:rPr>
              <a:t>pentru sistemele </a:t>
            </a:r>
            <a:r>
              <a:rPr lang="ro-RO" altLang="ru-RU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altLang="ru-RU" sz="2000" b="0" dirty="0">
                <a:solidFill>
                  <a:schemeClr val="bg2">
                    <a:lumMod val="50000"/>
                  </a:schemeClr>
                </a:solidFill>
              </a:rPr>
              <a:t> componentele exterioare clădirilor</a:t>
            </a:r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”.</a:t>
            </a:r>
            <a:endParaRPr lang="ro-RO" altLang="ru-RU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38" y="4351449"/>
            <a:ext cx="3648357" cy="222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6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555" y="455808"/>
            <a:ext cx="4520725" cy="45669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Приемка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сооружений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64919" y="1033274"/>
            <a:ext cx="8383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Приемка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сооружений регламентируется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Законом № 721 от 02.02.1996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о качестве в </a:t>
            </a:r>
            <a:r>
              <a:rPr lang="ru-RU" sz="2000" b="0" i="1" dirty="0" smtClean="0">
                <a:solidFill>
                  <a:schemeClr val="bg2">
                    <a:lumMod val="50000"/>
                  </a:schemeClr>
                </a:solidFill>
              </a:rPr>
              <a:t>строительстве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и П.П. №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285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от  23.05.1996 </a:t>
            </a:r>
            <a:r>
              <a:rPr lang="ru-RU" sz="2000" b="0" i="1" dirty="0" smtClean="0">
                <a:solidFill>
                  <a:schemeClr val="bg2">
                    <a:lumMod val="50000"/>
                  </a:schemeClr>
                </a:solidFill>
              </a:rPr>
              <a:t>об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утверждении Положения о приемке </a:t>
            </a:r>
            <a:r>
              <a:rPr lang="ru-RU" sz="2000" b="0" i="1" dirty="0" smtClean="0">
                <a:solidFill>
                  <a:schemeClr val="bg2">
                    <a:lumMod val="50000"/>
                  </a:schemeClr>
                </a:solidFill>
              </a:rPr>
              <a:t>строительных работ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</a:rPr>
              <a:t>и установленного оборудования</a:t>
            </a:r>
            <a:r>
              <a:rPr lang="ro-RO" sz="2000" b="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измененное П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318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от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23.05.17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П.П. №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от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30.12.16,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введенное в действие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03.03.17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Приемка строительных работ и установленного оборудования осуществляется в два этапа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Приемка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по окончании работ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Окончательная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приемка по истечении гарантийного срока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При приемке строительных работ и установленного оборудования, финансируемых из средств государственного бюджета и местных бюджетов, инвесторы обязаны включить в приемочные комиссии по одному представителю, назначенному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1)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Национальным центром общественного здоровья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2)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Государственной экологической инспекцией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3)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Службой гражданской защиты и чрезвычайных ситуаций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51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693202"/>
            <a:ext cx="6631536" cy="456695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Экономическое и социальное обоснование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82011" y="1238373"/>
            <a:ext cx="83834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Экономическое и социальное обоснование необходимо для правильной оценки проекта. Она обеспечивает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общий обзор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затрат и выгод для экономики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поселения/региона.</a:t>
            </a:r>
          </a:p>
          <a:p>
            <a:pPr algn="just"/>
            <a:endParaRPr lang="ru-RU" sz="1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При проектировании систем водоснабжения и канализации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необходимо учесть принятие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решений,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которые гарантируют качество выполненных работ.</a:t>
            </a:r>
          </a:p>
          <a:p>
            <a:pPr algn="just"/>
            <a:endParaRPr lang="ru-RU" sz="1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Проект должен предусматривать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работы для зоны предусмотренной в градостроительном плане,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но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поэтапно, с учетом:</a:t>
            </a:r>
          </a:p>
          <a:p>
            <a:pPr algn="just"/>
            <a:endParaRPr lang="ru-RU" sz="1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a)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возможности сокращения жилой площади поселения, сближения домов – рост плотности населения;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b)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возможности устройства уличных сетей, необходимых для развития инженерных сетей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(газ, вода, сточные воды и т.д.);</a:t>
            </a:r>
            <a:endParaRPr lang="ru-RU" sz="2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c) 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возможности удачного размещения инженерных работ, места установки, зоны санитарной защиты, зоны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развития и т.д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01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312284"/>
            <a:ext cx="7776000" cy="617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Вопросы для самооценки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9660" y="1930212"/>
            <a:ext cx="8015955" cy="3816000"/>
          </a:xfrm>
        </p:spPr>
        <p:txBody>
          <a:bodyPr/>
          <a:lstStyle/>
          <a:p>
            <a:pPr algn="just"/>
            <a:r>
              <a:rPr lang="en-US" sz="2000" dirty="0" smtClean="0"/>
              <a:t>1</a:t>
            </a:r>
            <a:r>
              <a:rPr lang="ro-RO" sz="2000" dirty="0" smtClean="0"/>
              <a:t>. </a:t>
            </a:r>
            <a:r>
              <a:rPr lang="ru-RU" sz="2000" dirty="0" smtClean="0"/>
              <a:t>Перечислите основные этапы </a:t>
            </a:r>
            <a:r>
              <a:rPr lang="ru-RU" sz="2000" dirty="0"/>
              <a:t>реализации проекта для государственных инвестиций.</a:t>
            </a:r>
          </a:p>
          <a:p>
            <a:pPr algn="just"/>
            <a:r>
              <a:rPr lang="ro-RO" sz="2000" dirty="0" smtClean="0"/>
              <a:t>2</a:t>
            </a:r>
            <a:r>
              <a:rPr lang="ro-RO" sz="2000" dirty="0"/>
              <a:t>. </a:t>
            </a:r>
            <a:r>
              <a:rPr lang="ru-RU" sz="2000" dirty="0" smtClean="0"/>
              <a:t>Представьте </a:t>
            </a:r>
            <a:r>
              <a:rPr lang="ru-RU" sz="2000" dirty="0"/>
              <a:t>содержание </a:t>
            </a:r>
            <a:r>
              <a:rPr lang="ru-RU" sz="2000" dirty="0" smtClean="0"/>
              <a:t>технико-экономического обоснования.</a:t>
            </a:r>
          </a:p>
          <a:p>
            <a:pPr algn="just"/>
            <a:r>
              <a:rPr lang="en-US" sz="2000" dirty="0" smtClean="0"/>
              <a:t>3</a:t>
            </a:r>
            <a:r>
              <a:rPr lang="ro-RO" sz="2000" dirty="0"/>
              <a:t>. </a:t>
            </a:r>
            <a:r>
              <a:rPr lang="ru-RU" sz="2000" dirty="0"/>
              <a:t>Перечислите </a:t>
            </a:r>
            <a:r>
              <a:rPr lang="ru-RU" sz="2000" dirty="0" smtClean="0"/>
              <a:t>законодательные акты </a:t>
            </a:r>
            <a:r>
              <a:rPr lang="ru-RU" sz="2000" dirty="0"/>
              <a:t>по выдаче </a:t>
            </a:r>
            <a:r>
              <a:rPr lang="ru-RU" sz="2000" dirty="0" smtClean="0"/>
              <a:t>Градостроительного сертификата </a:t>
            </a:r>
            <a:r>
              <a:rPr lang="ru-RU" sz="2000" dirty="0"/>
              <a:t>и </a:t>
            </a:r>
            <a:r>
              <a:rPr lang="ru-RU" sz="2000" dirty="0" smtClean="0"/>
              <a:t>Разрешения </a:t>
            </a:r>
            <a:r>
              <a:rPr lang="ru-RU" sz="2000" dirty="0"/>
              <a:t>на строительство.</a:t>
            </a:r>
            <a:endParaRPr lang="ru-RU" sz="2000" dirty="0" smtClean="0"/>
          </a:p>
          <a:p>
            <a:pPr algn="just"/>
            <a:r>
              <a:rPr lang="en-US" sz="2000" dirty="0" smtClean="0"/>
              <a:t>4</a:t>
            </a:r>
            <a:r>
              <a:rPr lang="ro-RO" sz="2000" dirty="0" smtClean="0"/>
              <a:t>. </a:t>
            </a:r>
            <a:r>
              <a:rPr lang="ru-RU" sz="2000" dirty="0"/>
              <a:t>Каково содержание Градостроительного </a:t>
            </a:r>
            <a:r>
              <a:rPr lang="ru-RU" sz="2000" dirty="0" smtClean="0"/>
              <a:t>сертификата для проектирования.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8843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97" y="558082"/>
            <a:ext cx="7776000" cy="510988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Библиография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097" y="1069070"/>
            <a:ext cx="8143806" cy="551193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№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835 от 17.05.1996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основах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градостроительства и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обустройстве территории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Опубликован: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02.01.1997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Monitorul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Oficial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1-2, статья №: 2. Дата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вступления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силу: 23.12.1998).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2]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№ 163 от 09.07.2010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разрешении выполнения строительных работ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Опубликован: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03.09.2010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Monitorul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Oficial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155-158, статья №: 549).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3]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№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721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02.02.1996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качестве в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строительстве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Опубликован: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25.04.1996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Monitorul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Oficial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25, статья №: 259. Дата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вступления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силу: 25.07.1996).</a:t>
            </a:r>
            <a:endParaRPr lang="ro-R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[4]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Правительства №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285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23.05.1996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утверждении Положения о приемке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строительных работ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установленного оборудования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Опубликован: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28.06.1996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Monitorul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Oficial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42-44     статья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№: 349).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5]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Правительства №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361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25.06.1996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обеспечении качества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строительства</a:t>
            </a:r>
            <a:r>
              <a:rPr lang="ro-RO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Опубликован: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08.08.1996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Monitorul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Oficial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52-53, статья №: 439).</a:t>
            </a:r>
            <a:endParaRPr lang="ro-R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[6]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Правительства №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1469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30.12.2016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oб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утверждении Положения о создании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функционировании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единого окна по разрешению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выполнения строительных работ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Опубликован: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03.03.2017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Monitorul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Oficial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67-71, статья №: 154. Дата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вступления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силу: 03.03.2017).</a:t>
            </a:r>
            <a:endParaRPr lang="ro-R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 startAt="7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0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01/12/2017</a:t>
            </a:fld>
            <a:endParaRPr lang="de-DE" noProof="0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calitate de entitate federală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Publicat 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Oficii înregistrate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Bonn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Eschborn, German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Bernardazzi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+ 373 22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00-02-38</a:t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www.giz.de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ro-RO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o-MD" sz="10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o-MD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heorghe Croitoru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300"/>
              </a:spcAft>
              <a:defRPr/>
            </a:pPr>
            <a:endParaRPr lang="en-GB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77" y="4718050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30055" y="2917117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30" y="3216507"/>
            <a:ext cx="774484" cy="78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" y="5215306"/>
            <a:ext cx="19843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tela\Desktop\Logou nou UTM\Logo_inscript_horizontal (1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77" y="4122976"/>
            <a:ext cx="2435956" cy="58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ifcaac_logo0200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32" y="3272165"/>
            <a:ext cx="782468" cy="7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60" y="3288596"/>
            <a:ext cx="685891" cy="69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540375"/>
            <a:ext cx="15906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5797282"/>
            <a:ext cx="905108" cy="5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3" y="5749925"/>
            <a:ext cx="634659" cy="6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5725978"/>
            <a:ext cx="688746" cy="6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55" y="1029396"/>
            <a:ext cx="8148651" cy="51406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Целью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данного курса является анализ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освоение законодательной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нормативной базы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Республики Молдовы для подготовки специалистов в области публичных услуг водоснабжения и канализации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Основные цели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o-RO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Развитие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потенциала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специалистов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идентификации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выявлению потребности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 инвестициях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области публичных услуг водоснабжения и канализации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Способность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проведения технико-экономического обоснования и маркетинга в области публичных услуг водоснабжения и канализации;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Изучение нормативно-правовой базы в целях установления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этапов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процедур по проектированию и строительству систем водоснабжения и канализации;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Разработка социально-экономического обоснования при составлении проектов.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3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01/12/2017</a:t>
            </a:fld>
            <a:endParaRPr lang="de-DE" noProof="0" dirty="0"/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opa Log MS cmyk R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1" y="2793129"/>
            <a:ext cx="2827336" cy="1144690"/>
          </a:xfrm>
          <a:prstGeom prst="rect">
            <a:avLst/>
          </a:prstGeom>
          <a:noFill/>
        </p:spPr>
      </p:pic>
      <p:sp>
        <p:nvSpPr>
          <p:cNvPr id="19" name="Textfeld 5"/>
          <p:cNvSpPr txBox="1"/>
          <p:nvPr/>
        </p:nvSpPr>
        <p:spPr>
          <a:xfrm>
            <a:off x="5395399" y="2428037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lang="en-US" sz="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numele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399" y="2793129"/>
            <a:ext cx="34004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8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978999"/>
            <a:ext cx="7776000" cy="617928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Введение</a:t>
            </a:r>
            <a:endParaRPr lang="ro-RO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7825" y="1443103"/>
            <a:ext cx="7776000" cy="256487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Услуги водоснабжения и канализации имеют жизненно важное значение для повышения качества жизни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Обеспечение населения качественной питьевой водой является одним из главных факторов национальной безопасности страны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Главный фактор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жизнедеятельности -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стабильная работа систем водоснабжения и систем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сброса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сточных вод, с целью снижения их воздействия на окружающую среду.</a:t>
            </a:r>
            <a:endParaRPr lang="ro-RO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09" y="4585099"/>
            <a:ext cx="3339916" cy="19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1079571"/>
            <a:ext cx="7776000" cy="617928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Программные документы</a:t>
            </a:r>
            <a:endParaRPr lang="ro-RO" sz="22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Croitoru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55" y="1581185"/>
            <a:ext cx="7776000" cy="453760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Национальная концепция водных ресурсов на период 2003-2010 гг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Цели развития тысячелетия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Молдове до 2015 г. (которые содержат обеспечение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экологической устойчивости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водоснабжения и канализации населенных пунктов Молдовы до 2015 года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Стратегия водоснабжения и канализации населенных пунктов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Молдове.</a:t>
            </a:r>
          </a:p>
          <a:p>
            <a:pPr algn="just"/>
            <a:r>
              <a:rPr lang="ro-RO" sz="2000" b="1" dirty="0" smtClean="0">
                <a:solidFill>
                  <a:schemeClr val="accent1"/>
                </a:solidFill>
              </a:rPr>
              <a:t>_____________________</a:t>
            </a:r>
            <a:r>
              <a:rPr lang="ru-RU" sz="2000" b="1" dirty="0" smtClean="0">
                <a:solidFill>
                  <a:schemeClr val="accent1"/>
                </a:solidFill>
              </a:rPr>
              <a:t>__________</a:t>
            </a:r>
            <a:r>
              <a:rPr lang="ro-RO" sz="2000" b="1" dirty="0" smtClean="0">
                <a:solidFill>
                  <a:schemeClr val="accent1"/>
                </a:solidFill>
              </a:rPr>
              <a:t>______________________</a:t>
            </a: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задачи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поэтапного обеспечения питьевой водой населения,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были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выполнены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полном объеме и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установленные сроки.</a:t>
            </a:r>
            <a:endParaRPr lang="ro-R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4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1098639"/>
            <a:ext cx="7776000" cy="617928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Текущее </a:t>
            </a:r>
            <a:r>
              <a:rPr lang="ru-RU" sz="2200" b="1" dirty="0">
                <a:solidFill>
                  <a:srgbClr val="FF0000"/>
                </a:solidFill>
              </a:rPr>
              <a:t>состояние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473" y="1716566"/>
            <a:ext cx="8221054" cy="4171485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Констатируется сложная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ситуация в сельской местности,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где проживает около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60% населения.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 сельской местности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не обеспечены качественные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водные источники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 централизованной поставкой, отсутствует система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канализационных стоков.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Цели, поставленные в Программе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Стратегии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были обоснованы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приведены к действительности – население до сих пор не имеет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услуг водоснабжения и канализации.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Некоторые из результатов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Программы и Стратегии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были достигнуты до сих пор, хотя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было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финансирование в данной области,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которые не были согласованы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 потребностями.</a:t>
            </a:r>
          </a:p>
          <a:p>
            <a:pPr algn="just"/>
            <a:endParaRPr lang="ro-RO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1107185"/>
            <a:ext cx="7776000" cy="617928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Категории проблем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55" y="1725113"/>
            <a:ext cx="7776000" cy="431676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Недостаточность в документации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градостроительству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обустройству территории,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отсутствие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инициативы со стороны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местных органов власти,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чтобы заполнить вакуум, созданный искусственно;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Слабое внимание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 сохранению и развитию социальной инфраструктуры и коммунальных услуг;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Хаотичное освоение территорий, пассивное отношение к нерегулируемому расширению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поселений, формирование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малых населенных пунктов необеспеченных системами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водоснабжения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канализации;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Отсутствие местных программ по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реконструкции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расширению инженерных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сетей и дорог местного значения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8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39" y="993465"/>
            <a:ext cx="8571432" cy="439604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Идентификация и </a:t>
            </a: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определение </a:t>
            </a: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потребности </a:t>
            </a: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инвестициях</a:t>
            </a:r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832" y="1516508"/>
            <a:ext cx="8391969" cy="446554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a) </a:t>
            </a:r>
            <a:r>
              <a:rPr lang="ru-RU" sz="2000" dirty="0" smtClean="0"/>
              <a:t>Определение объекта инвестиций;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b) </a:t>
            </a:r>
            <a:r>
              <a:rPr lang="ru-RU" sz="2000" dirty="0" smtClean="0"/>
              <a:t>Составление</a:t>
            </a:r>
            <a:r>
              <a:rPr lang="ru-RU" sz="2000" dirty="0"/>
              <a:t>, доработка и </a:t>
            </a:r>
            <a:r>
              <a:rPr lang="ru-RU" sz="2000" dirty="0" smtClean="0"/>
              <a:t>дополнение темы для проектирования;</a:t>
            </a:r>
            <a:endParaRPr lang="ru-RU" sz="2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c) </a:t>
            </a:r>
            <a:r>
              <a:rPr lang="ru-RU" sz="2000" dirty="0" smtClean="0"/>
              <a:t>Эскизный проект (технико-экономическое обоснование/ предварительный </a:t>
            </a:r>
            <a:r>
              <a:rPr lang="ru-RU" sz="2000" dirty="0"/>
              <a:t>проект</a:t>
            </a:r>
            <a:r>
              <a:rPr lang="ru-RU" sz="2000" dirty="0" smtClean="0"/>
              <a:t>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d) </a:t>
            </a:r>
            <a:r>
              <a:rPr lang="ru-RU" sz="2000" dirty="0"/>
              <a:t>Документы для получения разрешений и </a:t>
            </a:r>
            <a:r>
              <a:rPr lang="ru-RU" sz="2000" dirty="0" smtClean="0"/>
              <a:t>Градостроительного </a:t>
            </a:r>
            <a:r>
              <a:rPr lang="ru-RU" sz="2000" dirty="0"/>
              <a:t>сертификат для </a:t>
            </a:r>
            <a:r>
              <a:rPr lang="ru-RU" sz="2000" dirty="0" smtClean="0"/>
              <a:t>проектирования;</a:t>
            </a:r>
            <a:endParaRPr lang="ru-RU" sz="2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e) </a:t>
            </a:r>
            <a:r>
              <a:rPr lang="ru-RU" sz="2000" dirty="0" smtClean="0"/>
              <a:t>Рабочий проект</a:t>
            </a:r>
            <a:r>
              <a:rPr lang="ro-RO" sz="2000" dirty="0" smtClean="0"/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f) </a:t>
            </a:r>
            <a:r>
              <a:rPr lang="ru-RU" sz="2000" dirty="0" smtClean="0"/>
              <a:t>Документы для получения разрешений и Разрешение на строительство</a:t>
            </a:r>
            <a:r>
              <a:rPr lang="ro-RO" sz="2000" dirty="0" smtClean="0"/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g) </a:t>
            </a:r>
            <a:r>
              <a:rPr lang="ru-RU" sz="2000" dirty="0"/>
              <a:t>Детальное проектирование и наблюдение за выполнением на строительной площадке;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h) </a:t>
            </a:r>
            <a:r>
              <a:rPr lang="ru-RU" sz="2000" dirty="0"/>
              <a:t>Завершение работ и их </a:t>
            </a:r>
            <a:r>
              <a:rPr lang="ru-RU" sz="2000" dirty="0" smtClean="0"/>
              <a:t>приемка;</a:t>
            </a:r>
            <a:endParaRPr lang="ro-RO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i) </a:t>
            </a:r>
            <a:r>
              <a:rPr lang="ru-RU" sz="2000" dirty="0" smtClean="0"/>
              <a:t>Регистрация объектов </a:t>
            </a:r>
            <a:r>
              <a:rPr lang="ru-RU" sz="2000" dirty="0"/>
              <a:t>инфраструктуры и </a:t>
            </a:r>
            <a:r>
              <a:rPr lang="ru-RU" sz="2000" dirty="0" smtClean="0"/>
              <a:t>прав </a:t>
            </a:r>
            <a:r>
              <a:rPr lang="ru-RU" sz="2000" dirty="0"/>
              <a:t>на </a:t>
            </a:r>
            <a:r>
              <a:rPr lang="ru-RU" sz="2000" dirty="0" smtClean="0"/>
              <a:t>них.</a:t>
            </a:r>
            <a:endParaRPr lang="ru-RU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4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547"/>
            <a:ext cx="9144000" cy="687431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+mn-lt"/>
              </a:rPr>
              <a:t>Идентификация и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выбор объекта </a:t>
            </a:r>
            <a:br>
              <a:rPr lang="ru-RU" sz="2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государственных инвестиций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836" y="1957794"/>
            <a:ext cx="8272328" cy="422936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/>
              <a:t>Цели</a:t>
            </a:r>
            <a:r>
              <a:rPr lang="ro-RO" sz="2000" b="1" i="1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</a:t>
            </a:r>
            <a:r>
              <a:rPr lang="ru-RU" sz="2000" dirty="0" smtClean="0"/>
              <a:t>Определение </a:t>
            </a:r>
            <a:r>
              <a:rPr lang="ru-RU" sz="2000" dirty="0"/>
              <a:t>наиболее </a:t>
            </a:r>
            <a:r>
              <a:rPr lang="ru-RU" sz="2000" dirty="0" smtClean="0"/>
              <a:t>подходящего объекта </a:t>
            </a:r>
            <a:r>
              <a:rPr lang="ru-RU" sz="2000" dirty="0"/>
              <a:t>потенциальных государственных инвестиций;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</a:t>
            </a:r>
            <a:r>
              <a:rPr lang="ru-RU" sz="2000" dirty="0" smtClean="0"/>
              <a:t>Определение </a:t>
            </a:r>
            <a:r>
              <a:rPr lang="ru-RU" sz="2000" dirty="0"/>
              <a:t>потенциальных источников финансирования государственных инвестиций </a:t>
            </a:r>
            <a:r>
              <a:rPr lang="ru-RU" sz="2000" dirty="0" smtClean="0"/>
              <a:t>для выбранного </a:t>
            </a:r>
            <a:r>
              <a:rPr lang="ru-RU" sz="2000" dirty="0"/>
              <a:t>объекта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/>
              <a:t>Содержание</a:t>
            </a:r>
            <a:r>
              <a:rPr lang="ro-RO" sz="2000" b="1" i="1" dirty="0" smtClean="0"/>
              <a:t>: </a:t>
            </a:r>
            <a:r>
              <a:rPr lang="ru-RU" sz="2000" dirty="0"/>
              <a:t>Письменная документация, </a:t>
            </a:r>
            <a:r>
              <a:rPr lang="ru-RU" sz="2000" dirty="0" smtClean="0"/>
              <a:t>которая является отправной точкой </a:t>
            </a:r>
            <a:r>
              <a:rPr lang="ru-RU" sz="2000" dirty="0"/>
              <a:t>для последующих этапов проекта.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Анализ эффективности деятельности основывается </a:t>
            </a:r>
            <a:r>
              <a:rPr lang="ru-RU" sz="2000" dirty="0"/>
              <a:t>на следующих </a:t>
            </a:r>
            <a:r>
              <a:rPr lang="ru-RU" sz="2000" dirty="0" smtClean="0"/>
              <a:t>соотношениях: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- Сравнение </a:t>
            </a:r>
            <a:r>
              <a:rPr lang="ru-RU" sz="2000" dirty="0" smtClean="0"/>
              <a:t>между уровнем инвестиций</a:t>
            </a:r>
            <a:r>
              <a:rPr lang="ru-RU" sz="2000" dirty="0"/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</a:t>
            </a:r>
            <a:r>
              <a:rPr lang="ru-RU" sz="2000" dirty="0"/>
              <a:t>Сравнение между уровнем эффектов</a:t>
            </a:r>
            <a:r>
              <a:rPr lang="ru-RU" sz="2000" dirty="0" smtClean="0"/>
              <a:t>;</a:t>
            </a:r>
            <a:endParaRPr lang="ro-RO" sz="2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- </a:t>
            </a:r>
            <a:r>
              <a:rPr lang="ru-RU" sz="2000" dirty="0"/>
              <a:t>Сравнение типа </a:t>
            </a:r>
            <a:r>
              <a:rPr lang="ru-RU" sz="2000" dirty="0" smtClean="0"/>
              <a:t>инвестиция/эффект </a:t>
            </a:r>
            <a:r>
              <a:rPr lang="ru-RU" sz="2000" dirty="0"/>
              <a:t>и </a:t>
            </a:r>
            <a:r>
              <a:rPr lang="ru-RU" sz="2000" dirty="0" smtClean="0"/>
              <a:t>эффект/инвестиции;</a:t>
            </a:r>
            <a:endParaRPr lang="ru-RU" sz="2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</a:t>
            </a:r>
            <a:r>
              <a:rPr lang="ru-RU" sz="2000" dirty="0"/>
              <a:t>Сравнение между </a:t>
            </a:r>
            <a:r>
              <a:rPr lang="ru-RU" sz="2000" dirty="0" smtClean="0"/>
              <a:t>уровнями </a:t>
            </a:r>
            <a:r>
              <a:rPr lang="ru-RU" sz="2000" dirty="0"/>
              <a:t>эффективности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9301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2118</TotalTime>
  <Words>2599</Words>
  <Application>Microsoft Office PowerPoint</Application>
  <PresentationFormat>Экран (4:3)</PresentationFormat>
  <Paragraphs>260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Times New Roman</vt:lpstr>
      <vt:lpstr>GIZ_Banner_Kopfzeile-Ausland (3)</vt:lpstr>
      <vt:lpstr>Курс обучения операторов сотрудников «Apa-Canal»   Модуль 10: Роль операторов публичных услуг водоснабжения и канализации в процессе привлечения инвестиций, проектирования, строительства и ввода в эксплуатацию объектов водоснабжения и канализации 1 Сессия   Эксперт conf. univ. dr. ing. Gheorghe CROITORU    14-15-16 ноября 2017,  Chișinău</vt:lpstr>
      <vt:lpstr>Содержание:  </vt:lpstr>
      <vt:lpstr>Презентация PowerPoint</vt:lpstr>
      <vt:lpstr>Введение</vt:lpstr>
      <vt:lpstr>Программные документы</vt:lpstr>
      <vt:lpstr>Текущее состояние</vt:lpstr>
      <vt:lpstr>Категории проблем</vt:lpstr>
      <vt:lpstr>Идентификация и определение потребности в инвестициях</vt:lpstr>
      <vt:lpstr>Идентификация и выбор объекта  государственных инвестиций</vt:lpstr>
      <vt:lpstr>Презентация PowerPoint</vt:lpstr>
      <vt:lpstr>Составление, доработка и дополнение темы для проектирования</vt:lpstr>
      <vt:lpstr>Эскизный проект (технико-экономическое обоснование/ предварительный проект)</vt:lpstr>
      <vt:lpstr>Эскизный проект (технико-экономическое обоснование/ предварительный проект)</vt:lpstr>
      <vt:lpstr>Бизнес-план (business-plan)</vt:lpstr>
      <vt:lpstr>Документация по градостроительству  и обустройству территории </vt:lpstr>
      <vt:lpstr>Документация по градостроительству  и обустройству территории </vt:lpstr>
      <vt:lpstr>Этапы и процедуры для проектных и строительных работ</vt:lpstr>
      <vt:lpstr>Выдача градостроительного сертификата и разрешения на строительство</vt:lpstr>
      <vt:lpstr>Выдача градостроительного сертификата и разрешения на строительство</vt:lpstr>
      <vt:lpstr>Содержание градостроительного сертификата для проектирования</vt:lpstr>
      <vt:lpstr>Согласование, проверка и утверждение  проектной документации</vt:lpstr>
      <vt:lpstr>Презентация PowerPoint</vt:lpstr>
      <vt:lpstr>Национальные нормативные документы</vt:lpstr>
      <vt:lpstr>Перспективы улучшения нормативной базы </vt:lpstr>
      <vt:lpstr>Приемка сооружений</vt:lpstr>
      <vt:lpstr>Экономическое и социальное обоснование</vt:lpstr>
      <vt:lpstr>Вопросы для самооценки</vt:lpstr>
      <vt:lpstr>Библиография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198</cp:revision>
  <cp:lastPrinted>2017-06-05T10:38:21Z</cp:lastPrinted>
  <dcterms:created xsi:type="dcterms:W3CDTF">2013-09-05T11:54:56Z</dcterms:created>
  <dcterms:modified xsi:type="dcterms:W3CDTF">2017-12-01T11:04:42Z</dcterms:modified>
</cp:coreProperties>
</file>