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44"/>
  </p:notesMasterIdLst>
  <p:handoutMasterIdLst>
    <p:handoutMasterId r:id="rId45"/>
  </p:handoutMasterIdLst>
  <p:sldIdLst>
    <p:sldId id="342" r:id="rId2"/>
    <p:sldId id="343" r:id="rId3"/>
    <p:sldId id="290" r:id="rId4"/>
    <p:sldId id="309" r:id="rId5"/>
    <p:sldId id="307" r:id="rId6"/>
    <p:sldId id="308" r:id="rId7"/>
    <p:sldId id="318" r:id="rId8"/>
    <p:sldId id="319" r:id="rId9"/>
    <p:sldId id="320" r:id="rId10"/>
    <p:sldId id="291" r:id="rId11"/>
    <p:sldId id="301" r:id="rId12"/>
    <p:sldId id="292" r:id="rId13"/>
    <p:sldId id="293" r:id="rId14"/>
    <p:sldId id="331" r:id="rId15"/>
    <p:sldId id="300" r:id="rId16"/>
    <p:sldId id="294" r:id="rId17"/>
    <p:sldId id="310" r:id="rId18"/>
    <p:sldId id="297" r:id="rId19"/>
    <p:sldId id="298" r:id="rId20"/>
    <p:sldId id="299" r:id="rId21"/>
    <p:sldId id="323" r:id="rId22"/>
    <p:sldId id="302" r:id="rId23"/>
    <p:sldId id="322" r:id="rId24"/>
    <p:sldId id="328" r:id="rId25"/>
    <p:sldId id="335" r:id="rId26"/>
    <p:sldId id="336" r:id="rId27"/>
    <p:sldId id="304" r:id="rId28"/>
    <p:sldId id="330" r:id="rId29"/>
    <p:sldId id="332" r:id="rId30"/>
    <p:sldId id="326" r:id="rId31"/>
    <p:sldId id="312" r:id="rId32"/>
    <p:sldId id="313" r:id="rId33"/>
    <p:sldId id="314" r:id="rId34"/>
    <p:sldId id="337" r:id="rId35"/>
    <p:sldId id="338" r:id="rId36"/>
    <p:sldId id="339" r:id="rId37"/>
    <p:sldId id="340" r:id="rId38"/>
    <p:sldId id="306" r:id="rId39"/>
    <p:sldId id="333" r:id="rId40"/>
    <p:sldId id="311" r:id="rId41"/>
    <p:sldId id="316" r:id="rId42"/>
    <p:sldId id="317" r:id="rId43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>
      <p:ext uri="{19B8F6BF-5375-455C-9EA6-DF929625EA0E}">
        <p15:presenceInfo xmlns:p15="http://schemas.microsoft.com/office/powerpoint/2012/main" userId="Laura Bohant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4" autoAdjust="0"/>
    <p:restoredTop sz="98003" autoAdjust="0"/>
  </p:normalViewPr>
  <p:slideViewPr>
    <p:cSldViewPr snapToGrid="0">
      <p:cViewPr varScale="1">
        <p:scale>
          <a:sx n="74" d="100"/>
          <a:sy n="74" d="100"/>
        </p:scale>
        <p:origin x="144" y="5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27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1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781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Unse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86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631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413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734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40.png"/><Relationship Id="rId2" Type="http://schemas.openxmlformats.org/officeDocument/2006/relationships/hyperlink" Target="http://www.giz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322288" y="1516719"/>
            <a:ext cx="8499423" cy="5711933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Обучение оператора сотрудников «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Apa-Canal»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Модуль 10: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Роль операторов государственных услуг водоснабжения и канализации в процессе привлечения инвестиций, проектирование, строительство и ввод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эксплуатацию объектов водоснабжения и канализации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o-RO" b="1" dirty="0" smtClean="0">
                <a:solidFill>
                  <a:srgbClr val="FF0000"/>
                </a:solidFill>
              </a:rPr>
              <a:t/>
            </a:r>
            <a:br>
              <a:rPr lang="ro-RO" b="1" dirty="0" smtClean="0">
                <a:solidFill>
                  <a:srgbClr val="FF000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/>
            </a:r>
            <a:br>
              <a:rPr lang="ro-RO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ессия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ro-RO" altLang="en-US" sz="2000" b="1" dirty="0">
                <a:solidFill>
                  <a:srgbClr val="FF0000"/>
                </a:solidFill>
              </a:rPr>
              <a:t/>
            </a:r>
            <a:br>
              <a:rPr lang="ro-RO" altLang="en-US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Роль операторов общественных услуг водоснабжения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и канализации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процессе сдачи в эксплуатацию объектов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водоснабжения и канализации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vi-VN" altLang="en-US" sz="2000" b="1" dirty="0"/>
              <a:t/>
            </a:r>
            <a:br>
              <a:rPr lang="vi-VN" altLang="en-US" sz="2000" b="1" dirty="0"/>
            </a:br>
            <a:r>
              <a:rPr lang="vi-VN" b="1" dirty="0"/>
              <a:t/>
            </a:r>
            <a:br>
              <a:rPr lang="vi-VN" b="1" dirty="0"/>
            </a:b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</a:rPr>
              <a:t>Эксперт</a:t>
            </a:r>
            <a:r>
              <a:rPr lang="ro-RO" sz="1600" b="1" i="1" dirty="0" smtClean="0">
                <a:solidFill>
                  <a:srgbClr val="002060"/>
                </a:solidFill>
                <a:latin typeface="+mn-lt"/>
              </a:rPr>
              <a:t>, Mihail CHIPERI</a:t>
            </a:r>
            <a:br>
              <a:rPr lang="ro-RO" sz="1600" b="1" i="1" dirty="0" smtClean="0">
                <a:solidFill>
                  <a:srgbClr val="002060"/>
                </a:solidFill>
                <a:latin typeface="+mn-lt"/>
              </a:rPr>
            </a:br>
            <a:r>
              <a:rPr lang="ro-RO" sz="1400" b="1" dirty="0">
                <a:solidFill>
                  <a:srgbClr val="002060"/>
                </a:solidFill>
              </a:rPr>
              <a:t/>
            </a:r>
            <a:br>
              <a:rPr lang="ro-RO" sz="1400" b="1" dirty="0">
                <a:solidFill>
                  <a:srgbClr val="002060"/>
                </a:solidFill>
              </a:rPr>
            </a:br>
            <a:r>
              <a:rPr lang="en-US" sz="1400" b="1" dirty="0" smtClean="0">
                <a:solidFill>
                  <a:srgbClr val="002060"/>
                </a:solidFill>
              </a:rPr>
              <a:t>2</a:t>
            </a:r>
            <a:r>
              <a:rPr lang="ro-RO" sz="1400" b="1" dirty="0" smtClean="0">
                <a:solidFill>
                  <a:srgbClr val="002060"/>
                </a:solidFill>
              </a:rPr>
              <a:t>0-21-22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июня</a:t>
            </a:r>
            <a:r>
              <a:rPr lang="en-US" sz="1400" b="1" dirty="0" smtClean="0">
                <a:solidFill>
                  <a:srgbClr val="002060"/>
                </a:solidFill>
              </a:rPr>
              <a:t> 201</a:t>
            </a:r>
            <a:r>
              <a:rPr lang="ro-RO" sz="1400" b="1" dirty="0" smtClean="0">
                <a:solidFill>
                  <a:srgbClr val="002060"/>
                </a:solidFill>
              </a:rPr>
              <a:t>7</a:t>
            </a:r>
            <a:r>
              <a:rPr lang="en-US" sz="1400" b="1" dirty="0" smtClean="0">
                <a:solidFill>
                  <a:srgbClr val="002060"/>
                </a:solidFill>
              </a:rPr>
              <a:t>,  </a:t>
            </a:r>
            <a:r>
              <a:rPr lang="ro-RO" sz="1400" b="1" dirty="0" smtClean="0">
                <a:solidFill>
                  <a:srgbClr val="002060"/>
                </a:solidFill>
              </a:rPr>
              <a:t>Chișinău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04/12/2017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55588"/>
            <a:ext cx="814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433388"/>
            <a:ext cx="1835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350837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19" y="242372"/>
            <a:ext cx="827602" cy="82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3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54548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Протоколы (акты) скрытых работ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smtClean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448000"/>
            <a:ext cx="7759356" cy="3816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1200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скрытых работ содержит: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начала 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окончания работ ;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работы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Чертежи,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основании которых проводились работы ;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Материалы, используемые в работе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исполнения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Погодные условия;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Лабораторные тесты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работ.</a:t>
            </a:r>
            <a:endParaRPr lang="ro-RO" sz="1400" dirty="0" smtClean="0"/>
          </a:p>
          <a:p>
            <a:endParaRPr lang="ru-RU" sz="1200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57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04/12/2017</a:t>
            </a:fld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395" y="1555646"/>
            <a:ext cx="7861464" cy="807544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Работы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которые считаются скрытыми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 прокладке трубопроводов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водоснабжения и канализации</a:t>
            </a:r>
            <a:endParaRPr lang="de-DE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748145" y="2671947"/>
            <a:ext cx="7837714" cy="35863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Основание фундамента траншеи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Прокладка труб;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Засыпка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траншеи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							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i="1" dirty="0" smtClean="0"/>
              <a:t>  </a:t>
            </a:r>
            <a:r>
              <a:rPr lang="ro-RO" sz="1400" i="1" dirty="0" smtClean="0"/>
              <a:t>		</a:t>
            </a:r>
          </a:p>
          <a:p>
            <a:pPr algn="ctr"/>
            <a:endParaRPr lang="ro-RO" sz="1400" i="1" dirty="0" smtClean="0"/>
          </a:p>
          <a:p>
            <a:pPr algn="ctr"/>
            <a:endParaRPr lang="ro-RO" sz="1400" i="1" dirty="0"/>
          </a:p>
          <a:p>
            <a:pPr algn="ctr"/>
            <a:r>
              <a:rPr lang="en-US" sz="1400" i="1" dirty="0" smtClean="0"/>
              <a:t> </a:t>
            </a:r>
            <a:endParaRPr lang="ro-RO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557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1040255"/>
            <a:ext cx="7776000" cy="54548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dirty="0">
                <a:latin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 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Проверка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качества и прием работ.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xfrm>
            <a:off x="665018" y="2161310"/>
            <a:ext cx="7913735" cy="4114566"/>
          </a:xfrm>
          <a:ln>
            <a:solidFill>
              <a:schemeClr val="bg1"/>
            </a:solidFill>
          </a:ln>
        </p:spPr>
        <p:txBody>
          <a:bodyPr/>
          <a:lstStyle/>
          <a:p>
            <a:pPr algn="just">
              <a:lnSpc>
                <a:spcPts val="1800"/>
              </a:lnSpc>
              <a:spcBef>
                <a:spcPts val="0"/>
              </a:spcBef>
            </a:pP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Проверка качества работ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в соответствии с проектом;</a:t>
            </a:r>
          </a:p>
          <a:p>
            <a:pPr algn="just">
              <a:lnSpc>
                <a:spcPts val="18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Составление актов и протоколов совместно 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геотехническими экспертами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подрядчиком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 соответствии грунта указанном в проекте;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Составление актов и протоколов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совместно с подрядчиком, проектировщиком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других факторов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 приемке скрытых работ (основание траншеи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прокладка труб, бетонные работы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строительство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основных опор,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уплотнение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почвы (грунта)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армирование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работы, водоотталкивающей изоляции, технические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антикоррозийные работы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Подтверждение используемых материалов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сопровождаются сертификатами соответствия,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протоколами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испытаний;</a:t>
            </a: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Подтверждение,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что все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материалы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, включая новые, которые используются в строительстве имеют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техническое  подтверждение (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agriment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tehnic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);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842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54548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качества и приемка работ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2"/>
          </p:nvPr>
        </p:nvSpPr>
        <p:spPr>
          <a:xfrm>
            <a:off x="748145" y="2202873"/>
            <a:ext cx="7711855" cy="4061127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 В случае , если будет установлено , что работа выполняется с отклонениями от </a:t>
            </a:r>
            <a:r>
              <a:rPr lang="ru-RU" sz="2000" dirty="0" smtClean="0">
                <a:solidFill>
                  <a:schemeClr val="tx1"/>
                </a:solidFill>
              </a:rPr>
              <a:t>проекта требуется снос проделанных работ или устранение нарушений с согласием проектанта;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-Проверка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объема работ в соответствии с проектом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Контроль за ведением регистра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подрядчиком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выполнении ежедневных работ 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продолжением работ только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приемки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определенных этапах;</a:t>
            </a: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Выполненные  работы должны соответствовать требованиям качества.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43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855" y="1207008"/>
            <a:ext cx="7776000" cy="1132691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Некачественные работы по прокладке </a:t>
            </a:r>
            <a:r>
              <a:rPr lang="ru-RU" dirty="0">
                <a:solidFill>
                  <a:srgbClr val="C00000"/>
                </a:solidFill>
              </a:rPr>
              <a:t>канализационных сетей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D:\System\Desktop\FOTOGRAFII!!!!!\2014\APRILIE\12.04.14\PTDC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476500"/>
            <a:ext cx="3800475" cy="389572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ystem\Desktop\FOTO_BERD lucrari\DCIM\149___11\IMG_1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447925"/>
            <a:ext cx="4238626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069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48" y="1401288"/>
            <a:ext cx="7776000" cy="61792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Постутилизации</a:t>
            </a:r>
            <a:r>
              <a:rPr lang="ru-RU" b="1" dirty="0" smtClean="0">
                <a:solidFill>
                  <a:srgbClr val="C00000"/>
                </a:solidFill>
              </a:rPr>
              <a:t> сооружений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pic>
        <p:nvPicPr>
          <p:cNvPr id="10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40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7517" y="2196934"/>
            <a:ext cx="7790213" cy="406706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Положение о контроле за поведение эксплуатации,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вмешательстве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и после использования сооружений, утвержденного постановлением Правительства No.382 части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24.04.1997.Изменён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H.G.nr.1269 из 20.12.2000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Настоящее Правило предусматривает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 за поведением конструкций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Текущее наблюдение и контроль;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отслеживание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сколько мы ответственны,  контролируя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строительные работы,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 увереннее  будем при  эксплуатации объекта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оказании качественных услуг.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6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01287"/>
            <a:ext cx="7776000" cy="938151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dirty="0" smtClean="0"/>
              <a:t>              </a:t>
            </a:r>
            <a:r>
              <a:rPr lang="ru-RU" dirty="0" smtClean="0"/>
              <a:t>      </a:t>
            </a:r>
            <a:r>
              <a:rPr lang="ro-RO" dirty="0" smtClean="0"/>
              <a:t>    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Снос строительства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2519" y="2446317"/>
            <a:ext cx="7742712" cy="400198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Снос строительства производится: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 просьбе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владельца;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 требованию местной публичной власти, при условии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когда  строительство совершено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проекта и без разрешения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строительные работы;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-Строительство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обеспечивает безопасность в эксплуатации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подлежит реабилитации;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являющееся опасным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окружающей среды.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28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13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716288"/>
            <a:ext cx="7901860" cy="79686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Положение о технической эксплуатации систем водоснабжения и канализации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9155" y="2899559"/>
            <a:ext cx="7564582" cy="3520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 smtClean="0"/>
              <a:t>-Технический Аудит </a:t>
            </a:r>
            <a:r>
              <a:rPr lang="ru-RU" dirty="0"/>
              <a:t>- это сложный процесс накопления и совершенствования знаний о системе</a:t>
            </a:r>
          </a:p>
          <a:p>
            <a:r>
              <a:rPr lang="ru-RU" dirty="0"/>
              <a:t>- Роль технического аудита;</a:t>
            </a:r>
          </a:p>
          <a:p>
            <a:r>
              <a:rPr lang="ru-RU" dirty="0"/>
              <a:t>- Технический план аудита;</a:t>
            </a:r>
          </a:p>
          <a:p>
            <a:r>
              <a:rPr lang="ru-RU" dirty="0"/>
              <a:t>- </a:t>
            </a:r>
            <a:r>
              <a:rPr lang="ru-RU" dirty="0" smtClean="0"/>
              <a:t>Состав технического аудита;</a:t>
            </a:r>
            <a:endParaRPr lang="ru-RU" dirty="0"/>
          </a:p>
          <a:p>
            <a:r>
              <a:rPr lang="ru-RU" dirty="0"/>
              <a:t>- Применение технического аудита.</a:t>
            </a:r>
          </a:p>
          <a:p>
            <a:r>
              <a:rPr lang="ru-RU" dirty="0"/>
              <a:t>  Подготовка плана </a:t>
            </a:r>
            <a:r>
              <a:rPr lang="ru-RU" dirty="0" smtClean="0"/>
              <a:t>аудита обычно </a:t>
            </a:r>
            <a:r>
              <a:rPr lang="ru-RU" dirty="0"/>
              <a:t>начинается </a:t>
            </a:r>
            <a:r>
              <a:rPr lang="ru-RU" dirty="0" smtClean="0"/>
              <a:t>с конца </a:t>
            </a:r>
            <a:r>
              <a:rPr lang="ru-RU" dirty="0"/>
              <a:t>чтобы </a:t>
            </a:r>
            <a:r>
              <a:rPr lang="ru-RU" dirty="0" smtClean="0"/>
              <a:t>определить эффективность его  действий</a:t>
            </a:r>
            <a:endParaRPr lang="ro-RO" dirty="0" smtClean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966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55646"/>
            <a:ext cx="7776000" cy="831294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b="1" dirty="0" smtClean="0">
                <a:solidFill>
                  <a:srgbClr val="C00000"/>
                </a:solidFill>
              </a:rPr>
              <a:t>        </a:t>
            </a:r>
            <a:r>
              <a:rPr lang="ru-RU" b="1" dirty="0" smtClean="0">
                <a:solidFill>
                  <a:srgbClr val="C00000"/>
                </a:solidFill>
              </a:rPr>
              <a:t>Подготовка заявки данных и информации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95874" y="2565071"/>
            <a:ext cx="7771231" cy="3829558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400" dirty="0"/>
              <a:t>Содержание </a:t>
            </a:r>
            <a:r>
              <a:rPr lang="ru-RU" sz="2400" dirty="0" smtClean="0"/>
              <a:t>ЗДИ </a:t>
            </a:r>
            <a:r>
              <a:rPr lang="ru-RU" sz="2400" dirty="0"/>
              <a:t>будет содержать следующие данные:</a:t>
            </a:r>
          </a:p>
          <a:p>
            <a:r>
              <a:rPr lang="ru-RU" sz="2400" dirty="0"/>
              <a:t>- Описание системы;</a:t>
            </a:r>
          </a:p>
          <a:p>
            <a:r>
              <a:rPr lang="ru-RU" sz="2400" dirty="0"/>
              <a:t>- </a:t>
            </a:r>
            <a:r>
              <a:rPr lang="ru-RU" sz="2400" dirty="0" smtClean="0"/>
              <a:t>Исторические данные  ;</a:t>
            </a:r>
            <a:endParaRPr lang="ru-RU" sz="2400" dirty="0"/>
          </a:p>
          <a:p>
            <a:r>
              <a:rPr lang="ru-RU" sz="2400" dirty="0"/>
              <a:t>- </a:t>
            </a:r>
            <a:r>
              <a:rPr lang="ru-RU" sz="2400" dirty="0" smtClean="0"/>
              <a:t>Экономические </a:t>
            </a:r>
            <a:r>
              <a:rPr lang="ru-RU" sz="2400" dirty="0"/>
              <a:t>данные;</a:t>
            </a:r>
          </a:p>
          <a:p>
            <a:r>
              <a:rPr lang="ru-RU" sz="2400" dirty="0"/>
              <a:t>- </a:t>
            </a:r>
            <a:r>
              <a:rPr lang="ru-RU" sz="2400" dirty="0" err="1" smtClean="0"/>
              <a:t>Учетность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35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374" y="1306286"/>
            <a:ext cx="7759356" cy="761236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Эксплуатация и техническое обслуживание систем водоснабжения и канализации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24395" y="2327564"/>
            <a:ext cx="7717838" cy="390081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того, чтобы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эксплуатировать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правильно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эффективно системы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водоснабжения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канализации  требуется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каждого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оператора иметь: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обновленной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ежедневно (каждый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район, улица)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диаметры,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максимальное давление в сети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Расположение всех источников воды,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насосных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станциий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резервуары, башни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Данные о трубопроводе, как минимум, должны включать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 и метод  подключения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(например, фланец, сварка,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муфта)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установки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утечек, количество ремонта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важно,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данные всех систем  сохранялись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электронном виде.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30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148316"/>
            <a:ext cx="7776000" cy="77448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Содержание сессии: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303929"/>
            <a:ext cx="7614873" cy="3960071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Контроль качества и </a:t>
            </a:r>
            <a:r>
              <a:rPr lang="ru-RU" sz="2000" dirty="0" smtClean="0">
                <a:solidFill>
                  <a:schemeClr val="tx1"/>
                </a:solidFill>
              </a:rPr>
              <a:t>принятие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скрытых работ в определенных фазах ( определяющие этапы). 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Положение о технической эксплуатации систем водоснабжения и канализации. Техническая документация.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227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77311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Эксплуатация и техническое обслуживание систем водоснабжения и канализации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9143" y="2401726"/>
            <a:ext cx="7694088" cy="3888936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База данных должна содержать следующую информацию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Тип оборудования (например, погружной насос, центробежный насос.);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 установки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(например, давление, производительность, мощность двигатель.);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Дата ввода в эксплуатацию;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Дата и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проведения текущего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капитального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Данные о последних испытаниях;</a:t>
            </a:r>
            <a:endParaRPr lang="ru-RU" sz="1400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28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909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467999"/>
            <a:ext cx="8829675" cy="520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555" cy="14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320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876" y="1555646"/>
            <a:ext cx="7794984" cy="779929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Эксплуатация и техническое обслуживание систем водоснабжения и канализации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0876" y="2837113"/>
            <a:ext cx="7820725" cy="3990109"/>
          </a:xfrm>
          <a:ln>
            <a:solidFill>
              <a:schemeClr val="bg1"/>
            </a:solidFill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потребителей: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потребителя,  адрес и категория (бытовые и юридические);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подключения;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Параметры  подключения ( длинна; диаметр и число подключений)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Информация об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учете (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место установки, номер счетчика, срок проверки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расходомера)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65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555646"/>
            <a:ext cx="7776000" cy="784871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Эксплуатация и техническое обслуживание систем водоснабжения и канализации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9991" y="2552759"/>
            <a:ext cx="7776000" cy="3816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000" b="1" dirty="0"/>
              <a:t>Насосы - это одна из самых важных частей </a:t>
            </a:r>
            <a:r>
              <a:rPr lang="ru-RU" sz="2000" b="1" dirty="0" smtClean="0"/>
              <a:t>системы. На </a:t>
            </a:r>
            <a:r>
              <a:rPr lang="ru-RU" sz="2000" b="1" dirty="0"/>
              <a:t>практике существуют две основные проблемы, связанные с насосной системой:</a:t>
            </a:r>
          </a:p>
          <a:p>
            <a:r>
              <a:rPr lang="ru-RU" sz="2000" b="1" dirty="0"/>
              <a:t>Турбулентность - низкий </a:t>
            </a:r>
            <a:r>
              <a:rPr lang="ru-RU" sz="2000" b="1" dirty="0" smtClean="0"/>
              <a:t>уровень  </a:t>
            </a:r>
            <a:r>
              <a:rPr lang="ru-RU" sz="2000" b="1" dirty="0"/>
              <a:t>воды </a:t>
            </a:r>
            <a:r>
              <a:rPr lang="ru-RU" sz="2000" b="1" dirty="0" smtClean="0"/>
              <a:t>на всасывающем трубопроводе;</a:t>
            </a:r>
            <a:endParaRPr lang="ru-RU" sz="2000" b="1" dirty="0"/>
          </a:p>
          <a:p>
            <a:r>
              <a:rPr lang="ru-RU" sz="2000" b="1" dirty="0"/>
              <a:t>Кавитация </a:t>
            </a:r>
            <a:r>
              <a:rPr lang="ru-RU" sz="2000" b="1" dirty="0" smtClean="0"/>
              <a:t>– всасывающий трубопровод насоса </a:t>
            </a:r>
            <a:r>
              <a:rPr lang="ru-RU" sz="2000" b="1" dirty="0"/>
              <a:t>находится в условиях высокого вакуума, которые могут быть признаны шумами, низким давление нагнетания.</a:t>
            </a:r>
          </a:p>
          <a:p>
            <a:r>
              <a:rPr lang="ru-RU" sz="2000" b="1" dirty="0"/>
              <a:t>Эффективность системы в значительной степени зависит от правильного выбора мощности насоса</a:t>
            </a:r>
            <a:r>
              <a:rPr lang="ro-RO" b="1" dirty="0"/>
              <a:t/>
            </a:r>
            <a:br>
              <a:rPr lang="ro-RO" b="1" dirty="0"/>
            </a:br>
            <a:endParaRPr lang="ru-RU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122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452045"/>
            <a:ext cx="7776000" cy="89145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Насосные </a:t>
            </a:r>
            <a:r>
              <a:rPr lang="ru-RU" dirty="0">
                <a:solidFill>
                  <a:schemeClr val="accent1"/>
                </a:solidFill>
              </a:rPr>
              <a:t>станции </a:t>
            </a:r>
            <a:r>
              <a:rPr lang="ru-RU" dirty="0" smtClean="0">
                <a:solidFill>
                  <a:schemeClr val="accent1"/>
                </a:solidFill>
              </a:rPr>
              <a:t>по перекачке питьевой воды и сточных вод </a:t>
            </a:r>
            <a:r>
              <a:rPr lang="ru-RU" dirty="0">
                <a:solidFill>
                  <a:schemeClr val="accent1"/>
                </a:solidFill>
              </a:rPr>
              <a:t>после гидравлического оптимизации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pic>
        <p:nvPicPr>
          <p:cNvPr id="7" name="Picture 4" descr="D:\Documents\Statia de Epurare_ZUC\Colector sub presiune\IMG_0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64141"/>
            <a:ext cx="3779837" cy="37839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SCN3351"/>
          <p:cNvPicPr>
            <a:picLocks noGrp="1" noChangeAspect="1" noChangeArrowheads="1"/>
          </p:cNvPicPr>
          <p:nvPr>
            <p:ph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447924"/>
            <a:ext cx="3779838" cy="37909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3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09650"/>
            <a:ext cx="8381999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7018" cy="10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73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1085850"/>
            <a:ext cx="8496300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145" cy="10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555646"/>
            <a:ext cx="7722824" cy="77118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o-RO" dirty="0" smtClean="0"/>
              <a:t>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Эксплуатация водоснабжения и канализации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5064" y="2339507"/>
            <a:ext cx="7942854" cy="4241494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распределения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частью системы, которая вызывает наибольшие проблемы, будучи также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самой неучтенной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-Сети построены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80-90 годах;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-Сети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мегаобъемные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Отсутствие схемы распределительных сетей;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Отсутствие информации о материале трубы.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разработке планов проектирования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реконструкции сетей необходимо предусмотреть следующее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Затраты на эксплуатацию распределительных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смстем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-Возможность реконструкции системы,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основанную больше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подачу воды методом гравитации или оптимизации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распределения давления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сети.</a:t>
            </a:r>
            <a:r>
              <a:rPr lang="ro-RO" sz="2400" dirty="0" smtClean="0"/>
              <a:t>             </a:t>
            </a:r>
            <a:endParaRPr lang="ru-RU" sz="2400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778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574026"/>
            <a:ext cx="7776000" cy="63817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распределительных сетей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pic>
        <p:nvPicPr>
          <p:cNvPr id="7" name="Picture 4" descr="D:\System\Desktop\IMG_2039.JPG"/>
          <p:cNvPicPr>
            <a:picLocks noGrp="1" noChangeAspect="1" noChangeArrowheads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30582"/>
            <a:ext cx="7896225" cy="43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03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3199"/>
            <a:ext cx="7776000" cy="75517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Эксплуатация водоснабжения и канализации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765001"/>
            <a:ext cx="7776000" cy="381600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- Материалы, используемые на практике </a:t>
            </a:r>
            <a:r>
              <a:rPr lang="ru-RU" sz="2000" b="1" dirty="0" smtClean="0"/>
              <a:t>для системы водоснабжения </a:t>
            </a:r>
            <a:r>
              <a:rPr lang="ru-RU" sz="2000" b="1" dirty="0"/>
              <a:t>являются: сталь, чугун, </a:t>
            </a:r>
            <a:r>
              <a:rPr lang="ru-RU" sz="2000" b="1" dirty="0" smtClean="0"/>
              <a:t>полиэтилен.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- </a:t>
            </a:r>
            <a:r>
              <a:rPr lang="ru-RU" sz="2000" b="1" dirty="0" smtClean="0"/>
              <a:t>Прежде</a:t>
            </a:r>
            <a:r>
              <a:rPr lang="en-US" sz="2000" b="1" dirty="0" smtClean="0"/>
              <a:t>,</a:t>
            </a:r>
            <a:r>
              <a:rPr lang="ru-RU" sz="2000" b="1" dirty="0" smtClean="0"/>
              <a:t> </a:t>
            </a:r>
            <a:r>
              <a:rPr lang="ru-RU" sz="2000" b="1" dirty="0"/>
              <a:t>чем принимать какое-либо решение о </a:t>
            </a:r>
            <a:r>
              <a:rPr lang="ru-RU" sz="2000" b="1" dirty="0" smtClean="0"/>
              <a:t>замене труб </a:t>
            </a:r>
            <a:r>
              <a:rPr lang="ru-RU" sz="2000" b="1" dirty="0"/>
              <a:t>или </a:t>
            </a:r>
            <a:r>
              <a:rPr lang="ru-RU" sz="2000" b="1" dirty="0" smtClean="0"/>
              <a:t>расширения сетей</a:t>
            </a:r>
            <a:r>
              <a:rPr lang="en-US" sz="2000" b="1" dirty="0" smtClean="0"/>
              <a:t>,</a:t>
            </a:r>
            <a:r>
              <a:rPr lang="ru-RU" sz="2000" b="1" dirty="0" smtClean="0"/>
              <a:t> необходимо </a:t>
            </a:r>
            <a:r>
              <a:rPr lang="ru-RU" sz="2000" b="1" dirty="0"/>
              <a:t>учитывать стоимость обслуживания, продолжительность </a:t>
            </a:r>
            <a:r>
              <a:rPr lang="ru-RU" sz="2000" b="1" dirty="0" smtClean="0"/>
              <a:t>срока эксплуатации, </a:t>
            </a:r>
            <a:r>
              <a:rPr lang="ru-RU" sz="2000" b="1" dirty="0"/>
              <a:t>в том числе </a:t>
            </a:r>
            <a:r>
              <a:rPr lang="ru-RU" sz="2000" b="1" dirty="0" smtClean="0"/>
              <a:t>гидравлическое сопротивление. Должно быть учтено  требование по прокладке труб и установк</a:t>
            </a:r>
            <a:r>
              <a:rPr lang="ru-RU" sz="2000" b="1" dirty="0"/>
              <a:t>е</a:t>
            </a:r>
            <a:r>
              <a:rPr lang="ru-RU" sz="2000" b="1" dirty="0" smtClean="0"/>
              <a:t>  соединений.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endParaRPr lang="ru-RU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64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00" y="1555646"/>
            <a:ext cx="7854519" cy="1104427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2.CP.A.08.01-96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качества и принятие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скрытых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 в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определеннах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фазах (этапах).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78475" y="2760068"/>
            <a:ext cx="7834184" cy="3884177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Определенная ФАЗА(этап)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строительных работ,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которые не могут быть расширены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не могут быть продолжены без письменного согласия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бенефициара, проектировщика, подрядчика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Определеные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ФАЗЫ (этапы)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определяются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проектантом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Определеные ФАЗЫ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(этапы)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могут быть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разбивка стройплощадки ;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характера земли в соответствии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геотехническими исследованиями под фундамент;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фундамента;</a:t>
            </a:r>
            <a:endParaRPr lang="en-US" sz="2000" dirty="0"/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800" y="2973823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34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00" y="1555646"/>
            <a:ext cx="7776000" cy="6185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Колодцы</a:t>
            </a:r>
            <a:r>
              <a:rPr lang="ro-RO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o-RO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PVC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o-RO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канализаций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System\Desktop\FOTO_BERD lucrari\IUNIE\145___06\IMG_0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4" y="2428875"/>
            <a:ext cx="4201721" cy="40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Documents\Informatie site\2014\Foto_lucrari antrepr\Str.Razesilor_Olimer.JPG"/>
          <p:cNvPicPr>
            <a:picLocks noGrp="1" noChangeAspect="1" noChangeArrowheads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476498"/>
            <a:ext cx="3779838" cy="38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27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999" y="1555646"/>
            <a:ext cx="7787971" cy="7028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o-RO" b="1" dirty="0" smtClean="0"/>
              <a:t> </a:t>
            </a:r>
            <a:r>
              <a:rPr lang="ru-RU" b="1" dirty="0">
                <a:solidFill>
                  <a:schemeClr val="accent1"/>
                </a:solidFill>
              </a:rPr>
              <a:t>Эксплуатация водоснабжения и канализации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smtClean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2618" y="2390659"/>
            <a:ext cx="7961681" cy="402301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1600" dirty="0" err="1" smtClean="0"/>
              <a:t>Учетность</a:t>
            </a:r>
            <a:r>
              <a:rPr lang="ru-RU" sz="1600" dirty="0" smtClean="0"/>
              <a:t> </a:t>
            </a:r>
            <a:r>
              <a:rPr lang="ru-RU" sz="1600" dirty="0"/>
              <a:t>- это очень важно для правильного управления, бухгалтерского учета и эффективного функционирования системы.</a:t>
            </a:r>
          </a:p>
          <a:p>
            <a:r>
              <a:rPr lang="ru-RU" sz="1600" dirty="0" smtClean="0"/>
              <a:t>   При ведении </a:t>
            </a:r>
            <a:r>
              <a:rPr lang="ru-RU" sz="1600" dirty="0" err="1" smtClean="0"/>
              <a:t>учетности</a:t>
            </a:r>
            <a:r>
              <a:rPr lang="ru-RU" sz="1600" dirty="0" smtClean="0"/>
              <a:t> </a:t>
            </a:r>
            <a:r>
              <a:rPr lang="ru-RU" sz="1600" dirty="0"/>
              <a:t>может быть </a:t>
            </a:r>
            <a:r>
              <a:rPr lang="ru-RU" sz="1600" dirty="0" smtClean="0"/>
              <a:t>определено:</a:t>
            </a:r>
            <a:endParaRPr lang="ru-RU" sz="1600" dirty="0"/>
          </a:p>
          <a:p>
            <a:r>
              <a:rPr lang="ru-RU" sz="1600" dirty="0"/>
              <a:t>- Потери в системе;</a:t>
            </a:r>
          </a:p>
          <a:p>
            <a:r>
              <a:rPr lang="ru-RU" sz="1600" dirty="0"/>
              <a:t>- Количество </a:t>
            </a:r>
            <a:r>
              <a:rPr lang="ru-RU" sz="1600" dirty="0" smtClean="0"/>
              <a:t>добытой воды;</a:t>
            </a:r>
            <a:endParaRPr lang="ru-RU" sz="1600" dirty="0"/>
          </a:p>
          <a:p>
            <a:r>
              <a:rPr lang="ru-RU" sz="1600" dirty="0"/>
              <a:t>- </a:t>
            </a:r>
            <a:r>
              <a:rPr lang="ru-RU" sz="1600" dirty="0" smtClean="0"/>
              <a:t>Производительность насоса</a:t>
            </a:r>
            <a:r>
              <a:rPr lang="ru-RU" sz="1600" dirty="0"/>
              <a:t>;</a:t>
            </a:r>
          </a:p>
          <a:p>
            <a:r>
              <a:rPr lang="ru-RU" sz="1600" dirty="0"/>
              <a:t>- </a:t>
            </a:r>
            <a:r>
              <a:rPr lang="ru-RU" sz="1600" dirty="0" smtClean="0"/>
              <a:t>Определение </a:t>
            </a:r>
            <a:r>
              <a:rPr lang="ru-RU" sz="1600" dirty="0"/>
              <a:t>водного баланса;</a:t>
            </a:r>
          </a:p>
          <a:p>
            <a:r>
              <a:rPr lang="ru-RU" sz="1600" dirty="0"/>
              <a:t>- Объем </a:t>
            </a:r>
            <a:r>
              <a:rPr lang="ru-RU" sz="1600" dirty="0" smtClean="0"/>
              <a:t>сбыта воды .</a:t>
            </a:r>
            <a:endParaRPr lang="ru-RU" sz="1600" dirty="0"/>
          </a:p>
          <a:p>
            <a:r>
              <a:rPr lang="ru-RU" sz="1600" dirty="0"/>
              <a:t>Информация, полученная путем </a:t>
            </a:r>
            <a:r>
              <a:rPr lang="ru-RU" sz="1600" dirty="0" smtClean="0"/>
              <a:t>учета </a:t>
            </a:r>
            <a:r>
              <a:rPr lang="ru-RU" sz="1600" dirty="0"/>
              <a:t>будет иметь важное значение для </a:t>
            </a:r>
            <a:r>
              <a:rPr lang="ru-RU" sz="1600" dirty="0" smtClean="0"/>
              <a:t>определения себестоимости.</a:t>
            </a:r>
            <a:endParaRPr lang="ro-RO" dirty="0" smtClean="0"/>
          </a:p>
          <a:p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487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575" y="1393600"/>
            <a:ext cx="7790298" cy="80924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Эксплуатация водоснабжения и канализации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5207" y="2075708"/>
            <a:ext cx="8231942" cy="398523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качество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воды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Элементы загрязнения, которые могут быть найдены в водных источниках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элементы Микробиологические (бактериальные вирусы),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исходящее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человеческий фактор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(туалеты ,помойные  ямы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муссоросвалки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отходы);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Элементы неорганического загрязнения (солей, металлы)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происхождение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в результате утечки, вызванной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наводнением ;сброс сточных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вод от деятельности промышленных предприятий.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Наиболее распространенные загрязняющие вещества, найденные в подземных источниках являются: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 аммиаком, (N𝐻_4);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 сероводородом (𝐻_2S)</a:t>
            </a:r>
            <a:endParaRPr lang="ru-RU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79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70" y="1760296"/>
            <a:ext cx="7762884" cy="792107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Эксплуатация и техническое обслуживание систем водоснабжения и канализации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4554" y="3101813"/>
            <a:ext cx="7776000" cy="3493041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Технические отчеты - с целью подготовки технических докладов, планы профилактических работ по ремонту систем водоснабжения и канализации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хранения технических документов рекомендуется: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Регистры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два года;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Схемы системы - три года;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технические отчеты ежемесячно, ежеквартально, ежегодно - 4 года.</a:t>
            </a:r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97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8125"/>
            <a:ext cx="86868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52550"/>
            <a:ext cx="8488829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25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728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95250"/>
            <a:ext cx="8753474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90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745" y="1938610"/>
            <a:ext cx="7790298" cy="79849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Эксплуатация водоснабжения и канализации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895600"/>
            <a:ext cx="7776000" cy="33684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>
              <a:buFontTx/>
              <a:buChar char="-"/>
            </a:pPr>
            <a:r>
              <a:rPr lang="ru-RU" sz="2400" dirty="0" smtClean="0"/>
              <a:t>Технический </a:t>
            </a:r>
            <a:r>
              <a:rPr lang="ru-RU" sz="2400" dirty="0"/>
              <a:t>надзор за </a:t>
            </a:r>
            <a:r>
              <a:rPr lang="ru-RU" sz="2400" dirty="0" smtClean="0"/>
              <a:t>строительством</a:t>
            </a:r>
            <a:r>
              <a:rPr lang="en-US" sz="2400" dirty="0" smtClean="0"/>
              <a:t>,</a:t>
            </a:r>
            <a:endParaRPr lang="en-US" sz="2400" dirty="0"/>
          </a:p>
          <a:p>
            <a:pPr>
              <a:buFontTx/>
              <a:buChar char="-"/>
            </a:pPr>
            <a:r>
              <a:rPr lang="ru-RU" sz="2400" dirty="0" smtClean="0"/>
              <a:t> Ввод </a:t>
            </a:r>
            <a:r>
              <a:rPr lang="ru-RU" sz="2400" dirty="0"/>
              <a:t>в эксплуатацию строительно-монтажных работ,</a:t>
            </a:r>
          </a:p>
          <a:p>
            <a:pPr>
              <a:buFontTx/>
              <a:buChar char="-"/>
            </a:pPr>
            <a:r>
              <a:rPr lang="ru-RU" sz="2400" dirty="0" smtClean="0"/>
              <a:t>Обязанности инженера</a:t>
            </a:r>
            <a:r>
              <a:rPr lang="en-US" sz="2400" dirty="0" smtClean="0"/>
              <a:t>,</a:t>
            </a:r>
            <a:r>
              <a:rPr lang="ru-RU" sz="2400" dirty="0" smtClean="0"/>
              <a:t> назначенного Оператором</a:t>
            </a:r>
            <a:r>
              <a:rPr lang="en-US" sz="2400" dirty="0" smtClean="0"/>
              <a:t>,</a:t>
            </a:r>
            <a:r>
              <a:rPr lang="ru-RU" sz="2400" dirty="0" smtClean="0"/>
              <a:t> для  управления </a:t>
            </a:r>
            <a:r>
              <a:rPr lang="ru-RU" sz="2400" dirty="0"/>
              <a:t>и </a:t>
            </a:r>
            <a:r>
              <a:rPr lang="ru-RU" sz="2400" dirty="0" smtClean="0"/>
              <a:t>контролем за качеством  строительства</a:t>
            </a:r>
          </a:p>
          <a:p>
            <a:pPr>
              <a:buFontTx/>
              <a:buChar char="-"/>
            </a:pPr>
            <a:r>
              <a:rPr lang="ru-RU" sz="2400" dirty="0" smtClean="0"/>
              <a:t>Права инженера.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sz="2000" b="1" dirty="0" smtClean="0"/>
          </a:p>
          <a:p>
            <a:pPr marL="0" indent="0">
              <a:buNone/>
            </a:pPr>
            <a:endParaRPr lang="ro-RO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7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550" y="1530075"/>
            <a:ext cx="7791450" cy="4733925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o-RO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  </a:t>
            </a:r>
            <a:r>
              <a:rPr lang="ru-RU" b="1" dirty="0">
                <a:solidFill>
                  <a:schemeClr val="accent1"/>
                </a:solidFill>
              </a:rPr>
              <a:t>Резюме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b="1" dirty="0"/>
              <a:t>Вопросы, Обсуждения:</a:t>
            </a:r>
          </a:p>
          <a:p>
            <a:r>
              <a:rPr lang="ru-RU" b="1" dirty="0"/>
              <a:t>- </a:t>
            </a:r>
            <a:r>
              <a:rPr lang="ru-RU" b="1" dirty="0" smtClean="0"/>
              <a:t>Что означают Определяющие фазы (этапы)?</a:t>
            </a:r>
            <a:endParaRPr lang="ru-RU" b="1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Какие </a:t>
            </a:r>
            <a:r>
              <a:rPr lang="ru-RU" b="1" dirty="0"/>
              <a:t>документы должны быть приложены к протоколу приема </a:t>
            </a:r>
            <a:r>
              <a:rPr lang="ru-RU" b="1" dirty="0" smtClean="0"/>
              <a:t>определяющих фаз (этапов)?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Какие Определяющие этапы относятся к работам по прокладке труб сетей водопровода и канализации?</a:t>
            </a:r>
            <a:endParaRPr lang="ro-RO" dirty="0" smtClean="0"/>
          </a:p>
          <a:p>
            <a:r>
              <a:rPr lang="ru-RU" dirty="0" smtClean="0"/>
              <a:t>-   </a:t>
            </a:r>
            <a:r>
              <a:rPr lang="ru-RU" dirty="0"/>
              <a:t>Где и кто </a:t>
            </a:r>
            <a:r>
              <a:rPr lang="ru-RU" dirty="0" smtClean="0"/>
              <a:t>назначает Определяющие </a:t>
            </a:r>
            <a:r>
              <a:rPr lang="ru-RU" dirty="0"/>
              <a:t>этапы?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Как хранятся </a:t>
            </a:r>
            <a:r>
              <a:rPr lang="ru-RU" dirty="0"/>
              <a:t>исторические данные </a:t>
            </a:r>
            <a:r>
              <a:rPr lang="ru-RU" dirty="0" smtClean="0"/>
              <a:t>на Вашем  предприятии?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Какие виды </a:t>
            </a:r>
            <a:r>
              <a:rPr lang="ru-RU" dirty="0"/>
              <a:t>информации </a:t>
            </a:r>
            <a:r>
              <a:rPr lang="ru-RU" dirty="0" smtClean="0"/>
              <a:t>могут предоставить счетчики, обслуживающему персоналу </a:t>
            </a:r>
            <a:r>
              <a:rPr lang="ru-RU" dirty="0"/>
              <a:t>системы водоснабжения и канализации?</a:t>
            </a:r>
            <a:endParaRPr lang="ru-RU" dirty="0" smtClean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80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930" y="1458487"/>
            <a:ext cx="7776000" cy="61792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Определеные ФАЗЫ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640355" y="6611779"/>
            <a:ext cx="3418449" cy="246221"/>
          </a:xfrm>
        </p:spPr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7" name="Объект 6"/>
          <p:cNvSpPr>
            <a:spLocks noGrp="1"/>
          </p:cNvSpPr>
          <p:nvPr>
            <p:ph idx="12"/>
          </p:nvPr>
        </p:nvSpPr>
        <p:spPr>
          <a:xfrm>
            <a:off x="681066" y="2289370"/>
            <a:ext cx="7738539" cy="4040659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Bernard MT Condensed"/>
              </a:rPr>
              <a:t>-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Строительство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колонн и стен;</a:t>
            </a:r>
          </a:p>
          <a:p>
            <a:pPr>
              <a:lnSpc>
                <a:spcPts val="24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Строительство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перекрытий;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Строительство крыши;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Все виды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испытания под давлением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Все виды испытания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тесты электрических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систем.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71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892" y="1017431"/>
            <a:ext cx="7826594" cy="54864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Библиография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o-RO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о технической эксплуатации систем водоснабжения и канализации, утвержденным приказом генеральном директора Агентства Регионального Развития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от 24.01.2006;</a:t>
            </a:r>
            <a:endParaRPr lang="ro-R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№ от 721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02.02.1996 обновлено Законом №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153 din 30. 07.2015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Постоновление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285 от 23.05.1996 об утверждении Положения о приемке строительных работ и оборудования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Постоновление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r.382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24.04.1997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o-RO" sz="2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733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04/12/2017</a:t>
            </a:fld>
            <a:endParaRPr lang="de-DE" noProof="0" dirty="0"/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260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În calitate de entitate federală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GIZ sprijină atingerea obiectivelor Guvernului Germaniei de cooperare internațională și dezvoltare durabilă.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Publicat 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Deutsche </a:t>
            </a: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Gesellschaft für</a:t>
            </a:r>
            <a:b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Internationale Zusammenarbeit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Oficii înregistrate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Bonn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Eschborn, German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endParaRPr lang="en-GB" sz="105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Proiectul ”Modernizarea serviciilor publice locale în Republica Moldova”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Chișinău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str. </a:t>
            </a:r>
            <a:r>
              <a:rPr lang="en-GB" sz="1050" b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Bernardazzi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GB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 + 373 22 22-83-19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  + 373 22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00-02-38</a:t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	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www.giz.de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www.serviciilocale.md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5467350" y="2108200"/>
            <a:ext cx="3005138" cy="381476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105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Autor</a:t>
            </a:r>
            <a:r>
              <a:rPr lang="ro-RO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o-RO" sz="10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o-RO" sz="1050" dirty="0"/>
              <a:t>MIHAIL CHIPERI</a:t>
            </a:r>
          </a:p>
          <a:p>
            <a:r>
              <a:rPr lang="ro-RO" sz="1050" dirty="0"/>
              <a:t>Tel: 060102028</a:t>
            </a:r>
          </a:p>
          <a:p>
            <a:r>
              <a:rPr lang="ro-RO" sz="1050" dirty="0"/>
              <a:t>E-mail: mihaichiperi500@gmail.com</a:t>
            </a:r>
            <a:endParaRPr lang="ru-RU" sz="1050" dirty="0"/>
          </a:p>
          <a:p>
            <a:pPr algn="l">
              <a:spcAft>
                <a:spcPts val="300"/>
              </a:spcAft>
              <a:defRPr/>
            </a:pPr>
            <a:endParaRPr lang="en-GB" sz="10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95377" y="4718050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cofinanțat de 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5467350" y="3198813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În cooperare cu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12" y="3521285"/>
            <a:ext cx="760540" cy="76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statia2\Desktop\SDC-Rom_CMYK_hoch_p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6" y="5215306"/>
            <a:ext cx="19843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Stela\Desktop\Logou nou UTM\Logo_inscript_horizontal (1)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30" y="4473546"/>
            <a:ext cx="2560708" cy="5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9" descr="ifcaac_logo0200p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57" y="3558136"/>
            <a:ext cx="782468" cy="7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cf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973" y="3591580"/>
            <a:ext cx="685891" cy="69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5540375"/>
            <a:ext cx="15906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5797282"/>
            <a:ext cx="905108" cy="57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33" y="5749925"/>
            <a:ext cx="634659" cy="63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5725978"/>
            <a:ext cx="688746" cy="66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62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04/12/2017</a:t>
            </a:fld>
            <a:endParaRPr lang="de-DE" noProof="0" dirty="0"/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opa Log MS cmyk R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51" y="2793129"/>
            <a:ext cx="2827336" cy="1144690"/>
          </a:xfrm>
          <a:prstGeom prst="rect">
            <a:avLst/>
          </a:prstGeom>
          <a:noFill/>
        </p:spPr>
      </p:pic>
      <p:sp>
        <p:nvSpPr>
          <p:cNvPr id="19" name="Textfeld 5"/>
          <p:cNvSpPr txBox="1"/>
          <p:nvPr/>
        </p:nvSpPr>
        <p:spPr>
          <a:xfrm>
            <a:off x="5395399" y="2428037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lang="en-US" sz="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numele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399" y="2793129"/>
            <a:ext cx="340042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6813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1483200"/>
            <a:ext cx="7794981" cy="583106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Определеные ФАЗЫ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6929" y="2273643"/>
            <a:ext cx="7669167" cy="386679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приемке работ определенных фаз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Этапах) принимают участие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Инспектор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строительной инспекции;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Проектант;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Инвестор;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Подрядчик (исполнитель работ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стройки 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надзор.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223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731" y="1485220"/>
            <a:ext cx="7776000" cy="748879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Перечень документов, приложенных к протоколу приемки работ в определённых фазах (этапах).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Mihai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>
          <a:xfrm>
            <a:off x="735106" y="2315688"/>
            <a:ext cx="7672625" cy="4183724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chemeClr val="tx1"/>
                </a:solidFill>
              </a:rPr>
              <a:t>-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Лабораторные тесты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Технические паспорта;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выполнения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Сертификат проб лаборатории;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 сварочных работ;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 трассировки строительных работ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протоколов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проверке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скрытыми.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	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77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8283"/>
            <a:ext cx="7776000" cy="108065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фундамента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траншеи для прокладки труб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Mihail Chiperi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pic>
        <p:nvPicPr>
          <p:cNvPr id="1028" name="Picture 4" descr="D:\System\Desktop\FOTOGRAFII!!!!!\2014\IULIE\IMG_1092.JPG"/>
          <p:cNvPicPr>
            <a:picLocks noGrp="1" noChangeAspect="1" noChangeArrowheads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398816"/>
            <a:ext cx="3779838" cy="38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System\Desktop\FOTOGRAFII!!!!!\2014\IULIE\IMG_10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3819"/>
            <a:ext cx="3779837" cy="36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436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419910"/>
            <a:ext cx="7776000" cy="61792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определяющих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этапов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System\Desktop\FOTO_BERD lucrari\DCIM\147___08\IMG_1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2410692"/>
            <a:ext cx="3930733" cy="38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Grp="1" noChangeAspect="1" noChangeArrowheads="1"/>
          </p:cNvPicPr>
          <p:nvPr>
            <p:ph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52" y="2493818"/>
            <a:ext cx="3816536" cy="374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133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определяющих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этапов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6" name="Объект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D:\System\Desktop\Новая папка\DSCN3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81943"/>
            <a:ext cx="3852161" cy="381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System\Desktop\FOTOGRAFII!!!!!\2014\IULIE\IMG_1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52" y="2458192"/>
            <a:ext cx="4013858" cy="38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716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8795</TotalTime>
  <Words>1553</Words>
  <Application>Microsoft Office PowerPoint</Application>
  <PresentationFormat>Экран (4:3)</PresentationFormat>
  <Paragraphs>292</Paragraphs>
  <Slides>42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Arial Narrow</vt:lpstr>
      <vt:lpstr>Bernard MT Condensed</vt:lpstr>
      <vt:lpstr>Times New Roman</vt:lpstr>
      <vt:lpstr>GIZ_Banner_Kopfzeile-Ausland (3)</vt:lpstr>
      <vt:lpstr>Обучение оператора сотрудников «Apa-Canal»   Модуль 10: Роль операторов государственных услуг водоснабжения и канализации в процессе привлечения инвестиций, проектирование, строительство и ввод  в эксплуатацию объектов водоснабжения и канализации   Cессия 4 Роль операторов общественных услуг водоснабжения  и канализации в процессе сдачи в эксплуатацию объектов  водоснабжения и канализации   Эксперт, Mihail CHIPERI  20-21-22 июня 2017,  Chișinău</vt:lpstr>
      <vt:lpstr>Содержание сессии:   </vt:lpstr>
      <vt:lpstr> 2.CP.A.08.01-96 Контроль качества и принятие скрытых работ в определеннах фазах (этапах).  </vt:lpstr>
      <vt:lpstr> Определеные ФАЗЫ </vt:lpstr>
      <vt:lpstr>Определеные ФАЗЫ </vt:lpstr>
      <vt:lpstr>Перечень документов, приложенных к протоколу приемки работ в определённых фазах (этапах).</vt:lpstr>
      <vt:lpstr>Подготовка  фундамента траншеи для прокладки труб</vt:lpstr>
      <vt:lpstr>Работы определяющих этапов</vt:lpstr>
      <vt:lpstr>Работы определяющих этапов</vt:lpstr>
      <vt:lpstr>Протоколы (акты) скрытых работ</vt:lpstr>
      <vt:lpstr> Работы, которые считаются скрытыми по прокладке трубопроводов водоснабжения и канализации</vt:lpstr>
      <vt:lpstr>    Проверка качества и прием работ.</vt:lpstr>
      <vt:lpstr> Контроль качества и приемка работ</vt:lpstr>
      <vt:lpstr>Некачественные работы по прокладке канализационных сетей </vt:lpstr>
      <vt:lpstr>Постутилизации сооружений</vt:lpstr>
      <vt:lpstr>                         Снос строительства</vt:lpstr>
      <vt:lpstr> Положение о технической эксплуатации систем водоснабжения и канализации</vt:lpstr>
      <vt:lpstr>        Подготовка заявки данных и информации</vt:lpstr>
      <vt:lpstr> Эксплуатация и техническое обслуживание систем водоснабжения и канализации</vt:lpstr>
      <vt:lpstr> Эксплуатация и техническое обслуживание систем водоснабжения и канализации</vt:lpstr>
      <vt:lpstr>Презентация PowerPoint</vt:lpstr>
      <vt:lpstr> Эксплуатация и техническое обслуживание систем водоснабжения и канализации</vt:lpstr>
      <vt:lpstr>Эксплуатация и техническое обслуживание систем водоснабжения и канализации</vt:lpstr>
      <vt:lpstr>Насосные станции по перекачке питьевой воды и сточных вод после гидравлического оптимизации</vt:lpstr>
      <vt:lpstr>Презентация PowerPoint</vt:lpstr>
      <vt:lpstr>Презентация PowerPoint</vt:lpstr>
      <vt:lpstr> Эксплуатация водоснабжения и канализации</vt:lpstr>
      <vt:lpstr>Схема распределительных сетей</vt:lpstr>
      <vt:lpstr>Эксплуатация водоснабжения и канализации </vt:lpstr>
      <vt:lpstr>Колодцы из PVC для канализаций</vt:lpstr>
      <vt:lpstr> Эксплуатация водоснабжения и канализации</vt:lpstr>
      <vt:lpstr>Эксплуатация водоснабжения и канализации</vt:lpstr>
      <vt:lpstr> Эксплуатация и техническое обслуживание систем водоснабжения и канализации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 Эксплуатация водоснабжения и канализации</vt:lpstr>
      <vt:lpstr>   Резюме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412</cp:revision>
  <cp:lastPrinted>2016-10-07T08:42:53Z</cp:lastPrinted>
  <dcterms:created xsi:type="dcterms:W3CDTF">2013-09-05T11:54:56Z</dcterms:created>
  <dcterms:modified xsi:type="dcterms:W3CDTF">2017-12-04T11:08:15Z</dcterms:modified>
</cp:coreProperties>
</file>