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14"/>
  </p:notesMasterIdLst>
  <p:handoutMasterIdLst>
    <p:handoutMasterId r:id="rId15"/>
  </p:handoutMasterIdLst>
  <p:sldIdLst>
    <p:sldId id="280" r:id="rId2"/>
    <p:sldId id="295" r:id="rId3"/>
    <p:sldId id="296" r:id="rId4"/>
    <p:sldId id="301" r:id="rId5"/>
    <p:sldId id="302" r:id="rId6"/>
    <p:sldId id="303" r:id="rId7"/>
    <p:sldId id="304" r:id="rId8"/>
    <p:sldId id="305" r:id="rId9"/>
    <p:sldId id="306" r:id="rId10"/>
    <p:sldId id="297" r:id="rId11"/>
    <p:sldId id="298" r:id="rId12"/>
    <p:sldId id="299" r:id="rId13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ohantova" initials="L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30" autoAdjust="0"/>
  </p:normalViewPr>
  <p:slideViewPr>
    <p:cSldViewPr snapToGrid="0">
      <p:cViewPr varScale="1">
        <p:scale>
          <a:sx n="110" d="100"/>
          <a:sy n="110" d="100"/>
        </p:scale>
        <p:origin x="1608" y="108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696"/>
            <a:ext cx="4939560" cy="443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11/06/2019</a:t>
            </a:fld>
            <a:endParaRPr lang="en-GB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11/06/2019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11/06/2019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11/06/2019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11/06/2019</a:t>
            </a:fld>
            <a:endParaRPr lang="en-GB" dirty="0" smtClean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11/06/2019</a:t>
            </a:fld>
            <a:endParaRPr lang="en-GB" dirty="0" smtClean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0F9A5078-6F60-49E2-B50D-11C30D454C38}" type="datetime1">
              <a:rPr lang="en-GB" noProof="0" smtClean="0"/>
              <a:pPr/>
              <a:t>11/06/2019</a:t>
            </a:fld>
            <a:endParaRPr lang="en-GB" noProof="0" dirty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  <a:endParaRPr lang="de-DE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hyperlink" Target="http://www.ifcaac.amac.m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Учебный курс для сотрудников </a:t>
            </a:r>
            <a:r>
              <a:rPr lang="ro-RO" b="1" dirty="0" smtClean="0">
                <a:solidFill>
                  <a:srgbClr val="002060"/>
                </a:solidFill>
              </a:rPr>
              <a:t>„</a:t>
            </a:r>
            <a:r>
              <a:rPr lang="ro-RO" b="1" dirty="0" smtClean="0">
                <a:solidFill>
                  <a:srgbClr val="002060"/>
                </a:solidFill>
              </a:rPr>
              <a:t>Apă-Canal”</a:t>
            </a: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Модуль </a:t>
            </a:r>
            <a:r>
              <a:rPr lang="ro-RO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6 </a:t>
            </a:r>
            <a:r>
              <a:rPr lang="ro-RO" b="1" dirty="0" smtClean="0">
                <a:solidFill>
                  <a:srgbClr val="FF0000"/>
                </a:solidFill>
              </a:rPr>
              <a:t>: </a:t>
            </a:r>
            <a:r>
              <a:rPr lang="ro-RO" b="1" dirty="0" smtClean="0">
                <a:solidFill>
                  <a:srgbClr val="002060"/>
                </a:solidFill>
              </a:rPr>
              <a:t> </a:t>
            </a:r>
            <a:r>
              <a:rPr lang="ru-RU" b="1" dirty="0"/>
              <a:t>Управление энергопотреблением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 </a:t>
            </a:r>
            <a:r>
              <a:rPr lang="ru-RU" b="1" dirty="0"/>
              <a:t>автоматизация процессов в системах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водоснабжения </a:t>
            </a:r>
            <a:r>
              <a:rPr lang="ru-RU" b="1" dirty="0"/>
              <a:t>и канализации</a:t>
            </a:r>
            <a:r>
              <a:rPr lang="ro-RO" b="1" dirty="0" smtClean="0">
                <a:solidFill>
                  <a:srgbClr val="002060"/>
                </a:solidFill>
              </a:rPr>
              <a:t/>
            </a:r>
            <a:br>
              <a:rPr lang="ro-RO" b="1" dirty="0" smtClean="0">
                <a:solidFill>
                  <a:srgbClr val="002060"/>
                </a:solidFill>
              </a:rPr>
            </a:br>
            <a:r>
              <a:rPr lang="ru-RU" altLang="en-US" sz="2000" b="1" dirty="0">
                <a:solidFill>
                  <a:srgbClr val="FF0000"/>
                </a:solidFill>
              </a:rPr>
              <a:t>Сессия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5</a:t>
            </a:r>
            <a:r>
              <a:rPr lang="en-US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sz="2000" dirty="0">
                <a:solidFill>
                  <a:srgbClr val="002060"/>
                </a:solidFill>
              </a:rPr>
              <a:t>Структура платы за питьевую воду и канализацию. Определение потребления электроэнергии с целью расчета тарифа 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на </a:t>
            </a:r>
            <a:r>
              <a:rPr lang="ru-RU" sz="2000" dirty="0">
                <a:solidFill>
                  <a:srgbClr val="002060"/>
                </a:solidFill>
              </a:rPr>
              <a:t>питьевую воду и на услуги канализации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ro-RO" sz="1000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000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 err="1" smtClean="0">
                <a:solidFill>
                  <a:srgbClr val="002060"/>
                </a:solidFill>
              </a:rPr>
              <a:t>Онофрей</a:t>
            </a:r>
            <a:r>
              <a:rPr lang="ru-RU" sz="1800" b="1" i="1" dirty="0" smtClean="0">
                <a:solidFill>
                  <a:srgbClr val="002060"/>
                </a:solidFill>
              </a:rPr>
              <a:t> Андрей</a:t>
            </a:r>
            <a:r>
              <a:rPr lang="ro-RO" sz="1800" b="1" i="1" dirty="0" smtClean="0">
                <a:solidFill>
                  <a:srgbClr val="002060"/>
                </a:solidFill>
              </a:rPr>
              <a:t/>
            </a:r>
            <a:br>
              <a:rPr lang="ro-RO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главный специалист</a:t>
            </a:r>
            <a:r>
              <a:rPr lang="en-US" sz="1800" b="1" i="1" dirty="0" smtClean="0">
                <a:solidFill>
                  <a:srgbClr val="002060"/>
                </a:solidFill>
              </a:rPr>
              <a:t>,  </a:t>
            </a:r>
            <a:r>
              <a:rPr lang="ru-RU" sz="1800" b="1" i="1" dirty="0" smtClean="0">
                <a:solidFill>
                  <a:srgbClr val="002060"/>
                </a:solidFill>
              </a:rPr>
              <a:t>Департамент тарифов </a:t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и экономического анализа</a:t>
            </a:r>
            <a:r>
              <a:rPr lang="ro-RO" sz="1800" b="1" i="1" dirty="0" smtClean="0">
                <a:solidFill>
                  <a:srgbClr val="002060"/>
                </a:solidFill>
              </a:rPr>
              <a:t>, </a:t>
            </a:r>
            <a:r>
              <a:rPr lang="ro-RO" sz="1800" b="1" i="1" dirty="0" smtClean="0">
                <a:solidFill>
                  <a:srgbClr val="002060"/>
                </a:solidFill>
              </a:rPr>
              <a:t>ANRE</a:t>
            </a:r>
            <a:r>
              <a:rPr lang="ro-RO" sz="1800" b="1" dirty="0" smtClean="0">
                <a:solidFill>
                  <a:srgbClr val="002060"/>
                </a:solidFill>
              </a:rPr>
              <a:t/>
            </a:r>
            <a:br>
              <a:rPr lang="ro-RO" sz="18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13 июня </a:t>
            </a:r>
            <a:r>
              <a:rPr lang="ru-RU" sz="1600" b="1" dirty="0" smtClean="0">
                <a:solidFill>
                  <a:srgbClr val="002060"/>
                </a:solidFill>
              </a:rPr>
              <a:t>2019</a:t>
            </a:r>
            <a:r>
              <a:rPr lang="ro-RO" sz="1600" b="1" dirty="0" smtClean="0">
                <a:solidFill>
                  <a:srgbClr val="002060"/>
                </a:solidFill>
              </a:rPr>
              <a:t>,  </a:t>
            </a:r>
            <a:r>
              <a:rPr lang="ru-RU" sz="1600" b="1" dirty="0" err="1" smtClean="0">
                <a:solidFill>
                  <a:srgbClr val="002060"/>
                </a:solidFill>
              </a:rPr>
              <a:t>Кишинэу</a:t>
            </a: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4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649368"/>
            <a:ext cx="8839199" cy="5030106"/>
          </a:xfrm>
        </p:spPr>
        <p:txBody>
          <a:bodyPr/>
          <a:lstStyle/>
          <a:p>
            <a:r>
              <a:rPr lang="ru-RU" sz="1600" dirty="0">
                <a:solidFill>
                  <a:srgbClr val="FF0000"/>
                </a:solidFill>
              </a:rPr>
              <a:t>При определении тарифов в расчеты не включаются следующие расходы</a:t>
            </a:r>
            <a:r>
              <a:rPr lang="ro-RO" sz="1600" dirty="0">
                <a:solidFill>
                  <a:srgbClr val="FF0000"/>
                </a:solidFill>
              </a:rPr>
              <a:t>: </a:t>
            </a:r>
            <a:r>
              <a:rPr lang="ro-RO" sz="1100" dirty="0">
                <a:solidFill>
                  <a:srgbClr val="FF0000"/>
                </a:solidFill>
              </a:rPr>
              <a:t/>
            </a:r>
            <a:br>
              <a:rPr lang="ro-RO" sz="1100" dirty="0">
                <a:solidFill>
                  <a:srgbClr val="FF0000"/>
                </a:solidFill>
              </a:rPr>
            </a:br>
            <a:r>
              <a:rPr lang="ro-RO" sz="1400" dirty="0">
                <a:solidFill>
                  <a:srgbClr val="002060"/>
                </a:solidFill>
              </a:rPr>
              <a:t>    </a:t>
            </a:r>
            <a:r>
              <a:rPr lang="ru-RU" sz="1400" dirty="0">
                <a:solidFill>
                  <a:srgbClr val="002060"/>
                </a:solidFill>
              </a:rPr>
              <a:t>h) списанные безнадежные долги;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i</a:t>
            </a:r>
            <a:r>
              <a:rPr lang="ru-RU" sz="1400" dirty="0">
                <a:solidFill>
                  <a:srgbClr val="002060"/>
                </a:solidFill>
              </a:rPr>
              <a:t>) расходы, связанные с созданием оценочных резервов по рискам и расходам, в том числе по безнадежной дебиторской задолженности;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j</a:t>
            </a:r>
            <a:r>
              <a:rPr lang="ru-RU" sz="1400" dirty="0">
                <a:solidFill>
                  <a:srgbClr val="002060"/>
                </a:solidFill>
              </a:rPr>
              <a:t>) протокольные (представительские) расходы на посещение культурных мероприятий, театрализованных представлений, другие аналогичные расходы, понесенные в рабочее или нерабочее время;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k</a:t>
            </a:r>
            <a:r>
              <a:rPr lang="ru-RU" sz="1400" dirty="0">
                <a:solidFill>
                  <a:srgbClr val="002060"/>
                </a:solidFill>
              </a:rPr>
              <a:t>) единовременные компенсации;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l</a:t>
            </a:r>
            <a:r>
              <a:rPr lang="ru-RU" sz="1400" dirty="0">
                <a:solidFill>
                  <a:srgbClr val="002060"/>
                </a:solidFill>
              </a:rPr>
              <a:t>) дополнительные выплаты, материальная помощь, пособия, выплачиваемые работникам надбавки и компенсации, кроме предусмотренных Трудовым кодексом и нормативными документами по его применению;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m</a:t>
            </a:r>
            <a:r>
              <a:rPr lang="ru-RU" sz="1400" dirty="0">
                <a:solidFill>
                  <a:srgbClr val="002060"/>
                </a:solidFill>
              </a:rPr>
              <a:t>) расходы на фондовые биржи, посреднические и другие административные организации, консультационные услуги, юридическую помощь;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n</a:t>
            </a:r>
            <a:r>
              <a:rPr lang="ru-RU" sz="1400" dirty="0">
                <a:solidFill>
                  <a:srgbClr val="002060"/>
                </a:solidFill>
              </a:rPr>
              <a:t>) расходы на организацию досуга и отдыха работников, в том числе расходы на корпоративные мероприятия;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o</a:t>
            </a:r>
            <a:r>
              <a:rPr lang="ru-RU" sz="1400" dirty="0">
                <a:solidFill>
                  <a:srgbClr val="002060"/>
                </a:solidFill>
              </a:rPr>
              <a:t>) необоснованные расходы, связанные с проведением общего собрания акционеров;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p</a:t>
            </a:r>
            <a:r>
              <a:rPr lang="ru-RU" sz="1400" dirty="0">
                <a:solidFill>
                  <a:srgbClr val="002060"/>
                </a:solidFill>
              </a:rPr>
              <a:t>) текущие пособия, начисленные членам совета и ревизионной комиссии оператора, кроме ежемесячных пособий, начисленных членам совета и ревизионной комиссии, не превышающих трех минимальных заработных плат по стране;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q</a:t>
            </a:r>
            <a:r>
              <a:rPr lang="ru-RU" sz="1400" dirty="0">
                <a:solidFill>
                  <a:srgbClr val="002060"/>
                </a:solidFill>
              </a:rPr>
              <a:t>) судебные издержки и сопутствующие государственные пошлины;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 r</a:t>
            </a:r>
            <a:r>
              <a:rPr lang="ru-RU" sz="1400" dirty="0">
                <a:solidFill>
                  <a:srgbClr val="002060"/>
                </a:solidFill>
              </a:rPr>
              <a:t>) расходы на добровольное страхование персонала и материального имущества;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s</a:t>
            </a:r>
            <a:r>
              <a:rPr lang="ru-RU" sz="1400" dirty="0">
                <a:solidFill>
                  <a:srgbClr val="002060"/>
                </a:solidFill>
              </a:rPr>
              <a:t>) все остальные расходы оператора, не связанные с предоставлением публичной услуги водоснабжения и канализации и очистки сточных вод.</a:t>
            </a:r>
            <a:endParaRPr lang="ro-RO" sz="14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8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625784"/>
            <a:ext cx="8839199" cy="4862102"/>
          </a:xfrm>
        </p:spPr>
        <p:txBody>
          <a:bodyPr/>
          <a:lstStyle/>
          <a:p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smtClean="0">
                <a:solidFill>
                  <a:srgbClr val="FF0000"/>
                </a:solidFill>
              </a:rPr>
              <a:t>                               </a:t>
            </a:r>
            <a:r>
              <a:rPr lang="ru-RU" sz="1300" b="1" dirty="0" smtClean="0">
                <a:solidFill>
                  <a:srgbClr val="FF0000"/>
                </a:solidFill>
              </a:rPr>
              <a:t>Утверждение тарифов</a:t>
            </a:r>
            <a:r>
              <a:rPr lang="en-US" sz="1300" b="1" dirty="0" smtClean="0">
                <a:solidFill>
                  <a:srgbClr val="FF0000"/>
                </a:solidFill>
              </a:rPr>
              <a:t/>
            </a:r>
            <a:br>
              <a:rPr lang="en-US" sz="1300" b="1" dirty="0" smtClean="0">
                <a:solidFill>
                  <a:srgbClr val="FF0000"/>
                </a:solidFill>
              </a:rPr>
            </a:br>
            <a:r>
              <a:rPr lang="ru-RU" sz="1300" b="1" dirty="0">
                <a:solidFill>
                  <a:srgbClr val="002060"/>
                </a:solidFill>
              </a:rPr>
              <a:t>Тарифы на публичные услуги снабжения технологической водой, снабжения питьевой водой, на публичную услугу канализации и очистки сточных вод определяются операторами на каждый год регулирования «n» согласно </a:t>
            </a:r>
            <a:r>
              <a:rPr lang="ru-RU" sz="1300" b="1" dirty="0" smtClean="0">
                <a:solidFill>
                  <a:srgbClr val="002060"/>
                </a:solidFill>
              </a:rPr>
              <a:t>Методологии </a:t>
            </a:r>
            <a:r>
              <a:rPr lang="ru-RU" sz="1300" b="1" dirty="0">
                <a:solidFill>
                  <a:srgbClr val="002060"/>
                </a:solidFill>
              </a:rPr>
              <a:t>и представляются:</a:t>
            </a:r>
            <a:br>
              <a:rPr lang="ru-RU" sz="1300" b="1" dirty="0">
                <a:solidFill>
                  <a:srgbClr val="002060"/>
                </a:solidFill>
              </a:rPr>
            </a:br>
            <a:r>
              <a:rPr lang="ru-RU" sz="1300" b="1" dirty="0" smtClean="0">
                <a:solidFill>
                  <a:srgbClr val="002060"/>
                </a:solidFill>
              </a:rPr>
              <a:t>     a</a:t>
            </a:r>
            <a:r>
              <a:rPr lang="ru-RU" sz="1300" b="1" dirty="0">
                <a:solidFill>
                  <a:srgbClr val="002060"/>
                </a:solidFill>
              </a:rPr>
              <a:t>) местным советам – на рассмотрение и утверждение, а Агентству – на рассмотрение и выдачу заключения относительно тарифов на публичную услугу снабжения питьевой водой и на публичную услугу канализации и очистки сточных вод, предоставляемую операторами на уровне региона, района, муниципия и города;</a:t>
            </a:r>
            <a:br>
              <a:rPr lang="ru-RU" sz="1300" b="1" dirty="0">
                <a:solidFill>
                  <a:srgbClr val="002060"/>
                </a:solidFill>
              </a:rPr>
            </a:br>
            <a:r>
              <a:rPr lang="ru-RU" sz="1300" b="1" dirty="0" smtClean="0">
                <a:solidFill>
                  <a:srgbClr val="002060"/>
                </a:solidFill>
              </a:rPr>
              <a:t>     b</a:t>
            </a:r>
            <a:r>
              <a:rPr lang="ru-RU" sz="1300" b="1" dirty="0">
                <a:solidFill>
                  <a:srgbClr val="002060"/>
                </a:solidFill>
              </a:rPr>
              <a:t>) Агентству – на рассмотрение и утверждение тарифов на услугу снабжения технологической водой, поставляемую на уровне региона, района, муниципия и города;</a:t>
            </a:r>
            <a:br>
              <a:rPr lang="ru-RU" sz="1300" b="1" dirty="0">
                <a:solidFill>
                  <a:srgbClr val="002060"/>
                </a:solidFill>
              </a:rPr>
            </a:br>
            <a:r>
              <a:rPr lang="ru-RU" sz="1300" b="1" dirty="0" smtClean="0">
                <a:solidFill>
                  <a:srgbClr val="002060"/>
                </a:solidFill>
              </a:rPr>
              <a:t>     c</a:t>
            </a:r>
            <a:r>
              <a:rPr lang="ru-RU" sz="1300" b="1" dirty="0">
                <a:solidFill>
                  <a:srgbClr val="002060"/>
                </a:solidFill>
              </a:rPr>
              <a:t>) Агентству – на рассмотрение и утверждение тарифов на публичную услугу снабжения питьевой водой и тарифов на публичную услугу канализации и очистки сточных вод, предоставляемые операторами на уровне региона, района, муниципия и города, в случае, если соответствующие местные советы делегировали Агентству полное право утверждения тарифов;</a:t>
            </a:r>
            <a:br>
              <a:rPr lang="ru-RU" sz="1300" b="1" dirty="0">
                <a:solidFill>
                  <a:srgbClr val="002060"/>
                </a:solidFill>
              </a:rPr>
            </a:br>
            <a:r>
              <a:rPr lang="ru-RU" sz="1300" b="1" dirty="0" smtClean="0">
                <a:solidFill>
                  <a:srgbClr val="002060"/>
                </a:solidFill>
              </a:rPr>
              <a:t>     d</a:t>
            </a:r>
            <a:r>
              <a:rPr lang="ru-RU" sz="1300" b="1" dirty="0">
                <a:solidFill>
                  <a:srgbClr val="002060"/>
                </a:solidFill>
              </a:rPr>
              <a:t>) Агентству – на рассмотрение и утверждение тарифов на публичную услугу снабжения питьевой водой и на публичную услугу канализации и очистки сточных вод, предоставляемые операторами на уровне региона, района, муниципия и города и действующие на условиях соглашений или договоров, заключенных с международными финансовыми организациями, ратифицированных или утвержденных Парламентом, Правительством или местными советами;</a:t>
            </a:r>
            <a:br>
              <a:rPr lang="ru-RU" sz="1300" b="1" dirty="0">
                <a:solidFill>
                  <a:srgbClr val="002060"/>
                </a:solidFill>
              </a:rPr>
            </a:br>
            <a:r>
              <a:rPr lang="ru-RU" sz="1300" b="1" dirty="0" smtClean="0">
                <a:solidFill>
                  <a:srgbClr val="002060"/>
                </a:solidFill>
              </a:rPr>
              <a:t>      e</a:t>
            </a:r>
            <a:r>
              <a:rPr lang="ru-RU" sz="1300" b="1" dirty="0">
                <a:solidFill>
                  <a:srgbClr val="002060"/>
                </a:solidFill>
              </a:rPr>
              <a:t>) Агентство утверждает, в течение 15 календарных дней со дня мотивированного обращения операторов тарифы на публичную услугу снабжения питьевой водой и тарифы на публичную услугу канализации и очистки сточных вод, предоставляемые операторами на уровне региона, района, муниципия и города, в случае, когда местный совет не утвердил соответствующие тарифы в течение 60 календарных дней со дня получения заключения от Агентства.</a:t>
            </a:r>
            <a:endParaRPr lang="ro-RO" sz="13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26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11/06/2019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Datumsplatzhalter 3"/>
          <p:cNvSpPr txBox="1">
            <a:spLocks/>
          </p:cNvSpPr>
          <p:nvPr/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A768533-9F5A-4A96-B8F6-9A95114E0856}" type="datetime1">
              <a:rPr lang="en-GB" smtClean="0">
                <a:cs typeface="Arial" charset="0"/>
              </a:rPr>
              <a:pPr/>
              <a:t>11/06/2019</a:t>
            </a:fld>
            <a:endParaRPr lang="de-DE">
              <a:cs typeface="Arial" charset="0"/>
            </a:endParaRPr>
          </a:p>
        </p:txBody>
      </p:sp>
      <p:sp>
        <p:nvSpPr>
          <p:cNvPr id="16" name="Inhaltsplatzhalter 8"/>
          <p:cNvSpPr txBox="1">
            <a:spLocks/>
          </p:cNvSpPr>
          <p:nvPr/>
        </p:nvSpPr>
        <p:spPr>
          <a:xfrm>
            <a:off x="2433908" y="1620411"/>
            <a:ext cx="6262254" cy="2074863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>
              <a:spcAft>
                <a:spcPts val="300"/>
              </a:spcAft>
            </a:pPr>
            <a:r>
              <a:rPr lang="ru-RU" sz="2800" dirty="0">
                <a:solidFill>
                  <a:srgbClr val="534B3E"/>
                </a:solidFill>
              </a:rPr>
              <a:t>Спасибо за внимание</a:t>
            </a:r>
            <a:endParaRPr lang="en-GB" sz="1000" dirty="0">
              <a:solidFill>
                <a:srgbClr val="534B3E"/>
              </a:solidFill>
            </a:endParaRPr>
          </a:p>
        </p:txBody>
      </p:sp>
      <p:sp>
        <p:nvSpPr>
          <p:cNvPr id="17" name="Textfeld 9"/>
          <p:cNvSpPr txBox="1">
            <a:spLocks noChangeArrowheads="1"/>
          </p:cNvSpPr>
          <p:nvPr/>
        </p:nvSpPr>
        <p:spPr bwMode="auto">
          <a:xfrm>
            <a:off x="427153" y="5399463"/>
            <a:ext cx="13716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Proiect co-finanțat de</a:t>
            </a:r>
            <a:endParaRPr lang="en-GB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Picture 11" descr="F:\Branding\EU\jaun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056" y="5624205"/>
            <a:ext cx="13652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H:\bn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46511" y="5590073"/>
            <a:ext cx="1016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8991" y="5624205"/>
            <a:ext cx="16398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feld 9"/>
          <p:cNvSpPr txBox="1">
            <a:spLocks noChangeArrowheads="1"/>
          </p:cNvSpPr>
          <p:nvPr/>
        </p:nvSpPr>
        <p:spPr bwMode="auto">
          <a:xfrm>
            <a:off x="6898878" y="5383151"/>
            <a:ext cx="1147762" cy="214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In cooperare cu</a:t>
            </a:r>
            <a:endParaRPr lang="ro-RO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" name="Picture 2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45" y="5540701"/>
            <a:ext cx="1071880" cy="1071880"/>
          </a:xfrm>
          <a:prstGeom prst="rect">
            <a:avLst/>
          </a:prstGeom>
        </p:spPr>
      </p:pic>
      <p:pic>
        <p:nvPicPr>
          <p:cNvPr id="23" name="Picture 22" descr="D:\Users\Desktop\logotype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6" y="5818037"/>
            <a:ext cx="1958975" cy="5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CasetăText 1"/>
          <p:cNvSpPr txBox="1"/>
          <p:nvPr/>
        </p:nvSpPr>
        <p:spPr>
          <a:xfrm>
            <a:off x="1856306" y="3145976"/>
            <a:ext cx="5361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  <a:hlinkClick r:id="rId12"/>
              </a:rPr>
              <a:t>www.ifcaac.amac.md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ifcaac@fua.utm.md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77-38 22</a:t>
            </a:r>
          </a:p>
          <a:p>
            <a:pPr algn="ctr"/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ro-RO" sz="1400" b="0" u="sng">
                <a:solidFill>
                  <a:srgbClr val="7030A0"/>
                </a:solidFill>
                <a:latin typeface="+mn-lt"/>
              </a:rPr>
              <a:t>www.amac.md</a:t>
            </a:r>
            <a:r>
              <a:rPr lang="ro-RO" sz="1400" b="0">
                <a:solidFill>
                  <a:srgbClr val="7030A0"/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apacanal@yandex.ru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28-84-33</a:t>
            </a:r>
          </a:p>
          <a:p>
            <a:pPr algn="ctr"/>
            <a:endParaRPr lang="ro-RO" sz="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7373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   </a:t>
            </a:r>
            <a:r>
              <a:rPr lang="ru-RU" sz="1600" b="1" dirty="0">
                <a:solidFill>
                  <a:srgbClr val="C00000"/>
                </a:solidFill>
              </a:rPr>
              <a:t>Правовая база</a:t>
            </a:r>
            <a:r>
              <a:rPr lang="ro-RO" sz="1600" b="1" dirty="0" smtClean="0">
                <a:solidFill>
                  <a:srgbClr val="C00000"/>
                </a:solidFill>
              </a:rPr>
              <a:t>:</a:t>
            </a:r>
            <a:r>
              <a:rPr lang="ro-RO" sz="1600" b="1" dirty="0" smtClean="0">
                <a:solidFill>
                  <a:srgbClr val="C00000"/>
                </a:solidFill>
              </a:rPr>
              <a:t/>
            </a:r>
            <a:br>
              <a:rPr lang="ro-RO" sz="1600" b="1" dirty="0" smtClean="0">
                <a:solidFill>
                  <a:srgbClr val="C00000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/>
            </a:r>
            <a:br>
              <a:rPr lang="ro-RO" sz="1600" b="1" dirty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Закон № 303 от 13 декабря 2013 </a:t>
            </a:r>
            <a:r>
              <a:rPr lang="ru-RU" b="1" i="1" dirty="0">
                <a:solidFill>
                  <a:srgbClr val="002060"/>
                </a:solidFill>
              </a:rPr>
              <a:t>г. о публичной услуге водоснабжения и канализации</a:t>
            </a:r>
            <a:r>
              <a:rPr lang="ro-RO" b="1" i="1" dirty="0" smtClean="0">
                <a:solidFill>
                  <a:srgbClr val="002060"/>
                </a:solidFill>
              </a:rPr>
              <a:t>, </a:t>
            </a:r>
            <a:r>
              <a:rPr lang="ru-RU" b="1" i="1" dirty="0">
                <a:solidFill>
                  <a:srgbClr val="002060"/>
                </a:solidFill>
              </a:rPr>
              <a:t>с последующими модификациями</a:t>
            </a:r>
            <a:r>
              <a:rPr lang="ro-RO" b="1" i="1" dirty="0" smtClean="0">
                <a:solidFill>
                  <a:srgbClr val="002060"/>
                </a:solidFill>
              </a:rPr>
              <a:t/>
            </a:r>
            <a:br>
              <a:rPr lang="ro-RO" b="1" i="1" dirty="0" smtClean="0">
                <a:solidFill>
                  <a:srgbClr val="002060"/>
                </a:solidFill>
              </a:rPr>
            </a:br>
            <a:r>
              <a:rPr lang="ro-RO" b="1" i="1" dirty="0" smtClean="0">
                <a:solidFill>
                  <a:srgbClr val="002060"/>
                </a:solidFill>
              </a:rPr>
              <a:t/>
            </a:r>
            <a:br>
              <a:rPr lang="ro-RO" b="1" i="1" dirty="0" smtClean="0">
                <a:solidFill>
                  <a:srgbClr val="002060"/>
                </a:solidFill>
              </a:rPr>
            </a:br>
            <a:r>
              <a:rPr lang="ru-RU" b="1" i="1" dirty="0">
                <a:solidFill>
                  <a:srgbClr val="002060"/>
                </a:solidFill>
              </a:rPr>
              <a:t>Закон № </a:t>
            </a:r>
            <a:r>
              <a:rPr lang="ru-RU" b="1" i="1" dirty="0" smtClean="0">
                <a:solidFill>
                  <a:srgbClr val="002060"/>
                </a:solidFill>
              </a:rPr>
              <a:t>322 </a:t>
            </a:r>
            <a:r>
              <a:rPr lang="ru-RU" b="1" i="1" dirty="0">
                <a:solidFill>
                  <a:srgbClr val="002060"/>
                </a:solidFill>
              </a:rPr>
              <a:t>от </a:t>
            </a:r>
            <a:r>
              <a:rPr lang="ru-RU" b="1" i="1" dirty="0" smtClean="0">
                <a:solidFill>
                  <a:srgbClr val="002060"/>
                </a:solidFill>
              </a:rPr>
              <a:t>30 ноября 2018 </a:t>
            </a:r>
            <a:r>
              <a:rPr lang="ru-RU" b="1" i="1" dirty="0">
                <a:solidFill>
                  <a:srgbClr val="002060"/>
                </a:solidFill>
              </a:rPr>
              <a:t>г. о </a:t>
            </a:r>
            <a:r>
              <a:rPr lang="ru-RU" b="1" i="1" dirty="0" smtClean="0">
                <a:solidFill>
                  <a:srgbClr val="002060"/>
                </a:solidFill>
              </a:rPr>
              <a:t>внесении изменений </a:t>
            </a:r>
            <a:r>
              <a:rPr lang="ru-RU" b="1" i="1" dirty="0">
                <a:solidFill>
                  <a:srgbClr val="002060"/>
                </a:solidFill>
              </a:rPr>
              <a:t>в Закон о публичной услуге</a:t>
            </a:r>
            <a:br>
              <a:rPr lang="ru-RU" b="1" i="1" dirty="0">
                <a:solidFill>
                  <a:srgbClr val="002060"/>
                </a:solidFill>
              </a:rPr>
            </a:br>
            <a:r>
              <a:rPr lang="ru-RU" b="1" i="1" dirty="0">
                <a:solidFill>
                  <a:srgbClr val="002060"/>
                </a:solidFill>
              </a:rPr>
              <a:t>водоснабжения и канализации № </a:t>
            </a:r>
            <a:r>
              <a:rPr lang="ru-RU" b="1" i="1" dirty="0" smtClean="0">
                <a:solidFill>
                  <a:srgbClr val="002060"/>
                </a:solidFill>
              </a:rPr>
              <a:t>303/2013</a:t>
            </a:r>
            <a:r>
              <a:rPr lang="ro-RO" b="1" i="1" dirty="0" smtClean="0">
                <a:solidFill>
                  <a:srgbClr val="002060"/>
                </a:solidFill>
              </a:rPr>
              <a:t/>
            </a:r>
            <a:br>
              <a:rPr lang="ro-RO" b="1" i="1" dirty="0" smtClean="0">
                <a:solidFill>
                  <a:srgbClr val="002060"/>
                </a:solidFill>
              </a:rPr>
            </a:br>
            <a:r>
              <a:rPr lang="ro-RO" b="1" i="1" dirty="0" smtClean="0">
                <a:solidFill>
                  <a:srgbClr val="002060"/>
                </a:solidFill>
              </a:rPr>
              <a:t/>
            </a:r>
            <a:br>
              <a:rPr lang="ro-RO" b="1" i="1" dirty="0" smtClean="0">
                <a:solidFill>
                  <a:srgbClr val="002060"/>
                </a:solidFill>
              </a:rPr>
            </a:br>
            <a:r>
              <a:rPr lang="ro-RO" b="1" i="1" dirty="0" smtClean="0">
                <a:solidFill>
                  <a:srgbClr val="002060"/>
                </a:solidFill>
              </a:rPr>
              <a:t/>
            </a:r>
            <a:br>
              <a:rPr lang="ro-RO" b="1" i="1" dirty="0" smtClean="0">
                <a:solidFill>
                  <a:srgbClr val="002060"/>
                </a:solidFill>
              </a:rPr>
            </a:br>
            <a:endParaRPr lang="ro-RO" b="1" i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0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en-US" sz="1100" b="1" dirty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Правовая база </a:t>
            </a:r>
            <a:r>
              <a:rPr lang="ro-RO" sz="1600" b="1" dirty="0" smtClean="0">
                <a:solidFill>
                  <a:srgbClr val="C00000"/>
                </a:solidFill>
              </a:rPr>
              <a:t>:</a:t>
            </a:r>
            <a:r>
              <a:rPr lang="ro-RO" sz="1600" b="1" dirty="0">
                <a:solidFill>
                  <a:srgbClr val="C00000"/>
                </a:solidFill>
              </a:rPr>
              <a:t/>
            </a:r>
            <a:br>
              <a:rPr lang="ro-RO" sz="1600" b="1" dirty="0">
                <a:solidFill>
                  <a:srgbClr val="C00000"/>
                </a:solidFill>
              </a:rPr>
            </a:br>
            <a:r>
              <a:rPr lang="ro-RO" sz="1100" b="1" dirty="0">
                <a:solidFill>
                  <a:srgbClr val="002060"/>
                </a:solidFill>
              </a:rPr>
              <a:t/>
            </a:r>
            <a:br>
              <a:rPr lang="ro-RO" sz="1100" b="1" dirty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Методология </a:t>
            </a:r>
            <a:r>
              <a:rPr lang="ru-RU" b="1" i="1" dirty="0">
                <a:solidFill>
                  <a:srgbClr val="002060"/>
                </a:solidFill>
              </a:rPr>
              <a:t>определения, утверждения </a:t>
            </a: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и </a:t>
            </a:r>
            <a:r>
              <a:rPr lang="ru-RU" b="1" i="1" dirty="0">
                <a:solidFill>
                  <a:srgbClr val="002060"/>
                </a:solidFill>
              </a:rPr>
              <a:t>применения тарифов на публичную услугу водоснабжения, канализации и очистки сточных вод</a:t>
            </a:r>
            <a:r>
              <a:rPr lang="ro-RO" b="1" i="1" dirty="0" smtClean="0">
                <a:solidFill>
                  <a:srgbClr val="002060"/>
                </a:solidFill>
              </a:rPr>
              <a:t>, </a:t>
            </a:r>
            <a:r>
              <a:rPr lang="ru-RU" b="1" i="1" dirty="0">
                <a:solidFill>
                  <a:srgbClr val="002060"/>
                </a:solidFill>
              </a:rPr>
              <a:t>утверждено </a:t>
            </a:r>
            <a:r>
              <a:rPr lang="ru-RU" b="1" i="1" dirty="0" smtClean="0">
                <a:solidFill>
                  <a:srgbClr val="002060"/>
                </a:solidFill>
              </a:rPr>
              <a:t>Постановлением </a:t>
            </a:r>
            <a:r>
              <a:rPr lang="ru-RU" b="1" i="1" dirty="0">
                <a:solidFill>
                  <a:srgbClr val="002060"/>
                </a:solidFill>
              </a:rPr>
              <a:t>Административного совета НАРЭ №. 741 от 18 декабря 2014 г.</a:t>
            </a:r>
            <a:r>
              <a:rPr lang="ro-RO" sz="1600" b="1" i="1" dirty="0">
                <a:solidFill>
                  <a:srgbClr val="002060"/>
                </a:solidFill>
              </a:rPr>
              <a:t/>
            </a:r>
            <a:br>
              <a:rPr lang="ro-RO" sz="1600" b="1" i="1" dirty="0">
                <a:solidFill>
                  <a:srgbClr val="002060"/>
                </a:solidFill>
              </a:rPr>
            </a:b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41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581618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ru-RU" sz="1600" b="1" i="1" dirty="0">
                <a:solidFill>
                  <a:srgbClr val="C00000"/>
                </a:solidFill>
              </a:rPr>
              <a:t>Принципы регулирования тарифов:</a:t>
            </a:r>
            <a:r>
              <a:rPr lang="ro-RO" sz="1600" b="1" i="1" dirty="0" smtClean="0">
                <a:solidFill>
                  <a:srgbClr val="C00000"/>
                </a:solidFill>
              </a:rPr>
              <a:t>:</a:t>
            </a:r>
            <a:r>
              <a:rPr lang="ro-RO" sz="1600" b="1" i="1" dirty="0" smtClean="0">
                <a:solidFill>
                  <a:srgbClr val="C00000"/>
                </a:solidFill>
              </a:rPr>
              <a:t/>
            </a:r>
            <a:br>
              <a:rPr lang="ro-RO" sz="1600" b="1" i="1" dirty="0" smtClean="0">
                <a:solidFill>
                  <a:srgbClr val="C0000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      </a:t>
            </a:r>
            <a:r>
              <a:rPr lang="ro-RO" sz="1600" b="1" dirty="0" smtClean="0">
                <a:solidFill>
                  <a:srgbClr val="002060"/>
                </a:solidFill>
              </a:rPr>
              <a:t>- </a:t>
            </a:r>
            <a:r>
              <a:rPr lang="ru-RU" sz="1600" b="1" dirty="0">
                <a:solidFill>
                  <a:srgbClr val="002060"/>
                </a:solidFill>
              </a:rPr>
              <a:t>надежного и бесперебойного предоставления потребителям публичных услуг снабжения технологической и/или питьевой водой, публичной услуги канализации и очистки сточных вод в безопасных условиях и с эффективным использованием объектов публичной системы водоснабжения и канализации;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</a:rPr>
              <a:t>     </a:t>
            </a:r>
            <a:r>
              <a:rPr lang="ro-RO" sz="1600" b="1" dirty="0" smtClean="0">
                <a:solidFill>
                  <a:srgbClr val="002060"/>
                </a:solidFill>
              </a:rPr>
              <a:t>- </a:t>
            </a:r>
            <a:r>
              <a:rPr lang="ru-RU" sz="1600" b="1" dirty="0" smtClean="0">
                <a:solidFill>
                  <a:srgbClr val="002060"/>
                </a:solidFill>
              </a:rPr>
              <a:t>оплаты </a:t>
            </a:r>
            <a:r>
              <a:rPr lang="ru-RU" sz="1600" b="1" dirty="0">
                <a:solidFill>
                  <a:srgbClr val="002060"/>
                </a:solidFill>
              </a:rPr>
              <a:t>потребителями только оправданных, минимально необходимых расходов оператора на забор, перекачку, обработку, фильтрацию, транспортировку, распределение и поставку воды, сбор, транспортировку и очистку сточных вод;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</a:rPr>
              <a:t>    </a:t>
            </a:r>
            <a:r>
              <a:rPr lang="ro-RO" sz="1600" b="1" dirty="0" smtClean="0">
                <a:solidFill>
                  <a:srgbClr val="002060"/>
                </a:solidFill>
              </a:rPr>
              <a:t>- </a:t>
            </a:r>
            <a:r>
              <a:rPr lang="ru-RU" sz="1600" b="1" dirty="0" smtClean="0">
                <a:solidFill>
                  <a:srgbClr val="002060"/>
                </a:solidFill>
              </a:rPr>
              <a:t>осуществление </a:t>
            </a:r>
            <a:r>
              <a:rPr lang="ru-RU" sz="1600" b="1" dirty="0">
                <a:solidFill>
                  <a:srgbClr val="002060"/>
                </a:solidFill>
              </a:rPr>
              <a:t>регулируемой деятельности с максимальной эффективностью, дающей оператору возможность возместить свои обоснованные расходы, необходимые для осуществления регулируемой деятельности, и окупить финансовые средства, вложенные в развитие, обновление и реконструкцию публичной системы водоснабжения и канализации, и получить разумную рентабельность;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</a:rPr>
              <a:t>    </a:t>
            </a:r>
            <a:r>
              <a:rPr lang="ro-RO" sz="1600" b="1" dirty="0" smtClean="0">
                <a:solidFill>
                  <a:srgbClr val="002060"/>
                </a:solidFill>
              </a:rPr>
              <a:t>- </a:t>
            </a:r>
            <a:r>
              <a:rPr lang="ru-RU" sz="1600" b="1" dirty="0" smtClean="0">
                <a:solidFill>
                  <a:srgbClr val="002060"/>
                </a:solidFill>
              </a:rPr>
              <a:t>обеспечения </a:t>
            </a:r>
            <a:r>
              <a:rPr lang="ru-RU" sz="1600" b="1" dirty="0">
                <a:solidFill>
                  <a:srgbClr val="002060"/>
                </a:solidFill>
              </a:rPr>
              <a:t>прозрачности в процессе регулирования тарифов.</a:t>
            </a:r>
            <a:endParaRPr lang="ro-RO" sz="12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111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/>
            </a:r>
            <a:br>
              <a:rPr lang="ro-RO" sz="1600" b="1" dirty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		</a:t>
            </a:r>
            <a:r>
              <a:rPr lang="ru-RU" sz="2000" b="1" dirty="0">
                <a:solidFill>
                  <a:srgbClr val="C00000"/>
                </a:solidFill>
              </a:rPr>
              <a:t>Этапы утверждения тарифа</a:t>
            </a:r>
            <a:r>
              <a:rPr lang="ro-RO" sz="2000" b="1" dirty="0" smtClean="0">
                <a:solidFill>
                  <a:srgbClr val="C00000"/>
                </a:solidFill>
              </a:rPr>
              <a:t>:</a:t>
            </a:r>
            <a:r>
              <a:rPr lang="ro-RO" sz="2000" b="1" dirty="0" smtClean="0">
                <a:solidFill>
                  <a:srgbClr val="C00000"/>
                </a:solidFill>
              </a:rPr>
              <a:t/>
            </a:r>
            <a:br>
              <a:rPr lang="ro-RO" sz="2000" b="1" dirty="0" smtClean="0">
                <a:solidFill>
                  <a:srgbClr val="C0000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/>
            </a:r>
            <a:br>
              <a:rPr lang="ro-RO" sz="1600" b="1" dirty="0">
                <a:solidFill>
                  <a:srgbClr val="002060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/>
            </a:r>
            <a:br>
              <a:rPr lang="ro-RO" sz="1600" b="1" dirty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	</a:t>
            </a:r>
            <a:r>
              <a:rPr lang="ro-RO" sz="2800" b="1" dirty="0" smtClean="0">
                <a:solidFill>
                  <a:srgbClr val="002060"/>
                </a:solidFill>
              </a:rPr>
              <a:t>1. </a:t>
            </a:r>
            <a:r>
              <a:rPr lang="ru-RU" sz="2800" b="1" dirty="0">
                <a:solidFill>
                  <a:srgbClr val="002060"/>
                </a:solidFill>
              </a:rPr>
              <a:t>согласование основных затрат</a:t>
            </a:r>
            <a:r>
              <a:rPr lang="ro-RO" sz="2800" b="1" dirty="0" smtClean="0">
                <a:solidFill>
                  <a:srgbClr val="002060"/>
                </a:solidFill>
              </a:rPr>
              <a:t/>
            </a:r>
            <a:br>
              <a:rPr lang="ro-RO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o-RO" sz="2800" b="1" dirty="0" smtClean="0">
                <a:solidFill>
                  <a:srgbClr val="002060"/>
                </a:solidFill>
              </a:rPr>
              <a:t>	</a:t>
            </a:r>
            <a:r>
              <a:rPr lang="ro-RO" sz="2800" b="1" dirty="0" smtClean="0">
                <a:solidFill>
                  <a:srgbClr val="002060"/>
                </a:solidFill>
              </a:rPr>
              <a:t>2</a:t>
            </a:r>
            <a:r>
              <a:rPr lang="ro-RO" sz="2800" b="1" dirty="0" smtClean="0">
                <a:solidFill>
                  <a:srgbClr val="002060"/>
                </a:solidFill>
              </a:rPr>
              <a:t>. </a:t>
            </a:r>
            <a:r>
              <a:rPr lang="ru-RU" sz="2800" b="1" dirty="0">
                <a:solidFill>
                  <a:srgbClr val="002060"/>
                </a:solidFill>
              </a:rPr>
              <a:t>согласование </a:t>
            </a:r>
            <a:r>
              <a:rPr lang="ru-RU" sz="2800" b="1" dirty="0" smtClean="0">
                <a:solidFill>
                  <a:srgbClr val="002060"/>
                </a:solidFill>
              </a:rPr>
              <a:t>тарифов</a:t>
            </a:r>
            <a:r>
              <a:rPr lang="ro-RO" sz="2800" b="1" dirty="0" smtClean="0">
                <a:solidFill>
                  <a:srgbClr val="002060"/>
                </a:solidFill>
              </a:rPr>
              <a:t/>
            </a:r>
            <a:br>
              <a:rPr lang="ro-RO" sz="2800" b="1" dirty="0" smtClean="0">
                <a:solidFill>
                  <a:srgbClr val="002060"/>
                </a:solidFill>
              </a:rPr>
            </a:br>
            <a:r>
              <a:rPr lang="ro-RO" sz="2800" b="1" dirty="0">
                <a:solidFill>
                  <a:srgbClr val="002060"/>
                </a:solidFill>
              </a:rPr>
              <a:t/>
            </a:r>
            <a:br>
              <a:rPr lang="ro-RO" sz="2800" b="1" dirty="0">
                <a:solidFill>
                  <a:srgbClr val="002060"/>
                </a:solidFill>
              </a:rPr>
            </a:b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869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sz="2000" b="1" dirty="0" smtClean="0">
                <a:solidFill>
                  <a:srgbClr val="002060"/>
                </a:solidFill>
              </a:rPr>
              <a:t>		</a:t>
            </a:r>
            <a:br>
              <a:rPr lang="ro-RO" sz="2000" b="1" dirty="0" smtClean="0">
                <a:solidFill>
                  <a:srgbClr val="002060"/>
                </a:solidFill>
              </a:rPr>
            </a:br>
            <a:r>
              <a:rPr lang="ro-RO" sz="2000" b="1" dirty="0">
                <a:solidFill>
                  <a:srgbClr val="002060"/>
                </a:solidFill>
              </a:rPr>
              <a:t>	</a:t>
            </a:r>
            <a:r>
              <a:rPr lang="ro-RO" sz="2000" b="1" dirty="0" smtClean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C00000"/>
                </a:solidFill>
              </a:rPr>
              <a:t>Основные затраты</a:t>
            </a:r>
            <a:r>
              <a:rPr lang="ro-RO" sz="2000" b="1" dirty="0" smtClean="0">
                <a:solidFill>
                  <a:srgbClr val="C00000"/>
                </a:solidFill>
              </a:rPr>
              <a:t>:</a:t>
            </a:r>
            <a:r>
              <a:rPr lang="ro-RO" sz="2000" b="1" dirty="0" smtClean="0">
                <a:solidFill>
                  <a:srgbClr val="C00000"/>
                </a:solidFill>
              </a:rPr>
              <a:t/>
            </a:r>
            <a:br>
              <a:rPr lang="ro-RO" sz="2000" b="1" dirty="0" smtClean="0">
                <a:solidFill>
                  <a:srgbClr val="C00000"/>
                </a:solidFill>
              </a:rPr>
            </a:br>
            <a:r>
              <a:rPr lang="ro-RO" sz="2000" b="1" dirty="0">
                <a:solidFill>
                  <a:srgbClr val="002060"/>
                </a:solidFill>
              </a:rPr>
              <a:t>	</a:t>
            </a:r>
            <a:r>
              <a:rPr lang="ro-RO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</a:rPr>
              <a:t>материальные </a:t>
            </a:r>
            <a:r>
              <a:rPr lang="ru-RU" sz="2000" b="1" dirty="0">
                <a:solidFill>
                  <a:srgbClr val="002060"/>
                </a:solidFill>
              </a:rPr>
              <a:t>расходы</a:t>
            </a:r>
            <a:r>
              <a:rPr lang="ro-RO" sz="2000" b="1" dirty="0" smtClean="0">
                <a:solidFill>
                  <a:srgbClr val="002060"/>
                </a:solidFill>
              </a:rPr>
              <a:t>;</a:t>
            </a:r>
            <a:r>
              <a:rPr lang="ro-RO" sz="2000" b="1" dirty="0" smtClean="0">
                <a:solidFill>
                  <a:srgbClr val="002060"/>
                </a:solidFill>
              </a:rPr>
              <a:t/>
            </a:r>
            <a:br>
              <a:rPr lang="ro-RO" sz="2000" b="1" dirty="0" smtClean="0">
                <a:solidFill>
                  <a:srgbClr val="002060"/>
                </a:solidFill>
              </a:rPr>
            </a:br>
            <a:r>
              <a:rPr lang="ro-RO" sz="2000" b="1" dirty="0">
                <a:solidFill>
                  <a:srgbClr val="002060"/>
                </a:solidFill>
              </a:rPr>
              <a:t>	</a:t>
            </a:r>
            <a:r>
              <a:rPr lang="ro-RO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</a:rPr>
              <a:t>расходы </a:t>
            </a:r>
            <a:r>
              <a:rPr lang="ru-RU" sz="2000" b="1" dirty="0">
                <a:solidFill>
                  <a:srgbClr val="002060"/>
                </a:solidFill>
              </a:rPr>
              <a:t>на персонал</a:t>
            </a:r>
            <a:r>
              <a:rPr lang="ro-RO" sz="2000" b="1" dirty="0" smtClean="0">
                <a:solidFill>
                  <a:srgbClr val="002060"/>
                </a:solidFill>
              </a:rPr>
              <a:t>;</a:t>
            </a:r>
            <a:r>
              <a:rPr lang="ro-RO" sz="2000" b="1" dirty="0" smtClean="0">
                <a:solidFill>
                  <a:srgbClr val="002060"/>
                </a:solidFill>
              </a:rPr>
              <a:t/>
            </a:r>
            <a:br>
              <a:rPr lang="ro-RO" sz="2000" b="1" dirty="0" smtClean="0">
                <a:solidFill>
                  <a:srgbClr val="002060"/>
                </a:solidFill>
              </a:rPr>
            </a:br>
            <a:r>
              <a:rPr lang="ro-RO" sz="2000" b="1" dirty="0">
                <a:solidFill>
                  <a:srgbClr val="002060"/>
                </a:solidFill>
              </a:rPr>
              <a:t>	</a:t>
            </a:r>
            <a:r>
              <a:rPr lang="ro-RO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</a:rPr>
              <a:t>расходы </a:t>
            </a:r>
            <a:r>
              <a:rPr lang="ru-RU" sz="2000" b="1" dirty="0">
                <a:solidFill>
                  <a:srgbClr val="002060"/>
                </a:solidFill>
              </a:rPr>
              <a:t>на обслуживание и эксплуатацию публичной системы водоснабжения и канализации</a:t>
            </a:r>
            <a:r>
              <a:rPr lang="ro-RO" sz="2000" b="1" dirty="0" smtClean="0">
                <a:solidFill>
                  <a:srgbClr val="002060"/>
                </a:solidFill>
              </a:rPr>
              <a:t>;</a:t>
            </a:r>
            <a:r>
              <a:rPr lang="ro-RO" sz="2000" b="1" dirty="0" smtClean="0">
                <a:solidFill>
                  <a:srgbClr val="002060"/>
                </a:solidFill>
              </a:rPr>
              <a:t/>
            </a:r>
            <a:br>
              <a:rPr lang="ro-RO" sz="2000" b="1" dirty="0" smtClean="0">
                <a:solidFill>
                  <a:srgbClr val="002060"/>
                </a:solidFill>
              </a:rPr>
            </a:br>
            <a:r>
              <a:rPr lang="ro-RO" sz="2000" b="1" dirty="0">
                <a:solidFill>
                  <a:srgbClr val="002060"/>
                </a:solidFill>
              </a:rPr>
              <a:t>	</a:t>
            </a:r>
            <a:r>
              <a:rPr lang="ro-RO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</a:rPr>
              <a:t>расходы </a:t>
            </a:r>
            <a:r>
              <a:rPr lang="ru-RU" sz="2000" b="1" dirty="0">
                <a:solidFill>
                  <a:srgbClr val="002060"/>
                </a:solidFill>
              </a:rPr>
              <a:t>на реализацию</a:t>
            </a:r>
            <a:r>
              <a:rPr lang="ro-RO" sz="2000" b="1" dirty="0" smtClean="0">
                <a:solidFill>
                  <a:srgbClr val="002060"/>
                </a:solidFill>
              </a:rPr>
              <a:t>;</a:t>
            </a:r>
            <a:r>
              <a:rPr lang="ro-RO" sz="2000" b="1" dirty="0" smtClean="0">
                <a:solidFill>
                  <a:srgbClr val="002060"/>
                </a:solidFill>
              </a:rPr>
              <a:t/>
            </a:r>
            <a:br>
              <a:rPr lang="ro-RO" sz="2000" b="1" dirty="0" smtClean="0">
                <a:solidFill>
                  <a:srgbClr val="002060"/>
                </a:solidFill>
              </a:rPr>
            </a:br>
            <a:r>
              <a:rPr lang="ro-RO" sz="2000" b="1" dirty="0">
                <a:solidFill>
                  <a:srgbClr val="002060"/>
                </a:solidFill>
              </a:rPr>
              <a:t>	</a:t>
            </a:r>
            <a:r>
              <a:rPr lang="ro-RO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dirty="0">
                <a:solidFill>
                  <a:srgbClr val="002060"/>
                </a:solidFill>
              </a:rPr>
              <a:t>административные расходы</a:t>
            </a:r>
            <a:r>
              <a:rPr lang="ro-RO" sz="2000" b="1" dirty="0" smtClean="0">
                <a:solidFill>
                  <a:srgbClr val="002060"/>
                </a:solidFill>
              </a:rPr>
              <a:t>.</a:t>
            </a:r>
            <a:endParaRPr lang="ro-RO" sz="20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234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7078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</a:rPr>
              <a:t>     </a:t>
            </a:r>
            <a:r>
              <a:rPr lang="ru-RU" sz="2000" b="1" dirty="0" smtClean="0">
                <a:solidFill>
                  <a:srgbClr val="C00000"/>
                </a:solidFill>
              </a:rPr>
              <a:t>Другие </a:t>
            </a:r>
            <a:r>
              <a:rPr lang="ru-RU" sz="2000" b="1" dirty="0">
                <a:solidFill>
                  <a:srgbClr val="C00000"/>
                </a:solidFill>
              </a:rPr>
              <a:t>расходы, лежащие в основе определения тарифов</a:t>
            </a:r>
            <a:r>
              <a:rPr lang="ro-RO" sz="2000" b="1" dirty="0" smtClean="0">
                <a:solidFill>
                  <a:srgbClr val="C00000"/>
                </a:solidFill>
              </a:rPr>
              <a:t>:</a:t>
            </a:r>
            <a:r>
              <a:rPr lang="ro-RO" sz="2000" b="1" dirty="0" smtClean="0">
                <a:solidFill>
                  <a:srgbClr val="C00000"/>
                </a:solidFill>
              </a:rPr>
              <a:t/>
            </a:r>
            <a:br>
              <a:rPr lang="ro-RO" sz="2000" b="1" dirty="0" smtClean="0">
                <a:solidFill>
                  <a:srgbClr val="C00000"/>
                </a:solidFill>
              </a:rPr>
            </a:br>
            <a:r>
              <a:rPr lang="ro-RO" sz="2000" b="1" dirty="0" smtClean="0">
                <a:solidFill>
                  <a:srgbClr val="002060"/>
                </a:solidFill>
              </a:rPr>
              <a:t>    - </a:t>
            </a:r>
            <a:r>
              <a:rPr lang="ru-RU" sz="2000" b="1" dirty="0" smtClean="0">
                <a:solidFill>
                  <a:srgbClr val="002060"/>
                </a:solidFill>
              </a:rPr>
              <a:t>расходы </a:t>
            </a:r>
            <a:r>
              <a:rPr lang="ru-RU" sz="2000" b="1" dirty="0">
                <a:solidFill>
                  <a:srgbClr val="002060"/>
                </a:solidFill>
              </a:rPr>
              <a:t>на амортизацию материальных и нематериальных активов</a:t>
            </a:r>
            <a:r>
              <a:rPr lang="en-US" sz="2000" b="1" dirty="0" smtClean="0">
                <a:solidFill>
                  <a:srgbClr val="002060"/>
                </a:solidFill>
              </a:rPr>
              <a:t>;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ro-RO" sz="2000" b="1" dirty="0" smtClean="0">
                <a:solidFill>
                  <a:srgbClr val="002060"/>
                </a:solidFill>
              </a:rPr>
              <a:t>    - 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расходы </a:t>
            </a:r>
            <a:r>
              <a:rPr lang="ru-RU" sz="2000" b="1" dirty="0">
                <a:solidFill>
                  <a:srgbClr val="002060"/>
                </a:solidFill>
              </a:rPr>
              <a:t>по приобретению воды от других лиц </a:t>
            </a:r>
            <a:r>
              <a:rPr lang="en-US" sz="2000" b="1" dirty="0" smtClean="0">
                <a:solidFill>
                  <a:srgbClr val="002060"/>
                </a:solidFill>
              </a:rPr>
              <a:t>;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   </a:t>
            </a:r>
            <a:r>
              <a:rPr lang="ro-RO" sz="2000" b="1" dirty="0" smtClean="0">
                <a:solidFill>
                  <a:srgbClr val="002060"/>
                </a:solidFill>
              </a:rPr>
              <a:t>-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 стоимость электроэнергии </a:t>
            </a:r>
            <a:r>
              <a:rPr lang="en-US" sz="2000" b="1" dirty="0" smtClean="0">
                <a:solidFill>
                  <a:srgbClr val="002060"/>
                </a:solidFill>
              </a:rPr>
              <a:t>;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  </a:t>
            </a:r>
            <a:r>
              <a:rPr lang="ro-RO" sz="2000" b="1" dirty="0" smtClean="0">
                <a:solidFill>
                  <a:srgbClr val="002060"/>
                </a:solidFill>
              </a:rPr>
              <a:t> - </a:t>
            </a:r>
            <a:r>
              <a:rPr lang="ru-RU" sz="2000" b="1" dirty="0">
                <a:solidFill>
                  <a:srgbClr val="002060"/>
                </a:solidFill>
              </a:rPr>
              <a:t>прочие операционные расходы</a:t>
            </a:r>
            <a:r>
              <a:rPr lang="ro-RO" sz="2000" b="1" dirty="0" smtClean="0">
                <a:solidFill>
                  <a:srgbClr val="002060"/>
                </a:solidFill>
              </a:rPr>
              <a:t>:</a:t>
            </a:r>
            <a:r>
              <a:rPr lang="ro-RO" sz="2000" b="1" dirty="0" smtClean="0">
                <a:solidFill>
                  <a:srgbClr val="002060"/>
                </a:solidFill>
              </a:rPr>
              <a:t/>
            </a:r>
            <a:br>
              <a:rPr lang="ro-RO" sz="2000" b="1" dirty="0" smtClean="0">
                <a:solidFill>
                  <a:srgbClr val="002060"/>
                </a:solidFill>
              </a:rPr>
            </a:br>
            <a:r>
              <a:rPr lang="ro-RO" sz="2000" b="1" dirty="0">
                <a:solidFill>
                  <a:srgbClr val="002060"/>
                </a:solidFill>
              </a:rPr>
              <a:t>	</a:t>
            </a:r>
            <a:r>
              <a:rPr lang="ro-RO" sz="2000" b="1" dirty="0" smtClean="0">
                <a:solidFill>
                  <a:srgbClr val="002060"/>
                </a:solidFill>
              </a:rPr>
              <a:t>* </a:t>
            </a:r>
            <a:r>
              <a:rPr lang="ru-RU" sz="2000" b="1" dirty="0" smtClean="0">
                <a:solidFill>
                  <a:srgbClr val="002060"/>
                </a:solidFill>
              </a:rPr>
              <a:t>налоги и сборы</a:t>
            </a:r>
            <a:r>
              <a:rPr lang="ro-RO" sz="2000" b="1" dirty="0" smtClean="0">
                <a:solidFill>
                  <a:srgbClr val="002060"/>
                </a:solidFill>
              </a:rPr>
              <a:t/>
            </a:r>
            <a:br>
              <a:rPr lang="ro-RO" sz="2000" b="1" dirty="0" smtClean="0">
                <a:solidFill>
                  <a:srgbClr val="002060"/>
                </a:solidFill>
              </a:rPr>
            </a:br>
            <a:r>
              <a:rPr lang="ro-RO" sz="2000" b="1" dirty="0">
                <a:solidFill>
                  <a:srgbClr val="002060"/>
                </a:solidFill>
              </a:rPr>
              <a:t>	</a:t>
            </a:r>
            <a:r>
              <a:rPr lang="ro-RO" sz="2000" b="1" dirty="0" smtClean="0">
                <a:solidFill>
                  <a:srgbClr val="002060"/>
                </a:solidFill>
              </a:rPr>
              <a:t>* </a:t>
            </a:r>
            <a:r>
              <a:rPr lang="ru-RU" sz="2000" b="1" dirty="0" smtClean="0">
                <a:solidFill>
                  <a:srgbClr val="002060"/>
                </a:solidFill>
              </a:rPr>
              <a:t>оборотные </a:t>
            </a:r>
            <a:r>
              <a:rPr lang="ru-RU" sz="2000" b="1" dirty="0">
                <a:solidFill>
                  <a:srgbClr val="002060"/>
                </a:solidFill>
              </a:rPr>
              <a:t>средства</a:t>
            </a:r>
            <a:r>
              <a:rPr lang="ro-RO" sz="2000" b="1" dirty="0" smtClean="0">
                <a:solidFill>
                  <a:srgbClr val="002060"/>
                </a:solidFill>
              </a:rPr>
              <a:t/>
            </a:r>
            <a:br>
              <a:rPr lang="ro-RO" sz="2000" b="1" dirty="0" smtClean="0">
                <a:solidFill>
                  <a:srgbClr val="002060"/>
                </a:solidFill>
              </a:rPr>
            </a:br>
            <a:r>
              <a:rPr lang="ro-RO" sz="2000" b="1" dirty="0">
                <a:solidFill>
                  <a:srgbClr val="002060"/>
                </a:solidFill>
              </a:rPr>
              <a:t>	</a:t>
            </a:r>
            <a:r>
              <a:rPr lang="ro-RO" sz="2000" b="1" dirty="0" smtClean="0">
                <a:solidFill>
                  <a:srgbClr val="002060"/>
                </a:solidFill>
              </a:rPr>
              <a:t>* </a:t>
            </a:r>
            <a:r>
              <a:rPr lang="ru-RU" sz="2000" b="1" dirty="0">
                <a:solidFill>
                  <a:srgbClr val="002060"/>
                </a:solidFill>
              </a:rPr>
              <a:t>взносов на </a:t>
            </a:r>
            <a:r>
              <a:rPr lang="ru-RU" sz="2000" b="1" dirty="0" smtClean="0">
                <a:solidFill>
                  <a:srgbClr val="002060"/>
                </a:solidFill>
              </a:rPr>
              <a:t>регулирование</a:t>
            </a:r>
            <a:r>
              <a:rPr lang="en-US" sz="2000" b="1" dirty="0" smtClean="0">
                <a:solidFill>
                  <a:srgbClr val="002060"/>
                </a:solidFill>
              </a:rPr>
              <a:t/>
            </a:r>
            <a:br>
              <a:rPr lang="en-US" sz="2000" b="1" dirty="0" smtClean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   - </a:t>
            </a:r>
            <a:r>
              <a:rPr lang="ru-RU" sz="2000" b="1" dirty="0" smtClean="0">
                <a:solidFill>
                  <a:srgbClr val="002060"/>
                </a:solidFill>
              </a:rPr>
              <a:t>рентабельность</a:t>
            </a:r>
            <a:endParaRPr lang="ro-RO" sz="20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443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algn="ctr"/>
            <a:r>
              <a:rPr lang="ro-RO" sz="1600" b="1" dirty="0" smtClean="0">
                <a:solidFill>
                  <a:srgbClr val="002060"/>
                </a:solidFill>
              </a:rPr>
              <a:t>                                                                                                       </a:t>
            </a: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849" y="1845308"/>
            <a:ext cx="8524875" cy="4132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30000"/>
              </a:lnSpc>
              <a:spcAft>
                <a:spcPts val="600"/>
              </a:spcAft>
              <a:tabLst>
                <a:tab pos="180340" algn="l"/>
                <a:tab pos="581660" algn="l"/>
                <a:tab pos="1744980" algn="l"/>
                <a:tab pos="2326640" algn="l"/>
                <a:tab pos="2908300" algn="l"/>
                <a:tab pos="369062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Потребность </a:t>
            </a:r>
            <a:r>
              <a:rPr lang="ru-RU" sz="20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sz="20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оборотных средствах </a:t>
            </a:r>
            <a:r>
              <a:rPr lang="ru-RU" sz="20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определяется </a:t>
            </a:r>
            <a:r>
              <a:rPr lang="ru-RU" sz="20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на основе применяемого к потребителям режима фактурирования-оплаты публичной услуги водоснабжения и канализации и режима платежей, которые необходимо внести оператору за приобретенные материалы и электроэнергию, оплату услуг, оказанных третьими лицами, в соответствии с подписанными с поставщиками договорами, оплату услуг, расчетов с государственным и местным бюджетами и обязательств перед персоналом в соответствии с коллективным трудовым договором</a:t>
            </a:r>
            <a:r>
              <a:rPr lang="ro-RO" sz="2400" dirty="0" smtClean="0">
                <a:solidFill>
                  <a:srgbClr val="000F2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000" dirty="0">
              <a:solidFill>
                <a:srgbClr val="000F2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566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649368"/>
            <a:ext cx="8839199" cy="4880972"/>
          </a:xfrm>
        </p:spPr>
        <p:txBody>
          <a:bodyPr/>
          <a:lstStyle/>
          <a:p>
            <a:r>
              <a:rPr lang="ru-RU" sz="1600" dirty="0">
                <a:solidFill>
                  <a:srgbClr val="FF0000"/>
                </a:solidFill>
              </a:rPr>
              <a:t>При определении тарифов в расчеты не включаются следующие расходы</a:t>
            </a:r>
            <a:r>
              <a:rPr lang="ro-RO" sz="1600" dirty="0" smtClean="0">
                <a:solidFill>
                  <a:srgbClr val="FF0000"/>
                </a:solidFill>
              </a:rPr>
              <a:t>:</a:t>
            </a:r>
            <a:r>
              <a:rPr lang="ro-RO" sz="1600" dirty="0" smtClean="0">
                <a:solidFill>
                  <a:srgbClr val="FF0000"/>
                </a:solidFill>
              </a:rPr>
              <a:t> </a:t>
            </a:r>
            <a:r>
              <a:rPr lang="ro-RO" sz="1100" dirty="0" smtClean="0">
                <a:solidFill>
                  <a:srgbClr val="FF0000"/>
                </a:solidFill>
              </a:rPr>
              <a:t/>
            </a:r>
            <a:br>
              <a:rPr lang="ro-RO" sz="1100" dirty="0" smtClean="0">
                <a:solidFill>
                  <a:srgbClr val="FF0000"/>
                </a:solidFill>
              </a:rPr>
            </a:br>
            <a:r>
              <a:rPr lang="ro-RO" sz="1600" dirty="0" smtClean="0">
                <a:solidFill>
                  <a:srgbClr val="002060"/>
                </a:solidFill>
              </a:rPr>
              <a:t> </a:t>
            </a:r>
            <a:r>
              <a:rPr lang="ro-RO" sz="1400" dirty="0" smtClean="0">
                <a:solidFill>
                  <a:srgbClr val="002060"/>
                </a:solidFill>
              </a:rPr>
              <a:t>   </a:t>
            </a:r>
            <a:r>
              <a:rPr lang="ru-RU" sz="1400" dirty="0">
                <a:solidFill>
                  <a:srgbClr val="002060"/>
                </a:solidFill>
              </a:rPr>
              <a:t>a) связанные с работами по строительству, реконструкции, модернизации, обновлению, закупке, установке и испытанию материальных и нематериальных активов; освоением новых объектов, цехов и агрегатов; авторский надзор проектных организаций; капитальный ремонт подлежащих капитализации материальных активов и другие капитальные вложения, капитальный ремонт систем водоснабжения и канализации, не принадлежащих оператору, расходы на хранение и содержание законсервированных материальных </a:t>
            </a:r>
            <a:r>
              <a:rPr lang="ru-RU" sz="1400" dirty="0" smtClean="0">
                <a:solidFill>
                  <a:srgbClr val="002060"/>
                </a:solidFill>
              </a:rPr>
              <a:t>активов. Все </a:t>
            </a:r>
            <a:r>
              <a:rPr lang="ru-RU" sz="1400" dirty="0">
                <a:solidFill>
                  <a:srgbClr val="002060"/>
                </a:solidFill>
              </a:rPr>
              <a:t>связанные с капиталовложениями расходы окупаются через тариф только путем амортизации материальных и нематериальных активов согласно положениям пункта 22 настоящей Методологии;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b</a:t>
            </a:r>
            <a:r>
              <a:rPr lang="ru-RU" sz="1400" dirty="0">
                <a:solidFill>
                  <a:srgbClr val="002060"/>
                </a:solidFill>
              </a:rPr>
              <a:t>) связанные с устранением недоработок в проектировочных работах, работах по строительству, реконструкции, монтажу (демонтажу), ревизии, устранению неполадок и поломок оборудования, возникших по вине производителей, поставщиков и транспортных предприятий;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c</a:t>
            </a:r>
            <a:r>
              <a:rPr lang="ru-RU" sz="1400" dirty="0">
                <a:solidFill>
                  <a:srgbClr val="002060"/>
                </a:solidFill>
              </a:rPr>
              <a:t>) на выполнение проектно-строительных работ, на закупку оборудования, ремонт и содержание жилищного фонда, объектов социально-культурного назначения и других объектов, не относящихся к публичной системе водоснабжения и канализации;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d</a:t>
            </a:r>
            <a:r>
              <a:rPr lang="ru-RU" sz="1400" dirty="0">
                <a:solidFill>
                  <a:srgbClr val="002060"/>
                </a:solidFill>
              </a:rPr>
              <a:t>) на работы, квалифицируемые как помощь другим предприятиям и организациям, как в виде услуг, так и материальной или финансовой поддержки;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e</a:t>
            </a:r>
            <a:r>
              <a:rPr lang="ru-RU" sz="1400" dirty="0">
                <a:solidFill>
                  <a:srgbClr val="002060"/>
                </a:solidFill>
              </a:rPr>
              <a:t>) непроизводственные расходы, браки, хищения, санкции, штрафы, пени и возмещения, покрытие недостач и убытков;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f</a:t>
            </a:r>
            <a:r>
              <a:rPr lang="ru-RU" sz="1400" dirty="0">
                <a:solidFill>
                  <a:srgbClr val="002060"/>
                </a:solidFill>
              </a:rPr>
              <a:t>) расходы на благотворительные и спонсорские цели;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    g</a:t>
            </a:r>
            <a:r>
              <a:rPr lang="ru-RU" sz="1400" dirty="0">
                <a:solidFill>
                  <a:srgbClr val="002060"/>
                </a:solidFill>
              </a:rPr>
              <a:t>) не капитализируемые расходы на научные исследования и развитие, которые не были согласованы с органом местного публичного управления или Агентством, по случаю;</a:t>
            </a:r>
            <a:endParaRPr lang="ro-RO" sz="1400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594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2307</TotalTime>
  <Words>143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GIZ_Banner_Kopfzeile-Ausland (3)</vt:lpstr>
      <vt:lpstr>Учебный курс для сотрудников „Apă-Canal”  Модуль 16 :  Управление энергопотреблением  и автоматизация процессов в системах  водоснабжения и канализации Сессия 5:  Структура платы за питьевую воду и канализацию. Определение потребления электроэнергии с целью расчета тарифа  на питьевую воду и на услуги канализации  Онофрей Андрей главный специалист,  Департамент тарифов  и экономического анализа, ANRE  13 июня 2019,  Кишинэу</vt:lpstr>
      <vt:lpstr>   Правовая база:  Закон № 303 от 13 декабря 2013 г. о публичной услуге водоснабжения и канализации, с последующими модификациями  Закон № 322 от 30 ноября 2018 г. о внесении изменений в Закон о публичной услуге водоснабжения и канализации № 303/2013   </vt:lpstr>
      <vt:lpstr> Правовая база :  Методология определения, утверждения  и применения тарифов на публичную услугу водоснабжения, канализации и очистки сточных вод, утверждено Постановлением Административного совета НАРЭ №. 741 от 18 декабря 2014 г. </vt:lpstr>
      <vt:lpstr> Принципы регулирования тарифов::       - надежного и бесперебойного предоставления потребителям публичных услуг снабжения технологической и/или питьевой водой, публичной услуги канализации и очистки сточных вод в безопасных условиях и с эффективным использованием объектов публичной системы водоснабжения и канализации;       - оплаты потребителями только оправданных, минимально необходимых расходов оператора на забор, перекачку, обработку, фильтрацию, транспортировку, распределение и поставку воды, сбор, транспортировку и очистку сточных вод;      - осуществление регулируемой деятельности с максимальной эффективностью, дающей оператору возможность возместить свои обоснованные расходы, необходимые для осуществления регулируемой деятельности, и окупить финансовые средства, вложенные в развитие, обновление и реконструкцию публичной системы водоснабжения и канализации, и получить разумную рентабельность;      - обеспечения прозрачности в процессе регулирования тарифов.</vt:lpstr>
      <vt:lpstr>    Этапы утверждения тарифа:     1. согласование основных затрат   2. согласование тарифов  </vt:lpstr>
      <vt:lpstr>     Основные затраты:  - материальные расходы;  - расходы на персонал;  - расходы на обслуживание и эксплуатацию публичной системы водоснабжения и канализации;  - расходы на реализацию;  - административные расходы.</vt:lpstr>
      <vt:lpstr>      Другие расходы, лежащие в основе определения тарифов:     - расходы на амортизацию материальных и нематериальных активов;     -  расходы по приобретению воды от других лиц ;     -  стоимость электроэнергии ;      - прочие операционные расходы:  * налоги и сборы  * оборотные средства  * взносов на регулирование    - рентабельность</vt:lpstr>
      <vt:lpstr>                                                                                                       </vt:lpstr>
      <vt:lpstr>При определении тарифов в расчеты не включаются следующие расходы:      a) связанные с работами по строительству, реконструкции, модернизации, обновлению, закупке, установке и испытанию материальных и нематериальных активов; освоением новых объектов, цехов и агрегатов; авторский надзор проектных организаций; капитальный ремонт подлежащих капитализации материальных активов и другие капитальные вложения, капитальный ремонт систем водоснабжения и канализации, не принадлежащих оператору, расходы на хранение и содержание законсервированных материальных активов. Все связанные с капиталовложениями расходы окупаются через тариф только путем амортизации материальных и нематериальных активов согласно положениям пункта 22 настоящей Методологии;     b) связанные с устранением недоработок в проектировочных работах, работах по строительству, реконструкции, монтажу (демонтажу), ревизии, устранению неполадок и поломок оборудования, возникших по вине производителей, поставщиков и транспортных предприятий;     c) на выполнение проектно-строительных работ, на закупку оборудования, ремонт и содержание жилищного фонда, объектов социально-культурного назначения и других объектов, не относящихся к публичной системе водоснабжения и канализации;     d) на работы, квалифицируемые как помощь другим предприятиям и организациям, как в виде услуг, так и материальной или финансовой поддержки;     e) непроизводственные расходы, браки, хищения, санкции, штрафы, пени и возмещения, покрытие недостач и убытков;     f) расходы на благотворительные и спонсорские цели;     g) не капитализируемые расходы на научные исследования и развитие, которые не были согласованы с органом местного публичного управления или Агентством, по случаю;</vt:lpstr>
      <vt:lpstr>При определении тарифов в расчеты не включаются следующие расходы:      h) списанные безнадежные долги;     i) расходы, связанные с созданием оценочных резервов по рискам и расходам, в том числе по безнадежной дебиторской задолженности;     j) протокольные (представительские) расходы на посещение культурных мероприятий, театрализованных представлений, другие аналогичные расходы, понесенные в рабочее или нерабочее время;     k) единовременные компенсации;     l) дополнительные выплаты, материальная помощь, пособия, выплачиваемые работникам надбавки и компенсации, кроме предусмотренных Трудовым кодексом и нормативными документами по его применению;     m) расходы на фондовые биржи, посреднические и другие административные организации, консультационные услуги, юридическую помощь;     n) расходы на организацию досуга и отдыха работников, в том числе расходы на корпоративные мероприятия;     o) необоснованные расходы, связанные с проведением общего собрания акционеров;     p) текущие пособия, начисленные членам совета и ревизионной комиссии оператора, кроме ежемесячных пособий, начисленных членам совета и ревизионной комиссии, не превышающих трех минимальных заработных плат по стране;     q) судебные издержки и сопутствующие государственные пошлины;      r) расходы на добровольное страхование персонала и материального имущества;     s) все остальные расходы оператора, не связанные с предоставлением публичной услуги водоснабжения и канализации и очистки сточных вод.</vt:lpstr>
      <vt:lpstr>                                Утверждение тарифов Тарифы на публичные услуги снабжения технологической водой, снабжения питьевой водой, на публичную услугу канализации и очистки сточных вод определяются операторами на каждый год регулирования «n» согласно Методологии и представляются:      a) местным советам – на рассмотрение и утверждение, а Агентству – на рассмотрение и выдачу заключения относительно тарифов на публичную услугу снабжения питьевой водой и на публичную услугу канализации и очистки сточных вод, предоставляемую операторами на уровне региона, района, муниципия и города;      b) Агентству – на рассмотрение и утверждение тарифов на услугу снабжения технологической водой, поставляемую на уровне региона, района, муниципия и города;      c) Агентству – на рассмотрение и утверждение тарифов на публичную услугу снабжения питьевой водой и тарифов на публичную услугу канализации и очистки сточных вод, предоставляемые операторами на уровне региона, района, муниципия и города, в случае, если соответствующие местные советы делегировали Агентству полное право утверждения тарифов;      d) Агентству – на рассмотрение и утверждение тарифов на публичную услугу снабжения питьевой водой и на публичную услугу канализации и очистки сточных вод, предоставляемые операторами на уровне региона, района, муниципия и города и действующие на условиях соглашений или договоров, заключенных с международными финансовыми организациями, ратифицированных или утвержденных Парламентом, Правительством или местными советами;       e) Агентство утверждает, в течение 15 календарных дней со дня мотивированного обращения операторов тарифы на публичную услугу снабжения питьевой водой и тарифы на публичную услугу канализации и очистки сточных вод, предоставляемые операторами на уровне региона, района, муниципия и города, в случае, когда местный совет не утвердил соответствующие тарифы в течение 60 календарных дней со дня получения заключения от Агентства.</vt:lpstr>
      <vt:lpstr>Презентация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Onofrei Andrei</cp:lastModifiedBy>
  <cp:revision>175</cp:revision>
  <cp:lastPrinted>2017-06-05T10:38:21Z</cp:lastPrinted>
  <dcterms:created xsi:type="dcterms:W3CDTF">2013-09-05T11:54:56Z</dcterms:created>
  <dcterms:modified xsi:type="dcterms:W3CDTF">2019-06-11T08:21:07Z</dcterms:modified>
</cp:coreProperties>
</file>