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Lst>
  <p:notesMasterIdLst>
    <p:notesMasterId r:id="rId57"/>
  </p:notesMasterIdLst>
  <p:handoutMasterIdLst>
    <p:handoutMasterId r:id="rId58"/>
  </p:handoutMasterIdLst>
  <p:sldIdLst>
    <p:sldId id="280" r:id="rId2"/>
    <p:sldId id="295" r:id="rId3"/>
    <p:sldId id="296" r:id="rId4"/>
    <p:sldId id="302" r:id="rId5"/>
    <p:sldId id="303" r:id="rId6"/>
    <p:sldId id="304" r:id="rId7"/>
    <p:sldId id="305" r:id="rId8"/>
    <p:sldId id="306" r:id="rId9"/>
    <p:sldId id="297" r:id="rId10"/>
    <p:sldId id="307" r:id="rId11"/>
    <p:sldId id="310" r:id="rId12"/>
    <p:sldId id="309" r:id="rId13"/>
    <p:sldId id="312" r:id="rId14"/>
    <p:sldId id="311" r:id="rId15"/>
    <p:sldId id="314" r:id="rId16"/>
    <p:sldId id="323" r:id="rId17"/>
    <p:sldId id="322" r:id="rId18"/>
    <p:sldId id="321" r:id="rId19"/>
    <p:sldId id="320" r:id="rId20"/>
    <p:sldId id="319" r:id="rId21"/>
    <p:sldId id="318" r:id="rId22"/>
    <p:sldId id="317" r:id="rId23"/>
    <p:sldId id="316" r:id="rId24"/>
    <p:sldId id="315" r:id="rId25"/>
    <p:sldId id="329" r:id="rId26"/>
    <p:sldId id="328" r:id="rId27"/>
    <p:sldId id="327" r:id="rId28"/>
    <p:sldId id="330" r:id="rId29"/>
    <p:sldId id="335" r:id="rId30"/>
    <p:sldId id="334" r:id="rId31"/>
    <p:sldId id="337" r:id="rId32"/>
    <p:sldId id="336" r:id="rId33"/>
    <p:sldId id="333" r:id="rId34"/>
    <p:sldId id="332" r:id="rId35"/>
    <p:sldId id="331" r:id="rId36"/>
    <p:sldId id="339" r:id="rId37"/>
    <p:sldId id="338" r:id="rId38"/>
    <p:sldId id="324" r:id="rId39"/>
    <p:sldId id="313" r:id="rId40"/>
    <p:sldId id="349" r:id="rId41"/>
    <p:sldId id="348" r:id="rId42"/>
    <p:sldId id="347" r:id="rId43"/>
    <p:sldId id="346" r:id="rId44"/>
    <p:sldId id="345" r:id="rId45"/>
    <p:sldId id="344" r:id="rId46"/>
    <p:sldId id="343" r:id="rId47"/>
    <p:sldId id="353" r:id="rId48"/>
    <p:sldId id="352" r:id="rId49"/>
    <p:sldId id="351" r:id="rId50"/>
    <p:sldId id="356" r:id="rId51"/>
    <p:sldId id="350" r:id="rId52"/>
    <p:sldId id="342" r:id="rId53"/>
    <p:sldId id="355" r:id="rId54"/>
    <p:sldId id="354" r:id="rId55"/>
    <p:sldId id="299" r:id="rId56"/>
  </p:sldIdLst>
  <p:sldSz cx="9144000" cy="6858000" type="screen4x3"/>
  <p:notesSz cx="6761163" cy="9942513"/>
  <p:defaultTex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p:defaultTextStyle>
  <p:extLst>
    <p:ext uri="{EFAFB233-063F-42B5-8137-9DF3F51BA10A}">
      <p15:sldGuideLst xmlns:p15="http://schemas.microsoft.com/office/powerpoint/2012/main">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3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Bohantova" initials="LB"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F2E"/>
    <a:srgbClr val="6E6452"/>
    <a:srgbClr val="E5DBA1"/>
    <a:srgbClr val="BABA93"/>
    <a:srgbClr val="BABB93"/>
    <a:srgbClr val="DEDEAF"/>
    <a:srgbClr val="999999"/>
    <a:srgbClr val="D9D9D9"/>
    <a:srgbClr val="CCCCCC"/>
    <a:srgbClr val="C80F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5730" autoAdjust="0"/>
  </p:normalViewPr>
  <p:slideViewPr>
    <p:cSldViewPr snapToGrid="0">
      <p:cViewPr varScale="1">
        <p:scale>
          <a:sx n="109" d="100"/>
          <a:sy n="109" d="100"/>
        </p:scale>
        <p:origin x="1638" y="114"/>
      </p:cViewPr>
      <p:guideLst>
        <p:guide orient="horz" pos="658"/>
        <p:guide orient="horz" pos="388"/>
        <p:guide pos="288"/>
        <p:guide pos="1022"/>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31"/>
        <p:guide pos="213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 y="0"/>
            <a:ext cx="2929837" cy="496729"/>
          </a:xfrm>
          <a:prstGeom prst="rect">
            <a:avLst/>
          </a:prstGeom>
          <a:noFill/>
          <a:ln w="9525">
            <a:noFill/>
            <a:miter lim="800000"/>
            <a:headEnd/>
            <a:tailEnd/>
          </a:ln>
          <a:effectLst/>
        </p:spPr>
        <p:txBody>
          <a:bodyPr vert="horz" wrap="square" lIns="90879" tIns="45440" rIns="90879" bIns="45440" numCol="1" anchor="t"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3" name="Rectangle 3"/>
          <p:cNvSpPr>
            <a:spLocks noGrp="1" noChangeArrowheads="1"/>
          </p:cNvSpPr>
          <p:nvPr>
            <p:ph type="dt" sz="quarter" idx="1"/>
          </p:nvPr>
        </p:nvSpPr>
        <p:spPr bwMode="auto">
          <a:xfrm>
            <a:off x="3831326" y="0"/>
            <a:ext cx="2929837" cy="496729"/>
          </a:xfrm>
          <a:prstGeom prst="rect">
            <a:avLst/>
          </a:prstGeom>
          <a:noFill/>
          <a:ln w="9525">
            <a:noFill/>
            <a:miter lim="800000"/>
            <a:headEnd/>
            <a:tailEnd/>
          </a:ln>
          <a:effectLst/>
        </p:spPr>
        <p:txBody>
          <a:bodyPr vert="horz" wrap="square" lIns="90879" tIns="45440" rIns="90879" bIns="45440" numCol="1" anchor="t" anchorCtr="0" compatLnSpc="1">
            <a:prstTxWarp prst="textNoShape">
              <a:avLst/>
            </a:prstTxWarp>
          </a:bodyPr>
          <a:lstStyle>
            <a:lvl1pPr algn="r">
              <a:defRPr sz="1200" b="0">
                <a:solidFill>
                  <a:schemeClr val="tx1"/>
                </a:solidFill>
                <a:latin typeface="Times" charset="0"/>
              </a:defRPr>
            </a:lvl1pPr>
          </a:lstStyle>
          <a:p>
            <a:endParaRPr lang="de-DE" dirty="0">
              <a:latin typeface="Arial Narrow" pitchFamily="34" charset="0"/>
            </a:endParaRPr>
          </a:p>
        </p:txBody>
      </p:sp>
      <p:sp>
        <p:nvSpPr>
          <p:cNvPr id="66564" name="Rectangle 4"/>
          <p:cNvSpPr>
            <a:spLocks noGrp="1" noChangeArrowheads="1"/>
          </p:cNvSpPr>
          <p:nvPr>
            <p:ph type="ftr" sz="quarter" idx="2"/>
          </p:nvPr>
        </p:nvSpPr>
        <p:spPr bwMode="auto">
          <a:xfrm>
            <a:off x="1" y="9445784"/>
            <a:ext cx="2929837" cy="496729"/>
          </a:xfrm>
          <a:prstGeom prst="rect">
            <a:avLst/>
          </a:prstGeom>
          <a:noFill/>
          <a:ln w="9525">
            <a:noFill/>
            <a:miter lim="800000"/>
            <a:headEnd/>
            <a:tailEnd/>
          </a:ln>
          <a:effectLst/>
        </p:spPr>
        <p:txBody>
          <a:bodyPr vert="horz" wrap="square" lIns="90879" tIns="45440" rIns="90879" bIns="45440" numCol="1" anchor="b"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5" name="Rectangle 5"/>
          <p:cNvSpPr>
            <a:spLocks noGrp="1" noChangeArrowheads="1"/>
          </p:cNvSpPr>
          <p:nvPr>
            <p:ph type="sldNum" sz="quarter" idx="3"/>
          </p:nvPr>
        </p:nvSpPr>
        <p:spPr bwMode="auto">
          <a:xfrm>
            <a:off x="3831326" y="9445784"/>
            <a:ext cx="2929837" cy="496729"/>
          </a:xfrm>
          <a:prstGeom prst="rect">
            <a:avLst/>
          </a:prstGeom>
          <a:noFill/>
          <a:ln w="9525">
            <a:noFill/>
            <a:miter lim="800000"/>
            <a:headEnd/>
            <a:tailEnd/>
          </a:ln>
          <a:effectLst/>
        </p:spPr>
        <p:txBody>
          <a:bodyPr vert="horz" wrap="square" lIns="90879" tIns="45440" rIns="90879" bIns="45440" numCol="1" anchor="b" anchorCtr="0" compatLnSpc="1">
            <a:prstTxWarp prst="textNoShape">
              <a:avLst/>
            </a:prstTxWarp>
          </a:bodyPr>
          <a:lstStyle>
            <a:lvl1pPr algn="r">
              <a:defRPr sz="1200" b="0">
                <a:solidFill>
                  <a:schemeClr val="tx1"/>
                </a:solidFill>
                <a:latin typeface="Times" charset="0"/>
              </a:defRPr>
            </a:lvl1pPr>
          </a:lstStyle>
          <a:p>
            <a:fld id="{47F930EC-4FD0-431B-BB9B-47DE359CDF6F}" type="slidenum">
              <a:rPr lang="de-DE">
                <a:latin typeface="Arial Narrow" pitchFamily="34" charset="0"/>
              </a:rPr>
              <a:pPr/>
              <a:t>‹#›</a:t>
            </a:fld>
            <a:endParaRPr lang="de-DE" dirty="0">
              <a:latin typeface="Arial Narrow" pitchFamily="34" charset="0"/>
            </a:endParaRPr>
          </a:p>
        </p:txBody>
      </p:sp>
    </p:spTree>
    <p:extLst>
      <p:ext uri="{BB962C8B-B14F-4D97-AF65-F5344CB8AC3E}">
        <p14:creationId xmlns:p14="http://schemas.microsoft.com/office/powerpoint/2010/main" val="2484227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29837" cy="496729"/>
          </a:xfrm>
          <a:prstGeom prst="rect">
            <a:avLst/>
          </a:prstGeom>
          <a:noFill/>
          <a:ln w="9525">
            <a:noFill/>
            <a:miter lim="800000"/>
            <a:headEnd/>
            <a:tailEnd/>
          </a:ln>
          <a:effectLst/>
        </p:spPr>
        <p:txBody>
          <a:bodyPr vert="horz" wrap="square" lIns="90879" tIns="45440" rIns="90879" bIns="45440" numCol="1" anchor="t"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5" name="Rectangle 3"/>
          <p:cNvSpPr>
            <a:spLocks noGrp="1" noChangeArrowheads="1"/>
          </p:cNvSpPr>
          <p:nvPr>
            <p:ph type="dt" idx="1"/>
          </p:nvPr>
        </p:nvSpPr>
        <p:spPr bwMode="auto">
          <a:xfrm>
            <a:off x="3831326" y="0"/>
            <a:ext cx="2929837" cy="496729"/>
          </a:xfrm>
          <a:prstGeom prst="rect">
            <a:avLst/>
          </a:prstGeom>
          <a:noFill/>
          <a:ln w="9525">
            <a:noFill/>
            <a:miter lim="800000"/>
            <a:headEnd/>
            <a:tailEnd/>
          </a:ln>
          <a:effectLst/>
        </p:spPr>
        <p:txBody>
          <a:bodyPr vert="horz" wrap="square" lIns="90879" tIns="45440" rIns="90879" bIns="45440" numCol="1" anchor="t" anchorCtr="0" compatLnSpc="1">
            <a:prstTxWarp prst="textNoShape">
              <a:avLst/>
            </a:prstTxWarp>
          </a:bodyPr>
          <a:lstStyle>
            <a:lvl1pPr algn="r">
              <a:defRPr sz="1200" b="0">
                <a:solidFill>
                  <a:schemeClr val="tx1"/>
                </a:solidFill>
                <a:latin typeface="Arial Narrow" pitchFamily="34" charset="0"/>
              </a:defRPr>
            </a:lvl1pPr>
          </a:lstStyle>
          <a:p>
            <a:endParaRPr lang="de-DE" dirty="0"/>
          </a:p>
        </p:txBody>
      </p:sp>
      <p:sp>
        <p:nvSpPr>
          <p:cNvPr id="8196" name="Rectangle 4"/>
          <p:cNvSpPr>
            <a:spLocks noGrp="1" noRot="1" noChangeAspect="1" noChangeArrowheads="1" noTextEdit="1"/>
          </p:cNvSpPr>
          <p:nvPr>
            <p:ph type="sldImg" idx="2"/>
          </p:nvPr>
        </p:nvSpPr>
        <p:spPr bwMode="auto">
          <a:xfrm>
            <a:off x="895350" y="746125"/>
            <a:ext cx="4970463" cy="3729038"/>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01489" y="4722893"/>
            <a:ext cx="4958187" cy="4473734"/>
          </a:xfrm>
          <a:prstGeom prst="rect">
            <a:avLst/>
          </a:prstGeom>
          <a:noFill/>
          <a:ln w="9525">
            <a:noFill/>
            <a:miter lim="800000"/>
            <a:headEnd/>
            <a:tailEnd/>
          </a:ln>
          <a:effectLst/>
        </p:spPr>
        <p:txBody>
          <a:bodyPr vert="horz" wrap="square" lIns="90879" tIns="45440" rIns="90879" bIns="45440" numCol="1" anchor="t" anchorCtr="0" compatLnSpc="1">
            <a:prstTxWarp prst="textNoShape">
              <a:avLst/>
            </a:prstTxWarp>
          </a:bodyPr>
          <a:lstStyle/>
          <a:p>
            <a:pPr lvl="0"/>
            <a:r>
              <a:rPr lang="de-DE" dirty="0"/>
              <a:t>Klicken Sie, um die Formate des Vorlagentextes zu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198" name="Rectangle 6"/>
          <p:cNvSpPr>
            <a:spLocks noGrp="1" noChangeArrowheads="1"/>
          </p:cNvSpPr>
          <p:nvPr>
            <p:ph type="ftr" sz="quarter" idx="4"/>
          </p:nvPr>
        </p:nvSpPr>
        <p:spPr bwMode="auto">
          <a:xfrm>
            <a:off x="1" y="9445784"/>
            <a:ext cx="2929837" cy="496729"/>
          </a:xfrm>
          <a:prstGeom prst="rect">
            <a:avLst/>
          </a:prstGeom>
          <a:noFill/>
          <a:ln w="9525">
            <a:noFill/>
            <a:miter lim="800000"/>
            <a:headEnd/>
            <a:tailEnd/>
          </a:ln>
          <a:effectLst/>
        </p:spPr>
        <p:txBody>
          <a:bodyPr vert="horz" wrap="square" lIns="90879" tIns="45440" rIns="90879" bIns="45440" numCol="1" anchor="b"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9" name="Rectangle 7"/>
          <p:cNvSpPr>
            <a:spLocks noGrp="1" noChangeArrowheads="1"/>
          </p:cNvSpPr>
          <p:nvPr>
            <p:ph type="sldNum" sz="quarter" idx="5"/>
          </p:nvPr>
        </p:nvSpPr>
        <p:spPr bwMode="auto">
          <a:xfrm>
            <a:off x="3831326" y="9445784"/>
            <a:ext cx="2929837" cy="496729"/>
          </a:xfrm>
          <a:prstGeom prst="rect">
            <a:avLst/>
          </a:prstGeom>
          <a:noFill/>
          <a:ln w="9525">
            <a:noFill/>
            <a:miter lim="800000"/>
            <a:headEnd/>
            <a:tailEnd/>
          </a:ln>
          <a:effectLst/>
        </p:spPr>
        <p:txBody>
          <a:bodyPr vert="horz" wrap="square" lIns="90879" tIns="45440" rIns="90879" bIns="45440" numCol="1" anchor="b" anchorCtr="0" compatLnSpc="1">
            <a:prstTxWarp prst="textNoShape">
              <a:avLst/>
            </a:prstTxWarp>
          </a:bodyPr>
          <a:lstStyle>
            <a:lvl1pPr algn="r">
              <a:defRPr sz="1200" b="0">
                <a:solidFill>
                  <a:schemeClr val="tx1"/>
                </a:solidFill>
                <a:latin typeface="Arial Narrow" pitchFamily="34" charset="0"/>
              </a:defRPr>
            </a:lvl1pPr>
          </a:lstStyle>
          <a:p>
            <a:fld id="{276F4F92-661F-4424-ADED-7D3829A4203F}" type="slidenum">
              <a:rPr lang="de-DE" smtClean="0"/>
              <a:pPr/>
              <a:t>‹#›</a:t>
            </a:fld>
            <a:endParaRPr lang="de-DE" dirty="0"/>
          </a:p>
        </p:txBody>
      </p:sp>
    </p:spTree>
    <p:extLst>
      <p:ext uri="{BB962C8B-B14F-4D97-AF65-F5344CB8AC3E}">
        <p14:creationId xmlns:p14="http://schemas.microsoft.com/office/powerpoint/2010/main" val="32016004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Narrow" pitchFamily="34" charset="0"/>
        <a:ea typeface="+mn-ea"/>
        <a:cs typeface="+mn-cs"/>
      </a:defRPr>
    </a:lvl1pPr>
    <a:lvl2pPr marL="457200" algn="l" rtl="0" fontAlgn="base">
      <a:spcBef>
        <a:spcPct val="30000"/>
      </a:spcBef>
      <a:spcAft>
        <a:spcPct val="0"/>
      </a:spcAft>
      <a:defRPr sz="1200" kern="1200">
        <a:solidFill>
          <a:schemeClr val="tx1"/>
        </a:solidFill>
        <a:latin typeface="Arial Narrow" pitchFamily="34" charset="0"/>
        <a:ea typeface="+mn-ea"/>
        <a:cs typeface="+mn-cs"/>
      </a:defRPr>
    </a:lvl2pPr>
    <a:lvl3pPr marL="914400" algn="l" rtl="0" fontAlgn="base">
      <a:spcBef>
        <a:spcPct val="30000"/>
      </a:spcBef>
      <a:spcAft>
        <a:spcPct val="0"/>
      </a:spcAft>
      <a:defRPr sz="1200" kern="1200">
        <a:solidFill>
          <a:schemeClr val="tx1"/>
        </a:solidFill>
        <a:latin typeface="Arial Narrow" pitchFamily="34" charset="0"/>
        <a:ea typeface="+mn-ea"/>
        <a:cs typeface="+mn-cs"/>
      </a:defRPr>
    </a:lvl3pPr>
    <a:lvl4pPr marL="1371600" algn="l" rtl="0" fontAlgn="base">
      <a:spcBef>
        <a:spcPct val="30000"/>
      </a:spcBef>
      <a:spcAft>
        <a:spcPct val="0"/>
      </a:spcAft>
      <a:defRPr sz="1200" kern="1200">
        <a:solidFill>
          <a:schemeClr val="tx1"/>
        </a:solidFill>
        <a:latin typeface="Arial Narrow" pitchFamily="34" charset="0"/>
        <a:ea typeface="+mn-ea"/>
        <a:cs typeface="+mn-cs"/>
      </a:defRPr>
    </a:lvl4pPr>
    <a:lvl5pPr marL="1828800" algn="l" rtl="0" fontAlgn="base">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a:t>XXX</a:t>
            </a:r>
          </a:p>
        </p:txBody>
      </p:sp>
      <p:sp>
        <p:nvSpPr>
          <p:cNvPr id="4" name="Datumsplatzhalt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5" name="Inhaltsplatzhalter 2"/>
          <p:cNvSpPr>
            <a:spLocks noGrp="1"/>
          </p:cNvSpPr>
          <p:nvPr>
            <p:ph idx="1" hasCustomPrompt="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en-GB" noProof="0" dirty="0"/>
              <a:t>First layer</a:t>
            </a:r>
          </a:p>
          <a:p>
            <a:pPr lvl="1"/>
            <a:r>
              <a:rPr lang="en-GB" noProof="0" dirty="0"/>
              <a:t>Second layer</a:t>
            </a:r>
          </a:p>
          <a:p>
            <a:pPr lvl="2"/>
            <a:r>
              <a:rPr lang="en-GB" noProof="0" dirty="0"/>
              <a:t>Third layer</a:t>
            </a:r>
          </a:p>
          <a:p>
            <a:pPr lvl="3"/>
            <a:r>
              <a:rPr lang="en-GB" noProof="0" dirty="0"/>
              <a:t>Fourth layer</a:t>
            </a:r>
          </a:p>
        </p:txBody>
      </p:sp>
    </p:spTree>
    <p:extLst>
      <p:ext uri="{BB962C8B-B14F-4D97-AF65-F5344CB8AC3E}">
        <p14:creationId xmlns:p14="http://schemas.microsoft.com/office/powerpoint/2010/main" val="24530102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a:t>XXX</a:t>
            </a:r>
          </a:p>
        </p:txBody>
      </p:sp>
      <p:sp>
        <p:nvSpPr>
          <p:cNvPr id="4" name="Datumsplatzhalt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Tree>
    <p:extLst>
      <p:ext uri="{BB962C8B-B14F-4D97-AF65-F5344CB8AC3E}">
        <p14:creationId xmlns:p14="http://schemas.microsoft.com/office/powerpoint/2010/main" val="133583587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a:t>XXX</a:t>
            </a:r>
          </a:p>
        </p:txBody>
      </p:sp>
      <p:sp>
        <p:nvSpPr>
          <p:cNvPr id="4" name="Datumsplatzhalt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
        <p:nvSpPr>
          <p:cNvPr id="6" name="Bildplatzhalter 2"/>
          <p:cNvSpPr>
            <a:spLocks noGrp="1"/>
          </p:cNvSpPr>
          <p:nvPr>
            <p:ph type="pic" idx="12" hasCustomPrompt="1"/>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a:t>Click on symbol </a:t>
            </a:r>
            <a:br>
              <a:rPr lang="en-GB" noProof="0" dirty="0"/>
            </a:br>
            <a:r>
              <a:rPr lang="en-GB" noProof="0" dirty="0"/>
              <a:t>to add image</a:t>
            </a:r>
          </a:p>
        </p:txBody>
      </p:sp>
    </p:spTree>
    <p:extLst>
      <p:ext uri="{BB962C8B-B14F-4D97-AF65-F5344CB8AC3E}">
        <p14:creationId xmlns:p14="http://schemas.microsoft.com/office/powerpoint/2010/main" val="58142785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a:t>XXX</a:t>
            </a:r>
          </a:p>
        </p:txBody>
      </p:sp>
      <p:sp>
        <p:nvSpPr>
          <p:cNvPr id="4" name="Datumsplatzhalt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
        <p:nvSpPr>
          <p:cNvPr id="8" name="Bildplatzhalter 2"/>
          <p:cNvSpPr>
            <a:spLocks noGrp="1"/>
          </p:cNvSpPr>
          <p:nvPr>
            <p:ph type="pic" idx="12" hasCustomPrompt="1"/>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a:t>Click on symbol </a:t>
            </a:r>
            <a:br>
              <a:rPr lang="en-GB" noProof="0" dirty="0"/>
            </a:br>
            <a:r>
              <a:rPr lang="en-GB" noProof="0" dirty="0"/>
              <a:t>to add image</a:t>
            </a:r>
          </a:p>
        </p:txBody>
      </p:sp>
    </p:spTree>
    <p:extLst>
      <p:ext uri="{BB962C8B-B14F-4D97-AF65-F5344CB8AC3E}">
        <p14:creationId xmlns:p14="http://schemas.microsoft.com/office/powerpoint/2010/main" val="180162670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a:t>XXX</a:t>
            </a:r>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12/07/2021</a:t>
            </a:fld>
            <a:endParaRPr lang="en-GB" dirty="0"/>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Tree>
    <p:extLst>
      <p:ext uri="{BB962C8B-B14F-4D97-AF65-F5344CB8AC3E}">
        <p14:creationId xmlns:p14="http://schemas.microsoft.com/office/powerpoint/2010/main" val="424179538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a:t>XXX</a:t>
            </a:r>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12/07/2021</a:t>
            </a:fld>
            <a:endParaRPr lang="en-GB" dirty="0"/>
          </a:p>
        </p:txBody>
      </p:sp>
      <p:sp>
        <p:nvSpPr>
          <p:cNvPr id="9" name="Inhaltsplatzhalter 2"/>
          <p:cNvSpPr>
            <a:spLocks noGrp="1"/>
          </p:cNvSpPr>
          <p:nvPr>
            <p:ph idx="1" hasCustomPrompt="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a:t>First layer</a:t>
            </a:r>
          </a:p>
          <a:p>
            <a:pPr lvl="1"/>
            <a:r>
              <a:rPr lang="en-GB" noProof="0" dirty="0"/>
              <a:t>Second layer</a:t>
            </a:r>
          </a:p>
          <a:p>
            <a:pPr lvl="2"/>
            <a:r>
              <a:rPr lang="en-GB" noProof="0" dirty="0"/>
              <a:t>Third layer</a:t>
            </a:r>
          </a:p>
        </p:txBody>
      </p:sp>
      <p:sp>
        <p:nvSpPr>
          <p:cNvPr id="10" name="Inhaltsplatzhalter 2"/>
          <p:cNvSpPr>
            <a:spLocks noGrp="1"/>
          </p:cNvSpPr>
          <p:nvPr>
            <p:ph idx="12" hasCustomPrompt="1"/>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a:t>First layer</a:t>
            </a:r>
          </a:p>
          <a:p>
            <a:pPr lvl="1"/>
            <a:r>
              <a:rPr lang="en-GB" noProof="0" dirty="0"/>
              <a:t>Second layer</a:t>
            </a:r>
          </a:p>
          <a:p>
            <a:pPr lvl="2"/>
            <a:r>
              <a:rPr lang="en-GB" noProof="0" dirty="0"/>
              <a:t>Third layer</a:t>
            </a:r>
          </a:p>
        </p:txBody>
      </p:sp>
    </p:spTree>
    <p:extLst>
      <p:ext uri="{BB962C8B-B14F-4D97-AF65-F5344CB8AC3E}">
        <p14:creationId xmlns:p14="http://schemas.microsoft.com/office/powerpoint/2010/main" val="993457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Grafik 6"/>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0" y="1810"/>
            <a:ext cx="9144000" cy="1115568"/>
          </a:xfrm>
          <a:prstGeom prst="rect">
            <a:avLst/>
          </a:prstGeom>
          <a:noFill/>
          <a:ln w="9525">
            <a:noFill/>
            <a:miter lim="800000"/>
            <a:headEnd/>
            <a:tailEnd/>
          </a:ln>
        </p:spPr>
      </p:pic>
      <p:pic>
        <p:nvPicPr>
          <p:cNvPr id="20" name="Grafik 8"/>
          <p:cNvPicPr>
            <a:picLocks noChangeAspect="1"/>
          </p:cNvPicPr>
          <p:nvPr/>
        </p:nvPicPr>
        <p:blipFill>
          <a:blip r:embed="rId9" cstate="print"/>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First layer</a:t>
            </a:r>
          </a:p>
          <a:p>
            <a:pPr lvl="1"/>
            <a:r>
              <a:rPr lang="en-GB" noProof="0" dirty="0"/>
              <a:t>Second layer</a:t>
            </a:r>
          </a:p>
          <a:p>
            <a:pPr lvl="2"/>
            <a:r>
              <a:rPr lang="en-GB" noProof="0" dirty="0"/>
              <a:t>Third layer</a:t>
            </a:r>
          </a:p>
          <a:p>
            <a:pPr lvl="3"/>
            <a:r>
              <a:rPr lang="en-GB" noProof="0" dirty="0"/>
              <a:t>Fourth layer</a:t>
            </a:r>
          </a:p>
        </p:txBody>
      </p:sp>
      <p:sp>
        <p:nvSpPr>
          <p:cNvPr id="14" name="Text Box 19"/>
          <p:cNvSpPr txBox="1">
            <a:spLocks noChangeArrowheads="1"/>
          </p:cNvSpPr>
          <p:nvPr/>
        </p:nvSpPr>
        <p:spPr bwMode="auto">
          <a:xfrm>
            <a:off x="7703687" y="6581001"/>
            <a:ext cx="927100"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en-GB" sz="1000" b="0" noProof="0" dirty="0">
                <a:solidFill>
                  <a:srgbClr val="6E6452"/>
                </a:solidFill>
                <a:latin typeface="Arial Narrow" pitchFamily="34" charset="0"/>
              </a:rPr>
              <a:t>Page </a:t>
            </a:r>
            <a:fld id="{327115CA-E6A4-425F-BB4F-A64D48743A27}" type="slidenum">
              <a:rPr lang="en-GB" sz="1000" b="0" noProof="0" smtClean="0">
                <a:solidFill>
                  <a:srgbClr val="6E6452"/>
                </a:solidFill>
                <a:latin typeface="Arial Narrow" pitchFamily="34" charset="0"/>
              </a:rPr>
              <a:pPr/>
              <a:t>‹#›</a:t>
            </a:fld>
            <a:endParaRPr lang="en-GB" sz="1000" b="0" noProof="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776" y="6581001"/>
            <a:ext cx="3418449"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r>
              <a:rPr lang="de-DE" dirty="0"/>
              <a:t>XXX</a:t>
            </a:r>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fld id="{0F9A5078-6F60-49E2-B50D-11C30D454C38}" type="datetime1">
              <a:rPr lang="en-GB" noProof="0" smtClean="0"/>
              <a:pPr/>
              <a:t>12/07/2021</a:t>
            </a:fld>
            <a:endParaRPr lang="en-GB" noProof="0" dirty="0"/>
          </a:p>
        </p:txBody>
      </p:sp>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here to add title</a:t>
            </a:r>
            <a:endParaRPr lang="de-DE" noProof="0" dirty="0"/>
          </a:p>
        </p:txBody>
      </p:sp>
    </p:spTree>
  </p:cSld>
  <p:clrMap bg1="lt1" tx1="dk1" bg2="lt2" tx2="dk2" accent1="accent1" accent2="accent2" accent3="accent3" accent4="accent4" accent5="accent5" accent6="accent6" hlink="hlink" folHlink="folHlink"/>
  <p:sldLayoutIdLst>
    <p:sldLayoutId id="2147483706" r:id="rId1"/>
    <p:sldLayoutId id="2147483708" r:id="rId2"/>
    <p:sldLayoutId id="2147483709" r:id="rId3"/>
    <p:sldLayoutId id="2147483714" r:id="rId4"/>
    <p:sldLayoutId id="2147483710" r:id="rId5"/>
    <p:sldLayoutId id="2147483711" r:id="rId6"/>
  </p:sldLayoutIdLst>
  <p:transition/>
  <p:hf sldNum="0" hdr="0"/>
  <p:txStyles>
    <p:title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hyperlink" Target="file:///D:\Users\ajicul\Documents\legi%20propuneri%20modificare%20la%20legi\mapa%20%20pu%20sedinta%20din%2025.10.2019%20imp%20art.%2022%20legea%20303\public_publications_32023408_md_20_1.pdf"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hyperlink" Target="https://www.legis.md/cautare/getResults?doc_id=40085&amp;lang=ro"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hyperlink" Target="http://www.ifcaac.amac.md/"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845308"/>
            <a:ext cx="8839199" cy="4416167"/>
          </a:xfrm>
        </p:spPr>
        <p:txBody>
          <a:bodyPr/>
          <a:lstStyle/>
          <a:p>
            <a:pPr algn="ctr"/>
            <a:r>
              <a:rPr lang="ro-RO" b="1" dirty="0">
                <a:solidFill>
                  <a:srgbClr val="002060"/>
                </a:solidFill>
              </a:rPr>
              <a:t>Curs de instruire pentru angajații operatorilor „Apă-Canal”</a:t>
            </a:r>
            <a:br>
              <a:rPr lang="ro-RO" dirty="0">
                <a:solidFill>
                  <a:srgbClr val="002060"/>
                </a:solidFill>
              </a:rPr>
            </a:br>
            <a:br>
              <a:rPr lang="ro-RO" dirty="0">
                <a:solidFill>
                  <a:srgbClr val="002060"/>
                </a:solidFill>
              </a:rPr>
            </a:br>
            <a:r>
              <a:rPr lang="ro-RO" b="1" dirty="0">
                <a:solidFill>
                  <a:srgbClr val="FF0000"/>
                </a:solidFill>
              </a:rPr>
              <a:t>Modulul: </a:t>
            </a:r>
            <a:r>
              <a:rPr lang="ro-RO" b="1" dirty="0">
                <a:solidFill>
                  <a:srgbClr val="C00000"/>
                </a:solidFill>
                <a:latin typeface="Times New Roman" panose="02020603050405020304" pitchFamily="18" charset="0"/>
                <a:ea typeface="Times New Roman" panose="02020603050405020304" pitchFamily="18" charset="0"/>
              </a:rPr>
              <a:t>Controlul calității apelor uzate deversate în sistemul public de canalizare și în corpuri de apă</a:t>
            </a:r>
            <a:r>
              <a:rPr lang="en-US" b="1" dirty="0">
                <a:solidFill>
                  <a:srgbClr val="FF0000"/>
                </a:solidFill>
              </a:rPr>
              <a:t> </a:t>
            </a:r>
            <a:br>
              <a:rPr lang="ro-MD" b="1" dirty="0">
                <a:solidFill>
                  <a:srgbClr val="002060"/>
                </a:solidFill>
              </a:rPr>
            </a:br>
            <a:br>
              <a:rPr lang="ro-MD" b="1" dirty="0"/>
            </a:br>
            <a:r>
              <a:rPr lang="ro-RO" b="1" dirty="0">
                <a:solidFill>
                  <a:srgbClr val="C00000"/>
                </a:solidFill>
                <a:latin typeface="Times New Roman" panose="02020603050405020304" pitchFamily="18" charset="0"/>
                <a:ea typeface="Times New Roman" panose="02020603050405020304" pitchFamily="18" charset="0"/>
              </a:rPr>
              <a:t>Sesiunea 4. </a:t>
            </a:r>
            <a:br>
              <a:rPr lang="ro-RO" dirty="0"/>
            </a:br>
            <a:br>
              <a:rPr lang="en-US" dirty="0"/>
            </a:br>
            <a:br>
              <a:rPr lang="ro-RO" dirty="0">
                <a:solidFill>
                  <a:srgbClr val="000F2E"/>
                </a:solidFill>
                <a:latin typeface="Times New Roman" panose="02020603050405020304" pitchFamily="18" charset="0"/>
                <a:cs typeface="Times New Roman" panose="02020603050405020304" pitchFamily="18" charset="0"/>
              </a:rPr>
            </a:br>
            <a:r>
              <a:rPr lang="ro-RO" sz="1800" b="1" i="1" dirty="0">
                <a:solidFill>
                  <a:srgbClr val="002060"/>
                </a:solidFill>
              </a:rPr>
              <a:t>Expert,  </a:t>
            </a:r>
            <a:r>
              <a:rPr lang="ro-RO" sz="1800" b="1" i="1" dirty="0" err="1">
                <a:solidFill>
                  <a:srgbClr val="002060"/>
                </a:solidFill>
              </a:rPr>
              <a:t>Rusnac</a:t>
            </a:r>
            <a:r>
              <a:rPr lang="ro-RO" sz="1800" b="1" i="1" dirty="0">
                <a:solidFill>
                  <a:srgbClr val="002060"/>
                </a:solidFill>
              </a:rPr>
              <a:t> </a:t>
            </a:r>
            <a:r>
              <a:rPr lang="ro-RO" sz="1800" b="1" i="1" dirty="0" err="1">
                <a:solidFill>
                  <a:srgbClr val="002060"/>
                </a:solidFill>
              </a:rPr>
              <a:t>Arcadie</a:t>
            </a:r>
            <a:br>
              <a:rPr lang="ro-RO" sz="1800" b="1" i="1" dirty="0">
                <a:solidFill>
                  <a:srgbClr val="002060"/>
                </a:solidFill>
              </a:rPr>
            </a:br>
            <a:r>
              <a:rPr lang="ro-RO" sz="1800" b="1" i="1" dirty="0">
                <a:solidFill>
                  <a:srgbClr val="002060"/>
                </a:solidFill>
              </a:rPr>
              <a:t>S.A. „Apă – Canal </a:t>
            </a:r>
            <a:r>
              <a:rPr lang="ro-RO" sz="1800" b="1" i="1" dirty="0" err="1">
                <a:solidFill>
                  <a:srgbClr val="002060"/>
                </a:solidFill>
              </a:rPr>
              <a:t>Chişinău</a:t>
            </a:r>
            <a:r>
              <a:rPr lang="ro-RO" sz="1800" b="1" i="1" dirty="0">
                <a:solidFill>
                  <a:srgbClr val="002060"/>
                </a:solidFill>
              </a:rPr>
              <a:t>”</a:t>
            </a:r>
            <a:br>
              <a:rPr lang="ro-RO" sz="1800" b="1" i="1" dirty="0">
                <a:solidFill>
                  <a:srgbClr val="002060"/>
                </a:solidFill>
              </a:rPr>
            </a:br>
            <a:br>
              <a:rPr lang="ro-RO" sz="1800" b="1" i="1" dirty="0">
                <a:solidFill>
                  <a:srgbClr val="002060"/>
                </a:solidFill>
              </a:rPr>
            </a:br>
            <a:r>
              <a:rPr lang="ro-RO" sz="1600" b="1" dirty="0">
                <a:solidFill>
                  <a:srgbClr val="002060"/>
                </a:solidFill>
              </a:rPr>
              <a:t>13 – 14 iulie 2021,  Chișinău</a:t>
            </a: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258493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649368"/>
            <a:ext cx="8839199" cy="4843686"/>
          </a:xfrm>
        </p:spPr>
        <p:txBody>
          <a:bodyPr/>
          <a:lstStyle/>
          <a:p>
            <a:r>
              <a:rPr lang="ro-RO" sz="1600" b="1" dirty="0">
                <a:solidFill>
                  <a:srgbClr val="002060"/>
                </a:solidFill>
              </a:rPr>
              <a:t>(8) La depunerea cererilor de racordare a </a:t>
            </a:r>
            <a:r>
              <a:rPr lang="ro-RO" sz="1600" b="1" dirty="0" err="1">
                <a:solidFill>
                  <a:srgbClr val="002060"/>
                </a:solidFill>
              </a:rPr>
              <a:t>agenţilor</a:t>
            </a:r>
            <a:r>
              <a:rPr lang="ro-RO" sz="1600" b="1" dirty="0">
                <a:solidFill>
                  <a:srgbClr val="002060"/>
                </a:solidFill>
              </a:rPr>
              <a:t> economici la sistemele de canalizare ale </a:t>
            </a:r>
            <a:r>
              <a:rPr lang="ro-RO" sz="1600" b="1" dirty="0" err="1">
                <a:solidFill>
                  <a:srgbClr val="002060"/>
                </a:solidFill>
              </a:rPr>
              <a:t>localităţilor</a:t>
            </a:r>
            <a:r>
              <a:rPr lang="ro-RO" sz="1600" b="1" dirty="0">
                <a:solidFill>
                  <a:srgbClr val="002060"/>
                </a:solidFill>
              </a:rPr>
              <a:t>, solicitantul va prezenta operatorului </a:t>
            </a:r>
            <a:r>
              <a:rPr lang="ro-RO" sz="1600" b="1" dirty="0" err="1">
                <a:solidFill>
                  <a:srgbClr val="002060"/>
                </a:solidFill>
              </a:rPr>
              <a:t>documentaţia</a:t>
            </a:r>
            <a:r>
              <a:rPr lang="ro-RO" sz="1600" b="1" dirty="0">
                <a:solidFill>
                  <a:srgbClr val="002060"/>
                </a:solidFill>
              </a:rPr>
              <a:t> de proiect </a:t>
            </a:r>
            <a:r>
              <a:rPr lang="ro-RO" sz="1600" b="1" dirty="0" err="1">
                <a:solidFill>
                  <a:srgbClr val="002060"/>
                </a:solidFill>
              </a:rPr>
              <a:t>însoţită</a:t>
            </a:r>
            <a:r>
              <a:rPr lang="ro-RO" sz="1600" b="1" dirty="0">
                <a:solidFill>
                  <a:srgbClr val="002060"/>
                </a:solidFill>
              </a:rPr>
              <a:t> de avizul pozitiv al expertizei ecologice de stat </a:t>
            </a:r>
            <a:r>
              <a:rPr lang="ro-RO" sz="1600" b="1" dirty="0" err="1">
                <a:solidFill>
                  <a:srgbClr val="002060"/>
                </a:solidFill>
              </a:rPr>
              <a:t>şi</a:t>
            </a:r>
            <a:r>
              <a:rPr lang="ro-RO" sz="1600" b="1" dirty="0">
                <a:solidFill>
                  <a:srgbClr val="002060"/>
                </a:solidFill>
              </a:rPr>
              <a:t> datele despre volumul </a:t>
            </a:r>
            <a:r>
              <a:rPr lang="ro-RO" sz="1600" b="1" dirty="0" err="1">
                <a:solidFill>
                  <a:srgbClr val="002060"/>
                </a:solidFill>
              </a:rPr>
              <a:t>şi</a:t>
            </a:r>
            <a:r>
              <a:rPr lang="ro-RO" sz="1600" b="1" dirty="0">
                <a:solidFill>
                  <a:srgbClr val="002060"/>
                </a:solidFill>
              </a:rPr>
              <a:t> </a:t>
            </a:r>
            <a:r>
              <a:rPr lang="ro-RO" sz="1600" b="1" dirty="0" err="1">
                <a:solidFill>
                  <a:srgbClr val="002060"/>
                </a:solidFill>
              </a:rPr>
              <a:t>compoziţia</a:t>
            </a:r>
            <a:r>
              <a:rPr lang="ro-RO" sz="1600" b="1" dirty="0">
                <a:solidFill>
                  <a:srgbClr val="002060"/>
                </a:solidFill>
              </a:rPr>
              <a:t> apelor uzate care urmează a fi evacuate în sistemul de canalizare, iar în cazul </a:t>
            </a:r>
            <a:r>
              <a:rPr lang="ro-RO" sz="1600" b="1" dirty="0" err="1">
                <a:solidFill>
                  <a:srgbClr val="002060"/>
                </a:solidFill>
              </a:rPr>
              <a:t>reconstrucţiei</a:t>
            </a:r>
            <a:r>
              <a:rPr lang="ro-RO" sz="1600" b="1" dirty="0">
                <a:solidFill>
                  <a:srgbClr val="002060"/>
                </a:solidFill>
              </a:rPr>
              <a:t> întreprinderii sau al extinderii </a:t>
            </a:r>
            <a:r>
              <a:rPr lang="ro-RO" sz="1600" b="1" dirty="0" err="1">
                <a:solidFill>
                  <a:srgbClr val="002060"/>
                </a:solidFill>
              </a:rPr>
              <a:t>capacităţilor</a:t>
            </a:r>
            <a:r>
              <a:rPr lang="ro-RO" sz="1600" b="1" dirty="0">
                <a:solidFill>
                  <a:srgbClr val="002060"/>
                </a:solidFill>
              </a:rPr>
              <a:t> de </a:t>
            </a:r>
            <a:r>
              <a:rPr lang="ro-RO" sz="1600" b="1" dirty="0" err="1">
                <a:solidFill>
                  <a:srgbClr val="002060"/>
                </a:solidFill>
              </a:rPr>
              <a:t>producţie</a:t>
            </a:r>
            <a:r>
              <a:rPr lang="ro-RO" sz="1600" b="1" dirty="0">
                <a:solidFill>
                  <a:srgbClr val="002060"/>
                </a:solidFill>
              </a:rPr>
              <a:t>, va prezenta </a:t>
            </a:r>
            <a:r>
              <a:rPr lang="ro-RO" sz="1600" b="1" dirty="0" err="1">
                <a:solidFill>
                  <a:srgbClr val="002060"/>
                </a:solidFill>
              </a:rPr>
              <a:t>şi</a:t>
            </a:r>
            <a:r>
              <a:rPr lang="ro-RO" sz="1600" b="1" dirty="0">
                <a:solidFill>
                  <a:srgbClr val="002060"/>
                </a:solidFill>
              </a:rPr>
              <a:t> </a:t>
            </a:r>
            <a:r>
              <a:rPr lang="ro-RO" sz="1600" b="1" dirty="0" err="1">
                <a:solidFill>
                  <a:srgbClr val="002060"/>
                </a:solidFill>
              </a:rPr>
              <a:t>informaţia</a:t>
            </a:r>
            <a:r>
              <a:rPr lang="ro-RO" sz="1600" b="1" dirty="0">
                <a:solidFill>
                  <a:srgbClr val="002060"/>
                </a:solidFill>
              </a:rPr>
              <a:t> privind </a:t>
            </a:r>
            <a:r>
              <a:rPr lang="ro-RO" sz="1600" b="1" dirty="0" err="1">
                <a:solidFill>
                  <a:srgbClr val="002060"/>
                </a:solidFill>
              </a:rPr>
              <a:t>compoziţia</a:t>
            </a:r>
            <a:r>
              <a:rPr lang="ro-RO" sz="1600" b="1" dirty="0">
                <a:solidFill>
                  <a:srgbClr val="002060"/>
                </a:solidFill>
              </a:rPr>
              <a:t> apelor uzate </a:t>
            </a:r>
            <a:r>
              <a:rPr lang="ro-RO" sz="1600" b="1" dirty="0" err="1">
                <a:solidFill>
                  <a:srgbClr val="002060"/>
                </a:solidFill>
              </a:rPr>
              <a:t>şi</a:t>
            </a:r>
            <a:r>
              <a:rPr lang="ro-RO" sz="1600" b="1" dirty="0">
                <a:solidFill>
                  <a:srgbClr val="002060"/>
                </a:solidFill>
              </a:rPr>
              <a:t> graficul orar de evacuare a acestora.</a:t>
            </a:r>
            <a:br>
              <a:rPr lang="ro-RO" sz="1600" b="1" dirty="0">
                <a:solidFill>
                  <a:srgbClr val="002060"/>
                </a:solidFill>
              </a:rPr>
            </a:br>
            <a:r>
              <a:rPr lang="ro-RO" sz="1600" b="1" dirty="0">
                <a:solidFill>
                  <a:srgbClr val="002060"/>
                </a:solidFill>
              </a:rPr>
              <a:t>(9) Acordul de preluare a apelor uzate în </a:t>
            </a:r>
            <a:r>
              <a:rPr lang="ro-RO" sz="1600" b="1" dirty="0" err="1">
                <a:solidFill>
                  <a:srgbClr val="002060"/>
                </a:solidFill>
              </a:rPr>
              <a:t>reţeaua</a:t>
            </a:r>
            <a:r>
              <a:rPr lang="ro-RO" sz="1600" b="1" dirty="0">
                <a:solidFill>
                  <a:srgbClr val="002060"/>
                </a:solidFill>
              </a:rPr>
              <a:t> publică de canalizare pentru întreprinderile nou-construite sau reconstruite/retehnologizate se eliberează după darea în exploatare a obiectivului respectiv, construit în conformitate cu proiectul avizat de Inspectoratul pentru </a:t>
            </a:r>
            <a:r>
              <a:rPr lang="ro-RO" sz="1600" b="1" dirty="0" err="1">
                <a:solidFill>
                  <a:srgbClr val="002060"/>
                </a:solidFill>
              </a:rPr>
              <a:t>Protecţia</a:t>
            </a:r>
            <a:r>
              <a:rPr lang="ro-RO" sz="1600" b="1" dirty="0">
                <a:solidFill>
                  <a:srgbClr val="002060"/>
                </a:solidFill>
              </a:rPr>
              <a:t> Mediului </a:t>
            </a:r>
            <a:r>
              <a:rPr lang="ro-RO" sz="1600" b="1" dirty="0" err="1">
                <a:solidFill>
                  <a:srgbClr val="002060"/>
                </a:solidFill>
              </a:rPr>
              <a:t>şi</a:t>
            </a:r>
            <a:r>
              <a:rPr lang="ro-RO" sz="1600" b="1" dirty="0">
                <a:solidFill>
                  <a:srgbClr val="002060"/>
                </a:solidFill>
              </a:rPr>
              <a:t> cu </a:t>
            </a:r>
            <a:r>
              <a:rPr lang="ro-RO" sz="1600" b="1" dirty="0" err="1">
                <a:solidFill>
                  <a:srgbClr val="002060"/>
                </a:solidFill>
              </a:rPr>
              <a:t>condiţia</a:t>
            </a:r>
            <a:r>
              <a:rPr lang="ro-RO" sz="1600" b="1" dirty="0">
                <a:solidFill>
                  <a:srgbClr val="002060"/>
                </a:solidFill>
              </a:rPr>
              <a:t> </a:t>
            </a:r>
            <a:r>
              <a:rPr lang="ro-RO" sz="1600" b="1" dirty="0" err="1">
                <a:solidFill>
                  <a:srgbClr val="002060"/>
                </a:solidFill>
              </a:rPr>
              <a:t>existenţei</a:t>
            </a:r>
            <a:r>
              <a:rPr lang="ro-RO" sz="1600" b="1" dirty="0">
                <a:solidFill>
                  <a:srgbClr val="002060"/>
                </a:solidFill>
              </a:rPr>
              <a:t> </a:t>
            </a:r>
            <a:r>
              <a:rPr lang="ro-RO" sz="1600" b="1" dirty="0" err="1">
                <a:solidFill>
                  <a:srgbClr val="002060"/>
                </a:solidFill>
              </a:rPr>
              <a:t>capacităţilor</a:t>
            </a:r>
            <a:r>
              <a:rPr lang="ro-RO" sz="1600" b="1" dirty="0">
                <a:solidFill>
                  <a:srgbClr val="002060"/>
                </a:solidFill>
              </a:rPr>
              <a:t> necesare ale </a:t>
            </a:r>
            <a:r>
              <a:rPr lang="ro-RO" sz="1600" b="1" dirty="0" err="1">
                <a:solidFill>
                  <a:srgbClr val="002060"/>
                </a:solidFill>
              </a:rPr>
              <a:t>instalaţiilor</a:t>
            </a:r>
            <a:r>
              <a:rPr lang="ro-RO" sz="1600" b="1" dirty="0">
                <a:solidFill>
                  <a:srgbClr val="002060"/>
                </a:solidFill>
              </a:rPr>
              <a:t> de epurare ale sistemului de canalizare al </a:t>
            </a:r>
            <a:r>
              <a:rPr lang="ro-RO" sz="1600" b="1" dirty="0" err="1">
                <a:solidFill>
                  <a:srgbClr val="002060"/>
                </a:solidFill>
              </a:rPr>
              <a:t>localităţii</a:t>
            </a:r>
            <a:r>
              <a:rPr lang="ro-RO" sz="1600" b="1" dirty="0">
                <a:solidFill>
                  <a:srgbClr val="002060"/>
                </a:solidFill>
              </a:rPr>
              <a:t>. În cazul în care </a:t>
            </a:r>
            <a:r>
              <a:rPr lang="ro-RO" sz="1600" b="1" dirty="0" err="1">
                <a:solidFill>
                  <a:srgbClr val="002060"/>
                </a:solidFill>
              </a:rPr>
              <a:t>condiţiile</a:t>
            </a:r>
            <a:r>
              <a:rPr lang="ro-RO" sz="1600" b="1" dirty="0">
                <a:solidFill>
                  <a:srgbClr val="002060"/>
                </a:solidFill>
              </a:rPr>
              <a:t> de </a:t>
            </a:r>
            <a:r>
              <a:rPr lang="ro-RO" sz="1600" b="1" dirty="0" err="1">
                <a:solidFill>
                  <a:srgbClr val="002060"/>
                </a:solidFill>
              </a:rPr>
              <a:t>recepţionare</a:t>
            </a:r>
            <a:r>
              <a:rPr lang="ro-RO" sz="1600" b="1" dirty="0">
                <a:solidFill>
                  <a:srgbClr val="002060"/>
                </a:solidFill>
              </a:rPr>
              <a:t> a apelor uzate în </a:t>
            </a:r>
            <a:r>
              <a:rPr lang="ro-RO" sz="1600" b="1" dirty="0" err="1">
                <a:solidFill>
                  <a:srgbClr val="002060"/>
                </a:solidFill>
              </a:rPr>
              <a:t>reţeaua</a:t>
            </a:r>
            <a:r>
              <a:rPr lang="ro-RO" sz="1600" b="1" dirty="0">
                <a:solidFill>
                  <a:srgbClr val="002060"/>
                </a:solidFill>
              </a:rPr>
              <a:t> publică prevăd epurarea/</a:t>
            </a:r>
            <a:r>
              <a:rPr lang="ro-RO" sz="1600" b="1" dirty="0" err="1">
                <a:solidFill>
                  <a:srgbClr val="002060"/>
                </a:solidFill>
              </a:rPr>
              <a:t>preepurarea</a:t>
            </a:r>
            <a:r>
              <a:rPr lang="ro-RO" sz="1600" b="1" dirty="0">
                <a:solidFill>
                  <a:srgbClr val="002060"/>
                </a:solidFill>
              </a:rPr>
              <a:t> locală a acestora, operatorul eliberează avizul de racordare </a:t>
            </a:r>
            <a:r>
              <a:rPr lang="ro-RO" sz="1600" b="1" dirty="0" err="1">
                <a:solidFill>
                  <a:srgbClr val="002060"/>
                </a:solidFill>
              </a:rPr>
              <a:t>şi</a:t>
            </a:r>
            <a:r>
              <a:rPr lang="ro-RO" sz="1600" b="1" dirty="0">
                <a:solidFill>
                  <a:srgbClr val="002060"/>
                </a:solidFill>
              </a:rPr>
              <a:t> acordul de preluare numai după darea în exploatare a </a:t>
            </a:r>
            <a:r>
              <a:rPr lang="ro-RO" sz="1600" b="1" dirty="0" err="1">
                <a:solidFill>
                  <a:srgbClr val="002060"/>
                </a:solidFill>
              </a:rPr>
              <a:t>staţiei</a:t>
            </a:r>
            <a:r>
              <a:rPr lang="ro-RO" sz="1600" b="1" dirty="0">
                <a:solidFill>
                  <a:srgbClr val="002060"/>
                </a:solidFill>
              </a:rPr>
              <a:t> de </a:t>
            </a:r>
            <a:r>
              <a:rPr lang="ro-RO" sz="1600" b="1" dirty="0" err="1">
                <a:solidFill>
                  <a:srgbClr val="002060"/>
                </a:solidFill>
              </a:rPr>
              <a:t>preepurare</a:t>
            </a:r>
            <a:r>
              <a:rPr lang="ro-RO" sz="1600" b="1" dirty="0">
                <a:solidFill>
                  <a:srgbClr val="002060"/>
                </a:solidFill>
              </a:rPr>
              <a:t> care trebuie să asigure </a:t>
            </a:r>
            <a:r>
              <a:rPr lang="ro-RO" sz="1600" b="1" dirty="0" err="1">
                <a:solidFill>
                  <a:srgbClr val="002060"/>
                </a:solidFill>
              </a:rPr>
              <a:t>eficienţa</a:t>
            </a:r>
            <a:r>
              <a:rPr lang="ro-RO" sz="1600" b="1" dirty="0">
                <a:solidFill>
                  <a:srgbClr val="002060"/>
                </a:solidFill>
              </a:rPr>
              <a:t> de epurare necesară/suficientă pentru deversarea apelor uzate în </a:t>
            </a:r>
            <a:r>
              <a:rPr lang="ro-RO" sz="1600" b="1" dirty="0" err="1">
                <a:solidFill>
                  <a:srgbClr val="002060"/>
                </a:solidFill>
              </a:rPr>
              <a:t>reţeaua</a:t>
            </a:r>
            <a:r>
              <a:rPr lang="ro-RO" sz="1600" b="1" dirty="0">
                <a:solidFill>
                  <a:srgbClr val="002060"/>
                </a:solidFill>
              </a:rPr>
              <a:t> publică de canalizare a </a:t>
            </a:r>
            <a:r>
              <a:rPr lang="ro-RO" sz="1600" b="1" dirty="0" err="1">
                <a:solidFill>
                  <a:srgbClr val="002060"/>
                </a:solidFill>
              </a:rPr>
              <a:t>localităţii</a:t>
            </a:r>
            <a:r>
              <a:rPr lang="ro-RO" sz="1600" b="1" dirty="0">
                <a:solidFill>
                  <a:srgbClr val="002060"/>
                </a:solidFill>
              </a:rPr>
              <a:t>.</a:t>
            </a:r>
            <a:br>
              <a:rPr lang="ro-RO" sz="1600" b="1" dirty="0">
                <a:solidFill>
                  <a:srgbClr val="002060"/>
                </a:solidFill>
              </a:rPr>
            </a:br>
            <a:r>
              <a:rPr lang="ro-RO" sz="1600" b="1" dirty="0">
                <a:solidFill>
                  <a:srgbClr val="002060"/>
                </a:solidFill>
              </a:rPr>
              <a:t>(10) La perfectarea acordului de preluare a apelor industriale uzate în </a:t>
            </a:r>
            <a:r>
              <a:rPr lang="ro-RO" sz="1600" b="1" dirty="0" err="1">
                <a:solidFill>
                  <a:srgbClr val="002060"/>
                </a:solidFill>
              </a:rPr>
              <a:t>reţeaua</a:t>
            </a:r>
            <a:r>
              <a:rPr lang="ro-RO" sz="1600" b="1" dirty="0">
                <a:solidFill>
                  <a:srgbClr val="002060"/>
                </a:solidFill>
              </a:rPr>
              <a:t> publică de canalizare, operatorul trebuie să examineze materialele explicative justificate prezentate de consumatorul apei, luând în calcul:</a:t>
            </a:r>
            <a:br>
              <a:rPr lang="ro-RO"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4006414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52400" y="1792808"/>
            <a:ext cx="8839199" cy="4700246"/>
          </a:xfrm>
        </p:spPr>
        <p:txBody>
          <a:bodyPr/>
          <a:lstStyle/>
          <a:p>
            <a:r>
              <a:rPr lang="ro-RO" sz="1600" b="1" dirty="0">
                <a:solidFill>
                  <a:srgbClr val="002060"/>
                </a:solidFill>
              </a:rPr>
              <a:t>a) </a:t>
            </a:r>
            <a:r>
              <a:rPr lang="ro-RO" sz="1600" b="1" dirty="0" err="1">
                <a:solidFill>
                  <a:srgbClr val="002060"/>
                </a:solidFill>
              </a:rPr>
              <a:t>preepurarea</a:t>
            </a:r>
            <a:r>
              <a:rPr lang="ro-RO" sz="1600" b="1" dirty="0">
                <a:solidFill>
                  <a:srgbClr val="002060"/>
                </a:solidFill>
              </a:rPr>
              <a:t> </a:t>
            </a:r>
            <a:r>
              <a:rPr lang="ro-RO" sz="1600" b="1" dirty="0">
                <a:solidFill>
                  <a:srgbClr val="FF0000"/>
                </a:solidFill>
              </a:rPr>
              <a:t>apelor industriale uzate </a:t>
            </a:r>
            <a:r>
              <a:rPr lang="ro-RO" sz="1600" b="1" dirty="0">
                <a:solidFill>
                  <a:srgbClr val="002060"/>
                </a:solidFill>
              </a:rPr>
              <a:t>sau a unei </a:t>
            </a:r>
            <a:r>
              <a:rPr lang="ro-RO" sz="1600" b="1" dirty="0" err="1">
                <a:solidFill>
                  <a:srgbClr val="002060"/>
                </a:solidFill>
              </a:rPr>
              <a:t>părţi</a:t>
            </a:r>
            <a:r>
              <a:rPr lang="ro-RO" sz="1600" b="1" dirty="0">
                <a:solidFill>
                  <a:srgbClr val="002060"/>
                </a:solidFill>
              </a:rPr>
              <a:t> din acestea la </a:t>
            </a:r>
            <a:r>
              <a:rPr lang="ro-RO" sz="1600" b="1" dirty="0" err="1">
                <a:solidFill>
                  <a:srgbClr val="002060"/>
                </a:solidFill>
              </a:rPr>
              <a:t>staţia</a:t>
            </a:r>
            <a:r>
              <a:rPr lang="ro-RO" sz="1600" b="1" dirty="0">
                <a:solidFill>
                  <a:srgbClr val="002060"/>
                </a:solidFill>
              </a:rPr>
              <a:t> de epurare locală a consumatorului;</a:t>
            </a:r>
            <a:br>
              <a:rPr lang="ro-RO" sz="1600" b="1" dirty="0">
                <a:solidFill>
                  <a:srgbClr val="002060"/>
                </a:solidFill>
              </a:rPr>
            </a:br>
            <a:r>
              <a:rPr lang="ro-RO" sz="1600" b="1" dirty="0">
                <a:solidFill>
                  <a:srgbClr val="002060"/>
                </a:solidFill>
              </a:rPr>
              <a:t>b) </a:t>
            </a:r>
            <a:r>
              <a:rPr lang="ro-RO" sz="1600" b="1" dirty="0" err="1">
                <a:solidFill>
                  <a:srgbClr val="002060"/>
                </a:solidFill>
              </a:rPr>
              <a:t>preepurarea</a:t>
            </a:r>
            <a:r>
              <a:rPr lang="ro-RO" sz="1600" b="1" dirty="0">
                <a:solidFill>
                  <a:srgbClr val="002060"/>
                </a:solidFill>
              </a:rPr>
              <a:t> </a:t>
            </a:r>
            <a:r>
              <a:rPr lang="ro-RO" sz="1600" b="1" dirty="0">
                <a:solidFill>
                  <a:srgbClr val="FF0000"/>
                </a:solidFill>
              </a:rPr>
              <a:t>apelor industriale uzate în comun cu ale altor întreprinderi în cadrul unor </a:t>
            </a:r>
            <a:r>
              <a:rPr lang="ro-RO" sz="1600" b="1" dirty="0" err="1">
                <a:solidFill>
                  <a:srgbClr val="FF0000"/>
                </a:solidFill>
              </a:rPr>
              <a:t>staţii</a:t>
            </a:r>
            <a:r>
              <a:rPr lang="ro-RO" sz="1600" b="1" dirty="0">
                <a:solidFill>
                  <a:srgbClr val="FF0000"/>
                </a:solidFill>
              </a:rPr>
              <a:t> de epurare ale grupului de întreprinderi </a:t>
            </a:r>
            <a:r>
              <a:rPr lang="ro-RO" sz="1600" b="1" dirty="0">
                <a:solidFill>
                  <a:srgbClr val="002060"/>
                </a:solidFill>
              </a:rPr>
              <a:t>(dacă </a:t>
            </a:r>
            <a:r>
              <a:rPr lang="ro-RO" sz="1600" b="1" dirty="0" err="1">
                <a:solidFill>
                  <a:srgbClr val="002060"/>
                </a:solidFill>
              </a:rPr>
              <a:t>aşa</a:t>
            </a:r>
            <a:r>
              <a:rPr lang="ro-RO" sz="1600" b="1" dirty="0">
                <a:solidFill>
                  <a:srgbClr val="002060"/>
                </a:solidFill>
              </a:rPr>
              <a:t> ceva există);</a:t>
            </a:r>
            <a:br>
              <a:rPr lang="ro-RO" sz="1600" b="1" dirty="0">
                <a:solidFill>
                  <a:srgbClr val="002060"/>
                </a:solidFill>
              </a:rPr>
            </a:br>
            <a:r>
              <a:rPr lang="ro-RO" sz="1600" b="1" dirty="0">
                <a:solidFill>
                  <a:srgbClr val="002060"/>
                </a:solidFill>
              </a:rPr>
              <a:t>c) reutilizarea maximă a apelor uzate epurate pentru asigurarea proceselor tehnologice cu apă tehnologică sau pentru alte </a:t>
            </a:r>
            <a:r>
              <a:rPr lang="ro-RO" sz="1600" b="1" dirty="0" err="1">
                <a:solidFill>
                  <a:srgbClr val="002060"/>
                </a:solidFill>
              </a:rPr>
              <a:t>folosinţe</a:t>
            </a:r>
            <a:r>
              <a:rPr lang="ro-RO" sz="1600" b="1" dirty="0">
                <a:solidFill>
                  <a:srgbClr val="002060"/>
                </a:solidFill>
              </a:rPr>
              <a:t>;</a:t>
            </a:r>
            <a:br>
              <a:rPr lang="ro-RO" sz="1600" b="1" dirty="0">
                <a:solidFill>
                  <a:srgbClr val="002060"/>
                </a:solidFill>
              </a:rPr>
            </a:br>
            <a:r>
              <a:rPr lang="ro-RO" sz="1600" b="1" dirty="0">
                <a:solidFill>
                  <a:srgbClr val="002060"/>
                </a:solidFill>
              </a:rPr>
              <a:t>d) implementarea de tehnologii noi care oferă posibilitatea de reducere a consumului de apă sau a debitului de ape uzate, precum </a:t>
            </a:r>
            <a:r>
              <a:rPr lang="ro-RO" sz="1600" b="1" dirty="0" err="1">
                <a:solidFill>
                  <a:srgbClr val="002060"/>
                </a:solidFill>
              </a:rPr>
              <a:t>şi</a:t>
            </a:r>
            <a:r>
              <a:rPr lang="ro-RO" sz="1600" b="1" dirty="0">
                <a:solidFill>
                  <a:srgbClr val="002060"/>
                </a:solidFill>
              </a:rPr>
              <a:t> a gradului lor de poluare;</a:t>
            </a:r>
            <a:br>
              <a:rPr lang="ro-RO" sz="1600" b="1" dirty="0">
                <a:solidFill>
                  <a:srgbClr val="002060"/>
                </a:solidFill>
              </a:rPr>
            </a:br>
            <a:r>
              <a:rPr lang="ro-RO" sz="1600" b="1" dirty="0">
                <a:solidFill>
                  <a:srgbClr val="002060"/>
                </a:solidFill>
              </a:rPr>
              <a:t>e) folosirea sistemelor închise de alimentare cu apă sau utilizarea repetată </a:t>
            </a:r>
            <a:r>
              <a:rPr lang="ro-RO" sz="1600" b="1" dirty="0" err="1">
                <a:solidFill>
                  <a:srgbClr val="002060"/>
                </a:solidFill>
              </a:rPr>
              <a:t>şi</a:t>
            </a:r>
            <a:r>
              <a:rPr lang="ro-RO" sz="1600" b="1" dirty="0">
                <a:solidFill>
                  <a:srgbClr val="002060"/>
                </a:solidFill>
              </a:rPr>
              <a:t> succesivă a apei în procesele tehnologice ale întreprinderii;</a:t>
            </a:r>
            <a:br>
              <a:rPr lang="ro-RO" sz="1600" b="1" dirty="0">
                <a:solidFill>
                  <a:srgbClr val="002060"/>
                </a:solidFill>
              </a:rPr>
            </a:br>
            <a:r>
              <a:rPr lang="ro-RO" sz="1600" b="1" dirty="0">
                <a:solidFill>
                  <a:srgbClr val="002060"/>
                </a:solidFill>
              </a:rPr>
              <a:t>f) recuperarea </a:t>
            </a:r>
            <a:r>
              <a:rPr lang="ro-RO" sz="1600" b="1" dirty="0" err="1">
                <a:solidFill>
                  <a:srgbClr val="002060"/>
                </a:solidFill>
              </a:rPr>
              <a:t>substanţelor</a:t>
            </a:r>
            <a:r>
              <a:rPr lang="ro-RO" sz="1600" b="1" dirty="0">
                <a:solidFill>
                  <a:srgbClr val="002060"/>
                </a:solidFill>
              </a:rPr>
              <a:t> utile </a:t>
            </a:r>
            <a:r>
              <a:rPr lang="ro-RO" sz="1600" b="1" dirty="0" err="1">
                <a:solidFill>
                  <a:srgbClr val="002060"/>
                </a:solidFill>
              </a:rPr>
              <a:t>conţinute</a:t>
            </a:r>
            <a:r>
              <a:rPr lang="ro-RO" sz="1600" b="1" dirty="0">
                <a:solidFill>
                  <a:srgbClr val="002060"/>
                </a:solidFill>
              </a:rPr>
              <a:t> în apele industriale uzate;</a:t>
            </a:r>
            <a:br>
              <a:rPr lang="ro-RO" sz="1600" b="1" dirty="0">
                <a:solidFill>
                  <a:srgbClr val="002060"/>
                </a:solidFill>
              </a:rPr>
            </a:br>
            <a:r>
              <a:rPr lang="ro-RO" sz="1600" b="1" dirty="0">
                <a:solidFill>
                  <a:srgbClr val="002060"/>
                </a:solidFill>
              </a:rPr>
              <a:t>g) tratarea </a:t>
            </a:r>
            <a:r>
              <a:rPr lang="ro-RO" sz="1600" b="1" dirty="0" err="1">
                <a:solidFill>
                  <a:srgbClr val="002060"/>
                </a:solidFill>
              </a:rPr>
              <a:t>şi</a:t>
            </a:r>
            <a:r>
              <a:rPr lang="ro-RO" sz="1600" b="1" dirty="0">
                <a:solidFill>
                  <a:srgbClr val="002060"/>
                </a:solidFill>
              </a:rPr>
              <a:t> utilizarea nămolurilor rezultate din procesele tehnologice </a:t>
            </a:r>
            <a:r>
              <a:rPr lang="ro-RO" sz="1600" b="1" dirty="0" err="1">
                <a:solidFill>
                  <a:srgbClr val="002060"/>
                </a:solidFill>
              </a:rPr>
              <a:t>şi</a:t>
            </a:r>
            <a:r>
              <a:rPr lang="ro-RO" sz="1600" b="1" dirty="0">
                <a:solidFill>
                  <a:srgbClr val="002060"/>
                </a:solidFill>
              </a:rPr>
              <a:t> din </a:t>
            </a:r>
            <a:r>
              <a:rPr lang="ro-RO" sz="1600" b="1" dirty="0" err="1">
                <a:solidFill>
                  <a:srgbClr val="002060"/>
                </a:solidFill>
              </a:rPr>
              <a:t>preepurarea</a:t>
            </a:r>
            <a:r>
              <a:rPr lang="ro-RO" sz="1600" b="1" dirty="0">
                <a:solidFill>
                  <a:srgbClr val="002060"/>
                </a:solidFill>
              </a:rPr>
              <a:t> apelor industriale uzate.</a:t>
            </a:r>
            <a:br>
              <a:rPr lang="ro-RO" sz="1600" b="1" dirty="0">
                <a:solidFill>
                  <a:srgbClr val="002060"/>
                </a:solidFill>
              </a:rPr>
            </a:br>
            <a:r>
              <a:rPr lang="ro-RO" sz="1600" b="1" dirty="0">
                <a:solidFill>
                  <a:srgbClr val="002060"/>
                </a:solidFill>
              </a:rPr>
              <a:t>(11) După </a:t>
            </a:r>
            <a:r>
              <a:rPr lang="ro-RO" sz="1600" b="1" dirty="0" err="1">
                <a:solidFill>
                  <a:srgbClr val="002060"/>
                </a:solidFill>
              </a:rPr>
              <a:t>obţinerea</a:t>
            </a:r>
            <a:r>
              <a:rPr lang="ro-RO" sz="1600" b="1" dirty="0">
                <a:solidFill>
                  <a:srgbClr val="002060"/>
                </a:solidFill>
              </a:rPr>
              <a:t> tuturor materialelor de la agentul economic, operatorul le examinează în termen de 20 de zile </a:t>
            </a:r>
            <a:r>
              <a:rPr lang="ro-RO" sz="1600" b="1" dirty="0" err="1">
                <a:solidFill>
                  <a:srgbClr val="002060"/>
                </a:solidFill>
              </a:rPr>
              <a:t>şi</a:t>
            </a:r>
            <a:r>
              <a:rPr lang="ro-RO" sz="1600" b="1" dirty="0">
                <a:solidFill>
                  <a:srgbClr val="002060"/>
                </a:solidFill>
              </a:rPr>
              <a:t>, în cazul în care </a:t>
            </a:r>
            <a:r>
              <a:rPr lang="ro-RO" sz="1600" b="1" dirty="0" err="1">
                <a:solidFill>
                  <a:srgbClr val="002060"/>
                </a:solidFill>
              </a:rPr>
              <a:t>condiţiile</a:t>
            </a:r>
            <a:r>
              <a:rPr lang="ro-RO" sz="1600" b="1" dirty="0">
                <a:solidFill>
                  <a:srgbClr val="002060"/>
                </a:solidFill>
              </a:rPr>
              <a:t> de evacuare a apelor uzate corespund </a:t>
            </a:r>
            <a:r>
              <a:rPr lang="ro-RO" sz="1600" b="1" dirty="0" err="1">
                <a:solidFill>
                  <a:srgbClr val="002060"/>
                </a:solidFill>
              </a:rPr>
              <a:t>cerinţelor</a:t>
            </a:r>
            <a:r>
              <a:rPr lang="ro-RO" sz="1600" b="1" dirty="0">
                <a:solidFill>
                  <a:srgbClr val="002060"/>
                </a:solidFill>
              </a:rPr>
              <a:t> prevăzute de actele normative în vigoare în domeniul </a:t>
            </a:r>
            <a:r>
              <a:rPr lang="ro-RO" sz="1600" b="1" dirty="0" err="1">
                <a:solidFill>
                  <a:srgbClr val="002060"/>
                </a:solidFill>
              </a:rPr>
              <a:t>protecţiei</a:t>
            </a:r>
            <a:r>
              <a:rPr lang="ro-RO" sz="1600" b="1" dirty="0">
                <a:solidFill>
                  <a:srgbClr val="002060"/>
                </a:solidFill>
              </a:rPr>
              <a:t> mediului, acesta eliberează acordul de preluare a apelor uzate </a:t>
            </a:r>
            <a:r>
              <a:rPr lang="ro-RO" sz="1600" b="1" dirty="0" err="1">
                <a:solidFill>
                  <a:srgbClr val="002060"/>
                </a:solidFill>
              </a:rPr>
              <a:t>şi</a:t>
            </a:r>
            <a:r>
              <a:rPr lang="ro-RO" sz="1600" b="1" dirty="0">
                <a:solidFill>
                  <a:srgbClr val="002060"/>
                </a:solidFill>
              </a:rPr>
              <a:t> încheie contractul de furnizare/prestare a serviciului public de canalizare.</a:t>
            </a:r>
            <a:br>
              <a:rPr lang="ro-RO"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2587492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625784"/>
            <a:ext cx="8839199" cy="4635692"/>
          </a:xfrm>
        </p:spPr>
        <p:txBody>
          <a:bodyPr/>
          <a:lstStyle/>
          <a:p>
            <a:r>
              <a:rPr lang="ro-RO" sz="1600" b="1" dirty="0">
                <a:solidFill>
                  <a:srgbClr val="002060"/>
                </a:solidFill>
              </a:rPr>
              <a:t>(12) Acordul de preluare a apelor uzate în </a:t>
            </a:r>
            <a:r>
              <a:rPr lang="ro-RO" sz="1600" b="1" dirty="0" err="1">
                <a:solidFill>
                  <a:srgbClr val="002060"/>
                </a:solidFill>
              </a:rPr>
              <a:t>reţeaua</a:t>
            </a:r>
            <a:r>
              <a:rPr lang="ro-RO" sz="1600" b="1" dirty="0">
                <a:solidFill>
                  <a:srgbClr val="002060"/>
                </a:solidFill>
              </a:rPr>
              <a:t> publică de canalizare se eliberează agentului economic pe un termen de </a:t>
            </a:r>
            <a:r>
              <a:rPr lang="ro-RO" sz="1600" b="1" dirty="0" err="1">
                <a:solidFill>
                  <a:srgbClr val="002060"/>
                </a:solidFill>
              </a:rPr>
              <a:t>pînă</a:t>
            </a:r>
            <a:r>
              <a:rPr lang="ro-RO" sz="1600" b="1" dirty="0">
                <a:solidFill>
                  <a:srgbClr val="002060"/>
                </a:solidFill>
              </a:rPr>
              <a:t> la 2 ani, suficient pentru realizarea planului de măsuri </a:t>
            </a:r>
            <a:r>
              <a:rPr lang="ro-RO" sz="1600" b="1" dirty="0" err="1">
                <a:solidFill>
                  <a:srgbClr val="002060"/>
                </a:solidFill>
              </a:rPr>
              <a:t>tehnico</a:t>
            </a:r>
            <a:r>
              <a:rPr lang="ro-RO" sz="1600" b="1" dirty="0">
                <a:solidFill>
                  <a:srgbClr val="002060"/>
                </a:solidFill>
              </a:rPr>
              <a:t>-organizatorice necesare pentru efectuarea </a:t>
            </a:r>
            <a:r>
              <a:rPr lang="ro-RO" sz="1600" b="1" dirty="0" err="1">
                <a:solidFill>
                  <a:srgbClr val="002060"/>
                </a:solidFill>
              </a:rPr>
              <a:t>activităţilor</a:t>
            </a:r>
            <a:r>
              <a:rPr lang="ro-RO" sz="1600" b="1" dirty="0">
                <a:solidFill>
                  <a:srgbClr val="002060"/>
                </a:solidFill>
              </a:rPr>
              <a:t> indicate la alin.(10) </a:t>
            </a:r>
            <a:r>
              <a:rPr lang="ro-RO" sz="1600" b="1" dirty="0" err="1">
                <a:solidFill>
                  <a:srgbClr val="002060"/>
                </a:solidFill>
              </a:rPr>
              <a:t>lit.c</a:t>
            </a:r>
            <a:r>
              <a:rPr lang="ro-RO" sz="1600" b="1" dirty="0">
                <a:solidFill>
                  <a:srgbClr val="002060"/>
                </a:solidFill>
              </a:rPr>
              <a:t>) </a:t>
            </a:r>
            <a:r>
              <a:rPr lang="ro-RO" sz="1600" b="1" dirty="0" err="1">
                <a:solidFill>
                  <a:srgbClr val="002060"/>
                </a:solidFill>
              </a:rPr>
              <a:t>şi</a:t>
            </a:r>
            <a:r>
              <a:rPr lang="ro-RO" sz="1600" b="1" dirty="0">
                <a:solidFill>
                  <a:srgbClr val="002060"/>
                </a:solidFill>
              </a:rPr>
              <a:t> d), după care urmează o nouă solicitare de prelungire a termenului de valabilitate a acordului. </a:t>
            </a:r>
            <a:r>
              <a:rPr lang="ro-RO" sz="1600" b="1" dirty="0" err="1">
                <a:solidFill>
                  <a:srgbClr val="002060"/>
                </a:solidFill>
              </a:rPr>
              <a:t>Autorizaţia</a:t>
            </a:r>
            <a:r>
              <a:rPr lang="ro-RO" sz="1600" b="1" dirty="0">
                <a:solidFill>
                  <a:srgbClr val="002060"/>
                </a:solidFill>
              </a:rPr>
              <a:t> de deversare a apelor uzate poate fi anulată în cazul schimbării </a:t>
            </a:r>
            <a:r>
              <a:rPr lang="ro-RO" sz="1600" b="1" dirty="0" err="1">
                <a:solidFill>
                  <a:srgbClr val="002060"/>
                </a:solidFill>
              </a:rPr>
              <a:t>condiţiilor</a:t>
            </a:r>
            <a:r>
              <a:rPr lang="ro-RO" sz="1600" b="1" dirty="0">
                <a:solidFill>
                  <a:srgbClr val="002060"/>
                </a:solidFill>
              </a:rPr>
              <a:t> de canalizare a </a:t>
            </a:r>
            <a:r>
              <a:rPr lang="ro-RO" sz="1600" b="1" dirty="0" err="1">
                <a:solidFill>
                  <a:srgbClr val="002060"/>
                </a:solidFill>
              </a:rPr>
              <a:t>localităţii</a:t>
            </a:r>
            <a:r>
              <a:rPr lang="ro-RO" sz="1600" b="1" dirty="0">
                <a:solidFill>
                  <a:srgbClr val="002060"/>
                </a:solidFill>
              </a:rPr>
              <a:t> sau în cazul nerespectării de către utilizator a </a:t>
            </a:r>
            <a:r>
              <a:rPr lang="ro-RO" sz="1600" b="1" dirty="0" err="1">
                <a:solidFill>
                  <a:srgbClr val="002060"/>
                </a:solidFill>
              </a:rPr>
              <a:t>condiţiilor</a:t>
            </a:r>
            <a:r>
              <a:rPr lang="ro-RO" sz="1600" b="1" dirty="0">
                <a:solidFill>
                  <a:srgbClr val="002060"/>
                </a:solidFill>
              </a:rPr>
              <a:t> de deversare a apelor uzate.</a:t>
            </a:r>
            <a:br>
              <a:rPr lang="ro-RO" sz="1600" b="1" dirty="0">
                <a:solidFill>
                  <a:srgbClr val="002060"/>
                </a:solidFill>
              </a:rPr>
            </a:br>
            <a:r>
              <a:rPr lang="ro-RO" sz="1600" b="1" dirty="0">
                <a:solidFill>
                  <a:srgbClr val="002060"/>
                </a:solidFill>
              </a:rPr>
              <a:t>(13) Evacuarea apelor uzate în lipsa contractului bilateral încheiat se consideră racordare neautorizată, pentru care consumatorul respectiv poartă răspundere conform </a:t>
            </a:r>
            <a:r>
              <a:rPr lang="ro-RO" sz="1600" b="1" dirty="0" err="1">
                <a:solidFill>
                  <a:srgbClr val="002060"/>
                </a:solidFill>
              </a:rPr>
              <a:t>legislaţiei</a:t>
            </a:r>
            <a:r>
              <a:rPr lang="ro-RO" sz="1600" b="1" dirty="0">
                <a:solidFill>
                  <a:srgbClr val="002060"/>
                </a:solidFill>
              </a:rPr>
              <a:t> în vigoare.</a:t>
            </a:r>
            <a:br>
              <a:rPr lang="ro-RO" sz="1600" b="1" dirty="0">
                <a:solidFill>
                  <a:srgbClr val="002060"/>
                </a:solidFill>
              </a:rPr>
            </a:br>
            <a:r>
              <a:rPr lang="ro-RO" sz="1600" b="1" dirty="0">
                <a:solidFill>
                  <a:srgbClr val="002060"/>
                </a:solidFill>
              </a:rPr>
              <a:t>(14) În cazul în care </a:t>
            </a:r>
            <a:r>
              <a:rPr lang="ro-RO" sz="1600" b="1" dirty="0" err="1">
                <a:solidFill>
                  <a:srgbClr val="002060"/>
                </a:solidFill>
              </a:rPr>
              <a:t>condiţiile</a:t>
            </a:r>
            <a:r>
              <a:rPr lang="ro-RO" sz="1600" b="1" dirty="0">
                <a:solidFill>
                  <a:srgbClr val="002060"/>
                </a:solidFill>
              </a:rPr>
              <a:t> de evacuare a apelor uzate în </a:t>
            </a:r>
            <a:r>
              <a:rPr lang="ro-RO" sz="1600" b="1" dirty="0" err="1">
                <a:solidFill>
                  <a:srgbClr val="002060"/>
                </a:solidFill>
              </a:rPr>
              <a:t>reţeaua</a:t>
            </a:r>
            <a:r>
              <a:rPr lang="ro-RO" sz="1600" b="1" dirty="0">
                <a:solidFill>
                  <a:srgbClr val="002060"/>
                </a:solidFill>
              </a:rPr>
              <a:t> publică nu pot fi îndeplinite din punct de vedere economic sau tehnologic, agentul economic prezintă operatorului argumentarea de rigoare, cu indicarea cauzelor neîndeplinirii </a:t>
            </a:r>
            <a:r>
              <a:rPr lang="ro-RO" sz="1600" b="1" dirty="0" err="1">
                <a:solidFill>
                  <a:srgbClr val="002060"/>
                </a:solidFill>
              </a:rPr>
              <a:t>condiţiilor</a:t>
            </a:r>
            <a:r>
              <a:rPr lang="ro-RO" sz="1600" b="1" dirty="0">
                <a:solidFill>
                  <a:srgbClr val="002060"/>
                </a:solidFill>
              </a:rPr>
              <a:t> de deversare. Argumentarea se examinează de către operator în termen de 10 zile, </a:t>
            </a:r>
            <a:r>
              <a:rPr lang="ro-RO" sz="1600" b="1" dirty="0" err="1">
                <a:solidFill>
                  <a:srgbClr val="002060"/>
                </a:solidFill>
              </a:rPr>
              <a:t>luîndu</a:t>
            </a:r>
            <a:r>
              <a:rPr lang="ro-RO" sz="1600" b="1" dirty="0">
                <a:solidFill>
                  <a:srgbClr val="002060"/>
                </a:solidFill>
              </a:rPr>
              <a:t>-se decizia de încheiere sau de refuz al încheierii cu agentul economic a unui contract de evacuare a apelor uzate supraîncărcate, pe perioadă determinată, cu aplicarea, la tariful pentru serviciul public de canalizare </a:t>
            </a:r>
            <a:r>
              <a:rPr lang="ro-RO" sz="1600" b="1" dirty="0" err="1">
                <a:solidFill>
                  <a:srgbClr val="002060"/>
                </a:solidFill>
              </a:rPr>
              <a:t>şi</a:t>
            </a:r>
            <a:r>
              <a:rPr lang="ro-RO" sz="1600" b="1" dirty="0">
                <a:solidFill>
                  <a:srgbClr val="002060"/>
                </a:solidFill>
              </a:rPr>
              <a:t> epurare a apelor uzate, a coeficientului stabilit pentru încărcarea suplimentară cu volume de ape uzate </a:t>
            </a:r>
            <a:r>
              <a:rPr lang="ro-RO" sz="1600" b="1" dirty="0" err="1">
                <a:solidFill>
                  <a:srgbClr val="002060"/>
                </a:solidFill>
              </a:rPr>
              <a:t>şi</a:t>
            </a:r>
            <a:r>
              <a:rPr lang="ro-RO" sz="1600" b="1" dirty="0">
                <a:solidFill>
                  <a:srgbClr val="002060"/>
                </a:solidFill>
              </a:rPr>
              <a:t>/sau </a:t>
            </a:r>
            <a:r>
              <a:rPr lang="ro-RO" sz="1600" b="1" dirty="0" err="1">
                <a:solidFill>
                  <a:srgbClr val="002060"/>
                </a:solidFill>
              </a:rPr>
              <a:t>poluanţi</a:t>
            </a:r>
            <a:r>
              <a:rPr lang="ro-RO" sz="1600" b="1" dirty="0">
                <a:solidFill>
                  <a:srgbClr val="002060"/>
                </a:solidFill>
              </a:rPr>
              <a:t> ce </a:t>
            </a:r>
            <a:r>
              <a:rPr lang="ro-RO" sz="1600" b="1" dirty="0" err="1">
                <a:solidFill>
                  <a:srgbClr val="002060"/>
                </a:solidFill>
              </a:rPr>
              <a:t>depăşesc</a:t>
            </a:r>
            <a:r>
              <a:rPr lang="ro-RO" sz="1600" b="1" dirty="0">
                <a:solidFill>
                  <a:srgbClr val="002060"/>
                </a:solidFill>
              </a:rPr>
              <a:t> </a:t>
            </a:r>
            <a:r>
              <a:rPr lang="ro-RO" sz="1600" b="1" dirty="0" err="1">
                <a:solidFill>
                  <a:srgbClr val="002060"/>
                </a:solidFill>
              </a:rPr>
              <a:t>concentraţia</a:t>
            </a:r>
            <a:r>
              <a:rPr lang="ro-RO" sz="1600" b="1" dirty="0">
                <a:solidFill>
                  <a:srgbClr val="002060"/>
                </a:solidFill>
              </a:rPr>
              <a:t> maxim admisibilă. </a:t>
            </a: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4776232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649368"/>
            <a:ext cx="8839199" cy="4612108"/>
          </a:xfrm>
        </p:spPr>
        <p:txBody>
          <a:bodyPr/>
          <a:lstStyle/>
          <a:p>
            <a:r>
              <a:rPr lang="ro-RO" sz="1600" b="1" dirty="0">
                <a:solidFill>
                  <a:srgbClr val="002060"/>
                </a:solidFill>
              </a:rPr>
              <a:t>Contractul poate fi încheiat numai în cazul în care </a:t>
            </a:r>
            <a:r>
              <a:rPr lang="ro-RO" sz="1600" b="1" dirty="0" err="1">
                <a:solidFill>
                  <a:srgbClr val="002060"/>
                </a:solidFill>
              </a:rPr>
              <a:t>staţia</a:t>
            </a:r>
            <a:r>
              <a:rPr lang="ro-RO" sz="1600" b="1" dirty="0">
                <a:solidFill>
                  <a:srgbClr val="002060"/>
                </a:solidFill>
              </a:rPr>
              <a:t> de epurare a apelor uzate dispune de rezervele necesare pentru a efectua epurarea, </a:t>
            </a:r>
            <a:r>
              <a:rPr lang="ro-RO" sz="1600" b="1" dirty="0" err="1">
                <a:solidFill>
                  <a:srgbClr val="002060"/>
                </a:solidFill>
              </a:rPr>
              <a:t>ţinînd</a:t>
            </a:r>
            <a:r>
              <a:rPr lang="ro-RO" sz="1600" b="1" dirty="0">
                <a:solidFill>
                  <a:srgbClr val="002060"/>
                </a:solidFill>
              </a:rPr>
              <a:t> cont de indicatorii respectivi, dacă nu se aduc prejudicii </a:t>
            </a:r>
            <a:r>
              <a:rPr lang="ro-RO" sz="1600" b="1" dirty="0" err="1">
                <a:solidFill>
                  <a:srgbClr val="002060"/>
                </a:solidFill>
              </a:rPr>
              <a:t>funcţionării</a:t>
            </a:r>
            <a:r>
              <a:rPr lang="ro-RO" sz="1600" b="1" dirty="0">
                <a:solidFill>
                  <a:srgbClr val="002060"/>
                </a:solidFill>
              </a:rPr>
              <a:t> normale a </a:t>
            </a:r>
            <a:r>
              <a:rPr lang="ro-RO" sz="1600" b="1" dirty="0" err="1">
                <a:solidFill>
                  <a:srgbClr val="002060"/>
                </a:solidFill>
              </a:rPr>
              <a:t>reţelelor</a:t>
            </a:r>
            <a:r>
              <a:rPr lang="ro-RO" sz="1600" b="1" dirty="0">
                <a:solidFill>
                  <a:srgbClr val="002060"/>
                </a:solidFill>
              </a:rPr>
              <a:t> </a:t>
            </a:r>
            <a:r>
              <a:rPr lang="ro-RO" sz="1600" b="1" dirty="0" err="1">
                <a:solidFill>
                  <a:srgbClr val="002060"/>
                </a:solidFill>
              </a:rPr>
              <a:t>şi</a:t>
            </a:r>
            <a:r>
              <a:rPr lang="ro-RO" sz="1600" b="1" dirty="0">
                <a:solidFill>
                  <a:srgbClr val="002060"/>
                </a:solidFill>
              </a:rPr>
              <a:t> </a:t>
            </a:r>
            <a:r>
              <a:rPr lang="ro-RO" sz="1600" b="1" dirty="0" err="1">
                <a:solidFill>
                  <a:srgbClr val="002060"/>
                </a:solidFill>
              </a:rPr>
              <a:t>instalaţiilor</a:t>
            </a:r>
            <a:r>
              <a:rPr lang="ro-RO" sz="1600" b="1" dirty="0">
                <a:solidFill>
                  <a:srgbClr val="002060"/>
                </a:solidFill>
              </a:rPr>
              <a:t> de epurare </a:t>
            </a:r>
            <a:r>
              <a:rPr lang="ro-RO" sz="1600" b="1" dirty="0" err="1">
                <a:solidFill>
                  <a:srgbClr val="002060"/>
                </a:solidFill>
              </a:rPr>
              <a:t>şi</a:t>
            </a:r>
            <a:r>
              <a:rPr lang="ro-RO" sz="1600" b="1" dirty="0">
                <a:solidFill>
                  <a:srgbClr val="002060"/>
                </a:solidFill>
              </a:rPr>
              <a:t> se asigură respectarea </a:t>
            </a:r>
            <a:r>
              <a:rPr lang="ro-RO" sz="1600" b="1" dirty="0" err="1">
                <a:solidFill>
                  <a:srgbClr val="002060"/>
                </a:solidFill>
              </a:rPr>
              <a:t>condiţiilor</a:t>
            </a:r>
            <a:r>
              <a:rPr lang="ro-RO" sz="1600" b="1" dirty="0">
                <a:solidFill>
                  <a:srgbClr val="002060"/>
                </a:solidFill>
              </a:rPr>
              <a:t> de calitate stabilite pentru deversarea apelor în emisar.</a:t>
            </a:r>
            <a:br>
              <a:rPr lang="ro-RO" sz="1600" b="1" dirty="0">
                <a:solidFill>
                  <a:srgbClr val="002060"/>
                </a:solidFill>
              </a:rPr>
            </a:br>
            <a:r>
              <a:rPr lang="ro-RO" sz="1600" b="1" dirty="0">
                <a:solidFill>
                  <a:srgbClr val="002060"/>
                </a:solidFill>
              </a:rPr>
              <a:t>(15) Eliberarea acordului de preluare a apelor uzate </a:t>
            </a:r>
            <a:r>
              <a:rPr lang="ro-RO" sz="1600" b="1" dirty="0" err="1">
                <a:solidFill>
                  <a:srgbClr val="002060"/>
                </a:solidFill>
              </a:rPr>
              <a:t>şi</a:t>
            </a:r>
            <a:r>
              <a:rPr lang="ro-RO" sz="1600" b="1" dirty="0">
                <a:solidFill>
                  <a:srgbClr val="002060"/>
                </a:solidFill>
              </a:rPr>
              <a:t> încheierea contractului privind evacuarea apelor uzate în sistemul de canalizare al </a:t>
            </a:r>
            <a:r>
              <a:rPr lang="ro-RO" sz="1600" b="1" dirty="0" err="1">
                <a:solidFill>
                  <a:srgbClr val="002060"/>
                </a:solidFill>
              </a:rPr>
              <a:t>localităţii</a:t>
            </a:r>
            <a:r>
              <a:rPr lang="ro-RO" sz="1600" b="1" dirty="0">
                <a:solidFill>
                  <a:srgbClr val="002060"/>
                </a:solidFill>
              </a:rPr>
              <a:t> a apelor uzate ce necesită modificarea tehnologiei sau a parametrilor de </a:t>
            </a:r>
            <a:r>
              <a:rPr lang="ro-RO" sz="1600" b="1" dirty="0" err="1">
                <a:solidFill>
                  <a:srgbClr val="002060"/>
                </a:solidFill>
              </a:rPr>
              <a:t>funcţionare</a:t>
            </a:r>
            <a:r>
              <a:rPr lang="ro-RO" sz="1600" b="1" dirty="0">
                <a:solidFill>
                  <a:srgbClr val="002060"/>
                </a:solidFill>
              </a:rPr>
              <a:t> a </a:t>
            </a:r>
            <a:r>
              <a:rPr lang="ro-RO" sz="1600" b="1" dirty="0" err="1">
                <a:solidFill>
                  <a:srgbClr val="002060"/>
                </a:solidFill>
              </a:rPr>
              <a:t>staţiei</a:t>
            </a:r>
            <a:r>
              <a:rPr lang="ro-RO" sz="1600" b="1" dirty="0">
                <a:solidFill>
                  <a:srgbClr val="002060"/>
                </a:solidFill>
              </a:rPr>
              <a:t> de epurare poate fi efectuată numai după îndeplinirea tuturor măsurilor necesare pentru asigurarea </a:t>
            </a:r>
            <a:r>
              <a:rPr lang="ro-RO" sz="1600" b="1" dirty="0" err="1">
                <a:solidFill>
                  <a:srgbClr val="002060"/>
                </a:solidFill>
              </a:rPr>
              <a:t>condiţiilor</a:t>
            </a:r>
            <a:r>
              <a:rPr lang="ro-RO" sz="1600" b="1" dirty="0">
                <a:solidFill>
                  <a:srgbClr val="002060"/>
                </a:solidFill>
              </a:rPr>
              <a:t> de evacuare a apelor uzate epurate în emisar.</a:t>
            </a:r>
            <a:br>
              <a:rPr lang="ro-RO" sz="1600" b="1" dirty="0">
                <a:solidFill>
                  <a:srgbClr val="002060"/>
                </a:solidFill>
              </a:rPr>
            </a:br>
            <a:r>
              <a:rPr lang="ro-RO" sz="1600" b="1" dirty="0">
                <a:solidFill>
                  <a:srgbClr val="002060"/>
                </a:solidFill>
              </a:rPr>
              <a:t>(16) </a:t>
            </a:r>
            <a:r>
              <a:rPr lang="ro-RO" sz="1600" b="1" dirty="0">
                <a:solidFill>
                  <a:srgbClr val="00B050"/>
                </a:solidFill>
              </a:rPr>
              <a:t>Pentru </a:t>
            </a:r>
            <a:r>
              <a:rPr lang="ro-RO" sz="1600" b="1" dirty="0" err="1">
                <a:solidFill>
                  <a:srgbClr val="00B050"/>
                </a:solidFill>
              </a:rPr>
              <a:t>depăşirea</a:t>
            </a:r>
            <a:r>
              <a:rPr lang="ro-RO" sz="1600" b="1" dirty="0">
                <a:solidFill>
                  <a:srgbClr val="00B050"/>
                </a:solidFill>
              </a:rPr>
              <a:t> normativelor la deversarea apelor uzate în sistemul de canalizare, operatorul calculează </a:t>
            </a:r>
            <a:r>
              <a:rPr lang="ro-RO" sz="1600" b="1" dirty="0" err="1">
                <a:solidFill>
                  <a:srgbClr val="00B050"/>
                </a:solidFill>
              </a:rPr>
              <a:t>şi</a:t>
            </a:r>
            <a:r>
              <a:rPr lang="ro-RO" sz="1600" b="1" dirty="0">
                <a:solidFill>
                  <a:srgbClr val="00B050"/>
                </a:solidFill>
              </a:rPr>
              <a:t> aplică </a:t>
            </a:r>
            <a:r>
              <a:rPr lang="ro-RO" sz="1600" b="1" dirty="0" err="1">
                <a:solidFill>
                  <a:srgbClr val="00B050"/>
                </a:solidFill>
              </a:rPr>
              <a:t>plaţi</a:t>
            </a:r>
            <a:r>
              <a:rPr lang="ro-RO" sz="1600" b="1" dirty="0">
                <a:solidFill>
                  <a:srgbClr val="00B050"/>
                </a:solidFill>
              </a:rPr>
              <a:t> suplimentare conform </a:t>
            </a:r>
            <a:r>
              <a:rPr lang="ro-RO" sz="1600" b="1" dirty="0" err="1">
                <a:solidFill>
                  <a:srgbClr val="00B050"/>
                </a:solidFill>
              </a:rPr>
              <a:t>legislaţiei</a:t>
            </a:r>
            <a:r>
              <a:rPr lang="ro-RO" sz="1600" b="1" dirty="0">
                <a:solidFill>
                  <a:srgbClr val="00B050"/>
                </a:solidFill>
              </a:rPr>
              <a:t> în vigoare </a:t>
            </a:r>
            <a:r>
              <a:rPr lang="ro-RO" sz="1600" b="1" dirty="0" err="1">
                <a:solidFill>
                  <a:srgbClr val="00B050"/>
                </a:solidFill>
              </a:rPr>
              <a:t>şi</a:t>
            </a:r>
            <a:r>
              <a:rPr lang="ro-RO" sz="1600" b="1" dirty="0">
                <a:solidFill>
                  <a:srgbClr val="00B050"/>
                </a:solidFill>
              </a:rPr>
              <a:t>/sau contractului de furnizare/prestare a serviciului de alimentare cu apă </a:t>
            </a:r>
            <a:r>
              <a:rPr lang="ro-RO" sz="1600" b="1" dirty="0" err="1">
                <a:solidFill>
                  <a:srgbClr val="00B050"/>
                </a:solidFill>
              </a:rPr>
              <a:t>şi</a:t>
            </a:r>
            <a:r>
              <a:rPr lang="ro-RO" sz="1600" b="1" dirty="0">
                <a:solidFill>
                  <a:srgbClr val="00B050"/>
                </a:solidFill>
              </a:rPr>
              <a:t> de canalizare.</a:t>
            </a:r>
            <a:br>
              <a:rPr lang="ro-RO" sz="1600" b="1" dirty="0">
                <a:solidFill>
                  <a:srgbClr val="00B050"/>
                </a:solidFill>
              </a:rPr>
            </a:br>
            <a:r>
              <a:rPr lang="ro-RO" sz="1600" b="1" dirty="0">
                <a:solidFill>
                  <a:srgbClr val="00B050"/>
                </a:solidFill>
              </a:rPr>
              <a:t>(17) La deversarea de către </a:t>
            </a:r>
            <a:r>
              <a:rPr lang="ro-RO" sz="1600" b="1" dirty="0" err="1">
                <a:solidFill>
                  <a:srgbClr val="00B050"/>
                </a:solidFill>
              </a:rPr>
              <a:t>agenţii</a:t>
            </a:r>
            <a:r>
              <a:rPr lang="ro-RO" sz="1600" b="1" dirty="0">
                <a:solidFill>
                  <a:srgbClr val="00B050"/>
                </a:solidFill>
              </a:rPr>
              <a:t> economici a apelor uzate în sistemul de canalizare al </a:t>
            </a:r>
            <a:r>
              <a:rPr lang="ro-RO" sz="1600" b="1" dirty="0" err="1">
                <a:solidFill>
                  <a:srgbClr val="00B050"/>
                </a:solidFill>
              </a:rPr>
              <a:t>localităţii</a:t>
            </a:r>
            <a:r>
              <a:rPr lang="ro-RO" sz="1600" b="1" dirty="0">
                <a:solidFill>
                  <a:srgbClr val="00B050"/>
                </a:solidFill>
              </a:rPr>
              <a:t>, ale căror volum </a:t>
            </a:r>
            <a:r>
              <a:rPr lang="ro-RO" sz="1600" b="1" dirty="0" err="1">
                <a:solidFill>
                  <a:srgbClr val="00B050"/>
                </a:solidFill>
              </a:rPr>
              <a:t>şi</a:t>
            </a:r>
            <a:r>
              <a:rPr lang="ro-RO" sz="1600" b="1" dirty="0">
                <a:solidFill>
                  <a:srgbClr val="00B050"/>
                </a:solidFill>
              </a:rPr>
              <a:t> nivel de poluare nu </a:t>
            </a:r>
            <a:r>
              <a:rPr lang="ro-RO" sz="1600" b="1" dirty="0" err="1">
                <a:solidFill>
                  <a:srgbClr val="00B050"/>
                </a:solidFill>
              </a:rPr>
              <a:t>depăşesc</a:t>
            </a:r>
            <a:r>
              <a:rPr lang="ro-RO" sz="1600" b="1" dirty="0">
                <a:solidFill>
                  <a:srgbClr val="00B050"/>
                </a:solidFill>
              </a:rPr>
              <a:t> normativele aprobate în modul stabilit de </a:t>
            </a:r>
            <a:r>
              <a:rPr lang="ro-RO" sz="1600" b="1" dirty="0" err="1">
                <a:solidFill>
                  <a:srgbClr val="00B050"/>
                </a:solidFill>
              </a:rPr>
              <a:t>legislaţia</a:t>
            </a:r>
            <a:r>
              <a:rPr lang="ro-RO" sz="1600" b="1" dirty="0">
                <a:solidFill>
                  <a:srgbClr val="00B050"/>
                </a:solidFill>
              </a:rPr>
              <a:t> în vigoare, se aplică tarifele în vigoare pentru serviciul de evacuare a apelor uzate.</a:t>
            </a:r>
            <a:br>
              <a:rPr lang="ro-RO" sz="1600" b="1" dirty="0">
                <a:solidFill>
                  <a:srgbClr val="00B050"/>
                </a:solidFill>
              </a:rPr>
            </a:br>
            <a:endParaRPr lang="ro-RO" sz="1600" b="1" dirty="0">
              <a:solidFill>
                <a:srgbClr val="00B05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4147260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792808"/>
            <a:ext cx="8839199" cy="4468668"/>
          </a:xfrm>
        </p:spPr>
        <p:txBody>
          <a:bodyPr/>
          <a:lstStyle/>
          <a:p>
            <a:r>
              <a:rPr lang="ro-RO" sz="1600" b="1" dirty="0">
                <a:solidFill>
                  <a:srgbClr val="00B050"/>
                </a:solidFill>
              </a:rPr>
              <a:t>(18) În cazul în care volumul </a:t>
            </a:r>
            <a:r>
              <a:rPr lang="ro-RO" sz="1600" b="1" dirty="0" err="1">
                <a:solidFill>
                  <a:srgbClr val="00B050"/>
                </a:solidFill>
              </a:rPr>
              <a:t>substanţelor</a:t>
            </a:r>
            <a:r>
              <a:rPr lang="ro-RO" sz="1600" b="1" dirty="0">
                <a:solidFill>
                  <a:srgbClr val="00B050"/>
                </a:solidFill>
              </a:rPr>
              <a:t> în suspensie, consumul biochimic de oxigen pentru 5 zile (CBO5), precum </a:t>
            </a:r>
            <a:r>
              <a:rPr lang="ro-RO" sz="1600" b="1" dirty="0" err="1">
                <a:solidFill>
                  <a:srgbClr val="00B050"/>
                </a:solidFill>
              </a:rPr>
              <a:t>şi</a:t>
            </a:r>
            <a:r>
              <a:rPr lang="ro-RO" sz="1600" b="1" dirty="0">
                <a:solidFill>
                  <a:srgbClr val="00B050"/>
                </a:solidFill>
              </a:rPr>
              <a:t> </a:t>
            </a:r>
            <a:r>
              <a:rPr lang="ro-RO" sz="1600" b="1" dirty="0" err="1">
                <a:solidFill>
                  <a:srgbClr val="00B050"/>
                </a:solidFill>
              </a:rPr>
              <a:t>alţi</a:t>
            </a:r>
            <a:r>
              <a:rPr lang="ro-RO" sz="1600" b="1" dirty="0">
                <a:solidFill>
                  <a:srgbClr val="00B050"/>
                </a:solidFill>
              </a:rPr>
              <a:t> indicatori </a:t>
            </a:r>
            <a:r>
              <a:rPr lang="ro-RO" sz="1600" b="1" dirty="0" err="1">
                <a:solidFill>
                  <a:srgbClr val="00B050"/>
                </a:solidFill>
              </a:rPr>
              <a:t>depăşesc</a:t>
            </a:r>
            <a:r>
              <a:rPr lang="ro-RO" sz="1600" b="1" dirty="0">
                <a:solidFill>
                  <a:srgbClr val="00B050"/>
                </a:solidFill>
              </a:rPr>
              <a:t> normativele aprobate în modul stabilit de </a:t>
            </a:r>
            <a:r>
              <a:rPr lang="ro-RO" sz="1600" b="1" dirty="0" err="1">
                <a:solidFill>
                  <a:srgbClr val="00B050"/>
                </a:solidFill>
              </a:rPr>
              <a:t>legislaţie</a:t>
            </a:r>
            <a:r>
              <a:rPr lang="ro-RO" sz="1600" b="1" dirty="0">
                <a:solidFill>
                  <a:srgbClr val="00B050"/>
                </a:solidFill>
              </a:rPr>
              <a:t> sau în acordul de preluare, se aplică </a:t>
            </a:r>
            <a:r>
              <a:rPr lang="ro-RO" sz="1600" b="1" dirty="0" err="1">
                <a:solidFill>
                  <a:srgbClr val="00B050"/>
                </a:solidFill>
              </a:rPr>
              <a:t>plăţi</a:t>
            </a:r>
            <a:r>
              <a:rPr lang="ro-RO" sz="1600" b="1" dirty="0">
                <a:solidFill>
                  <a:srgbClr val="00B050"/>
                </a:solidFill>
              </a:rPr>
              <a:t> suplimentare </a:t>
            </a:r>
            <a:r>
              <a:rPr lang="ro-RO" sz="1600" b="1" dirty="0" err="1">
                <a:solidFill>
                  <a:srgbClr val="00B050"/>
                </a:solidFill>
              </a:rPr>
              <a:t>proporţionale</a:t>
            </a:r>
            <a:r>
              <a:rPr lang="ro-RO" sz="1600" b="1" dirty="0">
                <a:solidFill>
                  <a:srgbClr val="00B050"/>
                </a:solidFill>
              </a:rPr>
              <a:t> </a:t>
            </a:r>
            <a:r>
              <a:rPr lang="ro-RO" sz="1600" b="1" dirty="0" err="1">
                <a:solidFill>
                  <a:srgbClr val="00B050"/>
                </a:solidFill>
              </a:rPr>
              <a:t>depăşirii</a:t>
            </a:r>
            <a:r>
              <a:rPr lang="ro-RO" sz="1600" b="1" dirty="0">
                <a:solidFill>
                  <a:srgbClr val="00B050"/>
                </a:solidFill>
              </a:rPr>
              <a:t> </a:t>
            </a:r>
            <a:r>
              <a:rPr lang="ro-RO" sz="1600" b="1" dirty="0" err="1">
                <a:solidFill>
                  <a:srgbClr val="00B050"/>
                </a:solidFill>
              </a:rPr>
              <a:t>concentraţiilor</a:t>
            </a:r>
            <a:r>
              <a:rPr lang="ro-RO" sz="1600" b="1" dirty="0">
                <a:solidFill>
                  <a:srgbClr val="00B050"/>
                </a:solidFill>
              </a:rPr>
              <a:t> maxim admisibile, conform Regulamentului privind </a:t>
            </a:r>
            <a:r>
              <a:rPr lang="ro-RO" sz="1600" b="1" dirty="0" err="1">
                <a:solidFill>
                  <a:srgbClr val="00B050"/>
                </a:solidFill>
              </a:rPr>
              <a:t>cerinţele</a:t>
            </a:r>
            <a:r>
              <a:rPr lang="ro-RO" sz="1600" b="1" dirty="0">
                <a:solidFill>
                  <a:srgbClr val="00B050"/>
                </a:solidFill>
              </a:rPr>
              <a:t> de colectare, epurare </a:t>
            </a:r>
            <a:r>
              <a:rPr lang="ro-RO" sz="1600" b="1" dirty="0" err="1">
                <a:solidFill>
                  <a:srgbClr val="00B050"/>
                </a:solidFill>
              </a:rPr>
              <a:t>şi</a:t>
            </a:r>
            <a:r>
              <a:rPr lang="ro-RO" sz="1600" b="1" dirty="0">
                <a:solidFill>
                  <a:srgbClr val="00B050"/>
                </a:solidFill>
              </a:rPr>
              <a:t> deversare a apelor uzate în sistemul de canalizare </a:t>
            </a:r>
            <a:r>
              <a:rPr lang="ro-RO" sz="1600" b="1" dirty="0" err="1">
                <a:solidFill>
                  <a:srgbClr val="00B050"/>
                </a:solidFill>
              </a:rPr>
              <a:t>şi</a:t>
            </a:r>
            <a:r>
              <a:rPr lang="ro-RO" sz="1600" b="1" dirty="0">
                <a:solidFill>
                  <a:srgbClr val="00B050"/>
                </a:solidFill>
              </a:rPr>
              <a:t>/sau în corpuri de apă pentru </a:t>
            </a:r>
            <a:r>
              <a:rPr lang="ro-RO" sz="1600" b="1" dirty="0" err="1">
                <a:solidFill>
                  <a:srgbClr val="00B050"/>
                </a:solidFill>
              </a:rPr>
              <a:t>localităţile</a:t>
            </a:r>
            <a:r>
              <a:rPr lang="ro-RO" sz="1600" b="1" dirty="0">
                <a:solidFill>
                  <a:srgbClr val="00B050"/>
                </a:solidFill>
              </a:rPr>
              <a:t> urbane </a:t>
            </a:r>
            <a:r>
              <a:rPr lang="ro-RO" sz="1600" b="1" dirty="0" err="1">
                <a:solidFill>
                  <a:srgbClr val="00B050"/>
                </a:solidFill>
              </a:rPr>
              <a:t>şi</a:t>
            </a:r>
            <a:r>
              <a:rPr lang="ro-RO" sz="1600" b="1" dirty="0">
                <a:solidFill>
                  <a:srgbClr val="00B050"/>
                </a:solidFill>
              </a:rPr>
              <a:t> rurale.</a:t>
            </a:r>
            <a:br>
              <a:rPr lang="ro-RO" sz="1600" b="1" dirty="0">
                <a:solidFill>
                  <a:srgbClr val="002060"/>
                </a:solidFill>
              </a:rPr>
            </a:br>
            <a:r>
              <a:rPr lang="ro-RO" sz="1600" b="1" dirty="0">
                <a:solidFill>
                  <a:srgbClr val="002060"/>
                </a:solidFill>
              </a:rPr>
              <a:t>(19) </a:t>
            </a:r>
            <a:r>
              <a:rPr lang="ro-RO" sz="1600" b="1" dirty="0">
                <a:solidFill>
                  <a:srgbClr val="00B050"/>
                </a:solidFill>
              </a:rPr>
              <a:t>Consumatorii care au admis deversarea în </a:t>
            </a:r>
            <a:r>
              <a:rPr lang="ro-RO" sz="1600" b="1" dirty="0" err="1">
                <a:solidFill>
                  <a:srgbClr val="00B050"/>
                </a:solidFill>
              </a:rPr>
              <a:t>reţeaua</a:t>
            </a:r>
            <a:r>
              <a:rPr lang="ro-RO" sz="1600" b="1" dirty="0">
                <a:solidFill>
                  <a:srgbClr val="00B050"/>
                </a:solidFill>
              </a:rPr>
              <a:t> publică de canalizare a materialelor ce au provocat </a:t>
            </a:r>
            <a:r>
              <a:rPr lang="ro-RO" sz="1600" b="1" dirty="0" err="1">
                <a:solidFill>
                  <a:srgbClr val="00B050"/>
                </a:solidFill>
              </a:rPr>
              <a:t>ieşirea</a:t>
            </a:r>
            <a:r>
              <a:rPr lang="ro-RO" sz="1600" b="1" dirty="0">
                <a:solidFill>
                  <a:srgbClr val="00B050"/>
                </a:solidFill>
              </a:rPr>
              <a:t>, </a:t>
            </a:r>
            <a:r>
              <a:rPr lang="ro-RO" sz="1600" b="1" dirty="0" err="1">
                <a:solidFill>
                  <a:srgbClr val="00B050"/>
                </a:solidFill>
              </a:rPr>
              <a:t>parţială</a:t>
            </a:r>
            <a:r>
              <a:rPr lang="ro-RO" sz="1600" b="1" dirty="0">
                <a:solidFill>
                  <a:srgbClr val="00B050"/>
                </a:solidFill>
              </a:rPr>
              <a:t> sau totală, din </a:t>
            </a:r>
            <a:r>
              <a:rPr lang="ro-RO" sz="1600" b="1" dirty="0" err="1">
                <a:solidFill>
                  <a:srgbClr val="00B050"/>
                </a:solidFill>
              </a:rPr>
              <a:t>funcţiune</a:t>
            </a:r>
            <a:r>
              <a:rPr lang="ro-RO" sz="1600" b="1" dirty="0">
                <a:solidFill>
                  <a:srgbClr val="00B050"/>
                </a:solidFill>
              </a:rPr>
              <a:t> a sistemului de canalizare al </a:t>
            </a:r>
            <a:r>
              <a:rPr lang="ro-RO" sz="1600" b="1" dirty="0" err="1">
                <a:solidFill>
                  <a:srgbClr val="00B050"/>
                </a:solidFill>
              </a:rPr>
              <a:t>localităţii</a:t>
            </a:r>
            <a:r>
              <a:rPr lang="ro-RO" sz="1600" b="1" dirty="0">
                <a:solidFill>
                  <a:srgbClr val="00B050"/>
                </a:solidFill>
              </a:rPr>
              <a:t>, inclusiv a </a:t>
            </a:r>
            <a:r>
              <a:rPr lang="ro-RO" sz="1600" b="1" dirty="0" err="1">
                <a:solidFill>
                  <a:srgbClr val="00B050"/>
                </a:solidFill>
              </a:rPr>
              <a:t>staţiilor</a:t>
            </a:r>
            <a:r>
              <a:rPr lang="ro-RO" sz="1600" b="1" dirty="0">
                <a:solidFill>
                  <a:srgbClr val="00B050"/>
                </a:solidFill>
              </a:rPr>
              <a:t> de epurare, recuperează prejudiciul în modul stabilit de </a:t>
            </a:r>
            <a:r>
              <a:rPr lang="ro-RO" sz="1600" b="1" dirty="0" err="1">
                <a:solidFill>
                  <a:srgbClr val="00B050"/>
                </a:solidFill>
              </a:rPr>
              <a:t>legislaţia</a:t>
            </a:r>
            <a:r>
              <a:rPr lang="ro-RO" sz="1600" b="1" dirty="0">
                <a:solidFill>
                  <a:srgbClr val="00B050"/>
                </a:solidFill>
              </a:rPr>
              <a:t> în vigoare</a:t>
            </a:r>
            <a:r>
              <a:rPr lang="ro-RO" sz="1600" b="1" dirty="0">
                <a:solidFill>
                  <a:srgbClr val="002060"/>
                </a:solidFill>
              </a:rPr>
              <a:t>.</a:t>
            </a:r>
            <a:br>
              <a:rPr lang="ro-RO" sz="1600" b="1" dirty="0">
                <a:solidFill>
                  <a:srgbClr val="002060"/>
                </a:solidFill>
              </a:rPr>
            </a:br>
            <a:r>
              <a:rPr lang="ro-RO" sz="1600" b="1" dirty="0">
                <a:solidFill>
                  <a:srgbClr val="002060"/>
                </a:solidFill>
              </a:rPr>
              <a:t>(20) Toate litigiile apărute se </a:t>
            </a:r>
            <a:r>
              <a:rPr lang="ro-RO" sz="1600" b="1" dirty="0" err="1">
                <a:solidFill>
                  <a:srgbClr val="002060"/>
                </a:solidFill>
              </a:rPr>
              <a:t>soluţionează</a:t>
            </a:r>
            <a:r>
              <a:rPr lang="ro-RO" sz="1600" b="1" dirty="0">
                <a:solidFill>
                  <a:srgbClr val="002060"/>
                </a:solidFill>
              </a:rPr>
              <a:t> în </a:t>
            </a:r>
            <a:r>
              <a:rPr lang="ro-RO" sz="1600" b="1" dirty="0" err="1">
                <a:solidFill>
                  <a:srgbClr val="002060"/>
                </a:solidFill>
              </a:rPr>
              <a:t>instanţele</a:t>
            </a:r>
            <a:r>
              <a:rPr lang="ro-RO" sz="1600" b="1" dirty="0">
                <a:solidFill>
                  <a:srgbClr val="002060"/>
                </a:solidFill>
              </a:rPr>
              <a:t> de judecată.</a:t>
            </a:r>
            <a:br>
              <a:rPr lang="ro-RO" sz="1600" b="1" dirty="0">
                <a:solidFill>
                  <a:srgbClr val="002060"/>
                </a:solidFill>
              </a:rPr>
            </a:br>
            <a:r>
              <a:rPr lang="ro-RO" sz="1600" b="1" dirty="0">
                <a:solidFill>
                  <a:srgbClr val="002060"/>
                </a:solidFill>
              </a:rPr>
              <a:t>(21) </a:t>
            </a:r>
            <a:r>
              <a:rPr lang="ro-RO" sz="1600" b="1" dirty="0" err="1">
                <a:solidFill>
                  <a:srgbClr val="002060"/>
                </a:solidFill>
              </a:rPr>
              <a:t>Concentraţiile</a:t>
            </a:r>
            <a:r>
              <a:rPr lang="ro-RO" sz="1600" b="1" dirty="0">
                <a:solidFill>
                  <a:srgbClr val="002060"/>
                </a:solidFill>
              </a:rPr>
              <a:t> maximal admisibile de </a:t>
            </a:r>
            <a:r>
              <a:rPr lang="ro-RO" sz="1600" b="1" dirty="0" err="1">
                <a:solidFill>
                  <a:srgbClr val="002060"/>
                </a:solidFill>
              </a:rPr>
              <a:t>poluanţi</a:t>
            </a:r>
            <a:r>
              <a:rPr lang="ro-RO" sz="1600" b="1" dirty="0">
                <a:solidFill>
                  <a:srgbClr val="002060"/>
                </a:solidFill>
              </a:rPr>
              <a:t> în apele uzate pentru fiecare agent economic din teritoriul respectiv se stabilesc de către operator </a:t>
            </a:r>
            <a:r>
              <a:rPr lang="ro-RO" sz="1600" b="1" dirty="0" err="1">
                <a:solidFill>
                  <a:srgbClr val="002060"/>
                </a:solidFill>
              </a:rPr>
              <a:t>şi</a:t>
            </a:r>
            <a:r>
              <a:rPr lang="ro-RO" sz="1600" b="1" dirty="0">
                <a:solidFill>
                  <a:srgbClr val="002060"/>
                </a:solidFill>
              </a:rPr>
              <a:t> se aprobă de către </a:t>
            </a:r>
            <a:r>
              <a:rPr lang="ro-RO" sz="1600" b="1" dirty="0" err="1">
                <a:solidFill>
                  <a:srgbClr val="002060"/>
                </a:solidFill>
              </a:rPr>
              <a:t>agenţia</a:t>
            </a:r>
            <a:r>
              <a:rPr lang="ro-RO" sz="1600" b="1" dirty="0">
                <a:solidFill>
                  <a:srgbClr val="002060"/>
                </a:solidFill>
              </a:rPr>
              <a:t> ecologică teritorială </a:t>
            </a:r>
            <a:r>
              <a:rPr lang="ro-RO" sz="1600" b="1" dirty="0" err="1">
                <a:solidFill>
                  <a:srgbClr val="002060"/>
                </a:solidFill>
              </a:rPr>
              <a:t>reieşind</a:t>
            </a:r>
            <a:r>
              <a:rPr lang="ro-RO" sz="1600" b="1" dirty="0">
                <a:solidFill>
                  <a:srgbClr val="002060"/>
                </a:solidFill>
              </a:rPr>
              <a:t> din normativele deversărilor limitat admisibile.</a:t>
            </a:r>
            <a:br>
              <a:rPr lang="ro-RO" sz="1600" b="1" dirty="0">
                <a:solidFill>
                  <a:srgbClr val="002060"/>
                </a:solidFill>
              </a:rPr>
            </a:br>
            <a:r>
              <a:rPr lang="ro-RO" sz="1600" b="1" dirty="0">
                <a:solidFill>
                  <a:srgbClr val="002060"/>
                </a:solidFill>
              </a:rPr>
              <a:t>[Art.22 modificat prin Legea nr.322 din 30.11.2018, în vigoare 08.03.2019</a:t>
            </a:r>
            <a:br>
              <a:rPr lang="ro-RO" sz="1600" b="1" dirty="0">
                <a:solidFill>
                  <a:srgbClr val="002060"/>
                </a:solidFill>
              </a:rPr>
            </a:br>
            <a:r>
              <a:rPr lang="ro-RO" sz="1600" b="1" dirty="0">
                <a:solidFill>
                  <a:srgbClr val="002060"/>
                </a:solidFill>
              </a:rPr>
              <a:t>[Art.22 modificat prin Legea nr.185 din 21.09.2017, în vigoare 27.10.2017]</a:t>
            </a: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9562876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792808"/>
            <a:ext cx="8839199" cy="4700246"/>
          </a:xfrm>
        </p:spPr>
        <p:txBody>
          <a:bodyPr/>
          <a:lstStyle/>
          <a:p>
            <a:r>
              <a:rPr lang="ro-RO" sz="1600" b="1" dirty="0">
                <a:solidFill>
                  <a:srgbClr val="FF0000"/>
                </a:solidFill>
              </a:rPr>
              <a:t>REGULAMENTUL</a:t>
            </a:r>
            <a:r>
              <a:rPr lang="ro-RO" sz="1600" b="1" dirty="0">
                <a:solidFill>
                  <a:schemeClr val="tx1"/>
                </a:solidFill>
              </a:rPr>
              <a:t> privind </a:t>
            </a:r>
            <a:r>
              <a:rPr lang="ro-RO" sz="1600" b="1" dirty="0" err="1">
                <a:solidFill>
                  <a:schemeClr val="tx1"/>
                </a:solidFill>
              </a:rPr>
              <a:t>cerinţele</a:t>
            </a:r>
            <a:r>
              <a:rPr lang="ro-RO" sz="1600" b="1" dirty="0">
                <a:solidFill>
                  <a:schemeClr val="tx1"/>
                </a:solidFill>
              </a:rPr>
              <a:t> de colectare, epurare </a:t>
            </a:r>
            <a:r>
              <a:rPr lang="ro-RO" sz="1600" b="1" dirty="0" err="1">
                <a:solidFill>
                  <a:schemeClr val="tx1"/>
                </a:solidFill>
              </a:rPr>
              <a:t>şi</a:t>
            </a:r>
            <a:r>
              <a:rPr lang="ro-RO" sz="1600" b="1" dirty="0">
                <a:solidFill>
                  <a:schemeClr val="tx1"/>
                </a:solidFill>
              </a:rPr>
              <a:t> deversare a apelor uzate</a:t>
            </a:r>
            <a:br>
              <a:rPr lang="ro-RO" sz="1600" b="1" dirty="0">
                <a:solidFill>
                  <a:schemeClr val="tx1"/>
                </a:solidFill>
              </a:rPr>
            </a:br>
            <a:r>
              <a:rPr lang="ro-RO" sz="1600" b="1" dirty="0">
                <a:solidFill>
                  <a:schemeClr val="tx1"/>
                </a:solidFill>
              </a:rPr>
              <a:t>în sistemul de canalizare </a:t>
            </a:r>
            <a:r>
              <a:rPr lang="ro-RO" sz="1600" b="1" dirty="0" err="1">
                <a:solidFill>
                  <a:schemeClr val="tx1"/>
                </a:solidFill>
              </a:rPr>
              <a:t>şi</a:t>
            </a:r>
            <a:r>
              <a:rPr lang="ro-RO" sz="1600" b="1" dirty="0">
                <a:solidFill>
                  <a:schemeClr val="tx1"/>
                </a:solidFill>
              </a:rPr>
              <a:t>/sau în emisare pentru </a:t>
            </a:r>
            <a:r>
              <a:rPr lang="ro-RO" sz="1600" b="1" dirty="0" err="1">
                <a:solidFill>
                  <a:schemeClr val="tx1"/>
                </a:solidFill>
              </a:rPr>
              <a:t>localităţile</a:t>
            </a:r>
            <a:r>
              <a:rPr lang="ro-RO" sz="1600" b="1" dirty="0">
                <a:solidFill>
                  <a:schemeClr val="tx1"/>
                </a:solidFill>
              </a:rPr>
              <a:t> urbane </a:t>
            </a:r>
            <a:r>
              <a:rPr lang="ro-RO" sz="1600" b="1" dirty="0" err="1">
                <a:solidFill>
                  <a:schemeClr val="tx1"/>
                </a:solidFill>
              </a:rPr>
              <a:t>şi</a:t>
            </a:r>
            <a:r>
              <a:rPr lang="ro-RO" sz="1600" b="1" dirty="0">
                <a:solidFill>
                  <a:schemeClr val="tx1"/>
                </a:solidFill>
              </a:rPr>
              <a:t> rurale transpune </a:t>
            </a:r>
            <a:r>
              <a:rPr lang="ro-RO" sz="1600" b="1" dirty="0" err="1">
                <a:solidFill>
                  <a:schemeClr val="tx1"/>
                </a:solidFill>
              </a:rPr>
              <a:t>parţial</a:t>
            </a:r>
            <a:r>
              <a:rPr lang="ro-RO" sz="1600" b="1" dirty="0">
                <a:solidFill>
                  <a:schemeClr val="tx1"/>
                </a:solidFill>
              </a:rPr>
              <a:t> prevederile Directivei Consiliului nr.91/271/CEE din 21 mai 1991 privind tratarea apelor urbane reziduale.</a:t>
            </a:r>
            <a:br>
              <a:rPr lang="ro-RO" sz="1600" b="1" dirty="0">
                <a:solidFill>
                  <a:schemeClr val="tx1"/>
                </a:solidFill>
              </a:rPr>
            </a:br>
            <a:br>
              <a:rPr lang="ro-RO" sz="1600" b="1" dirty="0">
                <a:solidFill>
                  <a:srgbClr val="002060"/>
                </a:solidFill>
              </a:rPr>
            </a:br>
            <a:r>
              <a:rPr lang="ro-RO" sz="1600" b="1" dirty="0">
                <a:solidFill>
                  <a:srgbClr val="FF0000"/>
                </a:solidFill>
              </a:rPr>
              <a:t>Prezentul Regulament are drept scop:</a:t>
            </a:r>
            <a:br>
              <a:rPr lang="ro-RO" sz="1600" b="1" dirty="0">
                <a:solidFill>
                  <a:srgbClr val="002060"/>
                </a:solidFill>
              </a:rPr>
            </a:br>
            <a:r>
              <a:rPr lang="ro-RO" sz="1600" b="1" dirty="0">
                <a:solidFill>
                  <a:srgbClr val="002060"/>
                </a:solidFill>
              </a:rPr>
              <a:t>1) </a:t>
            </a:r>
            <a:r>
              <a:rPr lang="ro-RO" sz="1600" b="1" dirty="0">
                <a:solidFill>
                  <a:srgbClr val="00B050"/>
                </a:solidFill>
              </a:rPr>
              <a:t>stabilirea </a:t>
            </a:r>
            <a:r>
              <a:rPr lang="ro-RO" sz="1600" b="1" dirty="0" err="1">
                <a:solidFill>
                  <a:srgbClr val="00B050"/>
                </a:solidFill>
              </a:rPr>
              <a:t>cerinţelor</a:t>
            </a:r>
            <a:r>
              <a:rPr lang="ro-RO" sz="1600" b="1" dirty="0">
                <a:solidFill>
                  <a:srgbClr val="00B050"/>
                </a:solidFill>
              </a:rPr>
              <a:t> pentru exploatarea sistemelor de colectare a apelor uzate </a:t>
            </a:r>
            <a:r>
              <a:rPr lang="ro-RO" sz="1600" b="1" dirty="0" err="1">
                <a:solidFill>
                  <a:srgbClr val="002060"/>
                </a:solidFill>
              </a:rPr>
              <a:t>şi</a:t>
            </a:r>
            <a:r>
              <a:rPr lang="ro-RO" sz="1600" b="1" dirty="0">
                <a:solidFill>
                  <a:srgbClr val="002060"/>
                </a:solidFill>
              </a:rPr>
              <a:t> pentru exploatarea </a:t>
            </a:r>
            <a:r>
              <a:rPr lang="ro-RO" sz="1600" b="1" dirty="0" err="1">
                <a:solidFill>
                  <a:srgbClr val="002060"/>
                </a:solidFill>
              </a:rPr>
              <a:t>staţiilor</a:t>
            </a:r>
            <a:r>
              <a:rPr lang="ro-RO" sz="1600" b="1" dirty="0">
                <a:solidFill>
                  <a:srgbClr val="002060"/>
                </a:solidFill>
              </a:rPr>
              <a:t> de epurare, care trebuie să </a:t>
            </a:r>
            <a:r>
              <a:rPr lang="ro-RO" sz="1600" b="1" dirty="0" err="1">
                <a:solidFill>
                  <a:srgbClr val="002060"/>
                </a:solidFill>
              </a:rPr>
              <a:t>conţină</a:t>
            </a:r>
            <a:r>
              <a:rPr lang="ro-RO" sz="1600" b="1" dirty="0">
                <a:solidFill>
                  <a:srgbClr val="002060"/>
                </a:solidFill>
              </a:rPr>
              <a:t> prevederi referitor la:</a:t>
            </a:r>
            <a:br>
              <a:rPr lang="ro-RO" sz="1600" b="1" dirty="0">
                <a:solidFill>
                  <a:srgbClr val="002060"/>
                </a:solidFill>
              </a:rPr>
            </a:br>
            <a:r>
              <a:rPr lang="ro-RO" sz="1600" b="1" dirty="0">
                <a:solidFill>
                  <a:srgbClr val="002060"/>
                </a:solidFill>
              </a:rPr>
              <a:t>a) metoda </a:t>
            </a:r>
            <a:r>
              <a:rPr lang="ro-RO" sz="1600" b="1" dirty="0" err="1">
                <a:solidFill>
                  <a:srgbClr val="002060"/>
                </a:solidFill>
              </a:rPr>
              <a:t>şi</a:t>
            </a:r>
            <a:r>
              <a:rPr lang="ro-RO" sz="1600" b="1" dirty="0">
                <a:solidFill>
                  <a:srgbClr val="002060"/>
                </a:solidFill>
              </a:rPr>
              <a:t> gradul de epurare care trebuie asigurate în </a:t>
            </a:r>
            <a:r>
              <a:rPr lang="ro-RO" sz="1600" b="1" dirty="0" err="1">
                <a:solidFill>
                  <a:srgbClr val="002060"/>
                </a:solidFill>
              </a:rPr>
              <a:t>funcţie</a:t>
            </a:r>
            <a:r>
              <a:rPr lang="ro-RO" sz="1600" b="1" dirty="0">
                <a:solidFill>
                  <a:srgbClr val="002060"/>
                </a:solidFill>
              </a:rPr>
              <a:t> de numărul de locuitori/de mărimea </a:t>
            </a:r>
            <a:r>
              <a:rPr lang="ro-RO" sz="1600" b="1" dirty="0" err="1">
                <a:solidFill>
                  <a:srgbClr val="002060"/>
                </a:solidFill>
              </a:rPr>
              <a:t>localităţii</a:t>
            </a:r>
            <a:r>
              <a:rPr lang="ro-RO" sz="1600" b="1" dirty="0">
                <a:solidFill>
                  <a:srgbClr val="002060"/>
                </a:solidFill>
              </a:rPr>
              <a:t> deservite sau care urmează să fie deservită de un sistem de colectare </a:t>
            </a:r>
            <a:r>
              <a:rPr lang="ro-RO" sz="1600" b="1" dirty="0" err="1">
                <a:solidFill>
                  <a:srgbClr val="002060"/>
                </a:solidFill>
              </a:rPr>
              <a:t>şi</a:t>
            </a:r>
            <a:r>
              <a:rPr lang="ro-RO" sz="1600" b="1" dirty="0">
                <a:solidFill>
                  <a:srgbClr val="002060"/>
                </a:solidFill>
              </a:rPr>
              <a:t> de o </a:t>
            </a:r>
            <a:r>
              <a:rPr lang="ro-RO" sz="1600" b="1" dirty="0" err="1">
                <a:solidFill>
                  <a:srgbClr val="002060"/>
                </a:solidFill>
              </a:rPr>
              <a:t>staţie</a:t>
            </a:r>
            <a:r>
              <a:rPr lang="ro-RO" sz="1600" b="1" dirty="0">
                <a:solidFill>
                  <a:srgbClr val="002060"/>
                </a:solidFill>
              </a:rPr>
              <a:t> de epurare </a:t>
            </a:r>
            <a:r>
              <a:rPr lang="ro-RO" sz="1600" b="1" dirty="0" err="1">
                <a:solidFill>
                  <a:srgbClr val="002060"/>
                </a:solidFill>
              </a:rPr>
              <a:t>şi</a:t>
            </a:r>
            <a:r>
              <a:rPr lang="ro-RO" sz="1600" b="1" dirty="0">
                <a:solidFill>
                  <a:srgbClr val="002060"/>
                </a:solidFill>
              </a:rPr>
              <a:t>/sau de calitatea emisarelor în care se deversează apele uzate epurate;</a:t>
            </a:r>
            <a:br>
              <a:rPr lang="ro-RO" sz="1600" b="1" dirty="0">
                <a:solidFill>
                  <a:srgbClr val="002060"/>
                </a:solidFill>
              </a:rPr>
            </a:br>
            <a:r>
              <a:rPr lang="ro-RO" sz="1600" b="1" dirty="0">
                <a:solidFill>
                  <a:srgbClr val="002060"/>
                </a:solidFill>
              </a:rPr>
              <a:t>b) identificarea </a:t>
            </a:r>
            <a:r>
              <a:rPr lang="ro-RO" sz="1600" b="1" dirty="0" err="1">
                <a:solidFill>
                  <a:srgbClr val="002060"/>
                </a:solidFill>
              </a:rPr>
              <a:t>şi</a:t>
            </a:r>
            <a:r>
              <a:rPr lang="ro-RO" sz="1600" b="1" dirty="0">
                <a:solidFill>
                  <a:srgbClr val="002060"/>
                </a:solidFill>
              </a:rPr>
              <a:t> clasificarea unor astfel de emisare, desemnate ca zone sensibile sau mai </a:t>
            </a:r>
            <a:r>
              <a:rPr lang="ro-RO" sz="1600" b="1" dirty="0" err="1">
                <a:solidFill>
                  <a:srgbClr val="002060"/>
                </a:solidFill>
              </a:rPr>
              <a:t>puţin</a:t>
            </a:r>
            <a:r>
              <a:rPr lang="ro-RO" sz="1600" b="1" dirty="0">
                <a:solidFill>
                  <a:srgbClr val="002060"/>
                </a:solidFill>
              </a:rPr>
              <a:t> sensibile;</a:t>
            </a:r>
            <a:br>
              <a:rPr lang="ro-RO" sz="1600" b="1" dirty="0">
                <a:solidFill>
                  <a:srgbClr val="002060"/>
                </a:solidFill>
              </a:rPr>
            </a:br>
            <a:r>
              <a:rPr lang="ro-RO" sz="1600" b="1" dirty="0">
                <a:solidFill>
                  <a:srgbClr val="002060"/>
                </a:solidFill>
              </a:rPr>
              <a:t>c) </a:t>
            </a:r>
            <a:r>
              <a:rPr lang="ro-RO" sz="1600" b="1" dirty="0">
                <a:solidFill>
                  <a:srgbClr val="00B050"/>
                </a:solidFill>
              </a:rPr>
              <a:t>obligativitatea deversării tuturor apelor industriale uzate într-un sistem de colectare în </a:t>
            </a:r>
            <a:r>
              <a:rPr lang="ro-RO" sz="1600" b="1" dirty="0" err="1">
                <a:solidFill>
                  <a:srgbClr val="00B050"/>
                </a:solidFill>
              </a:rPr>
              <a:t>localităţile</a:t>
            </a:r>
            <a:r>
              <a:rPr lang="ro-RO" sz="1600" b="1" dirty="0">
                <a:solidFill>
                  <a:srgbClr val="00B050"/>
                </a:solidFill>
              </a:rPr>
              <a:t> urbane, care trebuie să aibă loc în baza unui contract </a:t>
            </a:r>
            <a:r>
              <a:rPr lang="ro-RO" sz="1600" b="1" dirty="0" err="1">
                <a:solidFill>
                  <a:srgbClr val="00B050"/>
                </a:solidFill>
              </a:rPr>
              <a:t>şi</a:t>
            </a:r>
            <a:r>
              <a:rPr lang="ro-RO" sz="1600" b="1" dirty="0">
                <a:solidFill>
                  <a:srgbClr val="00B050"/>
                </a:solidFill>
              </a:rPr>
              <a:t>/sau aviz eliberat de operator;</a:t>
            </a:r>
            <a:br>
              <a:rPr lang="ro-RO" sz="1600" b="1" dirty="0">
                <a:solidFill>
                  <a:srgbClr val="00B050"/>
                </a:solidFill>
              </a:rPr>
            </a:br>
            <a:r>
              <a:rPr lang="ro-RO" sz="1600" b="1" dirty="0">
                <a:solidFill>
                  <a:srgbClr val="002060"/>
                </a:solidFill>
              </a:rPr>
              <a:t>d) </a:t>
            </a:r>
            <a:r>
              <a:rPr lang="ro-RO" sz="1600" b="1" dirty="0" err="1">
                <a:solidFill>
                  <a:srgbClr val="002060"/>
                </a:solidFill>
              </a:rPr>
              <a:t>condiţiile</a:t>
            </a:r>
            <a:r>
              <a:rPr lang="ro-RO" sz="1600" b="1" dirty="0">
                <a:solidFill>
                  <a:srgbClr val="002060"/>
                </a:solidFill>
              </a:rPr>
              <a:t> privind gestionarea nămolurilor ce rezultă din procesul de epurare;</a:t>
            </a:r>
            <a:br>
              <a:rPr lang="ro-RO"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1496488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792808"/>
            <a:ext cx="8839199" cy="4468668"/>
          </a:xfrm>
        </p:spPr>
        <p:txBody>
          <a:bodyPr/>
          <a:lstStyle/>
          <a:p>
            <a:r>
              <a:rPr lang="ro-RO" sz="1600" b="1" dirty="0">
                <a:solidFill>
                  <a:srgbClr val="002060"/>
                </a:solidFill>
              </a:rPr>
              <a:t>e) </a:t>
            </a:r>
            <a:r>
              <a:rPr lang="ro-RO" sz="1600" b="1" dirty="0">
                <a:solidFill>
                  <a:srgbClr val="00B050"/>
                </a:solidFill>
              </a:rPr>
              <a:t>obligativitatea monitorizării evacuărilor de </a:t>
            </a:r>
            <a:r>
              <a:rPr lang="ro-RO" sz="1600" b="1" dirty="0" err="1">
                <a:solidFill>
                  <a:srgbClr val="00B050"/>
                </a:solidFill>
              </a:rPr>
              <a:t>deşeuri</a:t>
            </a:r>
            <a:r>
              <a:rPr lang="ro-RO" sz="1600" b="1" dirty="0">
                <a:solidFill>
                  <a:srgbClr val="00B050"/>
                </a:solidFill>
              </a:rPr>
              <a:t> lichide </a:t>
            </a:r>
            <a:r>
              <a:rPr lang="ro-RO" sz="1600" b="1" dirty="0" err="1">
                <a:solidFill>
                  <a:srgbClr val="00B050"/>
                </a:solidFill>
              </a:rPr>
              <a:t>şi</a:t>
            </a:r>
            <a:r>
              <a:rPr lang="ro-RO" sz="1600" b="1" dirty="0">
                <a:solidFill>
                  <a:srgbClr val="00B050"/>
                </a:solidFill>
              </a:rPr>
              <a:t> a monitorizării efectelor acestora, precum </a:t>
            </a:r>
            <a:r>
              <a:rPr lang="ro-RO" sz="1600" b="1" dirty="0" err="1">
                <a:solidFill>
                  <a:srgbClr val="00B050"/>
                </a:solidFill>
              </a:rPr>
              <a:t>şi</a:t>
            </a:r>
            <a:r>
              <a:rPr lang="ro-RO" sz="1600" b="1" dirty="0">
                <a:solidFill>
                  <a:srgbClr val="00B050"/>
                </a:solidFill>
              </a:rPr>
              <a:t> </a:t>
            </a:r>
            <a:r>
              <a:rPr lang="ro-RO" sz="1600" b="1" dirty="0" err="1">
                <a:solidFill>
                  <a:srgbClr val="00B050"/>
                </a:solidFill>
              </a:rPr>
              <a:t>faţă</a:t>
            </a:r>
            <a:r>
              <a:rPr lang="ro-RO" sz="1600" b="1" dirty="0">
                <a:solidFill>
                  <a:srgbClr val="00B050"/>
                </a:solidFill>
              </a:rPr>
              <a:t> de </a:t>
            </a:r>
            <a:r>
              <a:rPr lang="ro-RO" sz="1600" b="1" dirty="0" err="1">
                <a:solidFill>
                  <a:srgbClr val="00B050"/>
                </a:solidFill>
              </a:rPr>
              <a:t>cerinţele</a:t>
            </a:r>
            <a:r>
              <a:rPr lang="ro-RO" sz="1600" b="1" dirty="0">
                <a:solidFill>
                  <a:srgbClr val="00B050"/>
                </a:solidFill>
              </a:rPr>
              <a:t> de raportare;</a:t>
            </a:r>
            <a:br>
              <a:rPr lang="ro-RO" sz="1600" b="1" dirty="0">
                <a:solidFill>
                  <a:srgbClr val="00B050"/>
                </a:solidFill>
              </a:rPr>
            </a:br>
            <a:r>
              <a:rPr lang="ro-RO" sz="1600" b="1" dirty="0">
                <a:solidFill>
                  <a:srgbClr val="002060"/>
                </a:solidFill>
              </a:rPr>
              <a:t>f) alte aspecte relevante.</a:t>
            </a:r>
            <a:br>
              <a:rPr lang="ro-RO" sz="1600" b="1" dirty="0">
                <a:solidFill>
                  <a:srgbClr val="002060"/>
                </a:solidFill>
              </a:rPr>
            </a:br>
            <a:r>
              <a:rPr lang="ro-RO" sz="1600" b="1" dirty="0">
                <a:solidFill>
                  <a:srgbClr val="002060"/>
                </a:solidFill>
              </a:rPr>
              <a:t>2) stabilirea </a:t>
            </a:r>
            <a:r>
              <a:rPr lang="ro-RO" sz="1600" b="1" dirty="0" err="1">
                <a:solidFill>
                  <a:srgbClr val="002060"/>
                </a:solidFill>
              </a:rPr>
              <a:t>cerinţelor</a:t>
            </a:r>
            <a:r>
              <a:rPr lang="ro-RO" sz="1600" b="1" dirty="0">
                <a:solidFill>
                  <a:srgbClr val="002060"/>
                </a:solidFill>
              </a:rPr>
              <a:t> de epurare a apelor uzate în </a:t>
            </a:r>
            <a:r>
              <a:rPr lang="ro-RO" sz="1600" b="1" dirty="0" err="1">
                <a:solidFill>
                  <a:srgbClr val="002060"/>
                </a:solidFill>
              </a:rPr>
              <a:t>localităţile</a:t>
            </a:r>
            <a:r>
              <a:rPr lang="ro-RO" sz="1600" b="1" dirty="0">
                <a:solidFill>
                  <a:srgbClr val="002060"/>
                </a:solidFill>
              </a:rPr>
              <a:t> rurale privind colectarea, depozitarea, epurarea </a:t>
            </a:r>
            <a:r>
              <a:rPr lang="ro-RO" sz="1600" b="1" dirty="0" err="1">
                <a:solidFill>
                  <a:srgbClr val="002060"/>
                </a:solidFill>
              </a:rPr>
              <a:t>şi</a:t>
            </a:r>
            <a:r>
              <a:rPr lang="ro-RO" sz="1600" b="1" dirty="0">
                <a:solidFill>
                  <a:srgbClr val="002060"/>
                </a:solidFill>
              </a:rPr>
              <a:t> deversarea apelor uzate casnice în </a:t>
            </a:r>
            <a:r>
              <a:rPr lang="ro-RO" sz="1600" b="1" dirty="0" err="1">
                <a:solidFill>
                  <a:srgbClr val="002060"/>
                </a:solidFill>
              </a:rPr>
              <a:t>localităţile</a:t>
            </a:r>
            <a:r>
              <a:rPr lang="ro-RO" sz="1600" b="1" dirty="0">
                <a:solidFill>
                  <a:srgbClr val="002060"/>
                </a:solidFill>
              </a:rPr>
              <a:t> rurale, inclusiv a </a:t>
            </a:r>
            <a:r>
              <a:rPr lang="ro-RO" sz="1600" b="1" dirty="0" err="1">
                <a:solidFill>
                  <a:srgbClr val="002060"/>
                </a:solidFill>
              </a:rPr>
              <a:t>cerinţelor</a:t>
            </a:r>
            <a:r>
              <a:rPr lang="ro-RO" sz="1600" b="1" dirty="0">
                <a:solidFill>
                  <a:srgbClr val="002060"/>
                </a:solidFill>
              </a:rPr>
              <a:t> de exploatare a sistemelor de colectare locale, a </a:t>
            </a:r>
            <a:r>
              <a:rPr lang="ro-RO" sz="1600" b="1" dirty="0" err="1">
                <a:solidFill>
                  <a:srgbClr val="002060"/>
                </a:solidFill>
              </a:rPr>
              <a:t>staţiilor</a:t>
            </a:r>
            <a:r>
              <a:rPr lang="ro-RO" sz="1600" b="1" dirty="0">
                <a:solidFill>
                  <a:srgbClr val="002060"/>
                </a:solidFill>
              </a:rPr>
              <a:t> </a:t>
            </a:r>
            <a:r>
              <a:rPr lang="ro-RO" sz="1600" b="1" dirty="0" err="1">
                <a:solidFill>
                  <a:srgbClr val="002060"/>
                </a:solidFill>
              </a:rPr>
              <a:t>şi</a:t>
            </a:r>
            <a:r>
              <a:rPr lang="ro-RO" sz="1600" b="1" dirty="0">
                <a:solidFill>
                  <a:srgbClr val="002060"/>
                </a:solidFill>
              </a:rPr>
              <a:t> a proceselor de epurare alternative, a tehnologiilor </a:t>
            </a:r>
            <a:r>
              <a:rPr lang="ro-RO" sz="1600" b="1" dirty="0" err="1">
                <a:solidFill>
                  <a:srgbClr val="002060"/>
                </a:solidFill>
              </a:rPr>
              <a:t>şi</a:t>
            </a:r>
            <a:r>
              <a:rPr lang="ro-RO" sz="1600" b="1" dirty="0">
                <a:solidFill>
                  <a:srgbClr val="002060"/>
                </a:solidFill>
              </a:rPr>
              <a:t> a proceselor adecvate.</a:t>
            </a:r>
            <a:br>
              <a:rPr lang="ro-RO" sz="1600" b="1" dirty="0">
                <a:solidFill>
                  <a:srgbClr val="002060"/>
                </a:solidFill>
              </a:rPr>
            </a:br>
            <a:r>
              <a:rPr lang="ro-RO" sz="1600" b="1" dirty="0">
                <a:solidFill>
                  <a:srgbClr val="002060"/>
                </a:solidFill>
              </a:rPr>
              <a:t>3) protejarea </a:t>
            </a:r>
            <a:r>
              <a:rPr lang="ro-RO" sz="1600" b="1" dirty="0" err="1">
                <a:solidFill>
                  <a:srgbClr val="002060"/>
                </a:solidFill>
              </a:rPr>
              <a:t>calităţii</a:t>
            </a:r>
            <a:r>
              <a:rPr lang="ro-RO" sz="1600" b="1" dirty="0">
                <a:solidFill>
                  <a:srgbClr val="002060"/>
                </a:solidFill>
              </a:rPr>
              <a:t> resurselor de apă;</a:t>
            </a:r>
            <a:br>
              <a:rPr lang="ro-RO" sz="1600" b="1" dirty="0">
                <a:solidFill>
                  <a:srgbClr val="002060"/>
                </a:solidFill>
              </a:rPr>
            </a:br>
            <a:r>
              <a:rPr lang="ro-RO" sz="1600" b="1" dirty="0">
                <a:solidFill>
                  <a:srgbClr val="002060"/>
                </a:solidFill>
              </a:rPr>
              <a:t>4) </a:t>
            </a:r>
            <a:r>
              <a:rPr lang="ro-RO" sz="1600" b="1" dirty="0">
                <a:solidFill>
                  <a:srgbClr val="00B050"/>
                </a:solidFill>
              </a:rPr>
              <a:t>stabilirea metodologiei de calcul a </a:t>
            </a:r>
            <a:r>
              <a:rPr lang="ro-RO" sz="1600" b="1" dirty="0" err="1">
                <a:solidFill>
                  <a:srgbClr val="00B050"/>
                </a:solidFill>
              </a:rPr>
              <a:t>plăţilor</a:t>
            </a:r>
            <a:r>
              <a:rPr lang="ro-RO" sz="1600" b="1" dirty="0">
                <a:solidFill>
                  <a:srgbClr val="00B050"/>
                </a:solidFill>
              </a:rPr>
              <a:t> suplimentare pentru evacuarea apelor uzate în sistemul public de canalizare cu </a:t>
            </a:r>
            <a:r>
              <a:rPr lang="ro-RO" sz="1600" b="1" dirty="0" err="1">
                <a:solidFill>
                  <a:srgbClr val="00B050"/>
                </a:solidFill>
              </a:rPr>
              <a:t>depăşirea</a:t>
            </a:r>
            <a:r>
              <a:rPr lang="ro-RO" sz="1600" b="1" dirty="0">
                <a:solidFill>
                  <a:srgbClr val="00B050"/>
                </a:solidFill>
              </a:rPr>
              <a:t> CMA a </a:t>
            </a:r>
            <a:r>
              <a:rPr lang="ro-RO" sz="1600" b="1" dirty="0" err="1">
                <a:solidFill>
                  <a:srgbClr val="00B050"/>
                </a:solidFill>
              </a:rPr>
              <a:t>poluanţilor</a:t>
            </a:r>
            <a:r>
              <a:rPr lang="ro-RO" sz="1600" b="1" dirty="0">
                <a:solidFill>
                  <a:srgbClr val="00B050"/>
                </a:solidFill>
              </a:rPr>
              <a:t> stabilite.</a:t>
            </a:r>
            <a:br>
              <a:rPr lang="ro-RO" sz="1600" b="1" dirty="0">
                <a:solidFill>
                  <a:srgbClr val="00B050"/>
                </a:solidFill>
              </a:rPr>
            </a:br>
            <a:r>
              <a:rPr lang="ro-RO" sz="1600" b="1" dirty="0">
                <a:solidFill>
                  <a:srgbClr val="002060"/>
                </a:solidFill>
              </a:rPr>
              <a:t>3. </a:t>
            </a:r>
            <a:r>
              <a:rPr lang="ro-RO" sz="1600" b="1" dirty="0">
                <a:solidFill>
                  <a:srgbClr val="FF0000"/>
                </a:solidFill>
              </a:rPr>
              <a:t>Pentru realizarea </a:t>
            </a:r>
            <a:r>
              <a:rPr lang="ro-RO" sz="1600" b="1" dirty="0" err="1">
                <a:solidFill>
                  <a:srgbClr val="FF0000"/>
                </a:solidFill>
              </a:rPr>
              <a:t>condiţiilor</a:t>
            </a:r>
            <a:r>
              <a:rPr lang="ro-RO" sz="1600" b="1" dirty="0">
                <a:solidFill>
                  <a:srgbClr val="FF0000"/>
                </a:solidFill>
              </a:rPr>
              <a:t> expuse în Regulament fiecare autoritate responsabilă de colectarea </a:t>
            </a:r>
            <a:r>
              <a:rPr lang="ro-RO" sz="1600" b="1" dirty="0" err="1">
                <a:solidFill>
                  <a:srgbClr val="FF0000"/>
                </a:solidFill>
              </a:rPr>
              <a:t>şi</a:t>
            </a:r>
            <a:r>
              <a:rPr lang="ro-RO" sz="1600" b="1" dirty="0">
                <a:solidFill>
                  <a:srgbClr val="FF0000"/>
                </a:solidFill>
              </a:rPr>
              <a:t> epurarea apelor uzate va prevedea resurse financiare în acest scop.</a:t>
            </a: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7913161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532623"/>
            <a:ext cx="8839199" cy="4728853"/>
          </a:xfrm>
        </p:spPr>
        <p:txBody>
          <a:bodyPr/>
          <a:lstStyle/>
          <a:p>
            <a:r>
              <a:rPr lang="ro-RO" sz="1600" b="1" dirty="0">
                <a:solidFill>
                  <a:srgbClr val="002060"/>
                </a:solidFill>
              </a:rPr>
              <a:t>6. În sensul prezentului Regulament, </a:t>
            </a:r>
            <a:r>
              <a:rPr lang="ro-RO" sz="1600" b="1" dirty="0" err="1">
                <a:solidFill>
                  <a:srgbClr val="002060"/>
                </a:solidFill>
              </a:rPr>
              <a:t>noţiunile</a:t>
            </a:r>
            <a:r>
              <a:rPr lang="ro-RO" sz="1600" b="1" dirty="0">
                <a:solidFill>
                  <a:srgbClr val="002060"/>
                </a:solidFill>
              </a:rPr>
              <a:t> utilizate au următoarele </a:t>
            </a:r>
            <a:r>
              <a:rPr lang="ro-RO" sz="1600" b="1" dirty="0" err="1">
                <a:solidFill>
                  <a:srgbClr val="002060"/>
                </a:solidFill>
              </a:rPr>
              <a:t>semnificaţii</a:t>
            </a:r>
            <a:r>
              <a:rPr lang="ro-RO" sz="1600" b="1" dirty="0">
                <a:solidFill>
                  <a:srgbClr val="002060"/>
                </a:solidFill>
              </a:rPr>
              <a:t>:</a:t>
            </a:r>
            <a:br>
              <a:rPr lang="ro-RO" sz="1600" b="1" dirty="0">
                <a:solidFill>
                  <a:srgbClr val="002060"/>
                </a:solidFill>
              </a:rPr>
            </a:br>
            <a:r>
              <a:rPr lang="ro-RO" sz="1600" b="1" dirty="0">
                <a:solidFill>
                  <a:srgbClr val="00B050"/>
                </a:solidFill>
              </a:rPr>
              <a:t>punct de control al </a:t>
            </a:r>
            <a:r>
              <a:rPr lang="ro-RO" sz="1600" b="1" dirty="0" err="1">
                <a:solidFill>
                  <a:srgbClr val="00B050"/>
                </a:solidFill>
              </a:rPr>
              <a:t>calităţii</a:t>
            </a:r>
            <a:r>
              <a:rPr lang="ro-RO" sz="1600" b="1" dirty="0">
                <a:solidFill>
                  <a:srgbClr val="00B050"/>
                </a:solidFill>
              </a:rPr>
              <a:t> apelor uzate </a:t>
            </a:r>
            <a:r>
              <a:rPr lang="ro-RO" sz="1600" b="1" dirty="0">
                <a:solidFill>
                  <a:srgbClr val="002060"/>
                </a:solidFill>
              </a:rPr>
              <a:t>– pentru consumatorii care evacuează apele uzate în </a:t>
            </a:r>
            <a:r>
              <a:rPr lang="ro-RO" sz="1600" b="1" dirty="0" err="1">
                <a:solidFill>
                  <a:srgbClr val="002060"/>
                </a:solidFill>
              </a:rPr>
              <a:t>reţeaua</a:t>
            </a:r>
            <a:r>
              <a:rPr lang="ro-RO" sz="1600" b="1" dirty="0">
                <a:solidFill>
                  <a:srgbClr val="002060"/>
                </a:solidFill>
              </a:rPr>
              <a:t> de canalizare este ultimul cămin al </a:t>
            </a:r>
            <a:r>
              <a:rPr lang="ro-RO" sz="1600" b="1" dirty="0" err="1">
                <a:solidFill>
                  <a:srgbClr val="002060"/>
                </a:solidFill>
              </a:rPr>
              <a:t>reţelei</a:t>
            </a:r>
            <a:r>
              <a:rPr lang="ro-RO" sz="1600" b="1" dirty="0">
                <a:solidFill>
                  <a:srgbClr val="002060"/>
                </a:solidFill>
              </a:rPr>
              <a:t> de canalizare internă, iar pentru consumatorii care deversează apele uzate în emisare este punctul de evacuare final (fântână de control, canal de deversare);</a:t>
            </a:r>
            <a:br>
              <a:rPr lang="ro-RO" sz="1600" b="1" dirty="0">
                <a:solidFill>
                  <a:srgbClr val="002060"/>
                </a:solidFill>
              </a:rPr>
            </a:br>
            <a:r>
              <a:rPr lang="ro-RO" sz="1600" b="1" dirty="0">
                <a:solidFill>
                  <a:srgbClr val="00B050"/>
                </a:solidFill>
              </a:rPr>
              <a:t>normative de evacuare a apelor uzate </a:t>
            </a:r>
            <a:r>
              <a:rPr lang="ro-RO" sz="1600" b="1" dirty="0">
                <a:solidFill>
                  <a:srgbClr val="002060"/>
                </a:solidFill>
              </a:rPr>
              <a:t>– </a:t>
            </a:r>
            <a:r>
              <a:rPr lang="ro-RO" sz="1600" b="1" dirty="0" err="1">
                <a:solidFill>
                  <a:srgbClr val="002060"/>
                </a:solidFill>
              </a:rPr>
              <a:t>concentraţii</a:t>
            </a:r>
            <a:r>
              <a:rPr lang="ro-RO" sz="1600" b="1" dirty="0">
                <a:solidFill>
                  <a:srgbClr val="002060"/>
                </a:solidFill>
              </a:rPr>
              <a:t> maxim admisibile – indicatorii volumului </a:t>
            </a:r>
            <a:r>
              <a:rPr lang="ro-RO" sz="1600" b="1" dirty="0" err="1">
                <a:solidFill>
                  <a:srgbClr val="002060"/>
                </a:solidFill>
              </a:rPr>
              <a:t>şi</a:t>
            </a:r>
            <a:r>
              <a:rPr lang="ro-RO" sz="1600" b="1" dirty="0">
                <a:solidFill>
                  <a:srgbClr val="002060"/>
                </a:solidFill>
              </a:rPr>
              <a:t> </a:t>
            </a:r>
            <a:r>
              <a:rPr lang="ro-RO" sz="1600" b="1" dirty="0" err="1">
                <a:solidFill>
                  <a:srgbClr val="002060"/>
                </a:solidFill>
              </a:rPr>
              <a:t>componenţei</a:t>
            </a:r>
            <a:r>
              <a:rPr lang="ro-RO" sz="1600" b="1" dirty="0">
                <a:solidFill>
                  <a:srgbClr val="002060"/>
                </a:solidFill>
              </a:rPr>
              <a:t> apelor uzate </a:t>
            </a:r>
            <a:r>
              <a:rPr lang="ro-RO" sz="1600" b="1" dirty="0" err="1">
                <a:solidFill>
                  <a:srgbClr val="002060"/>
                </a:solidFill>
              </a:rPr>
              <a:t>stabiliţi</a:t>
            </a:r>
            <a:r>
              <a:rPr lang="ro-RO" sz="1600" b="1" dirty="0">
                <a:solidFill>
                  <a:srgbClr val="002060"/>
                </a:solidFill>
              </a:rPr>
              <a:t> de către operatorii, care ulterior se coordonează cu organele de mediu ale </a:t>
            </a:r>
            <a:r>
              <a:rPr lang="ro-RO" sz="1600" b="1" dirty="0" err="1">
                <a:solidFill>
                  <a:srgbClr val="002060"/>
                </a:solidFill>
              </a:rPr>
              <a:t>autorităţilor</a:t>
            </a:r>
            <a:r>
              <a:rPr lang="ro-RO" sz="1600" b="1" dirty="0">
                <a:solidFill>
                  <a:srgbClr val="002060"/>
                </a:solidFill>
              </a:rPr>
              <a:t> publice locale </a:t>
            </a:r>
            <a:r>
              <a:rPr lang="ro-RO" sz="1600" b="1" dirty="0" err="1">
                <a:solidFill>
                  <a:srgbClr val="002060"/>
                </a:solidFill>
              </a:rPr>
              <a:t>şi</a:t>
            </a:r>
            <a:r>
              <a:rPr lang="ro-RO" sz="1600" b="1" dirty="0">
                <a:solidFill>
                  <a:srgbClr val="002060"/>
                </a:solidFill>
              </a:rPr>
              <a:t> se aprobă de către organele centrale din domeniul apelor </a:t>
            </a:r>
            <a:r>
              <a:rPr lang="ro-RO" sz="1600" b="1" dirty="0" err="1">
                <a:solidFill>
                  <a:srgbClr val="002060"/>
                </a:solidFill>
              </a:rPr>
              <a:t>şi</a:t>
            </a:r>
            <a:r>
              <a:rPr lang="ro-RO" sz="1600" b="1" dirty="0">
                <a:solidFill>
                  <a:srgbClr val="002060"/>
                </a:solidFill>
              </a:rPr>
              <a:t> </a:t>
            </a:r>
            <a:r>
              <a:rPr lang="ro-RO" sz="1600" b="1" dirty="0" err="1">
                <a:solidFill>
                  <a:srgbClr val="002060"/>
                </a:solidFill>
              </a:rPr>
              <a:t>protecţiei</a:t>
            </a:r>
            <a:r>
              <a:rPr lang="ro-RO" sz="1600" b="1" dirty="0">
                <a:solidFill>
                  <a:srgbClr val="002060"/>
                </a:solidFill>
              </a:rPr>
              <a:t> mediului;</a:t>
            </a:r>
            <a:br>
              <a:rPr lang="ro-RO" sz="1600" b="1" dirty="0">
                <a:solidFill>
                  <a:srgbClr val="002060"/>
                </a:solidFill>
              </a:rPr>
            </a:br>
            <a:r>
              <a:rPr lang="ro-RO" sz="1600" b="1" dirty="0">
                <a:solidFill>
                  <a:srgbClr val="00B050"/>
                </a:solidFill>
              </a:rPr>
              <a:t>epurare corespunzătoare </a:t>
            </a:r>
            <a:r>
              <a:rPr lang="ro-RO" sz="1600" b="1" dirty="0">
                <a:solidFill>
                  <a:srgbClr val="002060"/>
                </a:solidFill>
              </a:rPr>
              <a:t>– epurarea apelor uzate prin orice proces </a:t>
            </a:r>
            <a:r>
              <a:rPr lang="ro-RO" sz="1600" b="1" dirty="0" err="1">
                <a:solidFill>
                  <a:srgbClr val="002060"/>
                </a:solidFill>
              </a:rPr>
              <a:t>şi</a:t>
            </a:r>
            <a:r>
              <a:rPr lang="ro-RO" sz="1600" b="1" dirty="0">
                <a:solidFill>
                  <a:srgbClr val="002060"/>
                </a:solidFill>
              </a:rPr>
              <a:t>/sau sistem care după evacuarea apelor uzate permite receptorilor să întrunească obiectivele relevante de calitate prevăzute în normele tehnice </a:t>
            </a:r>
            <a:r>
              <a:rPr lang="ro-RO" sz="1600" b="1" dirty="0" err="1">
                <a:solidFill>
                  <a:srgbClr val="002060"/>
                </a:solidFill>
              </a:rPr>
              <a:t>şi</a:t>
            </a:r>
            <a:r>
              <a:rPr lang="ro-RO" sz="1600" b="1" dirty="0">
                <a:solidFill>
                  <a:srgbClr val="002060"/>
                </a:solidFill>
              </a:rPr>
              <a:t> în avizele </a:t>
            </a:r>
            <a:r>
              <a:rPr lang="ro-RO" sz="1600" b="1" dirty="0" err="1">
                <a:solidFill>
                  <a:srgbClr val="002060"/>
                </a:solidFill>
              </a:rPr>
              <a:t>şi</a:t>
            </a:r>
            <a:r>
              <a:rPr lang="ro-RO" sz="1600" b="1" dirty="0">
                <a:solidFill>
                  <a:srgbClr val="002060"/>
                </a:solidFill>
              </a:rPr>
              <a:t> </a:t>
            </a:r>
            <a:r>
              <a:rPr lang="ro-RO" sz="1600" b="1" dirty="0" err="1">
                <a:solidFill>
                  <a:srgbClr val="002060"/>
                </a:solidFill>
              </a:rPr>
              <a:t>autorizaţiile</a:t>
            </a:r>
            <a:r>
              <a:rPr lang="ro-RO" sz="1600" b="1" dirty="0">
                <a:solidFill>
                  <a:srgbClr val="002060"/>
                </a:solidFill>
              </a:rPr>
              <a:t> de gospodărire a apelor în vigoare;</a:t>
            </a:r>
            <a:br>
              <a:rPr lang="ro-RO" sz="1600" b="1" dirty="0">
                <a:solidFill>
                  <a:srgbClr val="002060"/>
                </a:solidFill>
              </a:rPr>
            </a:br>
            <a:r>
              <a:rPr lang="ro-RO" sz="1600" b="1" dirty="0">
                <a:solidFill>
                  <a:srgbClr val="00B050"/>
                </a:solidFill>
              </a:rPr>
              <a:t>CMA</a:t>
            </a:r>
            <a:r>
              <a:rPr lang="ro-RO" sz="1600" b="1" dirty="0">
                <a:solidFill>
                  <a:srgbClr val="002060"/>
                </a:solidFill>
              </a:rPr>
              <a:t> – </a:t>
            </a:r>
            <a:r>
              <a:rPr lang="ro-RO" sz="1600" b="1" dirty="0" err="1">
                <a:solidFill>
                  <a:srgbClr val="002060"/>
                </a:solidFill>
              </a:rPr>
              <a:t>concentraţia</a:t>
            </a:r>
            <a:r>
              <a:rPr lang="ro-RO" sz="1600" b="1" dirty="0">
                <a:solidFill>
                  <a:srgbClr val="002060"/>
                </a:solidFill>
              </a:rPr>
              <a:t> maxim admisibilă în apele uzate a </a:t>
            </a:r>
            <a:r>
              <a:rPr lang="ro-RO" sz="1600" b="1" dirty="0" err="1">
                <a:solidFill>
                  <a:srgbClr val="002060"/>
                </a:solidFill>
              </a:rPr>
              <a:t>substanţelor</a:t>
            </a:r>
            <a:r>
              <a:rPr lang="ro-RO" sz="1600" b="1" dirty="0">
                <a:solidFill>
                  <a:srgbClr val="002060"/>
                </a:solidFill>
              </a:rPr>
              <a:t> poluante la deversarea lor în </a:t>
            </a:r>
            <a:r>
              <a:rPr lang="ro-RO" sz="1600" b="1" dirty="0" err="1">
                <a:solidFill>
                  <a:srgbClr val="002060"/>
                </a:solidFill>
              </a:rPr>
              <a:t>reţeaua</a:t>
            </a:r>
            <a:r>
              <a:rPr lang="ro-RO" sz="1600" b="1" dirty="0">
                <a:solidFill>
                  <a:srgbClr val="002060"/>
                </a:solidFill>
              </a:rPr>
              <a:t> publică de canalizare, în </a:t>
            </a:r>
            <a:r>
              <a:rPr lang="ro-RO" sz="1600" b="1" dirty="0" err="1">
                <a:solidFill>
                  <a:srgbClr val="002060"/>
                </a:solidFill>
              </a:rPr>
              <a:t>staţia</a:t>
            </a:r>
            <a:r>
              <a:rPr lang="ro-RO" sz="1600" b="1" dirty="0">
                <a:solidFill>
                  <a:srgbClr val="002060"/>
                </a:solidFill>
              </a:rPr>
              <a:t> de epurare sau emisari;</a:t>
            </a:r>
            <a:br>
              <a:rPr lang="ro-RO" sz="1600" b="1" dirty="0">
                <a:solidFill>
                  <a:srgbClr val="002060"/>
                </a:solidFill>
              </a:rPr>
            </a:br>
            <a:r>
              <a:rPr lang="ro-RO" sz="1600" b="1" dirty="0" err="1">
                <a:solidFill>
                  <a:srgbClr val="00B050"/>
                </a:solidFill>
              </a:rPr>
              <a:t>plăţi</a:t>
            </a:r>
            <a:r>
              <a:rPr lang="ro-RO" sz="1600" b="1" dirty="0">
                <a:solidFill>
                  <a:srgbClr val="00B050"/>
                </a:solidFill>
              </a:rPr>
              <a:t> suplimentare – </a:t>
            </a:r>
            <a:r>
              <a:rPr lang="ro-RO" sz="1600" b="1" dirty="0" err="1">
                <a:solidFill>
                  <a:srgbClr val="00B050"/>
                </a:solidFill>
              </a:rPr>
              <a:t>plăţi</a:t>
            </a:r>
            <a:r>
              <a:rPr lang="ro-RO" sz="1600" b="1" dirty="0">
                <a:solidFill>
                  <a:srgbClr val="00B050"/>
                </a:solidFill>
              </a:rPr>
              <a:t> aplicate consumatorilor </a:t>
            </a:r>
            <a:r>
              <a:rPr lang="ro-RO" sz="1600" b="1" dirty="0" err="1">
                <a:solidFill>
                  <a:srgbClr val="00B050"/>
                </a:solidFill>
              </a:rPr>
              <a:t>noncasnici</a:t>
            </a:r>
            <a:r>
              <a:rPr lang="ro-RO" sz="1600" b="1" dirty="0">
                <a:solidFill>
                  <a:srgbClr val="00B050"/>
                </a:solidFill>
              </a:rPr>
              <a:t> în cazul evacuării de ape uzate în sistemul public de canalizare cu </a:t>
            </a:r>
            <a:r>
              <a:rPr lang="ro-RO" sz="1600" b="1" dirty="0" err="1">
                <a:solidFill>
                  <a:srgbClr val="00B050"/>
                </a:solidFill>
              </a:rPr>
              <a:t>depăşirea</a:t>
            </a:r>
            <a:r>
              <a:rPr lang="ro-RO" sz="1600" b="1" dirty="0">
                <a:solidFill>
                  <a:srgbClr val="00B050"/>
                </a:solidFill>
              </a:rPr>
              <a:t> CMA a </a:t>
            </a:r>
            <a:r>
              <a:rPr lang="ro-RO" sz="1600" b="1" dirty="0" err="1">
                <a:solidFill>
                  <a:srgbClr val="00B050"/>
                </a:solidFill>
              </a:rPr>
              <a:t>poluanţilor</a:t>
            </a:r>
            <a:r>
              <a:rPr lang="ro-RO" sz="1600" b="1" dirty="0">
                <a:solidFill>
                  <a:srgbClr val="00B050"/>
                </a:solidFill>
              </a:rPr>
              <a:t>;</a:t>
            </a:r>
            <a:br>
              <a:rPr lang="ro-RO" sz="1600" b="1" dirty="0">
                <a:solidFill>
                  <a:srgbClr val="00B050"/>
                </a:solidFill>
              </a:rPr>
            </a:br>
            <a:endParaRPr lang="ro-RO" sz="1600" b="1" dirty="0">
              <a:solidFill>
                <a:srgbClr val="00B05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8143016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532623"/>
            <a:ext cx="8839199" cy="5125327"/>
          </a:xfrm>
        </p:spPr>
        <p:txBody>
          <a:bodyPr/>
          <a:lstStyle/>
          <a:p>
            <a:r>
              <a:rPr lang="ro-RO" sz="1600" b="1" dirty="0">
                <a:solidFill>
                  <a:srgbClr val="00B050"/>
                </a:solidFill>
              </a:rPr>
              <a:t>acord de preluare a apelor uzate </a:t>
            </a:r>
            <a:r>
              <a:rPr lang="ro-RO" sz="1600" b="1" dirty="0">
                <a:solidFill>
                  <a:srgbClr val="002060"/>
                </a:solidFill>
              </a:rPr>
              <a:t>– acord în scris, eliberat de către operator la cererea consumatorului, altul decât cel casnic, în care se indică </a:t>
            </a:r>
            <a:r>
              <a:rPr lang="ro-RO" sz="1600" b="1" dirty="0" err="1">
                <a:solidFill>
                  <a:srgbClr val="002060"/>
                </a:solidFill>
              </a:rPr>
              <a:t>cerinţele</a:t>
            </a:r>
            <a:r>
              <a:rPr lang="ro-RO" sz="1600" b="1" dirty="0">
                <a:solidFill>
                  <a:srgbClr val="002060"/>
                </a:solidFill>
              </a:rPr>
              <a:t> operatorului privind calitatea apelor industriale uzate evacuate în </a:t>
            </a:r>
            <a:r>
              <a:rPr lang="ro-RO" sz="1600" b="1" dirty="0" err="1">
                <a:solidFill>
                  <a:srgbClr val="002060"/>
                </a:solidFill>
              </a:rPr>
              <a:t>reţelele</a:t>
            </a:r>
            <a:r>
              <a:rPr lang="ro-RO" sz="1600" b="1" dirty="0">
                <a:solidFill>
                  <a:srgbClr val="002060"/>
                </a:solidFill>
              </a:rPr>
              <a:t> publice de canalizare în care se </a:t>
            </a:r>
            <a:r>
              <a:rPr lang="ro-RO" sz="1600" b="1" dirty="0" err="1">
                <a:solidFill>
                  <a:srgbClr val="002060"/>
                </a:solidFill>
              </a:rPr>
              <a:t>stabileşte</a:t>
            </a:r>
            <a:r>
              <a:rPr lang="ro-RO" sz="1600" b="1" dirty="0">
                <a:solidFill>
                  <a:srgbClr val="002060"/>
                </a:solidFill>
              </a:rPr>
              <a:t> CMA a </a:t>
            </a:r>
            <a:r>
              <a:rPr lang="ro-RO" sz="1600" b="1" dirty="0" err="1">
                <a:solidFill>
                  <a:srgbClr val="002060"/>
                </a:solidFill>
              </a:rPr>
              <a:t>poluanţilor</a:t>
            </a:r>
            <a:r>
              <a:rPr lang="ro-RO" sz="1600" b="1" dirty="0">
                <a:solidFill>
                  <a:srgbClr val="002060"/>
                </a:solidFill>
              </a:rPr>
              <a:t> apelor uzate </a:t>
            </a:r>
            <a:r>
              <a:rPr lang="ro-RO" sz="1600" b="1" dirty="0" err="1">
                <a:solidFill>
                  <a:srgbClr val="002060"/>
                </a:solidFill>
              </a:rPr>
              <a:t>şi</a:t>
            </a:r>
            <a:r>
              <a:rPr lang="ro-RO" sz="1600" b="1" dirty="0">
                <a:solidFill>
                  <a:srgbClr val="002060"/>
                </a:solidFill>
              </a:rPr>
              <a:t> </a:t>
            </a:r>
            <a:r>
              <a:rPr lang="ro-RO" sz="1600" b="1" dirty="0" err="1">
                <a:solidFill>
                  <a:srgbClr val="002060"/>
                </a:solidFill>
              </a:rPr>
              <a:t>condiţiile</a:t>
            </a:r>
            <a:r>
              <a:rPr lang="ro-RO" sz="1600" b="1" dirty="0">
                <a:solidFill>
                  <a:srgbClr val="002060"/>
                </a:solidFill>
              </a:rPr>
              <a:t> de evacuare a apelor industriale uzate.</a:t>
            </a:r>
            <a:br>
              <a:rPr lang="ro-RO" sz="1600" b="1" dirty="0">
                <a:solidFill>
                  <a:srgbClr val="002060"/>
                </a:solidFill>
              </a:rPr>
            </a:br>
            <a:r>
              <a:rPr lang="ro-RO" sz="1600" b="1" dirty="0">
                <a:solidFill>
                  <a:srgbClr val="002060"/>
                </a:solidFill>
              </a:rPr>
              <a:t>Capitolul III</a:t>
            </a:r>
            <a:br>
              <a:rPr lang="ro-RO" sz="1600" b="1" dirty="0">
                <a:solidFill>
                  <a:srgbClr val="002060"/>
                </a:solidFill>
              </a:rPr>
            </a:br>
            <a:r>
              <a:rPr lang="ro-RO" sz="1600" b="1" dirty="0">
                <a:solidFill>
                  <a:srgbClr val="002060"/>
                </a:solidFill>
              </a:rPr>
              <a:t>COLECTAREA ŞI EVACUAREA APELOR UZATE ÎN REŢELELE DE CANALIZARE ALE LOCALITĂŢILOR ŞI ÎN STAŢIILE DE EPURARE</a:t>
            </a:r>
            <a:br>
              <a:rPr lang="ro-RO" sz="1600" b="1" dirty="0">
                <a:solidFill>
                  <a:srgbClr val="002060"/>
                </a:solidFill>
              </a:rPr>
            </a:br>
            <a:r>
              <a:rPr lang="ro-RO" sz="1600" b="1" dirty="0">
                <a:solidFill>
                  <a:srgbClr val="002060"/>
                </a:solidFill>
              </a:rPr>
              <a:t>8. Principalii parametri/indicatori de calitate care trebuie să caracterizeze </a:t>
            </a:r>
            <a:r>
              <a:rPr lang="ro-RO" sz="1600" b="1" dirty="0">
                <a:solidFill>
                  <a:srgbClr val="FF0000"/>
                </a:solidFill>
              </a:rPr>
              <a:t>apele industriale uzate la evacuare în </a:t>
            </a:r>
            <a:r>
              <a:rPr lang="ro-RO" sz="1600" b="1" dirty="0" err="1">
                <a:solidFill>
                  <a:srgbClr val="FF0000"/>
                </a:solidFill>
              </a:rPr>
              <a:t>reţelele</a:t>
            </a:r>
            <a:r>
              <a:rPr lang="ro-RO" sz="1600" b="1" dirty="0">
                <a:solidFill>
                  <a:srgbClr val="FF0000"/>
                </a:solidFill>
              </a:rPr>
              <a:t> de canalizare ale </a:t>
            </a:r>
            <a:r>
              <a:rPr lang="ro-RO" sz="1600" b="1" dirty="0" err="1">
                <a:solidFill>
                  <a:srgbClr val="FF0000"/>
                </a:solidFill>
              </a:rPr>
              <a:t>localităţilor</a:t>
            </a:r>
            <a:r>
              <a:rPr lang="ro-RO" sz="1600" b="1" dirty="0">
                <a:solidFill>
                  <a:srgbClr val="002060"/>
                </a:solidFill>
              </a:rPr>
              <a:t>, precum </a:t>
            </a:r>
            <a:r>
              <a:rPr lang="ro-RO" sz="1600" b="1" dirty="0" err="1">
                <a:solidFill>
                  <a:srgbClr val="002060"/>
                </a:solidFill>
              </a:rPr>
              <a:t>şi</a:t>
            </a:r>
            <a:r>
              <a:rPr lang="ro-RO" sz="1600" b="1" dirty="0">
                <a:solidFill>
                  <a:srgbClr val="002060"/>
                </a:solidFill>
              </a:rPr>
              <a:t> în limitele maxime admisibile ce se măsoară în punctele de control sânt prevăzute </a:t>
            </a:r>
            <a:r>
              <a:rPr lang="ro-RO" sz="1600" b="1" dirty="0">
                <a:solidFill>
                  <a:srgbClr val="00B050"/>
                </a:solidFill>
              </a:rPr>
              <a:t>în anexa nr. 1 la prezentul Regulament.</a:t>
            </a:r>
            <a:br>
              <a:rPr lang="ro-RO" sz="1600" b="1" dirty="0">
                <a:solidFill>
                  <a:srgbClr val="00B050"/>
                </a:solidFill>
              </a:rPr>
            </a:br>
            <a:r>
              <a:rPr lang="ro-RO" sz="1600" b="1" dirty="0">
                <a:solidFill>
                  <a:srgbClr val="002060"/>
                </a:solidFill>
              </a:rPr>
              <a:t>9. Prin acordul de preluare a apelor uzate sau prin contractul de furnizare a serviciului de canalizare se stabilesc valori ale CMA mai mici decât cele prevăzute în anexa nr.1 la prezentul Regulament pe baza încărcării existente cu </a:t>
            </a:r>
            <a:r>
              <a:rPr lang="ro-RO" sz="1600" b="1" dirty="0" err="1">
                <a:solidFill>
                  <a:srgbClr val="002060"/>
                </a:solidFill>
              </a:rPr>
              <a:t>poluanţi</a:t>
            </a:r>
            <a:r>
              <a:rPr lang="ro-RO" sz="1600" b="1" dirty="0">
                <a:solidFill>
                  <a:srgbClr val="002060"/>
                </a:solidFill>
              </a:rPr>
              <a:t> a apei uzate în sistemul de canalizare </a:t>
            </a:r>
            <a:r>
              <a:rPr lang="ro-RO" sz="1600" b="1" dirty="0" err="1">
                <a:solidFill>
                  <a:srgbClr val="002060"/>
                </a:solidFill>
              </a:rPr>
              <a:t>şi</a:t>
            </a:r>
            <a:r>
              <a:rPr lang="ro-RO" sz="1600" b="1" dirty="0">
                <a:solidFill>
                  <a:srgbClr val="002060"/>
                </a:solidFill>
              </a:rPr>
              <a:t> încărcării </a:t>
            </a:r>
            <a:r>
              <a:rPr lang="ro-RO" sz="1600" b="1" dirty="0" err="1">
                <a:solidFill>
                  <a:srgbClr val="002060"/>
                </a:solidFill>
              </a:rPr>
              <a:t>staţiei</a:t>
            </a:r>
            <a:r>
              <a:rPr lang="ro-RO" sz="1600" b="1" dirty="0">
                <a:solidFill>
                  <a:srgbClr val="002060"/>
                </a:solidFill>
              </a:rPr>
              <a:t> de epurare a apelor uzate.</a:t>
            </a:r>
            <a:br>
              <a:rPr lang="ro-RO" sz="1600" b="1" dirty="0">
                <a:solidFill>
                  <a:srgbClr val="002060"/>
                </a:solidFill>
              </a:rPr>
            </a:br>
            <a:r>
              <a:rPr lang="ro-RO" sz="1600" b="1" dirty="0">
                <a:solidFill>
                  <a:srgbClr val="002060"/>
                </a:solidFill>
              </a:rPr>
              <a:t>În </a:t>
            </a:r>
            <a:r>
              <a:rPr lang="ro-RO" sz="1600" b="1" dirty="0" err="1">
                <a:solidFill>
                  <a:srgbClr val="002060"/>
                </a:solidFill>
              </a:rPr>
              <a:t>funcţie</a:t>
            </a:r>
            <a:r>
              <a:rPr lang="ro-RO" sz="1600" b="1" dirty="0">
                <a:solidFill>
                  <a:srgbClr val="002060"/>
                </a:solidFill>
              </a:rPr>
              <a:t> de activitatea specifică </a:t>
            </a:r>
            <a:r>
              <a:rPr lang="ro-RO" sz="1600" b="1" dirty="0" err="1">
                <a:solidFill>
                  <a:srgbClr val="002060"/>
                </a:solidFill>
              </a:rPr>
              <a:t>desfăşurată</a:t>
            </a:r>
            <a:r>
              <a:rPr lang="ro-RO" sz="1600" b="1" dirty="0">
                <a:solidFill>
                  <a:srgbClr val="002060"/>
                </a:solidFill>
              </a:rPr>
              <a:t>, apele uzate pot fi caracterizate </a:t>
            </a:r>
            <a:r>
              <a:rPr lang="ro-RO" sz="1600" b="1" dirty="0" err="1">
                <a:solidFill>
                  <a:srgbClr val="002060"/>
                </a:solidFill>
              </a:rPr>
              <a:t>şi</a:t>
            </a:r>
            <a:r>
              <a:rPr lang="ro-RO" sz="1600" b="1" dirty="0">
                <a:solidFill>
                  <a:srgbClr val="002060"/>
                </a:solidFill>
              </a:rPr>
              <a:t> prin </a:t>
            </a:r>
            <a:r>
              <a:rPr lang="ro-RO" sz="1600" b="1" dirty="0" err="1">
                <a:solidFill>
                  <a:srgbClr val="002060"/>
                </a:solidFill>
              </a:rPr>
              <a:t>alţi</a:t>
            </a:r>
            <a:r>
              <a:rPr lang="ro-RO" sz="1600" b="1" dirty="0">
                <a:solidFill>
                  <a:srgbClr val="002060"/>
                </a:solidFill>
              </a:rPr>
              <a:t> indicatori de calitate decât cei </a:t>
            </a:r>
            <a:r>
              <a:rPr lang="ro-RO" sz="1600" b="1" dirty="0" err="1">
                <a:solidFill>
                  <a:srgbClr val="002060"/>
                </a:solidFill>
              </a:rPr>
              <a:t>prevăzuţi</a:t>
            </a:r>
            <a:r>
              <a:rPr lang="ro-RO" sz="1600" b="1" dirty="0">
                <a:solidFill>
                  <a:srgbClr val="002060"/>
                </a:solidFill>
              </a:rPr>
              <a:t> în anexa nr.1 la prezentul Regulament. CMA pentru </a:t>
            </a:r>
            <a:r>
              <a:rPr lang="ro-RO" sz="1600" b="1" dirty="0" err="1">
                <a:solidFill>
                  <a:srgbClr val="002060"/>
                </a:solidFill>
              </a:rPr>
              <a:t>aceştia</a:t>
            </a:r>
            <a:r>
              <a:rPr lang="ro-RO" sz="1600" b="1" dirty="0">
                <a:solidFill>
                  <a:srgbClr val="002060"/>
                </a:solidFill>
              </a:rPr>
              <a:t> se va stabili în baza studiilor de specialitate, la solicitarea </a:t>
            </a:r>
            <a:r>
              <a:rPr lang="ro-RO" sz="1600" b="1" dirty="0" err="1">
                <a:solidFill>
                  <a:srgbClr val="002060"/>
                </a:solidFill>
              </a:rPr>
              <a:t>şi</a:t>
            </a:r>
            <a:r>
              <a:rPr lang="ro-RO" sz="1600" b="1" dirty="0">
                <a:solidFill>
                  <a:srgbClr val="002060"/>
                </a:solidFill>
              </a:rPr>
              <a:t> din contul consumatorului.</a:t>
            </a:r>
            <a:br>
              <a:rPr lang="ro-RO"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4839583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792808"/>
            <a:ext cx="8839199" cy="4468668"/>
          </a:xfrm>
        </p:spPr>
        <p:txBody>
          <a:bodyPr/>
          <a:lstStyle/>
          <a:p>
            <a:r>
              <a:rPr lang="ro-RO" sz="1600" b="1" dirty="0">
                <a:solidFill>
                  <a:srgbClr val="002060"/>
                </a:solidFill>
              </a:rPr>
              <a:t>Aceste studii vor cuprinde metodele de analiză cantitativă </a:t>
            </a:r>
            <a:r>
              <a:rPr lang="ro-RO" sz="1600" b="1" dirty="0" err="1">
                <a:solidFill>
                  <a:srgbClr val="002060"/>
                </a:solidFill>
              </a:rPr>
              <a:t>şi</a:t>
            </a:r>
            <a:r>
              <a:rPr lang="ro-RO" sz="1600" b="1" dirty="0">
                <a:solidFill>
                  <a:srgbClr val="002060"/>
                </a:solidFill>
              </a:rPr>
              <a:t> calitativă a indicatorilor de calitate, tehnologiile de epurare adecvate a </a:t>
            </a:r>
            <a:r>
              <a:rPr lang="ro-RO" sz="1600" b="1" dirty="0" err="1">
                <a:solidFill>
                  <a:srgbClr val="002060"/>
                </a:solidFill>
              </a:rPr>
              <a:t>poluanţilor</a:t>
            </a:r>
            <a:r>
              <a:rPr lang="ro-RO" sz="1600" b="1" dirty="0">
                <a:solidFill>
                  <a:srgbClr val="002060"/>
                </a:solidFill>
              </a:rPr>
              <a:t> aprobate de autoritatea administrativă subordonată organului central de specialitate al </a:t>
            </a:r>
            <a:r>
              <a:rPr lang="ro-RO" sz="1600" b="1" dirty="0" err="1">
                <a:solidFill>
                  <a:srgbClr val="002060"/>
                </a:solidFill>
              </a:rPr>
              <a:t>administraţiei</a:t>
            </a:r>
            <a:r>
              <a:rPr lang="ro-RO" sz="1600" b="1" dirty="0">
                <a:solidFill>
                  <a:srgbClr val="002060"/>
                </a:solidFill>
              </a:rPr>
              <a:t> publice în domeniul mediului, după coordonarea prealabilă a acestora cu autoritatea </a:t>
            </a:r>
            <a:r>
              <a:rPr lang="ro-RO" sz="1600" b="1" dirty="0" err="1">
                <a:solidFill>
                  <a:srgbClr val="002060"/>
                </a:solidFill>
              </a:rPr>
              <a:t>administraţiei</a:t>
            </a:r>
            <a:r>
              <a:rPr lang="ro-RO" sz="1600" b="1" dirty="0">
                <a:solidFill>
                  <a:srgbClr val="002060"/>
                </a:solidFill>
              </a:rPr>
              <a:t> publice locale, în a cărei proprietate se află </a:t>
            </a:r>
            <a:r>
              <a:rPr lang="ro-RO" sz="1600" b="1" dirty="0" err="1">
                <a:solidFill>
                  <a:srgbClr val="002060"/>
                </a:solidFill>
              </a:rPr>
              <a:t>reţelele</a:t>
            </a:r>
            <a:r>
              <a:rPr lang="ro-RO" sz="1600" b="1" dirty="0">
                <a:solidFill>
                  <a:srgbClr val="002060"/>
                </a:solidFill>
              </a:rPr>
              <a:t> </a:t>
            </a:r>
            <a:r>
              <a:rPr lang="ro-RO" sz="1600" b="1" dirty="0" err="1">
                <a:solidFill>
                  <a:srgbClr val="002060"/>
                </a:solidFill>
              </a:rPr>
              <a:t>şi</a:t>
            </a:r>
            <a:r>
              <a:rPr lang="ro-RO" sz="1600" b="1" dirty="0">
                <a:solidFill>
                  <a:srgbClr val="002060"/>
                </a:solidFill>
              </a:rPr>
              <a:t> </a:t>
            </a:r>
            <a:r>
              <a:rPr lang="ro-RO" sz="1600" b="1" dirty="0" err="1">
                <a:solidFill>
                  <a:srgbClr val="002060"/>
                </a:solidFill>
              </a:rPr>
              <a:t>instalaţiile</a:t>
            </a:r>
            <a:r>
              <a:rPr lang="ro-RO" sz="1600" b="1" dirty="0">
                <a:solidFill>
                  <a:srgbClr val="002060"/>
                </a:solidFill>
              </a:rPr>
              <a:t> de canalizare </a:t>
            </a:r>
            <a:r>
              <a:rPr lang="ro-RO" sz="1600" b="1" dirty="0" err="1">
                <a:solidFill>
                  <a:srgbClr val="002060"/>
                </a:solidFill>
              </a:rPr>
              <a:t>şi</a:t>
            </a:r>
            <a:r>
              <a:rPr lang="ro-RO" sz="1600" b="1" dirty="0">
                <a:solidFill>
                  <a:srgbClr val="002060"/>
                </a:solidFill>
              </a:rPr>
              <a:t> epurare a apelor uzate sau cu operatorul, dacă acestuia, prin contractul de gestiune, i-a fost delegată o asemenea împuternicire.</a:t>
            </a:r>
            <a:br>
              <a:rPr lang="ro-RO" sz="1600" b="1" dirty="0">
                <a:solidFill>
                  <a:srgbClr val="002060"/>
                </a:solidFill>
              </a:rPr>
            </a:br>
            <a:r>
              <a:rPr lang="ro-RO" sz="1600" b="1" dirty="0">
                <a:latin typeface="Arial" panose="020B0604020202020204" pitchFamily="34" charset="0"/>
              </a:rPr>
              <a:t>9</a:t>
            </a:r>
            <a:r>
              <a:rPr lang="ro-RO" sz="1600" b="1" baseline="30000" dirty="0">
                <a:latin typeface="Arial" panose="020B0604020202020204" pitchFamily="34" charset="0"/>
              </a:rPr>
              <a:t>1 </a:t>
            </a:r>
            <a:r>
              <a:rPr lang="ro-RO" sz="1600" b="1" dirty="0">
                <a:solidFill>
                  <a:srgbClr val="002060"/>
                </a:solidFill>
              </a:rPr>
              <a:t>Indicatorii de calitate/CMA, care urmează să fie </a:t>
            </a:r>
            <a:r>
              <a:rPr lang="ro-RO" sz="1600" b="1" dirty="0" err="1">
                <a:solidFill>
                  <a:srgbClr val="002060"/>
                </a:solidFill>
              </a:rPr>
              <a:t>analizaţi</a:t>
            </a:r>
            <a:r>
              <a:rPr lang="ro-RO" sz="1600" b="1" dirty="0">
                <a:solidFill>
                  <a:srgbClr val="002060"/>
                </a:solidFill>
              </a:rPr>
              <a:t> în cadrul </a:t>
            </a:r>
            <a:r>
              <a:rPr lang="ro-RO" sz="1600" b="1" dirty="0" err="1">
                <a:solidFill>
                  <a:srgbClr val="002060"/>
                </a:solidFill>
              </a:rPr>
              <a:t>investigaţiilor</a:t>
            </a:r>
            <a:r>
              <a:rPr lang="ro-RO" sz="1600" b="1" dirty="0">
                <a:solidFill>
                  <a:srgbClr val="002060"/>
                </a:solidFill>
              </a:rPr>
              <a:t> de laborator, pentru efectuarea controlului </a:t>
            </a:r>
            <a:r>
              <a:rPr lang="ro-RO" sz="1600" b="1" dirty="0" err="1">
                <a:solidFill>
                  <a:srgbClr val="002060"/>
                </a:solidFill>
              </a:rPr>
              <a:t>calităţii</a:t>
            </a:r>
            <a:r>
              <a:rPr lang="ro-RO" sz="1600" b="1" dirty="0">
                <a:solidFill>
                  <a:srgbClr val="002060"/>
                </a:solidFill>
              </a:rPr>
              <a:t> apelor uzate deversate în sistemul public de canalizare de către consumatori îi </a:t>
            </a:r>
            <a:r>
              <a:rPr lang="ro-RO" sz="1600" b="1" dirty="0" err="1">
                <a:solidFill>
                  <a:srgbClr val="002060"/>
                </a:solidFill>
              </a:rPr>
              <a:t>stabileşte</a:t>
            </a:r>
            <a:r>
              <a:rPr lang="ro-RO" sz="1600" b="1" dirty="0">
                <a:solidFill>
                  <a:srgbClr val="002060"/>
                </a:solidFill>
              </a:rPr>
              <a:t> operatorul, aprobă autoritatea </a:t>
            </a:r>
            <a:r>
              <a:rPr lang="ro-RO" sz="1600" b="1" dirty="0" err="1">
                <a:solidFill>
                  <a:srgbClr val="002060"/>
                </a:solidFill>
              </a:rPr>
              <a:t>administraţiei</a:t>
            </a:r>
            <a:r>
              <a:rPr lang="ro-RO" sz="1600" b="1" dirty="0">
                <a:solidFill>
                  <a:srgbClr val="002060"/>
                </a:solidFill>
              </a:rPr>
              <a:t> publice locale </a:t>
            </a:r>
            <a:r>
              <a:rPr lang="ro-RO" sz="1600" b="1" dirty="0" err="1">
                <a:solidFill>
                  <a:srgbClr val="002060"/>
                </a:solidFill>
              </a:rPr>
              <a:t>şi</a:t>
            </a:r>
            <a:r>
              <a:rPr lang="ro-RO" sz="1600" b="1" dirty="0">
                <a:solidFill>
                  <a:srgbClr val="002060"/>
                </a:solidFill>
              </a:rPr>
              <a:t> sunt </a:t>
            </a:r>
            <a:r>
              <a:rPr lang="ro-RO" sz="1600" b="1" dirty="0" err="1">
                <a:solidFill>
                  <a:srgbClr val="002060"/>
                </a:solidFill>
              </a:rPr>
              <a:t>coordonaţi</a:t>
            </a:r>
            <a:r>
              <a:rPr lang="ro-RO" sz="1600" b="1" dirty="0">
                <a:solidFill>
                  <a:srgbClr val="002060"/>
                </a:solidFill>
              </a:rPr>
              <a:t> cu autoritatea administrativă subordonată organului central de specialitate al </a:t>
            </a:r>
            <a:r>
              <a:rPr lang="ro-RO" sz="1600" b="1" dirty="0" err="1">
                <a:solidFill>
                  <a:srgbClr val="002060"/>
                </a:solidFill>
              </a:rPr>
              <a:t>administraţiei</a:t>
            </a:r>
            <a:r>
              <a:rPr lang="ro-RO" sz="1600" b="1" dirty="0">
                <a:solidFill>
                  <a:srgbClr val="002060"/>
                </a:solidFill>
              </a:rPr>
              <a:t> publice în domeniul mediului, în </a:t>
            </a:r>
            <a:r>
              <a:rPr lang="ro-RO" sz="1600" b="1" dirty="0" err="1">
                <a:solidFill>
                  <a:srgbClr val="002060"/>
                </a:solidFill>
              </a:rPr>
              <a:t>funcţie</a:t>
            </a:r>
            <a:r>
              <a:rPr lang="ro-RO" sz="1600" b="1" dirty="0">
                <a:solidFill>
                  <a:srgbClr val="002060"/>
                </a:solidFill>
              </a:rPr>
              <a:t> de tipul de activitate </a:t>
            </a:r>
            <a:r>
              <a:rPr lang="ro-RO" sz="1600" b="1" dirty="0" err="1">
                <a:solidFill>
                  <a:srgbClr val="002060"/>
                </a:solidFill>
              </a:rPr>
              <a:t>şi</a:t>
            </a:r>
            <a:r>
              <a:rPr lang="ro-RO" sz="1600" b="1" dirty="0">
                <a:solidFill>
                  <a:srgbClr val="002060"/>
                </a:solidFill>
              </a:rPr>
              <a:t> materia primă utilizată.</a:t>
            </a:r>
            <a:br>
              <a:rPr lang="ro-RO" sz="1600" b="1" dirty="0">
                <a:solidFill>
                  <a:srgbClr val="002060"/>
                </a:solidFill>
              </a:rPr>
            </a:br>
            <a:r>
              <a:rPr lang="ro-RO" sz="1600" b="1" dirty="0">
                <a:solidFill>
                  <a:srgbClr val="002060"/>
                </a:solidFill>
              </a:rPr>
              <a:t>Astfel, prin Decizia Consiliului Municipal </a:t>
            </a:r>
            <a:r>
              <a:rPr lang="ro-RO" sz="1600" b="1" dirty="0" err="1">
                <a:solidFill>
                  <a:srgbClr val="002060"/>
                </a:solidFill>
              </a:rPr>
              <a:t>Chişinău</a:t>
            </a:r>
            <a:r>
              <a:rPr lang="ro-RO" sz="1600" b="1" dirty="0">
                <a:solidFill>
                  <a:srgbClr val="002060"/>
                </a:solidFill>
              </a:rPr>
              <a:t> nr. 20/1 din 27.11.2020 s-au aproba:</a:t>
            </a:r>
            <a:br>
              <a:rPr lang="ro-RO" sz="1600" b="1" dirty="0">
                <a:solidFill>
                  <a:srgbClr val="002060"/>
                </a:solidFill>
              </a:rPr>
            </a:br>
            <a:r>
              <a:rPr lang="ro-RO" sz="1600" b="1" dirty="0">
                <a:solidFill>
                  <a:srgbClr val="002060"/>
                </a:solidFill>
              </a:rPr>
              <a:t>1. Indicatorii de calitate/CMA care urmează să fie </a:t>
            </a:r>
            <a:r>
              <a:rPr lang="ro-RO" sz="1600" b="1" dirty="0" err="1">
                <a:solidFill>
                  <a:srgbClr val="002060"/>
                </a:solidFill>
              </a:rPr>
              <a:t>analizaţi</a:t>
            </a:r>
            <a:r>
              <a:rPr lang="ro-RO" sz="1600" b="1" dirty="0">
                <a:solidFill>
                  <a:srgbClr val="002060"/>
                </a:solidFill>
              </a:rPr>
              <a:t> în cadrul </a:t>
            </a:r>
            <a:r>
              <a:rPr lang="ro-RO" sz="1600" b="1" dirty="0" err="1">
                <a:solidFill>
                  <a:srgbClr val="002060"/>
                </a:solidFill>
              </a:rPr>
              <a:t>investigaţiilor</a:t>
            </a:r>
            <a:r>
              <a:rPr lang="ro-RO" sz="1600" b="1" dirty="0">
                <a:solidFill>
                  <a:srgbClr val="002060"/>
                </a:solidFill>
              </a:rPr>
              <a:t> de laborator, pentru efectuarea controlului </a:t>
            </a:r>
            <a:r>
              <a:rPr lang="ro-RO" sz="1600" b="1" dirty="0" err="1">
                <a:solidFill>
                  <a:srgbClr val="002060"/>
                </a:solidFill>
              </a:rPr>
              <a:t>calităţii</a:t>
            </a:r>
            <a:r>
              <a:rPr lang="ro-RO" sz="1600" b="1" dirty="0">
                <a:solidFill>
                  <a:srgbClr val="002060"/>
                </a:solidFill>
              </a:rPr>
              <a:t> apelor uzate deversate în sistemul public de canalizare de către consumatorii non-casnici în mun. </a:t>
            </a:r>
            <a:r>
              <a:rPr lang="ro-RO" sz="1600" b="1" dirty="0" err="1">
                <a:solidFill>
                  <a:srgbClr val="002060"/>
                </a:solidFill>
              </a:rPr>
              <a:t>Chişinău</a:t>
            </a:r>
            <a:r>
              <a:rPr lang="ro-RO" sz="1600" b="1" dirty="0">
                <a:solidFill>
                  <a:srgbClr val="002060"/>
                </a:solidFill>
              </a:rPr>
              <a:t>;</a:t>
            </a:r>
            <a:br>
              <a:rPr lang="ro-RO"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9864707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845308"/>
            <a:ext cx="8839199" cy="4416167"/>
          </a:xfrm>
        </p:spPr>
        <p:txBody>
          <a:bodyPr/>
          <a:lstStyle/>
          <a:p>
            <a:r>
              <a:rPr lang="ro-RO" sz="1800" b="1" dirty="0">
                <a:solidFill>
                  <a:srgbClr val="002060"/>
                </a:solidFill>
              </a:rPr>
              <a:t>Obiectivul cursului</a:t>
            </a:r>
            <a:r>
              <a:rPr lang="en-US" sz="1800" b="1" dirty="0">
                <a:solidFill>
                  <a:srgbClr val="002060"/>
                </a:solidFill>
              </a:rPr>
              <a:t>: </a:t>
            </a:r>
            <a:br>
              <a:rPr lang="ro-RO" sz="1800" b="1" dirty="0">
                <a:solidFill>
                  <a:srgbClr val="002060"/>
                </a:solidFill>
              </a:rPr>
            </a:br>
            <a:br>
              <a:rPr lang="ro-RO" sz="1800" b="1" dirty="0">
                <a:solidFill>
                  <a:srgbClr val="002060"/>
                </a:solidFill>
              </a:rPr>
            </a:br>
            <a:r>
              <a:rPr lang="ro-RO" sz="1800" b="1" dirty="0">
                <a:solidFill>
                  <a:srgbClr val="002060"/>
                </a:solidFill>
              </a:rPr>
              <a:t>Familiarizarea participanților cu actele normative </a:t>
            </a:r>
            <a:r>
              <a:rPr lang="ro-RO" sz="1800" b="1" dirty="0" err="1">
                <a:solidFill>
                  <a:srgbClr val="002060"/>
                </a:solidFill>
              </a:rPr>
              <a:t>şi</a:t>
            </a:r>
            <a:r>
              <a:rPr lang="ro-RO" sz="1800" b="1" dirty="0">
                <a:solidFill>
                  <a:srgbClr val="002060"/>
                </a:solidFill>
              </a:rPr>
              <a:t> legislative în vigoare în domeniul controlului calității apelor uzate deversate de către întreprinderile industriale/de producere în sistemul public de canalizare și/sau în corpuri de apă.</a:t>
            </a:r>
            <a:br>
              <a:rPr lang="ro-RO" sz="1800" b="1" dirty="0">
                <a:solidFill>
                  <a:srgbClr val="002060"/>
                </a:solidFill>
              </a:rPr>
            </a:br>
            <a:br>
              <a:rPr lang="ro-RO"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4810750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792808"/>
            <a:ext cx="8839199" cy="4468668"/>
          </a:xfrm>
        </p:spPr>
        <p:txBody>
          <a:bodyPr/>
          <a:lstStyle/>
          <a:p>
            <a:r>
              <a:rPr lang="ro-RO" sz="1600" b="1" dirty="0">
                <a:solidFill>
                  <a:srgbClr val="002060"/>
                </a:solidFill>
              </a:rPr>
              <a:t>2. Normativele CMA ale indicatorilor de calitate a apelor uzate evacuate în sistemul </a:t>
            </a:r>
            <a:r>
              <a:rPr lang="ro-RO" sz="1600" b="1" dirty="0" err="1">
                <a:solidFill>
                  <a:srgbClr val="002060"/>
                </a:solidFill>
              </a:rPr>
              <a:t>puublic</a:t>
            </a:r>
            <a:r>
              <a:rPr lang="ro-RO" sz="1600" b="1" dirty="0">
                <a:solidFill>
                  <a:srgbClr val="002060"/>
                </a:solidFill>
              </a:rPr>
              <a:t> de canalizare/</a:t>
            </a:r>
            <a:r>
              <a:rPr lang="ro-RO" sz="1600" b="1" dirty="0" err="1">
                <a:solidFill>
                  <a:srgbClr val="002060"/>
                </a:solidFill>
              </a:rPr>
              <a:t>staţia</a:t>
            </a:r>
            <a:r>
              <a:rPr lang="ro-RO" sz="1600" b="1" dirty="0">
                <a:solidFill>
                  <a:srgbClr val="002060"/>
                </a:solidFill>
              </a:rPr>
              <a:t> de epurare pentru consumatorii non-casnici la nivelul celor stabilite în Anexa nr. 1 din HG 950/2013.</a:t>
            </a:r>
            <a:br>
              <a:rPr lang="ro-RO" sz="1600" b="1" dirty="0">
                <a:solidFill>
                  <a:srgbClr val="002060"/>
                </a:solidFill>
              </a:rPr>
            </a:br>
            <a:br>
              <a:rPr lang="ro-RO" sz="1600" b="1" dirty="0">
                <a:solidFill>
                  <a:srgbClr val="002060"/>
                </a:solidFill>
              </a:rPr>
            </a:br>
            <a:r>
              <a:rPr lang="ro-RO" sz="1600" b="1" dirty="0">
                <a:solidFill>
                  <a:srgbClr val="002060"/>
                </a:solidFill>
              </a:rPr>
              <a:t>Accesarea Deciziei CMC nr. 20/1 din 27 noiembrie 2020la linkul: </a:t>
            </a:r>
            <a:r>
              <a:rPr lang="ro-RO" sz="1600" b="1" dirty="0">
                <a:solidFill>
                  <a:srgbClr val="002060"/>
                </a:solidFill>
                <a:hlinkClick r:id="rId2" action="ppaction://hlinkfile"/>
              </a:rPr>
              <a:t>file:///D:/Users/ajicul/Documents/legi%20propuneri%20modificare%20la%20legi/mapa%20%20pu%20sedinta%20din%2025.10.2019%20imp%20art.%2022%20legea%20303/public_publications_32023408_md_20_1.pdf</a:t>
            </a:r>
            <a:br>
              <a:rPr lang="ro-RO" sz="1600" b="1" dirty="0">
                <a:solidFill>
                  <a:srgbClr val="002060"/>
                </a:solidFill>
              </a:rPr>
            </a:br>
            <a:br>
              <a:rPr lang="ro-RO" sz="1600" b="1" dirty="0">
                <a:solidFill>
                  <a:srgbClr val="002060"/>
                </a:solidFill>
              </a:rPr>
            </a:br>
            <a:r>
              <a:rPr lang="ro-RO" sz="1600" b="1" dirty="0">
                <a:solidFill>
                  <a:srgbClr val="002060"/>
                </a:solidFill>
              </a:rPr>
              <a:t>9</a:t>
            </a:r>
            <a:r>
              <a:rPr lang="ro-RO" sz="1600" b="1" baseline="30000" dirty="0">
                <a:latin typeface="Arial" panose="020B0604020202020204" pitchFamily="34" charset="0"/>
              </a:rPr>
              <a:t>2 </a:t>
            </a:r>
            <a:r>
              <a:rPr lang="ro-RO" sz="1600" b="1" dirty="0">
                <a:solidFill>
                  <a:srgbClr val="002060"/>
                </a:solidFill>
              </a:rPr>
              <a:t>. Consumatorii, </a:t>
            </a:r>
            <a:r>
              <a:rPr lang="ro-RO" sz="1600" b="1" dirty="0" err="1">
                <a:solidFill>
                  <a:srgbClr val="002060"/>
                </a:solidFill>
              </a:rPr>
              <a:t>alţii</a:t>
            </a:r>
            <a:r>
              <a:rPr lang="ro-RO" sz="1600" b="1" dirty="0">
                <a:solidFill>
                  <a:srgbClr val="002060"/>
                </a:solidFill>
              </a:rPr>
              <a:t> decât cei casnici, evacuează apele uzate în sistemul public de canalizare prin racorduri individuale, separate de </a:t>
            </a:r>
            <a:r>
              <a:rPr lang="ro-RO" sz="1600" b="1" dirty="0" err="1">
                <a:solidFill>
                  <a:srgbClr val="002060"/>
                </a:solidFill>
              </a:rPr>
              <a:t>reţelele</a:t>
            </a:r>
            <a:r>
              <a:rPr lang="ro-RO" sz="1600" b="1" dirty="0">
                <a:solidFill>
                  <a:srgbClr val="002060"/>
                </a:solidFill>
              </a:rPr>
              <a:t> de canalizare prin care evacuează ape uzate </a:t>
            </a:r>
            <a:r>
              <a:rPr lang="ro-RO" sz="1600" b="1" dirty="0" err="1">
                <a:solidFill>
                  <a:srgbClr val="002060"/>
                </a:solidFill>
              </a:rPr>
              <a:t>alţi</a:t>
            </a:r>
            <a:r>
              <a:rPr lang="ro-RO" sz="1600" b="1" dirty="0">
                <a:solidFill>
                  <a:srgbClr val="002060"/>
                </a:solidFill>
              </a:rPr>
              <a:t> consumatori sau de </a:t>
            </a:r>
            <a:r>
              <a:rPr lang="ro-RO" sz="1600" b="1" dirty="0" err="1">
                <a:solidFill>
                  <a:srgbClr val="002060"/>
                </a:solidFill>
              </a:rPr>
              <a:t>reţelele</a:t>
            </a:r>
            <a:r>
              <a:rPr lang="ro-RO" sz="1600" b="1" dirty="0">
                <a:solidFill>
                  <a:srgbClr val="002060"/>
                </a:solidFill>
              </a:rPr>
              <a:t> publice de canalizare aflate în proprietatea </a:t>
            </a:r>
            <a:r>
              <a:rPr lang="ro-RO" sz="1600" b="1" dirty="0" err="1">
                <a:solidFill>
                  <a:srgbClr val="002060"/>
                </a:solidFill>
              </a:rPr>
              <a:t>autorităţilor</a:t>
            </a:r>
            <a:r>
              <a:rPr lang="ro-RO" sz="1600" b="1" dirty="0">
                <a:solidFill>
                  <a:srgbClr val="002060"/>
                </a:solidFill>
              </a:rPr>
              <a:t>/</a:t>
            </a:r>
            <a:r>
              <a:rPr lang="ro-RO" sz="1600" b="1" dirty="0" err="1">
                <a:solidFill>
                  <a:srgbClr val="002060"/>
                </a:solidFill>
              </a:rPr>
              <a:t>instituţiilor</a:t>
            </a:r>
            <a:r>
              <a:rPr lang="ro-RO" sz="1600" b="1" dirty="0">
                <a:solidFill>
                  <a:srgbClr val="002060"/>
                </a:solidFill>
              </a:rPr>
              <a:t> publice, construite conform standardelor.</a:t>
            </a:r>
            <a:br>
              <a:rPr lang="ro-RO" sz="1600" b="1" dirty="0">
                <a:solidFill>
                  <a:srgbClr val="002060"/>
                </a:solidFill>
              </a:rPr>
            </a:br>
            <a:r>
              <a:rPr lang="ro-RO" sz="1600" b="1" dirty="0">
                <a:solidFill>
                  <a:srgbClr val="002060"/>
                </a:solidFill>
              </a:rPr>
              <a:t>La hotarul delimitării </a:t>
            </a:r>
            <a:r>
              <a:rPr lang="ro-RO" sz="1600" b="1" dirty="0" err="1">
                <a:solidFill>
                  <a:srgbClr val="002060"/>
                </a:solidFill>
              </a:rPr>
              <a:t>reţelelor</a:t>
            </a:r>
            <a:r>
              <a:rPr lang="ro-RO" sz="1600" b="1" dirty="0">
                <a:solidFill>
                  <a:srgbClr val="002060"/>
                </a:solidFill>
              </a:rPr>
              <a:t> de canalizare ale consumatorilor, </a:t>
            </a:r>
            <a:r>
              <a:rPr lang="ro-RO" sz="1600" b="1" dirty="0" err="1">
                <a:solidFill>
                  <a:srgbClr val="002060"/>
                </a:solidFill>
              </a:rPr>
              <a:t>alţii</a:t>
            </a:r>
            <a:r>
              <a:rPr lang="ro-RO" sz="1600" b="1" dirty="0">
                <a:solidFill>
                  <a:srgbClr val="002060"/>
                </a:solidFill>
              </a:rPr>
              <a:t> decât cei casnici, de cele ale operatorului, în afara terenului aflat în proprietatea/posesia sau </a:t>
            </a:r>
            <a:r>
              <a:rPr lang="ro-RO" sz="1600" b="1" dirty="0" err="1">
                <a:solidFill>
                  <a:srgbClr val="002060"/>
                </a:solidFill>
              </a:rPr>
              <a:t>folosinţa</a:t>
            </a:r>
            <a:r>
              <a:rPr lang="ro-RO" sz="1600" b="1" dirty="0">
                <a:solidFill>
                  <a:srgbClr val="002060"/>
                </a:solidFill>
              </a:rPr>
              <a:t> acestora, </a:t>
            </a:r>
            <a:r>
              <a:rPr lang="ro-RO" sz="1600" b="1" dirty="0">
                <a:solidFill>
                  <a:srgbClr val="00B050"/>
                </a:solidFill>
              </a:rPr>
              <a:t>se amplasează un punct de control pentru prelevarea probelor de apă uzată.</a:t>
            </a:r>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053138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792808"/>
            <a:ext cx="8839199" cy="4468668"/>
          </a:xfrm>
        </p:spPr>
        <p:txBody>
          <a:bodyPr/>
          <a:lstStyle/>
          <a:p>
            <a:r>
              <a:rPr lang="ro-RO" sz="1600" b="1" dirty="0">
                <a:solidFill>
                  <a:srgbClr val="00B050"/>
                </a:solidFill>
              </a:rPr>
              <a:t>CMA a </a:t>
            </a:r>
            <a:r>
              <a:rPr lang="ro-RO" sz="1600" b="1" dirty="0" err="1">
                <a:solidFill>
                  <a:srgbClr val="00B050"/>
                </a:solidFill>
              </a:rPr>
              <a:t>poluanţilor</a:t>
            </a:r>
            <a:r>
              <a:rPr lang="ro-RO" sz="1600" b="1" dirty="0">
                <a:solidFill>
                  <a:srgbClr val="00B050"/>
                </a:solidFill>
              </a:rPr>
              <a:t> din apele uzate în sistemul public de canalizare se determină pentru fiecare consumator în parte, luând în considerare prevederile metodologiei de calcul a CMA a </a:t>
            </a:r>
            <a:r>
              <a:rPr lang="ro-RO" sz="1600" b="1" dirty="0" err="1">
                <a:solidFill>
                  <a:srgbClr val="00B050"/>
                </a:solidFill>
              </a:rPr>
              <a:t>substanţelor</a:t>
            </a:r>
            <a:r>
              <a:rPr lang="ro-RO" sz="1600" b="1" dirty="0">
                <a:solidFill>
                  <a:srgbClr val="00B050"/>
                </a:solidFill>
              </a:rPr>
              <a:t> poluante în apele uzate evacuate în sistemul de canalizare al </a:t>
            </a:r>
            <a:r>
              <a:rPr lang="ro-RO" sz="1600" b="1" dirty="0" err="1">
                <a:solidFill>
                  <a:srgbClr val="00B050"/>
                </a:solidFill>
              </a:rPr>
              <a:t>localităţii</a:t>
            </a:r>
            <a:r>
              <a:rPr lang="ro-RO" sz="1600" b="1" dirty="0">
                <a:solidFill>
                  <a:srgbClr val="00B050"/>
                </a:solidFill>
              </a:rPr>
              <a:t>, conform anexei nr. 6 la prezentul Regulament.</a:t>
            </a:r>
            <a:br>
              <a:rPr lang="ro-RO" sz="1600" b="1" dirty="0">
                <a:solidFill>
                  <a:srgbClr val="00B050"/>
                </a:solidFill>
              </a:rPr>
            </a:br>
            <a:r>
              <a:rPr lang="ro-RO" sz="1600" b="1" dirty="0">
                <a:solidFill>
                  <a:srgbClr val="002060"/>
                </a:solidFill>
              </a:rPr>
              <a:t>11. Se interzice evacuarea apelor industriale uzate în al căror </a:t>
            </a:r>
            <a:r>
              <a:rPr lang="ro-RO" sz="1600" b="1" dirty="0" err="1">
                <a:solidFill>
                  <a:srgbClr val="002060"/>
                </a:solidFill>
              </a:rPr>
              <a:t>conţinut</a:t>
            </a:r>
            <a:r>
              <a:rPr lang="ro-RO" sz="1600" b="1" dirty="0">
                <a:solidFill>
                  <a:srgbClr val="002060"/>
                </a:solidFill>
              </a:rPr>
              <a:t> sunt </a:t>
            </a:r>
            <a:r>
              <a:rPr lang="ro-RO" sz="1600" b="1" dirty="0" err="1">
                <a:solidFill>
                  <a:srgbClr val="002060"/>
                </a:solidFill>
              </a:rPr>
              <a:t>substanţe</a:t>
            </a:r>
            <a:r>
              <a:rPr lang="ro-RO" sz="1600" b="1" dirty="0">
                <a:solidFill>
                  <a:srgbClr val="002060"/>
                </a:solidFill>
              </a:rPr>
              <a:t> periculoase sau prioritar periculoase prevăzute în Regulamentul privind </a:t>
            </a:r>
            <a:r>
              <a:rPr lang="ro-RO" sz="1600" b="1" dirty="0" err="1">
                <a:solidFill>
                  <a:srgbClr val="002060"/>
                </a:solidFill>
              </a:rPr>
              <a:t>condiţiile</a:t>
            </a:r>
            <a:r>
              <a:rPr lang="ro-RO" sz="1600" b="1" dirty="0">
                <a:solidFill>
                  <a:srgbClr val="002060"/>
                </a:solidFill>
              </a:rPr>
              <a:t> de deversare a apelor uzate în corpurile de apă, aprobat prin Hotărârea Guvernului nr.802/2013, dacă nu este asigurată </a:t>
            </a:r>
            <a:r>
              <a:rPr lang="ro-RO" sz="1600" b="1" dirty="0" err="1">
                <a:solidFill>
                  <a:srgbClr val="002060"/>
                </a:solidFill>
              </a:rPr>
              <a:t>preepurarea</a:t>
            </a:r>
            <a:r>
              <a:rPr lang="ro-RO" sz="1600" b="1" dirty="0">
                <a:solidFill>
                  <a:srgbClr val="002060"/>
                </a:solidFill>
              </a:rPr>
              <a:t> lor înainte de evacuarea acestora în sistemul public de canalizare. </a:t>
            </a:r>
            <a:r>
              <a:rPr lang="ro-RO" sz="1600" b="1" dirty="0">
                <a:solidFill>
                  <a:srgbClr val="00B050"/>
                </a:solidFill>
              </a:rPr>
              <a:t>Se vor utiliza cele mai bune tehnici disponibile</a:t>
            </a:r>
            <a:r>
              <a:rPr lang="ro-RO" sz="1600" b="1" dirty="0">
                <a:solidFill>
                  <a:srgbClr val="002060"/>
                </a:solidFill>
              </a:rPr>
              <a:t>, astfel încât înainte de evacuarea apelor uzate în sistemul public de canalizare să fie respectate </a:t>
            </a:r>
            <a:r>
              <a:rPr lang="ro-RO" sz="1600" b="1" dirty="0" err="1">
                <a:solidFill>
                  <a:srgbClr val="002060"/>
                </a:solidFill>
              </a:rPr>
              <a:t>cerinţele</a:t>
            </a:r>
            <a:r>
              <a:rPr lang="ro-RO" sz="1600" b="1" dirty="0">
                <a:solidFill>
                  <a:srgbClr val="002060"/>
                </a:solidFill>
              </a:rPr>
              <a:t> </a:t>
            </a:r>
            <a:r>
              <a:rPr lang="ro-RO" sz="1600" b="1" dirty="0" err="1">
                <a:solidFill>
                  <a:srgbClr val="002060"/>
                </a:solidFill>
              </a:rPr>
              <a:t>şi</a:t>
            </a:r>
            <a:r>
              <a:rPr lang="ro-RO" sz="1600" b="1" dirty="0">
                <a:solidFill>
                  <a:srgbClr val="002060"/>
                </a:solidFill>
              </a:rPr>
              <a:t> normativele de evacuare stabilite în acordul de preluare al apelor uzate.</a:t>
            </a:r>
            <a:br>
              <a:rPr lang="ro-RO"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5578244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372896"/>
            <a:ext cx="8839199" cy="5042412"/>
          </a:xfrm>
        </p:spPr>
        <p:txBody>
          <a:bodyPr/>
          <a:lstStyle/>
          <a:p>
            <a:r>
              <a:rPr lang="ro-RO" sz="1600" b="1" dirty="0">
                <a:solidFill>
                  <a:srgbClr val="002060"/>
                </a:solidFill>
              </a:rPr>
              <a:t>13. Apele uzate care se evacuează în </a:t>
            </a:r>
            <a:r>
              <a:rPr lang="ro-RO" sz="1600" b="1" dirty="0" err="1">
                <a:solidFill>
                  <a:srgbClr val="002060"/>
                </a:solidFill>
              </a:rPr>
              <a:t>reţelele</a:t>
            </a:r>
            <a:r>
              <a:rPr lang="ro-RO" sz="1600" b="1" dirty="0">
                <a:solidFill>
                  <a:srgbClr val="002060"/>
                </a:solidFill>
              </a:rPr>
              <a:t> de canalizare ale </a:t>
            </a:r>
            <a:r>
              <a:rPr lang="ro-RO" sz="1600" b="1" dirty="0" err="1">
                <a:solidFill>
                  <a:srgbClr val="002060"/>
                </a:solidFill>
              </a:rPr>
              <a:t>localităţilor</a:t>
            </a:r>
            <a:r>
              <a:rPr lang="ro-RO" sz="1600" b="1" dirty="0">
                <a:solidFill>
                  <a:srgbClr val="002060"/>
                </a:solidFill>
              </a:rPr>
              <a:t> </a:t>
            </a:r>
            <a:r>
              <a:rPr lang="ro-RO" sz="1600" b="1" dirty="0" err="1">
                <a:solidFill>
                  <a:srgbClr val="002060"/>
                </a:solidFill>
              </a:rPr>
              <a:t>şi</a:t>
            </a:r>
            <a:r>
              <a:rPr lang="ro-RO" sz="1600" b="1" dirty="0">
                <a:solidFill>
                  <a:srgbClr val="002060"/>
                </a:solidFill>
              </a:rPr>
              <a:t> direct în </a:t>
            </a:r>
            <a:r>
              <a:rPr lang="ro-RO" sz="1600" b="1" dirty="0" err="1">
                <a:solidFill>
                  <a:srgbClr val="002060"/>
                </a:solidFill>
              </a:rPr>
              <a:t>staţiile</a:t>
            </a:r>
            <a:r>
              <a:rPr lang="ro-RO" sz="1600" b="1" dirty="0">
                <a:solidFill>
                  <a:srgbClr val="002060"/>
                </a:solidFill>
              </a:rPr>
              <a:t> de epurare nu trebuie să </a:t>
            </a:r>
            <a:r>
              <a:rPr lang="ro-RO" sz="1600" b="1" dirty="0" err="1">
                <a:solidFill>
                  <a:srgbClr val="002060"/>
                </a:solidFill>
              </a:rPr>
              <a:t>conţină</a:t>
            </a:r>
            <a:r>
              <a:rPr lang="ro-RO" sz="1600" b="1" dirty="0">
                <a:solidFill>
                  <a:srgbClr val="002060"/>
                </a:solidFill>
              </a:rPr>
              <a:t>:</a:t>
            </a:r>
            <a:br>
              <a:rPr lang="ro-RO" sz="1600" b="1" dirty="0">
                <a:solidFill>
                  <a:srgbClr val="002060"/>
                </a:solidFill>
              </a:rPr>
            </a:br>
            <a:r>
              <a:rPr lang="ro-RO" sz="1600" b="1" dirty="0">
                <a:solidFill>
                  <a:srgbClr val="002060"/>
                </a:solidFill>
              </a:rPr>
              <a:t>a) materii în suspensie, în </a:t>
            </a:r>
            <a:r>
              <a:rPr lang="ro-RO" sz="1600" b="1" dirty="0" err="1">
                <a:solidFill>
                  <a:srgbClr val="002060"/>
                </a:solidFill>
              </a:rPr>
              <a:t>cantităţi</a:t>
            </a:r>
            <a:r>
              <a:rPr lang="ro-RO" sz="1600" b="1" dirty="0">
                <a:solidFill>
                  <a:srgbClr val="002060"/>
                </a:solidFill>
              </a:rPr>
              <a:t> </a:t>
            </a:r>
            <a:r>
              <a:rPr lang="ro-RO" sz="1600" b="1" dirty="0" err="1">
                <a:solidFill>
                  <a:srgbClr val="002060"/>
                </a:solidFill>
              </a:rPr>
              <a:t>şi</a:t>
            </a:r>
            <a:r>
              <a:rPr lang="ro-RO" sz="1600" b="1" dirty="0">
                <a:solidFill>
                  <a:srgbClr val="002060"/>
                </a:solidFill>
              </a:rPr>
              <a:t> dimensiuni care pot constitui un factor activ de erodare a canalelor, care pot provoca depuneri sau care pot </a:t>
            </a:r>
            <a:r>
              <a:rPr lang="ro-RO" sz="1600" b="1" dirty="0" err="1">
                <a:solidFill>
                  <a:srgbClr val="002060"/>
                </a:solidFill>
              </a:rPr>
              <a:t>stînjeni</a:t>
            </a:r>
            <a:r>
              <a:rPr lang="ro-RO" sz="1600" b="1" dirty="0">
                <a:solidFill>
                  <a:srgbClr val="002060"/>
                </a:solidFill>
              </a:rPr>
              <a:t> curgerea normală a fluxului de lichid, cum </a:t>
            </a:r>
            <a:r>
              <a:rPr lang="ro-RO" sz="1600" b="1" dirty="0" err="1">
                <a:solidFill>
                  <a:srgbClr val="002060"/>
                </a:solidFill>
              </a:rPr>
              <a:t>sînt</a:t>
            </a:r>
            <a:r>
              <a:rPr lang="ro-RO" sz="1600" b="1" dirty="0">
                <a:solidFill>
                  <a:srgbClr val="002060"/>
                </a:solidFill>
              </a:rPr>
              <a:t>:</a:t>
            </a:r>
            <a:br>
              <a:rPr lang="ro-RO" sz="1600" b="1" dirty="0">
                <a:solidFill>
                  <a:srgbClr val="002060"/>
                </a:solidFill>
              </a:rPr>
            </a:br>
            <a:r>
              <a:rPr lang="ro-RO" sz="1600" b="1" dirty="0">
                <a:solidFill>
                  <a:srgbClr val="002060"/>
                </a:solidFill>
              </a:rPr>
              <a:t>materiale care, la vitezele realizate în conductele/colectoarele de canalizare corespunzătoare debitelor minime de calcul ale acestora, pot genera depuneri;</a:t>
            </a:r>
            <a:br>
              <a:rPr lang="ro-RO" sz="1600" b="1" dirty="0">
                <a:solidFill>
                  <a:srgbClr val="002060"/>
                </a:solidFill>
              </a:rPr>
            </a:br>
            <a:r>
              <a:rPr lang="ro-RO" sz="1600" b="1" dirty="0">
                <a:solidFill>
                  <a:srgbClr val="002060"/>
                </a:solidFill>
              </a:rPr>
              <a:t>diferite </a:t>
            </a:r>
            <a:r>
              <a:rPr lang="ro-RO" sz="1600" b="1" dirty="0" err="1">
                <a:solidFill>
                  <a:srgbClr val="002060"/>
                </a:solidFill>
              </a:rPr>
              <a:t>substanţe</a:t>
            </a:r>
            <a:r>
              <a:rPr lang="ro-RO" sz="1600" b="1" dirty="0">
                <a:solidFill>
                  <a:srgbClr val="002060"/>
                </a:solidFill>
              </a:rPr>
              <a:t> care se pot solidifica </a:t>
            </a:r>
            <a:r>
              <a:rPr lang="ro-RO" sz="1600" b="1" dirty="0" err="1">
                <a:solidFill>
                  <a:srgbClr val="002060"/>
                </a:solidFill>
              </a:rPr>
              <a:t>şi</a:t>
            </a:r>
            <a:r>
              <a:rPr lang="ro-RO" sz="1600" b="1" dirty="0">
                <a:solidFill>
                  <a:srgbClr val="002060"/>
                </a:solidFill>
              </a:rPr>
              <a:t> astfel pot obtura </a:t>
            </a:r>
            <a:r>
              <a:rPr lang="ro-RO" sz="1600" b="1" dirty="0" err="1">
                <a:solidFill>
                  <a:srgbClr val="002060"/>
                </a:solidFill>
              </a:rPr>
              <a:t>secţiunea</a:t>
            </a:r>
            <a:r>
              <a:rPr lang="ro-RO" sz="1600" b="1" dirty="0">
                <a:solidFill>
                  <a:srgbClr val="002060"/>
                </a:solidFill>
              </a:rPr>
              <a:t> conductelor/canalelor;</a:t>
            </a:r>
            <a:br>
              <a:rPr lang="ro-RO" sz="1600" b="1" dirty="0">
                <a:solidFill>
                  <a:srgbClr val="002060"/>
                </a:solidFill>
              </a:rPr>
            </a:br>
            <a:r>
              <a:rPr lang="ro-RO" sz="1600" b="1" dirty="0">
                <a:solidFill>
                  <a:srgbClr val="002060"/>
                </a:solidFill>
              </a:rPr>
              <a:t>corpuri solide, plutitoare sau antrenate, care nu trec prin grătarul cu </a:t>
            </a:r>
            <a:r>
              <a:rPr lang="ro-RO" sz="1600" b="1" dirty="0" err="1">
                <a:solidFill>
                  <a:srgbClr val="002060"/>
                </a:solidFill>
              </a:rPr>
              <a:t>spaţiu</a:t>
            </a:r>
            <a:r>
              <a:rPr lang="ro-RO" sz="1600" b="1" dirty="0">
                <a:solidFill>
                  <a:srgbClr val="002060"/>
                </a:solidFill>
              </a:rPr>
              <a:t> liber de 20 mm între bare, iar în cazul fibrelor </a:t>
            </a:r>
            <a:r>
              <a:rPr lang="ro-RO" sz="1600" b="1" dirty="0" err="1">
                <a:solidFill>
                  <a:srgbClr val="002060"/>
                </a:solidFill>
              </a:rPr>
              <a:t>şi</a:t>
            </a:r>
            <a:r>
              <a:rPr lang="ro-RO" sz="1600" b="1" dirty="0">
                <a:solidFill>
                  <a:srgbClr val="002060"/>
                </a:solidFill>
              </a:rPr>
              <a:t> fibrelor textile ori al materialelor similare – pene, fire de par de animale, </a:t>
            </a:r>
            <a:r>
              <a:rPr lang="ro-RO" sz="1600" b="1" dirty="0" err="1">
                <a:solidFill>
                  <a:srgbClr val="002060"/>
                </a:solidFill>
              </a:rPr>
              <a:t>şerveţele</a:t>
            </a:r>
            <a:r>
              <a:rPr lang="ro-RO" sz="1600" b="1" dirty="0">
                <a:solidFill>
                  <a:srgbClr val="002060"/>
                </a:solidFill>
              </a:rPr>
              <a:t> umede, care nu trec prin sita cu latura fantei de 2 mm;</a:t>
            </a:r>
            <a:br>
              <a:rPr lang="ro-RO" sz="1600" b="1" dirty="0">
                <a:solidFill>
                  <a:srgbClr val="002060"/>
                </a:solidFill>
              </a:rPr>
            </a:br>
            <a:r>
              <a:rPr lang="ro-RO" sz="1600" b="1" dirty="0">
                <a:solidFill>
                  <a:srgbClr val="002060"/>
                </a:solidFill>
              </a:rPr>
              <a:t>suspensii dure </a:t>
            </a:r>
            <a:r>
              <a:rPr lang="ro-RO" sz="1600" b="1" dirty="0" err="1">
                <a:solidFill>
                  <a:srgbClr val="002060"/>
                </a:solidFill>
              </a:rPr>
              <a:t>şi</a:t>
            </a:r>
            <a:r>
              <a:rPr lang="ro-RO" sz="1600" b="1" dirty="0">
                <a:solidFill>
                  <a:srgbClr val="002060"/>
                </a:solidFill>
              </a:rPr>
              <a:t> abrazive ca pulberile metalice </a:t>
            </a:r>
            <a:r>
              <a:rPr lang="ro-RO" sz="1600" b="1" dirty="0" err="1">
                <a:solidFill>
                  <a:srgbClr val="002060"/>
                </a:solidFill>
              </a:rPr>
              <a:t>şi</a:t>
            </a:r>
            <a:r>
              <a:rPr lang="ro-RO" sz="1600" b="1" dirty="0">
                <a:solidFill>
                  <a:srgbClr val="002060"/>
                </a:solidFill>
              </a:rPr>
              <a:t> granulele de roci, precum </a:t>
            </a:r>
            <a:r>
              <a:rPr lang="ro-RO" sz="1600" b="1" dirty="0" err="1">
                <a:solidFill>
                  <a:srgbClr val="002060"/>
                </a:solidFill>
              </a:rPr>
              <a:t>şi</a:t>
            </a:r>
            <a:r>
              <a:rPr lang="ro-RO" sz="1600" b="1" dirty="0">
                <a:solidFill>
                  <a:srgbClr val="002060"/>
                </a:solidFill>
              </a:rPr>
              <a:t> altele asemenea, care prin antrenare pot provoca erodarea conductelor/canalelor;</a:t>
            </a:r>
            <a:br>
              <a:rPr lang="ro-RO" sz="1600" b="1" dirty="0">
                <a:solidFill>
                  <a:srgbClr val="002060"/>
                </a:solidFill>
              </a:rPr>
            </a:br>
            <a:r>
              <a:rPr lang="ro-RO" sz="1600" b="1" dirty="0">
                <a:solidFill>
                  <a:srgbClr val="002060"/>
                </a:solidFill>
              </a:rPr>
              <a:t>păcura, uleiul, grăsimile sau alte materiale care prin formă, cantitate sau </a:t>
            </a:r>
            <a:r>
              <a:rPr lang="ro-RO" sz="1600" b="1" dirty="0" err="1">
                <a:solidFill>
                  <a:srgbClr val="002060"/>
                </a:solidFill>
              </a:rPr>
              <a:t>aderenţă</a:t>
            </a:r>
            <a:r>
              <a:rPr lang="ro-RO" sz="1600" b="1" dirty="0">
                <a:solidFill>
                  <a:srgbClr val="002060"/>
                </a:solidFill>
              </a:rPr>
              <a:t> pot conduce la crearea de zone de acumulări de depuneri pe </a:t>
            </a:r>
            <a:r>
              <a:rPr lang="ro-RO" sz="1600" b="1" dirty="0" err="1">
                <a:solidFill>
                  <a:srgbClr val="002060"/>
                </a:solidFill>
              </a:rPr>
              <a:t>pereţii</a:t>
            </a:r>
            <a:r>
              <a:rPr lang="ro-RO" sz="1600" b="1" dirty="0">
                <a:solidFill>
                  <a:srgbClr val="002060"/>
                </a:solidFill>
              </a:rPr>
              <a:t> conductelor/canalelor colectoare;</a:t>
            </a:r>
            <a:br>
              <a:rPr lang="ro-RO" sz="1600" b="1" dirty="0">
                <a:solidFill>
                  <a:srgbClr val="002060"/>
                </a:solidFill>
              </a:rPr>
            </a:br>
            <a:r>
              <a:rPr lang="ro-RO" sz="1600" b="1" dirty="0" err="1">
                <a:solidFill>
                  <a:srgbClr val="002060"/>
                </a:solidFill>
              </a:rPr>
              <a:t>substanţe</a:t>
            </a:r>
            <a:r>
              <a:rPr lang="ro-RO" sz="1600" b="1" dirty="0">
                <a:solidFill>
                  <a:srgbClr val="002060"/>
                </a:solidFill>
              </a:rPr>
              <a:t> care, singure sau în amestec cu alte </a:t>
            </a:r>
            <a:r>
              <a:rPr lang="ro-RO" sz="1600" b="1" dirty="0" err="1">
                <a:solidFill>
                  <a:srgbClr val="002060"/>
                </a:solidFill>
              </a:rPr>
              <a:t>substanţe</a:t>
            </a:r>
            <a:r>
              <a:rPr lang="ro-RO" sz="1600" b="1" dirty="0">
                <a:solidFill>
                  <a:srgbClr val="002060"/>
                </a:solidFill>
              </a:rPr>
              <a:t> </a:t>
            </a:r>
            <a:r>
              <a:rPr lang="ro-RO" sz="1600" b="1" dirty="0" err="1">
                <a:solidFill>
                  <a:srgbClr val="002060"/>
                </a:solidFill>
              </a:rPr>
              <a:t>conţinute</a:t>
            </a:r>
            <a:r>
              <a:rPr lang="ro-RO" sz="1600" b="1" dirty="0">
                <a:solidFill>
                  <a:srgbClr val="002060"/>
                </a:solidFill>
              </a:rPr>
              <a:t> în apa din </a:t>
            </a:r>
            <a:r>
              <a:rPr lang="ro-RO" sz="1600" b="1" dirty="0" err="1">
                <a:solidFill>
                  <a:srgbClr val="002060"/>
                </a:solidFill>
              </a:rPr>
              <a:t>reţelele</a:t>
            </a:r>
            <a:r>
              <a:rPr lang="ro-RO" sz="1600" b="1" dirty="0">
                <a:solidFill>
                  <a:srgbClr val="002060"/>
                </a:solidFill>
              </a:rPr>
              <a:t> de canalizare, coagulează, </a:t>
            </a:r>
            <a:r>
              <a:rPr lang="ro-RO" sz="1600" b="1" dirty="0" err="1">
                <a:solidFill>
                  <a:srgbClr val="002060"/>
                </a:solidFill>
              </a:rPr>
              <a:t>existînd</a:t>
            </a:r>
            <a:r>
              <a:rPr lang="ro-RO" sz="1600" b="1" dirty="0">
                <a:solidFill>
                  <a:srgbClr val="002060"/>
                </a:solidFill>
              </a:rPr>
              <a:t> riscul depunerii lor pe </a:t>
            </a:r>
            <a:r>
              <a:rPr lang="ro-RO" sz="1600" b="1" dirty="0" err="1">
                <a:solidFill>
                  <a:srgbClr val="002060"/>
                </a:solidFill>
              </a:rPr>
              <a:t>pereţii</a:t>
            </a:r>
            <a:r>
              <a:rPr lang="ro-RO" sz="1600" b="1" dirty="0">
                <a:solidFill>
                  <a:srgbClr val="002060"/>
                </a:solidFill>
              </a:rPr>
              <a:t> conductelor/canalelor, sau conduc la </a:t>
            </a:r>
            <a:r>
              <a:rPr lang="ro-RO" sz="1600" b="1" dirty="0" err="1">
                <a:solidFill>
                  <a:srgbClr val="002060"/>
                </a:solidFill>
              </a:rPr>
              <a:t>apariţia</a:t>
            </a:r>
            <a:r>
              <a:rPr lang="ro-RO" sz="1600" b="1" dirty="0">
                <a:solidFill>
                  <a:srgbClr val="002060"/>
                </a:solidFill>
              </a:rPr>
              <a:t> de </a:t>
            </a:r>
            <a:r>
              <a:rPr lang="ro-RO" sz="1600" b="1" dirty="0" err="1">
                <a:solidFill>
                  <a:srgbClr val="002060"/>
                </a:solidFill>
              </a:rPr>
              <a:t>substanţe</a:t>
            </a:r>
            <a:r>
              <a:rPr lang="ro-RO" sz="1600" b="1" dirty="0">
                <a:solidFill>
                  <a:srgbClr val="002060"/>
                </a:solidFill>
              </a:rPr>
              <a:t> agresive noi;</a:t>
            </a:r>
            <a:br>
              <a:rPr lang="ro-RO"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3488050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792808"/>
            <a:ext cx="8839199" cy="4700246"/>
          </a:xfrm>
        </p:spPr>
        <p:txBody>
          <a:bodyPr/>
          <a:lstStyle/>
          <a:p>
            <a:r>
              <a:rPr lang="ro-RO" sz="1600" b="1" dirty="0">
                <a:solidFill>
                  <a:srgbClr val="002060"/>
                </a:solidFill>
              </a:rPr>
              <a:t>b) </a:t>
            </a:r>
            <a:r>
              <a:rPr lang="ro-RO" sz="1600" b="1" dirty="0" err="1">
                <a:solidFill>
                  <a:srgbClr val="002060"/>
                </a:solidFill>
              </a:rPr>
              <a:t>substanţe</a:t>
            </a:r>
            <a:r>
              <a:rPr lang="ro-RO" sz="1600" b="1" dirty="0">
                <a:solidFill>
                  <a:srgbClr val="002060"/>
                </a:solidFill>
              </a:rPr>
              <a:t> cu agresivitate chimică asupra materialelor din care </a:t>
            </a:r>
            <a:r>
              <a:rPr lang="ro-RO" sz="1600" b="1" dirty="0" err="1">
                <a:solidFill>
                  <a:srgbClr val="002060"/>
                </a:solidFill>
              </a:rPr>
              <a:t>sînt</a:t>
            </a:r>
            <a:r>
              <a:rPr lang="ro-RO" sz="1600" b="1" dirty="0">
                <a:solidFill>
                  <a:srgbClr val="002060"/>
                </a:solidFill>
              </a:rPr>
              <a:t> realizate </a:t>
            </a:r>
            <a:r>
              <a:rPr lang="ro-RO" sz="1600" b="1" dirty="0" err="1">
                <a:solidFill>
                  <a:srgbClr val="002060"/>
                </a:solidFill>
              </a:rPr>
              <a:t>reţelele</a:t>
            </a:r>
            <a:r>
              <a:rPr lang="ro-RO" sz="1600" b="1" dirty="0">
                <a:solidFill>
                  <a:srgbClr val="002060"/>
                </a:solidFill>
              </a:rPr>
              <a:t> de canalizare </a:t>
            </a:r>
            <a:r>
              <a:rPr lang="ro-RO" sz="1600" b="1" dirty="0" err="1">
                <a:solidFill>
                  <a:srgbClr val="002060"/>
                </a:solidFill>
              </a:rPr>
              <a:t>şi</a:t>
            </a:r>
            <a:r>
              <a:rPr lang="ro-RO" sz="1600" b="1" dirty="0">
                <a:solidFill>
                  <a:srgbClr val="002060"/>
                </a:solidFill>
              </a:rPr>
              <a:t> echipamentele </a:t>
            </a:r>
            <a:r>
              <a:rPr lang="ro-RO" sz="1600" b="1" dirty="0" err="1">
                <a:solidFill>
                  <a:srgbClr val="002060"/>
                </a:solidFill>
              </a:rPr>
              <a:t>şi</a:t>
            </a:r>
            <a:r>
              <a:rPr lang="ro-RO" sz="1600" b="1" dirty="0">
                <a:solidFill>
                  <a:srgbClr val="002060"/>
                </a:solidFill>
              </a:rPr>
              <a:t> conductele din </a:t>
            </a:r>
            <a:r>
              <a:rPr lang="ro-RO" sz="1600" b="1" dirty="0" err="1">
                <a:solidFill>
                  <a:srgbClr val="002060"/>
                </a:solidFill>
              </a:rPr>
              <a:t>staţiile</a:t>
            </a:r>
            <a:r>
              <a:rPr lang="ro-RO" sz="1600" b="1" dirty="0">
                <a:solidFill>
                  <a:srgbClr val="002060"/>
                </a:solidFill>
              </a:rPr>
              <a:t> de epurare a apelor uzate;</a:t>
            </a:r>
            <a:br>
              <a:rPr lang="ro-RO" sz="1600" b="1" dirty="0">
                <a:solidFill>
                  <a:srgbClr val="002060"/>
                </a:solidFill>
              </a:rPr>
            </a:br>
            <a:r>
              <a:rPr lang="ro-RO" sz="1600" b="1" dirty="0">
                <a:solidFill>
                  <a:srgbClr val="002060"/>
                </a:solidFill>
              </a:rPr>
              <a:t>c) </a:t>
            </a:r>
            <a:r>
              <a:rPr lang="ro-RO" sz="1600" b="1" dirty="0" err="1">
                <a:solidFill>
                  <a:srgbClr val="002060"/>
                </a:solidFill>
              </a:rPr>
              <a:t>substanţe</a:t>
            </a:r>
            <a:r>
              <a:rPr lang="ro-RO" sz="1600" b="1" dirty="0">
                <a:solidFill>
                  <a:srgbClr val="002060"/>
                </a:solidFill>
              </a:rPr>
              <a:t> de orice natură, care, plutitoare sau dizolvate, în stare coloidală sau de suspensie, pot </a:t>
            </a:r>
            <a:r>
              <a:rPr lang="ro-RO" sz="1600" b="1" dirty="0" err="1">
                <a:solidFill>
                  <a:srgbClr val="002060"/>
                </a:solidFill>
              </a:rPr>
              <a:t>stînjeni</a:t>
            </a:r>
            <a:r>
              <a:rPr lang="ro-RO" sz="1600" b="1" dirty="0">
                <a:solidFill>
                  <a:srgbClr val="002060"/>
                </a:solidFill>
              </a:rPr>
              <a:t> exploatarea normală a </a:t>
            </a:r>
            <a:r>
              <a:rPr lang="ro-RO" sz="1600" b="1" dirty="0" err="1">
                <a:solidFill>
                  <a:srgbClr val="002060"/>
                </a:solidFill>
              </a:rPr>
              <a:t>reţelelor</a:t>
            </a:r>
            <a:r>
              <a:rPr lang="ro-RO" sz="1600" b="1" dirty="0">
                <a:solidFill>
                  <a:srgbClr val="002060"/>
                </a:solidFill>
              </a:rPr>
              <a:t>/canalelor </a:t>
            </a:r>
            <a:r>
              <a:rPr lang="ro-RO" sz="1600" b="1" dirty="0" err="1">
                <a:solidFill>
                  <a:srgbClr val="002060"/>
                </a:solidFill>
              </a:rPr>
              <a:t>şi</a:t>
            </a:r>
            <a:r>
              <a:rPr lang="ro-RO" sz="1600" b="1" dirty="0">
                <a:solidFill>
                  <a:srgbClr val="002060"/>
                </a:solidFill>
              </a:rPr>
              <a:t> </a:t>
            </a:r>
            <a:r>
              <a:rPr lang="ro-RO" sz="1600" b="1" dirty="0" err="1">
                <a:solidFill>
                  <a:srgbClr val="002060"/>
                </a:solidFill>
              </a:rPr>
              <a:t>staţiilor</a:t>
            </a:r>
            <a:r>
              <a:rPr lang="ro-RO" sz="1600" b="1" dirty="0">
                <a:solidFill>
                  <a:srgbClr val="002060"/>
                </a:solidFill>
              </a:rPr>
              <a:t> de epurare a apelor uzate sau care împreuna cu aerul pot forma amestecuri explosive, cum </a:t>
            </a:r>
            <a:r>
              <a:rPr lang="ro-RO" sz="1600" b="1" dirty="0" err="1">
                <a:solidFill>
                  <a:srgbClr val="002060"/>
                </a:solidFill>
              </a:rPr>
              <a:t>sînt</a:t>
            </a:r>
            <a:r>
              <a:rPr lang="ro-RO" sz="1600" b="1" dirty="0">
                <a:solidFill>
                  <a:srgbClr val="002060"/>
                </a:solidFill>
              </a:rPr>
              <a:t>: benzina, benzenul, eterii, cloroformul, acetilena, sulfura de carbon, </a:t>
            </a:r>
            <a:r>
              <a:rPr lang="ro-RO" sz="1600" b="1" dirty="0" err="1">
                <a:solidFill>
                  <a:srgbClr val="002060"/>
                </a:solidFill>
              </a:rPr>
              <a:t>solvenţii</a:t>
            </a:r>
            <a:r>
              <a:rPr lang="ro-RO" sz="1600" b="1" dirty="0">
                <a:solidFill>
                  <a:srgbClr val="002060"/>
                </a:solidFill>
              </a:rPr>
              <a:t>, </a:t>
            </a:r>
            <a:r>
              <a:rPr lang="ro-RO" sz="1600" b="1" dirty="0" err="1">
                <a:solidFill>
                  <a:srgbClr val="002060"/>
                </a:solidFill>
              </a:rPr>
              <a:t>dicloretilena</a:t>
            </a:r>
            <a:r>
              <a:rPr lang="ro-RO" sz="1600" b="1" dirty="0">
                <a:solidFill>
                  <a:srgbClr val="002060"/>
                </a:solidFill>
              </a:rPr>
              <a:t> </a:t>
            </a:r>
            <a:r>
              <a:rPr lang="ro-RO" sz="1600" b="1" dirty="0" err="1">
                <a:solidFill>
                  <a:srgbClr val="002060"/>
                </a:solidFill>
              </a:rPr>
              <a:t>şi</a:t>
            </a:r>
            <a:r>
              <a:rPr lang="ro-RO" sz="1600" b="1" dirty="0">
                <a:solidFill>
                  <a:srgbClr val="002060"/>
                </a:solidFill>
              </a:rPr>
              <a:t> alte hidrocarburi clorurate, apa sau nămolul din generatoarele de acetilenă;</a:t>
            </a:r>
            <a:br>
              <a:rPr lang="ro-RO" sz="1600" b="1" dirty="0">
                <a:solidFill>
                  <a:srgbClr val="002060"/>
                </a:solidFill>
              </a:rPr>
            </a:br>
            <a:r>
              <a:rPr lang="ro-RO" sz="1600" b="1" dirty="0">
                <a:solidFill>
                  <a:srgbClr val="002060"/>
                </a:solidFill>
              </a:rPr>
              <a:t>d) </a:t>
            </a:r>
            <a:r>
              <a:rPr lang="ro-RO" sz="1600" b="1" dirty="0" err="1">
                <a:solidFill>
                  <a:srgbClr val="002060"/>
                </a:solidFill>
              </a:rPr>
              <a:t>substanţe</a:t>
            </a:r>
            <a:r>
              <a:rPr lang="ro-RO" sz="1600" b="1" dirty="0">
                <a:solidFill>
                  <a:srgbClr val="002060"/>
                </a:solidFill>
              </a:rPr>
              <a:t> toxice sau nocive care, singure sau în amestec cu apa din canalizare, pot pune în pericol personalul de exploatare a </a:t>
            </a:r>
            <a:r>
              <a:rPr lang="ro-RO" sz="1600" b="1" dirty="0" err="1">
                <a:solidFill>
                  <a:srgbClr val="002060"/>
                </a:solidFill>
              </a:rPr>
              <a:t>reţelei</a:t>
            </a:r>
            <a:r>
              <a:rPr lang="ro-RO" sz="1600" b="1" dirty="0">
                <a:solidFill>
                  <a:srgbClr val="002060"/>
                </a:solidFill>
              </a:rPr>
              <a:t> de canalizare </a:t>
            </a:r>
            <a:r>
              <a:rPr lang="ro-RO" sz="1600" b="1" dirty="0" err="1">
                <a:solidFill>
                  <a:srgbClr val="002060"/>
                </a:solidFill>
              </a:rPr>
              <a:t>şi</a:t>
            </a:r>
            <a:r>
              <a:rPr lang="ro-RO" sz="1600" b="1" dirty="0">
                <a:solidFill>
                  <a:srgbClr val="002060"/>
                </a:solidFill>
              </a:rPr>
              <a:t> a </a:t>
            </a:r>
            <a:r>
              <a:rPr lang="ro-RO" sz="1600" b="1" dirty="0" err="1">
                <a:solidFill>
                  <a:srgbClr val="002060"/>
                </a:solidFill>
              </a:rPr>
              <a:t>staţiei</a:t>
            </a:r>
            <a:r>
              <a:rPr lang="ro-RO" sz="1600" b="1" dirty="0">
                <a:solidFill>
                  <a:srgbClr val="002060"/>
                </a:solidFill>
              </a:rPr>
              <a:t> de epurare;</a:t>
            </a:r>
            <a:br>
              <a:rPr lang="ro-RO" sz="1600" b="1" dirty="0">
                <a:solidFill>
                  <a:srgbClr val="002060"/>
                </a:solidFill>
              </a:rPr>
            </a:br>
            <a:r>
              <a:rPr lang="ro-RO" sz="1600" b="1" dirty="0">
                <a:solidFill>
                  <a:srgbClr val="002060"/>
                </a:solidFill>
              </a:rPr>
              <a:t>e) </a:t>
            </a:r>
            <a:r>
              <a:rPr lang="ro-RO" sz="1600" b="1" dirty="0" err="1">
                <a:solidFill>
                  <a:srgbClr val="002060"/>
                </a:solidFill>
              </a:rPr>
              <a:t>substanţe</a:t>
            </a:r>
            <a:r>
              <a:rPr lang="ro-RO" sz="1600" b="1" dirty="0">
                <a:solidFill>
                  <a:srgbClr val="002060"/>
                </a:solidFill>
              </a:rPr>
              <a:t> cu grad ridicat de periculozitate, cum </a:t>
            </a:r>
            <a:r>
              <a:rPr lang="ro-RO" sz="1600" b="1" dirty="0" err="1">
                <a:solidFill>
                  <a:srgbClr val="002060"/>
                </a:solidFill>
              </a:rPr>
              <a:t>sînt</a:t>
            </a:r>
            <a:r>
              <a:rPr lang="ro-RO" sz="1600" b="1" dirty="0">
                <a:solidFill>
                  <a:srgbClr val="002060"/>
                </a:solidFill>
              </a:rPr>
              <a:t>:</a:t>
            </a:r>
            <a:br>
              <a:rPr lang="ro-RO" sz="1600" b="1" dirty="0">
                <a:solidFill>
                  <a:srgbClr val="002060"/>
                </a:solidFill>
              </a:rPr>
            </a:br>
            <a:r>
              <a:rPr lang="ro-RO" sz="1600" b="1" dirty="0">
                <a:solidFill>
                  <a:srgbClr val="002060"/>
                </a:solidFill>
              </a:rPr>
              <a:t>metalele grele </a:t>
            </a:r>
            <a:r>
              <a:rPr lang="ro-RO" sz="1600" b="1" dirty="0" err="1">
                <a:solidFill>
                  <a:srgbClr val="002060"/>
                </a:solidFill>
              </a:rPr>
              <a:t>şi</a:t>
            </a:r>
            <a:r>
              <a:rPr lang="ro-RO" sz="1600" b="1" dirty="0">
                <a:solidFill>
                  <a:srgbClr val="002060"/>
                </a:solidFill>
              </a:rPr>
              <a:t> </a:t>
            </a:r>
            <a:r>
              <a:rPr lang="ro-RO" sz="1600" b="1" dirty="0" err="1">
                <a:solidFill>
                  <a:srgbClr val="002060"/>
                </a:solidFill>
              </a:rPr>
              <a:t>compuşii</a:t>
            </a:r>
            <a:r>
              <a:rPr lang="ro-RO" sz="1600" b="1" dirty="0">
                <a:solidFill>
                  <a:srgbClr val="002060"/>
                </a:solidFill>
              </a:rPr>
              <a:t> lor;</a:t>
            </a:r>
            <a:br>
              <a:rPr lang="ro-RO" sz="1600" b="1" dirty="0">
                <a:solidFill>
                  <a:srgbClr val="002060"/>
                </a:solidFill>
              </a:rPr>
            </a:br>
            <a:r>
              <a:rPr lang="ro-RO" sz="1600" b="1" dirty="0" err="1">
                <a:solidFill>
                  <a:srgbClr val="002060"/>
                </a:solidFill>
              </a:rPr>
              <a:t>compuşii</a:t>
            </a:r>
            <a:r>
              <a:rPr lang="ro-RO" sz="1600" b="1" dirty="0">
                <a:solidFill>
                  <a:srgbClr val="002060"/>
                </a:solidFill>
              </a:rPr>
              <a:t> organici </a:t>
            </a:r>
            <a:r>
              <a:rPr lang="ro-RO" sz="1600" b="1" dirty="0" err="1">
                <a:solidFill>
                  <a:srgbClr val="002060"/>
                </a:solidFill>
              </a:rPr>
              <a:t>halogenaţi</a:t>
            </a:r>
            <a:r>
              <a:rPr lang="ro-RO" sz="1600" b="1" dirty="0">
                <a:solidFill>
                  <a:srgbClr val="002060"/>
                </a:solidFill>
              </a:rPr>
              <a:t>;</a:t>
            </a:r>
            <a:br>
              <a:rPr lang="ro-RO" sz="1600" b="1" dirty="0">
                <a:solidFill>
                  <a:srgbClr val="002060"/>
                </a:solidFill>
              </a:rPr>
            </a:br>
            <a:r>
              <a:rPr lang="ro-RO" sz="1600" b="1" dirty="0" err="1">
                <a:solidFill>
                  <a:srgbClr val="002060"/>
                </a:solidFill>
              </a:rPr>
              <a:t>compuşii</a:t>
            </a:r>
            <a:r>
              <a:rPr lang="ro-RO" sz="1600" b="1" dirty="0">
                <a:solidFill>
                  <a:srgbClr val="002060"/>
                </a:solidFill>
              </a:rPr>
              <a:t> organici cu fosfor sau cu staniu;</a:t>
            </a:r>
            <a:br>
              <a:rPr lang="ro-RO" sz="1600" b="1" dirty="0">
                <a:solidFill>
                  <a:srgbClr val="002060"/>
                </a:solidFill>
              </a:rPr>
            </a:br>
            <a:r>
              <a:rPr lang="ro-RO" sz="1600" b="1" dirty="0" err="1">
                <a:solidFill>
                  <a:srgbClr val="002060"/>
                </a:solidFill>
              </a:rPr>
              <a:t>agenţii</a:t>
            </a:r>
            <a:r>
              <a:rPr lang="ro-RO" sz="1600" b="1" dirty="0">
                <a:solidFill>
                  <a:srgbClr val="002060"/>
                </a:solidFill>
              </a:rPr>
              <a:t> de </a:t>
            </a:r>
            <a:r>
              <a:rPr lang="ro-RO" sz="1600" b="1" dirty="0" err="1">
                <a:solidFill>
                  <a:srgbClr val="002060"/>
                </a:solidFill>
              </a:rPr>
              <a:t>protecţie</a:t>
            </a:r>
            <a:r>
              <a:rPr lang="ro-RO" sz="1600" b="1" dirty="0">
                <a:solidFill>
                  <a:srgbClr val="002060"/>
                </a:solidFill>
              </a:rPr>
              <a:t> a plantelor: pesticidele – fungicide, erbicide, insecticide, </a:t>
            </a:r>
            <a:r>
              <a:rPr lang="ro-RO" sz="1600" b="1" dirty="0" err="1">
                <a:solidFill>
                  <a:srgbClr val="002060"/>
                </a:solidFill>
              </a:rPr>
              <a:t>algicide</a:t>
            </a:r>
            <a:r>
              <a:rPr lang="ro-RO" sz="1600" b="1" dirty="0">
                <a:solidFill>
                  <a:srgbClr val="002060"/>
                </a:solidFill>
              </a:rPr>
              <a:t> – </a:t>
            </a:r>
            <a:r>
              <a:rPr lang="ro-RO" sz="1600" b="1" dirty="0" err="1">
                <a:solidFill>
                  <a:srgbClr val="002060"/>
                </a:solidFill>
              </a:rPr>
              <a:t>şi</a:t>
            </a:r>
            <a:r>
              <a:rPr lang="ro-RO" sz="1600" b="1" dirty="0">
                <a:solidFill>
                  <a:srgbClr val="002060"/>
                </a:solidFill>
              </a:rPr>
              <a:t> </a:t>
            </a:r>
            <a:r>
              <a:rPr lang="ro-RO" sz="1600" b="1" dirty="0" err="1">
                <a:solidFill>
                  <a:srgbClr val="002060"/>
                </a:solidFill>
              </a:rPr>
              <a:t>substanţele</a:t>
            </a:r>
            <a:r>
              <a:rPr lang="ro-RO" sz="1600" b="1" dirty="0">
                <a:solidFill>
                  <a:srgbClr val="002060"/>
                </a:solidFill>
              </a:rPr>
              <a:t> chimice folosite pentru conservarea materialului lemnos, a pielii sau a materialelor textile;</a:t>
            </a:r>
            <a:br>
              <a:rPr lang="ro-RO" sz="1600" b="1" dirty="0">
                <a:solidFill>
                  <a:srgbClr val="002060"/>
                </a:solidFill>
              </a:rPr>
            </a:br>
            <a:r>
              <a:rPr lang="ro-RO" sz="1600" b="1" dirty="0" err="1">
                <a:solidFill>
                  <a:srgbClr val="002060"/>
                </a:solidFill>
              </a:rPr>
              <a:t>substanţele</a:t>
            </a:r>
            <a:r>
              <a:rPr lang="ro-RO" sz="1600" b="1" dirty="0">
                <a:solidFill>
                  <a:srgbClr val="002060"/>
                </a:solidFill>
              </a:rPr>
              <a:t> chimice toxice, </a:t>
            </a:r>
            <a:r>
              <a:rPr lang="ro-RO" sz="1600" b="1" dirty="0" err="1">
                <a:solidFill>
                  <a:srgbClr val="002060"/>
                </a:solidFill>
              </a:rPr>
              <a:t>cancerogene</a:t>
            </a:r>
            <a:r>
              <a:rPr lang="ro-RO" sz="1600" b="1" dirty="0">
                <a:solidFill>
                  <a:srgbClr val="002060"/>
                </a:solidFill>
              </a:rPr>
              <a:t>, mutagene sau teratogene ca: </a:t>
            </a:r>
            <a:r>
              <a:rPr lang="ro-RO" sz="1600" b="1" dirty="0" err="1">
                <a:solidFill>
                  <a:srgbClr val="002060"/>
                </a:solidFill>
              </a:rPr>
              <a:t>acrilonitril</a:t>
            </a:r>
            <a:r>
              <a:rPr lang="ro-RO" sz="1600" b="1" dirty="0">
                <a:solidFill>
                  <a:srgbClr val="002060"/>
                </a:solidFill>
              </a:rPr>
              <a:t>, hidrocarburi policiclice aromatice, ca benzipiren, </a:t>
            </a:r>
            <a:r>
              <a:rPr lang="ro-RO" sz="1600" b="1" dirty="0" err="1">
                <a:solidFill>
                  <a:srgbClr val="002060"/>
                </a:solidFill>
              </a:rPr>
              <a:t>benzantracen</a:t>
            </a:r>
            <a:r>
              <a:rPr lang="ro-RO" sz="1600" b="1" dirty="0">
                <a:solidFill>
                  <a:srgbClr val="002060"/>
                </a:solidFill>
              </a:rPr>
              <a:t> si altele asemenea;</a:t>
            </a:r>
            <a:br>
              <a:rPr lang="ro-RO" sz="1600" b="1" dirty="0">
                <a:solidFill>
                  <a:srgbClr val="002060"/>
                </a:solidFill>
              </a:rPr>
            </a:br>
            <a:r>
              <a:rPr lang="ro-RO" sz="1600" b="1" dirty="0" err="1">
                <a:solidFill>
                  <a:srgbClr val="002060"/>
                </a:solidFill>
              </a:rPr>
              <a:t>substanţele</a:t>
            </a:r>
            <a:r>
              <a:rPr lang="ro-RO" sz="1600" b="1" dirty="0">
                <a:solidFill>
                  <a:srgbClr val="002060"/>
                </a:solidFill>
              </a:rPr>
              <a:t> radioactive, inclusiv reziduurile;</a:t>
            </a: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2860833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792808"/>
            <a:ext cx="8839199" cy="4468668"/>
          </a:xfrm>
        </p:spPr>
        <p:txBody>
          <a:bodyPr/>
          <a:lstStyle/>
          <a:p>
            <a:r>
              <a:rPr lang="ro-RO" sz="1600" b="1" dirty="0">
                <a:solidFill>
                  <a:srgbClr val="002060"/>
                </a:solidFill>
              </a:rPr>
              <a:t>f) </a:t>
            </a:r>
            <a:r>
              <a:rPr lang="ro-RO" sz="1600" b="1" dirty="0" err="1">
                <a:solidFill>
                  <a:srgbClr val="002060"/>
                </a:solidFill>
              </a:rPr>
              <a:t>substanţe</a:t>
            </a:r>
            <a:r>
              <a:rPr lang="ro-RO" sz="1600" b="1" dirty="0">
                <a:solidFill>
                  <a:srgbClr val="002060"/>
                </a:solidFill>
              </a:rPr>
              <a:t> care, singure sau în amestec cu apa din canalizare, pot degaja mirosuri ce contribuie la poluarea mediului;</a:t>
            </a:r>
            <a:br>
              <a:rPr lang="ro-RO" sz="1600" b="1" dirty="0">
                <a:solidFill>
                  <a:srgbClr val="002060"/>
                </a:solidFill>
              </a:rPr>
            </a:br>
            <a:r>
              <a:rPr lang="ro-RO" sz="1600" b="1" dirty="0">
                <a:solidFill>
                  <a:srgbClr val="002060"/>
                </a:solidFill>
              </a:rPr>
              <a:t>g) </a:t>
            </a:r>
            <a:r>
              <a:rPr lang="ro-RO" sz="1600" b="1" dirty="0" err="1">
                <a:solidFill>
                  <a:srgbClr val="002060"/>
                </a:solidFill>
              </a:rPr>
              <a:t>substanţe</a:t>
            </a:r>
            <a:r>
              <a:rPr lang="ro-RO" sz="1600" b="1" dirty="0">
                <a:solidFill>
                  <a:srgbClr val="002060"/>
                </a:solidFill>
              </a:rPr>
              <a:t> colorante ale căror cantitate </a:t>
            </a:r>
            <a:r>
              <a:rPr lang="ro-RO" sz="1600" b="1" dirty="0" err="1">
                <a:solidFill>
                  <a:srgbClr val="002060"/>
                </a:solidFill>
              </a:rPr>
              <a:t>şi</a:t>
            </a:r>
            <a:r>
              <a:rPr lang="ro-RO" sz="1600" b="1" dirty="0">
                <a:solidFill>
                  <a:srgbClr val="002060"/>
                </a:solidFill>
              </a:rPr>
              <a:t> natură, chiar în </a:t>
            </a:r>
            <a:r>
              <a:rPr lang="ro-RO" sz="1600" b="1" dirty="0" err="1">
                <a:solidFill>
                  <a:srgbClr val="002060"/>
                </a:solidFill>
              </a:rPr>
              <a:t>condiţiile</a:t>
            </a:r>
            <a:r>
              <a:rPr lang="ro-RO" sz="1600" b="1" dirty="0">
                <a:solidFill>
                  <a:srgbClr val="002060"/>
                </a:solidFill>
              </a:rPr>
              <a:t> diluării realizate în </a:t>
            </a:r>
            <a:r>
              <a:rPr lang="ro-RO" sz="1600" b="1" dirty="0" err="1">
                <a:solidFill>
                  <a:srgbClr val="002060"/>
                </a:solidFill>
              </a:rPr>
              <a:t>reţeaua</a:t>
            </a:r>
            <a:r>
              <a:rPr lang="ro-RO" sz="1600" b="1" dirty="0">
                <a:solidFill>
                  <a:srgbClr val="002060"/>
                </a:solidFill>
              </a:rPr>
              <a:t> de canalizare sau în </a:t>
            </a:r>
            <a:r>
              <a:rPr lang="ro-RO" sz="1600" b="1" dirty="0" err="1">
                <a:solidFill>
                  <a:srgbClr val="002060"/>
                </a:solidFill>
              </a:rPr>
              <a:t>staţia</a:t>
            </a:r>
            <a:r>
              <a:rPr lang="ro-RO" sz="1600" b="1" dirty="0">
                <a:solidFill>
                  <a:srgbClr val="002060"/>
                </a:solidFill>
              </a:rPr>
              <a:t> de epurare, determină prin descărcarea lor împreună cu apele uzate, modificarea culorii apei receptorului natural;</a:t>
            </a:r>
            <a:br>
              <a:rPr lang="ro-RO" sz="1600" b="1" dirty="0">
                <a:solidFill>
                  <a:srgbClr val="002060"/>
                </a:solidFill>
              </a:rPr>
            </a:br>
            <a:r>
              <a:rPr lang="ro-RO" sz="1600" b="1" dirty="0">
                <a:solidFill>
                  <a:srgbClr val="002060"/>
                </a:solidFill>
              </a:rPr>
              <a:t>h) </a:t>
            </a:r>
            <a:r>
              <a:rPr lang="ro-RO" sz="1600" b="1" dirty="0" err="1">
                <a:solidFill>
                  <a:srgbClr val="002060"/>
                </a:solidFill>
              </a:rPr>
              <a:t>substanţe</a:t>
            </a:r>
            <a:r>
              <a:rPr lang="ro-RO" sz="1600" b="1" dirty="0">
                <a:solidFill>
                  <a:srgbClr val="002060"/>
                </a:solidFill>
              </a:rPr>
              <a:t> inhibitoare ale procesului biologic de epurare a apelor uzate sau de tratare a nămolului;</a:t>
            </a:r>
            <a:br>
              <a:rPr lang="ro-RO" sz="1600" b="1" dirty="0">
                <a:solidFill>
                  <a:srgbClr val="002060"/>
                </a:solidFill>
              </a:rPr>
            </a:br>
            <a:r>
              <a:rPr lang="ro-RO" sz="1600" b="1" dirty="0">
                <a:solidFill>
                  <a:srgbClr val="002060"/>
                </a:solidFill>
              </a:rPr>
              <a:t>i) </a:t>
            </a:r>
            <a:r>
              <a:rPr lang="ro-RO" sz="1600" b="1" dirty="0" err="1">
                <a:solidFill>
                  <a:srgbClr val="002060"/>
                </a:solidFill>
              </a:rPr>
              <a:t>substanţe</a:t>
            </a:r>
            <a:r>
              <a:rPr lang="ro-RO" sz="1600" b="1" dirty="0">
                <a:solidFill>
                  <a:srgbClr val="002060"/>
                </a:solidFill>
              </a:rPr>
              <a:t> organice greu biodegradabile;</a:t>
            </a:r>
            <a:br>
              <a:rPr lang="ro-RO" sz="1600" b="1" dirty="0">
                <a:solidFill>
                  <a:srgbClr val="002060"/>
                </a:solidFill>
              </a:rPr>
            </a:br>
            <a:r>
              <a:rPr lang="ro-RO" sz="1600" b="1" dirty="0">
                <a:solidFill>
                  <a:srgbClr val="002060"/>
                </a:solidFill>
              </a:rPr>
              <a:t>j) </a:t>
            </a:r>
            <a:r>
              <a:rPr lang="ro-RO" sz="1600" b="1" dirty="0" err="1">
                <a:solidFill>
                  <a:srgbClr val="002060"/>
                </a:solidFill>
              </a:rPr>
              <a:t>substanţe</a:t>
            </a:r>
            <a:r>
              <a:rPr lang="ro-RO" sz="1600" b="1" dirty="0">
                <a:solidFill>
                  <a:srgbClr val="002060"/>
                </a:solidFill>
              </a:rPr>
              <a:t> care apar ca urmare a procesului de mătuire a sticlei.</a:t>
            </a:r>
            <a:br>
              <a:rPr lang="ro-RO" sz="1600" b="1" dirty="0">
                <a:solidFill>
                  <a:srgbClr val="002060"/>
                </a:solidFill>
              </a:rPr>
            </a:br>
            <a:r>
              <a:rPr lang="ro-RO" sz="1600" b="1" dirty="0">
                <a:solidFill>
                  <a:srgbClr val="002060"/>
                </a:solidFill>
              </a:rPr>
              <a:t>14. Apele uzate provenite de la </a:t>
            </a:r>
            <a:r>
              <a:rPr lang="ro-RO" sz="1600" b="1" dirty="0" err="1">
                <a:solidFill>
                  <a:srgbClr val="002060"/>
                </a:solidFill>
              </a:rPr>
              <a:t>unităţile</a:t>
            </a:r>
            <a:r>
              <a:rPr lang="ro-RO" sz="1600" b="1" dirty="0">
                <a:solidFill>
                  <a:srgbClr val="002060"/>
                </a:solidFill>
              </a:rPr>
              <a:t> medicale </a:t>
            </a:r>
            <a:r>
              <a:rPr lang="ro-RO" sz="1600" b="1" dirty="0" err="1">
                <a:solidFill>
                  <a:srgbClr val="002060"/>
                </a:solidFill>
              </a:rPr>
              <a:t>şi</a:t>
            </a:r>
            <a:r>
              <a:rPr lang="ro-RO" sz="1600" b="1" dirty="0">
                <a:solidFill>
                  <a:srgbClr val="002060"/>
                </a:solidFill>
              </a:rPr>
              <a:t> veterinare, curative sau profilactice, de la laboratoarele </a:t>
            </a:r>
            <a:r>
              <a:rPr lang="ro-RO" sz="1600" b="1" dirty="0" err="1">
                <a:solidFill>
                  <a:srgbClr val="002060"/>
                </a:solidFill>
              </a:rPr>
              <a:t>şi</a:t>
            </a:r>
            <a:r>
              <a:rPr lang="ro-RO" sz="1600" b="1" dirty="0">
                <a:solidFill>
                  <a:srgbClr val="002060"/>
                </a:solidFill>
              </a:rPr>
              <a:t> </a:t>
            </a:r>
            <a:r>
              <a:rPr lang="ro-RO" sz="1600" b="1" dirty="0" err="1">
                <a:solidFill>
                  <a:srgbClr val="002060"/>
                </a:solidFill>
              </a:rPr>
              <a:t>instituţiile</a:t>
            </a:r>
            <a:r>
              <a:rPr lang="ro-RO" sz="1600" b="1" dirty="0">
                <a:solidFill>
                  <a:srgbClr val="002060"/>
                </a:solidFill>
              </a:rPr>
              <a:t> de cercetare medicală </a:t>
            </a:r>
            <a:r>
              <a:rPr lang="ro-RO" sz="1600" b="1" dirty="0" err="1">
                <a:solidFill>
                  <a:srgbClr val="002060"/>
                </a:solidFill>
              </a:rPr>
              <a:t>şi</a:t>
            </a:r>
            <a:r>
              <a:rPr lang="ro-RO" sz="1600" b="1" dirty="0">
                <a:solidFill>
                  <a:srgbClr val="002060"/>
                </a:solidFill>
              </a:rPr>
              <a:t> veterinară, întreprinderile de ecarisaj, precum si de la orice fel de întreprinderi </a:t>
            </a:r>
            <a:r>
              <a:rPr lang="ro-RO" sz="1600" b="1" dirty="0" err="1">
                <a:solidFill>
                  <a:srgbClr val="002060"/>
                </a:solidFill>
              </a:rPr>
              <a:t>şi</a:t>
            </a:r>
            <a:r>
              <a:rPr lang="ro-RO" sz="1600" b="1" dirty="0">
                <a:solidFill>
                  <a:srgbClr val="002060"/>
                </a:solidFill>
              </a:rPr>
              <a:t> </a:t>
            </a:r>
            <a:r>
              <a:rPr lang="ro-RO" sz="1600" b="1" dirty="0" err="1">
                <a:solidFill>
                  <a:srgbClr val="002060"/>
                </a:solidFill>
              </a:rPr>
              <a:t>instituţii</a:t>
            </a:r>
            <a:r>
              <a:rPr lang="ro-RO" sz="1600" b="1" dirty="0">
                <a:solidFill>
                  <a:srgbClr val="002060"/>
                </a:solidFill>
              </a:rPr>
              <a:t> care prin specificul </a:t>
            </a:r>
            <a:r>
              <a:rPr lang="ro-RO" sz="1600" b="1" dirty="0" err="1">
                <a:solidFill>
                  <a:srgbClr val="002060"/>
                </a:solidFill>
              </a:rPr>
              <a:t>activităţii</a:t>
            </a:r>
            <a:r>
              <a:rPr lang="ro-RO" sz="1600" b="1" dirty="0">
                <a:solidFill>
                  <a:srgbClr val="002060"/>
                </a:solidFill>
              </a:rPr>
              <a:t> lor pot produce contaminarea cu </a:t>
            </a:r>
            <a:r>
              <a:rPr lang="ro-RO" sz="1600" b="1" dirty="0" err="1">
                <a:solidFill>
                  <a:srgbClr val="002060"/>
                </a:solidFill>
              </a:rPr>
              <a:t>agenţi</a:t>
            </a:r>
            <a:r>
              <a:rPr lang="ro-RO" sz="1600" b="1" dirty="0">
                <a:solidFill>
                  <a:srgbClr val="002060"/>
                </a:solidFill>
              </a:rPr>
              <a:t> patogeni, microorganisme, </a:t>
            </a:r>
            <a:r>
              <a:rPr lang="ro-RO" sz="1600" b="1" dirty="0" err="1">
                <a:solidFill>
                  <a:srgbClr val="002060"/>
                </a:solidFill>
              </a:rPr>
              <a:t>viruşi</a:t>
            </a:r>
            <a:r>
              <a:rPr lang="ro-RO" sz="1600" b="1" dirty="0">
                <a:solidFill>
                  <a:srgbClr val="002060"/>
                </a:solidFill>
              </a:rPr>
              <a:t>, ouă de </a:t>
            </a:r>
            <a:r>
              <a:rPr lang="ro-RO" sz="1600" b="1" dirty="0" err="1">
                <a:solidFill>
                  <a:srgbClr val="002060"/>
                </a:solidFill>
              </a:rPr>
              <a:t>helminţi</a:t>
            </a:r>
            <a:r>
              <a:rPr lang="ro-RO" sz="1600" b="1" dirty="0">
                <a:solidFill>
                  <a:srgbClr val="002060"/>
                </a:solidFill>
              </a:rPr>
              <a:t> – se descarcă în </a:t>
            </a:r>
            <a:r>
              <a:rPr lang="ro-RO" sz="1600" b="1" dirty="0" err="1">
                <a:solidFill>
                  <a:srgbClr val="002060"/>
                </a:solidFill>
              </a:rPr>
              <a:t>reţelele</a:t>
            </a:r>
            <a:r>
              <a:rPr lang="ro-RO" sz="1600" b="1" dirty="0">
                <a:solidFill>
                  <a:srgbClr val="002060"/>
                </a:solidFill>
              </a:rPr>
              <a:t> de canalizare ale </a:t>
            </a:r>
            <a:r>
              <a:rPr lang="ro-RO" sz="1600" b="1" dirty="0" err="1">
                <a:solidFill>
                  <a:srgbClr val="002060"/>
                </a:solidFill>
              </a:rPr>
              <a:t>localităţilor</a:t>
            </a:r>
            <a:r>
              <a:rPr lang="ro-RO" sz="1600" b="1" dirty="0">
                <a:solidFill>
                  <a:srgbClr val="002060"/>
                </a:solidFill>
              </a:rPr>
              <a:t> </a:t>
            </a:r>
            <a:r>
              <a:rPr lang="ro-RO" sz="1600" b="1" dirty="0" err="1">
                <a:solidFill>
                  <a:srgbClr val="002060"/>
                </a:solidFill>
              </a:rPr>
              <a:t>şi</a:t>
            </a:r>
            <a:r>
              <a:rPr lang="ro-RO" sz="1600" b="1" dirty="0">
                <a:solidFill>
                  <a:srgbClr val="002060"/>
                </a:solidFill>
              </a:rPr>
              <a:t> în </a:t>
            </a:r>
            <a:r>
              <a:rPr lang="ro-RO" sz="1600" b="1" dirty="0" err="1">
                <a:solidFill>
                  <a:srgbClr val="002060"/>
                </a:solidFill>
              </a:rPr>
              <a:t>staţiile</a:t>
            </a:r>
            <a:r>
              <a:rPr lang="ro-RO" sz="1600" b="1" dirty="0">
                <a:solidFill>
                  <a:srgbClr val="002060"/>
                </a:solidFill>
              </a:rPr>
              <a:t> de epurare numai în </a:t>
            </a:r>
            <a:r>
              <a:rPr lang="ro-RO" sz="1600" b="1" dirty="0" err="1">
                <a:solidFill>
                  <a:srgbClr val="002060"/>
                </a:solidFill>
              </a:rPr>
              <a:t>condiţiile</a:t>
            </a:r>
            <a:r>
              <a:rPr lang="ro-RO" sz="1600" b="1" dirty="0">
                <a:solidFill>
                  <a:srgbClr val="002060"/>
                </a:solidFill>
              </a:rPr>
              <a:t> în care au fost luate toate măsurile de dezinfectare, conform prevederilor actelor normative în vigoare.</a:t>
            </a:r>
            <a:br>
              <a:rPr lang="ro-RO"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8928019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532624"/>
            <a:ext cx="8839199" cy="4715662"/>
          </a:xfrm>
        </p:spPr>
        <p:txBody>
          <a:bodyPr/>
          <a:lstStyle/>
          <a:p>
            <a:r>
              <a:rPr lang="ro-RO" sz="1600" b="1" dirty="0">
                <a:solidFill>
                  <a:srgbClr val="002060"/>
                </a:solidFill>
              </a:rPr>
              <a:t>Realizarea măsurilor de </a:t>
            </a:r>
            <a:r>
              <a:rPr lang="ro-RO" sz="1600" b="1" dirty="0" err="1">
                <a:solidFill>
                  <a:srgbClr val="002060"/>
                </a:solidFill>
              </a:rPr>
              <a:t>dezinfecţie</a:t>
            </a:r>
            <a:r>
              <a:rPr lang="ro-RO" sz="1600" b="1" dirty="0">
                <a:solidFill>
                  <a:srgbClr val="002060"/>
                </a:solidFill>
              </a:rPr>
              <a:t>/sterilizare a produselor patologice evacuate odată cu apele uzate din </a:t>
            </a:r>
            <a:r>
              <a:rPr lang="ro-RO" sz="1600" b="1" dirty="0" err="1">
                <a:solidFill>
                  <a:srgbClr val="002060"/>
                </a:solidFill>
              </a:rPr>
              <a:t>unităţile</a:t>
            </a:r>
            <a:r>
              <a:rPr lang="ro-RO" sz="1600" b="1" dirty="0">
                <a:solidFill>
                  <a:srgbClr val="002060"/>
                </a:solidFill>
              </a:rPr>
              <a:t> </a:t>
            </a:r>
            <a:r>
              <a:rPr lang="ro-RO" sz="1600" b="1" dirty="0" err="1">
                <a:solidFill>
                  <a:srgbClr val="002060"/>
                </a:solidFill>
              </a:rPr>
              <a:t>menţionate</a:t>
            </a:r>
            <a:r>
              <a:rPr lang="ro-RO" sz="1600" b="1" dirty="0">
                <a:solidFill>
                  <a:srgbClr val="002060"/>
                </a:solidFill>
              </a:rPr>
              <a:t> în alineatul unu al prezentului punct se certifica periodic prin buletine de analiză eliberate de Serviciul de Supraveghere de Stat a </a:t>
            </a:r>
            <a:r>
              <a:rPr lang="ro-RO" sz="1600" b="1" dirty="0" err="1">
                <a:solidFill>
                  <a:srgbClr val="002060"/>
                </a:solidFill>
              </a:rPr>
              <a:t>Sănătăţii</a:t>
            </a:r>
            <a:r>
              <a:rPr lang="ro-RO" sz="1600" b="1" dirty="0">
                <a:solidFill>
                  <a:srgbClr val="002060"/>
                </a:solidFill>
              </a:rPr>
              <a:t> Publice. Aceste buletine se păstrează la </a:t>
            </a:r>
            <a:r>
              <a:rPr lang="ro-RO" sz="1600" b="1" dirty="0" err="1">
                <a:solidFill>
                  <a:srgbClr val="002060"/>
                </a:solidFill>
              </a:rPr>
              <a:t>unităţile</a:t>
            </a:r>
            <a:r>
              <a:rPr lang="ro-RO" sz="1600" b="1" dirty="0">
                <a:solidFill>
                  <a:srgbClr val="002060"/>
                </a:solidFill>
              </a:rPr>
              <a:t> în cauza </a:t>
            </a:r>
            <a:r>
              <a:rPr lang="ro-RO" sz="1600" b="1" dirty="0" err="1">
                <a:solidFill>
                  <a:srgbClr val="002060"/>
                </a:solidFill>
              </a:rPr>
              <a:t>şi</a:t>
            </a:r>
            <a:r>
              <a:rPr lang="ro-RO" sz="1600" b="1" dirty="0">
                <a:solidFill>
                  <a:srgbClr val="002060"/>
                </a:solidFill>
              </a:rPr>
              <a:t> se transmit </a:t>
            </a:r>
            <a:r>
              <a:rPr lang="ro-RO" sz="1600" b="1" dirty="0" err="1">
                <a:solidFill>
                  <a:srgbClr val="002060"/>
                </a:solidFill>
              </a:rPr>
              <a:t>şi</a:t>
            </a:r>
            <a:r>
              <a:rPr lang="ro-RO" sz="1600" b="1" dirty="0">
                <a:solidFill>
                  <a:srgbClr val="002060"/>
                </a:solidFill>
              </a:rPr>
              <a:t> operatorilor, periodic sau la cerere.</a:t>
            </a:r>
            <a:br>
              <a:rPr lang="ro-RO" sz="1600" b="1" dirty="0">
                <a:solidFill>
                  <a:srgbClr val="002060"/>
                </a:solidFill>
              </a:rPr>
            </a:br>
            <a:r>
              <a:rPr lang="ro-RO" sz="1600" b="1" dirty="0">
                <a:solidFill>
                  <a:srgbClr val="002060"/>
                </a:solidFill>
              </a:rPr>
              <a:t>15. </a:t>
            </a:r>
            <a:r>
              <a:rPr lang="ro-RO" sz="1600" b="1" dirty="0" err="1">
                <a:solidFill>
                  <a:srgbClr val="00B050"/>
                </a:solidFill>
              </a:rPr>
              <a:t>Condiţiile</a:t>
            </a:r>
            <a:r>
              <a:rPr lang="ro-RO" sz="1600" b="1" dirty="0">
                <a:solidFill>
                  <a:srgbClr val="00B050"/>
                </a:solidFill>
              </a:rPr>
              <a:t> de evacuare a apelor uzate ale consumatorilor în sistemul public de canalizare se stabilesc de către operator, în baza normativelor deversărilor limitat admisibile ale </a:t>
            </a:r>
            <a:r>
              <a:rPr lang="ro-RO" sz="1600" b="1" dirty="0" err="1">
                <a:solidFill>
                  <a:srgbClr val="00B050"/>
                </a:solidFill>
              </a:rPr>
              <a:t>poluanţilor</a:t>
            </a:r>
            <a:r>
              <a:rPr lang="ro-RO" sz="1600" b="1" dirty="0">
                <a:solidFill>
                  <a:srgbClr val="00B050"/>
                </a:solidFill>
              </a:rPr>
              <a:t> </a:t>
            </a:r>
            <a:r>
              <a:rPr lang="ro-RO" sz="1600" b="1" dirty="0" err="1">
                <a:solidFill>
                  <a:srgbClr val="00B050"/>
                </a:solidFill>
              </a:rPr>
              <a:t>evacuaţi</a:t>
            </a:r>
            <a:r>
              <a:rPr lang="ro-RO" sz="1600" b="1" dirty="0">
                <a:solidFill>
                  <a:srgbClr val="00B050"/>
                </a:solidFill>
              </a:rPr>
              <a:t> în emisare, conform anexei nr. 2 la prezentul Regulament. </a:t>
            </a:r>
            <a:r>
              <a:rPr lang="ro-RO" sz="1600" b="1" dirty="0">
                <a:solidFill>
                  <a:srgbClr val="002060"/>
                </a:solidFill>
              </a:rPr>
              <a:t>CMA a </a:t>
            </a:r>
            <a:r>
              <a:rPr lang="ro-RO" sz="1600" b="1" dirty="0" err="1">
                <a:solidFill>
                  <a:srgbClr val="002060"/>
                </a:solidFill>
              </a:rPr>
              <a:t>poluanţilor</a:t>
            </a:r>
            <a:r>
              <a:rPr lang="ro-RO" sz="1600" b="1" dirty="0">
                <a:solidFill>
                  <a:srgbClr val="002060"/>
                </a:solidFill>
              </a:rPr>
              <a:t> apelor uzate se calculează de către operator în conformitate cu prevederile prezentului Regulament, care va lua în considerare următoarele aspecte:</a:t>
            </a:r>
            <a:br>
              <a:rPr lang="ro-RO" sz="1600" b="1" dirty="0">
                <a:solidFill>
                  <a:srgbClr val="002060"/>
                </a:solidFill>
              </a:rPr>
            </a:br>
            <a:r>
              <a:rPr lang="ro-RO" sz="1600" b="1" dirty="0">
                <a:solidFill>
                  <a:srgbClr val="002060"/>
                </a:solidFill>
              </a:rPr>
              <a:t>a) </a:t>
            </a:r>
            <a:r>
              <a:rPr lang="ro-RO" sz="1600" b="1" dirty="0" err="1">
                <a:solidFill>
                  <a:srgbClr val="002060"/>
                </a:solidFill>
              </a:rPr>
              <a:t>condiţiile</a:t>
            </a:r>
            <a:r>
              <a:rPr lang="ro-RO" sz="1600" b="1" dirty="0">
                <a:solidFill>
                  <a:srgbClr val="002060"/>
                </a:solidFill>
              </a:rPr>
              <a:t> impuse prin </a:t>
            </a:r>
            <a:r>
              <a:rPr lang="ro-RO" sz="1600" b="1" dirty="0" err="1">
                <a:solidFill>
                  <a:srgbClr val="002060"/>
                </a:solidFill>
              </a:rPr>
              <a:t>autorizaţiile</a:t>
            </a:r>
            <a:r>
              <a:rPr lang="ro-RO" sz="1600" b="1" dirty="0">
                <a:solidFill>
                  <a:srgbClr val="002060"/>
                </a:solidFill>
              </a:rPr>
              <a:t> de mediu pentru </a:t>
            </a:r>
            <a:r>
              <a:rPr lang="ro-RO" sz="1600" b="1" dirty="0" err="1">
                <a:solidFill>
                  <a:srgbClr val="002060"/>
                </a:solidFill>
              </a:rPr>
              <a:t>folosinţa</a:t>
            </a:r>
            <a:r>
              <a:rPr lang="ro-RO" sz="1600" b="1" dirty="0">
                <a:solidFill>
                  <a:srgbClr val="002060"/>
                </a:solidFill>
              </a:rPr>
              <a:t> specială a apei, eliberate de autoritatea administrativă subordonată organului central de specialitate al </a:t>
            </a:r>
            <a:r>
              <a:rPr lang="ro-RO" sz="1600" b="1" dirty="0" err="1">
                <a:solidFill>
                  <a:srgbClr val="002060"/>
                </a:solidFill>
              </a:rPr>
              <a:t>administraţiei</a:t>
            </a:r>
            <a:r>
              <a:rPr lang="ro-RO" sz="1600" b="1" dirty="0">
                <a:solidFill>
                  <a:srgbClr val="002060"/>
                </a:solidFill>
              </a:rPr>
              <a:t> publice în domeniul mediului;</a:t>
            </a:r>
            <a:br>
              <a:rPr lang="ro-RO" sz="1600" b="1" dirty="0">
                <a:solidFill>
                  <a:srgbClr val="002060"/>
                </a:solidFill>
              </a:rPr>
            </a:br>
            <a:r>
              <a:rPr lang="ro-RO" sz="1600" b="1" dirty="0">
                <a:solidFill>
                  <a:srgbClr val="002060"/>
                </a:solidFill>
              </a:rPr>
              <a:t>b) starea tehnică </a:t>
            </a:r>
            <a:r>
              <a:rPr lang="ro-RO" sz="1600" b="1" dirty="0" err="1">
                <a:solidFill>
                  <a:srgbClr val="002060"/>
                </a:solidFill>
              </a:rPr>
              <a:t>şi</a:t>
            </a:r>
            <a:r>
              <a:rPr lang="ro-RO" sz="1600" b="1" dirty="0">
                <a:solidFill>
                  <a:srgbClr val="002060"/>
                </a:solidFill>
              </a:rPr>
              <a:t> capacitatea de epurare reală a </a:t>
            </a:r>
            <a:r>
              <a:rPr lang="ro-RO" sz="1600" b="1" dirty="0" err="1">
                <a:solidFill>
                  <a:srgbClr val="002060"/>
                </a:solidFill>
              </a:rPr>
              <a:t>staţiei</a:t>
            </a:r>
            <a:r>
              <a:rPr lang="ro-RO" sz="1600" b="1" dirty="0">
                <a:solidFill>
                  <a:srgbClr val="002060"/>
                </a:solidFill>
              </a:rPr>
              <a:t> de epurare, aflată în administrarea/exploatarea operatorului, asigurarea </a:t>
            </a:r>
            <a:r>
              <a:rPr lang="ro-RO" sz="1600" b="1" dirty="0" err="1">
                <a:solidFill>
                  <a:srgbClr val="002060"/>
                </a:solidFill>
              </a:rPr>
              <a:t>funcţionării</a:t>
            </a:r>
            <a:r>
              <a:rPr lang="ro-RO" sz="1600" b="1" dirty="0">
                <a:solidFill>
                  <a:srgbClr val="002060"/>
                </a:solidFill>
              </a:rPr>
              <a:t> </a:t>
            </a:r>
            <a:r>
              <a:rPr lang="ro-RO" sz="1600" b="1" dirty="0" err="1">
                <a:solidFill>
                  <a:srgbClr val="002060"/>
                </a:solidFill>
              </a:rPr>
              <a:t>staţiei</a:t>
            </a:r>
            <a:r>
              <a:rPr lang="ro-RO" sz="1600" b="1" dirty="0">
                <a:solidFill>
                  <a:srgbClr val="002060"/>
                </a:solidFill>
              </a:rPr>
              <a:t> de epurare a apelor uzate conform parametrilor </a:t>
            </a:r>
            <a:r>
              <a:rPr lang="ro-RO" sz="1600" b="1" dirty="0" err="1">
                <a:solidFill>
                  <a:srgbClr val="002060"/>
                </a:solidFill>
              </a:rPr>
              <a:t>prevăzuţi</a:t>
            </a:r>
            <a:r>
              <a:rPr lang="ro-RO" sz="1600" b="1" dirty="0">
                <a:solidFill>
                  <a:srgbClr val="002060"/>
                </a:solidFill>
              </a:rPr>
              <a:t> în proiectul acesteia </a:t>
            </a:r>
            <a:r>
              <a:rPr lang="ro-RO" sz="1600" b="1" dirty="0" err="1">
                <a:solidFill>
                  <a:srgbClr val="002060"/>
                </a:solidFill>
              </a:rPr>
              <a:t>şi</a:t>
            </a:r>
            <a:r>
              <a:rPr lang="ro-RO" sz="1600" b="1" dirty="0">
                <a:solidFill>
                  <a:srgbClr val="002060"/>
                </a:solidFill>
              </a:rPr>
              <a:t> neadmiterea </a:t>
            </a:r>
            <a:r>
              <a:rPr lang="ro-RO" sz="1600" b="1" dirty="0" err="1">
                <a:solidFill>
                  <a:srgbClr val="002060"/>
                </a:solidFill>
              </a:rPr>
              <a:t>recepţionării</a:t>
            </a:r>
            <a:r>
              <a:rPr lang="ro-RO" sz="1600" b="1" dirty="0">
                <a:solidFill>
                  <a:srgbClr val="002060"/>
                </a:solidFill>
              </a:rPr>
              <a:t> de la consumatori a apelor uzate, care ar putea afecta </a:t>
            </a:r>
            <a:r>
              <a:rPr lang="ro-RO" sz="1600" b="1" dirty="0" err="1">
                <a:solidFill>
                  <a:srgbClr val="002060"/>
                </a:solidFill>
              </a:rPr>
              <a:t>funcţionarea</a:t>
            </a:r>
            <a:r>
              <a:rPr lang="ro-RO" sz="1600" b="1" dirty="0">
                <a:solidFill>
                  <a:srgbClr val="002060"/>
                </a:solidFill>
              </a:rPr>
              <a:t> stabilă a procesului de epurare biologică, în care raportul dintre CBO5:N:P trebuie să fie echivalent cu 100:5:1;</a:t>
            </a:r>
            <a:br>
              <a:rPr lang="ro-RO"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4332452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52400" y="1864926"/>
            <a:ext cx="8839199" cy="4628128"/>
          </a:xfrm>
        </p:spPr>
        <p:txBody>
          <a:bodyPr/>
          <a:lstStyle/>
          <a:p>
            <a:r>
              <a:rPr lang="ro-RO" sz="1600" b="1" dirty="0">
                <a:solidFill>
                  <a:srgbClr val="002060"/>
                </a:solidFill>
              </a:rPr>
              <a:t>c) asigurarea </a:t>
            </a:r>
            <a:r>
              <a:rPr lang="ro-RO" sz="1600" b="1" dirty="0" err="1">
                <a:solidFill>
                  <a:srgbClr val="002060"/>
                </a:solidFill>
              </a:rPr>
              <a:t>protecţiei</a:t>
            </a:r>
            <a:r>
              <a:rPr lang="ro-RO" sz="1600" b="1" dirty="0">
                <a:solidFill>
                  <a:srgbClr val="002060"/>
                </a:solidFill>
              </a:rPr>
              <a:t> </a:t>
            </a:r>
            <a:r>
              <a:rPr lang="ro-RO" sz="1600" b="1" dirty="0" err="1">
                <a:solidFill>
                  <a:srgbClr val="002060"/>
                </a:solidFill>
              </a:rPr>
              <a:t>reţelelor</a:t>
            </a:r>
            <a:r>
              <a:rPr lang="ro-RO" sz="1600" b="1" dirty="0">
                <a:solidFill>
                  <a:srgbClr val="002060"/>
                </a:solidFill>
              </a:rPr>
              <a:t> </a:t>
            </a:r>
            <a:r>
              <a:rPr lang="ro-RO" sz="1600" b="1" dirty="0" err="1">
                <a:solidFill>
                  <a:srgbClr val="002060"/>
                </a:solidFill>
              </a:rPr>
              <a:t>şi</a:t>
            </a:r>
            <a:r>
              <a:rPr lang="ro-RO" sz="1600" b="1" dirty="0">
                <a:solidFill>
                  <a:srgbClr val="002060"/>
                </a:solidFill>
              </a:rPr>
              <a:t> </a:t>
            </a:r>
            <a:r>
              <a:rPr lang="ro-RO" sz="1600" b="1" dirty="0" err="1">
                <a:solidFill>
                  <a:srgbClr val="002060"/>
                </a:solidFill>
              </a:rPr>
              <a:t>instalaţiilor</a:t>
            </a:r>
            <a:r>
              <a:rPr lang="ro-RO" sz="1600" b="1" dirty="0">
                <a:solidFill>
                  <a:srgbClr val="002060"/>
                </a:solidFill>
              </a:rPr>
              <a:t> sistemului public de canalizare de distrugeri în urma </a:t>
            </a:r>
            <a:r>
              <a:rPr lang="ro-RO" sz="1600" b="1" dirty="0" err="1">
                <a:solidFill>
                  <a:srgbClr val="002060"/>
                </a:solidFill>
              </a:rPr>
              <a:t>influenţei</a:t>
            </a:r>
            <a:r>
              <a:rPr lang="ro-RO" sz="1600" b="1" dirty="0">
                <a:solidFill>
                  <a:srgbClr val="002060"/>
                </a:solidFill>
              </a:rPr>
              <a:t> apelor uzate agresive, formării vaporilor inflamabili </a:t>
            </a:r>
            <a:r>
              <a:rPr lang="ro-RO" sz="1600" b="1" dirty="0" err="1">
                <a:solidFill>
                  <a:srgbClr val="002060"/>
                </a:solidFill>
              </a:rPr>
              <a:t>şi</a:t>
            </a:r>
            <a:r>
              <a:rPr lang="ro-RO" sz="1600" b="1" dirty="0">
                <a:solidFill>
                  <a:srgbClr val="002060"/>
                </a:solidFill>
              </a:rPr>
              <a:t> toxici, obturarea conductelor </a:t>
            </a:r>
            <a:r>
              <a:rPr lang="ro-RO" sz="1600" b="1" dirty="0" err="1">
                <a:solidFill>
                  <a:srgbClr val="002060"/>
                </a:solidFill>
              </a:rPr>
              <a:t>şi</a:t>
            </a:r>
            <a:r>
              <a:rPr lang="ro-RO" sz="1600" b="1" dirty="0">
                <a:solidFill>
                  <a:srgbClr val="002060"/>
                </a:solidFill>
              </a:rPr>
              <a:t> utilajelor cu </a:t>
            </a:r>
            <a:r>
              <a:rPr lang="ro-RO" sz="1600" b="1" dirty="0" err="1">
                <a:solidFill>
                  <a:srgbClr val="002060"/>
                </a:solidFill>
              </a:rPr>
              <a:t>substanţe</a:t>
            </a:r>
            <a:r>
              <a:rPr lang="ro-RO" sz="1600" b="1" dirty="0">
                <a:solidFill>
                  <a:srgbClr val="002060"/>
                </a:solidFill>
              </a:rPr>
              <a:t> ce se depun din nămol;</a:t>
            </a:r>
            <a:br>
              <a:rPr lang="ro-RO" sz="1600" b="1" dirty="0">
                <a:solidFill>
                  <a:srgbClr val="002060"/>
                </a:solidFill>
              </a:rPr>
            </a:br>
            <a:r>
              <a:rPr lang="ro-RO" sz="1600" b="1" dirty="0">
                <a:solidFill>
                  <a:srgbClr val="002060"/>
                </a:solidFill>
              </a:rPr>
              <a:t>d) asigurarea epurării apelor uzate preluate în sistemul public de canalizare.</a:t>
            </a:r>
            <a:br>
              <a:rPr lang="ro-RO" sz="1600" b="1" dirty="0">
                <a:solidFill>
                  <a:srgbClr val="002060"/>
                </a:solidFill>
              </a:rPr>
            </a:br>
            <a:r>
              <a:rPr lang="ro-RO" sz="1600" b="1" dirty="0">
                <a:solidFill>
                  <a:srgbClr val="002060"/>
                </a:solidFill>
              </a:rPr>
              <a:t>16. Prin avizul de racordare eliberat de către operator </a:t>
            </a:r>
            <a:r>
              <a:rPr lang="ro-RO" sz="1600" b="1" dirty="0" err="1">
                <a:solidFill>
                  <a:srgbClr val="002060"/>
                </a:solidFill>
              </a:rPr>
              <a:t>şi</a:t>
            </a:r>
            <a:r>
              <a:rPr lang="ro-RO" sz="1600" b="1" dirty="0">
                <a:solidFill>
                  <a:srgbClr val="002060"/>
                </a:solidFill>
              </a:rPr>
              <a:t> ulterior prin contractele încheiate, se pot stabili, ca valori admisibile, valori mai mici </a:t>
            </a:r>
            <a:r>
              <a:rPr lang="ro-RO" sz="1600" b="1" dirty="0" err="1">
                <a:solidFill>
                  <a:srgbClr val="002060"/>
                </a:solidFill>
              </a:rPr>
              <a:t>decît</a:t>
            </a:r>
            <a:r>
              <a:rPr lang="ro-RO" sz="1600" b="1" dirty="0">
                <a:solidFill>
                  <a:srgbClr val="002060"/>
                </a:solidFill>
              </a:rPr>
              <a:t> cele prevăzute în anexa nr.1, în baza încărcării deja existente cu </a:t>
            </a:r>
            <a:r>
              <a:rPr lang="ro-RO" sz="1600" b="1" dirty="0" err="1">
                <a:solidFill>
                  <a:srgbClr val="002060"/>
                </a:solidFill>
              </a:rPr>
              <a:t>poluanţi</a:t>
            </a:r>
            <a:r>
              <a:rPr lang="ro-RO" sz="1600" b="1" dirty="0">
                <a:solidFill>
                  <a:srgbClr val="002060"/>
                </a:solidFill>
              </a:rPr>
              <a:t> a apei uzate din sistemul de canalizare, respectiv la intrarea în </a:t>
            </a:r>
            <a:r>
              <a:rPr lang="ro-RO" sz="1600" b="1" dirty="0" err="1">
                <a:solidFill>
                  <a:srgbClr val="002060"/>
                </a:solidFill>
              </a:rPr>
              <a:t>staţia</a:t>
            </a:r>
            <a:r>
              <a:rPr lang="ro-RO" sz="1600" b="1" dirty="0">
                <a:solidFill>
                  <a:srgbClr val="002060"/>
                </a:solidFill>
              </a:rPr>
              <a:t> de epurare astfel </a:t>
            </a:r>
            <a:r>
              <a:rPr lang="ro-RO" sz="1600" b="1" dirty="0" err="1">
                <a:solidFill>
                  <a:srgbClr val="002060"/>
                </a:solidFill>
              </a:rPr>
              <a:t>încît</a:t>
            </a:r>
            <a:r>
              <a:rPr lang="ro-RO" sz="1600" b="1" dirty="0">
                <a:solidFill>
                  <a:srgbClr val="002060"/>
                </a:solidFill>
              </a:rPr>
              <a:t> să fie </a:t>
            </a:r>
            <a:r>
              <a:rPr lang="ro-RO" sz="1600" b="1" dirty="0" err="1">
                <a:solidFill>
                  <a:srgbClr val="002060"/>
                </a:solidFill>
              </a:rPr>
              <a:t>menţinut</a:t>
            </a:r>
            <a:r>
              <a:rPr lang="ro-RO" sz="1600" b="1" dirty="0">
                <a:solidFill>
                  <a:srgbClr val="002060"/>
                </a:solidFill>
              </a:rPr>
              <a:t> raportul CBO5:N:P = 100:5:1, care asigură </a:t>
            </a:r>
            <a:r>
              <a:rPr lang="ro-RO" sz="1600" b="1" dirty="0" err="1">
                <a:solidFill>
                  <a:srgbClr val="002060"/>
                </a:solidFill>
              </a:rPr>
              <a:t>funcţionarea</a:t>
            </a:r>
            <a:r>
              <a:rPr lang="ro-RO" sz="1600" b="1" dirty="0">
                <a:solidFill>
                  <a:srgbClr val="002060"/>
                </a:solidFill>
              </a:rPr>
              <a:t> eficace a procesului de epurare biologic.</a:t>
            </a:r>
            <a:br>
              <a:rPr lang="ro-RO" sz="1600" b="1" dirty="0">
                <a:solidFill>
                  <a:srgbClr val="002060"/>
                </a:solidFill>
              </a:rPr>
            </a:br>
            <a:r>
              <a:rPr lang="ro-RO" sz="1600" b="1" dirty="0">
                <a:solidFill>
                  <a:srgbClr val="002060"/>
                </a:solidFill>
              </a:rPr>
              <a:t>În cazul schimbării </a:t>
            </a:r>
            <a:r>
              <a:rPr lang="ro-RO" sz="1600" b="1" dirty="0" err="1">
                <a:solidFill>
                  <a:srgbClr val="002060"/>
                </a:solidFill>
              </a:rPr>
              <a:t>condiţiilor</a:t>
            </a:r>
            <a:r>
              <a:rPr lang="ro-RO" sz="1600" b="1" dirty="0">
                <a:solidFill>
                  <a:srgbClr val="002060"/>
                </a:solidFill>
              </a:rPr>
              <a:t> de deversare a apelor uzate în emisare, operatorul </a:t>
            </a:r>
            <a:r>
              <a:rPr lang="ro-RO" sz="1600" b="1" dirty="0" err="1">
                <a:solidFill>
                  <a:srgbClr val="002060"/>
                </a:solidFill>
              </a:rPr>
              <a:t>stabileşte</a:t>
            </a:r>
            <a:r>
              <a:rPr lang="ro-RO" sz="1600" b="1" dirty="0">
                <a:solidFill>
                  <a:srgbClr val="002060"/>
                </a:solidFill>
              </a:rPr>
              <a:t> </a:t>
            </a:r>
            <a:r>
              <a:rPr lang="ro-RO" sz="1600" b="1" dirty="0" err="1">
                <a:solidFill>
                  <a:srgbClr val="002060"/>
                </a:solidFill>
              </a:rPr>
              <a:t>condiţii</a:t>
            </a:r>
            <a:r>
              <a:rPr lang="ro-RO" sz="1600" b="1" dirty="0">
                <a:solidFill>
                  <a:srgbClr val="002060"/>
                </a:solidFill>
              </a:rPr>
              <a:t> noi de preluare a apelor uzate în sistemul public de canalizare/</a:t>
            </a:r>
            <a:r>
              <a:rPr lang="ro-RO" sz="1600" b="1" dirty="0" err="1">
                <a:solidFill>
                  <a:srgbClr val="002060"/>
                </a:solidFill>
              </a:rPr>
              <a:t>staţiile</a:t>
            </a:r>
            <a:r>
              <a:rPr lang="ro-RO" sz="1600" b="1" dirty="0">
                <a:solidFill>
                  <a:srgbClr val="002060"/>
                </a:solidFill>
              </a:rPr>
              <a:t> de epurare consumatorilor </a:t>
            </a:r>
            <a:r>
              <a:rPr lang="ro-RO" sz="1600" b="1" dirty="0" err="1">
                <a:solidFill>
                  <a:srgbClr val="002060"/>
                </a:solidFill>
              </a:rPr>
              <a:t>existenţi</a:t>
            </a:r>
            <a:r>
              <a:rPr lang="ro-RO" sz="1600" b="1" dirty="0">
                <a:solidFill>
                  <a:srgbClr val="002060"/>
                </a:solidFill>
              </a:rPr>
              <a:t> prin acordul de preluare/contractul de prestare a serviciului public de canalizare.</a:t>
            </a:r>
            <a:br>
              <a:rPr lang="ro-RO" sz="1600" b="1" dirty="0">
                <a:solidFill>
                  <a:srgbClr val="002060"/>
                </a:solidFill>
              </a:rPr>
            </a:br>
            <a:r>
              <a:rPr lang="ro-RO" sz="1600" b="1" dirty="0">
                <a:solidFill>
                  <a:srgbClr val="002060"/>
                </a:solidFill>
              </a:rPr>
              <a:t>17. Pentru </a:t>
            </a:r>
            <a:r>
              <a:rPr lang="ro-RO" sz="1600" b="1" dirty="0" err="1">
                <a:solidFill>
                  <a:srgbClr val="002060"/>
                </a:solidFill>
              </a:rPr>
              <a:t>localităţile</a:t>
            </a:r>
            <a:r>
              <a:rPr lang="ro-RO" sz="1600" b="1" dirty="0">
                <a:solidFill>
                  <a:srgbClr val="002060"/>
                </a:solidFill>
              </a:rPr>
              <a:t> care au în curs de realizare </a:t>
            </a:r>
            <a:r>
              <a:rPr lang="ro-RO" sz="1600" b="1" dirty="0" err="1">
                <a:solidFill>
                  <a:srgbClr val="002060"/>
                </a:solidFill>
              </a:rPr>
              <a:t>staţii</a:t>
            </a:r>
            <a:r>
              <a:rPr lang="ro-RO" sz="1600" b="1" dirty="0">
                <a:solidFill>
                  <a:srgbClr val="002060"/>
                </a:solidFill>
              </a:rPr>
              <a:t> de epurare sau extinderi ale acestora, prevăzute prin programe de etapizare, autoritatea competentă </a:t>
            </a:r>
            <a:r>
              <a:rPr lang="ro-RO" sz="1600" b="1" dirty="0" err="1">
                <a:solidFill>
                  <a:srgbClr val="002060"/>
                </a:solidFill>
              </a:rPr>
              <a:t>stabileşte</a:t>
            </a:r>
            <a:r>
              <a:rPr lang="ro-RO" sz="1600" b="1" dirty="0">
                <a:solidFill>
                  <a:srgbClr val="002060"/>
                </a:solidFill>
              </a:rPr>
              <a:t> alte </a:t>
            </a:r>
            <a:r>
              <a:rPr lang="ro-RO" sz="1600" b="1" dirty="0" err="1">
                <a:solidFill>
                  <a:srgbClr val="002060"/>
                </a:solidFill>
              </a:rPr>
              <a:t>condiţii</a:t>
            </a:r>
            <a:r>
              <a:rPr lang="ro-RO" sz="1600" b="1" dirty="0">
                <a:solidFill>
                  <a:srgbClr val="002060"/>
                </a:solidFill>
              </a:rPr>
              <a:t> de evacuare pe perioada de derulare a programului, </a:t>
            </a:r>
            <a:r>
              <a:rPr lang="ro-RO" sz="1600" b="1" dirty="0" err="1">
                <a:solidFill>
                  <a:srgbClr val="002060"/>
                </a:solidFill>
              </a:rPr>
              <a:t>pînă</a:t>
            </a:r>
            <a:r>
              <a:rPr lang="ro-RO" sz="1600" b="1" dirty="0">
                <a:solidFill>
                  <a:srgbClr val="002060"/>
                </a:solidFill>
              </a:rPr>
              <a:t> la îndeplinirea obiectivelor acestuia, </a:t>
            </a:r>
            <a:r>
              <a:rPr lang="ro-RO" sz="1600" b="1" dirty="0" err="1">
                <a:solidFill>
                  <a:srgbClr val="002060"/>
                </a:solidFill>
              </a:rPr>
              <a:t>ţinîndu</a:t>
            </a:r>
            <a:r>
              <a:rPr lang="ro-RO" sz="1600" b="1" dirty="0">
                <a:solidFill>
                  <a:srgbClr val="002060"/>
                </a:solidFill>
              </a:rPr>
              <a:t>-se seama de prevederile prezentului Regulament.</a:t>
            </a:r>
            <a:br>
              <a:rPr lang="ro-RO"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8749300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792808"/>
            <a:ext cx="8839199" cy="4468668"/>
          </a:xfrm>
        </p:spPr>
        <p:txBody>
          <a:bodyPr/>
          <a:lstStyle/>
          <a:p>
            <a:r>
              <a:rPr lang="ro-RO" sz="1600" b="1" dirty="0">
                <a:solidFill>
                  <a:srgbClr val="002060"/>
                </a:solidFill>
              </a:rPr>
              <a:t>18. La solicitarea avizului de racordare, a contractului de racordare </a:t>
            </a:r>
            <a:r>
              <a:rPr lang="ro-RO" sz="1600" b="1" dirty="0" err="1">
                <a:solidFill>
                  <a:srgbClr val="002060"/>
                </a:solidFill>
              </a:rPr>
              <a:t>şi</a:t>
            </a:r>
            <a:r>
              <a:rPr lang="ro-RO" sz="1600" b="1" dirty="0">
                <a:solidFill>
                  <a:srgbClr val="002060"/>
                </a:solidFill>
              </a:rPr>
              <a:t> utilizare a serviciilor publice de alimentare cu apa </a:t>
            </a:r>
            <a:r>
              <a:rPr lang="ro-RO" sz="1600" b="1" dirty="0" err="1">
                <a:solidFill>
                  <a:srgbClr val="002060"/>
                </a:solidFill>
              </a:rPr>
              <a:t>şi</a:t>
            </a:r>
            <a:r>
              <a:rPr lang="ro-RO" sz="1600" b="1" dirty="0">
                <a:solidFill>
                  <a:srgbClr val="002060"/>
                </a:solidFill>
              </a:rPr>
              <a:t> de canalizare </a:t>
            </a:r>
            <a:r>
              <a:rPr lang="ro-RO" sz="1600" b="1" dirty="0" err="1">
                <a:solidFill>
                  <a:srgbClr val="002060"/>
                </a:solidFill>
              </a:rPr>
              <a:t>şi</a:t>
            </a:r>
            <a:r>
              <a:rPr lang="ro-RO" sz="1600" b="1" dirty="0">
                <a:solidFill>
                  <a:srgbClr val="002060"/>
                </a:solidFill>
              </a:rPr>
              <a:t> a acordului de preluare, în vederea evacuării apelor uzate provenite de la un nou consumator de apă </a:t>
            </a:r>
            <a:r>
              <a:rPr lang="ro-RO" sz="1600" b="1" dirty="0" err="1">
                <a:solidFill>
                  <a:srgbClr val="002060"/>
                </a:solidFill>
              </a:rPr>
              <a:t>şi</a:t>
            </a:r>
            <a:r>
              <a:rPr lang="ro-RO" sz="1600" b="1" dirty="0">
                <a:solidFill>
                  <a:srgbClr val="002060"/>
                </a:solidFill>
              </a:rPr>
              <a:t> de extindere a </a:t>
            </a:r>
            <a:r>
              <a:rPr lang="ro-RO" sz="1600" b="1" dirty="0" err="1">
                <a:solidFill>
                  <a:srgbClr val="002060"/>
                </a:solidFill>
              </a:rPr>
              <a:t>capacitaţilor</a:t>
            </a:r>
            <a:r>
              <a:rPr lang="ro-RO" sz="1600" b="1" dirty="0">
                <a:solidFill>
                  <a:srgbClr val="002060"/>
                </a:solidFill>
              </a:rPr>
              <a:t> de </a:t>
            </a:r>
            <a:r>
              <a:rPr lang="ro-RO" sz="1600" b="1" dirty="0" err="1">
                <a:solidFill>
                  <a:srgbClr val="002060"/>
                </a:solidFill>
              </a:rPr>
              <a:t>producţie</a:t>
            </a:r>
            <a:r>
              <a:rPr lang="ro-RO" sz="1600" b="1" dirty="0">
                <a:solidFill>
                  <a:srgbClr val="002060"/>
                </a:solidFill>
              </a:rPr>
              <a:t> </a:t>
            </a:r>
            <a:r>
              <a:rPr lang="ro-RO" sz="1600" b="1" dirty="0" err="1">
                <a:solidFill>
                  <a:srgbClr val="002060"/>
                </a:solidFill>
              </a:rPr>
              <a:t>şi</a:t>
            </a:r>
            <a:r>
              <a:rPr lang="ro-RO" sz="1600" b="1" dirty="0">
                <a:solidFill>
                  <a:srgbClr val="002060"/>
                </a:solidFill>
              </a:rPr>
              <a:t> a </a:t>
            </a:r>
            <a:r>
              <a:rPr lang="ro-RO" sz="1600" b="1" dirty="0" err="1">
                <a:solidFill>
                  <a:srgbClr val="002060"/>
                </a:solidFill>
              </a:rPr>
              <a:t>instalaţiilor</a:t>
            </a:r>
            <a:r>
              <a:rPr lang="ro-RO" sz="1600" b="1" dirty="0">
                <a:solidFill>
                  <a:srgbClr val="002060"/>
                </a:solidFill>
              </a:rPr>
              <a:t> de </a:t>
            </a:r>
            <a:r>
              <a:rPr lang="ro-RO" sz="1600" b="1" dirty="0" err="1">
                <a:solidFill>
                  <a:srgbClr val="002060"/>
                </a:solidFill>
              </a:rPr>
              <a:t>preepurare</a:t>
            </a:r>
            <a:r>
              <a:rPr lang="ro-RO" sz="1600" b="1" dirty="0">
                <a:solidFill>
                  <a:srgbClr val="002060"/>
                </a:solidFill>
              </a:rPr>
              <a:t>, acesta va pune la </a:t>
            </a:r>
            <a:r>
              <a:rPr lang="ro-RO" sz="1600" b="1" dirty="0" err="1">
                <a:solidFill>
                  <a:srgbClr val="002060"/>
                </a:solidFill>
              </a:rPr>
              <a:t>dispoziţia</a:t>
            </a:r>
            <a:r>
              <a:rPr lang="ro-RO" sz="1600" b="1" dirty="0">
                <a:solidFill>
                  <a:srgbClr val="002060"/>
                </a:solidFill>
              </a:rPr>
              <a:t> operatorilor datele asigurate de proiectant/consumator, respectiv estimările debitelor </a:t>
            </a:r>
            <a:r>
              <a:rPr lang="ro-RO" sz="1600" b="1" dirty="0" err="1">
                <a:solidFill>
                  <a:srgbClr val="002060"/>
                </a:solidFill>
              </a:rPr>
              <a:t>şi</a:t>
            </a:r>
            <a:r>
              <a:rPr lang="ro-RO" sz="1600" b="1" dirty="0">
                <a:solidFill>
                  <a:srgbClr val="002060"/>
                </a:solidFill>
              </a:rPr>
              <a:t> a </a:t>
            </a:r>
            <a:r>
              <a:rPr lang="ro-RO" sz="1600" b="1" dirty="0" err="1">
                <a:solidFill>
                  <a:srgbClr val="002060"/>
                </a:solidFill>
              </a:rPr>
              <a:t>compoziţiei</a:t>
            </a:r>
            <a:r>
              <a:rPr lang="ro-RO" sz="1600" b="1" dirty="0">
                <a:solidFill>
                  <a:srgbClr val="002060"/>
                </a:solidFill>
              </a:rPr>
              <a:t> apelor uzate care urmează să fie descărcate în </a:t>
            </a:r>
            <a:r>
              <a:rPr lang="ro-RO" sz="1600" b="1" dirty="0" err="1">
                <a:solidFill>
                  <a:srgbClr val="002060"/>
                </a:solidFill>
              </a:rPr>
              <a:t>reţelele</a:t>
            </a:r>
            <a:r>
              <a:rPr lang="ro-RO" sz="1600" b="1" dirty="0">
                <a:solidFill>
                  <a:srgbClr val="002060"/>
                </a:solidFill>
              </a:rPr>
              <a:t> de canalizare ale </a:t>
            </a:r>
            <a:r>
              <a:rPr lang="ro-RO" sz="1600" b="1" dirty="0" err="1">
                <a:solidFill>
                  <a:srgbClr val="002060"/>
                </a:solidFill>
              </a:rPr>
              <a:t>localităţilor</a:t>
            </a:r>
            <a:r>
              <a:rPr lang="ro-RO" sz="1600" b="1" dirty="0">
                <a:solidFill>
                  <a:srgbClr val="002060"/>
                </a:solidFill>
              </a:rPr>
              <a:t> sau în </a:t>
            </a:r>
            <a:r>
              <a:rPr lang="ro-RO" sz="1600" b="1" dirty="0" err="1">
                <a:solidFill>
                  <a:srgbClr val="002060"/>
                </a:solidFill>
              </a:rPr>
              <a:t>staţii</a:t>
            </a:r>
            <a:r>
              <a:rPr lang="ro-RO" sz="1600" b="1" dirty="0">
                <a:solidFill>
                  <a:srgbClr val="002060"/>
                </a:solidFill>
              </a:rPr>
              <a:t> de epurare.</a:t>
            </a:r>
            <a:br>
              <a:rPr lang="ro-RO" sz="1600" b="1" dirty="0">
                <a:solidFill>
                  <a:srgbClr val="002060"/>
                </a:solidFill>
              </a:rPr>
            </a:br>
            <a:r>
              <a:rPr lang="ro-RO" sz="1600" b="1" dirty="0">
                <a:solidFill>
                  <a:srgbClr val="002060"/>
                </a:solidFill>
              </a:rPr>
              <a:t>În vederea eliberării avizului de racordare la </a:t>
            </a:r>
            <a:r>
              <a:rPr lang="ro-RO" sz="1600" b="1" dirty="0" err="1">
                <a:solidFill>
                  <a:srgbClr val="002060"/>
                </a:solidFill>
              </a:rPr>
              <a:t>reţeaua</a:t>
            </a:r>
            <a:r>
              <a:rPr lang="ro-RO" sz="1600" b="1" dirty="0">
                <a:solidFill>
                  <a:srgbClr val="002060"/>
                </a:solidFill>
              </a:rPr>
              <a:t> de canalizare, consumatorii care dispun de surse proprii de alimentare cu apă prezintă </a:t>
            </a:r>
            <a:r>
              <a:rPr lang="ro-RO" sz="1600" b="1" dirty="0" err="1">
                <a:solidFill>
                  <a:srgbClr val="002060"/>
                </a:solidFill>
              </a:rPr>
              <a:t>autorizaţia</a:t>
            </a:r>
            <a:r>
              <a:rPr lang="ro-RO" sz="1600" b="1" dirty="0">
                <a:solidFill>
                  <a:srgbClr val="002060"/>
                </a:solidFill>
              </a:rPr>
              <a:t> de mediu pentru </a:t>
            </a:r>
            <a:r>
              <a:rPr lang="ro-RO" sz="1600" b="1" dirty="0" err="1">
                <a:solidFill>
                  <a:srgbClr val="002060"/>
                </a:solidFill>
              </a:rPr>
              <a:t>folosinţa</a:t>
            </a:r>
            <a:r>
              <a:rPr lang="ro-RO" sz="1600" b="1" dirty="0">
                <a:solidFill>
                  <a:srgbClr val="002060"/>
                </a:solidFill>
              </a:rPr>
              <a:t> specială a apei.</a:t>
            </a: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7724778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52400" y="1456514"/>
            <a:ext cx="8839199" cy="5201437"/>
          </a:xfrm>
        </p:spPr>
        <p:txBody>
          <a:bodyPr/>
          <a:lstStyle/>
          <a:p>
            <a:r>
              <a:rPr lang="ro-RO" sz="1600" b="1" dirty="0">
                <a:latin typeface="Arial" panose="020B0604020202020204" pitchFamily="34" charset="0"/>
              </a:rPr>
              <a:t>19</a:t>
            </a:r>
            <a:r>
              <a:rPr lang="ro-RO" sz="1600" b="1" baseline="30000" dirty="0">
                <a:latin typeface="Arial" panose="020B0604020202020204" pitchFamily="34" charset="0"/>
              </a:rPr>
              <a:t>1</a:t>
            </a:r>
            <a:r>
              <a:rPr lang="ro-RO" sz="1600" b="1" dirty="0">
                <a:solidFill>
                  <a:srgbClr val="002060"/>
                </a:solidFill>
              </a:rPr>
              <a:t>. Acordul de preluare a apelor uzate, eliberat consumatorului, care evacuează ape industriale uzate în sistemul public de canalizare, se anexează la contractul de prestare a serviciului public de canalizare </a:t>
            </a:r>
            <a:r>
              <a:rPr lang="ro-RO" sz="1600" b="1" dirty="0" err="1">
                <a:solidFill>
                  <a:srgbClr val="002060"/>
                </a:solidFill>
              </a:rPr>
              <a:t>şi</a:t>
            </a:r>
            <a:r>
              <a:rPr lang="ro-RO" sz="1600" b="1" dirty="0">
                <a:solidFill>
                  <a:srgbClr val="002060"/>
                </a:solidFill>
              </a:rPr>
              <a:t> va </a:t>
            </a:r>
            <a:r>
              <a:rPr lang="ro-RO" sz="1600" b="1" dirty="0" err="1">
                <a:solidFill>
                  <a:srgbClr val="002060"/>
                </a:solidFill>
              </a:rPr>
              <a:t>conţine</a:t>
            </a:r>
            <a:r>
              <a:rPr lang="ro-RO" sz="1600" b="1" dirty="0">
                <a:solidFill>
                  <a:srgbClr val="002060"/>
                </a:solidFill>
              </a:rPr>
              <a:t> următoarele:</a:t>
            </a:r>
            <a:br>
              <a:rPr lang="ro-RO" sz="1600" b="1" dirty="0">
                <a:solidFill>
                  <a:srgbClr val="002060"/>
                </a:solidFill>
              </a:rPr>
            </a:br>
            <a:r>
              <a:rPr lang="ro-RO" sz="1600" b="1" dirty="0">
                <a:solidFill>
                  <a:srgbClr val="002060"/>
                </a:solidFill>
              </a:rPr>
              <a:t>a) denumirea actului (Acord de preluare a apelor uzate);</a:t>
            </a:r>
            <a:br>
              <a:rPr lang="ro-RO" sz="1600" b="1" dirty="0">
                <a:solidFill>
                  <a:srgbClr val="002060"/>
                </a:solidFill>
              </a:rPr>
            </a:br>
            <a:r>
              <a:rPr lang="ro-RO" sz="1600" b="1" dirty="0">
                <a:solidFill>
                  <a:srgbClr val="002060"/>
                </a:solidFill>
              </a:rPr>
              <a:t>b) data emiterii acordului de preluare a apelor uzate;</a:t>
            </a:r>
            <a:br>
              <a:rPr lang="ro-RO" sz="1600" b="1" dirty="0">
                <a:solidFill>
                  <a:srgbClr val="002060"/>
                </a:solidFill>
              </a:rPr>
            </a:br>
            <a:r>
              <a:rPr lang="ro-RO" sz="1600" b="1" dirty="0">
                <a:solidFill>
                  <a:srgbClr val="002060"/>
                </a:solidFill>
              </a:rPr>
              <a:t>c) denumirea operatorului;</a:t>
            </a:r>
            <a:br>
              <a:rPr lang="ro-RO" sz="1600" b="1" dirty="0">
                <a:solidFill>
                  <a:srgbClr val="002060"/>
                </a:solidFill>
              </a:rPr>
            </a:br>
            <a:r>
              <a:rPr lang="ro-RO" sz="1600" b="1" dirty="0">
                <a:solidFill>
                  <a:srgbClr val="002060"/>
                </a:solidFill>
              </a:rPr>
              <a:t>d) denumirea consumatorului căruia i se eliberează actul respectiv;</a:t>
            </a:r>
            <a:br>
              <a:rPr lang="ro-RO" sz="1600" b="1" dirty="0">
                <a:solidFill>
                  <a:srgbClr val="002060"/>
                </a:solidFill>
              </a:rPr>
            </a:br>
            <a:r>
              <a:rPr lang="ro-RO" sz="1600" b="1" dirty="0">
                <a:solidFill>
                  <a:srgbClr val="002060"/>
                </a:solidFill>
              </a:rPr>
              <a:t>e) </a:t>
            </a:r>
            <a:r>
              <a:rPr lang="ro-RO" sz="1600" b="1" dirty="0" err="1">
                <a:solidFill>
                  <a:srgbClr val="002060"/>
                </a:solidFill>
              </a:rPr>
              <a:t>cerinţele</a:t>
            </a:r>
            <a:r>
              <a:rPr lang="ro-RO" sz="1600" b="1" dirty="0">
                <a:solidFill>
                  <a:srgbClr val="002060"/>
                </a:solidFill>
              </a:rPr>
              <a:t> operatorului privind calitatea apelor uzate evacuate în </a:t>
            </a:r>
            <a:r>
              <a:rPr lang="ro-RO" sz="1600" b="1" dirty="0" err="1">
                <a:solidFill>
                  <a:srgbClr val="002060"/>
                </a:solidFill>
              </a:rPr>
              <a:t>reţelele</a:t>
            </a:r>
            <a:r>
              <a:rPr lang="ro-RO" sz="1600" b="1" dirty="0">
                <a:solidFill>
                  <a:srgbClr val="002060"/>
                </a:solidFill>
              </a:rPr>
              <a:t> publice de canalizare;</a:t>
            </a:r>
            <a:br>
              <a:rPr lang="ro-RO" sz="1600" b="1" dirty="0">
                <a:solidFill>
                  <a:srgbClr val="002060"/>
                </a:solidFill>
              </a:rPr>
            </a:br>
            <a:r>
              <a:rPr lang="ro-RO" sz="1600" b="1" dirty="0">
                <a:solidFill>
                  <a:srgbClr val="002060"/>
                </a:solidFill>
              </a:rPr>
              <a:t>f) CMA a </a:t>
            </a:r>
            <a:r>
              <a:rPr lang="ro-RO" sz="1600" b="1" dirty="0" err="1">
                <a:solidFill>
                  <a:srgbClr val="002060"/>
                </a:solidFill>
              </a:rPr>
              <a:t>poluanţilor</a:t>
            </a:r>
            <a:r>
              <a:rPr lang="ro-RO" sz="1600" b="1" dirty="0">
                <a:solidFill>
                  <a:srgbClr val="002060"/>
                </a:solidFill>
              </a:rPr>
              <a:t> din apele uzate pentru consumator;</a:t>
            </a:r>
            <a:br>
              <a:rPr lang="ro-RO" sz="1600" b="1" dirty="0">
                <a:solidFill>
                  <a:srgbClr val="002060"/>
                </a:solidFill>
              </a:rPr>
            </a:br>
            <a:r>
              <a:rPr lang="ro-RO" sz="1600" b="1" dirty="0">
                <a:solidFill>
                  <a:srgbClr val="002060"/>
                </a:solidFill>
              </a:rPr>
              <a:t>g) </a:t>
            </a:r>
            <a:r>
              <a:rPr lang="ro-RO" sz="1600" b="1" dirty="0" err="1">
                <a:solidFill>
                  <a:srgbClr val="002060"/>
                </a:solidFill>
              </a:rPr>
              <a:t>condiţiile</a:t>
            </a:r>
            <a:r>
              <a:rPr lang="ro-RO" sz="1600" b="1" dirty="0">
                <a:solidFill>
                  <a:srgbClr val="002060"/>
                </a:solidFill>
              </a:rPr>
              <a:t> de preluare a apelor uzate de la consumator, care includ </a:t>
            </a:r>
            <a:r>
              <a:rPr lang="ro-RO" sz="1600" b="1" dirty="0" err="1">
                <a:solidFill>
                  <a:srgbClr val="002060"/>
                </a:solidFill>
              </a:rPr>
              <a:t>cerinţe</a:t>
            </a:r>
            <a:r>
              <a:rPr lang="ro-RO" sz="1600" b="1" dirty="0">
                <a:solidFill>
                  <a:srgbClr val="002060"/>
                </a:solidFill>
              </a:rPr>
              <a:t> privind:</a:t>
            </a:r>
            <a:br>
              <a:rPr lang="ro-RO" sz="1600" b="1" dirty="0">
                <a:solidFill>
                  <a:srgbClr val="002060"/>
                </a:solidFill>
              </a:rPr>
            </a:br>
            <a:r>
              <a:rPr lang="ro-RO" sz="1600" b="1" dirty="0">
                <a:solidFill>
                  <a:srgbClr val="002060"/>
                </a:solidFill>
              </a:rPr>
              <a:t>- necesitatea </a:t>
            </a:r>
            <a:r>
              <a:rPr lang="ro-RO" sz="1600" b="1" dirty="0" err="1">
                <a:solidFill>
                  <a:srgbClr val="002060"/>
                </a:solidFill>
              </a:rPr>
              <a:t>preepurării</a:t>
            </a:r>
            <a:r>
              <a:rPr lang="ro-RO" sz="1600" b="1" dirty="0">
                <a:solidFill>
                  <a:srgbClr val="002060"/>
                </a:solidFill>
              </a:rPr>
              <a:t>/epurării apelor industriale uzate sau a unei </a:t>
            </a:r>
            <a:r>
              <a:rPr lang="ro-RO" sz="1600" b="1" dirty="0" err="1">
                <a:solidFill>
                  <a:srgbClr val="002060"/>
                </a:solidFill>
              </a:rPr>
              <a:t>părţi</a:t>
            </a:r>
            <a:r>
              <a:rPr lang="ro-RO" sz="1600" b="1" dirty="0">
                <a:solidFill>
                  <a:srgbClr val="002060"/>
                </a:solidFill>
              </a:rPr>
              <a:t> din acestea la </a:t>
            </a:r>
            <a:r>
              <a:rPr lang="ro-RO" sz="1600" b="1" dirty="0" err="1">
                <a:solidFill>
                  <a:srgbClr val="002060"/>
                </a:solidFill>
              </a:rPr>
              <a:t>staţia</a:t>
            </a:r>
            <a:r>
              <a:rPr lang="ro-RO" sz="1600" b="1" dirty="0">
                <a:solidFill>
                  <a:srgbClr val="002060"/>
                </a:solidFill>
              </a:rPr>
              <a:t> de </a:t>
            </a:r>
            <a:r>
              <a:rPr lang="ro-RO" sz="1600" b="1" dirty="0" err="1">
                <a:solidFill>
                  <a:srgbClr val="002060"/>
                </a:solidFill>
              </a:rPr>
              <a:t>preepurare</a:t>
            </a:r>
            <a:r>
              <a:rPr lang="ro-RO" sz="1600" b="1" dirty="0">
                <a:solidFill>
                  <a:srgbClr val="002060"/>
                </a:solidFill>
              </a:rPr>
              <a:t>/epurare a consumatorului;</a:t>
            </a:r>
            <a:br>
              <a:rPr lang="ro-RO" sz="1600" b="1" dirty="0">
                <a:solidFill>
                  <a:srgbClr val="002060"/>
                </a:solidFill>
              </a:rPr>
            </a:br>
            <a:r>
              <a:rPr lang="ro-RO" sz="1600" b="1" dirty="0">
                <a:solidFill>
                  <a:srgbClr val="002060"/>
                </a:solidFill>
              </a:rPr>
              <a:t>- </a:t>
            </a:r>
            <a:r>
              <a:rPr lang="ro-RO" sz="1600" b="1" dirty="0" err="1">
                <a:solidFill>
                  <a:srgbClr val="002060"/>
                </a:solidFill>
              </a:rPr>
              <a:t>preepurarea</a:t>
            </a:r>
            <a:r>
              <a:rPr lang="ro-RO" sz="1600" b="1" dirty="0">
                <a:solidFill>
                  <a:srgbClr val="002060"/>
                </a:solidFill>
              </a:rPr>
              <a:t> apelor industriale uzate în comun cu ale altor consumatori, în cadrul unor </a:t>
            </a:r>
            <a:r>
              <a:rPr lang="ro-RO" sz="1600" b="1" dirty="0" err="1">
                <a:solidFill>
                  <a:srgbClr val="002060"/>
                </a:solidFill>
              </a:rPr>
              <a:t>staţii</a:t>
            </a:r>
            <a:r>
              <a:rPr lang="ro-RO" sz="1600" b="1" dirty="0">
                <a:solidFill>
                  <a:srgbClr val="002060"/>
                </a:solidFill>
              </a:rPr>
              <a:t> de epurare ale grupului de întreprinderi (dacă </a:t>
            </a:r>
            <a:r>
              <a:rPr lang="ro-RO" sz="1600" b="1" dirty="0" err="1">
                <a:solidFill>
                  <a:srgbClr val="002060"/>
                </a:solidFill>
              </a:rPr>
              <a:t>aşa</a:t>
            </a:r>
            <a:r>
              <a:rPr lang="ro-RO" sz="1600" b="1" dirty="0">
                <a:solidFill>
                  <a:srgbClr val="002060"/>
                </a:solidFill>
              </a:rPr>
              <a:t> ceva există);</a:t>
            </a:r>
            <a:br>
              <a:rPr lang="ro-RO" sz="1600" b="1" dirty="0">
                <a:solidFill>
                  <a:srgbClr val="002060"/>
                </a:solidFill>
              </a:rPr>
            </a:br>
            <a:r>
              <a:rPr lang="ro-RO" sz="1600" b="1" dirty="0">
                <a:solidFill>
                  <a:srgbClr val="002060"/>
                </a:solidFill>
              </a:rPr>
              <a:t>- reutilizarea maximă a apelor uzate epurate pentru asigurarea proceselor tehnologice cu apă tehnologică sau pentru alte </a:t>
            </a:r>
            <a:r>
              <a:rPr lang="ro-RO" sz="1600" b="1" dirty="0" err="1">
                <a:solidFill>
                  <a:srgbClr val="002060"/>
                </a:solidFill>
              </a:rPr>
              <a:t>folosinţe</a:t>
            </a:r>
            <a:r>
              <a:rPr lang="ro-RO" sz="1600" b="1" dirty="0">
                <a:solidFill>
                  <a:srgbClr val="002060"/>
                </a:solidFill>
              </a:rPr>
              <a:t>;</a:t>
            </a:r>
            <a:br>
              <a:rPr lang="ro-RO" sz="1600" b="1" dirty="0">
                <a:solidFill>
                  <a:srgbClr val="002060"/>
                </a:solidFill>
              </a:rPr>
            </a:br>
            <a:r>
              <a:rPr lang="ro-RO" sz="1600" b="1" dirty="0">
                <a:solidFill>
                  <a:srgbClr val="002060"/>
                </a:solidFill>
              </a:rPr>
              <a:t>- implementarea tehnologiilor noi care oferă posibilitatea de reducere a consumului de apă sau a debitului de ape uzate, precum </a:t>
            </a:r>
            <a:r>
              <a:rPr lang="ro-RO" sz="1600" b="1" dirty="0" err="1">
                <a:solidFill>
                  <a:srgbClr val="002060"/>
                </a:solidFill>
              </a:rPr>
              <a:t>şi</a:t>
            </a:r>
            <a:r>
              <a:rPr lang="ro-RO" sz="1600" b="1" dirty="0">
                <a:solidFill>
                  <a:srgbClr val="002060"/>
                </a:solidFill>
              </a:rPr>
              <a:t> a gradului lor de poluare;</a:t>
            </a:r>
            <a:br>
              <a:rPr lang="ro-RO" sz="1600" b="1" dirty="0">
                <a:solidFill>
                  <a:srgbClr val="002060"/>
                </a:solidFill>
              </a:rPr>
            </a:br>
            <a:r>
              <a:rPr lang="ro-RO" sz="1600" b="1" dirty="0">
                <a:solidFill>
                  <a:srgbClr val="002060"/>
                </a:solidFill>
              </a:rPr>
              <a:t>- folosirea sistemelor închise de alimentare cu apă sau utilizarea repetată </a:t>
            </a:r>
            <a:r>
              <a:rPr lang="ro-RO" sz="1600" b="1" dirty="0" err="1">
                <a:solidFill>
                  <a:srgbClr val="002060"/>
                </a:solidFill>
              </a:rPr>
              <a:t>şi</a:t>
            </a:r>
            <a:r>
              <a:rPr lang="ro-RO" sz="1600" b="1" dirty="0">
                <a:solidFill>
                  <a:srgbClr val="002060"/>
                </a:solidFill>
              </a:rPr>
              <a:t> succesivă a apei în procesele tehnologice ale întreprinderii;</a:t>
            </a:r>
            <a:br>
              <a:rPr lang="ro-RO" sz="1600" b="1" dirty="0">
                <a:solidFill>
                  <a:srgbClr val="002060"/>
                </a:solidFill>
              </a:rPr>
            </a:br>
            <a:r>
              <a:rPr lang="ro-RO" sz="1600" b="1" dirty="0">
                <a:solidFill>
                  <a:srgbClr val="002060"/>
                </a:solidFill>
              </a:rPr>
              <a:t>-</a:t>
            </a: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6673621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792808"/>
            <a:ext cx="8839199" cy="4468668"/>
          </a:xfrm>
        </p:spPr>
        <p:txBody>
          <a:bodyPr/>
          <a:lstStyle/>
          <a:p>
            <a:pPr>
              <a:spcBef>
                <a:spcPts val="0"/>
              </a:spcBef>
              <a:spcAft>
                <a:spcPts val="0"/>
              </a:spcAft>
            </a:pPr>
            <a:r>
              <a:rPr lang="ro-RO" sz="1600" b="1" dirty="0">
                <a:solidFill>
                  <a:srgbClr val="002060"/>
                </a:solidFill>
              </a:rPr>
              <a:t>recuperarea </a:t>
            </a:r>
            <a:r>
              <a:rPr lang="ro-RO" sz="1600" b="1" dirty="0" err="1">
                <a:solidFill>
                  <a:srgbClr val="002060"/>
                </a:solidFill>
              </a:rPr>
              <a:t>substanţelor</a:t>
            </a:r>
            <a:r>
              <a:rPr lang="ro-RO" sz="1600" b="1" dirty="0">
                <a:solidFill>
                  <a:srgbClr val="002060"/>
                </a:solidFill>
              </a:rPr>
              <a:t> utile </a:t>
            </a:r>
            <a:r>
              <a:rPr lang="ro-RO" sz="1600" b="1" dirty="0" err="1">
                <a:solidFill>
                  <a:srgbClr val="002060"/>
                </a:solidFill>
              </a:rPr>
              <a:t>conţinute</a:t>
            </a:r>
            <a:r>
              <a:rPr lang="ro-RO" sz="1600" b="1" dirty="0">
                <a:solidFill>
                  <a:srgbClr val="002060"/>
                </a:solidFill>
              </a:rPr>
              <a:t> în apele industriale uzate;</a:t>
            </a:r>
            <a:br>
              <a:rPr lang="ro-RO" sz="1600" b="1" dirty="0">
                <a:solidFill>
                  <a:srgbClr val="002060"/>
                </a:solidFill>
              </a:rPr>
            </a:br>
            <a:r>
              <a:rPr lang="ro-RO" sz="1600" b="1" dirty="0">
                <a:solidFill>
                  <a:srgbClr val="002060"/>
                </a:solidFill>
              </a:rPr>
              <a:t>- tratarea </a:t>
            </a:r>
            <a:r>
              <a:rPr lang="ro-RO" sz="1600" b="1" dirty="0" err="1">
                <a:solidFill>
                  <a:srgbClr val="002060"/>
                </a:solidFill>
              </a:rPr>
              <a:t>şi</a:t>
            </a:r>
            <a:r>
              <a:rPr lang="ro-RO" sz="1600" b="1" dirty="0">
                <a:solidFill>
                  <a:srgbClr val="002060"/>
                </a:solidFill>
              </a:rPr>
              <a:t> utilizarea nămolurilor rezultate din procesele tehnologice </a:t>
            </a:r>
            <a:r>
              <a:rPr lang="ro-RO" sz="1600" b="1" dirty="0" err="1">
                <a:solidFill>
                  <a:srgbClr val="002060"/>
                </a:solidFill>
              </a:rPr>
              <a:t>şi</a:t>
            </a:r>
            <a:r>
              <a:rPr lang="ro-RO" sz="1600" b="1" dirty="0">
                <a:solidFill>
                  <a:srgbClr val="002060"/>
                </a:solidFill>
              </a:rPr>
              <a:t> din </a:t>
            </a:r>
            <a:r>
              <a:rPr lang="ro-RO" sz="1600" b="1" dirty="0" err="1">
                <a:solidFill>
                  <a:srgbClr val="002060"/>
                </a:solidFill>
              </a:rPr>
              <a:t>preepurarea</a:t>
            </a:r>
            <a:r>
              <a:rPr lang="ro-RO" sz="1600" b="1" dirty="0">
                <a:solidFill>
                  <a:srgbClr val="002060"/>
                </a:solidFill>
              </a:rPr>
              <a:t> apelor industriale uzate;</a:t>
            </a:r>
            <a:br>
              <a:rPr lang="ro-RO" sz="1600" b="1" dirty="0">
                <a:solidFill>
                  <a:srgbClr val="002060"/>
                </a:solidFill>
              </a:rPr>
            </a:br>
            <a:r>
              <a:rPr lang="ro-RO" sz="1600" b="1" dirty="0">
                <a:solidFill>
                  <a:srgbClr val="002060"/>
                </a:solidFill>
              </a:rPr>
              <a:t>h) termenul de valabilitate a acordului de preluare a apelor uzate;</a:t>
            </a:r>
            <a:br>
              <a:rPr lang="ro-RO" sz="1600" b="1" dirty="0">
                <a:solidFill>
                  <a:srgbClr val="002060"/>
                </a:solidFill>
              </a:rPr>
            </a:br>
            <a:r>
              <a:rPr lang="ro-RO" sz="1600" b="1" dirty="0">
                <a:solidFill>
                  <a:srgbClr val="002060"/>
                </a:solidFill>
              </a:rPr>
              <a:t>i) numele, prenumele </a:t>
            </a:r>
            <a:r>
              <a:rPr lang="ro-RO" sz="1600" b="1" dirty="0" err="1">
                <a:solidFill>
                  <a:srgbClr val="002060"/>
                </a:solidFill>
              </a:rPr>
              <a:t>şi</a:t>
            </a:r>
            <a:r>
              <a:rPr lang="ro-RO" sz="1600" b="1" dirty="0">
                <a:solidFill>
                  <a:srgbClr val="002060"/>
                </a:solidFill>
              </a:rPr>
              <a:t> semnătura persoanei cu </a:t>
            </a:r>
            <a:r>
              <a:rPr lang="ro-RO" sz="1600" b="1" dirty="0" err="1">
                <a:solidFill>
                  <a:srgbClr val="002060"/>
                </a:solidFill>
              </a:rPr>
              <a:t>funcţie</a:t>
            </a:r>
            <a:r>
              <a:rPr lang="ro-RO" sz="1600" b="1" dirty="0">
                <a:solidFill>
                  <a:srgbClr val="002060"/>
                </a:solidFill>
              </a:rPr>
              <a:t> de răspundere a operatorului împuternicit/desemnat cu dreptul de a semna acordul de preluare a apelor uzate.</a:t>
            </a:r>
            <a:br>
              <a:rPr lang="ro-RO" sz="1600" b="1" dirty="0">
                <a:solidFill>
                  <a:srgbClr val="002060"/>
                </a:solidFill>
              </a:rPr>
            </a:br>
            <a:r>
              <a:rPr lang="ro-RO" sz="1600" b="1" dirty="0">
                <a:latin typeface="Arial" panose="020B0604020202020204" pitchFamily="34" charset="0"/>
              </a:rPr>
              <a:t>19</a:t>
            </a:r>
            <a:r>
              <a:rPr lang="ro-RO" sz="1600" b="1" baseline="30000" dirty="0">
                <a:latin typeface="Arial" panose="020B0604020202020204" pitchFamily="34" charset="0"/>
              </a:rPr>
              <a:t>2</a:t>
            </a:r>
            <a:r>
              <a:rPr lang="ro-RO" sz="1600" b="1" dirty="0">
                <a:solidFill>
                  <a:srgbClr val="002060"/>
                </a:solidFill>
              </a:rPr>
              <a:t>. Consumatorii evacuează apele uzate în sistemul public de canalizare astfel încât să fie asigurată respectarea indicatorilor de calitate/CMA a </a:t>
            </a:r>
            <a:r>
              <a:rPr lang="ro-RO" sz="1600" b="1" dirty="0" err="1">
                <a:solidFill>
                  <a:srgbClr val="002060"/>
                </a:solidFill>
              </a:rPr>
              <a:t>poluanţilor</a:t>
            </a:r>
            <a:r>
              <a:rPr lang="ro-RO" sz="1600" b="1" dirty="0">
                <a:solidFill>
                  <a:srgbClr val="002060"/>
                </a:solidFill>
              </a:rPr>
              <a:t> apelor uzate </a:t>
            </a:r>
            <a:r>
              <a:rPr lang="ro-RO" sz="1600" b="1" dirty="0" err="1">
                <a:solidFill>
                  <a:srgbClr val="002060"/>
                </a:solidFill>
              </a:rPr>
              <a:t>prevăzuţi</a:t>
            </a:r>
            <a:r>
              <a:rPr lang="ro-RO" sz="1600" b="1" dirty="0">
                <a:solidFill>
                  <a:srgbClr val="002060"/>
                </a:solidFill>
              </a:rPr>
              <a:t> în avizul de racordare/acordul de preluare </a:t>
            </a:r>
            <a:r>
              <a:rPr lang="ro-RO" sz="1600" b="1" dirty="0" err="1">
                <a:solidFill>
                  <a:srgbClr val="002060"/>
                </a:solidFill>
              </a:rPr>
              <a:t>şi</a:t>
            </a:r>
            <a:r>
              <a:rPr lang="ro-RO" sz="1600" b="1" dirty="0">
                <a:solidFill>
                  <a:srgbClr val="002060"/>
                </a:solidFill>
              </a:rPr>
              <a:t> în contractul de prestare/furnizare a serviciului de alimentare cu apă </a:t>
            </a:r>
            <a:r>
              <a:rPr lang="ro-RO" sz="1600" b="1" dirty="0" err="1">
                <a:solidFill>
                  <a:srgbClr val="002060"/>
                </a:solidFill>
              </a:rPr>
              <a:t>şi</a:t>
            </a:r>
            <a:r>
              <a:rPr lang="ro-RO" sz="1600" b="1" dirty="0">
                <a:solidFill>
                  <a:srgbClr val="002060"/>
                </a:solidFill>
              </a:rPr>
              <a:t> de canalizare conform standardelor </a:t>
            </a:r>
            <a:r>
              <a:rPr lang="ro-RO" sz="1600" b="1" dirty="0" err="1">
                <a:solidFill>
                  <a:srgbClr val="002060"/>
                </a:solidFill>
              </a:rPr>
              <a:t>naţionale</a:t>
            </a:r>
            <a:r>
              <a:rPr lang="ro-RO" sz="1600" b="1" dirty="0">
                <a:solidFill>
                  <a:srgbClr val="002060"/>
                </a:solidFill>
              </a:rPr>
              <a:t> adoptate.</a:t>
            </a:r>
            <a:br>
              <a:rPr lang="ro-RO" sz="1600" b="1" dirty="0">
                <a:solidFill>
                  <a:srgbClr val="002060"/>
                </a:solidFill>
              </a:rPr>
            </a:br>
            <a:r>
              <a:rPr lang="ro-RO" sz="1600" b="1" dirty="0">
                <a:latin typeface="Arial" panose="020B0604020202020204" pitchFamily="34" charset="0"/>
              </a:rPr>
              <a:t>19</a:t>
            </a:r>
            <a:r>
              <a:rPr lang="ro-RO" sz="1600" b="1" baseline="30000" dirty="0">
                <a:latin typeface="Arial" panose="020B0604020202020204" pitchFamily="34" charset="0"/>
              </a:rPr>
              <a:t>3</a:t>
            </a:r>
            <a:r>
              <a:rPr lang="ro-RO" sz="1600" b="1" dirty="0">
                <a:latin typeface="Arial" panose="020B0604020202020204" pitchFamily="34" charset="0"/>
              </a:rPr>
              <a:t>.</a:t>
            </a:r>
            <a:r>
              <a:rPr lang="ro-RO" sz="1600" dirty="0">
                <a:latin typeface="Arial" panose="020B0604020202020204" pitchFamily="34" charset="0"/>
              </a:rPr>
              <a:t> </a:t>
            </a:r>
            <a:r>
              <a:rPr lang="ro-RO" sz="1600" b="1" dirty="0">
                <a:solidFill>
                  <a:srgbClr val="002060"/>
                </a:solidFill>
              </a:rPr>
              <a:t>Operatorul este obligat să supravegheze starea tehnică a sistemului public de canalizare, </a:t>
            </a:r>
            <a:r>
              <a:rPr lang="ro-RO" sz="1600" b="1" dirty="0">
                <a:solidFill>
                  <a:srgbClr val="00B050"/>
                </a:solidFill>
              </a:rPr>
              <a:t>să monitorizeze valorile indicatorilor/parametrilor de calitate ai apelor uzate evacuate de către consumatori în sistemul de canalizare în raport cu CMA a </a:t>
            </a:r>
            <a:r>
              <a:rPr lang="ro-RO" sz="1600" b="1" dirty="0" err="1">
                <a:solidFill>
                  <a:srgbClr val="00B050"/>
                </a:solidFill>
              </a:rPr>
              <a:t>poluanţilor</a:t>
            </a:r>
            <a:r>
              <a:rPr lang="ro-RO" sz="1600" b="1" dirty="0">
                <a:solidFill>
                  <a:srgbClr val="00B050"/>
                </a:solidFill>
              </a:rPr>
              <a:t> stabilite </a:t>
            </a:r>
            <a:r>
              <a:rPr lang="ro-RO" sz="1600" b="1" dirty="0" err="1">
                <a:solidFill>
                  <a:srgbClr val="00B050"/>
                </a:solidFill>
              </a:rPr>
              <a:t>şi</a:t>
            </a:r>
            <a:r>
              <a:rPr lang="ro-RO" sz="1600" b="1" dirty="0">
                <a:solidFill>
                  <a:srgbClr val="00B050"/>
                </a:solidFill>
              </a:rPr>
              <a:t> aprobate pentru fiecare consumator în parte, precum </a:t>
            </a:r>
            <a:r>
              <a:rPr lang="ro-RO" sz="1600" b="1" dirty="0" err="1">
                <a:solidFill>
                  <a:srgbClr val="00B050"/>
                </a:solidFill>
              </a:rPr>
              <a:t>şi</a:t>
            </a:r>
            <a:r>
              <a:rPr lang="ro-RO" sz="1600" b="1" dirty="0">
                <a:solidFill>
                  <a:srgbClr val="00B050"/>
                </a:solidFill>
              </a:rPr>
              <a:t> calitatea apelor uzate epurate la deversare în emisare în conformitate cu prevederile prezentului Regulament</a:t>
            </a:r>
            <a:r>
              <a:rPr lang="ro-RO" sz="1600" b="1" dirty="0">
                <a:solidFill>
                  <a:srgbClr val="002060"/>
                </a:solidFill>
              </a:rPr>
              <a:t>.</a:t>
            </a:r>
            <a:br>
              <a:rPr lang="ro-RO" sz="1600" b="1" dirty="0">
                <a:solidFill>
                  <a:srgbClr val="002060"/>
                </a:solidFill>
              </a:rPr>
            </a:br>
            <a:br>
              <a:rPr lang="ro-RO" sz="1600" dirty="0">
                <a:latin typeface="Arial" panose="020B0604020202020204" pitchFamily="34" charset="0"/>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4817636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845308"/>
            <a:ext cx="8839199" cy="4416167"/>
          </a:xfrm>
        </p:spPr>
        <p:txBody>
          <a:bodyPr/>
          <a:lstStyle/>
          <a:p>
            <a:r>
              <a:rPr lang="ro-RO" sz="1600" b="1" dirty="0">
                <a:solidFill>
                  <a:srgbClr val="002060"/>
                </a:solidFill>
              </a:rPr>
              <a:t>Controlul calității apelor uzate deversate de către întreprinderile industriale/de producere în sistemul public de canalizare și/sau în corpuri de apă se efectuează în conformitate cu următoarele acte normative:</a:t>
            </a:r>
            <a:br>
              <a:rPr lang="ro-RO" sz="1600" b="1" dirty="0">
                <a:solidFill>
                  <a:srgbClr val="002060"/>
                </a:solidFill>
              </a:rPr>
            </a:br>
            <a:r>
              <a:rPr lang="ro-RO" sz="1600" b="1" dirty="0">
                <a:solidFill>
                  <a:schemeClr val="tx1"/>
                </a:solidFill>
              </a:rPr>
              <a:t>1. Regulamentul privind </a:t>
            </a:r>
            <a:r>
              <a:rPr lang="ro-RO" sz="1600" b="1" dirty="0" err="1">
                <a:solidFill>
                  <a:schemeClr val="tx1"/>
                </a:solidFill>
              </a:rPr>
              <a:t>cerinţele</a:t>
            </a:r>
            <a:r>
              <a:rPr lang="ro-RO" sz="1600" b="1" dirty="0">
                <a:solidFill>
                  <a:schemeClr val="tx1"/>
                </a:solidFill>
              </a:rPr>
              <a:t> de colectare, epurare </a:t>
            </a:r>
            <a:r>
              <a:rPr lang="ro-RO" sz="1600" b="1" dirty="0" err="1">
                <a:solidFill>
                  <a:schemeClr val="tx1"/>
                </a:solidFill>
              </a:rPr>
              <a:t>şi</a:t>
            </a:r>
            <a:r>
              <a:rPr lang="ro-RO" sz="1600" b="1" dirty="0">
                <a:solidFill>
                  <a:schemeClr val="tx1"/>
                </a:solidFill>
              </a:rPr>
              <a:t> deversare a apelor uzate în sistemul de canalizare </a:t>
            </a:r>
            <a:r>
              <a:rPr lang="ro-RO" sz="1600" b="1" dirty="0" err="1">
                <a:solidFill>
                  <a:schemeClr val="tx1"/>
                </a:solidFill>
              </a:rPr>
              <a:t>şi</a:t>
            </a:r>
            <a:r>
              <a:rPr lang="ro-RO" sz="1600" b="1" dirty="0">
                <a:solidFill>
                  <a:schemeClr val="tx1"/>
                </a:solidFill>
              </a:rPr>
              <a:t>/sau în emisare pentru </a:t>
            </a:r>
            <a:r>
              <a:rPr lang="ro-RO" sz="1600" b="1" dirty="0" err="1">
                <a:solidFill>
                  <a:schemeClr val="tx1"/>
                </a:solidFill>
              </a:rPr>
              <a:t>localităţile</a:t>
            </a:r>
            <a:r>
              <a:rPr lang="ro-RO" sz="1600" b="1" dirty="0">
                <a:solidFill>
                  <a:schemeClr val="tx1"/>
                </a:solidFill>
              </a:rPr>
              <a:t> urbane </a:t>
            </a:r>
            <a:r>
              <a:rPr lang="ro-RO" sz="1600" b="1" dirty="0" err="1">
                <a:solidFill>
                  <a:schemeClr val="tx1"/>
                </a:solidFill>
              </a:rPr>
              <a:t>şi</a:t>
            </a:r>
            <a:r>
              <a:rPr lang="ro-RO" sz="1600" b="1" dirty="0">
                <a:solidFill>
                  <a:schemeClr val="tx1"/>
                </a:solidFill>
              </a:rPr>
              <a:t> rurale*/**, aprobat prin Hotărârea Guvernului nr. 950  din  25.11.2013 (în vigoare 06.12.2013), publicată în Monitorul Oficial nr. 284-289 art.1061 din 06.12.2013 </a:t>
            </a:r>
            <a:r>
              <a:rPr lang="ro-RO" sz="1600" b="1" dirty="0" err="1">
                <a:solidFill>
                  <a:schemeClr val="tx1"/>
                </a:solidFill>
              </a:rPr>
              <a:t>şi</a:t>
            </a:r>
            <a:r>
              <a:rPr lang="ro-RO" sz="1600" b="1" dirty="0">
                <a:solidFill>
                  <a:schemeClr val="tx1"/>
                </a:solidFill>
              </a:rPr>
              <a:t> Republicată în Monitorul Oficial al R. Moldova nr. 112-114 art. 344 din 08.05.2020;</a:t>
            </a:r>
            <a:br>
              <a:rPr lang="ro-RO" sz="1600" b="1" dirty="0">
                <a:solidFill>
                  <a:schemeClr val="tx1"/>
                </a:solidFill>
              </a:rPr>
            </a:br>
            <a:r>
              <a:rPr lang="ro-RO" sz="1600" b="1" dirty="0">
                <a:solidFill>
                  <a:schemeClr val="tx1"/>
                </a:solidFill>
              </a:rPr>
              <a:t>2. Regulamentul privind exploatarea tehnică a  sistemelor </a:t>
            </a:r>
            <a:r>
              <a:rPr lang="ro-RO" sz="1600" b="1" dirty="0" err="1">
                <a:solidFill>
                  <a:schemeClr val="tx1"/>
                </a:solidFill>
              </a:rPr>
              <a:t>şi</a:t>
            </a:r>
            <a:r>
              <a:rPr lang="ro-RO" sz="1600" b="1" dirty="0">
                <a:solidFill>
                  <a:schemeClr val="tx1"/>
                </a:solidFill>
              </a:rPr>
              <a:t> instalațiilor publice de alimentare cu apă </a:t>
            </a:r>
            <a:r>
              <a:rPr lang="ro-RO" sz="1600" b="1" dirty="0" err="1">
                <a:solidFill>
                  <a:schemeClr val="tx1"/>
                </a:solidFill>
              </a:rPr>
              <a:t>şi</a:t>
            </a:r>
            <a:r>
              <a:rPr lang="ro-RO" sz="1600" b="1" dirty="0">
                <a:solidFill>
                  <a:schemeClr val="tx1"/>
                </a:solidFill>
              </a:rPr>
              <a:t> de canalizare (</a:t>
            </a:r>
            <a:r>
              <a:rPr lang="ro-RO" sz="1600" b="1" dirty="0" err="1">
                <a:solidFill>
                  <a:schemeClr val="tx1"/>
                </a:solidFill>
              </a:rPr>
              <a:t>ediţia</a:t>
            </a:r>
            <a:r>
              <a:rPr lang="ro-RO" sz="1600" b="1" dirty="0">
                <a:solidFill>
                  <a:schemeClr val="tx1"/>
                </a:solidFill>
              </a:rPr>
              <a:t> a doua), aprobat prin Ordinul MADRM/MEI nr. 159/331 din 02 iulie 2018; </a:t>
            </a:r>
            <a:br>
              <a:rPr lang="ro-RO" sz="1600" b="1" dirty="0">
                <a:solidFill>
                  <a:schemeClr val="tx1"/>
                </a:solidFill>
              </a:rPr>
            </a:br>
            <a:r>
              <a:rPr lang="ro-RO" sz="1600" b="1" dirty="0">
                <a:solidFill>
                  <a:schemeClr val="tx1"/>
                </a:solidFill>
              </a:rPr>
              <a:t>3. Regulamentul privind condițiile de deversare a apelor uzate în corpurile de apă, aprobat prin Hotărârea Guvernului nr. nr. 802  din  09.10.2013 (în vigoare 01.11.2013) publicată în Monitorul Oficial nr.243-247 art.931 din 01.11.2013.</a:t>
            </a:r>
            <a:br>
              <a:rPr lang="ro-RO" sz="1600" b="1" dirty="0">
                <a:solidFill>
                  <a:schemeClr val="tx1"/>
                </a:solidFill>
              </a:rPr>
            </a:br>
            <a:r>
              <a:rPr lang="ro-RO" sz="1600" b="1" dirty="0">
                <a:solidFill>
                  <a:schemeClr val="tx1"/>
                </a:solidFill>
              </a:rPr>
              <a:t>4. Ghidul pentru aplicarea celor mai bune tehnici disponibile pentru emisiile de apă uzată din industria alimentară, aprobat de către Ministerul Mediului prin Ordinul nr. 61  din  10.09.2014 (în vigoare 19.09.2014), publicat în Monitorul Oficial nr.275-281 art.1312 din 19.09.2014</a:t>
            </a:r>
            <a:br>
              <a:rPr lang="ro-RO" sz="1600" b="1" dirty="0">
                <a:solidFill>
                  <a:schemeClr val="tx1"/>
                </a:solidFill>
              </a:rPr>
            </a:b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1954109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532623"/>
            <a:ext cx="8839199" cy="5125328"/>
          </a:xfrm>
        </p:spPr>
        <p:txBody>
          <a:bodyPr/>
          <a:lstStyle/>
          <a:p>
            <a:r>
              <a:rPr lang="ro-RO" sz="1600" b="1" dirty="0">
                <a:latin typeface="Arial" panose="020B0604020202020204" pitchFamily="34" charset="0"/>
              </a:rPr>
              <a:t>19</a:t>
            </a:r>
            <a:r>
              <a:rPr lang="ro-RO" sz="1600" b="1" baseline="30000" dirty="0">
                <a:latin typeface="Arial" panose="020B0604020202020204" pitchFamily="34" charset="0"/>
              </a:rPr>
              <a:t>4</a:t>
            </a:r>
            <a:r>
              <a:rPr lang="ro-RO" sz="1600" b="1" dirty="0">
                <a:solidFill>
                  <a:srgbClr val="002060"/>
                </a:solidFill>
              </a:rPr>
              <a:t>. Periodicitatea prelevării probelor de apă uzată evacuată în sistemul public de canalizare se </a:t>
            </a:r>
            <a:r>
              <a:rPr lang="ro-RO" sz="1600" b="1" dirty="0" err="1">
                <a:solidFill>
                  <a:srgbClr val="002060"/>
                </a:solidFill>
              </a:rPr>
              <a:t>stabileşte</a:t>
            </a:r>
            <a:r>
              <a:rPr lang="ro-RO" sz="1600" b="1" dirty="0">
                <a:solidFill>
                  <a:srgbClr val="002060"/>
                </a:solidFill>
              </a:rPr>
              <a:t> de către operator pentru fiecare consumator în parte la încheierea acordului de preluare a apelor uzate/contractului de prestare/furnizare a serviciului de alimentare cu apă </a:t>
            </a:r>
            <a:r>
              <a:rPr lang="ro-RO" sz="1600" b="1" dirty="0" err="1">
                <a:solidFill>
                  <a:srgbClr val="002060"/>
                </a:solidFill>
              </a:rPr>
              <a:t>şi</a:t>
            </a:r>
            <a:r>
              <a:rPr lang="ro-RO" sz="1600" b="1" dirty="0">
                <a:solidFill>
                  <a:srgbClr val="002060"/>
                </a:solidFill>
              </a:rPr>
              <a:t> de canalizare, luând în considerare:</a:t>
            </a:r>
            <a:br>
              <a:rPr lang="ro-RO" sz="1600" b="1" dirty="0">
                <a:solidFill>
                  <a:srgbClr val="002060"/>
                </a:solidFill>
              </a:rPr>
            </a:br>
            <a:r>
              <a:rPr lang="ro-RO" sz="1600" b="1" dirty="0">
                <a:solidFill>
                  <a:srgbClr val="002060"/>
                </a:solidFill>
              </a:rPr>
              <a:t>a) CMA a </a:t>
            </a:r>
            <a:r>
              <a:rPr lang="ro-RO" sz="1600" b="1" dirty="0" err="1">
                <a:solidFill>
                  <a:srgbClr val="002060"/>
                </a:solidFill>
              </a:rPr>
              <a:t>poluanţilor</a:t>
            </a:r>
            <a:r>
              <a:rPr lang="ro-RO" sz="1600" b="1" dirty="0">
                <a:solidFill>
                  <a:srgbClr val="002060"/>
                </a:solidFill>
              </a:rPr>
              <a:t> privind calitatea apelor industriale uzate evacuate;</a:t>
            </a:r>
            <a:br>
              <a:rPr lang="ro-RO" sz="1600" b="1" dirty="0">
                <a:solidFill>
                  <a:srgbClr val="002060"/>
                </a:solidFill>
              </a:rPr>
            </a:br>
            <a:r>
              <a:rPr lang="ro-RO" sz="1600" b="1" dirty="0">
                <a:solidFill>
                  <a:srgbClr val="002060"/>
                </a:solidFill>
              </a:rPr>
              <a:t>b) debitele lunare </a:t>
            </a:r>
            <a:r>
              <a:rPr lang="ro-RO" sz="1600" b="1" dirty="0" err="1">
                <a:solidFill>
                  <a:srgbClr val="002060"/>
                </a:solidFill>
              </a:rPr>
              <a:t>şi</a:t>
            </a:r>
            <a:r>
              <a:rPr lang="ro-RO" sz="1600" b="1" dirty="0">
                <a:solidFill>
                  <a:srgbClr val="002060"/>
                </a:solidFill>
              </a:rPr>
              <a:t> anuale reale de ape uzate, evacuate de consumatori în sistemul public de canalizare, calculate în baza volumelor înregistrate de mijloacele de măsurare supuse controlului metrologic legal, puse în </a:t>
            </a:r>
            <a:r>
              <a:rPr lang="ro-RO" sz="1600" b="1" dirty="0" err="1">
                <a:solidFill>
                  <a:srgbClr val="002060"/>
                </a:solidFill>
              </a:rPr>
              <a:t>funcţiune</a:t>
            </a:r>
            <a:r>
              <a:rPr lang="ro-RO" sz="1600" b="1" dirty="0">
                <a:solidFill>
                  <a:srgbClr val="002060"/>
                </a:solidFill>
              </a:rPr>
              <a:t>, montate, sigilate </a:t>
            </a:r>
            <a:r>
              <a:rPr lang="ro-RO" sz="1600" b="1" dirty="0" err="1">
                <a:solidFill>
                  <a:srgbClr val="002060"/>
                </a:solidFill>
              </a:rPr>
              <a:t>şi</a:t>
            </a:r>
            <a:r>
              <a:rPr lang="ro-RO" sz="1600" b="1" dirty="0">
                <a:solidFill>
                  <a:srgbClr val="002060"/>
                </a:solidFill>
              </a:rPr>
              <a:t> luate în </a:t>
            </a:r>
            <a:r>
              <a:rPr lang="ro-RO" sz="1600" b="1" dirty="0" err="1">
                <a:solidFill>
                  <a:srgbClr val="002060"/>
                </a:solidFill>
              </a:rPr>
              <a:t>evidenţă</a:t>
            </a:r>
            <a:r>
              <a:rPr lang="ro-RO" sz="1600" b="1" dirty="0">
                <a:solidFill>
                  <a:srgbClr val="002060"/>
                </a:solidFill>
              </a:rPr>
              <a:t> în conformitate cu prevederile actelor normative sau volumelor de ape uzate calculate prin metode indirecte;</a:t>
            </a:r>
            <a:br>
              <a:rPr lang="ro-RO" sz="1600" b="1" dirty="0">
                <a:solidFill>
                  <a:srgbClr val="002060"/>
                </a:solidFill>
              </a:rPr>
            </a:br>
            <a:r>
              <a:rPr lang="ro-RO" sz="1600" b="1" dirty="0">
                <a:solidFill>
                  <a:srgbClr val="002060"/>
                </a:solidFill>
              </a:rPr>
              <a:t>c) datele despre calitatea apelor uzate la evacuarea în </a:t>
            </a:r>
            <a:r>
              <a:rPr lang="ro-RO" sz="1600" b="1" dirty="0" err="1">
                <a:solidFill>
                  <a:srgbClr val="002060"/>
                </a:solidFill>
              </a:rPr>
              <a:t>reţeaua</a:t>
            </a:r>
            <a:r>
              <a:rPr lang="ro-RO" sz="1600" b="1" dirty="0">
                <a:solidFill>
                  <a:srgbClr val="002060"/>
                </a:solidFill>
              </a:rPr>
              <a:t> publică, conform rezultatelor analizelor probelor de ape uzate, eliberate de către laboratorul acreditat în </a:t>
            </a:r>
            <a:r>
              <a:rPr lang="ro-RO" sz="1600" b="1" dirty="0" err="1">
                <a:solidFill>
                  <a:srgbClr val="002060"/>
                </a:solidFill>
              </a:rPr>
              <a:t>condiţiile</a:t>
            </a:r>
            <a:r>
              <a:rPr lang="ro-RO" sz="1600" b="1" dirty="0">
                <a:solidFill>
                  <a:srgbClr val="002060"/>
                </a:solidFill>
              </a:rPr>
              <a:t> Legii nr.235/2011 privind </a:t>
            </a:r>
            <a:r>
              <a:rPr lang="ro-RO" sz="1600" b="1" dirty="0" err="1">
                <a:solidFill>
                  <a:srgbClr val="002060"/>
                </a:solidFill>
              </a:rPr>
              <a:t>activităţile</a:t>
            </a:r>
            <a:r>
              <a:rPr lang="ro-RO" sz="1600" b="1" dirty="0">
                <a:solidFill>
                  <a:srgbClr val="002060"/>
                </a:solidFill>
              </a:rPr>
              <a:t> de acreditare </a:t>
            </a:r>
            <a:r>
              <a:rPr lang="ro-RO" sz="1600" b="1" dirty="0" err="1">
                <a:solidFill>
                  <a:srgbClr val="002060"/>
                </a:solidFill>
              </a:rPr>
              <a:t>şi</a:t>
            </a:r>
            <a:r>
              <a:rPr lang="ro-RO" sz="1600" b="1" dirty="0">
                <a:solidFill>
                  <a:srgbClr val="002060"/>
                </a:solidFill>
              </a:rPr>
              <a:t> de evaluare a </a:t>
            </a:r>
            <a:r>
              <a:rPr lang="ro-RO" sz="1600" b="1" dirty="0" err="1">
                <a:solidFill>
                  <a:srgbClr val="002060"/>
                </a:solidFill>
              </a:rPr>
              <a:t>conformităţii</a:t>
            </a:r>
            <a:r>
              <a:rPr lang="ro-RO" sz="1600" b="1" dirty="0">
                <a:solidFill>
                  <a:srgbClr val="002060"/>
                </a:solidFill>
              </a:rPr>
              <a:t>;</a:t>
            </a:r>
            <a:br>
              <a:rPr lang="ro-RO" sz="1600" b="1" dirty="0">
                <a:solidFill>
                  <a:srgbClr val="002060"/>
                </a:solidFill>
              </a:rPr>
            </a:br>
            <a:r>
              <a:rPr lang="ro-RO" sz="1600" b="1" dirty="0">
                <a:solidFill>
                  <a:srgbClr val="002060"/>
                </a:solidFill>
              </a:rPr>
              <a:t>d) regimul de evacuare a apelor uzate de la consumator;</a:t>
            </a:r>
            <a:br>
              <a:rPr lang="ro-RO" sz="1600" b="1" dirty="0">
                <a:solidFill>
                  <a:srgbClr val="002060"/>
                </a:solidFill>
              </a:rPr>
            </a:br>
            <a:r>
              <a:rPr lang="ro-RO" sz="1600" b="1" dirty="0">
                <a:solidFill>
                  <a:srgbClr val="002060"/>
                </a:solidFill>
              </a:rPr>
              <a:t>e) </a:t>
            </a:r>
            <a:r>
              <a:rPr lang="ro-RO" sz="1600" b="1" dirty="0" err="1">
                <a:solidFill>
                  <a:srgbClr val="002060"/>
                </a:solidFill>
              </a:rPr>
              <a:t>cerinţele</a:t>
            </a:r>
            <a:r>
              <a:rPr lang="ro-RO" sz="1600" b="1" dirty="0">
                <a:solidFill>
                  <a:srgbClr val="002060"/>
                </a:solidFill>
              </a:rPr>
              <a:t> impuse operatorului prin </a:t>
            </a:r>
            <a:r>
              <a:rPr lang="ro-RO" sz="1600" b="1" dirty="0" err="1">
                <a:solidFill>
                  <a:srgbClr val="002060"/>
                </a:solidFill>
              </a:rPr>
              <a:t>autorizaţiile</a:t>
            </a:r>
            <a:r>
              <a:rPr lang="ro-RO" sz="1600" b="1" dirty="0">
                <a:solidFill>
                  <a:srgbClr val="002060"/>
                </a:solidFill>
              </a:rPr>
              <a:t> de mediu pentru </a:t>
            </a:r>
            <a:r>
              <a:rPr lang="ro-RO" sz="1600" b="1" dirty="0" err="1">
                <a:solidFill>
                  <a:srgbClr val="002060"/>
                </a:solidFill>
              </a:rPr>
              <a:t>folosinţa</a:t>
            </a:r>
            <a:r>
              <a:rPr lang="ro-RO" sz="1600" b="1" dirty="0">
                <a:solidFill>
                  <a:srgbClr val="002060"/>
                </a:solidFill>
              </a:rPr>
              <a:t> specială a apei, eliberate de autoritatea administrativă subordonată organului central de specialitate al </a:t>
            </a:r>
            <a:r>
              <a:rPr lang="ro-RO" sz="1600" b="1" dirty="0" err="1">
                <a:solidFill>
                  <a:srgbClr val="002060"/>
                </a:solidFill>
              </a:rPr>
              <a:t>administraţiei</a:t>
            </a:r>
            <a:r>
              <a:rPr lang="ro-RO" sz="1600" b="1" dirty="0">
                <a:solidFill>
                  <a:srgbClr val="002060"/>
                </a:solidFill>
              </a:rPr>
              <a:t> publice în domeniul mediului;</a:t>
            </a:r>
            <a:br>
              <a:rPr lang="ro-RO" sz="1600" b="1" dirty="0">
                <a:solidFill>
                  <a:srgbClr val="002060"/>
                </a:solidFill>
              </a:rPr>
            </a:br>
            <a:r>
              <a:rPr lang="ro-RO" sz="1600" b="1" dirty="0">
                <a:solidFill>
                  <a:srgbClr val="002060"/>
                </a:solidFill>
              </a:rPr>
              <a:t>f) respectarea sau nerespectarea de către consumatori a </a:t>
            </a:r>
            <a:r>
              <a:rPr lang="ro-RO" sz="1600" b="1" dirty="0" err="1">
                <a:solidFill>
                  <a:srgbClr val="002060"/>
                </a:solidFill>
              </a:rPr>
              <a:t>condiţiilor</a:t>
            </a:r>
            <a:r>
              <a:rPr lang="ro-RO" sz="1600" b="1" dirty="0">
                <a:solidFill>
                  <a:srgbClr val="002060"/>
                </a:solidFill>
              </a:rPr>
              <a:t> de evacuare a apelor uzate în sistemul public de canalizare în perioada anterioară;</a:t>
            </a:r>
            <a:br>
              <a:rPr lang="ro-RO" sz="1600" b="1" dirty="0">
                <a:solidFill>
                  <a:srgbClr val="002060"/>
                </a:solidFill>
              </a:rPr>
            </a:br>
            <a:r>
              <a:rPr lang="ro-RO" sz="1600" b="1" dirty="0">
                <a:solidFill>
                  <a:srgbClr val="002060"/>
                </a:solidFill>
              </a:rPr>
              <a:t>g) mărimea </a:t>
            </a:r>
            <a:r>
              <a:rPr lang="ro-RO" sz="1600" b="1" dirty="0" err="1">
                <a:solidFill>
                  <a:srgbClr val="002060"/>
                </a:solidFill>
              </a:rPr>
              <a:t>depăşirilor</a:t>
            </a:r>
            <a:r>
              <a:rPr lang="ro-RO" sz="1600" b="1" dirty="0">
                <a:solidFill>
                  <a:srgbClr val="002060"/>
                </a:solidFill>
              </a:rPr>
              <a:t> </a:t>
            </a:r>
            <a:r>
              <a:rPr lang="ro-RO" sz="1600" b="1" dirty="0" err="1">
                <a:solidFill>
                  <a:srgbClr val="002060"/>
                </a:solidFill>
              </a:rPr>
              <a:t>cantităţii</a:t>
            </a:r>
            <a:r>
              <a:rPr lang="ro-RO" sz="1600" b="1" dirty="0">
                <a:solidFill>
                  <a:srgbClr val="002060"/>
                </a:solidFill>
              </a:rPr>
              <a:t> de </a:t>
            </a:r>
            <a:r>
              <a:rPr lang="ro-RO" sz="1600" b="1" dirty="0" err="1">
                <a:solidFill>
                  <a:srgbClr val="002060"/>
                </a:solidFill>
              </a:rPr>
              <a:t>poluanţi</a:t>
            </a:r>
            <a:r>
              <a:rPr lang="ro-RO" sz="1600" b="1" dirty="0">
                <a:solidFill>
                  <a:srgbClr val="002060"/>
                </a:solidFill>
              </a:rPr>
              <a:t> din apele uzate evacuate de consumator în raport cu CMA a acestora;</a:t>
            </a:r>
            <a:br>
              <a:rPr lang="ro-RO" sz="1600" b="1" dirty="0">
                <a:solidFill>
                  <a:srgbClr val="002060"/>
                </a:solidFill>
              </a:rPr>
            </a:br>
            <a:br>
              <a:rPr lang="ro-RO"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2470101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625784"/>
            <a:ext cx="8839199" cy="4513052"/>
          </a:xfrm>
        </p:spPr>
        <p:txBody>
          <a:bodyPr/>
          <a:lstStyle/>
          <a:p>
            <a:r>
              <a:rPr lang="ro-RO" sz="1600" b="1" dirty="0">
                <a:solidFill>
                  <a:srgbClr val="002060"/>
                </a:solidFill>
              </a:rPr>
              <a:t>h) caracteristicile </a:t>
            </a:r>
            <a:r>
              <a:rPr lang="ro-RO" sz="1600" b="1" dirty="0" err="1">
                <a:solidFill>
                  <a:srgbClr val="002060"/>
                </a:solidFill>
              </a:rPr>
              <a:t>poluanţilor</a:t>
            </a:r>
            <a:r>
              <a:rPr lang="ro-RO" sz="1600" b="1" dirty="0">
                <a:solidFill>
                  <a:srgbClr val="002060"/>
                </a:solidFill>
              </a:rPr>
              <a:t> din </a:t>
            </a:r>
            <a:r>
              <a:rPr lang="ro-RO" sz="1600" b="1" dirty="0" err="1">
                <a:solidFill>
                  <a:srgbClr val="002060"/>
                </a:solidFill>
              </a:rPr>
              <a:t>componenţa</a:t>
            </a:r>
            <a:r>
              <a:rPr lang="ro-RO" sz="1600" b="1" dirty="0">
                <a:solidFill>
                  <a:srgbClr val="002060"/>
                </a:solidFill>
              </a:rPr>
              <a:t> apelor uzate în urma </a:t>
            </a:r>
            <a:r>
              <a:rPr lang="ro-RO" sz="1600" b="1" dirty="0" err="1">
                <a:solidFill>
                  <a:srgbClr val="002060"/>
                </a:solidFill>
              </a:rPr>
              <a:t>investigaţiilor</a:t>
            </a:r>
            <a:r>
              <a:rPr lang="ro-RO" sz="1600" b="1" dirty="0">
                <a:solidFill>
                  <a:srgbClr val="002060"/>
                </a:solidFill>
              </a:rPr>
              <a:t> (analizelor) de laborator, conform obiectului de activitate/tipul de industrie al consumatorului;</a:t>
            </a:r>
            <a:br>
              <a:rPr lang="ro-RO" sz="1600" b="1" dirty="0">
                <a:solidFill>
                  <a:srgbClr val="002060"/>
                </a:solidFill>
              </a:rPr>
            </a:br>
            <a:r>
              <a:rPr lang="ro-RO" sz="1600" b="1" dirty="0">
                <a:solidFill>
                  <a:srgbClr val="002060"/>
                </a:solidFill>
              </a:rPr>
              <a:t>i) impactul asupra </a:t>
            </a:r>
            <a:r>
              <a:rPr lang="ro-RO" sz="1600" b="1" dirty="0" err="1">
                <a:solidFill>
                  <a:srgbClr val="002060"/>
                </a:solidFill>
              </a:rPr>
              <a:t>reţelelor</a:t>
            </a:r>
            <a:r>
              <a:rPr lang="ro-RO" sz="1600" b="1" dirty="0">
                <a:solidFill>
                  <a:srgbClr val="002060"/>
                </a:solidFill>
              </a:rPr>
              <a:t> de canalizare, factorii </a:t>
            </a:r>
            <a:r>
              <a:rPr lang="ro-RO" sz="1600" b="1" dirty="0" err="1">
                <a:solidFill>
                  <a:srgbClr val="002060"/>
                </a:solidFill>
              </a:rPr>
              <a:t>indicaţi</a:t>
            </a:r>
            <a:r>
              <a:rPr lang="ro-RO" sz="1600" b="1" dirty="0">
                <a:solidFill>
                  <a:srgbClr val="002060"/>
                </a:solidFill>
              </a:rPr>
              <a:t> la literele b), g) </a:t>
            </a:r>
            <a:r>
              <a:rPr lang="ro-RO" sz="1600" b="1" dirty="0" err="1">
                <a:solidFill>
                  <a:srgbClr val="002060"/>
                </a:solidFill>
              </a:rPr>
              <a:t>şi</a:t>
            </a:r>
            <a:r>
              <a:rPr lang="ro-RO" sz="1600" b="1" dirty="0">
                <a:solidFill>
                  <a:srgbClr val="002060"/>
                </a:solidFill>
              </a:rPr>
              <a:t> h).</a:t>
            </a:r>
            <a:br>
              <a:rPr lang="ro-RO" sz="1600" b="1" dirty="0">
                <a:solidFill>
                  <a:srgbClr val="002060"/>
                </a:solidFill>
              </a:rPr>
            </a:br>
            <a:r>
              <a:rPr lang="ro-RO" sz="1600" b="1" dirty="0">
                <a:latin typeface="Arial" panose="020B0604020202020204" pitchFamily="34" charset="0"/>
              </a:rPr>
              <a:t>19</a:t>
            </a:r>
            <a:r>
              <a:rPr lang="ro-RO" sz="1600" b="1" baseline="30000" dirty="0">
                <a:latin typeface="Arial" panose="020B0604020202020204" pitchFamily="34" charset="0"/>
              </a:rPr>
              <a:t>5</a:t>
            </a:r>
            <a:r>
              <a:rPr lang="ro-RO" sz="1600" b="1" dirty="0">
                <a:latin typeface="Arial" panose="020B0604020202020204" pitchFamily="34" charset="0"/>
              </a:rPr>
              <a:t>.</a:t>
            </a:r>
            <a:r>
              <a:rPr lang="ro-RO" sz="1600" dirty="0">
                <a:latin typeface="Arial" panose="020B0604020202020204" pitchFamily="34" charset="0"/>
              </a:rPr>
              <a:t> </a:t>
            </a:r>
            <a:r>
              <a:rPr lang="ro-RO" sz="1600" b="1" dirty="0">
                <a:solidFill>
                  <a:srgbClr val="002060"/>
                </a:solidFill>
              </a:rPr>
              <a:t>Operatorii vor preleva, cel </a:t>
            </a:r>
            <a:r>
              <a:rPr lang="ro-RO" sz="1600" b="1" dirty="0" err="1">
                <a:solidFill>
                  <a:srgbClr val="002060"/>
                </a:solidFill>
              </a:rPr>
              <a:t>puţin</a:t>
            </a:r>
            <a:r>
              <a:rPr lang="ro-RO" sz="1600" b="1" dirty="0">
                <a:solidFill>
                  <a:srgbClr val="002060"/>
                </a:solidFill>
              </a:rPr>
              <a:t> odată pe an, probe de apă uzată pentru </a:t>
            </a:r>
            <a:r>
              <a:rPr lang="ro-RO" sz="1600" b="1" dirty="0" err="1">
                <a:solidFill>
                  <a:srgbClr val="002060"/>
                </a:solidFill>
              </a:rPr>
              <a:t>investigaţiile</a:t>
            </a:r>
            <a:r>
              <a:rPr lang="ro-RO" sz="1600" b="1" dirty="0">
                <a:solidFill>
                  <a:srgbClr val="002060"/>
                </a:solidFill>
              </a:rPr>
              <a:t> de laborator, în punctele de control stabilite de </a:t>
            </a:r>
            <a:r>
              <a:rPr lang="ro-RO" sz="1600" b="1" dirty="0" err="1">
                <a:solidFill>
                  <a:srgbClr val="002060"/>
                </a:solidFill>
              </a:rPr>
              <a:t>aceştia</a:t>
            </a:r>
            <a:r>
              <a:rPr lang="ro-RO" sz="1600" b="1" dirty="0">
                <a:solidFill>
                  <a:srgbClr val="002060"/>
                </a:solidFill>
              </a:rPr>
              <a:t>. Punctele de control pot fi stabilite expres în </a:t>
            </a:r>
            <a:r>
              <a:rPr lang="ro-RO" sz="1600" b="1" dirty="0" err="1">
                <a:solidFill>
                  <a:srgbClr val="002060"/>
                </a:solidFill>
              </a:rPr>
              <a:t>condiţiile</a:t>
            </a:r>
            <a:r>
              <a:rPr lang="ro-RO" sz="1600" b="1" dirty="0">
                <a:solidFill>
                  <a:srgbClr val="002060"/>
                </a:solidFill>
              </a:rPr>
              <a:t> tehnice, avizele de racordare, acordurile de preluare, eliberate de către operator, </a:t>
            </a:r>
            <a:r>
              <a:rPr lang="ro-RO" sz="1600" b="1" dirty="0" err="1">
                <a:solidFill>
                  <a:srgbClr val="002060"/>
                </a:solidFill>
              </a:rPr>
              <a:t>şi</a:t>
            </a:r>
            <a:r>
              <a:rPr lang="ro-RO" sz="1600" b="1" dirty="0">
                <a:solidFill>
                  <a:srgbClr val="002060"/>
                </a:solidFill>
              </a:rPr>
              <a:t>/sau în contractele de prestare a serviciului public de canalizare, încheiat între operator </a:t>
            </a:r>
            <a:r>
              <a:rPr lang="ro-RO" sz="1600" b="1" dirty="0" err="1">
                <a:solidFill>
                  <a:srgbClr val="002060"/>
                </a:solidFill>
              </a:rPr>
              <a:t>şi</a:t>
            </a:r>
            <a:r>
              <a:rPr lang="ro-RO" sz="1600" b="1" dirty="0">
                <a:solidFill>
                  <a:srgbClr val="002060"/>
                </a:solidFill>
              </a:rPr>
              <a:t> consumator.</a:t>
            </a:r>
            <a:br>
              <a:rPr lang="ro-RO" sz="1600" b="1" dirty="0">
                <a:solidFill>
                  <a:srgbClr val="002060"/>
                </a:solidFill>
              </a:rPr>
            </a:br>
            <a:r>
              <a:rPr lang="ro-RO" sz="1600" b="1" dirty="0">
                <a:latin typeface="Arial" panose="020B0604020202020204" pitchFamily="34" charset="0"/>
              </a:rPr>
              <a:t>19</a:t>
            </a:r>
            <a:r>
              <a:rPr lang="ro-RO" sz="1600" b="1" baseline="30000" dirty="0">
                <a:latin typeface="Arial" panose="020B0604020202020204" pitchFamily="34" charset="0"/>
              </a:rPr>
              <a:t>6</a:t>
            </a:r>
            <a:r>
              <a:rPr lang="ro-RO" sz="1600" b="1" dirty="0">
                <a:solidFill>
                  <a:srgbClr val="002060"/>
                </a:solidFill>
              </a:rPr>
              <a:t>. În </a:t>
            </a:r>
            <a:r>
              <a:rPr lang="ro-RO" sz="1600" b="1" dirty="0" err="1">
                <a:solidFill>
                  <a:srgbClr val="002060"/>
                </a:solidFill>
              </a:rPr>
              <a:t>funcţie</a:t>
            </a:r>
            <a:r>
              <a:rPr lang="ro-RO" sz="1600" b="1" dirty="0">
                <a:solidFill>
                  <a:srgbClr val="002060"/>
                </a:solidFill>
              </a:rPr>
              <a:t> de prevederile punctului 194, operatorii stabilesc perioade de prelevare a probelor de apă uzată, însă nu mai des de odată pe lună, chiar dacă au fost constatate </a:t>
            </a:r>
            <a:r>
              <a:rPr lang="ro-RO" sz="1600" b="1" dirty="0" err="1">
                <a:solidFill>
                  <a:srgbClr val="002060"/>
                </a:solidFill>
              </a:rPr>
              <a:t>depăşiri</a:t>
            </a:r>
            <a:r>
              <a:rPr lang="ro-RO" sz="1600" b="1" dirty="0">
                <a:solidFill>
                  <a:srgbClr val="002060"/>
                </a:solidFill>
              </a:rPr>
              <a:t> ale valorilor admisibile ale indicatorilor de calitate din apele uzate.</a:t>
            </a:r>
            <a:br>
              <a:rPr lang="ro-RO" sz="1600" b="1" dirty="0">
                <a:solidFill>
                  <a:srgbClr val="002060"/>
                </a:solidFill>
              </a:rPr>
            </a:br>
            <a:r>
              <a:rPr lang="ro-RO" sz="1600" b="1" dirty="0">
                <a:latin typeface="Arial" panose="020B0604020202020204" pitchFamily="34" charset="0"/>
              </a:rPr>
              <a:t>19</a:t>
            </a:r>
            <a:r>
              <a:rPr lang="ro-RO" sz="1600" b="1" baseline="30000" dirty="0">
                <a:latin typeface="Arial" panose="020B0604020202020204" pitchFamily="34" charset="0"/>
              </a:rPr>
              <a:t>7</a:t>
            </a:r>
            <a:r>
              <a:rPr lang="ro-RO" sz="1600" b="1" dirty="0">
                <a:solidFill>
                  <a:srgbClr val="002060"/>
                </a:solidFill>
              </a:rPr>
              <a:t>. Operatorii efectuează analiza apei uzate prelevate în laboratoare acreditate în </a:t>
            </a:r>
            <a:r>
              <a:rPr lang="ro-RO" sz="1600" b="1" dirty="0" err="1">
                <a:solidFill>
                  <a:srgbClr val="002060"/>
                </a:solidFill>
              </a:rPr>
              <a:t>condiţiile</a:t>
            </a:r>
            <a:r>
              <a:rPr lang="ro-RO" sz="1600" b="1" dirty="0">
                <a:solidFill>
                  <a:srgbClr val="002060"/>
                </a:solidFill>
              </a:rPr>
              <a:t> Legii nr.235/2011 privind </a:t>
            </a:r>
            <a:r>
              <a:rPr lang="ro-RO" sz="1600" b="1" dirty="0" err="1">
                <a:solidFill>
                  <a:srgbClr val="002060"/>
                </a:solidFill>
              </a:rPr>
              <a:t>activităţile</a:t>
            </a:r>
            <a:r>
              <a:rPr lang="ro-RO" sz="1600" b="1" dirty="0">
                <a:solidFill>
                  <a:srgbClr val="002060"/>
                </a:solidFill>
              </a:rPr>
              <a:t> de acreditare </a:t>
            </a:r>
            <a:r>
              <a:rPr lang="ro-RO" sz="1600" b="1" dirty="0" err="1">
                <a:solidFill>
                  <a:srgbClr val="002060"/>
                </a:solidFill>
              </a:rPr>
              <a:t>şi</a:t>
            </a:r>
            <a:r>
              <a:rPr lang="ro-RO" sz="1600" b="1" dirty="0">
                <a:solidFill>
                  <a:srgbClr val="002060"/>
                </a:solidFill>
              </a:rPr>
              <a:t> de evaluare a </a:t>
            </a:r>
            <a:r>
              <a:rPr lang="ro-RO" sz="1600" b="1" dirty="0" err="1">
                <a:solidFill>
                  <a:srgbClr val="002060"/>
                </a:solidFill>
              </a:rPr>
              <a:t>conformităţii</a:t>
            </a:r>
            <a:r>
              <a:rPr lang="ro-RO" sz="1600" b="1" dirty="0">
                <a:solidFill>
                  <a:srgbClr val="002060"/>
                </a:solidFill>
              </a:rPr>
              <a:t>. În cazul </a:t>
            </a:r>
            <a:r>
              <a:rPr lang="ro-RO" sz="1600" b="1" dirty="0" err="1">
                <a:solidFill>
                  <a:srgbClr val="002060"/>
                </a:solidFill>
              </a:rPr>
              <a:t>apariţiei</a:t>
            </a:r>
            <a:r>
              <a:rPr lang="ro-RO" sz="1600" b="1" dirty="0">
                <a:solidFill>
                  <a:srgbClr val="002060"/>
                </a:solidFill>
              </a:rPr>
              <a:t> litigiilor referitoare la stabilirea </a:t>
            </a:r>
            <a:r>
              <a:rPr lang="ro-RO" sz="1600" b="1" dirty="0" err="1">
                <a:solidFill>
                  <a:srgbClr val="002060"/>
                </a:solidFill>
              </a:rPr>
              <a:t>plăţilor</a:t>
            </a:r>
            <a:r>
              <a:rPr lang="ro-RO" sz="1600" b="1" dirty="0">
                <a:solidFill>
                  <a:srgbClr val="002060"/>
                </a:solidFill>
              </a:rPr>
              <a:t> suplimentare pentru evacuarea apelor uzate în sistemul public de canalizare cu </a:t>
            </a:r>
            <a:r>
              <a:rPr lang="ro-RO" sz="1600" b="1" dirty="0" err="1">
                <a:solidFill>
                  <a:srgbClr val="002060"/>
                </a:solidFill>
              </a:rPr>
              <a:t>depăşirea</a:t>
            </a:r>
            <a:r>
              <a:rPr lang="ro-RO" sz="1600" b="1" dirty="0">
                <a:solidFill>
                  <a:srgbClr val="002060"/>
                </a:solidFill>
              </a:rPr>
              <a:t> CMA a </a:t>
            </a:r>
            <a:r>
              <a:rPr lang="ro-RO" sz="1600" b="1" dirty="0" err="1">
                <a:solidFill>
                  <a:srgbClr val="002060"/>
                </a:solidFill>
              </a:rPr>
              <a:t>poluanţilor</a:t>
            </a:r>
            <a:r>
              <a:rPr lang="ro-RO" sz="1600" b="1" dirty="0">
                <a:solidFill>
                  <a:srgbClr val="002060"/>
                </a:solidFill>
              </a:rPr>
              <a:t> stabilite, prioritate se acordă cercetărilor </a:t>
            </a:r>
            <a:r>
              <a:rPr lang="ro-RO" sz="1600" b="1" dirty="0" err="1">
                <a:solidFill>
                  <a:srgbClr val="002060"/>
                </a:solidFill>
              </a:rPr>
              <a:t>obţinute</a:t>
            </a:r>
            <a:r>
              <a:rPr lang="ro-RO" sz="1600" b="1" dirty="0">
                <a:solidFill>
                  <a:srgbClr val="002060"/>
                </a:solidFill>
              </a:rPr>
              <a:t> în laboratoarele acreditate.</a:t>
            </a:r>
            <a:br>
              <a:rPr lang="ro-RO" sz="1600" b="1" dirty="0">
                <a:solidFill>
                  <a:srgbClr val="002060"/>
                </a:solidFill>
              </a:rPr>
            </a:br>
            <a:br>
              <a:rPr lang="ro-RO" sz="1600" dirty="0">
                <a:latin typeface="Arial" panose="020B0604020202020204" pitchFamily="34" charset="0"/>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2193138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792808"/>
            <a:ext cx="8839199" cy="4700246"/>
          </a:xfrm>
        </p:spPr>
        <p:txBody>
          <a:bodyPr/>
          <a:lstStyle/>
          <a:p>
            <a:r>
              <a:rPr lang="ro-RO" sz="1600" b="1" dirty="0">
                <a:latin typeface="Arial" panose="020B0604020202020204" pitchFamily="34" charset="0"/>
              </a:rPr>
              <a:t>19</a:t>
            </a:r>
            <a:r>
              <a:rPr lang="ro-RO" sz="1600" b="1" baseline="30000" dirty="0">
                <a:latin typeface="Arial" panose="020B0604020202020204" pitchFamily="34" charset="0"/>
              </a:rPr>
              <a:t>8</a:t>
            </a:r>
            <a:r>
              <a:rPr lang="ro-RO" sz="1600" b="1" dirty="0">
                <a:solidFill>
                  <a:srgbClr val="002060"/>
                </a:solidFill>
              </a:rPr>
              <a:t>. Prelevarea probelor de apă uzată se efectuează în orice timp al zilei </a:t>
            </a:r>
            <a:r>
              <a:rPr lang="ro-RO" sz="1600" b="1" dirty="0" err="1">
                <a:solidFill>
                  <a:srgbClr val="002060"/>
                </a:solidFill>
              </a:rPr>
              <a:t>şi</a:t>
            </a:r>
            <a:r>
              <a:rPr lang="ro-RO" sz="1600" b="1" dirty="0">
                <a:solidFill>
                  <a:srgbClr val="002060"/>
                </a:solidFill>
              </a:rPr>
              <a:t> </a:t>
            </a:r>
            <a:r>
              <a:rPr lang="ro-RO" sz="1600" b="1" dirty="0" err="1">
                <a:solidFill>
                  <a:srgbClr val="002060"/>
                </a:solidFill>
              </a:rPr>
              <a:t>nopţii</a:t>
            </a:r>
            <a:r>
              <a:rPr lang="ro-RO" sz="1600" b="1" dirty="0">
                <a:solidFill>
                  <a:srgbClr val="002060"/>
                </a:solidFill>
              </a:rPr>
              <a:t>, luând în considerare regimul de activitate al consumatorului, în conformitate cu standardele </a:t>
            </a:r>
            <a:r>
              <a:rPr lang="ro-RO" sz="1600" b="1" dirty="0" err="1">
                <a:solidFill>
                  <a:srgbClr val="002060"/>
                </a:solidFill>
              </a:rPr>
              <a:t>moldoveneşti</a:t>
            </a:r>
            <a:r>
              <a:rPr lang="ro-RO" sz="1600" b="1" dirty="0">
                <a:solidFill>
                  <a:srgbClr val="002060"/>
                </a:solidFill>
              </a:rPr>
              <a:t> care adoptă standarde europene sau </a:t>
            </a:r>
            <a:r>
              <a:rPr lang="ro-RO" sz="1600" b="1" dirty="0" err="1">
                <a:solidFill>
                  <a:srgbClr val="002060"/>
                </a:solidFill>
              </a:rPr>
              <a:t>internaţionale</a:t>
            </a:r>
            <a:r>
              <a:rPr lang="ro-RO" sz="1600" b="1" dirty="0">
                <a:solidFill>
                  <a:srgbClr val="002060"/>
                </a:solidFill>
              </a:rPr>
              <a:t>, precum </a:t>
            </a:r>
            <a:r>
              <a:rPr lang="ro-RO" sz="1600" b="1" dirty="0" err="1">
                <a:solidFill>
                  <a:srgbClr val="002060"/>
                </a:solidFill>
              </a:rPr>
              <a:t>şi</a:t>
            </a:r>
            <a:r>
              <a:rPr lang="ro-RO" sz="1600" b="1" dirty="0">
                <a:solidFill>
                  <a:srgbClr val="002060"/>
                </a:solidFill>
              </a:rPr>
              <a:t> în conformitate cu regulile de prelevare, transportare </a:t>
            </a:r>
            <a:r>
              <a:rPr lang="ro-RO" sz="1600" b="1" dirty="0" err="1">
                <a:solidFill>
                  <a:srgbClr val="002060"/>
                </a:solidFill>
              </a:rPr>
              <a:t>şi</a:t>
            </a:r>
            <a:r>
              <a:rPr lang="ro-RO" sz="1600" b="1" dirty="0">
                <a:solidFill>
                  <a:srgbClr val="002060"/>
                </a:solidFill>
              </a:rPr>
              <a:t> păstrare a apelor uzate pentru verificarea </a:t>
            </a:r>
            <a:r>
              <a:rPr lang="ro-RO" sz="1600" b="1" dirty="0" err="1">
                <a:solidFill>
                  <a:srgbClr val="002060"/>
                </a:solidFill>
              </a:rPr>
              <a:t>calităţii</a:t>
            </a:r>
            <a:r>
              <a:rPr lang="ro-RO" sz="1600" b="1" dirty="0">
                <a:solidFill>
                  <a:srgbClr val="002060"/>
                </a:solidFill>
              </a:rPr>
              <a:t> apelor uzate deversate în </a:t>
            </a:r>
            <a:r>
              <a:rPr lang="ro-RO" sz="1600" b="1" dirty="0" err="1">
                <a:solidFill>
                  <a:srgbClr val="002060"/>
                </a:solidFill>
              </a:rPr>
              <a:t>reţelele</a:t>
            </a:r>
            <a:r>
              <a:rPr lang="ro-RO" sz="1600" b="1" dirty="0">
                <a:solidFill>
                  <a:srgbClr val="002060"/>
                </a:solidFill>
              </a:rPr>
              <a:t> de canalizare.</a:t>
            </a:r>
            <a:br>
              <a:rPr lang="ro-RO" sz="1600" b="1" dirty="0">
                <a:solidFill>
                  <a:srgbClr val="002060"/>
                </a:solidFill>
              </a:rPr>
            </a:br>
            <a:r>
              <a:rPr lang="ro-RO" sz="1600" b="1" dirty="0">
                <a:latin typeface="Arial" panose="020B0604020202020204" pitchFamily="34" charset="0"/>
              </a:rPr>
              <a:t>19</a:t>
            </a:r>
            <a:r>
              <a:rPr lang="ro-RO" sz="1600" b="1" baseline="30000" dirty="0">
                <a:latin typeface="Arial" panose="020B0604020202020204" pitchFamily="34" charset="0"/>
              </a:rPr>
              <a:t>9</a:t>
            </a:r>
            <a:r>
              <a:rPr lang="ro-RO" sz="1600" b="1" dirty="0">
                <a:solidFill>
                  <a:srgbClr val="002060"/>
                </a:solidFill>
              </a:rPr>
              <a:t>. Operatorul este obligat să </a:t>
            </a:r>
            <a:r>
              <a:rPr lang="ro-RO" sz="1600" b="1" dirty="0" err="1">
                <a:solidFill>
                  <a:srgbClr val="002060"/>
                </a:solidFill>
              </a:rPr>
              <a:t>preleveze</a:t>
            </a:r>
            <a:r>
              <a:rPr lang="ro-RO" sz="1600" b="1" dirty="0">
                <a:solidFill>
                  <a:srgbClr val="002060"/>
                </a:solidFill>
              </a:rPr>
              <a:t> o singură probă de apă uzată, a cărei cantitate trebuie să fie suficientă pentru efectuarea analizei </a:t>
            </a:r>
            <a:r>
              <a:rPr lang="ro-RO" sz="1600" b="1" dirty="0" err="1">
                <a:solidFill>
                  <a:srgbClr val="002060"/>
                </a:solidFill>
              </a:rPr>
              <a:t>fizico</a:t>
            </a:r>
            <a:r>
              <a:rPr lang="ro-RO" sz="1600" b="1" dirty="0">
                <a:solidFill>
                  <a:srgbClr val="002060"/>
                </a:solidFill>
              </a:rPr>
              <a:t>-chimice. În cazul în care reprezentantul consumatorului, care participă la procesul de prelevare a probelor de apă uzată, în momentul prelevării solicită prelevarea concomitentă a probelor de control, atunci operatorul în </a:t>
            </a:r>
            <a:r>
              <a:rPr lang="ro-RO" sz="1600" b="1" dirty="0" err="1">
                <a:solidFill>
                  <a:srgbClr val="002060"/>
                </a:solidFill>
              </a:rPr>
              <a:t>prezenţa</a:t>
            </a:r>
            <a:r>
              <a:rPr lang="ro-RO" sz="1600" b="1" dirty="0">
                <a:solidFill>
                  <a:srgbClr val="002060"/>
                </a:solidFill>
              </a:rPr>
              <a:t> reprezentantului consumatorului va trebui să </a:t>
            </a:r>
            <a:r>
              <a:rPr lang="ro-RO" sz="1600" b="1" dirty="0" err="1">
                <a:solidFill>
                  <a:srgbClr val="002060"/>
                </a:solidFill>
              </a:rPr>
              <a:t>preleveze</a:t>
            </a:r>
            <a:r>
              <a:rPr lang="ro-RO" sz="1600" b="1" dirty="0">
                <a:solidFill>
                  <a:srgbClr val="002060"/>
                </a:solidFill>
              </a:rPr>
              <a:t> în paralel </a:t>
            </a:r>
            <a:r>
              <a:rPr lang="ro-RO" sz="1600" b="1" dirty="0" err="1">
                <a:solidFill>
                  <a:srgbClr val="002060"/>
                </a:solidFill>
              </a:rPr>
              <a:t>cîte</a:t>
            </a:r>
            <a:r>
              <a:rPr lang="ro-RO" sz="1600" b="1" dirty="0">
                <a:solidFill>
                  <a:srgbClr val="002060"/>
                </a:solidFill>
              </a:rPr>
              <a:t> două probe de apă uzată pentru fiecare parte (operator, consumator), iar fiecare dintre ei, din contul personal, le va transmite laboratorului acreditat în domeniul apelor uzate.</a:t>
            </a:r>
            <a:br>
              <a:rPr lang="ro-RO" sz="1600" b="1" dirty="0">
                <a:solidFill>
                  <a:srgbClr val="002060"/>
                </a:solidFill>
              </a:rPr>
            </a:br>
            <a:r>
              <a:rPr lang="ro-RO" sz="1600" b="1" dirty="0">
                <a:solidFill>
                  <a:srgbClr val="002060"/>
                </a:solidFill>
              </a:rPr>
              <a:t>Toate probele de apă uzată vor fi sigilate la locul prelevării acestora. După </a:t>
            </a:r>
            <a:r>
              <a:rPr lang="ro-RO" sz="1600" b="1" dirty="0" err="1">
                <a:solidFill>
                  <a:srgbClr val="002060"/>
                </a:solidFill>
              </a:rPr>
              <a:t>recepţionarea</a:t>
            </a:r>
            <a:r>
              <a:rPr lang="ro-RO" sz="1600" b="1" dirty="0">
                <a:solidFill>
                  <a:srgbClr val="002060"/>
                </a:solidFill>
              </a:rPr>
              <a:t> acestor probe, laboratoarele acreditate vor efectua analiza pentru o singură probă, iar a doua probă de control sigilată va fi păstrată în conformitate cu </a:t>
            </a:r>
            <a:r>
              <a:rPr lang="ro-RO" sz="1600" b="1" dirty="0" err="1">
                <a:solidFill>
                  <a:srgbClr val="002060"/>
                </a:solidFill>
              </a:rPr>
              <a:t>cerinţele</a:t>
            </a:r>
            <a:r>
              <a:rPr lang="ro-RO" sz="1600" b="1" dirty="0">
                <a:solidFill>
                  <a:srgbClr val="002060"/>
                </a:solidFill>
              </a:rPr>
              <a:t> stabilite de standardele </a:t>
            </a:r>
            <a:r>
              <a:rPr lang="ro-RO" sz="1600" b="1" dirty="0" err="1">
                <a:solidFill>
                  <a:srgbClr val="002060"/>
                </a:solidFill>
              </a:rPr>
              <a:t>moldoveneşti</a:t>
            </a:r>
            <a:r>
              <a:rPr lang="ro-RO" sz="1600" b="1" dirty="0">
                <a:solidFill>
                  <a:srgbClr val="002060"/>
                </a:solidFill>
              </a:rPr>
              <a:t> care adoptă standarde europene sau </a:t>
            </a:r>
            <a:r>
              <a:rPr lang="ro-RO" sz="1600" b="1" dirty="0" err="1">
                <a:solidFill>
                  <a:srgbClr val="002060"/>
                </a:solidFill>
              </a:rPr>
              <a:t>internaţionale</a:t>
            </a:r>
            <a:r>
              <a:rPr lang="ro-RO" sz="1600" b="1" dirty="0">
                <a:solidFill>
                  <a:srgbClr val="002060"/>
                </a:solidFill>
              </a:rPr>
              <a:t>.</a:t>
            </a:r>
            <a:br>
              <a:rPr lang="ro-RO"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0704378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625784"/>
            <a:ext cx="8839199" cy="4735836"/>
          </a:xfrm>
        </p:spPr>
        <p:txBody>
          <a:bodyPr/>
          <a:lstStyle/>
          <a:p>
            <a:pPr>
              <a:spcBef>
                <a:spcPts val="0"/>
              </a:spcBef>
              <a:spcAft>
                <a:spcPts val="0"/>
              </a:spcAft>
            </a:pPr>
            <a:r>
              <a:rPr lang="ro-RO" sz="1600" b="1" dirty="0">
                <a:latin typeface="Arial" panose="020B0604020202020204" pitchFamily="34" charset="0"/>
              </a:rPr>
              <a:t>19</a:t>
            </a:r>
            <a:r>
              <a:rPr lang="ro-RO" sz="1600" b="1" baseline="30000" dirty="0">
                <a:latin typeface="Arial" panose="020B0604020202020204" pitchFamily="34" charset="0"/>
              </a:rPr>
              <a:t>10</a:t>
            </a:r>
            <a:r>
              <a:rPr lang="ro-RO" sz="1600" b="1" dirty="0">
                <a:solidFill>
                  <a:srgbClr val="002060"/>
                </a:solidFill>
              </a:rPr>
              <a:t>. Încercările de laborator se efectuează într-un laborator acreditat în domeniul apelor uzate al operatorului </a:t>
            </a:r>
            <a:r>
              <a:rPr lang="ro-RO" sz="1600" b="1" dirty="0" err="1">
                <a:solidFill>
                  <a:srgbClr val="002060"/>
                </a:solidFill>
              </a:rPr>
              <a:t>şi</a:t>
            </a:r>
            <a:r>
              <a:rPr lang="ro-RO" sz="1600" b="1" dirty="0">
                <a:solidFill>
                  <a:srgbClr val="002060"/>
                </a:solidFill>
              </a:rPr>
              <a:t>/sau în orice alt laborator acreditat în domeniul apelor uzate, cu înregistrarea rezultatelor controlului în registre speciale care sunt păstrate pe un termen de 5 ani.</a:t>
            </a:r>
            <a:br>
              <a:rPr lang="ro-RO" sz="1600" b="1" dirty="0">
                <a:solidFill>
                  <a:srgbClr val="002060"/>
                </a:solidFill>
              </a:rPr>
            </a:br>
            <a:r>
              <a:rPr lang="ro-RO" sz="1600" b="1" dirty="0">
                <a:latin typeface="Arial" panose="020B0604020202020204" pitchFamily="34" charset="0"/>
              </a:rPr>
              <a:t>19</a:t>
            </a:r>
            <a:r>
              <a:rPr lang="ro-RO" sz="1600" b="1" baseline="30000" dirty="0">
                <a:latin typeface="Arial" panose="020B0604020202020204" pitchFamily="34" charset="0"/>
              </a:rPr>
              <a:t>11</a:t>
            </a:r>
            <a:r>
              <a:rPr lang="ro-RO" sz="1600" b="1" dirty="0">
                <a:solidFill>
                  <a:srgbClr val="002060"/>
                </a:solidFill>
              </a:rPr>
              <a:t>. În cazul în care indicele de </a:t>
            </a:r>
            <a:r>
              <a:rPr lang="ro-RO" sz="1600" b="1" dirty="0" err="1">
                <a:solidFill>
                  <a:srgbClr val="002060"/>
                </a:solidFill>
              </a:rPr>
              <a:t>concordanţă</a:t>
            </a:r>
            <a:r>
              <a:rPr lang="ro-RO" sz="1600" b="1" dirty="0">
                <a:solidFill>
                  <a:srgbClr val="002060"/>
                </a:solidFill>
              </a:rPr>
              <a:t> (En) este mai mare de 0,2, </a:t>
            </a:r>
            <a:r>
              <a:rPr lang="ro-RO" sz="1600" b="1" dirty="0" err="1">
                <a:solidFill>
                  <a:srgbClr val="002060"/>
                </a:solidFill>
              </a:rPr>
              <a:t>obţinut</a:t>
            </a:r>
            <a:r>
              <a:rPr lang="ro-RO" sz="1600" b="1" dirty="0">
                <a:solidFill>
                  <a:srgbClr val="002060"/>
                </a:solidFill>
              </a:rPr>
              <a:t> în urma analizelor de laborator, se efectuează prelevarea probelor de control repetat în </a:t>
            </a:r>
            <a:r>
              <a:rPr lang="ro-RO" sz="1600" b="1" dirty="0" err="1">
                <a:solidFill>
                  <a:srgbClr val="002060"/>
                </a:solidFill>
              </a:rPr>
              <a:t>prezenţa</a:t>
            </a:r>
            <a:r>
              <a:rPr lang="ro-RO" sz="1600" b="1" dirty="0">
                <a:solidFill>
                  <a:srgbClr val="002060"/>
                </a:solidFill>
              </a:rPr>
              <a:t> ambilor </a:t>
            </a:r>
            <a:r>
              <a:rPr lang="ro-RO" sz="1600" b="1" dirty="0" err="1">
                <a:solidFill>
                  <a:srgbClr val="002060"/>
                </a:solidFill>
              </a:rPr>
              <a:t>reprezentanţi</a:t>
            </a:r>
            <a:r>
              <a:rPr lang="ro-RO" sz="1600" b="1" dirty="0">
                <a:solidFill>
                  <a:srgbClr val="002060"/>
                </a:solidFill>
              </a:rPr>
              <a:t> ai laboratoarelor sau a reprezentantului unui alt laborator, în calitate de parte </a:t>
            </a:r>
            <a:r>
              <a:rPr lang="ro-RO" sz="1600" b="1" dirty="0" err="1">
                <a:solidFill>
                  <a:srgbClr val="002060"/>
                </a:solidFill>
              </a:rPr>
              <a:t>terţă</a:t>
            </a:r>
            <a:r>
              <a:rPr lang="ro-RO" sz="1600" b="1" dirty="0">
                <a:solidFill>
                  <a:srgbClr val="002060"/>
                </a:solidFill>
              </a:rPr>
              <a:t>.</a:t>
            </a:r>
            <a:br>
              <a:rPr lang="ro-RO" sz="1600" b="1" dirty="0">
                <a:solidFill>
                  <a:srgbClr val="002060"/>
                </a:solidFill>
              </a:rPr>
            </a:br>
            <a:r>
              <a:rPr lang="ro-RO" sz="1600" b="1" dirty="0">
                <a:solidFill>
                  <a:srgbClr val="002060"/>
                </a:solidFill>
              </a:rPr>
              <a:t>Indicele de </a:t>
            </a:r>
            <a:r>
              <a:rPr lang="ro-RO" sz="1600" b="1" dirty="0" err="1">
                <a:solidFill>
                  <a:srgbClr val="002060"/>
                </a:solidFill>
              </a:rPr>
              <a:t>concordanţă</a:t>
            </a:r>
            <a:r>
              <a:rPr lang="ro-RO" sz="1600" b="1" dirty="0">
                <a:solidFill>
                  <a:srgbClr val="002060"/>
                </a:solidFill>
              </a:rPr>
              <a:t> (En) se </a:t>
            </a:r>
            <a:r>
              <a:rPr lang="ro-RO" sz="1600" b="1" dirty="0" err="1">
                <a:solidFill>
                  <a:srgbClr val="002060"/>
                </a:solidFill>
              </a:rPr>
              <a:t>stabileşte</a:t>
            </a:r>
            <a:r>
              <a:rPr lang="ro-RO" sz="1600" b="1" dirty="0">
                <a:solidFill>
                  <a:srgbClr val="002060"/>
                </a:solidFill>
              </a:rPr>
              <a:t> conform standardului moldovenesc SM SR EN ISO/CEI 17043: 2011.</a:t>
            </a:r>
            <a:br>
              <a:rPr lang="ro-RO" sz="1600" b="1" dirty="0">
                <a:solidFill>
                  <a:srgbClr val="002060"/>
                </a:solidFill>
              </a:rPr>
            </a:br>
            <a:r>
              <a:rPr lang="ro-RO" sz="1600" b="1" dirty="0">
                <a:latin typeface="Arial" panose="020B0604020202020204" pitchFamily="34" charset="0"/>
              </a:rPr>
              <a:t>19</a:t>
            </a:r>
            <a:r>
              <a:rPr lang="ro-RO" sz="1600" b="1" baseline="30000" dirty="0">
                <a:latin typeface="Arial" panose="020B0604020202020204" pitchFamily="34" charset="0"/>
              </a:rPr>
              <a:t>12</a:t>
            </a:r>
            <a:r>
              <a:rPr lang="ro-RO" sz="1600" b="1" dirty="0">
                <a:latin typeface="Arial" panose="020B0604020202020204" pitchFamily="34" charset="0"/>
              </a:rPr>
              <a:t>.</a:t>
            </a:r>
            <a:r>
              <a:rPr lang="ro-RO" sz="1600" dirty="0">
                <a:latin typeface="Arial" panose="020B0604020202020204" pitchFamily="34" charset="0"/>
              </a:rPr>
              <a:t> </a:t>
            </a:r>
            <a:r>
              <a:rPr lang="ro-RO" sz="1600" b="1" dirty="0">
                <a:solidFill>
                  <a:srgbClr val="002060"/>
                </a:solidFill>
              </a:rPr>
              <a:t>În cazul în care nu s-au solicitat/prelevat probe de control din </a:t>
            </a:r>
            <a:r>
              <a:rPr lang="ro-RO" sz="1600" b="1" dirty="0" err="1">
                <a:solidFill>
                  <a:srgbClr val="002060"/>
                </a:solidFill>
              </a:rPr>
              <a:t>iniţiativa</a:t>
            </a:r>
            <a:r>
              <a:rPr lang="ro-RO" sz="1600" b="1" dirty="0">
                <a:solidFill>
                  <a:srgbClr val="002060"/>
                </a:solidFill>
              </a:rPr>
              <a:t> consumatorului sau din </a:t>
            </a:r>
            <a:r>
              <a:rPr lang="ro-RO" sz="1600" b="1" dirty="0" err="1">
                <a:solidFill>
                  <a:srgbClr val="002060"/>
                </a:solidFill>
              </a:rPr>
              <a:t>nedorinţa</a:t>
            </a:r>
            <a:r>
              <a:rPr lang="ro-RO" sz="1600" b="1" dirty="0">
                <a:solidFill>
                  <a:srgbClr val="002060"/>
                </a:solidFill>
              </a:rPr>
              <a:t> acestuia, rezultatele analizelor de laborator eliberate de laboratorul acreditat al operatorului vor constitui temei juridic pentru calculul </a:t>
            </a:r>
            <a:r>
              <a:rPr lang="ro-RO" sz="1600" b="1" dirty="0" err="1">
                <a:solidFill>
                  <a:srgbClr val="002060"/>
                </a:solidFill>
              </a:rPr>
              <a:t>plăţilor</a:t>
            </a:r>
            <a:r>
              <a:rPr lang="ro-RO" sz="1600" b="1" dirty="0">
                <a:solidFill>
                  <a:srgbClr val="002060"/>
                </a:solidFill>
              </a:rPr>
              <a:t> suplimentare, conform anexei nr.7 la prezentul Regulament.</a:t>
            </a:r>
            <a:br>
              <a:rPr lang="ro-RO" sz="1600" b="1" dirty="0">
                <a:solidFill>
                  <a:srgbClr val="002060"/>
                </a:solidFill>
              </a:rPr>
            </a:br>
            <a:r>
              <a:rPr lang="ro-RO" sz="1600" b="1" dirty="0">
                <a:latin typeface="Arial" panose="020B0604020202020204" pitchFamily="34" charset="0"/>
              </a:rPr>
              <a:t>19</a:t>
            </a:r>
            <a:r>
              <a:rPr lang="ro-RO" sz="1600" b="1" baseline="30000" dirty="0">
                <a:latin typeface="Arial" panose="020B0604020202020204" pitchFamily="34" charset="0"/>
              </a:rPr>
              <a:t>13</a:t>
            </a:r>
            <a:r>
              <a:rPr lang="ro-RO" sz="1600" b="1" dirty="0">
                <a:latin typeface="Arial" panose="020B0604020202020204" pitchFamily="34" charset="0"/>
              </a:rPr>
              <a:t>.</a:t>
            </a:r>
            <a:r>
              <a:rPr lang="ro-RO" sz="1600" dirty="0">
                <a:latin typeface="Arial" panose="020B0604020202020204" pitchFamily="34" charset="0"/>
              </a:rPr>
              <a:t> </a:t>
            </a:r>
            <a:r>
              <a:rPr lang="ro-RO" sz="1600" b="1" dirty="0">
                <a:solidFill>
                  <a:srgbClr val="002060"/>
                </a:solidFill>
              </a:rPr>
              <a:t>Prelevarea probelor de apă uzată se efectuează de către operator în </a:t>
            </a:r>
            <a:r>
              <a:rPr lang="ro-RO" sz="1600" b="1" dirty="0" err="1">
                <a:solidFill>
                  <a:srgbClr val="002060"/>
                </a:solidFill>
              </a:rPr>
              <a:t>prezenţa</a:t>
            </a:r>
            <a:r>
              <a:rPr lang="ro-RO" sz="1600" b="1" dirty="0">
                <a:solidFill>
                  <a:srgbClr val="002060"/>
                </a:solidFill>
              </a:rPr>
              <a:t> consumatorului. Prelevarea probelor de apă uzată poate fi efectuată în </a:t>
            </a:r>
            <a:r>
              <a:rPr lang="ro-RO" sz="1600" b="1" dirty="0" err="1">
                <a:solidFill>
                  <a:srgbClr val="002060"/>
                </a:solidFill>
              </a:rPr>
              <a:t>prezenţa</a:t>
            </a:r>
            <a:r>
              <a:rPr lang="ro-RO" sz="1600" b="1" dirty="0">
                <a:solidFill>
                  <a:srgbClr val="002060"/>
                </a:solidFill>
              </a:rPr>
              <a:t> unuia sau a mai multor </a:t>
            </a:r>
            <a:r>
              <a:rPr lang="ro-RO" sz="1600" b="1" dirty="0" err="1">
                <a:solidFill>
                  <a:srgbClr val="002060"/>
                </a:solidFill>
              </a:rPr>
              <a:t>reprezentanţi</a:t>
            </a:r>
            <a:r>
              <a:rPr lang="ro-RO" sz="1600" b="1" dirty="0">
                <a:solidFill>
                  <a:srgbClr val="002060"/>
                </a:solidFill>
              </a:rPr>
              <a:t> ai </a:t>
            </a:r>
            <a:r>
              <a:rPr lang="ro-RO" sz="1600" b="1" dirty="0" err="1">
                <a:solidFill>
                  <a:srgbClr val="002060"/>
                </a:solidFill>
              </a:rPr>
              <a:t>autorităţii</a:t>
            </a:r>
            <a:r>
              <a:rPr lang="ro-RO" sz="1600" b="1" dirty="0">
                <a:solidFill>
                  <a:srgbClr val="002060"/>
                </a:solidFill>
              </a:rPr>
              <a:t> </a:t>
            </a:r>
            <a:r>
              <a:rPr lang="ro-RO" sz="1600" b="1" dirty="0" err="1">
                <a:solidFill>
                  <a:srgbClr val="002060"/>
                </a:solidFill>
              </a:rPr>
              <a:t>administraţiei</a:t>
            </a:r>
            <a:r>
              <a:rPr lang="ro-RO" sz="1600" b="1" dirty="0">
                <a:solidFill>
                  <a:srgbClr val="002060"/>
                </a:solidFill>
              </a:rPr>
              <a:t> publice locale </a:t>
            </a:r>
            <a:r>
              <a:rPr lang="ro-RO" sz="1600" b="1" dirty="0" err="1">
                <a:solidFill>
                  <a:srgbClr val="002060"/>
                </a:solidFill>
              </a:rPr>
              <a:t>şi</a:t>
            </a:r>
            <a:r>
              <a:rPr lang="ro-RO" sz="1600" b="1" dirty="0">
                <a:solidFill>
                  <a:srgbClr val="002060"/>
                </a:solidFill>
              </a:rPr>
              <a:t>/sau a </a:t>
            </a:r>
            <a:r>
              <a:rPr lang="ro-RO" sz="1600" b="1" dirty="0" err="1">
                <a:solidFill>
                  <a:srgbClr val="002060"/>
                </a:solidFill>
              </a:rPr>
              <a:t>autorităţii</a:t>
            </a:r>
            <a:r>
              <a:rPr lang="ro-RO" sz="1600" b="1" dirty="0">
                <a:solidFill>
                  <a:srgbClr val="002060"/>
                </a:solidFill>
              </a:rPr>
              <a:t> administrative subordonată organului central de specialitate al </a:t>
            </a:r>
            <a:r>
              <a:rPr lang="ro-RO" sz="1600" b="1" dirty="0" err="1">
                <a:solidFill>
                  <a:srgbClr val="002060"/>
                </a:solidFill>
              </a:rPr>
              <a:t>administraţiei</a:t>
            </a:r>
            <a:r>
              <a:rPr lang="ro-RO" sz="1600" b="1" dirty="0">
                <a:solidFill>
                  <a:srgbClr val="002060"/>
                </a:solidFill>
              </a:rPr>
              <a:t> publice în domeniul </a:t>
            </a:r>
            <a:r>
              <a:rPr lang="ro-RO" sz="1600" b="1" dirty="0" err="1">
                <a:solidFill>
                  <a:srgbClr val="002060"/>
                </a:solidFill>
              </a:rPr>
              <a:t>protecţiei</a:t>
            </a:r>
            <a:r>
              <a:rPr lang="ro-RO" sz="1600" b="1" dirty="0">
                <a:solidFill>
                  <a:srgbClr val="002060"/>
                </a:solidFill>
              </a:rPr>
              <a:t> mediului.</a:t>
            </a:r>
            <a:br>
              <a:rPr lang="ro-RO"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0225278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792808"/>
            <a:ext cx="8839199" cy="4468668"/>
          </a:xfrm>
        </p:spPr>
        <p:txBody>
          <a:bodyPr/>
          <a:lstStyle/>
          <a:p>
            <a:pPr>
              <a:spcBef>
                <a:spcPts val="0"/>
              </a:spcBef>
              <a:spcAft>
                <a:spcPts val="0"/>
              </a:spcAft>
            </a:pPr>
            <a:r>
              <a:rPr lang="ro-RO" sz="1600" b="1" dirty="0">
                <a:latin typeface="Arial" panose="020B0604020202020204" pitchFamily="34" charset="0"/>
              </a:rPr>
              <a:t>19</a:t>
            </a:r>
            <a:r>
              <a:rPr lang="ro-RO" sz="1600" b="1" baseline="30000" dirty="0">
                <a:latin typeface="Arial" panose="020B0604020202020204" pitchFamily="34" charset="0"/>
              </a:rPr>
              <a:t>14</a:t>
            </a:r>
            <a:r>
              <a:rPr lang="ro-RO" sz="1600" b="1" dirty="0">
                <a:latin typeface="Arial" panose="020B0604020202020204" pitchFamily="34" charset="0"/>
              </a:rPr>
              <a:t>.</a:t>
            </a:r>
            <a:r>
              <a:rPr lang="ro-RO" sz="1600" dirty="0">
                <a:latin typeface="Arial" panose="020B0604020202020204" pitchFamily="34" charset="0"/>
              </a:rPr>
              <a:t> </a:t>
            </a:r>
            <a:r>
              <a:rPr lang="ro-RO" sz="1600" b="1" dirty="0">
                <a:solidFill>
                  <a:srgbClr val="002060"/>
                </a:solidFill>
              </a:rPr>
              <a:t>Atât operatorul, cât </a:t>
            </a:r>
            <a:r>
              <a:rPr lang="ro-RO" sz="1600" b="1" dirty="0" err="1">
                <a:solidFill>
                  <a:srgbClr val="002060"/>
                </a:solidFill>
              </a:rPr>
              <a:t>şi</a:t>
            </a:r>
            <a:r>
              <a:rPr lang="ro-RO" sz="1600" b="1" dirty="0">
                <a:solidFill>
                  <a:srgbClr val="002060"/>
                </a:solidFill>
              </a:rPr>
              <a:t> consumatorii sunt </a:t>
            </a:r>
            <a:r>
              <a:rPr lang="ro-RO" sz="1600" b="1" dirty="0" err="1">
                <a:solidFill>
                  <a:srgbClr val="002060"/>
                </a:solidFill>
              </a:rPr>
              <a:t>obligaţi</a:t>
            </a:r>
            <a:r>
              <a:rPr lang="ro-RO" sz="1600" b="1" dirty="0">
                <a:solidFill>
                  <a:srgbClr val="002060"/>
                </a:solidFill>
              </a:rPr>
              <a:t> să desemneze unul sau doi </a:t>
            </a:r>
            <a:r>
              <a:rPr lang="ro-RO" sz="1600" b="1" dirty="0" err="1">
                <a:solidFill>
                  <a:srgbClr val="002060"/>
                </a:solidFill>
              </a:rPr>
              <a:t>reprezentanţi</a:t>
            </a:r>
            <a:r>
              <a:rPr lang="ro-RO" sz="1600" b="1" dirty="0">
                <a:solidFill>
                  <a:srgbClr val="002060"/>
                </a:solidFill>
              </a:rPr>
              <a:t> care vor avea dreptul să participe la prelevarea probelor de apă uzată, în vederea monitorizării corectitudinii procesului de prelevare, la semnarea actului </a:t>
            </a:r>
            <a:r>
              <a:rPr lang="ro-RO" sz="1600" b="1" dirty="0" err="1">
                <a:solidFill>
                  <a:srgbClr val="002060"/>
                </a:solidFill>
              </a:rPr>
              <a:t>şi</a:t>
            </a:r>
            <a:r>
              <a:rPr lang="ro-RO" sz="1600" b="1" dirty="0">
                <a:solidFill>
                  <a:srgbClr val="002060"/>
                </a:solidFill>
              </a:rPr>
              <a:t> să argumenteze, în scris, a </a:t>
            </a:r>
            <a:r>
              <a:rPr lang="ro-RO" sz="1600" b="1" dirty="0" err="1">
                <a:solidFill>
                  <a:srgbClr val="002060"/>
                </a:solidFill>
              </a:rPr>
              <a:t>obiecţiilor</a:t>
            </a:r>
            <a:r>
              <a:rPr lang="ro-RO" sz="1600" b="1" dirty="0">
                <a:solidFill>
                  <a:srgbClr val="002060"/>
                </a:solidFill>
              </a:rPr>
              <a:t> constatate.</a:t>
            </a:r>
            <a:br>
              <a:rPr lang="ro-RO" sz="1600" b="1" dirty="0">
                <a:solidFill>
                  <a:srgbClr val="002060"/>
                </a:solidFill>
              </a:rPr>
            </a:br>
            <a:r>
              <a:rPr lang="ro-RO" sz="1600" b="1" dirty="0">
                <a:latin typeface="Arial" panose="020B0604020202020204" pitchFamily="34" charset="0"/>
              </a:rPr>
              <a:t>19</a:t>
            </a:r>
            <a:r>
              <a:rPr lang="ro-RO" sz="1600" b="1" baseline="30000" dirty="0">
                <a:latin typeface="Arial" panose="020B0604020202020204" pitchFamily="34" charset="0"/>
              </a:rPr>
              <a:t>15</a:t>
            </a:r>
            <a:r>
              <a:rPr lang="ro-RO" sz="1600" b="1" dirty="0">
                <a:latin typeface="Arial" panose="020B0604020202020204" pitchFamily="34" charset="0"/>
              </a:rPr>
              <a:t>.</a:t>
            </a:r>
            <a:r>
              <a:rPr lang="ro-RO" sz="1600" dirty="0">
                <a:latin typeface="Arial" panose="020B0604020202020204" pitchFamily="34" charset="0"/>
              </a:rPr>
              <a:t> </a:t>
            </a:r>
            <a:r>
              <a:rPr lang="ro-RO" sz="1600" b="1" dirty="0">
                <a:solidFill>
                  <a:srgbClr val="002060"/>
                </a:solidFill>
              </a:rPr>
              <a:t>Consumatorii vor asigura desemnarea persoanelor responsabile de prelevarea probelor de apă uzată care cunosc regulile de prelevare a probelor de apă uzată sau vor instrui persoanele desemnate care nu cunosc regulile </a:t>
            </a:r>
            <a:r>
              <a:rPr lang="ro-RO" sz="1600" b="1" dirty="0" err="1">
                <a:solidFill>
                  <a:srgbClr val="002060"/>
                </a:solidFill>
              </a:rPr>
              <a:t>enunţate</a:t>
            </a:r>
            <a:r>
              <a:rPr lang="ro-RO" sz="1600" b="1" dirty="0">
                <a:solidFill>
                  <a:srgbClr val="002060"/>
                </a:solidFill>
              </a:rPr>
              <a:t> supra.</a:t>
            </a:r>
            <a:br>
              <a:rPr lang="ro-RO" sz="1600" b="1" dirty="0">
                <a:solidFill>
                  <a:srgbClr val="002060"/>
                </a:solidFill>
              </a:rPr>
            </a:br>
            <a:r>
              <a:rPr lang="ro-RO" sz="1600" b="1" dirty="0">
                <a:latin typeface="Arial" panose="020B0604020202020204" pitchFamily="34" charset="0"/>
              </a:rPr>
              <a:t>19</a:t>
            </a:r>
            <a:r>
              <a:rPr lang="ro-RO" sz="1600" b="1" baseline="30000" dirty="0">
                <a:latin typeface="Arial" panose="020B0604020202020204" pitchFamily="34" charset="0"/>
              </a:rPr>
              <a:t>16</a:t>
            </a:r>
            <a:r>
              <a:rPr lang="ro-RO" sz="1600" b="1" dirty="0">
                <a:latin typeface="Arial" panose="020B0604020202020204" pitchFamily="34" charset="0"/>
              </a:rPr>
              <a:t>.</a:t>
            </a:r>
            <a:r>
              <a:rPr lang="ro-RO" sz="1600" dirty="0">
                <a:latin typeface="Arial" panose="020B0604020202020204" pitchFamily="34" charset="0"/>
              </a:rPr>
              <a:t> </a:t>
            </a:r>
            <a:r>
              <a:rPr lang="ro-RO" sz="1600" b="1" dirty="0">
                <a:solidFill>
                  <a:srgbClr val="002060"/>
                </a:solidFill>
              </a:rPr>
              <a:t>Consumatorii sunt </a:t>
            </a:r>
            <a:r>
              <a:rPr lang="ro-RO" sz="1600" b="1" dirty="0" err="1">
                <a:solidFill>
                  <a:srgbClr val="002060"/>
                </a:solidFill>
              </a:rPr>
              <a:t>obligaţi</a:t>
            </a:r>
            <a:r>
              <a:rPr lang="ro-RO" sz="1600" b="1" dirty="0">
                <a:solidFill>
                  <a:srgbClr val="002060"/>
                </a:solidFill>
              </a:rPr>
              <a:t> să asigure </a:t>
            </a:r>
            <a:r>
              <a:rPr lang="ro-RO" sz="1600" b="1" dirty="0" err="1">
                <a:solidFill>
                  <a:srgbClr val="002060"/>
                </a:solidFill>
              </a:rPr>
              <a:t>prezenţa</a:t>
            </a:r>
            <a:r>
              <a:rPr lang="ro-RO" sz="1600" b="1" dirty="0">
                <a:solidFill>
                  <a:srgbClr val="002060"/>
                </a:solidFill>
              </a:rPr>
              <a:t> la locul de prelevare a probelor de apă uzată a persoanelor desemnate, în termen de 15 minute de la ora solicitării de către reprezentantul operatorului.</a:t>
            </a:r>
            <a:br>
              <a:rPr lang="ro-RO" sz="1600" b="1" dirty="0">
                <a:solidFill>
                  <a:srgbClr val="002060"/>
                </a:solidFill>
              </a:rPr>
            </a:br>
            <a:r>
              <a:rPr lang="ro-RO" sz="1600" b="1" dirty="0">
                <a:latin typeface="Arial" panose="020B0604020202020204" pitchFamily="34" charset="0"/>
              </a:rPr>
              <a:t>19</a:t>
            </a:r>
            <a:r>
              <a:rPr lang="ro-RO" sz="1600" b="1" baseline="30000" dirty="0">
                <a:latin typeface="Arial" panose="020B0604020202020204" pitchFamily="34" charset="0"/>
              </a:rPr>
              <a:t>17</a:t>
            </a:r>
            <a:r>
              <a:rPr lang="ro-RO" sz="1600" b="1" dirty="0">
                <a:latin typeface="Arial" panose="020B0604020202020204" pitchFamily="34" charset="0"/>
              </a:rPr>
              <a:t>.</a:t>
            </a:r>
            <a:r>
              <a:rPr lang="ro-RO" sz="1600" dirty="0">
                <a:latin typeface="Arial" panose="020B0604020202020204" pitchFamily="34" charset="0"/>
              </a:rPr>
              <a:t> </a:t>
            </a:r>
            <a:r>
              <a:rPr lang="ro-RO" sz="1600" b="1" dirty="0">
                <a:solidFill>
                  <a:srgbClr val="002060"/>
                </a:solidFill>
              </a:rPr>
              <a:t>În cazul în care persoana desemnată de consumator nu se prezentă la locul de prelevare a probelor de apă uzată în termenul indicat punctul 1916 sau în cazul în care reprezentantul consumatorului refuză să semneze actul de prelevare a probelor de apă uzată, reprezentantul operatorului, cu utilizarea mijloacelor tehnice (</a:t>
            </a:r>
            <a:r>
              <a:rPr lang="ro-RO" sz="1600" b="1" dirty="0" err="1">
                <a:solidFill>
                  <a:srgbClr val="002060"/>
                </a:solidFill>
              </a:rPr>
              <a:t>foto</a:t>
            </a:r>
            <a:r>
              <a:rPr lang="ro-RO" sz="1600" b="1" dirty="0">
                <a:solidFill>
                  <a:srgbClr val="002060"/>
                </a:solidFill>
              </a:rPr>
              <a:t>, video), va preleva probele de apă uzată, va întocmi </a:t>
            </a:r>
            <a:r>
              <a:rPr lang="ro-RO" sz="1600" b="1" dirty="0" err="1">
                <a:solidFill>
                  <a:srgbClr val="002060"/>
                </a:solidFill>
              </a:rPr>
              <a:t>şi</a:t>
            </a:r>
            <a:r>
              <a:rPr lang="ro-RO" sz="1600" b="1" dirty="0">
                <a:solidFill>
                  <a:srgbClr val="002060"/>
                </a:solidFill>
              </a:rPr>
              <a:t> semna în mod unilateral actul de prelevare a apelor uzate în două exemplare identice </a:t>
            </a:r>
            <a:r>
              <a:rPr lang="ro-RO" sz="1600" b="1" dirty="0" err="1">
                <a:solidFill>
                  <a:srgbClr val="002060"/>
                </a:solidFill>
              </a:rPr>
              <a:t>şi</a:t>
            </a:r>
            <a:r>
              <a:rPr lang="ro-RO" sz="1600" b="1" dirty="0">
                <a:solidFill>
                  <a:srgbClr val="002060"/>
                </a:solidFill>
              </a:rPr>
              <a:t> va sigila vasul cu proba de apă uzată, care o va expedia în oricare dintre laboratoarele acreditate, inclusiv în laboratorul operatorului, dacă este acreditat.</a:t>
            </a:r>
            <a:br>
              <a:rPr lang="ro-RO" sz="1600" b="1" dirty="0">
                <a:solidFill>
                  <a:srgbClr val="002060"/>
                </a:solidFill>
              </a:rPr>
            </a:br>
            <a:br>
              <a:rPr lang="ro-RO"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0330540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792808"/>
            <a:ext cx="8839199" cy="4700246"/>
          </a:xfrm>
        </p:spPr>
        <p:txBody>
          <a:bodyPr/>
          <a:lstStyle/>
          <a:p>
            <a:pPr>
              <a:spcBef>
                <a:spcPts val="0"/>
              </a:spcBef>
              <a:spcAft>
                <a:spcPts val="0"/>
              </a:spcAft>
            </a:pPr>
            <a:r>
              <a:rPr lang="ro-RO" sz="1600" b="1" dirty="0">
                <a:solidFill>
                  <a:srgbClr val="002060"/>
                </a:solidFill>
              </a:rPr>
              <a:t>Dacă reprezentantul consumatorului nu se prezintă la locul de prelevare a probelor de apă uzată sau refuză să semneze actul de prelevare a probelor de apă uzată, precum </a:t>
            </a:r>
            <a:r>
              <a:rPr lang="ro-RO" sz="1600" b="1" dirty="0" err="1">
                <a:solidFill>
                  <a:srgbClr val="002060"/>
                </a:solidFill>
              </a:rPr>
              <a:t>şi</a:t>
            </a:r>
            <a:r>
              <a:rPr lang="ro-RO" sz="1600" b="1" dirty="0">
                <a:solidFill>
                  <a:srgbClr val="002060"/>
                </a:solidFill>
              </a:rPr>
              <a:t> refuză să utilizeze mijloace tehnice la prelevarea probelor de apă uzată, cu efectuarea fotografiilor sau înregistrărilor video, reprezentantul operatorului va indica corespunzător motivele în actul de prelevare a probelor de ape uzate.</a:t>
            </a:r>
            <a:br>
              <a:rPr lang="ro-RO" sz="1600" b="1" dirty="0">
                <a:solidFill>
                  <a:srgbClr val="002060"/>
                </a:solidFill>
              </a:rPr>
            </a:br>
            <a:r>
              <a:rPr lang="ro-RO" sz="1600" b="1" dirty="0">
                <a:latin typeface="Arial" panose="020B0604020202020204" pitchFamily="34" charset="0"/>
              </a:rPr>
              <a:t>19</a:t>
            </a:r>
            <a:r>
              <a:rPr lang="ro-RO" sz="1600" b="1" baseline="30000" dirty="0">
                <a:latin typeface="Arial" panose="020B0604020202020204" pitchFamily="34" charset="0"/>
              </a:rPr>
              <a:t>18</a:t>
            </a:r>
            <a:r>
              <a:rPr lang="ro-RO" sz="1600" b="1" dirty="0">
                <a:latin typeface="Arial" panose="020B0604020202020204" pitchFamily="34" charset="0"/>
              </a:rPr>
              <a:t>.</a:t>
            </a:r>
            <a:r>
              <a:rPr lang="ro-RO" sz="1600" dirty="0">
                <a:latin typeface="Arial" panose="020B0604020202020204" pitchFamily="34" charset="0"/>
              </a:rPr>
              <a:t> </a:t>
            </a:r>
            <a:r>
              <a:rPr lang="ro-RO" sz="1600" b="1" dirty="0">
                <a:solidFill>
                  <a:srgbClr val="002060"/>
                </a:solidFill>
              </a:rPr>
              <a:t>Neprezentarea persoanei desemnate în termenul prestabilit la locul de prelevare a probelor de apă uzată sau refuzul de a semna actul de prelevare a probelor de apă nu poate fi interpretat în favoarea consumatorului. În asemenea </a:t>
            </a:r>
            <a:r>
              <a:rPr lang="ro-RO" sz="1600" b="1" dirty="0" err="1">
                <a:solidFill>
                  <a:srgbClr val="002060"/>
                </a:solidFill>
              </a:rPr>
              <a:t>situaţii</a:t>
            </a:r>
            <a:r>
              <a:rPr lang="ro-RO" sz="1600" b="1" dirty="0">
                <a:solidFill>
                  <a:srgbClr val="002060"/>
                </a:solidFill>
              </a:rPr>
              <a:t>, cel târziu a doua zi lucrătoare de la ziua întocmirii actului de prelevare a probelor de apă uzată, operatorul este obligat să expedieze în adresa consumatorului, prin </a:t>
            </a:r>
            <a:r>
              <a:rPr lang="ro-RO" sz="1600" b="1" dirty="0" err="1">
                <a:solidFill>
                  <a:srgbClr val="002060"/>
                </a:solidFill>
              </a:rPr>
              <a:t>poştă</a:t>
            </a:r>
            <a:r>
              <a:rPr lang="ro-RO" sz="1600" b="1" dirty="0">
                <a:solidFill>
                  <a:srgbClr val="002060"/>
                </a:solidFill>
              </a:rPr>
              <a:t> </a:t>
            </a:r>
            <a:r>
              <a:rPr lang="ro-RO" sz="1600" b="1" dirty="0" err="1">
                <a:solidFill>
                  <a:srgbClr val="002060"/>
                </a:solidFill>
              </a:rPr>
              <a:t>şi</a:t>
            </a:r>
            <a:r>
              <a:rPr lang="ro-RO" sz="1600" b="1" dirty="0">
                <a:solidFill>
                  <a:srgbClr val="002060"/>
                </a:solidFill>
              </a:rPr>
              <a:t>/sau prin e-mail (dacă dispune), un exemplar al actului de prelevare a probelor de apă uzată. Adresa/adresele corespunzătoare vor fi indicate în contractul de prestare a serviciilor publice de canalizare, încheiat cu consumatorul.</a:t>
            </a:r>
            <a:br>
              <a:rPr lang="ro-RO" sz="1600" b="1" dirty="0">
                <a:solidFill>
                  <a:srgbClr val="002060"/>
                </a:solidFill>
              </a:rPr>
            </a:br>
            <a:r>
              <a:rPr lang="ro-RO" sz="1600" b="1" dirty="0">
                <a:latin typeface="Arial" panose="020B0604020202020204" pitchFamily="34" charset="0"/>
              </a:rPr>
              <a:t>19</a:t>
            </a:r>
            <a:r>
              <a:rPr lang="ro-RO" sz="1600" b="1" baseline="30000" dirty="0">
                <a:latin typeface="Arial" panose="020B0604020202020204" pitchFamily="34" charset="0"/>
              </a:rPr>
              <a:t>19</a:t>
            </a:r>
            <a:r>
              <a:rPr lang="ro-RO" sz="1600" b="1" dirty="0">
                <a:latin typeface="Arial" panose="020B0604020202020204" pitchFamily="34" charset="0"/>
              </a:rPr>
              <a:t>.</a:t>
            </a:r>
            <a:r>
              <a:rPr lang="ro-RO" sz="1600" dirty="0">
                <a:latin typeface="Arial" panose="020B0604020202020204" pitchFamily="34" charset="0"/>
              </a:rPr>
              <a:t> </a:t>
            </a:r>
            <a:r>
              <a:rPr lang="ro-RO" sz="1600" b="1" dirty="0">
                <a:solidFill>
                  <a:srgbClr val="002060"/>
                </a:solidFill>
              </a:rPr>
              <a:t>Consumatorii sunt în drept să conteste în </a:t>
            </a:r>
            <a:r>
              <a:rPr lang="ro-RO" sz="1600" b="1" dirty="0" err="1">
                <a:solidFill>
                  <a:srgbClr val="002060"/>
                </a:solidFill>
              </a:rPr>
              <a:t>instanţa</a:t>
            </a:r>
            <a:r>
              <a:rPr lang="ro-RO" sz="1600" b="1" dirty="0">
                <a:solidFill>
                  <a:srgbClr val="002060"/>
                </a:solidFill>
              </a:rPr>
              <a:t> de judecată actul de prelevare a probelor de apă uzată în termen de cel mult 10 zile de la data semnării acestuia de către reprezentantul împuternicit sau de la data confirmării primirii actului prin </a:t>
            </a:r>
            <a:r>
              <a:rPr lang="ro-RO" sz="1600" b="1" dirty="0" err="1">
                <a:solidFill>
                  <a:srgbClr val="002060"/>
                </a:solidFill>
              </a:rPr>
              <a:t>poştă</a:t>
            </a:r>
            <a:r>
              <a:rPr lang="ro-RO" sz="1600" b="1" dirty="0">
                <a:solidFill>
                  <a:srgbClr val="002060"/>
                </a:solidFill>
              </a:rPr>
              <a:t> sau prin e-mail în următoarele cazuri, dar care nu se limitează la acestea:</a:t>
            </a:r>
            <a:br>
              <a:rPr lang="ro-RO" sz="1600" b="1" dirty="0">
                <a:solidFill>
                  <a:srgbClr val="002060"/>
                </a:solidFill>
              </a:rPr>
            </a:br>
            <a:r>
              <a:rPr lang="ro-RO" sz="1600" b="1" dirty="0">
                <a:solidFill>
                  <a:srgbClr val="002060"/>
                </a:solidFill>
              </a:rPr>
              <a:t>a) operatorul nu a solicitat </a:t>
            </a:r>
            <a:r>
              <a:rPr lang="ro-RO" sz="1600" b="1" dirty="0" err="1">
                <a:solidFill>
                  <a:srgbClr val="002060"/>
                </a:solidFill>
              </a:rPr>
              <a:t>prezenţa</a:t>
            </a:r>
            <a:r>
              <a:rPr lang="ro-RO" sz="1600" b="1" dirty="0">
                <a:solidFill>
                  <a:srgbClr val="002060"/>
                </a:solidFill>
              </a:rPr>
              <a:t> reprezentantului consumatorului la locul prestabilit pentru prelevarea probelor de apă uzată;</a:t>
            </a:r>
            <a:br>
              <a:rPr lang="ro-RO"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4530714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304801" y="1503144"/>
            <a:ext cx="8557845" cy="5123213"/>
          </a:xfrm>
        </p:spPr>
        <p:txBody>
          <a:bodyPr/>
          <a:lstStyle/>
          <a:p>
            <a:pPr>
              <a:spcBef>
                <a:spcPts val="0"/>
              </a:spcBef>
              <a:spcAft>
                <a:spcPts val="0"/>
              </a:spcAft>
            </a:pPr>
            <a:r>
              <a:rPr lang="ro-RO" sz="1600" b="1" dirty="0">
                <a:solidFill>
                  <a:srgbClr val="002060"/>
                </a:solidFill>
              </a:rPr>
              <a:t>b) încălcarea procedurii de prelevare a probelor de apă uzată;</a:t>
            </a:r>
            <a:br>
              <a:rPr lang="ro-RO" sz="1600" b="1" dirty="0">
                <a:solidFill>
                  <a:srgbClr val="002060"/>
                </a:solidFill>
              </a:rPr>
            </a:br>
            <a:r>
              <a:rPr lang="ro-RO" sz="1600" b="1" dirty="0">
                <a:solidFill>
                  <a:srgbClr val="002060"/>
                </a:solidFill>
              </a:rPr>
              <a:t>c) actul de prelevare a probelor de apă uzată a fost semnat de persoane care nu sunt împuternicite în modul stabilit cu dreptul de a semna astfel de acte;</a:t>
            </a:r>
            <a:br>
              <a:rPr lang="ro-RO" sz="1600" b="1" dirty="0">
                <a:solidFill>
                  <a:srgbClr val="002060"/>
                </a:solidFill>
              </a:rPr>
            </a:br>
            <a:r>
              <a:rPr lang="ro-RO" sz="1600" b="1" dirty="0">
                <a:solidFill>
                  <a:srgbClr val="002060"/>
                </a:solidFill>
              </a:rPr>
              <a:t>d) actul de prelevare a probelor de apă uzată nu a fost completat pe deplin în modul stabilit.</a:t>
            </a:r>
            <a:br>
              <a:rPr lang="ro-RO" sz="1600" b="1" dirty="0">
                <a:solidFill>
                  <a:srgbClr val="002060"/>
                </a:solidFill>
              </a:rPr>
            </a:br>
            <a:r>
              <a:rPr lang="ro-RO" sz="1600" b="1" dirty="0">
                <a:latin typeface="Arial" panose="020B0604020202020204" pitchFamily="34" charset="0"/>
              </a:rPr>
              <a:t>19</a:t>
            </a:r>
            <a:r>
              <a:rPr lang="ro-RO" sz="1600" b="1" baseline="30000" dirty="0">
                <a:latin typeface="Arial" panose="020B0604020202020204" pitchFamily="34" charset="0"/>
              </a:rPr>
              <a:t>20</a:t>
            </a:r>
            <a:r>
              <a:rPr lang="ro-RO" sz="1600" b="1" dirty="0">
                <a:latin typeface="Arial" panose="020B0604020202020204" pitchFamily="34" charset="0"/>
              </a:rPr>
              <a:t>.</a:t>
            </a:r>
            <a:r>
              <a:rPr lang="ro-RO" sz="1600" dirty="0">
                <a:latin typeface="Arial" panose="020B0604020202020204" pitchFamily="34" charset="0"/>
              </a:rPr>
              <a:t> </a:t>
            </a:r>
            <a:r>
              <a:rPr lang="ro-RO" sz="1600" b="1" dirty="0">
                <a:solidFill>
                  <a:srgbClr val="002060"/>
                </a:solidFill>
              </a:rPr>
              <a:t>Operatorul este obligat să expedieze copia raportului de analiză a probelor de apă uzată consumatorului prin </a:t>
            </a:r>
            <a:r>
              <a:rPr lang="ro-RO" sz="1600" b="1" dirty="0" err="1">
                <a:solidFill>
                  <a:srgbClr val="002060"/>
                </a:solidFill>
              </a:rPr>
              <a:t>poştă</a:t>
            </a:r>
            <a:r>
              <a:rPr lang="ro-RO" sz="1600" b="1" dirty="0">
                <a:solidFill>
                  <a:srgbClr val="002060"/>
                </a:solidFill>
              </a:rPr>
              <a:t> sau e-mail, în termen de cel mult 5 zile lucrătoare de la data eliberării acestuia de către laboratorul acreditat.</a:t>
            </a:r>
            <a:br>
              <a:rPr lang="ro-RO" sz="1600" b="1" dirty="0">
                <a:solidFill>
                  <a:srgbClr val="002060"/>
                </a:solidFill>
              </a:rPr>
            </a:br>
            <a:r>
              <a:rPr lang="ro-RO" sz="1600" b="1" dirty="0">
                <a:latin typeface="Arial" panose="020B0604020202020204" pitchFamily="34" charset="0"/>
              </a:rPr>
              <a:t>19</a:t>
            </a:r>
            <a:r>
              <a:rPr lang="ro-RO" sz="1600" b="1" baseline="30000" dirty="0">
                <a:latin typeface="Arial" panose="020B0604020202020204" pitchFamily="34" charset="0"/>
              </a:rPr>
              <a:t>21</a:t>
            </a:r>
            <a:r>
              <a:rPr lang="ro-RO" sz="1600" b="1" dirty="0">
                <a:latin typeface="Arial" panose="020B0604020202020204" pitchFamily="34" charset="0"/>
              </a:rPr>
              <a:t>.</a:t>
            </a:r>
            <a:r>
              <a:rPr lang="ro-RO" sz="1600" dirty="0">
                <a:latin typeface="Arial" panose="020B0604020202020204" pitchFamily="34" charset="0"/>
              </a:rPr>
              <a:t> </a:t>
            </a:r>
            <a:r>
              <a:rPr lang="ro-RO" sz="1600" b="1" dirty="0">
                <a:solidFill>
                  <a:srgbClr val="002060"/>
                </a:solidFill>
              </a:rPr>
              <a:t>Consumatorul este în drept să conteste în </a:t>
            </a:r>
            <a:r>
              <a:rPr lang="ro-RO" sz="1600" b="1" dirty="0" err="1">
                <a:solidFill>
                  <a:srgbClr val="002060"/>
                </a:solidFill>
              </a:rPr>
              <a:t>instanţa</a:t>
            </a:r>
            <a:r>
              <a:rPr lang="ro-RO" sz="1600" b="1" dirty="0">
                <a:solidFill>
                  <a:srgbClr val="002060"/>
                </a:solidFill>
              </a:rPr>
              <a:t> de judecată raportul de analiză a probelor de apă uzată, în termen de cel mult 10 zile lucrătoare de la data </a:t>
            </a:r>
            <a:r>
              <a:rPr lang="ro-RO" sz="1600" b="1" dirty="0" err="1">
                <a:solidFill>
                  <a:srgbClr val="002060"/>
                </a:solidFill>
              </a:rPr>
              <a:t>recepţionării</a:t>
            </a:r>
            <a:r>
              <a:rPr lang="ro-RO" sz="1600" b="1" dirty="0">
                <a:solidFill>
                  <a:srgbClr val="002060"/>
                </a:solidFill>
              </a:rPr>
              <a:t> raportului, în următoarele cazuri, dar care nu se limitează la acestea:</a:t>
            </a:r>
            <a:br>
              <a:rPr lang="ro-RO" sz="1600" b="1" dirty="0">
                <a:solidFill>
                  <a:srgbClr val="002060"/>
                </a:solidFill>
              </a:rPr>
            </a:br>
            <a:r>
              <a:rPr lang="ro-RO" sz="1600" b="1" dirty="0">
                <a:solidFill>
                  <a:srgbClr val="002060"/>
                </a:solidFill>
              </a:rPr>
              <a:t>a) raportul de analiză a probelor de apă uzată a fost eliberat de laboratorul care nu este acreditat în domeniul apelor uzate;</a:t>
            </a:r>
            <a:br>
              <a:rPr lang="ro-RO" sz="1600" b="1" dirty="0">
                <a:solidFill>
                  <a:srgbClr val="002060"/>
                </a:solidFill>
              </a:rPr>
            </a:br>
            <a:r>
              <a:rPr lang="ro-RO" sz="1600" b="1" dirty="0">
                <a:solidFill>
                  <a:srgbClr val="002060"/>
                </a:solidFill>
              </a:rPr>
              <a:t>b) dezacordul consumatorului cu rezultatele raportului de analiză a probelor de apă uzată.</a:t>
            </a:r>
            <a:br>
              <a:rPr lang="ro-RO" sz="1600" b="1" dirty="0">
                <a:solidFill>
                  <a:srgbClr val="002060"/>
                </a:solidFill>
              </a:rPr>
            </a:br>
            <a:r>
              <a:rPr lang="ro-RO" sz="1600" b="1" dirty="0">
                <a:latin typeface="Arial" panose="020B0604020202020204" pitchFamily="34" charset="0"/>
              </a:rPr>
              <a:t>19</a:t>
            </a:r>
            <a:r>
              <a:rPr lang="ro-RO" sz="1600" b="1" baseline="30000" dirty="0">
                <a:latin typeface="Arial" panose="020B0604020202020204" pitchFamily="34" charset="0"/>
              </a:rPr>
              <a:t>22</a:t>
            </a:r>
            <a:r>
              <a:rPr lang="ro-RO" sz="1600" b="1" dirty="0">
                <a:latin typeface="Arial" panose="020B0604020202020204" pitchFamily="34" charset="0"/>
              </a:rPr>
              <a:t>.</a:t>
            </a:r>
            <a:r>
              <a:rPr lang="ro-RO" sz="1600" dirty="0">
                <a:latin typeface="Arial" panose="020B0604020202020204" pitchFamily="34" charset="0"/>
              </a:rPr>
              <a:t> </a:t>
            </a:r>
            <a:r>
              <a:rPr lang="ro-RO" sz="1600" b="1" dirty="0">
                <a:solidFill>
                  <a:srgbClr val="002060"/>
                </a:solidFill>
              </a:rPr>
              <a:t>Dacă, potrivit raportului de analiză a probelor de apă uzată, sunt constatate </a:t>
            </a:r>
            <a:r>
              <a:rPr lang="ro-RO" sz="1600" b="1" dirty="0" err="1">
                <a:solidFill>
                  <a:srgbClr val="002060"/>
                </a:solidFill>
              </a:rPr>
              <a:t>depăşiri</a:t>
            </a:r>
            <a:r>
              <a:rPr lang="ro-RO" sz="1600" b="1" dirty="0">
                <a:solidFill>
                  <a:srgbClr val="002060"/>
                </a:solidFill>
              </a:rPr>
              <a:t> ale valorilor indicatorilor/parametrilor de calitate în raport cu CMA a </a:t>
            </a:r>
            <a:r>
              <a:rPr lang="ro-RO" sz="1600" b="1" dirty="0" err="1">
                <a:solidFill>
                  <a:srgbClr val="002060"/>
                </a:solidFill>
              </a:rPr>
              <a:t>poluanţilor</a:t>
            </a:r>
            <a:r>
              <a:rPr lang="ro-RO" sz="1600" b="1" dirty="0">
                <a:solidFill>
                  <a:srgbClr val="002060"/>
                </a:solidFill>
              </a:rPr>
              <a:t> stabilite în temeiul contractului de prestare a serviciului de canalizare, </a:t>
            </a:r>
            <a:r>
              <a:rPr lang="ro-RO" sz="1600" b="1" dirty="0">
                <a:solidFill>
                  <a:srgbClr val="00B050"/>
                </a:solidFill>
              </a:rPr>
              <a:t>operatorul va calcula consumatorului </a:t>
            </a:r>
            <a:r>
              <a:rPr lang="ro-RO" sz="1600" b="1" dirty="0" err="1">
                <a:solidFill>
                  <a:srgbClr val="00B050"/>
                </a:solidFill>
              </a:rPr>
              <a:t>plăţi</a:t>
            </a:r>
            <a:r>
              <a:rPr lang="ro-RO" sz="1600" b="1" dirty="0">
                <a:solidFill>
                  <a:srgbClr val="00B050"/>
                </a:solidFill>
              </a:rPr>
              <a:t> suplimentare în conformitate cu</a:t>
            </a:r>
            <a:br>
              <a:rPr lang="ro-RO"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9232853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532623"/>
            <a:ext cx="8839199" cy="4728853"/>
          </a:xfrm>
        </p:spPr>
        <p:txBody>
          <a:bodyPr/>
          <a:lstStyle/>
          <a:p>
            <a:pPr>
              <a:spcBef>
                <a:spcPts val="0"/>
              </a:spcBef>
              <a:spcAft>
                <a:spcPts val="0"/>
              </a:spcAft>
            </a:pPr>
            <a:r>
              <a:rPr lang="ro-RO" sz="1600" b="1" dirty="0">
                <a:solidFill>
                  <a:srgbClr val="00B050"/>
                </a:solidFill>
              </a:rPr>
              <a:t>Metodologia de calcul a </a:t>
            </a:r>
            <a:r>
              <a:rPr lang="ro-RO" sz="1600" b="1" dirty="0" err="1">
                <a:solidFill>
                  <a:srgbClr val="00B050"/>
                </a:solidFill>
              </a:rPr>
              <a:t>plăţilor</a:t>
            </a:r>
            <a:r>
              <a:rPr lang="ro-RO" sz="1600" b="1" dirty="0">
                <a:solidFill>
                  <a:srgbClr val="00B050"/>
                </a:solidFill>
              </a:rPr>
              <a:t> suplimentare pentru </a:t>
            </a:r>
            <a:r>
              <a:rPr lang="ro-RO" sz="1600" b="1" dirty="0" err="1">
                <a:solidFill>
                  <a:srgbClr val="00B050"/>
                </a:solidFill>
              </a:rPr>
              <a:t>depăşirea</a:t>
            </a:r>
            <a:r>
              <a:rPr lang="ro-RO" sz="1600" b="1" dirty="0">
                <a:solidFill>
                  <a:srgbClr val="00B050"/>
                </a:solidFill>
              </a:rPr>
              <a:t> CMA a </a:t>
            </a:r>
            <a:r>
              <a:rPr lang="ro-RO" sz="1600" b="1" dirty="0" err="1">
                <a:solidFill>
                  <a:srgbClr val="00B050"/>
                </a:solidFill>
              </a:rPr>
              <a:t>poluanţilor</a:t>
            </a:r>
            <a:r>
              <a:rPr lang="ro-RO" sz="1600" b="1" dirty="0">
                <a:solidFill>
                  <a:srgbClr val="00B050"/>
                </a:solidFill>
              </a:rPr>
              <a:t> la evacuarea apelor uzate în sistemul public de canalizare, stabilite în anexa nr.7 la prezentul Regulament.</a:t>
            </a:r>
            <a:br>
              <a:rPr lang="ro-RO" sz="1600" b="1" dirty="0">
                <a:solidFill>
                  <a:srgbClr val="00B050"/>
                </a:solidFill>
              </a:rPr>
            </a:br>
            <a:r>
              <a:rPr lang="ro-RO" sz="1600" b="1" dirty="0">
                <a:solidFill>
                  <a:srgbClr val="00B050"/>
                </a:solidFill>
              </a:rPr>
              <a:t>Rezultatele analizelor de laborator vor sta la baza calculului spre plata suplimentară consumatorului, până la următoarea prelevare a probelor de apă uzată.</a:t>
            </a:r>
            <a:br>
              <a:rPr lang="ro-RO" sz="1600" b="1" dirty="0">
                <a:solidFill>
                  <a:srgbClr val="00B050"/>
                </a:solidFill>
              </a:rPr>
            </a:br>
            <a:r>
              <a:rPr lang="ro-RO" sz="1600" b="1" dirty="0">
                <a:latin typeface="Arial" panose="020B0604020202020204" pitchFamily="34" charset="0"/>
              </a:rPr>
              <a:t>19</a:t>
            </a:r>
            <a:r>
              <a:rPr lang="ro-RO" sz="1600" b="1" baseline="30000" dirty="0">
                <a:latin typeface="Arial" panose="020B0604020202020204" pitchFamily="34" charset="0"/>
              </a:rPr>
              <a:t>23</a:t>
            </a:r>
            <a:r>
              <a:rPr lang="ro-RO" sz="1600" b="1" dirty="0">
                <a:latin typeface="Arial" panose="020B0604020202020204" pitchFamily="34" charset="0"/>
              </a:rPr>
              <a:t>.</a:t>
            </a:r>
            <a:r>
              <a:rPr lang="ro-RO" sz="1600" dirty="0">
                <a:latin typeface="Arial" panose="020B0604020202020204" pitchFamily="34" charset="0"/>
              </a:rPr>
              <a:t> </a:t>
            </a:r>
            <a:r>
              <a:rPr lang="ro-RO" sz="1600" b="1" dirty="0">
                <a:solidFill>
                  <a:srgbClr val="002060"/>
                </a:solidFill>
              </a:rPr>
              <a:t>La adresarea în </a:t>
            </a:r>
            <a:r>
              <a:rPr lang="ro-RO" sz="1600" b="1" dirty="0" err="1">
                <a:solidFill>
                  <a:srgbClr val="002060"/>
                </a:solidFill>
              </a:rPr>
              <a:t>instanţa</a:t>
            </a:r>
            <a:r>
              <a:rPr lang="ro-RO" sz="1600" b="1" dirty="0">
                <a:solidFill>
                  <a:srgbClr val="002060"/>
                </a:solidFill>
              </a:rPr>
              <a:t> de judecată cu privire la anularea actului de prelevarea a probelor de apă uzată sau raportul de analiză a probelor, factura/contul de plată ce rezultă din aceste acte se suspendă pe perioada mersului procesului, iar în cazul în care </a:t>
            </a:r>
            <a:r>
              <a:rPr lang="ro-RO" sz="1600" b="1" dirty="0" err="1">
                <a:solidFill>
                  <a:srgbClr val="002060"/>
                </a:solidFill>
              </a:rPr>
              <a:t>instanţa</a:t>
            </a:r>
            <a:r>
              <a:rPr lang="ro-RO" sz="1600" b="1" dirty="0">
                <a:solidFill>
                  <a:srgbClr val="002060"/>
                </a:solidFill>
              </a:rPr>
              <a:t> de judecată, printr-o </a:t>
            </a:r>
            <a:r>
              <a:rPr lang="ro-RO" sz="1600" b="1" dirty="0" err="1">
                <a:solidFill>
                  <a:srgbClr val="002060"/>
                </a:solidFill>
              </a:rPr>
              <a:t>hotărîre</a:t>
            </a:r>
            <a:r>
              <a:rPr lang="ro-RO" sz="1600" b="1" dirty="0">
                <a:solidFill>
                  <a:srgbClr val="002060"/>
                </a:solidFill>
              </a:rPr>
              <a:t> irevocabilă, a anulat actele de prelevare a probelor de apă uzată sau raportul de analiză a probelor de apă uzată care au confirmat </a:t>
            </a:r>
            <a:r>
              <a:rPr lang="ro-RO" sz="1600" b="1" dirty="0" err="1">
                <a:solidFill>
                  <a:srgbClr val="002060"/>
                </a:solidFill>
              </a:rPr>
              <a:t>depăşiri</a:t>
            </a:r>
            <a:r>
              <a:rPr lang="ro-RO" sz="1600" b="1" dirty="0">
                <a:solidFill>
                  <a:srgbClr val="002060"/>
                </a:solidFill>
              </a:rPr>
              <a:t> ale valorilor admisibile ale </a:t>
            </a:r>
            <a:r>
              <a:rPr lang="ro-RO" sz="1600" b="1" dirty="0" err="1">
                <a:solidFill>
                  <a:srgbClr val="002060"/>
                </a:solidFill>
              </a:rPr>
              <a:t>poluanţilor</a:t>
            </a:r>
            <a:r>
              <a:rPr lang="ro-RO" sz="1600" b="1" dirty="0">
                <a:solidFill>
                  <a:srgbClr val="002060"/>
                </a:solidFill>
              </a:rPr>
              <a:t>, operatorul va anula plata suplimentară calculată </a:t>
            </a:r>
            <a:r>
              <a:rPr lang="ro-RO" sz="1600" b="1" dirty="0" err="1">
                <a:solidFill>
                  <a:srgbClr val="002060"/>
                </a:solidFill>
              </a:rPr>
              <a:t>şi</a:t>
            </a:r>
            <a:r>
              <a:rPr lang="ro-RO" sz="1600" b="1" dirty="0">
                <a:solidFill>
                  <a:srgbClr val="002060"/>
                </a:solidFill>
              </a:rPr>
              <a:t>/sau va restitui plata achitată.</a:t>
            </a:r>
            <a:br>
              <a:rPr lang="ro-RO" sz="1600" b="1" dirty="0">
                <a:solidFill>
                  <a:srgbClr val="002060"/>
                </a:solidFill>
              </a:rPr>
            </a:br>
            <a:r>
              <a:rPr lang="ro-RO" sz="1600" b="1" dirty="0">
                <a:latin typeface="Arial" panose="020B0604020202020204" pitchFamily="34" charset="0"/>
              </a:rPr>
              <a:t>19</a:t>
            </a:r>
            <a:r>
              <a:rPr lang="ro-RO" sz="1600" b="1" baseline="30000" dirty="0">
                <a:latin typeface="Arial" panose="020B0604020202020204" pitchFamily="34" charset="0"/>
              </a:rPr>
              <a:t>27</a:t>
            </a:r>
            <a:r>
              <a:rPr lang="ro-RO" sz="1600" b="1" dirty="0">
                <a:solidFill>
                  <a:srgbClr val="002060"/>
                </a:solidFill>
              </a:rPr>
              <a:t>. </a:t>
            </a:r>
            <a:r>
              <a:rPr lang="ro-RO" sz="1600" b="1" dirty="0" err="1">
                <a:solidFill>
                  <a:srgbClr val="002060"/>
                </a:solidFill>
              </a:rPr>
              <a:t>Plăţile</a:t>
            </a:r>
            <a:r>
              <a:rPr lang="ro-RO" sz="1600" b="1" dirty="0">
                <a:solidFill>
                  <a:srgbClr val="002060"/>
                </a:solidFill>
              </a:rPr>
              <a:t> calculate conform Metodologiei de calcul a </a:t>
            </a:r>
            <a:r>
              <a:rPr lang="ro-RO" sz="1600" b="1" dirty="0" err="1">
                <a:solidFill>
                  <a:srgbClr val="002060"/>
                </a:solidFill>
              </a:rPr>
              <a:t>plăţilor</a:t>
            </a:r>
            <a:r>
              <a:rPr lang="ro-RO" sz="1600" b="1" dirty="0">
                <a:solidFill>
                  <a:srgbClr val="002060"/>
                </a:solidFill>
              </a:rPr>
              <a:t> suplimentare pentru </a:t>
            </a:r>
            <a:r>
              <a:rPr lang="ro-RO" sz="1600" b="1" dirty="0" err="1">
                <a:solidFill>
                  <a:srgbClr val="002060"/>
                </a:solidFill>
              </a:rPr>
              <a:t>depăşirea</a:t>
            </a:r>
            <a:r>
              <a:rPr lang="ro-RO" sz="1600" b="1" dirty="0">
                <a:solidFill>
                  <a:srgbClr val="002060"/>
                </a:solidFill>
              </a:rPr>
              <a:t> CMA a </a:t>
            </a:r>
            <a:r>
              <a:rPr lang="ro-RO" sz="1600" b="1" dirty="0" err="1">
                <a:solidFill>
                  <a:srgbClr val="002060"/>
                </a:solidFill>
              </a:rPr>
              <a:t>poluanţilor</a:t>
            </a:r>
            <a:r>
              <a:rPr lang="ro-RO" sz="1600" b="1" dirty="0">
                <a:solidFill>
                  <a:srgbClr val="002060"/>
                </a:solidFill>
              </a:rPr>
              <a:t> la evacuarea apelor uzate în sistemul public de canalizare, stabilite în anexa nr.7 la prezentul Regulament, </a:t>
            </a:r>
            <a:r>
              <a:rPr lang="ro-RO" sz="1600" b="1" dirty="0">
                <a:solidFill>
                  <a:srgbClr val="00B050"/>
                </a:solidFill>
              </a:rPr>
              <a:t>vor fi acumulate pe un cont special al operatorului. Aceste resurse financiare vor fi utilizate exclusiv pentru </a:t>
            </a:r>
            <a:r>
              <a:rPr lang="ro-RO" sz="1600" b="1" dirty="0" err="1">
                <a:solidFill>
                  <a:srgbClr val="00B050"/>
                </a:solidFill>
              </a:rPr>
              <a:t>întreţinerea</a:t>
            </a:r>
            <a:r>
              <a:rPr lang="ro-RO" sz="1600" b="1" dirty="0">
                <a:solidFill>
                  <a:srgbClr val="00B050"/>
                </a:solidFill>
              </a:rPr>
              <a:t> </a:t>
            </a:r>
            <a:r>
              <a:rPr lang="ro-RO" sz="1600" b="1" dirty="0" err="1">
                <a:solidFill>
                  <a:srgbClr val="00B050"/>
                </a:solidFill>
              </a:rPr>
              <a:t>şi</a:t>
            </a:r>
            <a:r>
              <a:rPr lang="ro-RO" sz="1600" b="1" dirty="0">
                <a:solidFill>
                  <a:srgbClr val="00B050"/>
                </a:solidFill>
              </a:rPr>
              <a:t> dezvoltarea sistemului de canalizare, modernizarea </a:t>
            </a:r>
            <a:r>
              <a:rPr lang="ro-RO" sz="1600" b="1" dirty="0" err="1">
                <a:solidFill>
                  <a:srgbClr val="00B050"/>
                </a:solidFill>
              </a:rPr>
              <a:t>şi</a:t>
            </a:r>
            <a:r>
              <a:rPr lang="ro-RO" sz="1600" b="1" dirty="0">
                <a:solidFill>
                  <a:srgbClr val="00B050"/>
                </a:solidFill>
              </a:rPr>
              <a:t> </a:t>
            </a:r>
            <a:r>
              <a:rPr lang="ro-RO" sz="1600" b="1" dirty="0" err="1">
                <a:solidFill>
                  <a:srgbClr val="00B050"/>
                </a:solidFill>
              </a:rPr>
              <a:t>construcţia</a:t>
            </a:r>
            <a:r>
              <a:rPr lang="ro-RO" sz="1600" b="1" dirty="0">
                <a:solidFill>
                  <a:srgbClr val="00B050"/>
                </a:solidFill>
              </a:rPr>
              <a:t> </a:t>
            </a:r>
            <a:r>
              <a:rPr lang="ro-RO" sz="1600" b="1" dirty="0" err="1">
                <a:solidFill>
                  <a:srgbClr val="00B050"/>
                </a:solidFill>
              </a:rPr>
              <a:t>staţiilor</a:t>
            </a:r>
            <a:r>
              <a:rPr lang="ro-RO" sz="1600" b="1" dirty="0">
                <a:solidFill>
                  <a:srgbClr val="00B050"/>
                </a:solidFill>
              </a:rPr>
              <a:t> de epurare a apelor uzate, </a:t>
            </a:r>
            <a:r>
              <a:rPr lang="ro-RO" sz="1600" b="1" dirty="0" err="1">
                <a:solidFill>
                  <a:srgbClr val="00B050"/>
                </a:solidFill>
              </a:rPr>
              <a:t>achiziţionarea</a:t>
            </a:r>
            <a:r>
              <a:rPr lang="ro-RO" sz="1600" b="1" dirty="0">
                <a:solidFill>
                  <a:srgbClr val="00B050"/>
                </a:solidFill>
              </a:rPr>
              <a:t> materialelor pentru epurarea apelor uzate </a:t>
            </a:r>
            <a:r>
              <a:rPr lang="ro-RO" sz="1600" b="1" dirty="0" err="1">
                <a:solidFill>
                  <a:srgbClr val="00B050"/>
                </a:solidFill>
              </a:rPr>
              <a:t>şi</a:t>
            </a:r>
            <a:r>
              <a:rPr lang="ro-RO" sz="1600" b="1" dirty="0">
                <a:solidFill>
                  <a:srgbClr val="00B050"/>
                </a:solidFill>
              </a:rPr>
              <a:t> a nămolurilor, precum </a:t>
            </a:r>
            <a:r>
              <a:rPr lang="ro-RO" sz="1600" b="1" dirty="0" err="1">
                <a:solidFill>
                  <a:srgbClr val="00B050"/>
                </a:solidFill>
              </a:rPr>
              <a:t>şi</a:t>
            </a:r>
            <a:r>
              <a:rPr lang="ro-RO" sz="1600" b="1" dirty="0">
                <a:solidFill>
                  <a:srgbClr val="00B050"/>
                </a:solidFill>
              </a:rPr>
              <a:t> pentru întreprinderea măsurilor de </a:t>
            </a:r>
            <a:r>
              <a:rPr lang="ro-RO" sz="1600" b="1" dirty="0" err="1">
                <a:solidFill>
                  <a:srgbClr val="00B050"/>
                </a:solidFill>
              </a:rPr>
              <a:t>protecţie</a:t>
            </a:r>
            <a:r>
              <a:rPr lang="ro-RO" sz="1600" b="1" dirty="0">
                <a:solidFill>
                  <a:srgbClr val="00B050"/>
                </a:solidFill>
              </a:rPr>
              <a:t> a mediului.</a:t>
            </a:r>
            <a:br>
              <a:rPr lang="ro-RO" sz="1600" b="1" dirty="0">
                <a:solidFill>
                  <a:srgbClr val="00B05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5858376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792808"/>
            <a:ext cx="8839199" cy="4468668"/>
          </a:xfrm>
        </p:spPr>
        <p:txBody>
          <a:bodyPr/>
          <a:lstStyle/>
          <a:p>
            <a:pPr>
              <a:spcBef>
                <a:spcPts val="0"/>
              </a:spcBef>
              <a:spcAft>
                <a:spcPts val="0"/>
              </a:spcAft>
            </a:pPr>
            <a:r>
              <a:rPr lang="ro-RO" sz="1600" b="1" dirty="0">
                <a:solidFill>
                  <a:srgbClr val="002060"/>
                </a:solidFill>
              </a:rPr>
              <a:t>19</a:t>
            </a:r>
            <a:r>
              <a:rPr lang="ro-RO" sz="1600" b="1" baseline="30000" dirty="0">
                <a:latin typeface="Arial" panose="020B0604020202020204" pitchFamily="34" charset="0"/>
              </a:rPr>
              <a:t>28</a:t>
            </a:r>
            <a:r>
              <a:rPr lang="ro-RO" sz="1600" b="1" dirty="0">
                <a:solidFill>
                  <a:srgbClr val="002060"/>
                </a:solidFill>
              </a:rPr>
              <a:t>. Factura de plată înaintată consumatorului se contestă în </a:t>
            </a:r>
            <a:r>
              <a:rPr lang="ro-RO" sz="1600" b="1" dirty="0" err="1">
                <a:solidFill>
                  <a:srgbClr val="002060"/>
                </a:solidFill>
              </a:rPr>
              <a:t>instanţa</a:t>
            </a:r>
            <a:r>
              <a:rPr lang="ro-RO" sz="1600" b="1" dirty="0">
                <a:solidFill>
                  <a:srgbClr val="002060"/>
                </a:solidFill>
              </a:rPr>
              <a:t> de judecată în termen de cel mult 30 de zile de la data înmânării acesteia de către operator.</a:t>
            </a:r>
            <a:br>
              <a:rPr lang="ro-RO" sz="1600" b="1" dirty="0">
                <a:solidFill>
                  <a:srgbClr val="002060"/>
                </a:solidFill>
              </a:rPr>
            </a:br>
            <a:r>
              <a:rPr lang="ro-RO" sz="1600" b="1" dirty="0">
                <a:latin typeface="Arial" panose="020B0604020202020204" pitchFamily="34" charset="0"/>
              </a:rPr>
              <a:t>21.</a:t>
            </a:r>
            <a:r>
              <a:rPr lang="ro-RO" sz="1600" dirty="0">
                <a:latin typeface="Arial" panose="020B0604020202020204" pitchFamily="34" charset="0"/>
              </a:rPr>
              <a:t> </a:t>
            </a:r>
            <a:r>
              <a:rPr lang="ro-RO" sz="1600" b="1" dirty="0">
                <a:solidFill>
                  <a:srgbClr val="002060"/>
                </a:solidFill>
              </a:rPr>
              <a:t>Pentru orice schimbare privind debitul </a:t>
            </a:r>
            <a:r>
              <a:rPr lang="ro-RO" sz="1600" b="1" dirty="0" err="1">
                <a:solidFill>
                  <a:srgbClr val="002060"/>
                </a:solidFill>
              </a:rPr>
              <a:t>şi</a:t>
            </a:r>
            <a:r>
              <a:rPr lang="ro-RO" sz="1600" b="1" dirty="0">
                <a:solidFill>
                  <a:srgbClr val="002060"/>
                </a:solidFill>
              </a:rPr>
              <a:t>/sau calitatea apelor uzate evacuate în </a:t>
            </a:r>
            <a:r>
              <a:rPr lang="ro-RO" sz="1600" b="1" dirty="0" err="1">
                <a:solidFill>
                  <a:srgbClr val="002060"/>
                </a:solidFill>
              </a:rPr>
              <a:t>reţelele</a:t>
            </a:r>
            <a:r>
              <a:rPr lang="ro-RO" sz="1600" b="1" dirty="0">
                <a:solidFill>
                  <a:srgbClr val="002060"/>
                </a:solidFill>
              </a:rPr>
              <a:t> de canalizare sau în </a:t>
            </a:r>
            <a:r>
              <a:rPr lang="ro-RO" sz="1600" b="1" dirty="0" err="1">
                <a:solidFill>
                  <a:srgbClr val="002060"/>
                </a:solidFill>
              </a:rPr>
              <a:t>staţiile</a:t>
            </a:r>
            <a:r>
              <a:rPr lang="ro-RO" sz="1600" b="1" dirty="0">
                <a:solidFill>
                  <a:srgbClr val="002060"/>
                </a:solidFill>
              </a:rPr>
              <a:t> de epurare, ca urmare a modificării </a:t>
            </a:r>
            <a:r>
              <a:rPr lang="ro-RO" sz="1600" b="1" dirty="0" err="1">
                <a:solidFill>
                  <a:srgbClr val="002060"/>
                </a:solidFill>
              </a:rPr>
              <a:t>capacităţilor</a:t>
            </a:r>
            <a:r>
              <a:rPr lang="ro-RO" sz="1600" b="1" dirty="0">
                <a:solidFill>
                  <a:srgbClr val="002060"/>
                </a:solidFill>
              </a:rPr>
              <a:t> de </a:t>
            </a:r>
            <a:r>
              <a:rPr lang="ro-RO" sz="1600" b="1" dirty="0" err="1">
                <a:solidFill>
                  <a:srgbClr val="002060"/>
                </a:solidFill>
              </a:rPr>
              <a:t>producţie</a:t>
            </a:r>
            <a:r>
              <a:rPr lang="ro-RO" sz="1600" b="1" dirty="0">
                <a:solidFill>
                  <a:srgbClr val="002060"/>
                </a:solidFill>
              </a:rPr>
              <a:t>, a tehnologiilor de </a:t>
            </a:r>
            <a:r>
              <a:rPr lang="ro-RO" sz="1600" b="1" dirty="0" err="1">
                <a:solidFill>
                  <a:srgbClr val="002060"/>
                </a:solidFill>
              </a:rPr>
              <a:t>fabricaţie</a:t>
            </a:r>
            <a:r>
              <a:rPr lang="ro-RO" sz="1600" b="1" dirty="0">
                <a:solidFill>
                  <a:srgbClr val="002060"/>
                </a:solidFill>
              </a:rPr>
              <a:t> sau a altor cauze, consumatorul este obligat să solicite eliberarea unui nou acord de preluare a apelor uzate.</a:t>
            </a:r>
            <a:br>
              <a:rPr lang="ro-RO" sz="1600" b="1" dirty="0">
                <a:solidFill>
                  <a:srgbClr val="002060"/>
                </a:solidFill>
              </a:rPr>
            </a:br>
            <a:r>
              <a:rPr lang="ro-RO" sz="1600" b="1" dirty="0">
                <a:latin typeface="Arial" panose="020B0604020202020204" pitchFamily="34" charset="0"/>
              </a:rPr>
              <a:t>22.</a:t>
            </a:r>
            <a:r>
              <a:rPr lang="ro-RO" sz="1600" dirty="0">
                <a:latin typeface="Arial" panose="020B0604020202020204" pitchFamily="34" charset="0"/>
              </a:rPr>
              <a:t> </a:t>
            </a:r>
            <a:r>
              <a:rPr lang="ro-RO" sz="1600" b="1" dirty="0">
                <a:solidFill>
                  <a:srgbClr val="002060"/>
                </a:solidFill>
              </a:rPr>
              <a:t>Preluarea în </a:t>
            </a:r>
            <a:r>
              <a:rPr lang="ro-RO" sz="1600" b="1" dirty="0" err="1">
                <a:solidFill>
                  <a:srgbClr val="002060"/>
                </a:solidFill>
              </a:rPr>
              <a:t>reţelele</a:t>
            </a:r>
            <a:r>
              <a:rPr lang="ro-RO" sz="1600" b="1" dirty="0">
                <a:solidFill>
                  <a:srgbClr val="002060"/>
                </a:solidFill>
              </a:rPr>
              <a:t> de canalizare a </a:t>
            </a:r>
            <a:r>
              <a:rPr lang="ro-RO" sz="1600" b="1" dirty="0" err="1">
                <a:solidFill>
                  <a:srgbClr val="002060"/>
                </a:solidFill>
              </a:rPr>
              <a:t>localităţilor</a:t>
            </a:r>
            <a:r>
              <a:rPr lang="ro-RO" sz="1600" b="1" dirty="0">
                <a:solidFill>
                  <a:srgbClr val="002060"/>
                </a:solidFill>
              </a:rPr>
              <a:t> </a:t>
            </a:r>
            <a:r>
              <a:rPr lang="ro-RO" sz="1600" b="1" dirty="0" err="1">
                <a:solidFill>
                  <a:srgbClr val="002060"/>
                </a:solidFill>
              </a:rPr>
              <a:t>şi</a:t>
            </a:r>
            <a:r>
              <a:rPr lang="ro-RO" sz="1600" b="1" dirty="0">
                <a:solidFill>
                  <a:srgbClr val="002060"/>
                </a:solidFill>
              </a:rPr>
              <a:t>/sau în </a:t>
            </a:r>
            <a:r>
              <a:rPr lang="ro-RO" sz="1600" b="1" dirty="0" err="1">
                <a:solidFill>
                  <a:srgbClr val="002060"/>
                </a:solidFill>
              </a:rPr>
              <a:t>staţiile</a:t>
            </a:r>
            <a:r>
              <a:rPr lang="ro-RO" sz="1600" b="1" dirty="0">
                <a:solidFill>
                  <a:srgbClr val="002060"/>
                </a:solidFill>
              </a:rPr>
              <a:t> de epurare a unor ape uzate ce implică modificarea tehnologiei sau a parametrilor de </a:t>
            </a:r>
            <a:r>
              <a:rPr lang="ro-RO" sz="1600" b="1" dirty="0" err="1">
                <a:solidFill>
                  <a:srgbClr val="002060"/>
                </a:solidFill>
              </a:rPr>
              <a:t>funcţionare</a:t>
            </a:r>
            <a:r>
              <a:rPr lang="ro-RO" sz="1600" b="1" dirty="0">
                <a:solidFill>
                  <a:srgbClr val="002060"/>
                </a:solidFill>
              </a:rPr>
              <a:t> a </a:t>
            </a:r>
            <a:r>
              <a:rPr lang="ro-RO" sz="1600" b="1" dirty="0" err="1">
                <a:solidFill>
                  <a:srgbClr val="002060"/>
                </a:solidFill>
              </a:rPr>
              <a:t>staţiilor</a:t>
            </a:r>
            <a:r>
              <a:rPr lang="ro-RO" sz="1600" b="1" dirty="0">
                <a:solidFill>
                  <a:srgbClr val="002060"/>
                </a:solidFill>
              </a:rPr>
              <a:t> de epurare se ia în considerare numai după realizarea în </a:t>
            </a:r>
            <a:r>
              <a:rPr lang="ro-RO" sz="1600" b="1" dirty="0" err="1">
                <a:solidFill>
                  <a:srgbClr val="002060"/>
                </a:solidFill>
              </a:rPr>
              <a:t>staţia</a:t>
            </a:r>
            <a:r>
              <a:rPr lang="ro-RO" sz="1600" b="1" dirty="0">
                <a:solidFill>
                  <a:srgbClr val="002060"/>
                </a:solidFill>
              </a:rPr>
              <a:t> de epurare a tuturor lucrărilor necesare asigurării respectării </a:t>
            </a:r>
            <a:r>
              <a:rPr lang="ro-RO" sz="1600" b="1" dirty="0" err="1">
                <a:solidFill>
                  <a:srgbClr val="002060"/>
                </a:solidFill>
              </a:rPr>
              <a:t>condiţiilor</a:t>
            </a:r>
            <a:r>
              <a:rPr lang="ro-RO" sz="1600" b="1" dirty="0">
                <a:solidFill>
                  <a:srgbClr val="002060"/>
                </a:solidFill>
              </a:rPr>
              <a:t> de descărcare în emisare.</a:t>
            </a:r>
            <a:br>
              <a:rPr lang="ro-RO" sz="1600" b="1" dirty="0">
                <a:solidFill>
                  <a:srgbClr val="002060"/>
                </a:solidFill>
              </a:rPr>
            </a:br>
            <a:r>
              <a:rPr lang="ro-RO" sz="1600" b="1" dirty="0">
                <a:latin typeface="Arial" panose="020B0604020202020204" pitchFamily="34" charset="0"/>
              </a:rPr>
              <a:t>23.</a:t>
            </a:r>
            <a:r>
              <a:rPr lang="ro-RO" sz="1600" dirty="0">
                <a:latin typeface="Arial" panose="020B0604020202020204" pitchFamily="34" charset="0"/>
              </a:rPr>
              <a:t> </a:t>
            </a:r>
            <a:r>
              <a:rPr lang="ro-RO" sz="1600" b="1" dirty="0">
                <a:solidFill>
                  <a:srgbClr val="002060"/>
                </a:solidFill>
              </a:rPr>
              <a:t>În scopul protejării </a:t>
            </a:r>
            <a:r>
              <a:rPr lang="ro-RO" sz="1600" b="1" dirty="0" err="1">
                <a:solidFill>
                  <a:srgbClr val="002060"/>
                </a:solidFill>
              </a:rPr>
              <a:t>sănătăţii</a:t>
            </a:r>
            <a:r>
              <a:rPr lang="ro-RO" sz="1600" b="1" dirty="0">
                <a:solidFill>
                  <a:srgbClr val="002060"/>
                </a:solidFill>
              </a:rPr>
              <a:t> </a:t>
            </a:r>
            <a:r>
              <a:rPr lang="ro-RO" sz="1600" b="1" dirty="0" err="1">
                <a:solidFill>
                  <a:srgbClr val="002060"/>
                </a:solidFill>
              </a:rPr>
              <a:t>populaţiei</a:t>
            </a:r>
            <a:r>
              <a:rPr lang="ro-RO" sz="1600" b="1" dirty="0">
                <a:solidFill>
                  <a:srgbClr val="002060"/>
                </a:solidFill>
              </a:rPr>
              <a:t> </a:t>
            </a:r>
            <a:r>
              <a:rPr lang="ro-RO" sz="1600" b="1" dirty="0" err="1">
                <a:solidFill>
                  <a:srgbClr val="002060"/>
                </a:solidFill>
              </a:rPr>
              <a:t>şi</a:t>
            </a:r>
            <a:r>
              <a:rPr lang="ro-RO" sz="1600" b="1" dirty="0">
                <a:solidFill>
                  <a:srgbClr val="002060"/>
                </a:solidFill>
              </a:rPr>
              <a:t> a mediului evacuarea/descărcarea în receptorii naturali a apelor urbane uzate </a:t>
            </a:r>
            <a:r>
              <a:rPr lang="ro-RO" sz="1600" b="1" dirty="0" err="1">
                <a:solidFill>
                  <a:srgbClr val="002060"/>
                </a:solidFill>
              </a:rPr>
              <a:t>şi</a:t>
            </a:r>
            <a:r>
              <a:rPr lang="ro-RO" sz="1600" b="1" dirty="0">
                <a:solidFill>
                  <a:srgbClr val="002060"/>
                </a:solidFill>
              </a:rPr>
              <a:t> industriale cu </a:t>
            </a:r>
            <a:r>
              <a:rPr lang="ro-RO" sz="1600" b="1" dirty="0" err="1">
                <a:solidFill>
                  <a:srgbClr val="002060"/>
                </a:solidFill>
              </a:rPr>
              <a:t>conţinut</a:t>
            </a:r>
            <a:r>
              <a:rPr lang="ro-RO" sz="1600" b="1" dirty="0">
                <a:solidFill>
                  <a:srgbClr val="002060"/>
                </a:solidFill>
              </a:rPr>
              <a:t> de </a:t>
            </a:r>
            <a:r>
              <a:rPr lang="ro-RO" sz="1600" b="1" dirty="0" err="1">
                <a:solidFill>
                  <a:srgbClr val="002060"/>
                </a:solidFill>
              </a:rPr>
              <a:t>substanţe</a:t>
            </a:r>
            <a:r>
              <a:rPr lang="ro-RO" sz="1600" b="1" dirty="0">
                <a:solidFill>
                  <a:srgbClr val="002060"/>
                </a:solidFill>
              </a:rPr>
              <a:t> poluante se face numai în </a:t>
            </a:r>
            <a:r>
              <a:rPr lang="ro-RO" sz="1600" b="1" dirty="0" err="1">
                <a:solidFill>
                  <a:srgbClr val="002060"/>
                </a:solidFill>
              </a:rPr>
              <a:t>condiţiile</a:t>
            </a:r>
            <a:r>
              <a:rPr lang="ro-RO" sz="1600" b="1" dirty="0">
                <a:solidFill>
                  <a:srgbClr val="002060"/>
                </a:solidFill>
              </a:rPr>
              <a:t> respectării prevederilor </a:t>
            </a:r>
            <a:r>
              <a:rPr lang="ro-RO" sz="1600" b="1" dirty="0" err="1">
                <a:solidFill>
                  <a:srgbClr val="002060"/>
                </a:solidFill>
              </a:rPr>
              <a:t>legislaţiei</a:t>
            </a:r>
            <a:r>
              <a:rPr lang="ro-RO" sz="1600" b="1" dirty="0">
                <a:solidFill>
                  <a:srgbClr val="002060"/>
                </a:solidFill>
              </a:rPr>
              <a:t> în vigoare </a:t>
            </a:r>
            <a:r>
              <a:rPr lang="ro-RO" sz="1600" b="1" dirty="0" err="1">
                <a:solidFill>
                  <a:srgbClr val="002060"/>
                </a:solidFill>
              </a:rPr>
              <a:t>şi</a:t>
            </a:r>
            <a:r>
              <a:rPr lang="ro-RO" sz="1600" b="1" dirty="0">
                <a:solidFill>
                  <a:srgbClr val="002060"/>
                </a:solidFill>
              </a:rPr>
              <a:t> ale prezentului Regulament.</a:t>
            </a:r>
            <a:br>
              <a:rPr lang="ro-RO" sz="1600" b="1" dirty="0">
                <a:solidFill>
                  <a:srgbClr val="002060"/>
                </a:solidFill>
              </a:rPr>
            </a:br>
            <a:br>
              <a:rPr lang="ro-RO"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6381745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792808"/>
            <a:ext cx="8839199" cy="4468668"/>
          </a:xfrm>
        </p:spPr>
        <p:txBody>
          <a:bodyPr/>
          <a:lstStyle/>
          <a:p>
            <a:pPr indent="270510">
              <a:spcAft>
                <a:spcPts val="0"/>
              </a:spcAft>
            </a:pPr>
            <a:r>
              <a:rPr lang="ro-RO" sz="1600" b="1" dirty="0">
                <a:latin typeface="Times New Roman" panose="02020603050405020304" pitchFamily="18" charset="0"/>
                <a:ea typeface="Times New Roman" panose="02020603050405020304" pitchFamily="18" charset="0"/>
              </a:rPr>
              <a:t>În cazul în care agenții economici nu sunt de acord cu reglementările impuse de către operatorii ce gestionează sistemele publice de canalizare, </a:t>
            </a:r>
            <a:r>
              <a:rPr lang="ro-RO" sz="1600" b="1" dirty="0">
                <a:solidFill>
                  <a:srgbClr val="FF0000"/>
                </a:solidFill>
                <a:latin typeface="Times New Roman" panose="02020603050405020304" pitchFamily="18" charset="0"/>
                <a:ea typeface="Times New Roman" panose="02020603050405020304" pitchFamily="18" charset="0"/>
              </a:rPr>
              <a:t>aceștia au tot dreptul să construiască stații locale/proprii de epurare, care vor asigura calitatea apei epurate la deversare direct în emisar/râu, în conformitate cu prevederile anexei nr. 2 aprobată prin  HG 950/2013 </a:t>
            </a:r>
            <a:r>
              <a:rPr lang="ro-RO" sz="1600" b="1" dirty="0" err="1">
                <a:solidFill>
                  <a:srgbClr val="FF0000"/>
                </a:solidFill>
                <a:latin typeface="Times New Roman" panose="02020603050405020304" pitchFamily="18" charset="0"/>
                <a:ea typeface="Times New Roman" panose="02020603050405020304" pitchFamily="18" charset="0"/>
              </a:rPr>
              <a:t>şi</a:t>
            </a:r>
            <a:r>
              <a:rPr lang="ro-RO" sz="1600" b="1" dirty="0">
                <a:solidFill>
                  <a:srgbClr val="FF0000"/>
                </a:solidFill>
                <a:latin typeface="Times New Roman" panose="02020603050405020304" pitchFamily="18" charset="0"/>
                <a:ea typeface="Times New Roman" panose="02020603050405020304" pitchFamily="18" charset="0"/>
              </a:rPr>
              <a:t>/sau anexelor nr. 1-8 din HG 802/2013 </a:t>
            </a:r>
            <a:r>
              <a:rPr lang="ro-RO" sz="1600" b="1" dirty="0" err="1">
                <a:solidFill>
                  <a:srgbClr val="FF0000"/>
                </a:solidFill>
                <a:latin typeface="Times New Roman" panose="02020603050405020304" pitchFamily="18" charset="0"/>
                <a:ea typeface="Times New Roman" panose="02020603050405020304" pitchFamily="18" charset="0"/>
              </a:rPr>
              <a:t>şi</a:t>
            </a:r>
            <a:r>
              <a:rPr lang="ro-RO" sz="1600" b="1" dirty="0">
                <a:solidFill>
                  <a:srgbClr val="FF0000"/>
                </a:solidFill>
                <a:latin typeface="Times New Roman" panose="02020603050405020304" pitchFamily="18" charset="0"/>
                <a:ea typeface="Times New Roman" panose="02020603050405020304" pitchFamily="18" charset="0"/>
              </a:rPr>
              <a:t> a Ghidului pentru aplicarea celor mai bune tehnici disponibile pentru emisiile de apă uzată din industria alimentară, aprobat prin Ordinului nr. 61 din 10.09.2014 al Ministerului Mediului al R. Moldova. </a:t>
            </a:r>
            <a:br>
              <a:rPr lang="ro-RO" sz="1600" b="1" dirty="0">
                <a:solidFill>
                  <a:srgbClr val="FF0000"/>
                </a:solidFill>
                <a:latin typeface="Times New Roman" panose="02020603050405020304" pitchFamily="18" charset="0"/>
                <a:ea typeface="Times New Roman" panose="02020603050405020304" pitchFamily="18" charset="0"/>
              </a:rPr>
            </a:br>
            <a:br>
              <a:rPr lang="ro-RO" sz="1600" dirty="0">
                <a:solidFill>
                  <a:srgbClr val="FF0000"/>
                </a:solidFill>
                <a:latin typeface="Times New Roman" panose="02020603050405020304" pitchFamily="18" charset="0"/>
                <a:ea typeface="Times New Roman" panose="02020603050405020304" pitchFamily="18" charset="0"/>
              </a:rPr>
            </a:br>
            <a:r>
              <a:rPr lang="ro-RO" sz="1600" dirty="0">
                <a:solidFill>
                  <a:srgbClr val="FF0000"/>
                </a:solidFill>
                <a:latin typeface="Times New Roman" panose="02020603050405020304" pitchFamily="18" charset="0"/>
                <a:ea typeface="Times New Roman" panose="02020603050405020304" pitchFamily="18" charset="0"/>
              </a:rPr>
              <a:t>Accesarea Ghidului poate fi efectuat la linkul: </a:t>
            </a:r>
            <a:r>
              <a:rPr lang="ro-RO" sz="1600" dirty="0">
                <a:solidFill>
                  <a:srgbClr val="FF0000"/>
                </a:solidFill>
                <a:latin typeface="Times New Roman" panose="02020603050405020304" pitchFamily="18" charset="0"/>
                <a:ea typeface="Times New Roman" panose="02020603050405020304" pitchFamily="18" charset="0"/>
                <a:hlinkClick r:id="rId2"/>
              </a:rPr>
              <a:t>https://www.legis.md/cautare/getResults?doc_id=40085&amp;lang=ro</a:t>
            </a:r>
            <a:br>
              <a:rPr lang="ro-RO" sz="1600" dirty="0">
                <a:solidFill>
                  <a:srgbClr val="FF0000"/>
                </a:solidFill>
                <a:latin typeface="Times New Roman" panose="02020603050405020304" pitchFamily="18" charset="0"/>
                <a:ea typeface="Times New Roman" panose="02020603050405020304" pitchFamily="18" charset="0"/>
              </a:rPr>
            </a:br>
            <a:br>
              <a:rPr lang="ro-RO" sz="1600" dirty="0">
                <a:solidFill>
                  <a:srgbClr val="FF0000"/>
                </a:solidFill>
                <a:latin typeface="Times New Roman" panose="02020603050405020304" pitchFamily="18" charset="0"/>
                <a:ea typeface="Times New Roman" panose="02020603050405020304" pitchFamily="18" charset="0"/>
              </a:rPr>
            </a:br>
            <a:br>
              <a:rPr lang="ro-RO" sz="1600" dirty="0">
                <a:solidFill>
                  <a:srgbClr val="FF0000"/>
                </a:solidFill>
                <a:latin typeface="Times New Roman" panose="02020603050405020304" pitchFamily="18" charset="0"/>
                <a:ea typeface="Times New Roman" panose="02020603050405020304" pitchFamily="18" charset="0"/>
              </a:rPr>
            </a:br>
            <a:br>
              <a:rPr lang="ro-RO" sz="1600" dirty="0">
                <a:solidFill>
                  <a:srgbClr val="FF0000"/>
                </a:solidFill>
                <a:latin typeface="Times New Roman" panose="02020603050405020304" pitchFamily="18" charset="0"/>
                <a:ea typeface="Times New Roman" panose="02020603050405020304" pitchFamily="18" charset="0"/>
              </a:rPr>
            </a:br>
            <a:br>
              <a:rPr lang="ro-RO" sz="1600" dirty="0">
                <a:solidFill>
                  <a:srgbClr val="FF0000"/>
                </a:solidFill>
                <a:latin typeface="Times New Roman" panose="02020603050405020304" pitchFamily="18" charset="0"/>
                <a:ea typeface="Times New Roman" panose="02020603050405020304" pitchFamily="18" charset="0"/>
              </a:rPr>
            </a:br>
            <a:endParaRPr lang="ro-RO" sz="1600" b="1" dirty="0">
              <a:solidFill>
                <a:srgbClr val="FF0000"/>
              </a:solidFill>
            </a:endParaRPr>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4256229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845308"/>
            <a:ext cx="8839199" cy="4416167"/>
          </a:xfrm>
        </p:spPr>
        <p:txBody>
          <a:bodyPr/>
          <a:lstStyle/>
          <a:p>
            <a:r>
              <a:rPr lang="ro-RO" sz="1600" b="1" dirty="0">
                <a:solidFill>
                  <a:schemeClr val="tx1"/>
                </a:solidFill>
              </a:rPr>
              <a:t>1. Regulamentul privind </a:t>
            </a:r>
            <a:r>
              <a:rPr lang="ro-RO" sz="1600" b="1" dirty="0" err="1">
                <a:solidFill>
                  <a:schemeClr val="tx1"/>
                </a:solidFill>
              </a:rPr>
              <a:t>cerinţele</a:t>
            </a:r>
            <a:r>
              <a:rPr lang="ro-RO" sz="1600" b="1" dirty="0">
                <a:solidFill>
                  <a:schemeClr val="tx1"/>
                </a:solidFill>
              </a:rPr>
              <a:t> de colectare, epurare </a:t>
            </a:r>
            <a:r>
              <a:rPr lang="ro-RO" sz="1600" b="1" dirty="0" err="1">
                <a:solidFill>
                  <a:schemeClr val="tx1"/>
                </a:solidFill>
              </a:rPr>
              <a:t>şi</a:t>
            </a:r>
            <a:r>
              <a:rPr lang="ro-RO" sz="1600" b="1" dirty="0">
                <a:solidFill>
                  <a:schemeClr val="tx1"/>
                </a:solidFill>
              </a:rPr>
              <a:t> deversare a apelor uzate în sistemul de canalizare </a:t>
            </a:r>
            <a:r>
              <a:rPr lang="ro-RO" sz="1600" b="1" dirty="0" err="1">
                <a:solidFill>
                  <a:schemeClr val="tx1"/>
                </a:solidFill>
              </a:rPr>
              <a:t>şi</a:t>
            </a:r>
            <a:r>
              <a:rPr lang="ro-RO" sz="1600" b="1" dirty="0">
                <a:solidFill>
                  <a:schemeClr val="tx1"/>
                </a:solidFill>
              </a:rPr>
              <a:t>/sau în </a:t>
            </a:r>
            <a:r>
              <a:rPr lang="ro-RO" sz="1600" b="1" dirty="0" err="1">
                <a:solidFill>
                  <a:schemeClr val="tx1"/>
                </a:solidFill>
              </a:rPr>
              <a:t>emisaruri</a:t>
            </a:r>
            <a:r>
              <a:rPr lang="ro-RO" sz="1600" b="1" dirty="0">
                <a:solidFill>
                  <a:schemeClr val="tx1"/>
                </a:solidFill>
              </a:rPr>
              <a:t> pentru </a:t>
            </a:r>
            <a:r>
              <a:rPr lang="ro-RO" sz="1600" b="1" dirty="0" err="1">
                <a:solidFill>
                  <a:schemeClr val="tx1"/>
                </a:solidFill>
              </a:rPr>
              <a:t>localităţile</a:t>
            </a:r>
            <a:r>
              <a:rPr lang="ro-RO" sz="1600" b="1" dirty="0">
                <a:solidFill>
                  <a:schemeClr val="tx1"/>
                </a:solidFill>
              </a:rPr>
              <a:t> urbane </a:t>
            </a:r>
            <a:r>
              <a:rPr lang="ro-RO" sz="1600" b="1" dirty="0" err="1">
                <a:solidFill>
                  <a:schemeClr val="tx1"/>
                </a:solidFill>
              </a:rPr>
              <a:t>şi</a:t>
            </a:r>
            <a:r>
              <a:rPr lang="ro-RO" sz="1600" b="1" dirty="0">
                <a:solidFill>
                  <a:schemeClr val="tx1"/>
                </a:solidFill>
              </a:rPr>
              <a:t> rurale </a:t>
            </a:r>
            <a:r>
              <a:rPr lang="ro-RO" sz="1600" b="1" dirty="0">
                <a:solidFill>
                  <a:srgbClr val="002060"/>
                </a:solidFill>
              </a:rPr>
              <a:t>s-a elaborat </a:t>
            </a:r>
            <a:r>
              <a:rPr lang="ro-RO" sz="1600" b="1" dirty="0" err="1">
                <a:solidFill>
                  <a:srgbClr val="002060"/>
                </a:solidFill>
              </a:rPr>
              <a:t>şi</a:t>
            </a:r>
            <a:r>
              <a:rPr lang="ro-RO" sz="1600" b="1" dirty="0">
                <a:solidFill>
                  <a:srgbClr val="002060"/>
                </a:solidFill>
              </a:rPr>
              <a:t> aprobat în temeiul art. 39 </a:t>
            </a:r>
            <a:r>
              <a:rPr lang="ro-RO" sz="1600" b="1" dirty="0" err="1">
                <a:solidFill>
                  <a:srgbClr val="002060"/>
                </a:solidFill>
              </a:rPr>
              <a:t>şi</a:t>
            </a:r>
            <a:r>
              <a:rPr lang="ro-RO" sz="1600" b="1" dirty="0">
                <a:solidFill>
                  <a:srgbClr val="002060"/>
                </a:solidFill>
              </a:rPr>
              <a:t> 40 din Legea apelor nr. 272 din 23 decembrie 2011 (Monitorul Oficial al Republicii Moldova, 2012, nr.81, art.264), cu modificările ulterioare, </a:t>
            </a:r>
            <a:r>
              <a:rPr lang="ro-RO" sz="1600" b="1" dirty="0" err="1">
                <a:solidFill>
                  <a:srgbClr val="002060"/>
                </a:solidFill>
              </a:rPr>
              <a:t>şi</a:t>
            </a:r>
            <a:r>
              <a:rPr lang="ro-RO" sz="1600" b="1" dirty="0">
                <a:solidFill>
                  <a:srgbClr val="002060"/>
                </a:solidFill>
              </a:rPr>
              <a:t> al art. 22 din Legea nr.303/2013 privind serviciul public de alimentare cu apă </a:t>
            </a:r>
            <a:r>
              <a:rPr lang="ro-RO" sz="1600" b="1" dirty="0" err="1">
                <a:solidFill>
                  <a:srgbClr val="002060"/>
                </a:solidFill>
              </a:rPr>
              <a:t>şi</a:t>
            </a:r>
            <a:r>
              <a:rPr lang="ro-RO" sz="1600" b="1" dirty="0">
                <a:solidFill>
                  <a:srgbClr val="002060"/>
                </a:solidFill>
              </a:rPr>
              <a:t> de canalizare (Monitorul Oficial al Republicii Moldova, 2014, nr.60-65, art.123), cu modificările ulterioare, respectiv:</a:t>
            </a:r>
            <a:br>
              <a:rPr lang="ro-RO" sz="1600" b="1" dirty="0">
                <a:solidFill>
                  <a:srgbClr val="002060"/>
                </a:solidFill>
              </a:rPr>
            </a:br>
            <a:r>
              <a:rPr lang="ro-RO" sz="1600" b="1" dirty="0">
                <a:solidFill>
                  <a:srgbClr val="FF0000"/>
                </a:solidFill>
              </a:rPr>
              <a:t>Articolul 39 din Legea apelor nr. 272/2011. </a:t>
            </a:r>
            <a:r>
              <a:rPr lang="ro-RO" sz="1600" b="1" dirty="0" err="1">
                <a:solidFill>
                  <a:srgbClr val="FF0000"/>
                </a:solidFill>
              </a:rPr>
              <a:t>Cerinţele</a:t>
            </a:r>
            <a:r>
              <a:rPr lang="ro-RO" sz="1600" b="1" dirty="0">
                <a:solidFill>
                  <a:srgbClr val="FF0000"/>
                </a:solidFill>
              </a:rPr>
              <a:t> de epurare a apelor uzate în </a:t>
            </a:r>
            <a:r>
              <a:rPr lang="ro-RO" sz="1600" b="1" dirty="0" err="1">
                <a:solidFill>
                  <a:srgbClr val="FF0000"/>
                </a:solidFill>
              </a:rPr>
              <a:t>localităţile</a:t>
            </a:r>
            <a:r>
              <a:rPr lang="ro-RO" sz="1600" b="1" dirty="0">
                <a:solidFill>
                  <a:srgbClr val="FF0000"/>
                </a:solidFill>
              </a:rPr>
              <a:t> urbane</a:t>
            </a:r>
            <a:br>
              <a:rPr lang="ro-RO" sz="1600" b="1" dirty="0">
                <a:solidFill>
                  <a:srgbClr val="FF0000"/>
                </a:solidFill>
              </a:rPr>
            </a:br>
            <a:r>
              <a:rPr lang="ro-RO" sz="1600" b="1" dirty="0" err="1">
                <a:solidFill>
                  <a:srgbClr val="002060"/>
                </a:solidFill>
              </a:rPr>
              <a:t>Cerinţele</a:t>
            </a:r>
            <a:r>
              <a:rPr lang="ro-RO" sz="1600" b="1" dirty="0">
                <a:solidFill>
                  <a:srgbClr val="002060"/>
                </a:solidFill>
              </a:rPr>
              <a:t> pentru exploatarea sistemelor de colectare a apelor uzate în </a:t>
            </a:r>
            <a:r>
              <a:rPr lang="ro-RO" sz="1600" b="1" dirty="0" err="1">
                <a:solidFill>
                  <a:srgbClr val="002060"/>
                </a:solidFill>
              </a:rPr>
              <a:t>localităţile</a:t>
            </a:r>
            <a:r>
              <a:rPr lang="ro-RO" sz="1600" b="1" dirty="0">
                <a:solidFill>
                  <a:srgbClr val="002060"/>
                </a:solidFill>
              </a:rPr>
              <a:t> urbane </a:t>
            </a:r>
            <a:r>
              <a:rPr lang="ro-RO" sz="1600" b="1" dirty="0" err="1">
                <a:solidFill>
                  <a:srgbClr val="002060"/>
                </a:solidFill>
              </a:rPr>
              <a:t>şi</a:t>
            </a:r>
            <a:r>
              <a:rPr lang="ro-RO" sz="1600" b="1" dirty="0">
                <a:solidFill>
                  <a:srgbClr val="002060"/>
                </a:solidFill>
              </a:rPr>
              <a:t> pentru exploatarea </a:t>
            </a:r>
            <a:r>
              <a:rPr lang="ro-RO" sz="1600" b="1" dirty="0" err="1">
                <a:solidFill>
                  <a:srgbClr val="002060"/>
                </a:solidFill>
              </a:rPr>
              <a:t>staţiilor</a:t>
            </a:r>
            <a:r>
              <a:rPr lang="ro-RO" sz="1600" b="1" dirty="0">
                <a:solidFill>
                  <a:srgbClr val="002060"/>
                </a:solidFill>
              </a:rPr>
              <a:t> de epurare se stabilesc printr-un regulament aprobat de Guvern, care trebuie să </a:t>
            </a:r>
            <a:r>
              <a:rPr lang="ro-RO" sz="1600" b="1" dirty="0" err="1">
                <a:solidFill>
                  <a:srgbClr val="002060"/>
                </a:solidFill>
              </a:rPr>
              <a:t>conţină</a:t>
            </a:r>
            <a:r>
              <a:rPr lang="ro-RO" sz="1600" b="1" dirty="0">
                <a:solidFill>
                  <a:srgbClr val="002060"/>
                </a:solidFill>
              </a:rPr>
              <a:t> prevederi referitor la:</a:t>
            </a:r>
            <a:br>
              <a:rPr lang="ro-RO" sz="1600" b="1" dirty="0">
                <a:solidFill>
                  <a:srgbClr val="002060"/>
                </a:solidFill>
              </a:rPr>
            </a:br>
            <a:r>
              <a:rPr lang="ro-RO" sz="1600" b="1" dirty="0">
                <a:solidFill>
                  <a:srgbClr val="002060"/>
                </a:solidFill>
              </a:rPr>
              <a:t>a) metoda </a:t>
            </a:r>
            <a:r>
              <a:rPr lang="ro-RO" sz="1600" b="1" dirty="0" err="1">
                <a:solidFill>
                  <a:srgbClr val="002060"/>
                </a:solidFill>
              </a:rPr>
              <a:t>şi</a:t>
            </a:r>
            <a:r>
              <a:rPr lang="ro-RO" sz="1600" b="1" dirty="0">
                <a:solidFill>
                  <a:srgbClr val="002060"/>
                </a:solidFill>
              </a:rPr>
              <a:t> gradul de epurare care trebuie asigurate în </a:t>
            </a:r>
            <a:r>
              <a:rPr lang="ro-RO" sz="1600" b="1" dirty="0" err="1">
                <a:solidFill>
                  <a:srgbClr val="002060"/>
                </a:solidFill>
              </a:rPr>
              <a:t>funcţie</a:t>
            </a:r>
            <a:r>
              <a:rPr lang="ro-RO" sz="1600" b="1" dirty="0">
                <a:solidFill>
                  <a:srgbClr val="002060"/>
                </a:solidFill>
              </a:rPr>
              <a:t> de numărul de locuitori/de mărimea </a:t>
            </a:r>
            <a:r>
              <a:rPr lang="ro-RO" sz="1600" b="1" dirty="0" err="1">
                <a:solidFill>
                  <a:srgbClr val="002060"/>
                </a:solidFill>
              </a:rPr>
              <a:t>localităţii</a:t>
            </a:r>
            <a:r>
              <a:rPr lang="ro-RO" sz="1600" b="1" dirty="0">
                <a:solidFill>
                  <a:srgbClr val="002060"/>
                </a:solidFill>
              </a:rPr>
              <a:t> deservite sau care urmează să fie deservită de un sistem de colectare </a:t>
            </a:r>
            <a:r>
              <a:rPr lang="ro-RO" sz="1600" b="1" dirty="0" err="1">
                <a:solidFill>
                  <a:srgbClr val="002060"/>
                </a:solidFill>
              </a:rPr>
              <a:t>şi</a:t>
            </a:r>
            <a:r>
              <a:rPr lang="ro-RO" sz="1600" b="1" dirty="0">
                <a:solidFill>
                  <a:srgbClr val="002060"/>
                </a:solidFill>
              </a:rPr>
              <a:t> de o </a:t>
            </a:r>
            <a:r>
              <a:rPr lang="ro-RO" sz="1600" b="1" dirty="0" err="1">
                <a:solidFill>
                  <a:srgbClr val="002060"/>
                </a:solidFill>
              </a:rPr>
              <a:t>staţie</a:t>
            </a:r>
            <a:r>
              <a:rPr lang="ro-RO" sz="1600" b="1" dirty="0">
                <a:solidFill>
                  <a:srgbClr val="002060"/>
                </a:solidFill>
              </a:rPr>
              <a:t> de epurare </a:t>
            </a:r>
            <a:r>
              <a:rPr lang="ro-RO" sz="1600" b="1" dirty="0" err="1">
                <a:solidFill>
                  <a:srgbClr val="002060"/>
                </a:solidFill>
              </a:rPr>
              <a:t>şi</a:t>
            </a:r>
            <a:r>
              <a:rPr lang="ro-RO" sz="1600" b="1" dirty="0">
                <a:solidFill>
                  <a:srgbClr val="002060"/>
                </a:solidFill>
              </a:rPr>
              <a:t>/sau de calitatea apelor receptoare în care se deversează apele uzate epurate;</a:t>
            </a:r>
            <a:br>
              <a:rPr lang="ro-RO" sz="1600" b="1" dirty="0">
                <a:solidFill>
                  <a:srgbClr val="002060"/>
                </a:solidFill>
              </a:rPr>
            </a:br>
            <a:r>
              <a:rPr lang="ro-RO" sz="1600" b="1" dirty="0">
                <a:solidFill>
                  <a:srgbClr val="002060"/>
                </a:solidFill>
              </a:rPr>
              <a:t>b) identificarea </a:t>
            </a:r>
            <a:r>
              <a:rPr lang="ro-RO" sz="1600" b="1" dirty="0" err="1">
                <a:solidFill>
                  <a:srgbClr val="002060"/>
                </a:solidFill>
              </a:rPr>
              <a:t>şi</a:t>
            </a:r>
            <a:r>
              <a:rPr lang="ro-RO" sz="1600" b="1" dirty="0">
                <a:solidFill>
                  <a:srgbClr val="002060"/>
                </a:solidFill>
              </a:rPr>
              <a:t> clasificarea unor astfel de ape receptoare, desemnate ca zone sensibile;</a:t>
            </a:r>
            <a:br>
              <a:rPr lang="ro-RO"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5286985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532623"/>
            <a:ext cx="8839199" cy="4728853"/>
          </a:xfrm>
        </p:spPr>
        <p:txBody>
          <a:bodyPr/>
          <a:lstStyle/>
          <a:p>
            <a:pPr>
              <a:spcBef>
                <a:spcPts val="0"/>
              </a:spcBef>
              <a:spcAft>
                <a:spcPts val="0"/>
              </a:spcAft>
            </a:pPr>
            <a:r>
              <a:rPr lang="ro-RO" sz="1600" b="1" dirty="0">
                <a:latin typeface="Arial" panose="020B0604020202020204" pitchFamily="34" charset="0"/>
              </a:rPr>
              <a:t>2. Regulamentul privind </a:t>
            </a:r>
            <a:r>
              <a:rPr lang="ro-RO" sz="1600" b="1" dirty="0" err="1">
                <a:latin typeface="Arial" panose="020B0604020202020204" pitchFamily="34" charset="0"/>
              </a:rPr>
              <a:t>condiţiile</a:t>
            </a:r>
            <a:r>
              <a:rPr lang="ro-RO" sz="1600" b="1" dirty="0">
                <a:latin typeface="Arial" panose="020B0604020202020204" pitchFamily="34" charset="0"/>
              </a:rPr>
              <a:t> de deversare a apelor uzate în corpurile de apă, aprobat prin HG nr. 802  din  09.10.2013</a:t>
            </a:r>
            <a:r>
              <a:rPr lang="ro-RO" sz="1600" dirty="0">
                <a:latin typeface="Arial" panose="020B0604020202020204" pitchFamily="34" charset="0"/>
              </a:rPr>
              <a:t> </a:t>
            </a:r>
            <a:r>
              <a:rPr lang="ro-RO" sz="1600" i="1" dirty="0">
                <a:latin typeface="Arial" panose="020B0604020202020204" pitchFamily="34" charset="0"/>
              </a:rPr>
              <a:t>(în vigoare 01.11.2013</a:t>
            </a:r>
            <a:r>
              <a:rPr lang="ro-RO" sz="1600" dirty="0">
                <a:latin typeface="Arial" panose="020B0604020202020204" pitchFamily="34" charset="0"/>
              </a:rPr>
              <a:t>) publicat în Monitorul Oficial nr.243-247 art.931 din 01.11.2013</a:t>
            </a:r>
            <a:br>
              <a:rPr lang="ro-RO" sz="1600" dirty="0">
                <a:latin typeface="Arial" panose="020B0604020202020204" pitchFamily="34" charset="0"/>
              </a:rPr>
            </a:br>
            <a:r>
              <a:rPr lang="ro-RO" sz="1600" dirty="0">
                <a:solidFill>
                  <a:schemeClr val="tx1"/>
                </a:solidFill>
                <a:latin typeface="Arial" panose="020B0604020202020204" pitchFamily="34" charset="0"/>
              </a:rPr>
              <a:t>Regulamentul privind </a:t>
            </a:r>
            <a:r>
              <a:rPr lang="ro-RO" sz="1600" dirty="0" err="1">
                <a:solidFill>
                  <a:schemeClr val="tx1"/>
                </a:solidFill>
                <a:latin typeface="Arial" panose="020B0604020202020204" pitchFamily="34" charset="0"/>
              </a:rPr>
              <a:t>condiţiile</a:t>
            </a:r>
            <a:r>
              <a:rPr lang="ro-RO" sz="1600" dirty="0">
                <a:solidFill>
                  <a:schemeClr val="tx1"/>
                </a:solidFill>
                <a:latin typeface="Arial" panose="020B0604020202020204" pitchFamily="34" charset="0"/>
              </a:rPr>
              <a:t> de deversare a apelor uzate în corpurile de apă (în continuare – </a:t>
            </a:r>
            <a:r>
              <a:rPr lang="ro-RO" sz="1600" i="1" dirty="0">
                <a:solidFill>
                  <a:schemeClr val="tx1"/>
                </a:solidFill>
                <a:latin typeface="Arial" panose="020B0604020202020204" pitchFamily="34" charset="0"/>
              </a:rPr>
              <a:t>Regulament</a:t>
            </a:r>
            <a:r>
              <a:rPr lang="ro-RO" sz="1600" dirty="0">
                <a:solidFill>
                  <a:schemeClr val="tx1"/>
                </a:solidFill>
                <a:latin typeface="Arial" panose="020B0604020202020204" pitchFamily="34" charset="0"/>
              </a:rPr>
              <a:t>) </a:t>
            </a:r>
            <a:r>
              <a:rPr lang="ro-RO" sz="1600" dirty="0">
                <a:solidFill>
                  <a:srgbClr val="FF0000"/>
                </a:solidFill>
                <a:latin typeface="Arial" panose="020B0604020202020204" pitchFamily="34" charset="0"/>
              </a:rPr>
              <a:t>transpune:</a:t>
            </a:r>
            <a:br>
              <a:rPr lang="ro-RO" sz="1600" dirty="0">
                <a:solidFill>
                  <a:schemeClr val="tx1"/>
                </a:solidFill>
                <a:latin typeface="Arial" panose="020B0604020202020204" pitchFamily="34" charset="0"/>
              </a:rPr>
            </a:br>
            <a:r>
              <a:rPr lang="ro-RO" sz="1600" dirty="0">
                <a:solidFill>
                  <a:schemeClr val="tx1"/>
                </a:solidFill>
                <a:latin typeface="Arial" panose="020B0604020202020204" pitchFamily="34" charset="0"/>
              </a:rPr>
              <a:t>- art. 3 pct.1, 10, 43-45; art.15 alin.(1) </a:t>
            </a:r>
            <a:r>
              <a:rPr lang="ro-RO" sz="1600" dirty="0" err="1">
                <a:solidFill>
                  <a:schemeClr val="tx1"/>
                </a:solidFill>
                <a:latin typeface="Arial" panose="020B0604020202020204" pitchFamily="34" charset="0"/>
              </a:rPr>
              <a:t>şi</a:t>
            </a:r>
            <a:r>
              <a:rPr lang="ro-RO" sz="1600" dirty="0">
                <a:solidFill>
                  <a:schemeClr val="tx1"/>
                </a:solidFill>
                <a:latin typeface="Arial" panose="020B0604020202020204" pitchFamily="34" charset="0"/>
              </a:rPr>
              <a:t> partea 2 a anexei VI din Directiva 2010/75/UE a Parlamentului European </a:t>
            </a:r>
            <a:r>
              <a:rPr lang="ro-RO" sz="1600" dirty="0" err="1">
                <a:solidFill>
                  <a:schemeClr val="tx1"/>
                </a:solidFill>
                <a:latin typeface="Arial" panose="020B0604020202020204" pitchFamily="34" charset="0"/>
              </a:rPr>
              <a:t>şi</a:t>
            </a:r>
            <a:r>
              <a:rPr lang="ro-RO" sz="1600" dirty="0">
                <a:solidFill>
                  <a:schemeClr val="tx1"/>
                </a:solidFill>
                <a:latin typeface="Arial" panose="020B0604020202020204" pitchFamily="34" charset="0"/>
              </a:rPr>
              <a:t> a Consiliului din 24 noiembrie 2010 privind emisiile industriale (prevenirea </a:t>
            </a:r>
            <a:r>
              <a:rPr lang="ro-RO" sz="1600" dirty="0" err="1">
                <a:solidFill>
                  <a:schemeClr val="tx1"/>
                </a:solidFill>
                <a:latin typeface="Arial" panose="020B0604020202020204" pitchFamily="34" charset="0"/>
              </a:rPr>
              <a:t>şi</a:t>
            </a:r>
            <a:r>
              <a:rPr lang="ro-RO" sz="1600" dirty="0">
                <a:solidFill>
                  <a:schemeClr val="tx1"/>
                </a:solidFill>
                <a:latin typeface="Arial" panose="020B0604020202020204" pitchFamily="34" charset="0"/>
              </a:rPr>
              <a:t> controlul integrat al poluării), publicată în Jurnalul Oficial al Uniunii Europene L 334 din 17 decembrie 2010;</a:t>
            </a:r>
            <a:br>
              <a:rPr lang="ro-RO" sz="1600" dirty="0">
                <a:solidFill>
                  <a:schemeClr val="tx1"/>
                </a:solidFill>
                <a:latin typeface="Arial" panose="020B0604020202020204" pitchFamily="34" charset="0"/>
              </a:rPr>
            </a:br>
            <a:r>
              <a:rPr lang="ro-RO" sz="1600" dirty="0">
                <a:solidFill>
                  <a:schemeClr val="tx1"/>
                </a:solidFill>
                <a:latin typeface="Arial" panose="020B0604020202020204" pitchFamily="34" charset="0"/>
              </a:rPr>
              <a:t>- art. 2 </a:t>
            </a:r>
            <a:r>
              <a:rPr lang="ro-RO" sz="1600" dirty="0" err="1">
                <a:solidFill>
                  <a:schemeClr val="tx1"/>
                </a:solidFill>
                <a:latin typeface="Arial" panose="020B0604020202020204" pitchFamily="34" charset="0"/>
              </a:rPr>
              <a:t>şi</a:t>
            </a:r>
            <a:r>
              <a:rPr lang="ro-RO" sz="1600" dirty="0">
                <a:solidFill>
                  <a:schemeClr val="tx1"/>
                </a:solidFill>
                <a:latin typeface="Arial" panose="020B0604020202020204" pitchFamily="34" charset="0"/>
              </a:rPr>
              <a:t> 3 din Directiva 2009/90/CE a Comisiei din 31 iulie 2009 de stabilire, în temeiul Directivei 2000/60/CE a Parlamentului European </a:t>
            </a:r>
            <a:r>
              <a:rPr lang="ro-RO" sz="1600" dirty="0" err="1">
                <a:solidFill>
                  <a:schemeClr val="tx1"/>
                </a:solidFill>
                <a:latin typeface="Arial" panose="020B0604020202020204" pitchFamily="34" charset="0"/>
              </a:rPr>
              <a:t>şi</a:t>
            </a:r>
            <a:r>
              <a:rPr lang="ro-RO" sz="1600" dirty="0">
                <a:solidFill>
                  <a:schemeClr val="tx1"/>
                </a:solidFill>
                <a:latin typeface="Arial" panose="020B0604020202020204" pitchFamily="34" charset="0"/>
              </a:rPr>
              <a:t> a Consiliului, a </a:t>
            </a:r>
            <a:r>
              <a:rPr lang="ro-RO" sz="1600" dirty="0" err="1">
                <a:solidFill>
                  <a:schemeClr val="tx1"/>
                </a:solidFill>
                <a:latin typeface="Arial" panose="020B0604020202020204" pitchFamily="34" charset="0"/>
              </a:rPr>
              <a:t>specificaţiilor</a:t>
            </a:r>
            <a:r>
              <a:rPr lang="ro-RO" sz="1600" dirty="0">
                <a:solidFill>
                  <a:schemeClr val="tx1"/>
                </a:solidFill>
                <a:latin typeface="Arial" panose="020B0604020202020204" pitchFamily="34" charset="0"/>
              </a:rPr>
              <a:t> tehnice pentru analiza chimică </a:t>
            </a:r>
            <a:r>
              <a:rPr lang="ro-RO" sz="1600" dirty="0" err="1">
                <a:solidFill>
                  <a:schemeClr val="tx1"/>
                </a:solidFill>
                <a:latin typeface="Arial" panose="020B0604020202020204" pitchFamily="34" charset="0"/>
              </a:rPr>
              <a:t>şi</a:t>
            </a:r>
            <a:r>
              <a:rPr lang="ro-RO" sz="1600" dirty="0">
                <a:solidFill>
                  <a:schemeClr val="tx1"/>
                </a:solidFill>
                <a:latin typeface="Arial" panose="020B0604020202020204" pitchFamily="34" charset="0"/>
              </a:rPr>
              <a:t> monitorizarea stării apelor, publicată în Jurnalul Oficial al Uniunii Europene L 201 din 1 august 2009;</a:t>
            </a:r>
            <a:br>
              <a:rPr lang="ro-RO" sz="1600" dirty="0">
                <a:solidFill>
                  <a:schemeClr val="tx1"/>
                </a:solidFill>
                <a:latin typeface="Arial" panose="020B0604020202020204" pitchFamily="34" charset="0"/>
              </a:rPr>
            </a:br>
            <a:r>
              <a:rPr lang="ro-RO" sz="1600" dirty="0">
                <a:solidFill>
                  <a:schemeClr val="tx1"/>
                </a:solidFill>
                <a:latin typeface="Arial" panose="020B0604020202020204" pitchFamily="34" charset="0"/>
              </a:rPr>
              <a:t>- anexa III din Directiva 91/271/CE a Consiliului din 21 mai 1991 privind tratarea apelor urbane reziduale, publicată în Jurnalul Oficial al Uniunii Europene L 135 din 30 mai 1991;</a:t>
            </a:r>
            <a:br>
              <a:rPr lang="ro-RO" sz="1600" dirty="0">
                <a:solidFill>
                  <a:schemeClr val="tx1"/>
                </a:solidFill>
                <a:latin typeface="Arial" panose="020B0604020202020204" pitchFamily="34" charset="0"/>
              </a:rPr>
            </a:br>
            <a:r>
              <a:rPr lang="ro-RO" sz="1600" dirty="0">
                <a:solidFill>
                  <a:schemeClr val="tx1"/>
                </a:solidFill>
                <a:latin typeface="Arial" panose="020B0604020202020204" pitchFamily="34" charset="0"/>
              </a:rPr>
              <a:t>anexa VIII din Directiva 2000/60/CE a Parlamentului European </a:t>
            </a:r>
            <a:r>
              <a:rPr lang="ro-RO" sz="1600" dirty="0" err="1">
                <a:solidFill>
                  <a:schemeClr val="tx1"/>
                </a:solidFill>
                <a:latin typeface="Arial" panose="020B0604020202020204" pitchFamily="34" charset="0"/>
              </a:rPr>
              <a:t>şi</a:t>
            </a:r>
            <a:r>
              <a:rPr lang="ro-RO" sz="1600" dirty="0">
                <a:solidFill>
                  <a:schemeClr val="tx1"/>
                </a:solidFill>
                <a:latin typeface="Arial" panose="020B0604020202020204" pitchFamily="34" charset="0"/>
              </a:rPr>
              <a:t> a Consiliului din 23 octombrie 2000 de stabilire a unui cadru de politică comunitară în domeniul apei, publicată în Jurnalul Oficial al Uniunii Europene L 327 din 22 decembrie 2000;</a:t>
            </a:r>
            <a:br>
              <a:rPr lang="ro-RO" sz="1600" dirty="0">
                <a:solidFill>
                  <a:schemeClr val="tx1"/>
                </a:solidFill>
                <a:latin typeface="Arial" panose="020B0604020202020204" pitchFamily="34" charset="0"/>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3712767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792808"/>
            <a:ext cx="8839199" cy="4468668"/>
          </a:xfrm>
        </p:spPr>
        <p:txBody>
          <a:bodyPr/>
          <a:lstStyle/>
          <a:p>
            <a:pPr>
              <a:spcBef>
                <a:spcPts val="0"/>
              </a:spcBef>
              <a:spcAft>
                <a:spcPts val="0"/>
              </a:spcAft>
            </a:pPr>
            <a:r>
              <a:rPr lang="ro-RO" sz="1600" dirty="0">
                <a:solidFill>
                  <a:schemeClr val="tx1"/>
                </a:solidFill>
                <a:latin typeface="Arial" panose="020B0604020202020204" pitchFamily="34" charset="0"/>
              </a:rPr>
              <a:t>- anexa I din Directiva 2006/11/CE a Parlamentului European </a:t>
            </a:r>
            <a:r>
              <a:rPr lang="ro-RO" sz="1600" dirty="0" err="1">
                <a:solidFill>
                  <a:schemeClr val="tx1"/>
                </a:solidFill>
                <a:latin typeface="Arial" panose="020B0604020202020204" pitchFamily="34" charset="0"/>
              </a:rPr>
              <a:t>şi</a:t>
            </a:r>
            <a:r>
              <a:rPr lang="ro-RO" sz="1600" dirty="0">
                <a:solidFill>
                  <a:schemeClr val="tx1"/>
                </a:solidFill>
                <a:latin typeface="Arial" panose="020B0604020202020204" pitchFamily="34" charset="0"/>
              </a:rPr>
              <a:t> a Consiliului din 15 februarie 2006 privind poluarea cauzată de anumite </a:t>
            </a:r>
            <a:r>
              <a:rPr lang="ro-RO" sz="1600" dirty="0" err="1">
                <a:solidFill>
                  <a:schemeClr val="tx1"/>
                </a:solidFill>
                <a:latin typeface="Arial" panose="020B0604020202020204" pitchFamily="34" charset="0"/>
              </a:rPr>
              <a:t>substanţe</a:t>
            </a:r>
            <a:r>
              <a:rPr lang="ro-RO" sz="1600" dirty="0">
                <a:solidFill>
                  <a:schemeClr val="tx1"/>
                </a:solidFill>
                <a:latin typeface="Arial" panose="020B0604020202020204" pitchFamily="34" charset="0"/>
              </a:rPr>
              <a:t> periculoase deversate în mediul acvatic al </a:t>
            </a:r>
            <a:r>
              <a:rPr lang="ro-RO" sz="1600" dirty="0" err="1">
                <a:solidFill>
                  <a:schemeClr val="tx1"/>
                </a:solidFill>
                <a:latin typeface="Arial" panose="020B0604020202020204" pitchFamily="34" charset="0"/>
              </a:rPr>
              <a:t>Comunităţii</a:t>
            </a:r>
            <a:r>
              <a:rPr lang="ro-RO" sz="1600" dirty="0">
                <a:solidFill>
                  <a:schemeClr val="tx1"/>
                </a:solidFill>
                <a:latin typeface="Arial" panose="020B0604020202020204" pitchFamily="34" charset="0"/>
              </a:rPr>
              <a:t>, publicată în Jurnalul Oficial al Uniunii Europene L 64 din 4 martie 2006; precum </a:t>
            </a:r>
            <a:r>
              <a:rPr lang="ro-RO" sz="1600" dirty="0" err="1">
                <a:solidFill>
                  <a:schemeClr val="tx1"/>
                </a:solidFill>
                <a:latin typeface="Arial" panose="020B0604020202020204" pitchFamily="34" charset="0"/>
              </a:rPr>
              <a:t>şi</a:t>
            </a:r>
            <a:r>
              <a:rPr lang="ro-RO" sz="1600" dirty="0">
                <a:solidFill>
                  <a:schemeClr val="tx1"/>
                </a:solidFill>
                <a:latin typeface="Arial" panose="020B0604020202020204" pitchFamily="34" charset="0"/>
              </a:rPr>
              <a:t>, </a:t>
            </a:r>
            <a:r>
              <a:rPr lang="ro-RO" sz="1600" dirty="0" err="1">
                <a:solidFill>
                  <a:schemeClr val="tx1"/>
                </a:solidFill>
                <a:latin typeface="Arial" panose="020B0604020202020204" pitchFamily="34" charset="0"/>
              </a:rPr>
              <a:t>parţial</a:t>
            </a:r>
            <a:r>
              <a:rPr lang="ro-RO" sz="1600" dirty="0">
                <a:solidFill>
                  <a:schemeClr val="tx1"/>
                </a:solidFill>
                <a:latin typeface="Arial" panose="020B0604020202020204" pitchFamily="34" charset="0"/>
              </a:rPr>
              <a:t>:</a:t>
            </a:r>
            <a:br>
              <a:rPr lang="ro-RO" sz="1600" dirty="0">
                <a:solidFill>
                  <a:schemeClr val="tx1"/>
                </a:solidFill>
                <a:latin typeface="Arial" panose="020B0604020202020204" pitchFamily="34" charset="0"/>
              </a:rPr>
            </a:br>
            <a:r>
              <a:rPr lang="ro-RO" sz="1600" dirty="0">
                <a:solidFill>
                  <a:schemeClr val="tx1"/>
                </a:solidFill>
                <a:latin typeface="Arial" panose="020B0604020202020204" pitchFamily="34" charset="0"/>
              </a:rPr>
              <a:t>- Directiva 2006/44/CE a Parlamentului European </a:t>
            </a:r>
            <a:r>
              <a:rPr lang="ro-RO" sz="1600" dirty="0" err="1">
                <a:solidFill>
                  <a:schemeClr val="tx1"/>
                </a:solidFill>
                <a:latin typeface="Arial" panose="020B0604020202020204" pitchFamily="34" charset="0"/>
              </a:rPr>
              <a:t>şi</a:t>
            </a:r>
            <a:r>
              <a:rPr lang="ro-RO" sz="1600" dirty="0">
                <a:solidFill>
                  <a:schemeClr val="tx1"/>
                </a:solidFill>
                <a:latin typeface="Arial" panose="020B0604020202020204" pitchFamily="34" charset="0"/>
              </a:rPr>
              <a:t> a Consiliului din 6 septembrie 2006 privind calitatea apelor dulci care necesită </a:t>
            </a:r>
            <a:r>
              <a:rPr lang="ro-RO" sz="1600" dirty="0" err="1">
                <a:solidFill>
                  <a:schemeClr val="tx1"/>
                </a:solidFill>
                <a:latin typeface="Arial" panose="020B0604020202020204" pitchFamily="34" charset="0"/>
              </a:rPr>
              <a:t>protecţie</a:t>
            </a:r>
            <a:r>
              <a:rPr lang="ro-RO" sz="1600" dirty="0">
                <a:solidFill>
                  <a:schemeClr val="tx1"/>
                </a:solidFill>
                <a:latin typeface="Arial" panose="020B0604020202020204" pitchFamily="34" charset="0"/>
              </a:rPr>
              <a:t> sau </a:t>
            </a:r>
            <a:r>
              <a:rPr lang="ro-RO" sz="1600" dirty="0" err="1">
                <a:solidFill>
                  <a:schemeClr val="tx1"/>
                </a:solidFill>
                <a:latin typeface="Arial" panose="020B0604020202020204" pitchFamily="34" charset="0"/>
              </a:rPr>
              <a:t>îmbunătăţiri</a:t>
            </a:r>
            <a:r>
              <a:rPr lang="ro-RO" sz="1600" dirty="0">
                <a:solidFill>
                  <a:schemeClr val="tx1"/>
                </a:solidFill>
                <a:latin typeface="Arial" panose="020B0604020202020204" pitchFamily="34" charset="0"/>
              </a:rPr>
              <a:t> în vederea </a:t>
            </a:r>
            <a:r>
              <a:rPr lang="ro-RO" sz="1600" dirty="0" err="1">
                <a:solidFill>
                  <a:schemeClr val="tx1"/>
                </a:solidFill>
                <a:latin typeface="Arial" panose="020B0604020202020204" pitchFamily="34" charset="0"/>
              </a:rPr>
              <a:t>întreţinerii</a:t>
            </a:r>
            <a:r>
              <a:rPr lang="ro-RO" sz="1600" dirty="0">
                <a:solidFill>
                  <a:schemeClr val="tx1"/>
                </a:solidFill>
                <a:latin typeface="Arial" panose="020B0604020202020204" pitchFamily="34" charset="0"/>
              </a:rPr>
              <a:t> </a:t>
            </a:r>
            <a:r>
              <a:rPr lang="ro-RO" sz="1600" dirty="0" err="1">
                <a:solidFill>
                  <a:schemeClr val="tx1"/>
                </a:solidFill>
                <a:latin typeface="Arial" panose="020B0604020202020204" pitchFamily="34" charset="0"/>
              </a:rPr>
              <a:t>vieţii</a:t>
            </a:r>
            <a:r>
              <a:rPr lang="ro-RO" sz="1600" dirty="0">
                <a:solidFill>
                  <a:schemeClr val="tx1"/>
                </a:solidFill>
                <a:latin typeface="Arial" panose="020B0604020202020204" pitchFamily="34" charset="0"/>
              </a:rPr>
              <a:t> piscicole, publicată în Jurnalul Oficial al Uniunii Europene L 264 din 25 septembrie 2006.</a:t>
            </a:r>
            <a:br>
              <a:rPr lang="ro-RO" sz="1600" dirty="0">
                <a:solidFill>
                  <a:schemeClr val="tx1"/>
                </a:solidFill>
                <a:latin typeface="Arial" panose="020B0604020202020204" pitchFamily="34" charset="0"/>
              </a:rPr>
            </a:br>
            <a:br>
              <a:rPr lang="ro-RO" sz="1600" dirty="0">
                <a:solidFill>
                  <a:schemeClr val="tx1"/>
                </a:solidFill>
                <a:latin typeface="Arial" panose="020B0604020202020204" pitchFamily="34" charset="0"/>
              </a:rPr>
            </a:br>
            <a:r>
              <a:rPr lang="ro-RO" sz="1600" dirty="0">
                <a:solidFill>
                  <a:schemeClr val="tx1"/>
                </a:solidFill>
                <a:latin typeface="Arial" panose="020B0604020202020204" pitchFamily="34" charset="0"/>
              </a:rPr>
              <a:t>Capitolul I - DISPOZIŢII GENERALE</a:t>
            </a:r>
            <a:br>
              <a:rPr lang="ro-RO" sz="1600" dirty="0">
                <a:solidFill>
                  <a:schemeClr val="tx1"/>
                </a:solidFill>
                <a:latin typeface="Arial" panose="020B0604020202020204" pitchFamily="34" charset="0"/>
              </a:rPr>
            </a:br>
            <a:r>
              <a:rPr lang="ro-RO" sz="1600" dirty="0">
                <a:solidFill>
                  <a:schemeClr val="tx1"/>
                </a:solidFill>
                <a:latin typeface="Arial" panose="020B0604020202020204" pitchFamily="34" charset="0"/>
              </a:rPr>
              <a:t>1. Regulamentul privind </a:t>
            </a:r>
            <a:r>
              <a:rPr lang="ro-RO" sz="1600" dirty="0" err="1">
                <a:solidFill>
                  <a:schemeClr val="tx1"/>
                </a:solidFill>
                <a:latin typeface="Arial" panose="020B0604020202020204" pitchFamily="34" charset="0"/>
              </a:rPr>
              <a:t>condiţiile</a:t>
            </a:r>
            <a:r>
              <a:rPr lang="ro-RO" sz="1600" dirty="0">
                <a:solidFill>
                  <a:schemeClr val="tx1"/>
                </a:solidFill>
                <a:latin typeface="Arial" panose="020B0604020202020204" pitchFamily="34" charset="0"/>
              </a:rPr>
              <a:t> de deversare a apelor uzate în corpurile de apă </a:t>
            </a:r>
            <a:r>
              <a:rPr lang="ro-RO" sz="1600" dirty="0">
                <a:solidFill>
                  <a:srgbClr val="FF0000"/>
                </a:solidFill>
                <a:latin typeface="Arial" panose="020B0604020202020204" pitchFamily="34" charset="0"/>
              </a:rPr>
              <a:t>are drept scop reglementarea </a:t>
            </a:r>
            <a:r>
              <a:rPr lang="ro-RO" sz="1600" dirty="0" err="1">
                <a:solidFill>
                  <a:srgbClr val="FF0000"/>
                </a:solidFill>
                <a:latin typeface="Arial" panose="020B0604020202020204" pitchFamily="34" charset="0"/>
              </a:rPr>
              <a:t>condiţiilor</a:t>
            </a:r>
            <a:r>
              <a:rPr lang="ro-RO" sz="1600" dirty="0">
                <a:solidFill>
                  <a:srgbClr val="FF0000"/>
                </a:solidFill>
                <a:latin typeface="Arial" panose="020B0604020202020204" pitchFamily="34" charset="0"/>
              </a:rPr>
              <a:t> de deversare, de introducere a </a:t>
            </a:r>
            <a:r>
              <a:rPr lang="ro-RO" sz="1600" dirty="0" err="1">
                <a:solidFill>
                  <a:srgbClr val="FF0000"/>
                </a:solidFill>
                <a:latin typeface="Arial" panose="020B0604020202020204" pitchFamily="34" charset="0"/>
              </a:rPr>
              <a:t>substanţelor</a:t>
            </a:r>
            <a:r>
              <a:rPr lang="ro-RO" sz="1600" dirty="0">
                <a:solidFill>
                  <a:srgbClr val="FF0000"/>
                </a:solidFill>
                <a:latin typeface="Arial" panose="020B0604020202020204" pitchFamily="34" charset="0"/>
              </a:rPr>
              <a:t> specifice într-un corp de apă de suprafață, într-un corp de apă subterană sau în terenurile fondului de apă.</a:t>
            </a:r>
            <a:br>
              <a:rPr lang="ro-RO" sz="1600" dirty="0">
                <a:solidFill>
                  <a:srgbClr val="FF0000"/>
                </a:solidFill>
                <a:latin typeface="Arial" panose="020B0604020202020204" pitchFamily="34" charset="0"/>
              </a:rPr>
            </a:br>
            <a:endParaRPr lang="ro-RO" sz="1600" dirty="0">
              <a:solidFill>
                <a:srgbClr val="FF0000"/>
              </a:solidFill>
              <a:latin typeface="Arial" panose="020B0604020202020204" pitchFamily="34" charset="0"/>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5792954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532623"/>
            <a:ext cx="8839199" cy="4728853"/>
          </a:xfrm>
        </p:spPr>
        <p:txBody>
          <a:bodyPr/>
          <a:lstStyle/>
          <a:p>
            <a:pPr>
              <a:spcBef>
                <a:spcPts val="0"/>
              </a:spcBef>
              <a:spcAft>
                <a:spcPts val="0"/>
              </a:spcAft>
            </a:pPr>
            <a:r>
              <a:rPr lang="ro-RO" sz="1600" b="1" dirty="0">
                <a:latin typeface="Arial" panose="020B0604020202020204" pitchFamily="34" charset="0"/>
              </a:rPr>
              <a:t>Capitolul VI - VALORILE-LIMITĂ DE EMISIE PENTRU EVACUAREA APELOR UZATE</a:t>
            </a:r>
            <a:br>
              <a:rPr lang="ro-RO" sz="1600" b="1" dirty="0">
                <a:latin typeface="Arial" panose="020B0604020202020204" pitchFamily="34" charset="0"/>
              </a:rPr>
            </a:br>
            <a:r>
              <a:rPr lang="ro-RO" sz="1600" b="1" dirty="0">
                <a:latin typeface="Arial" panose="020B0604020202020204" pitchFamily="34" charset="0"/>
              </a:rPr>
              <a:t>27.</a:t>
            </a:r>
            <a:r>
              <a:rPr lang="ro-RO" sz="1600" dirty="0">
                <a:latin typeface="Arial" panose="020B0604020202020204" pitchFamily="34" charset="0"/>
              </a:rPr>
              <a:t> </a:t>
            </a:r>
            <a:r>
              <a:rPr lang="ro-RO" sz="1600" dirty="0">
                <a:solidFill>
                  <a:schemeClr val="tx1"/>
                </a:solidFill>
                <a:latin typeface="Arial" panose="020B0604020202020204" pitchFamily="34" charset="0"/>
              </a:rPr>
              <a:t>Deversarea apelor uzate se efectuează în baza </a:t>
            </a:r>
            <a:r>
              <a:rPr lang="ro-RO" sz="1600" dirty="0" err="1">
                <a:solidFill>
                  <a:schemeClr val="tx1"/>
                </a:solidFill>
                <a:latin typeface="Arial" panose="020B0604020202020204" pitchFamily="34" charset="0"/>
              </a:rPr>
              <a:t>autorizaţiei</a:t>
            </a:r>
            <a:r>
              <a:rPr lang="ro-RO" sz="1600" dirty="0">
                <a:solidFill>
                  <a:schemeClr val="tx1"/>
                </a:solidFill>
                <a:latin typeface="Arial" panose="020B0604020202020204" pitchFamily="34" charset="0"/>
              </a:rPr>
              <a:t> de mediu pentru </a:t>
            </a:r>
            <a:r>
              <a:rPr lang="ro-RO" sz="1600" dirty="0" err="1">
                <a:solidFill>
                  <a:schemeClr val="tx1"/>
                </a:solidFill>
                <a:latin typeface="Arial" panose="020B0604020202020204" pitchFamily="34" charset="0"/>
              </a:rPr>
              <a:t>folosinţa</a:t>
            </a:r>
            <a:r>
              <a:rPr lang="ro-RO" sz="1600" dirty="0">
                <a:solidFill>
                  <a:schemeClr val="tx1"/>
                </a:solidFill>
                <a:latin typeface="Arial" panose="020B0604020202020204" pitchFamily="34" charset="0"/>
              </a:rPr>
              <a:t> specială a apei, eliberată în conformitate cu prevederile Legii apelor nr.272 din 23 decembrie 2011.</a:t>
            </a:r>
            <a:br>
              <a:rPr lang="ro-RO" sz="1600" dirty="0">
                <a:solidFill>
                  <a:schemeClr val="tx1"/>
                </a:solidFill>
                <a:latin typeface="Arial" panose="020B0604020202020204" pitchFamily="34" charset="0"/>
              </a:rPr>
            </a:br>
            <a:r>
              <a:rPr lang="ro-RO" sz="1600" b="1" dirty="0">
                <a:latin typeface="Arial" panose="020B0604020202020204" pitchFamily="34" charset="0"/>
              </a:rPr>
              <a:t>28.</a:t>
            </a:r>
            <a:r>
              <a:rPr lang="ro-RO" sz="1600" dirty="0">
                <a:latin typeface="Arial" panose="020B0604020202020204" pitchFamily="34" charset="0"/>
              </a:rPr>
              <a:t> </a:t>
            </a:r>
            <a:r>
              <a:rPr lang="ro-RO" sz="1600" dirty="0">
                <a:solidFill>
                  <a:schemeClr val="tx1"/>
                </a:solidFill>
                <a:latin typeface="Arial" panose="020B0604020202020204" pitchFamily="34" charset="0"/>
              </a:rPr>
              <a:t>La eliberarea </a:t>
            </a:r>
            <a:r>
              <a:rPr lang="ro-RO" sz="1600" dirty="0" err="1">
                <a:solidFill>
                  <a:schemeClr val="tx1"/>
                </a:solidFill>
                <a:latin typeface="Arial" panose="020B0604020202020204" pitchFamily="34" charset="0"/>
              </a:rPr>
              <a:t>autorizaţiei</a:t>
            </a:r>
            <a:r>
              <a:rPr lang="ro-RO" sz="1600" dirty="0">
                <a:solidFill>
                  <a:schemeClr val="tx1"/>
                </a:solidFill>
                <a:latin typeface="Arial" panose="020B0604020202020204" pitchFamily="34" charset="0"/>
              </a:rPr>
              <a:t> de mediu pentru </a:t>
            </a:r>
            <a:r>
              <a:rPr lang="ro-RO" sz="1600" dirty="0" err="1">
                <a:solidFill>
                  <a:schemeClr val="tx1"/>
                </a:solidFill>
                <a:latin typeface="Arial" panose="020B0604020202020204" pitchFamily="34" charset="0"/>
              </a:rPr>
              <a:t>folosinţa</a:t>
            </a:r>
            <a:r>
              <a:rPr lang="ro-RO" sz="1600" dirty="0">
                <a:solidFill>
                  <a:schemeClr val="tx1"/>
                </a:solidFill>
                <a:latin typeface="Arial" panose="020B0604020202020204" pitchFamily="34" charset="0"/>
              </a:rPr>
              <a:t> specială a apei care implică deversarea apelor uzate, autoritatea competentă trebuie să se asigure că încărcările </a:t>
            </a:r>
            <a:r>
              <a:rPr lang="ro-RO" sz="1600" dirty="0" err="1">
                <a:solidFill>
                  <a:schemeClr val="tx1"/>
                </a:solidFill>
                <a:latin typeface="Arial" panose="020B0604020202020204" pitchFamily="34" charset="0"/>
              </a:rPr>
              <a:t>şi</a:t>
            </a:r>
            <a:r>
              <a:rPr lang="ro-RO" sz="1600" dirty="0">
                <a:solidFill>
                  <a:schemeClr val="tx1"/>
                </a:solidFill>
                <a:latin typeface="Arial" panose="020B0604020202020204" pitchFamily="34" charset="0"/>
              </a:rPr>
              <a:t> </a:t>
            </a:r>
            <a:r>
              <a:rPr lang="ro-RO" sz="1600" dirty="0" err="1">
                <a:solidFill>
                  <a:schemeClr val="tx1"/>
                </a:solidFill>
                <a:latin typeface="Arial" panose="020B0604020202020204" pitchFamily="34" charset="0"/>
              </a:rPr>
              <a:t>concentraţiile</a:t>
            </a:r>
            <a:r>
              <a:rPr lang="ro-RO" sz="1600" dirty="0">
                <a:solidFill>
                  <a:schemeClr val="tx1"/>
                </a:solidFill>
                <a:latin typeface="Arial" panose="020B0604020202020204" pitchFamily="34" charset="0"/>
              </a:rPr>
              <a:t> de </a:t>
            </a:r>
            <a:r>
              <a:rPr lang="ro-RO" sz="1600" dirty="0" err="1">
                <a:solidFill>
                  <a:schemeClr val="tx1"/>
                </a:solidFill>
                <a:latin typeface="Arial" panose="020B0604020202020204" pitchFamily="34" charset="0"/>
              </a:rPr>
              <a:t>poluanţi</a:t>
            </a:r>
            <a:r>
              <a:rPr lang="ro-RO" sz="1600" dirty="0">
                <a:solidFill>
                  <a:schemeClr val="tx1"/>
                </a:solidFill>
                <a:latin typeface="Arial" panose="020B0604020202020204" pitchFamily="34" charset="0"/>
              </a:rPr>
              <a:t> din apele uzate, precum </a:t>
            </a:r>
            <a:r>
              <a:rPr lang="ro-RO" sz="1600" dirty="0" err="1">
                <a:solidFill>
                  <a:schemeClr val="tx1"/>
                </a:solidFill>
                <a:latin typeface="Arial" panose="020B0604020202020204" pitchFamily="34" charset="0"/>
              </a:rPr>
              <a:t>şi</a:t>
            </a:r>
            <a:r>
              <a:rPr lang="ro-RO" sz="1600" dirty="0">
                <a:solidFill>
                  <a:schemeClr val="tx1"/>
                </a:solidFill>
                <a:latin typeface="Arial" panose="020B0604020202020204" pitchFamily="34" charset="0"/>
              </a:rPr>
              <a:t> încărcarea căldurii reziduale </a:t>
            </a:r>
            <a:r>
              <a:rPr lang="ro-RO" sz="1600" dirty="0" err="1">
                <a:solidFill>
                  <a:schemeClr val="tx1"/>
                </a:solidFill>
                <a:latin typeface="Arial" panose="020B0604020202020204" pitchFamily="34" charset="0"/>
              </a:rPr>
              <a:t>sînt</a:t>
            </a:r>
            <a:r>
              <a:rPr lang="ro-RO" sz="1600" dirty="0">
                <a:solidFill>
                  <a:schemeClr val="tx1"/>
                </a:solidFill>
                <a:latin typeface="Arial" panose="020B0604020202020204" pitchFamily="34" charset="0"/>
              </a:rPr>
              <a:t> la nivelul care poate fi atins prin aplicarea </a:t>
            </a:r>
            <a:r>
              <a:rPr lang="ro-RO" sz="1600" dirty="0" err="1">
                <a:solidFill>
                  <a:schemeClr val="tx1"/>
                </a:solidFill>
                <a:latin typeface="Arial" panose="020B0604020202020204" pitchFamily="34" charset="0"/>
              </a:rPr>
              <a:t>BTD.Autorizaţia</a:t>
            </a:r>
            <a:r>
              <a:rPr lang="ro-RO" sz="1600" dirty="0">
                <a:solidFill>
                  <a:schemeClr val="tx1"/>
                </a:solidFill>
                <a:latin typeface="Arial" panose="020B0604020202020204" pitchFamily="34" charset="0"/>
              </a:rPr>
              <a:t> va </a:t>
            </a:r>
            <a:r>
              <a:rPr lang="ro-RO" sz="1600" dirty="0" err="1">
                <a:solidFill>
                  <a:schemeClr val="tx1"/>
                </a:solidFill>
                <a:latin typeface="Arial" panose="020B0604020202020204" pitchFamily="34" charset="0"/>
              </a:rPr>
              <a:t>conţine</a:t>
            </a:r>
            <a:r>
              <a:rPr lang="ro-RO" sz="1600" dirty="0">
                <a:solidFill>
                  <a:schemeClr val="tx1"/>
                </a:solidFill>
                <a:latin typeface="Arial" panose="020B0604020202020204" pitchFamily="34" charset="0"/>
              </a:rPr>
              <a:t> valorile-limită de emisie pentru </a:t>
            </a:r>
            <a:r>
              <a:rPr lang="ro-RO" sz="1600" dirty="0" err="1">
                <a:solidFill>
                  <a:schemeClr val="tx1"/>
                </a:solidFill>
                <a:latin typeface="Arial" panose="020B0604020202020204" pitchFamily="34" charset="0"/>
              </a:rPr>
              <a:t>substanţele</a:t>
            </a:r>
            <a:r>
              <a:rPr lang="ro-RO" sz="1600" dirty="0">
                <a:solidFill>
                  <a:schemeClr val="tx1"/>
                </a:solidFill>
                <a:latin typeface="Arial" panose="020B0604020202020204" pitchFamily="34" charset="0"/>
              </a:rPr>
              <a:t> poluante </a:t>
            </a:r>
            <a:r>
              <a:rPr lang="ro-RO" sz="1600" dirty="0" err="1">
                <a:solidFill>
                  <a:schemeClr val="tx1"/>
                </a:solidFill>
                <a:latin typeface="Arial" panose="020B0604020202020204" pitchFamily="34" charset="0"/>
              </a:rPr>
              <a:t>şi</a:t>
            </a:r>
            <a:r>
              <a:rPr lang="ro-RO" sz="1600" dirty="0">
                <a:solidFill>
                  <a:schemeClr val="tx1"/>
                </a:solidFill>
                <a:latin typeface="Arial" panose="020B0604020202020204" pitchFamily="34" charset="0"/>
              </a:rPr>
              <a:t> </a:t>
            </a:r>
            <a:r>
              <a:rPr lang="ro-RO" sz="1600" dirty="0" err="1">
                <a:solidFill>
                  <a:schemeClr val="tx1"/>
                </a:solidFill>
                <a:latin typeface="Arial" panose="020B0604020202020204" pitchFamily="34" charset="0"/>
              </a:rPr>
              <a:t>proprietăţile</a:t>
            </a:r>
            <a:r>
              <a:rPr lang="ro-RO" sz="1600" dirty="0">
                <a:solidFill>
                  <a:schemeClr val="tx1"/>
                </a:solidFill>
                <a:latin typeface="Arial" panose="020B0604020202020204" pitchFamily="34" charset="0"/>
              </a:rPr>
              <a:t> apelor uzate, precum </a:t>
            </a:r>
            <a:r>
              <a:rPr lang="ro-RO" sz="1600" dirty="0" err="1">
                <a:solidFill>
                  <a:schemeClr val="tx1"/>
                </a:solidFill>
                <a:latin typeface="Arial" panose="020B0604020202020204" pitchFamily="34" charset="0"/>
              </a:rPr>
              <a:t>şi</a:t>
            </a:r>
            <a:r>
              <a:rPr lang="ro-RO" sz="1600" dirty="0">
                <a:solidFill>
                  <a:schemeClr val="tx1"/>
                </a:solidFill>
                <a:latin typeface="Arial" panose="020B0604020202020204" pitchFamily="34" charset="0"/>
              </a:rPr>
              <a:t> limitele debitului apelor uzate, a încărcărilor de </a:t>
            </a:r>
            <a:r>
              <a:rPr lang="ro-RO" sz="1600" dirty="0" err="1">
                <a:solidFill>
                  <a:schemeClr val="tx1"/>
                </a:solidFill>
                <a:latin typeface="Arial" panose="020B0604020202020204" pitchFamily="34" charset="0"/>
              </a:rPr>
              <a:t>poluanţi</a:t>
            </a:r>
            <a:r>
              <a:rPr lang="ro-RO" sz="1600" dirty="0">
                <a:solidFill>
                  <a:schemeClr val="tx1"/>
                </a:solidFill>
                <a:latin typeface="Arial" panose="020B0604020202020204" pitchFamily="34" charset="0"/>
              </a:rPr>
              <a:t> </a:t>
            </a:r>
            <a:r>
              <a:rPr lang="ro-RO" sz="1600" dirty="0" err="1">
                <a:solidFill>
                  <a:schemeClr val="tx1"/>
                </a:solidFill>
                <a:latin typeface="Arial" panose="020B0604020202020204" pitchFamily="34" charset="0"/>
              </a:rPr>
              <a:t>şi</a:t>
            </a:r>
            <a:r>
              <a:rPr lang="ro-RO" sz="1600" dirty="0">
                <a:solidFill>
                  <a:schemeClr val="tx1"/>
                </a:solidFill>
                <a:latin typeface="Arial" panose="020B0604020202020204" pitchFamily="34" charset="0"/>
              </a:rPr>
              <a:t> căldurii reziduale. </a:t>
            </a:r>
            <a:r>
              <a:rPr lang="ro-RO" sz="1600" dirty="0">
                <a:solidFill>
                  <a:srgbClr val="FF0000"/>
                </a:solidFill>
                <a:latin typeface="Arial" panose="020B0604020202020204" pitchFamily="34" charset="0"/>
              </a:rPr>
              <a:t>Valorile-limită de emisie, bazate pe BTD, pentru apele uzate din sectoarele (</a:t>
            </a:r>
            <a:r>
              <a:rPr lang="ro-RO" sz="1600" dirty="0" err="1">
                <a:solidFill>
                  <a:srgbClr val="FF0000"/>
                </a:solidFill>
                <a:latin typeface="Arial" panose="020B0604020202020204" pitchFamily="34" charset="0"/>
              </a:rPr>
              <a:t>activităţile</a:t>
            </a:r>
            <a:r>
              <a:rPr lang="ro-RO" sz="1600" dirty="0">
                <a:solidFill>
                  <a:srgbClr val="FF0000"/>
                </a:solidFill>
                <a:latin typeface="Arial" panose="020B0604020202020204" pitchFamily="34" charset="0"/>
              </a:rPr>
              <a:t>) industriale </a:t>
            </a:r>
            <a:r>
              <a:rPr lang="ro-RO" sz="1600" dirty="0" err="1">
                <a:solidFill>
                  <a:srgbClr val="FF0000"/>
                </a:solidFill>
                <a:latin typeface="Arial" panose="020B0604020202020204" pitchFamily="34" charset="0"/>
              </a:rPr>
              <a:t>sînt</a:t>
            </a:r>
            <a:r>
              <a:rPr lang="ro-RO" sz="1600" dirty="0">
                <a:solidFill>
                  <a:srgbClr val="FF0000"/>
                </a:solidFill>
                <a:latin typeface="Arial" panose="020B0604020202020204" pitchFamily="34" charset="0"/>
              </a:rPr>
              <a:t> stabilite în anexele la prezentul Regulament</a:t>
            </a:r>
            <a:r>
              <a:rPr lang="ro-RO" sz="1600" dirty="0">
                <a:latin typeface="Arial" panose="020B0604020202020204" pitchFamily="34" charset="0"/>
              </a:rPr>
              <a:t>.</a:t>
            </a:r>
            <a:br>
              <a:rPr lang="ro-RO" sz="1600" dirty="0">
                <a:latin typeface="Arial" panose="020B0604020202020204" pitchFamily="34" charset="0"/>
              </a:rPr>
            </a:br>
            <a:r>
              <a:rPr lang="ro-RO" sz="1600" b="1" dirty="0">
                <a:latin typeface="Arial" panose="020B0604020202020204" pitchFamily="34" charset="0"/>
              </a:rPr>
              <a:t>29.</a:t>
            </a:r>
            <a:r>
              <a:rPr lang="ro-RO" sz="1600" dirty="0">
                <a:latin typeface="Arial" panose="020B0604020202020204" pitchFamily="34" charset="0"/>
              </a:rPr>
              <a:t> </a:t>
            </a:r>
            <a:r>
              <a:rPr lang="ro-RO" sz="1600" dirty="0">
                <a:solidFill>
                  <a:schemeClr val="tx1"/>
                </a:solidFill>
                <a:latin typeface="Arial" panose="020B0604020202020204" pitchFamily="34" charset="0"/>
              </a:rPr>
              <a:t>La acordarea unei </a:t>
            </a:r>
            <a:r>
              <a:rPr lang="ro-RO" sz="1600" dirty="0" err="1">
                <a:solidFill>
                  <a:schemeClr val="tx1"/>
                </a:solidFill>
                <a:latin typeface="Arial" panose="020B0604020202020204" pitchFamily="34" charset="0"/>
              </a:rPr>
              <a:t>autorizaţii</a:t>
            </a:r>
            <a:r>
              <a:rPr lang="ro-RO" sz="1600" dirty="0">
                <a:solidFill>
                  <a:schemeClr val="tx1"/>
                </a:solidFill>
                <a:latin typeface="Arial" panose="020B0604020202020204" pitchFamily="34" charset="0"/>
              </a:rPr>
              <a:t> de mediu pentru </a:t>
            </a:r>
            <a:r>
              <a:rPr lang="ro-RO" sz="1600" dirty="0" err="1">
                <a:solidFill>
                  <a:schemeClr val="tx1"/>
                </a:solidFill>
                <a:latin typeface="Arial" panose="020B0604020202020204" pitchFamily="34" charset="0"/>
              </a:rPr>
              <a:t>folosinţa</a:t>
            </a:r>
            <a:r>
              <a:rPr lang="ro-RO" sz="1600" dirty="0">
                <a:solidFill>
                  <a:schemeClr val="tx1"/>
                </a:solidFill>
                <a:latin typeface="Arial" panose="020B0604020202020204" pitchFamily="34" charset="0"/>
              </a:rPr>
              <a:t> specială a apei care implică deversarea apelor uzate, autoritatea competentă va stabili încărcările maxime ale </a:t>
            </a:r>
            <a:r>
              <a:rPr lang="ro-RO" sz="1600" dirty="0" err="1">
                <a:solidFill>
                  <a:schemeClr val="tx1"/>
                </a:solidFill>
                <a:latin typeface="Arial" panose="020B0604020202020204" pitchFamily="34" charset="0"/>
              </a:rPr>
              <a:t>poluanţilor</a:t>
            </a:r>
            <a:r>
              <a:rPr lang="ro-RO" sz="1600" dirty="0">
                <a:solidFill>
                  <a:schemeClr val="tx1"/>
                </a:solidFill>
                <a:latin typeface="Arial" panose="020B0604020202020204" pitchFamily="34" charset="0"/>
              </a:rPr>
              <a:t> </a:t>
            </a:r>
            <a:r>
              <a:rPr lang="ro-RO" sz="1600" dirty="0" err="1">
                <a:solidFill>
                  <a:schemeClr val="tx1"/>
                </a:solidFill>
                <a:latin typeface="Arial" panose="020B0604020202020204" pitchFamily="34" charset="0"/>
              </a:rPr>
              <a:t>şi</a:t>
            </a:r>
            <a:r>
              <a:rPr lang="ro-RO" sz="1600" dirty="0">
                <a:solidFill>
                  <a:schemeClr val="tx1"/>
                </a:solidFill>
                <a:latin typeface="Arial" panose="020B0604020202020204" pitchFamily="34" charset="0"/>
              </a:rPr>
              <a:t> căldura reziduală admisibilă pentru a fi evacuate într-un corp de apă de </a:t>
            </a:r>
            <a:r>
              <a:rPr lang="ro-RO" sz="1600" dirty="0" err="1">
                <a:solidFill>
                  <a:schemeClr val="tx1"/>
                </a:solidFill>
                <a:latin typeface="Arial" panose="020B0604020202020204" pitchFamily="34" charset="0"/>
              </a:rPr>
              <a:t>suprafaţă</a:t>
            </a:r>
            <a:r>
              <a:rPr lang="ro-RO" sz="1600" dirty="0">
                <a:solidFill>
                  <a:schemeClr val="tx1"/>
                </a:solidFill>
                <a:latin typeface="Arial" panose="020B0604020202020204" pitchFamily="34" charset="0"/>
              </a:rPr>
              <a:t>. Încărcările maxim admisibile vor fi determinate prin calcul, folosind debitul apelor uzate maxim admisibil pe zi </a:t>
            </a:r>
            <a:r>
              <a:rPr lang="ro-RO" sz="1600" dirty="0" err="1">
                <a:solidFill>
                  <a:schemeClr val="tx1"/>
                </a:solidFill>
                <a:latin typeface="Arial" panose="020B0604020202020204" pitchFamily="34" charset="0"/>
              </a:rPr>
              <a:t>şi</a:t>
            </a:r>
            <a:r>
              <a:rPr lang="ro-RO" sz="1600" dirty="0">
                <a:solidFill>
                  <a:schemeClr val="tx1"/>
                </a:solidFill>
                <a:latin typeface="Arial" panose="020B0604020202020204" pitchFamily="34" charset="0"/>
              </a:rPr>
              <a:t>/sau capacitatea de </a:t>
            </a:r>
            <a:r>
              <a:rPr lang="ro-RO" sz="1600" dirty="0" err="1">
                <a:solidFill>
                  <a:schemeClr val="tx1"/>
                </a:solidFill>
                <a:latin typeface="Arial" panose="020B0604020202020204" pitchFamily="34" charset="0"/>
              </a:rPr>
              <a:t>producţie</a:t>
            </a:r>
            <a:r>
              <a:rPr lang="ro-RO" sz="1600" dirty="0">
                <a:solidFill>
                  <a:schemeClr val="tx1"/>
                </a:solidFill>
                <a:latin typeface="Arial" panose="020B0604020202020204" pitchFamily="34" charset="0"/>
              </a:rPr>
              <a:t> maximă admisibilă pe zi.</a:t>
            </a:r>
            <a:br>
              <a:rPr lang="ro-RO" sz="1600" dirty="0">
                <a:solidFill>
                  <a:schemeClr val="tx1"/>
                </a:solidFill>
                <a:latin typeface="Arial" panose="020B0604020202020204" pitchFamily="34" charset="0"/>
              </a:rPr>
            </a:br>
            <a:r>
              <a:rPr lang="ro-RO" sz="1600" dirty="0">
                <a:solidFill>
                  <a:schemeClr val="tx1"/>
                </a:solidFill>
                <a:latin typeface="Arial" panose="020B0604020202020204" pitchFamily="34" charset="0"/>
              </a:rPr>
              <a:t>30. Autoritatea competentă trebuie să se asigure că nici o poluare semnificativă nu va fi cauzată </a:t>
            </a:r>
            <a:r>
              <a:rPr lang="ro-RO" sz="1600" dirty="0" err="1">
                <a:solidFill>
                  <a:schemeClr val="tx1"/>
                </a:solidFill>
                <a:latin typeface="Arial" panose="020B0604020202020204" pitchFamily="34" charset="0"/>
              </a:rPr>
              <a:t>şi</a:t>
            </a:r>
            <a:r>
              <a:rPr lang="ro-RO" sz="1600" dirty="0">
                <a:solidFill>
                  <a:schemeClr val="tx1"/>
                </a:solidFill>
                <a:latin typeface="Arial" panose="020B0604020202020204" pitchFamily="34" charset="0"/>
              </a:rPr>
              <a:t> că este atins un nivel ridicat de </a:t>
            </a:r>
            <a:r>
              <a:rPr lang="ro-RO" sz="1600" dirty="0" err="1">
                <a:solidFill>
                  <a:schemeClr val="tx1"/>
                </a:solidFill>
                <a:latin typeface="Arial" panose="020B0604020202020204" pitchFamily="34" charset="0"/>
              </a:rPr>
              <a:t>protecţie</a:t>
            </a:r>
            <a:r>
              <a:rPr lang="ro-RO" sz="1600" dirty="0">
                <a:solidFill>
                  <a:schemeClr val="tx1"/>
                </a:solidFill>
                <a:latin typeface="Arial" panose="020B0604020202020204" pitchFamily="34" charset="0"/>
              </a:rPr>
              <a:t> a mediului pentru ape.</a:t>
            </a:r>
            <a:br>
              <a:rPr lang="ro-RO" sz="1600" dirty="0">
                <a:solidFill>
                  <a:schemeClr val="tx1"/>
                </a:solidFill>
                <a:latin typeface="Arial" panose="020B0604020202020204" pitchFamily="34" charset="0"/>
              </a:rPr>
            </a:br>
            <a:r>
              <a:rPr lang="ro-RO" sz="1600" dirty="0">
                <a:solidFill>
                  <a:schemeClr val="tx1"/>
                </a:solidFill>
                <a:latin typeface="Arial" panose="020B0604020202020204" pitchFamily="34" charset="0"/>
              </a:rPr>
              <a:t>31. Evacuarea </a:t>
            </a:r>
            <a:r>
              <a:rPr lang="ro-RO" sz="1600" dirty="0" err="1">
                <a:solidFill>
                  <a:schemeClr val="tx1"/>
                </a:solidFill>
                <a:latin typeface="Arial" panose="020B0604020202020204" pitchFamily="34" charset="0"/>
              </a:rPr>
              <a:t>substanţelor</a:t>
            </a:r>
            <a:r>
              <a:rPr lang="ro-RO" sz="1600" dirty="0">
                <a:solidFill>
                  <a:schemeClr val="tx1"/>
                </a:solidFill>
                <a:latin typeface="Arial" panose="020B0604020202020204" pitchFamily="34" charset="0"/>
              </a:rPr>
              <a:t> periculoase este permisă numai în baza aplicării BTD.</a:t>
            </a:r>
            <a:br>
              <a:rPr lang="ro-RO" sz="1600" dirty="0">
                <a:solidFill>
                  <a:schemeClr val="tx1"/>
                </a:solidFill>
                <a:latin typeface="Arial" panose="020B0604020202020204" pitchFamily="34" charset="0"/>
              </a:rPr>
            </a:br>
            <a:endParaRPr lang="ro-RO" sz="1600" dirty="0">
              <a:solidFill>
                <a:schemeClr val="tx1"/>
              </a:solidFill>
              <a:latin typeface="Arial" panose="020B0604020202020204" pitchFamily="34" charset="0"/>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2215314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792808"/>
            <a:ext cx="8839199" cy="4468668"/>
          </a:xfrm>
        </p:spPr>
        <p:txBody>
          <a:bodyPr/>
          <a:lstStyle/>
          <a:p>
            <a:pPr>
              <a:spcBef>
                <a:spcPts val="0"/>
              </a:spcBef>
              <a:spcAft>
                <a:spcPts val="0"/>
              </a:spcAft>
            </a:pPr>
            <a:r>
              <a:rPr lang="ro-RO" sz="1600" b="1" dirty="0">
                <a:latin typeface="Arial" panose="020B0604020202020204" pitchFamily="34" charset="0"/>
              </a:rPr>
              <a:t>32.</a:t>
            </a:r>
            <a:r>
              <a:rPr lang="ro-RO" sz="1600" dirty="0">
                <a:latin typeface="Arial" panose="020B0604020202020204" pitchFamily="34" charset="0"/>
              </a:rPr>
              <a:t> </a:t>
            </a:r>
            <a:r>
              <a:rPr lang="ro-RO" sz="1600" dirty="0">
                <a:solidFill>
                  <a:srgbClr val="FF0000"/>
                </a:solidFill>
                <a:latin typeface="Arial" panose="020B0604020202020204" pitchFamily="34" charset="0"/>
              </a:rPr>
              <a:t>Valorile-limită de emisie pentru evacuările apelor uzate din sectoarele (</a:t>
            </a:r>
            <a:r>
              <a:rPr lang="ro-RO" sz="1600" dirty="0" err="1">
                <a:solidFill>
                  <a:srgbClr val="FF0000"/>
                </a:solidFill>
                <a:latin typeface="Arial" panose="020B0604020202020204" pitchFamily="34" charset="0"/>
              </a:rPr>
              <a:t>activităţile</a:t>
            </a:r>
            <a:r>
              <a:rPr lang="ro-RO" sz="1600" dirty="0">
                <a:solidFill>
                  <a:srgbClr val="FF0000"/>
                </a:solidFill>
                <a:latin typeface="Arial" panose="020B0604020202020204" pitchFamily="34" charset="0"/>
              </a:rPr>
              <a:t>) industriale într-un corp de apă de </a:t>
            </a:r>
            <a:r>
              <a:rPr lang="ro-RO" sz="1600" dirty="0" err="1">
                <a:solidFill>
                  <a:srgbClr val="FF0000"/>
                </a:solidFill>
                <a:latin typeface="Arial" panose="020B0604020202020204" pitchFamily="34" charset="0"/>
              </a:rPr>
              <a:t>suprafaţă</a:t>
            </a:r>
            <a:r>
              <a:rPr lang="ro-RO" sz="1600" dirty="0">
                <a:solidFill>
                  <a:srgbClr val="FF0000"/>
                </a:solidFill>
                <a:latin typeface="Arial" panose="020B0604020202020204" pitchFamily="34" charset="0"/>
              </a:rPr>
              <a:t> sânt prezentate în anexele nr.1-8 la prezentul Regulament.</a:t>
            </a:r>
            <a:br>
              <a:rPr lang="ro-RO" sz="1600" dirty="0">
                <a:solidFill>
                  <a:srgbClr val="FF0000"/>
                </a:solidFill>
                <a:latin typeface="Arial" panose="020B0604020202020204" pitchFamily="34" charset="0"/>
              </a:rPr>
            </a:br>
            <a:r>
              <a:rPr lang="ro-RO" sz="1600" b="1" dirty="0">
                <a:latin typeface="Arial" panose="020B0604020202020204" pitchFamily="34" charset="0"/>
              </a:rPr>
              <a:t>33.</a:t>
            </a:r>
            <a:r>
              <a:rPr lang="ro-RO" sz="1600" dirty="0">
                <a:latin typeface="Arial" panose="020B0604020202020204" pitchFamily="34" charset="0"/>
              </a:rPr>
              <a:t> </a:t>
            </a:r>
            <a:r>
              <a:rPr lang="ro-RO" sz="1600" dirty="0">
                <a:solidFill>
                  <a:schemeClr val="tx1"/>
                </a:solidFill>
                <a:latin typeface="Arial" panose="020B0604020202020204" pitchFamily="34" charset="0"/>
              </a:rPr>
              <a:t>La evacuarea apelor uzate din mai multe sectoare sau </a:t>
            </a:r>
            <a:r>
              <a:rPr lang="ro-RO" sz="1600" dirty="0" err="1">
                <a:solidFill>
                  <a:schemeClr val="tx1"/>
                </a:solidFill>
                <a:latin typeface="Arial" panose="020B0604020202020204" pitchFamily="34" charset="0"/>
              </a:rPr>
              <a:t>activităţi</a:t>
            </a:r>
            <a:r>
              <a:rPr lang="ro-RO" sz="1600" dirty="0">
                <a:solidFill>
                  <a:schemeClr val="tx1"/>
                </a:solidFill>
                <a:latin typeface="Arial" panose="020B0604020202020204" pitchFamily="34" charset="0"/>
              </a:rPr>
              <a:t>, în vederea epurării combinate înainte de deversare sau deversării combinate după aplicarea epurării separate, valorile-limită de emisie pentru parametrii </a:t>
            </a:r>
            <a:r>
              <a:rPr lang="ro-RO" sz="1600" dirty="0" err="1">
                <a:solidFill>
                  <a:schemeClr val="tx1"/>
                </a:solidFill>
                <a:latin typeface="Arial" panose="020B0604020202020204" pitchFamily="34" charset="0"/>
              </a:rPr>
              <a:t>relevanţi</a:t>
            </a:r>
            <a:r>
              <a:rPr lang="ro-RO" sz="1600" dirty="0">
                <a:solidFill>
                  <a:schemeClr val="tx1"/>
                </a:solidFill>
                <a:latin typeface="Arial" panose="020B0604020202020204" pitchFamily="34" charset="0"/>
              </a:rPr>
              <a:t> de monitorizare a amestecului se calculează utilizând următoarele metode:</a:t>
            </a:r>
            <a:br>
              <a:rPr lang="ro-RO" sz="1600" dirty="0">
                <a:solidFill>
                  <a:schemeClr val="tx1"/>
                </a:solidFill>
                <a:latin typeface="Arial" panose="020B0604020202020204" pitchFamily="34" charset="0"/>
              </a:rPr>
            </a:br>
            <a:r>
              <a:rPr lang="ro-RO" sz="1600" dirty="0">
                <a:solidFill>
                  <a:schemeClr val="tx1"/>
                </a:solidFill>
                <a:latin typeface="Arial" panose="020B0604020202020204" pitchFamily="34" charset="0"/>
              </a:rPr>
              <a:t>1) atribuirea amestecului la apele uzate sectorului care se apropie cel mai mult de </a:t>
            </a:r>
            <a:r>
              <a:rPr lang="ro-RO" sz="1600" dirty="0" err="1">
                <a:solidFill>
                  <a:schemeClr val="tx1"/>
                </a:solidFill>
                <a:latin typeface="Arial" panose="020B0604020202020204" pitchFamily="34" charset="0"/>
              </a:rPr>
              <a:t>consistenţa</a:t>
            </a:r>
            <a:r>
              <a:rPr lang="ro-RO" sz="1600" dirty="0">
                <a:solidFill>
                  <a:schemeClr val="tx1"/>
                </a:solidFill>
                <a:latin typeface="Arial" panose="020B0604020202020204" pitchFamily="34" charset="0"/>
              </a:rPr>
              <a:t> amestecului;</a:t>
            </a:r>
            <a:br>
              <a:rPr lang="ro-RO" sz="1600" dirty="0">
                <a:solidFill>
                  <a:schemeClr val="tx1"/>
                </a:solidFill>
                <a:latin typeface="Arial" panose="020B0604020202020204" pitchFamily="34" charset="0"/>
              </a:rPr>
            </a:br>
            <a:r>
              <a:rPr lang="ro-RO" sz="1600" dirty="0">
                <a:solidFill>
                  <a:schemeClr val="tx1"/>
                </a:solidFill>
                <a:latin typeface="Arial" panose="020B0604020202020204" pitchFamily="34" charset="0"/>
              </a:rPr>
              <a:t>2) aplicarea unui calcul pentru amestec;</a:t>
            </a:r>
            <a:br>
              <a:rPr lang="ro-RO" sz="1600" dirty="0">
                <a:solidFill>
                  <a:schemeClr val="tx1"/>
                </a:solidFill>
                <a:latin typeface="Arial" panose="020B0604020202020204" pitchFamily="34" charset="0"/>
              </a:rPr>
            </a:br>
            <a:r>
              <a:rPr lang="ro-RO" sz="1600" dirty="0">
                <a:solidFill>
                  <a:schemeClr val="tx1"/>
                </a:solidFill>
                <a:latin typeface="Arial" panose="020B0604020202020204" pitchFamily="34" charset="0"/>
              </a:rPr>
              <a:t>3) determinarea individuală.</a:t>
            </a:r>
            <a:br>
              <a:rPr lang="ro-RO" sz="1600" dirty="0">
                <a:solidFill>
                  <a:schemeClr val="tx1"/>
                </a:solidFill>
                <a:latin typeface="Arial" panose="020B0604020202020204" pitchFamily="34" charset="0"/>
              </a:rPr>
            </a:br>
            <a:r>
              <a:rPr lang="ro-RO" sz="1600" dirty="0">
                <a:solidFill>
                  <a:schemeClr val="tx1"/>
                </a:solidFill>
                <a:latin typeface="Arial" panose="020B0604020202020204" pitchFamily="34" charset="0"/>
              </a:rPr>
              <a:t>Selectarea metodei corespunzătoare de epurare se bazează pe </a:t>
            </a:r>
            <a:r>
              <a:rPr lang="ro-RO" sz="1600" dirty="0" err="1">
                <a:solidFill>
                  <a:schemeClr val="tx1"/>
                </a:solidFill>
                <a:latin typeface="Arial" panose="020B0604020202020204" pitchFamily="34" charset="0"/>
              </a:rPr>
              <a:t>consideraţii</a:t>
            </a:r>
            <a:r>
              <a:rPr lang="ro-RO" sz="1600" dirty="0">
                <a:solidFill>
                  <a:schemeClr val="tx1"/>
                </a:solidFill>
                <a:latin typeface="Arial" panose="020B0604020202020204" pitchFamily="34" charset="0"/>
              </a:rPr>
              <a:t> privind </a:t>
            </a:r>
            <a:r>
              <a:rPr lang="ro-RO" sz="1600" dirty="0" err="1">
                <a:solidFill>
                  <a:schemeClr val="tx1"/>
                </a:solidFill>
                <a:latin typeface="Arial" panose="020B0604020202020204" pitchFamily="34" charset="0"/>
              </a:rPr>
              <a:t>cantităţile</a:t>
            </a:r>
            <a:r>
              <a:rPr lang="ro-RO" sz="1600" dirty="0">
                <a:solidFill>
                  <a:schemeClr val="tx1"/>
                </a:solidFill>
                <a:latin typeface="Arial" panose="020B0604020202020204" pitchFamily="34" charset="0"/>
              </a:rPr>
              <a:t> mixte ale fluxurilor de ape uzate </a:t>
            </a:r>
            <a:r>
              <a:rPr lang="ro-RO" sz="1600" dirty="0" err="1">
                <a:solidFill>
                  <a:schemeClr val="tx1"/>
                </a:solidFill>
                <a:latin typeface="Arial" panose="020B0604020202020204" pitchFamily="34" charset="0"/>
              </a:rPr>
              <a:t>şi</a:t>
            </a:r>
            <a:r>
              <a:rPr lang="ro-RO" sz="1600" dirty="0">
                <a:solidFill>
                  <a:schemeClr val="tx1"/>
                </a:solidFill>
                <a:latin typeface="Arial" panose="020B0604020202020204" pitchFamily="34" charset="0"/>
              </a:rPr>
              <a:t> </a:t>
            </a:r>
            <a:r>
              <a:rPr lang="ro-RO" sz="1600" dirty="0" err="1">
                <a:solidFill>
                  <a:schemeClr val="tx1"/>
                </a:solidFill>
                <a:latin typeface="Arial" panose="020B0604020202020204" pitchFamily="34" charset="0"/>
              </a:rPr>
              <a:t>poluanţilor</a:t>
            </a:r>
            <a:r>
              <a:rPr lang="ro-RO" sz="1600" dirty="0">
                <a:solidFill>
                  <a:schemeClr val="tx1"/>
                </a:solidFill>
                <a:latin typeface="Arial" panose="020B0604020202020204" pitchFamily="34" charset="0"/>
              </a:rPr>
              <a:t> în </a:t>
            </a:r>
            <a:r>
              <a:rPr lang="ro-RO" sz="1600" dirty="0" err="1">
                <a:solidFill>
                  <a:schemeClr val="tx1"/>
                </a:solidFill>
                <a:latin typeface="Arial" panose="020B0604020202020204" pitchFamily="34" charset="0"/>
              </a:rPr>
              <a:t>subfluxurile</a:t>
            </a:r>
            <a:r>
              <a:rPr lang="ro-RO" sz="1600" dirty="0">
                <a:solidFill>
                  <a:schemeClr val="tx1"/>
                </a:solidFill>
                <a:latin typeface="Arial" panose="020B0604020202020204" pitchFamily="34" charset="0"/>
              </a:rPr>
              <a:t> amestecate, precum </a:t>
            </a:r>
            <a:r>
              <a:rPr lang="ro-RO" sz="1600" dirty="0" err="1">
                <a:solidFill>
                  <a:schemeClr val="tx1"/>
                </a:solidFill>
                <a:latin typeface="Arial" panose="020B0604020202020204" pitchFamily="34" charset="0"/>
              </a:rPr>
              <a:t>şi</a:t>
            </a:r>
            <a:r>
              <a:rPr lang="ro-RO" sz="1600" dirty="0">
                <a:solidFill>
                  <a:schemeClr val="tx1"/>
                </a:solidFill>
                <a:latin typeface="Arial" panose="020B0604020202020204" pitchFamily="34" charset="0"/>
              </a:rPr>
              <a:t> </a:t>
            </a:r>
            <a:r>
              <a:rPr lang="ro-RO" sz="1600" dirty="0" err="1">
                <a:solidFill>
                  <a:schemeClr val="tx1"/>
                </a:solidFill>
                <a:latin typeface="Arial" panose="020B0604020202020204" pitchFamily="34" charset="0"/>
              </a:rPr>
              <a:t>reacţiile</a:t>
            </a:r>
            <a:r>
              <a:rPr lang="ro-RO" sz="1600" dirty="0">
                <a:solidFill>
                  <a:schemeClr val="tx1"/>
                </a:solidFill>
                <a:latin typeface="Arial" panose="020B0604020202020204" pitchFamily="34" charset="0"/>
              </a:rPr>
              <a:t> acestora între ele.</a:t>
            </a:r>
            <a:br>
              <a:rPr lang="ro-RO" sz="1600" dirty="0">
                <a:solidFill>
                  <a:schemeClr val="tx1"/>
                </a:solidFill>
                <a:latin typeface="Arial" panose="020B0604020202020204" pitchFamily="34" charset="0"/>
              </a:rPr>
            </a:br>
            <a:br>
              <a:rPr lang="ro-RO" sz="1600" dirty="0">
                <a:solidFill>
                  <a:schemeClr val="tx1"/>
                </a:solidFill>
                <a:latin typeface="Arial" panose="020B0604020202020204" pitchFamily="34" charset="0"/>
              </a:rPr>
            </a:br>
            <a:endParaRPr lang="ro-RO" sz="1600" dirty="0">
              <a:solidFill>
                <a:schemeClr val="tx1"/>
              </a:solidFill>
              <a:latin typeface="Arial" panose="020B0604020202020204" pitchFamily="34" charset="0"/>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207916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792808"/>
            <a:ext cx="8839199" cy="4468668"/>
          </a:xfrm>
        </p:spPr>
        <p:txBody>
          <a:bodyPr/>
          <a:lstStyle/>
          <a:p>
            <a:pPr>
              <a:spcBef>
                <a:spcPts val="0"/>
              </a:spcBef>
              <a:spcAft>
                <a:spcPts val="0"/>
              </a:spcAft>
            </a:pPr>
            <a:r>
              <a:rPr lang="ro-RO" sz="1600" dirty="0">
                <a:solidFill>
                  <a:schemeClr val="tx1"/>
                </a:solidFill>
                <a:latin typeface="Arial" panose="020B0604020202020204" pitchFamily="34" charset="0"/>
              </a:rPr>
              <a:t>34. Pentru un amestec de ape uzate ale cărui </a:t>
            </a:r>
            <a:r>
              <a:rPr lang="ro-RO" sz="1600" dirty="0" err="1">
                <a:solidFill>
                  <a:schemeClr val="tx1"/>
                </a:solidFill>
                <a:latin typeface="Arial" panose="020B0604020202020204" pitchFamily="34" charset="0"/>
              </a:rPr>
              <a:t>subfluxuri</a:t>
            </a:r>
            <a:r>
              <a:rPr lang="ro-RO" sz="1600" dirty="0">
                <a:solidFill>
                  <a:schemeClr val="tx1"/>
                </a:solidFill>
                <a:latin typeface="Arial" panose="020B0604020202020204" pitchFamily="34" charset="0"/>
              </a:rPr>
              <a:t> vin în mod predominant </a:t>
            </a:r>
            <a:r>
              <a:rPr lang="ro-RO" sz="1600" dirty="0" err="1">
                <a:solidFill>
                  <a:schemeClr val="tx1"/>
                </a:solidFill>
                <a:latin typeface="Arial" panose="020B0604020202020204" pitchFamily="34" charset="0"/>
              </a:rPr>
              <a:t>şi</a:t>
            </a:r>
            <a:r>
              <a:rPr lang="ro-RO" sz="1600" dirty="0">
                <a:solidFill>
                  <a:schemeClr val="tx1"/>
                </a:solidFill>
                <a:latin typeface="Arial" panose="020B0604020202020204" pitchFamily="34" charset="0"/>
              </a:rPr>
              <a:t> temporal constant </a:t>
            </a:r>
            <a:r>
              <a:rPr lang="ro-RO" sz="1600" dirty="0">
                <a:solidFill>
                  <a:srgbClr val="FF0000"/>
                </a:solidFill>
                <a:latin typeface="Arial" panose="020B0604020202020204" pitchFamily="34" charset="0"/>
              </a:rPr>
              <a:t>din sectoarele (</a:t>
            </a:r>
            <a:r>
              <a:rPr lang="ro-RO" sz="1600" dirty="0" err="1">
                <a:solidFill>
                  <a:srgbClr val="FF0000"/>
                </a:solidFill>
                <a:latin typeface="Arial" panose="020B0604020202020204" pitchFamily="34" charset="0"/>
              </a:rPr>
              <a:t>activităţile</a:t>
            </a:r>
            <a:r>
              <a:rPr lang="ro-RO" sz="1600" dirty="0">
                <a:solidFill>
                  <a:srgbClr val="FF0000"/>
                </a:solidFill>
                <a:latin typeface="Arial" panose="020B0604020202020204" pitchFamily="34" charset="0"/>
              </a:rPr>
              <a:t>) industriale</a:t>
            </a:r>
            <a:r>
              <a:rPr lang="ro-RO" sz="1600" dirty="0">
                <a:solidFill>
                  <a:schemeClr val="tx1"/>
                </a:solidFill>
                <a:latin typeface="Arial" panose="020B0604020202020204" pitchFamily="34" charset="0"/>
              </a:rPr>
              <a:t>, valoarea-limită de emisie pentru un anumit poluant poate fi calculată ca fiind încărcarea maximă admisă de </a:t>
            </a:r>
            <a:r>
              <a:rPr lang="ro-RO" sz="1600" dirty="0" err="1">
                <a:solidFill>
                  <a:schemeClr val="tx1"/>
                </a:solidFill>
                <a:latin typeface="Arial" panose="020B0604020202020204" pitchFamily="34" charset="0"/>
              </a:rPr>
              <a:t>poluanţi</a:t>
            </a:r>
            <a:r>
              <a:rPr lang="ro-RO" sz="1600" dirty="0">
                <a:solidFill>
                  <a:schemeClr val="tx1"/>
                </a:solidFill>
                <a:latin typeface="Arial" panose="020B0604020202020204" pitchFamily="34" charset="0"/>
              </a:rPr>
              <a:t>, rezultată din diferite fluxuri de ape reziduale de amestec ale sectorului. La baza calculelor trebuie să fie luate încărcările </a:t>
            </a:r>
            <a:r>
              <a:rPr lang="ro-RO" sz="1600" dirty="0" err="1">
                <a:solidFill>
                  <a:schemeClr val="tx1"/>
                </a:solidFill>
                <a:latin typeface="Arial" panose="020B0604020202020204" pitchFamily="34" charset="0"/>
              </a:rPr>
              <a:t>poluanţilor</a:t>
            </a:r>
            <a:r>
              <a:rPr lang="ro-RO" sz="1600" dirty="0">
                <a:solidFill>
                  <a:schemeClr val="tx1"/>
                </a:solidFill>
                <a:latin typeface="Arial" panose="020B0604020202020204" pitchFamily="34" charset="0"/>
              </a:rPr>
              <a:t> din </a:t>
            </a:r>
            <a:r>
              <a:rPr lang="ro-RO" sz="1600" dirty="0" err="1">
                <a:solidFill>
                  <a:schemeClr val="tx1"/>
                </a:solidFill>
                <a:latin typeface="Arial" panose="020B0604020202020204" pitchFamily="34" charset="0"/>
              </a:rPr>
              <a:t>subfluxurile</a:t>
            </a:r>
            <a:r>
              <a:rPr lang="ro-RO" sz="1600" dirty="0">
                <a:solidFill>
                  <a:schemeClr val="tx1"/>
                </a:solidFill>
                <a:latin typeface="Arial" panose="020B0604020202020204" pitchFamily="34" charset="0"/>
              </a:rPr>
              <a:t> care pot fi evacuate în conformitate cu valorile-limită de emisie corespunzătoare. Încărcarea maximă admisă pentru un poluant într-un amestec nu trebuie să fie mai mare decât suma încărcărilor maxime admisibile corespunzătoare în fiecare flux.</a:t>
            </a:r>
            <a:br>
              <a:rPr lang="ro-RO" sz="1600" dirty="0">
                <a:solidFill>
                  <a:schemeClr val="tx1"/>
                </a:solidFill>
                <a:latin typeface="Arial" panose="020B0604020202020204" pitchFamily="34" charset="0"/>
              </a:rPr>
            </a:br>
            <a:r>
              <a:rPr lang="ro-RO" sz="1600" dirty="0">
                <a:solidFill>
                  <a:schemeClr val="tx1"/>
                </a:solidFill>
                <a:latin typeface="Arial" panose="020B0604020202020204" pitchFamily="34" charset="0"/>
              </a:rPr>
              <a:t>36. Dacă </a:t>
            </a:r>
            <a:r>
              <a:rPr lang="ro-RO" sz="1600" dirty="0" err="1">
                <a:solidFill>
                  <a:schemeClr val="tx1"/>
                </a:solidFill>
                <a:latin typeface="Arial" panose="020B0604020202020204" pitchFamily="34" charset="0"/>
              </a:rPr>
              <a:t>cerinţele</a:t>
            </a:r>
            <a:r>
              <a:rPr lang="ro-RO" sz="1600" dirty="0">
                <a:solidFill>
                  <a:schemeClr val="tx1"/>
                </a:solidFill>
                <a:latin typeface="Arial" panose="020B0604020202020204" pitchFamily="34" charset="0"/>
              </a:rPr>
              <a:t> de calitate a mediului pentru ape necesită </a:t>
            </a:r>
            <a:r>
              <a:rPr lang="ro-RO" sz="1600" dirty="0" err="1">
                <a:solidFill>
                  <a:schemeClr val="tx1"/>
                </a:solidFill>
                <a:latin typeface="Arial" panose="020B0604020202020204" pitchFamily="34" charset="0"/>
              </a:rPr>
              <a:t>condiţii</a:t>
            </a:r>
            <a:r>
              <a:rPr lang="ro-RO" sz="1600" dirty="0">
                <a:solidFill>
                  <a:schemeClr val="tx1"/>
                </a:solidFill>
                <a:latin typeface="Arial" panose="020B0604020202020204" pitchFamily="34" charset="0"/>
              </a:rPr>
              <a:t> de emisii mai stricte decât cele rezultate din utilizarea valorilor-limită de emisie, conform cu pct. 34-37 din prezentul Regulament, în </a:t>
            </a:r>
            <a:r>
              <a:rPr lang="ro-RO" sz="1600" dirty="0" err="1">
                <a:solidFill>
                  <a:schemeClr val="tx1"/>
                </a:solidFill>
                <a:latin typeface="Arial" panose="020B0604020202020204" pitchFamily="34" charset="0"/>
              </a:rPr>
              <a:t>autorizaţia</a:t>
            </a:r>
            <a:r>
              <a:rPr lang="ro-RO" sz="1600" dirty="0">
                <a:solidFill>
                  <a:schemeClr val="tx1"/>
                </a:solidFill>
                <a:latin typeface="Arial" panose="020B0604020202020204" pitchFamily="34" charset="0"/>
              </a:rPr>
              <a:t> de mediu pentru </a:t>
            </a:r>
            <a:r>
              <a:rPr lang="ro-RO" sz="1600" dirty="0" err="1">
                <a:solidFill>
                  <a:schemeClr val="tx1"/>
                </a:solidFill>
                <a:latin typeface="Arial" panose="020B0604020202020204" pitchFamily="34" charset="0"/>
              </a:rPr>
              <a:t>folosinţa</a:t>
            </a:r>
            <a:r>
              <a:rPr lang="ro-RO" sz="1600" dirty="0">
                <a:solidFill>
                  <a:schemeClr val="tx1"/>
                </a:solidFill>
                <a:latin typeface="Arial" panose="020B0604020202020204" pitchFamily="34" charset="0"/>
              </a:rPr>
              <a:t> specială a apei care implică deversarea apelor uzate vor fi incluse măsuri suplimentare </a:t>
            </a:r>
            <a:r>
              <a:rPr lang="ro-RO" sz="1600" dirty="0" err="1">
                <a:solidFill>
                  <a:schemeClr val="tx1"/>
                </a:solidFill>
                <a:latin typeface="Arial" panose="020B0604020202020204" pitchFamily="34" charset="0"/>
              </a:rPr>
              <a:t>şi</a:t>
            </a:r>
            <a:r>
              <a:rPr lang="ro-RO" sz="1600" dirty="0">
                <a:solidFill>
                  <a:schemeClr val="tx1"/>
                </a:solidFill>
                <a:latin typeface="Arial" panose="020B0604020202020204" pitchFamily="34" charset="0"/>
              </a:rPr>
              <a:t> mai stricte.</a:t>
            </a:r>
            <a:br>
              <a:rPr lang="ro-RO" sz="1600" dirty="0">
                <a:solidFill>
                  <a:schemeClr val="tx1"/>
                </a:solidFill>
                <a:latin typeface="Arial" panose="020B0604020202020204" pitchFamily="34" charset="0"/>
              </a:rPr>
            </a:br>
            <a:r>
              <a:rPr lang="ro-RO" sz="1600" dirty="0">
                <a:solidFill>
                  <a:schemeClr val="tx1"/>
                </a:solidFill>
                <a:latin typeface="Arial" panose="020B0604020202020204" pitchFamily="34" charset="0"/>
              </a:rPr>
              <a:t>37. Valorile-limită de emisie pentru un parametru al apelor uzate </a:t>
            </a:r>
            <a:r>
              <a:rPr lang="ro-RO" sz="1600" dirty="0" err="1">
                <a:solidFill>
                  <a:schemeClr val="tx1"/>
                </a:solidFill>
                <a:latin typeface="Arial" panose="020B0604020202020204" pitchFamily="34" charset="0"/>
              </a:rPr>
              <a:t>menţionate</a:t>
            </a:r>
            <a:r>
              <a:rPr lang="ro-RO" sz="1600" dirty="0">
                <a:solidFill>
                  <a:schemeClr val="tx1"/>
                </a:solidFill>
                <a:latin typeface="Arial" panose="020B0604020202020204" pitchFamily="34" charset="0"/>
              </a:rPr>
              <a:t> în pct.32, 34-37 din prezentul Regulament se referă la </a:t>
            </a:r>
            <a:r>
              <a:rPr lang="ro-RO" sz="1600" dirty="0" err="1">
                <a:solidFill>
                  <a:schemeClr val="tx1"/>
                </a:solidFill>
                <a:latin typeface="Arial" panose="020B0604020202020204" pitchFamily="34" charset="0"/>
              </a:rPr>
              <a:t>compoziţia</a:t>
            </a:r>
            <a:r>
              <a:rPr lang="ro-RO" sz="1600" dirty="0">
                <a:solidFill>
                  <a:schemeClr val="tx1"/>
                </a:solidFill>
                <a:latin typeface="Arial" panose="020B0604020202020204" pitchFamily="34" charset="0"/>
              </a:rPr>
              <a:t> unui flux de ape uzate sau al unui amestec de ape uzate la punctul de deversare finală într-un corp de apă recipient.</a:t>
            </a:r>
            <a:br>
              <a:rPr lang="ro-RO" sz="1600" dirty="0">
                <a:solidFill>
                  <a:schemeClr val="tx1"/>
                </a:solidFill>
                <a:latin typeface="Arial" panose="020B0604020202020204" pitchFamily="34" charset="0"/>
              </a:rPr>
            </a:br>
            <a:endParaRPr lang="ro-RO" sz="1600" dirty="0">
              <a:solidFill>
                <a:schemeClr val="tx1"/>
              </a:solidFill>
              <a:latin typeface="Arial" panose="020B0604020202020204" pitchFamily="34" charset="0"/>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0536936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625783"/>
            <a:ext cx="8839199" cy="4955217"/>
          </a:xfrm>
        </p:spPr>
        <p:txBody>
          <a:bodyPr/>
          <a:lstStyle/>
          <a:p>
            <a:r>
              <a:rPr lang="ro-RO" sz="1600" b="1" dirty="0">
                <a:solidFill>
                  <a:schemeClr val="tx1"/>
                </a:solidFill>
                <a:latin typeface="Arial" panose="020B0604020202020204" pitchFamily="34" charset="0"/>
              </a:rPr>
              <a:t>39.</a:t>
            </a:r>
            <a:r>
              <a:rPr lang="ro-RO" sz="1600" dirty="0">
                <a:solidFill>
                  <a:schemeClr val="tx1"/>
                </a:solidFill>
                <a:latin typeface="Arial" panose="020B0604020202020204" pitchFamily="34" charset="0"/>
              </a:rPr>
              <a:t> Valorile-limită de emisie pentru </a:t>
            </a:r>
            <a:r>
              <a:rPr lang="ro-RO" sz="1600" dirty="0" err="1">
                <a:solidFill>
                  <a:schemeClr val="tx1"/>
                </a:solidFill>
                <a:latin typeface="Arial" panose="020B0604020202020204" pitchFamily="34" charset="0"/>
              </a:rPr>
              <a:t>substanţele</a:t>
            </a:r>
            <a:r>
              <a:rPr lang="ro-RO" sz="1600" dirty="0">
                <a:solidFill>
                  <a:schemeClr val="tx1"/>
                </a:solidFill>
                <a:latin typeface="Arial" panose="020B0604020202020204" pitchFamily="34" charset="0"/>
              </a:rPr>
              <a:t> poluante se determină în punctul în care emisiile părăsesc </a:t>
            </a:r>
            <a:r>
              <a:rPr lang="ro-RO" sz="1600" dirty="0" err="1">
                <a:solidFill>
                  <a:schemeClr val="tx1"/>
                </a:solidFill>
                <a:latin typeface="Arial" panose="020B0604020202020204" pitchFamily="34" charset="0"/>
              </a:rPr>
              <a:t>instalaţia</a:t>
            </a:r>
            <a:r>
              <a:rPr lang="ro-RO" sz="1600" dirty="0">
                <a:solidFill>
                  <a:schemeClr val="tx1"/>
                </a:solidFill>
                <a:latin typeface="Arial" panose="020B0604020202020204" pitchFamily="34" charset="0"/>
              </a:rPr>
              <a:t>, iar la determinarea acestor valori nu se ia în considerare nici o diluare care intervine înainte de acest punct.</a:t>
            </a:r>
            <a:br>
              <a:rPr lang="ro-RO" sz="1600" dirty="0">
                <a:solidFill>
                  <a:schemeClr val="tx1"/>
                </a:solidFill>
                <a:latin typeface="Arial" panose="020B0604020202020204" pitchFamily="34" charset="0"/>
              </a:rPr>
            </a:br>
            <a:r>
              <a:rPr lang="ro-RO" sz="1600" dirty="0">
                <a:solidFill>
                  <a:schemeClr val="tx1"/>
                </a:solidFill>
                <a:latin typeface="Arial" panose="020B0604020202020204" pitchFamily="34" charset="0"/>
              </a:rPr>
              <a:t>În ceea ce </a:t>
            </a:r>
            <a:r>
              <a:rPr lang="ro-RO" sz="1600" dirty="0" err="1">
                <a:solidFill>
                  <a:schemeClr val="tx1"/>
                </a:solidFill>
                <a:latin typeface="Arial" panose="020B0604020202020204" pitchFamily="34" charset="0"/>
              </a:rPr>
              <a:t>priveşte</a:t>
            </a:r>
            <a:r>
              <a:rPr lang="ro-RO" sz="1600" dirty="0">
                <a:solidFill>
                  <a:schemeClr val="tx1"/>
                </a:solidFill>
                <a:latin typeface="Arial" panose="020B0604020202020204" pitchFamily="34" charset="0"/>
              </a:rPr>
              <a:t> evacuările indirecte de </a:t>
            </a:r>
            <a:r>
              <a:rPr lang="ro-RO" sz="1600" dirty="0" err="1">
                <a:solidFill>
                  <a:schemeClr val="tx1"/>
                </a:solidFill>
                <a:latin typeface="Arial" panose="020B0604020202020204" pitchFamily="34" charset="0"/>
              </a:rPr>
              <a:t>substanţe</a:t>
            </a:r>
            <a:r>
              <a:rPr lang="ro-RO" sz="1600" dirty="0">
                <a:solidFill>
                  <a:schemeClr val="tx1"/>
                </a:solidFill>
                <a:latin typeface="Arial" panose="020B0604020202020204" pitchFamily="34" charset="0"/>
              </a:rPr>
              <a:t> poluante în apă, se poate lua în considerare efectul unei </a:t>
            </a:r>
            <a:r>
              <a:rPr lang="ro-RO" sz="1600" dirty="0" err="1">
                <a:solidFill>
                  <a:schemeClr val="tx1"/>
                </a:solidFill>
                <a:latin typeface="Arial" panose="020B0604020202020204" pitchFamily="34" charset="0"/>
              </a:rPr>
              <a:t>instalaţii</a:t>
            </a:r>
            <a:r>
              <a:rPr lang="ro-RO" sz="1600" dirty="0">
                <a:solidFill>
                  <a:schemeClr val="tx1"/>
                </a:solidFill>
                <a:latin typeface="Arial" panose="020B0604020202020204" pitchFamily="34" charset="0"/>
              </a:rPr>
              <a:t> de epurare a apei la determinarea valorilor-limită de emisie ale </a:t>
            </a:r>
            <a:r>
              <a:rPr lang="ro-RO" sz="1600" dirty="0" err="1">
                <a:solidFill>
                  <a:schemeClr val="tx1"/>
                </a:solidFill>
                <a:latin typeface="Arial" panose="020B0604020202020204" pitchFamily="34" charset="0"/>
              </a:rPr>
              <a:t>instalaţiei</a:t>
            </a:r>
            <a:r>
              <a:rPr lang="ro-RO" sz="1600" dirty="0">
                <a:solidFill>
                  <a:schemeClr val="tx1"/>
                </a:solidFill>
                <a:latin typeface="Arial" panose="020B0604020202020204" pitchFamily="34" charset="0"/>
              </a:rPr>
              <a:t> în cauză, cu </a:t>
            </a:r>
            <a:r>
              <a:rPr lang="ro-RO" sz="1600" dirty="0" err="1">
                <a:solidFill>
                  <a:schemeClr val="tx1"/>
                </a:solidFill>
                <a:latin typeface="Arial" panose="020B0604020202020204" pitchFamily="34" charset="0"/>
              </a:rPr>
              <a:t>condiţia</a:t>
            </a:r>
            <a:r>
              <a:rPr lang="ro-RO" sz="1600" dirty="0">
                <a:solidFill>
                  <a:schemeClr val="tx1"/>
                </a:solidFill>
                <a:latin typeface="Arial" panose="020B0604020202020204" pitchFamily="34" charset="0"/>
              </a:rPr>
              <a:t> să fie asigurat un nivel echivalent de </a:t>
            </a:r>
            <a:r>
              <a:rPr lang="ro-RO" sz="1600" dirty="0" err="1">
                <a:solidFill>
                  <a:schemeClr val="tx1"/>
                </a:solidFill>
                <a:latin typeface="Arial" panose="020B0604020202020204" pitchFamily="34" charset="0"/>
              </a:rPr>
              <a:t>protecţie</a:t>
            </a:r>
            <a:r>
              <a:rPr lang="ro-RO" sz="1600" dirty="0">
                <a:solidFill>
                  <a:schemeClr val="tx1"/>
                </a:solidFill>
                <a:latin typeface="Arial" panose="020B0604020202020204" pitchFamily="34" charset="0"/>
              </a:rPr>
              <a:t> a mediului în ansamblul său </a:t>
            </a:r>
            <a:r>
              <a:rPr lang="ro-RO" sz="1600" dirty="0" err="1">
                <a:solidFill>
                  <a:schemeClr val="tx1"/>
                </a:solidFill>
                <a:latin typeface="Arial" panose="020B0604020202020204" pitchFamily="34" charset="0"/>
              </a:rPr>
              <a:t>şi</a:t>
            </a:r>
            <a:r>
              <a:rPr lang="ro-RO" sz="1600" dirty="0">
                <a:solidFill>
                  <a:schemeClr val="tx1"/>
                </a:solidFill>
                <a:latin typeface="Arial" panose="020B0604020202020204" pitchFamily="34" charset="0"/>
              </a:rPr>
              <a:t> acest fapt să nu conducă la niveluri mai ridicate de poluare a mediului.</a:t>
            </a:r>
            <a:br>
              <a:rPr lang="ro-RO" sz="1600" dirty="0">
                <a:solidFill>
                  <a:schemeClr val="tx1"/>
                </a:solidFill>
                <a:latin typeface="Arial" panose="020B0604020202020204" pitchFamily="34" charset="0"/>
              </a:rPr>
            </a:br>
            <a:r>
              <a:rPr lang="ro-RO" sz="1600" b="1" dirty="0">
                <a:solidFill>
                  <a:schemeClr val="tx1"/>
                </a:solidFill>
                <a:latin typeface="Arial" panose="020B0604020202020204" pitchFamily="34" charset="0"/>
              </a:rPr>
              <a:t>40.</a:t>
            </a:r>
            <a:r>
              <a:rPr lang="ro-RO" sz="1600" dirty="0">
                <a:solidFill>
                  <a:schemeClr val="tx1"/>
                </a:solidFill>
                <a:latin typeface="Arial" panose="020B0604020202020204" pitchFamily="34" charset="0"/>
              </a:rPr>
              <a:t> </a:t>
            </a:r>
            <a:r>
              <a:rPr lang="ro-RO" sz="1600" dirty="0">
                <a:solidFill>
                  <a:srgbClr val="FF0000"/>
                </a:solidFill>
                <a:latin typeface="Arial" panose="020B0604020202020204" pitchFamily="34" charset="0"/>
              </a:rPr>
              <a:t>Apele industrial uzate biodegradabile care provin de la </a:t>
            </a:r>
            <a:r>
              <a:rPr lang="ro-RO" sz="1600" dirty="0" err="1">
                <a:solidFill>
                  <a:srgbClr val="FF0000"/>
                </a:solidFill>
                <a:latin typeface="Arial" panose="020B0604020202020204" pitchFamily="34" charset="0"/>
              </a:rPr>
              <a:t>instalaţiile</a:t>
            </a:r>
            <a:r>
              <a:rPr lang="ro-RO" sz="1600" dirty="0">
                <a:solidFill>
                  <a:srgbClr val="FF0000"/>
                </a:solidFill>
                <a:latin typeface="Arial" panose="020B0604020202020204" pitchFamily="34" charset="0"/>
              </a:rPr>
              <a:t> sectoarelor industriale enumerate </a:t>
            </a:r>
            <a:r>
              <a:rPr lang="ro-RO" sz="1600" dirty="0" err="1">
                <a:solidFill>
                  <a:srgbClr val="FF0000"/>
                </a:solidFill>
                <a:latin typeface="Arial" panose="020B0604020202020204" pitchFamily="34" charset="0"/>
              </a:rPr>
              <a:t>şi</a:t>
            </a:r>
            <a:r>
              <a:rPr lang="ro-RO" sz="1600" dirty="0">
                <a:solidFill>
                  <a:srgbClr val="FF0000"/>
                </a:solidFill>
                <a:latin typeface="Arial" panose="020B0604020202020204" pitchFamily="34" charset="0"/>
              </a:rPr>
              <a:t> care nu intră în </a:t>
            </a:r>
            <a:r>
              <a:rPr lang="ro-RO" sz="1600" dirty="0" err="1">
                <a:solidFill>
                  <a:srgbClr val="FF0000"/>
                </a:solidFill>
                <a:latin typeface="Arial" panose="020B0604020202020204" pitchFamily="34" charset="0"/>
              </a:rPr>
              <a:t>staţiile</a:t>
            </a:r>
            <a:r>
              <a:rPr lang="ro-RO" sz="1600" dirty="0">
                <a:solidFill>
                  <a:srgbClr val="FF0000"/>
                </a:solidFill>
                <a:latin typeface="Arial" panose="020B0604020202020204" pitchFamily="34" charset="0"/>
              </a:rPr>
              <a:t> de epurare a apelor urbane reziduale, înainte de a fi evacuate în apele receptoare, vor respecta </a:t>
            </a:r>
            <a:r>
              <a:rPr lang="ro-RO" sz="1600" dirty="0" err="1">
                <a:solidFill>
                  <a:srgbClr val="FF0000"/>
                </a:solidFill>
                <a:latin typeface="Arial" panose="020B0604020202020204" pitchFamily="34" charset="0"/>
              </a:rPr>
              <a:t>condiţiile</a:t>
            </a:r>
            <a:r>
              <a:rPr lang="ro-RO" sz="1600" dirty="0">
                <a:solidFill>
                  <a:srgbClr val="FF0000"/>
                </a:solidFill>
                <a:latin typeface="Arial" panose="020B0604020202020204" pitchFamily="34" charset="0"/>
              </a:rPr>
              <a:t> stabilite în reglementările prealabile </a:t>
            </a:r>
            <a:r>
              <a:rPr lang="ro-RO" sz="1600" dirty="0" err="1">
                <a:solidFill>
                  <a:srgbClr val="FF0000"/>
                </a:solidFill>
                <a:latin typeface="Arial" panose="020B0604020202020204" pitchFamily="34" charset="0"/>
              </a:rPr>
              <a:t>şi</a:t>
            </a:r>
            <a:r>
              <a:rPr lang="ro-RO" sz="1600" dirty="0">
                <a:solidFill>
                  <a:srgbClr val="FF0000"/>
                </a:solidFill>
                <a:latin typeface="Arial" panose="020B0604020202020204" pitchFamily="34" charset="0"/>
              </a:rPr>
              <a:t>/sau în </a:t>
            </a:r>
            <a:r>
              <a:rPr lang="ro-RO" sz="1600" dirty="0" err="1">
                <a:solidFill>
                  <a:srgbClr val="FF0000"/>
                </a:solidFill>
                <a:latin typeface="Arial" panose="020B0604020202020204" pitchFamily="34" charset="0"/>
              </a:rPr>
              <a:t>autorizaţiile</a:t>
            </a:r>
            <a:r>
              <a:rPr lang="ro-RO" sz="1600" dirty="0">
                <a:solidFill>
                  <a:srgbClr val="FF0000"/>
                </a:solidFill>
                <a:latin typeface="Arial" panose="020B0604020202020204" pitchFamily="34" charset="0"/>
              </a:rPr>
              <a:t> specifice ale </a:t>
            </a:r>
            <a:r>
              <a:rPr lang="ro-RO" sz="1600" dirty="0" err="1">
                <a:solidFill>
                  <a:srgbClr val="FF0000"/>
                </a:solidFill>
                <a:latin typeface="Arial" panose="020B0604020202020204" pitchFamily="34" charset="0"/>
              </a:rPr>
              <a:t>autorităţii</a:t>
            </a:r>
            <a:r>
              <a:rPr lang="ro-RO" sz="1600" dirty="0">
                <a:solidFill>
                  <a:srgbClr val="FF0000"/>
                </a:solidFill>
                <a:latin typeface="Arial" panose="020B0604020202020204" pitchFamily="34" charset="0"/>
              </a:rPr>
              <a:t> competente pentru toate evacuările care provin din </a:t>
            </a:r>
            <a:r>
              <a:rPr lang="ro-RO" sz="1600" dirty="0" err="1">
                <a:solidFill>
                  <a:srgbClr val="FF0000"/>
                </a:solidFill>
                <a:latin typeface="Arial" panose="020B0604020202020204" pitchFamily="34" charset="0"/>
              </a:rPr>
              <a:t>instalaţii</a:t>
            </a:r>
            <a:r>
              <a:rPr lang="ro-RO" sz="1600" dirty="0">
                <a:solidFill>
                  <a:srgbClr val="FF0000"/>
                </a:solidFill>
                <a:latin typeface="Arial" panose="020B0604020202020204" pitchFamily="34" charset="0"/>
              </a:rPr>
              <a:t> prevăzute pentru un echivalent locuitor (EL) de cel </a:t>
            </a:r>
            <a:r>
              <a:rPr lang="ro-RO" sz="1600" dirty="0" err="1">
                <a:solidFill>
                  <a:srgbClr val="FF0000"/>
                </a:solidFill>
                <a:latin typeface="Arial" panose="020B0604020202020204" pitchFamily="34" charset="0"/>
              </a:rPr>
              <a:t>puţin</a:t>
            </a:r>
            <a:r>
              <a:rPr lang="ro-RO" sz="1600" dirty="0">
                <a:solidFill>
                  <a:srgbClr val="FF0000"/>
                </a:solidFill>
                <a:latin typeface="Arial" panose="020B0604020202020204" pitchFamily="34" charset="0"/>
              </a:rPr>
              <a:t> 4000.</a:t>
            </a:r>
            <a:br>
              <a:rPr lang="ro-RO" sz="1600" dirty="0">
                <a:solidFill>
                  <a:srgbClr val="FF0000"/>
                </a:solidFill>
                <a:latin typeface="Arial" panose="020B0604020202020204" pitchFamily="34" charset="0"/>
              </a:rPr>
            </a:br>
            <a:br>
              <a:rPr lang="ro-RO" sz="1600" dirty="0">
                <a:solidFill>
                  <a:srgbClr val="FF0000"/>
                </a:solidFill>
                <a:latin typeface="Arial" panose="020B0604020202020204" pitchFamily="34" charset="0"/>
              </a:rPr>
            </a:br>
            <a:r>
              <a:rPr lang="ro-RO" sz="1600" dirty="0">
                <a:solidFill>
                  <a:schemeClr val="tx1"/>
                </a:solidFill>
                <a:latin typeface="Arial" panose="020B0604020202020204" pitchFamily="34" charset="0"/>
              </a:rPr>
              <a:t>Respectiv, în conformitate cu prevederile pct. 5 </a:t>
            </a:r>
            <a:r>
              <a:rPr lang="ro-RO" sz="1600" dirty="0" err="1">
                <a:solidFill>
                  <a:schemeClr val="tx1"/>
                </a:solidFill>
                <a:latin typeface="Arial" panose="020B0604020202020204" pitchFamily="34" charset="0"/>
              </a:rPr>
              <a:t>şi</a:t>
            </a:r>
            <a:r>
              <a:rPr lang="ro-RO" sz="1600" dirty="0">
                <a:solidFill>
                  <a:schemeClr val="tx1"/>
                </a:solidFill>
                <a:latin typeface="Arial" panose="020B0604020202020204" pitchFamily="34" charset="0"/>
              </a:rPr>
              <a:t> tab. nr. 1 din Anexa nr. 8 a HG nr. 950/2013, </a:t>
            </a:r>
            <a:r>
              <a:rPr lang="ro-RO" sz="1600" dirty="0">
                <a:solidFill>
                  <a:srgbClr val="FF0000"/>
                </a:solidFill>
                <a:latin typeface="Arial" panose="020B0604020202020204" pitchFamily="34" charset="0"/>
              </a:rPr>
              <a:t>întreprinderile industriale care deversează apele uzate rezultate din activitatea de producere (industrie) </a:t>
            </a:r>
            <a:r>
              <a:rPr lang="ro-RO" sz="1600" dirty="0" err="1">
                <a:solidFill>
                  <a:srgbClr val="FF0000"/>
                </a:solidFill>
                <a:latin typeface="Arial" panose="020B0604020202020204" pitchFamily="34" charset="0"/>
              </a:rPr>
              <a:t>şi</a:t>
            </a:r>
            <a:r>
              <a:rPr lang="ro-RO" sz="1600" dirty="0">
                <a:solidFill>
                  <a:srgbClr val="FF0000"/>
                </a:solidFill>
                <a:latin typeface="Arial" panose="020B0604020202020204" pitchFamily="34" charset="0"/>
              </a:rPr>
              <a:t>/sau prestare servicii, trebuie să se asigurare cu sistem de colectare a apelor uzate </a:t>
            </a:r>
            <a:r>
              <a:rPr lang="ro-RO" sz="1600" dirty="0" err="1">
                <a:solidFill>
                  <a:srgbClr val="FF0000"/>
                </a:solidFill>
                <a:latin typeface="Arial" panose="020B0604020202020204" pitchFamily="34" charset="0"/>
              </a:rPr>
              <a:t>şi</a:t>
            </a:r>
            <a:r>
              <a:rPr lang="ro-RO" sz="1600" dirty="0">
                <a:solidFill>
                  <a:srgbClr val="FF0000"/>
                </a:solidFill>
                <a:latin typeface="Arial" panose="020B0604020202020204" pitchFamily="34" charset="0"/>
              </a:rPr>
              <a:t> să aplice epurarea secundară </a:t>
            </a:r>
            <a:r>
              <a:rPr lang="ro-RO" sz="1600" dirty="0">
                <a:latin typeface="Arial" panose="020B0604020202020204" pitchFamily="34" charset="0"/>
              </a:rPr>
              <a:t>(eliminarea încărcărilor biologice </a:t>
            </a:r>
            <a:r>
              <a:rPr lang="ro-RO" sz="1600" dirty="0" err="1">
                <a:latin typeface="Arial" panose="020B0604020202020204" pitchFamily="34" charset="0"/>
              </a:rPr>
              <a:t>şi</a:t>
            </a:r>
            <a:r>
              <a:rPr lang="ro-RO" sz="1600" dirty="0">
                <a:latin typeface="Arial" panose="020B0604020202020204" pitchFamily="34" charset="0"/>
              </a:rPr>
              <a:t> a suspensiilor) </a:t>
            </a:r>
            <a:r>
              <a:rPr lang="ro-RO" sz="1600" dirty="0">
                <a:solidFill>
                  <a:srgbClr val="FF0000"/>
                </a:solidFill>
                <a:latin typeface="Arial" panose="020B0604020202020204" pitchFamily="34" charset="0"/>
              </a:rPr>
              <a:t>sau echivalentă. </a:t>
            </a:r>
            <a:r>
              <a:rPr lang="ro-RO" sz="1600" dirty="0">
                <a:solidFill>
                  <a:schemeClr val="tx1"/>
                </a:solidFill>
                <a:latin typeface="Arial" panose="020B0604020202020204" pitchFamily="34" charset="0"/>
              </a:rPr>
              <a:t>Astfel, conchidem că </a:t>
            </a:r>
            <a:r>
              <a:rPr lang="ro-RO" sz="1600" dirty="0" err="1">
                <a:solidFill>
                  <a:schemeClr val="tx1"/>
                </a:solidFill>
                <a:latin typeface="Arial" panose="020B0604020202020204" pitchFamily="34" charset="0"/>
              </a:rPr>
              <a:t>agenţii</a:t>
            </a:r>
            <a:r>
              <a:rPr lang="ro-RO" sz="1600" dirty="0">
                <a:solidFill>
                  <a:schemeClr val="tx1"/>
                </a:solidFill>
                <a:latin typeface="Arial" panose="020B0604020202020204" pitchFamily="34" charset="0"/>
              </a:rPr>
              <a:t> economici care </a:t>
            </a:r>
            <a:r>
              <a:rPr lang="ro-RO" sz="1600" dirty="0" err="1">
                <a:solidFill>
                  <a:schemeClr val="tx1"/>
                </a:solidFill>
                <a:latin typeface="Arial" panose="020B0604020202020204" pitchFamily="34" charset="0"/>
              </a:rPr>
              <a:t>desfăşoară</a:t>
            </a:r>
            <a:r>
              <a:rPr lang="ro-RO" sz="1600" dirty="0">
                <a:solidFill>
                  <a:schemeClr val="tx1"/>
                </a:solidFill>
                <a:latin typeface="Arial" panose="020B0604020202020204" pitchFamily="34" charset="0"/>
              </a:rPr>
              <a:t> activitate de producere (industrii) </a:t>
            </a:r>
            <a:r>
              <a:rPr lang="ro-RO" sz="1600" dirty="0" err="1">
                <a:solidFill>
                  <a:schemeClr val="tx1"/>
                </a:solidFill>
                <a:latin typeface="Arial" panose="020B0604020202020204" pitchFamily="34" charset="0"/>
              </a:rPr>
              <a:t>şi</a:t>
            </a:r>
            <a:r>
              <a:rPr lang="ro-RO" sz="1600" dirty="0">
                <a:solidFill>
                  <a:schemeClr val="tx1"/>
                </a:solidFill>
                <a:latin typeface="Arial" panose="020B0604020202020204" pitchFamily="34" charset="0"/>
              </a:rPr>
              <a:t>/sau prestări de servicii, sunt </a:t>
            </a:r>
            <a:r>
              <a:rPr lang="ro-RO" sz="1600" dirty="0" err="1">
                <a:solidFill>
                  <a:schemeClr val="tx1"/>
                </a:solidFill>
                <a:latin typeface="Arial" panose="020B0604020202020204" pitchFamily="34" charset="0"/>
              </a:rPr>
              <a:t>obligaţi</a:t>
            </a:r>
            <a:r>
              <a:rPr lang="ro-RO" sz="1600" dirty="0">
                <a:solidFill>
                  <a:schemeClr val="tx1"/>
                </a:solidFill>
                <a:latin typeface="Arial" panose="020B0604020202020204" pitchFamily="34" charset="0"/>
              </a:rPr>
              <a:t> sa </a:t>
            </a:r>
            <a:r>
              <a:rPr lang="ro-RO" sz="1600" dirty="0" err="1">
                <a:solidFill>
                  <a:schemeClr val="tx1"/>
                </a:solidFill>
                <a:latin typeface="Arial" panose="020B0604020202020204" pitchFamily="34" charset="0"/>
              </a:rPr>
              <a:t>deţină</a:t>
            </a:r>
            <a:r>
              <a:rPr lang="ro-RO" sz="1600" dirty="0">
                <a:solidFill>
                  <a:schemeClr val="tx1"/>
                </a:solidFill>
                <a:latin typeface="Arial" panose="020B0604020202020204" pitchFamily="34" charset="0"/>
              </a:rPr>
              <a:t> </a:t>
            </a:r>
            <a:r>
              <a:rPr lang="ro-RO" sz="1600" dirty="0" err="1">
                <a:solidFill>
                  <a:schemeClr val="tx1"/>
                </a:solidFill>
                <a:latin typeface="Arial" panose="020B0604020202020204" pitchFamily="34" charset="0"/>
              </a:rPr>
              <a:t>şi</a:t>
            </a:r>
            <a:r>
              <a:rPr lang="ro-RO" sz="1600" dirty="0">
                <a:solidFill>
                  <a:schemeClr val="tx1"/>
                </a:solidFill>
                <a:latin typeface="Arial" panose="020B0604020202020204" pitchFamily="34" charset="0"/>
              </a:rPr>
              <a:t> să exploateze </a:t>
            </a:r>
            <a:r>
              <a:rPr lang="ro-RO" sz="1600" dirty="0" err="1">
                <a:solidFill>
                  <a:schemeClr val="tx1"/>
                </a:solidFill>
                <a:latin typeface="Arial" panose="020B0604020202020204" pitchFamily="34" charset="0"/>
              </a:rPr>
              <a:t>staţii</a:t>
            </a:r>
            <a:r>
              <a:rPr lang="ro-RO" sz="1600" dirty="0">
                <a:solidFill>
                  <a:schemeClr val="tx1"/>
                </a:solidFill>
                <a:latin typeface="Arial" panose="020B0604020202020204" pitchFamily="34" charset="0"/>
              </a:rPr>
              <a:t> de epurare proprii (locale). </a:t>
            </a: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2130847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52400" y="1684242"/>
            <a:ext cx="8839199" cy="4468668"/>
          </a:xfrm>
        </p:spPr>
        <p:txBody>
          <a:bodyPr/>
          <a:lstStyle/>
          <a:p>
            <a:pPr>
              <a:spcBef>
                <a:spcPts val="0"/>
              </a:spcBef>
              <a:spcAft>
                <a:spcPts val="0"/>
              </a:spcAft>
            </a:pPr>
            <a:r>
              <a:rPr lang="ro-RO" sz="1600" dirty="0">
                <a:solidFill>
                  <a:schemeClr val="tx1"/>
                </a:solidFill>
                <a:latin typeface="Arial" panose="020B0604020202020204" pitchFamily="34" charset="0"/>
              </a:rPr>
              <a:t>Capitolul VII</a:t>
            </a:r>
            <a:br>
              <a:rPr lang="ro-RO" sz="1600" dirty="0">
                <a:solidFill>
                  <a:schemeClr val="tx1"/>
                </a:solidFill>
                <a:latin typeface="Arial" panose="020B0604020202020204" pitchFamily="34" charset="0"/>
              </a:rPr>
            </a:br>
            <a:r>
              <a:rPr lang="ro-RO" sz="1600" dirty="0">
                <a:solidFill>
                  <a:schemeClr val="tx1"/>
                </a:solidFill>
                <a:latin typeface="Arial" panose="020B0604020202020204" pitchFamily="34" charset="0"/>
              </a:rPr>
              <a:t>MONITORIZAREA EVACUĂRII APELOR UZATE</a:t>
            </a:r>
            <a:br>
              <a:rPr lang="ro-RO" sz="1600" dirty="0">
                <a:solidFill>
                  <a:schemeClr val="tx1"/>
                </a:solidFill>
                <a:latin typeface="Arial" panose="020B0604020202020204" pitchFamily="34" charset="0"/>
              </a:rPr>
            </a:br>
            <a:r>
              <a:rPr lang="ro-RO" sz="1600" dirty="0">
                <a:solidFill>
                  <a:schemeClr val="tx1"/>
                </a:solidFill>
                <a:latin typeface="Arial" panose="020B0604020202020204" pitchFamily="34" charset="0"/>
              </a:rPr>
              <a:t>41. Monitorizarea evacuării apelor uzate se realizează în conformitate cu </a:t>
            </a:r>
            <a:r>
              <a:rPr lang="ro-RO" sz="1600" dirty="0" err="1">
                <a:solidFill>
                  <a:schemeClr val="tx1"/>
                </a:solidFill>
                <a:latin typeface="Arial" panose="020B0604020202020204" pitchFamily="34" charset="0"/>
              </a:rPr>
              <a:t>specificaţiile</a:t>
            </a:r>
            <a:r>
              <a:rPr lang="ro-RO" sz="1600" dirty="0">
                <a:solidFill>
                  <a:schemeClr val="tx1"/>
                </a:solidFill>
                <a:latin typeface="Arial" panose="020B0604020202020204" pitchFamily="34" charset="0"/>
              </a:rPr>
              <a:t> din anexa nr.10 la prezentul Regulament </a:t>
            </a:r>
            <a:r>
              <a:rPr lang="ro-RO" sz="1600" dirty="0" err="1">
                <a:solidFill>
                  <a:schemeClr val="tx1"/>
                </a:solidFill>
                <a:latin typeface="Arial" panose="020B0604020202020204" pitchFamily="34" charset="0"/>
              </a:rPr>
              <a:t>şi</a:t>
            </a:r>
            <a:r>
              <a:rPr lang="ro-RO" sz="1600" dirty="0">
                <a:solidFill>
                  <a:schemeClr val="tx1"/>
                </a:solidFill>
                <a:latin typeface="Arial" panose="020B0604020202020204" pitchFamily="34" charset="0"/>
              </a:rPr>
              <a:t> va cuprinde </a:t>
            </a:r>
            <a:r>
              <a:rPr lang="ro-RO" sz="1600" dirty="0" err="1">
                <a:solidFill>
                  <a:schemeClr val="tx1"/>
                </a:solidFill>
                <a:latin typeface="Arial" panose="020B0604020202020204" pitchFamily="34" charset="0"/>
              </a:rPr>
              <a:t>activităţi</a:t>
            </a:r>
            <a:r>
              <a:rPr lang="ro-RO" sz="1600" dirty="0">
                <a:solidFill>
                  <a:schemeClr val="tx1"/>
                </a:solidFill>
                <a:latin typeface="Arial" panose="020B0604020202020204" pitchFamily="34" charset="0"/>
              </a:rPr>
              <a:t> privind:</a:t>
            </a:r>
            <a:br>
              <a:rPr lang="ro-RO" sz="1600" dirty="0">
                <a:solidFill>
                  <a:schemeClr val="tx1"/>
                </a:solidFill>
                <a:latin typeface="Arial" panose="020B0604020202020204" pitchFamily="34" charset="0"/>
              </a:rPr>
            </a:br>
            <a:r>
              <a:rPr lang="ro-RO" sz="1600" dirty="0">
                <a:solidFill>
                  <a:schemeClr val="tx1"/>
                </a:solidFill>
                <a:latin typeface="Arial" panose="020B0604020202020204" pitchFamily="34" charset="0"/>
              </a:rPr>
              <a:t>1) măsurarea debitului apelor uzate;</a:t>
            </a:r>
            <a:br>
              <a:rPr lang="ro-RO" sz="1600" dirty="0">
                <a:solidFill>
                  <a:schemeClr val="tx1"/>
                </a:solidFill>
                <a:latin typeface="Arial" panose="020B0604020202020204" pitchFamily="34" charset="0"/>
              </a:rPr>
            </a:br>
            <a:r>
              <a:rPr lang="ro-RO" sz="1600" dirty="0">
                <a:solidFill>
                  <a:schemeClr val="tx1"/>
                </a:solidFill>
                <a:latin typeface="Arial" panose="020B0604020202020204" pitchFamily="34" charset="0"/>
              </a:rPr>
              <a:t>2) prelevarea, conservarea </a:t>
            </a:r>
            <a:r>
              <a:rPr lang="ro-RO" sz="1600" dirty="0" err="1">
                <a:solidFill>
                  <a:schemeClr val="tx1"/>
                </a:solidFill>
                <a:latin typeface="Arial" panose="020B0604020202020204" pitchFamily="34" charset="0"/>
              </a:rPr>
              <a:t>şi</a:t>
            </a:r>
            <a:r>
              <a:rPr lang="ro-RO" sz="1600" dirty="0">
                <a:solidFill>
                  <a:schemeClr val="tx1"/>
                </a:solidFill>
                <a:latin typeface="Arial" panose="020B0604020202020204" pitchFamily="34" charset="0"/>
              </a:rPr>
              <a:t> </a:t>
            </a:r>
            <a:r>
              <a:rPr lang="ro-RO" sz="1600" dirty="0" err="1">
                <a:solidFill>
                  <a:schemeClr val="tx1"/>
                </a:solidFill>
                <a:latin typeface="Arial" panose="020B0604020202020204" pitchFamily="34" charset="0"/>
              </a:rPr>
              <a:t>pretratarea</a:t>
            </a:r>
            <a:r>
              <a:rPr lang="ro-RO" sz="1600" dirty="0">
                <a:solidFill>
                  <a:schemeClr val="tx1"/>
                </a:solidFill>
                <a:latin typeface="Arial" panose="020B0604020202020204" pitchFamily="34" charset="0"/>
              </a:rPr>
              <a:t> probelor;</a:t>
            </a:r>
            <a:br>
              <a:rPr lang="ro-RO" sz="1600" dirty="0">
                <a:solidFill>
                  <a:schemeClr val="tx1"/>
                </a:solidFill>
                <a:latin typeface="Arial" panose="020B0604020202020204" pitchFamily="34" charset="0"/>
              </a:rPr>
            </a:br>
            <a:r>
              <a:rPr lang="ro-RO" sz="1600" dirty="0">
                <a:solidFill>
                  <a:schemeClr val="tx1"/>
                </a:solidFill>
                <a:latin typeface="Arial" panose="020B0604020202020204" pitchFamily="34" charset="0"/>
              </a:rPr>
              <a:t>3) analiza </a:t>
            </a:r>
            <a:r>
              <a:rPr lang="ro-RO" sz="1600" dirty="0" err="1">
                <a:solidFill>
                  <a:schemeClr val="tx1"/>
                </a:solidFill>
                <a:latin typeface="Arial" panose="020B0604020202020204" pitchFamily="34" charset="0"/>
              </a:rPr>
              <a:t>şi</a:t>
            </a:r>
            <a:r>
              <a:rPr lang="ro-RO" sz="1600" dirty="0">
                <a:solidFill>
                  <a:schemeClr val="tx1"/>
                </a:solidFill>
                <a:latin typeface="Arial" panose="020B0604020202020204" pitchFamily="34" charset="0"/>
              </a:rPr>
              <a:t> evaluarea rezultatelor măsurătorilor;</a:t>
            </a:r>
            <a:br>
              <a:rPr lang="ro-RO" sz="1600" dirty="0">
                <a:solidFill>
                  <a:schemeClr val="tx1"/>
                </a:solidFill>
                <a:latin typeface="Arial" panose="020B0604020202020204" pitchFamily="34" charset="0"/>
              </a:rPr>
            </a:br>
            <a:r>
              <a:rPr lang="ro-RO" sz="1600" dirty="0">
                <a:solidFill>
                  <a:schemeClr val="tx1"/>
                </a:solidFill>
                <a:latin typeface="Arial" panose="020B0604020202020204" pitchFamily="34" charset="0"/>
              </a:rPr>
              <a:t>4) verificarea respectării valorilor-limită de emisie.</a:t>
            </a:r>
            <a:br>
              <a:rPr lang="ro-RO" sz="1600" dirty="0">
                <a:solidFill>
                  <a:schemeClr val="tx1"/>
                </a:solidFill>
                <a:latin typeface="Arial" panose="020B0604020202020204" pitchFamily="34" charset="0"/>
              </a:rPr>
            </a:br>
            <a:r>
              <a:rPr lang="ro-RO" sz="1600" dirty="0">
                <a:solidFill>
                  <a:schemeClr val="tx1"/>
                </a:solidFill>
                <a:latin typeface="Arial" panose="020B0604020202020204" pitchFamily="34" charset="0"/>
              </a:rPr>
              <a:t>42. Monitorizarea evacuării apelor uzate se efectuează de către titularul </a:t>
            </a:r>
            <a:r>
              <a:rPr lang="ro-RO" sz="1600" dirty="0" err="1">
                <a:solidFill>
                  <a:schemeClr val="tx1"/>
                </a:solidFill>
                <a:latin typeface="Arial" panose="020B0604020202020204" pitchFamily="34" charset="0"/>
              </a:rPr>
              <a:t>autorizaţiei</a:t>
            </a:r>
            <a:r>
              <a:rPr lang="ro-RO" sz="1600" dirty="0">
                <a:solidFill>
                  <a:schemeClr val="tx1"/>
                </a:solidFill>
                <a:latin typeface="Arial" panose="020B0604020202020204" pitchFamily="34" charset="0"/>
              </a:rPr>
              <a:t> (automonitorizare) </a:t>
            </a:r>
            <a:r>
              <a:rPr lang="ro-RO" sz="1600" dirty="0" err="1">
                <a:solidFill>
                  <a:schemeClr val="tx1"/>
                </a:solidFill>
                <a:latin typeface="Arial" panose="020B0604020202020204" pitchFamily="34" charset="0"/>
              </a:rPr>
              <a:t>şi</a:t>
            </a:r>
            <a:r>
              <a:rPr lang="ro-RO" sz="1600" dirty="0">
                <a:solidFill>
                  <a:schemeClr val="tx1"/>
                </a:solidFill>
                <a:latin typeface="Arial" panose="020B0604020202020204" pitchFamily="34" charset="0"/>
              </a:rPr>
              <a:t> de către autoritatea competentă (monitorizare externă). Automonitorizarea </a:t>
            </a:r>
            <a:r>
              <a:rPr lang="ro-RO" sz="1600" dirty="0" err="1">
                <a:solidFill>
                  <a:schemeClr val="tx1"/>
                </a:solidFill>
                <a:latin typeface="Arial" panose="020B0604020202020204" pitchFamily="34" charset="0"/>
              </a:rPr>
              <a:t>şi</a:t>
            </a:r>
            <a:r>
              <a:rPr lang="ro-RO" sz="1600" dirty="0">
                <a:solidFill>
                  <a:schemeClr val="tx1"/>
                </a:solidFill>
                <a:latin typeface="Arial" panose="020B0604020202020204" pitchFamily="34" charset="0"/>
              </a:rPr>
              <a:t> monitorizarea externă nu se efectuează de către una </a:t>
            </a:r>
            <a:r>
              <a:rPr lang="ro-RO" sz="1600" dirty="0" err="1">
                <a:solidFill>
                  <a:schemeClr val="tx1"/>
                </a:solidFill>
                <a:latin typeface="Arial" panose="020B0604020202020204" pitchFamily="34" charset="0"/>
              </a:rPr>
              <a:t>şi</a:t>
            </a:r>
            <a:r>
              <a:rPr lang="ro-RO" sz="1600" dirty="0">
                <a:solidFill>
                  <a:schemeClr val="tx1"/>
                </a:solidFill>
                <a:latin typeface="Arial" panose="020B0604020202020204" pitchFamily="34" charset="0"/>
              </a:rPr>
              <a:t> </a:t>
            </a:r>
            <a:r>
              <a:rPr lang="ro-RO" sz="1600" dirty="0" err="1">
                <a:solidFill>
                  <a:schemeClr val="tx1"/>
                </a:solidFill>
                <a:latin typeface="Arial" panose="020B0604020202020204" pitchFamily="34" charset="0"/>
              </a:rPr>
              <a:t>aceeaşi</a:t>
            </a:r>
            <a:r>
              <a:rPr lang="ro-RO" sz="1600" dirty="0">
                <a:solidFill>
                  <a:schemeClr val="tx1"/>
                </a:solidFill>
                <a:latin typeface="Arial" panose="020B0604020202020204" pitchFamily="34" charset="0"/>
              </a:rPr>
              <a:t> persoană fizică sau jur</a:t>
            </a:r>
            <a:r>
              <a:rPr lang="ro-RO" sz="1600" dirty="0">
                <a:latin typeface="Arial" panose="020B0604020202020204" pitchFamily="34" charset="0"/>
              </a:rPr>
              <a:t>idică.</a:t>
            </a:r>
            <a:br>
              <a:rPr lang="ro-RO" sz="1600" dirty="0">
                <a:latin typeface="Arial" panose="020B0604020202020204" pitchFamily="34" charset="0"/>
              </a:rPr>
            </a:br>
            <a:r>
              <a:rPr lang="ro-RO" sz="1600" dirty="0">
                <a:latin typeface="Arial" panose="020B0604020202020204" pitchFamily="34" charset="0"/>
              </a:rPr>
              <a:t> </a:t>
            </a:r>
            <a:br>
              <a:rPr lang="ro-RO" sz="1600" dirty="0">
                <a:latin typeface="Arial" panose="020B0604020202020204" pitchFamily="34" charset="0"/>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1252680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52400" y="1503144"/>
            <a:ext cx="8839199" cy="5017025"/>
          </a:xfrm>
        </p:spPr>
        <p:txBody>
          <a:bodyPr/>
          <a:lstStyle/>
          <a:p>
            <a:r>
              <a:rPr lang="ro-RO" sz="1600" b="1" dirty="0">
                <a:latin typeface="Arial" panose="020B0604020202020204" pitchFamily="34" charset="0"/>
              </a:rPr>
              <a:t>43.</a:t>
            </a:r>
            <a:r>
              <a:rPr lang="ro-RO" sz="1600" dirty="0">
                <a:latin typeface="Arial" panose="020B0604020202020204" pitchFamily="34" charset="0"/>
              </a:rPr>
              <a:t> </a:t>
            </a:r>
            <a:r>
              <a:rPr lang="ro-RO" sz="1600" dirty="0">
                <a:solidFill>
                  <a:schemeClr val="tx1"/>
                </a:solidFill>
                <a:latin typeface="Arial" panose="020B0604020202020204" pitchFamily="34" charset="0"/>
              </a:rPr>
              <a:t>În procesul de autorizare a </a:t>
            </a:r>
            <a:r>
              <a:rPr lang="ro-RO" sz="1600" dirty="0" err="1">
                <a:solidFill>
                  <a:schemeClr val="tx1"/>
                </a:solidFill>
                <a:latin typeface="Arial" panose="020B0604020202020204" pitchFamily="34" charset="0"/>
              </a:rPr>
              <a:t>folosinţei</a:t>
            </a:r>
            <a:r>
              <a:rPr lang="ro-RO" sz="1600" dirty="0">
                <a:solidFill>
                  <a:schemeClr val="tx1"/>
                </a:solidFill>
                <a:latin typeface="Arial" panose="020B0604020202020204" pitchFamily="34" charset="0"/>
              </a:rPr>
              <a:t> speciale a apei care implică deversarea apelor uzate, autoritatea competentă decide cu privire la aplicarea parametrilor </a:t>
            </a:r>
            <a:r>
              <a:rPr lang="ro-RO" sz="1600" dirty="0" err="1">
                <a:solidFill>
                  <a:schemeClr val="tx1"/>
                </a:solidFill>
                <a:latin typeface="Arial" panose="020B0604020202020204" pitchFamily="34" charset="0"/>
              </a:rPr>
              <a:t>relevanţi</a:t>
            </a:r>
            <a:r>
              <a:rPr lang="ro-RO" sz="1600" dirty="0">
                <a:solidFill>
                  <a:schemeClr val="tx1"/>
                </a:solidFill>
                <a:latin typeface="Arial" panose="020B0604020202020204" pitchFamily="34" charset="0"/>
              </a:rPr>
              <a:t> pentru monitorizarea apelor uzate, </a:t>
            </a:r>
            <a:r>
              <a:rPr lang="ro-RO" sz="1600" dirty="0" err="1">
                <a:solidFill>
                  <a:schemeClr val="tx1"/>
                </a:solidFill>
                <a:latin typeface="Arial" panose="020B0604020202020204" pitchFamily="34" charset="0"/>
              </a:rPr>
              <a:t>ţinînd</a:t>
            </a:r>
            <a:r>
              <a:rPr lang="ro-RO" sz="1600" dirty="0">
                <a:solidFill>
                  <a:schemeClr val="tx1"/>
                </a:solidFill>
                <a:latin typeface="Arial" panose="020B0604020202020204" pitchFamily="34" charset="0"/>
              </a:rPr>
              <a:t> cont de sectorul </a:t>
            </a:r>
            <a:r>
              <a:rPr lang="ro-RO" sz="1600" dirty="0" err="1">
                <a:solidFill>
                  <a:schemeClr val="tx1"/>
                </a:solidFill>
                <a:latin typeface="Arial" panose="020B0604020202020204" pitchFamily="34" charset="0"/>
              </a:rPr>
              <a:t>şi</a:t>
            </a:r>
            <a:r>
              <a:rPr lang="ro-RO" sz="1600" dirty="0">
                <a:solidFill>
                  <a:schemeClr val="tx1"/>
                </a:solidFill>
                <a:latin typeface="Arial" panose="020B0604020202020204" pitchFamily="34" charset="0"/>
              </a:rPr>
              <a:t> activitatea de evacuare a apelor uzate, precum </a:t>
            </a:r>
            <a:r>
              <a:rPr lang="ro-RO" sz="1600" dirty="0" err="1">
                <a:solidFill>
                  <a:schemeClr val="tx1"/>
                </a:solidFill>
                <a:latin typeface="Arial" panose="020B0604020202020204" pitchFamily="34" charset="0"/>
              </a:rPr>
              <a:t>şi</a:t>
            </a:r>
            <a:r>
              <a:rPr lang="ro-RO" sz="1600" dirty="0">
                <a:solidFill>
                  <a:schemeClr val="tx1"/>
                </a:solidFill>
                <a:latin typeface="Arial" panose="020B0604020202020204" pitchFamily="34" charset="0"/>
              </a:rPr>
              <a:t> de </a:t>
            </a:r>
            <a:r>
              <a:rPr lang="ro-RO" sz="1600" dirty="0" err="1">
                <a:solidFill>
                  <a:schemeClr val="tx1"/>
                </a:solidFill>
                <a:latin typeface="Arial" panose="020B0604020202020204" pitchFamily="34" charset="0"/>
              </a:rPr>
              <a:t>poluanţii</a:t>
            </a:r>
            <a:r>
              <a:rPr lang="ro-RO" sz="1600" dirty="0">
                <a:solidFill>
                  <a:schemeClr val="tx1"/>
                </a:solidFill>
                <a:latin typeface="Arial" panose="020B0604020202020204" pitchFamily="34" charset="0"/>
              </a:rPr>
              <a:t> susceptibili de a fi </a:t>
            </a:r>
            <a:r>
              <a:rPr lang="ro-RO" sz="1600" dirty="0" err="1">
                <a:solidFill>
                  <a:schemeClr val="tx1"/>
                </a:solidFill>
                <a:latin typeface="Arial" panose="020B0604020202020204" pitchFamily="34" charset="0"/>
              </a:rPr>
              <a:t>emişi</a:t>
            </a:r>
            <a:r>
              <a:rPr lang="ro-RO" sz="1600" dirty="0">
                <a:solidFill>
                  <a:schemeClr val="tx1"/>
                </a:solidFill>
                <a:latin typeface="Arial" panose="020B0604020202020204" pitchFamily="34" charset="0"/>
              </a:rPr>
              <a:t> în </a:t>
            </a:r>
            <a:r>
              <a:rPr lang="ro-RO" sz="1600" dirty="0" err="1">
                <a:solidFill>
                  <a:schemeClr val="tx1"/>
                </a:solidFill>
                <a:latin typeface="Arial" panose="020B0604020202020204" pitchFamily="34" charset="0"/>
              </a:rPr>
              <a:t>cantităţi</a:t>
            </a:r>
            <a:r>
              <a:rPr lang="ro-RO" sz="1600" dirty="0">
                <a:solidFill>
                  <a:schemeClr val="tx1"/>
                </a:solidFill>
                <a:latin typeface="Arial" panose="020B0604020202020204" pitchFamily="34" charset="0"/>
              </a:rPr>
              <a:t> semnificative. Un parametru este relevant în cazul în care:</a:t>
            </a:r>
            <a:br>
              <a:rPr lang="ro-RO" sz="1600" dirty="0">
                <a:solidFill>
                  <a:schemeClr val="tx1"/>
                </a:solidFill>
                <a:latin typeface="Arial" panose="020B0604020202020204" pitchFamily="34" charset="0"/>
              </a:rPr>
            </a:br>
            <a:r>
              <a:rPr lang="ro-RO" sz="1600" dirty="0">
                <a:solidFill>
                  <a:schemeClr val="tx1"/>
                </a:solidFill>
                <a:latin typeface="Arial" panose="020B0604020202020204" pitchFamily="34" charset="0"/>
              </a:rPr>
              <a:t>1) </a:t>
            </a:r>
            <a:r>
              <a:rPr lang="ro-RO" sz="1600" dirty="0" err="1">
                <a:solidFill>
                  <a:schemeClr val="tx1"/>
                </a:solidFill>
                <a:latin typeface="Arial" panose="020B0604020202020204" pitchFamily="34" charset="0"/>
              </a:rPr>
              <a:t>apariţia</a:t>
            </a:r>
            <a:r>
              <a:rPr lang="ro-RO" sz="1600" dirty="0">
                <a:solidFill>
                  <a:schemeClr val="tx1"/>
                </a:solidFill>
                <a:latin typeface="Arial" panose="020B0604020202020204" pitchFamily="34" charset="0"/>
              </a:rPr>
              <a:t> este una tipică </a:t>
            </a:r>
            <a:r>
              <a:rPr lang="ro-RO" sz="1600" dirty="0" err="1">
                <a:solidFill>
                  <a:schemeClr val="tx1"/>
                </a:solidFill>
                <a:latin typeface="Arial" panose="020B0604020202020204" pitchFamily="34" charset="0"/>
              </a:rPr>
              <a:t>şi</a:t>
            </a:r>
            <a:r>
              <a:rPr lang="ro-RO" sz="1600" dirty="0">
                <a:solidFill>
                  <a:schemeClr val="tx1"/>
                </a:solidFill>
                <a:latin typeface="Arial" panose="020B0604020202020204" pitchFamily="34" charset="0"/>
              </a:rPr>
              <a:t> semnificativă pentru </a:t>
            </a:r>
            <a:r>
              <a:rPr lang="ro-RO" sz="1600" dirty="0" err="1">
                <a:solidFill>
                  <a:schemeClr val="tx1"/>
                </a:solidFill>
                <a:latin typeface="Arial" panose="020B0604020202020204" pitchFamily="34" charset="0"/>
              </a:rPr>
              <a:t>consistenţa</a:t>
            </a:r>
            <a:r>
              <a:rPr lang="ro-RO" sz="1600" dirty="0">
                <a:solidFill>
                  <a:schemeClr val="tx1"/>
                </a:solidFill>
                <a:latin typeface="Arial" panose="020B0604020202020204" pitchFamily="34" charset="0"/>
              </a:rPr>
              <a:t> apelor uzate;</a:t>
            </a:r>
            <a:br>
              <a:rPr lang="ro-RO" sz="1600" dirty="0">
                <a:solidFill>
                  <a:schemeClr val="tx1"/>
                </a:solidFill>
                <a:latin typeface="Arial" panose="020B0604020202020204" pitchFamily="34" charset="0"/>
              </a:rPr>
            </a:br>
            <a:r>
              <a:rPr lang="ro-RO" sz="1600" dirty="0">
                <a:solidFill>
                  <a:schemeClr val="tx1"/>
                </a:solidFill>
                <a:latin typeface="Arial" panose="020B0604020202020204" pitchFamily="34" charset="0"/>
              </a:rPr>
              <a:t>2) poluantul este evacuat;</a:t>
            </a:r>
            <a:br>
              <a:rPr lang="ro-RO" sz="1600" dirty="0">
                <a:solidFill>
                  <a:schemeClr val="tx1"/>
                </a:solidFill>
                <a:latin typeface="Arial" panose="020B0604020202020204" pitchFamily="34" charset="0"/>
              </a:rPr>
            </a:br>
            <a:r>
              <a:rPr lang="ro-RO" sz="1600" dirty="0">
                <a:solidFill>
                  <a:schemeClr val="tx1"/>
                </a:solidFill>
                <a:latin typeface="Arial" panose="020B0604020202020204" pitchFamily="34" charset="0"/>
              </a:rPr>
              <a:t>3) există pericolul </a:t>
            </a:r>
            <a:r>
              <a:rPr lang="ro-RO" sz="1600" dirty="0" err="1">
                <a:solidFill>
                  <a:schemeClr val="tx1"/>
                </a:solidFill>
                <a:latin typeface="Arial" panose="020B0604020202020204" pitchFamily="34" charset="0"/>
              </a:rPr>
              <a:t>depăşirii</a:t>
            </a:r>
            <a:r>
              <a:rPr lang="ro-RO" sz="1600" dirty="0">
                <a:solidFill>
                  <a:schemeClr val="tx1"/>
                </a:solidFill>
                <a:latin typeface="Arial" panose="020B0604020202020204" pitchFamily="34" charset="0"/>
              </a:rPr>
              <a:t> valorii-limită de emisie corespunzătoare.</a:t>
            </a:r>
            <a:br>
              <a:rPr lang="ro-RO" sz="1600" dirty="0">
                <a:solidFill>
                  <a:schemeClr val="tx1"/>
                </a:solidFill>
                <a:latin typeface="Arial" panose="020B0604020202020204" pitchFamily="34" charset="0"/>
              </a:rPr>
            </a:br>
            <a:r>
              <a:rPr lang="ro-RO" sz="1600" dirty="0">
                <a:solidFill>
                  <a:schemeClr val="tx1"/>
                </a:solidFill>
                <a:latin typeface="Arial" panose="020B0604020202020204" pitchFamily="34" charset="0"/>
              </a:rPr>
              <a:t>44. În </a:t>
            </a:r>
            <a:r>
              <a:rPr lang="ro-RO" sz="1600" dirty="0" err="1">
                <a:solidFill>
                  <a:schemeClr val="tx1"/>
                </a:solidFill>
                <a:latin typeface="Arial" panose="020B0604020202020204" pitchFamily="34" charset="0"/>
              </a:rPr>
              <a:t>concordanţă</a:t>
            </a:r>
            <a:r>
              <a:rPr lang="ro-RO" sz="1600" dirty="0">
                <a:solidFill>
                  <a:schemeClr val="tx1"/>
                </a:solidFill>
                <a:latin typeface="Arial" panose="020B0604020202020204" pitchFamily="34" charset="0"/>
              </a:rPr>
              <a:t> cu selectarea parametrilor de monitorizare, autoritatea competentă decide asupra parametrilor </a:t>
            </a:r>
            <a:r>
              <a:rPr lang="ro-RO" sz="1600" dirty="0" err="1">
                <a:solidFill>
                  <a:schemeClr val="tx1"/>
                </a:solidFill>
                <a:latin typeface="Arial" panose="020B0604020202020204" pitchFamily="34" charset="0"/>
              </a:rPr>
              <a:t>periculoşi</a:t>
            </a:r>
            <a:r>
              <a:rPr lang="ro-RO" sz="1600" dirty="0">
                <a:solidFill>
                  <a:schemeClr val="tx1"/>
                </a:solidFill>
                <a:latin typeface="Arial" panose="020B0604020202020204" pitchFamily="34" charset="0"/>
              </a:rPr>
              <a:t> în </a:t>
            </a:r>
            <a:r>
              <a:rPr lang="ro-RO" sz="1600" dirty="0" err="1">
                <a:solidFill>
                  <a:schemeClr val="tx1"/>
                </a:solidFill>
                <a:latin typeface="Arial" panose="020B0604020202020204" pitchFamily="34" charset="0"/>
              </a:rPr>
              <a:t>subfluxurile</a:t>
            </a:r>
            <a:r>
              <a:rPr lang="ro-RO" sz="1600" dirty="0">
                <a:solidFill>
                  <a:schemeClr val="tx1"/>
                </a:solidFill>
                <a:latin typeface="Arial" panose="020B0604020202020204" pitchFamily="34" charset="0"/>
              </a:rPr>
              <a:t> unui amestec de ape uzate </a:t>
            </a:r>
            <a:r>
              <a:rPr lang="ro-RO" sz="1600" dirty="0" err="1">
                <a:solidFill>
                  <a:schemeClr val="tx1"/>
                </a:solidFill>
                <a:latin typeface="Arial" panose="020B0604020202020204" pitchFamily="34" charset="0"/>
              </a:rPr>
              <a:t>şi</a:t>
            </a:r>
            <a:r>
              <a:rPr lang="ro-RO" sz="1600" dirty="0">
                <a:solidFill>
                  <a:schemeClr val="tx1"/>
                </a:solidFill>
                <a:latin typeface="Arial" panose="020B0604020202020204" pitchFamily="34" charset="0"/>
              </a:rPr>
              <a:t> asupra </a:t>
            </a:r>
            <a:r>
              <a:rPr lang="ro-RO" sz="1600" dirty="0" err="1">
                <a:solidFill>
                  <a:schemeClr val="tx1"/>
                </a:solidFill>
                <a:latin typeface="Arial" panose="020B0604020202020204" pitchFamily="34" charset="0"/>
              </a:rPr>
              <a:t>condiţiilor</a:t>
            </a:r>
            <a:r>
              <a:rPr lang="ro-RO" sz="1600" dirty="0">
                <a:solidFill>
                  <a:schemeClr val="tx1"/>
                </a:solidFill>
                <a:latin typeface="Arial" panose="020B0604020202020204" pitchFamily="34" charset="0"/>
              </a:rPr>
              <a:t> de monitorizare a </a:t>
            </a:r>
            <a:r>
              <a:rPr lang="ro-RO" sz="1600" dirty="0" err="1">
                <a:solidFill>
                  <a:schemeClr val="tx1"/>
                </a:solidFill>
                <a:latin typeface="Arial" panose="020B0604020202020204" pitchFamily="34" charset="0"/>
              </a:rPr>
              <a:t>subfluxului</a:t>
            </a:r>
            <a:r>
              <a:rPr lang="ro-RO" sz="1600" dirty="0">
                <a:solidFill>
                  <a:schemeClr val="tx1"/>
                </a:solidFill>
                <a:latin typeface="Arial" panose="020B0604020202020204" pitchFamily="34" charset="0"/>
              </a:rPr>
              <a:t>.</a:t>
            </a:r>
            <a:br>
              <a:rPr lang="ro-RO" sz="1600" dirty="0">
                <a:solidFill>
                  <a:schemeClr val="tx1"/>
                </a:solidFill>
                <a:latin typeface="Arial" panose="020B0604020202020204" pitchFamily="34" charset="0"/>
              </a:rPr>
            </a:br>
            <a:r>
              <a:rPr lang="ro-RO" sz="1600" dirty="0">
                <a:solidFill>
                  <a:srgbClr val="FF0000"/>
                </a:solidFill>
                <a:latin typeface="Arial" panose="020B0604020202020204" pitchFamily="34" charset="0"/>
              </a:rPr>
              <a:t>Regulamentul cuprinde:</a:t>
            </a:r>
            <a:br>
              <a:rPr lang="ro-RO" sz="1600" dirty="0">
                <a:solidFill>
                  <a:srgbClr val="FF0000"/>
                </a:solidFill>
                <a:latin typeface="Arial" panose="020B0604020202020204" pitchFamily="34" charset="0"/>
              </a:rPr>
            </a:br>
            <a:r>
              <a:rPr lang="ro-RO" sz="1600" dirty="0">
                <a:solidFill>
                  <a:srgbClr val="FF0000"/>
                </a:solidFill>
                <a:latin typeface="Arial" panose="020B0604020202020204" pitchFamily="34" charset="0"/>
              </a:rPr>
              <a:t>- Valorile-limită de emisie pentru evacuările apelor uzate din sectoarele (</a:t>
            </a:r>
            <a:r>
              <a:rPr lang="ro-RO" sz="1600" dirty="0" err="1">
                <a:solidFill>
                  <a:srgbClr val="FF0000"/>
                </a:solidFill>
                <a:latin typeface="Arial" panose="020B0604020202020204" pitchFamily="34" charset="0"/>
              </a:rPr>
              <a:t>activităţile</a:t>
            </a:r>
            <a:r>
              <a:rPr lang="ro-RO" sz="1600" dirty="0">
                <a:solidFill>
                  <a:srgbClr val="FF0000"/>
                </a:solidFill>
                <a:latin typeface="Arial" panose="020B0604020202020204" pitchFamily="34" charset="0"/>
              </a:rPr>
              <a:t>) industriale într-un corp de apă de </a:t>
            </a:r>
            <a:r>
              <a:rPr lang="ro-RO" sz="1600" dirty="0" err="1">
                <a:solidFill>
                  <a:srgbClr val="FF0000"/>
                </a:solidFill>
                <a:latin typeface="Arial" panose="020B0604020202020204" pitchFamily="34" charset="0"/>
              </a:rPr>
              <a:t>suprafaţă</a:t>
            </a:r>
            <a:r>
              <a:rPr lang="ro-RO" sz="1600" dirty="0">
                <a:solidFill>
                  <a:srgbClr val="FF0000"/>
                </a:solidFill>
                <a:latin typeface="Arial" panose="020B0604020202020204" pitchFamily="34" charset="0"/>
              </a:rPr>
              <a:t>;</a:t>
            </a:r>
            <a:br>
              <a:rPr lang="ro-RO" sz="1600" dirty="0">
                <a:solidFill>
                  <a:srgbClr val="FF0000"/>
                </a:solidFill>
                <a:latin typeface="Arial" panose="020B0604020202020204" pitchFamily="34" charset="0"/>
              </a:rPr>
            </a:br>
            <a:r>
              <a:rPr lang="ro-RO" sz="1600" dirty="0">
                <a:solidFill>
                  <a:srgbClr val="FF0000"/>
                </a:solidFill>
                <a:latin typeface="Arial" panose="020B0604020202020204" pitchFamily="34" charset="0"/>
              </a:rPr>
              <a:t>- Măsurile generale ale BTD (cele mai bune </a:t>
            </a:r>
            <a:r>
              <a:rPr lang="ro-RO" sz="1600" dirty="0" err="1">
                <a:solidFill>
                  <a:srgbClr val="FF0000"/>
                </a:solidFill>
                <a:latin typeface="Arial" panose="020B0604020202020204" pitchFamily="34" charset="0"/>
              </a:rPr>
              <a:t>şi</a:t>
            </a:r>
            <a:r>
              <a:rPr lang="ro-RO" sz="1600" dirty="0">
                <a:solidFill>
                  <a:srgbClr val="FF0000"/>
                </a:solidFill>
                <a:latin typeface="Arial" panose="020B0604020202020204" pitchFamily="34" charset="0"/>
              </a:rPr>
              <a:t> cele mai eficiente tehnici disponibil) pentru interzicerea sau reducerea deversării apelor uzate pentru următoarele sectoare:</a:t>
            </a:r>
            <a:br>
              <a:rPr lang="ro-RO" sz="1600" dirty="0">
                <a:solidFill>
                  <a:srgbClr val="FF0000"/>
                </a:solidFill>
                <a:latin typeface="Arial" panose="020B0604020202020204" pitchFamily="34" charset="0"/>
              </a:rPr>
            </a:br>
            <a:r>
              <a:rPr lang="ro-RO" sz="1600" b="1" dirty="0">
                <a:solidFill>
                  <a:schemeClr val="tx1"/>
                </a:solidFill>
                <a:latin typeface="Arial" panose="020B0604020202020204" pitchFamily="34" charset="0"/>
              </a:rPr>
              <a:t>1.</a:t>
            </a:r>
            <a:r>
              <a:rPr lang="ro-RO" sz="1600" dirty="0">
                <a:solidFill>
                  <a:schemeClr val="tx1"/>
                </a:solidFill>
                <a:latin typeface="Arial" panose="020B0604020202020204" pitchFamily="34" charset="0"/>
              </a:rPr>
              <a:t> </a:t>
            </a:r>
            <a:r>
              <a:rPr lang="ro-RO" sz="1600" b="1" dirty="0">
                <a:solidFill>
                  <a:schemeClr val="tx1"/>
                </a:solidFill>
                <a:latin typeface="Arial" panose="020B0604020202020204" pitchFamily="34" charset="0"/>
              </a:rPr>
              <a:t>Abatoare </a:t>
            </a:r>
            <a:r>
              <a:rPr lang="ro-RO" sz="1600" b="1" dirty="0" err="1">
                <a:solidFill>
                  <a:schemeClr val="tx1"/>
                </a:solidFill>
                <a:latin typeface="Arial" panose="020B0604020202020204" pitchFamily="34" charset="0"/>
              </a:rPr>
              <a:t>şi</a:t>
            </a:r>
            <a:r>
              <a:rPr lang="ro-RO" sz="1600" b="1" dirty="0">
                <a:solidFill>
                  <a:schemeClr val="tx1"/>
                </a:solidFill>
                <a:latin typeface="Arial" panose="020B0604020202020204" pitchFamily="34" charset="0"/>
              </a:rPr>
              <a:t> prelucrarea cărnii </a:t>
            </a:r>
            <a:r>
              <a:rPr lang="ro-RO" sz="1600" b="1" dirty="0" err="1">
                <a:solidFill>
                  <a:schemeClr val="tx1"/>
                </a:solidFill>
                <a:latin typeface="Arial" panose="020B0604020202020204" pitchFamily="34" charset="0"/>
              </a:rPr>
              <a:t>şi</a:t>
            </a:r>
            <a:r>
              <a:rPr lang="ro-RO" sz="1600" b="1" dirty="0">
                <a:solidFill>
                  <a:schemeClr val="tx1"/>
                </a:solidFill>
                <a:latin typeface="Arial" panose="020B0604020202020204" pitchFamily="34" charset="0"/>
              </a:rPr>
              <a:t> a </a:t>
            </a:r>
            <a:r>
              <a:rPr lang="ro-RO" sz="1600" b="1" dirty="0" err="1">
                <a:solidFill>
                  <a:schemeClr val="tx1"/>
                </a:solidFill>
                <a:latin typeface="Arial" panose="020B0604020202020204" pitchFamily="34" charset="0"/>
              </a:rPr>
              <a:t>peştelui</a:t>
            </a:r>
            <a:r>
              <a:rPr lang="ro-RO" sz="1600" b="1" dirty="0">
                <a:solidFill>
                  <a:schemeClr val="tx1"/>
                </a:solidFill>
                <a:latin typeface="Arial" panose="020B0604020202020204" pitchFamily="34" charset="0"/>
              </a:rPr>
              <a:t> </a:t>
            </a:r>
            <a:r>
              <a:rPr lang="ro-RO" sz="1600" dirty="0">
                <a:solidFill>
                  <a:schemeClr val="tx1"/>
                </a:solidFill>
                <a:latin typeface="Arial" panose="020B0604020202020204" pitchFamily="34" charset="0"/>
              </a:rPr>
              <a:t>(anexa nr. 1 de la Regulamentul nr. 802/2013);</a:t>
            </a:r>
            <a:br>
              <a:rPr lang="ro-RO" sz="1600" dirty="0">
                <a:solidFill>
                  <a:schemeClr val="tx1"/>
                </a:solidFill>
                <a:latin typeface="Arial" panose="020B0604020202020204" pitchFamily="34" charset="0"/>
              </a:rPr>
            </a:br>
            <a:r>
              <a:rPr lang="ro-RO" sz="1600" b="1" dirty="0">
                <a:solidFill>
                  <a:schemeClr val="tx1"/>
                </a:solidFill>
                <a:latin typeface="Arial" panose="020B0604020202020204" pitchFamily="34" charset="0"/>
              </a:rPr>
              <a:t>2.</a:t>
            </a:r>
            <a:r>
              <a:rPr lang="ro-RO" sz="1600" dirty="0">
                <a:solidFill>
                  <a:schemeClr val="tx1"/>
                </a:solidFill>
                <a:latin typeface="Arial" panose="020B0604020202020204" pitchFamily="34" charset="0"/>
              </a:rPr>
              <a:t> </a:t>
            </a:r>
            <a:r>
              <a:rPr lang="ro-RO" sz="1600" b="1" dirty="0">
                <a:solidFill>
                  <a:schemeClr val="tx1"/>
                </a:solidFill>
                <a:latin typeface="Arial" panose="020B0604020202020204" pitchFamily="34" charset="0"/>
              </a:rPr>
              <a:t>Tratarea </a:t>
            </a:r>
            <a:r>
              <a:rPr lang="ro-RO" sz="1600" b="1" dirty="0" err="1">
                <a:solidFill>
                  <a:schemeClr val="tx1"/>
                </a:solidFill>
                <a:latin typeface="Arial" panose="020B0604020202020204" pitchFamily="34" charset="0"/>
              </a:rPr>
              <a:t>şi</a:t>
            </a:r>
            <a:r>
              <a:rPr lang="ro-RO" sz="1600" b="1" dirty="0">
                <a:solidFill>
                  <a:schemeClr val="tx1"/>
                </a:solidFill>
                <a:latin typeface="Arial" panose="020B0604020202020204" pitchFamily="34" charset="0"/>
              </a:rPr>
              <a:t> prelucrarea laptelui </a:t>
            </a:r>
            <a:r>
              <a:rPr lang="ro-RO" sz="1600" dirty="0">
                <a:solidFill>
                  <a:schemeClr val="tx1"/>
                </a:solidFill>
                <a:latin typeface="Arial" panose="020B0604020202020204" pitchFamily="34" charset="0"/>
              </a:rPr>
              <a:t>(anexa nr. 2 de la Regulamentul nr. 802/2013);</a:t>
            </a:r>
            <a:br>
              <a:rPr lang="ro-RO" sz="1600" dirty="0">
                <a:solidFill>
                  <a:schemeClr val="tx1"/>
                </a:solidFill>
                <a:latin typeface="Arial" panose="020B0604020202020204" pitchFamily="34" charset="0"/>
              </a:rPr>
            </a:br>
            <a:r>
              <a:rPr lang="ro-RO" sz="1600" b="1" dirty="0">
                <a:solidFill>
                  <a:schemeClr val="tx1"/>
                </a:solidFill>
                <a:latin typeface="Arial" panose="020B0604020202020204" pitchFamily="34" charset="0"/>
              </a:rPr>
              <a:t>3.</a:t>
            </a:r>
            <a:r>
              <a:rPr lang="ro-RO" sz="1600" dirty="0">
                <a:solidFill>
                  <a:schemeClr val="tx1"/>
                </a:solidFill>
                <a:latin typeface="Arial" panose="020B0604020202020204" pitchFamily="34" charset="0"/>
              </a:rPr>
              <a:t> </a:t>
            </a:r>
            <a:r>
              <a:rPr lang="ro-RO" sz="1600" b="1" dirty="0">
                <a:solidFill>
                  <a:schemeClr val="tx1"/>
                </a:solidFill>
                <a:latin typeface="Arial" panose="020B0604020202020204" pitchFamily="34" charset="0"/>
              </a:rPr>
              <a:t>Procesele de la fabricile de bere </a:t>
            </a:r>
            <a:r>
              <a:rPr lang="ro-RO" sz="1600" b="1" dirty="0" err="1">
                <a:solidFill>
                  <a:schemeClr val="tx1"/>
                </a:solidFill>
                <a:latin typeface="Arial" panose="020B0604020202020204" pitchFamily="34" charset="0"/>
              </a:rPr>
              <a:t>şi</a:t>
            </a:r>
            <a:r>
              <a:rPr lang="ro-RO" sz="1600" b="1" dirty="0">
                <a:solidFill>
                  <a:schemeClr val="tx1"/>
                </a:solidFill>
                <a:latin typeface="Arial" panose="020B0604020202020204" pitchFamily="34" charset="0"/>
              </a:rPr>
              <a:t> casele de </a:t>
            </a:r>
            <a:r>
              <a:rPr lang="ro-RO" sz="1600" b="1" dirty="0" err="1">
                <a:solidFill>
                  <a:schemeClr val="tx1"/>
                </a:solidFill>
                <a:latin typeface="Arial" panose="020B0604020202020204" pitchFamily="34" charset="0"/>
              </a:rPr>
              <a:t>malţ</a:t>
            </a:r>
            <a:r>
              <a:rPr lang="ro-RO" sz="1600" b="1" dirty="0">
                <a:solidFill>
                  <a:schemeClr val="tx1"/>
                </a:solidFill>
                <a:latin typeface="Arial" panose="020B0604020202020204" pitchFamily="34" charset="0"/>
              </a:rPr>
              <a:t> </a:t>
            </a:r>
            <a:r>
              <a:rPr lang="ro-RO" sz="1600" dirty="0">
                <a:solidFill>
                  <a:schemeClr val="tx1"/>
                </a:solidFill>
                <a:latin typeface="Arial" panose="020B0604020202020204" pitchFamily="34" charset="0"/>
              </a:rPr>
              <a:t>(anexa nr. 3 de la Regulamentul nr. 802/2013);</a:t>
            </a:r>
            <a:br>
              <a:rPr lang="ro-RO" sz="1600" dirty="0">
                <a:latin typeface="Arial" panose="020B0604020202020204" pitchFamily="34" charset="0"/>
              </a:rPr>
            </a:br>
            <a:endParaRPr lang="ro-RO" sz="1600" dirty="0">
              <a:solidFill>
                <a:schemeClr val="tx1"/>
              </a:solidFill>
              <a:latin typeface="Arial" panose="020B0604020202020204" pitchFamily="34" charset="0"/>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6309911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532623"/>
            <a:ext cx="8839199" cy="4728853"/>
          </a:xfrm>
        </p:spPr>
        <p:txBody>
          <a:bodyPr/>
          <a:lstStyle/>
          <a:p>
            <a:r>
              <a:rPr lang="ro-RO" sz="1600" b="1" dirty="0">
                <a:solidFill>
                  <a:srgbClr val="002060"/>
                </a:solidFill>
              </a:rPr>
              <a:t>4. </a:t>
            </a:r>
            <a:r>
              <a:rPr lang="ro-RO" sz="1600" b="1" dirty="0">
                <a:solidFill>
                  <a:schemeClr val="tx1"/>
                </a:solidFill>
                <a:latin typeface="Arial" panose="020B0604020202020204" pitchFamily="34" charset="0"/>
              </a:rPr>
              <a:t>Prelucrarea fructelor, a legumelor </a:t>
            </a:r>
            <a:r>
              <a:rPr lang="ro-RO" sz="1600" b="1" dirty="0" err="1">
                <a:solidFill>
                  <a:schemeClr val="tx1"/>
                </a:solidFill>
                <a:latin typeface="Arial" panose="020B0604020202020204" pitchFamily="34" charset="0"/>
              </a:rPr>
              <a:t>şi</a:t>
            </a:r>
            <a:r>
              <a:rPr lang="ro-RO" sz="1600" b="1" dirty="0">
                <a:solidFill>
                  <a:schemeClr val="tx1"/>
                </a:solidFill>
                <a:latin typeface="Arial" panose="020B0604020202020204" pitchFamily="34" charset="0"/>
              </a:rPr>
              <a:t> a cartofilor </a:t>
            </a:r>
            <a:r>
              <a:rPr lang="ro-RO" sz="1600" dirty="0">
                <a:solidFill>
                  <a:schemeClr val="tx1"/>
                </a:solidFill>
                <a:latin typeface="Arial" panose="020B0604020202020204" pitchFamily="34" charset="0"/>
              </a:rPr>
              <a:t>(ane</a:t>
            </a:r>
            <a:r>
              <a:rPr lang="ro-RO" sz="1600" dirty="0">
                <a:solidFill>
                  <a:srgbClr val="000000"/>
                </a:solidFill>
                <a:latin typeface="Arial" panose="020B0604020202020204" pitchFamily="34" charset="0"/>
              </a:rPr>
              <a:t>xa nr. 4 de la Regulamentul nr. 802/2013);</a:t>
            </a:r>
            <a:br>
              <a:rPr lang="ro-RO" sz="1600" dirty="0">
                <a:solidFill>
                  <a:srgbClr val="000000"/>
                </a:solidFill>
                <a:latin typeface="Arial" panose="020B0604020202020204" pitchFamily="34" charset="0"/>
              </a:rPr>
            </a:br>
            <a:r>
              <a:rPr lang="ro-RO" sz="1600" b="1" dirty="0">
                <a:solidFill>
                  <a:srgbClr val="002060"/>
                </a:solidFill>
              </a:rPr>
              <a:t>5. Producerea băuturilor </a:t>
            </a:r>
            <a:r>
              <a:rPr lang="ro-RO" sz="1600" dirty="0">
                <a:solidFill>
                  <a:schemeClr val="tx1"/>
                </a:solidFill>
                <a:latin typeface="Arial" panose="020B0604020202020204" pitchFamily="34" charset="0"/>
              </a:rPr>
              <a:t>(ane</a:t>
            </a:r>
            <a:r>
              <a:rPr lang="ro-RO" sz="1600" dirty="0">
                <a:solidFill>
                  <a:srgbClr val="000000"/>
                </a:solidFill>
                <a:latin typeface="Arial" panose="020B0604020202020204" pitchFamily="34" charset="0"/>
              </a:rPr>
              <a:t>xa nr. 5 de la Regulamentul nr. 802/2013);</a:t>
            </a:r>
            <a:br>
              <a:rPr lang="ro-RO" sz="1600" dirty="0">
                <a:solidFill>
                  <a:srgbClr val="000000"/>
                </a:solidFill>
                <a:latin typeface="Arial" panose="020B0604020202020204" pitchFamily="34" charset="0"/>
              </a:rPr>
            </a:br>
            <a:r>
              <a:rPr lang="ro-RO" sz="1600" b="1" dirty="0">
                <a:solidFill>
                  <a:srgbClr val="000000"/>
                </a:solidFill>
                <a:latin typeface="Arial" panose="020B0604020202020204" pitchFamily="34" charset="0"/>
              </a:rPr>
              <a:t>6. P</a:t>
            </a:r>
            <a:r>
              <a:rPr lang="it-IT" sz="1600" b="1" dirty="0">
                <a:solidFill>
                  <a:srgbClr val="000000"/>
                </a:solidFill>
                <a:latin typeface="Arial" panose="020B0604020202020204" pitchFamily="34" charset="0"/>
              </a:rPr>
              <a:t>roducerea alcoolului şi băuturilor</a:t>
            </a:r>
            <a:r>
              <a:rPr lang="ro-RO" sz="1600" b="1" dirty="0">
                <a:solidFill>
                  <a:srgbClr val="000000"/>
                </a:solidFill>
                <a:latin typeface="Arial" panose="020B0604020202020204" pitchFamily="34" charset="0"/>
              </a:rPr>
              <a:t> </a:t>
            </a:r>
            <a:r>
              <a:rPr lang="it-IT" sz="1600" b="1" dirty="0">
                <a:solidFill>
                  <a:srgbClr val="000000"/>
                </a:solidFill>
                <a:latin typeface="Arial" panose="020B0604020202020204" pitchFamily="34" charset="0"/>
              </a:rPr>
              <a:t>alcoolice destinate consumului uman</a:t>
            </a:r>
            <a:r>
              <a:rPr lang="ro-RO" sz="1600" b="1" dirty="0">
                <a:solidFill>
                  <a:srgbClr val="000000"/>
                </a:solidFill>
                <a:latin typeface="Arial" panose="020B0604020202020204" pitchFamily="34" charset="0"/>
              </a:rPr>
              <a:t> </a:t>
            </a:r>
            <a:r>
              <a:rPr lang="ro-RO" sz="1600" dirty="0">
                <a:solidFill>
                  <a:schemeClr val="tx1"/>
                </a:solidFill>
                <a:latin typeface="Arial" panose="020B0604020202020204" pitchFamily="34" charset="0"/>
              </a:rPr>
              <a:t>(ane</a:t>
            </a:r>
            <a:r>
              <a:rPr lang="ro-RO" sz="1600" dirty="0">
                <a:solidFill>
                  <a:srgbClr val="000000"/>
                </a:solidFill>
                <a:latin typeface="Arial" panose="020B0604020202020204" pitchFamily="34" charset="0"/>
              </a:rPr>
              <a:t>xa nr. 6 de la Regulamentul nr. 802/2013);</a:t>
            </a:r>
            <a:br>
              <a:rPr lang="ro-RO" sz="1600" dirty="0">
                <a:solidFill>
                  <a:srgbClr val="000000"/>
                </a:solidFill>
                <a:latin typeface="Arial" panose="020B0604020202020204" pitchFamily="34" charset="0"/>
              </a:rPr>
            </a:br>
            <a:r>
              <a:rPr lang="ro-RO" sz="1600" b="1" dirty="0">
                <a:solidFill>
                  <a:srgbClr val="000000"/>
                </a:solidFill>
                <a:latin typeface="Arial" panose="020B0604020202020204" pitchFamily="34" charset="0"/>
              </a:rPr>
              <a:t>7.</a:t>
            </a:r>
            <a:r>
              <a:rPr lang="ro-RO" sz="1600" dirty="0">
                <a:solidFill>
                  <a:srgbClr val="000000"/>
                </a:solidFill>
                <a:latin typeface="Arial" panose="020B0604020202020204" pitchFamily="34" charset="0"/>
              </a:rPr>
              <a:t> </a:t>
            </a:r>
            <a:r>
              <a:rPr lang="ro-RO" sz="1600" b="1" dirty="0">
                <a:solidFill>
                  <a:srgbClr val="000000"/>
                </a:solidFill>
                <a:latin typeface="Arial" panose="020B0604020202020204" pitchFamily="34" charset="0"/>
              </a:rPr>
              <a:t>Producerea furajelor din legume </a:t>
            </a:r>
            <a:r>
              <a:rPr lang="ro-RO" sz="1600" dirty="0">
                <a:solidFill>
                  <a:schemeClr val="tx1"/>
                </a:solidFill>
                <a:latin typeface="Arial" panose="020B0604020202020204" pitchFamily="34" charset="0"/>
              </a:rPr>
              <a:t>(ane</a:t>
            </a:r>
            <a:r>
              <a:rPr lang="ro-RO" sz="1600" dirty="0">
                <a:solidFill>
                  <a:srgbClr val="000000"/>
                </a:solidFill>
                <a:latin typeface="Arial" panose="020B0604020202020204" pitchFamily="34" charset="0"/>
              </a:rPr>
              <a:t>xa nr. 7 de la Regulamentul nr. 802/2013);</a:t>
            </a:r>
            <a:br>
              <a:rPr lang="ro-RO" sz="1600" dirty="0">
                <a:solidFill>
                  <a:srgbClr val="000000"/>
                </a:solidFill>
                <a:latin typeface="Arial" panose="020B0604020202020204" pitchFamily="34" charset="0"/>
              </a:rPr>
            </a:br>
            <a:r>
              <a:rPr lang="ro-RO" sz="1600" b="1" dirty="0">
                <a:solidFill>
                  <a:srgbClr val="000000"/>
                </a:solidFill>
                <a:latin typeface="Arial" panose="020B0604020202020204" pitchFamily="34" charset="0"/>
              </a:rPr>
              <a:t>8. Producerea gelatinei </a:t>
            </a:r>
            <a:r>
              <a:rPr lang="ro-RO" sz="1600" b="1" dirty="0" err="1">
                <a:solidFill>
                  <a:srgbClr val="000000"/>
                </a:solidFill>
                <a:latin typeface="Arial" panose="020B0604020202020204" pitchFamily="34" charset="0"/>
              </a:rPr>
              <a:t>şi</a:t>
            </a:r>
            <a:r>
              <a:rPr lang="ro-RO" sz="1600" b="1" dirty="0">
                <a:solidFill>
                  <a:srgbClr val="000000"/>
                </a:solidFill>
                <a:latin typeface="Arial" panose="020B0604020202020204" pitchFamily="34" charset="0"/>
              </a:rPr>
              <a:t> adezivilor din piei brute </a:t>
            </a:r>
            <a:r>
              <a:rPr lang="ro-RO" sz="1600" b="1" dirty="0" err="1">
                <a:solidFill>
                  <a:srgbClr val="000000"/>
                </a:solidFill>
                <a:latin typeface="Arial" panose="020B0604020202020204" pitchFamily="34" charset="0"/>
              </a:rPr>
              <a:t>şi</a:t>
            </a:r>
            <a:r>
              <a:rPr lang="ro-RO" sz="1600" b="1" dirty="0">
                <a:solidFill>
                  <a:srgbClr val="000000"/>
                </a:solidFill>
                <a:latin typeface="Arial" panose="020B0604020202020204" pitchFamily="34" charset="0"/>
              </a:rPr>
              <a:t> prelucrate </a:t>
            </a:r>
            <a:r>
              <a:rPr lang="ro-RO" sz="1600" b="1" dirty="0" err="1">
                <a:solidFill>
                  <a:srgbClr val="000000"/>
                </a:solidFill>
                <a:latin typeface="Arial" panose="020B0604020202020204" pitchFamily="34" charset="0"/>
              </a:rPr>
              <a:t>şi</a:t>
            </a:r>
            <a:r>
              <a:rPr lang="ro-RO" sz="1600" b="1" dirty="0">
                <a:solidFill>
                  <a:srgbClr val="000000"/>
                </a:solidFill>
                <a:latin typeface="Arial" panose="020B0604020202020204" pitchFamily="34" charset="0"/>
              </a:rPr>
              <a:t> din oase </a:t>
            </a:r>
            <a:r>
              <a:rPr lang="ro-RO" sz="1600" dirty="0">
                <a:solidFill>
                  <a:schemeClr val="tx1"/>
                </a:solidFill>
                <a:latin typeface="Arial" panose="020B0604020202020204" pitchFamily="34" charset="0"/>
              </a:rPr>
              <a:t>(ane</a:t>
            </a:r>
            <a:r>
              <a:rPr lang="ro-RO" sz="1600" dirty="0">
                <a:solidFill>
                  <a:srgbClr val="000000"/>
                </a:solidFill>
                <a:latin typeface="Arial" panose="020B0604020202020204" pitchFamily="34" charset="0"/>
              </a:rPr>
              <a:t>xa nr. 8 de la Regulamentul nr. 802/2013);</a:t>
            </a:r>
            <a:br>
              <a:rPr lang="ro-RO" sz="1600" dirty="0">
                <a:solidFill>
                  <a:srgbClr val="000000"/>
                </a:solidFill>
                <a:latin typeface="Arial" panose="020B0604020202020204" pitchFamily="34" charset="0"/>
              </a:rPr>
            </a:br>
            <a:br>
              <a:rPr lang="ro-RO" sz="1600" dirty="0">
                <a:solidFill>
                  <a:srgbClr val="000000"/>
                </a:solidFill>
                <a:latin typeface="Arial" panose="020B0604020202020204" pitchFamily="34" charset="0"/>
              </a:rPr>
            </a:br>
            <a:br>
              <a:rPr lang="ro-RO" sz="1600" dirty="0">
                <a:solidFill>
                  <a:srgbClr val="000000"/>
                </a:solidFill>
                <a:latin typeface="Arial" panose="020B0604020202020204" pitchFamily="34" charset="0"/>
              </a:rPr>
            </a:br>
            <a:br>
              <a:rPr lang="ro-RO" sz="1600" b="1" dirty="0">
                <a:solidFill>
                  <a:srgbClr val="000000"/>
                </a:solidFill>
                <a:latin typeface="Arial" panose="020B0604020202020204" pitchFamily="34" charset="0"/>
              </a:rPr>
            </a:br>
            <a:br>
              <a:rPr lang="ro-RO" sz="1600" b="1" dirty="0">
                <a:solidFill>
                  <a:srgbClr val="000000"/>
                </a:solidFill>
                <a:latin typeface="Arial" panose="020B0604020202020204" pitchFamily="34" charset="0"/>
              </a:rPr>
            </a:br>
            <a:br>
              <a:rPr lang="ro-RO" sz="1600" dirty="0">
                <a:latin typeface="Arial" panose="020B0604020202020204" pitchFamily="34" charset="0"/>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8960879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532623"/>
            <a:ext cx="8839199" cy="4728853"/>
          </a:xfrm>
        </p:spPr>
        <p:txBody>
          <a:bodyPr/>
          <a:lstStyle/>
          <a:p>
            <a:r>
              <a:rPr lang="ro-RO" sz="1600" b="1" dirty="0">
                <a:solidFill>
                  <a:srgbClr val="FF0000"/>
                </a:solidFill>
              </a:rPr>
              <a:t>Regulamentul privind exploatarea tehnică a  sistemelor </a:t>
            </a:r>
            <a:r>
              <a:rPr lang="ro-RO" sz="1600" b="1" dirty="0" err="1">
                <a:solidFill>
                  <a:srgbClr val="FF0000"/>
                </a:solidFill>
              </a:rPr>
              <a:t>şi</a:t>
            </a:r>
            <a:r>
              <a:rPr lang="ro-RO" sz="1600" b="1" dirty="0">
                <a:solidFill>
                  <a:srgbClr val="FF0000"/>
                </a:solidFill>
              </a:rPr>
              <a:t> </a:t>
            </a:r>
            <a:r>
              <a:rPr lang="ro-RO" sz="1600" b="1" dirty="0" err="1">
                <a:solidFill>
                  <a:srgbClr val="FF0000"/>
                </a:solidFill>
              </a:rPr>
              <a:t>instalaţiilor</a:t>
            </a:r>
            <a:r>
              <a:rPr lang="ro-RO" sz="1600" b="1" dirty="0">
                <a:solidFill>
                  <a:srgbClr val="FF0000"/>
                </a:solidFill>
              </a:rPr>
              <a:t> publice de alimentare cu apă </a:t>
            </a:r>
            <a:r>
              <a:rPr lang="ro-RO" sz="1600" b="1" dirty="0" err="1">
                <a:solidFill>
                  <a:srgbClr val="FF0000"/>
                </a:solidFill>
              </a:rPr>
              <a:t>şi</a:t>
            </a:r>
            <a:r>
              <a:rPr lang="ro-RO" sz="1600" b="1" dirty="0">
                <a:solidFill>
                  <a:srgbClr val="FF0000"/>
                </a:solidFill>
              </a:rPr>
              <a:t> de canalizare (</a:t>
            </a:r>
            <a:r>
              <a:rPr lang="ro-RO" sz="1600" b="1" dirty="0" err="1">
                <a:solidFill>
                  <a:srgbClr val="FF0000"/>
                </a:solidFill>
              </a:rPr>
              <a:t>ediţia</a:t>
            </a:r>
            <a:r>
              <a:rPr lang="ro-RO" sz="1600" b="1" dirty="0">
                <a:solidFill>
                  <a:srgbClr val="FF0000"/>
                </a:solidFill>
              </a:rPr>
              <a:t> a doua), aprobat prin Ordinul MADRM/MEI nr.159/331 din 02 iulie 2018</a:t>
            </a:r>
            <a:br>
              <a:rPr lang="ro-RO" sz="1600" b="1" dirty="0">
                <a:solidFill>
                  <a:srgbClr val="FF0000"/>
                </a:solidFill>
              </a:rPr>
            </a:br>
            <a:br>
              <a:rPr lang="ro-RO" sz="1600" b="1" dirty="0">
                <a:solidFill>
                  <a:srgbClr val="002060"/>
                </a:solidFill>
              </a:rPr>
            </a:br>
            <a:r>
              <a:rPr lang="ro-RO" sz="1600" b="1" dirty="0">
                <a:solidFill>
                  <a:srgbClr val="002060"/>
                </a:solidFill>
              </a:rPr>
              <a:t>3.2.45.	Supravegherea exploatării rețelelor de canalizare și a instalațiilor aferente ale consumatorilor racordați la rețeaua operatorului se efectuează în conformitate cu Regulamentului privind </a:t>
            </a:r>
            <a:r>
              <a:rPr lang="ro-RO" sz="1600" b="1" dirty="0" err="1">
                <a:solidFill>
                  <a:srgbClr val="002060"/>
                </a:solidFill>
              </a:rPr>
              <a:t>cerinţele</a:t>
            </a:r>
            <a:r>
              <a:rPr lang="ro-RO" sz="1600" b="1" dirty="0">
                <a:solidFill>
                  <a:srgbClr val="002060"/>
                </a:solidFill>
              </a:rPr>
              <a:t> de colectare, epurare </a:t>
            </a:r>
            <a:r>
              <a:rPr lang="ro-RO" sz="1600" b="1" dirty="0" err="1">
                <a:solidFill>
                  <a:srgbClr val="002060"/>
                </a:solidFill>
              </a:rPr>
              <a:t>şi</a:t>
            </a:r>
            <a:r>
              <a:rPr lang="ro-RO" sz="1600" b="1" dirty="0">
                <a:solidFill>
                  <a:srgbClr val="002060"/>
                </a:solidFill>
              </a:rPr>
              <a:t> deversare a apelor uzate în sistemul de canalizare </a:t>
            </a:r>
            <a:r>
              <a:rPr lang="ro-RO" sz="1600" b="1" dirty="0" err="1">
                <a:solidFill>
                  <a:srgbClr val="002060"/>
                </a:solidFill>
              </a:rPr>
              <a:t>şi</a:t>
            </a:r>
            <a:r>
              <a:rPr lang="ro-RO" sz="1600" b="1" dirty="0">
                <a:solidFill>
                  <a:srgbClr val="002060"/>
                </a:solidFill>
              </a:rPr>
              <a:t>/sau în </a:t>
            </a:r>
            <a:r>
              <a:rPr lang="ro-RO" sz="1600" b="1" dirty="0" err="1">
                <a:solidFill>
                  <a:srgbClr val="002060"/>
                </a:solidFill>
              </a:rPr>
              <a:t>emisaruri</a:t>
            </a:r>
            <a:r>
              <a:rPr lang="ro-RO" sz="1600" b="1" dirty="0">
                <a:solidFill>
                  <a:srgbClr val="002060"/>
                </a:solidFill>
              </a:rPr>
              <a:t> de apă pentru </a:t>
            </a:r>
            <a:r>
              <a:rPr lang="ro-RO" sz="1600" b="1" dirty="0" err="1">
                <a:solidFill>
                  <a:srgbClr val="002060"/>
                </a:solidFill>
              </a:rPr>
              <a:t>localităţile</a:t>
            </a:r>
            <a:r>
              <a:rPr lang="ro-RO" sz="1600" b="1" dirty="0">
                <a:solidFill>
                  <a:srgbClr val="002060"/>
                </a:solidFill>
              </a:rPr>
              <a:t> urbane </a:t>
            </a:r>
            <a:r>
              <a:rPr lang="ro-RO" sz="1600" b="1" dirty="0" err="1">
                <a:solidFill>
                  <a:srgbClr val="002060"/>
                </a:solidFill>
              </a:rPr>
              <a:t>şi</a:t>
            </a:r>
            <a:r>
              <a:rPr lang="ro-RO" sz="1600" b="1" dirty="0">
                <a:solidFill>
                  <a:srgbClr val="002060"/>
                </a:solidFill>
              </a:rPr>
              <a:t> rurale. și cu contractele încheiate cu consumatorii.</a:t>
            </a:r>
            <a:br>
              <a:rPr lang="ro-RO" sz="1600" b="1" dirty="0">
                <a:solidFill>
                  <a:srgbClr val="002060"/>
                </a:solidFill>
              </a:rPr>
            </a:br>
            <a:r>
              <a:rPr lang="ro-RO" sz="1600" b="1" dirty="0">
                <a:solidFill>
                  <a:srgbClr val="002060"/>
                </a:solidFill>
              </a:rPr>
              <a:t>3.2.46.	Pentru efectuarea supravegherii operatorul AAC creează un serviciu de inspectare, componența și efectivul căruia se stabilește în funcție de numărul consumatorilor, timpul și debitul apelor uzate industriale recepționate.</a:t>
            </a:r>
            <a:br>
              <a:rPr lang="ro-RO" sz="1600" b="1" dirty="0">
                <a:solidFill>
                  <a:srgbClr val="002060"/>
                </a:solidFill>
              </a:rPr>
            </a:br>
            <a:r>
              <a:rPr lang="ro-RO" sz="1600" b="1" dirty="0">
                <a:solidFill>
                  <a:srgbClr val="002060"/>
                </a:solidFill>
              </a:rPr>
              <a:t>3.2.47.	Serviciul de inspectare verifică conformitatea debitelor și componenței apelor uzate cu cele stipulate în contracte.</a:t>
            </a:r>
            <a:br>
              <a:rPr lang="ro-RO"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5079649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845308"/>
            <a:ext cx="8839199" cy="4416167"/>
          </a:xfrm>
        </p:spPr>
        <p:txBody>
          <a:bodyPr/>
          <a:lstStyle/>
          <a:p>
            <a:r>
              <a:rPr lang="ro-RO" sz="1600" b="1" dirty="0">
                <a:solidFill>
                  <a:srgbClr val="002060"/>
                </a:solidFill>
              </a:rPr>
              <a:t>c) obligativitatea deversării tuturor apelor industriale uzate într-un sistem de colectare în </a:t>
            </a:r>
            <a:r>
              <a:rPr lang="ro-RO" sz="1600" b="1" dirty="0" err="1">
                <a:solidFill>
                  <a:srgbClr val="002060"/>
                </a:solidFill>
              </a:rPr>
              <a:t>localităţile</a:t>
            </a:r>
            <a:r>
              <a:rPr lang="ro-RO" sz="1600" b="1" dirty="0">
                <a:solidFill>
                  <a:srgbClr val="002060"/>
                </a:solidFill>
              </a:rPr>
              <a:t> urbane, care trebuie să aibă loc pe baza unui acord, cu </a:t>
            </a:r>
            <a:r>
              <a:rPr lang="ro-RO" sz="1600" b="1" dirty="0" err="1">
                <a:solidFill>
                  <a:srgbClr val="002060"/>
                </a:solidFill>
              </a:rPr>
              <a:t>excepţia</a:t>
            </a:r>
            <a:r>
              <a:rPr lang="ro-RO" sz="1600" b="1" dirty="0">
                <a:solidFill>
                  <a:srgbClr val="002060"/>
                </a:solidFill>
              </a:rPr>
              <a:t> cazurilor argumentate din punct de vedere tehnic, economic </a:t>
            </a:r>
            <a:r>
              <a:rPr lang="ro-RO" sz="1600" b="1" dirty="0" err="1">
                <a:solidFill>
                  <a:srgbClr val="002060"/>
                </a:solidFill>
              </a:rPr>
              <a:t>şi</a:t>
            </a:r>
            <a:r>
              <a:rPr lang="ro-RO" sz="1600" b="1" dirty="0">
                <a:solidFill>
                  <a:srgbClr val="002060"/>
                </a:solidFill>
              </a:rPr>
              <a:t> ecologic;</a:t>
            </a:r>
            <a:br>
              <a:rPr lang="ro-RO" sz="1600" b="1" dirty="0">
                <a:solidFill>
                  <a:srgbClr val="002060"/>
                </a:solidFill>
              </a:rPr>
            </a:br>
            <a:r>
              <a:rPr lang="ro-RO" sz="1600" b="1" dirty="0">
                <a:solidFill>
                  <a:srgbClr val="002060"/>
                </a:solidFill>
              </a:rPr>
              <a:t>d) </a:t>
            </a:r>
            <a:r>
              <a:rPr lang="ro-RO" sz="1600" b="1" dirty="0" err="1">
                <a:solidFill>
                  <a:srgbClr val="002060"/>
                </a:solidFill>
              </a:rPr>
              <a:t>condiţiile</a:t>
            </a:r>
            <a:r>
              <a:rPr lang="ro-RO" sz="1600" b="1" dirty="0">
                <a:solidFill>
                  <a:srgbClr val="002060"/>
                </a:solidFill>
              </a:rPr>
              <a:t> privind gestionarea nămolurilor ce rezultă din procesul de epurare;</a:t>
            </a:r>
            <a:br>
              <a:rPr lang="ro-RO" sz="1600" b="1" dirty="0">
                <a:solidFill>
                  <a:srgbClr val="002060"/>
                </a:solidFill>
              </a:rPr>
            </a:br>
            <a:r>
              <a:rPr lang="ro-RO" sz="1600" b="1" dirty="0">
                <a:solidFill>
                  <a:srgbClr val="002060"/>
                </a:solidFill>
              </a:rPr>
              <a:t>e) obligativitatea monitorizării evacuărilor de </a:t>
            </a:r>
            <a:r>
              <a:rPr lang="ro-RO" sz="1600" b="1" dirty="0" err="1">
                <a:solidFill>
                  <a:srgbClr val="002060"/>
                </a:solidFill>
              </a:rPr>
              <a:t>deşeuri</a:t>
            </a:r>
            <a:r>
              <a:rPr lang="ro-RO" sz="1600" b="1" dirty="0">
                <a:solidFill>
                  <a:srgbClr val="002060"/>
                </a:solidFill>
              </a:rPr>
              <a:t> lichide </a:t>
            </a:r>
            <a:r>
              <a:rPr lang="ro-RO" sz="1600" b="1" dirty="0" err="1">
                <a:solidFill>
                  <a:srgbClr val="002060"/>
                </a:solidFill>
              </a:rPr>
              <a:t>şi</a:t>
            </a:r>
            <a:r>
              <a:rPr lang="ro-RO" sz="1600" b="1" dirty="0">
                <a:solidFill>
                  <a:srgbClr val="002060"/>
                </a:solidFill>
              </a:rPr>
              <a:t> a monitorizării efectelor acestora, în plus </a:t>
            </a:r>
            <a:r>
              <a:rPr lang="ro-RO" sz="1600" b="1" dirty="0" err="1">
                <a:solidFill>
                  <a:srgbClr val="002060"/>
                </a:solidFill>
              </a:rPr>
              <a:t>faţă</a:t>
            </a:r>
            <a:r>
              <a:rPr lang="ro-RO" sz="1600" b="1" dirty="0">
                <a:solidFill>
                  <a:srgbClr val="002060"/>
                </a:solidFill>
              </a:rPr>
              <a:t> de </a:t>
            </a:r>
            <a:r>
              <a:rPr lang="ro-RO" sz="1600" b="1" dirty="0" err="1">
                <a:solidFill>
                  <a:srgbClr val="002060"/>
                </a:solidFill>
              </a:rPr>
              <a:t>cerinţele</a:t>
            </a:r>
            <a:r>
              <a:rPr lang="ro-RO" sz="1600" b="1" dirty="0">
                <a:solidFill>
                  <a:srgbClr val="002060"/>
                </a:solidFill>
              </a:rPr>
              <a:t> de raportare;</a:t>
            </a:r>
            <a:br>
              <a:rPr lang="ro-RO" sz="1600" b="1" dirty="0">
                <a:solidFill>
                  <a:srgbClr val="002060"/>
                </a:solidFill>
              </a:rPr>
            </a:br>
            <a:r>
              <a:rPr lang="ro-RO" sz="1600" b="1" dirty="0">
                <a:solidFill>
                  <a:srgbClr val="002060"/>
                </a:solidFill>
              </a:rPr>
              <a:t>f) alte aspecte relevante.</a:t>
            </a:r>
            <a:br>
              <a:rPr lang="ro-RO" sz="1600" b="1" dirty="0">
                <a:solidFill>
                  <a:srgbClr val="002060"/>
                </a:solidFill>
              </a:rPr>
            </a:br>
            <a:r>
              <a:rPr lang="ro-RO" sz="1600" b="1" dirty="0">
                <a:solidFill>
                  <a:srgbClr val="002060"/>
                </a:solidFill>
              </a:rPr>
              <a:t> </a:t>
            </a:r>
            <a:br>
              <a:rPr lang="ro-RO" sz="1600" b="1" dirty="0">
                <a:solidFill>
                  <a:srgbClr val="002060"/>
                </a:solidFill>
              </a:rPr>
            </a:br>
            <a:r>
              <a:rPr lang="ro-RO" sz="1600" b="1" dirty="0">
                <a:solidFill>
                  <a:srgbClr val="FF0000"/>
                </a:solidFill>
              </a:rPr>
              <a:t>Articolul 40 </a:t>
            </a:r>
            <a:r>
              <a:rPr lang="nn-NO" sz="1600" b="1" dirty="0">
                <a:solidFill>
                  <a:srgbClr val="FF0000"/>
                </a:solidFill>
              </a:rPr>
              <a:t>din Legea apelor nr. 272/2011</a:t>
            </a:r>
            <a:r>
              <a:rPr lang="ro-RO" sz="1600" b="1" dirty="0">
                <a:solidFill>
                  <a:srgbClr val="FF0000"/>
                </a:solidFill>
              </a:rPr>
              <a:t>. </a:t>
            </a:r>
            <a:r>
              <a:rPr lang="ro-RO" sz="1600" b="1" dirty="0" err="1">
                <a:solidFill>
                  <a:srgbClr val="FF0000"/>
                </a:solidFill>
              </a:rPr>
              <a:t>Cerinţele</a:t>
            </a:r>
            <a:r>
              <a:rPr lang="ro-RO" sz="1600" b="1" dirty="0">
                <a:solidFill>
                  <a:srgbClr val="FF0000"/>
                </a:solidFill>
              </a:rPr>
              <a:t> de epurare a apelor uzate în </a:t>
            </a:r>
            <a:r>
              <a:rPr lang="ro-RO" sz="1600" b="1" dirty="0" err="1">
                <a:solidFill>
                  <a:srgbClr val="FF0000"/>
                </a:solidFill>
              </a:rPr>
              <a:t>localităţile</a:t>
            </a:r>
            <a:r>
              <a:rPr lang="ro-RO" sz="1600" b="1" dirty="0">
                <a:solidFill>
                  <a:srgbClr val="FF0000"/>
                </a:solidFill>
              </a:rPr>
              <a:t> rurale</a:t>
            </a:r>
            <a:br>
              <a:rPr lang="ro-RO" sz="1600" b="1" dirty="0">
                <a:solidFill>
                  <a:srgbClr val="002060"/>
                </a:solidFill>
              </a:rPr>
            </a:br>
            <a:r>
              <a:rPr lang="ro-RO" sz="1600" b="1" dirty="0" err="1">
                <a:solidFill>
                  <a:srgbClr val="002060"/>
                </a:solidFill>
              </a:rPr>
              <a:t>Cerinţele</a:t>
            </a:r>
            <a:r>
              <a:rPr lang="ro-RO" sz="1600" b="1" dirty="0">
                <a:solidFill>
                  <a:srgbClr val="002060"/>
                </a:solidFill>
              </a:rPr>
              <a:t> de colectare, depozitare, de epurare </a:t>
            </a:r>
            <a:r>
              <a:rPr lang="ro-RO" sz="1600" b="1" dirty="0" err="1">
                <a:solidFill>
                  <a:srgbClr val="002060"/>
                </a:solidFill>
              </a:rPr>
              <a:t>şi</a:t>
            </a:r>
            <a:r>
              <a:rPr lang="ro-RO" sz="1600" b="1" dirty="0">
                <a:solidFill>
                  <a:srgbClr val="002060"/>
                </a:solidFill>
              </a:rPr>
              <a:t> deversare a apelor uzate casnice în </a:t>
            </a:r>
            <a:r>
              <a:rPr lang="ro-RO" sz="1600" b="1" dirty="0" err="1">
                <a:solidFill>
                  <a:srgbClr val="002060"/>
                </a:solidFill>
              </a:rPr>
              <a:t>localităţile</a:t>
            </a:r>
            <a:r>
              <a:rPr lang="ro-RO" sz="1600" b="1" dirty="0">
                <a:solidFill>
                  <a:srgbClr val="002060"/>
                </a:solidFill>
              </a:rPr>
              <a:t> rurale, inclusiv </a:t>
            </a:r>
            <a:r>
              <a:rPr lang="ro-RO" sz="1600" b="1" dirty="0" err="1">
                <a:solidFill>
                  <a:srgbClr val="002060"/>
                </a:solidFill>
              </a:rPr>
              <a:t>cerinţele</a:t>
            </a:r>
            <a:r>
              <a:rPr lang="ro-RO" sz="1600" b="1" dirty="0">
                <a:solidFill>
                  <a:srgbClr val="002060"/>
                </a:solidFill>
              </a:rPr>
              <a:t> de exploatare a sistemelor de colectare locale, a </a:t>
            </a:r>
            <a:r>
              <a:rPr lang="ro-RO" sz="1600" b="1" dirty="0" err="1">
                <a:solidFill>
                  <a:srgbClr val="002060"/>
                </a:solidFill>
              </a:rPr>
              <a:t>staţiilor</a:t>
            </a:r>
            <a:r>
              <a:rPr lang="ro-RO" sz="1600" b="1" dirty="0">
                <a:solidFill>
                  <a:srgbClr val="002060"/>
                </a:solidFill>
              </a:rPr>
              <a:t> </a:t>
            </a:r>
            <a:r>
              <a:rPr lang="ro-RO" sz="1600" b="1" dirty="0" err="1">
                <a:solidFill>
                  <a:srgbClr val="002060"/>
                </a:solidFill>
              </a:rPr>
              <a:t>şi</a:t>
            </a:r>
            <a:r>
              <a:rPr lang="ro-RO" sz="1600" b="1" dirty="0">
                <a:solidFill>
                  <a:srgbClr val="002060"/>
                </a:solidFill>
              </a:rPr>
              <a:t> a proceselor de epurare alternative, a tehnologiilor </a:t>
            </a:r>
            <a:r>
              <a:rPr lang="ro-RO" sz="1600" b="1" dirty="0" err="1">
                <a:solidFill>
                  <a:srgbClr val="002060"/>
                </a:solidFill>
              </a:rPr>
              <a:t>şi</a:t>
            </a:r>
            <a:r>
              <a:rPr lang="ro-RO" sz="1600" b="1" dirty="0">
                <a:solidFill>
                  <a:srgbClr val="002060"/>
                </a:solidFill>
              </a:rPr>
              <a:t> a proceselor adecvate, se stabilesc într-un regulament aprobat de Guvern</a:t>
            </a:r>
            <a:br>
              <a:rPr lang="ro-RO"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18234608"/>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532623"/>
            <a:ext cx="8839199" cy="4728853"/>
          </a:xfrm>
        </p:spPr>
        <p:txBody>
          <a:bodyPr/>
          <a:lstStyle/>
          <a:p>
            <a:r>
              <a:rPr lang="ro-RO" sz="1600" b="1" dirty="0">
                <a:solidFill>
                  <a:srgbClr val="002060"/>
                </a:solidFill>
              </a:rPr>
              <a:t>3.2.48.	În conformitate cu Legea privind serviciul public de alimentare cu apă și de canalizare nr. 303 din 13.12.2013, Regulamentul privind serviciul public de alimentare cu apă și de canalizare, aprobat prin Hotărârea Consiliului de Administrație ANRE nr. </a:t>
            </a:r>
            <a:r>
              <a:rPr lang="ro-RO" sz="1600" b="1" dirty="0">
                <a:solidFill>
                  <a:schemeClr val="accent1"/>
                </a:solidFill>
              </a:rPr>
              <a:t>355 din 27.09.2019 (în vigoare din 01.05.2020):</a:t>
            </a:r>
            <a:br>
              <a:rPr lang="ro-RO" sz="1600" b="1" dirty="0">
                <a:solidFill>
                  <a:srgbClr val="002060"/>
                </a:solidFill>
              </a:rPr>
            </a:br>
            <a:r>
              <a:rPr lang="ro-RO" sz="1600" b="1" dirty="0">
                <a:solidFill>
                  <a:srgbClr val="002060"/>
                </a:solidFill>
              </a:rPr>
              <a:t>a) în cazul existenței mijloacelor legale de măsurare a debitelor de apă uzată la deversare de către consumatori în rețeaua publică de canalizare cantitatea de apă uzată se adoptă conform indicațiilor mijloacelor instalate de măsurare;</a:t>
            </a:r>
            <a:br>
              <a:rPr lang="ro-RO" sz="1600" b="1" dirty="0">
                <a:solidFill>
                  <a:srgbClr val="002060"/>
                </a:solidFill>
              </a:rPr>
            </a:br>
            <a:r>
              <a:rPr lang="ro-RO" sz="1600" b="1" dirty="0">
                <a:solidFill>
                  <a:srgbClr val="002060"/>
                </a:solidFill>
              </a:rPr>
              <a:t>b) în lipsa dispozitivelor de măsură la deversarea apei uzate, debitele evacuate de către consumatori în rețeaua publică de canalizare se adoptă egale cu cantitatea de apă livrată consumatorilor respectivi </a:t>
            </a:r>
            <a:r>
              <a:rPr lang="ro-RO" sz="1600" b="1" dirty="0" err="1">
                <a:solidFill>
                  <a:srgbClr val="002060"/>
                </a:solidFill>
              </a:rPr>
              <a:t>şi</a:t>
            </a:r>
            <a:r>
              <a:rPr lang="ro-RO" sz="1600" b="1" dirty="0">
                <a:solidFill>
                  <a:srgbClr val="002060"/>
                </a:solidFill>
              </a:rPr>
              <a:t>/sau conform </a:t>
            </a:r>
            <a:r>
              <a:rPr lang="ro-RO" sz="1600" b="1" dirty="0" err="1">
                <a:solidFill>
                  <a:srgbClr val="002060"/>
                </a:solidFill>
              </a:rPr>
              <a:t>indicaţiilor</a:t>
            </a:r>
            <a:r>
              <a:rPr lang="ro-RO" sz="1600" b="1" dirty="0">
                <a:solidFill>
                  <a:srgbClr val="002060"/>
                </a:solidFill>
              </a:rPr>
              <a:t> dispozitivului de contorizare a apei, instalat în fântâna arteziană a consumatorului.</a:t>
            </a:r>
            <a:br>
              <a:rPr lang="ro-RO" sz="1600" b="1" dirty="0">
                <a:solidFill>
                  <a:srgbClr val="002060"/>
                </a:solidFill>
              </a:rPr>
            </a:br>
            <a:r>
              <a:rPr lang="ro-RO" sz="1600" b="1" dirty="0">
                <a:solidFill>
                  <a:srgbClr val="002060"/>
                </a:solidFill>
              </a:rPr>
              <a:t> c) este interzisă deversarea în rețeaua de canalizare a operatorului AAC a următoarelor ape:</a:t>
            </a:r>
            <a:br>
              <a:rPr lang="ro-RO" sz="1600" b="1" dirty="0">
                <a:solidFill>
                  <a:srgbClr val="002060"/>
                </a:solidFill>
              </a:rPr>
            </a:br>
            <a:r>
              <a:rPr lang="ro-RO" sz="1600" b="1" dirty="0">
                <a:solidFill>
                  <a:srgbClr val="002060"/>
                </a:solidFill>
              </a:rPr>
              <a:t>- apelor de precipitații atmosferice și de la topirea zăpezii;</a:t>
            </a:r>
            <a:br>
              <a:rPr lang="ro-RO" sz="1600" b="1" dirty="0">
                <a:solidFill>
                  <a:srgbClr val="002060"/>
                </a:solidFill>
              </a:rPr>
            </a:br>
            <a:r>
              <a:rPr lang="ro-RO" sz="1600" b="1" dirty="0">
                <a:solidFill>
                  <a:srgbClr val="002060"/>
                </a:solidFill>
              </a:rPr>
              <a:t>- reziduurilor menajere și tehnologice lichide;</a:t>
            </a:r>
            <a:br>
              <a:rPr lang="ro-RO" sz="1600" b="1" dirty="0">
                <a:solidFill>
                  <a:srgbClr val="002060"/>
                </a:solidFill>
              </a:rPr>
            </a:br>
            <a:r>
              <a:rPr lang="ro-RO" sz="1600" b="1" dirty="0">
                <a:solidFill>
                  <a:srgbClr val="002060"/>
                </a:solidFill>
              </a:rPr>
              <a:t>- apelor industriale de condensare.</a:t>
            </a:r>
            <a:br>
              <a:rPr lang="ro-RO"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33067824"/>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532623"/>
            <a:ext cx="8839199" cy="4828997"/>
          </a:xfrm>
        </p:spPr>
        <p:txBody>
          <a:bodyPr/>
          <a:lstStyle/>
          <a:p>
            <a:r>
              <a:rPr lang="ro-RO" sz="1600" b="1" dirty="0">
                <a:solidFill>
                  <a:srgbClr val="002060"/>
                </a:solidFill>
              </a:rPr>
              <a:t>3.2.49.	 La consumatorii, care evacuează numai ape uzate menajere, se verifică posibilele nerespectări ale condițiilor de contract:</a:t>
            </a:r>
            <a:br>
              <a:rPr lang="ro-RO" sz="1600" b="1" dirty="0">
                <a:solidFill>
                  <a:srgbClr val="002060"/>
                </a:solidFill>
              </a:rPr>
            </a:br>
            <a:r>
              <a:rPr lang="ro-RO" sz="1600" b="1" dirty="0">
                <a:solidFill>
                  <a:srgbClr val="002060"/>
                </a:solidFill>
              </a:rPr>
              <a:t>a) racordarea unui </a:t>
            </a:r>
            <a:r>
              <a:rPr lang="ro-RO" sz="1600" b="1" dirty="0" err="1">
                <a:solidFill>
                  <a:srgbClr val="002060"/>
                </a:solidFill>
              </a:rPr>
              <a:t>subabonat</a:t>
            </a:r>
            <a:r>
              <a:rPr lang="ro-RO" sz="1600" b="1" dirty="0">
                <a:solidFill>
                  <a:srgbClr val="002060"/>
                </a:solidFill>
              </a:rPr>
              <a:t> fără autorizarea operatorului;</a:t>
            </a:r>
            <a:br>
              <a:rPr lang="ro-RO" sz="1600" b="1" dirty="0">
                <a:solidFill>
                  <a:srgbClr val="002060"/>
                </a:solidFill>
              </a:rPr>
            </a:br>
            <a:r>
              <a:rPr lang="ro-RO" sz="1600" b="1" dirty="0">
                <a:solidFill>
                  <a:srgbClr val="002060"/>
                </a:solidFill>
              </a:rPr>
              <a:t>b) evacuarea apelor de scurgere (de suprafață sau meteorice) în rețelele operatorului;</a:t>
            </a:r>
            <a:br>
              <a:rPr lang="ro-RO" sz="1600" b="1" dirty="0">
                <a:solidFill>
                  <a:srgbClr val="002060"/>
                </a:solidFill>
              </a:rPr>
            </a:br>
            <a:r>
              <a:rPr lang="ro-RO" sz="1600" b="1" dirty="0">
                <a:solidFill>
                  <a:srgbClr val="002060"/>
                </a:solidFill>
              </a:rPr>
              <a:t>c) evacuarea deșeurilor menajere solide și lichide în canalizare etc.</a:t>
            </a:r>
            <a:br>
              <a:rPr lang="ro-RO" sz="1600" b="1" dirty="0">
                <a:solidFill>
                  <a:srgbClr val="002060"/>
                </a:solidFill>
              </a:rPr>
            </a:br>
            <a:r>
              <a:rPr lang="ro-RO" sz="1600" b="1" dirty="0">
                <a:solidFill>
                  <a:srgbClr val="002060"/>
                </a:solidFill>
              </a:rPr>
              <a:t>3.2.50. Recepționarea apelor uzate în sistemul de canalizare al operatorului AAC se efectuează în conformitate cu Regulamentului privind </a:t>
            </a:r>
            <a:r>
              <a:rPr lang="ro-RO" sz="1600" b="1" dirty="0" err="1">
                <a:solidFill>
                  <a:srgbClr val="002060"/>
                </a:solidFill>
              </a:rPr>
              <a:t>cerinţele</a:t>
            </a:r>
            <a:r>
              <a:rPr lang="ro-RO" sz="1600" b="1" dirty="0">
                <a:solidFill>
                  <a:srgbClr val="002060"/>
                </a:solidFill>
              </a:rPr>
              <a:t> de colectare, epurare </a:t>
            </a:r>
            <a:r>
              <a:rPr lang="ro-RO" sz="1600" b="1" dirty="0" err="1">
                <a:solidFill>
                  <a:srgbClr val="002060"/>
                </a:solidFill>
              </a:rPr>
              <a:t>şi</a:t>
            </a:r>
            <a:r>
              <a:rPr lang="ro-RO" sz="1600" b="1" dirty="0">
                <a:solidFill>
                  <a:srgbClr val="002060"/>
                </a:solidFill>
              </a:rPr>
              <a:t> deversare a apelor uzate în sistemul de canalizare </a:t>
            </a:r>
            <a:r>
              <a:rPr lang="ro-RO" sz="1600" b="1" dirty="0" err="1">
                <a:solidFill>
                  <a:srgbClr val="002060"/>
                </a:solidFill>
              </a:rPr>
              <a:t>şi</a:t>
            </a:r>
            <a:r>
              <a:rPr lang="ro-RO" sz="1600" b="1" dirty="0">
                <a:solidFill>
                  <a:srgbClr val="002060"/>
                </a:solidFill>
              </a:rPr>
              <a:t>/sau în </a:t>
            </a:r>
            <a:r>
              <a:rPr lang="ro-RO" sz="1600" b="1" dirty="0" err="1">
                <a:solidFill>
                  <a:srgbClr val="002060"/>
                </a:solidFill>
              </a:rPr>
              <a:t>emisaruri</a:t>
            </a:r>
            <a:r>
              <a:rPr lang="ro-RO" sz="1600" b="1" dirty="0">
                <a:solidFill>
                  <a:srgbClr val="002060"/>
                </a:solidFill>
              </a:rPr>
              <a:t> de apă pentru localitățile urbane </a:t>
            </a:r>
            <a:r>
              <a:rPr lang="ro-RO" sz="1600" b="1" dirty="0" err="1">
                <a:solidFill>
                  <a:srgbClr val="002060"/>
                </a:solidFill>
              </a:rPr>
              <a:t>şi</a:t>
            </a:r>
            <a:r>
              <a:rPr lang="ro-RO" sz="1600" b="1" dirty="0">
                <a:solidFill>
                  <a:srgbClr val="002060"/>
                </a:solidFill>
              </a:rPr>
              <a:t> rurale.</a:t>
            </a:r>
            <a:br>
              <a:rPr lang="ro-RO" sz="1600" b="1" dirty="0">
                <a:solidFill>
                  <a:srgbClr val="002060"/>
                </a:solidFill>
              </a:rPr>
            </a:br>
            <a:r>
              <a:rPr lang="ro-RO" sz="1600" b="1" dirty="0">
                <a:solidFill>
                  <a:srgbClr val="002060"/>
                </a:solidFill>
              </a:rPr>
              <a:t>3.2.51. Componența apelor uzate industriale recepționate în rețeaua de canalizare a operatorului se verifică prin prelevarea și analiza periodică a probelor apelor uzate din stațiile de epurare locale ale consumatorului și din căminul de control, în locul racordării rețelei consumatorului la rețeaua operatorului.</a:t>
            </a:r>
            <a:br>
              <a:rPr lang="ro-RO" sz="1600" b="1" dirty="0">
                <a:solidFill>
                  <a:srgbClr val="002060"/>
                </a:solidFill>
              </a:rPr>
            </a:br>
            <a:r>
              <a:rPr lang="ro-RO" sz="1600" b="1" dirty="0">
                <a:solidFill>
                  <a:srgbClr val="002060"/>
                </a:solidFill>
              </a:rPr>
              <a:t>Prelevarea probelor se efectuează din fluxul apei uzate de către controlorul serviciului de inspectare în prezența reprezentantului consumatorului într-un loc ce asigură o probă obiectivă.</a:t>
            </a:r>
            <a:br>
              <a:rPr lang="ro-RO" sz="1600" b="1" dirty="0">
                <a:solidFill>
                  <a:srgbClr val="002060"/>
                </a:solidFill>
              </a:rPr>
            </a:br>
            <a:r>
              <a:rPr lang="ro-RO" sz="1600" b="1" dirty="0">
                <a:solidFill>
                  <a:srgbClr val="002060"/>
                </a:solidFill>
              </a:rPr>
              <a:t>Analiza de control a componenței și proprietăților apelor uzate trebuie să fie efectuată de către laboratoare de încercare și calibrare acreditate/atestate.</a:t>
            </a:r>
            <a:br>
              <a:rPr lang="ro-RO"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5671324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792808"/>
            <a:ext cx="8839199" cy="4468668"/>
          </a:xfrm>
        </p:spPr>
        <p:txBody>
          <a:bodyPr/>
          <a:lstStyle/>
          <a:p>
            <a:r>
              <a:rPr lang="ro-RO" sz="1600" b="1" dirty="0">
                <a:solidFill>
                  <a:srgbClr val="002060"/>
                </a:solidFill>
              </a:rPr>
              <a:t>3.2.52.	Serviciul de inspectare trebuie să examineze sistemele de canalizare industrială ale consumatorilor, să obțină reducerea consumului nerațional și a debitelor de vârf (maxime) ale apelor uzate industriale, conformitatea gradului de epurare cu condițiile contractuale și, în limita posibilităților, reutilizarea sau folosirea în alte scopuri a apelor uzate industriale.</a:t>
            </a:r>
            <a:br>
              <a:rPr lang="ro-RO" sz="1600" b="1" dirty="0">
                <a:solidFill>
                  <a:srgbClr val="002060"/>
                </a:solidFill>
              </a:rPr>
            </a:br>
            <a:r>
              <a:rPr lang="ro-RO" sz="1600" b="1" dirty="0">
                <a:solidFill>
                  <a:srgbClr val="002060"/>
                </a:solidFill>
              </a:rPr>
              <a:t>3.2.53.	În cazul depistării nerespectării obligațiilor contractuale de către consumatori, serviciul de inspectare întreprinde măsuri de înlăturare a încălcărilor în conformitate cu regulile și condițiile contractului, recurgând  la sancțiuni de penalizare în caz de necesitate.</a:t>
            </a:r>
            <a:br>
              <a:rPr lang="ro-RO"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7455691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459523"/>
            <a:ext cx="8839199" cy="5166835"/>
          </a:xfrm>
        </p:spPr>
        <p:txBody>
          <a:bodyPr/>
          <a:lstStyle/>
          <a:p>
            <a:r>
              <a:rPr lang="ro-RO" sz="1600" b="1" dirty="0">
                <a:solidFill>
                  <a:srgbClr val="002060"/>
                </a:solidFill>
              </a:rPr>
              <a:t>Concluzie</a:t>
            </a:r>
            <a:r>
              <a:rPr lang="en-US" sz="1600" b="1" dirty="0">
                <a:solidFill>
                  <a:srgbClr val="002060"/>
                </a:solidFill>
              </a:rPr>
              <a:t>:</a:t>
            </a:r>
            <a:r>
              <a:rPr lang="ro-RO" sz="1600" b="1" dirty="0">
                <a:solidFill>
                  <a:srgbClr val="002060"/>
                </a:solidFill>
              </a:rPr>
              <a:t> </a:t>
            </a:r>
            <a:br>
              <a:rPr lang="ro-RO" sz="1600" b="1" dirty="0">
                <a:solidFill>
                  <a:srgbClr val="002060"/>
                </a:solidFill>
              </a:rPr>
            </a:br>
            <a:r>
              <a:rPr lang="ro-RO" sz="1600" b="1" dirty="0">
                <a:solidFill>
                  <a:srgbClr val="002060"/>
                </a:solidFill>
              </a:rPr>
              <a:t>1</a:t>
            </a:r>
            <a:r>
              <a:rPr lang="ro-RO" sz="1600" b="1" dirty="0">
                <a:solidFill>
                  <a:schemeClr val="tx1"/>
                </a:solidFill>
              </a:rPr>
              <a:t>. </a:t>
            </a:r>
            <a:r>
              <a:rPr lang="ro-RO" sz="1600" dirty="0">
                <a:solidFill>
                  <a:schemeClr val="tx1"/>
                </a:solidFill>
                <a:latin typeface="Times New Roman" panose="02020603050405020304" pitchFamily="18" charset="0"/>
                <a:ea typeface="Times New Roman" panose="02020603050405020304" pitchFamily="18" charset="0"/>
              </a:rPr>
              <a:t>Apele uzate de tip menajer, deversate de către locuitorii mun. </a:t>
            </a:r>
            <a:r>
              <a:rPr lang="ro-RO" sz="1600" dirty="0" err="1">
                <a:solidFill>
                  <a:schemeClr val="tx1"/>
                </a:solidFill>
                <a:latin typeface="Times New Roman" panose="02020603050405020304" pitchFamily="18" charset="0"/>
                <a:ea typeface="Times New Roman" panose="02020603050405020304" pitchFamily="18" charset="0"/>
              </a:rPr>
              <a:t>Chişinău</a:t>
            </a:r>
            <a:r>
              <a:rPr lang="ro-RO" sz="1600" dirty="0">
                <a:solidFill>
                  <a:schemeClr val="tx1"/>
                </a:solidFill>
                <a:latin typeface="Times New Roman" panose="02020603050405020304" pitchFamily="18" charset="0"/>
                <a:ea typeface="Times New Roman" panose="02020603050405020304" pitchFamily="18" charset="0"/>
              </a:rPr>
              <a:t>, indiferent unde s-ar afla aceștia, la domiciliu sau la serviciu, nu conduc la majorarea concentrației de poluanți și a calității apelor uzate menajere din sistemul public de canalizare. La utilizarea volumului normativ de consum al apei potabile pentru o persoană din cadrul agenților economici (oficii, bănci, grădinițe de copii, instituții publice etc.) în scopuri </a:t>
            </a:r>
            <a:r>
              <a:rPr lang="ro-RO" sz="1600" dirty="0" err="1">
                <a:solidFill>
                  <a:schemeClr val="tx1"/>
                </a:solidFill>
                <a:latin typeface="Times New Roman" panose="02020603050405020304" pitchFamily="18" charset="0"/>
                <a:ea typeface="Times New Roman" panose="02020603050405020304" pitchFamily="18" charset="0"/>
              </a:rPr>
              <a:t>sanitaro</a:t>
            </a:r>
            <a:r>
              <a:rPr lang="ro-RO" sz="1600" dirty="0">
                <a:solidFill>
                  <a:schemeClr val="tx1"/>
                </a:solidFill>
                <a:latin typeface="Times New Roman" panose="02020603050405020304" pitchFamily="18" charset="0"/>
                <a:ea typeface="Times New Roman" panose="02020603050405020304" pitchFamily="18" charset="0"/>
              </a:rPr>
              <a:t>-igienice, precum: spălarea mâinilor, folosirea instalațiilor sanitare, spălarea suprafețelor etc. calitatea apelor uzate la deversare în sistemul public de canalizare va corespunde cerințelor calității apelor menajere. Respectiv, pentru </a:t>
            </a:r>
            <a:r>
              <a:rPr lang="ro-RO" sz="1600" dirty="0" err="1">
                <a:solidFill>
                  <a:schemeClr val="tx1"/>
                </a:solidFill>
                <a:latin typeface="Times New Roman" panose="02020603050405020304" pitchFamily="18" charset="0"/>
                <a:ea typeface="Times New Roman" panose="02020603050405020304" pitchFamily="18" charset="0"/>
              </a:rPr>
              <a:t>aceşst</a:t>
            </a:r>
            <a:r>
              <a:rPr lang="ro-RO" sz="1600" dirty="0">
                <a:solidFill>
                  <a:schemeClr val="tx1"/>
                </a:solidFill>
                <a:latin typeface="Times New Roman" panose="02020603050405020304" pitchFamily="18" charset="0"/>
                <a:ea typeface="Times New Roman" panose="02020603050405020304" pitchFamily="18" charset="0"/>
              </a:rPr>
              <a:t> tip de consumatori nu se calculează norme CMA, acestea fiind stabilite din start în tab. 7.1. din </a:t>
            </a:r>
            <a:r>
              <a:rPr lang="ru-RU" sz="1600" dirty="0">
                <a:solidFill>
                  <a:schemeClr val="tx1"/>
                </a:solidFill>
                <a:latin typeface="Times New Roman" panose="02020603050405020304" pitchFamily="18" charset="0"/>
              </a:rPr>
              <a:t>NCM G 03.02:2015 „</a:t>
            </a:r>
            <a:r>
              <a:rPr lang="ru-RU" sz="1600" dirty="0" err="1">
                <a:solidFill>
                  <a:schemeClr val="tx1"/>
                </a:solidFill>
                <a:latin typeface="Times New Roman" panose="02020603050405020304" pitchFamily="18" charset="0"/>
              </a:rPr>
              <a:t>Rețele</a:t>
            </a:r>
            <a:r>
              <a:rPr lang="ru-RU" sz="1600" dirty="0">
                <a:solidFill>
                  <a:schemeClr val="tx1"/>
                </a:solidFill>
                <a:latin typeface="Times New Roman" panose="02020603050405020304" pitchFamily="18" charset="0"/>
              </a:rPr>
              <a:t> </a:t>
            </a:r>
            <a:r>
              <a:rPr lang="ru-RU" sz="1600" dirty="0" err="1">
                <a:solidFill>
                  <a:schemeClr val="tx1"/>
                </a:solidFill>
                <a:latin typeface="Times New Roman" panose="02020603050405020304" pitchFamily="18" charset="0"/>
              </a:rPr>
              <a:t>și</a:t>
            </a:r>
            <a:r>
              <a:rPr lang="ru-RU" sz="1600" dirty="0">
                <a:solidFill>
                  <a:schemeClr val="tx1"/>
                </a:solidFill>
                <a:latin typeface="Times New Roman" panose="02020603050405020304" pitchFamily="18" charset="0"/>
              </a:rPr>
              <a:t> </a:t>
            </a:r>
            <a:r>
              <a:rPr lang="ru-RU" sz="1600" dirty="0" err="1">
                <a:solidFill>
                  <a:schemeClr val="tx1"/>
                </a:solidFill>
                <a:latin typeface="Times New Roman" panose="02020603050405020304" pitchFamily="18" charset="0"/>
              </a:rPr>
              <a:t>instalații</a:t>
            </a:r>
            <a:r>
              <a:rPr lang="ru-RU" sz="1600" dirty="0">
                <a:solidFill>
                  <a:schemeClr val="tx1"/>
                </a:solidFill>
                <a:latin typeface="Times New Roman" panose="02020603050405020304" pitchFamily="18" charset="0"/>
              </a:rPr>
              <a:t> </a:t>
            </a:r>
            <a:r>
              <a:rPr lang="ru-RU" sz="1600" dirty="0" err="1">
                <a:solidFill>
                  <a:schemeClr val="tx1"/>
                </a:solidFill>
                <a:latin typeface="Times New Roman" panose="02020603050405020304" pitchFamily="18" charset="0"/>
              </a:rPr>
              <a:t>exterioare</a:t>
            </a:r>
            <a:r>
              <a:rPr lang="ru-RU" sz="1600" dirty="0">
                <a:solidFill>
                  <a:schemeClr val="tx1"/>
                </a:solidFill>
                <a:latin typeface="Times New Roman" panose="02020603050405020304" pitchFamily="18" charset="0"/>
              </a:rPr>
              <a:t> </a:t>
            </a:r>
            <a:r>
              <a:rPr lang="ru-RU" sz="1600" dirty="0" err="1">
                <a:solidFill>
                  <a:schemeClr val="tx1"/>
                </a:solidFill>
                <a:latin typeface="Times New Roman" panose="02020603050405020304" pitchFamily="18" charset="0"/>
              </a:rPr>
              <a:t>de</a:t>
            </a:r>
            <a:r>
              <a:rPr lang="ru-RU" sz="1600" dirty="0">
                <a:solidFill>
                  <a:schemeClr val="tx1"/>
                </a:solidFill>
                <a:latin typeface="Times New Roman" panose="02020603050405020304" pitchFamily="18" charset="0"/>
              </a:rPr>
              <a:t> </a:t>
            </a:r>
            <a:r>
              <a:rPr lang="ru-RU" sz="1600" dirty="0" err="1">
                <a:solidFill>
                  <a:schemeClr val="tx1"/>
                </a:solidFill>
                <a:latin typeface="Times New Roman" panose="02020603050405020304" pitchFamily="18" charset="0"/>
              </a:rPr>
              <a:t>canalizare</a:t>
            </a:r>
            <a:r>
              <a:rPr lang="ru-RU" sz="1600" dirty="0">
                <a:solidFill>
                  <a:schemeClr val="tx1"/>
                </a:solidFill>
                <a:latin typeface="Times New Roman" panose="02020603050405020304" pitchFamily="18" charset="0"/>
              </a:rPr>
              <a:t>”</a:t>
            </a:r>
            <a:r>
              <a:rPr lang="ro-RO" sz="1600" dirty="0">
                <a:solidFill>
                  <a:schemeClr val="tx1"/>
                </a:solidFill>
                <a:latin typeface="Times New Roman" panose="02020603050405020304" pitchFamily="18" charset="0"/>
              </a:rPr>
              <a:t> </a:t>
            </a:r>
            <a:r>
              <a:rPr lang="ro-RO" sz="1600" dirty="0" err="1">
                <a:solidFill>
                  <a:schemeClr val="tx1"/>
                </a:solidFill>
                <a:latin typeface="Times New Roman" panose="02020603050405020304" pitchFamily="18" charset="0"/>
              </a:rPr>
              <a:t>şi</a:t>
            </a:r>
            <a:r>
              <a:rPr lang="ro-RO" sz="1600" dirty="0">
                <a:solidFill>
                  <a:schemeClr val="tx1"/>
                </a:solidFill>
                <a:latin typeface="Times New Roman" panose="02020603050405020304" pitchFamily="18" charset="0"/>
              </a:rPr>
              <a:t> tab. nr. 1 din anexa nr. 6 a HG 950/2013</a:t>
            </a:r>
            <a:r>
              <a:rPr lang="ro-RO" sz="1600" dirty="0">
                <a:solidFill>
                  <a:schemeClr val="tx1"/>
                </a:solidFill>
                <a:latin typeface="Times New Roman" panose="02020603050405020304" pitchFamily="18" charset="0"/>
                <a:ea typeface="Times New Roman" panose="02020603050405020304" pitchFamily="18" charset="0"/>
              </a:rPr>
              <a:t>;</a:t>
            </a:r>
            <a:br>
              <a:rPr lang="ro-RO" sz="1600" dirty="0">
                <a:solidFill>
                  <a:schemeClr val="tx1"/>
                </a:solidFill>
                <a:latin typeface="Times New Roman" panose="02020603050405020304" pitchFamily="18" charset="0"/>
                <a:ea typeface="Times New Roman" panose="02020603050405020304" pitchFamily="18" charset="0"/>
              </a:rPr>
            </a:br>
            <a:r>
              <a:rPr lang="ro-RO" sz="1600" b="1" dirty="0">
                <a:solidFill>
                  <a:schemeClr val="tx1"/>
                </a:solidFill>
                <a:latin typeface="Times New Roman" panose="02020603050405020304" pitchFamily="18" charset="0"/>
                <a:ea typeface="Times New Roman" panose="02020603050405020304" pitchFamily="18" charset="0"/>
              </a:rPr>
              <a:t>2.</a:t>
            </a:r>
            <a:r>
              <a:rPr lang="ro-RO" sz="1600" dirty="0">
                <a:solidFill>
                  <a:schemeClr val="tx1"/>
                </a:solidFill>
                <a:latin typeface="Times New Roman" panose="02020603050405020304" pitchFamily="18" charset="0"/>
                <a:ea typeface="Times New Roman" panose="02020603050405020304" pitchFamily="18" charset="0"/>
              </a:rPr>
              <a:t> Normativele CMA de deversare a apelor uzate se calculează nemijlocit pentru întreprinderile industriale (de producere) </a:t>
            </a:r>
            <a:r>
              <a:rPr lang="ro-RO" sz="1600" dirty="0" err="1">
                <a:solidFill>
                  <a:schemeClr val="tx1"/>
                </a:solidFill>
                <a:latin typeface="Times New Roman" panose="02020603050405020304" pitchFamily="18" charset="0"/>
                <a:ea typeface="Times New Roman" panose="02020603050405020304" pitchFamily="18" charset="0"/>
              </a:rPr>
              <a:t>şi</a:t>
            </a:r>
            <a:r>
              <a:rPr lang="ro-RO" sz="1600" dirty="0">
                <a:solidFill>
                  <a:schemeClr val="tx1"/>
                </a:solidFill>
                <a:latin typeface="Times New Roman" panose="02020603050405020304" pitchFamily="18" charset="0"/>
                <a:ea typeface="Times New Roman" panose="02020603050405020304" pitchFamily="18" charset="0"/>
              </a:rPr>
              <a:t>/sau prestări servicii;</a:t>
            </a:r>
            <a:br>
              <a:rPr lang="ro-RO" sz="1600" dirty="0">
                <a:solidFill>
                  <a:schemeClr val="tx1"/>
                </a:solidFill>
                <a:latin typeface="Times New Roman" panose="02020603050405020304" pitchFamily="18" charset="0"/>
                <a:ea typeface="Times New Roman" panose="02020603050405020304" pitchFamily="18" charset="0"/>
              </a:rPr>
            </a:br>
            <a:r>
              <a:rPr lang="ro-RO" sz="1600" b="1" dirty="0">
                <a:solidFill>
                  <a:schemeClr val="tx1"/>
                </a:solidFill>
                <a:latin typeface="Times New Roman" panose="02020603050405020304" pitchFamily="18" charset="0"/>
                <a:ea typeface="Times New Roman" panose="02020603050405020304" pitchFamily="18" charset="0"/>
              </a:rPr>
              <a:t>3. </a:t>
            </a:r>
            <a:r>
              <a:rPr lang="ro-RO" sz="1600" dirty="0" err="1">
                <a:solidFill>
                  <a:schemeClr val="tx1"/>
                </a:solidFill>
                <a:latin typeface="Times New Roman" panose="02020603050405020304" pitchFamily="18" charset="0"/>
                <a:ea typeface="Times New Roman" panose="02020603050405020304" pitchFamily="18" charset="0"/>
              </a:rPr>
              <a:t>Agenţii</a:t>
            </a:r>
            <a:r>
              <a:rPr lang="ro-RO" sz="1600" dirty="0">
                <a:solidFill>
                  <a:schemeClr val="tx1"/>
                </a:solidFill>
                <a:latin typeface="Times New Roman" panose="02020603050405020304" pitchFamily="18" charset="0"/>
                <a:ea typeface="Times New Roman" panose="02020603050405020304" pitchFamily="18" charset="0"/>
              </a:rPr>
              <a:t> economici care desfășoară </a:t>
            </a:r>
            <a:r>
              <a:rPr lang="ro-RO" sz="1600" dirty="0" err="1">
                <a:solidFill>
                  <a:schemeClr val="tx1"/>
                </a:solidFill>
                <a:latin typeface="Times New Roman" panose="02020603050405020304" pitchFamily="18" charset="0"/>
                <a:ea typeface="Times New Roman" panose="02020603050405020304" pitchFamily="18" charset="0"/>
              </a:rPr>
              <a:t>activităţi</a:t>
            </a:r>
            <a:r>
              <a:rPr lang="ro-RO" sz="1600" dirty="0">
                <a:solidFill>
                  <a:schemeClr val="tx1"/>
                </a:solidFill>
                <a:latin typeface="Times New Roman" panose="02020603050405020304" pitchFamily="18" charset="0"/>
                <a:ea typeface="Times New Roman" panose="02020603050405020304" pitchFamily="18" charset="0"/>
              </a:rPr>
              <a:t> de producere (industrii) </a:t>
            </a:r>
            <a:r>
              <a:rPr lang="ro-RO" sz="1600" dirty="0" err="1">
                <a:solidFill>
                  <a:schemeClr val="tx1"/>
                </a:solidFill>
                <a:latin typeface="Times New Roman" panose="02020603050405020304" pitchFamily="18" charset="0"/>
                <a:ea typeface="Times New Roman" panose="02020603050405020304" pitchFamily="18" charset="0"/>
              </a:rPr>
              <a:t>şi</a:t>
            </a:r>
            <a:r>
              <a:rPr lang="ro-RO" sz="1600" dirty="0">
                <a:solidFill>
                  <a:schemeClr val="tx1"/>
                </a:solidFill>
                <a:latin typeface="Times New Roman" panose="02020603050405020304" pitchFamily="18" charset="0"/>
                <a:ea typeface="Times New Roman" panose="02020603050405020304" pitchFamily="18" charset="0"/>
              </a:rPr>
              <a:t>/sau prestări servicii, după caz, trebuie să </a:t>
            </a:r>
            <a:r>
              <a:rPr lang="ro-RO" sz="1600" dirty="0" err="1">
                <a:solidFill>
                  <a:schemeClr val="tx1"/>
                </a:solidFill>
                <a:latin typeface="Times New Roman" panose="02020603050405020304" pitchFamily="18" charset="0"/>
                <a:ea typeface="Times New Roman" panose="02020603050405020304" pitchFamily="18" charset="0"/>
              </a:rPr>
              <a:t>deţină</a:t>
            </a:r>
            <a:r>
              <a:rPr lang="ro-RO" sz="1600" dirty="0">
                <a:solidFill>
                  <a:schemeClr val="tx1"/>
                </a:solidFill>
                <a:latin typeface="Times New Roman" panose="02020603050405020304" pitchFamily="18" charset="0"/>
                <a:ea typeface="Times New Roman" panose="02020603050405020304" pitchFamily="18" charset="0"/>
              </a:rPr>
              <a:t> </a:t>
            </a:r>
            <a:r>
              <a:rPr lang="ro-RO" sz="1600" dirty="0" err="1">
                <a:solidFill>
                  <a:schemeClr val="tx1"/>
                </a:solidFill>
                <a:latin typeface="Times New Roman" panose="02020603050405020304" pitchFamily="18" charset="0"/>
                <a:ea typeface="Times New Roman" panose="02020603050405020304" pitchFamily="18" charset="0"/>
              </a:rPr>
              <a:t>şi</a:t>
            </a:r>
            <a:r>
              <a:rPr lang="ro-RO" sz="1600" dirty="0">
                <a:solidFill>
                  <a:schemeClr val="tx1"/>
                </a:solidFill>
                <a:latin typeface="Times New Roman" panose="02020603050405020304" pitchFamily="18" charset="0"/>
                <a:ea typeface="Times New Roman" panose="02020603050405020304" pitchFamily="18" charset="0"/>
              </a:rPr>
              <a:t> să exploateze </a:t>
            </a:r>
            <a:r>
              <a:rPr lang="ro-RO" sz="1600" dirty="0" err="1">
                <a:solidFill>
                  <a:schemeClr val="tx1"/>
                </a:solidFill>
                <a:latin typeface="Times New Roman" panose="02020603050405020304" pitchFamily="18" charset="0"/>
                <a:ea typeface="Times New Roman" panose="02020603050405020304" pitchFamily="18" charset="0"/>
              </a:rPr>
              <a:t>staţii</a:t>
            </a:r>
            <a:r>
              <a:rPr lang="ro-RO" sz="1600" dirty="0">
                <a:solidFill>
                  <a:schemeClr val="tx1"/>
                </a:solidFill>
                <a:latin typeface="Times New Roman" panose="02020603050405020304" pitchFamily="18" charset="0"/>
                <a:ea typeface="Times New Roman" panose="02020603050405020304" pitchFamily="18" charset="0"/>
              </a:rPr>
              <a:t> de epurare proprii pentru epurarea apelor uzate înainte de evacuare în sistemul public de canalizare </a:t>
            </a:r>
            <a:r>
              <a:rPr lang="ro-RO" sz="1600" dirty="0" err="1">
                <a:solidFill>
                  <a:schemeClr val="tx1"/>
                </a:solidFill>
                <a:latin typeface="Times New Roman" panose="02020603050405020304" pitchFamily="18" charset="0"/>
                <a:ea typeface="Times New Roman" panose="02020603050405020304" pitchFamily="18" charset="0"/>
              </a:rPr>
              <a:t>şi</a:t>
            </a:r>
            <a:r>
              <a:rPr lang="ro-RO" sz="1600" dirty="0">
                <a:solidFill>
                  <a:schemeClr val="tx1"/>
                </a:solidFill>
                <a:latin typeface="Times New Roman" panose="02020603050405020304" pitchFamily="18" charset="0"/>
                <a:ea typeface="Times New Roman" panose="02020603050405020304" pitchFamily="18" charset="0"/>
              </a:rPr>
              <a:t>/sau în emisar astfel încât calitatea acestora să corespundă normelor CMA de deversare în sistemul public de canalizare </a:t>
            </a:r>
            <a:r>
              <a:rPr lang="ro-RO" sz="1600" dirty="0" err="1">
                <a:solidFill>
                  <a:schemeClr val="tx1"/>
                </a:solidFill>
                <a:latin typeface="Times New Roman" panose="02020603050405020304" pitchFamily="18" charset="0"/>
                <a:ea typeface="Times New Roman" panose="02020603050405020304" pitchFamily="18" charset="0"/>
              </a:rPr>
              <a:t>şi</a:t>
            </a:r>
            <a:r>
              <a:rPr lang="ro-RO" sz="1600" dirty="0">
                <a:solidFill>
                  <a:schemeClr val="tx1"/>
                </a:solidFill>
                <a:latin typeface="Times New Roman" panose="02020603050405020304" pitchFamily="18" charset="0"/>
                <a:ea typeface="Times New Roman" panose="02020603050405020304" pitchFamily="18" charset="0"/>
              </a:rPr>
              <a:t>/sau în emisar aprobate;</a:t>
            </a:r>
            <a:br>
              <a:rPr lang="ro-RO" sz="1600" dirty="0">
                <a:solidFill>
                  <a:schemeClr val="tx1"/>
                </a:solidFill>
                <a:latin typeface="Times New Roman" panose="02020603050405020304" pitchFamily="18" charset="0"/>
                <a:ea typeface="Times New Roman" panose="02020603050405020304" pitchFamily="18" charset="0"/>
              </a:rPr>
            </a:br>
            <a:r>
              <a:rPr lang="ro-RO" sz="1600" b="1" dirty="0">
                <a:solidFill>
                  <a:schemeClr val="tx1"/>
                </a:solidFill>
                <a:latin typeface="Times New Roman" panose="02020603050405020304" pitchFamily="18" charset="0"/>
                <a:ea typeface="Times New Roman" panose="02020603050405020304" pitchFamily="18" charset="0"/>
              </a:rPr>
              <a:t>4. </a:t>
            </a:r>
            <a:r>
              <a:rPr lang="ro-RO" sz="1600" dirty="0">
                <a:solidFill>
                  <a:schemeClr val="tx1"/>
                </a:solidFill>
                <a:latin typeface="Times New Roman" panose="02020603050405020304" pitchFamily="18" charset="0"/>
                <a:ea typeface="Times New Roman" panose="02020603050405020304" pitchFamily="18" charset="0"/>
              </a:rPr>
              <a:t>C</a:t>
            </a:r>
            <a:r>
              <a:rPr lang="ru-RU" sz="1600" dirty="0" err="1">
                <a:solidFill>
                  <a:schemeClr val="tx1"/>
                </a:solidFill>
                <a:latin typeface="Times New Roman" panose="02020603050405020304" pitchFamily="18" charset="0"/>
              </a:rPr>
              <a:t>alcul</a:t>
            </a:r>
            <a:r>
              <a:rPr lang="ru-RU" sz="1600" dirty="0">
                <a:solidFill>
                  <a:schemeClr val="tx1"/>
                </a:solidFill>
                <a:latin typeface="Times New Roman" panose="02020603050405020304" pitchFamily="18" charset="0"/>
              </a:rPr>
              <a:t> </a:t>
            </a:r>
            <a:r>
              <a:rPr lang="ru-RU" sz="1600" dirty="0" err="1">
                <a:solidFill>
                  <a:schemeClr val="tx1"/>
                </a:solidFill>
                <a:latin typeface="Times New Roman" panose="02020603050405020304" pitchFamily="18" charset="0"/>
              </a:rPr>
              <a:t>Concentrațiilor</a:t>
            </a:r>
            <a:r>
              <a:rPr lang="ru-RU" sz="1600" dirty="0">
                <a:solidFill>
                  <a:schemeClr val="tx1"/>
                </a:solidFill>
                <a:latin typeface="Times New Roman" panose="02020603050405020304" pitchFamily="18" charset="0"/>
              </a:rPr>
              <a:t> </a:t>
            </a:r>
            <a:r>
              <a:rPr lang="ru-RU" sz="1600" dirty="0" err="1">
                <a:solidFill>
                  <a:schemeClr val="tx1"/>
                </a:solidFill>
                <a:latin typeface="Times New Roman" panose="02020603050405020304" pitchFamily="18" charset="0"/>
              </a:rPr>
              <a:t>maxim</a:t>
            </a:r>
            <a:r>
              <a:rPr lang="ru-RU" sz="1600" dirty="0">
                <a:solidFill>
                  <a:schemeClr val="tx1"/>
                </a:solidFill>
                <a:latin typeface="Times New Roman" panose="02020603050405020304" pitchFamily="18" charset="0"/>
              </a:rPr>
              <a:t> </a:t>
            </a:r>
            <a:r>
              <a:rPr lang="ru-RU" sz="1600" dirty="0" err="1">
                <a:solidFill>
                  <a:schemeClr val="tx1"/>
                </a:solidFill>
                <a:latin typeface="Times New Roman" panose="02020603050405020304" pitchFamily="18" charset="0"/>
              </a:rPr>
              <a:t>admisibile</a:t>
            </a:r>
            <a:r>
              <a:rPr lang="ru-RU" sz="1600" dirty="0">
                <a:solidFill>
                  <a:schemeClr val="tx1"/>
                </a:solidFill>
                <a:latin typeface="Times New Roman" panose="02020603050405020304" pitchFamily="18" charset="0"/>
              </a:rPr>
              <a:t> (CMA) </a:t>
            </a:r>
            <a:r>
              <a:rPr lang="ru-RU" sz="1600" dirty="0" err="1">
                <a:solidFill>
                  <a:schemeClr val="tx1"/>
                </a:solidFill>
                <a:latin typeface="Times New Roman" panose="02020603050405020304" pitchFamily="18" charset="0"/>
              </a:rPr>
              <a:t>ale</a:t>
            </a:r>
            <a:r>
              <a:rPr lang="ru-RU" sz="1600" dirty="0">
                <a:solidFill>
                  <a:schemeClr val="tx1"/>
                </a:solidFill>
                <a:latin typeface="Times New Roman" panose="02020603050405020304" pitchFamily="18" charset="0"/>
              </a:rPr>
              <a:t> </a:t>
            </a:r>
            <a:r>
              <a:rPr lang="ru-RU" sz="1600" dirty="0" err="1">
                <a:solidFill>
                  <a:schemeClr val="tx1"/>
                </a:solidFill>
                <a:latin typeface="Times New Roman" panose="02020603050405020304" pitchFamily="18" charset="0"/>
              </a:rPr>
              <a:t>substanțelor</a:t>
            </a:r>
            <a:r>
              <a:rPr lang="ru-RU" sz="1600" dirty="0">
                <a:solidFill>
                  <a:schemeClr val="tx1"/>
                </a:solidFill>
                <a:latin typeface="Times New Roman" panose="02020603050405020304" pitchFamily="18" charset="0"/>
              </a:rPr>
              <a:t> </a:t>
            </a:r>
            <a:r>
              <a:rPr lang="ru-RU" sz="1600" dirty="0" err="1">
                <a:solidFill>
                  <a:schemeClr val="tx1"/>
                </a:solidFill>
                <a:latin typeface="Times New Roman" panose="02020603050405020304" pitchFamily="18" charset="0"/>
              </a:rPr>
              <a:t>poluante</a:t>
            </a:r>
            <a:r>
              <a:rPr lang="ru-RU" sz="1600" dirty="0">
                <a:solidFill>
                  <a:schemeClr val="tx1"/>
                </a:solidFill>
                <a:latin typeface="Times New Roman" panose="02020603050405020304" pitchFamily="18" charset="0"/>
              </a:rPr>
              <a:t> </a:t>
            </a:r>
            <a:r>
              <a:rPr lang="ru-RU" sz="1600" dirty="0" err="1">
                <a:solidFill>
                  <a:schemeClr val="tx1"/>
                </a:solidFill>
                <a:latin typeface="Times New Roman" panose="02020603050405020304" pitchFamily="18" charset="0"/>
              </a:rPr>
              <a:t>în</a:t>
            </a:r>
            <a:r>
              <a:rPr lang="ru-RU" sz="1600" dirty="0">
                <a:solidFill>
                  <a:schemeClr val="tx1"/>
                </a:solidFill>
                <a:latin typeface="Times New Roman" panose="02020603050405020304" pitchFamily="18" charset="0"/>
              </a:rPr>
              <a:t> </a:t>
            </a:r>
            <a:r>
              <a:rPr lang="ru-RU" sz="1600" dirty="0" err="1">
                <a:solidFill>
                  <a:schemeClr val="tx1"/>
                </a:solidFill>
                <a:latin typeface="Times New Roman" panose="02020603050405020304" pitchFamily="18" charset="0"/>
              </a:rPr>
              <a:t>apele</a:t>
            </a:r>
            <a:r>
              <a:rPr lang="ru-RU" sz="1600" dirty="0">
                <a:solidFill>
                  <a:schemeClr val="tx1"/>
                </a:solidFill>
                <a:latin typeface="Times New Roman" panose="02020603050405020304" pitchFamily="18" charset="0"/>
              </a:rPr>
              <a:t> </a:t>
            </a:r>
            <a:r>
              <a:rPr lang="ru-RU" sz="1600" dirty="0" err="1">
                <a:solidFill>
                  <a:schemeClr val="tx1"/>
                </a:solidFill>
                <a:latin typeface="Times New Roman" panose="02020603050405020304" pitchFamily="18" charset="0"/>
              </a:rPr>
              <a:t>uzate</a:t>
            </a:r>
            <a:r>
              <a:rPr lang="ru-RU" sz="1600" dirty="0">
                <a:solidFill>
                  <a:schemeClr val="tx1"/>
                </a:solidFill>
                <a:latin typeface="Times New Roman" panose="02020603050405020304" pitchFamily="18" charset="0"/>
              </a:rPr>
              <a:t> </a:t>
            </a:r>
            <a:r>
              <a:rPr lang="ru-RU" sz="1600" dirty="0" err="1">
                <a:solidFill>
                  <a:schemeClr val="tx1"/>
                </a:solidFill>
                <a:latin typeface="Times New Roman" panose="02020603050405020304" pitchFamily="18" charset="0"/>
              </a:rPr>
              <a:t>evacuate</a:t>
            </a:r>
            <a:r>
              <a:rPr lang="ru-RU" sz="1600" dirty="0">
                <a:solidFill>
                  <a:schemeClr val="tx1"/>
                </a:solidFill>
                <a:latin typeface="Times New Roman" panose="02020603050405020304" pitchFamily="18" charset="0"/>
              </a:rPr>
              <a:t> </a:t>
            </a:r>
            <a:r>
              <a:rPr lang="ru-RU" sz="1600" dirty="0" err="1">
                <a:solidFill>
                  <a:schemeClr val="tx1"/>
                </a:solidFill>
                <a:latin typeface="Times New Roman" panose="02020603050405020304" pitchFamily="18" charset="0"/>
              </a:rPr>
              <a:t>în</a:t>
            </a:r>
            <a:r>
              <a:rPr lang="ru-RU" sz="1600" dirty="0">
                <a:solidFill>
                  <a:schemeClr val="tx1"/>
                </a:solidFill>
                <a:latin typeface="Times New Roman" panose="02020603050405020304" pitchFamily="18" charset="0"/>
              </a:rPr>
              <a:t> </a:t>
            </a:r>
            <a:r>
              <a:rPr lang="ru-RU" sz="1600" dirty="0" err="1">
                <a:solidFill>
                  <a:schemeClr val="tx1"/>
                </a:solidFill>
                <a:latin typeface="Times New Roman" panose="02020603050405020304" pitchFamily="18" charset="0"/>
              </a:rPr>
              <a:t>instalațiile</a:t>
            </a:r>
            <a:r>
              <a:rPr lang="ru-RU" sz="1600" dirty="0">
                <a:solidFill>
                  <a:schemeClr val="tx1"/>
                </a:solidFill>
                <a:latin typeface="Times New Roman" panose="02020603050405020304" pitchFamily="18" charset="0"/>
              </a:rPr>
              <a:t> </a:t>
            </a:r>
            <a:r>
              <a:rPr lang="ru-RU" sz="1600" dirty="0" err="1">
                <a:solidFill>
                  <a:schemeClr val="tx1"/>
                </a:solidFill>
                <a:latin typeface="Times New Roman" panose="02020603050405020304" pitchFamily="18" charset="0"/>
              </a:rPr>
              <a:t>de</a:t>
            </a:r>
            <a:r>
              <a:rPr lang="ru-RU" sz="1600" dirty="0">
                <a:solidFill>
                  <a:schemeClr val="tx1"/>
                </a:solidFill>
                <a:latin typeface="Times New Roman" panose="02020603050405020304" pitchFamily="18" charset="0"/>
              </a:rPr>
              <a:t> </a:t>
            </a:r>
            <a:r>
              <a:rPr lang="ru-RU" sz="1600" dirty="0" err="1">
                <a:solidFill>
                  <a:schemeClr val="tx1"/>
                </a:solidFill>
                <a:latin typeface="Times New Roman" panose="02020603050405020304" pitchFamily="18" charset="0"/>
              </a:rPr>
              <a:t>canalizare</a:t>
            </a:r>
            <a:r>
              <a:rPr lang="ru-RU" sz="1600" dirty="0">
                <a:solidFill>
                  <a:schemeClr val="tx1"/>
                </a:solidFill>
                <a:latin typeface="Times New Roman" panose="02020603050405020304" pitchFamily="18" charset="0"/>
              </a:rPr>
              <a:t> a </a:t>
            </a:r>
            <a:r>
              <a:rPr lang="ru-RU" sz="1600" dirty="0" err="1">
                <a:solidFill>
                  <a:schemeClr val="tx1"/>
                </a:solidFill>
                <a:latin typeface="Times New Roman" panose="02020603050405020304" pitchFamily="18" charset="0"/>
              </a:rPr>
              <a:t>localităților</a:t>
            </a:r>
            <a:r>
              <a:rPr lang="ru-RU" sz="1600" dirty="0">
                <a:solidFill>
                  <a:schemeClr val="tx1"/>
                </a:solidFill>
                <a:latin typeface="Times New Roman" panose="02020603050405020304" pitchFamily="18" charset="0"/>
              </a:rPr>
              <a:t>, </a:t>
            </a:r>
            <a:r>
              <a:rPr lang="ro-RO" sz="1600" dirty="0">
                <a:solidFill>
                  <a:schemeClr val="tx1"/>
                </a:solidFill>
                <a:latin typeface="Times New Roman" panose="02020603050405020304" pitchFamily="18" charset="0"/>
              </a:rPr>
              <a:t>se efectuează în conformitate cu prevederile </a:t>
            </a:r>
            <a:r>
              <a:rPr lang="ru-RU" sz="1600" dirty="0" err="1">
                <a:solidFill>
                  <a:schemeClr val="tx1"/>
                </a:solidFill>
                <a:latin typeface="Times New Roman" panose="02020603050405020304" pitchFamily="18" charset="0"/>
              </a:rPr>
              <a:t>Metod</a:t>
            </a:r>
            <a:r>
              <a:rPr lang="ro-RO" sz="1600" dirty="0">
                <a:solidFill>
                  <a:schemeClr val="tx1"/>
                </a:solidFill>
                <a:latin typeface="Times New Roman" panose="02020603050405020304" pitchFamily="18" charset="0"/>
              </a:rPr>
              <a:t>ei</a:t>
            </a:r>
            <a:r>
              <a:rPr lang="ru-RU" sz="1600" dirty="0">
                <a:solidFill>
                  <a:schemeClr val="tx1"/>
                </a:solidFill>
                <a:latin typeface="Times New Roman" panose="02020603050405020304" pitchFamily="18" charset="0"/>
              </a:rPr>
              <a:t> </a:t>
            </a:r>
            <a:r>
              <a:rPr lang="ru-RU" sz="1600" dirty="0" err="1">
                <a:solidFill>
                  <a:schemeClr val="tx1"/>
                </a:solidFill>
                <a:latin typeface="Times New Roman" panose="02020603050405020304" pitchFamily="18" charset="0"/>
              </a:rPr>
              <a:t>de</a:t>
            </a:r>
            <a:r>
              <a:rPr lang="ru-RU" sz="1600" dirty="0">
                <a:solidFill>
                  <a:schemeClr val="tx1"/>
                </a:solidFill>
                <a:latin typeface="Times New Roman" panose="02020603050405020304" pitchFamily="18" charset="0"/>
              </a:rPr>
              <a:t> </a:t>
            </a:r>
            <a:r>
              <a:rPr lang="ru-RU" sz="1600" dirty="0" err="1">
                <a:solidFill>
                  <a:schemeClr val="tx1"/>
                </a:solidFill>
                <a:latin typeface="Times New Roman" panose="02020603050405020304" pitchFamily="18" charset="0"/>
              </a:rPr>
              <a:t>calcul</a:t>
            </a:r>
            <a:r>
              <a:rPr lang="ru-RU" sz="1600" dirty="0">
                <a:solidFill>
                  <a:schemeClr val="tx1"/>
                </a:solidFill>
                <a:latin typeface="Times New Roman" panose="02020603050405020304" pitchFamily="18" charset="0"/>
              </a:rPr>
              <a:t> </a:t>
            </a:r>
            <a:r>
              <a:rPr lang="ru-RU" sz="1600" dirty="0" err="1">
                <a:solidFill>
                  <a:schemeClr val="tx1"/>
                </a:solidFill>
                <a:latin typeface="Times New Roman" panose="02020603050405020304" pitchFamily="18" charset="0"/>
              </a:rPr>
              <a:t>al</a:t>
            </a:r>
            <a:r>
              <a:rPr lang="ru-RU" sz="1600" dirty="0">
                <a:solidFill>
                  <a:schemeClr val="tx1"/>
                </a:solidFill>
                <a:latin typeface="Times New Roman" panose="02020603050405020304" pitchFamily="18" charset="0"/>
              </a:rPr>
              <a:t> </a:t>
            </a:r>
            <a:r>
              <a:rPr lang="ru-RU" sz="1600" dirty="0" err="1">
                <a:solidFill>
                  <a:schemeClr val="tx1"/>
                </a:solidFill>
                <a:latin typeface="Times New Roman" panose="02020603050405020304" pitchFamily="18" charset="0"/>
              </a:rPr>
              <a:t>Concentrațiilor</a:t>
            </a:r>
            <a:r>
              <a:rPr lang="ru-RU" sz="1600" dirty="0">
                <a:solidFill>
                  <a:schemeClr val="tx1"/>
                </a:solidFill>
                <a:latin typeface="Times New Roman" panose="02020603050405020304" pitchFamily="18" charset="0"/>
              </a:rPr>
              <a:t> </a:t>
            </a:r>
            <a:r>
              <a:rPr lang="ru-RU" sz="1600" dirty="0" err="1">
                <a:solidFill>
                  <a:schemeClr val="tx1"/>
                </a:solidFill>
                <a:latin typeface="Times New Roman" panose="02020603050405020304" pitchFamily="18" charset="0"/>
              </a:rPr>
              <a:t>maxim</a:t>
            </a:r>
            <a:r>
              <a:rPr lang="ru-RU" sz="1600" dirty="0">
                <a:solidFill>
                  <a:schemeClr val="tx1"/>
                </a:solidFill>
                <a:latin typeface="Times New Roman" panose="02020603050405020304" pitchFamily="18" charset="0"/>
              </a:rPr>
              <a:t> </a:t>
            </a:r>
            <a:r>
              <a:rPr lang="ru-RU" sz="1600" dirty="0" err="1">
                <a:solidFill>
                  <a:schemeClr val="tx1"/>
                </a:solidFill>
                <a:latin typeface="Times New Roman" panose="02020603050405020304" pitchFamily="18" charset="0"/>
              </a:rPr>
              <a:t>admisibile</a:t>
            </a:r>
            <a:r>
              <a:rPr lang="ru-RU" sz="1600" dirty="0">
                <a:solidFill>
                  <a:schemeClr val="tx1"/>
                </a:solidFill>
                <a:latin typeface="Times New Roman" panose="02020603050405020304" pitchFamily="18" charset="0"/>
              </a:rPr>
              <a:t> </a:t>
            </a:r>
            <a:r>
              <a:rPr lang="ro-RO" sz="1600" dirty="0">
                <a:solidFill>
                  <a:schemeClr val="tx1"/>
                </a:solidFill>
                <a:latin typeface="Times New Roman" panose="02020603050405020304" pitchFamily="18" charset="0"/>
              </a:rPr>
              <a:t>aprobate prin anexa nr. 6 din HG 950/2013 </a:t>
            </a:r>
            <a:r>
              <a:rPr lang="ro-RO" sz="1600" dirty="0" err="1">
                <a:solidFill>
                  <a:schemeClr val="tx1"/>
                </a:solidFill>
                <a:latin typeface="Times New Roman" panose="02020603050405020304" pitchFamily="18" charset="0"/>
              </a:rPr>
              <a:t>şi</a:t>
            </a:r>
            <a:r>
              <a:rPr lang="ro-RO" sz="1600" dirty="0">
                <a:solidFill>
                  <a:schemeClr val="tx1"/>
                </a:solidFill>
                <a:latin typeface="Times New Roman" panose="02020603050405020304" pitchFamily="18" charset="0"/>
              </a:rPr>
              <a:t> p</a:t>
            </a:r>
            <a:r>
              <a:rPr lang="ru-RU" sz="1600" dirty="0" err="1">
                <a:solidFill>
                  <a:schemeClr val="tx1"/>
                </a:solidFill>
                <a:latin typeface="Times New Roman" panose="02020603050405020304" pitchFamily="18" charset="0"/>
              </a:rPr>
              <a:t>ct</a:t>
            </a:r>
            <a:r>
              <a:rPr lang="ru-RU" sz="1600" dirty="0">
                <a:solidFill>
                  <a:schemeClr val="tx1"/>
                </a:solidFill>
                <a:latin typeface="Times New Roman" panose="02020603050405020304" pitchFamily="18" charset="0"/>
              </a:rPr>
              <a:t>. 7.1.21, 7.1.22, 7.1.23, 7.1.23, 7.1.24 </a:t>
            </a:r>
            <a:r>
              <a:rPr lang="ru-RU" sz="1600" dirty="0" err="1">
                <a:solidFill>
                  <a:schemeClr val="tx1"/>
                </a:solidFill>
                <a:latin typeface="Times New Roman" panose="02020603050405020304" pitchFamily="18" charset="0"/>
              </a:rPr>
              <a:t>din</a:t>
            </a:r>
            <a:r>
              <a:rPr lang="ru-RU" sz="1600" dirty="0">
                <a:solidFill>
                  <a:schemeClr val="tx1"/>
                </a:solidFill>
                <a:latin typeface="Times New Roman" panose="02020603050405020304" pitchFamily="18" charset="0"/>
              </a:rPr>
              <a:t> </a:t>
            </a:r>
            <a:r>
              <a:rPr lang="ru-RU" sz="1600" dirty="0" err="1">
                <a:solidFill>
                  <a:schemeClr val="tx1"/>
                </a:solidFill>
                <a:latin typeface="Times New Roman" panose="02020603050405020304" pitchFamily="18" charset="0"/>
              </a:rPr>
              <a:t>normativul</a:t>
            </a:r>
            <a:r>
              <a:rPr lang="ru-RU" sz="1600" dirty="0">
                <a:solidFill>
                  <a:schemeClr val="tx1"/>
                </a:solidFill>
                <a:latin typeface="Times New Roman" panose="02020603050405020304" pitchFamily="18" charset="0"/>
              </a:rPr>
              <a:t> </a:t>
            </a:r>
            <a:r>
              <a:rPr lang="ru-RU" sz="1600" dirty="0" err="1">
                <a:solidFill>
                  <a:schemeClr val="tx1"/>
                </a:solidFill>
                <a:latin typeface="Times New Roman" panose="02020603050405020304" pitchFamily="18" charset="0"/>
              </a:rPr>
              <a:t>în</a:t>
            </a:r>
            <a:r>
              <a:rPr lang="ru-RU" sz="1600" dirty="0">
                <a:solidFill>
                  <a:schemeClr val="tx1"/>
                </a:solidFill>
                <a:latin typeface="Times New Roman" panose="02020603050405020304" pitchFamily="18" charset="0"/>
              </a:rPr>
              <a:t> </a:t>
            </a:r>
            <a:r>
              <a:rPr lang="ru-RU" sz="1600" dirty="0" err="1">
                <a:solidFill>
                  <a:schemeClr val="tx1"/>
                </a:solidFill>
                <a:latin typeface="Times New Roman" panose="02020603050405020304" pitchFamily="18" charset="0"/>
              </a:rPr>
              <a:t>construcții</a:t>
            </a:r>
            <a:r>
              <a:rPr lang="ru-RU" sz="1600" dirty="0">
                <a:solidFill>
                  <a:schemeClr val="tx1"/>
                </a:solidFill>
                <a:latin typeface="Times New Roman" panose="02020603050405020304" pitchFamily="18" charset="0"/>
              </a:rPr>
              <a:t> NCM G 03.02:2015 „</a:t>
            </a:r>
            <a:r>
              <a:rPr lang="ru-RU" sz="1600" dirty="0" err="1">
                <a:solidFill>
                  <a:schemeClr val="tx1"/>
                </a:solidFill>
                <a:latin typeface="Times New Roman" panose="02020603050405020304" pitchFamily="18" charset="0"/>
              </a:rPr>
              <a:t>Rețele</a:t>
            </a:r>
            <a:r>
              <a:rPr lang="ru-RU" sz="1600" dirty="0">
                <a:solidFill>
                  <a:schemeClr val="tx1"/>
                </a:solidFill>
                <a:latin typeface="Times New Roman" panose="02020603050405020304" pitchFamily="18" charset="0"/>
              </a:rPr>
              <a:t> </a:t>
            </a:r>
            <a:r>
              <a:rPr lang="ru-RU" sz="1600" dirty="0" err="1">
                <a:solidFill>
                  <a:schemeClr val="tx1"/>
                </a:solidFill>
                <a:latin typeface="Times New Roman" panose="02020603050405020304" pitchFamily="18" charset="0"/>
              </a:rPr>
              <a:t>și</a:t>
            </a:r>
            <a:r>
              <a:rPr lang="ru-RU" sz="1600" dirty="0">
                <a:solidFill>
                  <a:schemeClr val="tx1"/>
                </a:solidFill>
                <a:latin typeface="Times New Roman" panose="02020603050405020304" pitchFamily="18" charset="0"/>
              </a:rPr>
              <a:t> </a:t>
            </a:r>
            <a:r>
              <a:rPr lang="ru-RU" sz="1600" dirty="0" err="1">
                <a:solidFill>
                  <a:schemeClr val="tx1"/>
                </a:solidFill>
                <a:latin typeface="Times New Roman" panose="02020603050405020304" pitchFamily="18" charset="0"/>
              </a:rPr>
              <a:t>instalații</a:t>
            </a:r>
            <a:r>
              <a:rPr lang="ru-RU" sz="1600" dirty="0">
                <a:solidFill>
                  <a:schemeClr val="tx1"/>
                </a:solidFill>
                <a:latin typeface="Times New Roman" panose="02020603050405020304" pitchFamily="18" charset="0"/>
              </a:rPr>
              <a:t> </a:t>
            </a:r>
            <a:r>
              <a:rPr lang="ru-RU" sz="1600" dirty="0" err="1">
                <a:solidFill>
                  <a:schemeClr val="tx1"/>
                </a:solidFill>
                <a:latin typeface="Times New Roman" panose="02020603050405020304" pitchFamily="18" charset="0"/>
              </a:rPr>
              <a:t>exterioare</a:t>
            </a:r>
            <a:r>
              <a:rPr lang="ru-RU" sz="1600" dirty="0">
                <a:solidFill>
                  <a:schemeClr val="tx1"/>
                </a:solidFill>
                <a:latin typeface="Times New Roman" panose="02020603050405020304" pitchFamily="18" charset="0"/>
              </a:rPr>
              <a:t> </a:t>
            </a:r>
            <a:r>
              <a:rPr lang="ru-RU" sz="1600" dirty="0" err="1">
                <a:solidFill>
                  <a:schemeClr val="tx1"/>
                </a:solidFill>
                <a:latin typeface="Times New Roman" panose="02020603050405020304" pitchFamily="18" charset="0"/>
              </a:rPr>
              <a:t>de</a:t>
            </a:r>
            <a:r>
              <a:rPr lang="ru-RU" sz="1600" dirty="0">
                <a:solidFill>
                  <a:schemeClr val="tx1"/>
                </a:solidFill>
                <a:latin typeface="Times New Roman" panose="02020603050405020304" pitchFamily="18" charset="0"/>
              </a:rPr>
              <a:t> </a:t>
            </a:r>
            <a:r>
              <a:rPr lang="ru-RU" sz="1600" dirty="0" err="1">
                <a:solidFill>
                  <a:schemeClr val="tx1"/>
                </a:solidFill>
                <a:latin typeface="Times New Roman" panose="02020603050405020304" pitchFamily="18" charset="0"/>
              </a:rPr>
              <a:t>canalizare</a:t>
            </a:r>
            <a:r>
              <a:rPr lang="ru-RU" sz="1600" dirty="0">
                <a:solidFill>
                  <a:schemeClr val="tx1"/>
                </a:solidFill>
                <a:latin typeface="Times New Roman" panose="02020603050405020304" pitchFamily="18" charset="0"/>
              </a:rPr>
              <a:t>”.</a:t>
            </a:r>
            <a:br>
              <a:rPr lang="ro-RO" sz="1600" dirty="0">
                <a:latin typeface="Times New Roman" panose="02020603050405020304" pitchFamily="18" charset="0"/>
                <a:ea typeface="Times New Roman" panose="02020603050405020304" pitchFamily="18" charset="0"/>
              </a:rPr>
            </a:br>
            <a:br>
              <a:rPr lang="ro-RO" sz="1600" dirty="0">
                <a:latin typeface="Times New Roman" panose="02020603050405020304" pitchFamily="18" charset="0"/>
                <a:ea typeface="Times New Roman" panose="02020603050405020304" pitchFamily="18" charset="0"/>
              </a:rPr>
            </a:br>
            <a:br>
              <a:rPr lang="ro-RO"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7470112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532623"/>
            <a:ext cx="8839199" cy="5048378"/>
          </a:xfrm>
        </p:spPr>
        <p:txBody>
          <a:bodyPr/>
          <a:lstStyle/>
          <a:p>
            <a:pPr indent="270510">
              <a:spcAft>
                <a:spcPts val="0"/>
              </a:spcAft>
            </a:pPr>
            <a:r>
              <a:rPr lang="ro-RO" sz="1400" b="1" dirty="0">
                <a:solidFill>
                  <a:srgbClr val="002060"/>
                </a:solidFill>
              </a:rPr>
              <a:t>Bibliografie:</a:t>
            </a:r>
            <a:br>
              <a:rPr lang="ro-RO" sz="1400" b="1" dirty="0">
                <a:solidFill>
                  <a:srgbClr val="002060"/>
                </a:solidFill>
              </a:rPr>
            </a:br>
            <a:r>
              <a:rPr lang="ro-RO" sz="1400" b="1" dirty="0">
                <a:solidFill>
                  <a:srgbClr val="002060"/>
                </a:solidFill>
              </a:rPr>
              <a:t>Bibliografie:</a:t>
            </a:r>
            <a:br>
              <a:rPr lang="ro-RO" sz="1400" b="1" dirty="0">
                <a:solidFill>
                  <a:srgbClr val="002060"/>
                </a:solidFill>
              </a:rPr>
            </a:br>
            <a:r>
              <a:rPr lang="ro-RO" sz="1400" b="1" dirty="0">
                <a:solidFill>
                  <a:srgbClr val="002060"/>
                </a:solidFill>
              </a:rPr>
              <a:t>1. NCM G 03.02:2015 „Rețele și instalații exterioare de canalizare” </a:t>
            </a:r>
            <a:br>
              <a:rPr lang="ro-RO" sz="1400" b="1" dirty="0">
                <a:solidFill>
                  <a:srgbClr val="002060"/>
                </a:solidFill>
              </a:rPr>
            </a:br>
            <a:r>
              <a:rPr lang="ro-RO" sz="1400" b="1" dirty="0">
                <a:solidFill>
                  <a:srgbClr val="002060"/>
                </a:solidFill>
              </a:rPr>
              <a:t>2. Regulamentul privind </a:t>
            </a:r>
            <a:r>
              <a:rPr lang="ro-RO" sz="1400" b="1" dirty="0" err="1">
                <a:solidFill>
                  <a:srgbClr val="002060"/>
                </a:solidFill>
              </a:rPr>
              <a:t>cerinţele</a:t>
            </a:r>
            <a:r>
              <a:rPr lang="ro-RO" sz="1400" b="1" dirty="0">
                <a:solidFill>
                  <a:srgbClr val="002060"/>
                </a:solidFill>
              </a:rPr>
              <a:t> de colectare, epurare </a:t>
            </a:r>
            <a:r>
              <a:rPr lang="ro-RO" sz="1400" b="1" dirty="0" err="1">
                <a:solidFill>
                  <a:srgbClr val="002060"/>
                </a:solidFill>
              </a:rPr>
              <a:t>şi</a:t>
            </a:r>
            <a:r>
              <a:rPr lang="ro-RO" sz="1400" b="1" dirty="0">
                <a:solidFill>
                  <a:srgbClr val="002060"/>
                </a:solidFill>
              </a:rPr>
              <a:t> deversare a apelor uzate în sistemul de canalizare </a:t>
            </a:r>
            <a:r>
              <a:rPr lang="ro-RO" sz="1400" b="1" dirty="0" err="1">
                <a:solidFill>
                  <a:srgbClr val="002060"/>
                </a:solidFill>
              </a:rPr>
              <a:t>şi</a:t>
            </a:r>
            <a:r>
              <a:rPr lang="ro-RO" sz="1400" b="1" dirty="0">
                <a:solidFill>
                  <a:srgbClr val="002060"/>
                </a:solidFill>
              </a:rPr>
              <a:t>/sau în emisare pentru </a:t>
            </a:r>
            <a:r>
              <a:rPr lang="ro-RO" sz="1400" b="1" dirty="0" err="1">
                <a:solidFill>
                  <a:srgbClr val="002060"/>
                </a:solidFill>
              </a:rPr>
              <a:t>localităţile</a:t>
            </a:r>
            <a:r>
              <a:rPr lang="ro-RO" sz="1400" b="1" dirty="0">
                <a:solidFill>
                  <a:srgbClr val="002060"/>
                </a:solidFill>
              </a:rPr>
              <a:t> urbane </a:t>
            </a:r>
            <a:r>
              <a:rPr lang="ro-RO" sz="1400" b="1" dirty="0" err="1">
                <a:solidFill>
                  <a:srgbClr val="002060"/>
                </a:solidFill>
              </a:rPr>
              <a:t>şi</a:t>
            </a:r>
            <a:r>
              <a:rPr lang="ro-RO" sz="1400" b="1" dirty="0">
                <a:solidFill>
                  <a:srgbClr val="002060"/>
                </a:solidFill>
              </a:rPr>
              <a:t> rurale*/**, aprobat prin Hotărârea Guvernului nr. 950  din  25.11.2013 (în vigoare 06.12.2013), publicată în Monitorul Oficial nr. 284-289 art.1061 din 06.12.2013 </a:t>
            </a:r>
            <a:r>
              <a:rPr lang="ro-RO" sz="1400" b="1" dirty="0" err="1">
                <a:solidFill>
                  <a:srgbClr val="002060"/>
                </a:solidFill>
              </a:rPr>
              <a:t>şi</a:t>
            </a:r>
            <a:r>
              <a:rPr lang="ro-RO" sz="1400" b="1" dirty="0">
                <a:solidFill>
                  <a:srgbClr val="002060"/>
                </a:solidFill>
              </a:rPr>
              <a:t> Republicată în Monitorul Oficial al R. Moldova nr. 112-114 art. 344 din 08.05.2020;</a:t>
            </a:r>
            <a:br>
              <a:rPr lang="ro-RO" sz="1400" b="1" dirty="0">
                <a:solidFill>
                  <a:srgbClr val="002060"/>
                </a:solidFill>
              </a:rPr>
            </a:br>
            <a:r>
              <a:rPr lang="ro-RO" sz="1400" b="1" dirty="0">
                <a:solidFill>
                  <a:srgbClr val="002060"/>
                </a:solidFill>
              </a:rPr>
              <a:t>3. Regulamentul privind exploatarea tehnică a  sistemelor </a:t>
            </a:r>
            <a:r>
              <a:rPr lang="ro-RO" sz="1400" b="1" dirty="0" err="1">
                <a:solidFill>
                  <a:srgbClr val="002060"/>
                </a:solidFill>
              </a:rPr>
              <a:t>şi</a:t>
            </a:r>
            <a:r>
              <a:rPr lang="ro-RO" sz="1400" b="1" dirty="0">
                <a:solidFill>
                  <a:srgbClr val="002060"/>
                </a:solidFill>
              </a:rPr>
              <a:t> instalațiilor publice de alimentare cu apă </a:t>
            </a:r>
            <a:r>
              <a:rPr lang="ro-RO" sz="1400" b="1" dirty="0" err="1">
                <a:solidFill>
                  <a:srgbClr val="002060"/>
                </a:solidFill>
              </a:rPr>
              <a:t>şi</a:t>
            </a:r>
            <a:r>
              <a:rPr lang="ro-RO" sz="1400" b="1" dirty="0">
                <a:solidFill>
                  <a:srgbClr val="002060"/>
                </a:solidFill>
              </a:rPr>
              <a:t> de canalizare (</a:t>
            </a:r>
            <a:r>
              <a:rPr lang="ro-RO" sz="1400" b="1" dirty="0" err="1">
                <a:solidFill>
                  <a:srgbClr val="002060"/>
                </a:solidFill>
              </a:rPr>
              <a:t>ediţia</a:t>
            </a:r>
            <a:r>
              <a:rPr lang="ro-RO" sz="1400" b="1" dirty="0">
                <a:solidFill>
                  <a:srgbClr val="002060"/>
                </a:solidFill>
              </a:rPr>
              <a:t> a doua), aprobat prin Ordinul MADRM/MEI nr. 159/331 din 02 iulie 2018; </a:t>
            </a:r>
            <a:br>
              <a:rPr lang="ro-RO" sz="1400" b="1" dirty="0">
                <a:solidFill>
                  <a:srgbClr val="002060"/>
                </a:solidFill>
              </a:rPr>
            </a:br>
            <a:r>
              <a:rPr lang="ro-RO" sz="1400" b="1" dirty="0">
                <a:solidFill>
                  <a:srgbClr val="002060"/>
                </a:solidFill>
              </a:rPr>
              <a:t>4. Regulamentul privind </a:t>
            </a:r>
            <a:r>
              <a:rPr lang="ro-RO" sz="1400" b="1" dirty="0" err="1">
                <a:solidFill>
                  <a:srgbClr val="002060"/>
                </a:solidFill>
              </a:rPr>
              <a:t>condiţiile</a:t>
            </a:r>
            <a:r>
              <a:rPr lang="ro-RO" sz="1400" b="1" dirty="0">
                <a:solidFill>
                  <a:srgbClr val="002060"/>
                </a:solidFill>
              </a:rPr>
              <a:t> de deversare a apelor uzate în corpurile de apă, aprobat prin Hotărârea Guvernului nr. nr. 802  din  09.10.2013 (în vigoare 01.11.2013) publicată în Monitorul Oficial nr.243-247 art.931 din 01.11.2013.</a:t>
            </a:r>
            <a:br>
              <a:rPr lang="ro-RO" sz="1400" b="1" dirty="0">
                <a:solidFill>
                  <a:srgbClr val="002060"/>
                </a:solidFill>
              </a:rPr>
            </a:br>
            <a:r>
              <a:rPr lang="ro-RO" sz="1400" b="1" dirty="0">
                <a:solidFill>
                  <a:srgbClr val="002060"/>
                </a:solidFill>
              </a:rPr>
              <a:t>5. Ghidul pentru aplicarea celor mai bune tehnici disponibile pentru emisiile de apă uzată din industria alimentară, aprobat de către Ministerul Mediului prin Ordinul nr. 61  din  10.09.2014 (în vigoare 19.09.2014), publicat în Monitorul Oficial nr.275-281 art.1312 din 19.09.2014.</a:t>
            </a:r>
            <a:br>
              <a:rPr lang="ro-RO" sz="1400" b="1" dirty="0">
                <a:solidFill>
                  <a:srgbClr val="002060"/>
                </a:solidFill>
              </a:rPr>
            </a:br>
            <a:r>
              <a:rPr lang="ro-RO" sz="1400" b="1" dirty="0">
                <a:solidFill>
                  <a:srgbClr val="002060"/>
                </a:solidFill>
              </a:rPr>
              <a:t>6. Legea privind serviciul public de alimentare cu apă și de canalizare nr. 303 din 13.12.2013, Regulamentul privind serviciul public de alimentare cu apă și de canalizare, aprobat prin Hotărârea Consiliului de Administrație ANRE nr. 271 din 16.12.2015:</a:t>
            </a:r>
            <a:br>
              <a:rPr lang="ro-RO" sz="1400" b="1" dirty="0">
                <a:solidFill>
                  <a:srgbClr val="002060"/>
                </a:solidFill>
              </a:rPr>
            </a:br>
            <a:r>
              <a:rPr lang="ro-RO" sz="1400" b="1" dirty="0">
                <a:solidFill>
                  <a:srgbClr val="002060"/>
                </a:solidFill>
              </a:rPr>
              <a:t>7. Legea apelor nr. 272 din 23 decembrie 2011;</a:t>
            </a:r>
            <a:br>
              <a:rPr lang="ro-RO" sz="1400" b="1" dirty="0">
                <a:solidFill>
                  <a:srgbClr val="002060"/>
                </a:solidFill>
              </a:rPr>
            </a:br>
            <a:r>
              <a:rPr lang="ro-RO" sz="1400" b="1" dirty="0">
                <a:solidFill>
                  <a:srgbClr val="002060"/>
                </a:solidFill>
              </a:rPr>
              <a:t>8. Legii nr.235/2011 privind </a:t>
            </a:r>
            <a:r>
              <a:rPr lang="ro-RO" sz="1400" b="1" dirty="0" err="1">
                <a:solidFill>
                  <a:srgbClr val="002060"/>
                </a:solidFill>
              </a:rPr>
              <a:t>activităţile</a:t>
            </a:r>
            <a:r>
              <a:rPr lang="ro-RO" sz="1400" b="1" dirty="0">
                <a:solidFill>
                  <a:srgbClr val="002060"/>
                </a:solidFill>
              </a:rPr>
              <a:t> de acreditare </a:t>
            </a:r>
            <a:r>
              <a:rPr lang="ro-RO" sz="1400" b="1" dirty="0" err="1">
                <a:solidFill>
                  <a:srgbClr val="002060"/>
                </a:solidFill>
              </a:rPr>
              <a:t>şi</a:t>
            </a:r>
            <a:r>
              <a:rPr lang="ro-RO" sz="1400" b="1" dirty="0">
                <a:solidFill>
                  <a:srgbClr val="002060"/>
                </a:solidFill>
              </a:rPr>
              <a:t> de evaluare a </a:t>
            </a:r>
            <a:r>
              <a:rPr lang="ro-RO" sz="1400" b="1" dirty="0" err="1">
                <a:solidFill>
                  <a:srgbClr val="002060"/>
                </a:solidFill>
              </a:rPr>
              <a:t>conformităţii</a:t>
            </a:r>
            <a:r>
              <a:rPr lang="ro-RO" sz="1400" b="1" dirty="0">
                <a:solidFill>
                  <a:srgbClr val="002060"/>
                </a:solidFill>
              </a:rPr>
              <a:t>;</a:t>
            </a:r>
            <a:br>
              <a:rPr lang="ro-RO" sz="1400" b="1" dirty="0">
                <a:solidFill>
                  <a:srgbClr val="002060"/>
                </a:solidFill>
              </a:rPr>
            </a:br>
            <a:r>
              <a:rPr lang="ro-RO" sz="1400" b="1" dirty="0">
                <a:solidFill>
                  <a:srgbClr val="002060"/>
                </a:solidFill>
              </a:rPr>
              <a:t>9. SM SR EN ISO/CEI 17043: 2011;</a:t>
            </a:r>
            <a:br>
              <a:rPr lang="ro-RO" sz="1400" b="1" dirty="0">
                <a:solidFill>
                  <a:srgbClr val="002060"/>
                </a:solidFill>
              </a:rPr>
            </a:br>
            <a:r>
              <a:rPr lang="ro-RO" sz="1400" b="1" dirty="0">
                <a:solidFill>
                  <a:srgbClr val="002060"/>
                </a:solidFill>
              </a:rPr>
              <a:t>10. </a:t>
            </a:r>
            <a:br>
              <a:rPr lang="ro-RO" sz="1400" b="1" dirty="0">
                <a:solidFill>
                  <a:srgbClr val="002060"/>
                </a:solidFill>
              </a:rPr>
            </a:br>
            <a:br>
              <a:rPr lang="ro-RO" sz="1400" b="1" dirty="0">
                <a:solidFill>
                  <a:srgbClr val="002060"/>
                </a:solidFill>
              </a:rPr>
            </a:br>
            <a:br>
              <a:rPr lang="ro-RO" sz="1400" b="1" dirty="0">
                <a:solidFill>
                  <a:srgbClr val="002060"/>
                </a:solidFill>
              </a:rPr>
            </a:br>
            <a:br>
              <a:rPr lang="ro-RO"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54616601"/>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
        <p:nvSpPr>
          <p:cNvPr id="15" name="Datumsplatzhalter 3"/>
          <p:cNvSpPr txBox="1">
            <a:spLocks/>
          </p:cNvSpPr>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de-DE"/>
            </a:defPPr>
            <a:lvl1pPr algn="l" rtl="0" eaLnBrk="0" fontAlgn="base" hangingPunct="0">
              <a:spcBef>
                <a:spcPct val="0"/>
              </a:spcBef>
              <a:spcAft>
                <a:spcPct val="0"/>
              </a:spcAft>
              <a:defRPr sz="1000" b="0" kern="1200">
                <a:solidFill>
                  <a:srgbClr val="6E6452"/>
                </a:solidFill>
                <a:latin typeface="Arial Narrow"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fld id="{1A768533-9F5A-4A96-B8F6-9A95114E0856}" type="datetime1">
              <a:rPr lang="en-GB" smtClean="0">
                <a:cs typeface="Arial" charset="0"/>
              </a:rPr>
              <a:pPr/>
              <a:t>12/07/2021</a:t>
            </a:fld>
            <a:endParaRPr lang="de-DE">
              <a:cs typeface="Arial" charset="0"/>
            </a:endParaRPr>
          </a:p>
        </p:txBody>
      </p:sp>
      <p:sp>
        <p:nvSpPr>
          <p:cNvPr id="16" name="Inhaltsplatzhalter 8"/>
          <p:cNvSpPr txBox="1">
            <a:spLocks/>
          </p:cNvSpPr>
          <p:nvPr/>
        </p:nvSpPr>
        <p:spPr>
          <a:xfrm>
            <a:off x="2433908" y="1620411"/>
            <a:ext cx="6262254" cy="2074863"/>
          </a:xfrm>
          <a:prstGeom prst="rect">
            <a:avLst/>
          </a:prstGeom>
        </p:spPr>
        <p:txBody>
          <a:bodyPr/>
          <a:lstStyle/>
          <a:p>
            <a:pPr algn="ctr">
              <a:spcAft>
                <a:spcPts val="600"/>
              </a:spcAft>
            </a:pPr>
            <a:endParaRPr lang="en-US" sz="2000" dirty="0">
              <a:solidFill>
                <a:srgbClr val="534B3E"/>
              </a:solidFill>
            </a:endParaRPr>
          </a:p>
          <a:p>
            <a:pPr algn="ctr">
              <a:spcAft>
                <a:spcPts val="600"/>
              </a:spcAft>
            </a:pPr>
            <a:endParaRPr lang="en-US" sz="2000" dirty="0">
              <a:solidFill>
                <a:srgbClr val="534B3E"/>
              </a:solidFill>
            </a:endParaRPr>
          </a:p>
          <a:p>
            <a:pPr>
              <a:spcAft>
                <a:spcPts val="300"/>
              </a:spcAft>
            </a:pPr>
            <a:r>
              <a:rPr lang="ro-RO" sz="2800" dirty="0">
                <a:solidFill>
                  <a:srgbClr val="534B3E"/>
                </a:solidFill>
              </a:rPr>
              <a:t>Vă mulțumim pentru atenție</a:t>
            </a:r>
            <a:endParaRPr lang="en-GB" sz="2800" dirty="0">
              <a:solidFill>
                <a:srgbClr val="534B3E"/>
              </a:solidFill>
            </a:endParaRPr>
          </a:p>
          <a:p>
            <a:endParaRPr lang="en-GB" sz="1000" dirty="0">
              <a:solidFill>
                <a:srgbClr val="534B3E"/>
              </a:solidFill>
            </a:endParaRPr>
          </a:p>
        </p:txBody>
      </p:sp>
      <p:sp>
        <p:nvSpPr>
          <p:cNvPr id="17" name="Textfeld 9"/>
          <p:cNvSpPr txBox="1">
            <a:spLocks noChangeArrowheads="1"/>
          </p:cNvSpPr>
          <p:nvPr/>
        </p:nvSpPr>
        <p:spPr bwMode="auto">
          <a:xfrm>
            <a:off x="427153" y="5399463"/>
            <a:ext cx="1371600" cy="215900"/>
          </a:xfrm>
          <a:prstGeom prst="rect">
            <a:avLst/>
          </a:prstGeom>
          <a:noFill/>
          <a:ln>
            <a:noFill/>
          </a:ln>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a:solidFill>
                  <a:schemeClr val="tx2">
                    <a:lumMod val="75000"/>
                  </a:schemeClr>
                </a:solidFill>
              </a:rPr>
              <a:t>Proiect co-finanțat de</a:t>
            </a:r>
            <a:endParaRPr lang="en-GB" sz="800" b="0" dirty="0">
              <a:solidFill>
                <a:schemeClr val="tx2">
                  <a:lumMod val="75000"/>
                </a:schemeClr>
              </a:solidFill>
            </a:endParaRPr>
          </a:p>
        </p:txBody>
      </p:sp>
      <p:pic>
        <p:nvPicPr>
          <p:cNvPr id="18" name="Picture 11" descr="F:\Branding\EU\jaune.jpg"/>
          <p:cNvPicPr>
            <a:picLocks noChangeAspect="1" noChangeArrowheads="1"/>
          </p:cNvPicPr>
          <p:nvPr/>
        </p:nvPicPr>
        <p:blipFill>
          <a:blip r:embed="rId7"/>
          <a:srcRect/>
          <a:stretch>
            <a:fillRect/>
          </a:stretch>
        </p:blipFill>
        <p:spPr bwMode="auto">
          <a:xfrm>
            <a:off x="491056" y="5624205"/>
            <a:ext cx="1365250" cy="927100"/>
          </a:xfrm>
          <a:prstGeom prst="rect">
            <a:avLst/>
          </a:prstGeom>
          <a:noFill/>
          <a:ln w="9525">
            <a:noFill/>
            <a:miter lim="800000"/>
            <a:headEnd/>
            <a:tailEnd/>
          </a:ln>
        </p:spPr>
      </p:pic>
      <p:pic>
        <p:nvPicPr>
          <p:cNvPr id="19" name="Picture 11" descr="H:\bn4.jpg"/>
          <p:cNvPicPr>
            <a:picLocks noChangeAspect="1" noChangeArrowheads="1"/>
          </p:cNvPicPr>
          <p:nvPr/>
        </p:nvPicPr>
        <p:blipFill>
          <a:blip r:embed="rId8"/>
          <a:srcRect/>
          <a:stretch>
            <a:fillRect/>
          </a:stretch>
        </p:blipFill>
        <p:spPr bwMode="auto">
          <a:xfrm>
            <a:off x="2046511" y="5590073"/>
            <a:ext cx="1016000" cy="1025525"/>
          </a:xfrm>
          <a:prstGeom prst="rect">
            <a:avLst/>
          </a:prstGeom>
          <a:noFill/>
          <a:ln w="9525">
            <a:noFill/>
            <a:miter lim="800000"/>
            <a:headEnd/>
            <a:tailEnd/>
          </a:ln>
        </p:spPr>
      </p:pic>
      <p:pic>
        <p:nvPicPr>
          <p:cNvPr id="20" name="Picture 1"/>
          <p:cNvPicPr>
            <a:picLocks noChangeAspect="1"/>
          </p:cNvPicPr>
          <p:nvPr/>
        </p:nvPicPr>
        <p:blipFill>
          <a:blip r:embed="rId9"/>
          <a:srcRect/>
          <a:stretch>
            <a:fillRect/>
          </a:stretch>
        </p:blipFill>
        <p:spPr bwMode="auto">
          <a:xfrm>
            <a:off x="5258991" y="5624205"/>
            <a:ext cx="1639887" cy="957262"/>
          </a:xfrm>
          <a:prstGeom prst="rect">
            <a:avLst/>
          </a:prstGeom>
          <a:noFill/>
          <a:ln w="9525">
            <a:noFill/>
            <a:miter lim="800000"/>
            <a:headEnd/>
            <a:tailEnd/>
          </a:ln>
        </p:spPr>
      </p:pic>
      <p:sp>
        <p:nvSpPr>
          <p:cNvPr id="21" name="Textfeld 9"/>
          <p:cNvSpPr txBox="1">
            <a:spLocks noChangeArrowheads="1"/>
          </p:cNvSpPr>
          <p:nvPr/>
        </p:nvSpPr>
        <p:spPr bwMode="auto">
          <a:xfrm>
            <a:off x="6898878" y="5383151"/>
            <a:ext cx="1147762" cy="214313"/>
          </a:xfrm>
          <a:prstGeom prst="rect">
            <a:avLst/>
          </a:prstGeom>
          <a:noFill/>
          <a:ln>
            <a:noFill/>
          </a:ln>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a:solidFill>
                  <a:schemeClr val="tx2">
                    <a:lumMod val="75000"/>
                  </a:schemeClr>
                </a:solidFill>
              </a:rPr>
              <a:t>In cooperare cu</a:t>
            </a:r>
          </a:p>
        </p:txBody>
      </p:sp>
      <p:pic>
        <p:nvPicPr>
          <p:cNvPr id="22" name="Picture 21"/>
          <p:cNvPicPr/>
          <p:nvPr/>
        </p:nvPicPr>
        <p:blipFill>
          <a:blip r:embed="rId10" cstate="print">
            <a:extLst>
              <a:ext uri="{28A0092B-C50C-407E-A947-70E740481C1C}">
                <a14:useLocalDpi xmlns:a14="http://schemas.microsoft.com/office/drawing/2010/main" val="0"/>
              </a:ext>
            </a:extLst>
          </a:blip>
          <a:stretch>
            <a:fillRect/>
          </a:stretch>
        </p:blipFill>
        <p:spPr>
          <a:xfrm>
            <a:off x="7752045" y="5540701"/>
            <a:ext cx="1071880" cy="1071880"/>
          </a:xfrm>
          <a:prstGeom prst="rect">
            <a:avLst/>
          </a:prstGeom>
        </p:spPr>
      </p:pic>
      <p:pic>
        <p:nvPicPr>
          <p:cNvPr id="23" name="Picture 22" descr="D:\Users\Desktop\logotype.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52716" y="5818037"/>
            <a:ext cx="1958975" cy="569595"/>
          </a:xfrm>
          <a:prstGeom prst="rect">
            <a:avLst/>
          </a:prstGeom>
          <a:noFill/>
          <a:ln>
            <a:noFill/>
          </a:ln>
        </p:spPr>
      </p:pic>
      <p:sp>
        <p:nvSpPr>
          <p:cNvPr id="24" name="CasetăText 1"/>
          <p:cNvSpPr txBox="1"/>
          <p:nvPr/>
        </p:nvSpPr>
        <p:spPr>
          <a:xfrm>
            <a:off x="1856306" y="3145976"/>
            <a:ext cx="5361912" cy="1723549"/>
          </a:xfrm>
          <a:prstGeom prst="rect">
            <a:avLst/>
          </a:prstGeom>
          <a:noFill/>
        </p:spPr>
        <p:txBody>
          <a:bodyPr wrap="square" rtlCol="0">
            <a:spAutoFit/>
          </a:bodyPr>
          <a:lstStyle/>
          <a:p>
            <a:pPr algn="ctr"/>
            <a:r>
              <a:rPr lang="ro-RO" sz="1400" b="0" u="sng" dirty="0">
                <a:solidFill>
                  <a:schemeClr val="bg2">
                    <a:lumMod val="25000"/>
                  </a:schemeClr>
                </a:solidFill>
                <a:latin typeface="+mn-lt"/>
                <a:hlinkClick r:id="rId12"/>
              </a:rPr>
              <a:t>www.ifcaac.amac.md</a:t>
            </a:r>
            <a:r>
              <a:rPr lang="ro-RO" sz="1400" b="0" dirty="0">
                <a:solidFill>
                  <a:schemeClr val="bg2">
                    <a:lumMod val="25000"/>
                  </a:schemeClr>
                </a:solidFill>
                <a:latin typeface="+mn-lt"/>
              </a:rPr>
              <a:t> </a:t>
            </a:r>
          </a:p>
          <a:p>
            <a:pPr algn="ctr"/>
            <a:r>
              <a:rPr lang="ro-RO" sz="1400" b="0" u="sng" dirty="0">
                <a:solidFill>
                  <a:schemeClr val="bg2">
                    <a:lumMod val="25000"/>
                  </a:schemeClr>
                </a:solidFill>
                <a:latin typeface="+mn-lt"/>
              </a:rPr>
              <a:t>ifcaac@fua.utm.md</a:t>
            </a:r>
            <a:r>
              <a:rPr lang="ro-RO" sz="1400" b="0" dirty="0">
                <a:solidFill>
                  <a:schemeClr val="bg2">
                    <a:lumMod val="25000"/>
                  </a:schemeClr>
                </a:solidFill>
                <a:latin typeface="+mn-lt"/>
              </a:rPr>
              <a:t> </a:t>
            </a:r>
          </a:p>
          <a:p>
            <a:pPr algn="ctr"/>
            <a:r>
              <a:rPr lang="ro-RO" sz="1400" b="0" dirty="0">
                <a:solidFill>
                  <a:schemeClr val="bg2">
                    <a:lumMod val="25000"/>
                  </a:schemeClr>
                </a:solidFill>
                <a:latin typeface="+mn-lt"/>
              </a:rPr>
              <a:t>telefon: (022) 77-38 22</a:t>
            </a:r>
          </a:p>
          <a:p>
            <a:pPr algn="ctr"/>
            <a:r>
              <a:rPr lang="ro-RO" sz="1400" b="0" dirty="0">
                <a:solidFill>
                  <a:schemeClr val="bg2">
                    <a:lumMod val="25000"/>
                  </a:schemeClr>
                </a:solidFill>
                <a:latin typeface="+mn-lt"/>
              </a:rPr>
              <a:t> </a:t>
            </a:r>
          </a:p>
          <a:p>
            <a:pPr algn="ctr"/>
            <a:r>
              <a:rPr lang="ro-RO" sz="1400" b="0" u="sng">
                <a:solidFill>
                  <a:srgbClr val="7030A0"/>
                </a:solidFill>
                <a:latin typeface="+mn-lt"/>
              </a:rPr>
              <a:t>www.amac.md</a:t>
            </a:r>
            <a:r>
              <a:rPr lang="ro-RO" sz="1400" b="0">
                <a:solidFill>
                  <a:srgbClr val="7030A0"/>
                </a:solidFill>
                <a:latin typeface="+mn-lt"/>
              </a:rPr>
              <a:t> </a:t>
            </a:r>
            <a:endParaRPr lang="ro-RO" sz="1400" b="0" dirty="0">
              <a:solidFill>
                <a:schemeClr val="bg2">
                  <a:lumMod val="25000"/>
                </a:schemeClr>
              </a:solidFill>
              <a:latin typeface="+mn-lt"/>
            </a:endParaRPr>
          </a:p>
          <a:p>
            <a:pPr algn="ctr"/>
            <a:r>
              <a:rPr lang="ro-RO" sz="1400" b="0" u="sng" dirty="0">
                <a:solidFill>
                  <a:schemeClr val="bg2">
                    <a:lumMod val="25000"/>
                  </a:schemeClr>
                </a:solidFill>
                <a:latin typeface="+mn-lt"/>
              </a:rPr>
              <a:t>apacanal@yandex.ru</a:t>
            </a:r>
            <a:r>
              <a:rPr lang="ro-RO" sz="1400" b="0" dirty="0">
                <a:solidFill>
                  <a:schemeClr val="bg2">
                    <a:lumMod val="25000"/>
                  </a:schemeClr>
                </a:solidFill>
                <a:latin typeface="+mn-lt"/>
              </a:rPr>
              <a:t>  </a:t>
            </a:r>
          </a:p>
          <a:p>
            <a:pPr algn="ctr"/>
            <a:r>
              <a:rPr lang="ro-RO" sz="1400" b="0" dirty="0">
                <a:solidFill>
                  <a:schemeClr val="bg2">
                    <a:lumMod val="25000"/>
                  </a:schemeClr>
                </a:solidFill>
                <a:latin typeface="+mn-lt"/>
              </a:rPr>
              <a:t>telefon: (022) 28-84-33</a:t>
            </a:r>
          </a:p>
          <a:p>
            <a:pPr algn="ctr"/>
            <a:endParaRPr lang="ro-RO" sz="800" b="0" dirty="0">
              <a:solidFill>
                <a:schemeClr val="bg2">
                  <a:lumMod val="25000"/>
                </a:schemeClr>
              </a:solidFill>
              <a:latin typeface="+mn-lt"/>
            </a:endParaRPr>
          </a:p>
        </p:txBody>
      </p:sp>
    </p:spTree>
    <p:extLst>
      <p:ext uri="{BB962C8B-B14F-4D97-AF65-F5344CB8AC3E}">
        <p14:creationId xmlns:p14="http://schemas.microsoft.com/office/powerpoint/2010/main" val="136737348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845308"/>
            <a:ext cx="8839199" cy="4735693"/>
          </a:xfrm>
        </p:spPr>
        <p:txBody>
          <a:bodyPr/>
          <a:lstStyle/>
          <a:p>
            <a:r>
              <a:rPr lang="ro-RO" sz="1600" b="1" dirty="0">
                <a:solidFill>
                  <a:srgbClr val="FF0000"/>
                </a:solidFill>
              </a:rPr>
              <a:t>Articolul 22 L E G E nr. 303/2013. Evacuarea apelor uzate</a:t>
            </a:r>
            <a:br>
              <a:rPr lang="ro-RO" sz="1600" b="1" dirty="0">
                <a:solidFill>
                  <a:srgbClr val="FF0000"/>
                </a:solidFill>
              </a:rPr>
            </a:br>
            <a:r>
              <a:rPr lang="ro-RO" sz="1600" b="1" dirty="0">
                <a:solidFill>
                  <a:srgbClr val="002060"/>
                </a:solidFill>
              </a:rPr>
              <a:t>(1) Cantitatea de </a:t>
            </a:r>
            <a:r>
              <a:rPr lang="ro-RO" sz="1600" b="1" dirty="0" err="1">
                <a:solidFill>
                  <a:srgbClr val="002060"/>
                </a:solidFill>
              </a:rPr>
              <a:t>substanţe</a:t>
            </a:r>
            <a:r>
              <a:rPr lang="ro-RO" sz="1600" b="1" dirty="0">
                <a:solidFill>
                  <a:srgbClr val="002060"/>
                </a:solidFill>
              </a:rPr>
              <a:t> poluante în apele uzate evacuate în sistemele publice de canalizare trebuie să nu </a:t>
            </a:r>
            <a:r>
              <a:rPr lang="ro-RO" sz="1600" b="1" dirty="0" err="1">
                <a:solidFill>
                  <a:srgbClr val="002060"/>
                </a:solidFill>
              </a:rPr>
              <a:t>depăşească</a:t>
            </a:r>
            <a:r>
              <a:rPr lang="ro-RO" sz="1600" b="1" dirty="0">
                <a:solidFill>
                  <a:srgbClr val="002060"/>
                </a:solidFill>
              </a:rPr>
              <a:t> </a:t>
            </a:r>
            <a:r>
              <a:rPr lang="ro-RO" sz="1600" b="1" dirty="0" err="1">
                <a:solidFill>
                  <a:srgbClr val="002060"/>
                </a:solidFill>
              </a:rPr>
              <a:t>concentraţia</a:t>
            </a:r>
            <a:r>
              <a:rPr lang="ro-RO" sz="1600" b="1" dirty="0">
                <a:solidFill>
                  <a:srgbClr val="002060"/>
                </a:solidFill>
              </a:rPr>
              <a:t> maxim admisibilă. Apele uzate trebuie să corespundă prevederilor actelor normative în vigoare </a:t>
            </a:r>
            <a:r>
              <a:rPr lang="ro-RO" sz="1600" b="1" dirty="0" err="1">
                <a:solidFill>
                  <a:srgbClr val="002060"/>
                </a:solidFill>
              </a:rPr>
              <a:t>şi</a:t>
            </a:r>
            <a:r>
              <a:rPr lang="ro-RO" sz="1600" b="1" dirty="0">
                <a:solidFill>
                  <a:srgbClr val="002060"/>
                </a:solidFill>
              </a:rPr>
              <a:t> ale contractului de furnizare/prestare a serviciului, astfel încât prin natura, cantitatea ori calitatea lor să nu conducă la:</a:t>
            </a:r>
            <a:br>
              <a:rPr lang="ro-RO" sz="1600" b="1" dirty="0">
                <a:solidFill>
                  <a:srgbClr val="002060"/>
                </a:solidFill>
              </a:rPr>
            </a:br>
            <a:r>
              <a:rPr lang="ro-RO" sz="1600" b="1" dirty="0">
                <a:solidFill>
                  <a:srgbClr val="002060"/>
                </a:solidFill>
              </a:rPr>
              <a:t>a) degradarea </a:t>
            </a:r>
            <a:r>
              <a:rPr lang="ro-RO" sz="1600" b="1" dirty="0" err="1">
                <a:solidFill>
                  <a:srgbClr val="002060"/>
                </a:solidFill>
              </a:rPr>
              <a:t>construcţiilor</a:t>
            </a:r>
            <a:r>
              <a:rPr lang="ro-RO" sz="1600" b="1" dirty="0">
                <a:solidFill>
                  <a:srgbClr val="002060"/>
                </a:solidFill>
              </a:rPr>
              <a:t> </a:t>
            </a:r>
            <a:r>
              <a:rPr lang="ro-RO" sz="1600" b="1" dirty="0" err="1">
                <a:solidFill>
                  <a:srgbClr val="002060"/>
                </a:solidFill>
              </a:rPr>
              <a:t>şi</a:t>
            </a:r>
            <a:r>
              <a:rPr lang="ro-RO" sz="1600" b="1" dirty="0">
                <a:solidFill>
                  <a:srgbClr val="002060"/>
                </a:solidFill>
              </a:rPr>
              <a:t> </a:t>
            </a:r>
            <a:r>
              <a:rPr lang="ro-RO" sz="1600" b="1" dirty="0" err="1">
                <a:solidFill>
                  <a:srgbClr val="002060"/>
                </a:solidFill>
              </a:rPr>
              <a:t>instalaţiilor</a:t>
            </a:r>
            <a:r>
              <a:rPr lang="ro-RO" sz="1600" b="1" dirty="0">
                <a:solidFill>
                  <a:srgbClr val="002060"/>
                </a:solidFill>
              </a:rPr>
              <a:t> componente ale sistemelor centralizate publice de canalizare;</a:t>
            </a:r>
            <a:br>
              <a:rPr lang="ro-RO" sz="1600" b="1" dirty="0">
                <a:solidFill>
                  <a:srgbClr val="002060"/>
                </a:solidFill>
              </a:rPr>
            </a:br>
            <a:r>
              <a:rPr lang="ro-RO" sz="1600" b="1" dirty="0">
                <a:solidFill>
                  <a:srgbClr val="002060"/>
                </a:solidFill>
              </a:rPr>
              <a:t>b) diminuarea </a:t>
            </a:r>
            <a:r>
              <a:rPr lang="ro-RO" sz="1600" b="1" dirty="0" err="1">
                <a:solidFill>
                  <a:srgbClr val="002060"/>
                </a:solidFill>
              </a:rPr>
              <a:t>capacităţii</a:t>
            </a:r>
            <a:r>
              <a:rPr lang="ro-RO" sz="1600" b="1" dirty="0">
                <a:solidFill>
                  <a:srgbClr val="002060"/>
                </a:solidFill>
              </a:rPr>
              <a:t> de transport a </a:t>
            </a:r>
            <a:r>
              <a:rPr lang="ro-RO" sz="1600" b="1" dirty="0" err="1">
                <a:solidFill>
                  <a:srgbClr val="002060"/>
                </a:solidFill>
              </a:rPr>
              <a:t>reţelelor</a:t>
            </a:r>
            <a:r>
              <a:rPr lang="ro-RO" sz="1600" b="1" dirty="0">
                <a:solidFill>
                  <a:srgbClr val="002060"/>
                </a:solidFill>
              </a:rPr>
              <a:t> </a:t>
            </a:r>
            <a:r>
              <a:rPr lang="ro-RO" sz="1600" b="1" dirty="0" err="1">
                <a:solidFill>
                  <a:srgbClr val="002060"/>
                </a:solidFill>
              </a:rPr>
              <a:t>şi</a:t>
            </a:r>
            <a:r>
              <a:rPr lang="ro-RO" sz="1600" b="1" dirty="0">
                <a:solidFill>
                  <a:srgbClr val="002060"/>
                </a:solidFill>
              </a:rPr>
              <a:t> a canalelor colectoare;</a:t>
            </a:r>
            <a:br>
              <a:rPr lang="ro-RO" sz="1600" b="1" dirty="0">
                <a:solidFill>
                  <a:srgbClr val="002060"/>
                </a:solidFill>
              </a:rPr>
            </a:br>
            <a:r>
              <a:rPr lang="ro-RO" sz="1600" b="1" dirty="0">
                <a:solidFill>
                  <a:srgbClr val="002060"/>
                </a:solidFill>
              </a:rPr>
              <a:t>c) perturbarea </a:t>
            </a:r>
            <a:r>
              <a:rPr lang="ro-RO" sz="1600" b="1" dirty="0" err="1">
                <a:solidFill>
                  <a:srgbClr val="002060"/>
                </a:solidFill>
              </a:rPr>
              <a:t>funcţionării</a:t>
            </a:r>
            <a:r>
              <a:rPr lang="ro-RO" sz="1600" b="1" dirty="0">
                <a:solidFill>
                  <a:srgbClr val="002060"/>
                </a:solidFill>
              </a:rPr>
              <a:t> normale a </a:t>
            </a:r>
            <a:r>
              <a:rPr lang="ro-RO" sz="1600" b="1" dirty="0" err="1">
                <a:solidFill>
                  <a:srgbClr val="002060"/>
                </a:solidFill>
              </a:rPr>
              <a:t>staţiei</a:t>
            </a:r>
            <a:r>
              <a:rPr lang="ro-RO" sz="1600" b="1" dirty="0">
                <a:solidFill>
                  <a:srgbClr val="002060"/>
                </a:solidFill>
              </a:rPr>
              <a:t> de epurare, cauzată de </a:t>
            </a:r>
            <a:r>
              <a:rPr lang="ro-RO" sz="1600" b="1" dirty="0" err="1">
                <a:solidFill>
                  <a:srgbClr val="002060"/>
                </a:solidFill>
              </a:rPr>
              <a:t>depăşirea</a:t>
            </a:r>
            <a:r>
              <a:rPr lang="ro-RO" sz="1600" b="1" dirty="0">
                <a:solidFill>
                  <a:srgbClr val="002060"/>
                </a:solidFill>
              </a:rPr>
              <a:t> debitului </a:t>
            </a:r>
            <a:r>
              <a:rPr lang="ro-RO" sz="1600" b="1" dirty="0" err="1">
                <a:solidFill>
                  <a:srgbClr val="002060"/>
                </a:solidFill>
              </a:rPr>
              <a:t>şi</a:t>
            </a:r>
            <a:r>
              <a:rPr lang="ro-RO" sz="1600" b="1" dirty="0">
                <a:solidFill>
                  <a:srgbClr val="002060"/>
                </a:solidFill>
              </a:rPr>
              <a:t> a încărcării sau de inhibarea proceselor de epurare;</a:t>
            </a:r>
            <a:br>
              <a:rPr lang="ro-RO" sz="1600" b="1" dirty="0">
                <a:solidFill>
                  <a:srgbClr val="002060"/>
                </a:solidFill>
              </a:rPr>
            </a:br>
            <a:r>
              <a:rPr lang="ro-RO" sz="1600" b="1" dirty="0">
                <a:solidFill>
                  <a:srgbClr val="002060"/>
                </a:solidFill>
              </a:rPr>
              <a:t>d) </a:t>
            </a:r>
            <a:r>
              <a:rPr lang="ro-RO" sz="1600" b="1" dirty="0" err="1">
                <a:solidFill>
                  <a:srgbClr val="002060"/>
                </a:solidFill>
              </a:rPr>
              <a:t>apariţia</a:t>
            </a:r>
            <a:r>
              <a:rPr lang="ro-RO" sz="1600" b="1" dirty="0">
                <a:solidFill>
                  <a:srgbClr val="002060"/>
                </a:solidFill>
              </a:rPr>
              <a:t> unor pericole pentru igiena </a:t>
            </a:r>
            <a:r>
              <a:rPr lang="ro-RO" sz="1600" b="1" dirty="0" err="1">
                <a:solidFill>
                  <a:srgbClr val="002060"/>
                </a:solidFill>
              </a:rPr>
              <a:t>şi</a:t>
            </a:r>
            <a:r>
              <a:rPr lang="ro-RO" sz="1600" b="1" dirty="0">
                <a:solidFill>
                  <a:srgbClr val="002060"/>
                </a:solidFill>
              </a:rPr>
              <a:t> sănătatea </a:t>
            </a:r>
            <a:r>
              <a:rPr lang="ro-RO" sz="1600" b="1" dirty="0" err="1">
                <a:solidFill>
                  <a:srgbClr val="002060"/>
                </a:solidFill>
              </a:rPr>
              <a:t>populaţiei</a:t>
            </a:r>
            <a:r>
              <a:rPr lang="ro-RO" sz="1600" b="1" dirty="0">
                <a:solidFill>
                  <a:srgbClr val="002060"/>
                </a:solidFill>
              </a:rPr>
              <a:t> sau a personalului în procesul de exploatare a sistemului;</a:t>
            </a:r>
            <a:br>
              <a:rPr lang="ro-RO" sz="1600" b="1" dirty="0">
                <a:solidFill>
                  <a:srgbClr val="002060"/>
                </a:solidFill>
              </a:rPr>
            </a:br>
            <a:r>
              <a:rPr lang="ro-RO" sz="1600" b="1" dirty="0">
                <a:solidFill>
                  <a:srgbClr val="002060"/>
                </a:solidFill>
              </a:rPr>
              <a:t>e) </a:t>
            </a:r>
            <a:r>
              <a:rPr lang="ro-RO" sz="1600" b="1" dirty="0" err="1">
                <a:solidFill>
                  <a:srgbClr val="002060"/>
                </a:solidFill>
              </a:rPr>
              <a:t>apariţia</a:t>
            </a:r>
            <a:r>
              <a:rPr lang="ro-RO" sz="1600" b="1" dirty="0">
                <a:solidFill>
                  <a:srgbClr val="002060"/>
                </a:solidFill>
              </a:rPr>
              <a:t> pericolelor de explozie.</a:t>
            </a:r>
            <a:br>
              <a:rPr lang="ro-RO" sz="1600" b="1" dirty="0">
                <a:solidFill>
                  <a:srgbClr val="002060"/>
                </a:solidFill>
              </a:rPr>
            </a:br>
            <a:r>
              <a:rPr lang="ro-RO" sz="1600" b="1" dirty="0">
                <a:solidFill>
                  <a:srgbClr val="002060"/>
                </a:solidFill>
              </a:rPr>
              <a:t>(2) Evacuarea în receptorii naturali a apelor uzate epurate </a:t>
            </a:r>
            <a:r>
              <a:rPr lang="ro-RO" sz="1600" b="1" dirty="0" err="1">
                <a:solidFill>
                  <a:srgbClr val="002060"/>
                </a:solidFill>
              </a:rPr>
              <a:t>şi</a:t>
            </a:r>
            <a:r>
              <a:rPr lang="ro-RO" sz="1600" b="1" dirty="0">
                <a:solidFill>
                  <a:srgbClr val="002060"/>
                </a:solidFill>
              </a:rPr>
              <a:t> depozitarea nămolurilor provenite de la </a:t>
            </a:r>
            <a:r>
              <a:rPr lang="ro-RO" sz="1600" b="1" dirty="0" err="1">
                <a:solidFill>
                  <a:srgbClr val="002060"/>
                </a:solidFill>
              </a:rPr>
              <a:t>staţiile</a:t>
            </a:r>
            <a:r>
              <a:rPr lang="ro-RO" sz="1600" b="1" dirty="0">
                <a:solidFill>
                  <a:srgbClr val="002060"/>
                </a:solidFill>
              </a:rPr>
              <a:t> de epurare se efectuează numai în </a:t>
            </a:r>
            <a:r>
              <a:rPr lang="ro-RO" sz="1600" b="1" dirty="0" err="1">
                <a:solidFill>
                  <a:srgbClr val="002060"/>
                </a:solidFill>
              </a:rPr>
              <a:t>condiţii</a:t>
            </a:r>
            <a:r>
              <a:rPr lang="ro-RO" sz="1600" b="1" dirty="0">
                <a:solidFill>
                  <a:srgbClr val="002060"/>
                </a:solidFill>
              </a:rPr>
              <a:t> de calitate </a:t>
            </a:r>
            <a:r>
              <a:rPr lang="ro-RO" sz="1600" b="1" dirty="0" err="1">
                <a:solidFill>
                  <a:srgbClr val="002060"/>
                </a:solidFill>
              </a:rPr>
              <a:t>şi</a:t>
            </a:r>
            <a:r>
              <a:rPr lang="ro-RO" sz="1600" b="1" dirty="0">
                <a:solidFill>
                  <a:srgbClr val="002060"/>
                </a:solidFill>
              </a:rPr>
              <a:t> de cantitate precizate în documentele de mediu eliberate de </a:t>
            </a:r>
            <a:r>
              <a:rPr lang="ro-RO" sz="1600" b="1" dirty="0" err="1">
                <a:solidFill>
                  <a:srgbClr val="002060"/>
                </a:solidFill>
              </a:rPr>
              <a:t>autorităţile</a:t>
            </a:r>
            <a:r>
              <a:rPr lang="ro-RO" sz="1600" b="1" dirty="0">
                <a:solidFill>
                  <a:srgbClr val="002060"/>
                </a:solidFill>
              </a:rPr>
              <a:t> competente </a:t>
            </a:r>
            <a:r>
              <a:rPr lang="ro-RO" sz="1600" b="1" dirty="0" err="1">
                <a:solidFill>
                  <a:srgbClr val="002060"/>
                </a:solidFill>
              </a:rPr>
              <a:t>şi</a:t>
            </a:r>
            <a:r>
              <a:rPr lang="ro-RO" sz="1600" b="1" dirty="0">
                <a:solidFill>
                  <a:srgbClr val="002060"/>
                </a:solidFill>
              </a:rPr>
              <a:t> potrivit reglementărilor în vigoare din domeniul </a:t>
            </a:r>
            <a:r>
              <a:rPr lang="ro-RO" sz="1600" b="1" dirty="0" err="1">
                <a:solidFill>
                  <a:srgbClr val="002060"/>
                </a:solidFill>
              </a:rPr>
              <a:t>protecţiei</a:t>
            </a:r>
            <a:r>
              <a:rPr lang="ro-RO" sz="1600" b="1" dirty="0">
                <a:solidFill>
                  <a:srgbClr val="002060"/>
                </a:solidFill>
              </a:rPr>
              <a:t> </a:t>
            </a:r>
            <a:r>
              <a:rPr lang="ro-RO" sz="1600" b="1" dirty="0" err="1">
                <a:solidFill>
                  <a:srgbClr val="002060"/>
                </a:solidFill>
              </a:rPr>
              <a:t>calităţii</a:t>
            </a:r>
            <a:r>
              <a:rPr lang="ro-RO" sz="1600" b="1" dirty="0">
                <a:solidFill>
                  <a:srgbClr val="002060"/>
                </a:solidFill>
              </a:rPr>
              <a:t> apei </a:t>
            </a:r>
            <a:r>
              <a:rPr lang="ro-RO" sz="1600" b="1" dirty="0" err="1">
                <a:solidFill>
                  <a:srgbClr val="002060"/>
                </a:solidFill>
              </a:rPr>
              <a:t>şi</a:t>
            </a:r>
            <a:r>
              <a:rPr lang="ro-RO" sz="1600" b="1" dirty="0">
                <a:solidFill>
                  <a:srgbClr val="002060"/>
                </a:solidFill>
              </a:rPr>
              <a:t> a mediului, astfel </a:t>
            </a:r>
            <a:r>
              <a:rPr lang="ro-RO" sz="1600" b="1" dirty="0" err="1">
                <a:solidFill>
                  <a:srgbClr val="002060"/>
                </a:solidFill>
              </a:rPr>
              <a:t>încît</a:t>
            </a:r>
            <a:r>
              <a:rPr lang="ro-RO" sz="1600" b="1" dirty="0">
                <a:solidFill>
                  <a:srgbClr val="002060"/>
                </a:solidFill>
              </a:rPr>
              <a:t> să se garanteze </a:t>
            </a:r>
            <a:r>
              <a:rPr lang="ro-RO" sz="1600" b="1" dirty="0" err="1">
                <a:solidFill>
                  <a:srgbClr val="002060"/>
                </a:solidFill>
              </a:rPr>
              <a:t>protecţia</a:t>
            </a:r>
            <a:r>
              <a:rPr lang="ro-RO" sz="1600" b="1" dirty="0">
                <a:solidFill>
                  <a:srgbClr val="002060"/>
                </a:solidFill>
              </a:rPr>
              <a:t> </a:t>
            </a:r>
            <a:r>
              <a:rPr lang="ro-RO" sz="1600" b="1" dirty="0" err="1">
                <a:solidFill>
                  <a:srgbClr val="002060"/>
                </a:solidFill>
              </a:rPr>
              <a:t>şi</a:t>
            </a:r>
            <a:r>
              <a:rPr lang="ro-RO" sz="1600" b="1" dirty="0">
                <a:solidFill>
                  <a:srgbClr val="002060"/>
                </a:solidFill>
              </a:rPr>
              <a:t> conservarea mediului.</a:t>
            </a:r>
            <a:br>
              <a:rPr lang="ro-RO"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7144386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845308"/>
            <a:ext cx="8839199" cy="4416167"/>
          </a:xfrm>
        </p:spPr>
        <p:txBody>
          <a:bodyPr/>
          <a:lstStyle/>
          <a:p>
            <a:r>
              <a:rPr lang="ro-RO" sz="1600" b="1" dirty="0">
                <a:solidFill>
                  <a:srgbClr val="002060"/>
                </a:solidFill>
              </a:rPr>
              <a:t>(3) Preluarea în sistemele publice de canalizare a apelor uzate provenite </a:t>
            </a:r>
            <a:r>
              <a:rPr lang="ro-RO" sz="1600" b="1" dirty="0">
                <a:solidFill>
                  <a:srgbClr val="FF0000"/>
                </a:solidFill>
              </a:rPr>
              <a:t>de la întreprinderile industriale </a:t>
            </a:r>
            <a:r>
              <a:rPr lang="ro-RO" sz="1600" b="1" dirty="0">
                <a:solidFill>
                  <a:srgbClr val="002060"/>
                </a:solidFill>
              </a:rPr>
              <a:t>sau de la </a:t>
            </a:r>
            <a:r>
              <a:rPr lang="ro-RO" sz="1600" b="1" dirty="0" err="1">
                <a:solidFill>
                  <a:srgbClr val="002060"/>
                </a:solidFill>
              </a:rPr>
              <a:t>alţi</a:t>
            </a:r>
            <a:r>
              <a:rPr lang="ro-RO" sz="1600" b="1" dirty="0">
                <a:solidFill>
                  <a:srgbClr val="002060"/>
                </a:solidFill>
              </a:rPr>
              <a:t> consumatori </a:t>
            </a:r>
            <a:r>
              <a:rPr lang="ro-RO" sz="1600" b="1" dirty="0" err="1">
                <a:solidFill>
                  <a:srgbClr val="002060"/>
                </a:solidFill>
              </a:rPr>
              <a:t>neracordaţi</a:t>
            </a:r>
            <a:r>
              <a:rPr lang="ro-RO" sz="1600" b="1" dirty="0">
                <a:solidFill>
                  <a:srgbClr val="002060"/>
                </a:solidFill>
              </a:rPr>
              <a:t> la </a:t>
            </a:r>
            <a:r>
              <a:rPr lang="ro-RO" sz="1600" b="1" dirty="0" err="1">
                <a:solidFill>
                  <a:srgbClr val="002060"/>
                </a:solidFill>
              </a:rPr>
              <a:t>reţelele</a:t>
            </a:r>
            <a:r>
              <a:rPr lang="ro-RO" sz="1600" b="1" dirty="0">
                <a:solidFill>
                  <a:srgbClr val="002060"/>
                </a:solidFill>
              </a:rPr>
              <a:t> publice de transportare </a:t>
            </a:r>
            <a:r>
              <a:rPr lang="ro-RO" sz="1600" b="1" dirty="0" err="1">
                <a:solidFill>
                  <a:srgbClr val="002060"/>
                </a:solidFill>
              </a:rPr>
              <a:t>şi</a:t>
            </a:r>
            <a:r>
              <a:rPr lang="ro-RO" sz="1600" b="1" dirty="0">
                <a:solidFill>
                  <a:srgbClr val="002060"/>
                </a:solidFill>
              </a:rPr>
              <a:t>/sau de </a:t>
            </a:r>
            <a:r>
              <a:rPr lang="ro-RO" sz="1600" b="1" dirty="0" err="1">
                <a:solidFill>
                  <a:srgbClr val="002060"/>
                </a:solidFill>
              </a:rPr>
              <a:t>distribuţie</a:t>
            </a:r>
            <a:r>
              <a:rPr lang="ro-RO" sz="1600" b="1" dirty="0">
                <a:solidFill>
                  <a:srgbClr val="002060"/>
                </a:solidFill>
              </a:rPr>
              <a:t> a apei </a:t>
            </a:r>
            <a:r>
              <a:rPr lang="ro-RO" sz="1600" b="1" dirty="0">
                <a:solidFill>
                  <a:srgbClr val="FF0000"/>
                </a:solidFill>
              </a:rPr>
              <a:t>se poate aproba numai în măsura în care capacitatea sistemelor nu este </a:t>
            </a:r>
            <a:r>
              <a:rPr lang="ro-RO" sz="1600" b="1" dirty="0" err="1">
                <a:solidFill>
                  <a:srgbClr val="FF0000"/>
                </a:solidFill>
              </a:rPr>
              <a:t>depăşită</a:t>
            </a:r>
            <a:r>
              <a:rPr lang="ro-RO" sz="1600" b="1" dirty="0">
                <a:solidFill>
                  <a:srgbClr val="FF0000"/>
                </a:solidFill>
              </a:rPr>
              <a:t> din punct de vedere hidraulic sau al încărcării cu </a:t>
            </a:r>
            <a:r>
              <a:rPr lang="ro-RO" sz="1600" b="1" dirty="0" err="1">
                <a:solidFill>
                  <a:srgbClr val="FF0000"/>
                </a:solidFill>
              </a:rPr>
              <a:t>substanţe</a:t>
            </a:r>
            <a:r>
              <a:rPr lang="ro-RO" sz="1600" b="1" dirty="0">
                <a:solidFill>
                  <a:srgbClr val="FF0000"/>
                </a:solidFill>
              </a:rPr>
              <a:t> impurificatoare </a:t>
            </a:r>
            <a:r>
              <a:rPr lang="ro-RO" sz="1600" b="1" dirty="0" err="1">
                <a:solidFill>
                  <a:srgbClr val="FF0000"/>
                </a:solidFill>
              </a:rPr>
              <a:t>şi</a:t>
            </a:r>
            <a:r>
              <a:rPr lang="ro-RO" sz="1600" b="1" dirty="0">
                <a:solidFill>
                  <a:srgbClr val="FF0000"/>
                </a:solidFill>
              </a:rPr>
              <a:t> doar dacă apele uzate nu </a:t>
            </a:r>
            <a:r>
              <a:rPr lang="ro-RO" sz="1600" b="1" dirty="0" err="1">
                <a:solidFill>
                  <a:srgbClr val="FF0000"/>
                </a:solidFill>
              </a:rPr>
              <a:t>conţin</a:t>
            </a:r>
            <a:r>
              <a:rPr lang="ro-RO" sz="1600" b="1" dirty="0">
                <a:solidFill>
                  <a:srgbClr val="FF0000"/>
                </a:solidFill>
              </a:rPr>
              <a:t> </a:t>
            </a:r>
            <a:r>
              <a:rPr lang="ro-RO" sz="1600" b="1" dirty="0" err="1">
                <a:solidFill>
                  <a:srgbClr val="FF0000"/>
                </a:solidFill>
              </a:rPr>
              <a:t>poluanţi</a:t>
            </a:r>
            <a:r>
              <a:rPr lang="ro-RO" sz="1600" b="1" dirty="0">
                <a:solidFill>
                  <a:srgbClr val="FF0000"/>
                </a:solidFill>
              </a:rPr>
              <a:t> toxici sau care pot inhiba ori bloca procesul de epurare.</a:t>
            </a:r>
            <a:br>
              <a:rPr lang="ro-RO" sz="1600" b="1" dirty="0">
                <a:solidFill>
                  <a:srgbClr val="FF0000"/>
                </a:solidFill>
              </a:rPr>
            </a:br>
            <a:r>
              <a:rPr lang="ro-RO" sz="1600" b="1" dirty="0">
                <a:solidFill>
                  <a:srgbClr val="002060"/>
                </a:solidFill>
              </a:rPr>
              <a:t>(4) Nămolurile provenite din </a:t>
            </a:r>
            <a:r>
              <a:rPr lang="ro-RO" sz="1600" b="1" dirty="0" err="1">
                <a:solidFill>
                  <a:srgbClr val="002060"/>
                </a:solidFill>
              </a:rPr>
              <a:t>staţiile</a:t>
            </a:r>
            <a:r>
              <a:rPr lang="ro-RO" sz="1600" b="1" dirty="0">
                <a:solidFill>
                  <a:srgbClr val="002060"/>
                </a:solidFill>
              </a:rPr>
              <a:t> de tratare a apei, din sistemele de canalizare </a:t>
            </a:r>
            <a:r>
              <a:rPr lang="ro-RO" sz="1600" b="1" dirty="0" err="1">
                <a:solidFill>
                  <a:srgbClr val="002060"/>
                </a:solidFill>
              </a:rPr>
              <a:t>şi</a:t>
            </a:r>
            <a:r>
              <a:rPr lang="ro-RO" sz="1600" b="1" dirty="0">
                <a:solidFill>
                  <a:srgbClr val="002060"/>
                </a:solidFill>
              </a:rPr>
              <a:t> din </a:t>
            </a:r>
            <a:r>
              <a:rPr lang="ro-RO" sz="1600" b="1" dirty="0" err="1">
                <a:solidFill>
                  <a:srgbClr val="002060"/>
                </a:solidFill>
              </a:rPr>
              <a:t>staţiile</a:t>
            </a:r>
            <a:r>
              <a:rPr lang="ro-RO" sz="1600" b="1" dirty="0">
                <a:solidFill>
                  <a:srgbClr val="002060"/>
                </a:solidFill>
              </a:rPr>
              <a:t> de epurare a apelor uzate se tratează </a:t>
            </a:r>
            <a:r>
              <a:rPr lang="ro-RO" sz="1600" b="1" dirty="0" err="1">
                <a:solidFill>
                  <a:srgbClr val="002060"/>
                </a:solidFill>
              </a:rPr>
              <a:t>şi</a:t>
            </a:r>
            <a:r>
              <a:rPr lang="ro-RO" sz="1600" b="1" dirty="0">
                <a:solidFill>
                  <a:srgbClr val="002060"/>
                </a:solidFill>
              </a:rPr>
              <a:t> se prelucrează în vederea neutralizării, deshidratării, depozitării controlate sau în vederea valorificării potrivit reglementărilor legale în vigoare privind </a:t>
            </a:r>
            <a:r>
              <a:rPr lang="ro-RO" sz="1600" b="1" dirty="0" err="1">
                <a:solidFill>
                  <a:srgbClr val="002060"/>
                </a:solidFill>
              </a:rPr>
              <a:t>protecţia</a:t>
            </a:r>
            <a:r>
              <a:rPr lang="ro-RO" sz="1600" b="1" dirty="0">
                <a:solidFill>
                  <a:srgbClr val="002060"/>
                </a:solidFill>
              </a:rPr>
              <a:t> </a:t>
            </a:r>
            <a:r>
              <a:rPr lang="ro-RO" sz="1600" b="1" dirty="0" err="1">
                <a:solidFill>
                  <a:srgbClr val="002060"/>
                </a:solidFill>
              </a:rPr>
              <a:t>şi</a:t>
            </a:r>
            <a:r>
              <a:rPr lang="ro-RO" sz="1600" b="1" dirty="0">
                <a:solidFill>
                  <a:srgbClr val="002060"/>
                </a:solidFill>
              </a:rPr>
              <a:t> conservarea mediului.</a:t>
            </a:r>
            <a:br>
              <a:rPr lang="ro-RO" sz="1600" b="1" dirty="0">
                <a:solidFill>
                  <a:srgbClr val="002060"/>
                </a:solidFill>
              </a:rPr>
            </a:br>
            <a:r>
              <a:rPr lang="ro-RO" sz="1600" b="1" dirty="0">
                <a:solidFill>
                  <a:srgbClr val="002060"/>
                </a:solidFill>
              </a:rPr>
              <a:t>(5) Evacuarea apelor uzate în sistemele publice de canalizare se efectuează numai în baza avizelor de racordare </a:t>
            </a:r>
            <a:r>
              <a:rPr lang="ro-RO" sz="1600" b="1" dirty="0" err="1">
                <a:solidFill>
                  <a:srgbClr val="002060"/>
                </a:solidFill>
              </a:rPr>
              <a:t>şi</a:t>
            </a:r>
            <a:r>
              <a:rPr lang="ro-RO" sz="1600" b="1" dirty="0">
                <a:solidFill>
                  <a:srgbClr val="002060"/>
                </a:solidFill>
              </a:rPr>
              <a:t>/sau a acordurilor de preluare întocmite în scris, eliberate de operatorii care administrează </a:t>
            </a:r>
            <a:r>
              <a:rPr lang="ro-RO" sz="1600" b="1" dirty="0" err="1">
                <a:solidFill>
                  <a:srgbClr val="002060"/>
                </a:solidFill>
              </a:rPr>
              <a:t>şi</a:t>
            </a:r>
            <a:r>
              <a:rPr lang="ro-RO" sz="1600" b="1" dirty="0">
                <a:solidFill>
                  <a:srgbClr val="002060"/>
                </a:solidFill>
              </a:rPr>
              <a:t> exploatează sistemele de canalizare </a:t>
            </a:r>
            <a:r>
              <a:rPr lang="ro-RO" sz="1600" b="1" dirty="0" err="1">
                <a:solidFill>
                  <a:srgbClr val="002060"/>
                </a:solidFill>
              </a:rPr>
              <a:t>şi</a:t>
            </a:r>
            <a:r>
              <a:rPr lang="ro-RO" sz="1600" b="1" dirty="0">
                <a:solidFill>
                  <a:srgbClr val="002060"/>
                </a:solidFill>
              </a:rPr>
              <a:t> care exercită controlul </a:t>
            </a:r>
            <a:r>
              <a:rPr lang="ro-RO" sz="1600" b="1" dirty="0" err="1">
                <a:solidFill>
                  <a:srgbClr val="002060"/>
                </a:solidFill>
              </a:rPr>
              <a:t>calităţii</a:t>
            </a:r>
            <a:r>
              <a:rPr lang="ro-RO" sz="1600" b="1" dirty="0">
                <a:solidFill>
                  <a:srgbClr val="002060"/>
                </a:solidFill>
              </a:rPr>
              <a:t> apelor </a:t>
            </a:r>
            <a:r>
              <a:rPr lang="ro-RO" sz="1600" b="1" dirty="0" err="1">
                <a:solidFill>
                  <a:srgbClr val="002060"/>
                </a:solidFill>
              </a:rPr>
              <a:t>recepţionate</a:t>
            </a:r>
            <a:r>
              <a:rPr lang="ro-RO" sz="1600" b="1" dirty="0">
                <a:solidFill>
                  <a:srgbClr val="002060"/>
                </a:solidFill>
              </a:rPr>
              <a:t> </a:t>
            </a:r>
            <a:r>
              <a:rPr lang="ro-RO" sz="1600" b="1" dirty="0" err="1">
                <a:solidFill>
                  <a:srgbClr val="002060"/>
                </a:solidFill>
              </a:rPr>
              <a:t>şi</a:t>
            </a:r>
            <a:r>
              <a:rPr lang="ro-RO" sz="1600" b="1" dirty="0">
                <a:solidFill>
                  <a:srgbClr val="002060"/>
                </a:solidFill>
              </a:rPr>
              <a:t> al contractelor de furnizare/prestare a serviciului de canalizare încheiate. O </a:t>
            </a:r>
            <a:r>
              <a:rPr lang="ro-RO" sz="1600" b="1" dirty="0" err="1">
                <a:solidFill>
                  <a:srgbClr val="002060"/>
                </a:solidFill>
              </a:rPr>
              <a:t>condiţie</a:t>
            </a:r>
            <a:r>
              <a:rPr lang="ro-RO" sz="1600" b="1" dirty="0">
                <a:solidFill>
                  <a:srgbClr val="002060"/>
                </a:solidFill>
              </a:rPr>
              <a:t> obligatorie pentru eliberarea acordurilor de preluare a apelor uzate </a:t>
            </a:r>
            <a:r>
              <a:rPr lang="ro-RO" sz="1600" b="1" dirty="0" err="1">
                <a:solidFill>
                  <a:srgbClr val="002060"/>
                </a:solidFill>
              </a:rPr>
              <a:t>agenţilor</a:t>
            </a:r>
            <a:r>
              <a:rPr lang="ro-RO" sz="1600" b="1" dirty="0">
                <a:solidFill>
                  <a:srgbClr val="002060"/>
                </a:solidFill>
              </a:rPr>
              <a:t> economici care dispun de </a:t>
            </a:r>
            <a:r>
              <a:rPr lang="ro-RO" sz="1600" b="1" dirty="0" err="1">
                <a:solidFill>
                  <a:srgbClr val="002060"/>
                </a:solidFill>
              </a:rPr>
              <a:t>fîntîni</a:t>
            </a:r>
            <a:r>
              <a:rPr lang="ro-RO" sz="1600" b="1" dirty="0">
                <a:solidFill>
                  <a:srgbClr val="002060"/>
                </a:solidFill>
              </a:rPr>
              <a:t> arteziene este </a:t>
            </a:r>
            <a:r>
              <a:rPr lang="ro-RO" sz="1600" b="1" dirty="0" err="1">
                <a:solidFill>
                  <a:srgbClr val="002060"/>
                </a:solidFill>
              </a:rPr>
              <a:t>deţinerea</a:t>
            </a:r>
            <a:r>
              <a:rPr lang="ro-RO" sz="1600" b="1" dirty="0">
                <a:solidFill>
                  <a:srgbClr val="002060"/>
                </a:solidFill>
              </a:rPr>
              <a:t> </a:t>
            </a:r>
            <a:r>
              <a:rPr lang="ro-RO" sz="1600" b="1" dirty="0" err="1">
                <a:solidFill>
                  <a:srgbClr val="002060"/>
                </a:solidFill>
              </a:rPr>
              <a:t>autorizaţiei</a:t>
            </a:r>
            <a:r>
              <a:rPr lang="ro-RO" sz="1600" b="1" dirty="0">
                <a:solidFill>
                  <a:srgbClr val="002060"/>
                </a:solidFill>
              </a:rPr>
              <a:t> de mediu pentru </a:t>
            </a:r>
            <a:r>
              <a:rPr lang="ro-RO" sz="1600" b="1" dirty="0" err="1">
                <a:solidFill>
                  <a:srgbClr val="002060"/>
                </a:solidFill>
              </a:rPr>
              <a:t>folosinţa</a:t>
            </a:r>
            <a:r>
              <a:rPr lang="ro-RO" sz="1600" b="1" dirty="0">
                <a:solidFill>
                  <a:srgbClr val="002060"/>
                </a:solidFill>
              </a:rPr>
              <a:t> specială a apei conform Legii apelor nr.272 din 23 decembrie 2011.</a:t>
            </a:r>
            <a:br>
              <a:rPr lang="ro-RO"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2456671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625784"/>
            <a:ext cx="8839199" cy="5000574"/>
          </a:xfrm>
        </p:spPr>
        <p:txBody>
          <a:bodyPr/>
          <a:lstStyle/>
          <a:p>
            <a:r>
              <a:rPr lang="ro-RO" sz="1600" b="1" dirty="0">
                <a:solidFill>
                  <a:srgbClr val="002060"/>
                </a:solidFill>
              </a:rPr>
              <a:t>(51) În cazul în care apele uzate evacuate în </a:t>
            </a:r>
            <a:r>
              <a:rPr lang="ro-RO" sz="1600" b="1" dirty="0" err="1">
                <a:solidFill>
                  <a:srgbClr val="002060"/>
                </a:solidFill>
              </a:rPr>
              <a:t>reţelele</a:t>
            </a:r>
            <a:r>
              <a:rPr lang="ro-RO" sz="1600" b="1" dirty="0">
                <a:solidFill>
                  <a:srgbClr val="002060"/>
                </a:solidFill>
              </a:rPr>
              <a:t> publice de canalizare nu corespund </a:t>
            </a:r>
            <a:r>
              <a:rPr lang="ro-RO" sz="1600" b="1" dirty="0" err="1">
                <a:solidFill>
                  <a:srgbClr val="002060"/>
                </a:solidFill>
              </a:rPr>
              <a:t>cerinţelor</a:t>
            </a:r>
            <a:r>
              <a:rPr lang="ro-RO" sz="1600" b="1" dirty="0">
                <a:solidFill>
                  <a:srgbClr val="002060"/>
                </a:solidFill>
              </a:rPr>
              <a:t> impuse de operator în acordul de preluare a apelor uzate, consumatorii, cu </a:t>
            </a:r>
            <a:r>
              <a:rPr lang="ro-RO" sz="1600" b="1" dirty="0" err="1">
                <a:solidFill>
                  <a:srgbClr val="002060"/>
                </a:solidFill>
              </a:rPr>
              <a:t>excepţia</a:t>
            </a:r>
            <a:r>
              <a:rPr lang="ro-RO" sz="1600" b="1" dirty="0">
                <a:solidFill>
                  <a:srgbClr val="002060"/>
                </a:solidFill>
              </a:rPr>
              <a:t> celor casnici, </a:t>
            </a:r>
            <a:r>
              <a:rPr lang="ro-RO" sz="1600" b="1" dirty="0">
                <a:solidFill>
                  <a:srgbClr val="FF0000"/>
                </a:solidFill>
              </a:rPr>
              <a:t>au </a:t>
            </a:r>
            <a:r>
              <a:rPr lang="ro-RO" sz="1600" b="1" dirty="0" err="1">
                <a:solidFill>
                  <a:srgbClr val="FF0000"/>
                </a:solidFill>
              </a:rPr>
              <a:t>obligaţia</a:t>
            </a:r>
            <a:r>
              <a:rPr lang="ro-RO" sz="1600" b="1" dirty="0">
                <a:solidFill>
                  <a:srgbClr val="FF0000"/>
                </a:solidFill>
              </a:rPr>
              <a:t> să monteze </a:t>
            </a:r>
            <a:r>
              <a:rPr lang="ro-RO" sz="1600" b="1" dirty="0" err="1">
                <a:solidFill>
                  <a:srgbClr val="FF0000"/>
                </a:solidFill>
              </a:rPr>
              <a:t>staţii</a:t>
            </a:r>
            <a:r>
              <a:rPr lang="ro-RO" sz="1600" b="1" dirty="0">
                <a:solidFill>
                  <a:srgbClr val="FF0000"/>
                </a:solidFill>
              </a:rPr>
              <a:t> proprii de epurare sau de </a:t>
            </a:r>
            <a:r>
              <a:rPr lang="ro-RO" sz="1600" b="1" dirty="0" err="1">
                <a:solidFill>
                  <a:srgbClr val="FF0000"/>
                </a:solidFill>
              </a:rPr>
              <a:t>preepurare</a:t>
            </a:r>
            <a:r>
              <a:rPr lang="ro-RO" sz="1600" b="1" dirty="0">
                <a:solidFill>
                  <a:srgbClr val="FF0000"/>
                </a:solidFill>
              </a:rPr>
              <a:t> a apelor uzate.</a:t>
            </a:r>
            <a:br>
              <a:rPr lang="ro-RO" sz="1600" b="1" dirty="0">
                <a:solidFill>
                  <a:srgbClr val="FF0000"/>
                </a:solidFill>
              </a:rPr>
            </a:br>
            <a:r>
              <a:rPr lang="ro-RO" sz="1600" b="1" dirty="0">
                <a:solidFill>
                  <a:srgbClr val="002060"/>
                </a:solidFill>
              </a:rPr>
              <a:t>(52) În cazul nerespectării normativelor de evacuare a apelor uzate stabilite în acordul de preluare, operatorul dispune înlăturarea cauzei de neconformitate în termen de cel mult 10 zile, fiind în drept să retragă acordul de preluare </a:t>
            </a:r>
            <a:r>
              <a:rPr lang="ro-RO" sz="1600" b="1" dirty="0" err="1">
                <a:solidFill>
                  <a:srgbClr val="002060"/>
                </a:solidFill>
              </a:rPr>
              <a:t>şi</a:t>
            </a:r>
            <a:r>
              <a:rPr lang="ro-RO" sz="1600" b="1" dirty="0">
                <a:solidFill>
                  <a:srgbClr val="002060"/>
                </a:solidFill>
              </a:rPr>
              <a:t>/sau să sisteze furnizarea/prestarea serviciului public de alimentare cu apă </a:t>
            </a:r>
            <a:r>
              <a:rPr lang="ro-RO" sz="1600" b="1" dirty="0" err="1">
                <a:solidFill>
                  <a:srgbClr val="002060"/>
                </a:solidFill>
              </a:rPr>
              <a:t>şi</a:t>
            </a:r>
            <a:r>
              <a:rPr lang="ro-RO" sz="1600" b="1" dirty="0">
                <a:solidFill>
                  <a:srgbClr val="002060"/>
                </a:solidFill>
              </a:rPr>
              <a:t> de canalizare </a:t>
            </a:r>
            <a:r>
              <a:rPr lang="ro-RO" sz="1600" b="1" dirty="0" err="1">
                <a:solidFill>
                  <a:srgbClr val="002060"/>
                </a:solidFill>
              </a:rPr>
              <a:t>pînă</a:t>
            </a:r>
            <a:r>
              <a:rPr lang="ro-RO" sz="1600" b="1" dirty="0">
                <a:solidFill>
                  <a:srgbClr val="002060"/>
                </a:solidFill>
              </a:rPr>
              <a:t> la înlăturarea cauzelor ce au condus la încălcarea normativelor stabilite.</a:t>
            </a:r>
            <a:br>
              <a:rPr lang="ro-RO" sz="1600" b="1" dirty="0">
                <a:solidFill>
                  <a:srgbClr val="002060"/>
                </a:solidFill>
              </a:rPr>
            </a:br>
            <a:r>
              <a:rPr lang="ro-RO" sz="1600" b="1" dirty="0">
                <a:solidFill>
                  <a:srgbClr val="002060"/>
                </a:solidFill>
              </a:rPr>
              <a:t>(6) Pentru </a:t>
            </a:r>
            <a:r>
              <a:rPr lang="ro-RO" sz="1600" b="1" dirty="0" err="1">
                <a:solidFill>
                  <a:srgbClr val="002060"/>
                </a:solidFill>
              </a:rPr>
              <a:t>obţinerea</a:t>
            </a:r>
            <a:r>
              <a:rPr lang="ro-RO" sz="1600" b="1" dirty="0">
                <a:solidFill>
                  <a:srgbClr val="002060"/>
                </a:solidFill>
              </a:rPr>
              <a:t> acordurilor de preluare a apelor industriale uzate în </a:t>
            </a:r>
            <a:r>
              <a:rPr lang="ro-RO" sz="1600" b="1" dirty="0" err="1">
                <a:solidFill>
                  <a:srgbClr val="002060"/>
                </a:solidFill>
              </a:rPr>
              <a:t>reţeaua</a:t>
            </a:r>
            <a:r>
              <a:rPr lang="ro-RO" sz="1600" b="1" dirty="0">
                <a:solidFill>
                  <a:srgbClr val="002060"/>
                </a:solidFill>
              </a:rPr>
              <a:t> publică de canalizare sau pentru înnoirea acesteia, agentul economic (consumatorul) depune o cerere de forma stabilită de către operator, la care se anexează:</a:t>
            </a:r>
            <a:br>
              <a:rPr lang="ro-RO" sz="1600" b="1" dirty="0">
                <a:solidFill>
                  <a:srgbClr val="002060"/>
                </a:solidFill>
              </a:rPr>
            </a:br>
            <a:r>
              <a:rPr lang="ro-RO" sz="1600" b="1" dirty="0">
                <a:solidFill>
                  <a:srgbClr val="002060"/>
                </a:solidFill>
              </a:rPr>
              <a:t>a) </a:t>
            </a:r>
            <a:r>
              <a:rPr lang="ro-RO" sz="1600" b="1" dirty="0" err="1">
                <a:solidFill>
                  <a:srgbClr val="002060"/>
                </a:solidFill>
              </a:rPr>
              <a:t>documentaţia</a:t>
            </a:r>
            <a:r>
              <a:rPr lang="ro-RO" sz="1600" b="1" dirty="0">
                <a:solidFill>
                  <a:srgbClr val="002060"/>
                </a:solidFill>
              </a:rPr>
              <a:t> de proiect, avizată de Inspectoratul pentru </a:t>
            </a:r>
            <a:r>
              <a:rPr lang="ro-RO" sz="1600" b="1" dirty="0" err="1">
                <a:solidFill>
                  <a:srgbClr val="002060"/>
                </a:solidFill>
              </a:rPr>
              <a:t>Protecţia</a:t>
            </a:r>
            <a:r>
              <a:rPr lang="ro-RO" sz="1600" b="1" dirty="0">
                <a:solidFill>
                  <a:srgbClr val="002060"/>
                </a:solidFill>
              </a:rPr>
              <a:t> Mediului – pentru </a:t>
            </a:r>
            <a:r>
              <a:rPr lang="ro-RO" sz="1600" b="1" dirty="0" err="1">
                <a:solidFill>
                  <a:srgbClr val="002060"/>
                </a:solidFill>
              </a:rPr>
              <a:t>unităţile</a:t>
            </a:r>
            <a:r>
              <a:rPr lang="ro-RO" sz="1600" b="1" dirty="0">
                <a:solidFill>
                  <a:srgbClr val="002060"/>
                </a:solidFill>
              </a:rPr>
              <a:t> economice noi sau retehnologizate, sau cartea tehnică a gospodăririi apelor – pentru întreprinderile existente (la înnoirea acordului de racordare);</a:t>
            </a:r>
            <a:br>
              <a:rPr lang="ro-RO" sz="1600" b="1" dirty="0">
                <a:solidFill>
                  <a:srgbClr val="002060"/>
                </a:solidFill>
              </a:rPr>
            </a:br>
            <a:r>
              <a:rPr lang="ro-RO" sz="1600" b="1" dirty="0">
                <a:solidFill>
                  <a:srgbClr val="002060"/>
                </a:solidFill>
              </a:rPr>
              <a:t>b) schema sistemului de canalizare a întreprinderii;</a:t>
            </a:r>
            <a:br>
              <a:rPr lang="ro-RO" sz="1600" b="1" dirty="0">
                <a:solidFill>
                  <a:srgbClr val="002060"/>
                </a:solidFill>
              </a:rPr>
            </a:br>
            <a:r>
              <a:rPr lang="ro-RO" sz="1600" b="1" dirty="0">
                <a:solidFill>
                  <a:srgbClr val="002060"/>
                </a:solidFill>
              </a:rPr>
              <a:t>c) schema </a:t>
            </a:r>
            <a:r>
              <a:rPr lang="ro-RO" sz="1600" b="1" dirty="0" err="1">
                <a:solidFill>
                  <a:srgbClr val="002060"/>
                </a:solidFill>
              </a:rPr>
              <a:t>staţiei</a:t>
            </a:r>
            <a:r>
              <a:rPr lang="ro-RO" sz="1600" b="1" dirty="0">
                <a:solidFill>
                  <a:srgbClr val="002060"/>
                </a:solidFill>
              </a:rPr>
              <a:t> locale de </a:t>
            </a:r>
            <a:r>
              <a:rPr lang="ro-RO" sz="1600" b="1" dirty="0" err="1">
                <a:solidFill>
                  <a:srgbClr val="002060"/>
                </a:solidFill>
              </a:rPr>
              <a:t>preepurare</a:t>
            </a:r>
            <a:r>
              <a:rPr lang="ro-RO" sz="1600" b="1" dirty="0">
                <a:solidFill>
                  <a:srgbClr val="002060"/>
                </a:solidFill>
              </a:rPr>
              <a:t> a apelor uzate (dacă există);</a:t>
            </a:r>
            <a:br>
              <a:rPr lang="ro-RO" sz="1600" b="1" dirty="0">
                <a:solidFill>
                  <a:srgbClr val="002060"/>
                </a:solidFill>
              </a:rPr>
            </a:br>
            <a:r>
              <a:rPr lang="ro-RO" sz="1600" b="1" dirty="0">
                <a:solidFill>
                  <a:srgbClr val="002060"/>
                </a:solidFill>
              </a:rPr>
              <a:t>d) </a:t>
            </a:r>
            <a:r>
              <a:rPr lang="ro-RO" sz="1600" b="1" dirty="0" err="1">
                <a:solidFill>
                  <a:srgbClr val="002060"/>
                </a:solidFill>
              </a:rPr>
              <a:t>informaţia</a:t>
            </a:r>
            <a:r>
              <a:rPr lang="ro-RO" sz="1600" b="1" dirty="0">
                <a:solidFill>
                  <a:srgbClr val="002060"/>
                </a:solidFill>
              </a:rPr>
              <a:t> despre parametrii de evacuare a apelor industriale uzate;</a:t>
            </a:r>
            <a:br>
              <a:rPr lang="ro-RO" sz="1600" b="1" dirty="0">
                <a:solidFill>
                  <a:srgbClr val="002060"/>
                </a:solidFill>
              </a:rPr>
            </a:br>
            <a:r>
              <a:rPr lang="ro-RO" sz="1600" b="1" dirty="0">
                <a:solidFill>
                  <a:srgbClr val="002060"/>
                </a:solidFill>
              </a:rPr>
              <a:t>e) normativele privind </a:t>
            </a:r>
            <a:r>
              <a:rPr lang="ro-RO" sz="1600" b="1" dirty="0" err="1">
                <a:solidFill>
                  <a:srgbClr val="002060"/>
                </a:solidFill>
              </a:rPr>
              <a:t>compoziţia</a:t>
            </a:r>
            <a:r>
              <a:rPr lang="ro-RO" sz="1600" b="1" dirty="0">
                <a:solidFill>
                  <a:srgbClr val="002060"/>
                </a:solidFill>
              </a:rPr>
              <a:t> </a:t>
            </a:r>
            <a:r>
              <a:rPr lang="ro-RO" sz="1600" b="1" dirty="0" err="1">
                <a:solidFill>
                  <a:srgbClr val="002060"/>
                </a:solidFill>
              </a:rPr>
              <a:t>şi</a:t>
            </a:r>
            <a:r>
              <a:rPr lang="ro-RO" sz="1600" b="1" dirty="0">
                <a:solidFill>
                  <a:srgbClr val="002060"/>
                </a:solidFill>
              </a:rPr>
              <a:t> debitele de ape industriale uzate evacuate;</a:t>
            </a:r>
            <a:br>
              <a:rPr lang="ro-RO"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4559424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12/07/2021</a:t>
            </a:fld>
            <a:endParaRPr lang="en-GB" noProof="0" dirty="0"/>
          </a:p>
        </p:txBody>
      </p:sp>
      <p:sp>
        <p:nvSpPr>
          <p:cNvPr id="7" name="Titel 15"/>
          <p:cNvSpPr>
            <a:spLocks noGrp="1"/>
          </p:cNvSpPr>
          <p:nvPr>
            <p:ph type="title"/>
          </p:nvPr>
        </p:nvSpPr>
        <p:spPr>
          <a:xfrm>
            <a:off x="148741" y="1649368"/>
            <a:ext cx="8839199" cy="5177854"/>
          </a:xfrm>
        </p:spPr>
        <p:txBody>
          <a:bodyPr/>
          <a:lstStyle/>
          <a:p>
            <a:r>
              <a:rPr lang="ro-RO" sz="1600" b="1" dirty="0">
                <a:solidFill>
                  <a:srgbClr val="002060"/>
                </a:solidFill>
              </a:rPr>
              <a:t>f) datele despre </a:t>
            </a:r>
            <a:r>
              <a:rPr lang="ro-RO" sz="1600" b="1" dirty="0" err="1">
                <a:solidFill>
                  <a:srgbClr val="002060"/>
                </a:solidFill>
              </a:rPr>
              <a:t>compoziţia</a:t>
            </a:r>
            <a:r>
              <a:rPr lang="ro-RO" sz="1600" b="1" dirty="0">
                <a:solidFill>
                  <a:srgbClr val="002060"/>
                </a:solidFill>
              </a:rPr>
              <a:t> apelor uzate la deversarea în </a:t>
            </a:r>
            <a:r>
              <a:rPr lang="ro-RO" sz="1600" b="1" dirty="0" err="1">
                <a:solidFill>
                  <a:srgbClr val="002060"/>
                </a:solidFill>
              </a:rPr>
              <a:t>reţeaua</a:t>
            </a:r>
            <a:r>
              <a:rPr lang="ro-RO" sz="1600" b="1" dirty="0">
                <a:solidFill>
                  <a:srgbClr val="002060"/>
                </a:solidFill>
              </a:rPr>
              <a:t> publică: rezultatele analizelor probelor de ape uzate la debite medii </a:t>
            </a:r>
            <a:r>
              <a:rPr lang="ro-RO" sz="1600" b="1" dirty="0" err="1">
                <a:solidFill>
                  <a:srgbClr val="002060"/>
                </a:solidFill>
              </a:rPr>
              <a:t>şi</a:t>
            </a:r>
            <a:r>
              <a:rPr lang="ro-RO" sz="1600" b="1" dirty="0">
                <a:solidFill>
                  <a:srgbClr val="002060"/>
                </a:solidFill>
              </a:rPr>
              <a:t> maxime, în perioadele unor </a:t>
            </a:r>
            <a:r>
              <a:rPr lang="ro-RO" sz="1600" b="1" dirty="0" err="1">
                <a:solidFill>
                  <a:srgbClr val="002060"/>
                </a:solidFill>
              </a:rPr>
              <a:t>cantităţi</a:t>
            </a:r>
            <a:r>
              <a:rPr lang="ro-RO" sz="1600" b="1" dirty="0">
                <a:solidFill>
                  <a:srgbClr val="002060"/>
                </a:solidFill>
              </a:rPr>
              <a:t> medii </a:t>
            </a:r>
            <a:r>
              <a:rPr lang="ro-RO" sz="1600" b="1" dirty="0" err="1">
                <a:solidFill>
                  <a:srgbClr val="002060"/>
                </a:solidFill>
              </a:rPr>
              <a:t>şi</a:t>
            </a:r>
            <a:r>
              <a:rPr lang="ro-RO" sz="1600" b="1" dirty="0">
                <a:solidFill>
                  <a:srgbClr val="002060"/>
                </a:solidFill>
              </a:rPr>
              <a:t> maxime de </a:t>
            </a:r>
            <a:r>
              <a:rPr lang="ro-RO" sz="1600" b="1" dirty="0" err="1">
                <a:solidFill>
                  <a:srgbClr val="002060"/>
                </a:solidFill>
              </a:rPr>
              <a:t>substanţe</a:t>
            </a:r>
            <a:r>
              <a:rPr lang="ro-RO" sz="1600" b="1" dirty="0">
                <a:solidFill>
                  <a:srgbClr val="002060"/>
                </a:solidFill>
              </a:rPr>
              <a:t> poluante (</a:t>
            </a:r>
            <a:r>
              <a:rPr lang="ro-RO" sz="1600" b="1" dirty="0" err="1">
                <a:solidFill>
                  <a:srgbClr val="002060"/>
                </a:solidFill>
              </a:rPr>
              <a:t>variaţia</a:t>
            </a:r>
            <a:r>
              <a:rPr lang="ro-RO" sz="1600" b="1" dirty="0">
                <a:solidFill>
                  <a:srgbClr val="002060"/>
                </a:solidFill>
              </a:rPr>
              <a:t> sau cronograma </a:t>
            </a:r>
            <a:r>
              <a:rPr lang="ro-RO" sz="1600" b="1" dirty="0" err="1">
                <a:solidFill>
                  <a:srgbClr val="002060"/>
                </a:solidFill>
              </a:rPr>
              <a:t>concentraţiilor</a:t>
            </a:r>
            <a:r>
              <a:rPr lang="ro-RO" sz="1600" b="1" dirty="0">
                <a:solidFill>
                  <a:srgbClr val="002060"/>
                </a:solidFill>
              </a:rPr>
              <a:t> </a:t>
            </a:r>
            <a:r>
              <a:rPr lang="ro-RO" sz="1600" b="1" dirty="0" err="1">
                <a:solidFill>
                  <a:srgbClr val="002060"/>
                </a:solidFill>
              </a:rPr>
              <a:t>poluanţilor</a:t>
            </a:r>
            <a:r>
              <a:rPr lang="ro-RO" sz="1600" b="1" dirty="0">
                <a:solidFill>
                  <a:srgbClr val="002060"/>
                </a:solidFill>
              </a:rPr>
              <a:t>), </a:t>
            </a:r>
            <a:r>
              <a:rPr lang="ro-RO" sz="1600" b="1" dirty="0" err="1">
                <a:solidFill>
                  <a:srgbClr val="002060"/>
                </a:solidFill>
              </a:rPr>
              <a:t>pînă</a:t>
            </a:r>
            <a:r>
              <a:rPr lang="ro-RO" sz="1600" b="1" dirty="0">
                <a:solidFill>
                  <a:srgbClr val="002060"/>
                </a:solidFill>
              </a:rPr>
              <a:t> la </a:t>
            </a:r>
            <a:r>
              <a:rPr lang="ro-RO" sz="1600" b="1" dirty="0" err="1">
                <a:solidFill>
                  <a:srgbClr val="002060"/>
                </a:solidFill>
              </a:rPr>
              <a:t>şi</a:t>
            </a:r>
            <a:r>
              <a:rPr lang="ro-RO" sz="1600" b="1" dirty="0">
                <a:solidFill>
                  <a:srgbClr val="002060"/>
                </a:solidFill>
              </a:rPr>
              <a:t> după </a:t>
            </a:r>
            <a:r>
              <a:rPr lang="ro-RO" sz="1600" b="1" dirty="0" err="1">
                <a:solidFill>
                  <a:srgbClr val="002060"/>
                </a:solidFill>
              </a:rPr>
              <a:t>staţia</a:t>
            </a:r>
            <a:r>
              <a:rPr lang="ro-RO" sz="1600" b="1" dirty="0">
                <a:solidFill>
                  <a:srgbClr val="002060"/>
                </a:solidFill>
              </a:rPr>
              <a:t> locală de epurare, precum </a:t>
            </a:r>
            <a:r>
              <a:rPr lang="ro-RO" sz="1600" b="1" dirty="0" err="1">
                <a:solidFill>
                  <a:srgbClr val="002060"/>
                </a:solidFill>
              </a:rPr>
              <a:t>şi</a:t>
            </a:r>
            <a:r>
              <a:rPr lang="ro-RO" sz="1600" b="1" dirty="0">
                <a:solidFill>
                  <a:srgbClr val="002060"/>
                </a:solidFill>
              </a:rPr>
              <a:t> în punctele principale ale </a:t>
            </a:r>
            <a:r>
              <a:rPr lang="ro-RO" sz="1600" b="1" dirty="0" err="1">
                <a:solidFill>
                  <a:srgbClr val="002060"/>
                </a:solidFill>
              </a:rPr>
              <a:t>reţelei</a:t>
            </a:r>
            <a:r>
              <a:rPr lang="ro-RO" sz="1600" b="1" dirty="0">
                <a:solidFill>
                  <a:srgbClr val="002060"/>
                </a:solidFill>
              </a:rPr>
              <a:t> de canalizare, după finalizarea proceselor tehnologice;</a:t>
            </a:r>
            <a:br>
              <a:rPr lang="ro-RO" sz="1600" b="1" dirty="0">
                <a:solidFill>
                  <a:srgbClr val="002060"/>
                </a:solidFill>
              </a:rPr>
            </a:br>
            <a:r>
              <a:rPr lang="ro-RO" sz="1600" b="1" dirty="0">
                <a:solidFill>
                  <a:srgbClr val="002060"/>
                </a:solidFill>
              </a:rPr>
              <a:t>g) cantitatea de nămoluri formate, metodele de prelucrare </a:t>
            </a:r>
            <a:r>
              <a:rPr lang="ro-RO" sz="1600" b="1" dirty="0" err="1">
                <a:solidFill>
                  <a:srgbClr val="002060"/>
                </a:solidFill>
              </a:rPr>
              <a:t>şi</a:t>
            </a:r>
            <a:r>
              <a:rPr lang="ro-RO" sz="1600" b="1" dirty="0">
                <a:solidFill>
                  <a:srgbClr val="002060"/>
                </a:solidFill>
              </a:rPr>
              <a:t> utilizare;</a:t>
            </a:r>
            <a:br>
              <a:rPr lang="ro-RO" sz="1600" b="1" dirty="0">
                <a:solidFill>
                  <a:srgbClr val="002060"/>
                </a:solidFill>
              </a:rPr>
            </a:br>
            <a:r>
              <a:rPr lang="ro-RO" sz="1600" b="1" dirty="0">
                <a:solidFill>
                  <a:srgbClr val="002060"/>
                </a:solidFill>
              </a:rPr>
              <a:t>h) raportul despre realizarea planului de măsuri </a:t>
            </a:r>
            <a:r>
              <a:rPr lang="ro-RO" sz="1600" b="1" dirty="0" err="1">
                <a:solidFill>
                  <a:srgbClr val="002060"/>
                </a:solidFill>
              </a:rPr>
              <a:t>tehnico</a:t>
            </a:r>
            <a:r>
              <a:rPr lang="ro-RO" sz="1600" b="1" dirty="0">
                <a:solidFill>
                  <a:srgbClr val="002060"/>
                </a:solidFill>
              </a:rPr>
              <a:t>-organizatorice de reducere a debitelor de ape uzate evacuate în </a:t>
            </a:r>
            <a:r>
              <a:rPr lang="ro-RO" sz="1600" b="1" dirty="0" err="1">
                <a:solidFill>
                  <a:srgbClr val="002060"/>
                </a:solidFill>
              </a:rPr>
              <a:t>reţeaua</a:t>
            </a:r>
            <a:r>
              <a:rPr lang="ro-RO" sz="1600" b="1" dirty="0">
                <a:solidFill>
                  <a:srgbClr val="002060"/>
                </a:solidFill>
              </a:rPr>
              <a:t> publică </a:t>
            </a:r>
            <a:r>
              <a:rPr lang="ro-RO" sz="1600" b="1" dirty="0" err="1">
                <a:solidFill>
                  <a:srgbClr val="002060"/>
                </a:solidFill>
              </a:rPr>
              <a:t>şi</a:t>
            </a:r>
            <a:r>
              <a:rPr lang="ro-RO" sz="1600" b="1" dirty="0">
                <a:solidFill>
                  <a:srgbClr val="002060"/>
                </a:solidFill>
              </a:rPr>
              <a:t> de respectare a valorilor admisibile ale indicatorilor de calitate </a:t>
            </a:r>
            <a:r>
              <a:rPr lang="ro-RO" sz="1600" b="1" dirty="0" err="1">
                <a:solidFill>
                  <a:srgbClr val="002060"/>
                </a:solidFill>
              </a:rPr>
              <a:t>şi</a:t>
            </a:r>
            <a:r>
              <a:rPr lang="ro-RO" sz="1600" b="1" dirty="0">
                <a:solidFill>
                  <a:srgbClr val="002060"/>
                </a:solidFill>
              </a:rPr>
              <a:t> a regimului de deversare a apelor uzate (la înnoirea acordului de racordare);</a:t>
            </a:r>
            <a:br>
              <a:rPr lang="ro-RO" sz="1600" b="1" dirty="0">
                <a:solidFill>
                  <a:srgbClr val="002060"/>
                </a:solidFill>
              </a:rPr>
            </a:br>
            <a:r>
              <a:rPr lang="ro-RO" sz="1600" b="1" dirty="0">
                <a:solidFill>
                  <a:srgbClr val="002060"/>
                </a:solidFill>
              </a:rPr>
              <a:t>i) certificatele igienice </a:t>
            </a:r>
            <a:r>
              <a:rPr lang="ro-RO" sz="1600" b="1" dirty="0" err="1">
                <a:solidFill>
                  <a:srgbClr val="002060"/>
                </a:solidFill>
              </a:rPr>
              <a:t>şi</a:t>
            </a:r>
            <a:r>
              <a:rPr lang="ro-RO" sz="1600" b="1" dirty="0">
                <a:solidFill>
                  <a:srgbClr val="002060"/>
                </a:solidFill>
              </a:rPr>
              <a:t> de calitate, denumirea </a:t>
            </a:r>
            <a:r>
              <a:rPr lang="ro-RO" sz="1600" b="1" dirty="0" err="1">
                <a:solidFill>
                  <a:srgbClr val="002060"/>
                </a:solidFill>
              </a:rPr>
              <a:t>substanţelor</a:t>
            </a:r>
            <a:r>
              <a:rPr lang="ro-RO" sz="1600" b="1" dirty="0">
                <a:solidFill>
                  <a:srgbClr val="002060"/>
                </a:solidFill>
              </a:rPr>
              <a:t> folosite în procesul tehnologic </a:t>
            </a:r>
            <a:r>
              <a:rPr lang="ro-RO" sz="1600" b="1" dirty="0" err="1">
                <a:solidFill>
                  <a:srgbClr val="002060"/>
                </a:solidFill>
              </a:rPr>
              <a:t>şi</a:t>
            </a:r>
            <a:r>
              <a:rPr lang="ro-RO" sz="1600" b="1" dirty="0">
                <a:solidFill>
                  <a:srgbClr val="002060"/>
                </a:solidFill>
              </a:rPr>
              <a:t> </a:t>
            </a:r>
            <a:r>
              <a:rPr lang="ro-RO" sz="1600" b="1" dirty="0" err="1">
                <a:solidFill>
                  <a:srgbClr val="002060"/>
                </a:solidFill>
              </a:rPr>
              <a:t>componenţa</a:t>
            </a:r>
            <a:r>
              <a:rPr lang="ro-RO" sz="1600" b="1" dirty="0">
                <a:solidFill>
                  <a:srgbClr val="002060"/>
                </a:solidFill>
              </a:rPr>
              <a:t> acestora;</a:t>
            </a:r>
            <a:br>
              <a:rPr lang="ro-RO" sz="1600" b="1" dirty="0">
                <a:solidFill>
                  <a:srgbClr val="002060"/>
                </a:solidFill>
              </a:rPr>
            </a:br>
            <a:r>
              <a:rPr lang="ro-RO" sz="1600" b="1" dirty="0">
                <a:solidFill>
                  <a:srgbClr val="002060"/>
                </a:solidFill>
              </a:rPr>
              <a:t>j) ordinul privind abilitarea persoanelor responsabile (cel </a:t>
            </a:r>
            <a:r>
              <a:rPr lang="ro-RO" sz="1600" b="1" dirty="0" err="1">
                <a:solidFill>
                  <a:srgbClr val="002060"/>
                </a:solidFill>
              </a:rPr>
              <a:t>puţin</a:t>
            </a:r>
            <a:r>
              <a:rPr lang="ro-RO" sz="1600" b="1" dirty="0">
                <a:solidFill>
                  <a:srgbClr val="002060"/>
                </a:solidFill>
              </a:rPr>
              <a:t> a două persoane) pentru prelevarea probelor de ape uzate evacuate </a:t>
            </a:r>
            <a:r>
              <a:rPr lang="ro-RO" sz="1600" b="1" dirty="0" err="1">
                <a:solidFill>
                  <a:srgbClr val="002060"/>
                </a:solidFill>
              </a:rPr>
              <a:t>şi</a:t>
            </a:r>
            <a:r>
              <a:rPr lang="ro-RO" sz="1600" b="1" dirty="0">
                <a:solidFill>
                  <a:srgbClr val="002060"/>
                </a:solidFill>
              </a:rPr>
              <a:t> pentru semnarea actelor respective.</a:t>
            </a:r>
            <a:br>
              <a:rPr lang="ro-RO" sz="1600" b="1" dirty="0">
                <a:solidFill>
                  <a:srgbClr val="002060"/>
                </a:solidFill>
              </a:rPr>
            </a:br>
            <a:r>
              <a:rPr lang="ro-RO" sz="1600" b="1" dirty="0">
                <a:solidFill>
                  <a:srgbClr val="002060"/>
                </a:solidFill>
              </a:rPr>
              <a:t>(7) Stabilirea </a:t>
            </a:r>
            <a:r>
              <a:rPr lang="ro-RO" sz="1600" b="1" dirty="0" err="1">
                <a:solidFill>
                  <a:srgbClr val="002060"/>
                </a:solidFill>
              </a:rPr>
              <a:t>condiţiilor</a:t>
            </a:r>
            <a:r>
              <a:rPr lang="ro-RO" sz="1600" b="1" dirty="0">
                <a:solidFill>
                  <a:srgbClr val="002060"/>
                </a:solidFill>
              </a:rPr>
              <a:t> de evacuare a apelor uzate de la </a:t>
            </a:r>
            <a:r>
              <a:rPr lang="ro-RO" sz="1600" b="1" dirty="0" err="1">
                <a:solidFill>
                  <a:srgbClr val="002060"/>
                </a:solidFill>
              </a:rPr>
              <a:t>agenţii</a:t>
            </a:r>
            <a:r>
              <a:rPr lang="ro-RO" sz="1600" b="1" dirty="0">
                <a:solidFill>
                  <a:srgbClr val="002060"/>
                </a:solidFill>
              </a:rPr>
              <a:t> economici în sistemele de canalizare ale </a:t>
            </a:r>
            <a:r>
              <a:rPr lang="ro-RO" sz="1600" b="1" dirty="0" err="1">
                <a:solidFill>
                  <a:srgbClr val="002060"/>
                </a:solidFill>
              </a:rPr>
              <a:t>localităţilor</a:t>
            </a:r>
            <a:r>
              <a:rPr lang="ro-RO" sz="1600" b="1" dirty="0">
                <a:solidFill>
                  <a:srgbClr val="002060"/>
                </a:solidFill>
              </a:rPr>
              <a:t>, precum </a:t>
            </a:r>
            <a:r>
              <a:rPr lang="ro-RO" sz="1600" b="1" dirty="0" err="1">
                <a:solidFill>
                  <a:srgbClr val="002060"/>
                </a:solidFill>
              </a:rPr>
              <a:t>şi</a:t>
            </a:r>
            <a:r>
              <a:rPr lang="ro-RO" sz="1600" b="1" dirty="0">
                <a:solidFill>
                  <a:srgbClr val="002060"/>
                </a:solidFill>
              </a:rPr>
              <a:t> a </a:t>
            </a:r>
            <a:r>
              <a:rPr lang="ro-RO" sz="1600" b="1" dirty="0" err="1">
                <a:solidFill>
                  <a:srgbClr val="002060"/>
                </a:solidFill>
              </a:rPr>
              <a:t>concentraţiilor</a:t>
            </a:r>
            <a:r>
              <a:rPr lang="ro-RO" sz="1600" b="1" dirty="0">
                <a:solidFill>
                  <a:srgbClr val="002060"/>
                </a:solidFill>
              </a:rPr>
              <a:t> maxim admisibile de </a:t>
            </a:r>
            <a:r>
              <a:rPr lang="ro-RO" sz="1600" b="1" dirty="0" err="1">
                <a:solidFill>
                  <a:srgbClr val="002060"/>
                </a:solidFill>
              </a:rPr>
              <a:t>poluanţi</a:t>
            </a:r>
            <a:r>
              <a:rPr lang="ro-RO" sz="1600" b="1" dirty="0">
                <a:solidFill>
                  <a:srgbClr val="002060"/>
                </a:solidFill>
              </a:rPr>
              <a:t> în apele uzate, se efectuează de către operator cu respectarea normativelor deversării limitat admisibile în emisare, stabilite de </a:t>
            </a:r>
            <a:r>
              <a:rPr lang="ro-RO" sz="1600" b="1" dirty="0" err="1">
                <a:solidFill>
                  <a:srgbClr val="002060"/>
                </a:solidFill>
              </a:rPr>
              <a:t>legislaţia</a:t>
            </a:r>
            <a:r>
              <a:rPr lang="ro-RO" sz="1600" b="1" dirty="0">
                <a:solidFill>
                  <a:srgbClr val="002060"/>
                </a:solidFill>
              </a:rPr>
              <a:t> în vigoare. Operatorul poate efectua controlul inopinat al evacuării apelor uzate de la </a:t>
            </a:r>
            <a:r>
              <a:rPr lang="ro-RO" sz="1600" b="1" dirty="0" err="1">
                <a:solidFill>
                  <a:srgbClr val="002060"/>
                </a:solidFill>
              </a:rPr>
              <a:t>agenţii</a:t>
            </a:r>
            <a:r>
              <a:rPr lang="ro-RO" sz="1600" b="1" dirty="0">
                <a:solidFill>
                  <a:srgbClr val="002060"/>
                </a:solidFill>
              </a:rPr>
              <a:t> economici </a:t>
            </a:r>
            <a:r>
              <a:rPr lang="ro-RO" sz="1600" b="1" dirty="0" err="1">
                <a:solidFill>
                  <a:srgbClr val="002060"/>
                </a:solidFill>
              </a:rPr>
              <a:t>şi</a:t>
            </a:r>
            <a:r>
              <a:rPr lang="ro-RO" sz="1600" b="1" dirty="0">
                <a:solidFill>
                  <a:srgbClr val="002060"/>
                </a:solidFill>
              </a:rPr>
              <a:t>/sau prelevarea probelor în scopul verificării </a:t>
            </a:r>
            <a:r>
              <a:rPr lang="ro-RO" sz="1600" b="1" dirty="0" err="1">
                <a:solidFill>
                  <a:srgbClr val="002060"/>
                </a:solidFill>
              </a:rPr>
              <a:t>calităţii</a:t>
            </a:r>
            <a:r>
              <a:rPr lang="ro-RO" sz="1600" b="1" dirty="0">
                <a:solidFill>
                  <a:srgbClr val="002060"/>
                </a:solidFill>
              </a:rPr>
              <a:t> apelor uzate deversate în </a:t>
            </a:r>
            <a:r>
              <a:rPr lang="ro-RO" sz="1600" b="1" dirty="0" err="1">
                <a:solidFill>
                  <a:srgbClr val="002060"/>
                </a:solidFill>
              </a:rPr>
              <a:t>reţelele</a:t>
            </a:r>
            <a:r>
              <a:rPr lang="ro-RO" sz="1600" b="1" dirty="0">
                <a:solidFill>
                  <a:srgbClr val="002060"/>
                </a:solidFill>
              </a:rPr>
              <a:t> de canalizare.</a:t>
            </a:r>
            <a:br>
              <a:rPr lang="ro-RO"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52386352"/>
      </p:ext>
    </p:extLst>
  </p:cSld>
  <p:clrMapOvr>
    <a:masterClrMapping/>
  </p:clrMapOvr>
  <p:transition/>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3429</TotalTime>
  <Words>12594</Words>
  <Application>Microsoft Office PowerPoint</Application>
  <PresentationFormat>Expunere pe ecran (4:3)</PresentationFormat>
  <Paragraphs>285</Paragraphs>
  <Slides>55</Slides>
  <Notes>0</Notes>
  <HiddenSlides>0</HiddenSlides>
  <MMClips>0</MMClips>
  <ScaleCrop>false</ScaleCrop>
  <HeadingPairs>
    <vt:vector size="6" baseType="variant">
      <vt:variant>
        <vt:lpstr>Fonturi utilizate</vt:lpstr>
      </vt:variant>
      <vt:variant>
        <vt:i4>3</vt:i4>
      </vt:variant>
      <vt:variant>
        <vt:lpstr>Temă</vt:lpstr>
      </vt:variant>
      <vt:variant>
        <vt:i4>1</vt:i4>
      </vt:variant>
      <vt:variant>
        <vt:lpstr>Titluri diapozitive</vt:lpstr>
      </vt:variant>
      <vt:variant>
        <vt:i4>55</vt:i4>
      </vt:variant>
    </vt:vector>
  </HeadingPairs>
  <TitlesOfParts>
    <vt:vector size="59" baseType="lpstr">
      <vt:lpstr>Arial</vt:lpstr>
      <vt:lpstr>Arial Narrow</vt:lpstr>
      <vt:lpstr>Times New Roman</vt:lpstr>
      <vt:lpstr>GIZ_Banner_Kopfzeile-Ausland (3)</vt:lpstr>
      <vt:lpstr>Curs de instruire pentru angajații operatorilor „Apă-Canal”  Modulul: Controlul calității apelor uzate deversate în sistemul public de canalizare și în corpuri de apă   Sesiunea 4.    Expert,  Rusnac Arcadie S.A. „Apă – Canal Chişinău”  13 – 14 iulie 2021,  Chișinău</vt:lpstr>
      <vt:lpstr>Obiectivul cursului:   Familiarizarea participanților cu actele normative şi legislative în vigoare în domeniul controlului calității apelor uzate deversate de către întreprinderile industriale/de producere în sistemul public de canalizare și/sau în corpuri de apă.  </vt:lpstr>
      <vt:lpstr>Controlul calității apelor uzate deversate de către întreprinderile industriale/de producere în sistemul public de canalizare și/sau în corpuri de apă se efectuează în conformitate cu următoarele acte normative: 1. Regulamentul privind cerinţele de colectare, epurare şi deversare a apelor uzate în sistemul de canalizare şi/sau în emisare pentru localităţile urbane şi rurale*/**, aprobat prin Hotărârea Guvernului nr. 950  din  25.11.2013 (în vigoare 06.12.2013), publicată în Monitorul Oficial nr. 284-289 art.1061 din 06.12.2013 şi Republicată în Monitorul Oficial al R. Moldova nr. 112-114 art. 344 din 08.05.2020; 2. Regulamentul privind exploatarea tehnică a  sistemelor şi instalațiilor publice de alimentare cu apă şi de canalizare (ediţia a doua), aprobat prin Ordinul MADRM/MEI nr. 159/331 din 02 iulie 2018;  3. Regulamentul privind condițiile de deversare a apelor uzate în corpurile de apă, aprobat prin Hotărârea Guvernului nr. nr. 802  din  09.10.2013 (în vigoare 01.11.2013) publicată în Monitorul Oficial nr.243-247 art.931 din 01.11.2013. 4. Ghidul pentru aplicarea celor mai bune tehnici disponibile pentru emisiile de apă uzată din industria alimentară, aprobat de către Ministerul Mediului prin Ordinul nr. 61  din  10.09.2014 (în vigoare 19.09.2014), publicat în Monitorul Oficial nr.275-281 art.1312 din 19.09.2014 </vt:lpstr>
      <vt:lpstr>1. Regulamentul privind cerinţele de colectare, epurare şi deversare a apelor uzate în sistemul de canalizare şi/sau în emisaruri pentru localităţile urbane şi rurale s-a elaborat şi aprobat în temeiul art. 39 şi 40 din Legea apelor nr. 272 din 23 decembrie 2011 (Monitorul Oficial al Republicii Moldova, 2012, nr.81, art.264), cu modificările ulterioare, şi al art. 22 din Legea nr.303/2013 privind serviciul public de alimentare cu apă şi de canalizare (Monitorul Oficial al Republicii Moldova, 2014, nr.60-65, art.123), cu modificările ulterioare, respectiv: Articolul 39 din Legea apelor nr. 272/2011. Cerinţele de epurare a apelor uzate în localităţile urbane Cerinţele pentru exploatarea sistemelor de colectare a apelor uzate în localităţile urbane şi pentru exploatarea staţiilor de epurare se stabilesc printr-un regulament aprobat de Guvern, care trebuie să conţină prevederi referitor la: a) metoda şi gradul de epurare care trebuie asigurate în funcţie de numărul de locuitori/de mărimea localităţii deservite sau care urmează să fie deservită de un sistem de colectare şi de o staţie de epurare şi/sau de calitatea apelor receptoare în care se deversează apele uzate epurate; b) identificarea şi clasificarea unor astfel de ape receptoare, desemnate ca zone sensibile; </vt:lpstr>
      <vt:lpstr>c) obligativitatea deversării tuturor apelor industriale uzate într-un sistem de colectare în localităţile urbane, care trebuie să aibă loc pe baza unui acord, cu excepţia cazurilor argumentate din punct de vedere tehnic, economic şi ecologic; d) condiţiile privind gestionarea nămolurilor ce rezultă din procesul de epurare; e) obligativitatea monitorizării evacuărilor de deşeuri lichide şi a monitorizării efectelor acestora, în plus faţă de cerinţele de raportare; f) alte aspecte relevante.   Articolul 40 din Legea apelor nr. 272/2011. Cerinţele de epurare a apelor uzate în localităţile rurale Cerinţele de colectare, depozitare, de epurare şi deversare a apelor uzate casnice în localităţile rurale, inclusiv cerinţele de exploatare a sistemelor de colectare locale, a staţiilor şi a proceselor de epurare alternative, a tehnologiilor şi a proceselor adecvate, se stabilesc într-un regulament aprobat de Guvern </vt:lpstr>
      <vt:lpstr>Articolul 22 L E G E nr. 303/2013. Evacuarea apelor uzate (1) Cantitatea de substanţe poluante în apele uzate evacuate în sistemele publice de canalizare trebuie să nu depăşească concentraţia maxim admisibilă. Apele uzate trebuie să corespundă prevederilor actelor normative în vigoare şi ale contractului de furnizare/prestare a serviciului, astfel încât prin natura, cantitatea ori calitatea lor să nu conducă la: a) degradarea construcţiilor şi instalaţiilor componente ale sistemelor centralizate publice de canalizare; b) diminuarea capacităţii de transport a reţelelor şi a canalelor colectoare; c) perturbarea funcţionării normale a staţiei de epurare, cauzată de depăşirea debitului şi a încărcării sau de inhibarea proceselor de epurare; d) apariţia unor pericole pentru igiena şi sănătatea populaţiei sau a personalului în procesul de exploatare a sistemului; e) apariţia pericolelor de explozie. (2) Evacuarea în receptorii naturali a apelor uzate epurate şi depozitarea nămolurilor provenite de la staţiile de epurare se efectuează numai în condiţii de calitate şi de cantitate precizate în documentele de mediu eliberate de autorităţile competente şi potrivit reglementărilor în vigoare din domeniul protecţiei calităţii apei şi a mediului, astfel încît să se garanteze protecţia şi conservarea mediului. </vt:lpstr>
      <vt:lpstr>(3) Preluarea în sistemele publice de canalizare a apelor uzate provenite de la întreprinderile industriale sau de la alţi consumatori neracordaţi la reţelele publice de transportare şi/sau de distribuţie a apei se poate aproba numai în măsura în care capacitatea sistemelor nu este depăşită din punct de vedere hidraulic sau al încărcării cu substanţe impurificatoare şi doar dacă apele uzate nu conţin poluanţi toxici sau care pot inhiba ori bloca procesul de epurare. (4) Nămolurile provenite din staţiile de tratare a apei, din sistemele de canalizare şi din staţiile de epurare a apelor uzate se tratează şi se prelucrează în vederea neutralizării, deshidratării, depozitării controlate sau în vederea valorificării potrivit reglementărilor legale în vigoare privind protecţia şi conservarea mediului. (5) Evacuarea apelor uzate în sistemele publice de canalizare se efectuează numai în baza avizelor de racordare şi/sau a acordurilor de preluare întocmite în scris, eliberate de operatorii care administrează şi exploatează sistemele de canalizare şi care exercită controlul calităţii apelor recepţionate şi al contractelor de furnizare/prestare a serviciului de canalizare încheiate. O condiţie obligatorie pentru eliberarea acordurilor de preluare a apelor uzate agenţilor economici care dispun de fîntîni arteziene este deţinerea autorizaţiei de mediu pentru folosinţa specială a apei conform Legii apelor nr.272 din 23 decembrie 2011. </vt:lpstr>
      <vt:lpstr>(51) În cazul în care apele uzate evacuate în reţelele publice de canalizare nu corespund cerinţelor impuse de operator în acordul de preluare a apelor uzate, consumatorii, cu excepţia celor casnici, au obligaţia să monteze staţii proprii de epurare sau de preepurare a apelor uzate. (52) În cazul nerespectării normativelor de evacuare a apelor uzate stabilite în acordul de preluare, operatorul dispune înlăturarea cauzei de neconformitate în termen de cel mult 10 zile, fiind în drept să retragă acordul de preluare şi/sau să sisteze furnizarea/prestarea serviciului public de alimentare cu apă şi de canalizare pînă la înlăturarea cauzelor ce au condus la încălcarea normativelor stabilite. (6) Pentru obţinerea acordurilor de preluare a apelor industriale uzate în reţeaua publică de canalizare sau pentru înnoirea acesteia, agentul economic (consumatorul) depune o cerere de forma stabilită de către operator, la care se anexează: a) documentaţia de proiect, avizată de Inspectoratul pentru Protecţia Mediului – pentru unităţile economice noi sau retehnologizate, sau cartea tehnică a gospodăririi apelor – pentru întreprinderile existente (la înnoirea acordului de racordare); b) schema sistemului de canalizare a întreprinderii; c) schema staţiei locale de preepurare a apelor uzate (dacă există); d) informaţia despre parametrii de evacuare a apelor industriale uzate; e) normativele privind compoziţia şi debitele de ape industriale uzate evacuate; </vt:lpstr>
      <vt:lpstr>f) datele despre compoziţia apelor uzate la deversarea în reţeaua publică: rezultatele analizelor probelor de ape uzate la debite medii şi maxime, în perioadele unor cantităţi medii şi maxime de substanţe poluante (variaţia sau cronograma concentraţiilor poluanţilor), pînă la şi după staţia locală de epurare, precum şi în punctele principale ale reţelei de canalizare, după finalizarea proceselor tehnologice; g) cantitatea de nămoluri formate, metodele de prelucrare şi utilizare; h) raportul despre realizarea planului de măsuri tehnico-organizatorice de reducere a debitelor de ape uzate evacuate în reţeaua publică şi de respectare a valorilor admisibile ale indicatorilor de calitate şi a regimului de deversare a apelor uzate (la înnoirea acordului de racordare); i) certificatele igienice şi de calitate, denumirea substanţelor folosite în procesul tehnologic şi componenţa acestora; j) ordinul privind abilitarea persoanelor responsabile (cel puţin a două persoane) pentru prelevarea probelor de ape uzate evacuate şi pentru semnarea actelor respective. (7) Stabilirea condiţiilor de evacuare a apelor uzate de la agenţii economici în sistemele de canalizare ale localităţilor, precum şi a concentraţiilor maxim admisibile de poluanţi în apele uzate, se efectuează de către operator cu respectarea normativelor deversării limitat admisibile în emisare, stabilite de legislaţia în vigoare. Operatorul poate efectua controlul inopinat al evacuării apelor uzate de la agenţii economici şi/sau prelevarea probelor în scopul verificării calităţii apelor uzate deversate în reţelele de canalizare. </vt:lpstr>
      <vt:lpstr>(8) La depunerea cererilor de racordare a agenţilor economici la sistemele de canalizare ale localităţilor, solicitantul va prezenta operatorului documentaţia de proiect însoţită de avizul pozitiv al expertizei ecologice de stat şi datele despre volumul şi compoziţia apelor uzate care urmează a fi evacuate în sistemul de canalizare, iar în cazul reconstrucţiei întreprinderii sau al extinderii capacităţilor de producţie, va prezenta şi informaţia privind compoziţia apelor uzate şi graficul orar de evacuare a acestora. (9) Acordul de preluare a apelor uzate în reţeaua publică de canalizare pentru întreprinderile nou-construite sau reconstruite/retehnologizate se eliberează după darea în exploatare a obiectivului respectiv, construit în conformitate cu proiectul avizat de Inspectoratul pentru Protecţia Mediului şi cu condiţia existenţei capacităţilor necesare ale instalaţiilor de epurare ale sistemului de canalizare al localităţii. În cazul în care condiţiile de recepţionare a apelor uzate în reţeaua publică prevăd epurarea/preepurarea locală a acestora, operatorul eliberează avizul de racordare şi acordul de preluare numai după darea în exploatare a staţiei de preepurare care trebuie să asigure eficienţa de epurare necesară/suficientă pentru deversarea apelor uzate în reţeaua publică de canalizare a localităţii. (10) La perfectarea acordului de preluare a apelor industriale uzate în reţeaua publică de canalizare, operatorul trebuie să examineze materialele explicative justificate prezentate de consumatorul apei, luând în calcul: </vt:lpstr>
      <vt:lpstr>a) preepurarea apelor industriale uzate sau a unei părţi din acestea la staţia de epurare locală a consumatorului; b) preepurarea apelor industriale uzate în comun cu ale altor întreprinderi în cadrul unor staţii de epurare ale grupului de întreprinderi (dacă aşa ceva există); c) reutilizarea maximă a apelor uzate epurate pentru asigurarea proceselor tehnologice cu apă tehnologică sau pentru alte folosinţe; d) implementarea de tehnologii noi care oferă posibilitatea de reducere a consumului de apă sau a debitului de ape uzate, precum şi a gradului lor de poluare; e) folosirea sistemelor închise de alimentare cu apă sau utilizarea repetată şi succesivă a apei în procesele tehnologice ale întreprinderii; f) recuperarea substanţelor utile conţinute în apele industriale uzate; g) tratarea şi utilizarea nămolurilor rezultate din procesele tehnologice şi din preepurarea apelor industriale uzate. (11) După obţinerea tuturor materialelor de la agentul economic, operatorul le examinează în termen de 20 de zile şi, în cazul în care condiţiile de evacuare a apelor uzate corespund cerinţelor prevăzute de actele normative în vigoare în domeniul protecţiei mediului, acesta eliberează acordul de preluare a apelor uzate şi încheie contractul de furnizare/prestare a serviciului public de canalizare. </vt:lpstr>
      <vt:lpstr>(12) Acordul de preluare a apelor uzate în reţeaua publică de canalizare se eliberează agentului economic pe un termen de pînă la 2 ani, suficient pentru realizarea planului de măsuri tehnico-organizatorice necesare pentru efectuarea activităţilor indicate la alin.(10) lit.c) şi d), după care urmează o nouă solicitare de prelungire a termenului de valabilitate a acordului. Autorizaţia de deversare a apelor uzate poate fi anulată în cazul schimbării condiţiilor de canalizare a localităţii sau în cazul nerespectării de către utilizator a condiţiilor de deversare a apelor uzate. (13) Evacuarea apelor uzate în lipsa contractului bilateral încheiat se consideră racordare neautorizată, pentru care consumatorul respectiv poartă răspundere conform legislaţiei în vigoare. (14) În cazul în care condiţiile de evacuare a apelor uzate în reţeaua publică nu pot fi îndeplinite din punct de vedere economic sau tehnologic, agentul economic prezintă operatorului argumentarea de rigoare, cu indicarea cauzelor neîndeplinirii condiţiilor de deversare. Argumentarea se examinează de către operator în termen de 10 zile, luîndu-se decizia de încheiere sau de refuz al încheierii cu agentul economic a unui contract de evacuare a apelor uzate supraîncărcate, pe perioadă determinată, cu aplicarea, la tariful pentru serviciul public de canalizare şi epurare a apelor uzate, a coeficientului stabilit pentru încărcarea suplimentară cu volume de ape uzate şi/sau poluanţi ce depăşesc concentraţia maxim admisibilă. </vt:lpstr>
      <vt:lpstr>Contractul poate fi încheiat numai în cazul în care staţia de epurare a apelor uzate dispune de rezervele necesare pentru a efectua epurarea, ţinînd cont de indicatorii respectivi, dacă nu se aduc prejudicii funcţionării normale a reţelelor şi instalaţiilor de epurare şi se asigură respectarea condiţiilor de calitate stabilite pentru deversarea apelor în emisar. (15) Eliberarea acordului de preluare a apelor uzate şi încheierea contractului privind evacuarea apelor uzate în sistemul de canalizare al localităţii a apelor uzate ce necesită modificarea tehnologiei sau a parametrilor de funcţionare a staţiei de epurare poate fi efectuată numai după îndeplinirea tuturor măsurilor necesare pentru asigurarea condiţiilor de evacuare a apelor uzate epurate în emisar. (16) Pentru depăşirea normativelor la deversarea apelor uzate în sistemul de canalizare, operatorul calculează şi aplică plaţi suplimentare conform legislaţiei în vigoare şi/sau contractului de furnizare/prestare a serviciului de alimentare cu apă şi de canalizare. (17) La deversarea de către agenţii economici a apelor uzate în sistemul de canalizare al localităţii, ale căror volum şi nivel de poluare nu depăşesc normativele aprobate în modul stabilit de legislaţia în vigoare, se aplică tarifele în vigoare pentru serviciul de evacuare a apelor uzate. </vt:lpstr>
      <vt:lpstr>(18) În cazul în care volumul substanţelor în suspensie, consumul biochimic de oxigen pentru 5 zile (CBO5), precum şi alţi indicatori depăşesc normativele aprobate în modul stabilit de legislaţie sau în acordul de preluare, se aplică plăţi suplimentare proporţionale depăşirii concentraţiilor maxim admisibile, conform Regulamentului privind cerinţele de colectare, epurare şi deversare a apelor uzate în sistemul de canalizare şi/sau în corpuri de apă pentru localităţile urbane şi rurale. (19) Consumatorii care au admis deversarea în reţeaua publică de canalizare a materialelor ce au provocat ieşirea, parţială sau totală, din funcţiune a sistemului de canalizare al localităţii, inclusiv a staţiilor de epurare, recuperează prejudiciul în modul stabilit de legislaţia în vigoare. (20) Toate litigiile apărute se soluţionează în instanţele de judecată. (21) Concentraţiile maximal admisibile de poluanţi în apele uzate pentru fiecare agent economic din teritoriul respectiv se stabilesc de către operator şi se aprobă de către agenţia ecologică teritorială reieşind din normativele deversărilor limitat admisibile. [Art.22 modificat prin Legea nr.322 din 30.11.2018, în vigoare 08.03.2019 [Art.22 modificat prin Legea nr.185 din 21.09.2017, în vigoare 27.10.2017]</vt:lpstr>
      <vt:lpstr>REGULAMENTUL privind cerinţele de colectare, epurare şi deversare a apelor uzate în sistemul de canalizare şi/sau în emisare pentru localităţile urbane şi rurale transpune parţial prevederile Directivei Consiliului nr.91/271/CEE din 21 mai 1991 privind tratarea apelor urbane reziduale.  Prezentul Regulament are drept scop: 1) stabilirea cerinţelor pentru exploatarea sistemelor de colectare a apelor uzate şi pentru exploatarea staţiilor de epurare, care trebuie să conţină prevederi referitor la: a) metoda şi gradul de epurare care trebuie asigurate în funcţie de numărul de locuitori/de mărimea localităţii deservite sau care urmează să fie deservită de un sistem de colectare şi de o staţie de epurare şi/sau de calitatea emisarelor în care se deversează apele uzate epurate; b) identificarea şi clasificarea unor astfel de emisare, desemnate ca zone sensibile sau mai puţin sensibile; c) obligativitatea deversării tuturor apelor industriale uzate într-un sistem de colectare în localităţile urbane, care trebuie să aibă loc în baza unui contract şi/sau aviz eliberat de operator; d) condiţiile privind gestionarea nămolurilor ce rezultă din procesul de epurare; </vt:lpstr>
      <vt:lpstr>e) obligativitatea monitorizării evacuărilor de deşeuri lichide şi a monitorizării efectelor acestora, precum şi faţă de cerinţele de raportare; f) alte aspecte relevante. 2) stabilirea cerinţelor de epurare a apelor uzate în localităţile rurale privind colectarea, depozitarea, epurarea şi deversarea apelor uzate casnice în localităţile rurale, inclusiv a cerinţelor de exploatare a sistemelor de colectare locale, a staţiilor şi a proceselor de epurare alternative, a tehnologiilor şi a proceselor adecvate. 3) protejarea calităţii resurselor de apă; 4) stabilirea metodologiei de calcul a plăţilor suplimentare pentru evacuarea apelor uzate în sistemul public de canalizare cu depăşirea CMA a poluanţilor stabilite. 3. Pentru realizarea condiţiilor expuse în Regulament fiecare autoritate responsabilă de colectarea şi epurarea apelor uzate va prevedea resurse financiare în acest scop.</vt:lpstr>
      <vt:lpstr>6. În sensul prezentului Regulament, noţiunile utilizate au următoarele semnificaţii: punct de control al calităţii apelor uzate – pentru consumatorii care evacuează apele uzate în reţeaua de canalizare este ultimul cămin al reţelei de canalizare internă, iar pentru consumatorii care deversează apele uzate în emisare este punctul de evacuare final (fântână de control, canal de deversare); normative de evacuare a apelor uzate – concentraţii maxim admisibile – indicatorii volumului şi componenţei apelor uzate stabiliţi de către operatorii, care ulterior se coordonează cu organele de mediu ale autorităţilor publice locale şi se aprobă de către organele centrale din domeniul apelor şi protecţiei mediului; epurare corespunzătoare – epurarea apelor uzate prin orice proces şi/sau sistem care după evacuarea apelor uzate permite receptorilor să întrunească obiectivele relevante de calitate prevăzute în normele tehnice şi în avizele şi autorizaţiile de gospodărire a apelor în vigoare; CMA – concentraţia maxim admisibilă în apele uzate a substanţelor poluante la deversarea lor în reţeaua publică de canalizare, în staţia de epurare sau emisari; plăţi suplimentare – plăţi aplicate consumatorilor noncasnici în cazul evacuării de ape uzate în sistemul public de canalizare cu depăşirea CMA a poluanţilor; </vt:lpstr>
      <vt:lpstr>acord de preluare a apelor uzate – acord în scris, eliberat de către operator la cererea consumatorului, altul decât cel casnic, în care se indică cerinţele operatorului privind calitatea apelor industriale uzate evacuate în reţelele publice de canalizare în care se stabileşte CMA a poluanţilor apelor uzate şi condiţiile de evacuare a apelor industriale uzate. Capitolul III COLECTAREA ŞI EVACUAREA APELOR UZATE ÎN REŢELELE DE CANALIZARE ALE LOCALITĂŢILOR ŞI ÎN STAŢIILE DE EPURARE 8. Principalii parametri/indicatori de calitate care trebuie să caracterizeze apele industriale uzate la evacuare în reţelele de canalizare ale localităţilor, precum şi în limitele maxime admisibile ce se măsoară în punctele de control sânt prevăzute în anexa nr. 1 la prezentul Regulament. 9. Prin acordul de preluare a apelor uzate sau prin contractul de furnizare a serviciului de canalizare se stabilesc valori ale CMA mai mici decât cele prevăzute în anexa nr.1 la prezentul Regulament pe baza încărcării existente cu poluanţi a apei uzate în sistemul de canalizare şi încărcării staţiei de epurare a apelor uzate. În funcţie de activitatea specifică desfăşurată, apele uzate pot fi caracterizate şi prin alţi indicatori de calitate decât cei prevăzuţi în anexa nr.1 la prezentul Regulament. CMA pentru aceştia se va stabili în baza studiilor de specialitate, la solicitarea şi din contul consumatorului. </vt:lpstr>
      <vt:lpstr>Aceste studii vor cuprinde metodele de analiză cantitativă şi calitativă a indicatorilor de calitate, tehnologiile de epurare adecvate a poluanţilor aprobate de autoritatea administrativă subordonată organului central de specialitate al administraţiei publice în domeniul mediului, după coordonarea prealabilă a acestora cu autoritatea administraţiei publice locale, în a cărei proprietate se află reţelele şi instalaţiile de canalizare şi epurare a apelor uzate sau cu operatorul, dacă acestuia, prin contractul de gestiune, i-a fost delegată o asemenea împuternicire. 91 Indicatorii de calitate/CMA, care urmează să fie analizaţi în cadrul investigaţiilor de laborator, pentru efectuarea controlului calităţii apelor uzate deversate în sistemul public de canalizare de către consumatori îi stabileşte operatorul, aprobă autoritatea administraţiei publice locale şi sunt coordonaţi cu autoritatea administrativă subordonată organului central de specialitate al administraţiei publice în domeniul mediului, în funcţie de tipul de activitate şi materia primă utilizată. Astfel, prin Decizia Consiliului Municipal Chişinău nr. 20/1 din 27.11.2020 s-au aproba: 1. Indicatorii de calitate/CMA care urmează să fie analizaţi în cadrul investigaţiilor de laborator, pentru efectuarea controlului calităţii apelor uzate deversate în sistemul public de canalizare de către consumatorii non-casnici în mun. Chişinău; </vt:lpstr>
      <vt:lpstr>2. Normativele CMA ale indicatorilor de calitate a apelor uzate evacuate în sistemul puublic de canalizare/staţia de epurare pentru consumatorii non-casnici la nivelul celor stabilite în Anexa nr. 1 din HG 950/2013.  Accesarea Deciziei CMC nr. 20/1 din 27 noiembrie 2020la linkul: file:///D:/Users/ajicul/Documents/legi%20propuneri%20modificare%20la%20legi/mapa%20%20pu%20sedinta%20din%2025.10.2019%20imp%20art.%2022%20legea%20303/public_publications_32023408_md_20_1.pdf  92 . Consumatorii, alţii decât cei casnici, evacuează apele uzate în sistemul public de canalizare prin racorduri individuale, separate de reţelele de canalizare prin care evacuează ape uzate alţi consumatori sau de reţelele publice de canalizare aflate în proprietatea autorităţilor/instituţiilor publice, construite conform standardelor. La hotarul delimitării reţelelor de canalizare ale consumatorilor, alţii decât cei casnici, de cele ale operatorului, în afara terenului aflat în proprietatea/posesia sau folosinţa acestora, se amplasează un punct de control pentru prelevarea probelor de apă uzată.</vt:lpstr>
      <vt:lpstr>CMA a poluanţilor din apele uzate în sistemul public de canalizare se determină pentru fiecare consumator în parte, luând în considerare prevederile metodologiei de calcul a CMA a substanţelor poluante în apele uzate evacuate în sistemul de canalizare al localităţii, conform anexei nr. 6 la prezentul Regulament. 11. Se interzice evacuarea apelor industriale uzate în al căror conţinut sunt substanţe periculoase sau prioritar periculoase prevăzute în Regulamentul privind condiţiile de deversare a apelor uzate în corpurile de apă, aprobat prin Hotărârea Guvernului nr.802/2013, dacă nu este asigurată preepurarea lor înainte de evacuarea acestora în sistemul public de canalizare. Se vor utiliza cele mai bune tehnici disponibile, astfel încât înainte de evacuarea apelor uzate în sistemul public de canalizare să fie respectate cerinţele şi normativele de evacuare stabilite în acordul de preluare al apelor uzate. </vt:lpstr>
      <vt:lpstr>13. Apele uzate care se evacuează în reţelele de canalizare ale localităţilor şi direct în staţiile de epurare nu trebuie să conţină: a) materii în suspensie, în cantităţi şi dimensiuni care pot constitui un factor activ de erodare a canalelor, care pot provoca depuneri sau care pot stînjeni curgerea normală a fluxului de lichid, cum sînt: materiale care, la vitezele realizate în conductele/colectoarele de canalizare corespunzătoare debitelor minime de calcul ale acestora, pot genera depuneri; diferite substanţe care se pot solidifica şi astfel pot obtura secţiunea conductelor/canalelor; corpuri solide, plutitoare sau antrenate, care nu trec prin grătarul cu spaţiu liber de 20 mm între bare, iar în cazul fibrelor şi fibrelor textile ori al materialelor similare – pene, fire de par de animale, şerveţele umede, care nu trec prin sita cu latura fantei de 2 mm; suspensii dure şi abrazive ca pulberile metalice şi granulele de roci, precum şi altele asemenea, care prin antrenare pot provoca erodarea conductelor/canalelor; păcura, uleiul, grăsimile sau alte materiale care prin formă, cantitate sau aderenţă pot conduce la crearea de zone de acumulări de depuneri pe pereţii conductelor/canalelor colectoare; substanţe care, singure sau în amestec cu alte substanţe conţinute în apa din reţelele de canalizare, coagulează, existînd riscul depunerii lor pe pereţii conductelor/canalelor, sau conduc la apariţia de substanţe agresive noi; </vt:lpstr>
      <vt:lpstr>b) substanţe cu agresivitate chimică asupra materialelor din care sînt realizate reţelele de canalizare şi echipamentele şi conductele din staţiile de epurare a apelor uzate; c) substanţe de orice natură, care, plutitoare sau dizolvate, în stare coloidală sau de suspensie, pot stînjeni exploatarea normală a reţelelor/canalelor şi staţiilor de epurare a apelor uzate sau care împreuna cu aerul pot forma amestecuri explosive, cum sînt: benzina, benzenul, eterii, cloroformul, acetilena, sulfura de carbon, solvenţii, dicloretilena şi alte hidrocarburi clorurate, apa sau nămolul din generatoarele de acetilenă; d) substanţe toxice sau nocive care, singure sau în amestec cu apa din canalizare, pot pune în pericol personalul de exploatare a reţelei de canalizare şi a staţiei de epurare; e) substanţe cu grad ridicat de periculozitate, cum sînt: metalele grele şi compuşii lor; compuşii organici halogenaţi; compuşii organici cu fosfor sau cu staniu; agenţii de protecţie a plantelor: pesticidele – fungicide, erbicide, insecticide, algicide – şi substanţele chimice folosite pentru conservarea materialului lemnos, a pielii sau a materialelor textile; substanţele chimice toxice, cancerogene, mutagene sau teratogene ca: acrilonitril, hidrocarburi policiclice aromatice, ca benzipiren, benzantracen si altele asemenea; substanţele radioactive, inclusiv reziduurile;</vt:lpstr>
      <vt:lpstr>f) substanţe care, singure sau în amestec cu apa din canalizare, pot degaja mirosuri ce contribuie la poluarea mediului; g) substanţe colorante ale căror cantitate şi natură, chiar în condiţiile diluării realizate în reţeaua de canalizare sau în staţia de epurare, determină prin descărcarea lor împreună cu apele uzate, modificarea culorii apei receptorului natural; h) substanţe inhibitoare ale procesului biologic de epurare a apelor uzate sau de tratare a nămolului; i) substanţe organice greu biodegradabile; j) substanţe care apar ca urmare a procesului de mătuire a sticlei. 14. Apele uzate provenite de la unităţile medicale şi veterinare, curative sau profilactice, de la laboratoarele şi instituţiile de cercetare medicală şi veterinară, întreprinderile de ecarisaj, precum si de la orice fel de întreprinderi şi instituţii care prin specificul activităţii lor pot produce contaminarea cu agenţi patogeni, microorganisme, viruşi, ouă de helminţi – se descarcă în reţelele de canalizare ale localităţilor şi în staţiile de epurare numai în condiţiile în care au fost luate toate măsurile de dezinfectare, conform prevederilor actelor normative în vigoare. </vt:lpstr>
      <vt:lpstr>Realizarea măsurilor de dezinfecţie/sterilizare a produselor patologice evacuate odată cu apele uzate din unităţile menţionate în alineatul unu al prezentului punct se certifica periodic prin buletine de analiză eliberate de Serviciul de Supraveghere de Stat a Sănătăţii Publice. Aceste buletine se păstrează la unităţile în cauza şi se transmit şi operatorilor, periodic sau la cerere. 15. Condiţiile de evacuare a apelor uzate ale consumatorilor în sistemul public de canalizare se stabilesc de către operator, în baza normativelor deversărilor limitat admisibile ale poluanţilor evacuaţi în emisare, conform anexei nr. 2 la prezentul Regulament. CMA a poluanţilor apelor uzate se calculează de către operator în conformitate cu prevederile prezentului Regulament, care va lua în considerare următoarele aspecte: a) condiţiile impuse prin autorizaţiile de mediu pentru folosinţa specială a apei, eliberate de autoritatea administrativă subordonată organului central de specialitate al administraţiei publice în domeniul mediului; b) starea tehnică şi capacitatea de epurare reală a staţiei de epurare, aflată în administrarea/exploatarea operatorului, asigurarea funcţionării staţiei de epurare a apelor uzate conform parametrilor prevăzuţi în proiectul acesteia şi neadmiterea recepţionării de la consumatori a apelor uzate, care ar putea afecta funcţionarea stabilă a procesului de epurare biologică, în care raportul dintre CBO5:N:P trebuie să fie echivalent cu 100:5:1; </vt:lpstr>
      <vt:lpstr>c) asigurarea protecţiei reţelelor şi instalaţiilor sistemului public de canalizare de distrugeri în urma influenţei apelor uzate agresive, formării vaporilor inflamabili şi toxici, obturarea conductelor şi utilajelor cu substanţe ce se depun din nămol; d) asigurarea epurării apelor uzate preluate în sistemul public de canalizare. 16. Prin avizul de racordare eliberat de către operator şi ulterior prin contractele încheiate, se pot stabili, ca valori admisibile, valori mai mici decît cele prevăzute în anexa nr.1, în baza încărcării deja existente cu poluanţi a apei uzate din sistemul de canalizare, respectiv la intrarea în staţia de epurare astfel încît să fie menţinut raportul CBO5:N:P = 100:5:1, care asigură funcţionarea eficace a procesului de epurare biologic. În cazul schimbării condiţiilor de deversare a apelor uzate în emisare, operatorul stabileşte condiţii noi de preluare a apelor uzate în sistemul public de canalizare/staţiile de epurare consumatorilor existenţi prin acordul de preluare/contractul de prestare a serviciului public de canalizare. 17. Pentru localităţile care au în curs de realizare staţii de epurare sau extinderi ale acestora, prevăzute prin programe de etapizare, autoritatea competentă stabileşte alte condiţii de evacuare pe perioada de derulare a programului, pînă la îndeplinirea obiectivelor acestuia, ţinîndu-se seama de prevederile prezentului Regulament. </vt:lpstr>
      <vt:lpstr>18. La solicitarea avizului de racordare, a contractului de racordare şi utilizare a serviciilor publice de alimentare cu apa şi de canalizare şi a acordului de preluare, în vederea evacuării apelor uzate provenite de la un nou consumator de apă şi de extindere a capacitaţilor de producţie şi a instalaţiilor de preepurare, acesta va pune la dispoziţia operatorilor datele asigurate de proiectant/consumator, respectiv estimările debitelor şi a compoziţiei apelor uzate care urmează să fie descărcate în reţelele de canalizare ale localităţilor sau în staţii de epurare. În vederea eliberării avizului de racordare la reţeaua de canalizare, consumatorii care dispun de surse proprii de alimentare cu apă prezintă autorizaţia de mediu pentru folosinţa specială a apei.</vt:lpstr>
      <vt:lpstr>191. Acordul de preluare a apelor uzate, eliberat consumatorului, care evacuează ape industriale uzate în sistemul public de canalizare, se anexează la contractul de prestare a serviciului public de canalizare şi va conţine următoarele: a) denumirea actului (Acord de preluare a apelor uzate); b) data emiterii acordului de preluare a apelor uzate; c) denumirea operatorului; d) denumirea consumatorului căruia i se eliberează actul respectiv; e) cerinţele operatorului privind calitatea apelor uzate evacuate în reţelele publice de canalizare; f) CMA a poluanţilor din apele uzate pentru consumator; g) condiţiile de preluare a apelor uzate de la consumator, care includ cerinţe privind: - necesitatea preepurării/epurării apelor industriale uzate sau a unei părţi din acestea la staţia de preepurare/epurare a consumatorului; - preepurarea apelor industriale uzate în comun cu ale altor consumatori, în cadrul unor staţii de epurare ale grupului de întreprinderi (dacă aşa ceva există); - reutilizarea maximă a apelor uzate epurate pentru asigurarea proceselor tehnologice cu apă tehnologică sau pentru alte folosinţe; - implementarea tehnologiilor noi care oferă posibilitatea de reducere a consumului de apă sau a debitului de ape uzate, precum şi a gradului lor de poluare; - folosirea sistemelor închise de alimentare cu apă sau utilizarea repetată şi succesivă a apei în procesele tehnologice ale întreprinderii; -</vt:lpstr>
      <vt:lpstr>recuperarea substanţelor utile conţinute în apele industriale uzate; - tratarea şi utilizarea nămolurilor rezultate din procesele tehnologice şi din preepurarea apelor industriale uzate; h) termenul de valabilitate a acordului de preluare a apelor uzate; i) numele, prenumele şi semnătura persoanei cu funcţie de răspundere a operatorului împuternicit/desemnat cu dreptul de a semna acordul de preluare a apelor uzate. 192. Consumatorii evacuează apele uzate în sistemul public de canalizare astfel încât să fie asigurată respectarea indicatorilor de calitate/CMA a poluanţilor apelor uzate prevăzuţi în avizul de racordare/acordul de preluare şi în contractul de prestare/furnizare a serviciului de alimentare cu apă şi de canalizare conform standardelor naţionale adoptate. 193. Operatorul este obligat să supravegheze starea tehnică a sistemului public de canalizare, să monitorizeze valorile indicatorilor/parametrilor de calitate ai apelor uzate evacuate de către consumatori în sistemul de canalizare în raport cu CMA a poluanţilor stabilite şi aprobate pentru fiecare consumator în parte, precum şi calitatea apelor uzate epurate la deversare în emisare în conformitate cu prevederile prezentului Regulament.  </vt:lpstr>
      <vt:lpstr>194. Periodicitatea prelevării probelor de apă uzată evacuată în sistemul public de canalizare se stabileşte de către operator pentru fiecare consumator în parte la încheierea acordului de preluare a apelor uzate/contractului de prestare/furnizare a serviciului de alimentare cu apă şi de canalizare, luând în considerare: a) CMA a poluanţilor privind calitatea apelor industriale uzate evacuate; b) debitele lunare şi anuale reale de ape uzate, evacuate de consumatori în sistemul public de canalizare, calculate în baza volumelor înregistrate de mijloacele de măsurare supuse controlului metrologic legal, puse în funcţiune, montate, sigilate şi luate în evidenţă în conformitate cu prevederile actelor normative sau volumelor de ape uzate calculate prin metode indirecte; c) datele despre calitatea apelor uzate la evacuarea în reţeaua publică, conform rezultatelor analizelor probelor de ape uzate, eliberate de către laboratorul acreditat în condiţiile Legii nr.235/2011 privind activităţile de acreditare şi de evaluare a conformităţii; d) regimul de evacuare a apelor uzate de la consumator; e) cerinţele impuse operatorului prin autorizaţiile de mediu pentru folosinţa specială a apei, eliberate de autoritatea administrativă subordonată organului central de specialitate al administraţiei publice în domeniul mediului; f) respectarea sau nerespectarea de către consumatori a condiţiilor de evacuare a apelor uzate în sistemul public de canalizare în perioada anterioară; g) mărimea depăşirilor cantităţii de poluanţi din apele uzate evacuate de consumator în raport cu CMA a acestora;  </vt:lpstr>
      <vt:lpstr>h) caracteristicile poluanţilor din componenţa apelor uzate în urma investigaţiilor (analizelor) de laborator, conform obiectului de activitate/tipul de industrie al consumatorului; i) impactul asupra reţelelor de canalizare, factorii indicaţi la literele b), g) şi h). 195. Operatorii vor preleva, cel puţin odată pe an, probe de apă uzată pentru investigaţiile de laborator, în punctele de control stabilite de aceştia. Punctele de control pot fi stabilite expres în condiţiile tehnice, avizele de racordare, acordurile de preluare, eliberate de către operator, şi/sau în contractele de prestare a serviciului public de canalizare, încheiat între operator şi consumator. 196. În funcţie de prevederile punctului 194, operatorii stabilesc perioade de prelevare a probelor de apă uzată, însă nu mai des de odată pe lună, chiar dacă au fost constatate depăşiri ale valorilor admisibile ale indicatorilor de calitate din apele uzate. 197. Operatorii efectuează analiza apei uzate prelevate în laboratoare acreditate în condiţiile Legii nr.235/2011 privind activităţile de acreditare şi de evaluare a conformităţii. În cazul apariţiei litigiilor referitoare la stabilirea plăţilor suplimentare pentru evacuarea apelor uzate în sistemul public de canalizare cu depăşirea CMA a poluanţilor stabilite, prioritate se acordă cercetărilor obţinute în laboratoarele acreditate.  </vt:lpstr>
      <vt:lpstr>198. Prelevarea probelor de apă uzată se efectuează în orice timp al zilei şi nopţii, luând în considerare regimul de activitate al consumatorului, în conformitate cu standardele moldoveneşti care adoptă standarde europene sau internaţionale, precum şi în conformitate cu regulile de prelevare, transportare şi păstrare a apelor uzate pentru verificarea calităţii apelor uzate deversate în reţelele de canalizare. 199. Operatorul este obligat să preleveze o singură probă de apă uzată, a cărei cantitate trebuie să fie suficientă pentru efectuarea analizei fizico-chimice. În cazul în care reprezentantul consumatorului, care participă la procesul de prelevare a probelor de apă uzată, în momentul prelevării solicită prelevarea concomitentă a probelor de control, atunci operatorul în prezenţa reprezentantului consumatorului va trebui să preleveze în paralel cîte două probe de apă uzată pentru fiecare parte (operator, consumator), iar fiecare dintre ei, din contul personal, le va transmite laboratorului acreditat în domeniul apelor uzate. Toate probele de apă uzată vor fi sigilate la locul prelevării acestora. După recepţionarea acestor probe, laboratoarele acreditate vor efectua analiza pentru o singură probă, iar a doua probă de control sigilată va fi păstrată în conformitate cu cerinţele stabilite de standardele moldoveneşti care adoptă standarde europene sau internaţionale. </vt:lpstr>
      <vt:lpstr>1910. Încercările de laborator se efectuează într-un laborator acreditat în domeniul apelor uzate al operatorului şi/sau în orice alt laborator acreditat în domeniul apelor uzate, cu înregistrarea rezultatelor controlului în registre speciale care sunt păstrate pe un termen de 5 ani. 1911. În cazul în care indicele de concordanţă (En) este mai mare de 0,2, obţinut în urma analizelor de laborator, se efectuează prelevarea probelor de control repetat în prezenţa ambilor reprezentanţi ai laboratoarelor sau a reprezentantului unui alt laborator, în calitate de parte terţă. Indicele de concordanţă (En) se stabileşte conform standardului moldovenesc SM SR EN ISO/CEI 17043: 2011. 1912. În cazul în care nu s-au solicitat/prelevat probe de control din iniţiativa consumatorului sau din nedorinţa acestuia, rezultatele analizelor de laborator eliberate de laboratorul acreditat al operatorului vor constitui temei juridic pentru calculul plăţilor suplimentare, conform anexei nr.7 la prezentul Regulament. 1913. Prelevarea probelor de apă uzată se efectuează de către operator în prezenţa consumatorului. Prelevarea probelor de apă uzată poate fi efectuată în prezenţa unuia sau a mai multor reprezentanţi ai autorităţii administraţiei publice locale şi/sau a autorităţii administrative subordonată organului central de specialitate al administraţiei publice în domeniul protecţiei mediului. </vt:lpstr>
      <vt:lpstr>1914. Atât operatorul, cât şi consumatorii sunt obligaţi să desemneze unul sau doi reprezentanţi care vor avea dreptul să participe la prelevarea probelor de apă uzată, în vederea monitorizării corectitudinii procesului de prelevare, la semnarea actului şi să argumenteze, în scris, a obiecţiilor constatate. 1915. Consumatorii vor asigura desemnarea persoanelor responsabile de prelevarea probelor de apă uzată care cunosc regulile de prelevare a probelor de apă uzată sau vor instrui persoanele desemnate care nu cunosc regulile enunţate supra. 1916. Consumatorii sunt obligaţi să asigure prezenţa la locul de prelevare a probelor de apă uzată a persoanelor desemnate, în termen de 15 minute de la ora solicitării de către reprezentantul operatorului. 1917. În cazul în care persoana desemnată de consumator nu se prezentă la locul de prelevare a probelor de apă uzată în termenul indicat punctul 1916 sau în cazul în care reprezentantul consumatorului refuză să semneze actul de prelevare a probelor de apă uzată, reprezentantul operatorului, cu utilizarea mijloacelor tehnice (foto, video), va preleva probele de apă uzată, va întocmi şi semna în mod unilateral actul de prelevare a apelor uzate în două exemplare identice şi va sigila vasul cu proba de apă uzată, care o va expedia în oricare dintre laboratoarele acreditate, inclusiv în laboratorul operatorului, dacă este acreditat.  </vt:lpstr>
      <vt:lpstr>Dacă reprezentantul consumatorului nu se prezintă la locul de prelevare a probelor de apă uzată sau refuză să semneze actul de prelevare a probelor de apă uzată, precum şi refuză să utilizeze mijloace tehnice la prelevarea probelor de apă uzată, cu efectuarea fotografiilor sau înregistrărilor video, reprezentantul operatorului va indica corespunzător motivele în actul de prelevare a probelor de ape uzate. 1918. Neprezentarea persoanei desemnate în termenul prestabilit la locul de prelevare a probelor de apă uzată sau refuzul de a semna actul de prelevare a probelor de apă nu poate fi interpretat în favoarea consumatorului. În asemenea situaţii, cel târziu a doua zi lucrătoare de la ziua întocmirii actului de prelevare a probelor de apă uzată, operatorul este obligat să expedieze în adresa consumatorului, prin poştă şi/sau prin e-mail (dacă dispune), un exemplar al actului de prelevare a probelor de apă uzată. Adresa/adresele corespunzătoare vor fi indicate în contractul de prestare a serviciilor publice de canalizare, încheiat cu consumatorul. 1919. Consumatorii sunt în drept să conteste în instanţa de judecată actul de prelevare a probelor de apă uzată în termen de cel mult 10 zile de la data semnării acestuia de către reprezentantul împuternicit sau de la data confirmării primirii actului prin poştă sau prin e-mail în următoarele cazuri, dar care nu se limitează la acestea: a) operatorul nu a solicitat prezenţa reprezentantului consumatorului la locul prestabilit pentru prelevarea probelor de apă uzată; </vt:lpstr>
      <vt:lpstr>b) încălcarea procedurii de prelevare a probelor de apă uzată; c) actul de prelevare a probelor de apă uzată a fost semnat de persoane care nu sunt împuternicite în modul stabilit cu dreptul de a semna astfel de acte; d) actul de prelevare a probelor de apă uzată nu a fost completat pe deplin în modul stabilit. 1920. Operatorul este obligat să expedieze copia raportului de analiză a probelor de apă uzată consumatorului prin poştă sau e-mail, în termen de cel mult 5 zile lucrătoare de la data eliberării acestuia de către laboratorul acreditat. 1921. Consumatorul este în drept să conteste în instanţa de judecată raportul de analiză a probelor de apă uzată, în termen de cel mult 10 zile lucrătoare de la data recepţionării raportului, în următoarele cazuri, dar care nu se limitează la acestea: a) raportul de analiză a probelor de apă uzată a fost eliberat de laboratorul care nu este acreditat în domeniul apelor uzate; b) dezacordul consumatorului cu rezultatele raportului de analiză a probelor de apă uzată. 1922. Dacă, potrivit raportului de analiză a probelor de apă uzată, sunt constatate depăşiri ale valorilor indicatorilor/parametrilor de calitate în raport cu CMA a poluanţilor stabilite în temeiul contractului de prestare a serviciului de canalizare, operatorul va calcula consumatorului plăţi suplimentare în conformitate cu </vt:lpstr>
      <vt:lpstr>Metodologia de calcul a plăţilor suplimentare pentru depăşirea CMA a poluanţilor la evacuarea apelor uzate în sistemul public de canalizare, stabilite în anexa nr.7 la prezentul Regulament. Rezultatele analizelor de laborator vor sta la baza calculului spre plata suplimentară consumatorului, până la următoarea prelevare a probelor de apă uzată. 1923. La adresarea în instanţa de judecată cu privire la anularea actului de prelevarea a probelor de apă uzată sau raportul de analiză a probelor, factura/contul de plată ce rezultă din aceste acte se suspendă pe perioada mersului procesului, iar în cazul în care instanţa de judecată, printr-o hotărîre irevocabilă, a anulat actele de prelevare a probelor de apă uzată sau raportul de analiză a probelor de apă uzată care au confirmat depăşiri ale valorilor admisibile ale poluanţilor, operatorul va anula plata suplimentară calculată şi/sau va restitui plata achitată. 1927. Plăţile calculate conform Metodologiei de calcul a plăţilor suplimentare pentru depăşirea CMA a poluanţilor la evacuarea apelor uzate în sistemul public de canalizare, stabilite în anexa nr.7 la prezentul Regulament, vor fi acumulate pe un cont special al operatorului. Aceste resurse financiare vor fi utilizate exclusiv pentru întreţinerea şi dezvoltarea sistemului de canalizare, modernizarea şi construcţia staţiilor de epurare a apelor uzate, achiziţionarea materialelor pentru epurarea apelor uzate şi a nămolurilor, precum şi pentru întreprinderea măsurilor de protecţie a mediului. </vt:lpstr>
      <vt:lpstr>1928. Factura de plată înaintată consumatorului se contestă în instanţa de judecată în termen de cel mult 30 de zile de la data înmânării acesteia de către operator. 21. Pentru orice schimbare privind debitul şi/sau calitatea apelor uzate evacuate în reţelele de canalizare sau în staţiile de epurare, ca urmare a modificării capacităţilor de producţie, a tehnologiilor de fabricaţie sau a altor cauze, consumatorul este obligat să solicite eliberarea unui nou acord de preluare a apelor uzate. 22. Preluarea în reţelele de canalizare a localităţilor şi/sau în staţiile de epurare a unor ape uzate ce implică modificarea tehnologiei sau a parametrilor de funcţionare a staţiilor de epurare se ia în considerare numai după realizarea în staţia de epurare a tuturor lucrărilor necesare asigurării respectării condiţiilor de descărcare în emisare. 23. În scopul protejării sănătăţii populaţiei şi a mediului evacuarea/descărcarea în receptorii naturali a apelor urbane uzate şi industriale cu conţinut de substanţe poluante se face numai în condiţiile respectării prevederilor legislaţiei în vigoare şi ale prezentului Regulament.  </vt:lpstr>
      <vt:lpstr>În cazul în care agenții economici nu sunt de acord cu reglementările impuse de către operatorii ce gestionează sistemele publice de canalizare, aceștia au tot dreptul să construiască stații locale/proprii de epurare, care vor asigura calitatea apei epurate la deversare direct în emisar/râu, în conformitate cu prevederile anexei nr. 2 aprobată prin  HG 950/2013 şi/sau anexelor nr. 1-8 din HG 802/2013 şi a Ghidului pentru aplicarea celor mai bune tehnici disponibile pentru emisiile de apă uzată din industria alimentară, aprobat prin Ordinului nr. 61 din 10.09.2014 al Ministerului Mediului al R. Moldova.   Accesarea Ghidului poate fi efectuat la linkul: https://www.legis.md/cautare/getResults?doc_id=40085&amp;lang=ro     </vt:lpstr>
      <vt:lpstr>2. Regulamentul privind condiţiile de deversare a apelor uzate în corpurile de apă, aprobat prin HG nr. 802  din  09.10.2013 (în vigoare 01.11.2013) publicat în Monitorul Oficial nr.243-247 art.931 din 01.11.2013 Regulamentul privind condiţiile de deversare a apelor uzate în corpurile de apă (în continuare – Regulament) transpune: - art. 3 pct.1, 10, 43-45; art.15 alin.(1) şi partea 2 a anexei VI din Directiva 2010/75/UE a Parlamentului European şi a Consiliului din 24 noiembrie 2010 privind emisiile industriale (prevenirea şi controlul integrat al poluării), publicată în Jurnalul Oficial al Uniunii Europene L 334 din 17 decembrie 2010; - art. 2 şi 3 din Directiva 2009/90/CE a Comisiei din 31 iulie 2009 de stabilire, în temeiul Directivei 2000/60/CE a Parlamentului European şi a Consiliului, a specificaţiilor tehnice pentru analiza chimică şi monitorizarea stării apelor, publicată în Jurnalul Oficial al Uniunii Europene L 201 din 1 august 2009; - anexa III din Directiva 91/271/CE a Consiliului din 21 mai 1991 privind tratarea apelor urbane reziduale, publicată în Jurnalul Oficial al Uniunii Europene L 135 din 30 mai 1991; anexa VIII din Directiva 2000/60/CE a Parlamentului European şi a Consiliului din 23 octombrie 2000 de stabilire a unui cadru de politică comunitară în domeniul apei, publicată în Jurnalul Oficial al Uniunii Europene L 327 din 22 decembrie 2000; </vt:lpstr>
      <vt:lpstr>- anexa I din Directiva 2006/11/CE a Parlamentului European şi a Consiliului din 15 februarie 2006 privind poluarea cauzată de anumite substanţe periculoase deversate în mediul acvatic al Comunităţii, publicată în Jurnalul Oficial al Uniunii Europene L 64 din 4 martie 2006; precum şi, parţial: - Directiva 2006/44/CE a Parlamentului European şi a Consiliului din 6 septembrie 2006 privind calitatea apelor dulci care necesită protecţie sau îmbunătăţiri în vederea întreţinerii vieţii piscicole, publicată în Jurnalul Oficial al Uniunii Europene L 264 din 25 septembrie 2006.  Capitolul I - DISPOZIŢII GENERALE 1. Regulamentul privind condiţiile de deversare a apelor uzate în corpurile de apă are drept scop reglementarea condiţiilor de deversare, de introducere a substanţelor specifice într-un corp de apă de suprafață, într-un corp de apă subterană sau în terenurile fondului de apă. </vt:lpstr>
      <vt:lpstr>Capitolul VI - VALORILE-LIMITĂ DE EMISIE PENTRU EVACUAREA APELOR UZATE 27. Deversarea apelor uzate se efectuează în baza autorizaţiei de mediu pentru folosinţa specială a apei, eliberată în conformitate cu prevederile Legii apelor nr.272 din 23 decembrie 2011. 28. La eliberarea autorizaţiei de mediu pentru folosinţa specială a apei care implică deversarea apelor uzate, autoritatea competentă trebuie să se asigure că încărcările şi concentraţiile de poluanţi din apele uzate, precum şi încărcarea căldurii reziduale sînt la nivelul care poate fi atins prin aplicarea BTD.Autorizaţia va conţine valorile-limită de emisie pentru substanţele poluante şi proprietăţile apelor uzate, precum şi limitele debitului apelor uzate, a încărcărilor de poluanţi şi căldurii reziduale. Valorile-limită de emisie, bazate pe BTD, pentru apele uzate din sectoarele (activităţile) industriale sînt stabilite în anexele la prezentul Regulament. 29. La acordarea unei autorizaţii de mediu pentru folosinţa specială a apei care implică deversarea apelor uzate, autoritatea competentă va stabili încărcările maxime ale poluanţilor şi căldura reziduală admisibilă pentru a fi evacuate într-un corp de apă de suprafaţă. Încărcările maxim admisibile vor fi determinate prin calcul, folosind debitul apelor uzate maxim admisibil pe zi şi/sau capacitatea de producţie maximă admisibilă pe zi. 30. Autoritatea competentă trebuie să se asigure că nici o poluare semnificativă nu va fi cauzată şi că este atins un nivel ridicat de protecţie a mediului pentru ape. 31. Evacuarea substanţelor periculoase este permisă numai în baza aplicării BTD. </vt:lpstr>
      <vt:lpstr>32. Valorile-limită de emisie pentru evacuările apelor uzate din sectoarele (activităţile) industriale într-un corp de apă de suprafaţă sânt prezentate în anexele nr.1-8 la prezentul Regulament. 33. La evacuarea apelor uzate din mai multe sectoare sau activităţi, în vederea epurării combinate înainte de deversare sau deversării combinate după aplicarea epurării separate, valorile-limită de emisie pentru parametrii relevanţi de monitorizare a amestecului se calculează utilizând următoarele metode: 1) atribuirea amestecului la apele uzate sectorului care se apropie cel mai mult de consistenţa amestecului; 2) aplicarea unui calcul pentru amestec; 3) determinarea individuală. Selectarea metodei corespunzătoare de epurare se bazează pe consideraţii privind cantităţile mixte ale fluxurilor de ape uzate şi poluanţilor în subfluxurile amestecate, precum şi reacţiile acestora între ele.  </vt:lpstr>
      <vt:lpstr>34. Pentru un amestec de ape uzate ale cărui subfluxuri vin în mod predominant şi temporal constant din sectoarele (activităţile) industriale, valoarea-limită de emisie pentru un anumit poluant poate fi calculată ca fiind încărcarea maximă admisă de poluanţi, rezultată din diferite fluxuri de ape reziduale de amestec ale sectorului. La baza calculelor trebuie să fie luate încărcările poluanţilor din subfluxurile care pot fi evacuate în conformitate cu valorile-limită de emisie corespunzătoare. Încărcarea maximă admisă pentru un poluant într-un amestec nu trebuie să fie mai mare decât suma încărcărilor maxime admisibile corespunzătoare în fiecare flux. 36. Dacă cerinţele de calitate a mediului pentru ape necesită condiţii de emisii mai stricte decât cele rezultate din utilizarea valorilor-limită de emisie, conform cu pct. 34-37 din prezentul Regulament, în autorizaţia de mediu pentru folosinţa specială a apei care implică deversarea apelor uzate vor fi incluse măsuri suplimentare şi mai stricte. 37. Valorile-limită de emisie pentru un parametru al apelor uzate menţionate în pct.32, 34-37 din prezentul Regulament se referă la compoziţia unui flux de ape uzate sau al unui amestec de ape uzate la punctul de deversare finală într-un corp de apă recipient. </vt:lpstr>
      <vt:lpstr>39. Valorile-limită de emisie pentru substanţele poluante se determină în punctul în care emisiile părăsesc instalaţia, iar la determinarea acestor valori nu se ia în considerare nici o diluare care intervine înainte de acest punct. În ceea ce priveşte evacuările indirecte de substanţe poluante în apă, se poate lua în considerare efectul unei instalaţii de epurare a apei la determinarea valorilor-limită de emisie ale instalaţiei în cauză, cu condiţia să fie asigurat un nivel echivalent de protecţie a mediului în ansamblul său şi acest fapt să nu conducă la niveluri mai ridicate de poluare a mediului. 40. Apele industrial uzate biodegradabile care provin de la instalaţiile sectoarelor industriale enumerate şi care nu intră în staţiile de epurare a apelor urbane reziduale, înainte de a fi evacuate în apele receptoare, vor respecta condiţiile stabilite în reglementările prealabile şi/sau în autorizaţiile specifice ale autorităţii competente pentru toate evacuările care provin din instalaţii prevăzute pentru un echivalent locuitor (EL) de cel puţin 4000.  Respectiv, în conformitate cu prevederile pct. 5 şi tab. nr. 1 din Anexa nr. 8 a HG nr. 950/2013, întreprinderile industriale care deversează apele uzate rezultate din activitatea de producere (industrie) şi/sau prestare servicii, trebuie să se asigurare cu sistem de colectare a apelor uzate şi să aplice epurarea secundară (eliminarea încărcărilor biologice şi a suspensiilor) sau echivalentă. Astfel, conchidem că agenţii economici care desfăşoară activitate de producere (industrii) şi/sau prestări de servicii, sunt obligaţi sa deţină şi să exploateze staţii de epurare proprii (locale). </vt:lpstr>
      <vt:lpstr>Capitolul VII MONITORIZAREA EVACUĂRII APELOR UZATE 41. Monitorizarea evacuării apelor uzate se realizează în conformitate cu specificaţiile din anexa nr.10 la prezentul Regulament şi va cuprinde activităţi privind: 1) măsurarea debitului apelor uzate; 2) prelevarea, conservarea şi pretratarea probelor; 3) analiza şi evaluarea rezultatelor măsurătorilor; 4) verificarea respectării valorilor-limită de emisie. 42. Monitorizarea evacuării apelor uzate se efectuează de către titularul autorizaţiei (automonitorizare) şi de către autoritatea competentă (monitorizare externă). Automonitorizarea şi monitorizarea externă nu se efectuează de către una şi aceeaşi persoană fizică sau juridică.   </vt:lpstr>
      <vt:lpstr>43. În procesul de autorizare a folosinţei speciale a apei care implică deversarea apelor uzate, autoritatea competentă decide cu privire la aplicarea parametrilor relevanţi pentru monitorizarea apelor uzate, ţinînd cont de sectorul şi activitatea de evacuare a apelor uzate, precum şi de poluanţii susceptibili de a fi emişi în cantităţi semnificative. Un parametru este relevant în cazul în care: 1) apariţia este una tipică şi semnificativă pentru consistenţa apelor uzate; 2) poluantul este evacuat; 3) există pericolul depăşirii valorii-limită de emisie corespunzătoare. 44. În concordanţă cu selectarea parametrilor de monitorizare, autoritatea competentă decide asupra parametrilor periculoşi în subfluxurile unui amestec de ape uzate şi asupra condiţiilor de monitorizare a subfluxului. Regulamentul cuprinde: - Valorile-limită de emisie pentru evacuările apelor uzate din sectoarele (activităţile) industriale într-un corp de apă de suprafaţă; - Măsurile generale ale BTD (cele mai bune şi cele mai eficiente tehnici disponibil) pentru interzicerea sau reducerea deversării apelor uzate pentru următoarele sectoare: 1. Abatoare şi prelucrarea cărnii şi a peştelui (anexa nr. 1 de la Regulamentul nr. 802/2013); 2. Tratarea şi prelucrarea laptelui (anexa nr. 2 de la Regulamentul nr. 802/2013); 3. Procesele de la fabricile de bere şi casele de malţ (anexa nr. 3 de la Regulamentul nr. 802/2013); </vt:lpstr>
      <vt:lpstr>4. Prelucrarea fructelor, a legumelor şi a cartofilor (anexa nr. 4 de la Regulamentul nr. 802/2013); 5. Producerea băuturilor (anexa nr. 5 de la Regulamentul nr. 802/2013); 6. Producerea alcoolului şi băuturilor alcoolice destinate consumului uman (anexa nr. 6 de la Regulamentul nr. 802/2013); 7. Producerea furajelor din legume (anexa nr. 7 de la Regulamentul nr. 802/2013); 8. Producerea gelatinei şi adezivilor din piei brute şi prelucrate şi din oase (anexa nr. 8 de la Regulamentul nr. 802/2013);      </vt:lpstr>
      <vt:lpstr>Regulamentul privind exploatarea tehnică a  sistemelor şi instalaţiilor publice de alimentare cu apă şi de canalizare (ediţia a doua), aprobat prin Ordinul MADRM/MEI nr.159/331 din 02 iulie 2018  3.2.45. Supravegherea exploatării rețelelor de canalizare și a instalațiilor aferente ale consumatorilor racordați la rețeaua operatorului se efectuează în conformitate cu Regulamentului privind cerinţele de colectare, epurare şi deversare a apelor uzate în sistemul de canalizare şi/sau în emisaruri de apă pentru localităţile urbane şi rurale. și cu contractele încheiate cu consumatorii. 3.2.46. Pentru efectuarea supravegherii operatorul AAC creează un serviciu de inspectare, componența și efectivul căruia se stabilește în funcție de numărul consumatorilor, timpul și debitul apelor uzate industriale recepționate. 3.2.47. Serviciul de inspectare verifică conformitatea debitelor și componenței apelor uzate cu cele stipulate în contracte. </vt:lpstr>
      <vt:lpstr>3.2.48. În conformitate cu Legea privind serviciul public de alimentare cu apă și de canalizare nr. 303 din 13.12.2013, Regulamentul privind serviciul public de alimentare cu apă și de canalizare, aprobat prin Hotărârea Consiliului de Administrație ANRE nr. 355 din 27.09.2019 (în vigoare din 01.05.2020): a) în cazul existenței mijloacelor legale de măsurare a debitelor de apă uzată la deversare de către consumatori în rețeaua publică de canalizare cantitatea de apă uzată se adoptă conform indicațiilor mijloacelor instalate de măsurare; b) în lipsa dispozitivelor de măsură la deversarea apei uzate, debitele evacuate de către consumatori în rețeaua publică de canalizare se adoptă egale cu cantitatea de apă livrată consumatorilor respectivi şi/sau conform indicaţiilor dispozitivului de contorizare a apei, instalat în fântâna arteziană a consumatorului.  c) este interzisă deversarea în rețeaua de canalizare a operatorului AAC a următoarelor ape: - apelor de precipitații atmosferice și de la topirea zăpezii; - reziduurilor menajere și tehnologice lichide; - apelor industriale de condensare. </vt:lpstr>
      <vt:lpstr>3.2.49.  La consumatorii, care evacuează numai ape uzate menajere, se verifică posibilele nerespectări ale condițiilor de contract: a) racordarea unui subabonat fără autorizarea operatorului; b) evacuarea apelor de scurgere (de suprafață sau meteorice) în rețelele operatorului; c) evacuarea deșeurilor menajere solide și lichide în canalizare etc. 3.2.50. Recepționarea apelor uzate în sistemul de canalizare al operatorului AAC se efectuează în conformitate cu Regulamentului privind cerinţele de colectare, epurare şi deversare a apelor uzate în sistemul de canalizare şi/sau în emisaruri de apă pentru localitățile urbane şi rurale. 3.2.51. Componența apelor uzate industriale recepționate în rețeaua de canalizare a operatorului se verifică prin prelevarea și analiza periodică a probelor apelor uzate din stațiile de epurare locale ale consumatorului și din căminul de control, în locul racordării rețelei consumatorului la rețeaua operatorului. Prelevarea probelor se efectuează din fluxul apei uzate de către controlorul serviciului de inspectare în prezența reprezentantului consumatorului într-un loc ce asigură o probă obiectivă. Analiza de control a componenței și proprietăților apelor uzate trebuie să fie efectuată de către laboratoare de încercare și calibrare acreditate/atestate. </vt:lpstr>
      <vt:lpstr>3.2.52. Serviciul de inspectare trebuie să examineze sistemele de canalizare industrială ale consumatorilor, să obțină reducerea consumului nerațional și a debitelor de vârf (maxime) ale apelor uzate industriale, conformitatea gradului de epurare cu condițiile contractuale și, în limita posibilităților, reutilizarea sau folosirea în alte scopuri a apelor uzate industriale. 3.2.53. În cazul depistării nerespectării obligațiilor contractuale de către consumatori, serviciul de inspectare întreprinde măsuri de înlăturare a încălcărilor în conformitate cu regulile și condițiile contractului, recurgând  la sancțiuni de penalizare în caz de necesitate. </vt:lpstr>
      <vt:lpstr>Concluzie:  1. Apele uzate de tip menajer, deversate de către locuitorii mun. Chişinău, indiferent unde s-ar afla aceștia, la domiciliu sau la serviciu, nu conduc la majorarea concentrației de poluanți și a calității apelor uzate menajere din sistemul public de canalizare. La utilizarea volumului normativ de consum al apei potabile pentru o persoană din cadrul agenților economici (oficii, bănci, grădinițe de copii, instituții publice etc.) în scopuri sanitaro-igienice, precum: spălarea mâinilor, folosirea instalațiilor sanitare, spălarea suprafețelor etc. calitatea apelor uzate la deversare în sistemul public de canalizare va corespunde cerințelor calității apelor menajere. Respectiv, pentru aceşst tip de consumatori nu se calculează norme CMA, acestea fiind stabilite din start în tab. 7.1. din NCM G 03.02:2015 „Rețele și instalații exterioare de canalizare” şi tab. nr. 1 din anexa nr. 6 a HG 950/2013; 2. Normativele CMA de deversare a apelor uzate se calculează nemijlocit pentru întreprinderile industriale (de producere) şi/sau prestări servicii; 3. Agenţii economici care desfășoară activităţi de producere (industrii) şi/sau prestări servicii, după caz, trebuie să deţină şi să exploateze staţii de epurare proprii pentru epurarea apelor uzate înainte de evacuare în sistemul public de canalizare şi/sau în emisar astfel încât calitatea acestora să corespundă normelor CMA de deversare în sistemul public de canalizare şi/sau în emisar aprobate; 4. Calcul Concentrațiilor maxim admisibile (CMA) ale substanțelor poluante în apele uzate evacuate în instalațiile de canalizare a localităților, se efectuează în conformitate cu prevederile Metodei de calcul al Concentrațiilor maxim admisibile aprobate prin anexa nr. 6 din HG 950/2013 şi pct. 7.1.21, 7.1.22, 7.1.23, 7.1.23, 7.1.24 din normativul în construcții NCM G 03.02:2015 „Rețele și instalații exterioare de canalizare”.   </vt:lpstr>
      <vt:lpstr>Bibliografie: Bibliografie: 1. NCM G 03.02:2015 „Rețele și instalații exterioare de canalizare”  2. Regulamentul privind cerinţele de colectare, epurare şi deversare a apelor uzate în sistemul de canalizare şi/sau în emisare pentru localităţile urbane şi rurale*/**, aprobat prin Hotărârea Guvernului nr. 950  din  25.11.2013 (în vigoare 06.12.2013), publicată în Monitorul Oficial nr. 284-289 art.1061 din 06.12.2013 şi Republicată în Monitorul Oficial al R. Moldova nr. 112-114 art. 344 din 08.05.2020; 3. Regulamentul privind exploatarea tehnică a  sistemelor şi instalațiilor publice de alimentare cu apă şi de canalizare (ediţia a doua), aprobat prin Ordinul MADRM/MEI nr. 159/331 din 02 iulie 2018;  4. Regulamentul privind condiţiile de deversare a apelor uzate în corpurile de apă, aprobat prin Hotărârea Guvernului nr. nr. 802  din  09.10.2013 (în vigoare 01.11.2013) publicată în Monitorul Oficial nr.243-247 art.931 din 01.11.2013. 5. Ghidul pentru aplicarea celor mai bune tehnici disponibile pentru emisiile de apă uzată din industria alimentară, aprobat de către Ministerul Mediului prin Ordinul nr. 61  din  10.09.2014 (în vigoare 19.09.2014), publicat în Monitorul Oficial nr.275-281 art.1312 din 19.09.2014. 6. Legea privind serviciul public de alimentare cu apă și de canalizare nr. 303 din 13.12.2013, Regulamentul privind serviciul public de alimentare cu apă și de canalizare, aprobat prin Hotărârea Consiliului de Administrație ANRE nr. 271 din 16.12.2015: 7. Legea apelor nr. 272 din 23 decembrie 2011; 8. Legii nr.235/2011 privind activităţile de acreditare şi de evaluare a conformităţii; 9. SM SR EN ISO/CEI 17043: 2011; 10.     </vt:lpstr>
      <vt:lpstr>Prezentare PowerPoint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Rusnac Arcadie Ion</cp:lastModifiedBy>
  <cp:revision>286</cp:revision>
  <cp:lastPrinted>2021-07-07T13:20:08Z</cp:lastPrinted>
  <dcterms:created xsi:type="dcterms:W3CDTF">2013-09-05T11:54:56Z</dcterms:created>
  <dcterms:modified xsi:type="dcterms:W3CDTF">2021-07-12T11:14:29Z</dcterms:modified>
</cp:coreProperties>
</file>