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1"/>
  </p:notesMasterIdLst>
  <p:handoutMasterIdLst>
    <p:handoutMasterId r:id="rId22"/>
  </p:handoutMasterIdLst>
  <p:sldIdLst>
    <p:sldId id="280" r:id="rId2"/>
    <p:sldId id="295" r:id="rId3"/>
    <p:sldId id="307" r:id="rId4"/>
    <p:sldId id="308" r:id="rId5"/>
    <p:sldId id="313" r:id="rId6"/>
    <p:sldId id="323" r:id="rId7"/>
    <p:sldId id="312" r:id="rId8"/>
    <p:sldId id="311" r:id="rId9"/>
    <p:sldId id="325" r:id="rId10"/>
    <p:sldId id="314" r:id="rId11"/>
    <p:sldId id="317" r:id="rId12"/>
    <p:sldId id="319" r:id="rId13"/>
    <p:sldId id="321" r:id="rId14"/>
    <p:sldId id="320" r:id="rId15"/>
    <p:sldId id="318" r:id="rId16"/>
    <p:sldId id="326" r:id="rId17"/>
    <p:sldId id="316" r:id="rId18"/>
    <p:sldId id="322" r:id="rId19"/>
    <p:sldId id="299" r:id="rId20"/>
  </p:sldIdLst>
  <p:sldSz cx="9144000" cy="6858000" type="screen4x3"/>
  <p:notesSz cx="6761163" cy="99425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109" d="100"/>
          <a:sy n="109" d="100"/>
        </p:scale>
        <p:origin x="1638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983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9" tIns="45440" rIns="90879" bIns="4544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9" tIns="45440" rIns="90879" bIns="4544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784"/>
            <a:ext cx="292983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9" tIns="45440" rIns="90879" bIns="4544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784"/>
            <a:ext cx="292983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9" tIns="45440" rIns="90879" bIns="4544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983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9" tIns="45440" rIns="90879" bIns="4544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9" tIns="45440" rIns="90879" bIns="4544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893"/>
            <a:ext cx="4958187" cy="447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9" tIns="45440" rIns="90879" bIns="45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784"/>
            <a:ext cx="292983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9" tIns="45440" rIns="90879" bIns="4544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784"/>
            <a:ext cx="292983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9" tIns="45440" rIns="90879" bIns="4544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86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12/07/2021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12/07/2021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add title</a:t>
            </a:r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altLang="ro-RO" b="1" dirty="0">
                <a:solidFill>
                  <a:srgbClr val="002060"/>
                </a:solidFill>
              </a:rPr>
              <a:t>Курс обучения для сотрудников операторов «</a:t>
            </a:r>
            <a:r>
              <a:rPr lang="ru-RU" altLang="ro-RO" b="1" dirty="0" err="1">
                <a:solidFill>
                  <a:srgbClr val="002060"/>
                </a:solidFill>
              </a:rPr>
              <a:t>Апа</a:t>
            </a:r>
            <a:r>
              <a:rPr lang="ru-RU" altLang="ro-RO" b="1" dirty="0">
                <a:solidFill>
                  <a:srgbClr val="002060"/>
                </a:solidFill>
              </a:rPr>
              <a:t>-Канал» </a:t>
            </a:r>
            <a:br>
              <a:rPr lang="en-US" altLang="ro-RO" b="1" dirty="0">
                <a:solidFill>
                  <a:srgbClr val="002060"/>
                </a:solidFill>
              </a:rPr>
            </a:br>
            <a:br>
              <a:rPr lang="en-US" altLang="ro-RO" b="1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FF0000"/>
                </a:solidFill>
              </a:rPr>
              <a:t>Modulul: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altLang="ro-RO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Применение санкций </a:t>
            </a:r>
            <a:br>
              <a:rPr lang="en-US" altLang="ro-RO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br>
              <a:rPr lang="en-US" b="1" dirty="0">
                <a:solidFill>
                  <a:srgbClr val="002060"/>
                </a:solidFill>
              </a:rPr>
            </a:br>
            <a:r>
              <a:rPr lang="ro-RO" b="1" dirty="0"/>
              <a:t>Sesiunea 6. </a:t>
            </a:r>
            <a:br>
              <a:rPr lang="ro-RO" dirty="0"/>
            </a:br>
            <a:br>
              <a:rPr lang="ro-MD" b="1" dirty="0"/>
            </a:b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i="1" dirty="0">
                <a:solidFill>
                  <a:srgbClr val="002060"/>
                </a:solidFill>
              </a:rPr>
              <a:t>Expert,  </a:t>
            </a:r>
            <a:r>
              <a:rPr lang="ro-RO" sz="1800" b="1" i="1" dirty="0" err="1">
                <a:solidFill>
                  <a:srgbClr val="002060"/>
                </a:solidFill>
              </a:rPr>
              <a:t>Rusnac</a:t>
            </a:r>
            <a:r>
              <a:rPr lang="ro-RO" sz="1800" b="1" i="1" dirty="0">
                <a:solidFill>
                  <a:srgbClr val="002060"/>
                </a:solidFill>
              </a:rPr>
              <a:t> </a:t>
            </a:r>
            <a:r>
              <a:rPr lang="ro-RO" sz="1800" b="1" i="1" dirty="0" err="1">
                <a:solidFill>
                  <a:srgbClr val="002060"/>
                </a:solidFill>
              </a:rPr>
              <a:t>Arcadie</a:t>
            </a: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o-RO" sz="1800" b="1" i="1" dirty="0">
                <a:solidFill>
                  <a:srgbClr val="002060"/>
                </a:solidFill>
              </a:rPr>
              <a:t>S.A. „Apă – Canal </a:t>
            </a:r>
            <a:r>
              <a:rPr lang="ro-RO" sz="1800" b="1" i="1" dirty="0" err="1">
                <a:solidFill>
                  <a:srgbClr val="002060"/>
                </a:solidFill>
              </a:rPr>
              <a:t>Chişinău</a:t>
            </a:r>
            <a:r>
              <a:rPr lang="ro-RO" sz="1800" b="1" i="1" dirty="0">
                <a:solidFill>
                  <a:srgbClr val="002060"/>
                </a:solidFill>
              </a:rPr>
              <a:t>”</a:t>
            </a:r>
            <a:br>
              <a:rPr lang="ro-RO" sz="1800" b="1" i="1" dirty="0">
                <a:solidFill>
                  <a:srgbClr val="002060"/>
                </a:solidFill>
              </a:rPr>
            </a:b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13 – 14 iulie 2021,  Chișinău</a:t>
            </a: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79561"/>
              </p:ext>
            </p:extLst>
          </p:nvPr>
        </p:nvGraphicFramePr>
        <p:xfrm>
          <a:off x="288182" y="1498860"/>
          <a:ext cx="8355485" cy="3648714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91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11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Вещество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Коэффициент агрессивности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 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Вещество</a:t>
                      </a:r>
                      <a:endParaRPr lang="ro-RO" sz="8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</a:rPr>
                        <a:t> 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Коэффициент агрессивности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6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БПК</a:t>
                      </a:r>
                      <a:r>
                        <a:rPr lang="ru-RU" sz="1000" baseline="-25000" dirty="0" err="1">
                          <a:effectLst/>
                        </a:rPr>
                        <a:t>общий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0,33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Взвешенные вещества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0,33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Сульфаты 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0,01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Хлориды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0,003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0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 err="1">
                          <a:effectLst/>
                        </a:rPr>
                        <a:t>Азотсолейаммония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2,56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Детергенты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0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Нефтепродукты 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20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Фенолы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1000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Железо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10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Медь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100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Цинк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100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Никель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100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03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Хром трехвалентный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200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Свинец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Кадмий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200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Кобальт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100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03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Висмуттрехвалентный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</a:t>
                      </a:r>
                      <a:r>
                        <a:rPr lang="ro-RO" sz="1000" dirty="0" err="1">
                          <a:effectLst/>
                        </a:rPr>
                        <a:t>ышьяк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0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Ртуть 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2000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 err="1">
                          <a:effectLst/>
                        </a:rPr>
                        <a:t>Формальдегид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100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0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</a:t>
                      </a:r>
                      <a:r>
                        <a:rPr lang="ro-RO" sz="1000">
                          <a:effectLst/>
                        </a:rPr>
                        <a:t>ианид</a:t>
                      </a:r>
                      <a:r>
                        <a:rPr lang="ru-RU" sz="1000">
                          <a:effectLst/>
                        </a:rPr>
                        <a:t>ы 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Липиды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20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0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</a:t>
                      </a:r>
                      <a:r>
                        <a:rPr lang="ro-RO" sz="1000">
                          <a:effectLst/>
                        </a:rPr>
                        <a:t>итраты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0,1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Нитриты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50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0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Аммиак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Хром шестивалентный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50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03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Фосфаты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5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 </a:t>
                      </a:r>
                      <a:endParaRPr lang="ro-R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 </a:t>
                      </a:r>
                      <a:endParaRPr lang="ro-R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02" marR="5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069" y="5269183"/>
            <a:ext cx="79125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altLang="ro-RO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Для веществ, отсутствующих в приведенной выше таблице, коэффициент агрессии </a:t>
            </a:r>
            <a:endParaRPr lang="ro-RO" altLang="ro-RO" sz="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lvl="0" indent="450850" algn="ctr"/>
            <a:r>
              <a:rPr lang="ru-RU" altLang="ro-RO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равен _____________1_____________.</a:t>
            </a:r>
            <a:endParaRPr lang="ro-RO" altLang="ro-RO" sz="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lvl="0" indent="450850" algn="ctr"/>
            <a:r>
              <a:rPr lang="ru-RU" altLang="ro-RO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ПДК в рыбных водных целях</a:t>
            </a:r>
          </a:p>
        </p:txBody>
      </p:sp>
    </p:spTree>
    <p:extLst>
      <p:ext uri="{BB962C8B-B14F-4D97-AF65-F5344CB8AC3E}">
        <p14:creationId xmlns:p14="http://schemas.microsoft.com/office/powerpoint/2010/main" val="32399121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1600" b="1" kern="1200" dirty="0">
                <a:solidFill>
                  <a:srgbClr val="002060"/>
                </a:solidFill>
              </a:rPr>
              <a:t>5. В случае ливневых дождей, которые могут привести к значительному увеличению концентраций взвешенных веществ, БПК5, ХПК на выпуске, по сравнению со значениями статистической обработки, количество загрязняющих веществ, принимается в расчет по взаимному согласию, без учета дополнительного зарегистрированного объема.</a:t>
            </a:r>
            <a:br>
              <a:rPr lang="ro-RO" sz="1600" b="1" kern="1200" dirty="0">
                <a:solidFill>
                  <a:srgbClr val="002060"/>
                </a:solidFill>
              </a:rPr>
            </a:br>
            <a:r>
              <a:rPr lang="ru-RU" sz="1600" b="1" kern="1200" dirty="0">
                <a:solidFill>
                  <a:srgbClr val="002060"/>
                </a:solidFill>
              </a:rPr>
              <a:t>6. Потребитель вправе оспорить налоговую фактуру в судебной инстанции. В противном случае, потребитель обязан оплатить соответствующий счет в порядке и сроки, установленные в договоре на предоставление услуг.</a:t>
            </a:r>
            <a:br>
              <a:rPr lang="ro-RO" sz="1600" b="1" kern="1200" dirty="0">
                <a:solidFill>
                  <a:srgbClr val="002060"/>
                </a:solidFill>
              </a:rPr>
            </a:br>
            <a:br>
              <a:rPr lang="ru-RU" sz="1600" b="1" kern="1200" dirty="0">
                <a:solidFill>
                  <a:srgbClr val="002060"/>
                </a:solidFill>
              </a:rPr>
            </a:b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392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532623"/>
            <a:ext cx="8839199" cy="50483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o-RO" sz="1600" b="1" dirty="0">
                <a:solidFill>
                  <a:srgbClr val="FF0000"/>
                </a:solidFill>
              </a:rPr>
              <a:t>Пример расчета в соответствии с положениями приложения № 7 </a:t>
            </a:r>
            <a:r>
              <a:rPr lang="en-US" altLang="ro-RO" sz="1600" b="1" dirty="0">
                <a:solidFill>
                  <a:srgbClr val="FF0000"/>
                </a:solidFill>
              </a:rPr>
              <a:t>HG</a:t>
            </a:r>
            <a:r>
              <a:rPr lang="ru-RU" altLang="ro-RO" sz="1600" b="1" dirty="0">
                <a:solidFill>
                  <a:srgbClr val="FF0000"/>
                </a:solidFill>
              </a:rPr>
              <a:t> №</a:t>
            </a:r>
            <a:r>
              <a:rPr lang="en-US" altLang="ro-RO" sz="1600" b="1" dirty="0">
                <a:solidFill>
                  <a:srgbClr val="FF0000"/>
                </a:solidFill>
              </a:rPr>
              <a:t> </a:t>
            </a:r>
            <a:r>
              <a:rPr lang="ru-RU" altLang="ro-RO" sz="1600" b="1" dirty="0">
                <a:solidFill>
                  <a:srgbClr val="FF0000"/>
                </a:solidFill>
              </a:rPr>
              <a:t>950/2013 </a:t>
            </a:r>
            <a:br>
              <a:rPr lang="ru-RU" altLang="ro-RO" sz="1600" b="1" dirty="0">
                <a:solidFill>
                  <a:srgbClr val="FF0000"/>
                </a:solidFill>
              </a:rPr>
            </a:b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Сбрасываемый поток в общественную канализацию - </a:t>
            </a:r>
            <a:r>
              <a:rPr lang="ru-RU" altLang="ro-RO" sz="1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 м3 / месяц = ​​0,175 л/с</a:t>
            </a: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. В результате лабораторных исследований было обнаружено превышение содержания взвешенных веществ, поэтому </a:t>
            </a:r>
            <a:r>
              <a:rPr lang="ru-RU" altLang="ro-RO" sz="1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</a:t>
            </a:r>
            <a:r>
              <a:rPr lang="ru-RU" altLang="ro-RO" sz="1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Взвешенные материалы (MS) - 750 мг/л </a:t>
            </a:r>
            <a:r>
              <a:rPr lang="ru-RU" altLang="ro-RO" sz="1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Cn</a:t>
            </a:r>
            <a:r>
              <a:rPr lang="ru-RU" altLang="ro-RO" sz="1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MS - 350 мг/л</a:t>
            </a: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 Коэффициент агрессивности </a:t>
            </a:r>
            <a:r>
              <a:rPr lang="ru-RU" altLang="ro-RO" sz="16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ru-RU" altLang="ro-RO" sz="16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o-RO" sz="1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MS составляет </a:t>
            </a: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0,33 </a:t>
            </a:r>
            <a:r>
              <a:rPr lang="ru-RU" altLang="ro-RO" sz="16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Kpi</a:t>
            </a: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 - коэффициент оплаты рассчитывается по формуле: </a:t>
            </a:r>
            <a:br>
              <a:rPr lang="en-US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</a:br>
            <a:br>
              <a:rPr lang="en-US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</a:br>
            <a:br>
              <a:rPr lang="en-US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</a:b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Таким образом, </a:t>
            </a:r>
            <a:r>
              <a:rPr lang="ru-RU" altLang="ro-RO" sz="1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Kpi</a:t>
            </a: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 = 0,0036 x 22 x 8 x 0,33 x 0,157 x (750-350) = 13,13 кг </a:t>
            </a:r>
            <a:br>
              <a:rPr lang="en-US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</a:b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N - уровень доплаты за кг условные загрязненные вещества, устанавливаемые в размере, равном тарифу на услуги коммунальной канализации и очистки, с единицей измерения от лей / м3 до лей / кг; </a:t>
            </a:r>
            <a:br>
              <a:rPr lang="en-US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</a:b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Соответственно, тариф на коммунальные услуги канализации и очистки - 11,17 лей/м3 </a:t>
            </a:r>
            <a:br>
              <a:rPr lang="en-US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</a:br>
            <a:br>
              <a:rPr lang="en-US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</a:br>
            <a:br>
              <a:rPr lang="en-US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</a:b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N = 11,17 лей/м3/1000 кг/м3 = 0,01117 лей/кг. В итоге </a:t>
            </a:r>
            <a:r>
              <a:rPr lang="ru-RU" altLang="ro-RO" sz="16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Ps</a:t>
            </a: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 (доплата) составляет: </a:t>
            </a:r>
            <a:r>
              <a:rPr lang="ru-RU" altLang="ro-RO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</a:t>
            </a:r>
            <a:r>
              <a:rPr lang="ru-RU" altLang="ro-RO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N x </a:t>
            </a:r>
            <a:r>
              <a:rPr lang="ru-RU" altLang="ro-RO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Kpi</a:t>
            </a:r>
            <a:r>
              <a:rPr lang="ru-RU" altLang="ro-RO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o-RO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0,01117 лей/кг x 13,13 x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o-RO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altLang="ro-RO" sz="1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146,67 лея, что составляет 9,34 лея/м3, без НДС. </a:t>
            </a:r>
            <a:br>
              <a:rPr lang="ru-RU" altLang="ro-RO" sz="1600" b="1" dirty="0">
                <a:solidFill>
                  <a:srgbClr val="00B050"/>
                </a:solidFill>
                <a:latin typeface="Times New Roman" panose="02020603050405020304" pitchFamily="18" charset="0"/>
              </a:rPr>
            </a:br>
            <a:b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4">
            <a:extLst>
              <a:ext uri="{FF2B5EF4-FFF2-40B4-BE49-F238E27FC236}">
                <a16:creationId xmlns:a16="http://schemas.microsoft.com/office/drawing/2014/main" id="{6F739439-6327-4B7A-9055-CABC1BBDC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343" y="3182384"/>
            <a:ext cx="7700849" cy="378574"/>
          </a:xfrm>
          <a:prstGeom prst="rect">
            <a:avLst/>
          </a:prstGeom>
        </p:spPr>
      </p:pic>
      <p:pic>
        <p:nvPicPr>
          <p:cNvPr id="16" name="Рисунок 13">
            <a:extLst>
              <a:ext uri="{FF2B5EF4-FFF2-40B4-BE49-F238E27FC236}">
                <a16:creationId xmlns:a16="http://schemas.microsoft.com/office/drawing/2014/main" id="{F4F14BEA-7F03-4B68-89DF-C1361D023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047" y="4924853"/>
            <a:ext cx="5927535" cy="5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96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649368"/>
            <a:ext cx="8839199" cy="4598917"/>
          </a:xfrm>
        </p:spPr>
        <p:txBody>
          <a:bodyPr/>
          <a:lstStyle/>
          <a:p>
            <a:r>
              <a:rPr lang="ru-RU" altLang="ro-RO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Заключение: </a:t>
            </a:r>
            <a:br>
              <a:rPr lang="ru-RU" altLang="ro-RO" sz="3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ro-RO" sz="1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o-RO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I.</a:t>
            </a:r>
            <a:r>
              <a:rPr lang="ro-RO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o-RO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Расчет для применения дополнительных платежей к промышленным (производственным) предприятиям, оказывающим услуги, в зависимости от обстоятельств, которые сбросили в систему коммунальной канализации, концентрация которых превышает утвержденную ПДК, выполняется: </a:t>
            </a:r>
            <a:br>
              <a:rPr lang="en-US" altLang="ro-RO" sz="16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altLang="ro-RO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1. В соответствии с положения Закона № 303/2013 </a:t>
            </a: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- </a:t>
            </a:r>
            <a:r>
              <a:rPr lang="ru-RU" altLang="ro-RO" sz="1600" b="1" u="sng" dirty="0">
                <a:solidFill>
                  <a:srgbClr val="FF0000"/>
                </a:solidFill>
              </a:rPr>
              <a:t>пропорционально превышению ПДК</a:t>
            </a:r>
            <a:r>
              <a:rPr lang="ru-RU" altLang="ro-RO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  <a:r>
              <a:rPr lang="ru-RU" altLang="ro-RO" sz="800" dirty="0">
                <a:solidFill>
                  <a:schemeClr val="tx1"/>
                </a:solidFill>
              </a:rPr>
              <a:t> </a:t>
            </a:r>
            <a:br>
              <a:rPr lang="ru-RU" altLang="ro-RO" sz="3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1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o-RO" sz="1600" b="1" dirty="0">
                <a:solidFill>
                  <a:schemeClr val="tx1"/>
                </a:solidFill>
              </a:rPr>
              <a:t>2. </a:t>
            </a:r>
            <a:r>
              <a:rPr lang="ru-RU" altLang="ro-RO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В соответствии с положениями </a:t>
            </a:r>
            <a:r>
              <a:rPr lang="en-US" altLang="ro-RO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HG</a:t>
            </a:r>
            <a:r>
              <a:rPr lang="ru-RU" altLang="ro-RO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 950/2013 </a:t>
            </a:r>
            <a:r>
              <a:rPr lang="ru-RU" altLang="ro-RO" sz="1600" dirty="0">
                <a:solidFill>
                  <a:schemeClr val="tx1"/>
                </a:solidFill>
                <a:latin typeface="Arial Unicode MS" panose="020B0604020202020204" pitchFamily="34" charset="-128"/>
              </a:rPr>
              <a:t>- </a:t>
            </a:r>
            <a:r>
              <a:rPr lang="ru-RU" altLang="ro-RO" sz="1600" b="1" u="sng" dirty="0">
                <a:solidFill>
                  <a:srgbClr val="FF0000"/>
                </a:solidFill>
              </a:rPr>
              <a:t>для каждого загрязнителя / показателя качества, который превысил допустимое значение, согласно приложению № 7 </a:t>
            </a:r>
            <a:r>
              <a:rPr lang="en-US" altLang="ro-RO" sz="1600" b="1" u="sng" dirty="0">
                <a:solidFill>
                  <a:srgbClr val="FF0000"/>
                </a:solidFill>
              </a:rPr>
              <a:t>HG</a:t>
            </a:r>
            <a:r>
              <a:rPr lang="ru-RU" altLang="ro-RO" sz="1600" b="1" u="sng" dirty="0">
                <a:solidFill>
                  <a:srgbClr val="FF0000"/>
                </a:solidFill>
              </a:rPr>
              <a:t> 950/2013 (пример представлен выше). </a:t>
            </a:r>
            <a:br>
              <a:rPr lang="ru-RU" altLang="ro-RO" sz="1600" b="1" u="sng" dirty="0">
                <a:solidFill>
                  <a:srgbClr val="FF0000"/>
                </a:solidFill>
              </a:rPr>
            </a:br>
            <a:br>
              <a:rPr lang="en-US" sz="1600" b="1" dirty="0">
                <a:solidFill>
                  <a:schemeClr val="tx1"/>
                </a:solidFill>
              </a:rPr>
            </a:br>
            <a:r>
              <a:rPr lang="ru-RU" altLang="ro-RO" sz="1600" b="1" dirty="0">
                <a:solidFill>
                  <a:srgbClr val="00B050"/>
                </a:solidFill>
              </a:rPr>
              <a:t>Соответственно, толкование вышеуказанных актов совершенно разное, с разным смыслом, что не обеспечивает «единого решения» и единого толкования и применения документов, что фактически может привести к исчислению совершенно разных доплат. </a:t>
            </a:r>
            <a:br>
              <a:rPr lang="ru-RU" altLang="ro-RO" sz="1600" b="1" dirty="0">
                <a:solidFill>
                  <a:srgbClr val="00B050"/>
                </a:solidFill>
              </a:rPr>
            </a:br>
            <a:br>
              <a:rPr lang="ro-RO" sz="1600" b="1" u="sng" dirty="0">
                <a:solidFill>
                  <a:schemeClr val="tx1"/>
                </a:solidFill>
              </a:rPr>
            </a:br>
            <a:br>
              <a:rPr lang="ro-RO" sz="1600" b="1" dirty="0">
                <a:solidFill>
                  <a:srgbClr val="00B050"/>
                </a:solidFill>
              </a:rPr>
            </a:br>
            <a:endParaRPr lang="ro-RO" sz="1600" b="1" dirty="0">
              <a:solidFill>
                <a:srgbClr val="00B05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76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532624"/>
            <a:ext cx="8839199" cy="4728852"/>
          </a:xfrm>
        </p:spPr>
        <p:txBody>
          <a:bodyPr/>
          <a:lstStyle/>
          <a:p>
            <a:pPr marL="267970">
              <a:spcBef>
                <a:spcPts val="600"/>
              </a:spcBef>
              <a:spcAft>
                <a:spcPts val="600"/>
              </a:spcAft>
            </a:pPr>
            <a:r>
              <a:rPr lang="ro-RO" sz="1600" b="1" dirty="0">
                <a:solidFill>
                  <a:srgbClr val="002060"/>
                </a:solidFill>
              </a:rPr>
              <a:t>II. </a:t>
            </a:r>
            <a:r>
              <a:rPr lang="ru-RU" altLang="ro-RO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экономический агент: </a:t>
            </a:r>
            <a:br>
              <a:rPr lang="ru-RU" altLang="ro-RO" sz="3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сбрасывает сточные воды в общественную канализацию </a:t>
            </a:r>
            <a:r>
              <a:rPr lang="ru-RU" altLang="ro-RO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пределах установленных норм, на основании договора на поставку/оказание услуг водоснабжения и канализации, заключенного с оператором, то он обязан оплатить оказание услуг общественной канализации по действующим тарифам, утверждены в порядке, установленном НАРЭ, и оплачены оператору; </a:t>
            </a:r>
            <a:br>
              <a:rPr lang="ru-RU" altLang="ro-RO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сбрасывает сточные воды в общественную канализацию </a:t>
            </a:r>
            <a:r>
              <a:rPr lang="ru-RU" altLang="ro-RO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сверх установленных норм, на основании договора на оказание коммунальных услуг водоснабжения и канализации, заключенного с оператором, то он должен оплатить дополнительные сборы за превышение правил сброса сточных вод в общественная канализация, канализация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 которую необходимо заплатить оператору; </a:t>
            </a:r>
            <a:b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отводит сточные воды только в общественную канализацию, </a:t>
            </a:r>
            <a:r>
              <a:rPr lang="ru-RU" altLang="ro-RO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в пределах установленных норм, так и сверх установленных норм, на основании заключенного с оператором договора оказания коммунальных услуг водоснабжения и канализации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 он должен оплатить указанные платежи по пункты а) и б) настоящего раздела с учетом периодов, в которые сточные воды сбрасывались в пределах нормативов и с превышением установленных нормативов (ПДК), а также объемы, потоки сточных вод, установленные в эти периоды; </a:t>
            </a:r>
            <a:b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780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625784"/>
            <a:ext cx="8839199" cy="5000574"/>
          </a:xfrm>
        </p:spPr>
        <p:txBody>
          <a:bodyPr/>
          <a:lstStyle/>
          <a:p>
            <a:r>
              <a:rPr lang="ro-RO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экономической или технологической точки зрения, </a:t>
            </a:r>
            <a:r>
              <a:rPr lang="ru-RU" altLang="ro-RO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не может соответствовать условиям для сброса сточных вод в общественные канализационные сети, а мощность коммунальных очистных сооружений позволяет надлежащую очистку сточных вод и, если они сбрасывают сточные воды только в общественную канализационную систему по контракту сброс перегруженных сточных вод, заключенный с оператором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 он должен оплатить: </a:t>
            </a:r>
            <a:b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плата за услуги канализации с применением к тарифу на услуги коммунальной канализации и очистки сточных вод коэффициента, установленного для дополнительной загрузки с объемами сточных вод и / или загрязняющих веществ, превышающими ПДК, и уплачивается оператору; </a:t>
            </a:r>
            <a:b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altLang="ro-RO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за оказание услуг общественной канализации на основании действующих тарифов, утвержденных в порядке, установленном НАРЭ, и уплаченная оператору; </a:t>
            </a:r>
            <a:br>
              <a:rPr lang="ru-RU" altLang="ro-RO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e) 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имеет собственную канализационную систему, через которую </a:t>
            </a:r>
            <a:r>
              <a:rPr lang="ru-RU" altLang="ro-RO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очищенные сточные воды сбрасываются в эмиссар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затем, в зависимости от ситуации, соответствует ли она правилам DLA, она обязана рассчитывать и вносить в государственный бюджет следующие платежи: </a:t>
            </a:r>
            <a:b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76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625784"/>
            <a:ext cx="8839199" cy="5000574"/>
          </a:xfrm>
        </p:spPr>
        <p:txBody>
          <a:bodyPr/>
          <a:lstStyle/>
          <a:p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сбросов загрязняющих веществ со сточными водами </a:t>
            </a:r>
            <a:r>
              <a:rPr lang="ru-RU" altLang="ro-RO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водные объекты в пределах установленных правил (DLA)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превышающих установленные нормы (DLA), которые должны рассчитываться им в соответствии с положениями </a:t>
            </a:r>
            <a:r>
              <a:rPr lang="ru-RU" altLang="ro-RO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Закона 1540/1998, Приказ № 15 от 22-01-2019 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утверждении формы отчетности (EMPOLDEP19), порядке ее заполнения и Инструкции по расчету и оплате платежей за выбросы и сбросы загрязняющих веществ и хранилищ отходов МАДРМ и </a:t>
            </a:r>
            <a:r>
              <a:rPr lang="ru-RU" altLang="ro-RO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№. 1721 от 12.05.2014 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Инструкции по составлению и представлению Отчета по налогам на природные ресурсы» (Форма </a:t>
            </a: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TRN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15) и Формы </a:t>
            </a: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TRN</a:t>
            </a:r>
            <a: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 ГЛАВНОЙ ГОСУДАРСТВЕННОЙ ФИСКАЛЬНОЙ ИНСПЕКЦИИ; </a:t>
            </a:r>
            <a:b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f) </a:t>
            </a:r>
            <a:r>
              <a:rPr lang="ru-RU" alt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имеет два или более выхода сточных вод, из которых по крайней мере один сбрасывает сточные воды в общественную канализационную систему, а другой сбрасывает сточные воды в водные ресурсы, а затем, </a:t>
            </a:r>
            <a:r>
              <a:rPr lang="ru-RU" alt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зависимости от того, соблюдаются ли правила CMA и DLA, объемов, сбрасываемых через каждый рот отдельно, а также в зависимости от вида и содержания договора, который он заключил с оператором</a:t>
            </a:r>
            <a:r>
              <a:rPr lang="ru-RU" alt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должен производить платежи в соответствии с ситуациями, описанными выше. </a:t>
            </a:r>
            <a:br>
              <a:rPr lang="ru-RU" alt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altLang="ro-RO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271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ru-RU" altLang="ro-RO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акты, которые были отменены:</a:t>
            </a:r>
            <a:b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alt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одобрения Приказом № 15 от 22.01.2019, Распоряжение Министерства окружающей среды и территориального планирования № 1704 от 17 апреля 2000 г. о расчете платы за загрязнение окружающей среды в Республике Молдова (</a:t>
            </a:r>
            <a:r>
              <a:rPr lang="en-US" alt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r>
              <a:rPr lang="ru-RU" alt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Республики Молдова, 2000 г., № 112). </a:t>
            </a:r>
            <a:br>
              <a:rPr lang="ru-RU" alt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alt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altLang="ro-RO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Ранее </a:t>
            </a:r>
            <a:r>
              <a:rPr lang="ru-RU" altLang="ro-RO" sz="16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Постановлением МССР № 282 от 09.09.1988 </a:t>
            </a:r>
            <a:r>
              <a:rPr lang="ru-RU" altLang="ro-RO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дифференцированных тарифах и условиях приема сточных вод в коммунальную канализацию» установлена ​​методика применения и расчета дифференцированного тарифа в случае превышения утвержденных норм сброса в централизованную канализацию. </a:t>
            </a:r>
            <a:br>
              <a:rPr lang="ru-RU" altLang="ro-RO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857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532624"/>
            <a:ext cx="8839199" cy="5188898"/>
          </a:xfrm>
        </p:spPr>
        <p:txBody>
          <a:bodyPr/>
          <a:lstStyle/>
          <a:p>
            <a:r>
              <a:rPr lang="ru-RU" altLang="ro-RO" sz="1600" b="1" dirty="0">
                <a:solidFill>
                  <a:srgbClr val="FF0000"/>
                </a:solidFill>
              </a:rPr>
              <a:t>Штрафы за несанкционированное подключение к водопроводу и канализации </a:t>
            </a:r>
            <a:br>
              <a:rPr lang="ru-RU" altLang="ro-RO" sz="1600" b="1" dirty="0">
                <a:solidFill>
                  <a:srgbClr val="FF0000"/>
                </a:solidFill>
              </a:rPr>
            </a:br>
            <a:r>
              <a:rPr lang="ru-RU" altLang="ro-RO" sz="1600" b="1" dirty="0">
                <a:solidFill>
                  <a:srgbClr val="002060"/>
                </a:solidFill>
              </a:rPr>
              <a:t>В соответствии со ст. 170 Кодекса о правонарушениях Республики Молдова № 218-XVI от 24.10.2008 (в силе с 31.05.2009), переиздано: Официальный вестник № 78-84, ст.100 от 17.03.2017, </a:t>
            </a:r>
            <a:r>
              <a:rPr lang="en-US" altLang="ro-RO" sz="1600" b="1" dirty="0">
                <a:solidFill>
                  <a:srgbClr val="002060"/>
                </a:solidFill>
              </a:rPr>
              <a:t>MO </a:t>
            </a:r>
            <a:r>
              <a:rPr lang="ru-RU" altLang="ro-RO" sz="1600" b="1" dirty="0">
                <a:solidFill>
                  <a:srgbClr val="002060"/>
                </a:solidFill>
              </a:rPr>
              <a:t>№ 3-6, ст. 15 от 16.01.2009 для: </a:t>
            </a:r>
            <a:br>
              <a:rPr lang="ru-RU" altLang="ro-RO" sz="1600" b="1" dirty="0">
                <a:solidFill>
                  <a:srgbClr val="002060"/>
                </a:solidFill>
              </a:rPr>
            </a:br>
            <a:r>
              <a:rPr lang="en-US" altLang="ro-RO" sz="1600" b="1" dirty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2060"/>
                </a:solidFill>
              </a:rPr>
              <a:t>1) Несанкционированное (без наличия технических условий от поставщика) подключение к системе водоснабжения и канализационной системе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влечет наложение штрафа на физических лиц в размере от 30 до 60 условных единиц, на должностных лиц в размере от 45 до 120 условных единиц и на юридических лиц в размере от 210 до 270 условных единиц.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(2) Подключение к системе водоснабжения и канализационной системе с нарушением технических условий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влечет наложение штрафа на физических лиц в размере от 15 до 30 условных единиц, на должностных лиц в размере от 30 до 60 условных единиц и на юридических лиц в размере от 120 до 180 условных единиц.</a:t>
            </a:r>
            <a:br>
              <a:rPr lang="ru-RU" sz="1600" b="1" dirty="0">
                <a:solidFill>
                  <a:srgbClr val="002060"/>
                </a:solidFill>
              </a:rPr>
            </a:br>
            <a:br>
              <a:rPr lang="en-US" sz="1600" b="1" dirty="0">
                <a:solidFill>
                  <a:srgbClr val="002060"/>
                </a:solidFill>
              </a:rPr>
            </a:br>
            <a:r>
              <a:rPr lang="ru-RU" altLang="ro-RO" sz="1600" b="1" dirty="0">
                <a:solidFill>
                  <a:srgbClr val="0070C0"/>
                </a:solidFill>
              </a:rPr>
              <a:t>В рамках </a:t>
            </a:r>
            <a:r>
              <a:rPr lang="en-US" altLang="ro-RO" sz="1600" b="1" dirty="0">
                <a:solidFill>
                  <a:srgbClr val="0070C0"/>
                </a:solidFill>
              </a:rPr>
              <a:t>A</a:t>
            </a:r>
            <a:r>
              <a:rPr lang="ru-RU" altLang="ro-RO" sz="1600" b="1" dirty="0">
                <a:solidFill>
                  <a:srgbClr val="0070C0"/>
                </a:solidFill>
              </a:rPr>
              <a:t>.</a:t>
            </a:r>
            <a:r>
              <a:rPr lang="en-US" altLang="ro-RO" sz="1600" b="1" dirty="0">
                <a:solidFill>
                  <a:srgbClr val="0070C0"/>
                </a:solidFill>
              </a:rPr>
              <a:t>O.</a:t>
            </a:r>
            <a:r>
              <a:rPr lang="ru-RU" altLang="ro-RO" sz="1600" b="1" dirty="0">
                <a:solidFill>
                  <a:srgbClr val="0070C0"/>
                </a:solidFill>
              </a:rPr>
              <a:t> «</a:t>
            </a:r>
            <a:r>
              <a:rPr lang="ru-RU" altLang="ro-RO" sz="1600" b="1" dirty="0" err="1">
                <a:solidFill>
                  <a:srgbClr val="0070C0"/>
                </a:solidFill>
              </a:rPr>
              <a:t>Апа</a:t>
            </a:r>
            <a:r>
              <a:rPr lang="ru-RU" altLang="ro-RO" sz="1600" b="1" dirty="0">
                <a:solidFill>
                  <a:srgbClr val="0070C0"/>
                </a:solidFill>
              </a:rPr>
              <a:t>-Канал </a:t>
            </a:r>
            <a:r>
              <a:rPr lang="ru-RU" altLang="ro-RO" sz="1600" b="1" dirty="0" err="1">
                <a:solidFill>
                  <a:srgbClr val="0070C0"/>
                </a:solidFill>
              </a:rPr>
              <a:t>Кишинэу</a:t>
            </a:r>
            <a:r>
              <a:rPr lang="ru-RU" altLang="ro-RO" sz="1600" b="1" dirty="0">
                <a:solidFill>
                  <a:srgbClr val="0070C0"/>
                </a:solidFill>
              </a:rPr>
              <a:t>» все несанкционированные подключения к системе водоснабжения и канализации производятся линейными инспекторами, а затем файл передается во внутреннюю комиссию для его анализа и применения соответствующих санкций. </a:t>
            </a:r>
            <a:br>
              <a:rPr lang="ru-RU" altLang="ro-RO" sz="1600" b="1" dirty="0">
                <a:solidFill>
                  <a:srgbClr val="0070C0"/>
                </a:solidFill>
              </a:rPr>
            </a:br>
            <a:br>
              <a:rPr lang="ro-RO" sz="1600" b="1" dirty="0">
                <a:solidFill>
                  <a:srgbClr val="002060"/>
                </a:solidFill>
              </a:rPr>
            </a:br>
            <a:endParaRPr lang="ro-RO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971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12/07/2021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1326855" y="1631818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altLang="ro-RO" sz="2800" dirty="0">
                <a:solidFill>
                  <a:srgbClr val="534B3E"/>
                </a:solidFill>
              </a:rPr>
              <a:t>Спасибо за Ваше внимание </a:t>
            </a: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In cooperare cu</a:t>
            </a: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0232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   </a:t>
            </a:r>
            <a:r>
              <a:rPr lang="ru-RU" altLang="ro-RO" sz="1600" b="1" dirty="0">
                <a:solidFill>
                  <a:srgbClr val="002060"/>
                </a:solidFill>
              </a:rPr>
              <a:t>Цель курса</a:t>
            </a:r>
            <a:r>
              <a:rPr lang="en-US" sz="1600" b="1" dirty="0">
                <a:solidFill>
                  <a:srgbClr val="002060"/>
                </a:solidFill>
              </a:rPr>
              <a:t>: </a:t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1. </a:t>
            </a:r>
            <a:r>
              <a:rPr lang="ru-RU" altLang="ro-RO" sz="1600" b="1" dirty="0">
                <a:solidFill>
                  <a:srgbClr val="002060"/>
                </a:solidFill>
              </a:rPr>
              <a:t>Описание текущей ситуации в области исчисления и применения платежей за превышение предельно допустимых концентраций загрязняющих веществ в сточных водах, сбрасываемых производственными (промышленными) предприятиями, оказание услуг по мере необходимости. </a:t>
            </a:r>
            <a:br>
              <a:rPr lang="ru-RU" alt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2.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altLang="ro-RO" sz="1600" b="1" dirty="0">
                <a:solidFill>
                  <a:srgbClr val="002060"/>
                </a:solidFill>
              </a:rPr>
              <a:t>Применение санкций при несанкционированном подключении к водопроводным и канализационным сетям. </a:t>
            </a:r>
            <a:br>
              <a:rPr lang="ru-RU" altLang="ro-RO" sz="1600" b="1" dirty="0">
                <a:solidFill>
                  <a:srgbClr val="002060"/>
                </a:solidFill>
              </a:rPr>
            </a:br>
            <a:br>
              <a:rPr lang="en-US" sz="1600" b="1" dirty="0">
                <a:solidFill>
                  <a:srgbClr val="002060"/>
                </a:solidFill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532624"/>
            <a:ext cx="8839199" cy="4728852"/>
          </a:xfrm>
        </p:spPr>
        <p:txBody>
          <a:bodyPr/>
          <a:lstStyle/>
          <a:p>
            <a:r>
              <a:rPr lang="ru-RU" altLang="ro-RO" sz="1600" b="1" dirty="0">
                <a:solidFill>
                  <a:srgbClr val="FF0000"/>
                </a:solidFill>
              </a:rPr>
              <a:t>В соответствии с положениями статьи 22 </a:t>
            </a:r>
            <a:r>
              <a:rPr lang="ru-RU" sz="1600" b="1" dirty="0">
                <a:solidFill>
                  <a:srgbClr val="FF0000"/>
                </a:solidFill>
              </a:rPr>
              <a:t>Закон</a:t>
            </a:r>
            <a:r>
              <a:rPr lang="en-US" sz="1600" b="1" dirty="0">
                <a:solidFill>
                  <a:srgbClr val="FF0000"/>
                </a:solidFill>
              </a:rPr>
              <a:t>a </a:t>
            </a:r>
            <a:r>
              <a:rPr lang="ru-RU" sz="1600" b="1" dirty="0">
                <a:solidFill>
                  <a:srgbClr val="FF0000"/>
                </a:solidFill>
              </a:rPr>
              <a:t>№ </a:t>
            </a:r>
            <a:r>
              <a:rPr lang="ro-RO" sz="1600" b="1" dirty="0">
                <a:solidFill>
                  <a:srgbClr val="FF0000"/>
                </a:solidFill>
              </a:rPr>
              <a:t>303/2013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о публичной услуге водоснабжения и канализации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o-RO" sz="1600" b="1" dirty="0">
                <a:solidFill>
                  <a:schemeClr val="tx1"/>
                </a:solidFill>
              </a:rPr>
              <a:t>(16) </a:t>
            </a:r>
            <a:r>
              <a:rPr lang="ru-RU" sz="1600" b="1" dirty="0">
                <a:solidFill>
                  <a:schemeClr val="tx1"/>
                </a:solidFill>
              </a:rPr>
              <a:t>За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превышение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tx1"/>
                </a:solidFill>
              </a:rPr>
              <a:t>нормативов предельно допустимых сбросов в канализационную систему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оператор исчисляет и взимает дополнительную плату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tx1"/>
                </a:solidFill>
              </a:rPr>
              <a:t>в соответствии с действующим законодательством и/или договором о предоставлении/поставке услуги водоснабжения и канализации.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o-RO" sz="1600" b="1" dirty="0">
                <a:solidFill>
                  <a:schemeClr val="tx1"/>
                </a:solidFill>
              </a:rPr>
              <a:t>(17) </a:t>
            </a:r>
            <a:r>
              <a:rPr lang="ru-RU" sz="1600" b="1" dirty="0">
                <a:solidFill>
                  <a:schemeClr val="tx1"/>
                </a:solidFill>
              </a:rPr>
              <a:t>При сбросе хозяйствующими субъектами в канализационную систему населенного пункта сточных вод, объем и уровень загрязнения которых </a:t>
            </a:r>
            <a:r>
              <a:rPr lang="ru-RU" sz="1600" b="1" dirty="0">
                <a:solidFill>
                  <a:srgbClr val="FF0000"/>
                </a:solidFill>
              </a:rPr>
              <a:t>не превышают нормативы</a:t>
            </a:r>
            <a:r>
              <a:rPr lang="ru-RU" sz="1600" b="1" dirty="0">
                <a:solidFill>
                  <a:schemeClr val="tx1"/>
                </a:solidFill>
              </a:rPr>
              <a:t>, утвержденные в порядке, предусмотренном действующим законодательством, </a:t>
            </a:r>
            <a:r>
              <a:rPr lang="ru-RU" sz="1600" b="1" dirty="0">
                <a:solidFill>
                  <a:srgbClr val="FF0000"/>
                </a:solidFill>
              </a:rPr>
              <a:t>применяются действующие на эту услугу тарифы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o-RO" sz="1600" b="1" dirty="0">
                <a:solidFill>
                  <a:schemeClr val="tx1"/>
                </a:solidFill>
              </a:rPr>
              <a:t>(18) </a:t>
            </a:r>
            <a:r>
              <a:rPr lang="ru-RU" sz="1600" b="1" dirty="0">
                <a:solidFill>
                  <a:schemeClr val="tx1"/>
                </a:solidFill>
              </a:rPr>
              <a:t>В случае, если количество веществ в суспензии, биохимическое потребление кислорода за пять дней (БПК 5) и другие показатели превышают нормативы, утвержденные в предусмотренном действующим законодательством порядке или соглашением о приеме, </a:t>
            </a:r>
            <a:r>
              <a:rPr lang="ru-RU" sz="1600" b="1" dirty="0">
                <a:solidFill>
                  <a:srgbClr val="FF0000"/>
                </a:solidFill>
              </a:rPr>
              <a:t>взимается дополнительная плата, рассчитанная пропорционально превышению предельно допустимых концентраций</a:t>
            </a:r>
            <a:r>
              <a:rPr lang="ru-RU" sz="1600" b="1" dirty="0">
                <a:solidFill>
                  <a:schemeClr val="tx1"/>
                </a:solidFill>
              </a:rPr>
              <a:t>, в соответствии с утвержденным Правительством Положением о требованиях к сбору, очистке и сбросу сточных вод в канализационную систему и/или в приемник для городских и сельских населенных пунктов.</a:t>
            </a:r>
            <a:br>
              <a:rPr lang="ru-RU" sz="1600" b="1" dirty="0">
                <a:solidFill>
                  <a:schemeClr val="tx1"/>
                </a:solidFill>
              </a:rPr>
            </a:br>
            <a:br>
              <a:rPr lang="ro-RO" sz="1600" b="1" dirty="0">
                <a:solidFill>
                  <a:schemeClr val="tx1"/>
                </a:solidFill>
              </a:rPr>
            </a:br>
            <a:br>
              <a:rPr lang="ro-RO" sz="1600" b="1" dirty="0">
                <a:solidFill>
                  <a:srgbClr val="FF0000"/>
                </a:solidFill>
              </a:rPr>
            </a:br>
            <a:endParaRPr lang="ro-RO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10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o-RO" sz="1600" b="1" dirty="0">
                <a:solidFill>
                  <a:schemeClr val="tx1"/>
                </a:solidFill>
              </a:rPr>
              <a:t>(19) </a:t>
            </a:r>
            <a:r>
              <a:rPr lang="ru-RU" sz="1600" b="1" dirty="0">
                <a:solidFill>
                  <a:schemeClr val="tx1"/>
                </a:solidFill>
              </a:rPr>
              <a:t>Потребители, допустившие сброс в публичную канализационную сеть материалов, приведших к полному или частичному выходу из строя канализационной системы населенного пункта, в том числе очистных сооружений, </a:t>
            </a:r>
            <a:r>
              <a:rPr lang="ru-RU" sz="1600" b="1" dirty="0">
                <a:solidFill>
                  <a:srgbClr val="FF0000"/>
                </a:solidFill>
              </a:rPr>
              <a:t>возмещают ущерб в порядке, установленном действующим законодательством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br>
              <a:rPr lang="ru-RU" sz="1600" b="1" dirty="0">
                <a:solidFill>
                  <a:schemeClr val="tx1"/>
                </a:solidFill>
              </a:rPr>
            </a:b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altLang="ro-R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Положения постановления правительства </a:t>
            </a:r>
            <a:r>
              <a:rPr lang="ro-R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950/2013</a:t>
            </a:r>
            <a:br>
              <a:rPr lang="ru-RU" altLang="ro-RO" sz="3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o-RO" sz="1600" b="1" dirty="0">
                <a:latin typeface="Arial" panose="020B0604020202020204" pitchFamily="34" charset="0"/>
              </a:rPr>
              <a:t>19</a:t>
            </a:r>
            <a:r>
              <a:rPr lang="ro-RO" sz="1600" b="1" baseline="30000" dirty="0">
                <a:latin typeface="Arial" panose="020B0604020202020204" pitchFamily="34" charset="0"/>
              </a:rPr>
              <a:t>22</a:t>
            </a:r>
            <a:r>
              <a:rPr lang="ro-RO" sz="1600" b="1" dirty="0">
                <a:latin typeface="Arial" panose="020B0604020202020204" pitchFamily="34" charset="0"/>
              </a:rPr>
              <a:t>.</a:t>
            </a:r>
            <a:r>
              <a:rPr lang="ro-RO" sz="1600" dirty="0">
                <a:latin typeface="Arial" panose="020B0604020202020204" pitchFamily="34" charset="0"/>
              </a:rPr>
              <a:t> </a:t>
            </a:r>
            <a:r>
              <a:rPr lang="ru-RU" altLang="ro-RO" sz="1600" b="1" dirty="0">
                <a:solidFill>
                  <a:srgbClr val="002060"/>
                </a:solidFill>
              </a:rPr>
              <a:t>Если по отчету об анализе проб сточных вод будут выявлены превышения значений показателей/параметров качества по отношению к ПДК загрязняющих веществ, установленному договором на оказание услуги канализации, </a:t>
            </a:r>
            <a:r>
              <a:rPr lang="ru-RU" altLang="ro-RO" sz="1600" b="1" dirty="0">
                <a:solidFill>
                  <a:srgbClr val="00B050"/>
                </a:solidFill>
              </a:rPr>
              <a:t>оператор рассчитает дополнительные платежи потребителю Расчет дополнительных платежей за превышение ПДК загрязняющих веществ при сбросе сточных вод в систему коммунальной канализации, установленный в приложении № </a:t>
            </a:r>
            <a:r>
              <a:rPr lang="ro-RO" sz="1600" b="1" dirty="0">
                <a:solidFill>
                  <a:srgbClr val="00B050"/>
                </a:solidFill>
              </a:rPr>
              <a:t>7</a:t>
            </a:r>
            <a:r>
              <a:rPr lang="ru-RU" altLang="ro-RO" sz="1600" b="1" dirty="0">
                <a:solidFill>
                  <a:srgbClr val="00B050"/>
                </a:solidFill>
              </a:rPr>
              <a:t>. </a:t>
            </a:r>
            <a:br>
              <a:rPr lang="ru-RU" sz="1600" b="1" dirty="0">
                <a:solidFill>
                  <a:srgbClr val="00B050"/>
                </a:solidFill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431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</a:rPr>
              <a:t>Методология расчета дополнительной платы за превышение ПДК загрязняющих веществ при сбросе сточных вод в публичные системы канализации </a:t>
            </a:r>
            <a:r>
              <a:rPr lang="ro-RO" sz="1600" b="1" dirty="0">
                <a:solidFill>
                  <a:srgbClr val="FF0000"/>
                </a:solidFill>
              </a:rPr>
              <a:t>(</a:t>
            </a:r>
            <a:r>
              <a:rPr lang="ru-RU" altLang="ro-RO" sz="1600" b="1" dirty="0">
                <a:solidFill>
                  <a:srgbClr val="FF0000"/>
                </a:solidFill>
              </a:rPr>
              <a:t>Приложение № 7 из </a:t>
            </a:r>
            <a:r>
              <a:rPr lang="ro-RO" sz="1600" b="1" dirty="0">
                <a:solidFill>
                  <a:srgbClr val="FF0000"/>
                </a:solidFill>
              </a:rPr>
              <a:t>HG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o-RO" sz="1600" b="1" dirty="0">
                <a:solidFill>
                  <a:srgbClr val="FF0000"/>
                </a:solidFill>
              </a:rPr>
              <a:t>950/2013)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 </a:t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1. </a:t>
            </a:r>
            <a:r>
              <a:rPr lang="ru-RU" sz="1600" b="1" dirty="0">
                <a:solidFill>
                  <a:srgbClr val="002060"/>
                </a:solidFill>
              </a:rPr>
              <a:t>В договоре на оказание публичной канализационной услуги устанавливается условие соблюдения ПДК конкретных показателей качества сточных вод, сбрасываемых потребителем, и допустимых суточных объемов сточных вод к отведению в общественную канализационную систему.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2. </a:t>
            </a:r>
            <a:r>
              <a:rPr lang="ru-RU" sz="1600" b="1" dirty="0">
                <a:solidFill>
                  <a:srgbClr val="002060"/>
                </a:solidFill>
              </a:rPr>
              <a:t>За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превышение ПДК </a:t>
            </a:r>
            <a:r>
              <a:rPr lang="ru-RU" sz="1600" b="1" dirty="0">
                <a:solidFill>
                  <a:srgbClr val="002060"/>
                </a:solidFill>
              </a:rPr>
              <a:t>показателей качества, установленных в договоре о приеме сточных вод и прилагаемых к договору на оказание канализационных услуг или указанных в приложении № 1 к настоящему Положению, </a:t>
            </a:r>
            <a:r>
              <a:rPr lang="ru-RU" sz="1600" b="1" dirty="0">
                <a:solidFill>
                  <a:srgbClr val="FF0000"/>
                </a:solidFill>
              </a:rPr>
              <a:t>начисляются дополнительные платежи. </a:t>
            </a:r>
            <a:br>
              <a:rPr lang="ru-RU" sz="1600" dirty="0"/>
            </a:br>
            <a:r>
              <a:rPr lang="ru-RU" sz="1600" b="1" dirty="0">
                <a:solidFill>
                  <a:srgbClr val="FF0000"/>
                </a:solidFill>
              </a:rPr>
              <a:t>Расчет доплаты за превышение значений показателей качества/ПДК выполняется для каждого загрязняющего вещества/ показателя качества, который превысил допустимое значение, и для каждого выпуска</a:t>
            </a:r>
            <a:r>
              <a:rPr lang="ru-RU" sz="1600" b="1" dirty="0">
                <a:solidFill>
                  <a:srgbClr val="002060"/>
                </a:solidFill>
              </a:rPr>
              <a:t>, указанного в договоре о приемке сточных вод и/или в договоре на оказание/предоставление услуги водоснабжения и канализации.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dirty="0"/>
              <a:t> </a:t>
            </a:r>
            <a:br>
              <a:rPr lang="ro-RO" sz="1600" b="1" dirty="0">
                <a:solidFill>
                  <a:srgbClr val="002060"/>
                </a:solidFill>
              </a:rPr>
            </a:b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 </a:t>
            </a:r>
            <a:br>
              <a:rPr lang="ro-RO" sz="1600" b="1" dirty="0">
                <a:solidFill>
                  <a:srgbClr val="002060"/>
                </a:solidFill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453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o-RO" sz="1600" b="1" dirty="0">
                <a:solidFill>
                  <a:srgbClr val="002060"/>
                </a:solidFill>
              </a:rPr>
              <a:t>3. </a:t>
            </a:r>
            <a:r>
              <a:rPr lang="ru-RU" sz="1600" b="1" dirty="0">
                <a:solidFill>
                  <a:srgbClr val="002060"/>
                </a:solidFill>
              </a:rPr>
              <a:t>Для каждого выпуска сточных вод регистрируются следующие данные: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- среднесуточный допустимый расход сброса сточных вод (л/с);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- среднесуточное время работы выпуска (ч);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- качественные показатели (загрязняющие вещества) в сбрасываемых сточных водах.</a:t>
            </a:r>
            <a:br>
              <a:rPr lang="ru-RU" sz="1600" b="1" dirty="0">
                <a:solidFill>
                  <a:srgbClr val="002060"/>
                </a:solidFill>
              </a:rPr>
            </a:b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 </a:t>
            </a:r>
            <a:br>
              <a:rPr lang="ro-RO" sz="1600" b="1" dirty="0">
                <a:solidFill>
                  <a:srgbClr val="002060"/>
                </a:solidFill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488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1708686"/>
            <a:ext cx="8686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o-RO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ro-RO" altLang="ro-RO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Дополнительная</a:t>
            </a:r>
            <a:r>
              <a:rPr lang="ro-RO" altLang="ro-RO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altLang="ro-RO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плата</a:t>
            </a:r>
            <a:r>
              <a:rPr lang="ro-RO" altLang="ro-RO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altLang="ro-RO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рассчитывается</a:t>
            </a:r>
            <a:r>
              <a:rPr lang="ro-RO" altLang="ro-RO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altLang="ro-RO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ro-RO" altLang="ro-RO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altLang="ro-RO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формуле</a:t>
            </a:r>
            <a:r>
              <a:rPr lang="ro-RO" altLang="ro-RO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</a:t>
            </a:r>
            <a:endParaRPr lang="ru-RU" alt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alt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o-RO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o-RO" altLang="ro-RO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  <a:endParaRPr kumimoji="0" lang="ro-RO" altLang="ro-RO" sz="47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\\apa-canal.md\elex\elexdb\8038da89e49ac5eabb489cfc6cea9fc1\d06c3d42f90c426181c5edfa4f36900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" b="42717"/>
          <a:stretch/>
        </p:blipFill>
        <p:spPr bwMode="auto">
          <a:xfrm>
            <a:off x="1262961" y="2257721"/>
            <a:ext cx="6259273" cy="3608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51452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736" y="1625784"/>
            <a:ext cx="861609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Значения вышеуказанных терминов и показателей следующее: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Ps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дополнительная плата;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 – уровень дополнительной оплаты за условный килограмм загрязняющих веществ, установленный в размере, равном тарифу на публичную услуги по приему сточных вод в канализацию и очистке сточных вод, с единицей измерения в леях/м3 перерасчётом в леях/кг;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Kp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коэффициент оплаты соответствующего общего количества загрязняющих веществ, сбрасываемых сверх разрешенного лимита за расчетный период;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Cn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нормативная концентрация, допустимая к выпуску сточных вод и, выраженная в мг/л, перенятая в договоре о приемке сточных вод и/или в договоре на оказание/предоставление публичной слуги водоснабжения и/или канализации и очистке сточных вод или в приложении № 1 к настоящему Положению;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 – среднесуточная продолжительность осуществления фактического выпуска, для которой расчет производится в часах/сутки;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 – продолжительность деятельности потребителя между двумя последовательными измерениями, выраженная в количестве рабочих дней;</a:t>
            </a:r>
          </a:p>
        </p:txBody>
      </p:sp>
    </p:spTree>
    <p:extLst>
      <p:ext uri="{BB962C8B-B14F-4D97-AF65-F5344CB8AC3E}">
        <p14:creationId xmlns:p14="http://schemas.microsoft.com/office/powerpoint/2010/main" val="8468679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12/07/2021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736" y="1625784"/>
            <a:ext cx="86160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Qrm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фактический средний расход сточных вод, сбрасываемых потребителем, определяемый на основе показаний измерительных приборов, установленных на выпуске, если они установлены и предоставляют информацию о среднем расходе или, если нет измерительных приборов определения фактического среднего расхода, он будет рассчитан исходя из количества отводимых сточных вод с применением формулы (4);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Crm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фактическая средняя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концентрация, определяемая физико-химическими анализами проб воды, принятая в соответствии с результатами лабораторных исследований, определяется по формуле (5), если пробы потребителя не учитываются, или по формуле (6), если пробы потребителя принимаются во внимание;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C(ro1) и C(ro2) – концентрация, зарегистрированная оператором публичной канализационной службы по датам t1 и t2 соответственно;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C(</a:t>
            </a:r>
            <a:r>
              <a:rPr lang="ru-RU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ram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 – средняя концентрация сточных вод, определяется потребителем на основе собственного контроля сбрасываемых сточных вод;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Расчетная средняя концентрация между двумя последовательными определениями, независимо от рассматриваемого временного интервала;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Ai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коэффициент агрессивности согласно таблице:</a:t>
            </a:r>
            <a:endParaRPr lang="ro-RO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92031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2590</TotalTime>
  <Words>2797</Words>
  <Application>Microsoft Office PowerPoint</Application>
  <PresentationFormat>Expunere pe ecran (4:3)</PresentationFormat>
  <Paragraphs>193</Paragraphs>
  <Slides>19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Arial Narrow</vt:lpstr>
      <vt:lpstr>Calibri</vt:lpstr>
      <vt:lpstr>Georgia</vt:lpstr>
      <vt:lpstr>Times New Roman</vt:lpstr>
      <vt:lpstr>GIZ_Banner_Kopfzeile-Ausland (3)</vt:lpstr>
      <vt:lpstr>Курс обучения для сотрудников операторов «Апа-Канал»   Modulul: Применение санкций   Sesiunea 6.    Expert,  Rusnac Arcadie S.A. „Apă – Canal Chişinău”  13 – 14 iulie 2021,  Chișinău</vt:lpstr>
      <vt:lpstr>   Цель курса:  1. Описание текущей ситуации в области исчисления и применения платежей за превышение предельно допустимых концентраций загрязняющих веществ в сточных водах, сбрасываемых производственными (промышленными) предприятиями, оказание услуг по мере необходимости.  2. Применение санкций при несанкционированном подключении к водопроводным и канализационным сетям.   </vt:lpstr>
      <vt:lpstr>В соответствии с положениями статьи 22 Законa № 303/2013 о публичной услуге водоснабжения и канализации (16) За превышение нормативов предельно допустимых сбросов в канализационную систему оператор исчисляет и взимает дополнительную плату в соответствии с действующим законодательством и/или договором о предоставлении/поставке услуги водоснабжения и канализации.  (17) При сбросе хозяйствующими субъектами в канализационную систему населенного пункта сточных вод, объем и уровень загрязнения которых не превышают нормативы, утвержденные в порядке, предусмотренном действующим законодательством, применяются действующие на эту услугу тарифы. (18) В случае, если количество веществ в суспензии, биохимическое потребление кислорода за пять дней (БПК 5) и другие показатели превышают нормативы, утвержденные в предусмотренном действующим законодательством порядке или соглашением о приеме, взимается дополнительная плата, рассчитанная пропорционально превышению предельно допустимых концентраций, в соответствии с утвержденным Правительством Положением о требованиях к сбору, очистке и сбросу сточных вод в канализационную систему и/или в приемник для городских и сельских населенных пунктов.   </vt:lpstr>
      <vt:lpstr>(19) Потребители, допустившие сброс в публичную канализационную сеть материалов, приведших к полному или частичному выходу из строя канализационной системы населенного пункта, в том числе очистных сооружений, возмещают ущерб в порядке, установленном действующим законодательством.   Положения постановления правительства 950/2013 1922. Если по отчету об анализе проб сточных вод будут выявлены превышения значений показателей/параметров качества по отношению к ПДК загрязняющих веществ, установленному договором на оказание услуги канализации, оператор рассчитает дополнительные платежи потребителю Расчет дополнительных платежей за превышение ПДК загрязняющих веществ при сбросе сточных вод в систему коммунальной канализации, установленный в приложении № 7.  </vt:lpstr>
      <vt:lpstr>Методология расчета дополнительной платы за превышение ПДК загрязняющих веществ при сбросе сточных вод в публичные системы канализации (Приложение № 7 из HG 950/2013)   1. В договоре на оказание публичной канализационной услуги устанавливается условие соблюдения ПДК конкретных показателей качества сточных вод, сбрасываемых потребителем, и допустимых суточных объемов сточных вод к отведению в общественную канализационную систему. 2. За превышение ПДК показателей качества, установленных в договоре о приеме сточных вод и прилагаемых к договору на оказание канализационных услуг или указанных в приложении № 1 к настоящему Положению, начисляются дополнительные платежи.  Расчет доплаты за превышение значений показателей качества/ПДК выполняется для каждого загрязняющего вещества/ показателя качества, который превысил допустимое значение, и для каждого выпуска, указанного в договоре о приемке сточных вод и/или в договоре на оказание/предоставление услуги водоснабжения и канализации.      </vt:lpstr>
      <vt:lpstr>3. Для каждого выпуска сточных вод регистрируются следующие данные: - среднесуточный допустимый расход сброса сточных вод (л/с); - среднесуточное время работы выпуска (ч); - качественные показатели (загрязняющие вещества) в сбрасываемых сточных водах.    </vt:lpstr>
      <vt:lpstr>Prezentare PowerPoint</vt:lpstr>
      <vt:lpstr>Prezentare PowerPoint</vt:lpstr>
      <vt:lpstr>Prezentare PowerPoint</vt:lpstr>
      <vt:lpstr>Prezentare PowerPoint</vt:lpstr>
      <vt:lpstr>5. В случае ливневых дождей, которые могут привести к значительному увеличению концентраций взвешенных веществ, БПК5, ХПК на выпуске, по сравнению со значениями статистической обработки, количество загрязняющих веществ, принимается в расчет по взаимному согласию, без учета дополнительного зарегистрированного объема. 6. Потребитель вправе оспорить налоговую фактуру в судебной инстанции. В противном случае, потребитель обязан оплатить соответствующий счет в порядке и сроки, установленные в договоре на предоставление услуг.    </vt:lpstr>
      <vt:lpstr>Пример расчета в соответствии с положениями приложения № 7 HG № 950/2013  Сбрасываемый поток в общественную канализацию - 100 м3 / месяц = ​​0,175 л/с. В результате лабораторных исследований было обнаружено превышение содержания взвешенных веществ, поэтому Cr Взвешенные материалы (MS) - 750 мг/л Cn MS - 350 мг/л Коэффициент агрессивности Ai для MS составляет 0,33 Kpi - коэффициент оплаты рассчитывается по формуле:    Таким образом, Kpi = 0,0036 x 22 x 8 x 0,33 x 0,157 x (750-350) = 13,13 кг  N - уровень доплаты за кг условные загрязненные вещества, устанавливаемые в размере, равном тарифу на услуги коммунальной канализации и очистки, с единицей измерения от лей / м3 до лей / кг;  Соответственно, тариф на коммунальные услуги канализации и очистки - 11,17 лей/м3    N = 11,17 лей/м3/1000 кг/м3 = 0,01117 лей/кг. В итоге Ps (доплата) составляет: Ps = N x Kpi x 103 = 0,01117 лей/кг x 13,13 x 103 = 146,67 лея, что составляет 9,34 лея/м3, без НДС.     </vt:lpstr>
      <vt:lpstr>Заключение:   I. Расчет для применения дополнительных платежей к промышленным (производственным) предприятиям, оказывающим услуги, в зависимости от обстоятельств, которые сбросили в систему коммунальной канализации, концентрация которых превышает утвержденную ПДК, выполняется:  1. В соответствии с положения Закона № 303/2013 - пропорционально превышению ПДК;   2. В соответствии с положениями HG 950/2013 - для каждого загрязнителя / показателя качества, который превысил допустимое значение, согласно приложению № 7 HG 950/2013 (пример представлен выше).   Соответственно, толкование вышеуказанных актов совершенно разное, с разным смыслом, что не обеспечивает «единого решения» и единого толкования и применения документов, что фактически может привести к исчислению совершенно разных доплат.    </vt:lpstr>
      <vt:lpstr>II. Если экономический агент:  a) сбрасывает сточные воды в общественную канализацию в пределах установленных норм, на основании договора на поставку/оказание услуг водоснабжения и канализации, заключенного с оператором, то он обязан оплатить оказание услуг общественной канализации по действующим тарифам, утверждены в порядке, установленном НАРЭ, и оплачены оператору;   b) сбрасывает сточные воды в общественную канализацию сверх установленных норм, на основании договора на оказание коммунальных услуг водоснабжения и канализации, заключенного с оператором, то он должен оплатить дополнительные сборы за превышение правил сброса сточных вод в общественная канализация, канализация, за которую необходимо заплатить оператору;   c) отводит сточные воды только в общественную канализацию, как в пределах установленных норм, так и сверх установленных норм, на основании заключенного с оператором договора оказания коммунальных услуг водоснабжения и канализации, то он должен оплатить указанные платежи по пункты а) и б) настоящего раздела с учетом периодов, в которые сточные воды сбрасывались в пределах нормативов и с превышением установленных нормативов (ПДК), а также объемы, потоки сточных вод, установленные в эти периоды;      </vt:lpstr>
      <vt:lpstr>d) с экономической или технологической точки зрения, он не может соответствовать условиям для сброса сточных вод в общественные канализационные сети, а мощность коммунальных очистных сооружений позволяет надлежащую очистку сточных вод и, если они сбрасывают сточные воды только в общественную канализационную систему по контракту сброс перегруженных сточных вод, заключенный с оператором, то он должен оплатить:  - плата за услуги канализации с применением к тарифу на услуги коммунальной канализации и очистки сточных вод коэффициента, установленного для дополнительной загрузки с объемами сточных вод и / или загрязняющих веществ, превышающими ПДК, и уплачивается оператору;  - оплата за оказание услуг общественной канализации на основании действующих тарифов, утвержденных в порядке, установленном НАРЭ, и уплаченная оператору;  e) имеет собственную канализационную систему, через которую очищенные сточные воды сбрасываются в эмиссар, а затем, в зависимости от ситуации, соответствует ли она правилам DLA, она обязана рассчитывать и вносить в государственный бюджет следующие платежи:     </vt:lpstr>
      <vt:lpstr>- для сбросов загрязняющих веществ со сточными водами в водные объекты в пределах установленных правил (DLA) и превышающих установленные нормы (DLA), которые должны рассчитываться им в соответствии с положениями Закона 1540/1998, Приказ № 15 от 22-01-2019 об утверждении формы отчетности (EMPOLDEP19), порядке ее заполнения и Инструкции по расчету и оплате платежей за выбросы и сбросы загрязняющих веществ и хранилищ отходов МАДРМ и Приказ №. 1721 от 12.05.2014 «Об утверждении Инструкции по составлению и представлению Отчета по налогам на природные ресурсы» (Форма TRN 15) и Формы TRN 15 ГЛАВНОЙ ГОСУДАРСТВЕННОЙ ФИСКАЛЬНОЙ ИНСПЕКЦИИ;  f) имеет два или более выхода сточных вод, из которых по крайней мере один сбрасывает сточные воды в общественную канализационную систему, а другой сбрасывает сточные воды в водные ресурсы, а затем, в зависимости от того, соблюдаются ли правила CMA и DLA, объемов, сбрасываемых через каждый рот отдельно, а также в зависимости от вида и содержания договора, который он заключил с оператором, должен производить платежи в соответствии с ситуациями, описанными выше.    </vt:lpstr>
      <vt:lpstr>III. Нормативные акты, которые были отменены:  - С одобрения Приказом № 15 от 22.01.2019, Распоряжение Министерства окружающей среды и территориального планирования № 1704 от 17 апреля 2000 г. о расчете платы за загрязнение окружающей среды в Республике Молдова (MO Республики Молдова, 2000 г., № 112).   Ранее Постановлением МССР № 282 от 09.09.1988 «О дифференцированных тарифах и условиях приема сточных вод в коммунальную канализацию» установлена ​​методика применения и расчета дифференцированного тарифа в случае превышения утвержденных норм сброса в централизованную канализацию.    </vt:lpstr>
      <vt:lpstr>Штрафы за несанкционированное подключение к водопроводу и канализации  В соответствии со ст. 170 Кодекса о правонарушениях Республики Молдова № 218-XVI от 24.10.2008 (в силе с 31.05.2009), переиздано: Официальный вестник № 78-84, ст.100 от 17.03.2017, MO № 3-6, ст. 15 от 16.01.2009 для:  (1) Несанкционированное (без наличия технических условий от поставщика) подключение к системе водоснабжения и канализационной системе влечет наложение штрафа на физических лиц в размере от 30 до 60 условных единиц, на должностных лиц в размере от 45 до 120 условных единиц и на юридических лиц в размере от 210 до 270 условных единиц. (2) Подключение к системе водоснабжения и канализационной системе с нарушением технических условий влечет наложение штрафа на физических лиц в размере от 15 до 30 условных единиц, на должностных лиц в размере от 30 до 60 условных единиц и на юридических лиц в размере от 120 до 180 условных единиц.  В рамках A.O. «Апа-Канал Кишинэу» все несанкционированные подключения к системе водоснабжения и канализации производятся линейными инспекторами, а затем файл передается во внутреннюю комиссию для его анализа и применения соответствующих санкций.   </vt:lpstr>
      <vt:lpstr>Prezentare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Rusnac Arcadie Ion</cp:lastModifiedBy>
  <cp:revision>242</cp:revision>
  <cp:lastPrinted>2021-07-08T10:23:29Z</cp:lastPrinted>
  <dcterms:created xsi:type="dcterms:W3CDTF">2013-09-05T11:54:56Z</dcterms:created>
  <dcterms:modified xsi:type="dcterms:W3CDTF">2021-07-12T05:13:45Z</dcterms:modified>
</cp:coreProperties>
</file>