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6" r:id="rId3"/>
    <p:sldId id="383" r:id="rId4"/>
    <p:sldId id="387" r:id="rId5"/>
    <p:sldId id="367" r:id="rId6"/>
    <p:sldId id="368" r:id="rId7"/>
    <p:sldId id="369" r:id="rId8"/>
    <p:sldId id="372" r:id="rId9"/>
    <p:sldId id="386" r:id="rId10"/>
    <p:sldId id="389" r:id="rId11"/>
    <p:sldId id="391" r:id="rId12"/>
    <p:sldId id="392" r:id="rId13"/>
    <p:sldId id="399" r:id="rId14"/>
    <p:sldId id="401" r:id="rId15"/>
    <p:sldId id="400" r:id="rId16"/>
    <p:sldId id="402" r:id="rId17"/>
    <p:sldId id="403" r:id="rId18"/>
    <p:sldId id="406" r:id="rId19"/>
    <p:sldId id="404" r:id="rId20"/>
    <p:sldId id="405" r:id="rId21"/>
    <p:sldId id="407" r:id="rId22"/>
    <p:sldId id="408" r:id="rId23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9AE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76682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92" y="-10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65" cy="512194"/>
          </a:xfrm>
          <a:prstGeom prst="rect">
            <a:avLst/>
          </a:prstGeom>
        </p:spPr>
        <p:txBody>
          <a:bodyPr vert="horz" wrap="square" lIns="96397" tIns="48198" rIns="96397" bIns="4819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4577" y="0"/>
            <a:ext cx="3078265" cy="512194"/>
          </a:xfrm>
          <a:prstGeom prst="rect">
            <a:avLst/>
          </a:prstGeom>
        </p:spPr>
        <p:txBody>
          <a:bodyPr vert="horz" wrap="square" lIns="96397" tIns="48198" rIns="96397" bIns="4819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F2188CF-E6BE-4A31-AA83-53A258BD73EB}" type="datetimeFigureOut">
              <a:rPr lang="ru-RU"/>
              <a:pPr>
                <a:defRPr/>
              </a:pPr>
              <a:t>27.01.2024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0101"/>
            <a:ext cx="3078265" cy="512194"/>
          </a:xfrm>
          <a:prstGeom prst="rect">
            <a:avLst/>
          </a:prstGeom>
        </p:spPr>
        <p:txBody>
          <a:bodyPr vert="horz" wrap="square" lIns="96397" tIns="48198" rIns="96397" bIns="4819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4577" y="9720101"/>
            <a:ext cx="3078265" cy="512194"/>
          </a:xfrm>
          <a:prstGeom prst="rect">
            <a:avLst/>
          </a:prstGeom>
        </p:spPr>
        <p:txBody>
          <a:bodyPr vert="horz" wrap="square" lIns="96397" tIns="48198" rIns="96397" bIns="48198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BF5A7865-A7FC-4D76-9431-13EB8A6EB2B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65" cy="512194"/>
          </a:xfrm>
          <a:prstGeom prst="rect">
            <a:avLst/>
          </a:prstGeom>
        </p:spPr>
        <p:txBody>
          <a:bodyPr vert="horz" wrap="square" lIns="96397" tIns="48198" rIns="96397" bIns="4819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4577" y="0"/>
            <a:ext cx="3078265" cy="512194"/>
          </a:xfrm>
          <a:prstGeom prst="rect">
            <a:avLst/>
          </a:prstGeom>
        </p:spPr>
        <p:txBody>
          <a:bodyPr vert="horz" wrap="square" lIns="96397" tIns="48198" rIns="96397" bIns="4819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6D6BD19-EBE1-4E53-A6F4-CA2D01871DD5}" type="datetimeFigureOut">
              <a:rPr lang="ru-RU"/>
              <a:pPr>
                <a:defRPr/>
              </a:pPr>
              <a:t>27.01.2024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6763"/>
            <a:ext cx="6824663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97" tIns="48198" rIns="96397" bIns="4819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652" y="4862370"/>
            <a:ext cx="5682762" cy="4605112"/>
          </a:xfrm>
          <a:prstGeom prst="rect">
            <a:avLst/>
          </a:prstGeom>
        </p:spPr>
        <p:txBody>
          <a:bodyPr vert="horz" wrap="square" lIns="96397" tIns="48198" rIns="96397" bIns="4819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0101"/>
            <a:ext cx="3078265" cy="512194"/>
          </a:xfrm>
          <a:prstGeom prst="rect">
            <a:avLst/>
          </a:prstGeom>
        </p:spPr>
        <p:txBody>
          <a:bodyPr vert="horz" wrap="square" lIns="96397" tIns="48198" rIns="96397" bIns="4819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4577" y="9720101"/>
            <a:ext cx="3078265" cy="512194"/>
          </a:xfrm>
          <a:prstGeom prst="rect">
            <a:avLst/>
          </a:prstGeom>
        </p:spPr>
        <p:txBody>
          <a:bodyPr vert="horz" wrap="square" lIns="96397" tIns="48198" rIns="96397" bIns="48198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D0A29472-CCB5-4A57-A478-F9F0CC48236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77800"/>
            <a:ext cx="8858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7"/>
          <p:cNvCxnSpPr/>
          <p:nvPr userDrawn="1"/>
        </p:nvCxnSpPr>
        <p:spPr>
          <a:xfrm flipV="1">
            <a:off x="0" y="1009650"/>
            <a:ext cx="12192000" cy="38100"/>
          </a:xfrm>
          <a:prstGeom prst="line">
            <a:avLst/>
          </a:prstGeom>
          <a:ln w="76200">
            <a:solidFill>
              <a:srgbClr val="2D7B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9115" y="449405"/>
            <a:ext cx="2765945" cy="437699"/>
          </a:xfrm>
        </p:spPr>
        <p:txBody>
          <a:bodyPr/>
          <a:lstStyle>
            <a:lvl1pPr marL="0" indent="0" algn="ctr">
              <a:buNone/>
              <a:defRPr sz="1600" b="1" baseline="0">
                <a:latin typeface="Book Antiqua" pitchFamily="18" charset="0"/>
                <a:cs typeface="Browallia New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6563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82A7B-BB72-433F-867C-6D8607284925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BCD56-0B48-4E07-82BE-A225871FF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4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AED6B-D04B-4F75-A6C2-CF96EBBD6560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7E0ED-DA0C-4BE4-B816-15EE27B318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73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16707-03F3-4767-BF25-E05A272D38AC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D3891-329B-4735-89F4-5A401AF2F0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171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E0321-C056-4922-86AB-B59CC3F14B30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71C4F-B89E-427D-9487-DF79947F1D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87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0737850" y="6654800"/>
            <a:ext cx="1193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defRPr/>
            </a:pPr>
            <a:fld id="{73CEC005-3E09-4A4F-AB2A-31BF798DF54A}" type="slidenum">
              <a:rPr lang="en-US" altLang="en-US" sz="800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altLang="en-US" sz="80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584325"/>
            <a:ext cx="10972800" cy="4360366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SzPct val="100000"/>
              <a:buFont typeface="Arial"/>
              <a:buChar char="•"/>
              <a:defRPr sz="2800" b="0" spc="0">
                <a:solidFill>
                  <a:srgbClr val="535352"/>
                </a:solidFill>
                <a:latin typeface="Calibri"/>
                <a:cs typeface="Calibri"/>
              </a:defRPr>
            </a:lvl1pPr>
            <a:lvl2pPr>
              <a:defRPr>
                <a:solidFill>
                  <a:srgbClr val="535352"/>
                </a:solidFill>
                <a:latin typeface="Calibri"/>
                <a:cs typeface="Calibri"/>
              </a:defRPr>
            </a:lvl2pPr>
            <a:lvl3pPr marL="1143000" indent="-228600">
              <a:buSzPct val="83000"/>
              <a:buFont typeface="Courier New"/>
              <a:buChar char="o"/>
              <a:defRPr>
                <a:solidFill>
                  <a:srgbClr val="535352"/>
                </a:solidFill>
                <a:latin typeface="Calibri"/>
                <a:cs typeface="Calibri"/>
              </a:defRPr>
            </a:lvl3pPr>
            <a:lvl4pPr>
              <a:defRPr>
                <a:solidFill>
                  <a:srgbClr val="535352"/>
                </a:solidFill>
                <a:latin typeface="Calibri"/>
                <a:cs typeface="Calibri"/>
              </a:defRPr>
            </a:lvl4pPr>
            <a:lvl5pPr>
              <a:defRPr>
                <a:solidFill>
                  <a:srgbClr val="535352"/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32467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p">
    <p:bg>
      <p:bgPr>
        <a:gradFill rotWithShape="1">
          <a:gsLst>
            <a:gs pos="0">
              <a:srgbClr val="FFFFFF"/>
            </a:gs>
            <a:gs pos="50000">
              <a:srgbClr val="FBFBFB"/>
            </a:gs>
            <a:gs pos="100000">
              <a:srgbClr val="D0D0D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39834-DEA7-4670-8B93-0B64E305C9C4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3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9DF9FC-D482-4026-99CC-11F52A6EC3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62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77800"/>
            <a:ext cx="8858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7"/>
          <p:cNvCxnSpPr/>
          <p:nvPr userDrawn="1"/>
        </p:nvCxnSpPr>
        <p:spPr>
          <a:xfrm flipV="1">
            <a:off x="0" y="1009650"/>
            <a:ext cx="12192000" cy="38100"/>
          </a:xfrm>
          <a:prstGeom prst="line">
            <a:avLst/>
          </a:prstGeom>
          <a:ln w="76200">
            <a:solidFill>
              <a:srgbClr val="2D7B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9115" y="449405"/>
            <a:ext cx="2765945" cy="437699"/>
          </a:xfrm>
        </p:spPr>
        <p:txBody>
          <a:bodyPr/>
          <a:lstStyle>
            <a:lvl1pPr marL="0" indent="0" algn="ctr">
              <a:buNone/>
              <a:defRPr sz="1600" b="1" baseline="0">
                <a:latin typeface="Book Antiqua" pitchFamily="18" charset="0"/>
                <a:cs typeface="Browallia New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341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60F2-1C7C-403B-8619-9B2BF41879AA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0D6B4-5150-4ECE-B1E4-9DF6CCCA4F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55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EE82-33C4-4C4E-B407-5F46F95C5E89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E5CDB-AFA1-406B-B144-1A2C7D1D9A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24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867C3-D692-49AE-BFEC-1718F9A868CA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D34CB-B8E9-410D-A42D-DFB44A26C9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7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0B4E-C504-4CD6-83FF-1513385DE6DC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BD18E-2C32-4C96-9F06-A57742B0D2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47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0A1BC-47B5-48AC-B144-F3D04CBADA6F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3DA43-76B0-42DD-A434-1EAD427AB0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79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98025-60E0-47E1-A526-C9FAD5B17FB8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1DCB4-DEAC-473B-8984-7AFF037C40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81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8065-2644-4D25-8340-045275F37214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E2A14-0BFB-47DD-BB78-64A7968244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68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E9D8C6-BE86-4427-B785-C2304466DA9D}" type="datetimeFigureOut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283F1B-2405-4DB5-BCF0-DABBAA81EE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0" r:id="rId1"/>
    <p:sldLayoutId id="2147484731" r:id="rId2"/>
    <p:sldLayoutId id="2147484718" r:id="rId3"/>
    <p:sldLayoutId id="2147484719" r:id="rId4"/>
    <p:sldLayoutId id="2147484720" r:id="rId5"/>
    <p:sldLayoutId id="2147484721" r:id="rId6"/>
    <p:sldLayoutId id="2147484722" r:id="rId7"/>
    <p:sldLayoutId id="2147484723" r:id="rId8"/>
    <p:sldLayoutId id="2147484724" r:id="rId9"/>
    <p:sldLayoutId id="2147484725" r:id="rId10"/>
    <p:sldLayoutId id="2147484726" r:id="rId11"/>
    <p:sldLayoutId id="2147484727" r:id="rId12"/>
    <p:sldLayoutId id="2147484728" r:id="rId13"/>
    <p:sldLayoutId id="2147484732" r:id="rId14"/>
    <p:sldLayoutId id="2147484733" r:id="rId1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50000">
              <a:srgbClr val="FBFBFB"/>
            </a:gs>
            <a:gs pos="100000">
              <a:srgbClr val="D0D0D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325563"/>
            <a:ext cx="10034588" cy="41941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Основные изменения налогового законодательства на </a:t>
            </a:r>
            <a:r>
              <a:rPr lang="en-US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20</a:t>
            </a:r>
            <a:r>
              <a:rPr lang="ro-RO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24</a:t>
            </a:r>
            <a:r>
              <a:rPr lang="ru-RU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 год</a:t>
            </a:r>
            <a:r>
              <a:rPr lang="en-US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ro-RO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ro-RO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en-US" altLang="en-US" sz="3600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altLang="en-US" b="1" dirty="0">
                <a:latin typeface="Calibri" panose="020F0502020204030204" pitchFamily="34" charset="0"/>
              </a:rPr>
              <a:t>НДС</a:t>
            </a:r>
            <a:r>
              <a:rPr lang="ro-RO" altLang="en-US" b="1" dirty="0">
                <a:latin typeface="Calibri" panose="020F0502020204030204" pitchFamily="34" charset="0"/>
              </a:rPr>
              <a:t/>
            </a:r>
            <a:br>
              <a:rPr lang="ro-RO" altLang="en-US" b="1" dirty="0">
                <a:latin typeface="Calibri" panose="020F0502020204030204" pitchFamily="34" charset="0"/>
              </a:rPr>
            </a:br>
            <a:endParaRPr lang="en-US" altLang="en-US" i="1" dirty="0">
              <a:latin typeface="Calibri" panose="020F0502020204030204" pitchFamily="34" charset="0"/>
            </a:endParaRPr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7787811" y="5737225"/>
            <a:ext cx="3760342" cy="746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en-US" sz="1800" b="1" i="1" dirty="0">
                <a:solidFill>
                  <a:srgbClr val="FF0000"/>
                </a:solidFill>
              </a:rPr>
              <a:t>Закон № </a:t>
            </a:r>
            <a:r>
              <a:rPr lang="ro-RO" altLang="en-US" sz="1800" b="1" i="1" dirty="0">
                <a:solidFill>
                  <a:srgbClr val="FF0000"/>
                </a:solidFill>
              </a:rPr>
              <a:t>212  </a:t>
            </a:r>
            <a:r>
              <a:rPr lang="ru-RU" altLang="en-US" sz="1800" b="1" i="1" dirty="0">
                <a:solidFill>
                  <a:srgbClr val="FF0000"/>
                </a:solidFill>
              </a:rPr>
              <a:t>от </a:t>
            </a:r>
            <a:r>
              <a:rPr lang="ro-RO" altLang="en-US" sz="1800" b="1" i="1" dirty="0">
                <a:solidFill>
                  <a:srgbClr val="FF0000"/>
                </a:solidFill>
              </a:rPr>
              <a:t>20 </a:t>
            </a:r>
            <a:r>
              <a:rPr lang="ru-RU" altLang="en-US" sz="1800" b="1" i="1" dirty="0">
                <a:solidFill>
                  <a:srgbClr val="FF0000"/>
                </a:solidFill>
              </a:rPr>
              <a:t>июля</a:t>
            </a:r>
            <a:r>
              <a:rPr lang="ro-RO" altLang="en-US" sz="1800" b="1" i="1" dirty="0">
                <a:solidFill>
                  <a:srgbClr val="FF0000"/>
                </a:solidFill>
              </a:rPr>
              <a:t> 2023</a:t>
            </a:r>
          </a:p>
          <a:p>
            <a:pPr>
              <a:buNone/>
            </a:pPr>
            <a:r>
              <a:rPr lang="ru-RU" altLang="en-US" sz="1800" b="1" i="1" dirty="0">
                <a:solidFill>
                  <a:srgbClr val="FF0000"/>
                </a:solidFill>
              </a:rPr>
              <a:t>Закон № </a:t>
            </a:r>
            <a:r>
              <a:rPr lang="ro-RO" altLang="en-US" sz="1800" b="1" i="1" dirty="0">
                <a:solidFill>
                  <a:srgbClr val="FF0000"/>
                </a:solidFill>
              </a:rPr>
              <a:t>356  </a:t>
            </a:r>
            <a:r>
              <a:rPr lang="ru-RU" altLang="en-US" sz="1800" b="1" i="1" dirty="0">
                <a:solidFill>
                  <a:srgbClr val="FF0000"/>
                </a:solidFill>
              </a:rPr>
              <a:t>от </a:t>
            </a:r>
            <a:r>
              <a:rPr lang="ro-RO" altLang="en-US" sz="1800" b="1" i="1" dirty="0">
                <a:solidFill>
                  <a:srgbClr val="FF0000"/>
                </a:solidFill>
              </a:rPr>
              <a:t>29 </a:t>
            </a:r>
            <a:r>
              <a:rPr lang="ru-RU" altLang="en-US" sz="1800" b="1" i="1" dirty="0">
                <a:solidFill>
                  <a:srgbClr val="FF0000"/>
                </a:solidFill>
              </a:rPr>
              <a:t>декабря </a:t>
            </a:r>
            <a:r>
              <a:rPr lang="ro-RO" altLang="en-US" sz="1800" b="1" i="1" dirty="0">
                <a:solidFill>
                  <a:srgbClr val="FF0000"/>
                </a:solidFill>
              </a:rPr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8F5CA-9316-4B84-97B0-59CA33849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94" y="374089"/>
            <a:ext cx="10515600" cy="1325563"/>
          </a:xfrm>
        </p:spPr>
        <p:txBody>
          <a:bodyPr/>
          <a:lstStyle/>
          <a:p>
            <a:r>
              <a:rPr lang="ru-RU" sz="2400" dirty="0">
                <a:effectLst/>
                <a:latin typeface="Arial" panose="020B0604020202020204" pitchFamily="34" charset="0"/>
                <a:hlinkClick r:id="" action="ppaction://hlinkfile"/>
              </a:rPr>
              <a:t>Закон </a:t>
            </a:r>
            <a:r>
              <a:rPr lang="en-US" sz="2400" dirty="0">
                <a:effectLst/>
                <a:latin typeface="Arial" panose="020B0604020202020204" pitchFamily="34" charset="0"/>
                <a:hlinkClick r:id="" action="ppaction://hlinkfile"/>
              </a:rPr>
              <a:t>444/28.12.2023 </a:t>
            </a:r>
            <a:r>
              <a:rPr lang="ru-RU" sz="2400" dirty="0">
                <a:effectLst/>
                <a:latin typeface="Arial" panose="020B0604020202020204" pitchFamily="34" charset="0"/>
                <a:hlinkClick r:id="" action="ppaction://hlinkfile"/>
              </a:rPr>
              <a:t>О внесении изменений в Закон о Программе возмещения НДС для </a:t>
            </a:r>
            <a:r>
              <a:rPr lang="ru-RU" sz="2400" dirty="0" err="1">
                <a:effectLst/>
                <a:latin typeface="Arial" panose="020B0604020202020204" pitchFamily="34" charset="0"/>
                <a:hlinkClick r:id="" action="ppaction://hlinkfile"/>
              </a:rPr>
              <a:t>сельскохозяьственных</a:t>
            </a:r>
            <a:r>
              <a:rPr lang="ru-RU" sz="2400" dirty="0">
                <a:effectLst/>
                <a:latin typeface="Arial" panose="020B0604020202020204" pitchFamily="34" charset="0"/>
                <a:hlinkClick r:id="" action="ppaction://hlinkfile"/>
              </a:rPr>
              <a:t> производителей №</a:t>
            </a:r>
            <a:r>
              <a:rPr lang="en-US" sz="2400" dirty="0">
                <a:effectLst/>
                <a:latin typeface="Arial" panose="020B0604020202020204" pitchFamily="34" charset="0"/>
                <a:hlinkClick r:id="" action="ppaction://hlinkfile"/>
              </a:rPr>
              <a:t>337/2022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CD736-099F-431F-9D13-5696B2737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effectLst/>
                <a:latin typeface="Arial" panose="020B0604020202020204" pitchFamily="34" charset="0"/>
              </a:rPr>
              <a:t>1.</a:t>
            </a:r>
            <a:r>
              <a:rPr lang="ru-RU" dirty="0">
                <a:effectLst/>
                <a:latin typeface="Arial" panose="020B0604020202020204" pitchFamily="34" charset="0"/>
              </a:rPr>
              <a:t> В пункте b) части (2) статьи 4 слова "за 2022 год," заменить словами "за 2022 и 2023 годы,".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effectLst/>
                <a:latin typeface="Arial" panose="020B0604020202020204" pitchFamily="34" charset="0"/>
              </a:rPr>
              <a:t>2.</a:t>
            </a:r>
            <a:r>
              <a:rPr lang="ru-RU" dirty="0">
                <a:effectLst/>
                <a:latin typeface="Arial" panose="020B0604020202020204" pitchFamily="34" charset="0"/>
              </a:rPr>
              <a:t> Статью 6 изложить в следующей редакции: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ffectLst/>
                <a:latin typeface="Arial" panose="020B0604020202020204" pitchFamily="34" charset="0"/>
              </a:rPr>
              <a:t>"</a:t>
            </a:r>
            <a:r>
              <a:rPr lang="ru-RU" b="1" dirty="0">
                <a:effectLst/>
                <a:latin typeface="Arial" panose="020B0604020202020204" pitchFamily="34" charset="0"/>
              </a:rPr>
              <a:t>Статья 6.</a:t>
            </a:r>
            <a:r>
              <a:rPr lang="ru-RU" dirty="0">
                <a:effectLst/>
                <a:latin typeface="Arial" panose="020B0604020202020204" pitchFamily="34" charset="0"/>
              </a:rPr>
              <a:t> Период возмещения НДС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ffectLst/>
                <a:latin typeface="Arial" panose="020B0604020202020204" pitchFamily="34" charset="0"/>
              </a:rPr>
              <a:t>Возмещение НДС осуществляется за налоговые периоды начиная с: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ffectLst/>
                <a:latin typeface="Arial" panose="020B0604020202020204" pitchFamily="34" charset="0"/>
              </a:rPr>
              <a:t>а) апреля 2022 по июнь 2023 включительно;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ffectLst/>
                <a:latin typeface="Arial" panose="020B0604020202020204" pitchFamily="34" charset="0"/>
              </a:rPr>
              <a:t>b) июля 2023 по июнь 2024 включительно.".</a:t>
            </a:r>
          </a:p>
          <a:p>
            <a:pPr marL="0" indent="0">
              <a:buNone/>
            </a:pPr>
            <a:endParaRPr lang="ro-RO" dirty="0"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effectLst/>
                <a:latin typeface="Arial" panose="020B0604020202020204" pitchFamily="34" charset="0"/>
                <a:hlinkClick r:id="" action="ppaction://hlinkfile"/>
              </a:rPr>
              <a:t>Приказ №</a:t>
            </a:r>
            <a:r>
              <a:rPr lang="en-US" sz="1600" dirty="0">
                <a:effectLst/>
                <a:latin typeface="Arial" panose="020B0604020202020204" pitchFamily="34" charset="0"/>
                <a:hlinkClick r:id="" action="ppaction://hlinkfile"/>
              </a:rPr>
              <a:t>3 </a:t>
            </a:r>
            <a:r>
              <a:rPr lang="ru-RU" sz="1600" dirty="0">
                <a:effectLst/>
                <a:latin typeface="Arial" panose="020B0604020202020204" pitchFamily="34" charset="0"/>
                <a:hlinkClick r:id="" action="ppaction://hlinkfile"/>
              </a:rPr>
              <a:t>от</a:t>
            </a:r>
            <a:r>
              <a:rPr lang="en-US" sz="1600" dirty="0">
                <a:effectLst/>
                <a:latin typeface="Arial" panose="020B0604020202020204" pitchFamily="34" charset="0"/>
                <a:hlinkClick r:id="" action="ppaction://hlinkfile"/>
              </a:rPr>
              <a:t> 13.01.2023 </a:t>
            </a:r>
            <a:r>
              <a:rPr lang="ru-RU" sz="1600" dirty="0">
                <a:effectLst/>
                <a:latin typeface="Arial" panose="020B0604020202020204" pitchFamily="34" charset="0"/>
                <a:hlinkClick r:id="" action="ppaction://hlinkfile"/>
              </a:rPr>
              <a:t>Об утверждении Положения о возмещении НДС для </a:t>
            </a:r>
            <a:r>
              <a:rPr lang="ru-RU" sz="1600" dirty="0" err="1">
                <a:effectLst/>
                <a:latin typeface="Arial" panose="020B0604020202020204" pitchFamily="34" charset="0"/>
                <a:hlinkClick r:id="" action="ppaction://hlinkfile"/>
              </a:rPr>
              <a:t>сельхозпроиводителей</a:t>
            </a:r>
            <a:r>
              <a:rPr lang="en-US" dirty="0">
                <a:effectLst/>
                <a:latin typeface="Arial" panose="020B0604020202020204" pitchFamily="34" charset="0"/>
              </a:rPr>
              <a:t/>
            </a:r>
            <a:br>
              <a:rPr lang="en-US" dirty="0">
                <a:effectLst/>
                <a:latin typeface="Arial" panose="020B0604020202020204" pitchFamily="34" charset="0"/>
              </a:rPr>
            </a:br>
            <a:endParaRPr lang="en-US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262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D7520-86F7-4DFB-BAF1-E37A0833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2376"/>
            <a:ext cx="10515600" cy="5764587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accent1"/>
                </a:solidFill>
              </a:rPr>
              <a:t>Сбор за </a:t>
            </a:r>
            <a:r>
              <a:rPr lang="ru-RU" sz="3200" dirty="0" err="1">
                <a:solidFill>
                  <a:schemeClr val="accent1"/>
                </a:solidFill>
              </a:rPr>
              <a:t>затрязнение</a:t>
            </a:r>
            <a:r>
              <a:rPr lang="ru-RU" sz="3200" dirty="0">
                <a:solidFill>
                  <a:schemeClr val="accent1"/>
                </a:solidFill>
              </a:rPr>
              <a:t> окружающей среды</a:t>
            </a:r>
            <a:endParaRPr lang="ro-RO" sz="3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sz="1500" i="1" dirty="0"/>
              <a:t>Закон </a:t>
            </a:r>
            <a:r>
              <a:rPr lang="ro-RO" sz="1500" i="1" dirty="0"/>
              <a:t>1540 „</a:t>
            </a:r>
            <a:r>
              <a:rPr lang="ru-RU" sz="1500" i="1" dirty="0"/>
              <a:t>О плате за загрязнение окружающей среды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i="1" dirty="0" err="1">
                <a:effectLst/>
                <a:latin typeface="Arial" panose="020B0604020202020204" pitchFamily="34" charset="0"/>
              </a:rPr>
              <a:t>Ст</a:t>
            </a:r>
            <a:r>
              <a:rPr lang="ro-RO" sz="1500" i="1" dirty="0">
                <a:effectLst/>
                <a:latin typeface="Arial" panose="020B0604020202020204" pitchFamily="34" charset="0"/>
              </a:rPr>
              <a:t>.3 „</a:t>
            </a:r>
            <a:r>
              <a:rPr lang="ru-RU" sz="1500" i="1" dirty="0">
                <a:effectLst/>
                <a:latin typeface="Arial" panose="020B0604020202020204" pitchFamily="34" charset="0"/>
              </a:rPr>
              <a:t>Основные понятия</a:t>
            </a:r>
            <a:r>
              <a:rPr lang="ro-RO" sz="1500" i="1" dirty="0">
                <a:effectLst/>
                <a:latin typeface="Arial" panose="020B0604020202020204" pitchFamily="34" charset="0"/>
              </a:rPr>
              <a:t>”</a:t>
            </a:r>
            <a:endParaRPr lang="ru-RU" sz="1500" i="1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i="1" dirty="0">
                <a:effectLst/>
                <a:latin typeface="Arial" panose="020B0604020202020204" pitchFamily="34" charset="0"/>
              </a:rPr>
              <a:t>упаковка</a:t>
            </a:r>
            <a:r>
              <a:rPr lang="ru-RU" sz="1100" dirty="0">
                <a:effectLst/>
                <a:latin typeface="Arial" panose="020B0604020202020204" pitchFamily="34" charset="0"/>
              </a:rPr>
              <a:t> – продукт, выполненный из материалов любой природы, 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предназначенный для содержания товаров</a:t>
            </a:r>
            <a:r>
              <a:rPr lang="ru-RU" sz="1100" dirty="0">
                <a:effectLst/>
                <a:latin typeface="Arial" panose="020B0604020202020204" pitchFamily="34" charset="0"/>
              </a:rPr>
              <a:t> и их защиты во время погрузки, представления и доставки от производителя до конечного пользователя или потребителя и для использования в качестве первичной упаковки, вторичной упаковки, упаковки для реализации или третичной упаковки;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dirty="0">
                <a:effectLst/>
                <a:latin typeface="Arial" panose="020B0604020202020204" pitchFamily="34" charset="0"/>
              </a:rPr>
              <a:t>Статья 11.</a:t>
            </a:r>
            <a:r>
              <a:rPr lang="ru-RU" sz="1100" dirty="0">
                <a:effectLst/>
                <a:latin typeface="Arial" panose="020B0604020202020204" pitchFamily="34" charset="0"/>
              </a:rPr>
              <a:t> Сбор за товары, в процессе использования которых загрязняется окружающая среда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(1) 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Субъектами сбора</a:t>
            </a:r>
            <a:r>
              <a:rPr lang="ru-RU" sz="1100" dirty="0">
                <a:effectLst/>
                <a:latin typeface="Arial" panose="020B0604020202020204" pitchFamily="34" charset="0"/>
              </a:rPr>
              <a:t>, регулируемого настоящей статьей, являются юридические лица независимо от вида собственности и организационно-правовой формы и физические лица, осуществляющие предпринимательскую деятельность в любой определенной законодательством форме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, которые</a:t>
            </a:r>
            <a:r>
              <a:rPr lang="ru-RU" sz="1100" dirty="0"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а) 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производят указанные в части (2) товары, </a:t>
            </a:r>
            <a:r>
              <a:rPr lang="ru-RU" sz="1100" dirty="0">
                <a:effectLst/>
                <a:latin typeface="Arial" panose="020B0604020202020204" pitchFamily="34" charset="0"/>
              </a:rPr>
              <a:t>в процессе использования которых загрязняется окружающая среда;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b) импортируют указанные в части (2) товары, в процессе использования которых загрязняется окружающая среда;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с) приобретают от находящихся на территории Республики Молдова физических и юридических лиц, не имеющих налоговых отношений с ее бюджетной системой, указанные в части (2) товары, в процессе использования которых загрязняется окружающая среда.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1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(2) Категории товаров, в процессе использования которых загрязняется окружающая среда: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а) товары, указанные в приложении 8;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b) 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упаковка</a:t>
            </a:r>
            <a:r>
              <a:rPr lang="ru-RU" sz="1100" dirty="0">
                <a:effectLst/>
                <a:latin typeface="Arial" panose="020B0604020202020204" pitchFamily="34" charset="0"/>
              </a:rPr>
              <a:t>, изготовленная из пластмассы, дерева, бумаги, картона, стекла, металлов (включая алюминий) и/или композита (классифицируемая по товарным позициям 3923, 4415, 4819, 7010, 7310, 7311 00, 7606 12, 7612, 7613 00 000), 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содержащая продукты</a:t>
            </a:r>
            <a:r>
              <a:rPr lang="ru-RU" sz="1100" dirty="0"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1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(3) 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Обязательство</a:t>
            </a:r>
            <a:r>
              <a:rPr lang="ru-RU" sz="1100" dirty="0">
                <a:effectLst/>
                <a:latin typeface="Arial" panose="020B0604020202020204" pitchFamily="34" charset="0"/>
              </a:rPr>
              <a:t> по сбору за товары, указанные в части (2), наступает 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в день предоставления соответствующих товаров на рынок</a:t>
            </a:r>
            <a:r>
              <a:rPr lang="ru-RU" sz="1100" dirty="0">
                <a:effectLst/>
                <a:latin typeface="Arial" panose="020B0604020202020204" pitchFamily="34" charset="0"/>
              </a:rPr>
              <a:t>, </a:t>
            </a:r>
            <a:r>
              <a:rPr lang="ru-RU" sz="1100" b="1" dirty="0">
                <a:effectLst/>
                <a:latin typeface="Arial" panose="020B0604020202020204" pitchFamily="34" charset="0"/>
              </a:rPr>
              <a:t>в день поставки производителем товаров собственного производства</a:t>
            </a:r>
            <a:r>
              <a:rPr lang="ru-RU" sz="1100" dirty="0">
                <a:effectLst/>
                <a:latin typeface="Arial" panose="020B0604020202020204" pitchFamily="34" charset="0"/>
              </a:rPr>
              <a:t> или в день приобретения товаров от находящихся на территории Республики Молдова физических и юридических лиц, не имеющих налоговых отношений с ее бюджетной системой.</a:t>
            </a:r>
          </a:p>
          <a:p>
            <a:pPr marL="0" indent="0">
              <a:buNone/>
            </a:pPr>
            <a:r>
              <a:rPr lang="ru-RU" sz="1100" b="1" dirty="0" smtClean="0"/>
              <a:t>30.3.28В </a:t>
            </a:r>
            <a:r>
              <a:rPr lang="ru-RU" sz="1100" b="1" dirty="0"/>
              <a:t>каком налоговом периоде возникает налоговое обязательство по товарам, </a:t>
            </a:r>
            <a:r>
              <a:rPr lang="ru-RU" sz="1100" b="1" dirty="0" smtClean="0"/>
              <a:t>являющи</a:t>
            </a:r>
            <a:r>
              <a:rPr lang="ru-RU" sz="1100" b="1" dirty="0"/>
              <a:t>х</a:t>
            </a:r>
            <a:r>
              <a:rPr lang="ru-RU" sz="1100" b="1" dirty="0" smtClean="0"/>
              <a:t>ся </a:t>
            </a:r>
            <a:r>
              <a:rPr lang="ru-RU" sz="1100" b="1" dirty="0"/>
              <a:t>объектом обложения сбором согласно Закону № 1540/1998, в случае их ввоза на территорию Республики Молдова?</a:t>
            </a:r>
            <a:br>
              <a:rPr lang="ru-RU" sz="1100" b="1" dirty="0"/>
            </a:br>
            <a:r>
              <a:rPr lang="ru-RU" sz="1100" dirty="0" smtClean="0"/>
              <a:t>Согласно </a:t>
            </a:r>
            <a:r>
              <a:rPr lang="ru-RU" sz="1100" dirty="0"/>
              <a:t>ч. (3) ст.11 Закона №1540/1198, для импортированных товаров срок налоговой обязанности представляет собой дату предоставления соответствующих товаров на рынок.</a:t>
            </a:r>
            <a:br>
              <a:rPr lang="ru-RU" sz="1100" dirty="0"/>
            </a:br>
            <a:r>
              <a:rPr lang="ru-RU" sz="1100" dirty="0" smtClean="0"/>
              <a:t>В </a:t>
            </a:r>
            <a:r>
              <a:rPr lang="ru-RU" sz="1100" dirty="0"/>
              <a:t>соответствии со ст.3 Закона № 231 от 23.09.2010 о внутренней торговле, размещением на рынке является ввод имущества (продукции, товара) или услуги в торговый оборот на основе гражданского договора (применимого к торговой деятельности).</a:t>
            </a:r>
            <a:br>
              <a:rPr lang="ru-RU" sz="1100" dirty="0"/>
            </a:br>
            <a:r>
              <a:rPr lang="ru-RU" sz="1100" dirty="0" smtClean="0"/>
              <a:t>Также</a:t>
            </a:r>
            <a:r>
              <a:rPr lang="ru-RU" sz="1100" dirty="0"/>
              <a:t>, согласно Закону № 231/2010, торговый оборот (рынок товаров и услуг) является регулируемая правовыми нормами система общественных отношений, образующихся в процессе предоставления коммерческих услуг, выполнения работ, подготовки к продаже, продажи/приобретения товаров или услуг, имущественного найма или других действий, связанных с доставкой имущества (продукции, товара) или услуги потребителю, возникающих между субъектами коммерческих отношений.</a:t>
            </a:r>
            <a:br>
              <a:rPr lang="ru-RU" sz="1100" dirty="0"/>
            </a:br>
            <a:r>
              <a:rPr lang="ru-RU" sz="1100" dirty="0" smtClean="0"/>
              <a:t>Таким </a:t>
            </a:r>
            <a:r>
              <a:rPr lang="ru-RU" sz="1100" dirty="0"/>
              <a:t>образом, когда товары ввозятся на территорию Республики Молдова, обязательство по уплате налога на соответствующие товары возникает в соответствующем налоговом периоде.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sz="16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6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F52BE-2AB9-4E19-9E25-09318054A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0658"/>
            <a:ext cx="10515600" cy="623550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effectLst/>
                <a:latin typeface="Arial" panose="020B0604020202020204" pitchFamily="34" charset="0"/>
                <a:hlinkClick r:id="" action="ppaction://hlinkfile"/>
              </a:rPr>
              <a:t>ПП</a:t>
            </a:r>
            <a:r>
              <a:rPr lang="ro-RO" sz="2000" dirty="0" smtClean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hlinkClick r:id="" action="ppaction://hlinkfile"/>
              </a:rPr>
              <a:t>561/31.07.2020 </a:t>
            </a:r>
            <a:r>
              <a:rPr lang="ru-RU" sz="2000" dirty="0" smtClean="0">
                <a:effectLst/>
                <a:latin typeface="Arial" panose="020B0604020202020204" pitchFamily="34" charset="0"/>
                <a:hlinkClick r:id="" action="ppaction://hlinkfile"/>
              </a:rPr>
              <a:t>Положение об упаковке и отходах упаковки</a:t>
            </a:r>
            <a:endParaRPr lang="ro-RO" sz="20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b="1" dirty="0"/>
              <a:t>5.</a:t>
            </a:r>
            <a:r>
              <a:rPr lang="ru-RU" sz="2000" dirty="0"/>
              <a:t> В контексте настоящего Положения, в дополнение к понятиям Закона № 209/2016 об отходах, применяются указанные ниже понятия, которые имеют следующие значения:</a:t>
            </a:r>
          </a:p>
          <a:p>
            <a:pPr marL="0" indent="0">
              <a:buNone/>
            </a:pPr>
            <a:r>
              <a:rPr lang="ru-RU" sz="2000" dirty="0"/>
              <a:t>1) </a:t>
            </a:r>
            <a:r>
              <a:rPr lang="ru-RU" sz="2000" i="1" dirty="0"/>
              <a:t>упаковка</a:t>
            </a:r>
            <a:r>
              <a:rPr lang="ru-RU" sz="2000" dirty="0"/>
              <a:t> – все продукты, определенные в пункте а) части (2) статьи 54 Закона № 209/2016 об отходах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/>
              <a:t>16) </a:t>
            </a:r>
            <a:r>
              <a:rPr lang="ru-RU" sz="2000" i="1" dirty="0"/>
              <a:t>производители</a:t>
            </a:r>
            <a:r>
              <a:rPr lang="ru-RU" sz="2000" dirty="0"/>
              <a:t> – что касается упаковки, в соответствии с пунктом 13, означает производителей, </a:t>
            </a:r>
            <a:r>
              <a:rPr lang="ru-RU" sz="2000" b="1" dirty="0"/>
              <a:t>импортеров, коммерсантов, дистрибьюторов упаковки и упакованной продукции</a:t>
            </a:r>
            <a:r>
              <a:rPr lang="ru-RU" sz="2000" b="1" dirty="0" smtClean="0"/>
              <a:t>;</a:t>
            </a:r>
            <a:endParaRPr lang="en-US" sz="20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sz="2000" b="1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effectLst/>
                <a:latin typeface="Arial" panose="020B0604020202020204" pitchFamily="34" charset="0"/>
              </a:rPr>
              <a:t>Закон </a:t>
            </a:r>
            <a:r>
              <a:rPr lang="ro-RO" sz="1800" b="1" dirty="0" smtClean="0">
                <a:effectLst/>
                <a:latin typeface="Arial" panose="020B0604020202020204" pitchFamily="34" charset="0"/>
              </a:rPr>
              <a:t>209/2016 „</a:t>
            </a:r>
            <a:r>
              <a:rPr lang="ru-RU" sz="1800" b="1" dirty="0" smtClean="0">
                <a:effectLst/>
                <a:latin typeface="Arial" panose="020B0604020202020204" pitchFamily="34" charset="0"/>
              </a:rPr>
              <a:t>Об отходах</a:t>
            </a:r>
            <a:r>
              <a:rPr lang="ro-RO" sz="1800" b="1" dirty="0" smtClean="0">
                <a:effectLst/>
                <a:latin typeface="Arial" panose="020B0604020202020204" pitchFamily="34" charset="0"/>
              </a:rPr>
              <a:t>”</a:t>
            </a:r>
            <a:endParaRPr lang="ro-RO" sz="16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/>
              <a:t>(2) В настоящем законе:</a:t>
            </a:r>
          </a:p>
          <a:p>
            <a:pPr marL="457200" indent="-457200">
              <a:buAutoNum type="alphaLcParenR"/>
            </a:pPr>
            <a:r>
              <a:rPr lang="ru-RU" sz="2000" b="1" dirty="0" smtClean="0"/>
              <a:t>упаковка</a:t>
            </a:r>
            <a:r>
              <a:rPr lang="ru-RU" sz="2000" dirty="0" smtClean="0"/>
              <a:t> </a:t>
            </a:r>
            <a:r>
              <a:rPr lang="ru-RU" sz="2000" dirty="0"/>
              <a:t>означает </a:t>
            </a:r>
            <a:r>
              <a:rPr lang="ru-RU" sz="2000" b="1" dirty="0"/>
              <a:t>любую продукцию</a:t>
            </a:r>
            <a:r>
              <a:rPr lang="ru-RU" sz="2000" dirty="0"/>
              <a:t>, изготовленную из материалов любого происхождения, </a:t>
            </a:r>
            <a:r>
              <a:rPr lang="ru-RU" sz="2000" b="1" dirty="0"/>
              <a:t>используемую для </a:t>
            </a:r>
            <a:r>
              <a:rPr lang="ru-RU" sz="2000" dirty="0"/>
              <a:t>помещения, защиты, перемещения, погрузки и разгрузки, демонстрации и доставки товаров от сырья до готовой продукции, от производителя до пользователя или потребителя. Не подлежащие возврату изделия, используемые для аналогичных целей, также считаются упаковкой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Ст.15 ч.(4</a:t>
            </a:r>
            <a:r>
              <a:rPr lang="ru-RU" sz="2000" dirty="0"/>
              <a:t>) Функция контроля над правильностью расчетов и полнотой внесения в бюджет установленного статьей 11 сбора за товары, в процессе использования которых загрязняется окружающая среда, осуществляется Государственной налоговой службой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94797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3B938BB2-4A42-4F58-B7E4-8A0518CE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5775"/>
            <a:ext cx="10515600" cy="336550"/>
          </a:xfrm>
        </p:spPr>
        <p:txBody>
          <a:bodyPr/>
          <a:lstStyle/>
          <a:p>
            <a:pPr algn="ctr"/>
            <a:r>
              <a:rPr lang="ru-RU" altLang="ru-RU" sz="3200" b="1" dirty="0" smtClean="0">
                <a:solidFill>
                  <a:srgbClr val="FF0000"/>
                </a:solidFill>
              </a:rPr>
              <a:t>Ставки сбора на упаковку</a:t>
            </a:r>
            <a:endParaRPr lang="ru-RU" altLang="ru-RU" sz="3200" b="1" dirty="0">
              <a:solidFill>
                <a:srgbClr val="FF0000"/>
              </a:solidFill>
            </a:endParaRPr>
          </a:p>
        </p:txBody>
      </p:sp>
      <p:sp>
        <p:nvSpPr>
          <p:cNvPr id="16387" name="Объект 2">
            <a:extLst>
              <a:ext uri="{FF2B5EF4-FFF2-40B4-BE49-F238E27FC236}">
                <a16:creationId xmlns:a16="http://schemas.microsoft.com/office/drawing/2014/main" id="{4B1E05DA-3DE2-4BAB-8D15-549754630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413" y="996950"/>
            <a:ext cx="10515600" cy="5262563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ro-RO" altLang="ru-RU" sz="2000" dirty="0"/>
              <a:t>	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o-RO" alt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924770"/>
              </p:ext>
            </p:extLst>
          </p:nvPr>
        </p:nvGraphicFramePr>
        <p:xfrm>
          <a:off x="1240077" y="1327759"/>
          <a:ext cx="10459233" cy="4434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6411">
                  <a:extLst>
                    <a:ext uri="{9D8B030D-6E8A-4147-A177-3AD203B41FA5}">
                      <a16:colId xmlns:a16="http://schemas.microsoft.com/office/drawing/2014/main" val="4180312826"/>
                    </a:ext>
                  </a:extLst>
                </a:gridCol>
                <a:gridCol w="3486411">
                  <a:extLst>
                    <a:ext uri="{9D8B030D-6E8A-4147-A177-3AD203B41FA5}">
                      <a16:colId xmlns:a16="http://schemas.microsoft.com/office/drawing/2014/main" val="2813382100"/>
                    </a:ext>
                  </a:extLst>
                </a:gridCol>
                <a:gridCol w="3486411">
                  <a:extLst>
                    <a:ext uri="{9D8B030D-6E8A-4147-A177-3AD203B41FA5}">
                      <a16:colId xmlns:a16="http://schemas.microsoft.com/office/drawing/2014/main" val="553330655"/>
                    </a:ext>
                  </a:extLst>
                </a:gridCol>
              </a:tblGrid>
              <a:tr h="7318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Код товарной позиции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Материал упаковки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Ставка сбора на упаковку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(леев за тонну)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extLst>
                  <a:ext uri="{0D108BD9-81ED-4DB2-BD59-A6C34878D82A}">
                    <a16:rowId xmlns:a16="http://schemas.microsoft.com/office/drawing/2014/main" val="2997989562"/>
                  </a:ext>
                </a:extLst>
              </a:tr>
              <a:tr h="38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3923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Пластмасса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4500 леев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extLst>
                  <a:ext uri="{0D108BD9-81ED-4DB2-BD59-A6C34878D82A}">
                    <a16:rowId xmlns:a16="http://schemas.microsoft.com/office/drawing/2014/main" val="192424392"/>
                  </a:ext>
                </a:extLst>
              </a:tr>
              <a:tr h="38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4415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Дерево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1400 леев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extLst>
                  <a:ext uri="{0D108BD9-81ED-4DB2-BD59-A6C34878D82A}">
                    <a16:rowId xmlns:a16="http://schemas.microsoft.com/office/drawing/2014/main" val="2492964098"/>
                  </a:ext>
                </a:extLst>
              </a:tr>
              <a:tr h="38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4819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Бумага и картон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1000 леев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extLst>
                  <a:ext uri="{0D108BD9-81ED-4DB2-BD59-A6C34878D82A}">
                    <a16:rowId xmlns:a16="http://schemas.microsoft.com/office/drawing/2014/main" val="220423017"/>
                  </a:ext>
                </a:extLst>
              </a:tr>
              <a:tr h="38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7010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Стекло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2000 леев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extLst>
                  <a:ext uri="{0D108BD9-81ED-4DB2-BD59-A6C34878D82A}">
                    <a16:rowId xmlns:a16="http://schemas.microsoft.com/office/drawing/2014/main" val="2300437208"/>
                  </a:ext>
                </a:extLst>
              </a:tr>
              <a:tr h="1764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7310,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731100,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7606 12,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7612,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7613 00 000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Металлы (включая алюминий)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1400 леев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extLst>
                  <a:ext uri="{0D108BD9-81ED-4DB2-BD59-A6C34878D82A}">
                    <a16:rowId xmlns:a16="http://schemas.microsoft.com/office/drawing/2014/main" val="687766120"/>
                  </a:ext>
                </a:extLst>
              </a:tr>
              <a:tr h="38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Композит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1000 леев";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/>
                </a:tc>
                <a:extLst>
                  <a:ext uri="{0D108BD9-81ED-4DB2-BD59-A6C34878D82A}">
                    <a16:rowId xmlns:a16="http://schemas.microsoft.com/office/drawing/2014/main" val="5219118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9A636-89A0-4AB6-9A97-BD0C902F0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3741"/>
            <a:ext cx="10515600" cy="560322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(7) Субъекты, достигшие цели освоения, освобождаются от уплаты сбора на упаковку. Субъекты, зарегистрированные в SIA-MD, получают освобождение от уплаты сбора на упаковку, равное соотношению между количеством переработанных отходов и количеством отходов, соответствующим цели освоения, предусмотренной в приложении 2 к Постановлению Правительства № 561/2020, умноженному на ставку сбора на упаковку, предусмотренную в пункте 2) части (4), следующим образом:</a:t>
            </a:r>
          </a:p>
          <a:p>
            <a:pPr marL="0" indent="0">
              <a:buNone/>
            </a:pPr>
            <a:r>
              <a:rPr lang="ru-RU" sz="2000" dirty="0"/>
              <a:t> </a:t>
            </a:r>
            <a:r>
              <a:rPr lang="ru-RU" sz="2000" b="1" i="1" dirty="0" smtClean="0"/>
              <a:t>T</a:t>
            </a:r>
            <a:r>
              <a:rPr lang="ru-RU" sz="2000" b="1" i="1" baseline="-25000" dirty="0" smtClean="0"/>
              <a:t>f</a:t>
            </a:r>
            <a:r>
              <a:rPr lang="ru-RU" sz="2000" i="1" dirty="0" smtClean="0"/>
              <a:t> </a:t>
            </a:r>
            <a:r>
              <a:rPr lang="ru-RU" sz="2000" b="1" i="1" dirty="0"/>
              <a:t>= </a:t>
            </a:r>
            <a:r>
              <a:rPr lang="ru-RU" sz="2000" b="1" i="1" dirty="0" err="1"/>
              <a:t>T</a:t>
            </a:r>
            <a:r>
              <a:rPr lang="ru-RU" sz="2000" b="1" i="1" baseline="-25000" dirty="0" err="1"/>
              <a:t>i</a:t>
            </a:r>
            <a:r>
              <a:rPr lang="ru-RU" sz="2000" i="1" dirty="0"/>
              <a:t> </a:t>
            </a:r>
            <a:r>
              <a:rPr lang="ru-RU" sz="2000" b="1" i="1" dirty="0"/>
              <a:t>− (V/O × </a:t>
            </a:r>
            <a:r>
              <a:rPr lang="ru-RU" sz="2000" b="1" i="1" dirty="0" err="1"/>
              <a:t>T</a:t>
            </a:r>
            <a:r>
              <a:rPr lang="ru-RU" sz="2000" b="1" i="1" baseline="-25000" dirty="0" err="1"/>
              <a:t>i</a:t>
            </a:r>
            <a:r>
              <a:rPr lang="ru-RU" sz="2000" b="1" i="1" dirty="0"/>
              <a:t>),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где</a:t>
            </a:r>
            <a:r>
              <a:rPr lang="ru-RU" sz="20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T</a:t>
            </a:r>
            <a:r>
              <a:rPr lang="ru-RU" sz="2000" baseline="-25000" dirty="0"/>
              <a:t>f</a:t>
            </a:r>
            <a:r>
              <a:rPr lang="ru-RU" sz="2000" dirty="0"/>
              <a:t> – ставка сбора, которая должна быть </a:t>
            </a:r>
            <a:r>
              <a:rPr lang="ru-RU" sz="2000" dirty="0" smtClean="0"/>
              <a:t>уплачена;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err="1" smtClean="0"/>
              <a:t>T</a:t>
            </a:r>
            <a:r>
              <a:rPr lang="ru-RU" sz="2000" baseline="-25000" dirty="0" err="1" smtClean="0"/>
              <a:t>i</a:t>
            </a:r>
            <a:r>
              <a:rPr lang="ru-RU" sz="2000" dirty="0" smtClean="0"/>
              <a:t> </a:t>
            </a:r>
            <a:r>
              <a:rPr lang="ru-RU" sz="2000" dirty="0"/>
              <a:t>– ставка сбора на упаковку, предусмотренная в пункте 2 части (4);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V – количество переработанных отходов;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O – количество отходов, соответствующее цели освоения, предусмотренной в приложении 2 к Постановлению Правительства № 561/2020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>
                <a:hlinkClick r:id="" action="ppaction://hlinkfile"/>
              </a:rPr>
              <a:t>Приказ МФ </a:t>
            </a:r>
            <a:r>
              <a:rPr lang="ro-MD" sz="2000" dirty="0" smtClean="0">
                <a:hlinkClick r:id="" action="ppaction://hlinkfile"/>
              </a:rPr>
              <a:t>nr.93 </a:t>
            </a:r>
            <a:r>
              <a:rPr lang="ru-RU" sz="2000" dirty="0" smtClean="0">
                <a:hlinkClick r:id="" action="ppaction://hlinkfile"/>
              </a:rPr>
              <a:t>от</a:t>
            </a:r>
            <a:r>
              <a:rPr lang="ro-MD" sz="2000" dirty="0" smtClean="0">
                <a:hlinkClick r:id="" action="ppaction://hlinkfile"/>
              </a:rPr>
              <a:t> </a:t>
            </a:r>
            <a:r>
              <a:rPr lang="ro-MD" sz="2000" dirty="0">
                <a:hlinkClick r:id="" action="ppaction://hlinkfile"/>
              </a:rPr>
              <a:t>09.10.2023 </a:t>
            </a:r>
            <a:r>
              <a:rPr lang="ru-RU" sz="2000" dirty="0" smtClean="0">
                <a:hlinkClick r:id="" action="ppaction://hlinkfile"/>
              </a:rPr>
              <a:t>(Инструкция по заполнению Отчёта о сборе за товары, в </a:t>
            </a:r>
            <a:r>
              <a:rPr lang="ru-RU" sz="2000" dirty="0" err="1" smtClean="0">
                <a:hlinkClick r:id="" action="ppaction://hlinkfile"/>
              </a:rPr>
              <a:t>проессе</a:t>
            </a:r>
            <a:r>
              <a:rPr lang="ru-RU" sz="2000" dirty="0" smtClean="0">
                <a:hlinkClick r:id="" action="ppaction://hlinkfile"/>
              </a:rPr>
              <a:t> использования которых загрязняется </a:t>
            </a:r>
            <a:r>
              <a:rPr lang="ru-RU" sz="2000" smtClean="0">
                <a:hlinkClick r:id="" action="ppaction://hlinkfile"/>
              </a:rPr>
              <a:t>окружающая среда</a:t>
            </a:r>
            <a:r>
              <a:rPr lang="ru-RU" sz="2000" smtClean="0"/>
              <a:t>)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5.</a:t>
            </a:r>
            <a:r>
              <a:rPr lang="ru-RU" sz="1800" dirty="0"/>
              <a:t> Субъекты предпринимательства обязаны представить Отчет за отчетный налоговый период, если в указанном периоде осуществляли операции: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- подлежащие обложению, или;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- только освобожденные от сбора согласно ст.11 ч.(6) Закона № 1540/1998</a:t>
            </a:r>
            <a:r>
              <a:rPr lang="ru-RU" sz="1800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o-MD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4050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0C2B98-EC6B-469B-8FB8-7B6C958617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075545"/>
              </p:ext>
            </p:extLst>
          </p:nvPr>
        </p:nvGraphicFramePr>
        <p:xfrm>
          <a:off x="2462471" y="645459"/>
          <a:ext cx="7769840" cy="5683315"/>
        </p:xfrm>
        <a:graphic>
          <a:graphicData uri="http://schemas.openxmlformats.org/drawingml/2006/table">
            <a:tbl>
              <a:tblPr/>
              <a:tblGrid>
                <a:gridCol w="971230">
                  <a:extLst>
                    <a:ext uri="{9D8B030D-6E8A-4147-A177-3AD203B41FA5}">
                      <a16:colId xmlns:a16="http://schemas.microsoft.com/office/drawing/2014/main" val="3807037707"/>
                    </a:ext>
                  </a:extLst>
                </a:gridCol>
                <a:gridCol w="971230">
                  <a:extLst>
                    <a:ext uri="{9D8B030D-6E8A-4147-A177-3AD203B41FA5}">
                      <a16:colId xmlns:a16="http://schemas.microsoft.com/office/drawing/2014/main" val="202048144"/>
                    </a:ext>
                  </a:extLst>
                </a:gridCol>
                <a:gridCol w="971230">
                  <a:extLst>
                    <a:ext uri="{9D8B030D-6E8A-4147-A177-3AD203B41FA5}">
                      <a16:colId xmlns:a16="http://schemas.microsoft.com/office/drawing/2014/main" val="3911445454"/>
                    </a:ext>
                  </a:extLst>
                </a:gridCol>
                <a:gridCol w="971230">
                  <a:extLst>
                    <a:ext uri="{9D8B030D-6E8A-4147-A177-3AD203B41FA5}">
                      <a16:colId xmlns:a16="http://schemas.microsoft.com/office/drawing/2014/main" val="141919795"/>
                    </a:ext>
                  </a:extLst>
                </a:gridCol>
                <a:gridCol w="971230">
                  <a:extLst>
                    <a:ext uri="{9D8B030D-6E8A-4147-A177-3AD203B41FA5}">
                      <a16:colId xmlns:a16="http://schemas.microsoft.com/office/drawing/2014/main" val="1315532425"/>
                    </a:ext>
                  </a:extLst>
                </a:gridCol>
                <a:gridCol w="971230">
                  <a:extLst>
                    <a:ext uri="{9D8B030D-6E8A-4147-A177-3AD203B41FA5}">
                      <a16:colId xmlns:a16="http://schemas.microsoft.com/office/drawing/2014/main" val="4266944778"/>
                    </a:ext>
                  </a:extLst>
                </a:gridCol>
                <a:gridCol w="971230">
                  <a:extLst>
                    <a:ext uri="{9D8B030D-6E8A-4147-A177-3AD203B41FA5}">
                      <a16:colId xmlns:a16="http://schemas.microsoft.com/office/drawing/2014/main" val="544709592"/>
                    </a:ext>
                  </a:extLst>
                </a:gridCol>
                <a:gridCol w="971230">
                  <a:extLst>
                    <a:ext uri="{9D8B030D-6E8A-4147-A177-3AD203B41FA5}">
                      <a16:colId xmlns:a16="http://schemas.microsoft.com/office/drawing/2014/main" val="1852080675"/>
                    </a:ext>
                  </a:extLst>
                </a:gridCol>
              </a:tblGrid>
              <a:tr h="6044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Минимальная цель освоения посредством переработки/</a:t>
                      </a:r>
                      <a:b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 упаковочного материала (%)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Глобальная цель освоения</a:t>
                      </a:r>
                      <a:b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посредством переработки</a:t>
                      </a:r>
                      <a:r>
                        <a:rPr lang="ru-RU" sz="1100" b="1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Глобальная цель освоения</a:t>
                      </a:r>
                      <a:r>
                        <a:rPr lang="ru-RU" sz="1100" b="1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389242"/>
                  </a:ext>
                </a:extLst>
              </a:tr>
              <a:tr h="1554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бумага и картон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пластик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стекло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древесина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32284"/>
                  </a:ext>
                </a:extLst>
              </a:tr>
              <a:tr h="345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755466"/>
                  </a:ext>
                </a:extLst>
              </a:tr>
              <a:tr h="345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720049"/>
                  </a:ext>
                </a:extLst>
              </a:tr>
              <a:tr h="345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999234"/>
                  </a:ext>
                </a:extLst>
              </a:tr>
              <a:tr h="345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296182"/>
                  </a:ext>
                </a:extLst>
              </a:tr>
              <a:tr h="345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615142"/>
                  </a:ext>
                </a:extLst>
              </a:tr>
              <a:tr h="345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938690"/>
                  </a:ext>
                </a:extLst>
              </a:tr>
              <a:tr h="345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038372"/>
                  </a:ext>
                </a:extLst>
              </a:tr>
              <a:tr h="345397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Минимальный процент от общей массы упаковочных материалов, содержащихся в отходах упаковки, представляющий минимальное количество типа упаковочного материала (бумаги и картона, пластика, стекла, металла, древесины), освоенный из количества упаковки, изготовленной из соответствующего материала, размещенного на рынке.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Минимальный процент от массы отходов упаковки, представляющий количество освоенных отходов упаковки, поделенное на количество отходов упаковки, размещенное на рынке.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15240" marB="1524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12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292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8262A-0F60-462C-ABF5-3434C2648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553"/>
            <a:ext cx="10515600" cy="580941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 smtClean="0">
                <a:latin typeface="Arial" panose="020B0604020202020204" pitchFamily="34" charset="0"/>
              </a:rPr>
              <a:t>Ст</a:t>
            </a:r>
            <a:r>
              <a:rPr lang="ro-RO" dirty="0" smtClean="0">
                <a:effectLst/>
                <a:latin typeface="Arial" panose="020B0604020202020204" pitchFamily="34" charset="0"/>
              </a:rPr>
              <a:t>.14 (</a:t>
            </a:r>
            <a:r>
              <a:rPr lang="ru-RU" dirty="0" smtClean="0">
                <a:effectLst/>
                <a:latin typeface="Arial" panose="020B0604020202020204" pitchFamily="34" charset="0"/>
              </a:rPr>
              <a:t>Закон</a:t>
            </a:r>
            <a:r>
              <a:rPr lang="ro-RO" dirty="0" smtClean="0">
                <a:effectLst/>
                <a:latin typeface="Arial" panose="020B0604020202020204" pitchFamily="34" charset="0"/>
              </a:rPr>
              <a:t>1540</a:t>
            </a:r>
            <a:r>
              <a:rPr lang="ro-RO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ru-RU" dirty="0"/>
              <a:t>(4) Субъекты, указанные в части (1) статьи 11, не являющиеся частью коллективной системы либо не зарегистрированные в качестве индивидуальной системы, исчисляют и уплачивают соответствующие платежи и представляют соответствующий отчет ежемесячно до 30-го числа месяца, следующего за отчетным.</a:t>
            </a:r>
          </a:p>
          <a:p>
            <a:pPr marL="0" indent="0">
              <a:buNone/>
            </a:pPr>
            <a:r>
              <a:rPr lang="ru-RU" dirty="0"/>
              <a:t>(5) Субъекты, указанные в части (1) статьи 11, являющиеся частью коллективной системы либо зарегистрированные в качестве индивидуальной системы, исчисляют и уплачивают соответствующие платежи и представляют соответствующий отчет ежегодно до 30 апреля года, следующего за отчетным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585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928F-C66F-46D6-B5DA-32A80B937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560" y="439271"/>
            <a:ext cx="10515600" cy="573769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На 2024 г. минимальная ставка на </a:t>
            </a:r>
            <a:r>
              <a:rPr lang="en-US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1000 </a:t>
            </a:r>
            <a:r>
              <a:rPr lang="ru-RU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единиц </a:t>
            </a:r>
            <a:r>
              <a:rPr lang="ru-RU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сиг</a:t>
            </a:r>
            <a:r>
              <a:rPr lang="ro-RO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a</a:t>
            </a:r>
            <a:r>
              <a:rPr lang="ru-RU" sz="2000" b="0" i="0" dirty="0" err="1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рет</a:t>
            </a:r>
            <a:r>
              <a:rPr lang="ru-RU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, сигар, </a:t>
            </a:r>
            <a:r>
              <a:rPr lang="ru-RU" sz="2000" b="0" i="0" dirty="0" err="1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сигарилл</a:t>
            </a:r>
            <a:r>
              <a:rPr lang="ru-RU" sz="2000" dirty="0">
                <a:solidFill>
                  <a:srgbClr val="212529"/>
                </a:solidFill>
                <a:latin typeface="Segoe UI" panose="020B0502040204020203" pitchFamily="34" charset="0"/>
              </a:rPr>
              <a:t> </a:t>
            </a:r>
            <a:r>
              <a:rPr lang="ru-RU" sz="2000" dirty="0" smtClean="0">
                <a:solidFill>
                  <a:srgbClr val="212529"/>
                </a:solidFill>
                <a:latin typeface="Segoe UI" panose="020B0502040204020203" pitchFamily="34" charset="0"/>
              </a:rPr>
              <a:t>содержащих </a:t>
            </a:r>
            <a:r>
              <a:rPr lang="ru-RU" sz="2000" dirty="0" err="1" smtClean="0">
                <a:solidFill>
                  <a:srgbClr val="212529"/>
                </a:solidFill>
                <a:latin typeface="Segoe UI" panose="020B0502040204020203" pitchFamily="34" charset="0"/>
              </a:rPr>
              <a:t>табах</a:t>
            </a:r>
            <a:r>
              <a:rPr lang="ru-RU" sz="2000" dirty="0" smtClean="0">
                <a:solidFill>
                  <a:srgbClr val="212529"/>
                </a:solidFill>
                <a:latin typeface="Segoe UI" panose="020B0502040204020203" pitchFamily="34" charset="0"/>
              </a:rPr>
              <a:t> или заменители </a:t>
            </a:r>
            <a:r>
              <a:rPr lang="ru-RU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составляет</a:t>
            </a:r>
            <a:r>
              <a:rPr lang="en-US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1318,62 </a:t>
            </a:r>
            <a:r>
              <a:rPr lang="ru-RU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лей. Таким образом, базисная цена составляет</a:t>
            </a:r>
            <a:r>
              <a:rPr lang="en-US" sz="2000" dirty="0">
                <a:solidFill>
                  <a:srgbClr val="212529"/>
                </a:solidFill>
                <a:latin typeface="Segoe UI" panose="020B0502040204020203" pitchFamily="34" charset="0"/>
              </a:rPr>
              <a:t> 38,5 </a:t>
            </a:r>
            <a:r>
              <a:rPr lang="ru-RU" sz="2000" dirty="0" smtClean="0">
                <a:solidFill>
                  <a:srgbClr val="212529"/>
                </a:solidFill>
                <a:latin typeface="Segoe UI" panose="020B0502040204020203" pitchFamily="34" charset="0"/>
              </a:rPr>
              <a:t>лей за пачку содержащую </a:t>
            </a:r>
            <a:r>
              <a:rPr lang="en-US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20 </a:t>
            </a:r>
            <a:r>
              <a:rPr lang="ru-RU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единиц</a:t>
            </a:r>
            <a:r>
              <a:rPr lang="en-US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.</a:t>
            </a:r>
            <a:endParaRPr lang="ru-RU" sz="2000" b="0" i="0" dirty="0" smtClean="0">
              <a:solidFill>
                <a:srgbClr val="212529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212529"/>
                </a:solidFill>
                <a:latin typeface="Segoe UI" panose="020B0502040204020203" pitchFamily="34" charset="0"/>
              </a:rPr>
              <a:t>Запрещается розничная продажа по цене ниже чем </a:t>
            </a:r>
            <a:r>
              <a:rPr lang="en-US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38,5 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lei</a:t>
            </a:r>
            <a:r>
              <a:rPr lang="en-US" sz="20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.</a:t>
            </a:r>
            <a:endParaRPr lang="ru-RU" sz="2000" b="0" i="0" dirty="0" smtClean="0">
              <a:solidFill>
                <a:srgbClr val="212529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buNone/>
            </a:pPr>
            <a:endParaRPr lang="en-US" sz="2000" b="0" i="0" dirty="0" smtClean="0">
              <a:solidFill>
                <a:srgbClr val="212529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ru-RU" sz="2000" b="1" dirty="0"/>
              <a:t>Статья 123</a:t>
            </a:r>
            <a:r>
              <a:rPr lang="ru-RU" sz="2000" b="1" baseline="30000" dirty="0"/>
              <a:t>3</a:t>
            </a:r>
            <a:r>
              <a:rPr lang="ru-RU" sz="2000" b="1" dirty="0"/>
              <a:t>.</a:t>
            </a:r>
            <a:r>
              <a:rPr lang="ru-RU" sz="2000" dirty="0"/>
              <a:t> Порядок исчисления базисной цены на сигареты и </a:t>
            </a:r>
            <a:r>
              <a:rPr lang="ru-RU" sz="2000" dirty="0" err="1"/>
              <a:t>сигариллы</a:t>
            </a:r>
            <a:r>
              <a:rPr lang="ru-RU" sz="2000" dirty="0"/>
              <a:t> (</a:t>
            </a:r>
            <a:r>
              <a:rPr lang="ru-RU" sz="2000" dirty="0" err="1"/>
              <a:t>сигариллос</a:t>
            </a:r>
            <a:r>
              <a:rPr lang="ru-RU" sz="2000" dirty="0"/>
              <a:t>)</a:t>
            </a:r>
          </a:p>
          <a:p>
            <a:pPr marL="0" indent="0">
              <a:buNone/>
            </a:pPr>
            <a:r>
              <a:rPr lang="ru-RU" sz="2000" dirty="0"/>
              <a:t>(1) Базисная цена (за единичную упаковку) представляет собой значение, полученное путем применения (умножения) минимальной ставки акциза за отчетный год к объему в натуральном измерении (1000 штук) на коэффициент 1,46, умноженное на количество сигарет в единичной упаковке и деленное на 1000.</a:t>
            </a:r>
          </a:p>
          <a:p>
            <a:pPr marL="0" indent="0">
              <a:buNone/>
            </a:pPr>
            <a:r>
              <a:rPr lang="ru-RU" sz="2000" dirty="0"/>
              <a:t>(2) В базисную цену включены все налоги и сборы.</a:t>
            </a:r>
          </a:p>
          <a:p>
            <a:pPr marL="0" indent="0">
              <a:buNone/>
            </a:pPr>
            <a:r>
              <a:rPr lang="ru-RU" sz="2000" dirty="0"/>
              <a:t>(3) Розничная продажа любым лицом сигарет и </a:t>
            </a:r>
            <a:r>
              <a:rPr lang="ru-RU" sz="2000" dirty="0" err="1"/>
              <a:t>сигарилл</a:t>
            </a:r>
            <a:r>
              <a:rPr lang="ru-RU" sz="2000" dirty="0"/>
              <a:t> (</a:t>
            </a:r>
            <a:r>
              <a:rPr lang="ru-RU" sz="2000" dirty="0" err="1"/>
              <a:t>сигариллос</a:t>
            </a:r>
            <a:r>
              <a:rPr lang="ru-RU" sz="2000" dirty="0"/>
              <a:t>) по цене ниже базисной цены запрещается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Ст.123</a:t>
            </a:r>
            <a:r>
              <a:rPr lang="ru-RU" sz="2000" baseline="30000" dirty="0" smtClean="0"/>
              <a:t>1</a:t>
            </a:r>
            <a:r>
              <a:rPr lang="ru-RU" sz="2000" dirty="0" smtClean="0"/>
              <a:t>(3</a:t>
            </a:r>
            <a:r>
              <a:rPr lang="ru-RU" sz="2000" dirty="0"/>
              <a:t>) Максимальной ценой розничной продажи является цена, по которой товар реализован другим лицам для конечного потребления и которая включает все налоги и сборы. </a:t>
            </a:r>
            <a:r>
              <a:rPr lang="ru-RU" sz="2000" b="1" dirty="0"/>
              <a:t>Максимальная розничная цена не может быть ниже базисной цены.</a:t>
            </a:r>
            <a:endParaRPr lang="ru-RU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99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AB62A-ED56-4A46-B152-3E8CE40C7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6072"/>
            <a:ext cx="10515600" cy="5704728"/>
          </a:xfrm>
        </p:spPr>
        <p:txBody>
          <a:bodyPr/>
          <a:lstStyle/>
          <a:p>
            <a:r>
              <a:rPr lang="ru-RU" sz="2000" b="1" dirty="0"/>
              <a:t>Статья 125</a:t>
            </a:r>
            <a:r>
              <a:rPr lang="ru-RU" sz="2000" b="1" baseline="30000" dirty="0"/>
              <a:t>1</a:t>
            </a:r>
            <a:r>
              <a:rPr lang="ru-RU" sz="2000" b="1" dirty="0"/>
              <a:t>.</a:t>
            </a:r>
            <a:r>
              <a:rPr lang="ru-RU" sz="2000" dirty="0"/>
              <a:t> Налогообложение запаса подакцизных товаров</a:t>
            </a:r>
          </a:p>
          <a:p>
            <a:r>
              <a:rPr lang="ru-RU" sz="2000" dirty="0" smtClean="0"/>
              <a:t>(1) Субъекты, ввозящие, производящие или реализующие оптом подакцизные товары, </a:t>
            </a:r>
            <a:r>
              <a:rPr lang="ru-RU" sz="2000" b="1" dirty="0" smtClean="0"/>
              <a:t>проводят инвентаризацию запаса подакцизных товаров </a:t>
            </a:r>
            <a:r>
              <a:rPr lang="ru-RU" sz="2000" dirty="0" smtClean="0"/>
              <a:t>(товарные позиции 220300, 2205, 220600, 2207, 2208, 240210000, 240220, 240290000, 2403 и 2404) </a:t>
            </a:r>
            <a:r>
              <a:rPr lang="ru-RU" sz="2000" b="1" dirty="0" smtClean="0"/>
              <a:t>в течение 30 дней со дня последнего изменения ставки</a:t>
            </a:r>
            <a:r>
              <a:rPr lang="ru-RU" sz="2000" dirty="0" smtClean="0"/>
              <a:t> акцизов в сторону увеличения.</a:t>
            </a:r>
          </a:p>
          <a:p>
            <a:r>
              <a:rPr lang="ru-RU" sz="2000" dirty="0" smtClean="0"/>
              <a:t>(</a:t>
            </a:r>
            <a:r>
              <a:rPr lang="ru-RU" sz="2000" dirty="0"/>
              <a:t>2) Запас подакцизных товаров, указанных в части (1), подлежит обложению акцизами по разнице ставок после и до изменения.</a:t>
            </a:r>
          </a:p>
          <a:p>
            <a:r>
              <a:rPr lang="ru-RU" sz="2000" dirty="0"/>
              <a:t>(3) </a:t>
            </a:r>
            <a:r>
              <a:rPr lang="ru-RU" sz="2000" b="1" dirty="0"/>
              <a:t>Уплата акцизов </a:t>
            </a:r>
            <a:r>
              <a:rPr lang="ru-RU" sz="2000" dirty="0"/>
              <a:t>на запас подакцизных товаров, исчисленных в соответствии с частью (2), производится </a:t>
            </a:r>
            <a:r>
              <a:rPr lang="ru-RU" sz="2000" b="1" dirty="0"/>
              <a:t>до 25-го числа месяца, следующего за месяцем, когда должна была проводиться инвентаризация</a:t>
            </a:r>
            <a:r>
              <a:rPr lang="ru-RU" sz="2000" dirty="0"/>
              <a:t>.</a:t>
            </a:r>
          </a:p>
          <a:p>
            <a:r>
              <a:rPr lang="ru-RU" sz="2000" dirty="0"/>
              <a:t>(4) </a:t>
            </a:r>
            <a:r>
              <a:rPr lang="ru-RU" sz="2000" b="1" dirty="0"/>
              <a:t>Декларирование</a:t>
            </a:r>
            <a:r>
              <a:rPr lang="ru-RU" sz="2000" dirty="0"/>
              <a:t> акцизов на запас товаров, исчисленных согласно части (2), производится </a:t>
            </a:r>
            <a:r>
              <a:rPr lang="ru-RU" sz="2000" b="1" dirty="0"/>
              <a:t>до 25-го числа месяца, следующего за месяцем, когда должна была проводиться инвентаризация</a:t>
            </a:r>
            <a:r>
              <a:rPr lang="ru-RU" sz="2000" dirty="0"/>
              <a:t>, по форме и в порядке, установленном Министерством финансов.</a:t>
            </a:r>
          </a:p>
          <a:p>
            <a:r>
              <a:rPr lang="ru-RU" sz="2000" dirty="0"/>
              <a:t>(5) Сумма акцизов на запас подакцизных товаров, исчисленных согласно настоящей статье, подлежит вычету и относится на расходы соответствующего периода, а в случае их использования в качестве сырья при производстве/обработке других подакцизных товаров зачисляется на счет в соответствии со статьей 125</a:t>
            </a:r>
            <a:r>
              <a:rPr lang="ru-RU" sz="2000" dirty="0" smtClean="0"/>
              <a:t>.</a:t>
            </a:r>
            <a:endParaRPr lang="en-US" sz="180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208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D0769-AC83-4248-8565-8B90D1C52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518" y="391273"/>
            <a:ext cx="10515600" cy="4351338"/>
          </a:xfrm>
        </p:spPr>
        <p:txBody>
          <a:bodyPr/>
          <a:lstStyle/>
          <a:p>
            <a:r>
              <a:rPr lang="ru-RU" sz="1600" dirty="0" smtClean="0">
                <a:hlinkClick r:id="" action="ppaction://hlinkfile"/>
              </a:rPr>
              <a:t>Приказ МФ </a:t>
            </a:r>
            <a:r>
              <a:rPr lang="ru-RU" sz="1600" dirty="0">
                <a:hlinkClick r:id="" action="ppaction://hlinkfile"/>
              </a:rPr>
              <a:t>nr.58 </a:t>
            </a:r>
            <a:r>
              <a:rPr lang="ru-RU" sz="1600" dirty="0" smtClean="0">
                <a:hlinkClick r:id="" action="ppaction://hlinkfile"/>
              </a:rPr>
              <a:t>от </a:t>
            </a:r>
            <a:r>
              <a:rPr lang="ru-RU" sz="1600" dirty="0">
                <a:hlinkClick r:id="" action="ppaction://hlinkfile"/>
              </a:rPr>
              <a:t>28.04.2015 </a:t>
            </a:r>
            <a:r>
              <a:rPr lang="ru-RU" sz="1600" dirty="0" smtClean="0">
                <a:hlinkClick r:id="" action="ppaction://hlinkfile"/>
              </a:rPr>
              <a:t>(Инструкция о порядке заполнения бланка Декларации TBDSA 15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Обязательство по заполнению и представлению Декларации согласно приложению № 1 к настоящему приказу относится к субъектам, которые импортируют, производят или реализуют оптом, независимо от того, имеют или нет статус авторизированного владельца налогового </a:t>
            </a:r>
            <a:r>
              <a:rPr lang="ru-RU" sz="1600" dirty="0" smtClean="0"/>
              <a:t>склада.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случае если субъект осуществляет деятельность как в оптовой, так и в розничной реализации подакцизных товаров, относящихся к товарным позициям 220300, 2205, 220600, 2207, 2208, 240210000, 240220, 240290000, 2403 и 2404, инвентаризация товаров осуществляется только по остаткам в торговых единицах типа С, установленных в приложении № 5 к Закону о внутренней торговле № 231/2010.</a:t>
            </a:r>
            <a:br>
              <a:rPr lang="ru-RU" sz="1600" dirty="0"/>
            </a:br>
            <a:r>
              <a:rPr lang="ru-RU" sz="1600" dirty="0" smtClean="0"/>
              <a:t>Производители товаров должны осуществить инвентаризацию подакцизных товаров:</a:t>
            </a:r>
          </a:p>
          <a:p>
            <a:pPr marL="0" indent="0">
              <a:buNone/>
            </a:pPr>
            <a:r>
              <a:rPr lang="ru-RU" sz="1600" dirty="0" smtClean="0"/>
              <a:t>- собственного производства, которые были вывезены из «акцизного помещения» и по которым был исчислен и уплачен акциз по предыдущей ставке, находящиеся в остатке за пределами «акцизного помещения»;</a:t>
            </a:r>
          </a:p>
          <a:p>
            <a:pPr marL="0" indent="0">
              <a:buNone/>
            </a:pPr>
            <a:r>
              <a:rPr lang="ru-RU" sz="1600" dirty="0" smtClean="0"/>
              <a:t>- находящихся в остатке, по которым был уплачен и/или уплачен акциз по предыдущей ставке.</a:t>
            </a:r>
          </a:p>
          <a:p>
            <a:pPr marL="0" indent="0">
              <a:buNone/>
            </a:pPr>
            <a:r>
              <a:rPr lang="ru-RU" sz="1600" b="0" i="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  <a:t>По товарам находящимся в «акцизном помещении», по которым не было исполнено обязательство по акцизам, исполняют данное обязательство в соответствии с требованиями законодательства на момент его возникновения (вывоз из «акцизного помещения».</a:t>
            </a:r>
            <a:endParaRPr lang="en-US" sz="1600" b="0" i="0" dirty="0">
              <a:solidFill>
                <a:srgbClr val="212529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buNone/>
            </a:pPr>
            <a:endParaRPr lang="en-US" sz="1400" b="0" i="0" dirty="0">
              <a:solidFill>
                <a:srgbClr val="212529"/>
              </a:solidFill>
              <a:effectLst/>
              <a:latin typeface="Segoe UI" panose="020B0502040204020203" pitchFamily="34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5392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1038225" y="112889"/>
            <a:ext cx="10204450" cy="643467"/>
          </a:xfrm>
        </p:spPr>
        <p:txBody>
          <a:bodyPr/>
          <a:lstStyle/>
          <a:p>
            <a:pPr algn="ctr">
              <a:lnSpc>
                <a:spcPct val="50000"/>
              </a:lnSpc>
            </a:pPr>
            <a:r>
              <a:rPr lang="ru-RU" altLang="ru-RU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Ставки НДС</a:t>
            </a:r>
            <a:r>
              <a:rPr lang="ro-RO" altLang="ru-RU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endParaRPr lang="it-IT" altLang="ru-RU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552642" y="1073647"/>
            <a:ext cx="11086716" cy="5345082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en-US" sz="2000" b="1" dirty="0"/>
              <a:t>Изменение ставки НДС для поставок продуктов питания и услуг размещения осуществляемых единицами общественного питания и размещения туристов (</a:t>
            </a:r>
            <a:r>
              <a:rPr lang="ro-RO" altLang="en-US" sz="2000" b="1" dirty="0"/>
              <a:t>HORECA</a:t>
            </a:r>
            <a:r>
              <a:rPr lang="ru-RU" altLang="en-US" sz="2000" b="1" dirty="0"/>
              <a:t>)</a:t>
            </a:r>
            <a:r>
              <a:rPr lang="ro-RO" altLang="en-US" sz="2000" b="1" dirty="0"/>
              <a:t> </a:t>
            </a:r>
            <a:r>
              <a:rPr lang="ru-RU" altLang="en-US" sz="2000" b="1" dirty="0"/>
              <a:t>с</a:t>
            </a:r>
            <a:r>
              <a:rPr lang="ro-RO" altLang="en-US" sz="2000" b="1" dirty="0"/>
              <a:t> 12% </a:t>
            </a:r>
            <a:r>
              <a:rPr lang="ru-RU" altLang="en-US" sz="2000" b="1" dirty="0"/>
              <a:t>на</a:t>
            </a:r>
            <a:r>
              <a:rPr lang="ro-RO" altLang="en-US" sz="2000" b="1" dirty="0"/>
              <a:t> 8% </a:t>
            </a:r>
            <a:r>
              <a:rPr lang="ro-RO" altLang="en-US" sz="2000" b="1" dirty="0">
                <a:solidFill>
                  <a:srgbClr val="FF0000"/>
                </a:solidFill>
              </a:rPr>
              <a:t>(</a:t>
            </a:r>
            <a:r>
              <a:rPr lang="ru-RU" altLang="en-US" sz="2000" b="1" dirty="0">
                <a:solidFill>
                  <a:srgbClr val="FF0000"/>
                </a:solidFill>
              </a:rPr>
              <a:t>применение с </a:t>
            </a:r>
            <a:r>
              <a:rPr lang="ro-RO" altLang="en-US" sz="2000" b="1" dirty="0">
                <a:solidFill>
                  <a:srgbClr val="FF0000"/>
                </a:solidFill>
              </a:rPr>
              <a:t>10.08.2023);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effectLst/>
                <a:latin typeface="Arial" panose="020B0604020202020204" pitchFamily="34" charset="0"/>
              </a:rPr>
              <a:t>22.</a:t>
            </a:r>
            <a:r>
              <a:rPr lang="ru-RU" sz="1400" dirty="0">
                <a:effectLst/>
                <a:latin typeface="Arial" panose="020B0604020202020204" pitchFamily="34" charset="0"/>
              </a:rPr>
              <a:t> В пункте </a:t>
            </a:r>
            <a:r>
              <a:rPr lang="en-US" sz="1400" dirty="0">
                <a:effectLst/>
                <a:latin typeface="Arial" panose="020B0604020202020204" pitchFamily="34" charset="0"/>
              </a:rPr>
              <a:t>b) </a:t>
            </a:r>
            <a:r>
              <a:rPr lang="ru-RU" sz="1400" dirty="0">
                <a:effectLst/>
                <a:latin typeface="Arial" panose="020B0604020202020204" pitchFamily="34" charset="0"/>
              </a:rPr>
              <a:t>статьи 96: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effectLst/>
                <a:latin typeface="Arial" panose="020B0604020202020204" pitchFamily="34" charset="0"/>
              </a:rPr>
              <a:t>в абзацах восьмом и девятом слова "12 процентов" заменить словами "8 процентов";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i="1" dirty="0">
                <a:effectLst/>
                <a:latin typeface="Arial" panose="020B0604020202020204" pitchFamily="34" charset="0"/>
                <a:hlinkClick r:id="" action="ppaction://hlinkfile"/>
              </a:rPr>
              <a:t>212/20.07.2023 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Lege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pentru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modificarea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unor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acte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 normative (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ce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vizează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politica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200" i="1" dirty="0" err="1">
                <a:effectLst/>
                <a:latin typeface="Arial" panose="020B0604020202020204" pitchFamily="34" charset="0"/>
                <a:hlinkClick r:id="" action="ppaction://hlinkfile"/>
              </a:rPr>
              <a:t>bugetar-fiscală</a:t>
            </a:r>
            <a:r>
              <a:rPr lang="en-US" sz="1200" i="1" dirty="0">
                <a:effectLst/>
                <a:latin typeface="Arial" panose="020B0604020202020204" pitchFamily="34" charset="0"/>
                <a:hlinkClick r:id="" action="ppaction://hlinkfile"/>
              </a:rPr>
              <a:t>)</a:t>
            </a:r>
            <a:endParaRPr lang="ru-RU" sz="1200" i="1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400" i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900" b="1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34.1.18 Нужно ли запрограммировать, путем добавления новой ставки НДС 6%, контрольно-кассовое оборудование, применяемое при оказании услуг, осуществляемых в рамках деятельности, отнесенной к разделу I Классификатора видов экономической деятельности Молдовы (HORECA) – на период чрезвычайного положения, объявленного в соответствии с действующими нормативными актами?</a:t>
            </a:r>
          </a:p>
          <a:p>
            <a:pPr marL="0" indent="0">
              <a:buNone/>
            </a:pPr>
            <a:r>
              <a:rPr lang="ru-RU" sz="800" b="1" i="1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Приказ 509, от 01.10.2021</a:t>
            </a:r>
          </a:p>
          <a:p>
            <a:pPr marL="0" indent="0">
              <a:buNone/>
            </a:pPr>
            <a:r>
              <a:rPr lang="ru-RU" sz="800" b="1" i="1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…</a:t>
            </a:r>
          </a:p>
          <a:p>
            <a:pPr marL="0" indent="0">
              <a:buNone/>
            </a:pPr>
            <a:r>
              <a:rPr lang="ru-RU" sz="1200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В то же время, в период до программирования в контрольно-кассовой машины/фискальном принтере нового уровня ставки НДС 6% при заполнении Журнала ККМ/ФП указывается пересчитанная сумма НДС.</a:t>
            </a:r>
            <a:endParaRPr lang="ru-RU" sz="900" b="1" i="0" dirty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ro-RO" sz="1000" b="0" i="1" dirty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Ст.1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1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период чрезвычайного положения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объявленного в соответствии с положениями Закона о режимах чрезвычайного, осадного и военного положения № 212/2004 на всей территории страны Парламентом, и/или на период чрезвычайного положения в области общественного здоровья, объявленного в соответствии с положениями Закона о государственном надзоре за общественным здоровьем № 10/2009 на всей территории страны Национальной чрезвычайной комиссией по общественному здоровью, в отступление от положений статьи 96 Налогового кодекса № 1163/1997 на продукты питания и/или напитки, за исключением алкогольной продукции, приготовленные или неприготовленные, для потребления человеком, вместе с сопутствующими услугами, позволяющими их немедленное потребление, осуществляемыми в рамках деятельности, отнесенной к разделу 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Классификатора видов экономической деятельности Молдовы, а также на услуги по размещению, независимо от уровня комфорта, в гостинице, гостинице-квартире, мотеле, на туристической вилле, в бунгало, туристическом пансионате, </a:t>
            </a:r>
            <a:r>
              <a:rPr lang="ru-RU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агротуристическом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пансионате, кемпинге, на базе отдыха или в летнем лагере, отнесенные к разделу 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u-RU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Классификатора видов экономической деятельности Молдовы, устанавливается ставка </a:t>
            </a:r>
            <a:r>
              <a:rPr lang="ru-RU" sz="1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НДС в размере 6 процентов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76/23.04.2021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Lege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privire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impozitarea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specială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serviciilor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realizate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activităţilor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atribuite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secţiunea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 a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Clasificatorului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activităţilor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economia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Moldovei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ro-RO" sz="1000" i="1" dirty="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10257" name="Rectangle 1"/>
          <p:cNvSpPr>
            <a:spLocks noChangeArrowheads="1"/>
          </p:cNvSpPr>
          <p:nvPr/>
        </p:nvSpPr>
        <p:spPr bwMode="auto">
          <a:xfrm>
            <a:off x="5638800" y="32448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53" y="952500"/>
            <a:ext cx="11168847" cy="498677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817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747338"/>
            <a:ext cx="11215081" cy="522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6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3700"/>
            <a:ext cx="10515600" cy="5783263"/>
          </a:xfrm>
        </p:spPr>
        <p:txBody>
          <a:bodyPr/>
          <a:lstStyle/>
          <a:p>
            <a:pPr marL="0" indent="0">
              <a:buNone/>
            </a:pPr>
            <a:r>
              <a:rPr lang="ru-RU" sz="1700" dirty="0">
                <a:hlinkClick r:id="" action="ppaction://hlinkfile"/>
              </a:rPr>
              <a:t>256/29.07.2022 </a:t>
            </a:r>
            <a:r>
              <a:rPr lang="ru-RU" sz="1700" dirty="0" smtClean="0">
                <a:hlinkClick r:id="" action="ppaction://hlinkfile"/>
              </a:rPr>
              <a:t>Закон о внесении изменений в некоторые нормативные акты</a:t>
            </a:r>
            <a:endParaRPr lang="ru-RU" sz="1700" dirty="0"/>
          </a:p>
          <a:p>
            <a:pPr marL="0" indent="0">
              <a:buNone/>
            </a:pPr>
            <a:r>
              <a:rPr lang="ru-RU" sz="1700" b="1" dirty="0" err="1" smtClean="0"/>
              <a:t>Ст.IV</a:t>
            </a:r>
            <a:r>
              <a:rPr lang="ru-RU" sz="1700" b="1" dirty="0"/>
              <a:t>.</a:t>
            </a:r>
            <a:r>
              <a:rPr lang="ru-RU" sz="1700" dirty="0"/>
              <a:t> Переходные положения</a:t>
            </a:r>
          </a:p>
          <a:p>
            <a:pPr marL="457200" indent="-457200">
              <a:buAutoNum type="arabicParenBoth"/>
            </a:pPr>
            <a:r>
              <a:rPr lang="ru-RU" sz="1700" dirty="0" smtClean="0"/>
              <a:t>Субъекты налогообложения, импортировавшие подакцизную схожую продукцию, указанную в товарной позиции 382499960, </a:t>
            </a:r>
            <a:r>
              <a:rPr lang="ru-RU" sz="1700" dirty="0" smtClean="0"/>
              <a:t>проводят ее инвентаризацию и декларируют в Государственную налоговую службу в срок до 1 сентября 2022 года. Запасы подакцизной схожей продукции, указанной в товарной позиции 382499960, импортированные до опубликования настоящего закона в Официальном мониторе Республики Молдова, могут </a:t>
            </a:r>
            <a:r>
              <a:rPr lang="ru-RU" sz="1700" dirty="0" smtClean="0"/>
              <a:t>продаваться </a:t>
            </a:r>
            <a:r>
              <a:rPr lang="ru-RU" sz="1700" dirty="0" smtClean="0"/>
              <a:t>без акцизной марки или потребительской марки в срок до 180 дней со дня опубликования при условии их декларирования в Государственной налоговой службе. </a:t>
            </a:r>
            <a:r>
              <a:rPr lang="ru-RU" sz="1700" b="1" dirty="0" smtClean="0"/>
              <a:t>Запасы подакцизной схожей продукции, указанной в товарных позициях 382499920–382499960</a:t>
            </a:r>
            <a:r>
              <a:rPr lang="ru-RU" sz="1700" dirty="0" smtClean="0"/>
              <a:t>, импортированной в период с 1 сентября по 31 декабря 2022 года, </a:t>
            </a:r>
            <a:r>
              <a:rPr lang="ru-RU" sz="1700" b="1" dirty="0" smtClean="0"/>
              <a:t>а также в товарной позиции 2404, </a:t>
            </a:r>
            <a:r>
              <a:rPr lang="ru-RU" sz="1700" dirty="0" smtClean="0"/>
              <a:t>импортированной в период с 1 января по 12 февраля 2023 года, не задекларированные в Государственную налоговую службу, декларируются в нее до 1 апреля 2023 года. </a:t>
            </a:r>
            <a:r>
              <a:rPr lang="ru-RU" sz="1700" b="1" dirty="0" smtClean="0"/>
              <a:t>Указанная выше схожая продукция может продаваться без акцизной марки или потребительской марки до 1 октября 2023 года</a:t>
            </a:r>
            <a:r>
              <a:rPr lang="ru-RU" sz="1700" dirty="0" smtClean="0"/>
              <a:t>.</a:t>
            </a:r>
          </a:p>
          <a:p>
            <a:pPr marL="0" indent="0">
              <a:buNone/>
            </a:pPr>
            <a:r>
              <a:rPr lang="ru-RU" sz="1700" dirty="0" smtClean="0">
                <a:hlinkClick r:id="" action="ppaction://hlinkfile"/>
              </a:rPr>
              <a:t>278/14.12.2007 Закон о контроле над табаком</a:t>
            </a:r>
            <a:endParaRPr lang="ru-RU" sz="1700" dirty="0"/>
          </a:p>
          <a:p>
            <a:pPr marL="0" indent="0">
              <a:buNone/>
            </a:pPr>
            <a:r>
              <a:rPr lang="ru-RU" sz="1700" dirty="0" smtClean="0"/>
              <a:t>Ст.23 ч.(7</a:t>
            </a:r>
            <a:r>
              <a:rPr lang="ru-RU" sz="1700" dirty="0"/>
              <a:t>) Ввоз на территорию Республики Молдова и/или </a:t>
            </a:r>
            <a:r>
              <a:rPr lang="ru-RU" sz="1700" b="1" dirty="0"/>
              <a:t>продажа</a:t>
            </a:r>
            <a:r>
              <a:rPr lang="ru-RU" sz="1700" dirty="0"/>
              <a:t> схожей продукции разрешается </a:t>
            </a:r>
            <a:r>
              <a:rPr lang="ru-RU" sz="1700" b="1" dirty="0"/>
              <a:t>только после наклеивания акцизной марки </a:t>
            </a:r>
            <a:r>
              <a:rPr lang="ru-RU" sz="1700" dirty="0"/>
              <a:t>или потребительской марки на упаковку продукции таким образом, чтобы вскрытие упаковки обеспечивало разрыв акцизной марки или потребительской марки</a:t>
            </a:r>
            <a:r>
              <a:rPr lang="ru-RU" sz="1700" dirty="0" smtClean="0"/>
              <a:t>.</a:t>
            </a:r>
          </a:p>
          <a:p>
            <a:pPr marL="0" indent="0">
              <a:buNone/>
            </a:pPr>
            <a:r>
              <a:rPr lang="ru-RU" sz="1700" dirty="0" smtClean="0"/>
              <a:t>Ст.123(5</a:t>
            </a:r>
            <a:r>
              <a:rPr lang="ru-RU" sz="1700" baseline="30000" dirty="0" smtClean="0"/>
              <a:t>1</a:t>
            </a:r>
            <a:r>
              <a:rPr lang="ru-RU" sz="1700" dirty="0" smtClean="0"/>
              <a:t>) НК …</a:t>
            </a:r>
            <a:r>
              <a:rPr lang="ru-RU" sz="1700" i="1" dirty="0" smtClean="0"/>
              <a:t>Маркировка </a:t>
            </a:r>
            <a:r>
              <a:rPr lang="ru-RU" sz="1700" i="1" dirty="0"/>
              <a:t>осуществляется в процессе производства</a:t>
            </a:r>
            <a:r>
              <a:rPr lang="ru-RU" sz="1700" dirty="0"/>
              <a:t> подакцизных товаров, а в случае товаров, произведенных на территории Республики Молдова, – до момента их отгрузки (вывоза) с налогового склада</a:t>
            </a:r>
            <a:r>
              <a:rPr lang="ru-RU" sz="17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7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717"/>
            <a:ext cx="10515600" cy="627796"/>
          </a:xfrm>
        </p:spPr>
        <p:txBody>
          <a:bodyPr/>
          <a:lstStyle/>
          <a:p>
            <a:r>
              <a:rPr lang="ro-RO" altLang="ru-RU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                                      </a:t>
            </a:r>
            <a:r>
              <a:rPr lang="ru-RU" altLang="ru-RU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Дополнение ст.</a:t>
            </a:r>
            <a:r>
              <a:rPr lang="ro-RO" altLang="ru-RU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99 </a:t>
            </a:r>
            <a:r>
              <a:rPr lang="ru-RU" altLang="ru-RU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ч</a:t>
            </a:r>
            <a:r>
              <a:rPr lang="ro-RO" altLang="ru-RU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.(4)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5594"/>
            <a:ext cx="10515600" cy="5003919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effectLst/>
                <a:latin typeface="Arial" panose="020B0604020202020204" pitchFamily="34" charset="0"/>
              </a:rPr>
              <a:t>Товары, услуги, </a:t>
            </a:r>
            <a:r>
              <a:rPr lang="ru-RU" i="1" dirty="0">
                <a:effectLst/>
                <a:latin typeface="Arial" panose="020B0604020202020204" pitchFamily="34" charset="0"/>
              </a:rPr>
              <a:t>поставленные субъекту налогообложения </a:t>
            </a:r>
            <a:r>
              <a:rPr lang="ru-RU" dirty="0">
                <a:effectLst/>
                <a:latin typeface="Arial" panose="020B0604020202020204" pitchFamily="34" charset="0"/>
              </a:rPr>
              <a:t>для осуществления им предпринимательской деятельности, впоследствии переданные без оплаты другим лицам, считаются облагаемой поставкой, осуществленной данным субъектом. Облагаемой стоимостью указанной поставки является </a:t>
            </a:r>
            <a:r>
              <a:rPr lang="ru-RU" i="1" dirty="0">
                <a:effectLst/>
                <a:latin typeface="Arial" panose="020B0604020202020204" pitchFamily="34" charset="0"/>
              </a:rPr>
              <a:t>уплаченная субъектом стоимость поставки</a:t>
            </a:r>
            <a:r>
              <a:rPr lang="ru-RU" dirty="0">
                <a:effectLst/>
                <a:latin typeface="Arial" panose="020B0604020202020204" pitchFamily="34" charset="0"/>
              </a:rPr>
              <a:t>, предназначенной для осуществления им предпринимательской деятельности, </a:t>
            </a:r>
            <a:r>
              <a:rPr lang="ru-RU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а для товаров, услуг собственного производства – себестоимость производства</a:t>
            </a:r>
            <a:r>
              <a:rPr lang="ru-RU" dirty="0">
                <a:effectLst/>
                <a:latin typeface="Arial" panose="020B0604020202020204" pitchFamily="34" charset="0"/>
              </a:rPr>
              <a:t>.</a:t>
            </a:r>
            <a:endParaRPr lang="ro-RO" sz="2000" b="1" dirty="0">
              <a:solidFill>
                <a:srgbClr val="FF0000"/>
              </a:solidFill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sz="2000" b="1" dirty="0">
              <a:solidFill>
                <a:srgbClr val="FF0000"/>
              </a:solidFill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sz="2000" b="1" dirty="0">
              <a:solidFill>
                <a:srgbClr val="FF0000"/>
              </a:solidFill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i="1" dirty="0"/>
              <a:t>! </a:t>
            </a:r>
            <a:r>
              <a:rPr lang="ru-RU" sz="2000" i="1" dirty="0"/>
              <a:t>Ранее отсутствовали положения относительно товаров, услуг собственного производства</a:t>
            </a:r>
            <a:r>
              <a:rPr lang="ro-RO" sz="2000" i="1" dirty="0">
                <a:solidFill>
                  <a:srgbClr val="FF0000"/>
                </a:solidFill>
              </a:rPr>
              <a:t>.</a:t>
            </a:r>
            <a:endParaRPr lang="ru-RU" sz="2000" i="1" dirty="0">
              <a:solidFill>
                <a:srgbClr val="FF0000"/>
              </a:solidFill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 изменений 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для определения налогооблагаемой стоимости была установлена уплаченная стоимость, а в отношении собственного производства отсутствовала возможность установления налогооблагаемой стоимости.</a:t>
            </a:r>
            <a:endParaRPr lang="ru-RU" sz="1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36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B49BC-782D-45BA-BCB0-5CD0452F1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Закон </a:t>
            </a:r>
            <a:r>
              <a:rPr lang="ro-RO" sz="3600" b="1" dirty="0"/>
              <a:t>325/09.11.2023 (</a:t>
            </a:r>
            <a:r>
              <a:rPr lang="ru-RU" sz="3600" b="1" dirty="0"/>
              <a:t>вступление в силу </a:t>
            </a:r>
            <a:r>
              <a:rPr lang="ro-RO" sz="3600" b="1" dirty="0"/>
              <a:t>22.11.2023)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CEB1F-EFA8-4C76-B49D-25DF887E3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0618"/>
            <a:ext cx="10515600" cy="499634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>
                <a:effectLst/>
                <a:latin typeface="Arial" panose="020B0604020202020204" pitchFamily="34" charset="0"/>
              </a:rPr>
              <a:t>102(10) Субъект налогообложения имеет право вычета уплаченной или подлежащей уплате суммы НДС на приобретаемые товарно-материальные ценности, услуги при наличии: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</a:rPr>
              <a:t>Ст.</a:t>
            </a:r>
            <a:r>
              <a:rPr lang="en-US" sz="1800" b="1" dirty="0">
                <a:effectLst/>
                <a:latin typeface="Arial" panose="020B0604020202020204" pitchFamily="34" charset="0"/>
              </a:rPr>
              <a:t>I</a:t>
            </a:r>
            <a:r>
              <a:rPr lang="ru-RU" sz="1800" b="1" dirty="0">
                <a:effectLst/>
                <a:latin typeface="Arial" panose="020B0604020202020204" pitchFamily="34" charset="0"/>
              </a:rPr>
              <a:t> п.2.</a:t>
            </a:r>
            <a:r>
              <a:rPr lang="ru-RU" sz="1800" dirty="0">
                <a:effectLst/>
                <a:latin typeface="Arial" panose="020B0604020202020204" pitchFamily="34" charset="0"/>
              </a:rPr>
              <a:t> Часть (10) статьи 102 дополнить пунктом d) следующего содержания: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Arial" panose="020B0604020202020204" pitchFamily="34" charset="0"/>
              </a:rPr>
              <a:t>"d) кассовых чеков/фискальных документов, выдаваемых контрольно-кассовым оборудованием, подключенным к Автоматизированной информационной системе "Электронный мониторинг продаж", </a:t>
            </a:r>
            <a:r>
              <a:rPr lang="ru-RU" sz="18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по покупкам</a:t>
            </a:r>
            <a:r>
              <a:rPr lang="ru-RU" sz="1800" dirty="0">
                <a:effectLst/>
                <a:latin typeface="Arial" panose="020B0604020202020204" pitchFamily="34" charset="0"/>
              </a:rPr>
              <a:t>, стоимость которых по </a:t>
            </a:r>
            <a:r>
              <a:rPr lang="ru-RU" sz="18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каждому чеку не превышает 2000 леев, включая НДС</a:t>
            </a:r>
            <a:r>
              <a:rPr lang="ru-RU" sz="1800" dirty="0">
                <a:effectLst/>
                <a:latin typeface="Arial" panose="020B0604020202020204" pitchFamily="34" charset="0"/>
              </a:rPr>
              <a:t>, и составляет </a:t>
            </a:r>
            <a:r>
              <a:rPr lang="ru-RU" sz="18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не более 10 тысяч леев за один налоговый период</a:t>
            </a:r>
            <a:r>
              <a:rPr lang="ru-RU" sz="1800" dirty="0">
                <a:effectLst/>
                <a:latin typeface="Arial" panose="020B0604020202020204" pitchFamily="34" charset="0"/>
              </a:rPr>
              <a:t>, при условии их оплаты платежной бизнес-картой.".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dirty="0"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100" dirty="0">
                <a:effectLst/>
                <a:latin typeface="Arial" panose="020B0604020202020204" pitchFamily="34" charset="0"/>
              </a:rPr>
              <a:t>! </a:t>
            </a:r>
            <a:r>
              <a:rPr lang="ru-RU" sz="1100" dirty="0">
                <a:effectLst/>
                <a:latin typeface="Arial" panose="020B0604020202020204" pitchFamily="34" charset="0"/>
              </a:rPr>
              <a:t>Ограничение в 10 000 лей относится к общей стоимости приобретения (включая НДС</a:t>
            </a:r>
            <a:r>
              <a:rPr lang="ru-RU" sz="1100" dirty="0" smtClean="0">
                <a:effectLst/>
                <a:latin typeface="Arial" panose="020B0604020202020204" pitchFamily="34" charset="0"/>
              </a:rPr>
              <a:t>)</a:t>
            </a:r>
            <a:r>
              <a:rPr lang="ro-RO" sz="1100" dirty="0" smtClean="0">
                <a:effectLst/>
                <a:latin typeface="Arial" panose="020B0604020202020204" pitchFamily="34" charset="0"/>
              </a:rPr>
              <a:t>,</a:t>
            </a:r>
            <a:r>
              <a:rPr lang="ru-RU" sz="110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sz="1100" dirty="0">
                <a:effectLst/>
                <a:latin typeface="Arial" panose="020B0604020202020204" pitchFamily="34" charset="0"/>
              </a:rPr>
              <a:t>а не только к сумме НДС.</a:t>
            </a:r>
            <a:endParaRPr lang="ro-RO" sz="11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100" dirty="0">
                <a:effectLst/>
                <a:latin typeface="Arial" panose="020B0604020202020204" pitchFamily="34" charset="0"/>
              </a:rPr>
              <a:t>! </a:t>
            </a:r>
            <a:r>
              <a:rPr lang="ru-RU" sz="1100" dirty="0">
                <a:effectLst/>
                <a:latin typeface="Arial" panose="020B0604020202020204" pitchFamily="34" charset="0"/>
              </a:rPr>
              <a:t>Вне зависимости от применяемой ставки НДС </a:t>
            </a:r>
            <a:r>
              <a:rPr lang="ro-RO" sz="1100" dirty="0">
                <a:effectLst/>
                <a:latin typeface="Arial" panose="020B0604020202020204" pitchFamily="34" charset="0"/>
              </a:rPr>
              <a:t>(</a:t>
            </a:r>
            <a:r>
              <a:rPr lang="ru-RU" sz="1100" dirty="0">
                <a:effectLst/>
                <a:latin typeface="Arial" panose="020B0604020202020204" pitchFamily="34" charset="0"/>
              </a:rPr>
              <a:t>сниженная или стандартная</a:t>
            </a:r>
            <a:r>
              <a:rPr lang="ro-RO" sz="1100" dirty="0">
                <a:effectLst/>
                <a:latin typeface="Arial" panose="020B0604020202020204" pitchFamily="34" charset="0"/>
              </a:rPr>
              <a:t>).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100" dirty="0">
                <a:latin typeface="Arial" panose="020B0604020202020204" pitchFamily="34" charset="0"/>
              </a:rPr>
              <a:t>! </a:t>
            </a:r>
            <a:r>
              <a:rPr lang="ru-RU" sz="1100" dirty="0">
                <a:latin typeface="Arial" panose="020B0604020202020204" pitchFamily="34" charset="0"/>
              </a:rPr>
              <a:t>Фискальные чеки не отражаются в приложении к Декларации по НДС </a:t>
            </a:r>
            <a:r>
              <a:rPr lang="ro-RO" sz="1100" dirty="0">
                <a:latin typeface="Arial" panose="020B0604020202020204" pitchFamily="34" charset="0"/>
              </a:rPr>
              <a:t>(TVA FACT).</a:t>
            </a:r>
            <a:endParaRPr lang="ro-RO" sz="11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sz="1100" dirty="0"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sz="16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sz="1600" dirty="0">
              <a:latin typeface="Arial" panose="020B0604020202020204" pitchFamily="34" charset="0"/>
              <a:hlinkClick r:id="" action="ppaction://hlinkfile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Ordin nr.1164 din 25.10.2012 cu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privire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la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aprobarea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formularului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Declaraţiei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privind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TVA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şi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a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Modului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de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completare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a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Declaraţiei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1600" dirty="0" err="1">
                <a:latin typeface="Arial" panose="020B0604020202020204" pitchFamily="34" charset="0"/>
                <a:hlinkClick r:id="" action="ppaction://hlinkfile"/>
              </a:rPr>
              <a:t>privind</a:t>
            </a:r>
            <a:r>
              <a:rPr lang="en-US" sz="1600" dirty="0">
                <a:latin typeface="Arial" panose="020B0604020202020204" pitchFamily="34" charset="0"/>
                <a:hlinkClick r:id="" action="ppaction://hlinkfile"/>
              </a:rPr>
              <a:t> TVA</a:t>
            </a:r>
            <a:endParaRPr lang="ro-RO" sz="160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000" dirty="0">
                <a:effectLst/>
                <a:latin typeface="Arial" panose="020B0604020202020204" pitchFamily="34" charset="0"/>
              </a:rPr>
              <a:t>В приложении № 1 (TVA FACT) к Декларации по НДС регистрируются все налоговые накладные, включительно по </a:t>
            </a:r>
            <a:r>
              <a:rPr lang="ru-RU" sz="1000" dirty="0" err="1">
                <a:effectLst/>
                <a:latin typeface="Arial" panose="020B0604020202020204" pitchFamily="34" charset="0"/>
              </a:rPr>
              <a:t>рефактурированию</a:t>
            </a:r>
            <a:r>
              <a:rPr lang="ru-RU" sz="1000" dirty="0">
                <a:effectLst/>
                <a:latin typeface="Arial" panose="020B0604020202020204" pitchFamily="34" charset="0"/>
              </a:rPr>
              <a:t> компенсированных расходов, полученные в налоговом периоде, за который представляется Декларация по НДС, за исключением налоговых накладных, в которых согласно п.15 Инструкции по заполнению типовой формы первичного документа строгой отчетности "Налоговая накладная", утвержденной Приказом Министерства финансов № 118 от 28 августа 2017 г., в строке 7 "Переадресовки" указывается "Non </a:t>
            </a:r>
            <a:r>
              <a:rPr lang="ru-RU" sz="1000" dirty="0" err="1">
                <a:effectLst/>
                <a:latin typeface="Arial" panose="020B0604020202020204" pitchFamily="34" charset="0"/>
              </a:rPr>
              <a:t>livrare</a:t>
            </a:r>
            <a:r>
              <a:rPr lang="ru-RU" sz="1000" dirty="0">
                <a:effectLst/>
                <a:latin typeface="Arial" panose="020B0604020202020204" pitchFamily="34" charset="0"/>
              </a:rPr>
              <a:t>".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918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2249"/>
            <a:ext cx="10515600" cy="525518"/>
          </a:xfrm>
        </p:spPr>
        <p:txBody>
          <a:bodyPr/>
          <a:lstStyle/>
          <a:p>
            <a:r>
              <a:rPr lang="ro-RO" sz="3600" b="1" dirty="0">
                <a:latin typeface="+mn-lt"/>
              </a:rPr>
              <a:t>                              </a:t>
            </a:r>
            <a:r>
              <a:rPr lang="ru-RU" sz="3600" b="1" dirty="0">
                <a:latin typeface="+mn-lt"/>
              </a:rPr>
              <a:t>Дополнение </a:t>
            </a:r>
            <a:r>
              <a:rPr lang="ru-RU" sz="3600" b="1" dirty="0" err="1">
                <a:latin typeface="+mn-lt"/>
              </a:rPr>
              <a:t>ст</a:t>
            </a:r>
            <a:r>
              <a:rPr lang="ro-RO" sz="3600" b="1" dirty="0">
                <a:latin typeface="+mn-lt"/>
              </a:rPr>
              <a:t>.102 </a:t>
            </a:r>
            <a:r>
              <a:rPr lang="ru-RU" sz="3600" b="1" dirty="0">
                <a:latin typeface="+mn-lt"/>
              </a:rPr>
              <a:t>ч</a:t>
            </a:r>
            <a:r>
              <a:rPr lang="ro-RO" sz="3600" b="1" dirty="0">
                <a:latin typeface="+mn-lt"/>
              </a:rPr>
              <a:t>.(12)</a:t>
            </a:r>
            <a:endParaRPr lang="ru-RU" sz="28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176" y="919248"/>
            <a:ext cx="10691648" cy="576730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effectLst/>
                <a:latin typeface="Arial" panose="020B0604020202020204" pitchFamily="34" charset="0"/>
              </a:rPr>
              <a:t>(12) В случае выписки налоговой накладной на услуги, а также на электрическую энергию, тепловую энергию, природный газ, публичные услуги фиксированной и мобильной телефонной связи, коммунальные услуги, нефтепродукты, </a:t>
            </a:r>
            <a:r>
              <a:rPr lang="ru-RU" sz="14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поставки товаров, указанных в частях (13) и (15) статьи 117</a:t>
            </a:r>
            <a:r>
              <a:rPr lang="ru-RU" sz="1400" baseline="300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sz="1400" dirty="0">
                <a:effectLst/>
                <a:latin typeface="Arial" panose="020B0604020202020204" pitchFamily="34" charset="0"/>
              </a:rPr>
              <a:t>, поставщиком до 10-го числа включительно месяца, следующего за месяцем, в котором имела место документированная соответствующей налоговой накладной поставка, покупатель (получатель)–субъект </a:t>
            </a:r>
            <a:r>
              <a:rPr lang="ru-RU" sz="1400" dirty="0" err="1">
                <a:effectLst/>
                <a:latin typeface="Arial" panose="020B0604020202020204" pitchFamily="34" charset="0"/>
              </a:rPr>
              <a:t>налого</a:t>
            </a:r>
            <a:r>
              <a:rPr lang="ru-RU" sz="1400" dirty="0">
                <a:effectLst/>
                <a:latin typeface="Arial" panose="020B0604020202020204" pitchFamily="34" charset="0"/>
              </a:rPr>
              <a:t>-обложения имеет право на вычет уплаченной или подлежащей уплате суммы НДС на указанные услуги и товары, используемые для осуществления облагаемых поставок в процессе осуществления предпринимательской деятельности, в месяце, в котором имела место их поставка.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i="1" dirty="0">
                <a:latin typeface="Arial" panose="020B0604020202020204" pitchFamily="34" charset="0"/>
              </a:rPr>
              <a:t>Вычет НДС разрешается не в месяце получение н/н, а в месяце в котором имела место поставка.</a:t>
            </a:r>
            <a:endParaRPr lang="ru-RU" sz="1400" i="1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117/1 ч.(13) При перевозке товаров поставщик имеет право издавать </a:t>
            </a:r>
            <a:r>
              <a:rPr lang="ru-RU" sz="11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извещения, сопровождающие товар</a:t>
            </a:r>
            <a:r>
              <a:rPr lang="ru-RU" sz="1100" dirty="0">
                <a:effectLst/>
                <a:latin typeface="Arial" panose="020B0604020202020204" pitchFamily="34" charset="0"/>
              </a:rPr>
              <a:t>. В случае издания извещений, сопровождающих товар, поставщик </a:t>
            </a:r>
            <a:r>
              <a:rPr lang="ru-RU" sz="11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выдает налоговую накладную </a:t>
            </a:r>
            <a:r>
              <a:rPr lang="ru-RU" sz="1100" dirty="0">
                <a:effectLst/>
                <a:latin typeface="Arial" panose="020B0604020202020204" pitchFamily="34" charset="0"/>
              </a:rPr>
              <a:t>на основании ранее изданных извещений </a:t>
            </a:r>
            <a:r>
              <a:rPr lang="ru-RU" sz="11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до окончания налогового периода, в котором издал соответствующие извещения. В случае использования </a:t>
            </a:r>
            <a:r>
              <a:rPr lang="ru-RU" sz="1100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е-фактуры</a:t>
            </a:r>
            <a:r>
              <a:rPr lang="ru-RU" sz="1100" dirty="0">
                <a:effectLst/>
                <a:latin typeface="Arial" panose="020B0604020202020204" pitchFamily="34" charset="0"/>
              </a:rPr>
              <a:t> поставщик выдает налоговую накладную в срок, не превышающий </a:t>
            </a:r>
            <a:r>
              <a:rPr lang="ru-RU" sz="11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десяти календарных дней месяца</a:t>
            </a:r>
            <a:r>
              <a:rPr lang="ru-RU" sz="1100" dirty="0">
                <a:effectLst/>
                <a:latin typeface="Arial" panose="020B0604020202020204" pitchFamily="34" charset="0"/>
              </a:rPr>
              <a:t>, следующего за месяцем, в котором состоялась поставка, задокументированная соответствующими извещениями.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050" dirty="0"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dirty="0">
                <a:effectLst/>
                <a:latin typeface="Arial" panose="020B0604020202020204" pitchFamily="34" charset="0"/>
              </a:rPr>
              <a:t>(11) В случае, когда облагаемая стоимость облагаемой поставки товаров формируются в момент их получения покупателем в результате определения качества, массы и их потребительских свойств, при отгрузке товаров выдается налоговая накладная/извещение, сопровождающее товар, без заполнения обязательных показателей, не указанных на момент отгрузки товаров.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dirty="0">
                <a:effectLst/>
                <a:latin typeface="Arial" panose="020B0604020202020204" pitchFamily="34" charset="0"/>
              </a:rPr>
              <a:t>После установления облагаемой стоимости соответствующей поставки на основании налоговой накладной/извещения, сопровождающего товар, поставщик представляет покупателю налоговую накладную с отражением номеров и серий налоговых накладных/извещений, сопровождающих товар, и информацию о выполненных поставках. При множественности таких поставок в течение месяца поставщик на основании извещений, сопровождающих товар, выдает не реже одного раза в месяц налоговую накладную на стоимость выполненных поставок.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effectLst/>
                <a:latin typeface="Arial" panose="020B0604020202020204" pitchFamily="34" charset="0"/>
              </a:rPr>
              <a:t/>
            </a:r>
            <a:br>
              <a:rPr lang="ru-RU" sz="1400" dirty="0">
                <a:effectLst/>
                <a:latin typeface="Arial" panose="020B0604020202020204" pitchFamily="34" charset="0"/>
              </a:rPr>
            </a:br>
            <a:endParaRPr lang="ro-RO" sz="8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Ordin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nr.65 din 18.04.2019 cu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privire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la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aprobarea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formularului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tipizat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de document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primar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cu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regim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special "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Aviz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de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însoţire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a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mărfii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"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şi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a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Dispoziţiilor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privind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modul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de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operare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cu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formularul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tipizat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de document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primar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cu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regim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special "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Aviz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de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însoţire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 a </a:t>
            </a:r>
            <a:r>
              <a:rPr lang="en-US" sz="800" dirty="0" err="1">
                <a:effectLst/>
                <a:latin typeface="Arial" panose="020B0604020202020204" pitchFamily="34" charset="0"/>
                <a:hlinkClick r:id="" action="ppaction://hlinkfile"/>
              </a:rPr>
              <a:t>mărfii</a:t>
            </a:r>
            <a:r>
              <a:rPr lang="en-US" sz="800" dirty="0">
                <a:effectLst/>
                <a:latin typeface="Arial" panose="020B0604020202020204" pitchFamily="34" charset="0"/>
                <a:hlinkClick r:id="" action="ppaction://hlinkfile"/>
              </a:rPr>
              <a:t>"</a:t>
            </a:r>
            <a:r>
              <a:rPr lang="ru-RU" sz="800" b="1" dirty="0">
                <a:effectLst/>
                <a:latin typeface="Arial" panose="020B0604020202020204" pitchFamily="34" charset="0"/>
              </a:rPr>
              <a:t>2.</a:t>
            </a:r>
            <a:r>
              <a:rPr lang="ru-RU" sz="800" dirty="0">
                <a:effectLst/>
                <a:latin typeface="Arial" panose="020B0604020202020204" pitchFamily="34" charset="0"/>
              </a:rPr>
              <a:t> Товарно-сопроводительное уведомление является типовой формой первичного документа строгой отчетности которая используется в случаях: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dirty="0">
                <a:effectLst/>
                <a:latin typeface="Arial" panose="020B0604020202020204" pitchFamily="34" charset="0"/>
              </a:rPr>
              <a:t>a) сопровождения товаров при их транспортировке с последующей выдачей налоговой накладной, подтверждающей передачу права собственности, на основании изданных уведомлений до окончания налогового периода, в котором издал соответствующие уведомления.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 dirty="0">
                <a:effectLst/>
                <a:latin typeface="Arial" panose="020B0604020202020204" pitchFamily="34" charset="0"/>
              </a:rPr>
              <a:t>b) транспортировки товаров за пределы субъекта (без передачи права собственности, на переработку и с переработки, хранения, экспертизы и т. д.) с последующей выдачей налоговой накладной.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800" dirty="0"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8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800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effectLst/>
                <a:latin typeface="Arial" panose="020B0604020202020204" pitchFamily="34" charset="0"/>
              </a:rPr>
              <a:t>(15) При осуществлении поставок товаров, оплаченных платежной бизнес-картой, в случае использования е-фактуры поставщик выставляет налоговую накладную в срок, не превышающий десяти календарных дней месяца, следующего за месяцем, в котором состоялась подтвержденная соответствующей налоговой накладной поставка.</a:t>
            </a:r>
            <a:endParaRPr lang="en-US" sz="120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6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9187"/>
            <a:ext cx="10515600" cy="630620"/>
          </a:xfrm>
        </p:spPr>
        <p:txBody>
          <a:bodyPr/>
          <a:lstStyle/>
          <a:p>
            <a:pPr algn="ctr"/>
            <a:r>
              <a:rPr lang="ru-RU" sz="2300" b="1" dirty="0">
                <a:solidFill>
                  <a:srgbClr val="0070C0"/>
                </a:solidFill>
                <a:latin typeface="+mn-lt"/>
              </a:rPr>
              <a:t>Освобождение от НДС без права на вычет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470" y="1163782"/>
            <a:ext cx="11102008" cy="545568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/>
              <a:t>Ст</a:t>
            </a:r>
            <a:r>
              <a:rPr lang="ro-RO" sz="2400" b="1" dirty="0"/>
              <a:t>.103</a:t>
            </a:r>
            <a:r>
              <a:rPr lang="ru-RU" sz="2400" b="1" dirty="0"/>
              <a:t> ч.(1)</a:t>
            </a:r>
            <a:r>
              <a:rPr lang="ro-RO" sz="2400" b="1" dirty="0"/>
              <a:t> </a:t>
            </a:r>
            <a:r>
              <a:rPr lang="ru-RU" sz="2400" b="1" dirty="0"/>
              <a:t>п</a:t>
            </a:r>
            <a:r>
              <a:rPr lang="ro-RO" sz="2400" b="1" dirty="0"/>
              <a:t>.18)</a:t>
            </a:r>
            <a:r>
              <a:rPr lang="ru-RU" sz="2400" b="1" dirty="0"/>
              <a:t> </a:t>
            </a:r>
            <a:r>
              <a:rPr lang="ru-RU" sz="1600" dirty="0">
                <a:effectLst/>
                <a:latin typeface="Arial" panose="020B0604020202020204" pitchFamily="34" charset="0"/>
              </a:rPr>
              <a:t>электрическая энергия, импортируемая и поставляемая оператору передающей сети и системы, операторам распределительных сетей и поставщикам электрической энергии, и электрическая энергия, импортируемая оператором передающей сети и системы, операторами распределительных сетей и поставщиками электрической энергии, </a:t>
            </a:r>
            <a:r>
              <a:rPr lang="ru-RU" sz="16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импорт балансировочной электроэнергии,</a:t>
            </a:r>
            <a:r>
              <a:rPr lang="ru-RU" sz="1600" dirty="0">
                <a:effectLst/>
                <a:latin typeface="Arial" panose="020B0604020202020204" pitchFamily="34" charset="0"/>
              </a:rPr>
              <a:t> кроме услуг по транспортировке и распределению электрической энергии;</a:t>
            </a:r>
            <a:endParaRPr lang="ru-RU" sz="2400" b="1" dirty="0"/>
          </a:p>
          <a:p>
            <a:pPr marL="0" indent="0" algn="just">
              <a:buNone/>
            </a:pPr>
            <a:endParaRPr lang="ro-RO" sz="2400" b="1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400" b="1" dirty="0"/>
              <a:t>Art.103 pct.30),</a:t>
            </a:r>
            <a:r>
              <a:rPr lang="ru-RU" sz="2400" b="1" dirty="0"/>
              <a:t> </a:t>
            </a:r>
            <a:r>
              <a:rPr lang="ru-RU" sz="1600" dirty="0">
                <a:effectLst/>
                <a:latin typeface="Arial" panose="020B0604020202020204" pitchFamily="34" charset="0"/>
              </a:rPr>
              <a:t>30) работы по строительству и монтажу станций, вырабатывающих электроэнергию из возобновляемых источников энергии;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6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i="1" dirty="0">
                <a:effectLst/>
                <a:latin typeface="Arial" panose="020B0604020202020204" pitchFamily="34" charset="0"/>
              </a:rPr>
              <a:t>в пункте 30) слова "ветряных и фотогальванических </a:t>
            </a:r>
            <a:r>
              <a:rPr lang="ru-RU" sz="1400" i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парков</a:t>
            </a:r>
            <a:r>
              <a:rPr lang="ru-RU" sz="1400" i="1" dirty="0">
                <a:effectLst/>
                <a:latin typeface="Arial" panose="020B0604020202020204" pitchFamily="34" charset="0"/>
              </a:rPr>
              <a:t>;" заменить словами "</a:t>
            </a:r>
            <a:r>
              <a:rPr lang="ru-RU" sz="1400" i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станций</a:t>
            </a:r>
            <a:r>
              <a:rPr lang="ru-RU" sz="1400" i="1" dirty="0">
                <a:effectLst/>
                <a:latin typeface="Arial" panose="020B0604020202020204" pitchFamily="34" charset="0"/>
              </a:rPr>
              <a:t>, вырабатывающих электроэнергию из возобновляемых источников энергии;".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600" b="1" dirty="0"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600" b="1" dirty="0"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dirty="0">
                <a:effectLst/>
                <a:latin typeface="Arial" panose="020B0604020202020204" pitchFamily="34" charset="0"/>
              </a:rPr>
              <a:t>Статья 105.</a:t>
            </a:r>
            <a:r>
              <a:rPr lang="ru-RU" sz="1100" dirty="0">
                <a:effectLst/>
                <a:latin typeface="Arial" panose="020B0604020202020204" pitchFamily="34" charset="0"/>
              </a:rPr>
              <a:t> Поставки товаров, услуг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(1) Поставка электрической и тепловой энергии и газа считается поставкой товаров.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(2) Поставка услуг, сопряженная с поставкой товаров, считается частью поставки товаров.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(3) Поставка услуг, сопряженная с экспортом товаров, считается частью экспорта товаров.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(4) Поставка товаров, сопряженная с поставкой услуг, считается частью поставки услуг.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effectLst/>
                <a:latin typeface="Arial" panose="020B0604020202020204" pitchFamily="34" charset="0"/>
              </a:rPr>
              <a:t>(5) Поставка услуг, связанных с импортом товаров, считается частью импорта товаров.</a:t>
            </a:r>
          </a:p>
        </p:txBody>
      </p:sp>
    </p:spTree>
    <p:extLst>
      <p:ext uri="{BB962C8B-B14F-4D97-AF65-F5344CB8AC3E}">
        <p14:creationId xmlns:p14="http://schemas.microsoft.com/office/powerpoint/2010/main" val="4199096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4905" y="316246"/>
            <a:ext cx="9334460" cy="516834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Освобождение от НДС с правом на вычет</a:t>
            </a:r>
            <a:endParaRPr lang="ru-RU" sz="28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6177" y="995082"/>
            <a:ext cx="10121348" cy="4890329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effectLst/>
                <a:latin typeface="Arial" panose="020B0604020202020204" pitchFamily="34" charset="0"/>
              </a:rPr>
              <a:t>Дополнение ст.104 </a:t>
            </a:r>
            <a:r>
              <a:rPr lang="ru-RU" sz="2400" dirty="0" err="1">
                <a:effectLst/>
                <a:latin typeface="Arial" panose="020B0604020202020204" pitchFamily="34" charset="0"/>
              </a:rPr>
              <a:t>п.f</a:t>
            </a:r>
            <a:r>
              <a:rPr lang="ru-RU" sz="2400" dirty="0">
                <a:effectLst/>
                <a:latin typeface="Arial" panose="020B0604020202020204" pitchFamily="34" charset="0"/>
              </a:rPr>
              <a:t>) товары, услуги, поставляемые в зону свободного предпринимательства из-за пределов таможенной территории Республики Молдова, поставляемые из зоны свободного предпринимательства за пределы таможенной территории Республики Молдова, поставляемые в зону свободного предпринимательства с остальной части таможенной территории Республики Молдова, а также поставляемые резидентами различных зон свободного предпринимательства Республики Молдова друг другу, за исключением транспортных услуг </a:t>
            </a:r>
            <a:r>
              <a:rPr lang="ru-RU" sz="24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и балансировочной электроэнергии</a:t>
            </a:r>
            <a:r>
              <a:rPr lang="ru-RU" sz="2400" dirty="0">
                <a:effectLst/>
                <a:latin typeface="Arial" panose="020B0604020202020204" pitchFamily="34" charset="0"/>
              </a:rPr>
              <a:t>, поставляемых в свободную предпринимательскую зону с остальной части таможенной территории Республики Молдова, а также поставляемых резидентами различных зон свободного предпринимательства Республики Молдова друг другу;</a:t>
            </a:r>
            <a:endParaRPr lang="ru-RU" sz="160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899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659" y="185921"/>
            <a:ext cx="7853218" cy="594506"/>
          </a:xfrm>
        </p:spPr>
        <p:txBody>
          <a:bodyPr/>
          <a:lstStyle/>
          <a:p>
            <a:pPr algn="ctr"/>
            <a:r>
              <a:rPr lang="ro-RO" sz="2800" b="1" dirty="0">
                <a:solidFill>
                  <a:srgbClr val="0070C0"/>
                </a:solidFill>
                <a:latin typeface="Calibri"/>
              </a:rPr>
              <a:t>     </a:t>
            </a:r>
            <a:r>
              <a:rPr lang="ru-RU" sz="2800" b="1" dirty="0">
                <a:solidFill>
                  <a:srgbClr val="0070C0"/>
                </a:solidFill>
                <a:latin typeface="Calibri"/>
              </a:rPr>
              <a:t>Изменение сроков составления регистров учёта продаж и покупок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8954" y="1659467"/>
            <a:ext cx="10515600" cy="453047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effectLst/>
                <a:latin typeface="Arial" panose="020B0604020202020204" pitchFamily="34" charset="0"/>
              </a:rPr>
              <a:t>Ст. 118 ч.(1) Каждый субъект налогообложения обязан вести учет всего объема поставляемых товаров, услуг и приобретаемых товарно-материальных ценностей, услуг. В розничной торговле, в сфере обслуживания субъекты налогообложения обязаны вести ежедневный учет всех поставляемых товаров, оказываемых услуг, оплачиваемых наличными. Журналы учета приобретения и поставки товаров, услуг должны быть подготовлены в срок </a:t>
            </a:r>
            <a:r>
              <a:rPr lang="ru-RU" sz="14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не позднее 25 числа месяца, следующего после </a:t>
            </a:r>
            <a:r>
              <a:rPr lang="ru-RU" sz="1400" dirty="0">
                <a:effectLst/>
                <a:latin typeface="Arial" panose="020B0604020202020204" pitchFamily="34" charset="0"/>
              </a:rPr>
              <a:t>окончания налогового периода по НДС.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Ранее - </a:t>
            </a:r>
            <a:r>
              <a:rPr lang="ru-RU" sz="1400" dirty="0">
                <a:effectLst/>
                <a:latin typeface="Arial" panose="020B0604020202020204" pitchFamily="34" charset="0"/>
              </a:rPr>
              <a:t>"не позднее 25 числа месяца, следующего после".</a:t>
            </a:r>
          </a:p>
          <a:p>
            <a:pPr marL="0" indent="0" algn="just">
              <a:buNone/>
            </a:pPr>
            <a:endParaRPr lang="ru-RU" sz="140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Части (1), (2) и (3) статьи 118</a:t>
            </a:r>
            <a:r>
              <a:rPr lang="ru-RU" sz="1800" b="1" baseline="300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ru-RU" sz="1800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признать утратившими силу.</a:t>
            </a:r>
          </a:p>
          <a:p>
            <a:pPr marL="0" indent="0">
              <a:buNone/>
            </a:pPr>
            <a:endParaRPr lang="ru-RU" sz="1800" b="1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dirty="0">
                <a:effectLst/>
                <a:latin typeface="Arial" panose="020B0604020202020204" pitchFamily="34" charset="0"/>
              </a:rPr>
              <a:t>(1) Выдача бланков налоговых накладных осуществляется за плату, на основании письменного заявления, в котором указывается требуемое количество бланков, поданного плательщиком НДС в подразделение Государственной налоговой службы, в зоне обслуживания которого он зарегистрирован, а в случае плательщика НДС, являющегося крупным налогоплательщиком, – в Государственную налоговую службу. Положения настоящей части не распространяются на налогоплательщиков, обязанных использовать электронные налоговые накладные.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dirty="0">
                <a:effectLst/>
                <a:latin typeface="Arial" panose="020B0604020202020204" pitchFamily="34" charset="0"/>
              </a:rPr>
              <a:t>(2) В течение пяти рабочих дней Государственная налоговая служба рассматривает поданное заявление и обеспечивает выдачу запрошенного количества бланков налоговых накладных или информирует налогоплательщика об отказе в выдаче таковых, если в рамках установленного в настоящей части срока была инициирована процедура аннулирования регистрации налогоплательщика в качестве плательщика НДС.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dirty="0">
                <a:effectLst/>
                <a:latin typeface="Arial" panose="020B0604020202020204" pitchFamily="34" charset="0"/>
              </a:rPr>
              <a:t>(3) Первым днем срока, указанного в части (2), считается первый рабочий день, следующий после дня подачи заявления о выдаче бланков налоговых накладных.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o-RO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6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015" y="242048"/>
            <a:ext cx="10515600" cy="609225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о введении в действие </a:t>
            </a:r>
            <a:r>
              <a:rPr lang="ro-RO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-го раздела Налогового кодекса</a:t>
            </a:r>
            <a:endParaRPr lang="ro-RO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Изменение налогового режима по балансировочной электроэнергии поставляемой из/в Приднестровье</a:t>
            </a:r>
          </a:p>
          <a:p>
            <a:pPr marL="0" indent="0" algn="just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Arial" panose="020B0604020202020204" pitchFamily="34" charset="0"/>
              </a:rPr>
              <a:t>(</a:t>
            </a:r>
            <a:r>
              <a:rPr lang="ru-RU" sz="1600" dirty="0">
                <a:effectLst/>
                <a:latin typeface="Arial" panose="020B0604020202020204" pitchFamily="34" charset="0"/>
              </a:rPr>
              <a:t>6) </a:t>
            </a:r>
            <a:r>
              <a:rPr lang="ru-RU" sz="1600" dirty="0">
                <a:latin typeface="Arial" panose="020B0604020202020204" pitchFamily="34" charset="0"/>
              </a:rPr>
              <a:t>… </a:t>
            </a:r>
            <a:r>
              <a:rPr lang="ru-RU" sz="1600" dirty="0">
                <a:effectLst/>
                <a:latin typeface="Arial" panose="020B0604020202020204" pitchFamily="34" charset="0"/>
              </a:rPr>
              <a:t>Освобождаются от НДС без права вычета поставки электрической энергии, приобретенной и поставляемой операторам передающей сети и системы, операторам системы распределения и поставщикам электроэнергии или приобретенной операторами передающей сети и системы, операторами системы распределения и поставщиками электроэнергии, </a:t>
            </a:r>
            <a:r>
              <a:rPr lang="ru-RU" sz="16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а также поставки электрической энергии, балансировочной электрической энергии </a:t>
            </a:r>
            <a:r>
              <a:rPr lang="ru-RU" sz="1600" dirty="0">
                <a:effectLst/>
                <a:latin typeface="Arial" panose="020B0604020202020204" pitchFamily="34" charset="0"/>
              </a:rPr>
              <a:t>и природного газа, услуги электросвязи, водоснабжения и канализации, приобретенные и используемые для целей потребления без последующей реализации, осуществляемые юридическими и физическими лицами, находящимися на территории Республики Молдова и не имеющими налоговых отношений с ее бюджетной системой, юридическим и физическим лицам, находящимся на территории Республики Молдова и имеющим налоговые отношения с ее бюджетной системой.</a:t>
            </a:r>
          </a:p>
          <a:p>
            <a:pPr marL="0" indent="0">
              <a:buNone/>
            </a:pPr>
            <a:endParaRPr lang="ro-RO" sz="1600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effectLst/>
                <a:latin typeface="Arial" panose="020B0604020202020204" pitchFamily="34" charset="0"/>
              </a:rPr>
              <a:t>(6</a:t>
            </a:r>
            <a:r>
              <a:rPr lang="ru-RU" sz="1600" baseline="30000" dirty="0">
                <a:effectLst/>
                <a:latin typeface="Arial" panose="020B0604020202020204" pitchFamily="34" charset="0"/>
              </a:rPr>
              <a:t>1</a:t>
            </a:r>
            <a:r>
              <a:rPr lang="ru-RU" sz="1600" dirty="0">
                <a:effectLst/>
                <a:latin typeface="Arial" panose="020B0604020202020204" pitchFamily="34" charset="0"/>
              </a:rPr>
              <a:t>) Облагается НДС в соответствии с пунктом а) статьи 96 Налогового кодекса № 1163/1997 поставка балансировочной электрической энергии, за исключением поставляемой хозяйствующим субъектам, не имеющим налоговых отношений с бюджетной системой Республики Молдова.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effectLst/>
                <a:latin typeface="Arial" panose="020B0604020202020204" pitchFamily="34" charset="0"/>
              </a:rPr>
              <a:t>(6</a:t>
            </a:r>
            <a:r>
              <a:rPr lang="ru-RU" sz="1600" baseline="30000" dirty="0">
                <a:effectLst/>
                <a:latin typeface="Arial" panose="020B0604020202020204" pitchFamily="34" charset="0"/>
              </a:rPr>
              <a:t>2</a:t>
            </a:r>
            <a:r>
              <a:rPr lang="ru-RU" sz="1600" dirty="0">
                <a:effectLst/>
                <a:latin typeface="Arial" panose="020B0604020202020204" pitchFamily="34" charset="0"/>
              </a:rPr>
              <a:t>) Освобождается от НДС с правом вычета балансировочная электрическая энергия, поставляемая хозяйствующим субъектам, не имеющим налоговых отношений с бюджетной системой Республики Молдова.</a:t>
            </a:r>
          </a:p>
        </p:txBody>
      </p:sp>
    </p:spTree>
    <p:extLst>
      <p:ext uri="{BB962C8B-B14F-4D97-AF65-F5344CB8AC3E}">
        <p14:creationId xmlns:p14="http://schemas.microsoft.com/office/powerpoint/2010/main" val="1852083860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7497</TotalTime>
  <Words>4165</Words>
  <Application>Microsoft Office PowerPoint</Application>
  <PresentationFormat>Широкоэкранный</PresentationFormat>
  <Paragraphs>254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Book Antiqua</vt:lpstr>
      <vt:lpstr>Browallia New</vt:lpstr>
      <vt:lpstr>Calibri</vt:lpstr>
      <vt:lpstr>Calibri Light</vt:lpstr>
      <vt:lpstr>Courier New</vt:lpstr>
      <vt:lpstr>Segoe UI</vt:lpstr>
      <vt:lpstr>Times New Roman</vt:lpstr>
      <vt:lpstr>1_Тема Office</vt:lpstr>
      <vt:lpstr>Основные изменения налогового законодательства на 2024 год   НДС </vt:lpstr>
      <vt:lpstr>Ставки НДС </vt:lpstr>
      <vt:lpstr>                                      Дополнение ст.99 ч.(4)</vt:lpstr>
      <vt:lpstr>Закон 325/09.11.2023 (вступление в силу 22.11.2023)</vt:lpstr>
      <vt:lpstr>                              Дополнение ст.102 ч.(12)</vt:lpstr>
      <vt:lpstr>Освобождение от НДС без права на вычет</vt:lpstr>
      <vt:lpstr>Освобождение от НДС с правом на вычет</vt:lpstr>
      <vt:lpstr>     Изменение сроков составления регистров учёта продаж и покупок</vt:lpstr>
      <vt:lpstr>Презентация PowerPoint</vt:lpstr>
      <vt:lpstr>Закон 444/28.12.2023 О внесении изменений в Закон о Программе возмещения НДС для сельскохозяьственных производителей №337/2022</vt:lpstr>
      <vt:lpstr>Презентация PowerPoint</vt:lpstr>
      <vt:lpstr>Презентация PowerPoint</vt:lpstr>
      <vt:lpstr>Ставки сбора на упаковку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Desemnarea procentuală a impozitului pe venit</dc:title>
  <dc:creator>Golban Olga</dc:creator>
  <cp:lastModifiedBy>Smesnaia Tatiana</cp:lastModifiedBy>
  <cp:revision>875</cp:revision>
  <cp:lastPrinted>2023-11-14T11:18:01Z</cp:lastPrinted>
  <dcterms:created xsi:type="dcterms:W3CDTF">2016-09-19T15:54:22Z</dcterms:created>
  <dcterms:modified xsi:type="dcterms:W3CDTF">2024-01-27T10:24:26Z</dcterms:modified>
</cp:coreProperties>
</file>