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1" r:id="rId1"/>
  </p:sldMasterIdLst>
  <p:notesMasterIdLst>
    <p:notesMasterId r:id="rId40"/>
  </p:notesMasterIdLst>
  <p:handoutMasterIdLst>
    <p:handoutMasterId r:id="rId41"/>
  </p:handoutMasterIdLst>
  <p:sldIdLst>
    <p:sldId id="476" r:id="rId2"/>
    <p:sldId id="477" r:id="rId3"/>
    <p:sldId id="478" r:id="rId4"/>
    <p:sldId id="479" r:id="rId5"/>
    <p:sldId id="480" r:id="rId6"/>
    <p:sldId id="481" r:id="rId7"/>
    <p:sldId id="482" r:id="rId8"/>
    <p:sldId id="483" r:id="rId9"/>
    <p:sldId id="407" r:id="rId10"/>
    <p:sldId id="419" r:id="rId11"/>
    <p:sldId id="422" r:id="rId12"/>
    <p:sldId id="421" r:id="rId13"/>
    <p:sldId id="423" r:id="rId14"/>
    <p:sldId id="424" r:id="rId15"/>
    <p:sldId id="425" r:id="rId16"/>
    <p:sldId id="426" r:id="rId17"/>
    <p:sldId id="427" r:id="rId18"/>
    <p:sldId id="420" r:id="rId19"/>
    <p:sldId id="408" r:id="rId20"/>
    <p:sldId id="417" r:id="rId21"/>
    <p:sldId id="492" r:id="rId22"/>
    <p:sldId id="502" r:id="rId23"/>
    <p:sldId id="493" r:id="rId24"/>
    <p:sldId id="486" r:id="rId25"/>
    <p:sldId id="523" r:id="rId26"/>
    <p:sldId id="487" r:id="rId27"/>
    <p:sldId id="494" r:id="rId28"/>
    <p:sldId id="495" r:id="rId29"/>
    <p:sldId id="506" r:id="rId30"/>
    <p:sldId id="522" r:id="rId31"/>
    <p:sldId id="508" r:id="rId32"/>
    <p:sldId id="496" r:id="rId33"/>
    <p:sldId id="510" r:id="rId34"/>
    <p:sldId id="513" r:id="rId35"/>
    <p:sldId id="514" r:id="rId36"/>
    <p:sldId id="515" r:id="rId37"/>
    <p:sldId id="517" r:id="rId38"/>
    <p:sldId id="406" r:id="rId39"/>
  </p:sldIdLst>
  <p:sldSz cx="9144000" cy="6858000" type="screen4x3"/>
  <p:notesSz cx="6858000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58">
          <p15:clr>
            <a:srgbClr val="A4A3A4"/>
          </p15:clr>
        </p15:guide>
        <p15:guide id="2" orient="horz" pos="388">
          <p15:clr>
            <a:srgbClr val="A4A3A4"/>
          </p15:clr>
        </p15:guide>
        <p15:guide id="3" pos="288">
          <p15:clr>
            <a:srgbClr val="A4A3A4"/>
          </p15:clr>
        </p15:guide>
        <p15:guide id="4" pos="10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ra Bohantova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6452"/>
    <a:srgbClr val="E5DBA1"/>
    <a:srgbClr val="BABA93"/>
    <a:srgbClr val="BABB93"/>
    <a:srgbClr val="DEDEAF"/>
    <a:srgbClr val="999999"/>
    <a:srgbClr val="D9D9D9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92385" autoAdjust="0"/>
  </p:normalViewPr>
  <p:slideViewPr>
    <p:cSldViewPr snapToGrid="0">
      <p:cViewPr varScale="1">
        <p:scale>
          <a:sx n="68" d="100"/>
          <a:sy n="68" d="100"/>
        </p:scale>
        <p:origin x="1524" y="54"/>
      </p:cViewPr>
      <p:guideLst>
        <p:guide orient="horz" pos="658"/>
        <p:guide orient="horz" pos="388"/>
        <p:guide pos="288"/>
        <p:guide pos="10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8" d="100"/>
          <a:sy n="108" d="100"/>
        </p:scale>
        <p:origin x="-4140" y="-102"/>
      </p:cViewPr>
      <p:guideLst>
        <p:guide orient="horz" pos="312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453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453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4BBF79D3-D540-4A1F-9847-1559C7AB9D7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9918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453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7738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508" y="4714876"/>
            <a:ext cx="5028986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Klicken Sie, um die Formate des Vorlagentextes zu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453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 smtClean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FCC8D018-2849-4367-944E-648FA90DDE54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01759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A5A60-FFC1-4DD6-B034-06B726499F40}" type="datetime1">
              <a:rPr lang="en-GB"/>
              <a:pPr>
                <a:defRPr/>
              </a:pPr>
              <a:t>14/12/2017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7B01B-C2E8-4CD6-B726-44287C896096}" type="datetime1">
              <a:rPr lang="en-GB"/>
              <a:pPr>
                <a:defRPr/>
              </a:pPr>
              <a:t>14/12/2017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GB" noProof="0" dirty="0" smtClean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1188A-33A2-4652-B861-6B898985BDA5}" type="datetime1">
              <a:rPr lang="en-GB"/>
              <a:pPr>
                <a:defRPr/>
              </a:pPr>
              <a:t>14/12/2017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GB" noProof="0" dirty="0" smtClean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31B3F-98C9-477F-8A19-E86B62010671}" type="datetime1">
              <a:rPr lang="en-GB"/>
              <a:pPr>
                <a:defRPr/>
              </a:pPr>
              <a:t>14/12/2017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D77F8-03E1-499A-AFE8-B8E68698775C}" type="datetime1">
              <a:rPr lang="en-GB"/>
              <a:pPr>
                <a:defRPr/>
              </a:pPr>
              <a:t>14/12/2017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D8158-1737-45DB-8ECC-2C3A89813773}" type="datetime1">
              <a:rPr lang="en-GB"/>
              <a:pPr>
                <a:defRPr/>
              </a:pPr>
              <a:t>14/12/2017</a:t>
            </a:fld>
            <a:endParaRPr lang="en-GB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588"/>
            <a:ext cx="914400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Grafik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2447925"/>
            <a:ext cx="77755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First layer</a:t>
            </a:r>
          </a:p>
          <a:p>
            <a:pPr lvl="1"/>
            <a:r>
              <a:rPr lang="en-GB" smtClean="0"/>
              <a:t>Second layer</a:t>
            </a:r>
          </a:p>
          <a:p>
            <a:pPr lvl="2"/>
            <a:r>
              <a:rPr lang="en-GB" smtClean="0"/>
              <a:t>Third layer</a:t>
            </a:r>
          </a:p>
          <a:p>
            <a:pPr lvl="3"/>
            <a:r>
              <a:rPr lang="en-GB" smtClean="0"/>
              <a:t>Fourth layer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704138" y="6581775"/>
            <a:ext cx="9271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000" b="0" dirty="0" smtClean="0">
                <a:solidFill>
                  <a:srgbClr val="6E6452"/>
                </a:solidFill>
                <a:latin typeface="Arial Narrow" pitchFamily="34" charset="0"/>
              </a:rPr>
              <a:t>Page </a:t>
            </a:r>
            <a:fld id="{9BC64416-FE4D-4747-9892-1848A6515E88}" type="slidenum">
              <a:rPr lang="en-GB" sz="1000" b="0" smtClean="0">
                <a:solidFill>
                  <a:srgbClr val="6E6452"/>
                </a:solidFill>
                <a:latin typeface="Arial Narrow" pitchFamily="34" charset="0"/>
              </a:rPr>
              <a:pPr>
                <a:defRPr/>
              </a:pPr>
              <a:t>‹#›</a:t>
            </a:fld>
            <a:endParaRPr lang="en-GB" sz="1000" b="0" dirty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263" y="6581775"/>
            <a:ext cx="34194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sz="1000" b="1" spc="70" baseline="0" dirty="0">
                <a:solidFill>
                  <a:srgbClr val="6E6452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450" y="6581775"/>
            <a:ext cx="1295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000" b="0" smtClean="0">
                <a:solidFill>
                  <a:srgbClr val="6E6452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6CC72D31-0A1F-4446-B251-5763FDFFC8B0}" type="datetime1">
              <a:rPr lang="en-GB"/>
              <a:pPr>
                <a:defRPr/>
              </a:pPr>
              <a:t>14/12/2017</a:t>
            </a:fld>
            <a:endParaRPr lang="en-GB" dirty="0"/>
          </a:p>
        </p:txBody>
      </p:sp>
      <p:sp>
        <p:nvSpPr>
          <p:cNvPr id="1032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482725"/>
            <a:ext cx="77755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here to add title</a:t>
            </a:r>
            <a:endParaRPr lang="de-DE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9" r:id="rId2"/>
    <p:sldLayoutId id="2147483698" r:id="rId3"/>
    <p:sldLayoutId id="2147483697" r:id="rId4"/>
    <p:sldLayoutId id="2147483696" r:id="rId5"/>
    <p:sldLayoutId id="2147483695" r:id="rId6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58775" indent="-358775" algn="l" rtl="0" fontAlgn="base">
        <a:spcBef>
          <a:spcPts val="400"/>
        </a:spcBef>
        <a:spcAft>
          <a:spcPts val="800"/>
        </a:spcAft>
        <a:buClr>
          <a:srgbClr val="C80F0F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  <a:ea typeface="+mn-ea"/>
          <a:cs typeface="+mn-cs"/>
        </a:defRPr>
      </a:lvl1pPr>
      <a:lvl2pPr marL="719138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2pPr>
      <a:lvl3pPr marL="1079500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3pPr>
      <a:lvl4pPr marL="1439863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4pPr>
      <a:lvl5pPr marL="1798638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9.jpeg"/><Relationship Id="rId2" Type="http://schemas.openxmlformats.org/officeDocument/2006/relationships/image" Target="../media/image3.png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8.jpeg"/><Relationship Id="rId5" Type="http://schemas.openxmlformats.org/officeDocument/2006/relationships/image" Target="../media/image6.pn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image" Target="../media/image5.pn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13" Type="http://schemas.openxmlformats.org/officeDocument/2006/relationships/image" Target="../media/image2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27.jpg"/><Relationship Id="rId5" Type="http://schemas.openxmlformats.org/officeDocument/2006/relationships/image" Target="../media/image6.png"/><Relationship Id="rId10" Type="http://schemas.openxmlformats.org/officeDocument/2006/relationships/image" Target="../media/image26.jpg"/><Relationship Id="rId4" Type="http://schemas.openxmlformats.org/officeDocument/2006/relationships/image" Target="../media/image5.png"/><Relationship Id="rId9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3.jpg"/><Relationship Id="rId5" Type="http://schemas.openxmlformats.org/officeDocument/2006/relationships/image" Target="../media/image6.png"/><Relationship Id="rId10" Type="http://schemas.openxmlformats.org/officeDocument/2006/relationships/image" Target="../media/image12.jpg"/><Relationship Id="rId4" Type="http://schemas.openxmlformats.org/officeDocument/2006/relationships/image" Target="../media/image5.png"/><Relationship Id="rId9" Type="http://schemas.openxmlformats.org/officeDocument/2006/relationships/image" Target="../media/image1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image" Target="../media/image38.jpeg"/><Relationship Id="rId7" Type="http://schemas.openxmlformats.org/officeDocument/2006/relationships/hyperlink" Target="http://www.ifcaac.amac.md/" TargetMode="External"/><Relationship Id="rId12" Type="http://schemas.openxmlformats.org/officeDocument/2006/relationships/image" Target="../media/image7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6.png"/><Relationship Id="rId5" Type="http://schemas.openxmlformats.org/officeDocument/2006/relationships/image" Target="../media/image40.jpeg"/><Relationship Id="rId10" Type="http://schemas.openxmlformats.org/officeDocument/2006/relationships/image" Target="../media/image5.png"/><Relationship Id="rId4" Type="http://schemas.openxmlformats.org/officeDocument/2006/relationships/image" Target="../media/image39.jpe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14/12/2017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784"/>
            <a:ext cx="9144000" cy="5143501"/>
          </a:xfrm>
          <a:prstGeom prst="rect">
            <a:avLst/>
          </a:prstGeom>
        </p:spPr>
      </p:pic>
      <p:sp>
        <p:nvSpPr>
          <p:cNvPr id="23" name="Title 4"/>
          <p:cNvSpPr txBox="1">
            <a:spLocks/>
          </p:cNvSpPr>
          <p:nvPr/>
        </p:nvSpPr>
        <p:spPr bwMode="auto">
          <a:xfrm>
            <a:off x="0" y="5039556"/>
            <a:ext cx="9144000" cy="154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o-RO" sz="3600" b="1" kern="0" smtClean="0">
                <a:solidFill>
                  <a:srgbClr val="FFFF00"/>
                </a:solidFill>
              </a:rPr>
              <a:t>Institutul de Formare Continuă în Domeniul Alimentării cu Apă și Canalizării</a:t>
            </a:r>
            <a:endParaRPr lang="en-US" sz="3600" b="1" kern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378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14/12/2017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el 15"/>
          <p:cNvSpPr>
            <a:spLocks noGrp="1"/>
          </p:cNvSpPr>
          <p:nvPr>
            <p:ph type="title"/>
          </p:nvPr>
        </p:nvSpPr>
        <p:spPr>
          <a:xfrm>
            <a:off x="679450" y="2057584"/>
            <a:ext cx="8180501" cy="3961486"/>
          </a:xfrm>
        </p:spPr>
        <p:txBody>
          <a:bodyPr>
            <a:normAutofit/>
          </a:bodyPr>
          <a:lstStyle/>
          <a:p>
            <a:pPr algn="ctr"/>
            <a:r>
              <a:rPr lang="ro-RO" sz="2400" b="1" dirty="0" smtClean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Obiectivul Programului: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o-RO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ro-RO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o-RO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Asigurarea consolidării și dezvoltării capacităților manageriale și operaționale ale </a:t>
            </a:r>
            <a:r>
              <a:rPr lang="en-US" sz="2400" b="1" dirty="0" err="1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reprezentan</a:t>
            </a:r>
            <a:r>
              <a:rPr lang="ro-RO" sz="2400" b="1" dirty="0" err="1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ților</a:t>
            </a:r>
            <a:r>
              <a:rPr lang="ro-RO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operatorilor urbani și rurali de servicii, autorități publice locale conform necesităților identificate</a:t>
            </a:r>
            <a:endParaRPr lang="de-DE" sz="2400" b="1" dirty="0">
              <a:solidFill>
                <a:srgbClr val="00206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083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14/12/2017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el 15"/>
          <p:cNvSpPr>
            <a:spLocks noGrp="1"/>
          </p:cNvSpPr>
          <p:nvPr>
            <p:ph type="title"/>
          </p:nvPr>
        </p:nvSpPr>
        <p:spPr>
          <a:xfrm>
            <a:off x="755576" y="1474299"/>
            <a:ext cx="7776000" cy="689067"/>
          </a:xfrm>
        </p:spPr>
        <p:txBody>
          <a:bodyPr>
            <a:normAutofit fontScale="90000"/>
          </a:bodyPr>
          <a:lstStyle/>
          <a:p>
            <a:pPr algn="l"/>
            <a:r>
              <a:rPr lang="ro-RO" sz="3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/>
            </a:r>
            <a:br>
              <a:rPr lang="ro-RO" sz="3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o-RO" sz="3200" b="1" dirty="0" smtClean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Beneficiarii sesiunilor de instruire</a:t>
            </a:r>
            <a:r>
              <a:rPr lang="ro-RO" sz="32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  <a:r>
              <a:rPr lang="ro-RO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o-RO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o-RO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576" y="2708920"/>
            <a:ext cx="76328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reprezentanții întreprinderilor de alimentare cu apă și de canalizare </a:t>
            </a:r>
            <a:r>
              <a:rPr lang="en-US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urban</a:t>
            </a:r>
            <a: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</a:t>
            </a:r>
            <a:r>
              <a:rPr lang="en-US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și</a:t>
            </a:r>
            <a:r>
              <a:rPr lang="en-US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rurali</a:t>
            </a:r>
            <a:endParaRPr lang="ro-RO" sz="2000" b="1" dirty="0" smtClean="0">
              <a:solidFill>
                <a:srgbClr val="00206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o-RO" sz="2000" b="1" dirty="0" smtClean="0">
              <a:solidFill>
                <a:srgbClr val="00206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repre</a:t>
            </a:r>
            <a:r>
              <a:rPr lang="ro-RO" sz="2000" b="1" dirty="0" err="1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zentanți</a:t>
            </a:r>
            <a: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ai autorităților publice locale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o-RO" sz="2000" b="1" dirty="0" smtClean="0">
              <a:solidFill>
                <a:srgbClr val="00206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reprezentanti ai Agențiilor pentru Dezvoltare Regională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o-RO" sz="2000" b="1" dirty="0" smtClean="0">
              <a:solidFill>
                <a:srgbClr val="00206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reprezentanți ai Autoritățile Publice Centrale</a:t>
            </a:r>
            <a:endParaRPr lang="en-BZ" sz="2000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506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14/12/2017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5" descr="C:\Users\statia2\Desktop\modules jpg\modul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83673"/>
            <a:ext cx="8697835" cy="425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4"/>
          <p:cNvSpPr/>
          <p:nvPr/>
        </p:nvSpPr>
        <p:spPr>
          <a:xfrm rot="720000">
            <a:off x="3828047" y="3883928"/>
            <a:ext cx="1146083" cy="1051183"/>
          </a:xfrm>
          <a:prstGeom prst="rect">
            <a:avLst/>
          </a:prstGeom>
          <a:scene3d>
            <a:camera prst="orthographicFront"/>
            <a:lightRig rig="flat" dir="t"/>
          </a:scene3d>
          <a:sp3d z="-1905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195" tIns="36195" rIns="36195" bIns="36195" numCol="1" spcCol="1270" anchor="t" anchorCtr="0">
            <a:noAutofit/>
          </a:bodyPr>
          <a:lstStyle/>
          <a:p>
            <a:pPr marL="0" lvl="1" algn="ctr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900" dirty="0">
                <a:solidFill>
                  <a:schemeClr val="bg1"/>
                </a:solidFill>
              </a:rPr>
              <a:t>6 </a:t>
            </a:r>
            <a:r>
              <a:rPr lang="ro-RO" sz="1900" dirty="0">
                <a:solidFill>
                  <a:schemeClr val="bg1"/>
                </a:solidFill>
              </a:rPr>
              <a:t>M</a:t>
            </a:r>
            <a:r>
              <a:rPr lang="en-US" sz="1900" dirty="0" err="1">
                <a:solidFill>
                  <a:schemeClr val="bg1"/>
                </a:solidFill>
              </a:rPr>
              <a:t>odule</a:t>
            </a:r>
            <a:r>
              <a:rPr lang="ro-RO" sz="1900" dirty="0">
                <a:solidFill>
                  <a:schemeClr val="bg1"/>
                </a:solidFill>
              </a:rPr>
              <a:t> de instruire</a:t>
            </a:r>
          </a:p>
        </p:txBody>
      </p:sp>
      <p:sp>
        <p:nvSpPr>
          <p:cNvPr id="13" name="TextBox 12"/>
          <p:cNvSpPr txBox="1"/>
          <p:nvPr/>
        </p:nvSpPr>
        <p:spPr>
          <a:xfrm rot="720000">
            <a:off x="4168707" y="2690389"/>
            <a:ext cx="1487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2015</a:t>
            </a:r>
            <a:endParaRPr lang="ro-RO" dirty="0">
              <a:solidFill>
                <a:schemeClr val="accent1"/>
              </a:solidFill>
            </a:endParaRPr>
          </a:p>
        </p:txBody>
      </p:sp>
      <p:sp>
        <p:nvSpPr>
          <p:cNvPr id="21" name="Rounded Rectangle 4"/>
          <p:cNvSpPr/>
          <p:nvPr/>
        </p:nvSpPr>
        <p:spPr>
          <a:xfrm rot="720000">
            <a:off x="5697557" y="4102939"/>
            <a:ext cx="1146083" cy="1252662"/>
          </a:xfrm>
          <a:prstGeom prst="rect">
            <a:avLst/>
          </a:prstGeom>
          <a:scene3d>
            <a:camera prst="orthographicFront"/>
            <a:lightRig rig="flat" dir="t"/>
          </a:scene3d>
          <a:sp3d z="-1905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195" tIns="36195" rIns="36195" bIns="36195" numCol="1" spcCol="1270" anchor="t" anchorCtr="0">
            <a:noAutofit/>
          </a:bodyPr>
          <a:lstStyle/>
          <a:p>
            <a:pPr marL="0" lvl="1" algn="ctr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900" dirty="0">
                <a:solidFill>
                  <a:schemeClr val="tx1"/>
                </a:solidFill>
              </a:rPr>
              <a:t>3</a:t>
            </a:r>
          </a:p>
          <a:p>
            <a:pPr marL="0" lvl="1" algn="ctr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o-RO" sz="1900" dirty="0">
                <a:solidFill>
                  <a:schemeClr val="tx1"/>
                </a:solidFill>
              </a:rPr>
              <a:t>M</a:t>
            </a:r>
            <a:r>
              <a:rPr lang="en-US" sz="1900" dirty="0" err="1">
                <a:solidFill>
                  <a:schemeClr val="tx1"/>
                </a:solidFill>
              </a:rPr>
              <a:t>odule</a:t>
            </a:r>
            <a:r>
              <a:rPr lang="ro-RO" sz="1900" dirty="0">
                <a:solidFill>
                  <a:schemeClr val="tx1"/>
                </a:solidFill>
              </a:rPr>
              <a:t> noi de instruire</a:t>
            </a:r>
          </a:p>
        </p:txBody>
      </p:sp>
      <p:sp>
        <p:nvSpPr>
          <p:cNvPr id="22" name="Rounded Rectangle 4"/>
          <p:cNvSpPr/>
          <p:nvPr/>
        </p:nvSpPr>
        <p:spPr>
          <a:xfrm rot="720000">
            <a:off x="6825552" y="4445865"/>
            <a:ext cx="1860562" cy="1304013"/>
          </a:xfrm>
          <a:prstGeom prst="rect">
            <a:avLst/>
          </a:prstGeom>
          <a:scene3d>
            <a:camera prst="orthographicFront"/>
            <a:lightRig rig="flat" dir="t"/>
          </a:scene3d>
          <a:sp3d z="-1905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195" tIns="36195" rIns="36195" bIns="36195" numCol="1" spcCol="1270" anchor="t" anchorCtr="0">
            <a:noAutofit/>
          </a:bodyPr>
          <a:lstStyle/>
          <a:p>
            <a:pPr marL="0" lvl="1" algn="ctr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000" dirty="0">
                <a:solidFill>
                  <a:schemeClr val="tx1"/>
                </a:solidFill>
              </a:rPr>
              <a:t>6 </a:t>
            </a:r>
            <a:r>
              <a:rPr lang="ro-RO" sz="2000" dirty="0">
                <a:solidFill>
                  <a:schemeClr val="tx1"/>
                </a:solidFill>
              </a:rPr>
              <a:t>M</a:t>
            </a:r>
            <a:r>
              <a:rPr lang="en-US" sz="2000" dirty="0" err="1">
                <a:solidFill>
                  <a:schemeClr val="tx1"/>
                </a:solidFill>
              </a:rPr>
              <a:t>odule</a:t>
            </a:r>
            <a:r>
              <a:rPr lang="ro-RO" sz="2000" dirty="0">
                <a:solidFill>
                  <a:schemeClr val="tx1"/>
                </a:solidFill>
              </a:rPr>
              <a:t> noi de instruire</a:t>
            </a:r>
          </a:p>
        </p:txBody>
      </p:sp>
      <p:sp>
        <p:nvSpPr>
          <p:cNvPr id="23" name="TextBox 22"/>
          <p:cNvSpPr txBox="1"/>
          <p:nvPr/>
        </p:nvSpPr>
        <p:spPr>
          <a:xfrm rot="720000">
            <a:off x="6902716" y="3204598"/>
            <a:ext cx="1510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2017-2018</a:t>
            </a:r>
            <a:endParaRPr lang="ro-RO" sz="2000" dirty="0"/>
          </a:p>
        </p:txBody>
      </p:sp>
      <p:sp>
        <p:nvSpPr>
          <p:cNvPr id="24" name="TextBox 23"/>
          <p:cNvSpPr txBox="1"/>
          <p:nvPr/>
        </p:nvSpPr>
        <p:spPr>
          <a:xfrm rot="720000">
            <a:off x="5588758" y="2956024"/>
            <a:ext cx="1312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2016</a:t>
            </a:r>
            <a:endParaRPr lang="ro-RO" sz="2400" dirty="0"/>
          </a:p>
        </p:txBody>
      </p:sp>
    </p:spTree>
    <p:extLst>
      <p:ext uri="{BB962C8B-B14F-4D97-AF65-F5344CB8AC3E}">
        <p14:creationId xmlns:p14="http://schemas.microsoft.com/office/powerpoint/2010/main" val="4213382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14/12/2017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el 15"/>
          <p:cNvSpPr>
            <a:spLocks noGrp="1"/>
          </p:cNvSpPr>
          <p:nvPr>
            <p:ph type="title"/>
          </p:nvPr>
        </p:nvSpPr>
        <p:spPr>
          <a:xfrm>
            <a:off x="355478" y="2276872"/>
            <a:ext cx="8615842" cy="4248473"/>
          </a:xfrm>
        </p:spPr>
        <p:txBody>
          <a:bodyPr>
            <a:normAutofit fontScale="90000"/>
          </a:bodyPr>
          <a:lstStyle/>
          <a:p>
            <a:pPr algn="l"/>
            <a:r>
              <a:rPr lang="ro-RO" sz="2000" b="1" dirty="0" smtClean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Modulul 1: </a:t>
            </a:r>
            <a: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Managementul clienților și relațiile publice</a:t>
            </a:r>
            <a:b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o-RO" sz="2000" b="1" dirty="0" smtClean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Modulul 2: </a:t>
            </a:r>
            <a: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Managementul rețelelor de alimentare cu apă și de canalizare</a:t>
            </a:r>
            <a:b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o-RO" sz="2000" b="1" dirty="0" smtClean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ro-RO" sz="2000" b="1" dirty="0" smtClean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o-RO" sz="2000" b="1" dirty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Modulul </a:t>
            </a:r>
            <a:r>
              <a:rPr lang="ro-RO" sz="2000" b="1" dirty="0" smtClean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3: </a:t>
            </a:r>
            <a: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Managementul financiar. Determinarea, aprobarea și aplicarea tarifelor de alimentare cu apă și de canalizare pentru consumatori </a:t>
            </a:r>
            <a:b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o-RO" sz="2000" b="1" dirty="0" smtClean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ro-RO" sz="2000" b="1" dirty="0" smtClean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o-RO" sz="2000" b="1" dirty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Modulul </a:t>
            </a:r>
            <a:r>
              <a:rPr lang="ro-RO" sz="2000" b="1" dirty="0" smtClean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4: </a:t>
            </a:r>
            <a: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Managementul calității apei și apelor uzate</a:t>
            </a:r>
            <a:b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o-RO" sz="2000" b="1" dirty="0" smtClean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ro-RO" sz="2000" b="1" dirty="0" smtClean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o-RO" sz="2000" b="1" dirty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Modulul </a:t>
            </a:r>
            <a:r>
              <a:rPr lang="ro-RO" sz="2000" b="1" dirty="0" smtClean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5: </a:t>
            </a:r>
            <a: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Planificarea strategică. Indicatori de calitate a serviciului public</a:t>
            </a:r>
            <a:b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o-RO" sz="2000" b="1" dirty="0" smtClean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ro-RO" sz="2000" b="1" dirty="0" smtClean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o-RO" sz="2000" b="1" dirty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Modulul </a:t>
            </a:r>
            <a:r>
              <a:rPr lang="ro-RO" sz="2000" b="1" dirty="0" smtClean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6: </a:t>
            </a:r>
            <a: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Managementul proiectelor de investiții</a:t>
            </a:r>
            <a:endParaRPr lang="de-DE" sz="2000" b="1" dirty="0">
              <a:solidFill>
                <a:srgbClr val="00206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5772" y="1484784"/>
            <a:ext cx="8032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dirty="0" smtClean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Lista Modulelor de instruire in Grup </a:t>
            </a:r>
            <a:r>
              <a:rPr lang="ro-RO" sz="2800" dirty="0" smtClean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2015:</a:t>
            </a:r>
            <a:endParaRPr lang="en-BZ" sz="2800" dirty="0">
              <a:solidFill>
                <a:srgbClr val="C0000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526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14/12/2017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el 15"/>
          <p:cNvSpPr>
            <a:spLocks noGrp="1"/>
          </p:cNvSpPr>
          <p:nvPr>
            <p:ph type="title"/>
          </p:nvPr>
        </p:nvSpPr>
        <p:spPr>
          <a:xfrm>
            <a:off x="226891" y="2420888"/>
            <a:ext cx="8724604" cy="3744415"/>
          </a:xfrm>
        </p:spPr>
        <p:txBody>
          <a:bodyPr>
            <a:normAutofit/>
          </a:bodyPr>
          <a:lstStyle/>
          <a:p>
            <a:pPr algn="l"/>
            <a:r>
              <a:rPr lang="ro-RO" sz="2000" b="1" dirty="0" smtClean="0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o-RO" sz="2000" b="1" dirty="0" smtClean="0">
                <a:solidFill>
                  <a:srgbClr val="C80F0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2000" b="1" dirty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Modulul </a:t>
            </a:r>
            <a:r>
              <a:rPr lang="ro-RO" sz="2000" b="1" dirty="0" smtClean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7: </a:t>
            </a:r>
            <a: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Legislația națională și internațională în domeniul serviciilor abonați pentru Operatorii ”Apă – Canal”</a:t>
            </a:r>
            <a:b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o-RO" sz="2000" b="1" dirty="0" smtClean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ro-RO" sz="2000" b="1" dirty="0" smtClean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o-RO" sz="2000" b="1" dirty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Modulul </a:t>
            </a:r>
            <a:r>
              <a:rPr lang="ro-RO" sz="2000" b="1" dirty="0" smtClean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8: </a:t>
            </a:r>
            <a: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Aspecte tehnice în funcționarea direcțiilor Relații cu clienții pentru Operatorii ”Apă – Canal”</a:t>
            </a:r>
            <a:b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o-RO" sz="2000" b="1" dirty="0" smtClean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ro-RO" sz="2000" b="1" dirty="0" smtClean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o-RO" sz="2000" b="1" dirty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Modulul </a:t>
            </a:r>
            <a:r>
              <a:rPr lang="ro-RO" sz="2000" b="1" dirty="0" smtClean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9: </a:t>
            </a:r>
            <a: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Contractarea privind furnizarea/prestarea serviciului public de alimentare cu apă și canalizare</a:t>
            </a:r>
            <a:r>
              <a:rPr lang="ro-RO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o-RO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o-RO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5536" y="1556792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3200" b="1" dirty="0" smtClean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Lista Modulelor de instruire în Grup </a:t>
            </a:r>
            <a:r>
              <a:rPr lang="ro-RO" sz="3200" dirty="0" smtClean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2016:</a:t>
            </a:r>
            <a:endParaRPr lang="en-BZ" sz="3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1116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14/12/2017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el 15"/>
          <p:cNvSpPr>
            <a:spLocks noGrp="1"/>
          </p:cNvSpPr>
          <p:nvPr>
            <p:ph type="title"/>
          </p:nvPr>
        </p:nvSpPr>
        <p:spPr>
          <a:xfrm>
            <a:off x="226891" y="2420888"/>
            <a:ext cx="8724604" cy="3744415"/>
          </a:xfrm>
        </p:spPr>
        <p:txBody>
          <a:bodyPr>
            <a:normAutofit fontScale="90000"/>
          </a:bodyPr>
          <a:lstStyle/>
          <a:p>
            <a:r>
              <a:rPr lang="ro-RO" sz="2000" b="1" dirty="0" smtClean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Modulul 10: </a:t>
            </a:r>
            <a:r>
              <a:rPr lang="ro-RO" sz="2000" b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Rolul operatorilor de servicii publice de alimentare cu apă și de canalizare în procesul de atragere a investițiilor, proiectare, construcție și dare în exploatare a obiectelor de alimentare cu apă și de </a:t>
            </a:r>
            <a: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canalizare</a:t>
            </a:r>
            <a:b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o-RO" sz="2000" dirty="0"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ro-RO" sz="2000" dirty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o-RO" sz="2000" b="1" dirty="0" smtClean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Modulul 11: </a:t>
            </a:r>
            <a:r>
              <a:rPr lang="ro-RO" sz="2000" b="1" dirty="0">
                <a:solidFill>
                  <a:srgbClr val="00B05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Procedurile de achiziție a bunurilor, lucrărilor și serviciilor utilizate în activitatea titularilor de licențe din sectorul apă și </a:t>
            </a:r>
            <a:r>
              <a:rPr lang="ro-RO" sz="2000" b="1" dirty="0" smtClean="0">
                <a:solidFill>
                  <a:srgbClr val="00B05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canalizare</a:t>
            </a:r>
            <a:r>
              <a:rPr lang="ro-RO" sz="2000" dirty="0" smtClean="0">
                <a:solidFill>
                  <a:srgbClr val="00B05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ro-RO" sz="2000" dirty="0" smtClean="0">
                <a:solidFill>
                  <a:srgbClr val="00B05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o-RO" sz="2000" dirty="0" smtClean="0"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ro-RO" sz="2000" dirty="0" smtClean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o-RO" sz="2000" b="1" dirty="0" smtClean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Modulul 12: </a:t>
            </a:r>
            <a:r>
              <a:rPr lang="ro-RO" sz="2000" b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Managementul resurselor umane din cadrul operatorilor serviciilor de alimentare cu apă și canalizare</a:t>
            </a:r>
            <a:r>
              <a:rPr lang="ro-RO" sz="2000" dirty="0"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o-RO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o-RO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2000" b="1" dirty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Modulul 13: </a:t>
            </a:r>
            <a:r>
              <a:rPr lang="ro-RO" sz="2000" b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Problemele actuale de contabilitate și impozitare a mijloacelor de transport și a mecanismelor. Modificările fiscale în RM pentru anul 2017</a:t>
            </a:r>
            <a: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de-DE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5536" y="1628800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3200" b="1" dirty="0" smtClean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Lista Modulelor de instruire în Grup </a:t>
            </a:r>
            <a:r>
              <a:rPr lang="ro-RO" sz="3200" dirty="0" smtClean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2017:</a:t>
            </a:r>
            <a:endParaRPr lang="en-BZ" sz="3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520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14/12/2017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el 15"/>
          <p:cNvSpPr>
            <a:spLocks noGrp="1"/>
          </p:cNvSpPr>
          <p:nvPr>
            <p:ph type="title"/>
          </p:nvPr>
        </p:nvSpPr>
        <p:spPr>
          <a:xfrm>
            <a:off x="226891" y="2420888"/>
            <a:ext cx="8724604" cy="3744415"/>
          </a:xfrm>
        </p:spPr>
        <p:txBody>
          <a:bodyPr>
            <a:normAutofit/>
          </a:bodyPr>
          <a:lstStyle/>
          <a:p>
            <a:pPr algn="l"/>
            <a:r>
              <a:rPr lang="ro-RO" sz="2000" b="1" dirty="0" smtClean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Modulul 14: </a:t>
            </a:r>
            <a:r>
              <a:rPr lang="fr-MA" sz="2000" b="1" dirty="0" err="1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Managementul</a:t>
            </a:r>
            <a:r>
              <a:rPr lang="fr-MA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fr-MA" sz="2000" b="1" dirty="0" err="1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calității</a:t>
            </a:r>
            <a:r>
              <a:rPr lang="fr-MA" sz="2000" b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fr-MA" sz="2000" b="1" dirty="0" err="1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apei</a:t>
            </a:r>
            <a:r>
              <a:rPr lang="fr-MA" sz="2000" b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fr-MA" sz="2000" b="1" dirty="0" err="1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potabile</a:t>
            </a:r>
            <a:r>
              <a:rPr lang="fr-MA" sz="2000" b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fr-MA" sz="2000" b="1" dirty="0" err="1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și</a:t>
            </a:r>
            <a:r>
              <a:rPr lang="fr-MA" sz="2000" b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fr-MA" sz="2000" b="1" dirty="0" err="1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apelor</a:t>
            </a:r>
            <a:r>
              <a:rPr lang="fr-MA" sz="2000" b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fr-MA" sz="2000" b="1" dirty="0" err="1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uzate</a:t>
            </a:r>
            <a:r>
              <a:rPr lang="fr-MA" sz="2000" b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fr-MA" sz="2000" b="1" dirty="0" err="1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în</a:t>
            </a:r>
            <a:r>
              <a:rPr lang="fr-MA" sz="2000" b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fr-MA" sz="2000" b="1" dirty="0" err="1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Republica</a:t>
            </a:r>
            <a:r>
              <a:rPr lang="fr-MA" sz="2000" b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fr-MA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Moldova</a:t>
            </a:r>
            <a:r>
              <a:rPr lang="ro-RO" sz="2000" dirty="0" smtClean="0"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ro-RO" sz="2000" dirty="0" smtClean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o-RO" sz="2000" dirty="0"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ro-RO" sz="2000" dirty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o-RO" sz="2000" b="1" dirty="0" smtClean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Modulul 15: </a:t>
            </a:r>
            <a: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Opţiuni de dezvoltare, compatibile cu practica UE, pentru tratarea apelor uzate şi administrarea nămolului în RM. </a:t>
            </a:r>
            <a:b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u-RU" sz="2000" b="1" dirty="0" err="1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Analiza</a:t>
            </a:r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de </a:t>
            </a:r>
            <a:r>
              <a:rPr lang="ru-RU" sz="2000" b="1" dirty="0" err="1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laborator</a:t>
            </a:r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a </a:t>
            </a:r>
            <a:r>
              <a:rPr lang="ru-RU" sz="2000" b="1" dirty="0" err="1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calității</a:t>
            </a:r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apelor</a:t>
            </a:r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potabile </a:t>
            </a:r>
            <a:r>
              <a:rPr lang="ru-RU" sz="2000" b="1" dirty="0" err="1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și</a:t>
            </a:r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a </a:t>
            </a:r>
            <a:r>
              <a:rPr lang="ru-RU" sz="2000" b="1" dirty="0" err="1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apelor</a:t>
            </a:r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uzate</a:t>
            </a:r>
            <a: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o-RO" sz="2000" dirty="0" smtClean="0"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ro-RO" sz="2000" dirty="0" smtClean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o-RO" sz="2000" b="1" dirty="0" smtClean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Modulul 16: </a:t>
            </a:r>
            <a:r>
              <a:rPr lang="ro-RO" sz="20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Managementul energetic în sectorul AAC din R. Moldova</a:t>
            </a:r>
            <a:r>
              <a:rPr lang="ro-RO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o-RO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o-RO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3528" y="1628800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3200" b="1" dirty="0" smtClean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Lista Modulelor de instruire în Grup </a:t>
            </a:r>
            <a:r>
              <a:rPr lang="ro-RO" sz="3200" dirty="0" smtClean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2018</a:t>
            </a:r>
            <a:r>
              <a:rPr lang="ro-RO" dirty="0" smtClean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  <a:endParaRPr lang="en-BZ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5702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14/12/2017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" y="1396089"/>
            <a:ext cx="2340875" cy="340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4" t="24811" r="31284" b="24701"/>
          <a:stretch/>
        </p:blipFill>
        <p:spPr bwMode="auto">
          <a:xfrm>
            <a:off x="4281436" y="2510502"/>
            <a:ext cx="2228972" cy="1739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2862263" y="1771236"/>
            <a:ext cx="64649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b="1" dirty="0" smtClean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FORMATORI certificati de IFCAAC in urma ToT</a:t>
            </a:r>
            <a:endParaRPr lang="ro-RO" sz="2000" b="1" dirty="0">
              <a:solidFill>
                <a:srgbClr val="C0000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91" y="4825256"/>
            <a:ext cx="2586339" cy="193975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486" y="2510502"/>
            <a:ext cx="2716156" cy="203711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609" y="2517220"/>
            <a:ext cx="2680993" cy="201074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856" y="4728536"/>
            <a:ext cx="2715298" cy="2036473"/>
          </a:xfrm>
          <a:prstGeom prst="rect">
            <a:avLst/>
          </a:prstGeom>
        </p:spPr>
      </p:pic>
      <p:pic>
        <p:nvPicPr>
          <p:cNvPr id="26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401" y="5585555"/>
            <a:ext cx="1328344" cy="135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401" y="4236134"/>
            <a:ext cx="1325352" cy="134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086" y="4798883"/>
            <a:ext cx="2706237" cy="202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553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14/12/2017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747" y="1679419"/>
            <a:ext cx="2888421" cy="21608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2" y="1679419"/>
            <a:ext cx="2882991" cy="21608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5" y="3889827"/>
            <a:ext cx="2938557" cy="220253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389" y="1679419"/>
            <a:ext cx="2882992" cy="216088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865" y="3913681"/>
            <a:ext cx="2904908" cy="21786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706" y="3920519"/>
            <a:ext cx="2895791" cy="217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179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14/12/2017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6" t="11515" r="5758" b="8687"/>
          <a:stretch/>
        </p:blipFill>
        <p:spPr>
          <a:xfrm>
            <a:off x="79866" y="2169465"/>
            <a:ext cx="4471345" cy="30877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510" y="2175422"/>
            <a:ext cx="4249567" cy="318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681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14/12/2017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927" y="1531592"/>
            <a:ext cx="6377073" cy="46542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3162"/>
            <a:ext cx="2773685" cy="182769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3440"/>
            <a:ext cx="2773687" cy="182769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40" y="4969028"/>
            <a:ext cx="2756233" cy="181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175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14/12/2017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el 15"/>
          <p:cNvSpPr>
            <a:spLocks noGrp="1"/>
          </p:cNvSpPr>
          <p:nvPr>
            <p:ph type="title"/>
          </p:nvPr>
        </p:nvSpPr>
        <p:spPr>
          <a:xfrm>
            <a:off x="733708" y="1682307"/>
            <a:ext cx="7654716" cy="4315740"/>
          </a:xfrm>
        </p:spPr>
        <p:txBody>
          <a:bodyPr>
            <a:normAutofit/>
          </a:bodyPr>
          <a:lstStyle/>
          <a:p>
            <a:pPr algn="l"/>
            <a:r>
              <a:rPr lang="ro-RO" sz="2400" b="1" dirty="0" smtClean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Concluzi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</a:t>
            </a:r>
            <a:r>
              <a:rPr lang="ro-RO" sz="2400" b="1" dirty="0" smtClean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  <a:br>
              <a:rPr lang="ro-RO" sz="2400" b="1" dirty="0" smtClean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o-RO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ro-RO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o-RO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Instruirile în grup organizate de IFCAAC (UTM) și AMAC, în cooperare cu GIZ vor contribui la creșterea ponderii personalului calificat al operatorilor ”Apă – Canal” din R.Moldova, fiind totodată și un criteriu important pentru eliberarea licențelor din domeniul Alimentării cu Apă și Canalizare</a:t>
            </a:r>
            <a:br>
              <a:rPr lang="ro-RO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o-RO" sz="2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/>
            </a:r>
            <a:br>
              <a:rPr lang="ro-RO" sz="2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o-RO" sz="2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/>
            </a:r>
            <a:br>
              <a:rPr lang="ro-RO" sz="2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</a:br>
            <a:endParaRPr lang="de-DE" sz="22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926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14/12/2017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854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14/12/2017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el 9"/>
          <p:cNvSpPr txBox="1">
            <a:spLocks/>
          </p:cNvSpPr>
          <p:nvPr/>
        </p:nvSpPr>
        <p:spPr bwMode="auto">
          <a:xfrm>
            <a:off x="679450" y="3170238"/>
            <a:ext cx="7899285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o-RO" altLang="en-US" sz="2600" kern="0" dirty="0" smtClean="0">
                <a:solidFill>
                  <a:schemeClr val="accent2"/>
                </a:solidFill>
              </a:rPr>
              <a:t>Procedurile de achiziție a bunurilor, lucrărilor și serviciilor utilizate în activitatea titularilor de lecențe din sectorul apă și canalizare</a:t>
            </a:r>
            <a:endParaRPr lang="en-US" altLang="en-US" sz="2600" kern="0" dirty="0" smtClean="0">
              <a:solidFill>
                <a:schemeClr val="accent2"/>
              </a:solidFill>
            </a:endParaRPr>
          </a:p>
          <a:p>
            <a:pPr algn="ctr"/>
            <a:r>
              <a:rPr lang="ro-RO" altLang="en-US" sz="2500" b="1" kern="0" dirty="0" smtClean="0"/>
              <a:t> </a:t>
            </a:r>
            <a:r>
              <a:rPr lang="en-US" altLang="en-US" sz="2500" b="0" kern="0" dirty="0" smtClean="0"/>
              <a:t/>
            </a:r>
            <a:br>
              <a:rPr lang="en-US" altLang="en-US" sz="2500" b="0" kern="0" dirty="0" smtClean="0"/>
            </a:br>
            <a:r>
              <a:rPr lang="ro-RO" altLang="en-US" sz="2800" b="1" kern="0" dirty="0" smtClean="0">
                <a:solidFill>
                  <a:schemeClr val="tx1"/>
                </a:solidFill>
              </a:rPr>
              <a:t>15 decembrie 2017</a:t>
            </a:r>
            <a:r>
              <a:rPr lang="ro-RO" altLang="en-US" sz="2800" b="1" kern="0" dirty="0" smtClean="0">
                <a:solidFill>
                  <a:schemeClr val="tx1"/>
                </a:solidFill>
              </a:rPr>
              <a:t>, Chișinău</a:t>
            </a:r>
            <a:endParaRPr lang="ro-RO" altLang="en-US" sz="2800" b="0" kern="0" dirty="0" smtClean="0">
              <a:solidFill>
                <a:schemeClr val="tx1"/>
              </a:solidFill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303482" y="1777492"/>
            <a:ext cx="7023100" cy="114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4800" dirty="0" err="1">
                <a:solidFill>
                  <a:srgbClr val="C00000"/>
                </a:solidFill>
                <a:latin typeface="Cambria" panose="02040503050406030204" pitchFamily="18" charset="0"/>
              </a:rPr>
              <a:t>Formare</a:t>
            </a:r>
            <a:r>
              <a:rPr lang="en-US" altLang="en-US" sz="4800" dirty="0">
                <a:solidFill>
                  <a:srgbClr val="C00000"/>
                </a:solidFill>
                <a:latin typeface="Cambria" panose="02040503050406030204" pitchFamily="18" charset="0"/>
              </a:rPr>
              <a:t> de </a:t>
            </a:r>
            <a:r>
              <a:rPr lang="en-US" altLang="en-US" sz="4800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Formatori</a:t>
            </a:r>
            <a:endParaRPr lang="ro-RO" altLang="en-US" sz="4800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ro-RO" altLang="en-US" sz="2800" dirty="0">
                <a:solidFill>
                  <a:srgbClr val="C00000"/>
                </a:solidFill>
                <a:latin typeface="Cambria" panose="02040503050406030204" pitchFamily="18" charset="0"/>
              </a:rPr>
              <a:t>p</a:t>
            </a:r>
            <a:r>
              <a:rPr lang="ro-RO" altLang="en-US" sz="28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entru modulul </a:t>
            </a:r>
            <a:endParaRPr lang="ro-RO" altLang="en-US" sz="28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2065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14/12/2017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2181" y="1849824"/>
            <a:ext cx="8366125" cy="525375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ro-RO" altLang="en-US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Prezentarea echipei de formatori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7"/>
          <a:stretch/>
        </p:blipFill>
        <p:spPr>
          <a:xfrm>
            <a:off x="471678" y="4603633"/>
            <a:ext cx="1503172" cy="18911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21" y="2695447"/>
            <a:ext cx="1927662" cy="1404521"/>
          </a:xfrm>
          <a:prstGeom prst="rect">
            <a:avLst/>
          </a:prstGeom>
        </p:spPr>
      </p:pic>
      <p:sp>
        <p:nvSpPr>
          <p:cNvPr id="6" name="Horizontal Scroll 5"/>
          <p:cNvSpPr/>
          <p:nvPr/>
        </p:nvSpPr>
        <p:spPr bwMode="auto">
          <a:xfrm>
            <a:off x="2753784" y="2577831"/>
            <a:ext cx="5572798" cy="1547614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Sergiu</a:t>
            </a:r>
            <a:r>
              <a:rPr lang="ro-RO" altLang="en-US" sz="2400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CALOS </a:t>
            </a:r>
            <a:endParaRPr lang="ro-RO" altLang="en-US" sz="2400" kern="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ro-RO" altLang="en-US" sz="2400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Director IFCAAC, UTM</a:t>
            </a:r>
          </a:p>
          <a:p>
            <a:r>
              <a:rPr lang="en-US" altLang="en-US" sz="2400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Expert </a:t>
            </a:r>
            <a:r>
              <a:rPr lang="en-US" altLang="en-US" sz="2400" kern="0" dirty="0">
                <a:solidFill>
                  <a:srgbClr val="002060"/>
                </a:solidFill>
                <a:latin typeface="Calibri" panose="020F0502020204030204" pitchFamily="34" charset="0"/>
              </a:rPr>
              <a:t>national </a:t>
            </a:r>
            <a:r>
              <a:rPr lang="en-US" altLang="en-US" sz="2400" kern="0" dirty="0" err="1">
                <a:solidFill>
                  <a:srgbClr val="002060"/>
                </a:solidFill>
                <a:latin typeface="Calibri" panose="020F0502020204030204" pitchFamily="34" charset="0"/>
              </a:rPr>
              <a:t>si</a:t>
            </a:r>
            <a:r>
              <a:rPr lang="en-US" altLang="en-US" sz="2400" kern="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kern="0" dirty="0" err="1">
                <a:solidFill>
                  <a:srgbClr val="002060"/>
                </a:solidFill>
                <a:latin typeface="Calibri" panose="020F0502020204030204" pitchFamily="34" charset="0"/>
              </a:rPr>
              <a:t>interna</a:t>
            </a:r>
            <a:r>
              <a:rPr lang="ro-RO" altLang="en-US" sz="2400" kern="0" dirty="0">
                <a:solidFill>
                  <a:srgbClr val="002060"/>
                </a:solidFill>
                <a:latin typeface="Calibri" panose="020F0502020204030204" pitchFamily="34" charset="0"/>
              </a:rPr>
              <a:t>țional</a:t>
            </a:r>
            <a:r>
              <a:rPr lang="en-US" altLang="en-US" sz="2400" kern="0" dirty="0">
                <a:solidFill>
                  <a:srgbClr val="002060"/>
                </a:solidFill>
                <a:latin typeface="Calibri" panose="020F0502020204030204" pitchFamily="34" charset="0"/>
              </a:rPr>
              <a:t> AAC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22" name="Horizontal Scroll 21"/>
          <p:cNvSpPr/>
          <p:nvPr/>
        </p:nvSpPr>
        <p:spPr bwMode="auto">
          <a:xfrm>
            <a:off x="2753784" y="4579803"/>
            <a:ext cx="5572798" cy="1547614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o-RO" altLang="en-US" sz="2400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Natalia CIOBANU</a:t>
            </a:r>
          </a:p>
          <a:p>
            <a:r>
              <a:rPr lang="ro-RO" altLang="en-US" sz="2400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inginer, prodecan FUA, UTM</a:t>
            </a:r>
          </a:p>
          <a:p>
            <a:r>
              <a:rPr lang="en-US" altLang="en-US" sz="2400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Expert </a:t>
            </a:r>
            <a:r>
              <a:rPr lang="en-US" altLang="en-US" sz="2400" kern="0" dirty="0">
                <a:solidFill>
                  <a:srgbClr val="002060"/>
                </a:solidFill>
                <a:latin typeface="Calibri" panose="020F0502020204030204" pitchFamily="34" charset="0"/>
              </a:rPr>
              <a:t>national </a:t>
            </a:r>
            <a:r>
              <a:rPr lang="en-US" altLang="en-US" sz="2400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AAC</a:t>
            </a:r>
            <a:endParaRPr lang="en-US" altLang="en-US" sz="2400" kern="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9174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14/12/2017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74447" y="2134663"/>
            <a:ext cx="8366125" cy="1480734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ro-RO" altLang="en-US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Prezentarea echipei de participanti la </a:t>
            </a:r>
            <a:br>
              <a:rPr lang="ro-RO" altLang="en-US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ro-RO" altLang="en-US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Formare de Formatori</a:t>
            </a:r>
          </a:p>
        </p:txBody>
      </p:sp>
    </p:spTree>
    <p:extLst>
      <p:ext uri="{BB962C8B-B14F-4D97-AF65-F5344CB8AC3E}">
        <p14:creationId xmlns:p14="http://schemas.microsoft.com/office/powerpoint/2010/main" val="3413255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14/12/2017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Fußzeilenplatzhalter 2"/>
          <p:cNvSpPr txBox="1">
            <a:spLocks/>
          </p:cNvSpPr>
          <p:nvPr/>
        </p:nvSpPr>
        <p:spPr bwMode="auto">
          <a:xfrm>
            <a:off x="2862263" y="6581775"/>
            <a:ext cx="34194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 spc="70" baseline="0">
                <a:solidFill>
                  <a:srgbClr val="6E6452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o-RO" b="0" smtClean="0"/>
              <a:t>Natalia Ciobanu</a:t>
            </a:r>
            <a:endParaRPr lang="de-DE" b="0" dirty="0"/>
          </a:p>
        </p:txBody>
      </p:sp>
      <p:sp>
        <p:nvSpPr>
          <p:cNvPr id="21" name="Datumsplatzhalter 3"/>
          <p:cNvSpPr txBox="1">
            <a:spLocks/>
          </p:cNvSpPr>
          <p:nvPr/>
        </p:nvSpPr>
        <p:spPr bwMode="auto">
          <a:xfrm>
            <a:off x="679450" y="6581775"/>
            <a:ext cx="1295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rgbClr val="6E6452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1A768533-9F5A-4A96-B8F6-9A95114E0856}" type="datetime1">
              <a:rPr lang="en-GB" smtClean="0">
                <a:cs typeface="Arial" charset="0"/>
              </a:rPr>
              <a:pPr/>
              <a:t>14/12/2017</a:t>
            </a:fld>
            <a:endParaRPr lang="de-DE">
              <a:cs typeface="Arial" charset="0"/>
            </a:endParaRPr>
          </a:p>
        </p:txBody>
      </p:sp>
      <p:sp>
        <p:nvSpPr>
          <p:cNvPr id="22" name="Subtitle 2"/>
          <p:cNvSpPr txBox="1">
            <a:spLocks/>
          </p:cNvSpPr>
          <p:nvPr/>
        </p:nvSpPr>
        <p:spPr bwMode="auto">
          <a:xfrm>
            <a:off x="677863" y="1627851"/>
            <a:ext cx="8113712" cy="647700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P</a:t>
            </a:r>
            <a:r>
              <a:rPr lang="ro-RO" altLang="en-US" sz="2800" dirty="0">
                <a:solidFill>
                  <a:srgbClr val="0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REZENTAREA PARTICIPANŢILOR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95563" y="2622476"/>
            <a:ext cx="1909762" cy="6461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o-RO" sz="1800" dirty="0">
                <a:solidFill>
                  <a:prstClr val="black"/>
                </a:solidFill>
                <a:latin typeface="Cambria" panose="02040503050406030204" pitchFamily="18" charset="0"/>
              </a:rPr>
              <a:t>ORGANIZAŢIA</a:t>
            </a:r>
          </a:p>
          <a:p>
            <a:pPr>
              <a:defRPr/>
            </a:pPr>
            <a:r>
              <a:rPr lang="ro-RO" sz="1800" b="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60913" y="2622476"/>
            <a:ext cx="1881187" cy="6461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en-US" sz="1800">
                <a:solidFill>
                  <a:srgbClr val="000000"/>
                </a:solidFill>
                <a:latin typeface="Cambria" panose="02040503050406030204" pitchFamily="18" charset="0"/>
              </a:rPr>
              <a:t>EXPERIENŢĂ PROFESIONALĂ</a:t>
            </a:r>
            <a:endParaRPr lang="ro-RO" altLang="en-US" sz="1800" b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67513" y="2622476"/>
            <a:ext cx="2108200" cy="6461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en-US" sz="1800">
                <a:solidFill>
                  <a:srgbClr val="000000"/>
                </a:solidFill>
                <a:latin typeface="Cambria" panose="02040503050406030204" pitchFamily="18" charset="0"/>
              </a:rPr>
              <a:t>CE AŞTEPTĂRI AVEŢI DE LA CURS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8825" y="3506714"/>
            <a:ext cx="1614488" cy="6461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o-RO" sz="1800" dirty="0">
                <a:solidFill>
                  <a:prstClr val="black"/>
                </a:solidFill>
                <a:latin typeface="Cambria" panose="02040503050406030204" pitchFamily="18" charset="0"/>
              </a:rPr>
              <a:t>NUMELE 1</a:t>
            </a:r>
          </a:p>
          <a:p>
            <a:pPr algn="ctr">
              <a:defRPr/>
            </a:pPr>
            <a:r>
              <a:rPr lang="ro-RO" sz="1800" b="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60413" y="4336976"/>
            <a:ext cx="1612900" cy="64611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o-RO" sz="1800" dirty="0">
                <a:solidFill>
                  <a:prstClr val="black"/>
                </a:solidFill>
                <a:latin typeface="Cambria" panose="02040503050406030204" pitchFamily="18" charset="0"/>
              </a:rPr>
              <a:t>NUMELE 2</a:t>
            </a:r>
          </a:p>
          <a:p>
            <a:pPr algn="ctr">
              <a:defRPr/>
            </a:pPr>
            <a:r>
              <a:rPr lang="ro-RO" sz="1800" b="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0413" y="5111676"/>
            <a:ext cx="1612900" cy="64611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o-RO" sz="1800" dirty="0">
                <a:solidFill>
                  <a:prstClr val="black"/>
                </a:solidFill>
                <a:latin typeface="Cambria" panose="02040503050406030204" pitchFamily="18" charset="0"/>
              </a:rPr>
              <a:t>NUMELE 3</a:t>
            </a:r>
          </a:p>
          <a:p>
            <a:pPr algn="ctr">
              <a:defRPr/>
            </a:pPr>
            <a:r>
              <a:rPr lang="ro-RO" sz="1800" b="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8825" y="5926064"/>
            <a:ext cx="1614488" cy="6461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o-RO" sz="1800" dirty="0">
                <a:solidFill>
                  <a:prstClr val="black"/>
                </a:solidFill>
                <a:latin typeface="Cambria" panose="02040503050406030204" pitchFamily="18" charset="0"/>
              </a:rPr>
              <a:t>NUMELE..N</a:t>
            </a:r>
          </a:p>
          <a:p>
            <a:pPr algn="ctr">
              <a:defRPr/>
            </a:pPr>
            <a:r>
              <a:rPr lang="ro-RO" sz="1800" b="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662238" y="3528939"/>
            <a:ext cx="1909762" cy="6477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o-RO" sz="1800" dirty="0">
                <a:solidFill>
                  <a:prstClr val="black"/>
                </a:solidFill>
                <a:latin typeface="Cambria" panose="02040503050406030204" pitchFamily="18" charset="0"/>
              </a:rPr>
              <a:t>ORGANIZAŢIA</a:t>
            </a:r>
          </a:p>
          <a:p>
            <a:pPr>
              <a:defRPr/>
            </a:pPr>
            <a:r>
              <a:rPr lang="ro-RO" sz="1800" b="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728913" y="4313164"/>
            <a:ext cx="1776412" cy="646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o-RO" sz="1800" dirty="0">
                <a:solidFill>
                  <a:prstClr val="black"/>
                </a:solidFill>
                <a:latin typeface="Cambria" panose="02040503050406030204" pitchFamily="18" charset="0"/>
              </a:rPr>
              <a:t>ORGANIZAŢIA</a:t>
            </a:r>
          </a:p>
          <a:p>
            <a:pPr>
              <a:defRPr/>
            </a:pPr>
            <a:r>
              <a:rPr lang="ro-RO" sz="1800" b="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09863" y="5106914"/>
            <a:ext cx="1873250" cy="6477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o-RO" sz="1800" dirty="0">
                <a:solidFill>
                  <a:prstClr val="black"/>
                </a:solidFill>
                <a:latin typeface="Cambria" panose="02040503050406030204" pitchFamily="18" charset="0"/>
              </a:rPr>
              <a:t>ORGANIZAŢIA</a:t>
            </a:r>
          </a:p>
          <a:p>
            <a:pPr>
              <a:defRPr/>
            </a:pPr>
            <a:r>
              <a:rPr lang="ro-RO" sz="1800" b="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25738" y="5926064"/>
            <a:ext cx="1841500" cy="6477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o-RO" sz="1800" dirty="0">
                <a:solidFill>
                  <a:prstClr val="black"/>
                </a:solidFill>
                <a:latin typeface="Cambria" panose="02040503050406030204" pitchFamily="18" charset="0"/>
              </a:rPr>
              <a:t>ORGANIZAŢIA</a:t>
            </a:r>
          </a:p>
          <a:p>
            <a:pPr>
              <a:defRPr/>
            </a:pPr>
            <a:r>
              <a:rPr lang="ro-RO" sz="1800" b="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60913" y="3506714"/>
            <a:ext cx="1881187" cy="646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en-US" sz="1800">
                <a:solidFill>
                  <a:srgbClr val="000000"/>
                </a:solidFill>
                <a:latin typeface="Cambria" panose="02040503050406030204" pitchFamily="18" charset="0"/>
              </a:rPr>
              <a:t>EXPERIENŢĂ PROFESIONALĂ</a:t>
            </a:r>
            <a:endParaRPr lang="ro-RO" altLang="en-US" sz="1800" b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35513" y="4367139"/>
            <a:ext cx="1906587" cy="646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en-US" sz="1800">
                <a:solidFill>
                  <a:srgbClr val="000000"/>
                </a:solidFill>
                <a:latin typeface="Cambria" panose="02040503050406030204" pitchFamily="18" charset="0"/>
              </a:rPr>
              <a:t>EXPERIENŢĂ PROFESIONALĂ</a:t>
            </a:r>
            <a:endParaRPr lang="ro-RO" altLang="en-US" sz="1800" b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48213" y="5176764"/>
            <a:ext cx="1879600" cy="646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en-US" sz="1800">
                <a:solidFill>
                  <a:srgbClr val="000000"/>
                </a:solidFill>
                <a:latin typeface="Cambria" panose="02040503050406030204" pitchFamily="18" charset="0"/>
              </a:rPr>
              <a:t>EXPERIENŢĂ PROFESIONALĂ</a:t>
            </a:r>
            <a:endParaRPr lang="ro-RO" altLang="en-US" sz="1800" b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06950" y="5960989"/>
            <a:ext cx="1820863" cy="646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en-US" sz="1800">
                <a:solidFill>
                  <a:srgbClr val="000000"/>
                </a:solidFill>
                <a:latin typeface="Cambria" panose="02040503050406030204" pitchFamily="18" charset="0"/>
              </a:rPr>
              <a:t>EXPERIENŢĂ PROFESIONALĂ</a:t>
            </a:r>
            <a:endParaRPr lang="ro-RO" altLang="en-US" sz="1800" b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67513" y="3592439"/>
            <a:ext cx="2178050" cy="368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en-US" sz="1800">
                <a:solidFill>
                  <a:srgbClr val="000000"/>
                </a:solidFill>
                <a:latin typeface="Cambria" panose="02040503050406030204" pitchFamily="18" charset="0"/>
              </a:rPr>
              <a:t>AŞTEPTĂRILE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837363" y="4473501"/>
            <a:ext cx="2108200" cy="368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en-US" sz="1800">
                <a:solidFill>
                  <a:srgbClr val="000000"/>
                </a:solidFill>
                <a:latin typeface="Cambria" panose="02040503050406030204" pitchFamily="18" charset="0"/>
              </a:rPr>
              <a:t>AŞTEPTĂRILE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802438" y="5316464"/>
            <a:ext cx="2178050" cy="368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en-US" sz="1800">
                <a:solidFill>
                  <a:srgbClr val="000000"/>
                </a:solidFill>
                <a:latin typeface="Cambria" panose="02040503050406030204" pitchFamily="18" charset="0"/>
              </a:rPr>
              <a:t>AŞTEPTĂRILE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837363" y="6099101"/>
            <a:ext cx="2108200" cy="3698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en-US" sz="1800">
                <a:solidFill>
                  <a:srgbClr val="000000"/>
                </a:solidFill>
                <a:latin typeface="Cambria" panose="02040503050406030204" pitchFamily="18" charset="0"/>
              </a:rPr>
              <a:t>AŞTEPTĂRILE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68338" y="2592314"/>
            <a:ext cx="1612900" cy="64611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o-RO" sz="1800" dirty="0">
                <a:solidFill>
                  <a:prstClr val="black"/>
                </a:solidFill>
                <a:latin typeface="Cambria" panose="02040503050406030204" pitchFamily="18" charset="0"/>
              </a:rPr>
              <a:t>NUMELE</a:t>
            </a:r>
          </a:p>
          <a:p>
            <a:pPr algn="ctr">
              <a:defRPr/>
            </a:pPr>
            <a:r>
              <a:rPr lang="ro-RO" sz="1800" b="0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97099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14/12/2017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799" y="2451793"/>
            <a:ext cx="8150225" cy="4156075"/>
          </a:xfrm>
        </p:spPr>
        <p:txBody>
          <a:bodyPr/>
          <a:lstStyle/>
          <a:p>
            <a:pPr marL="0" indent="0" algn="ctr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ro-RO" altLang="en-US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Formarea profesională a </a:t>
            </a:r>
            <a:r>
              <a:rPr lang="ro-RO" altLang="en-US" sz="2400" b="1" u="sng" dirty="0" smtClean="0">
                <a:solidFill>
                  <a:srgbClr val="C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Formatorului </a:t>
            </a:r>
          </a:p>
          <a:p>
            <a:pPr marL="0" indent="0" algn="ctr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ro-RO" altLang="en-US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pentru ocupația de </a:t>
            </a:r>
            <a:r>
              <a:rPr lang="ro-RO" altLang="en-US" sz="2400" b="1" i="1" u="sng" dirty="0" smtClean="0">
                <a:solidFill>
                  <a:srgbClr val="C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formator</a:t>
            </a:r>
            <a:r>
              <a:rPr lang="ro-RO" altLang="en-US" sz="24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 </a:t>
            </a:r>
          </a:p>
          <a:p>
            <a:pPr marL="0" indent="0" algn="ctr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ro-RO" altLang="en-US" sz="24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în cadrul </a:t>
            </a:r>
          </a:p>
          <a:p>
            <a:pPr marL="0" indent="0" algn="ctr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ro-RO" altLang="en-US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Programului Național de Creștere a Capacităților Operatorilor din domeniul Alimentării cu Apă și Canalizare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ro-RO" altLang="en-US" sz="2400" b="1" dirty="0" smtClean="0">
              <a:solidFill>
                <a:srgbClr val="C00000"/>
              </a:solidFill>
              <a:latin typeface="Cambria" panose="02040503050406030204" pitchFamily="18" charset="0"/>
              <a:ea typeface="MS PGothic" panose="020B0600070205080204" pitchFamily="34" charset="-128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23850" y="1528366"/>
            <a:ext cx="8366125" cy="606297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ro-RO" alt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Scopul cursului  </a:t>
            </a:r>
            <a:r>
              <a:rPr lang="ro-RO" altLang="en-US" sz="2800" b="1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Formare de Formatori:</a:t>
            </a:r>
          </a:p>
        </p:txBody>
      </p:sp>
    </p:spTree>
    <p:extLst>
      <p:ext uri="{BB962C8B-B14F-4D97-AF65-F5344CB8AC3E}">
        <p14:creationId xmlns:p14="http://schemas.microsoft.com/office/powerpoint/2010/main" val="38434903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14/12/2017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799" y="2451793"/>
            <a:ext cx="8150225" cy="4156075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ro-RO" altLang="en-US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Până la sfârșitul cursului Dvs ve-ți putea: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o-RO" altLang="en-US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Să elaborați o analiză de nevoi pentru formare;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o-RO" altLang="en-US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Să realizați un plan de seminar/sesiune;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o-RO" altLang="en-US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Să utilizați în mod eficient și adecvat metodele, tehnicile și procedeele de formare;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o-RO" altLang="en-US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Să pregătiți și să susțineți o prezentare pe o temă la alegere.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23850" y="1528366"/>
            <a:ext cx="8366125" cy="971030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ro-RO" alt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Obiectivele cursului </a:t>
            </a:r>
            <a:br>
              <a:rPr lang="ro-RO" alt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ro-RO" altLang="en-US" sz="2800" b="1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Formare de Formatori </a:t>
            </a:r>
          </a:p>
        </p:txBody>
      </p:sp>
    </p:spTree>
    <p:extLst>
      <p:ext uri="{BB962C8B-B14F-4D97-AF65-F5344CB8AC3E}">
        <p14:creationId xmlns:p14="http://schemas.microsoft.com/office/powerpoint/2010/main" val="675602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14/12/2017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00594" y="2425700"/>
            <a:ext cx="8150225" cy="4156075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ro-RO" alt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S - </a:t>
            </a:r>
            <a:r>
              <a:rPr lang="ro-RO" alt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specifice</a:t>
            </a:r>
            <a:endParaRPr lang="ro-RO" altLang="en-US" sz="3200" b="1" dirty="0" smtClean="0">
              <a:solidFill>
                <a:srgbClr val="C00000"/>
              </a:solidFill>
              <a:latin typeface="Cambria" panose="02040503050406030204" pitchFamily="18" charset="0"/>
              <a:ea typeface="MS PGothic" panose="020B0600070205080204" pitchFamily="34" charset="-128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ro-RO" alt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M - </a:t>
            </a:r>
            <a:r>
              <a:rPr lang="ro-RO" alt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măsurabile</a:t>
            </a:r>
            <a:endParaRPr lang="ro-RO" altLang="en-US" sz="3200" b="1" dirty="0" smtClean="0">
              <a:solidFill>
                <a:srgbClr val="C00000"/>
              </a:solidFill>
              <a:latin typeface="Cambria" panose="02040503050406030204" pitchFamily="18" charset="0"/>
              <a:ea typeface="MS PGothic" panose="020B0600070205080204" pitchFamily="34" charset="-128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ro-RO" alt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A – </a:t>
            </a:r>
            <a:r>
              <a:rPr lang="ro-RO" alt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de atins, acceptate, asumate</a:t>
            </a:r>
            <a:endParaRPr lang="ro-RO" altLang="en-US" sz="3200" b="1" dirty="0" smtClean="0">
              <a:solidFill>
                <a:srgbClr val="C00000"/>
              </a:solidFill>
              <a:latin typeface="Cambria" panose="02040503050406030204" pitchFamily="18" charset="0"/>
              <a:ea typeface="MS PGothic" panose="020B0600070205080204" pitchFamily="34" charset="-128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ro-RO" alt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R - </a:t>
            </a:r>
            <a:r>
              <a:rPr lang="ro-RO" alt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realizabile</a:t>
            </a:r>
            <a:endParaRPr lang="ro-RO" altLang="en-US" sz="3200" b="1" dirty="0" smtClean="0">
              <a:solidFill>
                <a:srgbClr val="C00000"/>
              </a:solidFill>
              <a:latin typeface="Cambria" panose="02040503050406030204" pitchFamily="18" charset="0"/>
              <a:ea typeface="MS PGothic" panose="020B0600070205080204" pitchFamily="34" charset="-128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ro-RO" alt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T – </a:t>
            </a:r>
            <a:r>
              <a:rPr lang="ro-RO" alt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cu timp specificat</a:t>
            </a:r>
            <a:endParaRPr lang="ro-RO" altLang="en-US" sz="3200" b="1" dirty="0" smtClean="0">
              <a:solidFill>
                <a:srgbClr val="C00000"/>
              </a:solidFill>
              <a:latin typeface="Cambria" panose="02040503050406030204" pitchFamily="18" charset="0"/>
              <a:ea typeface="MS PGothic" panose="020B0600070205080204" pitchFamily="34" charset="-128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23848" y="1782934"/>
            <a:ext cx="8366125" cy="703457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ro-RO" alt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Obiectivele SMART</a:t>
            </a:r>
            <a:endParaRPr lang="ro-RO" altLang="en-US" sz="2800" b="1" i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648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14/12/2017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01650" y="2330450"/>
            <a:ext cx="8170863" cy="3332163"/>
          </a:xfrm>
        </p:spPr>
        <p:txBody>
          <a:bodyPr/>
          <a:lstStyle/>
          <a:p>
            <a:pPr marL="0" indent="0" algn="ctr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o-RO" altLang="en-US" sz="2800" b="1" dirty="0" smtClean="0">
                <a:solidFill>
                  <a:schemeClr val="accent2"/>
                </a:solidFill>
                <a:ea typeface="MS PGothic" panose="020B0600070205080204" pitchFamily="34" charset="-128"/>
              </a:rPr>
              <a:t> </a:t>
            </a:r>
            <a:r>
              <a:rPr lang="ro-RO" altLang="en-US" sz="3600" b="1" dirty="0" smtClean="0">
                <a:solidFill>
                  <a:schemeClr val="accent2"/>
                </a:solidFill>
                <a:ea typeface="MS PGothic" panose="020B0600070205080204" pitchFamily="34" charset="-128"/>
              </a:rPr>
              <a:t>CINE ESTE FORMATORUL?</a:t>
            </a:r>
          </a:p>
        </p:txBody>
      </p:sp>
      <p:pic>
        <p:nvPicPr>
          <p:cNvPr id="12" name="Picture 15" descr="Description: Imagini pentru methods of training managemen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888" y="3392488"/>
            <a:ext cx="4457700" cy="239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1776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14/12/2017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 bwMode="auto">
          <a:xfrm>
            <a:off x="192180" y="1456102"/>
            <a:ext cx="8548391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358775" indent="-358775" algn="l" rtl="0" fontAlgn="base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  <a:ea typeface="+mn-ea"/>
                <a:cs typeface="+mn-cs"/>
              </a:defRPr>
            </a:lvl1pPr>
            <a:lvl2pPr marL="719138" indent="-358775" algn="l" rtl="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2pPr>
            <a:lvl3pPr marL="1079500" indent="-358775" algn="l" rtl="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3pPr>
            <a:lvl4pPr marL="1439863" indent="-358775" algn="l" rtl="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4pPr>
            <a:lvl5pPr marL="1798638" indent="-358775" algn="l" rtl="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5pPr>
            <a:lvl6pPr marL="21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5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8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32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ClrTx/>
              <a:buFont typeface="Arial" charset="0"/>
              <a:buNone/>
              <a:tabLst/>
            </a:pPr>
            <a:r>
              <a:rPr lang="ro-RO" sz="4000" b="1" kern="0" dirty="0" smtClean="0">
                <a:solidFill>
                  <a:schemeClr val="tx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Scopul principal</a:t>
            </a:r>
            <a:r>
              <a:rPr lang="en-US" sz="4000" b="1" kern="0" dirty="0" smtClean="0">
                <a:solidFill>
                  <a:schemeClr val="tx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o-RO" sz="4000" b="0" kern="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al Institutului de Formare Continuă </a:t>
            </a:r>
            <a:r>
              <a:rPr lang="ro-RO" sz="4000" b="0" kern="0" dirty="0" smtClean="0">
                <a:ea typeface="Calibri" pitchFamily="34" charset="0"/>
                <a:cs typeface="Times New Roman" pitchFamily="18" charset="0"/>
              </a:rPr>
              <a:t>î</a:t>
            </a:r>
            <a:r>
              <a:rPr lang="ro-RO" sz="4000" b="0" kern="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n Domeniul Alimentării cu Apă și Canalizării (</a:t>
            </a:r>
            <a:r>
              <a:rPr lang="ro-RO" sz="4000" b="0" kern="0" dirty="0" smtClean="0">
                <a:solidFill>
                  <a:schemeClr val="tx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IFCAAC) este dezvoltarea relațiilor de parteneriat cu </a:t>
            </a:r>
            <a:r>
              <a:rPr lang="ro-RO" sz="4000" b="0" kern="0" dirty="0" smtClean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î</a:t>
            </a:r>
            <a:r>
              <a:rPr lang="ro-RO" sz="4000" b="0" kern="0" dirty="0" smtClean="0">
                <a:solidFill>
                  <a:schemeClr val="tx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ntreprinderile şi firmele specializate </a:t>
            </a:r>
            <a:r>
              <a:rPr lang="ro-RO" sz="4000" b="0" kern="0" dirty="0" smtClean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î</a:t>
            </a:r>
            <a:r>
              <a:rPr lang="ro-RO" sz="4000" b="0" kern="0" dirty="0" smtClean="0">
                <a:solidFill>
                  <a:schemeClr val="tx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n domeniul de alimentare cu apă şi canalizări.</a:t>
            </a:r>
            <a:endParaRPr lang="ro-RO" sz="4000" b="0" kern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302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14/12/2017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92182" y="2088756"/>
            <a:ext cx="8758638" cy="4493019"/>
          </a:xfrm>
        </p:spPr>
        <p:txBody>
          <a:bodyPr/>
          <a:lstStyle/>
          <a:p>
            <a:pPr marL="0" indent="0" algn="ctr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ro-RO" altLang="en-US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FORMATORUL</a:t>
            </a:r>
            <a:r>
              <a:rPr lang="ro-RO" altLang="en-US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 este persoana care ajută/facilitează procesul de dobândire de către adulți de noi cunoștințe și abilități, antrenând participanți într-un proces interactiv, care dinamizează gândirea, reține atenția și încurajează schimbul de idei și de experiență.</a:t>
            </a:r>
          </a:p>
        </p:txBody>
      </p:sp>
    </p:spTree>
    <p:extLst>
      <p:ext uri="{BB962C8B-B14F-4D97-AF65-F5344CB8AC3E}">
        <p14:creationId xmlns:p14="http://schemas.microsoft.com/office/powerpoint/2010/main" val="2786367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14/12/2017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01650" y="2330450"/>
            <a:ext cx="8170863" cy="3332163"/>
          </a:xfrm>
        </p:spPr>
        <p:txBody>
          <a:bodyPr/>
          <a:lstStyle/>
          <a:p>
            <a:pPr marL="0" indent="0" algn="ctr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o-RO" altLang="en-US" sz="2800" b="1" dirty="0" smtClean="0">
                <a:solidFill>
                  <a:schemeClr val="accent2"/>
                </a:solidFill>
                <a:ea typeface="MS PGothic" panose="020B0600070205080204" pitchFamily="34" charset="-128"/>
              </a:rPr>
              <a:t> </a:t>
            </a:r>
            <a:r>
              <a:rPr lang="ro-RO" altLang="en-US" sz="3600" b="1" dirty="0" smtClean="0">
                <a:solidFill>
                  <a:schemeClr val="accent2"/>
                </a:solidFill>
                <a:ea typeface="MS PGothic" panose="020B0600070205080204" pitchFamily="34" charset="-128"/>
              </a:rPr>
              <a:t>ROLUL FORMATORULUI?</a:t>
            </a:r>
          </a:p>
        </p:txBody>
      </p:sp>
      <p:pic>
        <p:nvPicPr>
          <p:cNvPr id="12" name="Picture 15" descr="Description: Imagini pentru methods of training managemen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888" y="3392488"/>
            <a:ext cx="4457700" cy="239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037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14/12/2017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79449" y="1941630"/>
            <a:ext cx="7766281" cy="4598551"/>
          </a:xfrm>
        </p:spPr>
        <p:txBody>
          <a:bodyPr/>
          <a:lstStyle/>
          <a:p>
            <a:pPr algn="just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ro-RO" altLang="en-US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De a ajuta participanții să atingă obiectivele de învățare;</a:t>
            </a:r>
          </a:p>
          <a:p>
            <a:pPr algn="just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ro-RO" altLang="en-US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De a încuraja și implica participanții în procesul de învățare;</a:t>
            </a:r>
          </a:p>
          <a:p>
            <a:pPr algn="just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ro-RO" altLang="en-US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De a demonstra relevanța materialului;</a:t>
            </a:r>
          </a:p>
          <a:p>
            <a:pPr algn="just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ro-RO" altLang="en-US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De a avea grijă ca timpul și obiectivul sunt respectate;</a:t>
            </a:r>
          </a:p>
          <a:p>
            <a:pPr algn="just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ro-RO" altLang="en-US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De a trezi interesul participanților;</a:t>
            </a:r>
          </a:p>
          <a:p>
            <a:pPr algn="just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ro-RO" altLang="en-US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De a monitoriza înțelegerea materialului prezentat;</a:t>
            </a:r>
          </a:p>
          <a:p>
            <a:pPr algn="just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ro-RO" altLang="en-US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De a asculta activ.</a:t>
            </a:r>
          </a:p>
        </p:txBody>
      </p:sp>
    </p:spTree>
    <p:extLst>
      <p:ext uri="{BB962C8B-B14F-4D97-AF65-F5344CB8AC3E}">
        <p14:creationId xmlns:p14="http://schemas.microsoft.com/office/powerpoint/2010/main" val="2891233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14/12/2017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57213" y="1798638"/>
            <a:ext cx="8186737" cy="442595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None/>
            </a:pPr>
            <a:endParaRPr lang="vi-VN" altLang="en-US" sz="30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pt-BR" altLang="en-US" sz="3200" b="1" dirty="0" smtClean="0">
                <a:solidFill>
                  <a:schemeClr val="accent2"/>
                </a:solidFill>
                <a:ea typeface="MS PGothic" panose="020B0600070205080204" pitchFamily="34" charset="-128"/>
              </a:rPr>
              <a:t>Rolul formatorului este cel de a facilita învăţarea şi nu de a o impune</a:t>
            </a:r>
            <a:r>
              <a:rPr lang="ro-RO" altLang="en-US" sz="3200" b="1" dirty="0" smtClean="0">
                <a:solidFill>
                  <a:schemeClr val="accent2"/>
                </a:solidFill>
                <a:ea typeface="MS PGothic" panose="020B0600070205080204" pitchFamily="34" charset="-128"/>
              </a:rPr>
              <a:t> </a:t>
            </a:r>
            <a:endParaRPr lang="ro-RO" altLang="en-US" sz="3200" b="1" dirty="0" smtClean="0">
              <a:solidFill>
                <a:schemeClr val="accent1"/>
              </a:solidFill>
              <a:ea typeface="MS PGothic" panose="020B0600070205080204" pitchFamily="34" charset="-128"/>
            </a:endParaRPr>
          </a:p>
        </p:txBody>
      </p:sp>
      <p:pic>
        <p:nvPicPr>
          <p:cNvPr id="12" name="Picture 2" descr="C:\Users\Vero\Downloads\2016120318063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548" y="3406878"/>
            <a:ext cx="4090219" cy="30676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261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14/12/2017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87362" y="2003721"/>
            <a:ext cx="8169275" cy="3333750"/>
          </a:xfrm>
        </p:spPr>
        <p:txBody>
          <a:bodyPr/>
          <a:lstStyle/>
          <a:p>
            <a:pPr marL="0" indent="0" algn="ctr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o-RO" altLang="en-US" sz="2800" b="1" dirty="0" smtClean="0">
                <a:solidFill>
                  <a:schemeClr val="accent2"/>
                </a:solidFill>
                <a:ea typeface="MS PGothic" panose="020B0600070205080204" pitchFamily="34" charset="-128"/>
              </a:rPr>
              <a:t> </a:t>
            </a:r>
            <a:r>
              <a:rPr lang="ro-RO" altLang="en-US" sz="3600" b="1" dirty="0" smtClean="0">
                <a:solidFill>
                  <a:schemeClr val="accent2"/>
                </a:solidFill>
                <a:ea typeface="MS PGothic" panose="020B0600070205080204" pitchFamily="34" charset="-128"/>
              </a:rPr>
              <a:t>CALITĂŢILE FORMATORULUI?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3157411"/>
            <a:ext cx="3941762" cy="291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7912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14/12/2017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90550" y="1739900"/>
            <a:ext cx="7920038" cy="46609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ro-RO" altLang="en-US" sz="30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vi-VN" altLang="en-US" sz="3000" dirty="0" smtClean="0">
                <a:solidFill>
                  <a:schemeClr val="tx1"/>
                </a:solidFill>
                <a:cs typeface="Arial" panose="020B0604020202020204" pitchFamily="34" charset="0"/>
              </a:rPr>
              <a:t>bun organizator, îndrumător, lider; </a:t>
            </a: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vi-VN" altLang="en-US" sz="3000" dirty="0" smtClean="0">
                <a:solidFill>
                  <a:schemeClr val="tx1"/>
                </a:solidFill>
                <a:cs typeface="Arial" panose="020B0604020202020204" pitchFamily="34" charset="0"/>
              </a:rPr>
              <a:t>abilităţi interpersonale (să fie capabil să motiveze participanţii, să identifice potenţialul de învăţare în orice situaţie, să valorizeze intervenţiile participanţilor); </a:t>
            </a: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vi-VN" altLang="en-US" sz="3000" dirty="0" smtClean="0">
                <a:solidFill>
                  <a:schemeClr val="tx1"/>
                </a:solidFill>
                <a:cs typeface="Arial" panose="020B0604020202020204" pitchFamily="34" charset="0"/>
              </a:rPr>
              <a:t>sursă permanentă de informaţie, sprijin şi ajutor în învăţare; </a:t>
            </a:r>
            <a:endParaRPr lang="ro-RO" altLang="en-US" sz="30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None/>
            </a:pPr>
            <a:endParaRPr lang="vi-VN" altLang="en-US" sz="30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vi-VN" altLang="en-US" sz="30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o-RO" altLang="en-US" sz="3600" b="1" dirty="0" smtClean="0">
                <a:solidFill>
                  <a:schemeClr val="accent2"/>
                </a:solidFill>
                <a:ea typeface="MS PGothic" panose="020B0600070205080204" pitchFamily="34" charset="-128"/>
              </a:rPr>
              <a:t> </a:t>
            </a:r>
            <a:endParaRPr lang="ro-RO" altLang="en-US" sz="3200" b="1" dirty="0" smtClean="0">
              <a:solidFill>
                <a:schemeClr val="accent1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11644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14/12/2017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90550" y="1858963"/>
            <a:ext cx="7920038" cy="4659312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vi-VN" altLang="en-US" sz="3000" smtClean="0">
                <a:solidFill>
                  <a:schemeClr val="tx1"/>
                </a:solidFill>
                <a:cs typeface="Arial" panose="020B0604020202020204" pitchFamily="34" charset="0"/>
              </a:rPr>
              <a:t>competenţă în domeniu; </a:t>
            </a: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vi-VN" altLang="en-US" sz="3000" smtClean="0">
                <a:solidFill>
                  <a:schemeClr val="tx1"/>
                </a:solidFill>
                <a:cs typeface="Arial" panose="020B0604020202020204" pitchFamily="34" charset="0"/>
              </a:rPr>
              <a:t>disponibilitate pentru munca în grup; </a:t>
            </a: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vi-VN" altLang="en-US" sz="3000" smtClean="0">
                <a:solidFill>
                  <a:schemeClr val="tx1"/>
                </a:solidFill>
                <a:cs typeface="Arial" panose="020B0604020202020204" pitchFamily="34" charset="0"/>
              </a:rPr>
              <a:t>spirit de echipă; </a:t>
            </a: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vi-VN" altLang="en-US" sz="3000" smtClean="0">
                <a:solidFill>
                  <a:schemeClr val="tx1"/>
                </a:solidFill>
                <a:cs typeface="Arial" panose="020B0604020202020204" pitchFamily="34" charset="0"/>
              </a:rPr>
              <a:t>interes pentru reuşită; </a:t>
            </a: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vi-VN" altLang="en-US" sz="3000" smtClean="0">
                <a:solidFill>
                  <a:schemeClr val="tx1"/>
                </a:solidFill>
                <a:cs typeface="Arial" panose="020B0604020202020204" pitchFamily="34" charset="0"/>
              </a:rPr>
              <a:t> adaptare uşoară la condiţiile de lucru, anticiparea dar, mai ales, influenţarea acestora; </a:t>
            </a: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vi-VN" altLang="en-US" sz="3000" smtClean="0">
                <a:solidFill>
                  <a:schemeClr val="tx1"/>
                </a:solidFill>
                <a:cs typeface="Arial" panose="020B0604020202020204" pitchFamily="34" charset="0"/>
              </a:rPr>
              <a:t> bun evaluator.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None/>
            </a:pPr>
            <a:endParaRPr lang="vi-VN" altLang="en-US" sz="300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vi-VN" altLang="en-US" sz="300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o-RO" altLang="en-US" sz="3600" b="1" smtClean="0">
                <a:solidFill>
                  <a:schemeClr val="accent2"/>
                </a:solidFill>
                <a:ea typeface="MS PGothic" panose="020B0600070205080204" pitchFamily="34" charset="-128"/>
              </a:rPr>
              <a:t> </a:t>
            </a:r>
            <a:endParaRPr lang="ro-RO" altLang="en-US" sz="3200" b="1" smtClean="0">
              <a:solidFill>
                <a:schemeClr val="accent1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43591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14/12/2017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46100" y="1711325"/>
            <a:ext cx="8185150" cy="4659313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vi-VN" altLang="en-US" sz="3000" b="1" dirty="0" smtClean="0">
                <a:solidFill>
                  <a:schemeClr val="accent2"/>
                </a:solidFill>
                <a:cs typeface="Arial" panose="020B0604020202020204" pitchFamily="34" charset="0"/>
              </a:rPr>
              <a:t>STILURI DE INSTRUIRE </a:t>
            </a:r>
            <a:endParaRPr lang="ro-RO" altLang="en-US" sz="3000" b="1" dirty="0" smtClean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None/>
            </a:pPr>
            <a:endParaRPr lang="vi-VN" altLang="en-US" sz="30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vi-VN" altLang="en-US" sz="2800" b="1" dirty="0" smtClean="0">
                <a:solidFill>
                  <a:schemeClr val="accent2"/>
                </a:solidFill>
                <a:cs typeface="Arial" panose="020B0604020202020204" pitchFamily="34" charset="0"/>
              </a:rPr>
              <a:t>Pedagogul:</a:t>
            </a:r>
            <a:r>
              <a:rPr lang="vi-VN" altLang="en-US" sz="2800" dirty="0" smtClean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vi-VN" altLang="en-US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„Trebuie să luaţi notiţe cu atenţie, deoarece ulterior vă voi da un test.”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vi-VN" altLang="en-US" sz="2800" b="1" dirty="0" smtClean="0">
                <a:solidFill>
                  <a:schemeClr val="accent2"/>
                </a:solidFill>
                <a:cs typeface="Arial" panose="020B0604020202020204" pitchFamily="34" charset="0"/>
              </a:rPr>
              <a:t>Actorul:</a:t>
            </a:r>
            <a:r>
              <a:rPr lang="vi-VN" altLang="en-US" sz="2800" dirty="0" smtClean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vi-VN" altLang="en-US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„Fă participanţii să râdă şi ei vor pleca veseli”.  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vi-VN" altLang="en-US" sz="2800" b="1" dirty="0" smtClean="0">
                <a:solidFill>
                  <a:schemeClr val="accent2"/>
                </a:solidFill>
                <a:cs typeface="Arial" panose="020B0604020202020204" pitchFamily="34" charset="0"/>
              </a:rPr>
              <a:t>Animatorul:</a:t>
            </a:r>
            <a:r>
              <a:rPr lang="vi-VN" altLang="en-US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 „Încurajează-i şi trimite-i la treabă.” 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vi-VN" altLang="en-US" sz="2800" b="1" dirty="0" smtClean="0">
                <a:solidFill>
                  <a:schemeClr val="accent2"/>
                </a:solidFill>
                <a:cs typeface="Arial" panose="020B0604020202020204" pitchFamily="34" charset="0"/>
              </a:rPr>
              <a:t>Formatorul de instrucţie</a:t>
            </a:r>
            <a:r>
              <a:rPr lang="vi-VN" altLang="en-US" sz="2800" dirty="0" smtClean="0">
                <a:solidFill>
                  <a:schemeClr val="accent2"/>
                </a:solidFill>
                <a:cs typeface="Arial" panose="020B0604020202020204" pitchFamily="34" charset="0"/>
              </a:rPr>
              <a:t>: </a:t>
            </a:r>
            <a:r>
              <a:rPr lang="vi-VN" altLang="en-US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„Spune-le despre ce ai de gând să le vorbeşti. Spune-le. Apoi, spune-le că le-ai vorbit.” 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vi-VN" altLang="en-US" sz="30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o-RO" altLang="en-US" sz="3600" b="1" dirty="0" smtClean="0">
                <a:solidFill>
                  <a:schemeClr val="accent2"/>
                </a:solidFill>
                <a:ea typeface="MS PGothic" panose="020B0600070205080204" pitchFamily="34" charset="-128"/>
              </a:rPr>
              <a:t> </a:t>
            </a:r>
            <a:endParaRPr lang="ro-RO" altLang="en-US" sz="3200" b="1" dirty="0" smtClean="0">
              <a:solidFill>
                <a:schemeClr val="accent1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7315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XXX</a:t>
            </a:r>
          </a:p>
        </p:txBody>
      </p:sp>
      <p:sp>
        <p:nvSpPr>
          <p:cNvPr id="109570" name="Datumsplatzhalter 3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14/12/2017</a:t>
            </a:fld>
            <a:endParaRPr lang="de-DE">
              <a:cs typeface="Arial" charset="0"/>
            </a:endParaRPr>
          </a:p>
        </p:txBody>
      </p:sp>
      <p:sp>
        <p:nvSpPr>
          <p:cNvPr id="7" name="Inhaltsplatzhalter 8"/>
          <p:cNvSpPr txBox="1">
            <a:spLocks/>
          </p:cNvSpPr>
          <p:nvPr/>
        </p:nvSpPr>
        <p:spPr>
          <a:xfrm>
            <a:off x="2433908" y="1620411"/>
            <a:ext cx="6262254" cy="2074863"/>
          </a:xfrm>
          <a:prstGeom prst="rect">
            <a:avLst/>
          </a:prstGeom>
        </p:spPr>
        <p:txBody>
          <a:bodyPr/>
          <a:lstStyle/>
          <a:p>
            <a:pPr algn="ctr">
              <a:spcAft>
                <a:spcPts val="600"/>
              </a:spcAft>
            </a:pPr>
            <a:endParaRPr lang="en-US" sz="2000" dirty="0">
              <a:solidFill>
                <a:srgbClr val="534B3E"/>
              </a:solidFill>
            </a:endParaRPr>
          </a:p>
          <a:p>
            <a:pPr algn="ctr">
              <a:spcAft>
                <a:spcPts val="600"/>
              </a:spcAft>
            </a:pPr>
            <a:endParaRPr lang="en-US" sz="2000" dirty="0">
              <a:solidFill>
                <a:srgbClr val="534B3E"/>
              </a:solidFill>
            </a:endParaRPr>
          </a:p>
          <a:p>
            <a:pPr>
              <a:spcAft>
                <a:spcPts val="300"/>
              </a:spcAft>
            </a:pPr>
            <a:r>
              <a:rPr lang="ro-RO" sz="2800" dirty="0" smtClean="0">
                <a:solidFill>
                  <a:srgbClr val="534B3E"/>
                </a:solidFill>
              </a:rPr>
              <a:t>Vă mulțumim pentru atenție</a:t>
            </a:r>
            <a:endParaRPr lang="en-GB" sz="2800" dirty="0">
              <a:solidFill>
                <a:srgbClr val="534B3E"/>
              </a:solidFill>
            </a:endParaRPr>
          </a:p>
          <a:p>
            <a:endParaRPr lang="en-GB" sz="1000" dirty="0">
              <a:solidFill>
                <a:srgbClr val="534B3E"/>
              </a:solidFill>
            </a:endParaRPr>
          </a:p>
        </p:txBody>
      </p:sp>
      <p:sp>
        <p:nvSpPr>
          <p:cNvPr id="22" name="Textfeld 9"/>
          <p:cNvSpPr txBox="1">
            <a:spLocks noChangeArrowheads="1"/>
          </p:cNvSpPr>
          <p:nvPr/>
        </p:nvSpPr>
        <p:spPr bwMode="auto">
          <a:xfrm>
            <a:off x="427153" y="5399463"/>
            <a:ext cx="13716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sz="800" b="0" dirty="0" smtClean="0">
                <a:solidFill>
                  <a:schemeClr val="tx2">
                    <a:lumMod val="75000"/>
                  </a:schemeClr>
                </a:solidFill>
              </a:rPr>
              <a:t>Proiect co-finanțat de</a:t>
            </a:r>
            <a:endParaRPr lang="en-GB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3" name="Picture 11" descr="F:\Branding\EU\jau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056" y="5624205"/>
            <a:ext cx="136525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1" descr="H:\bn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6511" y="5590073"/>
            <a:ext cx="10160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8991" y="5624205"/>
            <a:ext cx="1639887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feld 9"/>
          <p:cNvSpPr txBox="1">
            <a:spLocks noChangeArrowheads="1"/>
          </p:cNvSpPr>
          <p:nvPr/>
        </p:nvSpPr>
        <p:spPr bwMode="auto">
          <a:xfrm>
            <a:off x="6898878" y="5383151"/>
            <a:ext cx="1147762" cy="2143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sz="800" b="0" dirty="0" smtClean="0">
                <a:solidFill>
                  <a:schemeClr val="tx2">
                    <a:lumMod val="75000"/>
                  </a:schemeClr>
                </a:solidFill>
              </a:rPr>
              <a:t>In cooperare cu</a:t>
            </a:r>
            <a:endParaRPr lang="ro-RO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6" name="Picture 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045" y="5540701"/>
            <a:ext cx="1071880" cy="1071880"/>
          </a:xfrm>
          <a:prstGeom prst="rect">
            <a:avLst/>
          </a:prstGeom>
        </p:spPr>
      </p:pic>
      <p:pic>
        <p:nvPicPr>
          <p:cNvPr id="17" name="Picture 16" descr="D:\Users\Desktop\logotype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16" y="5818037"/>
            <a:ext cx="1958975" cy="56959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asetăText 1"/>
          <p:cNvSpPr txBox="1"/>
          <p:nvPr/>
        </p:nvSpPr>
        <p:spPr>
          <a:xfrm>
            <a:off x="1856306" y="3145976"/>
            <a:ext cx="536191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  <a:hlinkClick r:id="rId7"/>
              </a:rPr>
              <a:t>www.ifcaac.amac.md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ifcaac@fua.utm.md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telefon</a:t>
            </a:r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: (022) 77-38 22</a:t>
            </a:r>
          </a:p>
          <a:p>
            <a:pPr algn="ctr"/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 </a:t>
            </a:r>
          </a:p>
          <a:p>
            <a:pPr algn="ctr"/>
            <a:r>
              <a:rPr lang="ro-RO" sz="1400" b="0" u="sng">
                <a:solidFill>
                  <a:srgbClr val="7030A0"/>
                </a:solidFill>
                <a:latin typeface="+mn-lt"/>
              </a:rPr>
              <a:t>www.amac.md</a:t>
            </a:r>
            <a:r>
              <a:rPr lang="ro-RO" sz="1400" b="0">
                <a:solidFill>
                  <a:srgbClr val="7030A0"/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apacanal@yandex.ru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telefon</a:t>
            </a:r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: (022) 28-84-33</a:t>
            </a:r>
          </a:p>
          <a:p>
            <a:pPr algn="ctr"/>
            <a:endParaRPr lang="ro-RO" sz="8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204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509167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6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407106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462357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f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315231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fcaac_logo0200px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269324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215461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1163782" y="-24491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163782" y="21228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zh-C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zh-C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zh-C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</a:t>
            </a:r>
            <a:endParaRPr kumimoji="0" lang="ro-RO" altLang="zh-CN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163782" y="978625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14/12/2017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92181" y="1809813"/>
            <a:ext cx="8768939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Obiectivele principale ale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IFCAAC</a:t>
            </a:r>
            <a:r>
              <a:rPr kumimoji="0" lang="ro-RO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: </a:t>
            </a:r>
            <a:endParaRPr kumimoji="0" lang="ro-RO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a) </a:t>
            </a:r>
            <a:r>
              <a:rPr kumimoji="0" lang="ro-RO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pregătirea resurselor umane calificate pentru domeniul alimentarii cu apa şi canalizare; </a:t>
            </a:r>
            <a:endParaRPr kumimoji="0" lang="ro-RO" sz="28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d) actualizarea cunoștințelor şi</a:t>
            </a:r>
            <a:r>
              <a:rPr kumimoji="0" lang="ro-RO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ro-RO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perfecționarea pregătirii profesionale </a:t>
            </a:r>
            <a:r>
              <a:rPr kumimoji="0" lang="ro-RO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î</a:t>
            </a:r>
            <a:r>
              <a:rPr kumimoji="0" lang="ro-RO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n ocupația de bază, precum şi </a:t>
            </a:r>
            <a:r>
              <a:rPr kumimoji="0" lang="ro-RO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î</a:t>
            </a:r>
            <a:r>
              <a:rPr kumimoji="0" lang="ro-RO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n ocupații </a:t>
            </a:r>
            <a:r>
              <a:rPr kumimoji="0" lang="ro-RO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î</a:t>
            </a:r>
            <a:r>
              <a:rPr kumimoji="0" lang="ro-RO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nrudite; </a:t>
            </a:r>
            <a:endParaRPr kumimoji="0" lang="ro-RO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e) recalificarea, determinata de restructurarea ramurii, de mobilitatea sociala sau de modificări ale capacității de munca; </a:t>
            </a:r>
            <a:endParaRPr kumimoji="0" lang="ro-RO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8909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14/12/2017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79450" y="1635152"/>
            <a:ext cx="7488382" cy="887168"/>
          </a:xfrm>
        </p:spPr>
        <p:txBody>
          <a:bodyPr>
            <a:normAutofit fontScale="90000"/>
          </a:bodyPr>
          <a:lstStyle/>
          <a:p>
            <a:r>
              <a:rPr lang="ro-RO" b="1" u="sng" dirty="0" smtClean="0"/>
              <a:t>Formarea profesională continuă se efectuează prin: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192181" y="2349305"/>
            <a:ext cx="8332841" cy="4037427"/>
          </a:xfrm>
        </p:spPr>
        <p:txBody>
          <a:bodyPr>
            <a:normAutofit/>
          </a:bodyPr>
          <a:lstStyle/>
          <a:p>
            <a:r>
              <a:rPr lang="ro-RO" b="1" i="1" dirty="0" smtClean="0"/>
              <a:t>calificare </a:t>
            </a:r>
            <a:r>
              <a:rPr lang="ro-RO" dirty="0"/>
              <a:t>– dobândirea unui ansamblu de competențe profesionale care permit desfășurarea activității specifice;</a:t>
            </a:r>
            <a:endParaRPr lang="en-US" dirty="0"/>
          </a:p>
          <a:p>
            <a:r>
              <a:rPr lang="ro-RO" b="1" i="1" dirty="0"/>
              <a:t>perfecționare</a:t>
            </a:r>
            <a:r>
              <a:rPr lang="ro-RO" b="1" dirty="0"/>
              <a:t> </a:t>
            </a:r>
            <a:r>
              <a:rPr lang="ro-RO" dirty="0"/>
              <a:t>– dezvoltarea competențelor profesionale în cadrul aceleiași calificări;</a:t>
            </a:r>
            <a:endParaRPr lang="en-US" dirty="0"/>
          </a:p>
          <a:p>
            <a:r>
              <a:rPr lang="ro-RO" b="1" i="1" dirty="0"/>
              <a:t>specializare</a:t>
            </a:r>
            <a:r>
              <a:rPr lang="ro-RO" dirty="0"/>
              <a:t> – obținerea de cunoștințe şi deprinderi într-o arie restrânsă din sfera de cuprindere a unei ocupații;</a:t>
            </a:r>
            <a:endParaRPr lang="en-US" dirty="0"/>
          </a:p>
          <a:p>
            <a:r>
              <a:rPr lang="ro-RO" b="1" i="1" dirty="0"/>
              <a:t>obţinerea unei calificării suplimentare</a:t>
            </a:r>
            <a:r>
              <a:rPr lang="ro-RO" dirty="0"/>
              <a:t> – însușirea cunoștințelor speciale şi obținerea competențelor specifice unei noi ocupații sau profesii înrudite cu cea precedenta;</a:t>
            </a:r>
            <a:endParaRPr lang="en-US" dirty="0"/>
          </a:p>
          <a:p>
            <a:r>
              <a:rPr lang="ro-RO" b="1" i="1" dirty="0"/>
              <a:t>recalificare</a:t>
            </a:r>
            <a:r>
              <a:rPr lang="ro-RO" b="1" dirty="0"/>
              <a:t> </a:t>
            </a:r>
            <a:r>
              <a:rPr lang="ro-RO" dirty="0"/>
              <a:t>– obținerea de competențe necesare unei noi ocupații sau profesii,  diferita de cea dobândita anterior.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9733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14/12/2017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83" y="-26320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52854" y="1303875"/>
            <a:ext cx="8038291" cy="1181890"/>
          </a:xfrm>
        </p:spPr>
        <p:txBody>
          <a:bodyPr>
            <a:normAutofit fontScale="90000"/>
          </a:bodyPr>
          <a:lstStyle/>
          <a:p>
            <a:r>
              <a:rPr lang="ro-RO" sz="3600" b="1" u="sng" dirty="0" smtClean="0">
                <a:latin typeface="Cambria" panose="02040503050406030204" pitchFamily="18" charset="0"/>
              </a:rPr>
              <a:t>Direcțiile de activitate </a:t>
            </a:r>
            <a:r>
              <a:rPr lang="en-US" sz="3600" dirty="0" smtClean="0">
                <a:latin typeface="Cambria" panose="02040503050406030204" pitchFamily="18" charset="0"/>
              </a:rPr>
              <a:t/>
            </a:r>
            <a:br>
              <a:rPr lang="en-US" sz="3600" dirty="0" smtClean="0">
                <a:latin typeface="Cambria" panose="02040503050406030204" pitchFamily="18" charset="0"/>
              </a:rPr>
            </a:br>
            <a:endParaRPr lang="en-US" sz="3600" dirty="0">
              <a:latin typeface="Cambria" panose="02040503050406030204" pitchFamily="18" charset="0"/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188183" y="1871641"/>
            <a:ext cx="8479315" cy="5034100"/>
          </a:xfrm>
        </p:spPr>
        <p:txBody>
          <a:bodyPr>
            <a:normAutofit fontScale="85000" lnSpcReduction="10000"/>
          </a:bodyPr>
          <a:lstStyle/>
          <a:p>
            <a:r>
              <a:rPr lang="ro-RO" dirty="0" smtClean="0">
                <a:latin typeface="Cambria" panose="02040503050406030204" pitchFamily="18" charset="0"/>
              </a:rPr>
              <a:t>IFCAAC </a:t>
            </a:r>
            <a:r>
              <a:rPr lang="ro-RO" dirty="0">
                <a:latin typeface="Cambria" panose="02040503050406030204" pitchFamily="18" charset="0"/>
              </a:rPr>
              <a:t>organizează </a:t>
            </a:r>
            <a:r>
              <a:rPr lang="ro-RO" b="1" dirty="0">
                <a:latin typeface="Cambria" panose="02040503050406030204" pitchFamily="18" charset="0"/>
              </a:rPr>
              <a:t>servicii educaționale </a:t>
            </a:r>
            <a:r>
              <a:rPr lang="ro-RO" dirty="0">
                <a:latin typeface="Cambria" panose="02040503050406030204" pitchFamily="18" charset="0"/>
              </a:rPr>
              <a:t>de formare continua in conformitate cu standardele educaționale, actele normative, cerințele clienților, planurilor şi programelor de învățământ și efectuează următoarele activități.</a:t>
            </a:r>
            <a:endParaRPr lang="en-US" dirty="0">
              <a:latin typeface="Cambria" panose="02040503050406030204" pitchFamily="18" charset="0"/>
            </a:endParaRPr>
          </a:p>
          <a:p>
            <a:pPr lvl="0"/>
            <a:r>
              <a:rPr lang="ro-RO" dirty="0">
                <a:latin typeface="Cambria" panose="02040503050406030204" pitchFamily="18" charset="0"/>
              </a:rPr>
              <a:t>Studierea necesităților de formare profesionala a beneficiarilor serviciilor educaționale, inclusiv a întreprinderilor şi instituțiilor de învățământ preuniversitar şi universitar de profit tehnic;</a:t>
            </a:r>
            <a:endParaRPr lang="en-US" dirty="0">
              <a:latin typeface="Cambria" panose="02040503050406030204" pitchFamily="18" charset="0"/>
            </a:endParaRPr>
          </a:p>
          <a:p>
            <a:pPr lvl="0"/>
            <a:r>
              <a:rPr lang="ro-RO" dirty="0">
                <a:latin typeface="Cambria" panose="02040503050406030204" pitchFamily="18" charset="0"/>
              </a:rPr>
              <a:t>Formarea profesionala continua a personalului membrilor Asociației ”Moldova Apa -Canal”;</a:t>
            </a:r>
            <a:endParaRPr lang="en-US" dirty="0">
              <a:latin typeface="Cambria" panose="02040503050406030204" pitchFamily="18" charset="0"/>
            </a:endParaRPr>
          </a:p>
          <a:p>
            <a:pPr lvl="0"/>
            <a:r>
              <a:rPr lang="ro-RO" dirty="0">
                <a:latin typeface="Cambria" panose="02040503050406030204" pitchFamily="18" charset="0"/>
              </a:rPr>
              <a:t>Formarea profesionala continua a cadrelor didactice şi maiștrilor de instruire practica din instituțiile de învățământ secundar profesional şi colegii in domeniul alimentarii cu apa şi canalizării;</a:t>
            </a:r>
            <a:endParaRPr lang="en-US" dirty="0">
              <a:latin typeface="Cambria" panose="02040503050406030204" pitchFamily="18" charset="0"/>
            </a:endParaRPr>
          </a:p>
          <a:p>
            <a:pPr lvl="0"/>
            <a:r>
              <a:rPr lang="ro-RO" dirty="0">
                <a:latin typeface="Cambria" panose="02040503050406030204" pitchFamily="18" charset="0"/>
              </a:rPr>
              <a:t>Perfecționarea şi recalificarea șomerilor şi a persoanelor in căutarea locurilor de munca;</a:t>
            </a:r>
            <a:endParaRPr lang="en-US" dirty="0">
              <a:latin typeface="Cambria" panose="02040503050406030204" pitchFamily="18" charset="0"/>
            </a:endParaRPr>
          </a:p>
          <a:p>
            <a:pPr lvl="0"/>
            <a:r>
              <a:rPr lang="ro-RO" dirty="0">
                <a:latin typeface="Cambria" panose="02040503050406030204" pitchFamily="18" charset="0"/>
              </a:rPr>
              <a:t>Promovarea relațiilor de colaborare a U.T.M. cu Asociația ”Moldova Apa – Canal” prin intermediul activităților de formare profesionala continua;</a:t>
            </a:r>
            <a:endParaRPr lang="en-US" dirty="0">
              <a:latin typeface="Cambria" panose="02040503050406030204" pitchFamily="18" charset="0"/>
            </a:endParaRPr>
          </a:p>
          <a:p>
            <a:pPr lvl="0"/>
            <a:r>
              <a:rPr lang="ro-RO" dirty="0">
                <a:latin typeface="Cambria" panose="02040503050406030204" pitchFamily="18" charset="0"/>
              </a:rPr>
              <a:t>Implementarea rezultatelor cercetărilor științifice în perfecționarea şi recalificarea specialiștilor în domeniul alimentarii cu apa şi canalizării;</a:t>
            </a:r>
            <a:endParaRPr lang="en-US" dirty="0">
              <a:latin typeface="Cambria" panose="02040503050406030204" pitchFamily="18" charset="0"/>
            </a:endParaRPr>
          </a:p>
          <a:p>
            <a:pPr lvl="0"/>
            <a:r>
              <a:rPr lang="ro-RO" dirty="0">
                <a:latin typeface="Cambria" panose="02040503050406030204" pitchFamily="18" charset="0"/>
              </a:rPr>
              <a:t>Organizarea de către IFCAAC de comun cu Asociația ,,Moldova </a:t>
            </a:r>
            <a:r>
              <a:rPr lang="ro-RO" dirty="0" smtClean="0">
                <a:latin typeface="Cambria" panose="02040503050406030204" pitchFamily="18" charset="0"/>
              </a:rPr>
              <a:t>Apa-Canal”</a:t>
            </a:r>
            <a:r>
              <a:rPr lang="en-US" dirty="0" smtClean="0">
                <a:latin typeface="Cambria" panose="02040503050406030204" pitchFamily="18" charset="0"/>
              </a:rPr>
              <a:t>  </a:t>
            </a:r>
            <a:r>
              <a:rPr lang="ro-RO" dirty="0" smtClean="0">
                <a:latin typeface="Cambria" panose="02040503050406030204" pitchFamily="18" charset="0"/>
              </a:rPr>
              <a:t>şi </a:t>
            </a:r>
            <a:r>
              <a:rPr lang="ro-RO" dirty="0">
                <a:latin typeface="Cambria" panose="02040503050406030204" pitchFamily="18" charset="0"/>
              </a:rPr>
              <a:t>alte întreprinderi din țară şi de peste hotare a expozițiilor de tehnica, materiale şi tehnologii moderne in domeniul alimentarii cu apa şi canalizare.</a:t>
            </a:r>
            <a:endParaRPr lang="en-US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261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14/12/2017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60365" y="1561331"/>
            <a:ext cx="8280207" cy="6480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În</a:t>
            </a:r>
            <a:r>
              <a:rPr lang="en-US" sz="31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1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perioada</a:t>
            </a:r>
            <a:r>
              <a:rPr lang="en-US" sz="31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de </a:t>
            </a:r>
            <a:r>
              <a:rPr lang="en-US" sz="31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funcţionare</a:t>
            </a:r>
            <a:r>
              <a:rPr lang="en-US" sz="31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o-RO" sz="31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2012 – 2015 </a:t>
            </a:r>
            <a:r>
              <a:rPr lang="en-US" sz="31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a IFCAAC s-au </a:t>
            </a:r>
            <a:r>
              <a:rPr lang="en-US" sz="31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efectuat</a:t>
            </a:r>
            <a:r>
              <a:rPr lang="en-US" sz="31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1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următoarele</a:t>
            </a:r>
            <a:r>
              <a:rPr lang="en-US" sz="31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1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activităţi</a:t>
            </a:r>
            <a:r>
              <a:rPr lang="en-US" sz="31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81506" y="2539777"/>
            <a:ext cx="7938198" cy="4436347"/>
          </a:xfrm>
        </p:spPr>
        <p:txBody>
          <a:bodyPr>
            <a:normAutofit/>
          </a:bodyPr>
          <a:lstStyle/>
          <a:p>
            <a:r>
              <a:rPr lang="ro-RO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recalificare la specializarea: </a:t>
            </a:r>
            <a:r>
              <a:rPr lang="ro-RO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Exploatarea sistemelor de alimentare cu apa şi de canalizare</a:t>
            </a:r>
          </a:p>
          <a:p>
            <a:r>
              <a:rPr lang="ro-RO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cursuri de perfecționare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pentru muncitori la profesia: </a:t>
            </a:r>
            <a:r>
              <a:rPr lang="ro-RO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Lăcătuș la lucrări de intervenție şi construcție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o-RO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cursuri de perfecționare pentru ingineri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ro-RO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Exploatarea sistemelor de alimentare cu apa şi de canalizare</a:t>
            </a:r>
            <a:endParaRPr lang="ro-RO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o-RO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Exploatarea fondului locativ</a:t>
            </a:r>
            <a:endParaRPr lang="ro-RO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seminare de perfecționare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ro-RO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Proiectarea şi exploatarea stațiilor de pompare prefabricate  WILO</a:t>
            </a:r>
            <a:endParaRPr lang="ro-RO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o-RO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Exploatare echipamentelor WILO pentru staţiile de pompare</a:t>
            </a:r>
            <a:endParaRPr lang="ro-RO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14/12/2017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70471" y="1996881"/>
            <a:ext cx="3599153" cy="732854"/>
          </a:xfrm>
        </p:spPr>
        <p:txBody>
          <a:bodyPr/>
          <a:lstStyle/>
          <a:p>
            <a:r>
              <a:rPr lang="ro-RO" sz="3200" b="1" u="sng" dirty="0" smtClean="0">
                <a:latin typeface="Cambria" panose="02040503050406030204" pitchFamily="18" charset="0"/>
              </a:rPr>
              <a:t>Formatori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12667" y="3238332"/>
            <a:ext cx="7913915" cy="2733312"/>
          </a:xfrm>
        </p:spPr>
        <p:txBody>
          <a:bodyPr>
            <a:normAutofit/>
          </a:bodyPr>
          <a:lstStyle/>
          <a:p>
            <a:pPr lvl="0"/>
            <a:r>
              <a:rPr lang="ro-RO" dirty="0" smtClean="0">
                <a:latin typeface="Cambria" panose="02040503050406030204" pitchFamily="18" charset="0"/>
              </a:rPr>
              <a:t>cu experiență internaționali </a:t>
            </a:r>
            <a:r>
              <a:rPr lang="ro-RO" dirty="0">
                <a:latin typeface="Cambria" panose="02040503050406030204" pitchFamily="18" charset="0"/>
              </a:rPr>
              <a:t>și naționali;</a:t>
            </a:r>
            <a:endParaRPr lang="en-US" dirty="0">
              <a:latin typeface="Cambria" panose="02040503050406030204" pitchFamily="18" charset="0"/>
            </a:endParaRPr>
          </a:p>
          <a:p>
            <a:pPr lvl="0"/>
            <a:r>
              <a:rPr lang="ro-RO" dirty="0" smtClean="0">
                <a:latin typeface="Cambria" panose="02040503050406030204" pitchFamily="18" charset="0"/>
              </a:rPr>
              <a:t>colaboratori </a:t>
            </a:r>
            <a:r>
              <a:rPr lang="ro-RO" dirty="0">
                <a:latin typeface="Cambria" panose="02040503050406030204" pitchFamily="18" charset="0"/>
              </a:rPr>
              <a:t>ale </a:t>
            </a:r>
            <a:r>
              <a:rPr lang="ro-RO" dirty="0" smtClean="0">
                <a:latin typeface="Cambria" panose="02040503050406030204" pitchFamily="18" charset="0"/>
              </a:rPr>
              <a:t>ministerelor </a:t>
            </a:r>
            <a:r>
              <a:rPr lang="ro-RO" dirty="0">
                <a:latin typeface="Cambria" panose="02040503050406030204" pitchFamily="18" charset="0"/>
              </a:rPr>
              <a:t>de resort, autorități publice locale și centrale;</a:t>
            </a:r>
            <a:endParaRPr lang="en-US" dirty="0">
              <a:latin typeface="Cambria" panose="02040503050406030204" pitchFamily="18" charset="0"/>
            </a:endParaRPr>
          </a:p>
          <a:p>
            <a:pPr lvl="0"/>
            <a:r>
              <a:rPr lang="ro-RO" dirty="0">
                <a:latin typeface="Cambria" panose="02040503050406030204" pitchFamily="18" charset="0"/>
              </a:rPr>
              <a:t>profesori din instituții de învățămînt universitar;</a:t>
            </a:r>
            <a:endParaRPr lang="en-US" dirty="0">
              <a:latin typeface="Cambria" panose="02040503050406030204" pitchFamily="18" charset="0"/>
            </a:endParaRPr>
          </a:p>
          <a:p>
            <a:pPr lvl="0"/>
            <a:r>
              <a:rPr lang="ro-RO" dirty="0" smtClean="0">
                <a:latin typeface="Cambria" panose="02040503050406030204" pitchFamily="18" charset="0"/>
              </a:rPr>
              <a:t>angajați </a:t>
            </a:r>
            <a:r>
              <a:rPr lang="ro-RO" dirty="0">
                <a:latin typeface="Cambria" panose="02040503050406030204" pitchFamily="18" charset="0"/>
              </a:rPr>
              <a:t>ai operatorilor de prestare a serviciilor de alimentare cu apă și de canalizare.</a:t>
            </a:r>
            <a:endParaRPr lang="en-US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118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14/12/2017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el 15"/>
          <p:cNvSpPr>
            <a:spLocks noGrp="1"/>
          </p:cNvSpPr>
          <p:nvPr>
            <p:ph type="title"/>
          </p:nvPr>
        </p:nvSpPr>
        <p:spPr>
          <a:xfrm>
            <a:off x="684000" y="2687214"/>
            <a:ext cx="7776000" cy="2487191"/>
          </a:xfrm>
        </p:spPr>
        <p:txBody>
          <a:bodyPr>
            <a:normAutofit fontScale="90000"/>
          </a:bodyPr>
          <a:lstStyle/>
          <a:p>
            <a:pPr algn="ctr"/>
            <a:r>
              <a:rPr lang="ro-RO" sz="32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Programul Național </a:t>
            </a:r>
            <a:br>
              <a:rPr lang="ro-RO" sz="32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o-RO" sz="32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ro-RO" sz="32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o-RO" sz="32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 Creștere a Capacităților Actorilor din domeniul  Alimentării cu Apă și de Canalizare</a:t>
            </a:r>
            <a:endParaRPr lang="de-DE" sz="3200" b="1" dirty="0">
              <a:solidFill>
                <a:srgbClr val="00206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616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IZ_Banner_Kopfzeile-Ausland (3)">
  <a:themeElements>
    <a:clrScheme name="GIZ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4B859F"/>
      </a:accent2>
      <a:accent3>
        <a:srgbClr val="B498BA"/>
      </a:accent3>
      <a:accent4>
        <a:srgbClr val="F3BF49"/>
      </a:accent4>
      <a:accent5>
        <a:srgbClr val="94B322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GIZ_Banner_Kopfzeile-Ausland (3)</Template>
  <TotalTime>397</TotalTime>
  <Words>1269</Words>
  <Application>Microsoft Office PowerPoint</Application>
  <PresentationFormat>On-screen Show (4:3)</PresentationFormat>
  <Paragraphs>364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MS PGothic</vt:lpstr>
      <vt:lpstr>Arial</vt:lpstr>
      <vt:lpstr>Arial Narrow</vt:lpstr>
      <vt:lpstr>Calibri</vt:lpstr>
      <vt:lpstr>Cambria</vt:lpstr>
      <vt:lpstr>Courier New</vt:lpstr>
      <vt:lpstr>Times New Roman</vt:lpstr>
      <vt:lpstr>Wingdings</vt:lpstr>
      <vt:lpstr>GIZ_Banner_Kopfzeile-Ausland (3)</vt:lpstr>
      <vt:lpstr>PowerPoint Presentation</vt:lpstr>
      <vt:lpstr>PowerPoint Presentation</vt:lpstr>
      <vt:lpstr>PowerPoint Presentation</vt:lpstr>
      <vt:lpstr>PowerPoint Presentation</vt:lpstr>
      <vt:lpstr>Formarea profesională continuă se efectuează prin: </vt:lpstr>
      <vt:lpstr>Direcțiile de activitate  </vt:lpstr>
      <vt:lpstr>În perioada de funcţionare 2012 – 2015 a IFCAAC s-au efectuat următoarele activităţi: </vt:lpstr>
      <vt:lpstr>Formatori </vt:lpstr>
      <vt:lpstr>Programul Național   de Creștere a Capacităților Actorilor din domeniul  Alimentării cu Apă și de Canalizare</vt:lpstr>
      <vt:lpstr>Obiectivul Programului:  Asigurarea consolidării și dezvoltării capacităților manageriale și operaționale ale reprezentanților operatorilor urbani și rurali de servicii, autorități publice locale conform necesităților identificate</vt:lpstr>
      <vt:lpstr> Beneficiarii sesiunilor de instruire:  </vt:lpstr>
      <vt:lpstr>PowerPoint Presentation</vt:lpstr>
      <vt:lpstr>Modulul 1: Managementul clienților și relațiile publice  Modulul 2: Managementul rețelelor de alimentare cu apă și de canalizare  Modulul 3: Managementul financiar. Determinarea, aprobarea și aplicarea tarifelor de alimentare cu apă și de canalizare pentru consumatori   Modulul 4: Managementul calității apei și apelor uzate  Modulul 5: Planificarea strategică. Indicatori de calitate a serviciului public  Modulul 6: Managementul proiectelor de investiții</vt:lpstr>
      <vt:lpstr> Modulul 7: Legislația națională și internațională în domeniul serviciilor abonați pentru Operatorii ”Apă – Canal”  Modulul 8: Aspecte tehnice în funcționarea direcțiilor Relații cu clienții pentru Operatorii ”Apă – Canal”  Modulul 9: Contractarea privind furnizarea/prestarea serviciului public de alimentare cu apă și canalizare  </vt:lpstr>
      <vt:lpstr>Modulul 10: Rolul operatorilor de servicii publice de alimentare cu apă și de canalizare în procesul de atragere a investițiilor, proiectare, construcție și dare în exploatare a obiectelor de alimentare cu apă și de canalizare  Modulul 11: Procedurile de achiziție a bunurilor, lucrărilor și serviciilor utilizate în activitatea titularilor de licențe din sectorul apă și canalizare  Modulul 12: Managementul resurselor umane din cadrul operatorilor serviciilor de alimentare cu apă și canalizare.  Modulul 13: Problemele actuale de contabilitate și impozitare a mijloacelor de transport și a mecanismelor. Modificările fiscale în RM pentru anul 2017.</vt:lpstr>
      <vt:lpstr>Modulul 14: Managementul calității apei potabile și apelor uzate în Republica Moldova  Modulul 15: Opţiuni de dezvoltare, compatibile cu practica UE, pentru tratarea apelor uzate şi administrarea nămolului în RM.  Analiza de laborator a calității apelor potabile și a apelor uzate  Modulul 16: Managementul energetic în sectorul AAC din R. Moldova  </vt:lpstr>
      <vt:lpstr>PowerPoint Presentation</vt:lpstr>
      <vt:lpstr>PowerPoint Presentation</vt:lpstr>
      <vt:lpstr>PowerPoint Presentation</vt:lpstr>
      <vt:lpstr>Concluzie:  Instruirile în grup organizate de IFCAAC (UTM) și AMAC, în cooperare cu GIZ vor contribui la creșterea ponderii personalului calificat al operatorilor ”Apă – Canal” din R.Moldova, fiind totodată și un criteriu important pentru eliberarea licențelor din domeniul Alimentării cu Apă și Canalizare   </vt:lpstr>
      <vt:lpstr>PowerPoint Presentation</vt:lpstr>
      <vt:lpstr>PowerPoint Presentation</vt:lpstr>
      <vt:lpstr>Prezentarea echipei de formatori</vt:lpstr>
      <vt:lpstr>Prezentarea echipei de participanti la  Formare de Formatori</vt:lpstr>
      <vt:lpstr>PowerPoint Presentation</vt:lpstr>
      <vt:lpstr>Scopul cursului  Formare de Formatori:</vt:lpstr>
      <vt:lpstr>Obiectivele cursului  Formare de Formatori </vt:lpstr>
      <vt:lpstr>Obiectivele SMART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GIZ-Design</dc:creator>
  <cp:keywords>GIZ-Leerfolie</cp:keywords>
  <cp:lastModifiedBy>Admin</cp:lastModifiedBy>
  <cp:revision>340</cp:revision>
  <cp:lastPrinted>2017-07-11T13:18:46Z</cp:lastPrinted>
  <dcterms:created xsi:type="dcterms:W3CDTF">2013-09-05T11:54:56Z</dcterms:created>
  <dcterms:modified xsi:type="dcterms:W3CDTF">2017-12-14T18:33:54Z</dcterms:modified>
</cp:coreProperties>
</file>