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98"/>
  </p:notesMasterIdLst>
  <p:handoutMasterIdLst>
    <p:handoutMasterId r:id="rId99"/>
  </p:handoutMasterIdLst>
  <p:sldIdLst>
    <p:sldId id="407" r:id="rId2"/>
    <p:sldId id="550" r:id="rId3"/>
    <p:sldId id="419" r:id="rId4"/>
    <p:sldId id="549" r:id="rId5"/>
    <p:sldId id="547" r:id="rId6"/>
    <p:sldId id="546" r:id="rId7"/>
    <p:sldId id="545" r:id="rId8"/>
    <p:sldId id="548" r:id="rId9"/>
    <p:sldId id="544" r:id="rId10"/>
    <p:sldId id="543" r:id="rId11"/>
    <p:sldId id="555" r:id="rId12"/>
    <p:sldId id="554" r:id="rId13"/>
    <p:sldId id="553" r:id="rId14"/>
    <p:sldId id="567" r:id="rId15"/>
    <p:sldId id="552" r:id="rId16"/>
    <p:sldId id="556" r:id="rId17"/>
    <p:sldId id="561" r:id="rId18"/>
    <p:sldId id="566" r:id="rId19"/>
    <p:sldId id="565" r:id="rId20"/>
    <p:sldId id="564" r:id="rId21"/>
    <p:sldId id="563" r:id="rId22"/>
    <p:sldId id="562" r:id="rId23"/>
    <p:sldId id="560" r:id="rId24"/>
    <p:sldId id="559" r:id="rId25"/>
    <p:sldId id="558" r:id="rId26"/>
    <p:sldId id="557" r:id="rId27"/>
    <p:sldId id="551" r:id="rId28"/>
    <p:sldId id="540" r:id="rId29"/>
    <p:sldId id="579" r:id="rId30"/>
    <p:sldId id="578" r:id="rId31"/>
    <p:sldId id="577" r:id="rId32"/>
    <p:sldId id="575" r:id="rId33"/>
    <p:sldId id="573" r:id="rId34"/>
    <p:sldId id="572" r:id="rId35"/>
    <p:sldId id="571" r:id="rId36"/>
    <p:sldId id="569" r:id="rId37"/>
    <p:sldId id="580" r:id="rId38"/>
    <p:sldId id="587" r:id="rId39"/>
    <p:sldId id="586" r:id="rId40"/>
    <p:sldId id="585" r:id="rId41"/>
    <p:sldId id="584" r:id="rId42"/>
    <p:sldId id="583" r:id="rId43"/>
    <p:sldId id="588" r:id="rId44"/>
    <p:sldId id="589" r:id="rId45"/>
    <p:sldId id="590" r:id="rId46"/>
    <p:sldId id="591" r:id="rId47"/>
    <p:sldId id="592" r:id="rId48"/>
    <p:sldId id="582" r:id="rId49"/>
    <p:sldId id="581" r:id="rId50"/>
    <p:sldId id="568" r:id="rId51"/>
    <p:sldId id="593" r:id="rId52"/>
    <p:sldId id="594" r:id="rId53"/>
    <p:sldId id="596" r:id="rId54"/>
    <p:sldId id="597" r:id="rId55"/>
    <p:sldId id="595" r:id="rId56"/>
    <p:sldId id="598" r:id="rId57"/>
    <p:sldId id="600" r:id="rId58"/>
    <p:sldId id="607" r:id="rId59"/>
    <p:sldId id="608" r:id="rId60"/>
    <p:sldId id="616" r:id="rId61"/>
    <p:sldId id="610" r:id="rId62"/>
    <p:sldId id="615" r:id="rId63"/>
    <p:sldId id="614" r:id="rId64"/>
    <p:sldId id="613" r:id="rId65"/>
    <p:sldId id="612" r:id="rId66"/>
    <p:sldId id="611" r:id="rId67"/>
    <p:sldId id="609" r:id="rId68"/>
    <p:sldId id="623" r:id="rId69"/>
    <p:sldId id="622" r:id="rId70"/>
    <p:sldId id="621" r:id="rId71"/>
    <p:sldId id="620" r:id="rId72"/>
    <p:sldId id="619" r:id="rId73"/>
    <p:sldId id="618" r:id="rId74"/>
    <p:sldId id="617" r:id="rId75"/>
    <p:sldId id="606" r:id="rId76"/>
    <p:sldId id="629" r:id="rId77"/>
    <p:sldId id="628" r:id="rId78"/>
    <p:sldId id="627" r:id="rId79"/>
    <p:sldId id="626" r:id="rId80"/>
    <p:sldId id="625" r:id="rId81"/>
    <p:sldId id="624" r:id="rId82"/>
    <p:sldId id="605" r:id="rId83"/>
    <p:sldId id="604" r:id="rId84"/>
    <p:sldId id="603" r:id="rId85"/>
    <p:sldId id="602" r:id="rId86"/>
    <p:sldId id="601" r:id="rId87"/>
    <p:sldId id="636" r:id="rId88"/>
    <p:sldId id="599" r:id="rId89"/>
    <p:sldId id="635" r:id="rId90"/>
    <p:sldId id="638" r:id="rId91"/>
    <p:sldId id="637" r:id="rId92"/>
    <p:sldId id="634" r:id="rId93"/>
    <p:sldId id="633" r:id="rId94"/>
    <p:sldId id="632" r:id="rId95"/>
    <p:sldId id="631" r:id="rId96"/>
    <p:sldId id="406" r:id="rId97"/>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44F"/>
    <a:srgbClr val="0000F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2385" autoAdjust="0"/>
  </p:normalViewPr>
  <p:slideViewPr>
    <p:cSldViewPr snapToGrid="0">
      <p:cViewPr varScale="1">
        <p:scale>
          <a:sx n="102" d="100"/>
          <a:sy n="102" d="100"/>
        </p:scale>
        <p:origin x="2004" y="13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1"/>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FCC8D018-2849-4367-944E-648FA90DDE54}" type="slidenum">
              <a:rPr lang="de-DE" smtClean="0"/>
              <a:pPr>
                <a:defRPr/>
              </a:pPr>
              <a:t>84</a:t>
            </a:fld>
            <a:endParaRPr lang="de-DE" dirty="0"/>
          </a:p>
        </p:txBody>
      </p:sp>
    </p:spTree>
    <p:extLst>
      <p:ext uri="{BB962C8B-B14F-4D97-AF65-F5344CB8AC3E}">
        <p14:creationId xmlns:p14="http://schemas.microsoft.com/office/powerpoint/2010/main" val="162452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07/10/2021</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07/10/2021</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07/10/2021</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07/10/2021</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07/10/2021</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07/10/2021</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07/10/2021</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www.legis.md/cautare/getResults?doc_id=126363&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www.legis.md/cautare/getResults?doc_id=127671&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hyperlink" Target="https://www.legis.md/cautare/getResults?doc_id=112032&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hyperlink" Target="https://www.legis.md/cautare/getResults?doc_id=121389&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hyperlink" Target="https://www.legis.md/cautare/getResults?doc_id=114535&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hyperlink" Target="https://www.legis.md/cautare/getResults?doc_id=114430&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8" Type="http://schemas.openxmlformats.org/officeDocument/2006/relationships/hyperlink" Target="https://www.legis.md/cautare/getResults?doc_id=121479&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8" Type="http://schemas.openxmlformats.org/officeDocument/2006/relationships/hyperlink" Target="https://www.legis.md/cautare/getResults?doc_id=108699&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8" Type="http://schemas.openxmlformats.org/officeDocument/2006/relationships/hyperlink" Target="https://www.legis.md/cautare/getResults?doc_id=118294&amp;lang=ru"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u-RU" sz="2600" b="1" dirty="0">
                <a:solidFill>
                  <a:srgbClr val="002060"/>
                </a:solidFill>
                <a:latin typeface="Times New Roman" panose="02020603050405020304" pitchFamily="18" charset="0"/>
                <a:cs typeface="Times New Roman" panose="02020603050405020304" pitchFamily="18" charset="0"/>
              </a:rPr>
              <a:t>Учебный курс для сотрудников операторов «Водоканала»</a:t>
            </a:r>
            <a:br>
              <a:rPr lang="ro-RO" sz="2600" dirty="0">
                <a:solidFill>
                  <a:srgbClr val="002060"/>
                </a:solidFill>
                <a:latin typeface="Times New Roman" panose="02020603050405020304" pitchFamily="18" charset="0"/>
                <a:cs typeface="Times New Roman" panose="02020603050405020304" pitchFamily="18" charset="0"/>
              </a:rPr>
            </a:br>
            <a:br>
              <a:rPr lang="ro-RO" sz="2600" dirty="0">
                <a:solidFill>
                  <a:srgbClr val="002060"/>
                </a:solidFill>
                <a:latin typeface="Times New Roman" panose="02020603050405020304" pitchFamily="18" charset="0"/>
                <a:cs typeface="Times New Roman" panose="02020603050405020304" pitchFamily="18" charset="0"/>
              </a:rPr>
            </a:br>
            <a:r>
              <a:rPr lang="ru-RU" sz="2600" b="1" dirty="0">
                <a:solidFill>
                  <a:srgbClr val="FF0000"/>
                </a:solidFill>
                <a:latin typeface="Times New Roman" panose="02020603050405020304" pitchFamily="18" charset="0"/>
                <a:cs typeface="Times New Roman" panose="02020603050405020304" pitchFamily="18" charset="0"/>
              </a:rPr>
              <a:t>Модуль: </a:t>
            </a:r>
            <a:r>
              <a:rPr lang="ru-RU" sz="2600" b="1" dirty="0">
                <a:solidFill>
                  <a:srgbClr val="002060"/>
                </a:solidFill>
                <a:latin typeface="Times New Roman" panose="02020603050405020304" pitchFamily="18" charset="0"/>
                <a:cs typeface="Times New Roman" panose="02020603050405020304" pitchFamily="18" charset="0"/>
              </a:rPr>
              <a:t>Законодательная база и нормативные акты </a:t>
            </a:r>
            <a:br>
              <a:rPr lang="en-US" sz="2600" b="1" dirty="0">
                <a:solidFill>
                  <a:srgbClr val="002060"/>
                </a:solidFill>
                <a:latin typeface="Times New Roman" panose="02020603050405020304" pitchFamily="18" charset="0"/>
                <a:cs typeface="Times New Roman" panose="02020603050405020304" pitchFamily="18" charset="0"/>
              </a:rPr>
            </a:br>
            <a:r>
              <a:rPr lang="ru-RU" sz="2600" b="1" dirty="0">
                <a:solidFill>
                  <a:srgbClr val="002060"/>
                </a:solidFill>
                <a:latin typeface="Times New Roman" panose="02020603050405020304" pitchFamily="18" charset="0"/>
                <a:cs typeface="Times New Roman" panose="02020603050405020304" pitchFamily="18" charset="0"/>
              </a:rPr>
              <a:t>в области водоснабжения и канализации</a:t>
            </a:r>
            <a:br>
              <a:rPr lang="ro-RO" sz="2800" dirty="0">
                <a:latin typeface="Times New Roman" panose="02020603050405020304" pitchFamily="18" charset="0"/>
                <a:cs typeface="Times New Roman" panose="02020603050405020304" pitchFamily="18" charset="0"/>
              </a:rPr>
            </a:br>
            <a:br>
              <a:rPr lang="ro-RO" b="1" dirty="0">
                <a:solidFill>
                  <a:srgbClr val="002060"/>
                </a:solidFill>
                <a:latin typeface="Times New Roman" panose="02020603050405020304" pitchFamily="18" charset="0"/>
                <a:cs typeface="Times New Roman" panose="02020603050405020304" pitchFamily="18" charset="0"/>
              </a:rPr>
            </a:br>
            <a:r>
              <a:rPr lang="ru-RU" altLang="en-US" sz="2000" b="1" dirty="0">
                <a:solidFill>
                  <a:srgbClr val="FF0000"/>
                </a:solidFill>
                <a:latin typeface="Times New Roman" panose="02020603050405020304" pitchFamily="18" charset="0"/>
                <a:cs typeface="Times New Roman" panose="02020603050405020304" pitchFamily="18" charset="0"/>
              </a:rPr>
              <a:t>Сессия:</a:t>
            </a:r>
            <a:r>
              <a:rPr lang="ro-RO" altLang="en-US" sz="2000" b="1" dirty="0">
                <a:solidFill>
                  <a:srgbClr val="FF0000"/>
                </a:solidFill>
                <a:latin typeface="Times New Roman" panose="02020603050405020304" pitchFamily="18" charset="0"/>
                <a:cs typeface="Times New Roman" panose="02020603050405020304" pitchFamily="18" charset="0"/>
              </a:rPr>
              <a:t> </a:t>
            </a:r>
            <a:r>
              <a:rPr lang="ru-RU" sz="2000" b="1" dirty="0">
                <a:solidFill>
                  <a:srgbClr val="11144F"/>
                </a:solidFill>
                <a:effectLst/>
                <a:latin typeface="Times New Roman" panose="02020603050405020304" pitchFamily="18" charset="0"/>
                <a:ea typeface="Lucida Sans Unicode" panose="020B0602030504020204" pitchFamily="34" charset="0"/>
                <a:cs typeface="Times New Roman" panose="02020603050405020304" pitchFamily="18" charset="0"/>
              </a:rPr>
              <a:t>Правовые основы государственного контроля за охраной окружающей среды в сфере водоснабжения и канализации.</a:t>
            </a:r>
            <a:br>
              <a:rPr lang="en-US" altLang="en-US" sz="2000" b="1" dirty="0">
                <a:solidFill>
                  <a:srgbClr val="FF0000"/>
                </a:solidFill>
                <a:latin typeface="Times New Roman" panose="02020603050405020304" pitchFamily="18" charset="0"/>
                <a:cs typeface="Times New Roman" panose="02020603050405020304" pitchFamily="18" charset="0"/>
              </a:rPr>
            </a:br>
            <a:br>
              <a:rPr lang="en-US" altLang="en-US" sz="2000" b="1" dirty="0">
                <a:solidFill>
                  <a:srgbClr val="FF0000"/>
                </a:solidFill>
                <a:latin typeface="Times New Roman" panose="02020603050405020304" pitchFamily="18" charset="0"/>
                <a:cs typeface="Times New Roman" panose="02020603050405020304" pitchFamily="18" charset="0"/>
              </a:rPr>
            </a:br>
            <a:br>
              <a:rPr lang="ru-RU" altLang="en-US" sz="1600" b="1" dirty="0">
                <a:solidFill>
                  <a:srgbClr val="FF0000"/>
                </a:solidFill>
                <a:latin typeface="Times New Roman" panose="02020603050405020304" pitchFamily="18" charset="0"/>
                <a:cs typeface="Times New Roman" panose="02020603050405020304" pitchFamily="18" charset="0"/>
              </a:rPr>
            </a:br>
            <a:r>
              <a:rPr lang="ru-RU" sz="1600" b="1" i="1" dirty="0">
                <a:solidFill>
                  <a:srgbClr val="11144F"/>
                </a:solidFill>
                <a:effectLst/>
                <a:latin typeface="Times New Roman" panose="02020603050405020304" pitchFamily="18" charset="0"/>
                <a:cs typeface="Times New Roman" panose="02020603050405020304" pitchFamily="18" charset="0"/>
              </a:rPr>
              <a:t>Инспекция по охране окружающей среды</a:t>
            </a:r>
            <a:br>
              <a:rPr lang="ro-RO" sz="1600" b="1" i="1" dirty="0">
                <a:solidFill>
                  <a:srgbClr val="002060"/>
                </a:solidFill>
                <a:latin typeface="Times New Roman" panose="02020603050405020304" pitchFamily="18" charset="0"/>
                <a:cs typeface="Times New Roman" panose="02020603050405020304" pitchFamily="18" charset="0"/>
              </a:rPr>
            </a:br>
            <a:r>
              <a:rPr lang="ro-RO" sz="1600" b="1" i="1" dirty="0">
                <a:solidFill>
                  <a:srgbClr val="002060"/>
                </a:solidFill>
                <a:latin typeface="Times New Roman" panose="02020603050405020304" pitchFamily="18" charset="0"/>
                <a:cs typeface="Times New Roman" panose="02020603050405020304" pitchFamily="18" charset="0"/>
              </a:rPr>
              <a:t>0</a:t>
            </a:r>
            <a:r>
              <a:rPr lang="en-US" sz="1600" b="1" i="1" dirty="0">
                <a:solidFill>
                  <a:srgbClr val="002060"/>
                </a:solidFill>
                <a:latin typeface="Times New Roman" panose="02020603050405020304" pitchFamily="18" charset="0"/>
                <a:cs typeface="Times New Roman" panose="02020603050405020304" pitchFamily="18" charset="0"/>
              </a:rPr>
              <a:t>7</a:t>
            </a:r>
            <a:r>
              <a:rPr lang="ro-RO" sz="1600" b="1" i="1" dirty="0">
                <a:solidFill>
                  <a:srgbClr val="002060"/>
                </a:solidFill>
                <a:latin typeface="Times New Roman" panose="02020603050405020304" pitchFamily="18" charset="0"/>
                <a:cs typeface="Times New Roman" panose="02020603050405020304" pitchFamily="18" charset="0"/>
              </a:rPr>
              <a:t> </a:t>
            </a:r>
            <a:r>
              <a:rPr lang="ru-RU" sz="1600" b="1" i="1" dirty="0">
                <a:solidFill>
                  <a:srgbClr val="002060"/>
                </a:solidFill>
                <a:latin typeface="Times New Roman" panose="02020603050405020304" pitchFamily="18" charset="0"/>
                <a:cs typeface="Times New Roman" panose="02020603050405020304" pitchFamily="18" charset="0"/>
              </a:rPr>
              <a:t>октября</a:t>
            </a:r>
            <a:r>
              <a:rPr lang="ro-RO" sz="1600" b="1" i="1" dirty="0">
                <a:solidFill>
                  <a:srgbClr val="002060"/>
                </a:solidFill>
                <a:latin typeface="Times New Roman" panose="02020603050405020304" pitchFamily="18" charset="0"/>
                <a:cs typeface="Times New Roman" panose="02020603050405020304" pitchFamily="18" charset="0"/>
              </a:rPr>
              <a:t> 20</a:t>
            </a:r>
            <a:r>
              <a:rPr lang="ru-RU" sz="1600" b="1" i="1" dirty="0">
                <a:solidFill>
                  <a:srgbClr val="002060"/>
                </a:solidFill>
                <a:latin typeface="Times New Roman" panose="02020603050405020304" pitchFamily="18" charset="0"/>
                <a:cs typeface="Times New Roman" panose="02020603050405020304" pitchFamily="18" charset="0"/>
              </a:rPr>
              <a:t>21</a:t>
            </a:r>
            <a:endParaRPr lang="ro-RO" sz="16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294421"/>
            <a:ext cx="7776000" cy="4969580"/>
          </a:xfrm>
        </p:spPr>
        <p:txBody>
          <a:bodyPr/>
          <a:lstStyle/>
          <a:p>
            <a:pPr marL="0" indent="0" algn="just">
              <a:buNone/>
            </a:pPr>
            <a:r>
              <a:rPr lang="ro-RO" sz="2100" b="0" i="0" dirty="0">
                <a:solidFill>
                  <a:srgbClr val="11144F"/>
                </a:solidFill>
                <a:effectLst/>
                <a:latin typeface="Times New Roman" panose="02020603050405020304" pitchFamily="18" charset="0"/>
                <a:cs typeface="Times New Roman" panose="02020603050405020304" pitchFamily="18" charset="0"/>
              </a:rPr>
              <a:t> 7) </a:t>
            </a:r>
            <a:r>
              <a:rPr lang="ru-RU" sz="2100" b="0" i="0" dirty="0">
                <a:solidFill>
                  <a:srgbClr val="11144F"/>
                </a:solidFill>
                <a:effectLst/>
                <a:latin typeface="Times New Roman" panose="02020603050405020304" pitchFamily="18" charset="0"/>
                <a:cs typeface="Times New Roman" panose="02020603050405020304" pitchFamily="18" charset="0"/>
              </a:rPr>
              <a:t>прекращать или приостанавливать, полностью или частично, согласно законодательству, работы по проектированию, строительству, приемке, расширению, реконструкции, переоборудованию, модернизации, перепрофилированию, консервации, сносу и ликвидации объектов в случае обнаружения отклонений от положений нормативных актов в сфере окружающей среды;</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100" b="0" i="0" dirty="0">
                <a:solidFill>
                  <a:srgbClr val="11144F"/>
                </a:solidFill>
                <a:effectLst/>
                <a:latin typeface="Times New Roman" panose="02020603050405020304" pitchFamily="18" charset="0"/>
                <a:cs typeface="Times New Roman" panose="02020603050405020304" pitchFamily="18" charset="0"/>
              </a:rPr>
              <a:t>8) </a:t>
            </a:r>
            <a:r>
              <a:rPr lang="ru-RU" sz="2100" b="0" i="0" dirty="0">
                <a:solidFill>
                  <a:srgbClr val="11144F"/>
                </a:solidFill>
                <a:effectLst/>
                <a:latin typeface="Times New Roman" panose="02020603050405020304" pitchFamily="18" charset="0"/>
                <a:cs typeface="Times New Roman" panose="02020603050405020304" pitchFamily="18" charset="0"/>
              </a:rPr>
              <a:t>приостанавливать или запрещать, полностью или частично, в пределах положений законодательства, деятельность экономических агентов, использующих оборудование, аппаратуру, устройства и другие средства, которые не соответствуют требованиям по охране окружающей среды, или которые в процессе их работы, загрязняют прямо или косвенно компоненты окружающей среды и/или ухудшают их естественное состояние;</a:t>
            </a:r>
            <a:endParaRPr lang="ro-RO" sz="2100" dirty="0">
              <a:solidFill>
                <a:srgbClr val="11144F"/>
              </a:solidFill>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4484330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524000"/>
            <a:ext cx="7776000" cy="4740000"/>
          </a:xfrm>
        </p:spPr>
        <p:txBody>
          <a:bodyPr/>
          <a:lstStyle/>
          <a:p>
            <a:pPr marL="0" indent="0" algn="just">
              <a:buNone/>
            </a:pPr>
            <a:r>
              <a:rPr lang="ro-RO" sz="2200" b="0" i="0" dirty="0">
                <a:solidFill>
                  <a:srgbClr val="11144F"/>
                </a:solidFill>
                <a:effectLst/>
                <a:latin typeface="Times New Roman" panose="02020603050405020304" pitchFamily="18" charset="0"/>
                <a:cs typeface="Times New Roman" panose="02020603050405020304" pitchFamily="18" charset="0"/>
              </a:rPr>
              <a:t>9) </a:t>
            </a:r>
            <a:r>
              <a:rPr lang="ru-RU" sz="2200" b="0" i="0" dirty="0">
                <a:solidFill>
                  <a:srgbClr val="11144F"/>
                </a:solidFill>
                <a:effectLst/>
                <a:latin typeface="Times New Roman" panose="02020603050405020304" pitchFamily="18" charset="0"/>
                <a:cs typeface="Times New Roman" panose="02020603050405020304" pitchFamily="18" charset="0"/>
              </a:rPr>
              <a:t>прекращать использование природных ресурсов в случае обнаружения нарушения положений законодательства в области окружающей среды и отклонения от установленных допустимых норм;</a:t>
            </a:r>
            <a:endParaRPr lang="ro-RO" sz="22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o-RO" sz="2200" b="0" i="0" dirty="0">
                <a:solidFill>
                  <a:srgbClr val="11144F"/>
                </a:solidFill>
                <a:effectLst/>
                <a:latin typeface="Times New Roman" panose="02020603050405020304" pitchFamily="18" charset="0"/>
                <a:cs typeface="Times New Roman" panose="02020603050405020304" pitchFamily="18" charset="0"/>
              </a:rPr>
              <a:t>10) </a:t>
            </a:r>
            <a:r>
              <a:rPr lang="ru-RU" sz="2200" b="0" i="0" dirty="0">
                <a:solidFill>
                  <a:srgbClr val="11144F"/>
                </a:solidFill>
                <a:effectLst/>
                <a:latin typeface="Times New Roman" panose="02020603050405020304" pitchFamily="18" charset="0"/>
                <a:cs typeface="Times New Roman" panose="02020603050405020304" pitchFamily="18" charset="0"/>
              </a:rPr>
              <a:t>опечатывать устройства, техническое оборудование, помещения и другое движимое и недвижимое имущество, используемое для несанкционированной/незаконной добычи природных ресурсов или загрязняющее окружающую среду в процессе эксплуатации;</a:t>
            </a:r>
            <a:endParaRPr lang="ro-RO" sz="22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o-RO" sz="2200" dirty="0">
                <a:solidFill>
                  <a:srgbClr val="11144F"/>
                </a:solidFill>
                <a:latin typeface="Times New Roman" panose="02020603050405020304" pitchFamily="18" charset="0"/>
                <a:cs typeface="Times New Roman" panose="02020603050405020304" pitchFamily="18" charset="0"/>
              </a:rPr>
              <a:t>11) </a:t>
            </a:r>
            <a:r>
              <a:rPr lang="ru-RU" sz="2200" b="0" i="0" dirty="0">
                <a:solidFill>
                  <a:srgbClr val="11144F"/>
                </a:solidFill>
                <a:effectLst/>
                <a:latin typeface="Times New Roman" panose="02020603050405020304" pitchFamily="18" charset="0"/>
                <a:cs typeface="Times New Roman" panose="02020603050405020304" pitchFamily="18" charset="0"/>
              </a:rPr>
              <a:t>инициировать или запрашивать у компетентных органов приостановления действия или отзыва разрешительных документов в связи с нарушением установленных в них норм;</a:t>
            </a:r>
            <a:endParaRPr lang="ro-RO" sz="2200" b="0" i="0" dirty="0">
              <a:solidFill>
                <a:srgbClr val="11144F"/>
              </a:solidFill>
              <a:effectLst/>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40877524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294420"/>
            <a:ext cx="7776000" cy="4969580"/>
          </a:xfrm>
        </p:spPr>
        <p:txBody>
          <a:bodyPr/>
          <a:lstStyle/>
          <a:p>
            <a:pPr marL="0" indent="0" algn="just">
              <a:buNone/>
            </a:pPr>
            <a:r>
              <a:rPr lang="ro-RO" sz="2400" b="0" i="0" dirty="0">
                <a:solidFill>
                  <a:srgbClr val="11144F"/>
                </a:solidFill>
                <a:effectLst/>
                <a:latin typeface="Times New Roman" panose="02020603050405020304" pitchFamily="18" charset="0"/>
                <a:cs typeface="Times New Roman" panose="02020603050405020304" pitchFamily="18" charset="0"/>
              </a:rPr>
              <a:t>12) </a:t>
            </a:r>
            <a:r>
              <a:rPr lang="ru-RU" sz="2400" b="0" i="0" dirty="0">
                <a:solidFill>
                  <a:srgbClr val="11144F"/>
                </a:solidFill>
                <a:effectLst/>
                <a:latin typeface="Times New Roman" panose="02020603050405020304" pitchFamily="18" charset="0"/>
                <a:cs typeface="Times New Roman" panose="02020603050405020304" pitchFamily="18" charset="0"/>
              </a:rPr>
              <a:t>составлять и представлять на рассмотрение компетентным органам материалы о случаях нарушений законодательства в области охраны окружающей среды и рационального использования природных ресурсов, представлять правоохранительным органам материалы для возбуждения уголовных дел и привлечения правонарушителей к уголовной ответственности;</a:t>
            </a:r>
            <a:endParaRPr lang="ro-RO" sz="24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o-RO" sz="2400" b="0" i="0" dirty="0">
                <a:solidFill>
                  <a:srgbClr val="11144F"/>
                </a:solidFill>
                <a:effectLst/>
                <a:latin typeface="Times New Roman" panose="02020603050405020304" pitchFamily="18" charset="0"/>
                <a:cs typeface="Times New Roman" panose="02020603050405020304" pitchFamily="18" charset="0"/>
              </a:rPr>
              <a:t>13) </a:t>
            </a:r>
            <a:r>
              <a:rPr lang="ru-RU" sz="2400" b="0" i="0" dirty="0">
                <a:solidFill>
                  <a:srgbClr val="11144F"/>
                </a:solidFill>
                <a:effectLst/>
                <a:latin typeface="Times New Roman" panose="02020603050405020304" pitchFamily="18" charset="0"/>
                <a:cs typeface="Times New Roman" panose="02020603050405020304" pitchFamily="18" charset="0"/>
              </a:rPr>
              <a:t>требовать устранения (немедленного или в установленный срок) выявленных в ходе проверок нарушений положений нормативных актов в области охраны окружающей среды и использования природных ресурсов</a:t>
            </a:r>
            <a:r>
              <a:rPr lang="ro-RO" sz="2400" dirty="0">
                <a:solidFill>
                  <a:srgbClr val="11144F"/>
                </a:solidFill>
                <a:latin typeface="Times New Roman" panose="02020603050405020304" pitchFamily="18" charset="0"/>
                <a:cs typeface="Times New Roman" panose="02020603050405020304" pitchFamily="18" charset="0"/>
              </a:rPr>
              <a:t>;</a:t>
            </a:r>
            <a:endParaRPr lang="ro-RO" b="0" i="0" dirty="0">
              <a:solidFill>
                <a:srgbClr val="333333"/>
              </a:solidFill>
              <a:effectLst/>
              <a:latin typeface="PT Serif" panose="020A0603040505020204" pitchFamily="18" charset="-52"/>
            </a:endParaRPr>
          </a:p>
          <a:p>
            <a:endParaRPr lang="ro-RO" dirty="0"/>
          </a:p>
        </p:txBody>
      </p:sp>
    </p:spTree>
    <p:extLst>
      <p:ext uri="{BB962C8B-B14F-4D97-AF65-F5344CB8AC3E}">
        <p14:creationId xmlns:p14="http://schemas.microsoft.com/office/powerpoint/2010/main" val="7054741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385740"/>
            <a:ext cx="7776000" cy="4878260"/>
          </a:xfrm>
        </p:spPr>
        <p:txBody>
          <a:bodyPr/>
          <a:lstStyle/>
          <a:p>
            <a:pPr marL="0" indent="0" algn="just">
              <a:buNone/>
            </a:pPr>
            <a:r>
              <a:rPr lang="ro-RO" sz="2400" b="0" i="0" dirty="0">
                <a:solidFill>
                  <a:srgbClr val="11144F"/>
                </a:solidFill>
                <a:effectLst/>
                <a:latin typeface="Times New Roman" panose="02020603050405020304" pitchFamily="18" charset="0"/>
                <a:cs typeface="Times New Roman" panose="02020603050405020304" pitchFamily="18" charset="0"/>
              </a:rPr>
              <a:t>14 ) </a:t>
            </a:r>
            <a:r>
              <a:rPr lang="ru-RU" sz="2400" b="0" i="0" dirty="0">
                <a:solidFill>
                  <a:srgbClr val="11144F"/>
                </a:solidFill>
                <a:effectLst/>
                <a:latin typeface="Times New Roman" panose="02020603050405020304" pitchFamily="18" charset="0"/>
                <a:cs typeface="Times New Roman" panose="02020603050405020304" pitchFamily="18" charset="0"/>
              </a:rPr>
              <a:t>распоряжаться о прекращении функционирования (в том числе путем опечатывания, с указанием в протоколе проверки) мастерских, ангаров, цехов, других подразделений инспектируемого предприятия, эксплуатации зданий, сооружений и технических средств, а также о приостановлении работ и технологических процессов в случае неизбежной опасности для окружающей среды</a:t>
            </a:r>
            <a:r>
              <a:rPr lang="ro-RO" sz="2400" dirty="0">
                <a:solidFill>
                  <a:srgbClr val="11144F"/>
                </a:solidFill>
                <a:latin typeface="Times New Roman" panose="02020603050405020304" pitchFamily="18" charset="0"/>
                <a:cs typeface="Times New Roman" panose="02020603050405020304" pitchFamily="18" charset="0"/>
              </a:rPr>
              <a:t>.</a:t>
            </a:r>
            <a:endParaRPr lang="ro-RO" dirty="0"/>
          </a:p>
        </p:txBody>
      </p:sp>
    </p:spTree>
    <p:extLst>
      <p:ext uri="{BB962C8B-B14F-4D97-AF65-F5344CB8AC3E}">
        <p14:creationId xmlns:p14="http://schemas.microsoft.com/office/powerpoint/2010/main" val="16401715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376313"/>
            <a:ext cx="8056572" cy="5071621"/>
          </a:xfrm>
        </p:spPr>
        <p:txBody>
          <a:bodyPr/>
          <a:lstStyle/>
          <a:p>
            <a:pPr marL="0" indent="0" algn="ctr">
              <a:buNone/>
            </a:pPr>
            <a:r>
              <a:rPr lang="ru-RU" sz="2400" b="1" i="0" dirty="0">
                <a:solidFill>
                  <a:srgbClr val="11144F"/>
                </a:solidFill>
                <a:effectLst/>
                <a:latin typeface="Times New Roman" panose="02020603050405020304" pitchFamily="18" charset="0"/>
                <a:cs typeface="Times New Roman" panose="02020603050405020304" pitchFamily="18" charset="0"/>
              </a:rPr>
              <a:t>ЗАКОН № 131</a:t>
            </a:r>
            <a:r>
              <a:rPr lang="ro-RO" sz="2400" b="1" i="0" dirty="0">
                <a:solidFill>
                  <a:srgbClr val="11144F"/>
                </a:solidFill>
                <a:effectLst/>
                <a:latin typeface="Times New Roman" panose="02020603050405020304" pitchFamily="18" charset="0"/>
                <a:cs typeface="Times New Roman" panose="02020603050405020304" pitchFamily="18" charset="0"/>
              </a:rPr>
              <a:t> </a:t>
            </a:r>
            <a:r>
              <a:rPr lang="ru-RU" sz="2400" b="1" i="0" dirty="0">
                <a:solidFill>
                  <a:srgbClr val="11144F"/>
                </a:solidFill>
                <a:effectLst/>
                <a:latin typeface="Times New Roman" panose="02020603050405020304" pitchFamily="18" charset="0"/>
                <a:cs typeface="Times New Roman" panose="02020603050405020304" pitchFamily="18" charset="0"/>
              </a:rPr>
              <a:t>от 08-06-2012</a:t>
            </a:r>
            <a:r>
              <a:rPr lang="ro-RO" sz="2400" b="1" i="0" dirty="0">
                <a:solidFill>
                  <a:srgbClr val="11144F"/>
                </a:solidFill>
                <a:effectLst/>
                <a:latin typeface="Times New Roman" panose="02020603050405020304" pitchFamily="18" charset="0"/>
                <a:cs typeface="Times New Roman" panose="02020603050405020304" pitchFamily="18" charset="0"/>
              </a:rPr>
              <a:t> </a:t>
            </a:r>
            <a:r>
              <a:rPr lang="ru-RU" sz="2400" b="1" i="0" dirty="0">
                <a:solidFill>
                  <a:srgbClr val="11144F"/>
                </a:solidFill>
                <a:effectLst/>
                <a:latin typeface="Times New Roman" panose="02020603050405020304" pitchFamily="18" charset="0"/>
                <a:cs typeface="Times New Roman" panose="02020603050405020304" pitchFamily="18" charset="0"/>
              </a:rPr>
              <a:t>о государственном контроле</a:t>
            </a:r>
            <a:br>
              <a:rPr lang="ru-RU" sz="2400" b="1" i="0" dirty="0">
                <a:solidFill>
                  <a:srgbClr val="11144F"/>
                </a:solidFill>
                <a:effectLst/>
                <a:latin typeface="Times New Roman" panose="02020603050405020304" pitchFamily="18" charset="0"/>
                <a:cs typeface="Times New Roman" panose="02020603050405020304" pitchFamily="18" charset="0"/>
              </a:rPr>
            </a:br>
            <a:r>
              <a:rPr lang="ru-RU" sz="2400" b="1" i="0" dirty="0">
                <a:solidFill>
                  <a:srgbClr val="11144F"/>
                </a:solidFill>
                <a:effectLst/>
                <a:latin typeface="Times New Roman" panose="02020603050405020304" pitchFamily="18" charset="0"/>
                <a:cs typeface="Times New Roman" panose="02020603050405020304" pitchFamily="18" charset="0"/>
              </a:rPr>
              <a:t>предпринимательской деятельности</a:t>
            </a:r>
            <a:endParaRPr lang="ro-RO" sz="2400" b="1" i="0" dirty="0">
              <a:solidFill>
                <a:srgbClr val="11144F"/>
              </a:solidFill>
              <a:effectLst/>
              <a:latin typeface="Times New Roman" panose="02020603050405020304" pitchFamily="18" charset="0"/>
              <a:cs typeface="Times New Roman" panose="02020603050405020304" pitchFamily="18" charset="0"/>
            </a:endParaRPr>
          </a:p>
          <a:p>
            <a:pPr marL="0" indent="0" algn="ctr">
              <a:buNone/>
            </a:pP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https://www.legis.md/cautare/getResults?doc_id=126363&amp;lang=ru</a:t>
            </a:r>
            <a:r>
              <a:rPr lang="ro-RO" sz="16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u-RU" sz="2000" b="0" i="1" u="sng" dirty="0">
                <a:solidFill>
                  <a:srgbClr val="0000FF"/>
                </a:solidFill>
                <a:effectLst/>
                <a:latin typeface="Times New Roman" panose="02020603050405020304" pitchFamily="18" charset="0"/>
                <a:cs typeface="Times New Roman" panose="02020603050405020304" pitchFamily="18" charset="0"/>
              </a:rPr>
              <a:t>контроль</a:t>
            </a:r>
            <a:r>
              <a:rPr lang="ru-RU" sz="2000" b="0" i="0" dirty="0">
                <a:solidFill>
                  <a:srgbClr val="11144F"/>
                </a:solidFill>
                <a:effectLst/>
                <a:latin typeface="Times New Roman" panose="02020603050405020304" pitchFamily="18" charset="0"/>
                <a:cs typeface="Times New Roman" panose="02020603050405020304" pitchFamily="18" charset="0"/>
              </a:rPr>
              <a:t> – все действия по проверке соблюдения лицами, подлежащими контролю, положений законодательства, осуществляемые органом, наделенным функциями контроля, или группой таких органов;</a:t>
            </a:r>
            <a:endParaRPr lang="ro-RO" sz="2000" b="1"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000" b="0" i="1" u="sng" dirty="0">
                <a:solidFill>
                  <a:srgbClr val="0000FF"/>
                </a:solidFill>
                <a:effectLst/>
                <a:latin typeface="Times New Roman" panose="02020603050405020304" pitchFamily="18" charset="0"/>
                <a:cs typeface="Times New Roman" panose="02020603050405020304" pitchFamily="18" charset="0"/>
              </a:rPr>
              <a:t>внезапный контроль</a:t>
            </a:r>
            <a:r>
              <a:rPr lang="ru-RU" sz="2000" b="0" i="0" dirty="0">
                <a:solidFill>
                  <a:srgbClr val="11144F"/>
                </a:solidFill>
                <a:effectLst/>
                <a:latin typeface="Times New Roman" panose="02020603050405020304" pitchFamily="18" charset="0"/>
                <a:cs typeface="Times New Roman" panose="02020603050405020304" pitchFamily="18" charset="0"/>
              </a:rPr>
              <a:t> – контроль, не включенный в годовой план контроля и осуществляемый с целью проверки соблюдения установленных законодательством требований;</a:t>
            </a:r>
            <a:endParaRPr lang="ro-RO" sz="2000" b="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b="0" i="1" u="sng" dirty="0">
                <a:solidFill>
                  <a:srgbClr val="0000FF"/>
                </a:solidFill>
                <a:effectLst/>
                <a:latin typeface="Times New Roman" panose="02020603050405020304" pitchFamily="18" charset="0"/>
                <a:cs typeface="Times New Roman" panose="02020603050405020304" pitchFamily="18" charset="0"/>
              </a:rPr>
              <a:t>плановый контроль</a:t>
            </a:r>
            <a:r>
              <a:rPr lang="ru-RU" sz="2000" b="0" i="0" dirty="0">
                <a:solidFill>
                  <a:srgbClr val="11144F"/>
                </a:solidFill>
                <a:effectLst/>
                <a:latin typeface="Times New Roman" panose="02020603050405020304" pitchFamily="18" charset="0"/>
                <a:cs typeface="Times New Roman" panose="02020603050405020304" pitchFamily="18" charset="0"/>
              </a:rPr>
              <a:t> – контроль, осуществляемый в соответствии с годовым планом контроля на основе анализа рисков и оценки рисков в соответствии с критериями риска</a:t>
            </a:r>
            <a:r>
              <a:rPr lang="ro-RO" sz="2000" b="0" i="0" dirty="0">
                <a:solidFill>
                  <a:srgbClr val="11144F"/>
                </a:solidFill>
                <a:effectLst/>
                <a:latin typeface="Times New Roman" panose="02020603050405020304" pitchFamily="18" charset="0"/>
                <a:cs typeface="Times New Roman" panose="02020603050405020304" pitchFamily="18" charset="0"/>
              </a:rPr>
              <a:t>.</a:t>
            </a:r>
            <a:endParaRPr lang="ru-RU" sz="2000" b="0" i="0" dirty="0">
              <a:solidFill>
                <a:srgbClr val="11144F"/>
              </a:solidFill>
              <a:effectLst/>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4024811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659118"/>
            <a:ext cx="7776000" cy="4604882"/>
          </a:xfrm>
        </p:spPr>
        <p:txBody>
          <a:bodyPr/>
          <a:lstStyle/>
          <a:p>
            <a:pPr indent="0" algn="ctr">
              <a:spcAft>
                <a:spcPts val="0"/>
              </a:spcAft>
              <a:buNone/>
            </a:pPr>
            <a:r>
              <a:rPr lang="ru-RU" sz="2100" b="0" i="1" dirty="0">
                <a:solidFill>
                  <a:srgbClr val="11144F"/>
                </a:solidFill>
                <a:effectLst/>
                <a:latin typeface="Times New Roman" panose="02020603050405020304" pitchFamily="18" charset="0"/>
                <a:cs typeface="Times New Roman" panose="02020603050405020304" pitchFamily="18" charset="0"/>
              </a:rPr>
              <a:t>Регистрация контроля</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Контролирующие органы обязаны регистрировать в Государственном реестре контроля следующие данные:</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a) наименование (имя) лица и объекта, подлежащих контролю, текущая оценка степени риска;</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b) номер и дата утверждения плана контроля;</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c) номер направления на контроль, дата и время его выдачи;</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d) продолжительность контроля;</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e) вид контроля;</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f) цель контроля и аспекты, подлежащие контролю;</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g) дата внесения информации о проведенном контроле.</a:t>
            </a:r>
          </a:p>
          <a:p>
            <a:endParaRPr lang="ro-RO" dirty="0"/>
          </a:p>
        </p:txBody>
      </p:sp>
    </p:spTree>
    <p:extLst>
      <p:ext uri="{BB962C8B-B14F-4D97-AF65-F5344CB8AC3E}">
        <p14:creationId xmlns:p14="http://schemas.microsoft.com/office/powerpoint/2010/main" val="8357247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143000"/>
            <a:ext cx="7776000" cy="5333213"/>
          </a:xfrm>
        </p:spPr>
        <p:txBody>
          <a:bodyPr/>
          <a:lstStyle/>
          <a:p>
            <a:pPr marL="0" indent="0" algn="ctr">
              <a:buNone/>
            </a:pPr>
            <a:r>
              <a:rPr lang="ro-RO" sz="2100" b="1" i="0" dirty="0">
                <a:solidFill>
                  <a:srgbClr val="11144F"/>
                </a:solidFill>
                <a:effectLst/>
                <a:latin typeface="Times New Roman" panose="02020603050405020304" pitchFamily="18" charset="0"/>
                <a:cs typeface="Times New Roman" panose="02020603050405020304" pitchFamily="18" charset="0"/>
              </a:rPr>
              <a:t>           </a:t>
            </a:r>
            <a:r>
              <a:rPr lang="ru-MD" sz="2100" b="1" i="1" dirty="0">
                <a:solidFill>
                  <a:srgbClr val="11144F"/>
                </a:solidFill>
                <a:effectLst/>
                <a:latin typeface="Times New Roman" panose="02020603050405020304" pitchFamily="18" charset="0"/>
                <a:cs typeface="Times New Roman" panose="02020603050405020304" pitchFamily="18" charset="0"/>
              </a:rPr>
              <a:t>Плановый контроль</a:t>
            </a:r>
            <a:endParaRPr lang="ro-RO" sz="2100" b="1" i="1"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100" b="0" i="0" dirty="0">
                <a:solidFill>
                  <a:srgbClr val="11144F"/>
                </a:solidFill>
                <a:effectLst/>
                <a:latin typeface="Times New Roman" panose="02020603050405020304" pitchFamily="18" charset="0"/>
                <a:cs typeface="Times New Roman" panose="02020603050405020304" pitchFamily="18" charset="0"/>
              </a:rPr>
              <a:t>Один и тот же контролирующий орган не имеет права осуществлять плановый контроль более одного раза в течение календарного года в отношении одного и того же лица или в отношении одного и того же объекта контроля в случае, если лицо обладает несколькими самостоятельными объектами, расположенными вне границ местонахождения лица и других объектов, за исключением случаев, когда методология планирования контроля, применимая к данной области контроля, предписывает более частый контроль на основании критериев риска.</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100" b="0" i="0" dirty="0">
                <a:solidFill>
                  <a:srgbClr val="11144F"/>
                </a:solidFill>
                <a:effectLst/>
                <a:latin typeface="Times New Roman" panose="02020603050405020304" pitchFamily="18" charset="0"/>
                <a:cs typeface="Times New Roman" panose="02020603050405020304" pitchFamily="18" charset="0"/>
              </a:rPr>
              <a:t>План контроля регистрируется каждым органом, наделенным функциями контроля, в Государственном реестре контроля до 1 декабря года, предшествующего календарному году, на который составляется план контроля.</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23994935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621410"/>
            <a:ext cx="7776000" cy="4642590"/>
          </a:xfrm>
        </p:spPr>
        <p:txBody>
          <a:bodyPr/>
          <a:lstStyle/>
          <a:p>
            <a:pPr marL="0" indent="0" algn="just">
              <a:buNone/>
            </a:pPr>
            <a:r>
              <a:rPr lang="ru-RU" sz="2100" b="0" i="0" dirty="0">
                <a:solidFill>
                  <a:srgbClr val="11144F"/>
                </a:solidFill>
                <a:effectLst/>
                <a:latin typeface="Times New Roman" panose="02020603050405020304" pitchFamily="18" charset="0"/>
                <a:cs typeface="Times New Roman" panose="02020603050405020304" pitchFamily="18" charset="0"/>
              </a:rPr>
              <a:t>План контроля разрабатывается контролирующим органом на основе критериев риска, устанавливаемых согласно особенностям объекта контроля, подлежащих контролю лиц и предшествующих взаимодействий с контролирующим органом (дата осуществления последнего контроля, предыдущие нарушения).</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b="0" i="0" dirty="0">
                <a:solidFill>
                  <a:srgbClr val="11144F"/>
                </a:solidFill>
                <a:effectLst/>
                <a:latin typeface="Times New Roman" panose="02020603050405020304" pitchFamily="18" charset="0"/>
                <a:cs typeface="Times New Roman" panose="02020603050405020304" pitchFamily="18" charset="0"/>
              </a:rPr>
              <a:t>По предложению контролирующих органов в отношении своих областей деятельности Правительство утверждает критерии риска для всех областей контроля, способ определения степеней риска, порядок классификации по категориям и использования критериев для определения степени риска в отношении лиц при планировании государственного контроля</a:t>
            </a:r>
            <a:endParaRPr lang="ro-RO" sz="21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4141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294421"/>
            <a:ext cx="7776000" cy="4969580"/>
          </a:xfrm>
        </p:spPr>
        <p:txBody>
          <a:bodyPr/>
          <a:lstStyle/>
          <a:p>
            <a:pPr marL="0" indent="0" algn="ctr">
              <a:buNone/>
            </a:pPr>
            <a:r>
              <a:rPr lang="ru-MD" sz="2000" b="1" i="1" dirty="0">
                <a:solidFill>
                  <a:srgbClr val="11144F"/>
                </a:solidFill>
                <a:effectLst/>
                <a:latin typeface="Times New Roman" panose="02020603050405020304" pitchFamily="18" charset="0"/>
                <a:cs typeface="Times New Roman" panose="02020603050405020304" pitchFamily="18" charset="0"/>
              </a:rPr>
              <a:t>Нотификация направления на контроль</a:t>
            </a:r>
            <a:endParaRPr lang="ro-RO" sz="2000" b="1" i="1"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000" i="1" u="sng" dirty="0">
                <a:solidFill>
                  <a:srgbClr val="0000FF"/>
                </a:solidFill>
                <a:effectLst/>
                <a:latin typeface="Times New Roman" panose="02020603050405020304" pitchFamily="18" charset="0"/>
                <a:cs typeface="Times New Roman" panose="02020603050405020304" pitchFamily="18" charset="0"/>
              </a:rPr>
              <a:t>направление на контроль</a:t>
            </a:r>
            <a:r>
              <a:rPr lang="ru-RU" sz="2000" b="0" i="0" dirty="0">
                <a:solidFill>
                  <a:srgbClr val="11144F"/>
                </a:solidFill>
                <a:effectLst/>
                <a:latin typeface="Times New Roman" panose="02020603050405020304" pitchFamily="18" charset="0"/>
                <a:cs typeface="Times New Roman" panose="02020603050405020304" pitchFamily="18" charset="0"/>
              </a:rPr>
              <a:t> – акт, на основании которого инициируется плановый и/или внезапный контроль;</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Контролирующий орган отправляет лицу, подлежащему контролю, один экземпляр направления на контроль таким образом, чтобы фактическое время от получения экземпляра направления до момента начала контроля составляло не менее 5 рабочих дней и не более 15 рабочих дней. Направление на контроль доводится до сведения подлежащего контролю лица любым способом, обеспечивающим контролирующий орган подтверждением получения направления на контроль проверяемым лицом. Передача направления на контроль в электронном формате, подписанного усиленной квалифицированной электронной подписью, и его получение по электронному адресу проверяемого лица считается доведением до сведения данного лица по месту его нахождения.</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7738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294420"/>
            <a:ext cx="7776000" cy="4969580"/>
          </a:xfrm>
        </p:spPr>
        <p:txBody>
          <a:bodyPr/>
          <a:lstStyle/>
          <a:p>
            <a:pPr marL="0" indent="0" algn="ctr">
              <a:buNone/>
            </a:pPr>
            <a:r>
              <a:rPr lang="ru-MD" sz="2100" b="1" i="1" dirty="0">
                <a:solidFill>
                  <a:srgbClr val="11144F"/>
                </a:solidFill>
                <a:effectLst/>
                <a:latin typeface="Times New Roman" panose="02020603050405020304" pitchFamily="18" charset="0"/>
                <a:cs typeface="Times New Roman" panose="02020603050405020304" pitchFamily="18" charset="0"/>
              </a:rPr>
              <a:t>Внезапный контроль</a:t>
            </a:r>
            <a:endParaRPr lang="ro-RO" sz="2100" b="1" i="1"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100" b="0" i="0" dirty="0">
                <a:solidFill>
                  <a:srgbClr val="11144F"/>
                </a:solidFill>
                <a:effectLst/>
                <a:latin typeface="Times New Roman" panose="02020603050405020304" pitchFamily="18" charset="0"/>
                <a:cs typeface="Times New Roman" panose="02020603050405020304" pitchFamily="18" charset="0"/>
              </a:rPr>
              <a:t> Контролирующий орган,  может принять решение о проведении внезапного контроля в отношении лица, основанное на оценке риска, а также может выдать инспектору направление на контроль, только в случае:</a:t>
            </a:r>
            <a:endParaRPr lang="ro-RO" sz="2100" b="1" dirty="0">
              <a:solidFill>
                <a:srgbClr val="11144F"/>
              </a:solidFill>
              <a:latin typeface="Times New Roman" panose="02020603050405020304" pitchFamily="18" charset="0"/>
              <a:cs typeface="Times New Roman" panose="02020603050405020304" pitchFamily="18" charset="0"/>
            </a:endParaRP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наличия подкрепленных имеющимися у контролирующих органов доказательствами информации/сигналов о ситуациях аварийного характера, инцидентах или грубом нарушении правил безопасности и надежности, которые представляют явную и непосредственную угрозу для окружающей среды, жизни, здоровья и имущества лиц, в случае выполнения следующих условий:</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a) наличие предварительного обоснования необходимости инициировать контроль;</a:t>
            </a:r>
          </a:p>
          <a:p>
            <a:pPr marL="0" indent="0">
              <a:buNone/>
            </a:pPr>
            <a:endParaRPr lang="ro-RO" b="1" i="0" dirty="0">
              <a:solidFill>
                <a:srgbClr val="333333"/>
              </a:solidFill>
              <a:effectLst/>
              <a:latin typeface="PT Serif" panose="020A0603040505020204" pitchFamily="18" charset="-52"/>
            </a:endParaRPr>
          </a:p>
          <a:p>
            <a:pPr marL="0" indent="0">
              <a:buNone/>
            </a:pPr>
            <a:endParaRPr lang="ro-RO" dirty="0"/>
          </a:p>
        </p:txBody>
      </p:sp>
    </p:spTree>
    <p:extLst>
      <p:ext uri="{BB962C8B-B14F-4D97-AF65-F5344CB8AC3E}">
        <p14:creationId xmlns:p14="http://schemas.microsoft.com/office/powerpoint/2010/main" val="23246835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3999" y="1649691"/>
            <a:ext cx="7960379" cy="4845377"/>
          </a:xfrm>
        </p:spPr>
        <p:txBody>
          <a:bodyPr/>
          <a:lstStyle/>
          <a:p>
            <a:pPr marL="0" indent="0" algn="ctr">
              <a:buNone/>
            </a:pPr>
            <a:r>
              <a:rPr lang="ru-RU" sz="2400" b="1" i="0" dirty="0">
                <a:solidFill>
                  <a:srgbClr val="11144F"/>
                </a:solidFill>
                <a:effectLst/>
                <a:latin typeface="Times New Roman" panose="02020603050405020304" pitchFamily="18" charset="0"/>
                <a:cs typeface="Times New Roman" panose="02020603050405020304" pitchFamily="18" charset="0"/>
              </a:rPr>
              <a:t>ПРАВИТЕЛЬСТВО</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i="0" dirty="0">
                <a:solidFill>
                  <a:srgbClr val="11144F"/>
                </a:solidFill>
                <a:effectLst/>
                <a:latin typeface="Times New Roman" panose="02020603050405020304" pitchFamily="18" charset="0"/>
                <a:cs typeface="Times New Roman" panose="02020603050405020304" pitchFamily="18" charset="0"/>
              </a:rPr>
              <a:t>ПОСТАНОВЛЕНИЕ № 548</a:t>
            </a:r>
            <a:r>
              <a:rPr lang="ro-RO" sz="2400" b="1" i="0" dirty="0">
                <a:solidFill>
                  <a:srgbClr val="11144F"/>
                </a:solidFill>
                <a:effectLst/>
                <a:latin typeface="Times New Roman" panose="02020603050405020304" pitchFamily="18" charset="0"/>
                <a:cs typeface="Times New Roman" panose="02020603050405020304" pitchFamily="18" charset="0"/>
              </a:rPr>
              <a:t> </a:t>
            </a:r>
            <a:r>
              <a:rPr lang="ru-RU" sz="2400" b="1" i="0" dirty="0">
                <a:solidFill>
                  <a:srgbClr val="11144F"/>
                </a:solidFill>
                <a:effectLst/>
                <a:latin typeface="Times New Roman" panose="02020603050405020304" pitchFamily="18" charset="0"/>
                <a:cs typeface="Times New Roman" panose="02020603050405020304" pitchFamily="18" charset="0"/>
              </a:rPr>
              <a:t>от 13-06-2018</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i="0" dirty="0">
                <a:solidFill>
                  <a:srgbClr val="11144F"/>
                </a:solidFill>
                <a:effectLst/>
                <a:latin typeface="Times New Roman" panose="02020603050405020304" pitchFamily="18" charset="0"/>
                <a:cs typeface="Times New Roman" panose="02020603050405020304" pitchFamily="18" charset="0"/>
              </a:rPr>
              <a:t>об организации и функционировании</a:t>
            </a:r>
            <a:br>
              <a:rPr lang="ru-RU" sz="2400" b="1" i="0" dirty="0">
                <a:solidFill>
                  <a:srgbClr val="11144F"/>
                </a:solidFill>
                <a:effectLst/>
                <a:latin typeface="Times New Roman" panose="02020603050405020304" pitchFamily="18" charset="0"/>
                <a:cs typeface="Times New Roman" panose="02020603050405020304" pitchFamily="18" charset="0"/>
              </a:rPr>
            </a:br>
            <a:r>
              <a:rPr lang="ru-RU" sz="2400" b="1" i="0" dirty="0">
                <a:solidFill>
                  <a:srgbClr val="11144F"/>
                </a:solidFill>
                <a:effectLst/>
                <a:latin typeface="Times New Roman" panose="02020603050405020304" pitchFamily="18" charset="0"/>
                <a:cs typeface="Times New Roman" panose="02020603050405020304" pitchFamily="18" charset="0"/>
              </a:rPr>
              <a:t>Инспекции по охране окружающей среды</a:t>
            </a:r>
            <a:br>
              <a:rPr lang="ro-RO" sz="2400" b="1" dirty="0">
                <a:solidFill>
                  <a:srgbClr val="333333"/>
                </a:solidFill>
                <a:latin typeface="Times New Roman" panose="02020603050405020304" pitchFamily="18" charset="0"/>
                <a:cs typeface="Times New Roman" panose="02020603050405020304" pitchFamily="18" charset="0"/>
              </a:rPr>
            </a:br>
            <a:r>
              <a:rPr lang="ro-RO" sz="1600" i="0" dirty="0">
                <a:solidFill>
                  <a:srgbClr val="333333"/>
                </a:solidFill>
                <a:effectLst/>
                <a:latin typeface="Times New Roman" panose="02020603050405020304" pitchFamily="18" charset="0"/>
                <a:cs typeface="Times New Roman" panose="02020603050405020304" pitchFamily="18" charset="0"/>
              </a:rPr>
              <a:t>(</a:t>
            </a:r>
            <a:r>
              <a:rPr lang="ro-RO" sz="1600" i="0" dirty="0">
                <a:solidFill>
                  <a:srgbClr val="333333"/>
                </a:solidFill>
                <a:effectLst/>
                <a:latin typeface="Times New Roman" panose="02020603050405020304" pitchFamily="18" charset="0"/>
                <a:cs typeface="Times New Roman" panose="02020603050405020304" pitchFamily="18" charset="0"/>
                <a:hlinkClick r:id="rId8"/>
              </a:rPr>
              <a:t>https://www.legis.md/cautare/getResults?doc_id=127671&amp;lang=ru</a:t>
            </a:r>
            <a:r>
              <a:rPr lang="ro-RO" sz="1600" dirty="0">
                <a:solidFill>
                  <a:srgbClr val="333333"/>
                </a:solidFill>
                <a:latin typeface="Times New Roman" panose="02020603050405020304" pitchFamily="18" charset="0"/>
                <a:cs typeface="Times New Roman" panose="02020603050405020304" pitchFamily="18" charset="0"/>
              </a:rPr>
              <a:t>)</a:t>
            </a:r>
          </a:p>
          <a:p>
            <a:pPr marL="0" indent="0" algn="just">
              <a:buNone/>
            </a:pPr>
            <a:r>
              <a:rPr lang="ru-RU" sz="2200" b="0" i="0" dirty="0">
                <a:solidFill>
                  <a:srgbClr val="11144F"/>
                </a:solidFill>
                <a:effectLst/>
                <a:latin typeface="Times New Roman" panose="02020603050405020304" pitchFamily="18" charset="0"/>
                <a:cs typeface="Times New Roman" panose="02020603050405020304" pitchFamily="18" charset="0"/>
              </a:rPr>
              <a:t>Миссией Инспекции является реализация государственной политики в области защиты окружающей среды, осуществление государственного контроля и государственного надзора, предупреждение нарушений в областях компетенции, и противодействие им, для обеспечения высокого уровня надзора и защиты окружающей среды, общественных интересов, экологической безопасности государства и прочих ценностей, защищаемых законодательством.</a:t>
            </a:r>
            <a:endParaRPr lang="ro-RO" sz="2200" b="1" i="0" dirty="0">
              <a:solidFill>
                <a:srgbClr val="11144F"/>
              </a:solidFill>
              <a:effectLst/>
              <a:latin typeface="Times New Roman" panose="02020603050405020304" pitchFamily="18" charset="0"/>
              <a:cs typeface="Times New Roman" panose="02020603050405020304" pitchFamily="18" charset="0"/>
            </a:endParaRPr>
          </a:p>
          <a:p>
            <a:pPr marL="0" indent="0" algn="ctr">
              <a:buNone/>
            </a:pPr>
            <a:endParaRPr lang="ru-RU" b="0" i="0" dirty="0">
              <a:solidFill>
                <a:srgbClr val="333333"/>
              </a:solidFill>
              <a:effectLst/>
              <a:latin typeface="PT Serif" panose="020A0603040505020204" pitchFamily="18" charset="-52"/>
            </a:endParaRPr>
          </a:p>
          <a:p>
            <a:pPr marL="0" indent="0">
              <a:buNone/>
            </a:pPr>
            <a:endParaRPr lang="ro-RO" dirty="0"/>
          </a:p>
        </p:txBody>
      </p:sp>
    </p:spTree>
    <p:extLst>
      <p:ext uri="{BB962C8B-B14F-4D97-AF65-F5344CB8AC3E}">
        <p14:creationId xmlns:p14="http://schemas.microsoft.com/office/powerpoint/2010/main" val="38406908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527901" y="1294420"/>
            <a:ext cx="8212671" cy="5134660"/>
          </a:xfrm>
        </p:spPr>
        <p:txBody>
          <a:bodyPr/>
          <a:lstStyle/>
          <a:p>
            <a:pPr marL="0" indent="0" algn="just">
              <a:buNone/>
            </a:pP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b) из информации, имевшейся до инициирования контроля, а также из обоснования причин может быть получено обоснованное заключение, что лишь внезапное вмешательство в форме контроля предотвратит и/или прекратит нарушения, наносящие очевидный ущерб, либо способно существенно уменьшить уже нанесенный ущерб;</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необходимости проверки информации, подлежащей обязательной отчетности в соответствии с положениями закона, если соблюдены следующие условия:</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a) информация не была представлена в течение срока, установленного законом или нормативным актом;</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b) орган, наделенный функциями контроля, или орган, ответственный за получение релевантной информации, не получил оправдательного сообщения от лица, обязанного отчитаться по информации в срок, и/или указанное лицо не ответило в разумные сроки на его уведомление об этом.</a:t>
            </a:r>
          </a:p>
          <a:p>
            <a:pPr marL="0" indent="0">
              <a:buNone/>
            </a:pPr>
            <a:endParaRPr lang="ro-RO" dirty="0"/>
          </a:p>
        </p:txBody>
      </p:sp>
    </p:spTree>
    <p:extLst>
      <p:ext uri="{BB962C8B-B14F-4D97-AF65-F5344CB8AC3E}">
        <p14:creationId xmlns:p14="http://schemas.microsoft.com/office/powerpoint/2010/main" val="308073685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476375"/>
            <a:ext cx="7776000" cy="5075254"/>
          </a:xfrm>
        </p:spPr>
        <p:txBody>
          <a:bodyPr/>
          <a:lstStyle/>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необходимости проверки информации, полученной в ходе другого контроля от предпринимателя, с которым проверяемое лицо ранее имело экономические отношения, если соблюдены следующие условия:</a:t>
            </a:r>
          </a:p>
          <a:p>
            <a:pPr indent="0" algn="just">
              <a:spcAft>
                <a:spcPts val="0"/>
              </a:spcAft>
              <a:buNone/>
            </a:pP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a) предприниматель отказывается предоставить эту информацию;</a:t>
            </a:r>
          </a:p>
          <a:p>
            <a:pPr indent="0" algn="just">
              <a:spcAft>
                <a:spcPts val="0"/>
              </a:spcAft>
              <a:buNone/>
            </a:pP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b) не существует другого способа получения этой информации;</a:t>
            </a:r>
          </a:p>
          <a:p>
            <a:pPr indent="0" algn="just">
              <a:spcAft>
                <a:spcPts val="0"/>
              </a:spcAft>
              <a:buNone/>
            </a:pP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c) эта информация имеет решающее значение и необходима для достижения цели инициированного ранее контроля;</a:t>
            </a:r>
            <a:endParaRPr lang="ro-RO" sz="2000" dirty="0">
              <a:solidFill>
                <a:srgbClr val="11144F"/>
              </a:solidFill>
              <a:latin typeface="Times New Roman" panose="02020603050405020304" pitchFamily="18" charset="0"/>
              <a:cs typeface="Times New Roman" panose="02020603050405020304" pitchFamily="18" charset="0"/>
            </a:endParaRP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прямого запроса на инициирование контроля, поступившего от лица, которое подлежит контролю.</a:t>
            </a:r>
            <a:r>
              <a:rPr lang="ro-RO" sz="2000" b="0" i="0" dirty="0">
                <a:solidFill>
                  <a:srgbClr val="11144F"/>
                </a:solidFill>
                <a:effectLst/>
                <a:latin typeface="Times New Roman" panose="02020603050405020304" pitchFamily="18" charset="0"/>
                <a:cs typeface="Times New Roman" panose="02020603050405020304" pitchFamily="18" charset="0"/>
              </a:rPr>
              <a:t>;</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 Внезапный контроль не может проводиться на основе непроверенной информации и/или информации, происходящей из анонимного источника.</a:t>
            </a:r>
          </a:p>
          <a:p>
            <a:endParaRPr lang="ro-RO" dirty="0"/>
          </a:p>
        </p:txBody>
      </p:sp>
    </p:spTree>
    <p:extLst>
      <p:ext uri="{BB962C8B-B14F-4D97-AF65-F5344CB8AC3E}">
        <p14:creationId xmlns:p14="http://schemas.microsoft.com/office/powerpoint/2010/main" val="13151581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371600"/>
            <a:ext cx="7776000" cy="4892400"/>
          </a:xfrm>
        </p:spPr>
        <p:txBody>
          <a:bodyPr/>
          <a:lstStyle/>
          <a:p>
            <a:pPr marL="0" indent="0" algn="just">
              <a:buNone/>
            </a:pPr>
            <a:r>
              <a:rPr lang="ru-RU" sz="2200" b="0" i="0" dirty="0">
                <a:solidFill>
                  <a:srgbClr val="11144F"/>
                </a:solidFill>
                <a:effectLst/>
                <a:latin typeface="Times New Roman" panose="02020603050405020304" pitchFamily="18" charset="0"/>
                <a:cs typeface="Times New Roman" panose="02020603050405020304" pitchFamily="18" charset="0"/>
              </a:rPr>
              <a:t>Жалобы и петиции, в том числе осведомления или запросы правоохранительных или других государственных органов, могут служить основанием для внезапного контроля только если содержащиеся в них обстоятельства или информация, анализируемые на основе оценки риска, обоснованно указывают на возможное нарушение, способное причинить неминуемый ущерб, и если эти обстоятельства и информация каким-либо образом доказаны. Жалобы, петиции или другие осведомления, которые не стали мотивом для незамедлительного инициирования внезапного контроля, на основании анализа рисков могут быть приняты во внимание при следующем ежегодном планировании контроля.</a:t>
            </a:r>
            <a:endParaRPr lang="ro-RO"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0496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593889" y="1571625"/>
            <a:ext cx="7866111" cy="4819748"/>
          </a:xfrm>
        </p:spPr>
        <p:txBody>
          <a:bodyPr/>
          <a:lstStyle/>
          <a:p>
            <a:pPr marL="0" indent="0" algn="ctr">
              <a:buNone/>
            </a:pPr>
            <a:r>
              <a:rPr lang="ru-MD" sz="2000" b="0" i="0" dirty="0">
                <a:solidFill>
                  <a:srgbClr val="11144F"/>
                </a:solidFill>
                <a:effectLst/>
                <a:latin typeface="Times New Roman" panose="02020603050405020304" pitchFamily="18" charset="0"/>
                <a:cs typeface="Times New Roman" panose="02020603050405020304" pitchFamily="18" charset="0"/>
              </a:rPr>
              <a:t> </a:t>
            </a:r>
            <a:r>
              <a:rPr lang="ru-MD" sz="2000" b="1" i="1" dirty="0">
                <a:solidFill>
                  <a:srgbClr val="11144F"/>
                </a:solidFill>
                <a:effectLst/>
                <a:latin typeface="Times New Roman" panose="02020603050405020304" pitchFamily="18" charset="0"/>
                <a:cs typeface="Times New Roman" panose="02020603050405020304" pitchFamily="18" charset="0"/>
              </a:rPr>
              <a:t>Продолжительность </a:t>
            </a:r>
            <a:r>
              <a:rPr lang="ru-MD" sz="2000" b="1" i="1" dirty="0" err="1">
                <a:solidFill>
                  <a:srgbClr val="11144F"/>
                </a:solidFill>
                <a:effectLst/>
                <a:latin typeface="Times New Roman" panose="02020603050405020304" pitchFamily="18" charset="0"/>
                <a:cs typeface="Times New Roman" panose="02020603050405020304" pitchFamily="18" charset="0"/>
              </a:rPr>
              <a:t>контрол</a:t>
            </a:r>
            <a:r>
              <a:rPr lang="ru-RU" sz="2000" b="1" i="1" dirty="0">
                <a:solidFill>
                  <a:srgbClr val="11144F"/>
                </a:solidFill>
                <a:latin typeface="Times New Roman" panose="02020603050405020304" pitchFamily="18" charset="0"/>
                <a:cs typeface="Times New Roman" panose="02020603050405020304" pitchFamily="18" charset="0"/>
              </a:rPr>
              <a:t>я</a:t>
            </a:r>
            <a:endParaRPr lang="ro-RO" sz="2000" b="1" i="1"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Независимо от основания контроля, на которое делается ссылка, и вида контроля таковой не может осуществляться и направление на него становится</a:t>
            </a: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недействительным по истечении 5 календарных дней с даты начала контроля.</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В случае внезапного контроля 5-дневный срок может быть продлен еще на 5 дней руководителем контролирующего органа на основании мотивированного решения, которое может быть обжаловано проверяемым лицом.</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Процедура контроля заканчивается и составляется протокол контроля, если очевидно, что возможности инспектора по осуществлению контроля исчерпаны, даже если срок направления на контроль еще не истек.</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6354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294419"/>
            <a:ext cx="7800124" cy="5068673"/>
          </a:xfrm>
        </p:spPr>
        <p:txBody>
          <a:bodyPr/>
          <a:lstStyle/>
          <a:p>
            <a:pPr marL="0" indent="0" algn="ctr">
              <a:buNone/>
            </a:pPr>
            <a:r>
              <a:rPr lang="ru-MD" sz="2100" b="1" i="1" dirty="0">
                <a:solidFill>
                  <a:srgbClr val="11144F"/>
                </a:solidFill>
                <a:effectLst/>
                <a:latin typeface="Times New Roman" panose="02020603050405020304" pitchFamily="18" charset="0"/>
                <a:cs typeface="Times New Roman" panose="02020603050405020304" pitchFamily="18" charset="0"/>
              </a:rPr>
              <a:t>Права инспектора</a:t>
            </a:r>
            <a:endParaRPr lang="ro-RO" sz="2100" b="1" i="1" dirty="0">
              <a:solidFill>
                <a:srgbClr val="11144F"/>
              </a:solidFill>
              <a:effectLst/>
              <a:latin typeface="Times New Roman" panose="02020603050405020304" pitchFamily="18" charset="0"/>
              <a:cs typeface="Times New Roman" panose="02020603050405020304" pitchFamily="18" charset="0"/>
            </a:endParaRP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 процессе осуществления контроля инспектор имеет право:</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a) входить в любое помещение, используемое предпринимателем в своей деятельности, в той мере, в какой оно является частью объекта контроля, за исключением места проживания, без разрешения законного владельца. В случае необходимости инспектор может войти в место проживания или приравненное к нему помещение с помощью полиции, в соответствии с законом;</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b) запрашивать информацию, сертификаты, лицензии, разрешения и другие обязательные документы, релевантные предмету контроля</a:t>
            </a:r>
            <a:r>
              <a:rPr lang="ro-RO" sz="2100" dirty="0">
                <a:solidFill>
                  <a:srgbClr val="11144F"/>
                </a:solidFill>
                <a:latin typeface="Times New Roman" panose="02020603050405020304" pitchFamily="18" charset="0"/>
                <a:cs typeface="Times New Roman" panose="02020603050405020304" pitchFamily="18" charset="0"/>
              </a:rPr>
              <a:t>;</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 c) делать копии, фото- или видеозаписи документов и прочих объектов, являющихся носителями информации;</a:t>
            </a:r>
            <a:endParaRPr lang="ro-RO" sz="21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7990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630837"/>
            <a:ext cx="7776000" cy="4633163"/>
          </a:xfrm>
        </p:spPr>
        <p:txBody>
          <a:bodyPr/>
          <a:lstStyle/>
          <a:p>
            <a:pPr indent="0" algn="just">
              <a:spcAft>
                <a:spcPts val="0"/>
              </a:spcAft>
              <a:buNone/>
            </a:pPr>
            <a:r>
              <a:rPr lang="ru-RU" sz="2200" b="0" i="0" dirty="0">
                <a:solidFill>
                  <a:srgbClr val="11144F"/>
                </a:solidFill>
                <a:effectLst/>
                <a:latin typeface="Times New Roman" panose="02020603050405020304" pitchFamily="18" charset="0"/>
                <a:cs typeface="Times New Roman" panose="02020603050405020304" pitchFamily="18" charset="0"/>
              </a:rPr>
              <a:t>d) осматривать и измерять имущество, отбирать его образцы с включением информации об отборе образцов в протокол контроля. В этих целях инспектор вправе вскрывать пакеты, упаковки, срывать печати. По просьбе потерпевшего инспектор по возможности может отобрать и второй образец, за исключением случаев, когда нормативным актом предусмотрено иное;</a:t>
            </a:r>
          </a:p>
          <a:p>
            <a:pPr indent="0" algn="just">
              <a:spcAft>
                <a:spcPts val="0"/>
              </a:spcAft>
              <a:buNone/>
            </a:pPr>
            <a:r>
              <a:rPr lang="ru-RU" sz="2200" b="0" i="0" dirty="0">
                <a:solidFill>
                  <a:srgbClr val="11144F"/>
                </a:solidFill>
                <a:effectLst/>
                <a:latin typeface="Times New Roman" panose="02020603050405020304" pitchFamily="18" charset="0"/>
                <a:cs typeface="Times New Roman" panose="02020603050405020304" pitchFamily="18" charset="0"/>
              </a:rPr>
              <a:t>e) досматривать транспортные средства при наличии информации, что в них находятся ценности, являющиеся предметом контроля или если транспортные средства являются объектом контроля согласно области контроля.</a:t>
            </a:r>
          </a:p>
          <a:p>
            <a:endParaRPr lang="ro-RO" dirty="0"/>
          </a:p>
        </p:txBody>
      </p:sp>
    </p:spTree>
    <p:extLst>
      <p:ext uri="{BB962C8B-B14F-4D97-AF65-F5344CB8AC3E}">
        <p14:creationId xmlns:p14="http://schemas.microsoft.com/office/powerpoint/2010/main" val="4275323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282805" y="1181100"/>
            <a:ext cx="8380428" cy="5082900"/>
          </a:xfrm>
        </p:spPr>
        <p:txBody>
          <a:bodyPr/>
          <a:lstStyle/>
          <a:p>
            <a:pPr indent="0" algn="ctr">
              <a:spcAft>
                <a:spcPts val="0"/>
              </a:spcAft>
              <a:buNone/>
            </a:pPr>
            <a:r>
              <a:rPr lang="ru-MD" sz="2000" b="1" i="1" dirty="0">
                <a:solidFill>
                  <a:srgbClr val="11144F"/>
                </a:solidFill>
                <a:latin typeface="Times New Roman" panose="02020603050405020304" pitchFamily="18" charset="0"/>
                <a:cs typeface="Times New Roman" panose="02020603050405020304" pitchFamily="18" charset="0"/>
              </a:rPr>
              <a:t>Права </a:t>
            </a:r>
            <a:r>
              <a:rPr lang="ru-RU" sz="2000" b="1" i="1" dirty="0">
                <a:solidFill>
                  <a:srgbClr val="11144F"/>
                </a:solidFill>
                <a:effectLst/>
                <a:latin typeface="Times New Roman" panose="02020603050405020304" pitchFamily="18" charset="0"/>
                <a:cs typeface="Times New Roman" panose="02020603050405020304" pitchFamily="18" charset="0"/>
              </a:rPr>
              <a:t>проверяемого лица</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a) проверить направление на контроль, и ознакомиться со служебным удостоверением инспектора;</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b) быть проинформированным о своих правах и обязанностях;</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c) обжаловать действия инспекторов;</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d) представлять доказательства и объяснения в свою пользу;</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e) требовать приложения к протоколу контроля любых документов или их копий, на которых оно вправе ставить свою подпись, и давать письменные объяснения, а также требовать включения в протокол контроля отметок о каких-либо фактах или правах/обязанностях;</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f) требовать, в обоснованных случаях, от контролирующего органа один раз приостановления или переноса контроля в случае, когда осуществление контроля нарушит нормальное функционирование этого лица или приведет к приостановлению его деятельности, или в случае, когда в силу объективных причин оно не может быть подвергнуто контролю;</a:t>
            </a:r>
          </a:p>
          <a:p>
            <a:pPr marL="0" indent="0">
              <a:buNone/>
            </a:pPr>
            <a:endParaRPr lang="ro-RO" dirty="0"/>
          </a:p>
        </p:txBody>
      </p:sp>
    </p:spTree>
    <p:extLst>
      <p:ext uri="{BB962C8B-B14F-4D97-AF65-F5344CB8AC3E}">
        <p14:creationId xmlns:p14="http://schemas.microsoft.com/office/powerpoint/2010/main" val="25995906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470581"/>
            <a:ext cx="7969806" cy="4793419"/>
          </a:xfrm>
        </p:spPr>
        <p:txBody>
          <a:bodyPr/>
          <a:lstStyle/>
          <a:p>
            <a:pPr indent="0" algn="just">
              <a:spcAft>
                <a:spcPts val="0"/>
              </a:spcAft>
              <a:buNone/>
            </a:pPr>
            <a:r>
              <a:rPr lang="ru-RU" sz="2400" b="0" i="0" dirty="0">
                <a:solidFill>
                  <a:srgbClr val="11144F"/>
                </a:solidFill>
                <a:effectLst/>
                <a:latin typeface="Times New Roman" panose="02020603050405020304" pitchFamily="18" charset="0"/>
                <a:cs typeface="Times New Roman" panose="02020603050405020304" pitchFamily="18" charset="0"/>
              </a:rPr>
              <a:t>g) ознакомиться с протоколом контроля и прочими документами, составленными в ходе контроля;</a:t>
            </a:r>
          </a:p>
          <a:p>
            <a:pPr indent="0" algn="just">
              <a:spcAft>
                <a:spcPts val="0"/>
              </a:spcAft>
              <a:buNone/>
            </a:pPr>
            <a:r>
              <a:rPr lang="ru-RU" sz="2400" b="0" i="0" dirty="0">
                <a:solidFill>
                  <a:srgbClr val="11144F"/>
                </a:solidFill>
                <a:effectLst/>
                <a:latin typeface="Times New Roman" panose="02020603050405020304" pitchFamily="18" charset="0"/>
                <a:cs typeface="Times New Roman" panose="02020603050405020304" pitchFamily="18" charset="0"/>
              </a:rPr>
              <a:t>h) принимать участие лично или через своего представителя в процессе контроля;</a:t>
            </a:r>
          </a:p>
          <a:p>
            <a:pPr indent="0" algn="just">
              <a:spcAft>
                <a:spcPts val="0"/>
              </a:spcAft>
              <a:buNone/>
            </a:pPr>
            <a:r>
              <a:rPr lang="ru-RU" sz="2400" b="0" i="0" dirty="0">
                <a:solidFill>
                  <a:srgbClr val="11144F"/>
                </a:solidFill>
                <a:effectLst/>
                <a:latin typeface="Times New Roman" panose="02020603050405020304" pitchFamily="18" charset="0"/>
                <a:cs typeface="Times New Roman" panose="02020603050405020304" pitchFamily="18" charset="0"/>
              </a:rPr>
              <a:t>i) иметь бесплатный и авторизированный доступ ко всей информации и документам, связанным с проведенными или запланированными в его отношении проверками, в том числе посредством Государственного реестра контроля;</a:t>
            </a:r>
          </a:p>
          <a:p>
            <a:pPr indent="0" algn="just">
              <a:spcAft>
                <a:spcPts val="0"/>
              </a:spcAft>
              <a:buNone/>
            </a:pPr>
            <a:r>
              <a:rPr lang="ru-RU" sz="2400" b="0" i="0" dirty="0">
                <a:solidFill>
                  <a:srgbClr val="11144F"/>
                </a:solidFill>
                <a:effectLst/>
                <a:latin typeface="Times New Roman" panose="02020603050405020304" pitchFamily="18" charset="0"/>
                <a:cs typeface="Times New Roman" panose="02020603050405020304" pitchFamily="18" charset="0"/>
              </a:rPr>
              <a:t>j) указать контролирующему органу свой электронный адрес, на который тот обязан пересылать нотификации и информацию/документацию, связанные с контролем.</a:t>
            </a:r>
          </a:p>
          <a:p>
            <a:endParaRPr lang="ro-RO" dirty="0"/>
          </a:p>
        </p:txBody>
      </p:sp>
    </p:spTree>
    <p:extLst>
      <p:ext uri="{BB962C8B-B14F-4D97-AF65-F5344CB8AC3E}">
        <p14:creationId xmlns:p14="http://schemas.microsoft.com/office/powerpoint/2010/main" val="40379675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405353" y="1366887"/>
            <a:ext cx="8335219" cy="4897113"/>
          </a:xfrm>
        </p:spPr>
        <p:txBody>
          <a:bodyPr/>
          <a:lstStyle/>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Процедура контроля завершается составлением инспекторами протокола контроля, который заполняется и подписывается всеми инспекторами, указанными в направлении на контроль, в месте осуществления контроля.</a:t>
            </a:r>
          </a:p>
          <a:p>
            <a:pPr indent="0" algn="just">
              <a:spcAft>
                <a:spcPts val="0"/>
              </a:spcAft>
              <a:buNone/>
            </a:pPr>
            <a:r>
              <a:rPr lang="ru-RU" sz="2000" i="1" u="sng" dirty="0">
                <a:solidFill>
                  <a:srgbClr val="0000FF"/>
                </a:solidFill>
                <a:effectLst/>
                <a:latin typeface="Times New Roman" panose="02020603050405020304" pitchFamily="18" charset="0"/>
                <a:cs typeface="Times New Roman" panose="02020603050405020304" pitchFamily="18" charset="0"/>
              </a:rPr>
              <a:t>Протокол контроля </a:t>
            </a:r>
            <a:r>
              <a:rPr lang="ru-RU" sz="2000" b="0" i="0" dirty="0">
                <a:solidFill>
                  <a:srgbClr val="11144F"/>
                </a:solidFill>
                <a:effectLst/>
                <a:latin typeface="Times New Roman" panose="02020603050405020304" pitchFamily="18" charset="0"/>
                <a:cs typeface="Times New Roman" panose="02020603050405020304" pitchFamily="18" charset="0"/>
              </a:rPr>
              <a:t>– документ, подтверждающий факт осуществления контроля и содержащий всю информацию о проведенном контроле, примененных процедурах и констатациях в результате контроля, предписаниях и рекомендациях, составленных на основе констатаций, примененных по результатам контроля ограничительных мерах и установленных наказаниях. </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Протокол контроля состоит из констатирующей, директивной и санкционной частей, которые в обязательном порядке должны содержать:</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a) полное наименование контролирующего органа, имена и должности (полностью) лиц, осуществлявших контроль;</a:t>
            </a:r>
          </a:p>
          <a:p>
            <a:pPr marL="0" indent="0">
              <a:buNone/>
            </a:pPr>
            <a:endParaRPr lang="ro-RO" dirty="0"/>
          </a:p>
        </p:txBody>
      </p:sp>
    </p:spTree>
    <p:extLst>
      <p:ext uri="{BB962C8B-B14F-4D97-AF65-F5344CB8AC3E}">
        <p14:creationId xmlns:p14="http://schemas.microsoft.com/office/powerpoint/2010/main" val="9246706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395167"/>
            <a:ext cx="7776000" cy="5043339"/>
          </a:xfrm>
        </p:spPr>
        <p:txBody>
          <a:bodyPr/>
          <a:lstStyle/>
          <a:p>
            <a:pPr indent="0" algn="just">
              <a:spcAft>
                <a:spcPts val="0"/>
              </a:spcAft>
              <a:buNone/>
            </a:pPr>
            <a:r>
              <a:rPr lang="ru-RU" sz="2000" dirty="0">
                <a:solidFill>
                  <a:srgbClr val="11144F"/>
                </a:solidFill>
                <a:latin typeface="Times New Roman" panose="02020603050405020304" pitchFamily="18" charset="0"/>
                <a:cs typeface="Times New Roman" panose="02020603050405020304" pitchFamily="18" charset="0"/>
              </a:rPr>
              <a:t>b) данные о направлении на контроль и основания осуществления контроля;</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c) полное наименование/имя проверяемого лица и указание объекта контроля;</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d) вид контроля;</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e) использовавшийся проверочный лист;</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f) данные обо всех аспектах, документах, имуществе, помещениях, продукции, оборудовании и прочих объектах, прошедших контроль, имеющих значение для цели контроля;</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g) констатации и результаты контроля;</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h) прямую ссылку на положения законодательных и нормативных актов, нарушенных проверяемым лицом;</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i) копии рассмотренных документов, которые подтверждают нарушение законодательства, и других документов, составленных в рамках контроля;</a:t>
            </a:r>
          </a:p>
          <a:p>
            <a:endParaRPr lang="ro-RO" dirty="0"/>
          </a:p>
        </p:txBody>
      </p:sp>
    </p:spTree>
    <p:extLst>
      <p:ext uri="{BB962C8B-B14F-4D97-AF65-F5344CB8AC3E}">
        <p14:creationId xmlns:p14="http://schemas.microsoft.com/office/powerpoint/2010/main" val="3691668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3999" y="1442301"/>
            <a:ext cx="7856685" cy="4821699"/>
          </a:xfrm>
        </p:spPr>
        <p:txBody>
          <a:bodyPr/>
          <a:lstStyle/>
          <a:p>
            <a:pPr marL="0" indent="0">
              <a:buNone/>
            </a:pPr>
            <a:r>
              <a:rPr lang="ru-RU" sz="2100" b="0" i="1" dirty="0">
                <a:solidFill>
                  <a:srgbClr val="11144F"/>
                </a:solidFill>
                <a:effectLst/>
                <a:latin typeface="Times New Roman" panose="02020603050405020304" pitchFamily="18" charset="0"/>
                <a:cs typeface="Times New Roman" panose="02020603050405020304" pitchFamily="18" charset="0"/>
              </a:rPr>
              <a:t>Инспекция выполняет функции, установленные настоящим Положением, в следующих областях:</a:t>
            </a:r>
            <a:endParaRPr lang="ro-RO" sz="2100" i="1" dirty="0">
              <a:solidFill>
                <a:srgbClr val="11144F"/>
              </a:solidFill>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осуществление политики в области охраны окружающей среды;</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охрана атмосферного воздуха;</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охрана водных ресурсов;</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 охрана флоры, фауны и охраняемых природных территорий;</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охрана земли и недр;</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управление отходами и химическими веществами;</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 рациональное использование природных ресурсов;</a:t>
            </a:r>
            <a:endParaRPr lang="ro-RO" sz="21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r>
              <a:rPr lang="ru-RU" sz="2100" b="0" i="0" dirty="0">
                <a:solidFill>
                  <a:srgbClr val="11144F"/>
                </a:solidFill>
                <a:effectLst/>
                <a:latin typeface="Times New Roman" panose="02020603050405020304" pitchFamily="18" charset="0"/>
                <a:cs typeface="Times New Roman" panose="02020603050405020304" pitchFamily="18" charset="0"/>
              </a:rPr>
              <a:t> запланированная деятельность.</a:t>
            </a:r>
          </a:p>
          <a:p>
            <a:pPr marL="0" indent="0">
              <a:buNone/>
            </a:pPr>
            <a:endParaRPr lang="ro-RO" dirty="0"/>
          </a:p>
        </p:txBody>
      </p:sp>
    </p:spTree>
    <p:extLst>
      <p:ext uri="{BB962C8B-B14F-4D97-AF65-F5344CB8AC3E}">
        <p14:creationId xmlns:p14="http://schemas.microsoft.com/office/powerpoint/2010/main" val="25800831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376313"/>
            <a:ext cx="7776000" cy="4887687"/>
          </a:xfrm>
        </p:spPr>
        <p:txBody>
          <a:bodyPr/>
          <a:lstStyle/>
          <a:p>
            <a:pPr indent="0" algn="just">
              <a:spcAft>
                <a:spcPts val="0"/>
              </a:spcAft>
              <a:buNone/>
            </a:pPr>
            <a:r>
              <a:rPr lang="ru-RU" sz="2100" dirty="0">
                <a:solidFill>
                  <a:srgbClr val="11144F"/>
                </a:solidFill>
                <a:latin typeface="Times New Roman" panose="02020603050405020304" pitchFamily="18" charset="0"/>
                <a:cs typeface="Times New Roman" panose="02020603050405020304" pitchFamily="18" charset="0"/>
              </a:rPr>
              <a:t>j) продолжительность контроля;</a:t>
            </a:r>
          </a:p>
          <a:p>
            <a:pPr indent="0" algn="just">
              <a:spcAft>
                <a:spcPts val="0"/>
              </a:spcAft>
              <a:buNone/>
            </a:pPr>
            <a:r>
              <a:rPr lang="ru-RU" sz="2100" dirty="0">
                <a:solidFill>
                  <a:srgbClr val="11144F"/>
                </a:solidFill>
                <a:latin typeface="Times New Roman" panose="02020603050405020304" pitchFamily="18" charset="0"/>
                <a:cs typeface="Times New Roman" panose="02020603050405020304" pitchFamily="18" charset="0"/>
              </a:rPr>
              <a:t>k) письменные объяснения проверяемого лица и/или его работников;</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l) рекомендации и указания по устранению нарушений, перечисленные в директивной части, если применимо;</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m) предписание о применении ограничительных мер, если применимо;</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n) констатацию правонарушений или других видов нарушений, предусмотренных законом, с указанием предусмотренного законом наказания, если применимо;</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o) описание признаков состава преступления, констатированных в рамках процедуры контроля, и прямая ссылка на соответствующие нормы уголовного права.</a:t>
            </a:r>
          </a:p>
          <a:p>
            <a:endParaRPr lang="ro-RO" dirty="0"/>
          </a:p>
        </p:txBody>
      </p:sp>
    </p:spTree>
    <p:extLst>
      <p:ext uri="{BB962C8B-B14F-4D97-AF65-F5344CB8AC3E}">
        <p14:creationId xmlns:p14="http://schemas.microsoft.com/office/powerpoint/2010/main" val="34667379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00149"/>
            <a:ext cx="7776000" cy="5332625"/>
          </a:xfrm>
        </p:spPr>
        <p:txBody>
          <a:bodyPr/>
          <a:lstStyle/>
          <a:p>
            <a:pPr marL="0" indent="0" algn="ctr">
              <a:buNone/>
            </a:pPr>
            <a:r>
              <a:rPr lang="ru-RU" sz="2400" b="1" i="0" dirty="0">
                <a:solidFill>
                  <a:srgbClr val="333333"/>
                </a:solidFill>
                <a:effectLst/>
                <a:latin typeface="Times New Roman" panose="02020603050405020304" pitchFamily="18" charset="0"/>
                <a:cs typeface="Times New Roman" panose="02020603050405020304" pitchFamily="18" charset="0"/>
              </a:rPr>
              <a:t>ПАРЛАМЕНТ</a:t>
            </a:r>
            <a:r>
              <a:rPr lang="ro-RO" sz="2400" b="1" dirty="0">
                <a:solidFill>
                  <a:srgbClr val="333333"/>
                </a:solidFill>
                <a:latin typeface="Times New Roman" panose="02020603050405020304" pitchFamily="18" charset="0"/>
                <a:cs typeface="Times New Roman" panose="02020603050405020304" pitchFamily="18" charset="0"/>
              </a:rPr>
              <a:t> </a:t>
            </a:r>
            <a:r>
              <a:rPr lang="ru-RU" sz="2400" b="1" i="0" dirty="0">
                <a:solidFill>
                  <a:srgbClr val="333333"/>
                </a:solidFill>
                <a:effectLst/>
                <a:latin typeface="Times New Roman" panose="02020603050405020304" pitchFamily="18" charset="0"/>
                <a:cs typeface="Times New Roman" panose="02020603050405020304" pitchFamily="18" charset="0"/>
              </a:rPr>
              <a:t>ЗАКОН № 1515</a:t>
            </a:r>
            <a:r>
              <a:rPr lang="ro-RO" sz="2400" b="1" i="0" dirty="0">
                <a:solidFill>
                  <a:srgbClr val="333333"/>
                </a:solidFill>
                <a:effectLst/>
                <a:latin typeface="Times New Roman" panose="02020603050405020304" pitchFamily="18" charset="0"/>
                <a:cs typeface="Times New Roman" panose="02020603050405020304" pitchFamily="18" charset="0"/>
              </a:rPr>
              <a:t> </a:t>
            </a:r>
            <a:r>
              <a:rPr lang="ru-RU" sz="2400" b="1" i="0" dirty="0">
                <a:solidFill>
                  <a:srgbClr val="333333"/>
                </a:solidFill>
                <a:effectLst/>
                <a:latin typeface="Times New Roman" panose="02020603050405020304" pitchFamily="18" charset="0"/>
                <a:cs typeface="Times New Roman" panose="02020603050405020304" pitchFamily="18" charset="0"/>
              </a:rPr>
              <a:t>от 16-06-1993</a:t>
            </a:r>
            <a:r>
              <a:rPr lang="ro-RO" sz="2400" b="1" i="0" dirty="0">
                <a:solidFill>
                  <a:srgbClr val="333333"/>
                </a:solidFill>
                <a:effectLst/>
                <a:latin typeface="Times New Roman" panose="02020603050405020304" pitchFamily="18" charset="0"/>
                <a:cs typeface="Times New Roman" panose="02020603050405020304" pitchFamily="18" charset="0"/>
              </a:rPr>
              <a:t> </a:t>
            </a:r>
            <a:r>
              <a:rPr lang="ru-RU" sz="2400" b="1" i="0" dirty="0">
                <a:solidFill>
                  <a:srgbClr val="333333"/>
                </a:solidFill>
                <a:effectLst/>
                <a:latin typeface="Times New Roman" panose="02020603050405020304" pitchFamily="18" charset="0"/>
                <a:cs typeface="Times New Roman" panose="02020603050405020304" pitchFamily="18" charset="0"/>
              </a:rPr>
              <a:t>об охране окружающей среды</a:t>
            </a:r>
            <a:endParaRPr lang="ro-RO" sz="2400" b="1" i="0" dirty="0">
              <a:solidFill>
                <a:srgbClr val="333333"/>
              </a:solidFill>
              <a:effectLst/>
              <a:latin typeface="Times New Roman" panose="02020603050405020304" pitchFamily="18" charset="0"/>
              <a:cs typeface="Times New Roman" panose="02020603050405020304" pitchFamily="18" charset="0"/>
            </a:endParaRPr>
          </a:p>
          <a:p>
            <a:pPr marL="0" indent="0" algn="ctr">
              <a:buNone/>
            </a:pPr>
            <a:r>
              <a:rPr lang="ro-RO" sz="1600" i="0" dirty="0">
                <a:solidFill>
                  <a:srgbClr val="333333"/>
                </a:solidFill>
                <a:effectLst/>
                <a:latin typeface="Times New Roman" panose="02020603050405020304" pitchFamily="18" charset="0"/>
                <a:cs typeface="Times New Roman" panose="02020603050405020304" pitchFamily="18" charset="0"/>
              </a:rPr>
              <a:t>(</a:t>
            </a:r>
            <a:r>
              <a:rPr lang="ro-RO" sz="1600" i="0" dirty="0">
                <a:solidFill>
                  <a:srgbClr val="333333"/>
                </a:solidFill>
                <a:effectLst/>
                <a:latin typeface="Times New Roman" panose="02020603050405020304" pitchFamily="18" charset="0"/>
                <a:cs typeface="Times New Roman" panose="02020603050405020304" pitchFamily="18" charset="0"/>
                <a:hlinkClick r:id="rId8"/>
              </a:rPr>
              <a:t>https://www.legis.md/cautare/getResults?doc_id=112032&amp;lang=ru</a:t>
            </a:r>
            <a:r>
              <a:rPr lang="ro-RO" sz="1600" i="0" dirty="0">
                <a:solidFill>
                  <a:srgbClr val="333333"/>
                </a:solidFill>
                <a:effectLst/>
                <a:latin typeface="Times New Roman" panose="02020603050405020304" pitchFamily="18" charset="0"/>
                <a:cs typeface="Times New Roman" panose="02020603050405020304" pitchFamily="18" charset="0"/>
              </a:rPr>
              <a:t>)</a:t>
            </a:r>
          </a:p>
          <a:p>
            <a:pPr marL="0" indent="0">
              <a:buNone/>
            </a:pPr>
            <a:r>
              <a:rPr lang="ru-RU" sz="2000" b="0" i="0" dirty="0">
                <a:solidFill>
                  <a:srgbClr val="11144F"/>
                </a:solidFill>
                <a:effectLst/>
                <a:latin typeface="Times New Roman" panose="02020603050405020304" pitchFamily="18" charset="0"/>
                <a:cs typeface="Times New Roman" panose="02020603050405020304" pitchFamily="18" charset="0"/>
              </a:rPr>
              <a:t>Настоящий закон является правовой основой для разработки специальных нормативных актов и инструкций по отдельным вопросам охраны среды в целях:</a:t>
            </a:r>
            <a:br>
              <a:rPr lang="ru-RU" sz="2000" dirty="0">
                <a:solidFill>
                  <a:srgbClr val="11144F"/>
                </a:solidFill>
                <a:latin typeface="Times New Roman" panose="02020603050405020304" pitchFamily="18" charset="0"/>
                <a:cs typeface="Times New Roman" panose="02020603050405020304" pitchFamily="18" charset="0"/>
              </a:rPr>
            </a:br>
            <a:r>
              <a:rPr lang="ru-RU" sz="2000" b="0" i="0" dirty="0">
                <a:solidFill>
                  <a:srgbClr val="11144F"/>
                </a:solidFill>
                <a:effectLst/>
                <a:latin typeface="Times New Roman" panose="02020603050405020304" pitchFamily="18" charset="0"/>
                <a:cs typeface="Times New Roman" panose="02020603050405020304" pitchFamily="18" charset="0"/>
              </a:rPr>
              <a:t>            а) обеспечения каждому человеку права на здоровую и эстетически приятную среду;</a:t>
            </a:r>
            <a:br>
              <a:rPr lang="ru-RU" sz="2000" dirty="0">
                <a:solidFill>
                  <a:srgbClr val="11144F"/>
                </a:solidFill>
                <a:latin typeface="Times New Roman" panose="02020603050405020304" pitchFamily="18" charset="0"/>
                <a:cs typeface="Times New Roman" panose="02020603050405020304" pitchFamily="18" charset="0"/>
              </a:rPr>
            </a:br>
            <a:r>
              <a:rPr lang="ru-RU" sz="2000" b="0" i="0" dirty="0">
                <a:solidFill>
                  <a:srgbClr val="11144F"/>
                </a:solidFill>
                <a:effectLst/>
                <a:latin typeface="Times New Roman" panose="02020603050405020304" pitchFamily="18" charset="0"/>
                <a:cs typeface="Times New Roman" panose="02020603050405020304" pitchFamily="18" charset="0"/>
              </a:rPr>
              <a:t>            b) привития каждому поколению людей чувства высочайшей ответственности за охрану среды перед последующими поколениями;</a:t>
            </a:r>
            <a:br>
              <a:rPr lang="ru-RU" sz="2000" dirty="0">
                <a:solidFill>
                  <a:srgbClr val="11144F"/>
                </a:solidFill>
                <a:latin typeface="Times New Roman" panose="02020603050405020304" pitchFamily="18" charset="0"/>
                <a:cs typeface="Times New Roman" panose="02020603050405020304" pitchFamily="18" charset="0"/>
              </a:rPr>
            </a:br>
            <a:r>
              <a:rPr lang="ru-RU" sz="2000" b="0" i="0" dirty="0">
                <a:solidFill>
                  <a:srgbClr val="11144F"/>
                </a:solidFill>
                <a:effectLst/>
                <a:latin typeface="Times New Roman" panose="02020603050405020304" pitchFamily="18" charset="0"/>
                <a:cs typeface="Times New Roman" panose="02020603050405020304" pitchFamily="18" charset="0"/>
              </a:rPr>
              <a:t>            с) достижения наиболее широкого диапазона использования природных ресурсов без превышения допустимых пределов, предотвращая их истощение и деградацию, угрозу здоровью людей и другие нежелательные и непредсказуемые последствия;</a:t>
            </a:r>
            <a:br>
              <a:rPr lang="ru-RU" sz="2000" dirty="0">
                <a:solidFill>
                  <a:srgbClr val="11144F"/>
                </a:solidFill>
              </a:rPr>
            </a:br>
            <a:r>
              <a:rPr lang="ru-RU" sz="2000" b="0" i="0" dirty="0">
                <a:solidFill>
                  <a:srgbClr val="11144F"/>
                </a:solidFill>
                <a:effectLst/>
                <a:latin typeface="PT Serif" panose="020A0603040505020204" pitchFamily="18" charset="-52"/>
              </a:rPr>
              <a:t>            </a:t>
            </a:r>
            <a:endParaRPr lang="ro-RO" sz="2000" dirty="0">
              <a:solidFill>
                <a:srgbClr val="11144F"/>
              </a:solidFill>
            </a:endParaRPr>
          </a:p>
        </p:txBody>
      </p:sp>
    </p:spTree>
    <p:extLst>
      <p:ext uri="{BB962C8B-B14F-4D97-AF65-F5344CB8AC3E}">
        <p14:creationId xmlns:p14="http://schemas.microsoft.com/office/powerpoint/2010/main" val="20415202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476375"/>
            <a:ext cx="7894392" cy="4877291"/>
          </a:xfrm>
        </p:spPr>
        <p:txBody>
          <a:bodyPr/>
          <a:lstStyle/>
          <a:p>
            <a:pPr marL="0" indent="0" algn="just">
              <a:buNone/>
            </a:pPr>
            <a:r>
              <a:rPr lang="ru-RU" sz="2200" b="0" i="0" dirty="0">
                <a:solidFill>
                  <a:srgbClr val="11144F"/>
                </a:solidFill>
                <a:effectLst/>
                <a:latin typeface="Times New Roman" panose="02020603050405020304" pitchFamily="18" charset="0"/>
                <a:cs typeface="Times New Roman" panose="02020603050405020304" pitchFamily="18" charset="0"/>
              </a:rPr>
              <a:t>d) охраны земли и недр, воды и воздуха от химического, физического и биологического загрязнения, от других воздействий, нарушающих экономическое равновесие;</a:t>
            </a:r>
            <a:br>
              <a:rPr lang="ru-RU" sz="2200" dirty="0">
                <a:solidFill>
                  <a:srgbClr val="11144F"/>
                </a:solidFill>
                <a:latin typeface="Times New Roman" panose="02020603050405020304" pitchFamily="18" charset="0"/>
                <a:cs typeface="Times New Roman" panose="02020603050405020304" pitchFamily="18" charset="0"/>
              </a:rPr>
            </a:br>
            <a:r>
              <a:rPr lang="ru-RU" sz="2200" b="0" i="0" dirty="0">
                <a:solidFill>
                  <a:srgbClr val="11144F"/>
                </a:solidFill>
                <a:effectLst/>
                <a:latin typeface="Times New Roman" panose="02020603050405020304" pitchFamily="18" charset="0"/>
                <a:cs typeface="Times New Roman" panose="02020603050405020304" pitchFamily="18" charset="0"/>
              </a:rPr>
              <a:t> e) сохранения биологического разнообразия и генофонда, целостности природных систем, национальных исторических и культурных ценностей;</a:t>
            </a:r>
            <a:br>
              <a:rPr lang="ru-RU" sz="2200" dirty="0">
                <a:solidFill>
                  <a:srgbClr val="11144F"/>
                </a:solidFill>
                <a:latin typeface="Times New Roman" panose="02020603050405020304" pitchFamily="18" charset="0"/>
                <a:cs typeface="Times New Roman" panose="02020603050405020304" pitchFamily="18" charset="0"/>
              </a:rPr>
            </a:br>
            <a:r>
              <a:rPr lang="ru-RU" sz="2200" b="0" i="0" dirty="0">
                <a:solidFill>
                  <a:srgbClr val="11144F"/>
                </a:solidFill>
                <a:effectLst/>
                <a:latin typeface="Times New Roman" panose="02020603050405020304" pitchFamily="18" charset="0"/>
                <a:cs typeface="Times New Roman" panose="02020603050405020304" pitchFamily="18" charset="0"/>
              </a:rPr>
              <a:t> f) восстановления экосистем и их компонентов, нарушенных в результате антропогенной деятельности или стихийных бедствий.</a:t>
            </a:r>
            <a:endParaRPr lang="ro-RO" sz="2200" b="0" i="0" dirty="0">
              <a:solidFill>
                <a:srgbClr val="11144F"/>
              </a:solidFill>
              <a:effectLst/>
              <a:latin typeface="Times New Roman" panose="02020603050405020304" pitchFamily="18" charset="0"/>
              <a:cs typeface="Times New Roman" panose="02020603050405020304" pitchFamily="18" charset="0"/>
            </a:endParaRPr>
          </a:p>
          <a:p>
            <a:pPr marL="0" indent="0" algn="ctr">
              <a:buNone/>
            </a:pPr>
            <a:r>
              <a:rPr lang="ru-MD" sz="2200" b="1" i="1" dirty="0">
                <a:solidFill>
                  <a:srgbClr val="11144F"/>
                </a:solidFill>
                <a:effectLst/>
                <a:latin typeface="Times New Roman" panose="02020603050405020304" pitchFamily="18" charset="0"/>
                <a:cs typeface="Times New Roman" panose="02020603050405020304" pitchFamily="18" charset="0"/>
              </a:rPr>
              <a:t>Основные принципы охраны среды:</a:t>
            </a:r>
            <a:endParaRPr lang="ro-RO" sz="2200" b="1" i="1"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200" b="0" i="0" dirty="0">
                <a:solidFill>
                  <a:srgbClr val="11144F"/>
                </a:solidFill>
                <a:effectLst/>
                <a:latin typeface="Times New Roman" panose="02020603050405020304" pitchFamily="18" charset="0"/>
                <a:cs typeface="Times New Roman" panose="02020603050405020304" pitchFamily="18" charset="0"/>
              </a:rPr>
              <a:t>а) приоритетность целей и деятельности по охране среды при реализации экономических и общественно-гуманистических интересов населения в настоящем и будущем;</a:t>
            </a:r>
            <a:br>
              <a:rPr lang="ru-RU" sz="2200" dirty="0">
                <a:latin typeface="Times New Roman" panose="02020603050405020304" pitchFamily="18" charset="0"/>
                <a:cs typeface="Times New Roman" panose="02020603050405020304" pitchFamily="18" charset="0"/>
              </a:rPr>
            </a:br>
            <a:r>
              <a:rPr lang="ru-RU" sz="2200" b="0" i="0" dirty="0">
                <a:solidFill>
                  <a:srgbClr val="333333"/>
                </a:solidFill>
                <a:effectLst/>
                <a:latin typeface="Times New Roman" panose="02020603050405020304" pitchFamily="18" charset="0"/>
                <a:cs typeface="Times New Roman" panose="02020603050405020304" pitchFamily="18" charset="0"/>
              </a:rPr>
              <a:t>           </a:t>
            </a:r>
            <a:endParaRPr lang="ro-RO"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7645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584462" y="1294420"/>
            <a:ext cx="8156109" cy="5181794"/>
          </a:xfrm>
        </p:spPr>
        <p:txBody>
          <a:bodyPr/>
          <a:lstStyle/>
          <a:p>
            <a:pPr marL="0" indent="0" algn="just">
              <a:buNone/>
            </a:pPr>
            <a:r>
              <a:rPr lang="ru-RU" b="0" i="0" dirty="0">
                <a:solidFill>
                  <a:srgbClr val="333333"/>
                </a:solidFill>
                <a:effectLst/>
                <a:latin typeface="PT Serif" panose="020A0603040505020204" pitchFamily="18" charset="-52"/>
              </a:rPr>
              <a:t> </a:t>
            </a:r>
            <a:r>
              <a:rPr lang="ru-RU" sz="2000" b="0" i="0" dirty="0">
                <a:solidFill>
                  <a:srgbClr val="11144F"/>
                </a:solidFill>
                <a:effectLst/>
                <a:latin typeface="Times New Roman" panose="02020603050405020304" pitchFamily="18" charset="0"/>
                <a:cs typeface="Times New Roman" panose="02020603050405020304" pitchFamily="18" charset="0"/>
              </a:rPr>
              <a:t> b) обязательность исполнения законодательства об охране среды, соблюдения стандартов, нормативов и допустимых пределов использования природных ресурсов и энергии, воздействия химических, физических и биологических факторов на компоненты среды, вредных выбросов, сбросов и накопления отходов от хозяйственной деятельности;</a:t>
            </a:r>
          </a:p>
          <a:p>
            <a:pPr marL="0" indent="0" algn="just">
              <a:buNone/>
            </a:pPr>
            <a:r>
              <a:rPr lang="ro-RO" sz="2000" b="0" i="0" dirty="0">
                <a:solidFill>
                  <a:srgbClr val="11144F"/>
                </a:solidFill>
                <a:effectLst/>
                <a:latin typeface="Times New Roman" panose="02020603050405020304" pitchFamily="18" charset="0"/>
                <a:cs typeface="Times New Roman" panose="02020603050405020304" pitchFamily="18" charset="0"/>
              </a:rPr>
              <a:t>c) </a:t>
            </a:r>
            <a:r>
              <a:rPr lang="ru-RU" sz="2000" b="0" i="0" dirty="0">
                <a:solidFill>
                  <a:srgbClr val="11144F"/>
                </a:solidFill>
                <a:effectLst/>
                <a:latin typeface="Times New Roman" panose="02020603050405020304" pitchFamily="18" charset="0"/>
                <a:cs typeface="Times New Roman" panose="02020603050405020304" pitchFamily="18" charset="0"/>
              </a:rPr>
              <a:t>осознание населением необходимости установления плодотворных и гармонических отношений между человеком и окружающей его средой и принятия мер по предотвращению угрозы для биосферы и здоровья человека; поощрение инициатив общественных движений и формирований по прекращению деятельности, наносящей вред среде;</a:t>
            </a:r>
            <a:br>
              <a:rPr lang="ro-RO" sz="2000" b="0" i="0" dirty="0">
                <a:solidFill>
                  <a:srgbClr val="11144F"/>
                </a:solidFill>
                <a:effectLst/>
                <a:latin typeface="Times New Roman" panose="02020603050405020304" pitchFamily="18" charset="0"/>
                <a:cs typeface="Times New Roman" panose="02020603050405020304" pitchFamily="18" charset="0"/>
              </a:rPr>
            </a:br>
            <a:br>
              <a:rPr lang="ru-RU" sz="2000" dirty="0">
                <a:solidFill>
                  <a:srgbClr val="11144F"/>
                </a:solidFill>
                <a:latin typeface="Times New Roman" panose="02020603050405020304" pitchFamily="18" charset="0"/>
                <a:cs typeface="Times New Roman" panose="02020603050405020304" pitchFamily="18" charset="0"/>
              </a:rPr>
            </a:br>
            <a:r>
              <a:rPr lang="ru-RU" sz="2000" b="0" i="0" dirty="0">
                <a:solidFill>
                  <a:srgbClr val="11144F"/>
                </a:solidFill>
                <a:effectLst/>
                <a:latin typeface="Times New Roman" panose="02020603050405020304" pitchFamily="18" charset="0"/>
                <a:cs typeface="Times New Roman" panose="02020603050405020304" pitchFamily="18" charset="0"/>
              </a:rPr>
              <a:t> </a:t>
            </a:r>
            <a:r>
              <a:rPr lang="ro-RO" sz="2000" dirty="0">
                <a:solidFill>
                  <a:srgbClr val="11144F"/>
                </a:solidFill>
                <a:latin typeface="Times New Roman" panose="02020603050405020304" pitchFamily="18" charset="0"/>
                <a:cs typeface="Times New Roman" panose="02020603050405020304" pitchFamily="18" charset="0"/>
              </a:rPr>
              <a:t>d)</a:t>
            </a:r>
            <a:r>
              <a:rPr lang="ru-RU" sz="2000" b="0" i="0" dirty="0">
                <a:solidFill>
                  <a:srgbClr val="11144F"/>
                </a:solidFill>
                <a:effectLst/>
                <a:latin typeface="Times New Roman" panose="02020603050405020304" pitchFamily="18" charset="0"/>
                <a:cs typeface="Times New Roman" panose="02020603050405020304" pitchFamily="18" charset="0"/>
              </a:rPr>
              <a:t> соблюдение межгосударственных и международных договоров и соглашений, ратифицированных Парламентом; приведение законодательства Республики Молдова об охране среды в соответствие с законодательными принципами соседних государств, европейского и мирового сообщества в этой области.</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6641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575035" y="1294421"/>
            <a:ext cx="8097625" cy="5257208"/>
          </a:xfrm>
        </p:spPr>
        <p:txBody>
          <a:bodyPr/>
          <a:lstStyle/>
          <a:p>
            <a:pPr marL="0" indent="0" algn="ctr">
              <a:buNone/>
            </a:pPr>
            <a:r>
              <a:rPr lang="ru-RU" sz="2000" b="1" i="1" dirty="0">
                <a:solidFill>
                  <a:srgbClr val="11144F"/>
                </a:solidFill>
                <a:effectLst/>
                <a:latin typeface="Times New Roman" panose="02020603050405020304" pitchFamily="18" charset="0"/>
                <a:cs typeface="Times New Roman" panose="02020603050405020304" pitchFamily="18" charset="0"/>
              </a:rPr>
              <a:t>Хозяйственные субъекты независимо от формы собственности обязаны:</a:t>
            </a:r>
            <a:endParaRPr lang="ro-RO" sz="2000" b="1"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  a) как можно более экономно использовать энергию, воду, принимать меры по предотвращению оползней, эрозии почвы, засоления, вторичного заболачивания, уплотнения почвы и загрязнения ее минеральными удобрениями и пестицидами, соблюдать нормативы применения химикатов в сельском хозяйстве;</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 b) внедрять малоотходные и ресурсосберегающие технологии, ограничивать использование токсичных и воспламеняющихся веществ, заменять их инертными альтернативными материалами, обеспечивающими выход более долговечного конечного продукта, производить, использовать и вводить в оборот тару, которую можно восстанавливать, повторно использовать и вторично перерабатывать, или легко разрушаемые упаковки;</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9853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476375"/>
            <a:ext cx="7776000" cy="4787625"/>
          </a:xfrm>
        </p:spPr>
        <p:txBody>
          <a:bodyPr/>
          <a:lstStyle/>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c) оснащать производства, являющиеся источниками вредных воздействий на среду, установками, оборудованием и очистными сооружениями, снижающими эти воздействия ниже предельных уровней, установленных органами охраны сред</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200" dirty="0">
                <a:solidFill>
                  <a:srgbClr val="11144F"/>
                </a:solidFill>
                <a:latin typeface="Times New Roman" panose="02020603050405020304" pitchFamily="18" charset="0"/>
                <a:cs typeface="Times New Roman" panose="02020603050405020304" pitchFamily="18" charset="0"/>
              </a:rPr>
              <a:t>d)</a:t>
            </a:r>
            <a:r>
              <a:rPr lang="ru-RU" sz="2200" b="0" i="0" dirty="0">
                <a:solidFill>
                  <a:srgbClr val="11144F"/>
                </a:solidFill>
                <a:effectLst/>
                <a:latin typeface="Times New Roman" panose="02020603050405020304" pitchFamily="18" charset="0"/>
                <a:cs typeface="Times New Roman" panose="02020603050405020304" pitchFamily="18" charset="0"/>
              </a:rPr>
              <a:t>обеспечивать постоянный надзор за действующими сооружениями и установками, принимать необходимые меры для предотвращения аварий и аварийного загрязнения среды, а в случае аварий принимать срочные меры по устранению их причин, незамедлительно извещать о них органы охраны среды, ликвидировать за свой счет все последствия аварий и аварийного загрязнения среды, возмещать ущерб, нанесенный среде, ее компонентам, имуществу других собственников и здоровью пострадавших лиц;</a:t>
            </a:r>
            <a:endParaRPr lang="ro-RO" sz="2200" b="0" i="0" dirty="0">
              <a:solidFill>
                <a:srgbClr val="11144F"/>
              </a:solidFill>
              <a:effectLst/>
              <a:latin typeface="Times New Roman" panose="02020603050405020304" pitchFamily="18" charset="0"/>
              <a:cs typeface="Times New Roman" panose="02020603050405020304" pitchFamily="18" charset="0"/>
            </a:endParaRPr>
          </a:p>
          <a:p>
            <a:pPr marL="0" indent="0">
              <a:buNone/>
            </a:pPr>
            <a:r>
              <a:rPr lang="ru-RU" b="0" i="0" dirty="0">
                <a:solidFill>
                  <a:srgbClr val="333333"/>
                </a:solidFill>
                <a:effectLst/>
                <a:latin typeface="PT Serif" panose="020A0603040505020204" pitchFamily="18" charset="-52"/>
              </a:rPr>
              <a:t>    </a:t>
            </a:r>
            <a:endParaRPr lang="ro-RO" dirty="0"/>
          </a:p>
        </p:txBody>
      </p:sp>
    </p:spTree>
    <p:extLst>
      <p:ext uri="{BB962C8B-B14F-4D97-AF65-F5344CB8AC3E}">
        <p14:creationId xmlns:p14="http://schemas.microsoft.com/office/powerpoint/2010/main" val="30070590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94420"/>
            <a:ext cx="7776000" cy="5200648"/>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f) выполнять постановления и распоряжения министерств, ведомств и органов местного публичного управления по вопросам охраны среды, предоставлять органам охраны среды полную информацию о влиянии своей хозяйственной деятельности на среду и ее компоненты, обеспечивать в любое время свободный доступ инспекторов среды на производственные объекты для осуществления контроля за деятельностью, которая может оказывать вредное воздействие на среду;</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g</a:t>
            </a:r>
            <a:r>
              <a:rPr lang="ru-RU" sz="2000" b="0" i="0" dirty="0">
                <a:solidFill>
                  <a:srgbClr val="11144F"/>
                </a:solidFill>
                <a:effectLst/>
                <a:latin typeface="Times New Roman" panose="02020603050405020304" pitchFamily="18" charset="0"/>
                <a:cs typeface="Times New Roman" panose="02020603050405020304" pitchFamily="18" charset="0"/>
              </a:rPr>
              <a:t>) обращаться в органы охраны среды с просьбой о проведении оценки воздействия на среду и государственной экологической экспертизы планируемой деятельности, которая может оказывать вредное воздействие на среду;</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b="0" i="0" dirty="0">
                <a:solidFill>
                  <a:srgbClr val="11144F"/>
                </a:solidFill>
                <a:effectLst/>
                <a:latin typeface="Times New Roman" panose="02020603050405020304" pitchFamily="18" charset="0"/>
                <a:cs typeface="Times New Roman" panose="02020603050405020304" pitchFamily="18" charset="0"/>
              </a:rPr>
              <a:t>h) обеспечивать соответствующие условия для предупреждения загрязнения среды любыми токсичными, улетучивающимися, едкими, воспламеняющимися или распыляющимися веществами при их транспортировке и хранении.</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437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94420"/>
            <a:ext cx="7781270" cy="5068673"/>
          </a:xfrm>
        </p:spPr>
        <p:txBody>
          <a:bodyPr/>
          <a:lstStyle/>
          <a:p>
            <a:pPr marL="0" indent="0" algn="ctr">
              <a:buNone/>
            </a:pPr>
            <a:r>
              <a:rPr lang="ru-RU" sz="2200" b="1" i="1" dirty="0">
                <a:solidFill>
                  <a:srgbClr val="11144F"/>
                </a:solidFill>
                <a:effectLst/>
                <a:latin typeface="Times New Roman" panose="02020603050405020304" pitchFamily="18" charset="0"/>
                <a:cs typeface="Times New Roman" panose="02020603050405020304" pitchFamily="18" charset="0"/>
              </a:rPr>
              <a:t>Охрана водных ресурсов и водных экосистем</a:t>
            </a:r>
            <a:endParaRPr lang="ro-RO" sz="2200" b="1" i="1"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u-RU" sz="2200" b="0" i="0" dirty="0">
                <a:solidFill>
                  <a:srgbClr val="11144F"/>
                </a:solidFill>
                <a:effectLst/>
                <a:latin typeface="Times New Roman" panose="02020603050405020304" pitchFamily="18" charset="0"/>
                <a:cs typeface="Times New Roman" panose="02020603050405020304" pitchFamily="18" charset="0"/>
              </a:rPr>
              <a:t> </a:t>
            </a:r>
            <a:r>
              <a:rPr lang="ru-RU" sz="2200" b="0" i="1" dirty="0">
                <a:solidFill>
                  <a:srgbClr val="11144F"/>
                </a:solidFill>
                <a:effectLst/>
                <a:latin typeface="Times New Roman" panose="02020603050405020304" pitchFamily="18" charset="0"/>
                <a:cs typeface="Times New Roman" panose="02020603050405020304" pitchFamily="18" charset="0"/>
              </a:rPr>
              <a:t>В целях защиты водных ресурсов запрещается:</a:t>
            </a:r>
            <a:br>
              <a:rPr lang="ru-RU" sz="2200" i="1" dirty="0">
                <a:solidFill>
                  <a:srgbClr val="11144F"/>
                </a:solidFill>
                <a:latin typeface="Times New Roman" panose="02020603050405020304" pitchFamily="18" charset="0"/>
                <a:cs typeface="Times New Roman" panose="02020603050405020304" pitchFamily="18" charset="0"/>
              </a:rPr>
            </a:br>
            <a:r>
              <a:rPr lang="ru-RU" sz="2200" b="0" i="0" dirty="0">
                <a:solidFill>
                  <a:srgbClr val="11144F"/>
                </a:solidFill>
                <a:effectLst/>
                <a:latin typeface="Times New Roman" panose="02020603050405020304" pitchFamily="18" charset="0"/>
                <a:cs typeface="Times New Roman" panose="02020603050405020304" pitchFamily="18" charset="0"/>
              </a:rPr>
              <a:t> а) сброс в поверхностные воды, ирригационные и осушительные каналы отработанных и неочищенных вод, термически и радиоактивно загрязненных, зараженных патогенными микробами и паразитами, нефтепродуктов или их остатков и других загрязняющих веществ;</a:t>
            </a:r>
            <a:br>
              <a:rPr lang="ru-RU" sz="2200" dirty="0">
                <a:solidFill>
                  <a:srgbClr val="11144F"/>
                </a:solidFill>
                <a:latin typeface="Times New Roman" panose="02020603050405020304" pitchFamily="18" charset="0"/>
                <a:cs typeface="Times New Roman" panose="02020603050405020304" pitchFamily="18" charset="0"/>
              </a:rPr>
            </a:br>
            <a:r>
              <a:rPr lang="ru-RU" sz="2200" b="0" i="0" dirty="0">
                <a:solidFill>
                  <a:srgbClr val="11144F"/>
                </a:solidFill>
                <a:effectLst/>
                <a:latin typeface="Times New Roman" panose="02020603050405020304" pitchFamily="18" charset="0"/>
                <a:cs typeface="Times New Roman" panose="02020603050405020304" pitchFamily="18" charset="0"/>
              </a:rPr>
              <a:t>   b) сброс в поверхностные воды, складирование в их руслах или охранных зонах любых отходов, отбросов, строительного мусора, других остатков и пестицидов, а также взрывчатых, ядовитых, наркотических и других подобных веществ;</a:t>
            </a:r>
            <a:br>
              <a:rPr lang="ru-RU" sz="2200" dirty="0">
                <a:solidFill>
                  <a:srgbClr val="11144F"/>
                </a:solidFill>
                <a:latin typeface="Times New Roman" panose="02020603050405020304" pitchFamily="18" charset="0"/>
                <a:cs typeface="Times New Roman" panose="02020603050405020304" pitchFamily="18" charset="0"/>
              </a:rPr>
            </a:br>
            <a:r>
              <a:rPr lang="ru-RU" sz="2200" b="0" i="0" dirty="0">
                <a:solidFill>
                  <a:srgbClr val="11144F"/>
                </a:solidFill>
                <a:effectLst/>
                <a:latin typeface="Times New Roman" panose="02020603050405020304" pitchFamily="18" charset="0"/>
                <a:cs typeface="Times New Roman" panose="02020603050405020304" pitchFamily="18" charset="0"/>
              </a:rPr>
              <a:t>  с) мойка транспортных средств, оборудования и тары в естественных водоемах, вблизи них и в других несанкционированных местах.</a:t>
            </a:r>
            <a:endParaRPr lang="ro-RO"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70144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366887"/>
            <a:ext cx="7913245" cy="5071619"/>
          </a:xfrm>
        </p:spPr>
        <p:txBody>
          <a:bodyPr/>
          <a:lstStyle/>
          <a:p>
            <a:pPr marL="0" indent="0" algn="just">
              <a:buNone/>
            </a:pPr>
            <a:r>
              <a:rPr lang="ru-RU" sz="2000" b="0" i="1" dirty="0">
                <a:solidFill>
                  <a:srgbClr val="11144F"/>
                </a:solidFill>
                <a:effectLst/>
                <a:latin typeface="Times New Roman" panose="02020603050405020304" pitchFamily="18" charset="0"/>
                <a:cs typeface="Times New Roman" panose="02020603050405020304" pitchFamily="18" charset="0"/>
              </a:rPr>
              <a:t>Хозяйственные субъекты независимо от формы собственности, использующие водные ресурсы и осуществляющие сброс отработанной воды, обязаны:</a:t>
            </a:r>
            <a:r>
              <a:rPr lang="ro-RO" sz="2000" b="0" i="1" dirty="0">
                <a:solidFill>
                  <a:srgbClr val="11144F"/>
                </a:solidFill>
                <a:effectLst/>
                <a:latin typeface="Times New Roman" panose="02020603050405020304" pitchFamily="18" charset="0"/>
                <a:cs typeface="Times New Roman" panose="02020603050405020304" pitchFamily="18" charset="0"/>
              </a:rPr>
              <a:t> </a:t>
            </a:r>
            <a:r>
              <a:rPr lang="ro-RO" sz="2000" b="0" i="1" dirty="0">
                <a:solidFill>
                  <a:schemeClr val="bg1"/>
                </a:solidFill>
                <a:effectLst/>
                <a:latin typeface="Times New Roman" panose="02020603050405020304" pitchFamily="18" charset="0"/>
                <a:cs typeface="Times New Roman" panose="02020603050405020304" pitchFamily="18" charset="0"/>
              </a:rPr>
              <a:t>..............................................................</a:t>
            </a:r>
            <a:r>
              <a:rPr lang="ro-RO" sz="2000" i="1" dirty="0">
                <a:solidFill>
                  <a:srgbClr val="11144F"/>
                </a:solidFill>
                <a:latin typeface="Times New Roman" panose="02020603050405020304" pitchFamily="18" charset="0"/>
                <a:cs typeface="Times New Roman" panose="02020603050405020304" pitchFamily="18" charset="0"/>
              </a:rPr>
              <a:t>      </a:t>
            </a:r>
            <a:br>
              <a:rPr lang="ru-RU" sz="2000" dirty="0">
                <a:solidFill>
                  <a:srgbClr val="11144F"/>
                </a:solidFill>
                <a:latin typeface="Times New Roman" panose="02020603050405020304" pitchFamily="18" charset="0"/>
                <a:cs typeface="Times New Roman" panose="02020603050405020304" pitchFamily="18" charset="0"/>
              </a:rPr>
            </a:br>
            <a:r>
              <a:rPr lang="ru-RU" sz="2000" b="0" i="0" dirty="0">
                <a:solidFill>
                  <a:srgbClr val="11144F"/>
                </a:solidFill>
                <a:effectLst/>
                <a:latin typeface="Times New Roman" panose="02020603050405020304" pitchFamily="18" charset="0"/>
                <a:cs typeface="Times New Roman" panose="02020603050405020304" pitchFamily="18" charset="0"/>
              </a:rPr>
              <a:t>       </a:t>
            </a: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а) обновить в установленном порядке в течение года после введения в действие настоящего закона разрешения органов охраны среды на забор необходимого количества воды и сброс отработанной воды в местах размещения плотин и других гидротехнических сооружений на реках, выполнять в установленные сроки рекомендуемые работы;</a:t>
            </a:r>
            <a:r>
              <a:rPr lang="ro-RO" sz="2000" b="0" i="0" dirty="0">
                <a:solidFill>
                  <a:schemeClr val="bg1"/>
                </a:solidFill>
                <a:effectLst/>
                <a:latin typeface="Times New Roman" panose="02020603050405020304" pitchFamily="18" charset="0"/>
                <a:cs typeface="Times New Roman" panose="02020603050405020304" pitchFamily="18" charset="0"/>
              </a:rPr>
              <a:t>................................................................................</a:t>
            </a:r>
            <a:br>
              <a:rPr lang="ru-RU" sz="2000" dirty="0">
                <a:solidFill>
                  <a:srgbClr val="11144F"/>
                </a:solidFill>
                <a:latin typeface="Times New Roman" panose="02020603050405020304" pitchFamily="18" charset="0"/>
                <a:cs typeface="Times New Roman" panose="02020603050405020304" pitchFamily="18" charset="0"/>
              </a:rPr>
            </a:br>
            <a:r>
              <a:rPr lang="ru-RU" sz="2000" b="0" i="0" dirty="0">
                <a:solidFill>
                  <a:srgbClr val="11144F"/>
                </a:solidFill>
                <a:effectLst/>
                <a:latin typeface="Times New Roman" panose="02020603050405020304" pitchFamily="18" charset="0"/>
                <a:cs typeface="Times New Roman" panose="02020603050405020304" pitchFamily="18" charset="0"/>
              </a:rPr>
              <a:t>       </a:t>
            </a: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b) обеспечивать предварительную очистку сточных вод на уровне установленных стандартов до слива их в канализационную сеть населенных пунктов. Накопление сточных вод в любых резервуарах разрешается только с совместного согласия органов местного публичного управления, органов охраны среды и санитарно-эпидемиологической службы;</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6293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696825"/>
            <a:ext cx="7776000" cy="4567175"/>
          </a:xfrm>
        </p:spPr>
        <p:txBody>
          <a:bodyPr/>
          <a:lstStyle/>
          <a:p>
            <a:pPr marL="0" indent="0" algn="just">
              <a:buNone/>
            </a:pPr>
            <a:r>
              <a:rPr lang="ru-RU" b="0" i="0" dirty="0">
                <a:solidFill>
                  <a:srgbClr val="333333"/>
                </a:solidFill>
                <a:effectLst/>
                <a:latin typeface="PT Serif" panose="020A0603040505020204" pitchFamily="18" charset="-52"/>
              </a:rPr>
              <a:t> </a:t>
            </a:r>
            <a:r>
              <a:rPr lang="ru-RU" sz="2200" b="0" i="0" dirty="0">
                <a:solidFill>
                  <a:srgbClr val="11144F"/>
                </a:solidFill>
                <a:effectLst/>
                <a:latin typeface="Times New Roman" panose="02020603050405020304" pitchFamily="18" charset="0"/>
                <a:cs typeface="Times New Roman" panose="02020603050405020304" pitchFamily="18" charset="0"/>
              </a:rPr>
              <a:t> с) внедрять технические решения по обеспечению прочности водопроводов и усовершенствованию оросительной техники в целях исключения потери воды, предотвращения нарушения почв и других негативных явлений;</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200" b="0" i="0" dirty="0">
                <a:solidFill>
                  <a:srgbClr val="11144F"/>
                </a:solidFill>
                <a:effectLst/>
                <a:latin typeface="Times New Roman" panose="02020603050405020304" pitchFamily="18" charset="0"/>
                <a:cs typeface="Times New Roman" panose="02020603050405020304" pitchFamily="18" charset="0"/>
              </a:rPr>
              <a:t> </a:t>
            </a:r>
            <a:r>
              <a:rPr lang="ru-RU" sz="2200" b="0" i="0" dirty="0">
                <a:solidFill>
                  <a:srgbClr val="11144F"/>
                </a:solidFill>
                <a:effectLst/>
                <a:latin typeface="Times New Roman" panose="02020603050405020304" pitchFamily="18" charset="0"/>
                <a:cs typeface="Times New Roman" panose="02020603050405020304" pitchFamily="18" charset="0"/>
              </a:rPr>
              <a:t>d) не воздействовать отрицательно на восстановительный потенциал специфических биологических ресурсов, качество воды и стабильность водных экосистем при эксплуатации гидротехнических сооружений, ведении рыбного хозяйства и осуществлении рыбной ловли.</a:t>
            </a:r>
            <a:endParaRPr lang="ro-RO"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3506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584463" y="1294421"/>
            <a:ext cx="8003356" cy="4969580"/>
          </a:xfrm>
        </p:spPr>
        <p:txBody>
          <a:bodyPr/>
          <a:lstStyle/>
          <a:p>
            <a:pPr marL="0" indent="0">
              <a:buNone/>
            </a:pPr>
            <a:r>
              <a:rPr lang="ru-RU" sz="2000" b="0" i="1" dirty="0">
                <a:solidFill>
                  <a:srgbClr val="11144F"/>
                </a:solidFill>
                <a:effectLst/>
                <a:latin typeface="Times New Roman" panose="02020603050405020304" pitchFamily="18" charset="0"/>
                <a:cs typeface="Times New Roman" panose="02020603050405020304" pitchFamily="18" charset="0"/>
              </a:rPr>
              <a:t>В соответствии с областями деятельности, Инспекция выполняет следующие основные функции</a:t>
            </a:r>
            <a:r>
              <a:rPr lang="ro-RO" sz="2000" b="0" i="1" dirty="0">
                <a:solidFill>
                  <a:srgbClr val="11144F"/>
                </a:solidFill>
                <a:effectLst/>
                <a:latin typeface="Times New Roman" panose="02020603050405020304" pitchFamily="18" charset="0"/>
                <a:cs typeface="Times New Roman" panose="02020603050405020304" pitchFamily="18" charset="0"/>
              </a:rPr>
              <a:t>:</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1) государственный надзор и контроль соблюдения нормативных актов в области охраны окружающей среды и рационального использования природных ресурсов предприятиями, учреждениями, организациями всех видов собственности и организационно-правовых форм, местными и центральными органами публичного управления, а также физическими и юридическими лицами;</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2)</a:t>
            </a: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предупреждение, пресечение случаев нарушения законодательства в области охраны окружающей среды и рационального использования природных ресурсов;</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3) координирование деятельности, оказывающей воздействие на окружающую среду, могущей привести к ухудшению компонентов окружающей среды, к изменению окружающей среды или природных ресурсов;</a:t>
            </a:r>
          </a:p>
          <a:p>
            <a:pPr marL="0" indent="0">
              <a:buNone/>
            </a:pPr>
            <a:endParaRPr lang="ro-RO" dirty="0"/>
          </a:p>
        </p:txBody>
      </p:sp>
    </p:spTree>
    <p:extLst>
      <p:ext uri="{BB962C8B-B14F-4D97-AF65-F5344CB8AC3E}">
        <p14:creationId xmlns:p14="http://schemas.microsoft.com/office/powerpoint/2010/main" val="23537977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140643"/>
            <a:ext cx="8056572" cy="5279011"/>
          </a:xfrm>
        </p:spPr>
        <p:txBody>
          <a:bodyPr/>
          <a:lstStyle/>
          <a:p>
            <a:pPr marL="0" indent="0" algn="ctr">
              <a:buNone/>
            </a:pPr>
            <a:r>
              <a:rPr lang="ru-RU" sz="2400" b="1" dirty="0">
                <a:solidFill>
                  <a:srgbClr val="11144F"/>
                </a:solidFill>
                <a:latin typeface="Times New Roman" panose="02020603050405020304" pitchFamily="18" charset="0"/>
                <a:cs typeface="Times New Roman" panose="02020603050405020304" pitchFamily="18" charset="0"/>
              </a:rPr>
              <a:t>ПОСТАНОВЛЕНИЕ № 950</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от 25-11-2013</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об утверждении</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Положения о требованиях</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к сбору, очистке и сбросу сточных вод в</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канализационную систему и/или в приемники</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для городских и сельских населенных пунктов</a:t>
            </a:r>
            <a:br>
              <a:rPr lang="ro-RO" sz="2400" b="1" dirty="0">
                <a:latin typeface="Times New Roman" panose="02020603050405020304" pitchFamily="18" charset="0"/>
                <a:cs typeface="Times New Roman" panose="02020603050405020304" pitchFamily="18" charset="0"/>
              </a:rPr>
            </a:br>
            <a:r>
              <a:rPr lang="ro-RO"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hlinkClick r:id="rId8"/>
              </a:rPr>
              <a:t>https://www.legis.md/cautare/getResults?doc_id=121389&amp;lang=ru</a:t>
            </a:r>
            <a:r>
              <a:rPr lang="ro-RO" sz="1600" dirty="0">
                <a:latin typeface="Times New Roman" panose="02020603050405020304" pitchFamily="18" charset="0"/>
                <a:cs typeface="Times New Roman" panose="02020603050405020304" pitchFamily="18" charset="0"/>
              </a:rPr>
              <a:t>)</a:t>
            </a:r>
            <a:endParaRPr lang="ro-RO" dirty="0"/>
          </a:p>
          <a:p>
            <a:pPr marL="0" indent="0" algn="just">
              <a:buNone/>
            </a:pPr>
            <a:r>
              <a:rPr lang="ru-RU" sz="2000" i="1" dirty="0">
                <a:solidFill>
                  <a:srgbClr val="11144F"/>
                </a:solidFill>
                <a:latin typeface="Times New Roman" panose="02020603050405020304" pitchFamily="18" charset="0"/>
                <a:cs typeface="Times New Roman" panose="02020603050405020304" pitchFamily="18" charset="0"/>
              </a:rPr>
              <a:t>Целью настоящего Положения является:</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определение требований к эксплуатации систем по сбору сточных вод и к эксплуатации очистных сооружений, которые должны содержать положения, касающиеся:</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a) метода и степени требуемой очистки, в зависимости от численности населения/величины населенного пункта, обслуживаемого или подлежащего обслуживанию системой сбора и очистным сооружением, и/или от качества приемника, в которые сбрасываются очищенные сточные воды;</a:t>
            </a:r>
          </a:p>
          <a:p>
            <a:pPr marL="0" indent="0">
              <a:buNone/>
            </a:pPr>
            <a:endParaRPr lang="ru-RU" dirty="0"/>
          </a:p>
          <a:p>
            <a:pPr marL="0" indent="0">
              <a:buNone/>
            </a:pPr>
            <a:endParaRPr lang="ro-RO" dirty="0"/>
          </a:p>
        </p:txBody>
      </p:sp>
    </p:spTree>
    <p:extLst>
      <p:ext uri="{BB962C8B-B14F-4D97-AF65-F5344CB8AC3E}">
        <p14:creationId xmlns:p14="http://schemas.microsoft.com/office/powerpoint/2010/main" val="243828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414021"/>
            <a:ext cx="7776000" cy="4849979"/>
          </a:xfrm>
        </p:spPr>
        <p:txBody>
          <a:bodyPr/>
          <a:lstStyle/>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b) выявления и классификации </a:t>
            </a:r>
            <a:r>
              <a:rPr lang="ru-RU" sz="2200" dirty="0" err="1">
                <a:solidFill>
                  <a:srgbClr val="11144F"/>
                </a:solidFill>
                <a:latin typeface="Times New Roman" panose="02020603050405020304" pitchFamily="18" charset="0"/>
                <a:cs typeface="Times New Roman" panose="02020603050405020304" pitchFamily="18" charset="0"/>
              </a:rPr>
              <a:t>приемникa</a:t>
            </a:r>
            <a:r>
              <a:rPr lang="ru-RU" sz="2200" dirty="0">
                <a:solidFill>
                  <a:srgbClr val="11144F"/>
                </a:solidFill>
                <a:latin typeface="Times New Roman" panose="02020603050405020304" pitchFamily="18" charset="0"/>
                <a:cs typeface="Times New Roman" panose="02020603050405020304" pitchFamily="18" charset="0"/>
              </a:rPr>
              <a:t>, определяемых как уязвимые зоны или менее чувствительные;</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c) обязательности сброса всех промышленных сточных вод в систему сбора сточных вод городских населенных пунктов, осуществляемого на основе договора и/или согласования, выданного оператором;</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d) условий утилизации шламов, полученных в процессе очистки;</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e) обязательности мониторинга отведения жидких отходов и их воздействия, помимо требований к отчетности;  </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f) других существенных аспектов</a:t>
            </a:r>
            <a:r>
              <a:rPr lang="ro-RO" sz="2200" dirty="0">
                <a:solidFill>
                  <a:srgbClr val="11144F"/>
                </a:solidFill>
                <a:latin typeface="Times New Roman" panose="02020603050405020304" pitchFamily="18" charset="0"/>
                <a:cs typeface="Times New Roman" panose="02020603050405020304" pitchFamily="18" charset="0"/>
              </a:rPr>
              <a:t>.</a:t>
            </a:r>
            <a:endParaRPr lang="ru-RU"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72782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093509"/>
            <a:ext cx="8139489" cy="5401559"/>
          </a:xfrm>
        </p:spPr>
        <p:txBody>
          <a:bodyPr/>
          <a:lstStyle/>
          <a:p>
            <a:pPr marL="0" indent="0" algn="ctr">
              <a:buNone/>
            </a:pPr>
            <a:r>
              <a:rPr lang="ru-RU" sz="2000" b="1" dirty="0">
                <a:solidFill>
                  <a:srgbClr val="11144F"/>
                </a:solidFill>
                <a:latin typeface="Times New Roman" panose="02020603050405020304" pitchFamily="18" charset="0"/>
                <a:cs typeface="Times New Roman" panose="02020603050405020304" pitchFamily="18" charset="0"/>
              </a:rPr>
              <a:t>СБОР И СБРОС СТОЧНЫХ ВОД В КАНАЛИЗАЦИОННЫЕ СЕТИ НАСЕЛЕННЫХ ПУНКТОВ И В ОЧИСТНЫЕ СООРУЖЕНИЯ</a:t>
            </a:r>
            <a:endParaRPr lang="ro-RO" sz="2000" b="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dirty="0">
                <a:solidFill>
                  <a:srgbClr val="11144F"/>
                </a:solidFill>
                <a:latin typeface="Times New Roman" panose="02020603050405020304" pitchFamily="18" charset="0"/>
                <a:cs typeface="Times New Roman" panose="02020603050405020304" pitchFamily="18" charset="0"/>
              </a:rPr>
              <a:t>В соответствии с договором о приеме сточных вод или договором на оказание услуг по очистке сточных вод устанавливаются значения ПДК ниже тех, которые указаны в настоящему Положению, исходя из существующей нагрузки загрязнителей сточных вод в канализационной системе и нагрузки сооружений по очистке сточных вод.</a:t>
            </a:r>
            <a:endParaRPr lang="ro-RO"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dirty="0">
                <a:solidFill>
                  <a:srgbClr val="11144F"/>
                </a:solidFill>
                <a:latin typeface="Times New Roman" panose="02020603050405020304" pitchFamily="18" charset="0"/>
                <a:cs typeface="Times New Roman" panose="02020603050405020304" pitchFamily="18" charset="0"/>
              </a:rPr>
              <a:t>Потребители, за исключением бытовых, сбрасывают сточные воды в публичную канализационную систему через индивидуальные выпуски, отделенные от </a:t>
            </a:r>
            <a:r>
              <a:rPr lang="ru-RU" dirty="0" err="1">
                <a:solidFill>
                  <a:srgbClr val="11144F"/>
                </a:solidFill>
                <a:latin typeface="Times New Roman" panose="02020603050405020304" pitchFamily="18" charset="0"/>
                <a:cs typeface="Times New Roman" panose="02020603050405020304" pitchFamily="18" charset="0"/>
              </a:rPr>
              <a:t>канализационныых</a:t>
            </a:r>
            <a:r>
              <a:rPr lang="ru-RU" dirty="0">
                <a:solidFill>
                  <a:srgbClr val="11144F"/>
                </a:solidFill>
                <a:latin typeface="Times New Roman" panose="02020603050405020304" pitchFamily="18" charset="0"/>
                <a:cs typeface="Times New Roman" panose="02020603050405020304" pitchFamily="18" charset="0"/>
              </a:rPr>
              <a:t> сетей, через которые сбрасывают сточные воды другие потребители, или публичные канализационные сети, принадлежащие публичным органам/учреждениям, построенным в соответствии со стандартами.</a:t>
            </a:r>
            <a:endParaRPr lang="ro-RO"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dirty="0">
                <a:solidFill>
                  <a:srgbClr val="11144F"/>
                </a:solidFill>
                <a:latin typeface="Times New Roman" panose="02020603050405020304" pitchFamily="18" charset="0"/>
                <a:cs typeface="Times New Roman" panose="02020603050405020304" pitchFamily="18" charset="0"/>
              </a:rPr>
              <a:t>На границе разграничения канализационных сетей потребителей, за исключением бытовых, от </a:t>
            </a:r>
            <a:r>
              <a:rPr lang="ru-RU" dirty="0" err="1">
                <a:solidFill>
                  <a:srgbClr val="11144F"/>
                </a:solidFill>
                <a:latin typeface="Times New Roman" panose="02020603050405020304" pitchFamily="18" charset="0"/>
                <a:cs typeface="Times New Roman" panose="02020603050405020304" pitchFamily="18" charset="0"/>
              </a:rPr>
              <a:t>cетей</a:t>
            </a:r>
            <a:r>
              <a:rPr lang="ru-RU" dirty="0">
                <a:solidFill>
                  <a:srgbClr val="11144F"/>
                </a:solidFill>
                <a:latin typeface="Times New Roman" panose="02020603050405020304" pitchFamily="18" charset="0"/>
                <a:cs typeface="Times New Roman" panose="02020603050405020304" pitchFamily="18" charset="0"/>
              </a:rPr>
              <a:t> операторов, находящихся за пределами собственности/владении или их использовании, установлена точка контроля для отбора проб сточных вод.</a:t>
            </a:r>
          </a:p>
          <a:p>
            <a:pPr marL="0" indent="0" algn="just">
              <a:buNone/>
            </a:pPr>
            <a:endParaRPr lang="ru-RU"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ru-RU" dirty="0"/>
          </a:p>
          <a:p>
            <a:endParaRPr lang="ro-RO" dirty="0"/>
          </a:p>
        </p:txBody>
      </p:sp>
    </p:spTree>
    <p:extLst>
      <p:ext uri="{BB962C8B-B14F-4D97-AF65-F5344CB8AC3E}">
        <p14:creationId xmlns:p14="http://schemas.microsoft.com/office/powerpoint/2010/main" val="284899859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442301"/>
            <a:ext cx="7776000" cy="4821699"/>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 Потребители, кроме бытовых, проводят предварительную очистку/очистку сточных вод таким образом, что при их сбросе в канализационную систему, в контрольной точке, </a:t>
            </a:r>
            <a:r>
              <a:rPr lang="ru-RU" sz="2000" dirty="0" err="1">
                <a:solidFill>
                  <a:srgbClr val="11144F"/>
                </a:solidFill>
                <a:latin typeface="Times New Roman" panose="02020603050405020304" pitchFamily="18" charset="0"/>
                <a:cs typeface="Times New Roman" panose="02020603050405020304" pitchFamily="18" charset="0"/>
              </a:rPr>
              <a:t>должы</a:t>
            </a:r>
            <a:r>
              <a:rPr lang="ru-RU" sz="2000" dirty="0">
                <a:solidFill>
                  <a:srgbClr val="11144F"/>
                </a:solidFill>
                <a:latin typeface="Times New Roman" panose="02020603050405020304" pitchFamily="18" charset="0"/>
                <a:cs typeface="Times New Roman" panose="02020603050405020304" pitchFamily="18" charset="0"/>
              </a:rPr>
              <a:t> быть соблюдены допустимые значения параметров/показателей качества, установленные в договоре о приеме сточных вод, который прилагается к договору на предоставление публичной услуги водоснабжения и канализации, или к договору на оказание публичной услуги канализации, а при отсутствии этих документов обеспечивается соблюдение этих допустимых значений, указанных в </a:t>
            </a:r>
            <a:r>
              <a:rPr lang="ru-RU" sz="2000" dirty="0" err="1">
                <a:solidFill>
                  <a:srgbClr val="11144F"/>
                </a:solidFill>
                <a:latin typeface="Times New Roman" panose="02020603050405020304" pitchFamily="18" charset="0"/>
                <a:cs typeface="Times New Roman" panose="02020603050405020304" pitchFamily="18" charset="0"/>
              </a:rPr>
              <a:t>настоящиму</a:t>
            </a:r>
            <a:r>
              <a:rPr lang="ru-RU" sz="2000" dirty="0">
                <a:solidFill>
                  <a:srgbClr val="11144F"/>
                </a:solidFill>
                <a:latin typeface="Times New Roman" panose="02020603050405020304" pitchFamily="18" charset="0"/>
                <a:cs typeface="Times New Roman" panose="02020603050405020304" pitchFamily="18" charset="0"/>
              </a:rPr>
              <a:t> Положению.</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ПДК загрязняющих веществ сточных вод в канализационную систему определяется для каждого потребителя в отдельности с учетом положений методологии расчета ПДК загрязняющих веществ в сточных водах, сбрасываемых в канализационную систему населенного пункта</a:t>
            </a:r>
            <a:r>
              <a:rPr lang="ro-RO" sz="2000" dirty="0">
                <a:solidFill>
                  <a:srgbClr val="11144F"/>
                </a:solidFill>
                <a:latin typeface="Times New Roman" panose="02020603050405020304" pitchFamily="18" charset="0"/>
                <a:cs typeface="Times New Roman" panose="02020603050405020304" pitchFamily="18" charset="0"/>
              </a:rPr>
              <a:t>.</a:t>
            </a:r>
            <a:endParaRPr lang="ru-RU" sz="2000" dirty="0">
              <a:solidFill>
                <a:srgbClr val="11144F"/>
              </a:solidFill>
              <a:latin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154987979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055802"/>
            <a:ext cx="8056572" cy="5222450"/>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Сброс сточных вод в канализационные сети населенных пунктов допускается только в том случае, если в результате данного действия:</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a) не причиняется ущерб гигиене и общественному здоровью, а также персоналу, эксплуатирующему канализационную систему и очистные сооружения;</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b) не снижается в результате накопления отложений транспортная способность коллекторных труб/каналов;</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c) не повреждаются строения и сооружения канализационных сетей, очистных сооружений, а также их оборудование;</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d) не нарушаются процессы очистки на очистных сооружениях, процессы переработки шлама или не сокращается способность их переработки;</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e) не создается опасность взрыва;</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f) не ухудшается качество сточных вод в публичной канализационной системе.</a:t>
            </a:r>
          </a:p>
          <a:p>
            <a:pPr marL="0" indent="0">
              <a:buNone/>
            </a:pPr>
            <a:endParaRPr lang="ro-RO" dirty="0"/>
          </a:p>
        </p:txBody>
      </p:sp>
    </p:spTree>
    <p:extLst>
      <p:ext uri="{BB962C8B-B14F-4D97-AF65-F5344CB8AC3E}">
        <p14:creationId xmlns:p14="http://schemas.microsoft.com/office/powerpoint/2010/main" val="408448302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294419"/>
            <a:ext cx="7884965" cy="5191221"/>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Сточные воды, которые сбрасываются в канализационные сети населенных пунктов и непосредственно в очистные сооружения, не должны содержать:</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a) взвешенные вещества, количество и размеры которых могут стать активным фактором для размытия каналов, что может привести к отложениям или помешать нормальному течению потока жидкости</a:t>
            </a:r>
            <a:r>
              <a:rPr lang="ro-RO" sz="20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b) вещества, характеризующиеся агрессивным химическим воздействием на материалы, из которых изготовлены канализационные сети, оборудование и трубы на сооружениях по очистке сточных вод;</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c) отравляющие или вредные вещества, которые самостоятельно или в смеси с канализационными водами могут представлять опасность для эксплуатационного персонала канализационной сети и очистного сооружения;</a:t>
            </a:r>
          </a:p>
          <a:p>
            <a:endParaRPr lang="ru-RU" dirty="0"/>
          </a:p>
          <a:p>
            <a:pPr marL="0" indent="0">
              <a:buNone/>
            </a:pPr>
            <a:endParaRPr lang="ro-RO" dirty="0"/>
          </a:p>
        </p:txBody>
      </p:sp>
    </p:spTree>
    <p:extLst>
      <p:ext uri="{BB962C8B-B14F-4D97-AF65-F5344CB8AC3E}">
        <p14:creationId xmlns:p14="http://schemas.microsoft.com/office/powerpoint/2010/main" val="41021035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94420"/>
            <a:ext cx="7776000" cy="4969580"/>
          </a:xfrm>
        </p:spPr>
        <p:txBody>
          <a:bodyPr/>
          <a:lstStyle/>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d)</a:t>
            </a:r>
            <a:r>
              <a:rPr lang="ro-RO" sz="2200" dirty="0">
                <a:solidFill>
                  <a:srgbClr val="11144F"/>
                </a:solidFill>
                <a:latin typeface="Times New Roman" panose="02020603050405020304" pitchFamily="18" charset="0"/>
                <a:cs typeface="Times New Roman" panose="02020603050405020304" pitchFamily="18" charset="0"/>
              </a:rPr>
              <a:t> </a:t>
            </a:r>
            <a:r>
              <a:rPr lang="ru-RU" sz="2200" dirty="0">
                <a:solidFill>
                  <a:srgbClr val="11144F"/>
                </a:solidFill>
                <a:latin typeface="Times New Roman" panose="02020603050405020304" pitchFamily="18" charset="0"/>
                <a:cs typeface="Times New Roman" panose="02020603050405020304" pitchFamily="18" charset="0"/>
              </a:rPr>
              <a:t>вещества любого рода, которые в плавающем или растворенном, коллоидном или взвешенном состоянии могут помешать нормальной эксплуатации труб/каналов и сооружений по очистке сточных вод или которые при взаимодействии с воздухом способны создавать взрывоопасные смеси, такие как бензин, бензол, эфиры, хлороформ, ацетилен, сернистый углерод, растворители, дихлорэтан и другие хлорированные углеводороды, вода или ил из ацетиленовых генераторов; </a:t>
            </a:r>
          </a:p>
          <a:p>
            <a:pPr marL="0" indent="0" algn="just">
              <a:buNone/>
            </a:pPr>
            <a:r>
              <a:rPr lang="en-US" sz="2200" dirty="0">
                <a:solidFill>
                  <a:srgbClr val="11144F"/>
                </a:solidFill>
                <a:latin typeface="Times New Roman" panose="02020603050405020304" pitchFamily="18" charset="0"/>
                <a:cs typeface="Times New Roman" panose="02020603050405020304" pitchFamily="18" charset="0"/>
              </a:rPr>
              <a:t>e) </a:t>
            </a:r>
            <a:r>
              <a:rPr lang="ru-MD" sz="2200" dirty="0">
                <a:solidFill>
                  <a:srgbClr val="11144F"/>
                </a:solidFill>
                <a:latin typeface="Times New Roman" panose="02020603050405020304" pitchFamily="18" charset="0"/>
                <a:cs typeface="Times New Roman" panose="02020603050405020304" pitchFamily="18" charset="0"/>
              </a:rPr>
              <a:t>вещества повышенной опасности</a:t>
            </a:r>
            <a:r>
              <a:rPr lang="ro-RO" sz="22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f) вещества, которые самостоятельно или в смеси с канализационными водами могут выделять запахи, способствующие загрязнению окружающей среды;</a:t>
            </a:r>
            <a:endParaRPr lang="ro-RO" sz="2200" dirty="0">
              <a:solidFill>
                <a:srgbClr val="11144F"/>
              </a:solidFill>
              <a:latin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884438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668544"/>
            <a:ext cx="7776000" cy="4595456"/>
          </a:xfrm>
        </p:spPr>
        <p:txBody>
          <a:bodyPr/>
          <a:lstStyle/>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g) красящие вещества, которые в силу своего количества и природы даже при их разбавлении в условиях канализационной сети или очистного сооружения, после их отвода вместе со сточными водами, изменяют цвет воды в естественном водоеме;</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h) вещества, замедляющие биологический процесс очистки сточных вод или переработки шлама; </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i) вещества, которые с трудом поддаются биологическому разложению;</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j) вещества, полученные в результате процесса матирования стекла</a:t>
            </a:r>
            <a:r>
              <a:rPr lang="ru-RU" dirty="0"/>
              <a:t>.</a:t>
            </a:r>
          </a:p>
        </p:txBody>
      </p:sp>
    </p:spTree>
    <p:extLst>
      <p:ext uri="{BB962C8B-B14F-4D97-AF65-F5344CB8AC3E}">
        <p14:creationId xmlns:p14="http://schemas.microsoft.com/office/powerpoint/2010/main" val="353509543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178351"/>
            <a:ext cx="7776000" cy="5085649"/>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Условия сброса сточных вод от потребителей в публичные канализационные сети устанавливаются оператором на основании норм предельно допустимых сбросов/ПДС загрязняющих веществ, сброшенных в приемники, согласно приложению № 2 к настоящему Положению. ПДК загрязнителей сточных вод рассчитывается оператором в соответствии с настоящим Положением,  который учитывает следующие аспекты:</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а) условия, установленные в природоохранном разрешении на специальное водопользование, выданные административным органом, подчиненным центральному специализированному органу государственного управления в области окружающей среды;</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b) техническое состояние и фактическая пропускная способность очистных сооружений, которые находятся в управлении/эксплуатации оператора</a:t>
            </a:r>
            <a:r>
              <a:rPr lang="ro-RO" sz="2000" dirty="0">
                <a:solidFill>
                  <a:srgbClr val="11144F"/>
                </a:solidFill>
                <a:latin typeface="Times New Roman" panose="02020603050405020304" pitchFamily="18" charset="0"/>
                <a:cs typeface="Times New Roman" panose="02020603050405020304" pitchFamily="18" charset="0"/>
              </a:rPr>
              <a:t>;</a:t>
            </a:r>
            <a:endParaRPr lang="ru-RU" sz="2000" b="1" dirty="0">
              <a:solidFill>
                <a:srgbClr val="11144F"/>
              </a:solidFill>
              <a:latin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241411683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536569"/>
            <a:ext cx="7776000" cy="4727431"/>
          </a:xfrm>
        </p:spPr>
        <p:txBody>
          <a:bodyPr/>
          <a:lstStyle/>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c) обеспечение защиты сетей и установок публичной системы канализации от разрушения в результате воздействия агрессивных сточных вод, образования легковоспламеняющихся и токсичных паров, на герметизацию труб и оборудования веществами, которые образуются из осадка;</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d) обеспечение очистки сточных вод, поступающих в публичную систему канализации.</a:t>
            </a:r>
          </a:p>
          <a:p>
            <a:endParaRPr lang="ro-RO" dirty="0"/>
          </a:p>
        </p:txBody>
      </p:sp>
    </p:spTree>
    <p:extLst>
      <p:ext uri="{BB962C8B-B14F-4D97-AF65-F5344CB8AC3E}">
        <p14:creationId xmlns:p14="http://schemas.microsoft.com/office/powerpoint/2010/main" val="3863155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640264"/>
            <a:ext cx="8056572" cy="4623736"/>
          </a:xfrm>
        </p:spPr>
        <p:txBody>
          <a:bodyPr/>
          <a:lstStyle/>
          <a:p>
            <a:pPr indent="0" algn="just">
              <a:spcAft>
                <a:spcPts val="0"/>
              </a:spcAft>
              <a:buNone/>
            </a:pPr>
            <a:r>
              <a:rPr lang="ru-RU" sz="2400" b="0" i="0" dirty="0">
                <a:solidFill>
                  <a:srgbClr val="11144F"/>
                </a:solidFill>
                <a:effectLst/>
                <a:latin typeface="Times New Roman" panose="02020603050405020304" pitchFamily="18" charset="0"/>
                <a:cs typeface="Times New Roman" panose="02020603050405020304" pitchFamily="18" charset="0"/>
              </a:rPr>
              <a:t>4) констатирование и рассмотрение случаев нарушения законодательства в области охраны окружающей среды и рационального использования природных ресурсов, включая административные правонарушения, применение санкций в соответствии с законодательством, расчет и возмещение ущерба, нанесенного компонентам окружающей среды согласно принципу «загрязнитель платит»;</a:t>
            </a:r>
          </a:p>
          <a:p>
            <a:pPr indent="0" algn="just">
              <a:spcAft>
                <a:spcPts val="0"/>
              </a:spcAft>
              <a:buNone/>
            </a:pPr>
            <a:r>
              <a:rPr lang="ru-RU" sz="2400" b="0" i="0" dirty="0">
                <a:solidFill>
                  <a:srgbClr val="11144F"/>
                </a:solidFill>
                <a:effectLst/>
                <a:latin typeface="Times New Roman" panose="02020603050405020304" pitchFamily="18" charset="0"/>
                <a:cs typeface="Times New Roman" panose="02020603050405020304" pitchFamily="18" charset="0"/>
              </a:rPr>
              <a:t>5) выполняет другие обязанности в областях своей деятельности, установленные нормативными актами.</a:t>
            </a:r>
          </a:p>
          <a:p>
            <a:endParaRPr lang="ro-RO" dirty="0"/>
          </a:p>
        </p:txBody>
      </p:sp>
    </p:spTree>
    <p:extLst>
      <p:ext uri="{BB962C8B-B14F-4D97-AF65-F5344CB8AC3E}">
        <p14:creationId xmlns:p14="http://schemas.microsoft.com/office/powerpoint/2010/main" val="234717845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433633" y="1216057"/>
            <a:ext cx="8220173" cy="5099901"/>
          </a:xfrm>
        </p:spPr>
        <p:txBody>
          <a:bodyPr/>
          <a:lstStyle/>
          <a:p>
            <a:pPr marL="0" indent="0" algn="just">
              <a:buNone/>
            </a:pPr>
            <a:r>
              <a:rPr lang="ru-RU" dirty="0"/>
              <a:t> </a:t>
            </a:r>
            <a:r>
              <a:rPr lang="ru-RU" sz="2000" dirty="0">
                <a:solidFill>
                  <a:srgbClr val="11144F"/>
                </a:solidFill>
                <a:latin typeface="Times New Roman" panose="02020603050405020304" pitchFamily="18" charset="0"/>
                <a:cs typeface="Times New Roman" panose="02020603050405020304" pitchFamily="18" charset="0"/>
              </a:rPr>
              <a:t>Оператор обязан осуществлять надзор за техническим состоянием публичной канализационной системы, контроль значения показателей/качества параметров сточных вод, сбрасываемых потребителями в канализационную систему, по отношению к ПДК загрязнителей, установленных и утвержденных для каждого отдельного потребителя, а также качество сточных вод, очищаемых при сбросе в приемник, в соответствии с положениями настоящего Положения.</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Периодичность отбора проб сточных вод, сбрасываемых в канализационную систему, устанавливается оператором для каждого потребителя при заключении договора о приеме сточных вод/договора на оказание/предоставление услуг водоснабжения и канализации с учетом:</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а) ПДК загрязняющих веществ относительно качества сбрасываемых промышленных сточных вод;</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b) фактических ежемесячных и ежегодных объемов сточных вод, сбрасываемых потребителями в канализационную систему</a:t>
            </a:r>
            <a:r>
              <a:rPr lang="ro-RO" sz="2000" dirty="0">
                <a:solidFill>
                  <a:srgbClr val="11144F"/>
                </a:solidFill>
                <a:latin typeface="Times New Roman" panose="02020603050405020304" pitchFamily="18" charset="0"/>
                <a:cs typeface="Times New Roman" panose="02020603050405020304" pitchFamily="18" charset="0"/>
              </a:rPr>
              <a:t>;</a:t>
            </a:r>
            <a:endParaRPr lang="ru-RU" sz="2000" dirty="0">
              <a:solidFill>
                <a:srgbClr val="11144F"/>
              </a:solidFill>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55958780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93427" y="1150070"/>
            <a:ext cx="7922672" cy="5458120"/>
          </a:xfrm>
        </p:spPr>
        <p:txBody>
          <a:bodyPr/>
          <a:lstStyle/>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c) данных о качестве сточных вод, сбрасываемых в публичную канализационную сеть, согласно результатам анализов проб сточных вод, выданных аккредитованной лабораторией</a:t>
            </a:r>
            <a:r>
              <a:rPr lang="ro-RO" sz="19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d) режима сброса сточных вод потребителем;</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e) требований, предъявляемых оператору природоохранным разрешением на специальное водопользование, выданным административным органом, подчиненным центральному специализированному органу государственного управления в области окружающей среды;</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f) соблюдения или несоблюдения потребителями условий сброса сточных вод в канализационную систему в предыдущем периоде;</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g) увеличения допустимого количества загрязняющих веществ сточных вод сбрасываемых потребителем по отношению к их ПДК;</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h) характеристики загрязняющих веществ в составе сточных вод в результате лабораторных исследований (анализов) исходя из деятельности/вида промышленности потребителя;</a:t>
            </a:r>
          </a:p>
          <a:p>
            <a:endParaRPr lang="ro-RO" dirty="0"/>
          </a:p>
        </p:txBody>
      </p:sp>
    </p:spTree>
    <p:extLst>
      <p:ext uri="{BB962C8B-B14F-4D97-AF65-F5344CB8AC3E}">
        <p14:creationId xmlns:p14="http://schemas.microsoft.com/office/powerpoint/2010/main" val="390654079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dirty="0"/>
              <a:t> </a:t>
            </a:r>
            <a:r>
              <a:rPr lang="ru-RU" sz="2000" dirty="0">
                <a:solidFill>
                  <a:srgbClr val="11144F"/>
                </a:solidFill>
                <a:latin typeface="Times New Roman" panose="02020603050405020304" pitchFamily="18" charset="0"/>
                <a:cs typeface="Times New Roman" panose="02020603050405020304" pitchFamily="18" charset="0"/>
              </a:rPr>
              <a:t>Уведомление о присоединении, договор о предоставлении публичной услуги водоснабжения и канализации и разрешение на специальное потребление пересматриваются в соответствии с действующими положениями.</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Для любого изменения в отношении объема и/или качества сточных вод, сбрасываемых в канализационные сети или в очистные сооружения, вследствие изменения производственных мощностей, производственных технологий или по другим причинам, потребитель обязан потребовать выдачи нового договора по приему сточных вод.</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С целью защиты здоровья населения и охраны окружающей среды сброс и/или отвод в приемник городских и промышленных сточных вод с содержанием загрязняющих веществ осуществляется только с соблюдением требований действующего законодательства и настоящего Положения.</a:t>
            </a:r>
            <a:endParaRPr lang="ro-RO" sz="2000" b="1"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74320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ctr">
              <a:buNone/>
            </a:pPr>
            <a:r>
              <a:rPr lang="ro-RO" sz="2000" b="1" dirty="0">
                <a:solidFill>
                  <a:srgbClr val="11144F"/>
                </a:solidFill>
                <a:latin typeface="Times New Roman" panose="02020603050405020304" pitchFamily="18" charset="0"/>
                <a:cs typeface="Times New Roman" panose="02020603050405020304" pitchFamily="18" charset="0"/>
              </a:rPr>
              <a:t> </a:t>
            </a:r>
            <a:r>
              <a:rPr lang="ru-RU" sz="2000" b="1" dirty="0">
                <a:solidFill>
                  <a:srgbClr val="11144F"/>
                </a:solidFill>
                <a:latin typeface="Times New Roman" panose="02020603050405020304" pitchFamily="18" charset="0"/>
                <a:cs typeface="Times New Roman" panose="02020603050405020304" pitchFamily="18" charset="0"/>
              </a:rPr>
              <a:t>СБРОС СТОЧНЫХ ВОД В ПРИЕМНИК</a:t>
            </a:r>
            <a:endParaRPr lang="ro-RO" sz="2000" b="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 Сточные воды, сбрасываемые в приемники, не должны содержать:</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а) загрязняющие вещества с повышенной степенью токсичности, превышающие показатели, предусмотренные в настоящему Положению, а также вещества, запрет на которые был установлен специальным исследованием;</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b) взвешенные вещества с превышением значений, которые могут привести к отложениям в малых водотоках или в озерных протоках;</a:t>
            </a: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c) вещества, которые могут привести к повышению мутности, образованию пены или изменению органолептических свойств водоприемников по сравнению с их естественным состоянием.</a:t>
            </a:r>
          </a:p>
          <a:p>
            <a:pPr marL="0" indent="0">
              <a:buNone/>
            </a:pPr>
            <a:r>
              <a:rPr lang="ru-RU" dirty="0"/>
              <a:t> </a:t>
            </a:r>
            <a:endParaRPr lang="ro-RO" dirty="0"/>
          </a:p>
        </p:txBody>
      </p:sp>
    </p:spTree>
    <p:extLst>
      <p:ext uri="{BB962C8B-B14F-4D97-AF65-F5344CB8AC3E}">
        <p14:creationId xmlns:p14="http://schemas.microsoft.com/office/powerpoint/2010/main" val="125095036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Сброс очищенных сточных вод в осушительные, ирригационные каналы или на сельскохозяйственные земли осуществляется только при условии проведения соответствующей очистки и по согласованию с управляющим/владельцем на основании разрешения, таким образом, что:</a:t>
            </a:r>
          </a:p>
          <a:p>
            <a:pPr marL="0" indent="0" algn="just">
              <a:buNone/>
            </a:pPr>
            <a:r>
              <a:rPr lang="ro-RO" sz="2100" dirty="0">
                <a:solidFill>
                  <a:srgbClr val="11144F"/>
                </a:solidFill>
                <a:latin typeface="Times New Roman" panose="02020603050405020304" pitchFamily="18" charset="0"/>
                <a:cs typeface="Times New Roman" panose="02020603050405020304" pitchFamily="18" charset="0"/>
              </a:rPr>
              <a:t>- </a:t>
            </a:r>
            <a:r>
              <a:rPr lang="ru-RU" sz="2100" dirty="0">
                <a:solidFill>
                  <a:srgbClr val="11144F"/>
                </a:solidFill>
                <a:latin typeface="Times New Roman" panose="02020603050405020304" pitchFamily="18" charset="0"/>
                <a:cs typeface="Times New Roman" panose="02020603050405020304" pitchFamily="18" charset="0"/>
              </a:rPr>
              <a:t>при использовании воды из каналов для орошения сельскохозяйственных культур предельно допустимые значения показателей качества должны сопоставляться со стандартом качества воды для орошения сельскохозяйственных культур;</a:t>
            </a:r>
          </a:p>
          <a:p>
            <a:pPr marL="0" indent="0" algn="just">
              <a:buNone/>
            </a:pPr>
            <a:r>
              <a:rPr lang="ro-RO" sz="2100" dirty="0">
                <a:solidFill>
                  <a:srgbClr val="11144F"/>
                </a:solidFill>
                <a:latin typeface="Times New Roman" panose="02020603050405020304" pitchFamily="18" charset="0"/>
                <a:cs typeface="Times New Roman" panose="02020603050405020304" pitchFamily="18" charset="0"/>
              </a:rPr>
              <a:t>- </a:t>
            </a:r>
            <a:r>
              <a:rPr lang="ru-RU" sz="2100" dirty="0">
                <a:solidFill>
                  <a:srgbClr val="11144F"/>
                </a:solidFill>
                <a:latin typeface="Times New Roman" panose="02020603050405020304" pitchFamily="18" charset="0"/>
                <a:cs typeface="Times New Roman" panose="02020603050405020304" pitchFamily="18" charset="0"/>
              </a:rPr>
              <a:t>при сбросе сточных вод в осушительный канал, сбрасывающий воды в приемник, предельно допустимые значения показателей качества должны соответствовать значениям, предусмотренным настоящим Положением.</a:t>
            </a:r>
          </a:p>
          <a:p>
            <a:endParaRPr lang="ro-RO" dirty="0"/>
          </a:p>
        </p:txBody>
      </p:sp>
    </p:spTree>
    <p:extLst>
      <p:ext uri="{BB962C8B-B14F-4D97-AF65-F5344CB8AC3E}">
        <p14:creationId xmlns:p14="http://schemas.microsoft.com/office/powerpoint/2010/main" val="20996995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 Операторы, владельцы очистных сооружений обязаны обеспечить монтаж и соответствующее функционирование средств измерения расхода сбрасываемых сточных вод с регистрацией и контролем расходов, способствовать отбору проб воды для анализа в установленных местах и монтированию автоматической системы контроля качества сбрасываемых сточных вод с измерением специфических для проводимой деятельности параметров. При сбросе сточных вод объемом более 500 л/сутки в приемник, расход которого превышает не менее чем в три раза расход сточных вод, в точке сброса предусматривается дисперсная/диффузионная система.</a:t>
            </a:r>
            <a:endParaRPr lang="ro-RO" sz="2200" dirty="0">
              <a:solidFill>
                <a:srgbClr val="11144F"/>
              </a:solidFill>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70396083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 В целях предупреждения загрязнений источников воды предусмотрено следующее:</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 </a:t>
            </a:r>
            <a:r>
              <a:rPr lang="ru-RU" sz="2000" dirty="0">
                <a:solidFill>
                  <a:srgbClr val="11144F"/>
                </a:solidFill>
                <a:latin typeface="Times New Roman" panose="02020603050405020304" pitchFamily="18" charset="0"/>
                <a:cs typeface="Times New Roman" panose="02020603050405020304" pitchFamily="18" charset="0"/>
              </a:rPr>
              <a:t>использование сточных воды/шлама, которые содержат биологически ценные вещества, для удобрения или орошения сельскохозяйственных или лесных земель, с согласия владельцев соответствующих земель и по согласованию с компетентными органами по улучшению земельных ресурсов. В зависимости от характера культуры может также потребоваться разрешение территориального центра общественного здоровья;</a:t>
            </a: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в этих случаях необходимо обеспечить водонепроницаемость всех полигонов для хранения шлама; возможные фильтраты, а также ливневые стоки, стекающие с этих полигонов, необходимо накапливать и очищать таким образом, чтобы они соответствовали требованиям настоящего Положения.</a:t>
            </a:r>
          </a:p>
          <a:p>
            <a:endParaRPr lang="ro-RO" dirty="0"/>
          </a:p>
        </p:txBody>
      </p:sp>
    </p:spTree>
    <p:extLst>
      <p:ext uri="{BB962C8B-B14F-4D97-AF65-F5344CB8AC3E}">
        <p14:creationId xmlns:p14="http://schemas.microsoft.com/office/powerpoint/2010/main" val="120636529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216058"/>
            <a:ext cx="7790697" cy="5137608"/>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Точкой отбора проб сточных вод, сбрасываемых в естественные водоприемники в соответствии с  требованиями настоящего Положения, является точка окончательного отвода сточных вод в приемник.</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Частота проверок и соответственно минимальное количество проб, отобранных в определенный период времени, устанавливаются в природоохранном разрешении на специальное потребление в зависимости от размера очистного сооружения и степени воздействия сбросов на приемник.</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 Городские сточные воды перед сбросом в приемники должны пройти мониторинг в соответствии с процедурами контроля, установленными в настоящем Положении.</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Мониторинг количества и качества сточных вод является обязанностью всех операторов/владельцев очистных сооружений, сточные воды из которых сбрасываются в приемники.</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93364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203596"/>
          </a:xfrm>
        </p:spPr>
        <p:txBody>
          <a:bodyPr/>
          <a:lstStyle/>
          <a:p>
            <a:pPr marL="0" indent="0" algn="ctr">
              <a:buNone/>
            </a:pPr>
            <a:r>
              <a:rPr lang="ru-RU" sz="2000" b="1" dirty="0">
                <a:solidFill>
                  <a:srgbClr val="11144F"/>
                </a:solidFill>
                <a:latin typeface="Times New Roman" panose="02020603050405020304" pitchFamily="18" charset="0"/>
                <a:cs typeface="Times New Roman" panose="02020603050405020304" pitchFamily="18" charset="0"/>
              </a:rPr>
              <a:t>УПРАВЛЕНИЕ ИЛОМ, ОБРАЗУЮЩИМСЯ В ОЧИСТНЫХ</a:t>
            </a:r>
            <a:r>
              <a:rPr lang="ro-RO" sz="2000" dirty="0">
                <a:solidFill>
                  <a:srgbClr val="11144F"/>
                </a:solidFill>
                <a:latin typeface="Times New Roman" panose="02020603050405020304" pitchFamily="18" charset="0"/>
                <a:cs typeface="Times New Roman" panose="02020603050405020304" pitchFamily="18" charset="0"/>
              </a:rPr>
              <a:t> </a:t>
            </a:r>
            <a:r>
              <a:rPr lang="ru-RU" sz="2000" b="1" dirty="0">
                <a:solidFill>
                  <a:srgbClr val="11144F"/>
                </a:solidFill>
                <a:latin typeface="Times New Roman" panose="02020603050405020304" pitchFamily="18" charset="0"/>
                <a:cs typeface="Times New Roman" panose="02020603050405020304" pitchFamily="18" charset="0"/>
              </a:rPr>
              <a:t>СООРУЖЕНИЯХ/СООРУЖЕНИЯХ ПРЕДВАРИТЕЛЬНОЙ</a:t>
            </a:r>
            <a:r>
              <a:rPr lang="ro-RO" sz="2000" dirty="0">
                <a:solidFill>
                  <a:srgbClr val="11144F"/>
                </a:solidFill>
                <a:latin typeface="Times New Roman" panose="02020603050405020304" pitchFamily="18" charset="0"/>
                <a:cs typeface="Times New Roman" panose="02020603050405020304" pitchFamily="18" charset="0"/>
              </a:rPr>
              <a:t> </a:t>
            </a:r>
            <a:r>
              <a:rPr lang="ru-RU" sz="2000" b="1" dirty="0">
                <a:solidFill>
                  <a:srgbClr val="11144F"/>
                </a:solidFill>
                <a:latin typeface="Times New Roman" panose="02020603050405020304" pitchFamily="18" charset="0"/>
                <a:cs typeface="Times New Roman" panose="02020603050405020304" pitchFamily="18" charset="0"/>
              </a:rPr>
              <a:t>ОЧИСТКИ СТОЧНЫХ ВОД</a:t>
            </a:r>
            <a:endParaRPr lang="ro-RO" sz="2000" b="1" dirty="0">
              <a:solidFill>
                <a:srgbClr val="11144F"/>
              </a:solidFill>
              <a:latin typeface="Times New Roman" panose="02020603050405020304" pitchFamily="18" charset="0"/>
              <a:cs typeface="Times New Roman" panose="02020603050405020304" pitchFamily="18" charset="0"/>
            </a:endParaRPr>
          </a:p>
          <a:p>
            <a:pPr marL="0" indent="0">
              <a:buNone/>
            </a:pPr>
            <a:r>
              <a:rPr lang="ru-RU" sz="2000" dirty="0">
                <a:solidFill>
                  <a:srgbClr val="11144F"/>
                </a:solidFill>
                <a:latin typeface="Times New Roman" panose="02020603050405020304" pitchFamily="18" charset="0"/>
                <a:cs typeface="Times New Roman" panose="02020603050405020304" pitchFamily="18" charset="0"/>
              </a:rPr>
              <a:t>Обработка и использование ила, образующегося на установках предварительной очистки/в очистных сооружениях сточных вод, устанавливаются в соответствии с технической документацией, применяемой в технологических/производственных процессах, и в соответствии с положениями нормативных актов. Осадок, полученный от водоочистки и от предварительной очистки сточных вод, обрабатывается в соответствии с проектами этих сооружений.</a:t>
            </a:r>
            <a:endParaRPr lang="ro-RO" sz="2000" dirty="0">
              <a:solidFill>
                <a:srgbClr val="11144F"/>
              </a:solidFill>
              <a:latin typeface="Times New Roman" panose="02020603050405020304" pitchFamily="18" charset="0"/>
              <a:cs typeface="Times New Roman" panose="02020603050405020304" pitchFamily="18" charset="0"/>
            </a:endParaRPr>
          </a:p>
          <a:p>
            <a:pPr marL="0" indent="0">
              <a:buNone/>
            </a:pPr>
            <a:r>
              <a:rPr lang="ru-RU" sz="2000" dirty="0">
                <a:solidFill>
                  <a:srgbClr val="11144F"/>
                </a:solidFill>
                <a:latin typeface="Times New Roman" panose="02020603050405020304" pitchFamily="18" charset="0"/>
                <a:cs typeface="Times New Roman" panose="02020603050405020304" pitchFamily="18" charset="0"/>
              </a:rPr>
              <a:t>После проведения специальных исследований ил, образующийся на очистных сооружениях сточных вод, используется в качестве органических удобрений, хранится на почве, наносится на почву как материал для заполнения (например, для борьбы с наводнениями) и в качестве строительного материала</a:t>
            </a:r>
            <a:r>
              <a:rPr lang="ro-RO" sz="2000" dirty="0">
                <a:solidFill>
                  <a:srgbClr val="11144F"/>
                </a:solidFill>
                <a:latin typeface="Times New Roman" panose="02020603050405020304" pitchFamily="18" charset="0"/>
                <a:cs typeface="Times New Roman" panose="02020603050405020304" pitchFamily="18" charset="0"/>
              </a:rPr>
              <a:t>.</a:t>
            </a:r>
            <a:endParaRPr lang="ro-RO" sz="2000" b="1"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65757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Управление отходами, в том числе жирами и илом, полученными на установках предварительной очистки/очистных сооружениях потребителей, возложено на потребителей и запрещается  их сброс в публичную систему канализации.</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Сброс фекального ила в сооружения по очистке сточных вод без предварительного согласия оператора запрещается. Оператор обязан осуществлять мониторинг сброса фекального ила в сооружения по очистке сточных вод, чтобы нарушение процессов очистки сточных вод не допускалось, а эффективность их очистки не снижалась.</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Сброс ила в водоемы через канализационные сети, с помощью машин, специализированных установок или любых других средств запрещается.</a:t>
            </a:r>
            <a:endParaRPr lang="ro-RO" sz="21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53511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3999" y="1294420"/>
            <a:ext cx="7979233" cy="4969580"/>
          </a:xfrm>
        </p:spPr>
        <p:txBody>
          <a:bodyPr/>
          <a:lstStyle/>
          <a:p>
            <a:pPr marL="0" indent="0">
              <a:buNone/>
            </a:pPr>
            <a:r>
              <a:rPr lang="ru-RU" sz="2000" b="0" i="0" dirty="0">
                <a:solidFill>
                  <a:srgbClr val="11144F"/>
                </a:solidFill>
                <a:effectLst/>
                <a:latin typeface="Times New Roman" panose="02020603050405020304" pitchFamily="18" charset="0"/>
                <a:cs typeface="Times New Roman" panose="02020603050405020304" pitchFamily="18" charset="0"/>
              </a:rPr>
              <a:t>В соответствии с областями деятельности и функциями,</a:t>
            </a: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Инспекция выполняет следующие обязанности</a:t>
            </a: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1" dirty="0">
                <a:solidFill>
                  <a:srgbClr val="11144F"/>
                </a:solidFill>
                <a:effectLst/>
                <a:latin typeface="Times New Roman" panose="02020603050405020304" pitchFamily="18" charset="0"/>
                <a:cs typeface="Times New Roman" panose="02020603050405020304" pitchFamily="18" charset="0"/>
              </a:rPr>
              <a:t>В области охраны водных ресурсов:</a:t>
            </a:r>
            <a:endParaRPr lang="ro-RO" sz="2000" b="0" i="1" dirty="0">
              <a:solidFill>
                <a:srgbClr val="11144F"/>
              </a:solidFill>
              <a:effectLst/>
              <a:latin typeface="Times New Roman" panose="02020603050405020304" pitchFamily="18" charset="0"/>
              <a:cs typeface="Times New Roman" panose="02020603050405020304" pitchFamily="18" charset="0"/>
            </a:endParaRP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a)</a:t>
            </a:r>
            <a:r>
              <a:rPr lang="ro-RO" sz="2000" b="0" i="0" dirty="0">
                <a:solidFill>
                  <a:srgbClr val="11144F"/>
                </a:solidFill>
                <a:effectLst/>
                <a:latin typeface="Times New Roman" panose="02020603050405020304" pitchFamily="18" charset="0"/>
                <a:cs typeface="Times New Roman" panose="02020603050405020304" pitchFamily="18" charset="0"/>
              </a:rPr>
              <a:t> </a:t>
            </a:r>
            <a:r>
              <a:rPr lang="ru-RU" sz="2000" b="0" i="0" dirty="0">
                <a:solidFill>
                  <a:srgbClr val="11144F"/>
                </a:solidFill>
                <a:effectLst/>
                <a:latin typeface="Times New Roman" panose="02020603050405020304" pitchFamily="18" charset="0"/>
                <a:cs typeface="Times New Roman" panose="02020603050405020304" pitchFamily="18" charset="0"/>
              </a:rPr>
              <a:t> осуществляет контроль за надлежащим использованием водных ресурсов, соблюдением норм водопотребления, рациональным использованием и наличием разрешительных документов в области управления водными ресурсами;</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b) осуществляет контроль и мониторинг соблюдения специального режима управления охранными зонами водных объектов, гидротехнических сооружений и водохранилищ с целью недопущения деятельности, нарушающей режим соответствующих зон;</a:t>
            </a:r>
          </a:p>
          <a:p>
            <a:pPr indent="0" algn="just">
              <a:spcAft>
                <a:spcPts val="0"/>
              </a:spcAft>
              <a:buNone/>
            </a:pPr>
            <a:r>
              <a:rPr lang="ru-RU" sz="2000" b="0" i="0" dirty="0">
                <a:solidFill>
                  <a:srgbClr val="11144F"/>
                </a:solidFill>
                <a:effectLst/>
                <a:latin typeface="Times New Roman" panose="02020603050405020304" pitchFamily="18" charset="0"/>
                <a:cs typeface="Times New Roman" panose="02020603050405020304" pitchFamily="18" charset="0"/>
              </a:rPr>
              <a:t>c) осуществляет контроль в целях препятствования проникновению загрязняющих веществ любого происхождения и свойства в водные объекты (в целом), в земли водного фонда или в земли, из которых возможен сток в поверхностный или подземный водный объект;</a:t>
            </a:r>
          </a:p>
          <a:p>
            <a:pPr marL="0" indent="0">
              <a:buNone/>
            </a:pPr>
            <a:endParaRPr lang="ro-RO" dirty="0"/>
          </a:p>
        </p:txBody>
      </p:sp>
    </p:spTree>
    <p:extLst>
      <p:ext uri="{BB962C8B-B14F-4D97-AF65-F5344CB8AC3E}">
        <p14:creationId xmlns:p14="http://schemas.microsoft.com/office/powerpoint/2010/main" val="146603181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Потребители, которые владеют установками предварительной очистки сточных вод, и операторы, управляющие сооружениями по очистке сточных вод, обязаны вести учет и ежегодно представлять в административный орган, подведомственный центральному отраслевому органу публичного управления в области охраны окружающей среды, информацию об илах, образующихся в процессе предварительной очистки/очистки сточных вод в соответствии с нормативными актами об управлении отходами.</a:t>
            </a:r>
            <a:endParaRPr lang="ro-RO"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1708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7"/>
            <a:ext cx="7941526" cy="5429839"/>
          </a:xfrm>
        </p:spPr>
        <p:txBody>
          <a:bodyPr/>
          <a:lstStyle/>
          <a:p>
            <a:pPr marL="0" indent="0" algn="ctr">
              <a:buNone/>
            </a:pPr>
            <a:r>
              <a:rPr lang="ro-RO" sz="2400" b="1" dirty="0">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ПОСТАНОВЛЕНИЕ № 890</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от 12-11-2013</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об утверждении Положения о требованиях к</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качеству окружающей среды для поверхностных вод</a:t>
            </a:r>
            <a:br>
              <a:rPr lang="ro-RO" sz="2000" dirty="0">
                <a:solidFill>
                  <a:srgbClr val="11144F"/>
                </a:solidFill>
                <a:latin typeface="Times New Roman" panose="02020603050405020304" pitchFamily="18" charset="0"/>
                <a:cs typeface="Times New Roman" panose="02020603050405020304" pitchFamily="18" charset="0"/>
              </a:rPr>
            </a:b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https://www.legis.md/cautare/getResults?doc_id=114535&amp;lang=ru</a:t>
            </a:r>
            <a:r>
              <a:rPr lang="ro-RO" sz="1600" dirty="0">
                <a:solidFill>
                  <a:srgbClr val="11144F"/>
                </a:solidFill>
                <a:latin typeface="Times New Roman" panose="02020603050405020304" pitchFamily="18" charset="0"/>
                <a:cs typeface="Times New Roman" panose="02020603050405020304" pitchFamily="18" charset="0"/>
              </a:rPr>
              <a:t>)</a:t>
            </a:r>
          </a:p>
          <a:p>
            <a:pPr marL="0" indent="0">
              <a:buNone/>
            </a:pPr>
            <a:r>
              <a:rPr lang="ru-RU" sz="2000" dirty="0">
                <a:solidFill>
                  <a:srgbClr val="11144F"/>
                </a:solidFill>
                <a:latin typeface="Times New Roman" panose="02020603050405020304" pitchFamily="18" charset="0"/>
                <a:cs typeface="Times New Roman" panose="02020603050405020304" pitchFamily="18" charset="0"/>
              </a:rPr>
              <a:t>Классификация поверхностных вод со ссылкой на требования к качеству вод осуществляется в целях:</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1) надзора за качеством поверхностных вод для предупреждения загрязнения определенными веществами, считающимися опасными для человека и окружающей среды;</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2) определения качества вод в целях установления класса их качества и типа их использования на основании результатов мониторинга; </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3) разработки и внедрения планов управления гидрографическими бассейнами;</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4) выявления водных объектов, которые не отвечают требованиям к качеству для присвоенного типа использования.</a:t>
            </a:r>
          </a:p>
          <a:p>
            <a:endParaRPr lang="ro-RO" dirty="0"/>
          </a:p>
        </p:txBody>
      </p:sp>
    </p:spTree>
    <p:extLst>
      <p:ext uri="{BB962C8B-B14F-4D97-AF65-F5344CB8AC3E}">
        <p14:creationId xmlns:p14="http://schemas.microsoft.com/office/powerpoint/2010/main" val="236385113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Чтобы присвоить класс качества поверхностным водным объектам, осуществляется мониторинг в соответствии с процедурами, установленными в ежегодных Программах мониторинга, разработанными и утвержденными центральным органом публичного управления по охране окружающей среды, посредством подведомственных учреждений, с полномочиями по проведению мониторинга, с указанием частоты отбора проб, которая должна составить, по крайней мере, один образец в месяц на одну точку мониторинга, равномерно распределенного в течение всего года, за исключением: </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1) вод, используемых для купания, в случае которых будут отобраны две пробы на протяжении месяца, предшествующего периоду купания, и один раз в месяц на протяжении периода купания;</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2) анализа гидробиологических элементов, проводимого согласно программам мониторинга, но не реже одного раза в квартал.</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68733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250730"/>
          </a:xfrm>
        </p:spPr>
        <p:txBody>
          <a:bodyPr/>
          <a:lstStyle/>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Классификация поверхностных вод осуществляется на основании результатов мониторинга качества воды, предусматривается разграничение поверхностных вод по пяти классам качества:</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a:t>
            </a:r>
            <a:r>
              <a:rPr lang="ru-RU" sz="2000" i="1" u="sng" dirty="0">
                <a:solidFill>
                  <a:srgbClr val="0000FF"/>
                </a:solidFill>
                <a:latin typeface="Times New Roman" panose="02020603050405020304" pitchFamily="18" charset="0"/>
                <a:cs typeface="Times New Roman" panose="02020603050405020304" pitchFamily="18" charset="0"/>
              </a:rPr>
              <a:t>I классу качества</a:t>
            </a:r>
            <a:r>
              <a:rPr lang="ru-RU" sz="2000" u="sng" dirty="0">
                <a:solidFill>
                  <a:srgbClr val="0000FF"/>
                </a:solidFill>
                <a:latin typeface="Times New Roman" panose="02020603050405020304" pitchFamily="18" charset="0"/>
                <a:cs typeface="Times New Roman" panose="02020603050405020304" pitchFamily="18" charset="0"/>
              </a:rPr>
              <a:t> (очень хорошему) </a:t>
            </a:r>
            <a:r>
              <a:rPr lang="ru-RU" sz="2000" dirty="0">
                <a:solidFill>
                  <a:srgbClr val="11144F"/>
                </a:solidFill>
                <a:latin typeface="Times New Roman" panose="02020603050405020304" pitchFamily="18" charset="0"/>
                <a:cs typeface="Times New Roman" panose="02020603050405020304" pitchFamily="18" charset="0"/>
              </a:rPr>
              <a:t>соответствуют поверхностные воды, в которых нет изменений (или они очень малы) физико-химических и биологических значений качества. Концентрации синтетических загрязняющих веществ не влияют на функционирование водных экосистем и не приносят вреда здоровью человека. Поверхностные воды этого класса предназначены для всех типов использования.</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i="1" u="sng" dirty="0">
                <a:solidFill>
                  <a:srgbClr val="0000FF"/>
                </a:solidFill>
                <a:latin typeface="Times New Roman" panose="02020603050405020304" pitchFamily="18" charset="0"/>
                <a:cs typeface="Times New Roman" panose="02020603050405020304" pitchFamily="18" charset="0"/>
              </a:rPr>
              <a:t>II классу качества (хорошему) </a:t>
            </a:r>
            <a:r>
              <a:rPr lang="ru-RU" sz="2000" dirty="0">
                <a:solidFill>
                  <a:srgbClr val="11144F"/>
                </a:solidFill>
                <a:latin typeface="Times New Roman" panose="02020603050405020304" pitchFamily="18" charset="0"/>
                <a:cs typeface="Times New Roman" panose="02020603050405020304" pitchFamily="18" charset="0"/>
              </a:rPr>
              <a:t>соответствуют поверхностные воды, которые в некоторой степени были затронуты человеческой деятельностью, но все же способны обеспечивать все потребности должным образом. Деятельность водных экосистем не затронута. Простые методы обработки достаточны для приготовления питьевой воды</a:t>
            </a:r>
            <a:r>
              <a:rPr lang="ru-RU" dirty="0"/>
              <a:t>.</a:t>
            </a:r>
            <a:endParaRPr lang="ro-RO" dirty="0"/>
          </a:p>
        </p:txBody>
      </p:sp>
    </p:spTree>
    <p:extLst>
      <p:ext uri="{BB962C8B-B14F-4D97-AF65-F5344CB8AC3E}">
        <p14:creationId xmlns:p14="http://schemas.microsoft.com/office/powerpoint/2010/main" val="13172632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000" i="1" u="sng" dirty="0">
                <a:solidFill>
                  <a:srgbClr val="0000FF"/>
                </a:solidFill>
                <a:latin typeface="Times New Roman" panose="02020603050405020304" pitchFamily="18" charset="0"/>
                <a:cs typeface="Times New Roman" panose="02020603050405020304" pitchFamily="18" charset="0"/>
              </a:rPr>
              <a:t>III классу качества</a:t>
            </a:r>
            <a:r>
              <a:rPr lang="ru-RU" sz="2000" u="sng" dirty="0">
                <a:solidFill>
                  <a:srgbClr val="0000FF"/>
                </a:solidFill>
                <a:latin typeface="Times New Roman" panose="02020603050405020304" pitchFamily="18" charset="0"/>
                <a:cs typeface="Times New Roman" panose="02020603050405020304" pitchFamily="18" charset="0"/>
              </a:rPr>
              <a:t> (умеренно загрязненному)</a:t>
            </a:r>
            <a:r>
              <a:rPr lang="ru-RU" sz="2000" u="sng" dirty="0">
                <a:solidFill>
                  <a:srgbClr val="11144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соответствуют поверхностные воды, физико-химические и биологические значения которых умеренно отклонены от природного фонда качества воды из-за человеческой деятельности. Регистрируются умеренные признаки нарушения функционирования экосистемы, но условия, необходимые для лососевых, не могут быть обеспечены. Простой обработки недостаточно для использования питьевой воды, и применяются обычные методы обработки.</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a:t>
            </a:r>
            <a:r>
              <a:rPr lang="ru-RU" sz="2000" i="1" u="sng" dirty="0">
                <a:solidFill>
                  <a:srgbClr val="0000FF"/>
                </a:solidFill>
                <a:latin typeface="Times New Roman" panose="02020603050405020304" pitchFamily="18" charset="0"/>
                <a:cs typeface="Times New Roman" panose="02020603050405020304" pitchFamily="18" charset="0"/>
              </a:rPr>
              <a:t>IV классу качества </a:t>
            </a:r>
            <a:r>
              <a:rPr lang="ru-RU" sz="2000" u="sng" dirty="0">
                <a:solidFill>
                  <a:srgbClr val="0000FF"/>
                </a:solidFill>
                <a:latin typeface="Times New Roman" panose="02020603050405020304" pitchFamily="18" charset="0"/>
                <a:cs typeface="Times New Roman" panose="02020603050405020304" pitchFamily="18" charset="0"/>
              </a:rPr>
              <a:t>(загрязненному)</a:t>
            </a:r>
            <a:r>
              <a:rPr lang="ru-RU" sz="2000" u="sng" dirty="0">
                <a:solidFill>
                  <a:srgbClr val="11144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соответствуют поверхностные воды, свидетельствующие о значительных отклонениях от физико-химических и биологических значений качества от природного фонда качества воды из-за человеческой деятельности. Условия для карповых не могут быть обеспечены. Воды не соответствуют требованиям для питьевой воды без интенсивной обработки.</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94700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endParaRPr lang="ro-RO" sz="2400" i="1" u="sng" dirty="0">
              <a:solidFill>
                <a:srgbClr val="0000FF"/>
              </a:solidFill>
              <a:latin typeface="Times New Roman" panose="02020603050405020304" pitchFamily="18" charset="0"/>
              <a:cs typeface="Times New Roman" panose="02020603050405020304" pitchFamily="18" charset="0"/>
            </a:endParaRPr>
          </a:p>
          <a:p>
            <a:pPr marL="0" indent="0" algn="just">
              <a:buNone/>
            </a:pPr>
            <a:endParaRPr lang="ro-RO" sz="2400" i="1" u="sng" dirty="0">
              <a:solidFill>
                <a:srgbClr val="0000FF"/>
              </a:solidFill>
              <a:latin typeface="Times New Roman" panose="02020603050405020304" pitchFamily="18" charset="0"/>
              <a:cs typeface="Times New Roman" panose="02020603050405020304" pitchFamily="18" charset="0"/>
            </a:endParaRPr>
          </a:p>
          <a:p>
            <a:pPr marL="0" indent="0" algn="just">
              <a:buNone/>
            </a:pPr>
            <a:r>
              <a:rPr lang="ru-RU" sz="2400" i="1" u="sng" dirty="0">
                <a:solidFill>
                  <a:srgbClr val="0000FF"/>
                </a:solidFill>
                <a:latin typeface="Times New Roman" panose="02020603050405020304" pitchFamily="18" charset="0"/>
                <a:cs typeface="Times New Roman" panose="02020603050405020304" pitchFamily="18" charset="0"/>
              </a:rPr>
              <a:t>V классу качества</a:t>
            </a:r>
            <a:r>
              <a:rPr lang="ru-RU" sz="2400" u="sng" dirty="0">
                <a:solidFill>
                  <a:srgbClr val="0000FF"/>
                </a:solidFill>
                <a:latin typeface="Times New Roman" panose="02020603050405020304" pitchFamily="18" charset="0"/>
                <a:cs typeface="Times New Roman" panose="02020603050405020304" pitchFamily="18" charset="0"/>
              </a:rPr>
              <a:t> (очень загрязненному) </a:t>
            </a:r>
            <a:r>
              <a:rPr lang="ru-RU" sz="2400" dirty="0">
                <a:solidFill>
                  <a:srgbClr val="11144F"/>
                </a:solidFill>
                <a:latin typeface="Times New Roman" panose="02020603050405020304" pitchFamily="18" charset="0"/>
                <a:cs typeface="Times New Roman" panose="02020603050405020304" pitchFamily="18" charset="0"/>
              </a:rPr>
              <a:t>соответствуют поверхностные воды, которые свидетельствуют о значительных отклонениях физико-химических и биологических значений качества от природного фонда качества воды из-за человеческой деятельности. Биологические компоненты, особенно для рыбоводства, повреждены, и вода не может использоваться для питья.</a:t>
            </a:r>
            <a:endParaRPr lang="ro-RO" sz="24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97333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 Пересмотр параметров и числовых значений показателей качества воды будет проводиться с учетом: </a:t>
            </a:r>
            <a:br>
              <a:rPr lang="ru-RU" sz="2200" dirty="0">
                <a:solidFill>
                  <a:srgbClr val="11144F"/>
                </a:solidFill>
                <a:latin typeface="Times New Roman" panose="02020603050405020304" pitchFamily="18" charset="0"/>
                <a:cs typeface="Times New Roman" panose="02020603050405020304" pitchFamily="18" charset="0"/>
              </a:rPr>
            </a:br>
            <a:r>
              <a:rPr lang="ru-RU" sz="2200" dirty="0">
                <a:solidFill>
                  <a:srgbClr val="11144F"/>
                </a:solidFill>
                <a:latin typeface="Times New Roman" panose="02020603050405020304" pitchFamily="18" charset="0"/>
                <a:cs typeface="Times New Roman" panose="02020603050405020304" pitchFamily="18" charset="0"/>
              </a:rPr>
              <a:t>1) международных обязательств Республики Молдова;</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2) достижений в научной среде и международных требований к качеству воды; </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3) возможностей мониторинга, оценки и/или проведения лабораторных анализов;</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4) информации о новых выбросах и сливах загрязняющих веществ из источников загрязнения в поверхностные водные объекты;</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5) обоснованных предложений, представленных заинтересованными сторонами. </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endParaRPr lang="ro-RO"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63310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ctr">
              <a:buNone/>
            </a:pPr>
            <a:r>
              <a:rPr lang="ru-RU" sz="2400" b="1" dirty="0">
                <a:solidFill>
                  <a:srgbClr val="11144F"/>
                </a:solidFill>
                <a:latin typeface="Times New Roman" panose="02020603050405020304" pitchFamily="18" charset="0"/>
                <a:cs typeface="Times New Roman" panose="02020603050405020304" pitchFamily="18" charset="0"/>
              </a:rPr>
              <a:t>ПОСТАНОВЛЕНИЕ № 949</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от 25-11-2013</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об утверждении Положения о зонах санитарной охраны водозаборов</a:t>
            </a:r>
            <a:br>
              <a:rPr lang="ro-RO" sz="2400" b="1" dirty="0">
                <a:solidFill>
                  <a:srgbClr val="11144F"/>
                </a:solidFill>
                <a:latin typeface="Times New Roman" panose="02020603050405020304" pitchFamily="18" charset="0"/>
                <a:cs typeface="Times New Roman" panose="02020603050405020304" pitchFamily="18" charset="0"/>
              </a:rPr>
            </a:b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https://www.legis.md/cautare/getResults?doc_id=114430&amp;lang=ru</a:t>
            </a:r>
            <a:r>
              <a:rPr lang="ro-RO" sz="1600" dirty="0">
                <a:solidFill>
                  <a:srgbClr val="11144F"/>
                </a:solidFill>
                <a:latin typeface="Times New Roman" panose="02020603050405020304" pitchFamily="18" charset="0"/>
                <a:cs typeface="Times New Roman" panose="02020603050405020304" pitchFamily="18" charset="0"/>
              </a:rPr>
              <a:t>)</a:t>
            </a:r>
          </a:p>
          <a:p>
            <a:pPr marL="0" indent="0" algn="ctr">
              <a:buNone/>
            </a:pPr>
            <a:endParaRPr lang="ro-RO" sz="1600" dirty="0">
              <a:solidFill>
                <a:srgbClr val="11144F"/>
              </a:solidFill>
              <a:latin typeface="Times New Roman" panose="02020603050405020304" pitchFamily="18" charset="0"/>
              <a:cs typeface="Times New Roman" panose="02020603050405020304" pitchFamily="18" charset="0"/>
            </a:endParaRPr>
          </a:p>
          <a:p>
            <a:pPr marL="0" indent="0" algn="ctr">
              <a:buNone/>
            </a:pPr>
            <a:endParaRPr lang="ro-RO" sz="16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Нормы в отношении характера и размера зон санитарной охраны устанавливаются для</a:t>
            </a:r>
            <a:r>
              <a:rPr lang="ro-RO" sz="2200" dirty="0">
                <a:solidFill>
                  <a:srgbClr val="11144F"/>
                </a:solidFill>
                <a:latin typeface="Times New Roman" panose="02020603050405020304" pitchFamily="18" charset="0"/>
                <a:cs typeface="Times New Roman" panose="02020603050405020304" pitchFamily="18" charset="0"/>
              </a:rPr>
              <a:t> </a:t>
            </a:r>
            <a:r>
              <a:rPr lang="ru-RU" sz="2200" dirty="0">
                <a:solidFill>
                  <a:srgbClr val="11144F"/>
                </a:solidFill>
                <a:latin typeface="Times New Roman" panose="02020603050405020304" pitchFamily="18" charset="0"/>
                <a:cs typeface="Times New Roman" panose="02020603050405020304" pitchFamily="18" charset="0"/>
              </a:rPr>
              <a:t>подземных или поверхностных источников водозабора для водоснабжения населения, экономических агентов пищевой и фармацевтической промышленности, медицинских и социально-культурных учреждений и установок для систем питьевого водоснабжения</a:t>
            </a:r>
            <a:r>
              <a:rPr lang="ro-RO" sz="2200" dirty="0">
                <a:solidFill>
                  <a:srgbClr val="11144F"/>
                </a:solidFill>
                <a:latin typeface="Times New Roman" panose="02020603050405020304" pitchFamily="18" charset="0"/>
                <a:cs typeface="Times New Roman" panose="02020603050405020304" pitchFamily="18" charset="0"/>
              </a:rPr>
              <a:t>.</a:t>
            </a:r>
            <a:endParaRPr lang="ru-RU"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05599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216058"/>
            <a:ext cx="7884965" cy="5203596"/>
          </a:xfrm>
        </p:spPr>
        <p:txBody>
          <a:bodyPr/>
          <a:lstStyle/>
          <a:p>
            <a:pPr marL="0" indent="0" algn="just">
              <a:buNone/>
            </a:pPr>
            <a:r>
              <a:rPr lang="ru-RU" sz="2000" i="1" u="sng" dirty="0">
                <a:solidFill>
                  <a:srgbClr val="0000FF"/>
                </a:solidFill>
                <a:latin typeface="Times New Roman" panose="02020603050405020304" pitchFamily="18" charset="0"/>
                <a:cs typeface="Times New Roman" panose="02020603050405020304" pitchFamily="18" charset="0"/>
              </a:rPr>
              <a:t>зона санитарной охраны строгого режима</a:t>
            </a:r>
            <a:r>
              <a:rPr lang="ru-RU" sz="2000" i="1" dirty="0">
                <a:solidFill>
                  <a:srgbClr val="11144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 прилегающие к водозабору территории, где запрещено любое размещение для пользования или деятельности, которая не имеет функциональной связи с обслуживанием установок водоснабжения или могла бы привести к загрязнению водных источников;</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i="1" u="sng" dirty="0">
                <a:solidFill>
                  <a:srgbClr val="0000FF"/>
                </a:solidFill>
                <a:latin typeface="Times New Roman" panose="02020603050405020304" pitchFamily="18" charset="0"/>
                <a:cs typeface="Times New Roman" panose="02020603050405020304" pitchFamily="18" charset="0"/>
              </a:rPr>
              <a:t>зона санитарной охраны ограниченного режима</a:t>
            </a:r>
            <a:r>
              <a:rPr lang="ru-RU" sz="2000" u="sng" dirty="0">
                <a:solidFill>
                  <a:srgbClr val="0000F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 территория вокруг зоны санитарной охраны строгого режима, чтобы в результате применения защитных мер была устранена опасность ухудшения качества воды;</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i="1" u="sng" dirty="0">
                <a:solidFill>
                  <a:srgbClr val="0000FF"/>
                </a:solidFill>
                <a:latin typeface="Times New Roman" panose="02020603050405020304" pitchFamily="18" charset="0"/>
                <a:cs typeface="Times New Roman" panose="02020603050405020304" pitchFamily="18" charset="0"/>
              </a:rPr>
              <a:t>зона санитарной охраны с режимом наблюдения</a:t>
            </a:r>
            <a:r>
              <a:rPr lang="ru-RU" sz="2000" i="1" dirty="0">
                <a:solidFill>
                  <a:srgbClr val="11144F"/>
                </a:solidFill>
                <a:latin typeface="Times New Roman" panose="02020603050405020304" pitchFamily="18" charset="0"/>
                <a:cs typeface="Times New Roman" panose="02020603050405020304" pitchFamily="18" charset="0"/>
              </a:rPr>
              <a:t> </a:t>
            </a:r>
            <a:r>
              <a:rPr lang="ru-RU" sz="2000" dirty="0">
                <a:solidFill>
                  <a:srgbClr val="11144F"/>
                </a:solidFill>
                <a:latin typeface="Times New Roman" panose="02020603050405020304" pitchFamily="18" charset="0"/>
                <a:cs typeface="Times New Roman" panose="02020603050405020304" pitchFamily="18" charset="0"/>
              </a:rPr>
              <a:t>– ареал между поверхностными и/или подземными областями водоснабжения и </a:t>
            </a:r>
            <a:r>
              <a:rPr lang="ru-RU" sz="2000" dirty="0" err="1">
                <a:solidFill>
                  <a:srgbClr val="11144F"/>
                </a:solidFill>
                <a:latin typeface="Times New Roman" panose="02020603050405020304" pitchFamily="18" charset="0"/>
                <a:cs typeface="Times New Roman" panose="02020603050405020304" pitchFamily="18" charset="0"/>
              </a:rPr>
              <a:t>водоразгрузки</a:t>
            </a:r>
            <a:r>
              <a:rPr lang="ru-RU" sz="2000" dirty="0">
                <a:solidFill>
                  <a:srgbClr val="11144F"/>
                </a:solidFill>
                <a:latin typeface="Times New Roman" panose="02020603050405020304" pitchFamily="18" charset="0"/>
                <a:cs typeface="Times New Roman" panose="02020603050405020304" pitchFamily="18" charset="0"/>
              </a:rPr>
              <a:t> подземных грунтовых вод через естественные выходы (источники), системы дренажа и скважины и предназначена для обеспечения защиты от </a:t>
            </a:r>
            <a:r>
              <a:rPr lang="ru-RU" sz="2000" dirty="0" err="1">
                <a:solidFill>
                  <a:srgbClr val="11144F"/>
                </a:solidFill>
                <a:latin typeface="Times New Roman" panose="02020603050405020304" pitchFamily="18" charset="0"/>
                <a:cs typeface="Times New Roman" panose="02020603050405020304" pitchFamily="18" charset="0"/>
              </a:rPr>
              <a:t>долгоразлагаемых</a:t>
            </a:r>
            <a:r>
              <a:rPr lang="ru-RU" sz="2000" dirty="0">
                <a:solidFill>
                  <a:srgbClr val="11144F"/>
                </a:solidFill>
                <a:latin typeface="Times New Roman" panose="02020603050405020304" pitchFamily="18" charset="0"/>
                <a:cs typeface="Times New Roman" panose="02020603050405020304" pitchFamily="18" charset="0"/>
              </a:rPr>
              <a:t> или </a:t>
            </a:r>
            <a:r>
              <a:rPr lang="ru-RU" sz="2000" dirty="0" err="1">
                <a:solidFill>
                  <a:srgbClr val="11144F"/>
                </a:solidFill>
                <a:latin typeface="Times New Roman" panose="02020603050405020304" pitchFamily="18" charset="0"/>
                <a:cs typeface="Times New Roman" panose="02020603050405020304" pitchFamily="18" charset="0"/>
              </a:rPr>
              <a:t>неразлагаемых</a:t>
            </a:r>
            <a:r>
              <a:rPr lang="ru-RU" sz="2000" dirty="0">
                <a:solidFill>
                  <a:srgbClr val="11144F"/>
                </a:solidFill>
                <a:latin typeface="Times New Roman" panose="02020603050405020304" pitchFamily="18" charset="0"/>
                <a:cs typeface="Times New Roman" panose="02020603050405020304" pitchFamily="18" charset="0"/>
              </a:rPr>
              <a:t> загрязняющих веществ и восстановления дебита, сниженного из-за водозабора.</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66722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100" dirty="0">
                <a:latin typeface="Times New Roman" panose="02020603050405020304" pitchFamily="18" charset="0"/>
                <a:cs typeface="Times New Roman" panose="02020603050405020304" pitchFamily="18" charset="0"/>
              </a:rPr>
              <a:t> </a:t>
            </a:r>
            <a:r>
              <a:rPr lang="ru-RU" sz="2100" dirty="0">
                <a:solidFill>
                  <a:srgbClr val="11144F"/>
                </a:solidFill>
                <a:latin typeface="Times New Roman" panose="02020603050405020304" pitchFamily="18" charset="0"/>
                <a:cs typeface="Times New Roman" panose="02020603050405020304" pitchFamily="18" charset="0"/>
              </a:rPr>
              <a:t>Зоны санитарной охраны создаются в рамках трех периметров: </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а) периметр I – зона санитарной охраны строгого режима включает территорию водозабора; </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b) периметр II – зона санитарной охраны ограниченного режима;</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c) периметр III – зона санитарной охраны с наблюдательным режимом включает прилегающие территории, на которых предусмотрено проведение защитных мер от загрязнения воды.</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Обустройство и содержание зоны санитарной охраны I периметра возлагается на пользователя водозабора.</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Обустройство и содержание зон санитарной</a:t>
            </a:r>
            <a:r>
              <a:rPr lang="ro-RO" sz="2100" dirty="0">
                <a:solidFill>
                  <a:srgbClr val="11144F"/>
                </a:solidFill>
                <a:latin typeface="Times New Roman" panose="02020603050405020304" pitchFamily="18" charset="0"/>
                <a:cs typeface="Times New Roman" panose="02020603050405020304" pitchFamily="18" charset="0"/>
              </a:rPr>
              <a:t> </a:t>
            </a:r>
            <a:r>
              <a:rPr lang="ru-RU" sz="2100" dirty="0">
                <a:solidFill>
                  <a:srgbClr val="11144F"/>
                </a:solidFill>
                <a:latin typeface="Times New Roman" panose="02020603050405020304" pitchFamily="18" charset="0"/>
                <a:cs typeface="Times New Roman" panose="02020603050405020304" pitchFamily="18" charset="0"/>
              </a:rPr>
              <a:t>охраны II и III периметров возлагаются на органы местного публичного управления</a:t>
            </a:r>
            <a:r>
              <a:rPr lang="ro-RO" sz="2000" dirty="0">
                <a:solidFill>
                  <a:srgbClr val="11144F"/>
                </a:solidFill>
                <a:latin typeface="Times New Roman" panose="02020603050405020304" pitchFamily="18" charset="0"/>
                <a:cs typeface="Times New Roman" panose="02020603050405020304" pitchFamily="18" charset="0"/>
              </a:rPr>
              <a:t>.</a:t>
            </a:r>
            <a:endParaRPr lang="ro-RO" sz="21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74038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3999" y="1695450"/>
            <a:ext cx="7856685" cy="4545094"/>
          </a:xfrm>
        </p:spPr>
        <p:txBody>
          <a:bodyPr/>
          <a:lstStyle/>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d) контролирует порядок функционирования сооружений очистки сточных вод и соблюдение условий качества сбрасываемых сточных вод, в соответствии с действующими нормативами;</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e) контролирует соблюдение условий использования водных ресурсов и сброса сточных вод согласно имеющимся разрешительным документам;</a:t>
            </a:r>
          </a:p>
          <a:p>
            <a:pPr indent="0" algn="just">
              <a:spcAft>
                <a:spcPts val="0"/>
              </a:spcAft>
              <a:buNone/>
            </a:pPr>
            <a:r>
              <a:rPr lang="ru-RU" sz="2100" b="0" i="0" dirty="0">
                <a:solidFill>
                  <a:srgbClr val="11144F"/>
                </a:solidFill>
                <a:effectLst/>
                <a:latin typeface="Times New Roman" panose="02020603050405020304" pitchFamily="18" charset="0"/>
                <a:cs typeface="Times New Roman" panose="02020603050405020304" pitchFamily="18" charset="0"/>
              </a:rPr>
              <a:t>f) в контексте надзора за публичной собственностью и другими ценностями, охраняемыми согласно законодательству, проводит внезапные проверки в порядке и в пределах, предусмотренных законом, для выявления и противодействия случаям ненадлежащего/несанкционированного использования водных ресурсов, несанкционированного сброса сточных вод.</a:t>
            </a:r>
          </a:p>
          <a:p>
            <a:pPr marL="0" indent="0">
              <a:buNone/>
            </a:pPr>
            <a:endParaRPr lang="ro-RO" dirty="0"/>
          </a:p>
        </p:txBody>
      </p:sp>
    </p:spTree>
    <p:extLst>
      <p:ext uri="{BB962C8B-B14F-4D97-AF65-F5344CB8AC3E}">
        <p14:creationId xmlns:p14="http://schemas.microsoft.com/office/powerpoint/2010/main" val="206375995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509047" y="1197204"/>
            <a:ext cx="8342721" cy="5297864"/>
          </a:xfrm>
        </p:spPr>
        <p:txBody>
          <a:bodyPr/>
          <a:lstStyle/>
          <a:p>
            <a:pPr marL="0" indent="0" algn="ctr">
              <a:buNone/>
            </a:pPr>
            <a:r>
              <a:rPr lang="ru-RU" sz="1900" b="1" dirty="0">
                <a:solidFill>
                  <a:srgbClr val="11144F"/>
                </a:solidFill>
                <a:latin typeface="Times New Roman" panose="02020603050405020304" pitchFamily="18" charset="0"/>
                <a:cs typeface="Times New Roman" panose="02020603050405020304" pitchFamily="18" charset="0"/>
              </a:rPr>
              <a:t>Факторы, определяющие риски загрязнения водозаборов</a:t>
            </a:r>
            <a:endParaRPr lang="ro-RO" sz="1900" b="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Процесс загрязнения водозаборов может произойти из-за человеческой деятельности, экономической и социальной, и главными рисками загрязнения могут быть:</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1900" dirty="0">
                <a:solidFill>
                  <a:srgbClr val="11144F"/>
                </a:solidFill>
                <a:latin typeface="Times New Roman" panose="02020603050405020304" pitchFamily="18" charset="0"/>
                <a:cs typeface="Times New Roman" panose="02020603050405020304" pitchFamily="18" charset="0"/>
              </a:rPr>
              <a:t>1) </a:t>
            </a:r>
            <a:r>
              <a:rPr lang="ru-RU" sz="1900" dirty="0">
                <a:solidFill>
                  <a:srgbClr val="11144F"/>
                </a:solidFill>
                <a:latin typeface="Times New Roman" panose="02020603050405020304" pitchFamily="18" charset="0"/>
                <a:cs typeface="Times New Roman" panose="02020603050405020304" pitchFamily="18" charset="0"/>
              </a:rPr>
              <a:t>загрязнение возбудителями: бактериями, вирусами или другими живыми организмами;</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2) химическое загрязнение:</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а) фитотерапевтическими веществами, используемыми для борьбы с вредителями в сельском и лесном хозяйстве, а также соединениями азота, фосфора и калия в результате применения удобрений в сельском хозяйстве;</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b) химическими веществами от промышленной деятельности или использование таких химических продуктов, как фенол, гудрон, моющие средства, нефть и нефтепродукты, масла, жидкое топливо, красители, цианиды, тяжелые металлы и т.п.;</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c) радиоактивными веществами</a:t>
            </a:r>
            <a:r>
              <a:rPr lang="ro-RO" sz="19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543696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518474" y="1216058"/>
            <a:ext cx="8323868" cy="5047942"/>
          </a:xfrm>
        </p:spPr>
        <p:txBody>
          <a:bodyPr/>
          <a:lstStyle/>
          <a:p>
            <a:pPr marL="0" indent="0">
              <a:buNone/>
            </a:pPr>
            <a:r>
              <a:rPr lang="ru-RU" sz="2000" b="1" dirty="0">
                <a:solidFill>
                  <a:srgbClr val="11144F"/>
                </a:solidFill>
                <a:latin typeface="Times New Roman" panose="02020603050405020304" pitchFamily="18" charset="0"/>
                <a:cs typeface="Times New Roman" panose="02020603050405020304" pitchFamily="18" charset="0"/>
              </a:rPr>
              <a:t>Разграничение периметров зон санитарной</a:t>
            </a:r>
            <a:r>
              <a:rPr lang="ro-RO" sz="2000" dirty="0">
                <a:solidFill>
                  <a:srgbClr val="11144F"/>
                </a:solidFill>
                <a:latin typeface="Times New Roman" panose="02020603050405020304" pitchFamily="18" charset="0"/>
                <a:cs typeface="Times New Roman" panose="02020603050405020304" pitchFamily="18" charset="0"/>
              </a:rPr>
              <a:t> </a:t>
            </a:r>
            <a:r>
              <a:rPr lang="ru-RU" sz="2000" b="1" dirty="0">
                <a:solidFill>
                  <a:srgbClr val="11144F"/>
                </a:solidFill>
                <a:latin typeface="Times New Roman" panose="02020603050405020304" pitchFamily="18" charset="0"/>
                <a:cs typeface="Times New Roman" panose="02020603050405020304" pitchFamily="18" charset="0"/>
              </a:rPr>
              <a:t>охраны для водозаборов подземных вод</a:t>
            </a:r>
            <a:endParaRPr lang="ro-RO" sz="2000" b="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0000FF"/>
                </a:solidFill>
                <a:latin typeface="Times New Roman" panose="02020603050405020304" pitchFamily="18" charset="0"/>
                <a:cs typeface="Times New Roman" panose="02020603050405020304" pitchFamily="18" charset="0"/>
              </a:rPr>
              <a:t>Периметр I</a:t>
            </a:r>
            <a:r>
              <a:rPr lang="ru-RU" sz="1900" dirty="0">
                <a:solidFill>
                  <a:srgbClr val="11144F"/>
                </a:solidFill>
                <a:latin typeface="Times New Roman" panose="02020603050405020304" pitchFamily="18" charset="0"/>
                <a:cs typeface="Times New Roman" panose="02020603050405020304" pitchFamily="18" charset="0"/>
              </a:rPr>
              <a:t> зоны санитарной охраны водозабора подземных вод включает непосредственную зону водозабора подземных вод вне промышленных или жилых зон и только при условии надлежащего обоснования. Диаметр периметра I имеет не менее 30 метров от водозабора, в случае защищенных подземных вод, и не менее 50 метров – в случае недостаточно защищенных от загрязнения подземных вод.</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0000FF"/>
                </a:solidFill>
                <a:latin typeface="Times New Roman" panose="02020603050405020304" pitchFamily="18" charset="0"/>
                <a:cs typeface="Times New Roman" panose="02020603050405020304" pitchFamily="18" charset="0"/>
              </a:rPr>
              <a:t>Периметр II</a:t>
            </a:r>
            <a:r>
              <a:rPr lang="ru-RU" sz="1900" dirty="0">
                <a:solidFill>
                  <a:srgbClr val="11144F"/>
                </a:solidFill>
                <a:latin typeface="Times New Roman" panose="02020603050405020304" pitchFamily="18" charset="0"/>
                <a:cs typeface="Times New Roman" panose="02020603050405020304" pitchFamily="18" charset="0"/>
              </a:rPr>
              <a:t> зоны санитарной охраны определяется гидродинамическими расчетами, на основании условий, в которых микробное загрязнение, проникающее в водоносный горизонт из-за его границ, не доходит до водозабора.</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0000FF"/>
                </a:solidFill>
                <a:latin typeface="Times New Roman" panose="02020603050405020304" pitchFamily="18" charset="0"/>
                <a:cs typeface="Times New Roman" panose="02020603050405020304" pitchFamily="18" charset="0"/>
              </a:rPr>
              <a:t>Периметр III </a:t>
            </a:r>
            <a:r>
              <a:rPr lang="ru-RU" sz="1900" dirty="0">
                <a:solidFill>
                  <a:srgbClr val="11144F"/>
                </a:solidFill>
                <a:latin typeface="Times New Roman" panose="02020603050405020304" pitchFamily="18" charset="0"/>
                <a:cs typeface="Times New Roman" panose="02020603050405020304" pitchFamily="18" charset="0"/>
              </a:rPr>
              <a:t>зоны санитарной охраны, предназначенный для защиты от химического загрязнения, определяется гидродинамическими расчетами, учитывающими время продвижения химического загрязнения воды до водозабора, которое должно быть больше принятой продолжительности рассчитанной эксплуатации водозабора (25 лет).</a:t>
            </a:r>
            <a:endParaRPr lang="ro-RO" sz="19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48949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216057"/>
            <a:ext cx="7866111" cy="5363851"/>
          </a:xfrm>
        </p:spPr>
        <p:txBody>
          <a:bodyPr/>
          <a:lstStyle/>
          <a:p>
            <a:pPr marL="0" indent="0">
              <a:buNone/>
            </a:pPr>
            <a:r>
              <a:rPr lang="ru-RU" sz="1900" b="1" dirty="0">
                <a:solidFill>
                  <a:srgbClr val="11144F"/>
                </a:solidFill>
                <a:latin typeface="Times New Roman" panose="02020603050405020304" pitchFamily="18" charset="0"/>
                <a:cs typeface="Times New Roman" panose="02020603050405020304" pitchFamily="18" charset="0"/>
              </a:rPr>
              <a:t>Разграничение периметров зон санитарной охраны поверхностных водозаборов</a:t>
            </a:r>
            <a:endParaRPr lang="ro-RO" sz="1900" b="1" dirty="0">
              <a:solidFill>
                <a:srgbClr val="11144F"/>
              </a:solidFill>
              <a:latin typeface="Times New Roman" panose="02020603050405020304" pitchFamily="18" charset="0"/>
              <a:cs typeface="Times New Roman" panose="02020603050405020304" pitchFamily="18" charset="0"/>
            </a:endParaRPr>
          </a:p>
          <a:p>
            <a:pPr marL="0" indent="0">
              <a:buNone/>
            </a:pPr>
            <a:r>
              <a:rPr lang="ru-RU" sz="1900" dirty="0">
                <a:solidFill>
                  <a:srgbClr val="0000FF"/>
                </a:solidFill>
                <a:latin typeface="Times New Roman" panose="02020603050405020304" pitchFamily="18" charset="0"/>
                <a:cs typeface="Times New Roman" panose="02020603050405020304" pitchFamily="18" charset="0"/>
              </a:rPr>
              <a:t>Периметр I</a:t>
            </a:r>
            <a:r>
              <a:rPr lang="ru-RU" sz="1900" dirty="0">
                <a:solidFill>
                  <a:srgbClr val="11144F"/>
                </a:solidFill>
                <a:latin typeface="Times New Roman" panose="02020603050405020304" pitchFamily="18" charset="0"/>
                <a:cs typeface="Times New Roman" panose="02020603050405020304" pitchFamily="18" charset="0"/>
              </a:rPr>
              <a:t> зоны санитарной охраны систем водоснабжения из поверхностных источников определяется в следующих пределах:</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а) для водотоков:</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1) вверх по течению – не менее 200 м от водозабора;</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2) вниз по течению – не менее 100 м от водозабора;</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3) на берегу, прилегающему к водозабору – не менее 100 м от поверхности воды в осенне-летний период;</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4) в направлении к противоположному берегу: при ширине реки или канала менее 100 м – вся акватория и противоположный берег шириной 50 м от уреза воды в осенне-летний период со сниженными объемами;</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5) для рек или каналов, при ширине водотока более 100 м – полоса акватории шириной не менее 100 м;</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b) для озер и других водоемов – в зависимости от местного уровня санитарного состояния и гидрологических условий, но в диаметре не менее 100 м от водозабора.</a:t>
            </a:r>
            <a:endParaRPr lang="ro-RO" sz="19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67051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452487" y="1216058"/>
            <a:ext cx="8389855" cy="5137608"/>
          </a:xfrm>
        </p:spPr>
        <p:txBody>
          <a:bodyPr/>
          <a:lstStyle/>
          <a:p>
            <a:pPr marL="0" indent="0" algn="just">
              <a:buNone/>
            </a:pPr>
            <a:r>
              <a:rPr lang="ru-RU" sz="2000" dirty="0">
                <a:solidFill>
                  <a:srgbClr val="0000FF"/>
                </a:solidFill>
                <a:latin typeface="Times New Roman" panose="02020603050405020304" pitchFamily="18" charset="0"/>
                <a:cs typeface="Times New Roman" panose="02020603050405020304" pitchFamily="18" charset="0"/>
              </a:rPr>
              <a:t>Периметр II</a:t>
            </a:r>
            <a:r>
              <a:rPr lang="ru-RU" sz="2000" dirty="0">
                <a:solidFill>
                  <a:srgbClr val="11144F"/>
                </a:solidFill>
                <a:latin typeface="Times New Roman" panose="02020603050405020304" pitchFamily="18" charset="0"/>
                <a:cs typeface="Times New Roman" panose="02020603050405020304" pitchFamily="18" charset="0"/>
              </a:rPr>
              <a:t> зоны санитарной охраны для рек, каналов, озер и водоемов разграничивается с учетом природных, климатических и гидрологических условий. Вверх по течению водотоков расстояние от водозабора должно позволить осуществление микробного самоочищения воды, которое при дебите 95% длится в течение 3-5 дней.</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Скорость течения воды в м/день вычисляется в среднем по ширине и длине водотока или на отдельных его участках, учитывая при этом резкие колебания скорости потока. Граница периметра II водотока ниже по течению должна быть определена с учетом исключения влияния ветровых течений в обратном направлении, но не менее 250 м от водозабора. Боковые границы периметра II зоны санитарной охраны от уреза воды во время низкого уровня воды в осенне-летний период должны быть расположены:</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а) при равнинном рельефе местности – не менее 500 м;</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b) при гористом рельефе местности – до вершины первого склона, обращенного в сторону водотока, но не менее 750 м при легком, пологом склоне, и не менее 1000 м при крутом склоне.</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37892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endParaRPr lang="ro-RO" sz="24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Границы </a:t>
            </a:r>
            <a:r>
              <a:rPr lang="ru-RU" sz="2400" dirty="0">
                <a:solidFill>
                  <a:srgbClr val="0000FF"/>
                </a:solidFill>
                <a:latin typeface="Times New Roman" panose="02020603050405020304" pitchFamily="18" charset="0"/>
                <a:cs typeface="Times New Roman" panose="02020603050405020304" pitchFamily="18" charset="0"/>
              </a:rPr>
              <a:t>периметра III</a:t>
            </a:r>
            <a:r>
              <a:rPr lang="ru-RU" sz="2400" dirty="0">
                <a:solidFill>
                  <a:srgbClr val="11144F"/>
                </a:solidFill>
                <a:latin typeface="Times New Roman" panose="02020603050405020304" pitchFamily="18" charset="0"/>
                <a:cs typeface="Times New Roman" panose="02020603050405020304" pitchFamily="18" charset="0"/>
              </a:rPr>
              <a:t> зоны санитарной охраны поверхностных водозаборов должны быть и вниз по течению водотока такими же, как для периметра II. Боковые границы должны пройти через линию водораздела в пределах 3-5 км, включая притоки. Границы периметра III зоны санитарной охраны поверхностных источников вод для водоемов со стоячей водой полностью совпадают с границами периметра II.</a:t>
            </a:r>
            <a:endParaRPr lang="ro-RO" sz="24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71329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100" i="1" dirty="0">
                <a:solidFill>
                  <a:srgbClr val="11144F"/>
                </a:solidFill>
                <a:latin typeface="Times New Roman" panose="02020603050405020304" pitchFamily="18" charset="0"/>
                <a:cs typeface="Times New Roman" panose="02020603050405020304" pitchFamily="18" charset="0"/>
              </a:rPr>
              <a:t>Деятельность в периметре I зоны санитарной охраны водозаборов подземных вод:</a:t>
            </a:r>
            <a:endParaRPr lang="ro-RO" sz="2100"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 а) территория периметра I зоны санитарной охраны должна быть обустроена для направления поверхностных стоков за ее пределами, озеленена, огорожена и охраняема. Дороги, ведущие к установкам, должны быть замощены;</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b) не допускаются посадка высоких деревьев, все виды строительства, не имеющие непосредственного отношения к эксплуатации, реконструкции и расширение установок водоснабжения, в том числе трубопроводов различного назначения, расположение жилых домов и общественных зданий, а также применение пестицидов и удобрений;</a:t>
            </a:r>
            <a:endParaRPr lang="ro-RO" sz="21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09756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o-RO" sz="2100" dirty="0">
                <a:solidFill>
                  <a:srgbClr val="11144F"/>
                </a:solidFill>
                <a:latin typeface="Times New Roman" panose="02020603050405020304" pitchFamily="18" charset="0"/>
                <a:cs typeface="Times New Roman" panose="02020603050405020304" pitchFamily="18" charset="0"/>
              </a:rPr>
              <a:t>    </a:t>
            </a:r>
            <a:r>
              <a:rPr lang="ru-RU" sz="2100" dirty="0">
                <a:solidFill>
                  <a:srgbClr val="11144F"/>
                </a:solidFill>
                <a:latin typeface="Times New Roman" panose="02020603050405020304" pitchFamily="18" charset="0"/>
                <a:cs typeface="Times New Roman" panose="02020603050405020304" pitchFamily="18" charset="0"/>
              </a:rPr>
              <a:t>c) здания должны быть оснащены системами канализации с отведением сточных вод в ближайшую систему бытовой или производственной канализации или на местные очистные сооружения, расположенные за пределами периметра I зоны санитарной охраны с учетом санитарного режима периметра II;</a:t>
            </a:r>
            <a:br>
              <a:rPr lang="ru-RU" sz="2100" dirty="0">
                <a:solidFill>
                  <a:srgbClr val="11144F"/>
                </a:solidFill>
                <a:latin typeface="Times New Roman" panose="02020603050405020304" pitchFamily="18" charset="0"/>
                <a:cs typeface="Times New Roman" panose="02020603050405020304" pitchFamily="18" charset="0"/>
              </a:rPr>
            </a:br>
            <a:r>
              <a:rPr lang="ro-RO" sz="2100" dirty="0">
                <a:solidFill>
                  <a:srgbClr val="11144F"/>
                </a:solidFill>
                <a:latin typeface="Times New Roman" panose="02020603050405020304" pitchFamily="18" charset="0"/>
                <a:cs typeface="Times New Roman" panose="02020603050405020304" pitchFamily="18" charset="0"/>
              </a:rPr>
              <a:t>    </a:t>
            </a:r>
            <a:r>
              <a:rPr lang="ru-RU" sz="2100" dirty="0">
                <a:solidFill>
                  <a:srgbClr val="11144F"/>
                </a:solidFill>
                <a:latin typeface="Times New Roman" panose="02020603050405020304" pitchFamily="18" charset="0"/>
                <a:cs typeface="Times New Roman" panose="02020603050405020304" pitchFamily="18" charset="0"/>
              </a:rPr>
              <a:t>d) в исключительных случаях, при отсутствии канализации должны быть установлены водонепроницаемые приемники жидких и бытовых отходов, расположенные в местах, исключающих загрязнение периметра I зоны санитарной охраны при их вывозе;</a:t>
            </a:r>
            <a:endParaRPr lang="ro-RO" sz="21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e) объекты водоснабжения, расположенные в периметре I зоны санитарной охраны, должны быть соответственно оснащены, чтобы избежать загрязнения питьевой воды через трещины в почве, устье скважины, хранилища и трубы, резервуары и насосы заполнения.</a:t>
            </a:r>
            <a:endParaRPr lang="ro-RO" sz="21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0221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400" i="1" dirty="0">
                <a:solidFill>
                  <a:srgbClr val="11144F"/>
                </a:solidFill>
                <a:latin typeface="Times New Roman" panose="02020603050405020304" pitchFamily="18" charset="0"/>
                <a:cs typeface="Times New Roman" panose="02020603050405020304" pitchFamily="18" charset="0"/>
              </a:rPr>
              <a:t>Деятельность в периметре I зоны санитарной охраны поверхностных водозаборов:</a:t>
            </a:r>
            <a:endParaRPr lang="ro-RO" sz="2400"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400" dirty="0">
                <a:solidFill>
                  <a:srgbClr val="11144F"/>
                </a:solidFill>
                <a:latin typeface="Times New Roman" panose="02020603050405020304" pitchFamily="18" charset="0"/>
                <a:cs typeface="Times New Roman" panose="02020603050405020304" pitchFamily="18" charset="0"/>
              </a:rPr>
              <a:t>a</a:t>
            </a:r>
            <a:r>
              <a:rPr lang="ru-RU" sz="2400" dirty="0">
                <a:solidFill>
                  <a:srgbClr val="11144F"/>
                </a:solidFill>
                <a:latin typeface="Times New Roman" panose="02020603050405020304" pitchFamily="18" charset="0"/>
                <a:cs typeface="Times New Roman" panose="02020603050405020304" pitchFamily="18" charset="0"/>
              </a:rPr>
              <a:t>) не допускается сброс сточных вод, в том числе сточных вод от водного транспорта, купание, стирка белья, водопой скота и другие виды водопользования, которые влияют на качество источника воды;</a:t>
            </a:r>
            <a:endParaRPr lang="ro-RO" sz="24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400" dirty="0">
                <a:solidFill>
                  <a:srgbClr val="11144F"/>
                </a:solidFill>
                <a:latin typeface="Times New Roman" panose="02020603050405020304" pitchFamily="18" charset="0"/>
                <a:cs typeface="Times New Roman" panose="02020603050405020304" pitchFamily="18" charset="0"/>
              </a:rPr>
              <a:t>b</a:t>
            </a:r>
            <a:r>
              <a:rPr lang="ru-RU" sz="2400" dirty="0">
                <a:solidFill>
                  <a:srgbClr val="11144F"/>
                </a:solidFill>
                <a:latin typeface="Times New Roman" panose="02020603050405020304" pitchFamily="18" charset="0"/>
                <a:cs typeface="Times New Roman" panose="02020603050405020304" pitchFamily="18" charset="0"/>
              </a:rPr>
              <a:t>) границы акватории периметра I ограждаются указателями и другими предупредительными знаками, в том числе знаками, указывающими на навигационную опасность. На судоходных водах должны быть установлены буи с подсветкой.</a:t>
            </a:r>
            <a:endParaRPr lang="ro-RO" sz="24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93906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216058"/>
            <a:ext cx="8139489" cy="5047942"/>
          </a:xfrm>
        </p:spPr>
        <p:txBody>
          <a:bodyPr/>
          <a:lstStyle/>
          <a:p>
            <a:pPr marL="0" indent="0" algn="ctr">
              <a:buNone/>
            </a:pPr>
            <a:r>
              <a:rPr lang="ru-RU" sz="2400" b="1" dirty="0">
                <a:solidFill>
                  <a:srgbClr val="11144F"/>
                </a:solidFill>
                <a:latin typeface="Times New Roman" panose="02020603050405020304" pitchFamily="18" charset="0"/>
                <a:cs typeface="Times New Roman" panose="02020603050405020304" pitchFamily="18" charset="0"/>
              </a:rPr>
              <a:t>ЗАКОН № 272</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от 23-12-2011о воде</a:t>
            </a:r>
            <a:endParaRPr lang="ro-RO" sz="2400" b="1" dirty="0">
              <a:solidFill>
                <a:srgbClr val="11144F"/>
              </a:solidFill>
              <a:latin typeface="Times New Roman" panose="02020603050405020304" pitchFamily="18" charset="0"/>
              <a:cs typeface="Times New Roman" panose="02020603050405020304" pitchFamily="18" charset="0"/>
            </a:endParaRPr>
          </a:p>
          <a:p>
            <a:pPr marL="0" indent="0" algn="ctr">
              <a:buNone/>
            </a:pP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https://www.legis.md/cautare/getResults?doc_id=121479&amp;lang=ru</a:t>
            </a:r>
            <a:r>
              <a:rPr lang="ro-RO" sz="16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Считаются водопользованием следующие виды деятельности:</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a) забор воды из поверхностного или подземного водного объекта, ее транспортировка и последующее использование;</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b) </a:t>
            </a:r>
            <a:r>
              <a:rPr lang="ru-RU" sz="2000" dirty="0" err="1">
                <a:solidFill>
                  <a:srgbClr val="11144F"/>
                </a:solidFill>
                <a:latin typeface="Times New Roman" panose="02020603050405020304" pitchFamily="18" charset="0"/>
                <a:cs typeface="Times New Roman" panose="02020603050405020304" pitchFamily="18" charset="0"/>
              </a:rPr>
              <a:t>запруживание</a:t>
            </a:r>
            <a:r>
              <a:rPr lang="ru-RU" sz="2000" dirty="0">
                <a:solidFill>
                  <a:srgbClr val="11144F"/>
                </a:solidFill>
                <a:latin typeface="Times New Roman" panose="02020603050405020304" pitchFamily="18" charset="0"/>
                <a:cs typeface="Times New Roman" panose="02020603050405020304" pitchFamily="18" charset="0"/>
              </a:rPr>
              <a:t> или формирование запасов воды перед плотиной или другими гидротехническими сооружениями и установками;</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c) сбор, обработка и отведение сточных вод;</a:t>
            </a:r>
            <a:endParaRPr lang="ro-RO" sz="2000" dirty="0">
              <a:solidFill>
                <a:srgbClr val="11144F"/>
              </a:solidFill>
              <a:latin typeface="Times New Roman" panose="02020603050405020304" pitchFamily="18" charset="0"/>
              <a:cs typeface="Times New Roman" panose="02020603050405020304" pitchFamily="18" charset="0"/>
            </a:endParaRPr>
          </a:p>
          <a:p>
            <a:pPr marL="0" indent="0">
              <a:buNone/>
            </a:pPr>
            <a:r>
              <a:rPr lang="ru-RU" sz="2000" dirty="0">
                <a:solidFill>
                  <a:srgbClr val="11144F"/>
                </a:solidFill>
                <a:latin typeface="Times New Roman" panose="02020603050405020304" pitchFamily="18" charset="0"/>
                <a:cs typeface="Times New Roman" panose="02020603050405020304" pitchFamily="18" charset="0"/>
              </a:rPr>
              <a:t>d) отвод, ограничение или изменение тока воды в водном объекте;</a:t>
            </a:r>
          </a:p>
          <a:p>
            <a:pPr marL="0" indent="0">
              <a:buNone/>
            </a:pPr>
            <a:r>
              <a:rPr lang="ru-RU" sz="2000" dirty="0">
                <a:solidFill>
                  <a:srgbClr val="11144F"/>
                </a:solidFill>
                <a:latin typeface="Times New Roman" panose="02020603050405020304" pitchFamily="18" charset="0"/>
                <a:cs typeface="Times New Roman" panose="02020603050405020304" pitchFamily="18" charset="0"/>
              </a:rPr>
              <a:t>e) изменение русла, берегов, направления течения или характеристик водного объекта;</a:t>
            </a:r>
          </a:p>
          <a:p>
            <a:pPr marL="0" indent="0">
              <a:buNone/>
            </a:pPr>
            <a:r>
              <a:rPr lang="ru-RU" sz="2000" dirty="0">
                <a:solidFill>
                  <a:srgbClr val="11144F"/>
                </a:solidFill>
                <a:latin typeface="Times New Roman" panose="02020603050405020304" pitchFamily="18" charset="0"/>
                <a:cs typeface="Times New Roman" panose="02020603050405020304" pitchFamily="18" charset="0"/>
              </a:rPr>
              <a:t>f) строительство стационарных сооружений на землях водного фонда.</a:t>
            </a:r>
          </a:p>
          <a:p>
            <a:pPr marL="0" indent="0" algn="just">
              <a:buNone/>
            </a:pPr>
            <a:endParaRPr lang="ru-RU" sz="2200" dirty="0">
              <a:solidFill>
                <a:srgbClr val="11144F"/>
              </a:solidFill>
              <a:latin typeface="Times New Roman" panose="02020603050405020304" pitchFamily="18" charset="0"/>
              <a:cs typeface="Times New Roman" panose="02020603050405020304" pitchFamily="18" charset="0"/>
            </a:endParaRPr>
          </a:p>
          <a:p>
            <a:endParaRPr lang="ru-RU" dirty="0"/>
          </a:p>
          <a:p>
            <a:pPr marL="0" indent="0">
              <a:buNone/>
            </a:pPr>
            <a:endParaRPr lang="ro-RO" dirty="0"/>
          </a:p>
        </p:txBody>
      </p:sp>
    </p:spTree>
    <p:extLst>
      <p:ext uri="{BB962C8B-B14F-4D97-AF65-F5344CB8AC3E}">
        <p14:creationId xmlns:p14="http://schemas.microsoft.com/office/powerpoint/2010/main" val="133998215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endParaRPr lang="ro-RO" sz="24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Водопользователи обязаны:</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a) рационально и экономно использовать воду;</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b) принимать меры по защите вод от загрязнения;</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c) соблюдать права других водопользователей;</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d) вести учет использованной воды и представлять связанную с этим отчетность в соответствии с положением, утвержденным Правительством.</a:t>
            </a:r>
          </a:p>
          <a:p>
            <a:endParaRPr lang="ro-RO" dirty="0"/>
          </a:p>
        </p:txBody>
      </p:sp>
    </p:spTree>
    <p:extLst>
      <p:ext uri="{BB962C8B-B14F-4D97-AF65-F5344CB8AC3E}">
        <p14:creationId xmlns:p14="http://schemas.microsoft.com/office/powerpoint/2010/main" val="30677287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294420"/>
            <a:ext cx="7776000" cy="5012112"/>
          </a:xfrm>
        </p:spPr>
        <p:txBody>
          <a:bodyPr/>
          <a:lstStyle/>
          <a:p>
            <a:pPr marL="0" indent="0" algn="just">
              <a:buNone/>
            </a:pPr>
            <a:r>
              <a:rPr lang="ru-MD" sz="2000" b="0" i="1" dirty="0">
                <a:solidFill>
                  <a:srgbClr val="11144F"/>
                </a:solidFill>
                <a:effectLst/>
                <a:latin typeface="Times New Roman" panose="02020603050405020304" pitchFamily="18" charset="0"/>
                <a:cs typeface="Times New Roman" panose="02020603050405020304" pitchFamily="18" charset="0"/>
              </a:rPr>
              <a:t>Инспекция наделена следующими правами:</a:t>
            </a:r>
            <a:endParaRPr lang="ro-RO" sz="2000" b="0" i="1" dirty="0">
              <a:solidFill>
                <a:srgbClr val="11144F"/>
              </a:solidFill>
              <a:effectLst/>
              <a:latin typeface="Times New Roman" panose="02020603050405020304" pitchFamily="18" charset="0"/>
              <a:cs typeface="Times New Roman" panose="02020603050405020304" pitchFamily="18" charset="0"/>
            </a:endParaRPr>
          </a:p>
          <a:p>
            <a:pPr marL="342900" indent="-342900" algn="just">
              <a:buAutoNum type="arabicParenR"/>
            </a:pPr>
            <a:r>
              <a:rPr lang="ru-RU" sz="2000" b="0" i="0" dirty="0">
                <a:solidFill>
                  <a:srgbClr val="11144F"/>
                </a:solidFill>
                <a:effectLst/>
                <a:latin typeface="Times New Roman" panose="02020603050405020304" pitchFamily="18" charset="0"/>
                <a:cs typeface="Times New Roman" panose="02020603050405020304" pitchFamily="18" charset="0"/>
              </a:rPr>
              <a:t>проводить плановые и внезапные проверки согласно графику, утвержденному в установленном порядке, в результате обращений, по собственной инициативе, вследствие аварий или экологических катастроф, а также в любых других случаях, предусмотренных законом;</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marL="342900" indent="-342900" algn="just">
              <a:buAutoNum type="arabicParenR"/>
            </a:pPr>
            <a:r>
              <a:rPr lang="ru-RU" sz="2000" b="0" i="0" dirty="0">
                <a:solidFill>
                  <a:srgbClr val="11144F"/>
                </a:solidFill>
                <a:effectLst/>
                <a:latin typeface="Times New Roman" panose="02020603050405020304" pitchFamily="18" charset="0"/>
                <a:cs typeface="Times New Roman" panose="02020603050405020304" pitchFamily="18" charset="0"/>
              </a:rPr>
              <a:t>беспрепятственно осуществлять государственный контроль и иметь доступ к любым местам, в которых требуется осуществление мер по контролю, в соответствии с областью компетенции, физических и юридических лиц, в том числе иностранных, независимо от вида собственности и организационно-правовой формы, а также органов центрального и местного публичного управления;</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marL="342900" indent="-342900" algn="just">
              <a:buAutoNum type="arabicParenR"/>
            </a:pPr>
            <a:r>
              <a:rPr lang="ru-RU" sz="2000" b="0" i="0" dirty="0">
                <a:solidFill>
                  <a:srgbClr val="11144F"/>
                </a:solidFill>
                <a:effectLst/>
                <a:latin typeface="Times New Roman" panose="02020603050405020304" pitchFamily="18" charset="0"/>
                <a:cs typeface="Times New Roman" panose="02020603050405020304" pitchFamily="18" charset="0"/>
              </a:rPr>
              <a:t>требовать от физических и юридических лиц выполнения положений нормативных актов в области ее компетенции;</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marL="342900" indent="-342900">
              <a:buAutoNum type="arabicParenR"/>
            </a:pPr>
            <a:endParaRPr lang="ro-RO" b="0" i="0" dirty="0">
              <a:solidFill>
                <a:srgbClr val="333333"/>
              </a:solidFill>
              <a:effectLst/>
              <a:latin typeface="PT Serif" panose="020A0603040505020204" pitchFamily="18" charset="-52"/>
            </a:endParaRPr>
          </a:p>
          <a:p>
            <a:pPr marL="342900" indent="-342900">
              <a:buAutoNum type="arabicParenR"/>
            </a:pPr>
            <a:endParaRPr lang="ro-RO" dirty="0">
              <a:solidFill>
                <a:srgbClr val="333333"/>
              </a:solidFill>
              <a:latin typeface="PT Serif" panose="020A0603040505020204" pitchFamily="18" charset="-52"/>
            </a:endParaRPr>
          </a:p>
          <a:p>
            <a:pPr marL="0" indent="0">
              <a:buNone/>
            </a:pPr>
            <a:endParaRPr lang="ro-RO" dirty="0"/>
          </a:p>
        </p:txBody>
      </p:sp>
    </p:spTree>
    <p:extLst>
      <p:ext uri="{BB962C8B-B14F-4D97-AF65-F5344CB8AC3E}">
        <p14:creationId xmlns:p14="http://schemas.microsoft.com/office/powerpoint/2010/main" val="400997270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8056572" cy="5047942"/>
          </a:xfrm>
        </p:spPr>
        <p:txBody>
          <a:bodyPr/>
          <a:lstStyle/>
          <a:p>
            <a:pPr marL="0" indent="0" algn="just">
              <a:buNone/>
            </a:pPr>
            <a:r>
              <a:rPr lang="ru-RU" sz="2000" i="1" dirty="0">
                <a:solidFill>
                  <a:srgbClr val="11144F"/>
                </a:solidFill>
                <a:latin typeface="Times New Roman" panose="02020603050405020304" pitchFamily="18" charset="0"/>
                <a:cs typeface="Times New Roman" panose="02020603050405020304" pitchFamily="18" charset="0"/>
              </a:rPr>
              <a:t>Считается общим водопользованием и не требует природоохранного разрешения на специальное водопользование использование воды в следующих целях:</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a) потребление воды в питьевых целях и для других бытовых нужд;</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b) водопой скота без использования стационарных сооружений;</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c) орошение приусадебных участков;</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d) купание и отдых;</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e) забор и использование воды в противопожарных целях или в других неотложных ситуациях.</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Орошение, производимое лицом, которое законно снабжается водой через централизованную оросительную систему, управляемую ирригационной ассоциацией, или иным лицом, которое имеет природоохранное разрешение на специальное водопользование, не требует такого разрешения.</a:t>
            </a:r>
          </a:p>
        </p:txBody>
      </p:sp>
    </p:spTree>
    <p:extLst>
      <p:ext uri="{BB962C8B-B14F-4D97-AF65-F5344CB8AC3E}">
        <p14:creationId xmlns:p14="http://schemas.microsoft.com/office/powerpoint/2010/main" val="60638796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490194" y="1178349"/>
            <a:ext cx="8250378" cy="5363851"/>
          </a:xfrm>
        </p:spPr>
        <p:txBody>
          <a:bodyPr/>
          <a:lstStyle/>
          <a:p>
            <a:pPr marL="0" indent="0" algn="just">
              <a:buNone/>
            </a:pPr>
            <a:r>
              <a:rPr lang="ru-RU" sz="1900" i="1" dirty="0">
                <a:solidFill>
                  <a:srgbClr val="11144F"/>
                </a:solidFill>
                <a:latin typeface="Times New Roman" panose="02020603050405020304" pitchFamily="18" charset="0"/>
                <a:cs typeface="Times New Roman" panose="02020603050405020304" pitchFamily="18" charset="0"/>
              </a:rPr>
              <a:t>Считаются специальным водопользованием следующие виды деятельности:</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a) забор воды из поверхностных и подземных источников в целях питьевого водоснабжения;</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b) забор и использование воды из поверхностных и подземных источников в технических и промышленных целях, включая переработку продовольственной продукции и </a:t>
            </a:r>
            <a:r>
              <a:rPr lang="ru-RU" sz="1900" dirty="0" err="1">
                <a:solidFill>
                  <a:srgbClr val="11144F"/>
                </a:solidFill>
                <a:latin typeface="Times New Roman" panose="02020603050405020304" pitchFamily="18" charset="0"/>
                <a:cs typeface="Times New Roman" panose="02020603050405020304" pitchFamily="18" charset="0"/>
              </a:rPr>
              <a:t>агропромышленность</a:t>
            </a:r>
            <a:r>
              <a:rPr lang="ru-RU" sz="19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c) забор и использование воды из различных источников для орошения;</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d) использование воды в </a:t>
            </a:r>
            <a:r>
              <a:rPr lang="ru-RU" sz="1900" dirty="0" err="1">
                <a:solidFill>
                  <a:srgbClr val="11144F"/>
                </a:solidFill>
                <a:latin typeface="Times New Roman" panose="02020603050405020304" pitchFamily="18" charset="0"/>
                <a:cs typeface="Times New Roman" panose="02020603050405020304" pitchFamily="18" charset="0"/>
              </a:rPr>
              <a:t>аквакультуре</a:t>
            </a:r>
            <a:r>
              <a:rPr lang="ru-RU" sz="1900" dirty="0">
                <a:solidFill>
                  <a:srgbClr val="11144F"/>
                </a:solidFill>
                <a:latin typeface="Times New Roman" panose="02020603050405020304" pitchFamily="18" charset="0"/>
                <a:cs typeface="Times New Roman" panose="02020603050405020304" pitchFamily="18" charset="0"/>
              </a:rPr>
              <a:t> и рыбоводстве;</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e) сброс сточных вод;</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f) использование воды в целях производства гидроэлектроэнергии;</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g) эксплуатация плавучих пристаней, дебаркадеров и других гидравлических сооружений на землях водного фонда;</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h) развитие и коммерческая эксплуатация пляжей и зон отдыха.</a:t>
            </a:r>
          </a:p>
          <a:p>
            <a:endParaRPr lang="ro-RO" dirty="0"/>
          </a:p>
        </p:txBody>
      </p:sp>
    </p:spTree>
    <p:extLst>
      <p:ext uri="{BB962C8B-B14F-4D97-AF65-F5344CB8AC3E}">
        <p14:creationId xmlns:p14="http://schemas.microsoft.com/office/powerpoint/2010/main" val="4251546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endParaRPr lang="ro-RO" sz="2400" i="1" dirty="0">
              <a:latin typeface="Times New Roman" panose="02020603050405020304" pitchFamily="18" charset="0"/>
              <a:cs typeface="Times New Roman" panose="02020603050405020304" pitchFamily="18" charset="0"/>
            </a:endParaRPr>
          </a:p>
          <a:p>
            <a:pPr marL="0" indent="0" algn="just">
              <a:buNone/>
            </a:pPr>
            <a:endParaRPr lang="ro-RO" sz="2400"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400" i="1" u="sng" dirty="0">
                <a:solidFill>
                  <a:srgbClr val="0000FF"/>
                </a:solidFill>
                <a:latin typeface="Times New Roman" panose="02020603050405020304" pitchFamily="18" charset="0"/>
                <a:cs typeface="Times New Roman" panose="02020603050405020304" pitchFamily="18" charset="0"/>
              </a:rPr>
              <a:t>природоохранное разрешение на специальное водопользование</a:t>
            </a:r>
            <a:r>
              <a:rPr lang="ru-RU" sz="2400" dirty="0">
                <a:solidFill>
                  <a:srgbClr val="11144F"/>
                </a:solidFill>
                <a:latin typeface="Times New Roman" panose="02020603050405020304" pitchFamily="18" charset="0"/>
                <a:cs typeface="Times New Roman" panose="02020603050405020304" pitchFamily="18" charset="0"/>
              </a:rPr>
              <a:t> – документ, выдаваемый подведомственным центральному органу публичного управления по охране окружающей среды учреждением, обладатель которого имеет право специального водопользования на определенных условиях согласно положениям настоящего закона</a:t>
            </a:r>
            <a:r>
              <a:rPr lang="ro-RO" sz="24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656662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7"/>
            <a:ext cx="7875538" cy="5194169"/>
          </a:xfrm>
        </p:spPr>
        <p:txBody>
          <a:bodyPr/>
          <a:lstStyle/>
          <a:p>
            <a:pPr marL="0" indent="0" algn="just">
              <a:buNone/>
            </a:pPr>
            <a:r>
              <a:rPr lang="ru-RU" sz="2000" b="1" i="1" dirty="0">
                <a:solidFill>
                  <a:srgbClr val="11144F"/>
                </a:solidFill>
                <a:latin typeface="Times New Roman" panose="02020603050405020304" pitchFamily="18" charset="0"/>
                <a:cs typeface="Times New Roman" panose="02020603050405020304" pitchFamily="18" charset="0"/>
              </a:rPr>
              <a:t>Заявление о выдаче природоохранного разрешения на специальное водопользование</a:t>
            </a:r>
            <a:endParaRPr lang="ro-RO" sz="2000" b="1"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Для получения природоохранного разрешения на специальное водопользование заявитель должен представить следующие документы:</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a) документ, удостоверяющий право собственности или пользования на землю, на которой находится водный объект, на гидротехнические сооружения, а также на иные предназначенные для водопользования сооружения;</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b) план и/или схема земельного участка с указанием, в зависимости от случая, гидротехнических сооружений, средств измерения количества воды, подлежащей использованию и сбросу, а также иных предназначенных для водопользования сооружений;</a:t>
            </a: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c) паспорт водозабора для артезианских скважин;</a:t>
            </a:r>
          </a:p>
          <a:p>
            <a:endParaRPr lang="ru-RU" dirty="0"/>
          </a:p>
        </p:txBody>
      </p:sp>
    </p:spTree>
    <p:extLst>
      <p:ext uri="{BB962C8B-B14F-4D97-AF65-F5344CB8AC3E}">
        <p14:creationId xmlns:p14="http://schemas.microsoft.com/office/powerpoint/2010/main" val="415555350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527901" y="1216057"/>
            <a:ext cx="8408709" cy="5222449"/>
          </a:xfrm>
        </p:spPr>
        <p:txBody>
          <a:bodyPr/>
          <a:lstStyle/>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d) правила эксплуатации плотин, прудов, водохранилищ, если они не включены в Автоматизированную информационную систему „Государственный водный кадастр;</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e) расчеты количества подлежащей использованию воды и объема сточных вод;</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f) план мер/инвестиций по охране водных ресурсов в период водопользования;</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g) результаты анализа физико-химических и/или бактериологических свойств воды водного объекта, если анализы не были проведены другими заявителями;</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h) договор на пользование участком недр в случае подземных вод;</a:t>
            </a:r>
            <a:endParaRPr lang="ro-RO" sz="19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i) договор перевозки и приема сточных вод к очистке в случае отсутствия собственной системы отведения и очистки сточных вод;</a:t>
            </a:r>
          </a:p>
          <a:p>
            <a:pPr marL="0" indent="0" algn="just">
              <a:buNone/>
            </a:pPr>
            <a:r>
              <a:rPr lang="ru-RU" sz="1900" dirty="0">
                <a:solidFill>
                  <a:srgbClr val="11144F"/>
                </a:solidFill>
                <a:latin typeface="Times New Roman" panose="02020603050405020304" pitchFamily="18" charset="0"/>
                <a:cs typeface="Times New Roman" panose="02020603050405020304" pitchFamily="18" charset="0"/>
              </a:rPr>
              <a:t>j) доказательство вывешивания </a:t>
            </a:r>
            <a:r>
              <a:rPr lang="ru-RU" sz="1900" dirty="0" err="1">
                <a:solidFill>
                  <a:srgbClr val="11144F"/>
                </a:solidFill>
                <a:latin typeface="Times New Roman" panose="02020603050405020304" pitchFamily="18" charset="0"/>
                <a:cs typeface="Times New Roman" panose="02020603050405020304" pitchFamily="18" charset="0"/>
              </a:rPr>
              <a:t>объявления,об</a:t>
            </a:r>
            <a:r>
              <a:rPr lang="ru-RU" sz="1900" dirty="0">
                <a:solidFill>
                  <a:srgbClr val="11144F"/>
                </a:solidFill>
                <a:latin typeface="Times New Roman" panose="02020603050405020304" pitchFamily="18" charset="0"/>
                <a:cs typeface="Times New Roman" panose="02020603050405020304" pitchFamily="18" charset="0"/>
              </a:rPr>
              <a:t> обращении за выдачей природоохранного разрешения на специальное водопользование</a:t>
            </a:r>
            <a:r>
              <a:rPr lang="ru-RU" dirty="0"/>
              <a:t>.</a:t>
            </a:r>
          </a:p>
          <a:p>
            <a:endParaRPr lang="ro-RO" dirty="0"/>
          </a:p>
        </p:txBody>
      </p:sp>
    </p:spTree>
    <p:extLst>
      <p:ext uri="{BB962C8B-B14F-4D97-AF65-F5344CB8AC3E}">
        <p14:creationId xmlns:p14="http://schemas.microsoft.com/office/powerpoint/2010/main" val="2736666570"/>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100" i="1" dirty="0">
                <a:solidFill>
                  <a:srgbClr val="11144F"/>
                </a:solidFill>
                <a:latin typeface="Times New Roman" panose="02020603050405020304" pitchFamily="18" charset="0"/>
                <a:cs typeface="Times New Roman" panose="02020603050405020304" pitchFamily="18" charset="0"/>
              </a:rPr>
              <a:t>Природоохранное разрешение на специальное водопользование обязывает его обладателя к соблюдению следующих общих условий:</a:t>
            </a: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a) рациональное использование воды в указанных целях;</a:t>
            </a: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b) предупреждение загрязнения воды;</a:t>
            </a: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c) установка оборудования для измерения используемого объема воды;</a:t>
            </a: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d) предоставление информации об используемом объеме воды;</a:t>
            </a: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e) соблюдение норм сброса;</a:t>
            </a: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f) обеспечение зон санитарной охраны водного источника;</a:t>
            </a:r>
          </a:p>
          <a:p>
            <a:pPr marL="0" indent="0" algn="just">
              <a:buNone/>
            </a:pPr>
            <a:r>
              <a:rPr lang="ru-RU" sz="2100" dirty="0">
                <a:solidFill>
                  <a:srgbClr val="11144F"/>
                </a:solidFill>
                <a:latin typeface="Times New Roman" panose="02020603050405020304" pitchFamily="18" charset="0"/>
                <a:cs typeface="Times New Roman" panose="02020603050405020304" pitchFamily="18" charset="0"/>
              </a:rPr>
              <a:t>g) соблюдение гигиенических требований к качеству воды.</a:t>
            </a:r>
          </a:p>
        </p:txBody>
      </p:sp>
    </p:spTree>
    <p:extLst>
      <p:ext uri="{BB962C8B-B14F-4D97-AF65-F5344CB8AC3E}">
        <p14:creationId xmlns:p14="http://schemas.microsoft.com/office/powerpoint/2010/main" val="33404976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r>
              <a:rPr lang="ru-RU" sz="2400" i="1" dirty="0">
                <a:solidFill>
                  <a:srgbClr val="11144F"/>
                </a:solidFill>
                <a:latin typeface="Times New Roman" panose="02020603050405020304" pitchFamily="18" charset="0"/>
                <a:cs typeface="Times New Roman" panose="02020603050405020304" pitchFamily="18" charset="0"/>
              </a:rPr>
              <a:t>Природоохранное разрешение на специальное водопользование обязывает его обладателя к соблюдению определенных особых условий, касающихся:</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a) порядка водопользования;</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b) сезонных или временных колебаний нагрузки;</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c) принятия мер по сокращению воздействия загрязнения и осуществления иных мероприятий по охране окружающей среды;</a:t>
            </a: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d) эффективного управления водными ресурсами и их охраны.</a:t>
            </a:r>
          </a:p>
          <a:p>
            <a:endParaRPr lang="ro-RO" dirty="0"/>
          </a:p>
        </p:txBody>
      </p:sp>
    </p:spTree>
    <p:extLst>
      <p:ext uri="{BB962C8B-B14F-4D97-AF65-F5344CB8AC3E}">
        <p14:creationId xmlns:p14="http://schemas.microsoft.com/office/powerpoint/2010/main" val="104306616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just">
              <a:buNone/>
            </a:pPr>
            <a:endParaRPr lang="ro-RO" sz="24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Условия сброса сточных вод, предусмотренные в природоохранном разрешении на специальное водопользование, подлежат пересмотру каждые три года.</a:t>
            </a:r>
            <a:endParaRPr lang="ro-RO" sz="24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Обладатель разрешения должен подать в компетентное учреждение заявление о пересмотре не позднее чем за три месяца до истечения трехлетнего срока. К заявлению прилагаются описание процесса сброса и копия мониторинговых отчетов</a:t>
            </a:r>
            <a:r>
              <a:rPr lang="ro-RO" sz="2400" dirty="0">
                <a:solidFill>
                  <a:srgbClr val="1114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211975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461913" y="1216058"/>
            <a:ext cx="8455843" cy="5241304"/>
          </a:xfrm>
        </p:spPr>
        <p:txBody>
          <a:bodyPr/>
          <a:lstStyle/>
          <a:p>
            <a:pPr marL="0" indent="0" algn="ctr">
              <a:buNone/>
            </a:pPr>
            <a:r>
              <a:rPr lang="ru-RU" sz="2400" b="1" dirty="0">
                <a:solidFill>
                  <a:srgbClr val="11144F"/>
                </a:solidFill>
                <a:latin typeface="Times New Roman" panose="02020603050405020304" pitchFamily="18" charset="0"/>
                <a:cs typeface="Times New Roman" panose="02020603050405020304" pitchFamily="18" charset="0"/>
              </a:rPr>
              <a:t>ЗАКОН № 1422</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от 17-12-1997</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об охране атмосферного воздуха</a:t>
            </a:r>
            <a:endParaRPr lang="ro-RO" sz="2400" b="1" dirty="0">
              <a:solidFill>
                <a:srgbClr val="11144F"/>
              </a:solidFill>
              <a:latin typeface="Times New Roman" panose="02020603050405020304" pitchFamily="18" charset="0"/>
              <a:cs typeface="Times New Roman" panose="02020603050405020304" pitchFamily="18" charset="0"/>
            </a:endParaRPr>
          </a:p>
          <a:p>
            <a:pPr marL="0" indent="0" algn="ctr">
              <a:buNone/>
            </a:pPr>
            <a:r>
              <a:rPr lang="ro-RO" sz="1600" dirty="0">
                <a:solidFill>
                  <a:srgbClr val="11144F"/>
                </a:solidFill>
                <a:latin typeface="Times New Roman" panose="02020603050405020304" pitchFamily="18" charset="0"/>
                <a:cs typeface="Times New Roman" panose="02020603050405020304" pitchFamily="18" charset="0"/>
              </a:rPr>
              <a:t>(</a:t>
            </a:r>
            <a:r>
              <a:rPr lang="ro-RO" sz="1600" dirty="0">
                <a:solidFill>
                  <a:srgbClr val="11144F"/>
                </a:solidFill>
                <a:latin typeface="Times New Roman" panose="02020603050405020304" pitchFamily="18" charset="0"/>
                <a:cs typeface="Times New Roman" panose="02020603050405020304" pitchFamily="18" charset="0"/>
                <a:hlinkClick r:id="rId8"/>
              </a:rPr>
              <a:t>https://www.legis.md/cautare/getResults?doc_id=108699&amp;lang=ru</a:t>
            </a:r>
            <a:r>
              <a:rPr lang="ro-RO" sz="1600" dirty="0">
                <a:solidFill>
                  <a:srgbClr val="11144F"/>
                </a:solidFill>
                <a:latin typeface="Times New Roman" panose="02020603050405020304" pitchFamily="18" charset="0"/>
                <a:cs typeface="Times New Roman" panose="02020603050405020304" pitchFamily="18" charset="0"/>
              </a:rPr>
              <a:t>)</a:t>
            </a:r>
          </a:p>
          <a:p>
            <a:pPr marL="0" indent="0" algn="just">
              <a:buNone/>
            </a:pPr>
            <a:r>
              <a:rPr lang="ru-RU" sz="2000" i="1" dirty="0">
                <a:solidFill>
                  <a:srgbClr val="11144F"/>
                </a:solidFill>
                <a:latin typeface="Times New Roman" panose="02020603050405020304" pitchFamily="18" charset="0"/>
                <a:cs typeface="Times New Roman" panose="02020603050405020304" pitchFamily="18" charset="0"/>
              </a:rPr>
              <a:t>Разрешение на выброс загрязнителей в атмосферу стационарными источниками загрязнения</a:t>
            </a:r>
            <a:endParaRPr lang="ro-RO" sz="2000" i="1"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Выброс загрязнителей в атмосферу стационарными источниками загрязнения допускается в каждом конкретном случае только на основании разрешения, выданного Агентством окружающей среды – органом–эмитентом разрешительных документов в области окружающей среды</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000" dirty="0">
                <a:solidFill>
                  <a:srgbClr val="11144F"/>
                </a:solidFill>
                <a:latin typeface="Times New Roman" panose="02020603050405020304" pitchFamily="18" charset="0"/>
                <a:cs typeface="Times New Roman" panose="02020603050405020304" pitchFamily="18" charset="0"/>
              </a:rPr>
              <a:t>Физические и юридические лица, деятельность которых прямо или косвенно ухудшает качество атмосферного воздуха, обязаны обратиться в орган-эмитент за получением разрешения на выброс загрязнителей в атмосферу стационарными источниками загрязнения</a:t>
            </a:r>
            <a:r>
              <a:rPr lang="ro-RO" sz="2000" dirty="0">
                <a:solidFill>
                  <a:srgbClr val="11144F"/>
                </a:solidFill>
                <a:latin typeface="Times New Roman" panose="02020603050405020304" pitchFamily="18" charset="0"/>
                <a:cs typeface="Times New Roman" panose="02020603050405020304" pitchFamily="18" charset="0"/>
              </a:rPr>
              <a:t>.</a:t>
            </a:r>
            <a:endParaRPr lang="ru-RU"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19690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395927" y="1216058"/>
            <a:ext cx="8455842" cy="5047942"/>
          </a:xfrm>
        </p:spPr>
        <p:txBody>
          <a:bodyPr/>
          <a:lstStyle/>
          <a:p>
            <a:pPr marL="0" indent="0" algn="just">
              <a:buNone/>
            </a:pPr>
            <a:r>
              <a:rPr lang="ru-RU" dirty="0">
                <a:solidFill>
                  <a:srgbClr val="11144F"/>
                </a:solidFill>
                <a:latin typeface="Times New Roman" panose="02020603050405020304" pitchFamily="18" charset="0"/>
                <a:cs typeface="Times New Roman" panose="02020603050405020304" pitchFamily="18" charset="0"/>
              </a:rPr>
              <a:t> </a:t>
            </a:r>
            <a:r>
              <a:rPr lang="ru-RU" sz="2200" dirty="0">
                <a:solidFill>
                  <a:srgbClr val="11144F"/>
                </a:solidFill>
                <a:latin typeface="Times New Roman" panose="02020603050405020304" pitchFamily="18" charset="0"/>
                <a:cs typeface="Times New Roman" panose="02020603050405020304" pitchFamily="18" charset="0"/>
              </a:rPr>
              <a:t>С этой целью заявитель подает на бумажном носителе по местонахождению органа-эмитента либо в электронной форме посредством единого окна следующие документы:</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200" dirty="0">
                <a:solidFill>
                  <a:srgbClr val="11144F"/>
                </a:solidFill>
                <a:latin typeface="Times New Roman" panose="02020603050405020304" pitchFamily="18" charset="0"/>
                <a:cs typeface="Times New Roman" panose="02020603050405020304" pitchFamily="18" charset="0"/>
              </a:rPr>
              <a:t> a) заявление, содержащее следующие сведения: наименование, организационно-правовая форма, IDNO, юридический адрес либо фамилия, имя, серия и номер удостоверения личности, IDNP лица, запрашивающего разрешение; вид деятельности, в полном объеме или частично, для осуществления которого запрашивается разрешение;</a:t>
            </a:r>
            <a:endParaRPr lang="ro-RO" sz="22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200" dirty="0">
                <a:solidFill>
                  <a:srgbClr val="11144F"/>
                </a:solidFill>
                <a:latin typeface="Times New Roman" panose="02020603050405020304" pitchFamily="18" charset="0"/>
                <a:cs typeface="Times New Roman" panose="02020603050405020304" pitchFamily="18" charset="0"/>
              </a:rPr>
              <a:t> </a:t>
            </a:r>
            <a:r>
              <a:rPr lang="ru-RU" sz="2200" dirty="0">
                <a:solidFill>
                  <a:srgbClr val="11144F"/>
                </a:solidFill>
                <a:latin typeface="Times New Roman" panose="02020603050405020304" pitchFamily="18" charset="0"/>
                <a:cs typeface="Times New Roman" panose="02020603050405020304" pitchFamily="18" charset="0"/>
              </a:rPr>
              <a:t> b) отчет о нормативах ПДВ, составленный аккредитованными в установленном порядке лабораториями.</a:t>
            </a:r>
            <a:endParaRPr lang="ro-RO" sz="22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8040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CF8E0A00-B00E-4EEA-9AF6-C1C2B6CBBB3D}"/>
              </a:ext>
            </a:extLst>
          </p:cNvPr>
          <p:cNvSpPr>
            <a:spLocks noGrp="1"/>
          </p:cNvSpPr>
          <p:nvPr>
            <p:ph idx="1"/>
          </p:nvPr>
        </p:nvSpPr>
        <p:spPr>
          <a:xfrm>
            <a:off x="684000" y="1423447"/>
            <a:ext cx="7776000" cy="4840553"/>
          </a:xfrm>
        </p:spPr>
        <p:txBody>
          <a:bodyPr/>
          <a:lstStyle/>
          <a:p>
            <a:pPr marL="0" indent="0" algn="just">
              <a:buNone/>
            </a:pPr>
            <a:r>
              <a:rPr lang="ro-RO" sz="2000" b="0" i="0" dirty="0">
                <a:solidFill>
                  <a:srgbClr val="11144F"/>
                </a:solidFill>
                <a:effectLst/>
                <a:latin typeface="Times New Roman" panose="02020603050405020304" pitchFamily="18" charset="0"/>
                <a:cs typeface="Times New Roman" panose="02020603050405020304" pitchFamily="18" charset="0"/>
              </a:rPr>
              <a:t>4) </a:t>
            </a:r>
            <a:r>
              <a:rPr lang="ru-RU" sz="2000" b="0" i="0" dirty="0">
                <a:solidFill>
                  <a:srgbClr val="11144F"/>
                </a:solidFill>
                <a:effectLst/>
                <a:latin typeface="Times New Roman" panose="02020603050405020304" pitchFamily="18" charset="0"/>
                <a:cs typeface="Times New Roman" panose="02020603050405020304" pitchFamily="18" charset="0"/>
              </a:rPr>
              <a:t>устанавливать меры и сроки, в соответствии с законными положениями, обязательными для проверяемых предприятий, с целью устранения установленных недостатков, контролировать и проверять порядок выполнения или соблюдения таких мер и сроков;</a:t>
            </a:r>
            <a:endParaRPr lang="ro-RO" sz="2000" b="0" i="0" dirty="0">
              <a:solidFill>
                <a:srgbClr val="11144F"/>
              </a:solidFill>
              <a:effectLst/>
              <a:latin typeface="Times New Roman" panose="02020603050405020304" pitchFamily="18" charset="0"/>
              <a:cs typeface="Times New Roman" panose="02020603050405020304" pitchFamily="18" charset="0"/>
            </a:endParaRPr>
          </a:p>
          <a:p>
            <a:pPr marL="0" indent="0" algn="just">
              <a:buNone/>
            </a:pPr>
            <a:r>
              <a:rPr lang="ro-RO" sz="2000" dirty="0">
                <a:solidFill>
                  <a:srgbClr val="11144F"/>
                </a:solidFill>
                <a:latin typeface="Times New Roman" panose="02020603050405020304" pitchFamily="18" charset="0"/>
                <a:cs typeface="Times New Roman" panose="02020603050405020304" pitchFamily="18" charset="0"/>
              </a:rPr>
              <a:t>5) </a:t>
            </a:r>
            <a:r>
              <a:rPr lang="ru-RU" sz="2000" b="0" i="0" dirty="0">
                <a:solidFill>
                  <a:srgbClr val="11144F"/>
                </a:solidFill>
                <a:effectLst/>
                <a:latin typeface="Times New Roman" panose="02020603050405020304" pitchFamily="18" charset="0"/>
                <a:cs typeface="Times New Roman" panose="02020603050405020304" pitchFamily="18" charset="0"/>
              </a:rPr>
              <a:t>осуществлять фото/видео/аудиосъемки и записи в поддержку выводов, для сбора доказательств;</a:t>
            </a:r>
            <a:endParaRPr lang="ro-RO" sz="20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o-RO" sz="2000" b="0" i="0" dirty="0">
                <a:solidFill>
                  <a:srgbClr val="11144F"/>
                </a:solidFill>
                <a:effectLst/>
                <a:latin typeface="Times New Roman" panose="02020603050405020304" pitchFamily="18" charset="0"/>
                <a:cs typeface="Times New Roman" panose="02020603050405020304" pitchFamily="18" charset="0"/>
              </a:rPr>
              <a:t>6) </a:t>
            </a:r>
            <a:r>
              <a:rPr lang="ru-RU" sz="2000" b="0" i="0" dirty="0">
                <a:solidFill>
                  <a:srgbClr val="11144F"/>
                </a:solidFill>
                <a:effectLst/>
                <a:latin typeface="Times New Roman" panose="02020603050405020304" pitchFamily="18" charset="0"/>
                <a:cs typeface="Times New Roman" panose="02020603050405020304" pitchFamily="18" charset="0"/>
              </a:rPr>
              <a:t>иметь доступ к интегрированным информационным ресурсам, которыми управляют специализированные органы, и обрабатывать персональные данные в соответствии со служебными нуждами согласно законодательству, для получения комплексной информации о списке предприятий, занимающихся деятельностью, оказывающей вредное воздействие на окружающую среду, статистических данных об использовании природных ресурсов и образовании отходов, истории правонарушений, уплаченных штрафах за загрязнение окружающей среды и т. п.;</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98765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395927" y="1216058"/>
            <a:ext cx="8455842" cy="5047942"/>
          </a:xfrm>
        </p:spPr>
        <p:txBody>
          <a:bodyPr/>
          <a:lstStyle/>
          <a:p>
            <a:pPr marL="0" indent="0" algn="just">
              <a:buNone/>
            </a:pPr>
            <a:endParaRPr lang="ro-RO" sz="2400" dirty="0">
              <a:solidFill>
                <a:srgbClr val="11144F"/>
              </a:solidFill>
              <a:latin typeface="Times New Roman" panose="02020603050405020304" pitchFamily="18" charset="0"/>
              <a:cs typeface="Times New Roman" panose="02020603050405020304" pitchFamily="18" charset="0"/>
            </a:endParaRPr>
          </a:p>
          <a:p>
            <a:pPr marL="0" indent="0" algn="just">
              <a:buNone/>
            </a:pPr>
            <a:r>
              <a:rPr lang="ru-RU" sz="2400" dirty="0">
                <a:solidFill>
                  <a:srgbClr val="11144F"/>
                </a:solidFill>
                <a:latin typeface="Times New Roman" panose="02020603050405020304" pitchFamily="18" charset="0"/>
                <a:cs typeface="Times New Roman" panose="02020603050405020304" pitchFamily="18" charset="0"/>
              </a:rPr>
              <a:t>Разрешение обязывает его обладателя соблюдать определенные условия в отношении:</a:t>
            </a:r>
            <a:endParaRPr lang="ro-RO" sz="2400" dirty="0">
              <a:solidFill>
                <a:srgbClr val="11144F"/>
              </a:solidFill>
              <a:latin typeface="Times New Roman" panose="02020603050405020304" pitchFamily="18" charset="0"/>
              <a:cs typeface="Times New Roman" panose="02020603050405020304" pitchFamily="18" charset="0"/>
            </a:endParaRPr>
          </a:p>
          <a:p>
            <a:pPr marL="457200" indent="-457200" algn="just">
              <a:buAutoNum type="alphaLcParenR"/>
            </a:pPr>
            <a:r>
              <a:rPr lang="ru-RU" sz="2400" dirty="0">
                <a:solidFill>
                  <a:srgbClr val="11144F"/>
                </a:solidFill>
                <a:latin typeface="Times New Roman" panose="02020603050405020304" pitchFamily="18" charset="0"/>
                <a:cs typeface="Times New Roman" panose="02020603050405020304" pitchFamily="18" charset="0"/>
              </a:rPr>
              <a:t>соблюдения нормативов ПДВ загрязнителей;</a:t>
            </a:r>
            <a:endParaRPr lang="ro-RO" sz="2400" dirty="0">
              <a:solidFill>
                <a:srgbClr val="11144F"/>
              </a:solidFill>
              <a:latin typeface="Times New Roman" panose="02020603050405020304" pitchFamily="18" charset="0"/>
              <a:cs typeface="Times New Roman" panose="02020603050405020304" pitchFamily="18" charset="0"/>
            </a:endParaRPr>
          </a:p>
          <a:p>
            <a:pPr marL="457200" indent="-457200" algn="just">
              <a:buAutoNum type="alphaLcParenR"/>
            </a:pPr>
            <a:r>
              <a:rPr lang="ru-RU" sz="2400" dirty="0">
                <a:solidFill>
                  <a:srgbClr val="11144F"/>
                </a:solidFill>
                <a:latin typeface="Times New Roman" panose="02020603050405020304" pitchFamily="18" charset="0"/>
                <a:cs typeface="Times New Roman" panose="02020603050405020304" pitchFamily="18" charset="0"/>
              </a:rPr>
              <a:t>соблюдения графика и процедуры проверки выбросов в атмосферный воздух, согласованных с органом- эмитентом;</a:t>
            </a:r>
            <a:endParaRPr lang="ro-RO" sz="2400" dirty="0">
              <a:solidFill>
                <a:srgbClr val="11144F"/>
              </a:solidFill>
              <a:latin typeface="Times New Roman" panose="02020603050405020304" pitchFamily="18" charset="0"/>
              <a:cs typeface="Times New Roman" panose="02020603050405020304" pitchFamily="18" charset="0"/>
            </a:endParaRPr>
          </a:p>
          <a:p>
            <a:pPr marL="457200" indent="-457200" algn="just">
              <a:buAutoNum type="alphaLcParenR"/>
            </a:pPr>
            <a:r>
              <a:rPr lang="ru-RU" sz="2400" dirty="0">
                <a:solidFill>
                  <a:srgbClr val="11144F"/>
                </a:solidFill>
                <a:latin typeface="Times New Roman" panose="02020603050405020304" pitchFamily="18" charset="0"/>
                <a:cs typeface="Times New Roman" panose="02020603050405020304" pitchFamily="18" charset="0"/>
              </a:rPr>
              <a:t>принятия мер по сокращению воздействия загрязнения и охране окружающей среды.</a:t>
            </a:r>
            <a:endParaRPr lang="ru-RU" sz="2400" b="1"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89240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lgn="ctr">
              <a:buNone/>
            </a:pPr>
            <a:endParaRPr lang="ro-RO" sz="2400" b="1" dirty="0">
              <a:latin typeface="Times New Roman" panose="02020603050405020304" pitchFamily="18" charset="0"/>
              <a:cs typeface="Times New Roman" panose="02020603050405020304" pitchFamily="18" charset="0"/>
            </a:endParaRPr>
          </a:p>
          <a:p>
            <a:pPr marL="0" indent="0" algn="ctr">
              <a:buNone/>
            </a:pPr>
            <a:endParaRPr lang="ro-RO" sz="2400" b="1" dirty="0">
              <a:latin typeface="Times New Roman" panose="02020603050405020304" pitchFamily="18" charset="0"/>
              <a:cs typeface="Times New Roman" panose="02020603050405020304" pitchFamily="18" charset="0"/>
            </a:endParaRPr>
          </a:p>
          <a:p>
            <a:pPr marL="0" indent="0" algn="ctr">
              <a:buNone/>
            </a:pPr>
            <a:endParaRPr lang="ro-RO" sz="2400" b="1" dirty="0">
              <a:latin typeface="Times New Roman" panose="02020603050405020304" pitchFamily="18" charset="0"/>
              <a:cs typeface="Times New Roman" panose="02020603050405020304" pitchFamily="18" charset="0"/>
            </a:endParaRPr>
          </a:p>
          <a:p>
            <a:pPr marL="0" indent="0" algn="ctr">
              <a:buNone/>
            </a:pPr>
            <a:r>
              <a:rPr lang="ru-RU" sz="2400" b="1" dirty="0">
                <a:solidFill>
                  <a:srgbClr val="11144F"/>
                </a:solidFill>
                <a:latin typeface="Times New Roman" panose="02020603050405020304" pitchFamily="18" charset="0"/>
                <a:cs typeface="Times New Roman" panose="02020603050405020304" pitchFamily="18" charset="0"/>
              </a:rPr>
              <a:t>КОДЕКС № 218</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от 24-10-2008</a:t>
            </a:r>
            <a:r>
              <a:rPr lang="ro-RO" sz="2400" b="1" dirty="0">
                <a:solidFill>
                  <a:srgbClr val="11144F"/>
                </a:solidFill>
                <a:latin typeface="Times New Roman" panose="02020603050405020304" pitchFamily="18" charset="0"/>
                <a:cs typeface="Times New Roman" panose="02020603050405020304" pitchFamily="18" charset="0"/>
              </a:rPr>
              <a:t> </a:t>
            </a:r>
            <a:r>
              <a:rPr lang="ru-RU" sz="2400" b="1" dirty="0">
                <a:solidFill>
                  <a:srgbClr val="11144F"/>
                </a:solidFill>
                <a:latin typeface="Times New Roman" panose="02020603050405020304" pitchFamily="18" charset="0"/>
                <a:cs typeface="Times New Roman" panose="02020603050405020304" pitchFamily="18" charset="0"/>
              </a:rPr>
              <a:t>КОДЕКС РЕСПУБЛИКИ МОЛДОВА О ПРАВОНАРУШЕНИЯХ</a:t>
            </a:r>
            <a:r>
              <a:rPr lang="ro-RO" sz="2400" b="1" dirty="0">
                <a:solidFill>
                  <a:srgbClr val="11144F"/>
                </a:solidFill>
                <a:latin typeface="Times New Roman" panose="02020603050405020304" pitchFamily="18" charset="0"/>
                <a:cs typeface="Times New Roman" panose="02020603050405020304" pitchFamily="18" charset="0"/>
              </a:rPr>
              <a:t> </a:t>
            </a:r>
          </a:p>
          <a:p>
            <a:pPr marL="0" indent="0" algn="ctr">
              <a:buNone/>
            </a:pPr>
            <a:r>
              <a:rPr lang="ro-RO"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hlinkClick r:id="rId8"/>
              </a:rPr>
              <a:t>https://www.legis.md/cautare/getResults?doc_id=118294&amp;lang=ru#</a:t>
            </a:r>
            <a:r>
              <a:rPr lang="ro-RO" sz="1600" dirty="0">
                <a:latin typeface="Times New Roman" panose="02020603050405020304" pitchFamily="18" charset="0"/>
                <a:cs typeface="Times New Roman" panose="02020603050405020304" pitchFamily="18" charset="0"/>
              </a:rPr>
              <a:t>)</a:t>
            </a:r>
          </a:p>
          <a:p>
            <a:endParaRPr lang="ro-RO" b="1" dirty="0"/>
          </a:p>
          <a:p>
            <a:endParaRPr lang="ru-RU" dirty="0"/>
          </a:p>
          <a:p>
            <a:endParaRPr lang="ru-RU" b="1" dirty="0"/>
          </a:p>
        </p:txBody>
      </p:sp>
    </p:spTree>
    <p:extLst>
      <p:ext uri="{BB962C8B-B14F-4D97-AF65-F5344CB8AC3E}">
        <p14:creationId xmlns:p14="http://schemas.microsoft.com/office/powerpoint/2010/main" val="29958754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7"/>
            <a:ext cx="7776000" cy="5175315"/>
          </a:xfrm>
        </p:spPr>
        <p:txBody>
          <a:bodyPr/>
          <a:lstStyle/>
          <a:p>
            <a:pPr marL="0" indent="0">
              <a:buNone/>
            </a:pPr>
            <a:r>
              <a:rPr lang="ru-RU" sz="2000" b="1" dirty="0">
                <a:solidFill>
                  <a:srgbClr val="11144F"/>
                </a:solidFill>
                <a:latin typeface="Times New Roman" panose="02020603050405020304" pitchFamily="18" charset="0"/>
                <a:cs typeface="Times New Roman" panose="02020603050405020304" pitchFamily="18" charset="0"/>
              </a:rPr>
              <a:t>Статья 109.</a:t>
            </a:r>
            <a:r>
              <a:rPr lang="ru-RU" sz="2000" dirty="0">
                <a:solidFill>
                  <a:srgbClr val="11144F"/>
                </a:solidFill>
                <a:latin typeface="Times New Roman" panose="02020603050405020304" pitchFamily="18" charset="0"/>
                <a:cs typeface="Times New Roman" panose="02020603050405020304" pitchFamily="18" charset="0"/>
              </a:rPr>
              <a:t> Нарушение режима водоохраны</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(1) Нарушение режима водоохраны, повлекшее загрязнение вод, эрозию почвы и другие вредные явления,</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влечет наложение штрафа на физических лиц в размере от 60 до 120 условных единиц или назначение наказания в виде неоплачиваемого труда в пользу общества на срок от 10 до 40 часов и наложение штрафа на юридических лиц в размере от 600 до 800 условных единиц.</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(2) Сдача в эксплуатацию предприятий, коммунальной и иной недвижимости без сооружений и установок, предупреждающих загрязнение и заражение вод или их вредное воздействие,</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влечет наложение штрафа на физических лиц в размере от 24 до 30 условных единиц или назначение наказания в виде неоплачиваемого труда в пользу общества на срок от 20 до 40 часов, наложение штрафа на должностных лиц в размере от 42 до 90 условных единиц и на юридических лиц в размере от 240 до 300 условных единиц.</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63035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buNone/>
            </a:pPr>
            <a:r>
              <a:rPr lang="ru-RU" sz="2000" b="1" dirty="0">
                <a:solidFill>
                  <a:srgbClr val="11144F"/>
                </a:solidFill>
                <a:latin typeface="Times New Roman" panose="02020603050405020304" pitchFamily="18" charset="0"/>
                <a:cs typeface="Times New Roman" panose="02020603050405020304" pitchFamily="18" charset="0"/>
              </a:rPr>
              <a:t>Статья 110.</a:t>
            </a:r>
            <a:r>
              <a:rPr lang="ru-RU" sz="2000" dirty="0">
                <a:solidFill>
                  <a:srgbClr val="11144F"/>
                </a:solidFill>
                <a:latin typeface="Times New Roman" panose="02020603050405020304" pitchFamily="18" charset="0"/>
                <a:cs typeface="Times New Roman" panose="02020603050405020304" pitchFamily="18" charset="0"/>
              </a:rPr>
              <a:t> Нарушение правил водопользования</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(1) Забор и использование воды с нарушением установленных лимитов, использование питьевой воды в технических целях</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влекут наложение штрафа на физических лиц в размере от 12 до 24 условных единиц или назначение наказания в виде неоплачиваемого труда в пользу общества на срок от 20 до 40 часов и наложение штрафа на юридических лиц в размере от 120 до 240 условных единиц с лишением или без лишения в обоих случаях права осуществлять определенную деятельность на срок от 3 месяцев до 1 года.</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(2) Использование водных объектов без разрешения на специальное водопользование</a:t>
            </a:r>
            <a:br>
              <a:rPr lang="ru-RU" sz="2000" dirty="0">
                <a:solidFill>
                  <a:srgbClr val="11144F"/>
                </a:solidFill>
                <a:latin typeface="Times New Roman" panose="02020603050405020304" pitchFamily="18" charset="0"/>
                <a:cs typeface="Times New Roman" panose="02020603050405020304" pitchFamily="18" charset="0"/>
              </a:rPr>
            </a:br>
            <a:r>
              <a:rPr lang="ru-RU" sz="2000" dirty="0">
                <a:solidFill>
                  <a:srgbClr val="11144F"/>
                </a:solidFill>
                <a:latin typeface="Times New Roman" panose="02020603050405020304" pitchFamily="18" charset="0"/>
                <a:cs typeface="Times New Roman" panose="02020603050405020304" pitchFamily="18" charset="0"/>
              </a:rPr>
              <a:t>            влечет наложение штрафа на физических лиц в размере от 24 до 30 условных единиц и на юридических лиц в размере от 240 до 300 условных единиц с лишением или без лишения права осуществлять определенную деятельность на срок от 3 месяцев до 1 года.</a:t>
            </a:r>
            <a:endParaRPr lang="ro-RO" sz="20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3955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4000" y="1216058"/>
            <a:ext cx="7776000" cy="5047942"/>
          </a:xfrm>
        </p:spPr>
        <p:txBody>
          <a:bodyPr/>
          <a:lstStyle/>
          <a:p>
            <a:pPr marL="0" indent="0">
              <a:buNone/>
            </a:pPr>
            <a:endParaRPr lang="ro-RO" sz="2100" dirty="0">
              <a:latin typeface="Times New Roman" panose="02020603050405020304" pitchFamily="18" charset="0"/>
              <a:cs typeface="Times New Roman" panose="02020603050405020304" pitchFamily="18" charset="0"/>
            </a:endParaRPr>
          </a:p>
          <a:p>
            <a:pPr marL="0" indent="0">
              <a:buNone/>
            </a:pPr>
            <a:r>
              <a:rPr lang="ru-RU" sz="2100" dirty="0">
                <a:solidFill>
                  <a:srgbClr val="11144F"/>
                </a:solidFill>
                <a:latin typeface="Times New Roman" panose="02020603050405020304" pitchFamily="18" charset="0"/>
                <a:cs typeface="Times New Roman" panose="02020603050405020304" pitchFamily="18" charset="0"/>
              </a:rPr>
              <a:t> </a:t>
            </a:r>
            <a:r>
              <a:rPr lang="ru-RU" sz="2100" b="1" dirty="0">
                <a:solidFill>
                  <a:srgbClr val="11144F"/>
                </a:solidFill>
                <a:latin typeface="Times New Roman" panose="02020603050405020304" pitchFamily="18" charset="0"/>
                <a:cs typeface="Times New Roman" panose="02020603050405020304" pitchFamily="18" charset="0"/>
              </a:rPr>
              <a:t>Статья 111.</a:t>
            </a:r>
            <a:r>
              <a:rPr lang="ru-RU" sz="2100" dirty="0">
                <a:solidFill>
                  <a:srgbClr val="11144F"/>
                </a:solidFill>
                <a:latin typeface="Times New Roman" panose="02020603050405020304" pitchFamily="18" charset="0"/>
                <a:cs typeface="Times New Roman" panose="02020603050405020304" pitchFamily="18" charset="0"/>
              </a:rPr>
              <a:t> Несоблюдение правил и инструкций, касающихся эксплуатации гидротехнических, водохозяйственных и водозащитных сооружений, устройств и измерительных приборов</a:t>
            </a:r>
            <a:br>
              <a:rPr lang="ru-RU" sz="2100" dirty="0">
                <a:solidFill>
                  <a:srgbClr val="11144F"/>
                </a:solidFill>
                <a:latin typeface="Times New Roman" panose="02020603050405020304" pitchFamily="18" charset="0"/>
                <a:cs typeface="Times New Roman" panose="02020603050405020304" pitchFamily="18" charset="0"/>
              </a:rPr>
            </a:br>
            <a:r>
              <a:rPr lang="ru-RU" sz="2100" dirty="0">
                <a:solidFill>
                  <a:srgbClr val="11144F"/>
                </a:solidFill>
                <a:latin typeface="Times New Roman" panose="02020603050405020304" pitchFamily="18" charset="0"/>
                <a:cs typeface="Times New Roman" panose="02020603050405020304" pitchFamily="18" charset="0"/>
              </a:rPr>
              <a:t>            Несоблюдение правил и инструкций, касающихся эксплуатации гидротехнических, водохозяйственных и водозащитных сооружений, устройств и измерительных приборов,</a:t>
            </a:r>
            <a:br>
              <a:rPr lang="ru-RU" sz="2100" dirty="0">
                <a:solidFill>
                  <a:srgbClr val="11144F"/>
                </a:solidFill>
                <a:latin typeface="Times New Roman" panose="02020603050405020304" pitchFamily="18" charset="0"/>
                <a:cs typeface="Times New Roman" panose="02020603050405020304" pitchFamily="18" charset="0"/>
              </a:rPr>
            </a:br>
            <a:r>
              <a:rPr lang="ru-RU" sz="2100" dirty="0">
                <a:solidFill>
                  <a:srgbClr val="11144F"/>
                </a:solidFill>
                <a:latin typeface="Times New Roman" panose="02020603050405020304" pitchFamily="18" charset="0"/>
                <a:cs typeface="Times New Roman" panose="02020603050405020304" pitchFamily="18" charset="0"/>
              </a:rPr>
              <a:t>            влечет наложение штрафа на физических лиц в размере от 6 до 12 условных единиц, на должностных лиц в размере от 24 до 30 условных единиц и на юридических лиц в размере от 60 до 120 условных единиц.</a:t>
            </a:r>
            <a:endParaRPr lang="ro-RO" sz="21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091697"/>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Substituent conținut 2">
            <a:extLst>
              <a:ext uri="{FF2B5EF4-FFF2-40B4-BE49-F238E27FC236}">
                <a16:creationId xmlns:a16="http://schemas.microsoft.com/office/drawing/2014/main" id="{DB62047C-1F93-45AE-92F8-A9CC8A9730F6}"/>
              </a:ext>
            </a:extLst>
          </p:cNvPr>
          <p:cNvSpPr>
            <a:spLocks noGrp="1"/>
          </p:cNvSpPr>
          <p:nvPr>
            <p:ph idx="1"/>
          </p:nvPr>
        </p:nvSpPr>
        <p:spPr>
          <a:xfrm>
            <a:off x="683999" y="1216058"/>
            <a:ext cx="7950953" cy="5047942"/>
          </a:xfrm>
        </p:spPr>
        <p:txBody>
          <a:bodyPr/>
          <a:lstStyle/>
          <a:p>
            <a:pPr marL="0" indent="0">
              <a:buNone/>
            </a:pPr>
            <a:r>
              <a:rPr lang="ru-RU" sz="1900" b="1" dirty="0">
                <a:solidFill>
                  <a:srgbClr val="11144F"/>
                </a:solidFill>
                <a:latin typeface="Times New Roman" panose="02020603050405020304" pitchFamily="18" charset="0"/>
                <a:cs typeface="Times New Roman" panose="02020603050405020304" pitchFamily="18" charset="0"/>
              </a:rPr>
              <a:t>Статья 113.</a:t>
            </a:r>
            <a:r>
              <a:rPr lang="ru-RU" sz="1900" dirty="0">
                <a:solidFill>
                  <a:srgbClr val="11144F"/>
                </a:solidFill>
                <a:latin typeface="Times New Roman" panose="02020603050405020304" pitchFamily="18" charset="0"/>
                <a:cs typeface="Times New Roman" panose="02020603050405020304" pitchFamily="18" charset="0"/>
              </a:rPr>
              <a:t> Нарушение правил осуществления хозяйственной деятельности в </a:t>
            </a:r>
            <a:r>
              <a:rPr lang="ru-RU" sz="1900" dirty="0" err="1">
                <a:solidFill>
                  <a:srgbClr val="11144F"/>
                </a:solidFill>
                <a:latin typeface="Times New Roman" panose="02020603050405020304" pitchFamily="18" charset="0"/>
                <a:cs typeface="Times New Roman" panose="02020603050405020304" pitchFamily="18" charset="0"/>
              </a:rPr>
              <a:t>водоохранных</a:t>
            </a:r>
            <a:r>
              <a:rPr lang="ru-RU" sz="1900" dirty="0">
                <a:solidFill>
                  <a:srgbClr val="11144F"/>
                </a:solidFill>
                <a:latin typeface="Times New Roman" panose="02020603050405020304" pitchFamily="18" charset="0"/>
                <a:cs typeface="Times New Roman" panose="02020603050405020304" pitchFamily="18" charset="0"/>
              </a:rPr>
              <a:t> зонах</a:t>
            </a:r>
            <a:endParaRPr lang="ro-RO" sz="1900" dirty="0">
              <a:solidFill>
                <a:srgbClr val="11144F"/>
              </a:solidFill>
              <a:latin typeface="Times New Roman" panose="02020603050405020304" pitchFamily="18" charset="0"/>
              <a:cs typeface="Times New Roman" panose="02020603050405020304" pitchFamily="18" charset="0"/>
            </a:endParaRPr>
          </a:p>
          <a:p>
            <a:pPr marL="0" indent="0">
              <a:buNone/>
            </a:pPr>
            <a:r>
              <a:rPr lang="ru-RU" sz="1900" dirty="0">
                <a:solidFill>
                  <a:srgbClr val="11144F"/>
                </a:solidFill>
                <a:latin typeface="Times New Roman" panose="02020603050405020304" pitchFamily="18" charset="0"/>
                <a:cs typeface="Times New Roman" panose="02020603050405020304" pitchFamily="18" charset="0"/>
              </a:rPr>
              <a:t>(5) Сброс в поверхностные воды, ирригационные и осушительные каналы неочищенных отработанных вод, вод, термически загрязненных, вод, зараженных болезнетворными агентами и паразитами, нефтепродуктов или отходов нефтепродуктов, других загрязнителей</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влечет наложение штрафа на физических лиц в размере от 18 до 30 условных единиц и на юридических лиц в размере от 180 до 300 условных единиц.</a:t>
            </a:r>
            <a:endParaRPr lang="ro-RO" sz="1900" dirty="0">
              <a:solidFill>
                <a:srgbClr val="11144F"/>
              </a:solidFill>
              <a:latin typeface="Times New Roman" panose="02020603050405020304" pitchFamily="18" charset="0"/>
              <a:cs typeface="Times New Roman" panose="02020603050405020304" pitchFamily="18" charset="0"/>
            </a:endParaRPr>
          </a:p>
          <a:p>
            <a:pPr marL="0" indent="0">
              <a:buNone/>
            </a:pPr>
            <a:r>
              <a:rPr lang="ru-RU" sz="1900" b="1" dirty="0">
                <a:solidFill>
                  <a:srgbClr val="11144F"/>
                </a:solidFill>
                <a:latin typeface="Times New Roman" panose="02020603050405020304" pitchFamily="18" charset="0"/>
                <a:cs typeface="Times New Roman" panose="02020603050405020304" pitchFamily="18" charset="0"/>
              </a:rPr>
              <a:t>Статья 144.</a:t>
            </a:r>
            <a:r>
              <a:rPr lang="ru-RU" sz="1900" dirty="0">
                <a:solidFill>
                  <a:srgbClr val="11144F"/>
                </a:solidFill>
                <a:latin typeface="Times New Roman" panose="02020603050405020304" pitchFamily="18" charset="0"/>
                <a:cs typeface="Times New Roman" panose="02020603050405020304" pitchFamily="18" charset="0"/>
              </a:rPr>
              <a:t> Нарушение экологических требований при строительстве, вводе в эксплуатацию, эксплуатации предприятий, установок, других объектов</a:t>
            </a:r>
            <a:br>
              <a:rPr lang="ru-RU" sz="1900" dirty="0">
                <a:solidFill>
                  <a:srgbClr val="11144F"/>
                </a:solidFill>
                <a:latin typeface="Times New Roman" panose="02020603050405020304" pitchFamily="18" charset="0"/>
                <a:cs typeface="Times New Roman" panose="02020603050405020304" pitchFamily="18" charset="0"/>
              </a:rPr>
            </a:br>
            <a:r>
              <a:rPr lang="ru-RU" sz="1900" dirty="0">
                <a:solidFill>
                  <a:srgbClr val="11144F"/>
                </a:solidFill>
                <a:latin typeface="Times New Roman" panose="02020603050405020304" pitchFamily="18" charset="0"/>
                <a:cs typeface="Times New Roman" panose="02020603050405020304" pitchFamily="18" charset="0"/>
              </a:rPr>
              <a:t>            влечет наложение штрафа на физических лиц в размере от 18 до 24 условных единиц и наложение штрафа на юридических лиц в размере от 240 до 300 условных единиц с лишением или без лишения в обоих случаях права осуществлять определенную деятельность на срок от 3 месяцев до 1 года.</a:t>
            </a:r>
            <a:endParaRPr lang="ro-RO" sz="1900" dirty="0">
              <a:solidFill>
                <a:srgbClr val="11144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76662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XXX</a:t>
            </a:r>
          </a:p>
        </p:txBody>
      </p:sp>
      <p:sp>
        <p:nvSpPr>
          <p:cNvPr id="109570" name="Datumsplatzhalter 3"/>
          <p:cNvSpPr>
            <a:spLocks noGrp="1"/>
          </p:cNvSpPr>
          <p:nvPr>
            <p:ph type="dt" sz="quarter" idx="11"/>
          </p:nvPr>
        </p:nvSpPr>
        <p:spPr>
          <a:noFill/>
        </p:spPr>
        <p:txBody>
          <a:bodyPr/>
          <a:lstStyle/>
          <a:p>
            <a:fld id="{1A768533-9F5A-4A96-B8F6-9A95114E0856}" type="datetime1">
              <a:rPr lang="en-GB">
                <a:cs typeface="Arial" charset="0"/>
              </a:rPr>
              <a:pPr/>
              <a:t>07/10/2021</a:t>
            </a:fld>
            <a:endParaRPr lang="de-DE">
              <a:cs typeface="Arial" charset="0"/>
            </a:endParaRPr>
          </a:p>
        </p:txBody>
      </p:sp>
      <p:sp>
        <p:nvSpPr>
          <p:cNvPr id="7" name="Inhaltsplatzhalter 8"/>
          <p:cNvSpPr txBox="1">
            <a:spLocks/>
          </p:cNvSpPr>
          <p:nvPr/>
        </p:nvSpPr>
        <p:spPr>
          <a:xfrm>
            <a:off x="2138062" y="1612694"/>
            <a:ext cx="6262254" cy="2074863"/>
          </a:xfrm>
          <a:prstGeom prst="rect">
            <a:avLst/>
          </a:prstGeom>
        </p:spPr>
        <p:txBody>
          <a:bodyPr/>
          <a:lstStyle/>
          <a:p>
            <a:pPr algn="ctr">
              <a:spcAft>
                <a:spcPts val="600"/>
              </a:spcAft>
            </a:pPr>
            <a:endParaRPr lang="en-US" sz="2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pic>
        <p:nvPicPr>
          <p:cNvPr id="20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8" name="Dreptunghi 7">
            <a:extLst>
              <a:ext uri="{FF2B5EF4-FFF2-40B4-BE49-F238E27FC236}">
                <a16:creationId xmlns:a16="http://schemas.microsoft.com/office/drawing/2014/main" id="{29BFCA1C-C6EA-40B6-AB98-48D148698BAE}"/>
              </a:ext>
            </a:extLst>
          </p:cNvPr>
          <p:cNvSpPr/>
          <p:nvPr/>
        </p:nvSpPr>
        <p:spPr>
          <a:xfrm>
            <a:off x="1618307" y="2126630"/>
            <a:ext cx="5907386" cy="523220"/>
          </a:xfrm>
          <a:prstGeom prst="rect">
            <a:avLst/>
          </a:prstGeom>
        </p:spPr>
        <p:txBody>
          <a:bodyPr wrap="square">
            <a:spAutoFit/>
          </a:bodyPr>
          <a:lstStyle/>
          <a:p>
            <a:pPr algn="ctr"/>
            <a:r>
              <a:rPr lang="ru-RU" sz="2800" dirty="0">
                <a:solidFill>
                  <a:srgbClr val="C00000"/>
                </a:solidFill>
              </a:rPr>
              <a:t>Спасибо за внимание! </a:t>
            </a:r>
          </a:p>
        </p:txBody>
      </p:sp>
    </p:spTree>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3361</TotalTime>
  <Words>9367</Words>
  <Application>Microsoft Office PowerPoint</Application>
  <PresentationFormat>Expunere pe ecran (4:3)</PresentationFormat>
  <Paragraphs>367</Paragraphs>
  <Slides>96</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96</vt:i4>
      </vt:variant>
    </vt:vector>
  </HeadingPairs>
  <TitlesOfParts>
    <vt:vector size="101" baseType="lpstr">
      <vt:lpstr>Arial</vt:lpstr>
      <vt:lpstr>Arial Narrow</vt:lpstr>
      <vt:lpstr>PT Serif</vt:lpstr>
      <vt:lpstr>Times New Roman</vt:lpstr>
      <vt:lpstr>GIZ_Banner_Kopfzeile-Ausland (3)</vt:lpstr>
      <vt:lpstr>Учебный курс для сотрудников операторов «Водоканала»  Модуль: Законодательная база и нормативные акты  в области водоснабжения и канализации  Сессия: Правовые основы государственного контроля за охраной окружающей среды в сфере водоснабжения и канализации.   Инспекция по охране окружающей среды 07 октября 2021</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turca</cp:lastModifiedBy>
  <cp:revision>691</cp:revision>
  <cp:lastPrinted>2018-09-13T07:34:59Z</cp:lastPrinted>
  <dcterms:created xsi:type="dcterms:W3CDTF">2013-09-05T11:54:56Z</dcterms:created>
  <dcterms:modified xsi:type="dcterms:W3CDTF">2021-10-07T04:57:44Z</dcterms:modified>
</cp:coreProperties>
</file>