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 id="2147483715" r:id="rId2"/>
  </p:sldMasterIdLst>
  <p:notesMasterIdLst>
    <p:notesMasterId r:id="rId24"/>
  </p:notesMasterIdLst>
  <p:handoutMasterIdLst>
    <p:handoutMasterId r:id="rId25"/>
  </p:handoutMasterIdLst>
  <p:sldIdLst>
    <p:sldId id="280" r:id="rId3"/>
    <p:sldId id="295" r:id="rId4"/>
    <p:sldId id="296" r:id="rId5"/>
    <p:sldId id="297" r:id="rId6"/>
    <p:sldId id="298" r:id="rId7"/>
    <p:sldId id="300" r:id="rId8"/>
    <p:sldId id="301" r:id="rId9"/>
    <p:sldId id="302" r:id="rId10"/>
    <p:sldId id="303" r:id="rId11"/>
    <p:sldId id="305" r:id="rId12"/>
    <p:sldId id="310" r:id="rId13"/>
    <p:sldId id="306" r:id="rId14"/>
    <p:sldId id="307" r:id="rId15"/>
    <p:sldId id="308" r:id="rId16"/>
    <p:sldId id="311" r:id="rId17"/>
    <p:sldId id="312" r:id="rId18"/>
    <p:sldId id="313" r:id="rId19"/>
    <p:sldId id="314" r:id="rId20"/>
    <p:sldId id="315" r:id="rId21"/>
    <p:sldId id="316" r:id="rId22"/>
    <p:sldId id="299" r:id="rId23"/>
  </p:sldIdLst>
  <p:sldSz cx="9144000" cy="6858000" type="screen4x3"/>
  <p:notesSz cx="6735763" cy="9866313"/>
  <p:defaultTex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p:defaultTextStyle>
  <p:extLst>
    <p:ext uri="{EFAFB233-063F-42B5-8137-9DF3F51BA10A}">
      <p15:sldGuideLst xmlns:p15="http://schemas.microsoft.com/office/powerpoint/2012/main">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Bohantova" initials="LB"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F2E"/>
    <a:srgbClr val="6E6452"/>
    <a:srgbClr val="E5DBA1"/>
    <a:srgbClr val="BABA93"/>
    <a:srgbClr val="BABB93"/>
    <a:srgbClr val="DEDEAF"/>
    <a:srgbClr val="999999"/>
    <a:srgbClr val="D9D9D9"/>
    <a:srgbClr val="CCCCCC"/>
    <a:srgbClr val="C80F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4" autoAdjust="0"/>
    <p:restoredTop sz="95730" autoAdjust="0"/>
  </p:normalViewPr>
  <p:slideViewPr>
    <p:cSldViewPr snapToGrid="0">
      <p:cViewPr varScale="1">
        <p:scale>
          <a:sx n="69" d="100"/>
          <a:sy n="69" d="100"/>
        </p:scale>
        <p:origin x="1386" y="66"/>
      </p:cViewPr>
      <p:guideLst>
        <p:guide orient="horz" pos="658"/>
        <p:guide orient="horz" pos="388"/>
        <p:guide pos="288"/>
        <p:guide pos="1022"/>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3" name="Rectangle 3"/>
          <p:cNvSpPr>
            <a:spLocks noGrp="1" noChangeArrowheads="1"/>
          </p:cNvSpPr>
          <p:nvPr>
            <p:ph type="dt" sz="quarter"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Times" charset="0"/>
              </a:defRPr>
            </a:lvl1pPr>
          </a:lstStyle>
          <a:p>
            <a:endParaRPr lang="de-DE" dirty="0">
              <a:latin typeface="Arial Narrow" pitchFamily="34" charset="0"/>
            </a:endParaRPr>
          </a:p>
        </p:txBody>
      </p:sp>
      <p:sp>
        <p:nvSpPr>
          <p:cNvPr id="66564" name="Rectangle 4"/>
          <p:cNvSpPr>
            <a:spLocks noGrp="1" noChangeArrowheads="1"/>
          </p:cNvSpPr>
          <p:nvPr>
            <p:ph type="ftr" sz="quarter" idx="2"/>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5" name="Rectangle 5"/>
          <p:cNvSpPr>
            <a:spLocks noGrp="1" noChangeArrowheads="1"/>
          </p:cNvSpPr>
          <p:nvPr>
            <p:ph type="sldNum" sz="quarter" idx="3"/>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Times" charset="0"/>
              </a:defRPr>
            </a:lvl1pPr>
          </a:lstStyle>
          <a:p>
            <a:fld id="{47F930EC-4FD0-431B-BB9B-47DE359CDF6F}" type="slidenum">
              <a:rPr lang="de-DE">
                <a:latin typeface="Arial Narrow" pitchFamily="34" charset="0"/>
              </a:rPr>
              <a:pPr/>
              <a:t>‹#›</a:t>
            </a:fld>
            <a:endParaRPr lang="de-DE" dirty="0">
              <a:latin typeface="Arial Narrow" pitchFamily="34" charset="0"/>
            </a:endParaRPr>
          </a:p>
        </p:txBody>
      </p:sp>
    </p:spTree>
    <p:extLst>
      <p:ext uri="{BB962C8B-B14F-4D97-AF65-F5344CB8AC3E}">
        <p14:creationId xmlns:p14="http://schemas.microsoft.com/office/powerpoint/2010/main" val="2484227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5" name="Rectangle 3"/>
          <p:cNvSpPr>
            <a:spLocks noGrp="1" noChangeArrowheads="1"/>
          </p:cNvSpPr>
          <p:nvPr>
            <p:ph type="dt"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Arial Narrow" pitchFamily="34" charset="0"/>
              </a:defRPr>
            </a:lvl1pPr>
          </a:lstStyle>
          <a:p>
            <a:endParaRPr lang="de-DE" dirty="0"/>
          </a:p>
        </p:txBody>
      </p:sp>
      <p:sp>
        <p:nvSpPr>
          <p:cNvPr id="8196"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898102" y="4686696"/>
            <a:ext cx="4939560" cy="4439447"/>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p>
            <a:pPr lvl="0"/>
            <a:r>
              <a:rPr lang="de-DE" dirty="0" smtClean="0"/>
              <a:t>Klicken Sie, um die Formate des Vorlagentextes zu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8198" name="Rectangle 6"/>
          <p:cNvSpPr>
            <a:spLocks noGrp="1" noChangeArrowheads="1"/>
          </p:cNvSpPr>
          <p:nvPr>
            <p:ph type="ftr" sz="quarter" idx="4"/>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9" name="Rectangle 7"/>
          <p:cNvSpPr>
            <a:spLocks noGrp="1" noChangeArrowheads="1"/>
          </p:cNvSpPr>
          <p:nvPr>
            <p:ph type="sldNum" sz="quarter" idx="5"/>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Arial Narrow" pitchFamily="34" charset="0"/>
              </a:defRPr>
            </a:lvl1pPr>
          </a:lstStyle>
          <a:p>
            <a:fld id="{276F4F92-661F-4424-ADED-7D3829A4203F}" type="slidenum">
              <a:rPr lang="de-DE" smtClean="0"/>
              <a:pPr/>
              <a:t>‹#›</a:t>
            </a:fld>
            <a:endParaRPr lang="de-DE" dirty="0"/>
          </a:p>
        </p:txBody>
      </p:sp>
    </p:spTree>
    <p:extLst>
      <p:ext uri="{BB962C8B-B14F-4D97-AF65-F5344CB8AC3E}">
        <p14:creationId xmlns:p14="http://schemas.microsoft.com/office/powerpoint/2010/main" val="32016004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Narrow" pitchFamily="34" charset="0"/>
        <a:ea typeface="+mn-ea"/>
        <a:cs typeface="+mn-cs"/>
      </a:defRPr>
    </a:lvl1pPr>
    <a:lvl2pPr marL="457200" algn="l" rtl="0" fontAlgn="base">
      <a:spcBef>
        <a:spcPct val="30000"/>
      </a:spcBef>
      <a:spcAft>
        <a:spcPct val="0"/>
      </a:spcAft>
      <a:defRPr sz="1200" kern="1200">
        <a:solidFill>
          <a:schemeClr val="tx1"/>
        </a:solidFill>
        <a:latin typeface="Arial Narrow" pitchFamily="34" charset="0"/>
        <a:ea typeface="+mn-ea"/>
        <a:cs typeface="+mn-cs"/>
      </a:defRPr>
    </a:lvl2pPr>
    <a:lvl3pPr marL="914400" algn="l" rtl="0" fontAlgn="base">
      <a:spcBef>
        <a:spcPct val="30000"/>
      </a:spcBef>
      <a:spcAft>
        <a:spcPct val="0"/>
      </a:spcAft>
      <a:defRPr sz="1200" kern="1200">
        <a:solidFill>
          <a:schemeClr val="tx1"/>
        </a:solidFill>
        <a:latin typeface="Arial Narrow" pitchFamily="34" charset="0"/>
        <a:ea typeface="+mn-ea"/>
        <a:cs typeface="+mn-cs"/>
      </a:defRPr>
    </a:lvl3pPr>
    <a:lvl4pPr marL="1371600" algn="l" rtl="0" fontAlgn="base">
      <a:spcBef>
        <a:spcPct val="30000"/>
      </a:spcBef>
      <a:spcAft>
        <a:spcPct val="0"/>
      </a:spcAft>
      <a:defRPr sz="1200" kern="1200">
        <a:solidFill>
          <a:schemeClr val="tx1"/>
        </a:solidFill>
        <a:latin typeface="Arial Narrow" pitchFamily="34" charset="0"/>
        <a:ea typeface="+mn-ea"/>
        <a:cs typeface="+mn-cs"/>
      </a:defRPr>
    </a:lvl4pPr>
    <a:lvl5pPr marL="1828800" algn="l" rtl="0" fontAlgn="base">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sp>
        <p:nvSpPr>
          <p:cNvPr id="5" name="Inhaltsplatzhalter 2"/>
          <p:cNvSpPr>
            <a:spLocks noGrp="1"/>
          </p:cNvSpPr>
          <p:nvPr>
            <p:ph idx="1" hasCustomPrompt="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2453010258"/>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6" name="Footer Placeholder 5"/>
          <p:cNvSpPr>
            <a:spLocks noGrp="1"/>
          </p:cNvSpPr>
          <p:nvPr>
            <p:ph type="ftr" sz="quarter" idx="11"/>
          </p:nvPr>
        </p:nvSpPr>
        <p:spPr/>
        <p:txBody>
          <a:bodyPr/>
          <a:lstStyle/>
          <a:p>
            <a:r>
              <a:rPr lang="de-DE" smtClean="0"/>
              <a:t>XXX</a:t>
            </a:r>
            <a:endParaRPr lang="de-DE" dirty="0"/>
          </a:p>
        </p:txBody>
      </p:sp>
      <p:sp>
        <p:nvSpPr>
          <p:cNvPr id="7" name="Slide Number Placeholder 6"/>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2834647768"/>
      </p:ext>
    </p:extLst>
  </p:cSld>
  <p:clrMapOvr>
    <a:masterClrMapping/>
  </p:clrMapOvr>
  <p:hf sldNum="0" hdr="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8" name="Footer Placeholder 7"/>
          <p:cNvSpPr>
            <a:spLocks noGrp="1"/>
          </p:cNvSpPr>
          <p:nvPr>
            <p:ph type="ftr" sz="quarter" idx="11"/>
          </p:nvPr>
        </p:nvSpPr>
        <p:spPr/>
        <p:txBody>
          <a:bodyPr/>
          <a:lstStyle/>
          <a:p>
            <a:r>
              <a:rPr lang="de-DE" smtClean="0"/>
              <a:t>XXX</a:t>
            </a:r>
            <a:endParaRPr lang="de-DE" dirty="0"/>
          </a:p>
        </p:txBody>
      </p:sp>
      <p:sp>
        <p:nvSpPr>
          <p:cNvPr id="9" name="Slide Number Placeholder 8"/>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516339488"/>
      </p:ext>
    </p:extLst>
  </p:cSld>
  <p:clrMapOvr>
    <a:masterClrMapping/>
  </p:clrMapOvr>
  <p:hf sldNum="0" hdr="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4" name="Footer Placeholder 3"/>
          <p:cNvSpPr>
            <a:spLocks noGrp="1"/>
          </p:cNvSpPr>
          <p:nvPr>
            <p:ph type="ftr" sz="quarter" idx="11"/>
          </p:nvPr>
        </p:nvSpPr>
        <p:spPr/>
        <p:txBody>
          <a:bodyPr/>
          <a:lstStyle/>
          <a:p>
            <a:r>
              <a:rPr lang="de-DE" smtClean="0"/>
              <a:t>XXX</a:t>
            </a:r>
            <a:endParaRPr lang="de-DE" dirty="0"/>
          </a:p>
        </p:txBody>
      </p:sp>
      <p:sp>
        <p:nvSpPr>
          <p:cNvPr id="5" name="Slide Number Placeholder 4"/>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3088624019"/>
      </p:ext>
    </p:extLst>
  </p:cSld>
  <p:clrMapOvr>
    <a:masterClrMapping/>
  </p:clrMapOvr>
  <p:hf sldNum="0" hdr="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3" name="Footer Placeholder 2"/>
          <p:cNvSpPr>
            <a:spLocks noGrp="1"/>
          </p:cNvSpPr>
          <p:nvPr>
            <p:ph type="ftr" sz="quarter" idx="11"/>
          </p:nvPr>
        </p:nvSpPr>
        <p:spPr/>
        <p:txBody>
          <a:bodyPr/>
          <a:lstStyle/>
          <a:p>
            <a:r>
              <a:rPr lang="de-DE" smtClean="0"/>
              <a:t>XXX</a:t>
            </a:r>
            <a:endParaRPr lang="de-DE" dirty="0"/>
          </a:p>
        </p:txBody>
      </p:sp>
      <p:sp>
        <p:nvSpPr>
          <p:cNvPr id="4" name="Slide Number Placeholder 3"/>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4158736936"/>
      </p:ext>
    </p:extLst>
  </p:cSld>
  <p:clrMapOvr>
    <a:masterClrMapping/>
  </p:clrMapOvr>
  <p:hf sldNum="0" hdr="0"/>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6" name="Footer Placeholder 5"/>
          <p:cNvSpPr>
            <a:spLocks noGrp="1"/>
          </p:cNvSpPr>
          <p:nvPr>
            <p:ph type="ftr" sz="quarter" idx="11"/>
          </p:nvPr>
        </p:nvSpPr>
        <p:spPr/>
        <p:txBody>
          <a:bodyPr/>
          <a:lstStyle/>
          <a:p>
            <a:r>
              <a:rPr lang="de-DE" smtClean="0"/>
              <a:t>XXX</a:t>
            </a:r>
            <a:endParaRPr lang="de-DE" dirty="0"/>
          </a:p>
        </p:txBody>
      </p:sp>
      <p:sp>
        <p:nvSpPr>
          <p:cNvPr id="7" name="Slide Number Placeholder 6"/>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617546021"/>
      </p:ext>
    </p:extLst>
  </p:cSld>
  <p:clrMapOvr>
    <a:masterClrMapping/>
  </p:clrMapOvr>
  <p:hf sldNum="0" hdr="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6" name="Footer Placeholder 5"/>
          <p:cNvSpPr>
            <a:spLocks noGrp="1"/>
          </p:cNvSpPr>
          <p:nvPr>
            <p:ph type="ftr" sz="quarter" idx="11"/>
          </p:nvPr>
        </p:nvSpPr>
        <p:spPr/>
        <p:txBody>
          <a:bodyPr/>
          <a:lstStyle/>
          <a:p>
            <a:r>
              <a:rPr lang="de-DE" smtClean="0"/>
              <a:t>XXX</a:t>
            </a:r>
            <a:endParaRPr lang="de-DE" dirty="0"/>
          </a:p>
        </p:txBody>
      </p:sp>
      <p:sp>
        <p:nvSpPr>
          <p:cNvPr id="7" name="Slide Number Placeholder 6"/>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701035731"/>
      </p:ext>
    </p:extLst>
  </p:cSld>
  <p:clrMapOvr>
    <a:masterClrMapping/>
  </p:clrMapOvr>
  <p:hf sldNum="0"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2180083325"/>
      </p:ext>
    </p:extLst>
  </p:cSld>
  <p:clrMapOvr>
    <a:masterClrMapping/>
  </p:clrMapOvr>
  <p:hf sldNum="0"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1033512403"/>
      </p:ext>
    </p:extLst>
  </p:cSld>
  <p:clrMapOvr>
    <a:masterClrMapping/>
  </p:clrMapOvr>
  <p:hf sldNum="0" hdr="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887773701"/>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1335835877"/>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6" name="Bildplatzhalter 2"/>
          <p:cNvSpPr>
            <a:spLocks noGrp="1"/>
          </p:cNvSpPr>
          <p:nvPr>
            <p:ph type="pic" idx="12" hasCustomPrompt="1"/>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a:t>
            </a:r>
            <a:br>
              <a:rPr lang="en-GB" noProof="0" dirty="0" smtClean="0"/>
            </a:br>
            <a:r>
              <a:rPr lang="en-GB" noProof="0" dirty="0" smtClean="0"/>
              <a:t>to add image</a:t>
            </a:r>
          </a:p>
        </p:txBody>
      </p:sp>
    </p:spTree>
    <p:extLst>
      <p:ext uri="{BB962C8B-B14F-4D97-AF65-F5344CB8AC3E}">
        <p14:creationId xmlns:p14="http://schemas.microsoft.com/office/powerpoint/2010/main" val="581427851"/>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Bildplatzhalter 2"/>
          <p:cNvSpPr>
            <a:spLocks noGrp="1"/>
          </p:cNvSpPr>
          <p:nvPr>
            <p:ph type="pic" idx="12" hasCustomPrompt="1"/>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a:t>
            </a:r>
            <a:br>
              <a:rPr lang="en-GB" noProof="0" dirty="0" smtClean="0"/>
            </a:br>
            <a:r>
              <a:rPr lang="en-GB" noProof="0" dirty="0" smtClean="0"/>
              <a:t>to add image</a:t>
            </a:r>
          </a:p>
        </p:txBody>
      </p:sp>
    </p:spTree>
    <p:extLst>
      <p:ext uri="{BB962C8B-B14F-4D97-AF65-F5344CB8AC3E}">
        <p14:creationId xmlns:p14="http://schemas.microsoft.com/office/powerpoint/2010/main" val="1801626705"/>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26/11/2017</a:t>
            </a:fld>
            <a:endParaRPr lang="en-GB" dirty="0" smtClean="0"/>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4241795388"/>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26/11/2017</a:t>
            </a:fld>
            <a:endParaRPr lang="en-GB" dirty="0" smtClean="0"/>
          </a:p>
        </p:txBody>
      </p:sp>
      <p:sp>
        <p:nvSpPr>
          <p:cNvPr id="9" name="Inhaltsplatzhalter 2"/>
          <p:cNvSpPr>
            <a:spLocks noGrp="1"/>
          </p:cNvSpPr>
          <p:nvPr>
            <p:ph idx="1" hasCustomPrompt="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
        <p:nvSpPr>
          <p:cNvPr id="10" name="Inhaltsplatzhalter 2"/>
          <p:cNvSpPr>
            <a:spLocks noGrp="1"/>
          </p:cNvSpPr>
          <p:nvPr>
            <p:ph idx="12" hasCustomPrompt="1"/>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Tree>
    <p:extLst>
      <p:ext uri="{BB962C8B-B14F-4D97-AF65-F5344CB8AC3E}">
        <p14:creationId xmlns:p14="http://schemas.microsoft.com/office/powerpoint/2010/main" val="9934572"/>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2005859566"/>
      </p:ext>
    </p:extLst>
  </p:cSld>
  <p:clrMapOvr>
    <a:masterClrMapping/>
  </p:clrMapOvr>
  <p:hf sldNum="0"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1986428133"/>
      </p:ext>
    </p:extLst>
  </p:cSld>
  <p:clrMapOvr>
    <a:masterClrMapping/>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1166144030"/>
      </p:ext>
    </p:extLst>
  </p:cSld>
  <p:clrMapOvr>
    <a:masterClrMapping/>
  </p:clrMapOvr>
  <p:hf sldNum="0" hdr="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Grafik 6"/>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0" y="1810"/>
            <a:ext cx="9144000" cy="1115568"/>
          </a:xfrm>
          <a:prstGeom prst="rect">
            <a:avLst/>
          </a:prstGeom>
          <a:noFill/>
          <a:ln w="9525">
            <a:noFill/>
            <a:miter lim="800000"/>
            <a:headEnd/>
            <a:tailEnd/>
          </a:ln>
        </p:spPr>
      </p:pic>
      <p:pic>
        <p:nvPicPr>
          <p:cNvPr id="20" name="Grafik 8"/>
          <p:cNvPicPr>
            <a:picLocks noChangeAspect="1"/>
          </p:cNvPicPr>
          <p:nvPr/>
        </p:nvPicPr>
        <p:blipFill>
          <a:blip r:embed="rId9" cstate="print"/>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
        <p:nvSpPr>
          <p:cNvPr id="14" name="Text Box 19"/>
          <p:cNvSpPr txBox="1">
            <a:spLocks noChangeArrowheads="1"/>
          </p:cNvSpPr>
          <p:nvPr/>
        </p:nvSpPr>
        <p:spPr bwMode="auto">
          <a:xfrm>
            <a:off x="7703687" y="6581001"/>
            <a:ext cx="927100"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en-GB" sz="1000" b="0" noProof="0" dirty="0" smtClean="0">
                <a:solidFill>
                  <a:srgbClr val="6E6452"/>
                </a:solidFill>
                <a:latin typeface="Arial Narrow" pitchFamily="34" charset="0"/>
              </a:rPr>
              <a:t>Page </a:t>
            </a:r>
            <a:fld id="{327115CA-E6A4-425F-BB4F-A64D48743A27}" type="slidenum">
              <a:rPr lang="en-GB" sz="1000" b="0" noProof="0" smtClean="0">
                <a:solidFill>
                  <a:srgbClr val="6E6452"/>
                </a:solidFill>
                <a:latin typeface="Arial Narrow" pitchFamily="34" charset="0"/>
              </a:rPr>
              <a:pPr/>
              <a:t>‹#›</a:t>
            </a:fld>
            <a:endParaRPr lang="en-GB" sz="1000" b="0" noProof="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776" y="6581001"/>
            <a:ext cx="3418449"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r>
              <a:rPr lang="de-DE" dirty="0" smtClean="0"/>
              <a:t>XXX</a:t>
            </a:r>
            <a:endParaRPr lang="de-DE" dirty="0"/>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fld id="{0F9A5078-6F60-49E2-B50D-11C30D454C38}" type="datetime1">
              <a:rPr lang="en-GB" noProof="0" smtClean="0"/>
              <a:pPr/>
              <a:t>26/11/2017</a:t>
            </a:fld>
            <a:endParaRPr lang="en-GB" noProof="0" dirty="0"/>
          </a:p>
        </p:txBody>
      </p:sp>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Click here to add title</a:t>
            </a:r>
            <a:endParaRPr lang="de-DE" noProof="0" dirty="0" smtClean="0"/>
          </a:p>
        </p:txBody>
      </p:sp>
    </p:spTree>
  </p:cSld>
  <p:clrMap bg1="lt1" tx1="dk1" bg2="lt2" tx2="dk2" accent1="accent1" accent2="accent2" accent3="accent3" accent4="accent4" accent5="accent5" accent6="accent6" hlink="hlink" folHlink="folHlink"/>
  <p:sldLayoutIdLst>
    <p:sldLayoutId id="2147483706" r:id="rId1"/>
    <p:sldLayoutId id="2147483708" r:id="rId2"/>
    <p:sldLayoutId id="2147483709" r:id="rId3"/>
    <p:sldLayoutId id="2147483714" r:id="rId4"/>
    <p:sldLayoutId id="2147483710" r:id="rId5"/>
    <p:sldLayoutId id="2147483711" r:id="rId6"/>
  </p:sldLayoutIdLst>
  <p:transition/>
  <p:timing>
    <p:tnLst>
      <p:par>
        <p:cTn id="1" dur="indefinite" restart="never" nodeType="tmRoot"/>
      </p:par>
    </p:tnLst>
  </p:timing>
  <p:hf sldNum="0" hdr="0"/>
  <p:txStyles>
    <p:title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9A5078-6F60-49E2-B50D-11C30D454C38}" type="datetime1">
              <a:rPr lang="en-GB" noProof="0" smtClean="0"/>
              <a:pPr/>
              <a:t>26/11/2017</a:t>
            </a:fld>
            <a:endParaRPr lang="en-GB" noProof="0"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de-DE" smtClean="0"/>
              <a:t>XXX</a:t>
            </a:r>
            <a:endParaRPr lang="de-DE"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EFEF49C-9A8D-4582-9824-41D3FD1AA2A1}" type="slidenum">
              <a:rPr lang="en-US" smtClean="0"/>
              <a:t>‹#›</a:t>
            </a:fld>
            <a:endParaRPr lang="en-US"/>
          </a:p>
        </p:txBody>
      </p:sp>
    </p:spTree>
    <p:extLst>
      <p:ext uri="{BB962C8B-B14F-4D97-AF65-F5344CB8AC3E}">
        <p14:creationId xmlns:p14="http://schemas.microsoft.com/office/powerpoint/2010/main" val="391971412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hf sldNum="0"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hyperlink" Target="http://www.contabilsef.md/term.php?l=ro&amp;term=523&amp;t=Contabilitate" TargetMode="Externa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9.jpeg"/><Relationship Id="rId12" Type="http://schemas.openxmlformats.org/officeDocument/2006/relationships/hyperlink" Target="http://www.ifcaac.amac.md/" TargetMode="External"/><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11" Type="http://schemas.openxmlformats.org/officeDocument/2006/relationships/image" Target="../media/image13.png"/><Relationship Id="rId5" Type="http://schemas.openxmlformats.org/officeDocument/2006/relationships/image" Target="../media/image6.png"/><Relationship Id="rId10" Type="http://schemas.openxmlformats.org/officeDocument/2006/relationships/image" Target="../media/image12.jpeg"/><Relationship Id="rId4" Type="http://schemas.openxmlformats.org/officeDocument/2006/relationships/image" Target="../media/image5.pn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normAutofit fontScale="90000"/>
          </a:bodyPr>
          <a:lstStyle/>
          <a:p>
            <a:pPr algn="ctr"/>
            <a:r>
              <a:rPr lang="ro-RO" b="1" dirty="0" smtClean="0">
                <a:solidFill>
                  <a:srgbClr val="002060"/>
                </a:solidFill>
              </a:rPr>
              <a:t>Curs de instruire pentru angajații operatorilor „Apă-Canal”</a:t>
            </a:r>
            <a:r>
              <a:rPr lang="ro-RO" dirty="0" smtClean="0">
                <a:solidFill>
                  <a:srgbClr val="002060"/>
                </a:solidFill>
              </a:rPr>
              <a:t/>
            </a:r>
            <a:br>
              <a:rPr lang="ro-RO" dirty="0" smtClean="0">
                <a:solidFill>
                  <a:srgbClr val="002060"/>
                </a:solidFill>
              </a:rPr>
            </a:br>
            <a:r>
              <a:rPr lang="ro-RO" dirty="0" smtClean="0">
                <a:solidFill>
                  <a:srgbClr val="002060"/>
                </a:solidFill>
              </a:rPr>
              <a:t/>
            </a:r>
            <a:br>
              <a:rPr lang="ro-RO" dirty="0" smtClean="0">
                <a:solidFill>
                  <a:srgbClr val="002060"/>
                </a:solidFill>
              </a:rPr>
            </a:br>
            <a:r>
              <a:rPr lang="ro-RO" b="1" dirty="0" smtClean="0">
                <a:solidFill>
                  <a:srgbClr val="FF0000"/>
                </a:solidFill>
              </a:rPr>
              <a:t>Modulul 1</a:t>
            </a:r>
            <a:r>
              <a:rPr lang="en-US" b="1" dirty="0" smtClean="0">
                <a:solidFill>
                  <a:srgbClr val="FF0000"/>
                </a:solidFill>
              </a:rPr>
              <a:t>3</a:t>
            </a:r>
            <a:r>
              <a:rPr lang="ro-RO" b="1" dirty="0" smtClean="0">
                <a:solidFill>
                  <a:srgbClr val="FF0000"/>
                </a:solidFill>
              </a:rPr>
              <a:t>: </a:t>
            </a:r>
            <a:r>
              <a:rPr lang="ro-RO" b="1" dirty="0">
                <a:solidFill>
                  <a:srgbClr val="002060"/>
                </a:solidFill>
              </a:rPr>
              <a:t> Problemele actuale de contabilitate și impozitare a mijloacelor de transport și a mecanismelor. Modificările fiscale în RM pentru anul 2017</a:t>
            </a:r>
            <a:r>
              <a:rPr lang="ro-RO" b="1" dirty="0" smtClean="0">
                <a:solidFill>
                  <a:srgbClr val="002060"/>
                </a:solidFill>
              </a:rPr>
              <a:t>.</a:t>
            </a:r>
            <a:r>
              <a:rPr lang="en-US" b="1" dirty="0" smtClean="0">
                <a:solidFill>
                  <a:srgbClr val="002060"/>
                </a:solidFill>
              </a:rPr>
              <a:t/>
            </a:r>
            <a:br>
              <a:rPr lang="en-US" b="1" dirty="0" smtClean="0">
                <a:solidFill>
                  <a:srgbClr val="002060"/>
                </a:solidFill>
              </a:rPr>
            </a:br>
            <a:r>
              <a:rPr lang="ro-RO" b="1" dirty="0" smtClean="0">
                <a:solidFill>
                  <a:srgbClr val="002060"/>
                </a:solidFill>
              </a:rPr>
              <a:t/>
            </a:r>
            <a:br>
              <a:rPr lang="ro-RO" b="1" dirty="0" smtClean="0">
                <a:solidFill>
                  <a:srgbClr val="002060"/>
                </a:solidFill>
              </a:rPr>
            </a:br>
            <a:r>
              <a:rPr lang="ro-RO" altLang="en-US" sz="2000" b="1" dirty="0">
                <a:solidFill>
                  <a:srgbClr val="FF0000"/>
                </a:solidFill>
              </a:rPr>
              <a:t>Sesiunea </a:t>
            </a:r>
            <a:r>
              <a:rPr lang="ro-RO" altLang="en-US" sz="2000" b="1" dirty="0" smtClean="0">
                <a:solidFill>
                  <a:srgbClr val="FF0000"/>
                </a:solidFill>
              </a:rPr>
              <a:t>1</a:t>
            </a:r>
            <a:r>
              <a:rPr lang="en-US" altLang="en-US" b="1" dirty="0" smtClean="0">
                <a:solidFill>
                  <a:srgbClr val="000F2E"/>
                </a:solidFill>
                <a:latin typeface="Times New Roman" panose="02020603050405020304" pitchFamily="18" charset="0"/>
                <a:cs typeface="Times New Roman" panose="02020603050405020304" pitchFamily="18" charset="0"/>
              </a:rPr>
              <a:t>:  </a:t>
            </a:r>
            <a:r>
              <a:rPr lang="ro-RO" dirty="0">
                <a:solidFill>
                  <a:srgbClr val="000F2E"/>
                </a:solidFill>
                <a:latin typeface="Times New Roman" panose="02020603050405020304" pitchFamily="18" charset="0"/>
                <a:cs typeface="Times New Roman" panose="02020603050405020304" pitchFamily="18" charset="0"/>
              </a:rPr>
              <a:t>Contabilitatea activelor imobilizate </a:t>
            </a:r>
            <a:r>
              <a:rPr lang="ro-RO" dirty="0" smtClean="0">
                <a:solidFill>
                  <a:srgbClr val="000F2E"/>
                </a:solidFill>
                <a:latin typeface="Times New Roman" panose="02020603050405020304" pitchFamily="18" charset="0"/>
                <a:cs typeface="Times New Roman" panose="02020603050405020304" pitchFamily="18" charset="0"/>
              </a:rPr>
              <a:t>corporale</a:t>
            </a:r>
            <a:r>
              <a:rPr lang="en-US" dirty="0" smtClean="0">
                <a:solidFill>
                  <a:srgbClr val="000F2E"/>
                </a:solidFill>
                <a:latin typeface="Times New Roman" panose="02020603050405020304" pitchFamily="18" charset="0"/>
                <a:cs typeface="Times New Roman" panose="02020603050405020304" pitchFamily="18" charset="0"/>
              </a:rPr>
              <a:t/>
            </a:r>
            <a:br>
              <a:rPr lang="en-US" dirty="0" smtClean="0">
                <a:solidFill>
                  <a:srgbClr val="000F2E"/>
                </a:solidFill>
                <a:latin typeface="Times New Roman" panose="02020603050405020304" pitchFamily="18" charset="0"/>
                <a:cs typeface="Times New Roman" panose="02020603050405020304" pitchFamily="18" charset="0"/>
              </a:rPr>
            </a:br>
            <a:r>
              <a:rPr lang="en-US" dirty="0">
                <a:solidFill>
                  <a:srgbClr val="000F2E"/>
                </a:solidFill>
                <a:latin typeface="Times New Roman" panose="02020603050405020304" pitchFamily="18" charset="0"/>
                <a:cs typeface="Times New Roman" panose="02020603050405020304" pitchFamily="18" charset="0"/>
              </a:rPr>
              <a:t> </a:t>
            </a:r>
            <a:r>
              <a:rPr lang="en-US" dirty="0" smtClean="0">
                <a:solidFill>
                  <a:srgbClr val="000F2E"/>
                </a:solidFill>
                <a:latin typeface="Times New Roman" panose="02020603050405020304" pitchFamily="18" charset="0"/>
                <a:cs typeface="Times New Roman" panose="02020603050405020304" pitchFamily="18" charset="0"/>
              </a:rPr>
              <a:t>        </a:t>
            </a:r>
            <a:r>
              <a:rPr lang="ro-RO" dirty="0" smtClean="0">
                <a:solidFill>
                  <a:srgbClr val="000F2E"/>
                </a:solidFill>
                <a:latin typeface="Times New Roman" panose="02020603050405020304" pitchFamily="18" charset="0"/>
                <a:cs typeface="Times New Roman" panose="02020603050405020304" pitchFamily="18" charset="0"/>
              </a:rPr>
              <a:t> </a:t>
            </a:r>
            <a:r>
              <a:rPr lang="ro-RO" dirty="0">
                <a:solidFill>
                  <a:srgbClr val="000F2E"/>
                </a:solidFill>
                <a:latin typeface="Times New Roman" panose="02020603050405020304" pitchFamily="18" charset="0"/>
                <a:cs typeface="Times New Roman" panose="02020603050405020304" pitchFamily="18" charset="0"/>
              </a:rPr>
              <a:t>(mijloace de transport şi mecanisme)</a:t>
            </a:r>
            <a:r>
              <a:rPr lang="ro-RO" altLang="en-US" b="1" dirty="0">
                <a:solidFill>
                  <a:srgbClr val="000F2E"/>
                </a:solidFill>
                <a:latin typeface="Times New Roman" panose="02020603050405020304" pitchFamily="18" charset="0"/>
                <a:cs typeface="Times New Roman" panose="02020603050405020304" pitchFamily="18" charset="0"/>
              </a:rPr>
              <a:t/>
            </a:r>
            <a:br>
              <a:rPr lang="ro-RO" altLang="en-US" b="1" dirty="0">
                <a:solidFill>
                  <a:srgbClr val="000F2E"/>
                </a:solidFill>
                <a:latin typeface="Times New Roman" panose="02020603050405020304" pitchFamily="18" charset="0"/>
                <a:cs typeface="Times New Roman" panose="02020603050405020304" pitchFamily="18" charset="0"/>
              </a:rPr>
            </a:br>
            <a:r>
              <a:rPr lang="ro-RO" b="1" dirty="0" smtClean="0">
                <a:solidFill>
                  <a:srgbClr val="000F2E"/>
                </a:solidFill>
              </a:rPr>
              <a:t/>
            </a:r>
            <a:br>
              <a:rPr lang="ro-RO" b="1" dirty="0" smtClean="0">
                <a:solidFill>
                  <a:srgbClr val="000F2E"/>
                </a:solidFill>
              </a:rPr>
            </a:br>
            <a:r>
              <a:rPr lang="ro-RO" sz="1800" b="1" i="1" dirty="0" smtClean="0">
                <a:solidFill>
                  <a:srgbClr val="002060"/>
                </a:solidFill>
              </a:rPr>
              <a:t>Expert conf. univ. dr. </a:t>
            </a:r>
            <a:r>
              <a:rPr lang="en-US" sz="1800" b="1" i="1" dirty="0" smtClean="0">
                <a:solidFill>
                  <a:srgbClr val="002060"/>
                </a:solidFill>
              </a:rPr>
              <a:t>Margareta V</a:t>
            </a:r>
            <a:r>
              <a:rPr lang="ro-RO" sz="1800" b="1" i="1" dirty="0" smtClean="0">
                <a:solidFill>
                  <a:srgbClr val="002060"/>
                </a:solidFill>
              </a:rPr>
              <a:t>îrcolici</a:t>
            </a:r>
            <a:r>
              <a:rPr lang="ro-RO" sz="1800" b="1" dirty="0" smtClean="0">
                <a:solidFill>
                  <a:srgbClr val="002060"/>
                </a:solidFill>
              </a:rPr>
              <a:t/>
            </a:r>
            <a:br>
              <a:rPr lang="ro-RO" sz="1800" b="1" dirty="0" smtClean="0">
                <a:solidFill>
                  <a:srgbClr val="002060"/>
                </a:solidFill>
              </a:rPr>
            </a:br>
            <a:r>
              <a:rPr lang="ro-RO" sz="1600" b="1" dirty="0" smtClean="0">
                <a:solidFill>
                  <a:srgbClr val="002060"/>
                </a:solidFill>
              </a:rPr>
              <a:t/>
            </a:r>
            <a:br>
              <a:rPr lang="ro-RO" sz="1600" b="1" dirty="0" smtClean="0">
                <a:solidFill>
                  <a:srgbClr val="002060"/>
                </a:solidFill>
              </a:rPr>
            </a:br>
            <a:r>
              <a:rPr lang="ro-RO" sz="1600" b="1" dirty="0" smtClean="0">
                <a:solidFill>
                  <a:srgbClr val="002060"/>
                </a:solidFill>
              </a:rPr>
              <a:t>28-29-30 noiembrie 2017,  Chișinău</a:t>
            </a: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8493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normAutofit fontScale="90000"/>
          </a:bodyPr>
          <a:lstStyle/>
          <a:p>
            <a:r>
              <a:rPr lang="vi-VN" sz="2800" b="1" dirty="0">
                <a:solidFill>
                  <a:srgbClr val="002060"/>
                </a:solidFill>
              </a:rPr>
              <a:t>Calcularea şi contabilizarea amortizării mijloacelor de transport şi </a:t>
            </a:r>
            <a:r>
              <a:rPr lang="vi-VN" sz="2800" b="1" dirty="0" smtClean="0">
                <a:solidFill>
                  <a:srgbClr val="002060"/>
                </a:solidFill>
              </a:rPr>
              <a:t>mecanismelor</a:t>
            </a:r>
            <a:r>
              <a:rPr lang="en-US" sz="2800" b="1" dirty="0" smtClean="0">
                <a:solidFill>
                  <a:srgbClr val="002060"/>
                </a:solidFill>
              </a:rPr>
              <a:t>:</a:t>
            </a:r>
            <a:br>
              <a:rPr lang="en-US" sz="2800" b="1" dirty="0" smtClean="0">
                <a:solidFill>
                  <a:srgbClr val="002060"/>
                </a:solidFill>
              </a:rPr>
            </a:br>
            <a:r>
              <a:rPr lang="en-US" sz="2800" b="1" dirty="0" smtClean="0">
                <a:solidFill>
                  <a:schemeClr val="tx1"/>
                </a:solidFill>
              </a:rPr>
              <a:t>   </a:t>
            </a:r>
            <a:r>
              <a:rPr lang="en-US" dirty="0" smtClean="0">
                <a:solidFill>
                  <a:schemeClr val="tx1"/>
                </a:solidFill>
              </a:rPr>
              <a:t>La </a:t>
            </a:r>
            <a:r>
              <a:rPr lang="en-US" dirty="0" err="1">
                <a:solidFill>
                  <a:schemeClr val="tx1"/>
                </a:solidFill>
              </a:rPr>
              <a:t>calcularea</a:t>
            </a:r>
            <a:r>
              <a:rPr lang="en-US" dirty="0">
                <a:solidFill>
                  <a:schemeClr val="tx1"/>
                </a:solidFill>
              </a:rPr>
              <a:t> </a:t>
            </a:r>
            <a:r>
              <a:rPr lang="en-US" dirty="0" err="1">
                <a:solidFill>
                  <a:schemeClr val="tx1"/>
                </a:solidFill>
              </a:rPr>
              <a:t>si</a:t>
            </a:r>
            <a:r>
              <a:rPr lang="en-US" dirty="0">
                <a:solidFill>
                  <a:schemeClr val="tx1"/>
                </a:solidFill>
              </a:rPr>
              <a:t> </a:t>
            </a:r>
            <a:r>
              <a:rPr lang="en-US" dirty="0" err="1">
                <a:solidFill>
                  <a:schemeClr val="tx1"/>
                </a:solidFill>
              </a:rPr>
              <a:t>decontarea</a:t>
            </a:r>
            <a:r>
              <a:rPr lang="en-US" dirty="0">
                <a:solidFill>
                  <a:schemeClr val="tx1"/>
                </a:solidFill>
              </a:rPr>
              <a:t> </a:t>
            </a:r>
            <a:r>
              <a:rPr lang="en-US" dirty="0" err="1">
                <a:solidFill>
                  <a:schemeClr val="tx1"/>
                </a:solidFill>
              </a:rPr>
              <a:t>amortizarii</a:t>
            </a:r>
            <a:r>
              <a:rPr lang="en-US" dirty="0">
                <a:solidFill>
                  <a:schemeClr val="tx1"/>
                </a:solidFill>
              </a:rPr>
              <a:t> </a:t>
            </a:r>
            <a:r>
              <a:rPr lang="en-US" dirty="0" err="1">
                <a:solidFill>
                  <a:schemeClr val="tx1"/>
                </a:solidFill>
              </a:rPr>
              <a:t>mijloacelor</a:t>
            </a:r>
            <a:r>
              <a:rPr lang="en-US" dirty="0">
                <a:solidFill>
                  <a:schemeClr val="tx1"/>
                </a:solidFill>
              </a:rPr>
              <a:t> de transport </a:t>
            </a:r>
            <a:r>
              <a:rPr lang="en-US" dirty="0" err="1">
                <a:solidFill>
                  <a:schemeClr val="tx1"/>
                </a:solidFill>
              </a:rPr>
              <a:t>si</a:t>
            </a:r>
            <a:r>
              <a:rPr lang="en-US" dirty="0">
                <a:solidFill>
                  <a:schemeClr val="tx1"/>
                </a:solidFill>
              </a:rPr>
              <a:t> a </a:t>
            </a:r>
            <a:r>
              <a:rPr lang="en-US" dirty="0" err="1">
                <a:solidFill>
                  <a:schemeClr val="tx1"/>
                </a:solidFill>
              </a:rPr>
              <a:t>mecanismelor</a:t>
            </a:r>
            <a:r>
              <a:rPr lang="en-US" dirty="0">
                <a:solidFill>
                  <a:schemeClr val="tx1"/>
                </a:solidFill>
              </a:rPr>
              <a:t> se </a:t>
            </a:r>
            <a:r>
              <a:rPr lang="en-US" dirty="0" err="1">
                <a:solidFill>
                  <a:schemeClr val="tx1"/>
                </a:solidFill>
              </a:rPr>
              <a:t>vor</a:t>
            </a:r>
            <a:r>
              <a:rPr lang="en-US" dirty="0">
                <a:solidFill>
                  <a:schemeClr val="tx1"/>
                </a:solidFill>
              </a:rPr>
              <a:t> </a:t>
            </a:r>
            <a:r>
              <a:rPr lang="en-US" dirty="0" err="1">
                <a:solidFill>
                  <a:schemeClr val="tx1"/>
                </a:solidFill>
              </a:rPr>
              <a:t>intocmi</a:t>
            </a:r>
            <a:r>
              <a:rPr lang="en-US" dirty="0">
                <a:solidFill>
                  <a:schemeClr val="tx1"/>
                </a:solidFill>
              </a:rPr>
              <a:t> </a:t>
            </a:r>
            <a:r>
              <a:rPr lang="en-US" dirty="0" err="1">
                <a:solidFill>
                  <a:schemeClr val="tx1"/>
                </a:solidFill>
              </a:rPr>
              <a:t>formulele</a:t>
            </a:r>
            <a:r>
              <a:rPr lang="en-US" dirty="0">
                <a:solidFill>
                  <a:schemeClr val="tx1"/>
                </a:solidFill>
              </a:rPr>
              <a:t> </a:t>
            </a:r>
            <a:r>
              <a:rPr lang="en-US" dirty="0" err="1">
                <a:solidFill>
                  <a:schemeClr val="tx1"/>
                </a:solidFill>
              </a:rPr>
              <a:t>contabile</a:t>
            </a:r>
            <a:r>
              <a:rPr lang="en-US" dirty="0">
                <a:solidFill>
                  <a:schemeClr val="tx1"/>
                </a:solidFill>
              </a:rPr>
              <a:t>:</a:t>
            </a:r>
            <a:br>
              <a:rPr lang="en-US" dirty="0">
                <a:solidFill>
                  <a:schemeClr val="tx1"/>
                </a:solidFill>
              </a:rPr>
            </a:br>
            <a:r>
              <a:rPr lang="en-US" dirty="0" smtClean="0">
                <a:solidFill>
                  <a:schemeClr val="tx1"/>
                </a:solidFill>
              </a:rPr>
              <a:t>1. </a:t>
            </a:r>
            <a:r>
              <a:rPr lang="en-US" dirty="0" err="1" smtClean="0">
                <a:solidFill>
                  <a:schemeClr val="tx1"/>
                </a:solidFill>
              </a:rPr>
              <a:t>Calcularea</a:t>
            </a:r>
            <a:r>
              <a:rPr lang="en-US" dirty="0" smtClean="0">
                <a:solidFill>
                  <a:schemeClr val="tx1"/>
                </a:solidFill>
              </a:rPr>
              <a:t> </a:t>
            </a:r>
            <a:r>
              <a:rPr lang="en-US" dirty="0" err="1">
                <a:solidFill>
                  <a:schemeClr val="tx1"/>
                </a:solidFill>
              </a:rPr>
              <a:t>amortizarii</a:t>
            </a:r>
            <a:r>
              <a:rPr lang="en-US" dirty="0">
                <a:solidFill>
                  <a:schemeClr val="tx1"/>
                </a:solidFill>
              </a:rPr>
              <a:t> </a:t>
            </a:r>
            <a:r>
              <a:rPr lang="en-US" dirty="0" err="1">
                <a:solidFill>
                  <a:schemeClr val="tx1"/>
                </a:solidFill>
              </a:rPr>
              <a:t>mijloacelor</a:t>
            </a:r>
            <a:r>
              <a:rPr lang="en-US" dirty="0">
                <a:solidFill>
                  <a:schemeClr val="tx1"/>
                </a:solidFill>
              </a:rPr>
              <a:t> de transport cu </a:t>
            </a:r>
            <a:r>
              <a:rPr lang="en-US" dirty="0" err="1">
                <a:solidFill>
                  <a:schemeClr val="tx1"/>
                </a:solidFill>
              </a:rPr>
              <a:t>destinatie</a:t>
            </a:r>
            <a:r>
              <a:rPr lang="en-US" dirty="0">
                <a:solidFill>
                  <a:schemeClr val="tx1"/>
                </a:solidFill>
              </a:rPr>
              <a:t> </a:t>
            </a:r>
            <a:r>
              <a:rPr lang="en-US" dirty="0" err="1">
                <a:solidFill>
                  <a:schemeClr val="tx1"/>
                </a:solidFill>
              </a:rPr>
              <a:t>generala</a:t>
            </a:r>
            <a:r>
              <a:rPr lang="en-US" dirty="0">
                <a:solidFill>
                  <a:schemeClr val="tx1"/>
                </a:solidFill>
              </a:rPr>
              <a:t> </a:t>
            </a:r>
            <a:r>
              <a:rPr lang="en-US" dirty="0" err="1">
                <a:solidFill>
                  <a:schemeClr val="tx1"/>
                </a:solidFill>
              </a:rPr>
              <a:t>si</a:t>
            </a:r>
            <a:r>
              <a:rPr lang="en-US" dirty="0">
                <a:solidFill>
                  <a:schemeClr val="tx1"/>
                </a:solidFill>
              </a:rPr>
              <a:t> </a:t>
            </a:r>
            <a:r>
              <a:rPr lang="en-US" dirty="0" err="1">
                <a:solidFill>
                  <a:schemeClr val="tx1"/>
                </a:solidFill>
              </a:rPr>
              <a:t>administrativa</a:t>
            </a:r>
            <a:r>
              <a:rPr lang="en-US" dirty="0">
                <a:solidFill>
                  <a:schemeClr val="tx1"/>
                </a:solidFill>
              </a:rPr>
              <a:t>:</a:t>
            </a:r>
            <a:br>
              <a:rPr lang="en-US" dirty="0">
                <a:solidFill>
                  <a:schemeClr val="tx1"/>
                </a:solidFill>
              </a:rPr>
            </a:br>
            <a:r>
              <a:rPr lang="en-US" b="1" i="1" dirty="0">
                <a:solidFill>
                  <a:schemeClr val="tx1"/>
                </a:solidFill>
              </a:rPr>
              <a:t>Dt 713 Ct 124</a:t>
            </a:r>
            <a:r>
              <a:rPr lang="en-US" i="1" dirty="0">
                <a:solidFill>
                  <a:schemeClr val="tx1"/>
                </a:solidFill>
              </a:rPr>
              <a:t/>
            </a:r>
            <a:br>
              <a:rPr lang="en-US" i="1" dirty="0">
                <a:solidFill>
                  <a:schemeClr val="tx1"/>
                </a:solidFill>
              </a:rPr>
            </a:br>
            <a:r>
              <a:rPr lang="en-US" i="1" dirty="0" smtClean="0">
                <a:solidFill>
                  <a:schemeClr val="tx1"/>
                </a:solidFill>
              </a:rPr>
              <a:t>2. </a:t>
            </a:r>
            <a:r>
              <a:rPr lang="en-US" dirty="0" err="1" smtClean="0">
                <a:solidFill>
                  <a:schemeClr val="tx1"/>
                </a:solidFill>
              </a:rPr>
              <a:t>Calcularea</a:t>
            </a:r>
            <a:r>
              <a:rPr lang="en-US" dirty="0" smtClean="0">
                <a:solidFill>
                  <a:schemeClr val="tx1"/>
                </a:solidFill>
              </a:rPr>
              <a:t> </a:t>
            </a:r>
            <a:r>
              <a:rPr lang="en-US" dirty="0" err="1">
                <a:solidFill>
                  <a:schemeClr val="tx1"/>
                </a:solidFill>
              </a:rPr>
              <a:t>amortizarii</a:t>
            </a:r>
            <a:r>
              <a:rPr lang="en-US" dirty="0">
                <a:solidFill>
                  <a:schemeClr val="tx1"/>
                </a:solidFill>
              </a:rPr>
              <a:t> </a:t>
            </a:r>
            <a:r>
              <a:rPr lang="en-US" dirty="0" err="1">
                <a:solidFill>
                  <a:schemeClr val="tx1"/>
                </a:solidFill>
              </a:rPr>
              <a:t>mijloacelor</a:t>
            </a:r>
            <a:r>
              <a:rPr lang="en-US" dirty="0">
                <a:solidFill>
                  <a:schemeClr val="tx1"/>
                </a:solidFill>
              </a:rPr>
              <a:t> de transport/ </a:t>
            </a:r>
            <a:r>
              <a:rPr lang="en-US" dirty="0" err="1">
                <a:solidFill>
                  <a:schemeClr val="tx1"/>
                </a:solidFill>
              </a:rPr>
              <a:t>mecanismelor</a:t>
            </a:r>
            <a:r>
              <a:rPr lang="en-US" dirty="0">
                <a:solidFill>
                  <a:schemeClr val="tx1"/>
                </a:solidFill>
              </a:rPr>
              <a:t> primate sub forma de </a:t>
            </a:r>
            <a:r>
              <a:rPr lang="en-US" dirty="0" err="1">
                <a:solidFill>
                  <a:schemeClr val="tx1"/>
                </a:solidFill>
              </a:rPr>
              <a:t>subventii</a:t>
            </a:r>
            <a:r>
              <a:rPr lang="en-US" dirty="0">
                <a:solidFill>
                  <a:schemeClr val="tx1"/>
                </a:solidFill>
              </a:rPr>
              <a:t>:</a:t>
            </a:r>
            <a:br>
              <a:rPr lang="en-US" dirty="0">
                <a:solidFill>
                  <a:schemeClr val="tx1"/>
                </a:solidFill>
              </a:rPr>
            </a:br>
            <a:r>
              <a:rPr lang="en-US" b="1" i="1" dirty="0">
                <a:solidFill>
                  <a:schemeClr val="tx1"/>
                </a:solidFill>
              </a:rPr>
              <a:t>Dt 722 Ct 124</a:t>
            </a:r>
            <a:r>
              <a:rPr lang="en-US" sz="2800" dirty="0"/>
              <a:t/>
            </a:r>
            <a:br>
              <a:rPr lang="en-US" sz="2800" dirty="0"/>
            </a:br>
            <a:r>
              <a:rPr lang="en-US" sz="2800" dirty="0"/>
              <a:t/>
            </a:r>
            <a:br>
              <a:rPr lang="en-US" sz="2800" dirty="0"/>
            </a:br>
            <a:endParaRPr lang="ro-RO" sz="28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703416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722304" cy="4416167"/>
          </a:xfrm>
        </p:spPr>
        <p:txBody>
          <a:bodyPr/>
          <a:lstStyle/>
          <a:p>
            <a:pPr marL="457200" indent="-457200"/>
            <a:r>
              <a:rPr lang="en-US" sz="2500" dirty="0" smtClean="0"/>
              <a:t>     </a:t>
            </a:r>
            <a:r>
              <a:rPr lang="en-US" sz="2500" dirty="0" smtClean="0">
                <a:solidFill>
                  <a:schemeClr val="tx1"/>
                </a:solidFill>
              </a:rPr>
              <a:t>3. </a:t>
            </a:r>
            <a:r>
              <a:rPr lang="en-US" sz="2500" dirty="0" err="1" smtClean="0">
                <a:solidFill>
                  <a:schemeClr val="tx1"/>
                </a:solidFill>
              </a:rPr>
              <a:t>Calcularea</a:t>
            </a:r>
            <a:r>
              <a:rPr lang="en-US" sz="2500" dirty="0" smtClean="0">
                <a:solidFill>
                  <a:schemeClr val="tx1"/>
                </a:solidFill>
              </a:rPr>
              <a:t> </a:t>
            </a:r>
            <a:r>
              <a:rPr lang="en-US" sz="2500" dirty="0" err="1">
                <a:solidFill>
                  <a:schemeClr val="tx1"/>
                </a:solidFill>
              </a:rPr>
              <a:t>uzurii</a:t>
            </a:r>
            <a:r>
              <a:rPr lang="en-US" sz="2500" dirty="0">
                <a:solidFill>
                  <a:schemeClr val="tx1"/>
                </a:solidFill>
              </a:rPr>
              <a:t> </a:t>
            </a:r>
            <a:r>
              <a:rPr lang="en-US" sz="2500" dirty="0" err="1">
                <a:solidFill>
                  <a:schemeClr val="tx1"/>
                </a:solidFill>
              </a:rPr>
              <a:t>mijloacelor</a:t>
            </a:r>
            <a:r>
              <a:rPr lang="en-US" sz="2500" dirty="0">
                <a:solidFill>
                  <a:schemeClr val="tx1"/>
                </a:solidFill>
              </a:rPr>
              <a:t> de transport/ </a:t>
            </a:r>
            <a:r>
              <a:rPr lang="en-US" sz="2500" dirty="0" err="1">
                <a:solidFill>
                  <a:schemeClr val="tx1"/>
                </a:solidFill>
              </a:rPr>
              <a:t>mecanismelor</a:t>
            </a:r>
            <a:r>
              <a:rPr lang="en-US" sz="2500" dirty="0">
                <a:solidFill>
                  <a:schemeClr val="tx1"/>
                </a:solidFill>
              </a:rPr>
              <a:t> </a:t>
            </a:r>
            <a:r>
              <a:rPr lang="en-US" sz="2500" dirty="0" err="1">
                <a:solidFill>
                  <a:schemeClr val="tx1"/>
                </a:solidFill>
              </a:rPr>
              <a:t>utilizate</a:t>
            </a:r>
            <a:r>
              <a:rPr lang="en-US" sz="2500" dirty="0">
                <a:solidFill>
                  <a:schemeClr val="tx1"/>
                </a:solidFill>
              </a:rPr>
              <a:t> in </a:t>
            </a:r>
            <a:r>
              <a:rPr lang="en-US" sz="2500" dirty="0" err="1">
                <a:solidFill>
                  <a:schemeClr val="tx1"/>
                </a:solidFill>
              </a:rPr>
              <a:t>activitatea</a:t>
            </a:r>
            <a:r>
              <a:rPr lang="en-US" sz="2500" dirty="0">
                <a:solidFill>
                  <a:schemeClr val="tx1"/>
                </a:solidFill>
              </a:rPr>
              <a:t> de </a:t>
            </a:r>
            <a:r>
              <a:rPr lang="en-US" sz="2500" dirty="0" err="1">
                <a:solidFill>
                  <a:schemeClr val="tx1"/>
                </a:solidFill>
              </a:rPr>
              <a:t>baza</a:t>
            </a:r>
            <a:r>
              <a:rPr lang="en-US" sz="2500" dirty="0">
                <a:solidFill>
                  <a:schemeClr val="tx1"/>
                </a:solidFill>
              </a:rPr>
              <a:t> a </a:t>
            </a:r>
            <a:r>
              <a:rPr lang="en-US" sz="2500" dirty="0" err="1">
                <a:solidFill>
                  <a:schemeClr val="tx1"/>
                </a:solidFill>
              </a:rPr>
              <a:t>intreprinderii</a:t>
            </a:r>
            <a:r>
              <a:rPr lang="en-US" sz="2500" dirty="0">
                <a:solidFill>
                  <a:schemeClr val="tx1"/>
                </a:solidFill>
              </a:rPr>
              <a:t>:</a:t>
            </a:r>
            <a:br>
              <a:rPr lang="en-US" sz="2500" dirty="0">
                <a:solidFill>
                  <a:schemeClr val="tx1"/>
                </a:solidFill>
              </a:rPr>
            </a:br>
            <a:r>
              <a:rPr lang="en-US" sz="2800" b="1" i="1" dirty="0">
                <a:solidFill>
                  <a:schemeClr val="tx1"/>
                </a:solidFill>
              </a:rPr>
              <a:t>Dt 711 Ct 124</a:t>
            </a:r>
            <a:br>
              <a:rPr lang="en-US" sz="2800" b="1" i="1" dirty="0">
                <a:solidFill>
                  <a:schemeClr val="tx1"/>
                </a:solidFill>
              </a:rPr>
            </a:br>
            <a:r>
              <a:rPr lang="en-US" sz="2800" dirty="0" smtClean="0">
                <a:solidFill>
                  <a:schemeClr val="tx1"/>
                </a:solidFill>
              </a:rPr>
              <a:t>4. </a:t>
            </a:r>
            <a:r>
              <a:rPr lang="en-US" sz="2500" dirty="0" err="1" smtClean="0">
                <a:solidFill>
                  <a:schemeClr val="tx1"/>
                </a:solidFill>
              </a:rPr>
              <a:t>Ajustarea</a:t>
            </a:r>
            <a:r>
              <a:rPr lang="en-US" sz="2500" dirty="0" smtClean="0">
                <a:solidFill>
                  <a:schemeClr val="tx1"/>
                </a:solidFill>
              </a:rPr>
              <a:t> </a:t>
            </a:r>
            <a:r>
              <a:rPr lang="en-US" sz="2500" dirty="0" err="1">
                <a:solidFill>
                  <a:schemeClr val="tx1"/>
                </a:solidFill>
              </a:rPr>
              <a:t>sumei</a:t>
            </a:r>
            <a:r>
              <a:rPr lang="en-US" sz="2500" dirty="0">
                <a:solidFill>
                  <a:schemeClr val="tx1"/>
                </a:solidFill>
              </a:rPr>
              <a:t> </a:t>
            </a:r>
            <a:r>
              <a:rPr lang="en-US" sz="2500" dirty="0" err="1">
                <a:solidFill>
                  <a:schemeClr val="tx1"/>
                </a:solidFill>
              </a:rPr>
              <a:t>amortizarii</a:t>
            </a:r>
            <a:r>
              <a:rPr lang="en-US" sz="2500" dirty="0">
                <a:solidFill>
                  <a:schemeClr val="tx1"/>
                </a:solidFill>
              </a:rPr>
              <a:t> </a:t>
            </a:r>
            <a:r>
              <a:rPr lang="en-US" sz="2500" dirty="0" err="1">
                <a:solidFill>
                  <a:schemeClr val="tx1"/>
                </a:solidFill>
              </a:rPr>
              <a:t>mijloacelor</a:t>
            </a:r>
            <a:r>
              <a:rPr lang="en-US" sz="2500" dirty="0">
                <a:solidFill>
                  <a:schemeClr val="tx1"/>
                </a:solidFill>
              </a:rPr>
              <a:t> de transport/ </a:t>
            </a:r>
            <a:r>
              <a:rPr lang="en-US" sz="2500" dirty="0" err="1">
                <a:solidFill>
                  <a:schemeClr val="tx1"/>
                </a:solidFill>
              </a:rPr>
              <a:t>mecanismelor</a:t>
            </a:r>
            <a:r>
              <a:rPr lang="en-US" sz="2500" dirty="0">
                <a:solidFill>
                  <a:schemeClr val="tx1"/>
                </a:solidFill>
              </a:rPr>
              <a:t> calculate incomplete in </a:t>
            </a:r>
            <a:r>
              <a:rPr lang="en-US" sz="2500" dirty="0" err="1">
                <a:solidFill>
                  <a:schemeClr val="tx1"/>
                </a:solidFill>
              </a:rPr>
              <a:t>anii</a:t>
            </a:r>
            <a:r>
              <a:rPr lang="en-US" sz="2500" dirty="0">
                <a:solidFill>
                  <a:schemeClr val="tx1"/>
                </a:solidFill>
              </a:rPr>
              <a:t> precedent:</a:t>
            </a:r>
            <a:br>
              <a:rPr lang="en-US" sz="2500" dirty="0">
                <a:solidFill>
                  <a:schemeClr val="tx1"/>
                </a:solidFill>
              </a:rPr>
            </a:br>
            <a:r>
              <a:rPr lang="en-US" sz="2800" b="1" i="1" dirty="0">
                <a:solidFill>
                  <a:schemeClr val="tx1"/>
                </a:solidFill>
              </a:rPr>
              <a:t>Dt 331 Ct 124</a:t>
            </a:r>
            <a:br>
              <a:rPr lang="en-US" sz="2800" b="1" i="1" dirty="0">
                <a:solidFill>
                  <a:schemeClr val="tx1"/>
                </a:solidFill>
              </a:rPr>
            </a:br>
            <a:r>
              <a:rPr lang="en-US" sz="2800" dirty="0" smtClean="0">
                <a:solidFill>
                  <a:schemeClr val="tx1"/>
                </a:solidFill>
              </a:rPr>
              <a:t>5. </a:t>
            </a:r>
            <a:r>
              <a:rPr lang="en-US" sz="2500" dirty="0" err="1" smtClean="0">
                <a:solidFill>
                  <a:schemeClr val="tx1"/>
                </a:solidFill>
              </a:rPr>
              <a:t>Ajustarea</a:t>
            </a:r>
            <a:r>
              <a:rPr lang="en-US" sz="2500" dirty="0" smtClean="0">
                <a:solidFill>
                  <a:schemeClr val="tx1"/>
                </a:solidFill>
              </a:rPr>
              <a:t> </a:t>
            </a:r>
            <a:r>
              <a:rPr lang="en-US" sz="2500" dirty="0" err="1">
                <a:solidFill>
                  <a:schemeClr val="tx1"/>
                </a:solidFill>
              </a:rPr>
              <a:t>sumei</a:t>
            </a:r>
            <a:r>
              <a:rPr lang="en-US" sz="2500" dirty="0">
                <a:solidFill>
                  <a:schemeClr val="tx1"/>
                </a:solidFill>
              </a:rPr>
              <a:t> </a:t>
            </a:r>
            <a:r>
              <a:rPr lang="en-US" sz="2500" dirty="0" err="1">
                <a:solidFill>
                  <a:schemeClr val="tx1"/>
                </a:solidFill>
              </a:rPr>
              <a:t>amortizarii</a:t>
            </a:r>
            <a:r>
              <a:rPr lang="en-US" sz="2500" dirty="0">
                <a:solidFill>
                  <a:schemeClr val="tx1"/>
                </a:solidFill>
              </a:rPr>
              <a:t> </a:t>
            </a:r>
            <a:r>
              <a:rPr lang="en-US" sz="2500" dirty="0" err="1">
                <a:solidFill>
                  <a:schemeClr val="tx1"/>
                </a:solidFill>
              </a:rPr>
              <a:t>mijloacelor</a:t>
            </a:r>
            <a:r>
              <a:rPr lang="en-US" sz="2500" dirty="0">
                <a:solidFill>
                  <a:schemeClr val="tx1"/>
                </a:solidFill>
              </a:rPr>
              <a:t> de transport/ </a:t>
            </a:r>
            <a:r>
              <a:rPr lang="en-US" sz="2500" dirty="0" err="1">
                <a:solidFill>
                  <a:schemeClr val="tx1"/>
                </a:solidFill>
              </a:rPr>
              <a:t>mecanismelor</a:t>
            </a:r>
            <a:r>
              <a:rPr lang="en-US" sz="2500" dirty="0">
                <a:solidFill>
                  <a:schemeClr val="tx1"/>
                </a:solidFill>
              </a:rPr>
              <a:t> calculate in plus in </a:t>
            </a:r>
            <a:r>
              <a:rPr lang="en-US" sz="2500" dirty="0" err="1">
                <a:solidFill>
                  <a:schemeClr val="tx1"/>
                </a:solidFill>
              </a:rPr>
              <a:t>anii</a:t>
            </a:r>
            <a:r>
              <a:rPr lang="en-US" sz="2500" dirty="0">
                <a:solidFill>
                  <a:schemeClr val="tx1"/>
                </a:solidFill>
              </a:rPr>
              <a:t> precedent:</a:t>
            </a:r>
            <a:br>
              <a:rPr lang="en-US" sz="2500" dirty="0">
                <a:solidFill>
                  <a:schemeClr val="tx1"/>
                </a:solidFill>
              </a:rPr>
            </a:br>
            <a:r>
              <a:rPr lang="en-US" sz="2800" b="1" i="1" dirty="0">
                <a:solidFill>
                  <a:schemeClr val="tx1"/>
                </a:solidFill>
              </a:rPr>
              <a:t>Dt 124 Ct 331</a:t>
            </a:r>
            <a:r>
              <a:rPr lang="en-US" sz="2800" dirty="0">
                <a:solidFill>
                  <a:schemeClr val="tx1"/>
                </a:solidFill>
              </a:rPr>
              <a:t>.</a:t>
            </a:r>
            <a:r>
              <a:rPr lang="ru-RU" sz="2800" dirty="0">
                <a:solidFill>
                  <a:schemeClr val="tx1"/>
                </a:solidFill>
              </a:rPr>
              <a:t/>
            </a:r>
            <a:br>
              <a:rPr lang="ru-RU" sz="2800" dirty="0">
                <a:solidFill>
                  <a:schemeClr val="tx1"/>
                </a:solidFill>
              </a:rPr>
            </a:br>
            <a:r>
              <a:rPr lang="en-US" sz="2500" b="1" dirty="0" smtClean="0">
                <a:solidFill>
                  <a:srgbClr val="002060"/>
                </a:solidFill>
              </a:rPr>
              <a:t/>
            </a:r>
            <a:br>
              <a:rPr lang="en-US" sz="2500" b="1" dirty="0" smtClean="0">
                <a:solidFill>
                  <a:srgbClr val="002060"/>
                </a:solidFill>
              </a:rPr>
            </a:br>
            <a:endParaRPr lang="ro-RO" sz="25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051296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r>
              <a:rPr lang="ro-RO" sz="2800" b="1" dirty="0" smtClean="0">
                <a:solidFill>
                  <a:srgbClr val="002060"/>
                </a:solidFill>
              </a:rPr>
              <a:t>Casarea mijloacelor de transport şi mecanismelor din cauza uzurii fizice (morale) a acestora</a:t>
            </a:r>
            <a:r>
              <a:rPr lang="en-US" sz="2800" b="1" dirty="0" smtClean="0">
                <a:solidFill>
                  <a:srgbClr val="002060"/>
                </a:solidFill>
              </a:rPr>
              <a:t>:</a:t>
            </a:r>
            <a:br>
              <a:rPr lang="en-US" sz="2800" b="1" dirty="0" smtClean="0">
                <a:solidFill>
                  <a:srgbClr val="002060"/>
                </a:solidFill>
              </a:rPr>
            </a:br>
            <a:r>
              <a:rPr lang="ro-RO" sz="1600" b="1" dirty="0" smtClean="0">
                <a:solidFill>
                  <a:srgbClr val="002060"/>
                </a:solidFill>
              </a:rPr>
              <a:t/>
            </a:r>
            <a:br>
              <a:rPr lang="ro-RO" sz="1600" b="1" dirty="0" smtClean="0">
                <a:solidFill>
                  <a:srgbClr val="002060"/>
                </a:solidFill>
              </a:rPr>
            </a:br>
            <a:r>
              <a:rPr lang="en-US" sz="1600" b="1" dirty="0" smtClean="0">
                <a:solidFill>
                  <a:srgbClr val="002060"/>
                </a:solidFill>
              </a:rPr>
              <a:t>   </a:t>
            </a:r>
            <a:r>
              <a:rPr lang="ro-RO" sz="2200" dirty="0" smtClean="0">
                <a:solidFill>
                  <a:schemeClr val="tx1"/>
                </a:solidFill>
              </a:rPr>
              <a:t>Casarea mijloacelor de transport si mecanismelor din cauza uzurii fizice (morale) a acestora poate fi efectuata dupa sau pana la expirarea duratei de functionare utila (DFU) a acestora.</a:t>
            </a:r>
            <a:br>
              <a:rPr lang="ro-RO" sz="2200" dirty="0" smtClean="0">
                <a:solidFill>
                  <a:schemeClr val="tx1"/>
                </a:solidFill>
              </a:rPr>
            </a:br>
            <a:r>
              <a:rPr lang="en-US" sz="2200" dirty="0" smtClean="0">
                <a:solidFill>
                  <a:schemeClr val="tx1"/>
                </a:solidFill>
              </a:rPr>
              <a:t>   </a:t>
            </a:r>
            <a:r>
              <a:rPr lang="ro-RO" sz="2200" dirty="0" smtClean="0">
                <a:solidFill>
                  <a:schemeClr val="tx1"/>
                </a:solidFill>
              </a:rPr>
              <a:t>Pentru casarea acestora este necesarcrearea unei comisii cu urmatoarele competente:</a:t>
            </a:r>
            <a:br>
              <a:rPr lang="ro-RO" sz="2200" dirty="0" smtClean="0">
                <a:solidFill>
                  <a:schemeClr val="tx1"/>
                </a:solidFill>
              </a:rPr>
            </a:br>
            <a:r>
              <a:rPr lang="en-US" sz="2200" dirty="0" smtClean="0">
                <a:solidFill>
                  <a:schemeClr val="tx1"/>
                </a:solidFill>
              </a:rPr>
              <a:t>- </a:t>
            </a:r>
            <a:r>
              <a:rPr lang="ro-RO" sz="2200" dirty="0" smtClean="0">
                <a:solidFill>
                  <a:schemeClr val="tx1"/>
                </a:solidFill>
              </a:rPr>
              <a:t>Examinarea obiectului supus casarii, cu utilizarea documentatiei tehnice necesare si stabilirea neutilizabilitatii obiectului spre utilizare ulterioara;</a:t>
            </a:r>
            <a:br>
              <a:rPr lang="ro-RO" sz="2200" dirty="0" smtClean="0">
                <a:solidFill>
                  <a:schemeClr val="tx1"/>
                </a:solidFill>
              </a:rPr>
            </a:br>
            <a:r>
              <a:rPr lang="en-US" sz="2200" dirty="0" smtClean="0">
                <a:solidFill>
                  <a:schemeClr val="tx1"/>
                </a:solidFill>
              </a:rPr>
              <a:t>- </a:t>
            </a:r>
            <a:r>
              <a:rPr lang="ro-RO" sz="2200" dirty="0" smtClean="0">
                <a:solidFill>
                  <a:schemeClr val="tx1"/>
                </a:solidFill>
              </a:rPr>
              <a:t>Constatarea cauzelor de casare a obiectului;</a:t>
            </a:r>
            <a:r>
              <a:rPr lang="en-US" sz="2200" dirty="0">
                <a:solidFill>
                  <a:schemeClr val="tx1"/>
                </a:solidFill>
              </a:rPr>
              <a:t/>
            </a:r>
            <a:br>
              <a:rPr lang="en-US" sz="2200" dirty="0">
                <a:solidFill>
                  <a:schemeClr val="tx1"/>
                </a:solidFill>
              </a:rPr>
            </a:b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157212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286602" y="2063673"/>
            <a:ext cx="8470914" cy="4416167"/>
          </a:xfrm>
        </p:spPr>
        <p:txBody>
          <a:bodyPr>
            <a:normAutofit fontScale="90000"/>
          </a:bodyPr>
          <a:lstStyle/>
          <a:p>
            <a:r>
              <a:rPr lang="en-US" dirty="0" smtClean="0">
                <a:solidFill>
                  <a:schemeClr val="tx1"/>
                </a:solidFill>
              </a:rPr>
              <a:t>- </a:t>
            </a:r>
            <a:r>
              <a:rPr lang="ro-RO" dirty="0" smtClean="0">
                <a:solidFill>
                  <a:schemeClr val="tx1"/>
                </a:solidFill>
              </a:rPr>
              <a:t>Depistarea </a:t>
            </a:r>
            <a:r>
              <a:rPr lang="ro-RO" dirty="0">
                <a:solidFill>
                  <a:schemeClr val="tx1"/>
                </a:solidFill>
              </a:rPr>
              <a:t>persoanelor din cauza carora s-a produs scoaterea din functiune anticipata a mijloacelor de transport si a mecanismelor;</a:t>
            </a:r>
            <a:br>
              <a:rPr lang="ro-RO" dirty="0">
                <a:solidFill>
                  <a:schemeClr val="tx1"/>
                </a:solidFill>
              </a:rPr>
            </a:br>
            <a:r>
              <a:rPr lang="en-US" dirty="0" smtClean="0">
                <a:solidFill>
                  <a:schemeClr val="tx1"/>
                </a:solidFill>
              </a:rPr>
              <a:t>- </a:t>
            </a:r>
            <a:r>
              <a:rPr lang="ro-RO" dirty="0" smtClean="0">
                <a:solidFill>
                  <a:schemeClr val="tx1"/>
                </a:solidFill>
              </a:rPr>
              <a:t>Examinarea </a:t>
            </a:r>
            <a:r>
              <a:rPr lang="ro-RO" dirty="0">
                <a:solidFill>
                  <a:schemeClr val="tx1"/>
                </a:solidFill>
              </a:rPr>
              <a:t>posibilitatii utilizarii unor ansambluri, piese sau materiale componente mijlocului de transport supus casarii;</a:t>
            </a:r>
            <a:br>
              <a:rPr lang="ro-RO" dirty="0">
                <a:solidFill>
                  <a:schemeClr val="tx1"/>
                </a:solidFill>
              </a:rPr>
            </a:br>
            <a:r>
              <a:rPr lang="en-US" dirty="0" smtClean="0">
                <a:solidFill>
                  <a:schemeClr val="tx1"/>
                </a:solidFill>
              </a:rPr>
              <a:t>- </a:t>
            </a:r>
            <a:r>
              <a:rPr lang="ro-RO" dirty="0" smtClean="0">
                <a:solidFill>
                  <a:schemeClr val="tx1"/>
                </a:solidFill>
              </a:rPr>
              <a:t>Intocmirea </a:t>
            </a:r>
            <a:r>
              <a:rPr lang="ro-RO" dirty="0">
                <a:solidFill>
                  <a:schemeClr val="tx1"/>
                </a:solidFill>
              </a:rPr>
              <a:t>procesului-verbal de casare a mijloacelor de transport si a mecanismelor propuse sre casare.</a:t>
            </a:r>
            <a:br>
              <a:rPr lang="ro-RO" dirty="0">
                <a:solidFill>
                  <a:schemeClr val="tx1"/>
                </a:solidFill>
              </a:rPr>
            </a:br>
            <a:r>
              <a:rPr lang="en-US" dirty="0" smtClean="0">
                <a:solidFill>
                  <a:schemeClr val="tx1"/>
                </a:solidFill>
              </a:rPr>
              <a:t>   </a:t>
            </a:r>
            <a:r>
              <a:rPr lang="ro-RO" dirty="0" smtClean="0">
                <a:solidFill>
                  <a:schemeClr val="tx1"/>
                </a:solidFill>
              </a:rPr>
              <a:t>La </a:t>
            </a:r>
            <a:r>
              <a:rPr lang="ro-RO" dirty="0">
                <a:solidFill>
                  <a:schemeClr val="tx1"/>
                </a:solidFill>
              </a:rPr>
              <a:t>casarea mijloacelor de transport şi mecanismelor din cauza uzurii fizice (morale) a acestora se vor intocmi urmatoarele formule contabile:</a:t>
            </a:r>
            <a:br>
              <a:rPr lang="ro-RO" dirty="0">
                <a:solidFill>
                  <a:schemeClr val="tx1"/>
                </a:solidFill>
              </a:rPr>
            </a:br>
            <a:r>
              <a:rPr lang="ro-RO" sz="1600" b="1" dirty="0">
                <a:solidFill>
                  <a:srgbClr val="002060"/>
                </a:solidFill>
              </a:rPr>
              <a:t/>
            </a:r>
            <a:br>
              <a:rPr lang="ro-RO" sz="1600" b="1" dirty="0">
                <a:solidFill>
                  <a:srgbClr val="002060"/>
                </a:solidFill>
              </a:rPr>
            </a:br>
            <a:r>
              <a:rPr lang="ro-RO" sz="1600" b="1" dirty="0">
                <a:solidFill>
                  <a:srgbClr val="002060"/>
                </a:solidFill>
              </a:rPr>
              <a:t/>
            </a:r>
            <a:br>
              <a:rPr lang="ro-RO" sz="1600" b="1" dirty="0">
                <a:solidFill>
                  <a:srgbClr val="002060"/>
                </a:solidFill>
              </a:rPr>
            </a:b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773655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22830" y="1845308"/>
            <a:ext cx="8865110" cy="4416167"/>
          </a:xfrm>
        </p:spPr>
        <p:txBody>
          <a:bodyPr>
            <a:normAutofit fontScale="90000"/>
          </a:bodyPr>
          <a:lstStyle/>
          <a:p>
            <a:pPr marL="628650" indent="-514350"/>
            <a:r>
              <a:rPr lang="en-US" dirty="0" smtClean="0"/>
              <a:t>         </a:t>
            </a:r>
            <a:r>
              <a:rPr lang="en-US" dirty="0" smtClean="0">
                <a:solidFill>
                  <a:schemeClr val="tx1"/>
                </a:solidFill>
              </a:rPr>
              <a:t>1. </a:t>
            </a:r>
            <a:r>
              <a:rPr lang="en-US" dirty="0" err="1" smtClean="0">
                <a:solidFill>
                  <a:schemeClr val="tx1"/>
                </a:solidFill>
              </a:rPr>
              <a:t>Decontarea</a:t>
            </a:r>
            <a:r>
              <a:rPr lang="en-US" dirty="0" smtClean="0">
                <a:solidFill>
                  <a:schemeClr val="tx1"/>
                </a:solidFill>
              </a:rPr>
              <a:t> </a:t>
            </a:r>
            <a:r>
              <a:rPr lang="en-US" dirty="0" err="1">
                <a:solidFill>
                  <a:schemeClr val="tx1"/>
                </a:solidFill>
              </a:rPr>
              <a:t>sumei</a:t>
            </a:r>
            <a:r>
              <a:rPr lang="en-US" dirty="0">
                <a:solidFill>
                  <a:schemeClr val="tx1"/>
                </a:solidFill>
              </a:rPr>
              <a:t> </a:t>
            </a:r>
            <a:r>
              <a:rPr lang="en-US" dirty="0" err="1">
                <a:solidFill>
                  <a:schemeClr val="tx1"/>
                </a:solidFill>
              </a:rPr>
              <a:t>uzurii</a:t>
            </a:r>
            <a:r>
              <a:rPr lang="en-US" dirty="0">
                <a:solidFill>
                  <a:schemeClr val="tx1"/>
                </a:solidFill>
              </a:rPr>
              <a:t> </a:t>
            </a:r>
            <a:r>
              <a:rPr lang="en-US" dirty="0" err="1">
                <a:solidFill>
                  <a:schemeClr val="tx1"/>
                </a:solidFill>
              </a:rPr>
              <a:t>acumulate</a:t>
            </a:r>
            <a:r>
              <a:rPr lang="en-US" dirty="0">
                <a:solidFill>
                  <a:schemeClr val="tx1"/>
                </a:solidFill>
              </a:rPr>
              <a:t> a </a:t>
            </a:r>
            <a:r>
              <a:rPr lang="en-US" dirty="0" err="1">
                <a:solidFill>
                  <a:schemeClr val="tx1"/>
                </a:solidFill>
              </a:rPr>
              <a:t>mijloacelor</a:t>
            </a:r>
            <a:r>
              <a:rPr lang="en-US" dirty="0">
                <a:solidFill>
                  <a:schemeClr val="tx1"/>
                </a:solidFill>
              </a:rPr>
              <a:t> de transport </a:t>
            </a:r>
            <a:r>
              <a:rPr lang="en-US" dirty="0" err="1">
                <a:solidFill>
                  <a:schemeClr val="tx1"/>
                </a:solidFill>
              </a:rPr>
              <a:t>si</a:t>
            </a:r>
            <a:r>
              <a:rPr lang="en-US" dirty="0">
                <a:solidFill>
                  <a:schemeClr val="tx1"/>
                </a:solidFill>
              </a:rPr>
              <a:t> </a:t>
            </a:r>
            <a:r>
              <a:rPr lang="en-US" dirty="0" err="1">
                <a:solidFill>
                  <a:schemeClr val="tx1"/>
                </a:solidFill>
              </a:rPr>
              <a:t>mecanismelor</a:t>
            </a:r>
            <a:r>
              <a:rPr lang="en-US" dirty="0">
                <a:solidFill>
                  <a:schemeClr val="tx1"/>
                </a:solidFill>
              </a:rPr>
              <a:t> </a:t>
            </a:r>
            <a:r>
              <a:rPr lang="en-US" dirty="0" err="1">
                <a:solidFill>
                  <a:schemeClr val="tx1"/>
                </a:solidFill>
              </a:rPr>
              <a:t>casate</a:t>
            </a:r>
            <a:r>
              <a:rPr lang="en-US" dirty="0">
                <a:solidFill>
                  <a:schemeClr val="tx1"/>
                </a:solidFill>
              </a:rPr>
              <a:t>:</a:t>
            </a:r>
            <a:br>
              <a:rPr lang="en-US" dirty="0">
                <a:solidFill>
                  <a:schemeClr val="tx1"/>
                </a:solidFill>
              </a:rPr>
            </a:br>
            <a:r>
              <a:rPr lang="en-US" b="1" i="1" dirty="0">
                <a:solidFill>
                  <a:schemeClr val="tx1"/>
                </a:solidFill>
              </a:rPr>
              <a:t>Dt 124  Ct 123</a:t>
            </a:r>
            <a:br>
              <a:rPr lang="en-US" b="1" i="1" dirty="0">
                <a:solidFill>
                  <a:schemeClr val="tx1"/>
                </a:solidFill>
              </a:rPr>
            </a:br>
            <a:r>
              <a:rPr lang="en-US" i="1" dirty="0" smtClean="0">
                <a:solidFill>
                  <a:schemeClr val="tx1"/>
                </a:solidFill>
              </a:rPr>
              <a:t>2. </a:t>
            </a:r>
            <a:r>
              <a:rPr lang="en-US" dirty="0" err="1" smtClean="0">
                <a:solidFill>
                  <a:schemeClr val="tx1"/>
                </a:solidFill>
              </a:rPr>
              <a:t>Reflectarea</a:t>
            </a:r>
            <a:r>
              <a:rPr lang="en-US" dirty="0" smtClean="0">
                <a:solidFill>
                  <a:schemeClr val="tx1"/>
                </a:solidFill>
              </a:rPr>
              <a:t> </a:t>
            </a:r>
            <a:r>
              <a:rPr lang="en-US" dirty="0" err="1">
                <a:solidFill>
                  <a:schemeClr val="tx1"/>
                </a:solidFill>
              </a:rPr>
              <a:t>sumei</a:t>
            </a:r>
            <a:r>
              <a:rPr lang="en-US" dirty="0">
                <a:solidFill>
                  <a:schemeClr val="tx1"/>
                </a:solidFill>
              </a:rPr>
              <a:t> </a:t>
            </a:r>
            <a:r>
              <a:rPr lang="en-US" dirty="0" err="1">
                <a:solidFill>
                  <a:schemeClr val="tx1"/>
                </a:solidFill>
              </a:rPr>
              <a:t>uzurii</a:t>
            </a:r>
            <a:r>
              <a:rPr lang="en-US" dirty="0">
                <a:solidFill>
                  <a:schemeClr val="tx1"/>
                </a:solidFill>
              </a:rPr>
              <a:t> calculate incomplete a </a:t>
            </a:r>
            <a:r>
              <a:rPr lang="en-US" dirty="0" err="1">
                <a:solidFill>
                  <a:schemeClr val="tx1"/>
                </a:solidFill>
              </a:rPr>
              <a:t>obiectelor</a:t>
            </a:r>
            <a:r>
              <a:rPr lang="en-US" dirty="0">
                <a:solidFill>
                  <a:schemeClr val="tx1"/>
                </a:solidFill>
              </a:rPr>
              <a:t> </a:t>
            </a:r>
            <a:r>
              <a:rPr lang="en-US" dirty="0" err="1">
                <a:solidFill>
                  <a:schemeClr val="tx1"/>
                </a:solidFill>
              </a:rPr>
              <a:t>casate</a:t>
            </a:r>
            <a:r>
              <a:rPr lang="en-US" dirty="0">
                <a:solidFill>
                  <a:schemeClr val="tx1"/>
                </a:solidFill>
              </a:rPr>
              <a:t> </a:t>
            </a:r>
            <a:r>
              <a:rPr lang="en-US" dirty="0" err="1">
                <a:solidFill>
                  <a:schemeClr val="tx1"/>
                </a:solidFill>
              </a:rPr>
              <a:t>inainte</a:t>
            </a:r>
            <a:r>
              <a:rPr lang="en-US" dirty="0">
                <a:solidFill>
                  <a:schemeClr val="tx1"/>
                </a:solidFill>
              </a:rPr>
              <a:t> de </a:t>
            </a:r>
            <a:r>
              <a:rPr lang="en-US" dirty="0" err="1">
                <a:solidFill>
                  <a:schemeClr val="tx1"/>
                </a:solidFill>
              </a:rPr>
              <a:t>expirarea</a:t>
            </a:r>
            <a:r>
              <a:rPr lang="en-US" dirty="0">
                <a:solidFill>
                  <a:schemeClr val="tx1"/>
                </a:solidFill>
              </a:rPr>
              <a:t> DFU </a:t>
            </a:r>
            <a:r>
              <a:rPr lang="en-US" dirty="0" err="1">
                <a:solidFill>
                  <a:schemeClr val="tx1"/>
                </a:solidFill>
              </a:rPr>
              <a:t>stabilita</a:t>
            </a:r>
            <a:r>
              <a:rPr lang="en-US" dirty="0">
                <a:solidFill>
                  <a:schemeClr val="tx1"/>
                </a:solidFill>
              </a:rPr>
              <a:t>:</a:t>
            </a:r>
            <a:br>
              <a:rPr lang="en-US" dirty="0">
                <a:solidFill>
                  <a:schemeClr val="tx1"/>
                </a:solidFill>
              </a:rPr>
            </a:br>
            <a:r>
              <a:rPr lang="en-US" b="1" i="1" dirty="0">
                <a:solidFill>
                  <a:schemeClr val="tx1"/>
                </a:solidFill>
              </a:rPr>
              <a:t>Dt 721 Ct 123</a:t>
            </a:r>
            <a:br>
              <a:rPr lang="en-US" b="1" i="1" dirty="0">
                <a:solidFill>
                  <a:schemeClr val="tx1"/>
                </a:solidFill>
              </a:rPr>
            </a:br>
            <a:r>
              <a:rPr lang="en-US" i="1" dirty="0" smtClean="0">
                <a:solidFill>
                  <a:schemeClr val="tx1"/>
                </a:solidFill>
              </a:rPr>
              <a:t>3. </a:t>
            </a:r>
            <a:r>
              <a:rPr lang="en-US" dirty="0" err="1" smtClean="0">
                <a:solidFill>
                  <a:schemeClr val="tx1"/>
                </a:solidFill>
              </a:rPr>
              <a:t>Reflectarea</a:t>
            </a:r>
            <a:r>
              <a:rPr lang="en-US" dirty="0" smtClean="0">
                <a:solidFill>
                  <a:schemeClr val="tx1"/>
                </a:solidFill>
              </a:rPr>
              <a:t> </a:t>
            </a:r>
            <a:r>
              <a:rPr lang="en-US" dirty="0" err="1">
                <a:solidFill>
                  <a:schemeClr val="tx1"/>
                </a:solidFill>
              </a:rPr>
              <a:t>cheltuielilor</a:t>
            </a:r>
            <a:r>
              <a:rPr lang="en-US" dirty="0">
                <a:solidFill>
                  <a:schemeClr val="tx1"/>
                </a:solidFill>
              </a:rPr>
              <a:t> legate de </a:t>
            </a:r>
            <a:r>
              <a:rPr lang="en-US" dirty="0" err="1">
                <a:solidFill>
                  <a:schemeClr val="tx1"/>
                </a:solidFill>
              </a:rPr>
              <a:t>casarea</a:t>
            </a:r>
            <a:r>
              <a:rPr lang="en-US" dirty="0">
                <a:solidFill>
                  <a:schemeClr val="tx1"/>
                </a:solidFill>
              </a:rPr>
              <a:t> </a:t>
            </a:r>
            <a:r>
              <a:rPr lang="en-US" dirty="0" err="1">
                <a:solidFill>
                  <a:schemeClr val="tx1"/>
                </a:solidFill>
              </a:rPr>
              <a:t>mijloacelor</a:t>
            </a:r>
            <a:r>
              <a:rPr lang="en-US" dirty="0">
                <a:solidFill>
                  <a:schemeClr val="tx1"/>
                </a:solidFill>
              </a:rPr>
              <a:t> de transport </a:t>
            </a:r>
            <a:r>
              <a:rPr lang="en-US" dirty="0" err="1">
                <a:solidFill>
                  <a:schemeClr val="tx1"/>
                </a:solidFill>
              </a:rPr>
              <a:t>si</a:t>
            </a:r>
            <a:r>
              <a:rPr lang="en-US" dirty="0">
                <a:solidFill>
                  <a:schemeClr val="tx1"/>
                </a:solidFill>
              </a:rPr>
              <a:t> a </a:t>
            </a:r>
            <a:r>
              <a:rPr lang="en-US" dirty="0" err="1">
                <a:solidFill>
                  <a:schemeClr val="tx1"/>
                </a:solidFill>
              </a:rPr>
              <a:t>mecanismelor</a:t>
            </a:r>
            <a:r>
              <a:rPr lang="en-US" dirty="0">
                <a:solidFill>
                  <a:schemeClr val="tx1"/>
                </a:solidFill>
              </a:rPr>
              <a:t> </a:t>
            </a:r>
            <a:r>
              <a:rPr lang="en-US" dirty="0" err="1">
                <a:solidFill>
                  <a:schemeClr val="tx1"/>
                </a:solidFill>
              </a:rPr>
              <a:t>casate</a:t>
            </a:r>
            <a:r>
              <a:rPr lang="en-US" dirty="0">
                <a:solidFill>
                  <a:schemeClr val="tx1"/>
                </a:solidFill>
              </a:rPr>
              <a:t>:</a:t>
            </a:r>
            <a:br>
              <a:rPr lang="en-US" dirty="0">
                <a:solidFill>
                  <a:schemeClr val="tx1"/>
                </a:solidFill>
              </a:rPr>
            </a:br>
            <a:r>
              <a:rPr lang="en-US" b="1" i="1" dirty="0">
                <a:solidFill>
                  <a:schemeClr val="tx1"/>
                </a:solidFill>
              </a:rPr>
              <a:t> </a:t>
            </a:r>
            <a:r>
              <a:rPr lang="en-US" b="1" i="1" dirty="0" smtClean="0">
                <a:solidFill>
                  <a:schemeClr val="tx1"/>
                </a:solidFill>
              </a:rPr>
              <a:t>Dt </a:t>
            </a:r>
            <a:r>
              <a:rPr lang="en-US" b="1" i="1" dirty="0">
                <a:solidFill>
                  <a:schemeClr val="tx1"/>
                </a:solidFill>
              </a:rPr>
              <a:t>721 </a:t>
            </a:r>
            <a:br>
              <a:rPr lang="en-US" b="1" i="1" dirty="0">
                <a:solidFill>
                  <a:schemeClr val="tx1"/>
                </a:solidFill>
              </a:rPr>
            </a:br>
            <a:r>
              <a:rPr lang="en-US" b="1" i="1" dirty="0">
                <a:solidFill>
                  <a:schemeClr val="tx1"/>
                </a:solidFill>
              </a:rPr>
              <a:t> </a:t>
            </a:r>
            <a:r>
              <a:rPr lang="en-US" b="1" i="1" dirty="0" smtClean="0">
                <a:solidFill>
                  <a:schemeClr val="tx1"/>
                </a:solidFill>
              </a:rPr>
              <a:t>Ct </a:t>
            </a:r>
            <a:r>
              <a:rPr lang="en-US" b="1" i="1" dirty="0">
                <a:solidFill>
                  <a:schemeClr val="tx1"/>
                </a:solidFill>
              </a:rPr>
              <a:t>211, 213, 226, 521, 531, 532, 533, 534, </a:t>
            </a:r>
            <a:r>
              <a:rPr lang="en-US" b="1" i="1" dirty="0" smtClean="0">
                <a:solidFill>
                  <a:schemeClr val="tx1"/>
                </a:solidFill>
              </a:rPr>
              <a:t>812, etc.</a:t>
            </a:r>
            <a:r>
              <a:rPr lang="en-US" i="1" dirty="0">
                <a:solidFill>
                  <a:schemeClr val="tx1"/>
                </a:solidFill>
              </a:rPr>
              <a:t/>
            </a:r>
            <a:br>
              <a:rPr lang="en-US" i="1" dirty="0">
                <a:solidFill>
                  <a:schemeClr val="tx1"/>
                </a:solidFill>
              </a:rPr>
            </a:br>
            <a:endParaRPr lang="ro-RO"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375890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22830" y="1845308"/>
            <a:ext cx="8865110" cy="4416167"/>
          </a:xfrm>
        </p:spPr>
        <p:txBody>
          <a:bodyPr>
            <a:normAutofit fontScale="90000"/>
          </a:bodyPr>
          <a:lstStyle/>
          <a:p>
            <a:pPr marL="628650" indent="-514350"/>
            <a:r>
              <a:rPr lang="en-US" dirty="0" smtClean="0">
                <a:solidFill>
                  <a:schemeClr val="tx1"/>
                </a:solidFill>
              </a:rPr>
              <a:t>      </a:t>
            </a:r>
            <a:r>
              <a:rPr lang="en-US" sz="2300" dirty="0" smtClean="0">
                <a:solidFill>
                  <a:schemeClr val="tx1"/>
                </a:solidFill>
              </a:rPr>
              <a:t>4. </a:t>
            </a:r>
            <a:r>
              <a:rPr lang="ro-RO" sz="2300" dirty="0" smtClean="0">
                <a:solidFill>
                  <a:schemeClr val="tx1"/>
                </a:solidFill>
              </a:rPr>
              <a:t>Trecerea </a:t>
            </a:r>
            <a:r>
              <a:rPr lang="ro-RO" sz="2300" dirty="0">
                <a:solidFill>
                  <a:schemeClr val="tx1"/>
                </a:solidFill>
              </a:rPr>
              <a:t>in cont a TVA de la valoarea serviciilor aferente casarii prestate de intreprinderile terte:</a:t>
            </a:r>
            <a:br>
              <a:rPr lang="ro-RO" sz="2300" dirty="0">
                <a:solidFill>
                  <a:schemeClr val="tx1"/>
                </a:solidFill>
              </a:rPr>
            </a:br>
            <a:r>
              <a:rPr lang="ro-RO" sz="2300" b="1" i="1" dirty="0">
                <a:solidFill>
                  <a:schemeClr val="tx1"/>
                </a:solidFill>
              </a:rPr>
              <a:t>Dt 534 Ct 521, 544</a:t>
            </a:r>
            <a:br>
              <a:rPr lang="ro-RO" sz="2300" b="1" i="1" dirty="0">
                <a:solidFill>
                  <a:schemeClr val="tx1"/>
                </a:solidFill>
              </a:rPr>
            </a:br>
            <a:r>
              <a:rPr lang="en-US" sz="2300" dirty="0" smtClean="0">
                <a:solidFill>
                  <a:schemeClr val="tx1"/>
                </a:solidFill>
              </a:rPr>
              <a:t>5. </a:t>
            </a:r>
            <a:r>
              <a:rPr lang="ro-RO" sz="2300" dirty="0" smtClean="0">
                <a:solidFill>
                  <a:schemeClr val="tx1"/>
                </a:solidFill>
              </a:rPr>
              <a:t>Reflectarea </a:t>
            </a:r>
            <a:r>
              <a:rPr lang="ro-RO" sz="2300" dirty="0">
                <a:solidFill>
                  <a:schemeClr val="tx1"/>
                </a:solidFill>
              </a:rPr>
              <a:t>valorii realizabile nete rezultate din casarea mijloacelor de transport si mecanismelor:</a:t>
            </a:r>
            <a:br>
              <a:rPr lang="ro-RO" sz="2300" dirty="0">
                <a:solidFill>
                  <a:schemeClr val="tx1"/>
                </a:solidFill>
              </a:rPr>
            </a:br>
            <a:r>
              <a:rPr lang="en-US" sz="2300" dirty="0" smtClean="0">
                <a:solidFill>
                  <a:schemeClr val="tx1"/>
                </a:solidFill>
              </a:rPr>
              <a:t>- </a:t>
            </a:r>
            <a:r>
              <a:rPr lang="ro-RO" sz="2300" dirty="0" smtClean="0">
                <a:solidFill>
                  <a:schemeClr val="tx1"/>
                </a:solidFill>
              </a:rPr>
              <a:t>In </a:t>
            </a:r>
            <a:r>
              <a:rPr lang="ro-RO" sz="2300" dirty="0">
                <a:solidFill>
                  <a:schemeClr val="tx1"/>
                </a:solidFill>
              </a:rPr>
              <a:t>limitele valorii probabil ramase a mijlocului fix:</a:t>
            </a:r>
            <a:br>
              <a:rPr lang="ro-RO" sz="2300" dirty="0">
                <a:solidFill>
                  <a:schemeClr val="tx1"/>
                </a:solidFill>
              </a:rPr>
            </a:br>
            <a:r>
              <a:rPr lang="ro-RO" sz="2300" b="1" i="1" dirty="0">
                <a:solidFill>
                  <a:schemeClr val="tx1"/>
                </a:solidFill>
              </a:rPr>
              <a:t>Dt 211 Ct </a:t>
            </a:r>
            <a:r>
              <a:rPr lang="ro-RO" sz="2300" b="1" i="1" dirty="0" smtClean="0">
                <a:solidFill>
                  <a:schemeClr val="tx1"/>
                </a:solidFill>
              </a:rPr>
              <a:t>123</a:t>
            </a:r>
            <a:r>
              <a:rPr lang="en-US" sz="2300" b="1" i="1" dirty="0" smtClean="0">
                <a:solidFill>
                  <a:schemeClr val="tx1"/>
                </a:solidFill>
              </a:rPr>
              <a:t/>
            </a:r>
            <a:br>
              <a:rPr lang="en-US" sz="2300" b="1" i="1" dirty="0" smtClean="0">
                <a:solidFill>
                  <a:schemeClr val="tx1"/>
                </a:solidFill>
              </a:rPr>
            </a:br>
            <a:r>
              <a:rPr lang="en-US" sz="2300" dirty="0" smtClean="0">
                <a:solidFill>
                  <a:schemeClr val="tx1"/>
                </a:solidFill>
              </a:rPr>
              <a:t>- </a:t>
            </a:r>
            <a:r>
              <a:rPr lang="ro-RO" sz="2300" dirty="0" smtClean="0">
                <a:solidFill>
                  <a:schemeClr val="tx1"/>
                </a:solidFill>
              </a:rPr>
              <a:t>Diferenta </a:t>
            </a:r>
            <a:r>
              <a:rPr lang="ro-RO" sz="2300" dirty="0">
                <a:solidFill>
                  <a:schemeClr val="tx1"/>
                </a:solidFill>
              </a:rPr>
              <a:t>ce depaseste valoarea probabil ramasa a mijlocului fix:</a:t>
            </a:r>
            <a:br>
              <a:rPr lang="ro-RO" sz="2300" dirty="0">
                <a:solidFill>
                  <a:schemeClr val="tx1"/>
                </a:solidFill>
              </a:rPr>
            </a:br>
            <a:r>
              <a:rPr lang="ro-RO" sz="2300" dirty="0">
                <a:solidFill>
                  <a:schemeClr val="tx1"/>
                </a:solidFill>
              </a:rPr>
              <a:t>    </a:t>
            </a:r>
            <a:r>
              <a:rPr lang="ro-RO" sz="2300" b="1" i="1" dirty="0">
                <a:solidFill>
                  <a:schemeClr val="tx1"/>
                </a:solidFill>
              </a:rPr>
              <a:t>Dt 211 Ct 621</a:t>
            </a:r>
            <a:br>
              <a:rPr lang="ro-RO" sz="2300" b="1" i="1" dirty="0">
                <a:solidFill>
                  <a:schemeClr val="tx1"/>
                </a:solidFill>
              </a:rPr>
            </a:br>
            <a:r>
              <a:rPr lang="en-US" sz="2300" b="1" i="1" dirty="0" smtClean="0">
                <a:solidFill>
                  <a:schemeClr val="tx1"/>
                </a:solidFill>
              </a:rPr>
              <a:t>- </a:t>
            </a:r>
            <a:r>
              <a:rPr lang="ro-RO" sz="2300" dirty="0" smtClean="0">
                <a:solidFill>
                  <a:schemeClr val="tx1"/>
                </a:solidFill>
              </a:rPr>
              <a:t>Decontarea </a:t>
            </a:r>
            <a:r>
              <a:rPr lang="ro-RO" sz="2300" dirty="0">
                <a:solidFill>
                  <a:schemeClr val="tx1"/>
                </a:solidFill>
              </a:rPr>
              <a:t>diferentei ramase in raport cu valoare probabil ramase a mijlocului fix:</a:t>
            </a:r>
            <a:br>
              <a:rPr lang="ro-RO" sz="2300" dirty="0">
                <a:solidFill>
                  <a:schemeClr val="tx1"/>
                </a:solidFill>
              </a:rPr>
            </a:br>
            <a:r>
              <a:rPr lang="ro-RO" sz="2300" dirty="0">
                <a:solidFill>
                  <a:schemeClr val="tx1"/>
                </a:solidFill>
              </a:rPr>
              <a:t>   </a:t>
            </a:r>
            <a:r>
              <a:rPr lang="ro-RO" sz="2300" b="1" i="1" dirty="0">
                <a:solidFill>
                  <a:schemeClr val="tx1"/>
                </a:solidFill>
              </a:rPr>
              <a:t>Dt 721 Ct </a:t>
            </a:r>
            <a:r>
              <a:rPr lang="ro-RO" sz="2300" b="1" i="1" dirty="0" smtClean="0">
                <a:solidFill>
                  <a:schemeClr val="tx1"/>
                </a:solidFill>
              </a:rPr>
              <a:t>123</a:t>
            </a:r>
            <a:r>
              <a:rPr lang="en-US" sz="2300" b="1" i="1" dirty="0" smtClean="0">
                <a:solidFill>
                  <a:schemeClr val="tx1"/>
                </a:solidFill>
              </a:rPr>
              <a:t>.</a:t>
            </a:r>
            <a:r>
              <a:rPr lang="ro-RO" b="1" i="1" dirty="0">
                <a:solidFill>
                  <a:schemeClr val="tx1"/>
                </a:solidFill>
              </a:rPr>
              <a:t/>
            </a:r>
            <a:br>
              <a:rPr lang="ro-RO" b="1" i="1" dirty="0">
                <a:solidFill>
                  <a:schemeClr val="tx1"/>
                </a:solidFill>
              </a:rPr>
            </a:br>
            <a:r>
              <a:rPr lang="ro-RO" dirty="0">
                <a:solidFill>
                  <a:schemeClr val="tx1"/>
                </a:solidFill>
              </a:rPr>
              <a:t/>
            </a:r>
            <a:br>
              <a:rPr lang="ro-RO" dirty="0">
                <a:solidFill>
                  <a:schemeClr val="tx1"/>
                </a:solidFill>
              </a:rPr>
            </a:br>
            <a:endParaRPr lang="ro-RO"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08659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22830" y="1845308"/>
            <a:ext cx="8865110" cy="4416167"/>
          </a:xfrm>
        </p:spPr>
        <p:txBody>
          <a:bodyPr>
            <a:normAutofit fontScale="90000"/>
          </a:bodyPr>
          <a:lstStyle/>
          <a:p>
            <a:pPr marL="114300"/>
            <a:r>
              <a:rPr lang="es-ES" sz="2800" b="1" dirty="0" smtClean="0">
                <a:solidFill>
                  <a:srgbClr val="002060"/>
                </a:solidFill>
              </a:rPr>
              <a:t>Vanzarea mijloacelor de transport şi mecanismelor:</a:t>
            </a:r>
            <a:br>
              <a:rPr lang="es-ES" sz="2800" b="1" dirty="0" smtClean="0">
                <a:solidFill>
                  <a:srgbClr val="002060"/>
                </a:solidFill>
              </a:rPr>
            </a:br>
            <a:r>
              <a:rPr lang="en-US" sz="2800" dirty="0"/>
              <a:t> </a:t>
            </a:r>
            <a:r>
              <a:rPr lang="en-US" dirty="0" err="1">
                <a:solidFill>
                  <a:schemeClr val="tx1"/>
                </a:solidFill>
              </a:rPr>
              <a:t>Vanzarea</a:t>
            </a:r>
            <a:r>
              <a:rPr lang="en-US" dirty="0">
                <a:solidFill>
                  <a:schemeClr val="tx1"/>
                </a:solidFill>
              </a:rPr>
              <a:t> </a:t>
            </a:r>
            <a:r>
              <a:rPr lang="en-US" dirty="0" err="1">
                <a:solidFill>
                  <a:schemeClr val="tx1"/>
                </a:solidFill>
              </a:rPr>
              <a:t>mijloacelor</a:t>
            </a:r>
            <a:r>
              <a:rPr lang="en-US" dirty="0">
                <a:solidFill>
                  <a:schemeClr val="tx1"/>
                </a:solidFill>
              </a:rPr>
              <a:t> de transport </a:t>
            </a:r>
            <a:r>
              <a:rPr lang="en-US" dirty="0" err="1">
                <a:solidFill>
                  <a:schemeClr val="tx1"/>
                </a:solidFill>
              </a:rPr>
              <a:t>si</a:t>
            </a:r>
            <a:r>
              <a:rPr lang="en-US" dirty="0">
                <a:solidFill>
                  <a:schemeClr val="tx1"/>
                </a:solidFill>
              </a:rPr>
              <a:t> a </a:t>
            </a:r>
            <a:r>
              <a:rPr lang="en-US" dirty="0" err="1">
                <a:solidFill>
                  <a:schemeClr val="tx1"/>
                </a:solidFill>
              </a:rPr>
              <a:t>mecanismelor</a:t>
            </a:r>
            <a:r>
              <a:rPr lang="en-US" dirty="0">
                <a:solidFill>
                  <a:schemeClr val="tx1"/>
                </a:solidFill>
              </a:rPr>
              <a:t> se face, de </a:t>
            </a:r>
            <a:r>
              <a:rPr lang="en-US" dirty="0" err="1">
                <a:solidFill>
                  <a:schemeClr val="tx1"/>
                </a:solidFill>
              </a:rPr>
              <a:t>regula</a:t>
            </a:r>
            <a:r>
              <a:rPr lang="en-US" dirty="0">
                <a:solidFill>
                  <a:schemeClr val="tx1"/>
                </a:solidFill>
              </a:rPr>
              <a:t>, in </a:t>
            </a:r>
            <a:r>
              <a:rPr lang="en-US" dirty="0" err="1">
                <a:solidFill>
                  <a:schemeClr val="tx1"/>
                </a:solidFill>
              </a:rPr>
              <a:t>baza</a:t>
            </a:r>
            <a:r>
              <a:rPr lang="en-US" dirty="0">
                <a:solidFill>
                  <a:schemeClr val="tx1"/>
                </a:solidFill>
              </a:rPr>
              <a:t> </a:t>
            </a:r>
            <a:r>
              <a:rPr lang="en-US" dirty="0" err="1">
                <a:solidFill>
                  <a:schemeClr val="tx1"/>
                </a:solidFill>
              </a:rPr>
              <a:t>contractului</a:t>
            </a:r>
            <a:r>
              <a:rPr lang="en-US" dirty="0">
                <a:solidFill>
                  <a:schemeClr val="tx1"/>
                </a:solidFill>
              </a:rPr>
              <a:t> de </a:t>
            </a:r>
            <a:r>
              <a:rPr lang="en-US" dirty="0" err="1">
                <a:solidFill>
                  <a:schemeClr val="tx1"/>
                </a:solidFill>
              </a:rPr>
              <a:t>vanzare-cumparare</a:t>
            </a:r>
            <a:r>
              <a:rPr lang="en-US" dirty="0">
                <a:solidFill>
                  <a:schemeClr val="tx1"/>
                </a:solidFill>
              </a:rPr>
              <a:t>.</a:t>
            </a:r>
            <a:br>
              <a:rPr lang="en-US" dirty="0">
                <a:solidFill>
                  <a:schemeClr val="tx1"/>
                </a:solidFill>
              </a:rPr>
            </a:br>
            <a:r>
              <a:rPr lang="en-US" dirty="0">
                <a:solidFill>
                  <a:schemeClr val="tx1"/>
                </a:solidFill>
              </a:rPr>
              <a:t>  </a:t>
            </a:r>
            <a:r>
              <a:rPr lang="en-US" dirty="0" err="1" smtClean="0">
                <a:solidFill>
                  <a:schemeClr val="tx1"/>
                </a:solidFill>
              </a:rPr>
              <a:t>Operatiunile</a:t>
            </a:r>
            <a:r>
              <a:rPr lang="en-US" dirty="0" smtClean="0">
                <a:solidFill>
                  <a:schemeClr val="tx1"/>
                </a:solidFill>
              </a:rPr>
              <a:t> </a:t>
            </a:r>
            <a:r>
              <a:rPr lang="en-US" dirty="0">
                <a:solidFill>
                  <a:schemeClr val="tx1"/>
                </a:solidFill>
              </a:rPr>
              <a:t>de </a:t>
            </a:r>
            <a:r>
              <a:rPr lang="en-US" dirty="0" err="1">
                <a:solidFill>
                  <a:schemeClr val="tx1"/>
                </a:solidFill>
              </a:rPr>
              <a:t>vanzarea</a:t>
            </a:r>
            <a:r>
              <a:rPr lang="en-US" dirty="0">
                <a:solidFill>
                  <a:schemeClr val="tx1"/>
                </a:solidFill>
              </a:rPr>
              <a:t> a </a:t>
            </a:r>
            <a:r>
              <a:rPr lang="en-US" dirty="0" err="1">
                <a:solidFill>
                  <a:schemeClr val="tx1"/>
                </a:solidFill>
              </a:rPr>
              <a:t>obiectelor</a:t>
            </a:r>
            <a:r>
              <a:rPr lang="en-US" dirty="0">
                <a:solidFill>
                  <a:schemeClr val="tx1"/>
                </a:solidFill>
              </a:rPr>
              <a:t> </a:t>
            </a:r>
            <a:r>
              <a:rPr lang="en-US" dirty="0" err="1">
                <a:solidFill>
                  <a:schemeClr val="tx1"/>
                </a:solidFill>
              </a:rPr>
              <a:t>mentionate</a:t>
            </a:r>
            <a:r>
              <a:rPr lang="en-US" dirty="0">
                <a:solidFill>
                  <a:schemeClr val="tx1"/>
                </a:solidFill>
              </a:rPr>
              <a:t> </a:t>
            </a:r>
            <a:r>
              <a:rPr lang="en-US" dirty="0" err="1">
                <a:solidFill>
                  <a:schemeClr val="tx1"/>
                </a:solidFill>
              </a:rPr>
              <a:t>trebuie</a:t>
            </a:r>
            <a:r>
              <a:rPr lang="en-US" dirty="0">
                <a:solidFill>
                  <a:schemeClr val="tx1"/>
                </a:solidFill>
              </a:rPr>
              <a:t> </a:t>
            </a:r>
            <a:r>
              <a:rPr lang="en-US" dirty="0" err="1">
                <a:solidFill>
                  <a:schemeClr val="tx1"/>
                </a:solidFill>
              </a:rPr>
              <a:t>sa</a:t>
            </a:r>
            <a:r>
              <a:rPr lang="en-US" dirty="0">
                <a:solidFill>
                  <a:schemeClr val="tx1"/>
                </a:solidFill>
              </a:rPr>
              <a:t> fie </a:t>
            </a:r>
            <a:r>
              <a:rPr lang="en-US" dirty="0" err="1">
                <a:solidFill>
                  <a:schemeClr val="tx1"/>
                </a:solidFill>
              </a:rPr>
              <a:t>confirmate</a:t>
            </a:r>
            <a:r>
              <a:rPr lang="en-US" dirty="0">
                <a:solidFill>
                  <a:schemeClr val="tx1"/>
                </a:solidFill>
              </a:rPr>
              <a:t> </a:t>
            </a:r>
            <a:r>
              <a:rPr lang="en-US" dirty="0" err="1">
                <a:solidFill>
                  <a:schemeClr val="tx1"/>
                </a:solidFill>
              </a:rPr>
              <a:t>prin</a:t>
            </a:r>
            <a:r>
              <a:rPr lang="en-US" dirty="0">
                <a:solidFill>
                  <a:schemeClr val="tx1"/>
                </a:solidFill>
              </a:rPr>
              <a:t> </a:t>
            </a:r>
            <a:r>
              <a:rPr lang="en-US" dirty="0" err="1">
                <a:solidFill>
                  <a:schemeClr val="tx1"/>
                </a:solidFill>
              </a:rPr>
              <a:t>documente</a:t>
            </a:r>
            <a:r>
              <a:rPr lang="en-US" dirty="0">
                <a:solidFill>
                  <a:schemeClr val="tx1"/>
                </a:solidFill>
              </a:rPr>
              <a:t> </a:t>
            </a:r>
            <a:r>
              <a:rPr lang="en-US" dirty="0" err="1">
                <a:solidFill>
                  <a:schemeClr val="tx1"/>
                </a:solidFill>
              </a:rPr>
              <a:t>justificative</a:t>
            </a:r>
            <a:r>
              <a:rPr lang="en-US" dirty="0">
                <a:solidFill>
                  <a:schemeClr val="tx1"/>
                </a:solidFill>
              </a:rPr>
              <a:t> </a:t>
            </a:r>
            <a:r>
              <a:rPr lang="en-US" dirty="0" err="1">
                <a:solidFill>
                  <a:schemeClr val="tx1"/>
                </a:solidFill>
              </a:rPr>
              <a:t>corespunzatoare</a:t>
            </a:r>
            <a:r>
              <a:rPr lang="en-US" dirty="0">
                <a:solidFill>
                  <a:schemeClr val="tx1"/>
                </a:solidFill>
              </a:rPr>
              <a:t> (</a:t>
            </a:r>
            <a:r>
              <a:rPr lang="en-US" dirty="0" err="1">
                <a:solidFill>
                  <a:schemeClr val="tx1"/>
                </a:solidFill>
              </a:rPr>
              <a:t>procese</a:t>
            </a:r>
            <a:r>
              <a:rPr lang="en-US" dirty="0">
                <a:solidFill>
                  <a:schemeClr val="tx1"/>
                </a:solidFill>
              </a:rPr>
              <a:t> </a:t>
            </a:r>
            <a:r>
              <a:rPr lang="en-US" dirty="0" err="1">
                <a:solidFill>
                  <a:schemeClr val="tx1"/>
                </a:solidFill>
              </a:rPr>
              <a:t>verbale</a:t>
            </a:r>
            <a:r>
              <a:rPr lang="en-US" dirty="0">
                <a:solidFill>
                  <a:schemeClr val="tx1"/>
                </a:solidFill>
              </a:rPr>
              <a:t> de </a:t>
            </a:r>
            <a:r>
              <a:rPr lang="en-US" dirty="0" err="1">
                <a:solidFill>
                  <a:schemeClr val="tx1"/>
                </a:solidFill>
              </a:rPr>
              <a:t>primire-predare</a:t>
            </a:r>
            <a:r>
              <a:rPr lang="en-US" dirty="0">
                <a:solidFill>
                  <a:schemeClr val="tx1"/>
                </a:solidFill>
              </a:rPr>
              <a:t>, </a:t>
            </a:r>
            <a:r>
              <a:rPr lang="en-US" dirty="0" err="1">
                <a:solidFill>
                  <a:schemeClr val="tx1"/>
                </a:solidFill>
              </a:rPr>
              <a:t>facturi</a:t>
            </a:r>
            <a:r>
              <a:rPr lang="en-US" dirty="0">
                <a:solidFill>
                  <a:schemeClr val="tx1"/>
                </a:solidFill>
              </a:rPr>
              <a:t> fiscal, </a:t>
            </a:r>
            <a:r>
              <a:rPr lang="en-US" dirty="0" err="1">
                <a:solidFill>
                  <a:schemeClr val="tx1"/>
                </a:solidFill>
              </a:rPr>
              <a:t>facturi</a:t>
            </a:r>
            <a:r>
              <a:rPr lang="en-US" dirty="0">
                <a:solidFill>
                  <a:schemeClr val="tx1"/>
                </a:solidFill>
              </a:rPr>
              <a:t> de </a:t>
            </a:r>
            <a:r>
              <a:rPr lang="en-US" dirty="0" err="1">
                <a:solidFill>
                  <a:schemeClr val="tx1"/>
                </a:solidFill>
              </a:rPr>
              <a:t>expeditie</a:t>
            </a:r>
            <a:r>
              <a:rPr lang="en-US" dirty="0">
                <a:solidFill>
                  <a:schemeClr val="tx1"/>
                </a:solidFill>
              </a:rPr>
              <a:t>, note </a:t>
            </a:r>
            <a:r>
              <a:rPr lang="en-US" dirty="0" err="1">
                <a:solidFill>
                  <a:schemeClr val="tx1"/>
                </a:solidFill>
              </a:rPr>
              <a:t>contabile</a:t>
            </a:r>
            <a:r>
              <a:rPr lang="en-US" dirty="0">
                <a:solidFill>
                  <a:schemeClr val="tx1"/>
                </a:solidFill>
              </a:rPr>
              <a:t>, </a:t>
            </a:r>
            <a:r>
              <a:rPr lang="en-US" dirty="0" err="1">
                <a:solidFill>
                  <a:schemeClr val="tx1"/>
                </a:solidFill>
              </a:rPr>
              <a:t>etc</a:t>
            </a:r>
            <a:r>
              <a:rPr lang="en-US" dirty="0" smtClean="0">
                <a:solidFill>
                  <a:schemeClr val="tx1"/>
                </a:solidFill>
              </a:rPr>
              <a:t>).</a:t>
            </a:r>
            <a:br>
              <a:rPr lang="en-US" dirty="0" smtClean="0">
                <a:solidFill>
                  <a:schemeClr val="tx1"/>
                </a:solidFill>
              </a:rPr>
            </a:br>
            <a:r>
              <a:rPr lang="en-US" dirty="0" smtClean="0">
                <a:solidFill>
                  <a:schemeClr val="tx1"/>
                </a:solidFill>
              </a:rPr>
              <a:t>   La </a:t>
            </a:r>
            <a:r>
              <a:rPr lang="en-US" dirty="0" err="1">
                <a:solidFill>
                  <a:schemeClr val="tx1"/>
                </a:solidFill>
              </a:rPr>
              <a:t>vanzarea</a:t>
            </a:r>
            <a:r>
              <a:rPr lang="en-US" dirty="0">
                <a:solidFill>
                  <a:schemeClr val="tx1"/>
                </a:solidFill>
              </a:rPr>
              <a:t> </a:t>
            </a:r>
            <a:r>
              <a:rPr lang="en-US" dirty="0" err="1">
                <a:solidFill>
                  <a:schemeClr val="tx1"/>
                </a:solidFill>
              </a:rPr>
              <a:t>mijloacelor</a:t>
            </a:r>
            <a:r>
              <a:rPr lang="en-US" dirty="0">
                <a:solidFill>
                  <a:schemeClr val="tx1"/>
                </a:solidFill>
              </a:rPr>
              <a:t> de transport </a:t>
            </a:r>
            <a:r>
              <a:rPr lang="en-US" dirty="0" err="1">
                <a:solidFill>
                  <a:schemeClr val="tx1"/>
                </a:solidFill>
              </a:rPr>
              <a:t>si</a:t>
            </a:r>
            <a:r>
              <a:rPr lang="en-US" dirty="0">
                <a:solidFill>
                  <a:schemeClr val="tx1"/>
                </a:solidFill>
              </a:rPr>
              <a:t> a </a:t>
            </a:r>
            <a:r>
              <a:rPr lang="en-US" dirty="0" err="1">
                <a:solidFill>
                  <a:schemeClr val="tx1"/>
                </a:solidFill>
              </a:rPr>
              <a:t>mecanismelor</a:t>
            </a:r>
            <a:r>
              <a:rPr lang="en-US" dirty="0">
                <a:solidFill>
                  <a:schemeClr val="tx1"/>
                </a:solidFill>
              </a:rPr>
              <a:t> se </a:t>
            </a:r>
            <a:r>
              <a:rPr lang="en-US" dirty="0" err="1">
                <a:solidFill>
                  <a:schemeClr val="tx1"/>
                </a:solidFill>
              </a:rPr>
              <a:t>vor</a:t>
            </a:r>
            <a:r>
              <a:rPr lang="en-US" dirty="0">
                <a:solidFill>
                  <a:schemeClr val="tx1"/>
                </a:solidFill>
              </a:rPr>
              <a:t> </a:t>
            </a:r>
            <a:r>
              <a:rPr lang="en-US" dirty="0" err="1">
                <a:solidFill>
                  <a:schemeClr val="tx1"/>
                </a:solidFill>
              </a:rPr>
              <a:t>intocmi</a:t>
            </a:r>
            <a:r>
              <a:rPr lang="en-US" dirty="0">
                <a:solidFill>
                  <a:schemeClr val="tx1"/>
                </a:solidFill>
              </a:rPr>
              <a:t> </a:t>
            </a:r>
            <a:r>
              <a:rPr lang="en-US" dirty="0" err="1">
                <a:solidFill>
                  <a:schemeClr val="tx1"/>
                </a:solidFill>
              </a:rPr>
              <a:t>urmatoarele</a:t>
            </a:r>
            <a:r>
              <a:rPr lang="en-US" dirty="0">
                <a:solidFill>
                  <a:schemeClr val="tx1"/>
                </a:solidFill>
              </a:rPr>
              <a:t> </a:t>
            </a:r>
            <a:r>
              <a:rPr lang="en-US" dirty="0" err="1">
                <a:solidFill>
                  <a:schemeClr val="tx1"/>
                </a:solidFill>
              </a:rPr>
              <a:t>formule</a:t>
            </a:r>
            <a:r>
              <a:rPr lang="en-US" dirty="0">
                <a:solidFill>
                  <a:schemeClr val="tx1"/>
                </a:solidFill>
              </a:rPr>
              <a:t> </a:t>
            </a:r>
            <a:r>
              <a:rPr lang="en-US" dirty="0" err="1">
                <a:solidFill>
                  <a:schemeClr val="tx1"/>
                </a:solidFill>
              </a:rPr>
              <a:t>contabile</a:t>
            </a:r>
            <a:r>
              <a:rPr lang="en-US" dirty="0">
                <a:solidFill>
                  <a:schemeClr val="tx1"/>
                </a:solidFill>
              </a:rPr>
              <a:t>:</a:t>
            </a:r>
            <a:r>
              <a:rPr lang="ru-RU" dirty="0"/>
              <a:t/>
            </a:r>
            <a:br>
              <a:rPr lang="ru-RU" dirty="0"/>
            </a:br>
            <a:endParaRPr lang="ro-RO" b="1"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69885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22830" y="1845308"/>
            <a:ext cx="8865110" cy="4416167"/>
          </a:xfrm>
        </p:spPr>
        <p:txBody>
          <a:bodyPr>
            <a:normAutofit fontScale="90000"/>
          </a:bodyPr>
          <a:lstStyle/>
          <a:p>
            <a:pPr marL="571500" indent="-457200"/>
            <a:r>
              <a:rPr lang="en-US" dirty="0" smtClean="0">
                <a:solidFill>
                  <a:schemeClr val="tx1"/>
                </a:solidFill>
              </a:rPr>
              <a:t>      1. </a:t>
            </a:r>
            <a:r>
              <a:rPr lang="ro-RO" dirty="0" smtClean="0">
                <a:solidFill>
                  <a:schemeClr val="tx1"/>
                </a:solidFill>
              </a:rPr>
              <a:t>Reflectarea </a:t>
            </a:r>
            <a:r>
              <a:rPr lang="ro-RO" dirty="0">
                <a:solidFill>
                  <a:schemeClr val="tx1"/>
                </a:solidFill>
              </a:rPr>
              <a:t>valorii de vanzare (fara TVA) a obiectelor supuse vanzarii:</a:t>
            </a:r>
            <a:br>
              <a:rPr lang="ro-RO" dirty="0">
                <a:solidFill>
                  <a:schemeClr val="tx1"/>
                </a:solidFill>
              </a:rPr>
            </a:br>
            <a:r>
              <a:rPr lang="ro-RO" b="1" i="1" dirty="0">
                <a:solidFill>
                  <a:schemeClr val="tx1"/>
                </a:solidFill>
              </a:rPr>
              <a:t>Dt 223 Ct 621</a:t>
            </a:r>
            <a:br>
              <a:rPr lang="ro-RO" b="1" i="1" dirty="0">
                <a:solidFill>
                  <a:schemeClr val="tx1"/>
                </a:solidFill>
              </a:rPr>
            </a:br>
            <a:r>
              <a:rPr lang="en-US" dirty="0" smtClean="0">
                <a:solidFill>
                  <a:schemeClr val="tx1"/>
                </a:solidFill>
              </a:rPr>
              <a:t>2. </a:t>
            </a:r>
            <a:r>
              <a:rPr lang="ro-RO" dirty="0" smtClean="0">
                <a:solidFill>
                  <a:schemeClr val="tx1"/>
                </a:solidFill>
              </a:rPr>
              <a:t>Decontarea </a:t>
            </a:r>
            <a:r>
              <a:rPr lang="ro-RO" dirty="0">
                <a:solidFill>
                  <a:schemeClr val="tx1"/>
                </a:solidFill>
              </a:rPr>
              <a:t>sumei uzurii acumulate a obiectelor vandute:</a:t>
            </a:r>
            <a:br>
              <a:rPr lang="ro-RO" dirty="0">
                <a:solidFill>
                  <a:schemeClr val="tx1"/>
                </a:solidFill>
              </a:rPr>
            </a:br>
            <a:r>
              <a:rPr lang="ro-RO" b="1" i="1" dirty="0">
                <a:solidFill>
                  <a:schemeClr val="tx1"/>
                </a:solidFill>
              </a:rPr>
              <a:t>Dt 124 Ct123</a:t>
            </a:r>
            <a:br>
              <a:rPr lang="ro-RO" b="1" i="1" dirty="0">
                <a:solidFill>
                  <a:schemeClr val="tx1"/>
                </a:solidFill>
              </a:rPr>
            </a:br>
            <a:r>
              <a:rPr lang="en-US" dirty="0" smtClean="0">
                <a:solidFill>
                  <a:schemeClr val="tx1"/>
                </a:solidFill>
              </a:rPr>
              <a:t>3. </a:t>
            </a:r>
            <a:r>
              <a:rPr lang="ro-RO" dirty="0" smtClean="0">
                <a:solidFill>
                  <a:schemeClr val="tx1"/>
                </a:solidFill>
              </a:rPr>
              <a:t>Decontarea </a:t>
            </a:r>
            <a:r>
              <a:rPr lang="ro-RO" dirty="0">
                <a:solidFill>
                  <a:schemeClr val="tx1"/>
                </a:solidFill>
              </a:rPr>
              <a:t>valorii de bilant a obiectelor vandute:</a:t>
            </a:r>
            <a:br>
              <a:rPr lang="ro-RO" dirty="0">
                <a:solidFill>
                  <a:schemeClr val="tx1"/>
                </a:solidFill>
              </a:rPr>
            </a:br>
            <a:r>
              <a:rPr lang="ro-RO" b="1" i="1" dirty="0">
                <a:solidFill>
                  <a:schemeClr val="tx1"/>
                </a:solidFill>
              </a:rPr>
              <a:t>Dt 721 Ct </a:t>
            </a:r>
            <a:r>
              <a:rPr lang="ro-RO" b="1" i="1" dirty="0" smtClean="0">
                <a:solidFill>
                  <a:schemeClr val="tx1"/>
                </a:solidFill>
              </a:rPr>
              <a:t>123</a:t>
            </a:r>
            <a:r>
              <a:rPr lang="en-US" b="1" i="1" dirty="0" smtClean="0">
                <a:solidFill>
                  <a:schemeClr val="tx1"/>
                </a:solidFill>
              </a:rPr>
              <a:t/>
            </a:r>
            <a:br>
              <a:rPr lang="en-US" b="1" i="1" dirty="0" smtClean="0">
                <a:solidFill>
                  <a:schemeClr val="tx1"/>
                </a:solidFill>
              </a:rPr>
            </a:br>
            <a:r>
              <a:rPr lang="en-US" dirty="0" smtClean="0">
                <a:solidFill>
                  <a:schemeClr val="tx1"/>
                </a:solidFill>
              </a:rPr>
              <a:t>4. </a:t>
            </a:r>
            <a:r>
              <a:rPr lang="en-US" dirty="0" err="1" smtClean="0">
                <a:solidFill>
                  <a:schemeClr val="tx1"/>
                </a:solidFill>
              </a:rPr>
              <a:t>Reflectarea</a:t>
            </a:r>
            <a:r>
              <a:rPr lang="en-US" dirty="0" smtClean="0">
                <a:solidFill>
                  <a:schemeClr val="tx1"/>
                </a:solidFill>
              </a:rPr>
              <a:t> </a:t>
            </a:r>
            <a:r>
              <a:rPr lang="en-US" dirty="0" err="1">
                <a:solidFill>
                  <a:schemeClr val="tx1"/>
                </a:solidFill>
              </a:rPr>
              <a:t>cheltuielilor</a:t>
            </a:r>
            <a:r>
              <a:rPr lang="en-US" dirty="0">
                <a:solidFill>
                  <a:schemeClr val="tx1"/>
                </a:solidFill>
              </a:rPr>
              <a:t> legate de </a:t>
            </a:r>
            <a:r>
              <a:rPr lang="en-US" dirty="0" err="1">
                <a:solidFill>
                  <a:schemeClr val="tx1"/>
                </a:solidFill>
              </a:rPr>
              <a:t>vanzarea</a:t>
            </a:r>
            <a:r>
              <a:rPr lang="en-US" dirty="0">
                <a:solidFill>
                  <a:schemeClr val="tx1"/>
                </a:solidFill>
              </a:rPr>
              <a:t> </a:t>
            </a:r>
            <a:r>
              <a:rPr lang="en-US" dirty="0" err="1">
                <a:solidFill>
                  <a:schemeClr val="tx1"/>
                </a:solidFill>
              </a:rPr>
              <a:t>obiectelor</a:t>
            </a:r>
            <a:r>
              <a:rPr lang="en-US" dirty="0">
                <a:solidFill>
                  <a:schemeClr val="tx1"/>
                </a:solidFill>
              </a:rPr>
              <a:t> de </a:t>
            </a:r>
            <a:r>
              <a:rPr lang="en-US" dirty="0" err="1">
                <a:solidFill>
                  <a:schemeClr val="tx1"/>
                </a:solidFill>
              </a:rPr>
              <a:t>mijloace</a:t>
            </a:r>
            <a:r>
              <a:rPr lang="en-US" dirty="0">
                <a:solidFill>
                  <a:schemeClr val="tx1"/>
                </a:solidFill>
              </a:rPr>
              <a:t> fixe:</a:t>
            </a:r>
            <a:br>
              <a:rPr lang="en-US" dirty="0">
                <a:solidFill>
                  <a:schemeClr val="tx1"/>
                </a:solidFill>
              </a:rPr>
            </a:br>
            <a:r>
              <a:rPr lang="en-US" b="1" i="1" dirty="0">
                <a:solidFill>
                  <a:schemeClr val="tx1"/>
                </a:solidFill>
              </a:rPr>
              <a:t>Dt 721 </a:t>
            </a:r>
            <a:r>
              <a:rPr lang="en-US" dirty="0">
                <a:solidFill>
                  <a:schemeClr val="tx1"/>
                </a:solidFill>
              </a:rPr>
              <a:t/>
            </a:r>
            <a:br>
              <a:rPr lang="en-US" dirty="0">
                <a:solidFill>
                  <a:schemeClr val="tx1"/>
                </a:solidFill>
              </a:rPr>
            </a:br>
            <a:r>
              <a:rPr lang="en-US" b="1" i="1" dirty="0">
                <a:solidFill>
                  <a:schemeClr val="tx1"/>
                </a:solidFill>
              </a:rPr>
              <a:t>Ct 211, 213, 226, 521, 531, 532, 533, 534, </a:t>
            </a:r>
            <a:r>
              <a:rPr lang="en-US" b="1" i="1" dirty="0" smtClean="0">
                <a:solidFill>
                  <a:schemeClr val="tx1"/>
                </a:solidFill>
              </a:rPr>
              <a:t>812, etc.</a:t>
            </a:r>
            <a:r>
              <a:rPr lang="en-US" b="1" i="1" dirty="0">
                <a:solidFill>
                  <a:schemeClr val="tx1"/>
                </a:solidFill>
              </a:rPr>
              <a:t/>
            </a:r>
            <a:br>
              <a:rPr lang="en-US" b="1" i="1" dirty="0">
                <a:solidFill>
                  <a:schemeClr val="tx1"/>
                </a:solidFill>
              </a:rPr>
            </a:br>
            <a:endParaRPr lang="ro-RO"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315422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341193" y="1532624"/>
            <a:ext cx="9580728" cy="4728852"/>
          </a:xfrm>
        </p:spPr>
        <p:txBody>
          <a:bodyPr>
            <a:normAutofit fontScale="90000"/>
          </a:bodyPr>
          <a:lstStyle/>
          <a:p>
            <a:pPr marL="571500" indent="-457200"/>
            <a:r>
              <a:rPr lang="en-US" sz="2000" dirty="0" smtClean="0">
                <a:solidFill>
                  <a:schemeClr val="tx1"/>
                </a:solidFill>
              </a:rPr>
              <a:t>      5. </a:t>
            </a:r>
            <a:r>
              <a:rPr lang="en-US" sz="2000" dirty="0" err="1" smtClean="0">
                <a:solidFill>
                  <a:schemeClr val="tx1"/>
                </a:solidFill>
              </a:rPr>
              <a:t>Trecerea</a:t>
            </a:r>
            <a:r>
              <a:rPr lang="en-US" sz="2000" dirty="0" smtClean="0">
                <a:solidFill>
                  <a:schemeClr val="tx1"/>
                </a:solidFill>
              </a:rPr>
              <a:t> </a:t>
            </a:r>
            <a:r>
              <a:rPr lang="en-US" sz="2000" dirty="0">
                <a:solidFill>
                  <a:schemeClr val="tx1"/>
                </a:solidFill>
              </a:rPr>
              <a:t>in </a:t>
            </a:r>
            <a:r>
              <a:rPr lang="en-US" sz="2000" dirty="0" err="1">
                <a:solidFill>
                  <a:schemeClr val="tx1"/>
                </a:solidFill>
              </a:rPr>
              <a:t>cont</a:t>
            </a:r>
            <a:r>
              <a:rPr lang="en-US" sz="2000" dirty="0">
                <a:solidFill>
                  <a:schemeClr val="tx1"/>
                </a:solidFill>
              </a:rPr>
              <a:t> a TVA de la </a:t>
            </a:r>
            <a:r>
              <a:rPr lang="en-US" sz="2000" dirty="0" err="1">
                <a:solidFill>
                  <a:schemeClr val="tx1"/>
                </a:solidFill>
              </a:rPr>
              <a:t>valoarea</a:t>
            </a:r>
            <a:r>
              <a:rPr lang="en-US" sz="2000" dirty="0">
                <a:solidFill>
                  <a:schemeClr val="tx1"/>
                </a:solidFill>
              </a:rPr>
              <a:t> </a:t>
            </a:r>
            <a:r>
              <a:rPr lang="en-US" sz="2000" dirty="0" err="1">
                <a:solidFill>
                  <a:schemeClr val="tx1"/>
                </a:solidFill>
              </a:rPr>
              <a:t>serviciilor</a:t>
            </a:r>
            <a:r>
              <a:rPr lang="en-US" sz="2000" dirty="0">
                <a:solidFill>
                  <a:schemeClr val="tx1"/>
                </a:solidFill>
              </a:rPr>
              <a:t> </a:t>
            </a:r>
            <a:r>
              <a:rPr lang="en-US" sz="2000" dirty="0" err="1">
                <a:solidFill>
                  <a:schemeClr val="tx1"/>
                </a:solidFill>
              </a:rPr>
              <a:t>aferente</a:t>
            </a:r>
            <a:r>
              <a:rPr lang="en-US" sz="2000" dirty="0">
                <a:solidFill>
                  <a:schemeClr val="tx1"/>
                </a:solidFill>
              </a:rPr>
              <a:t> </a:t>
            </a:r>
            <a:r>
              <a:rPr lang="en-US" sz="2000" dirty="0" err="1">
                <a:solidFill>
                  <a:schemeClr val="tx1"/>
                </a:solidFill>
              </a:rPr>
              <a:t>vanzarii</a:t>
            </a:r>
            <a:r>
              <a:rPr lang="en-US" sz="2000" dirty="0">
                <a:solidFill>
                  <a:schemeClr val="tx1"/>
                </a:solidFill>
              </a:rPr>
              <a:t> </a:t>
            </a:r>
            <a:r>
              <a:rPr lang="en-US" sz="2000" dirty="0" err="1">
                <a:solidFill>
                  <a:schemeClr val="tx1"/>
                </a:solidFill>
              </a:rPr>
              <a:t>prestate</a:t>
            </a:r>
            <a:r>
              <a:rPr lang="en-US" sz="2000" dirty="0">
                <a:solidFill>
                  <a:schemeClr val="tx1"/>
                </a:solidFill>
              </a:rPr>
              <a:t> de </a:t>
            </a:r>
            <a:r>
              <a:rPr lang="en-US" sz="2000" dirty="0" err="1">
                <a:solidFill>
                  <a:schemeClr val="tx1"/>
                </a:solidFill>
              </a:rPr>
              <a:t>intreprinderile</a:t>
            </a:r>
            <a:r>
              <a:rPr lang="en-US" sz="2000" dirty="0">
                <a:solidFill>
                  <a:schemeClr val="tx1"/>
                </a:solidFill>
              </a:rPr>
              <a:t> </a:t>
            </a:r>
            <a:r>
              <a:rPr lang="en-US" sz="2000" dirty="0" err="1">
                <a:solidFill>
                  <a:schemeClr val="tx1"/>
                </a:solidFill>
              </a:rPr>
              <a:t>terte</a:t>
            </a:r>
            <a:r>
              <a:rPr lang="en-US" sz="2000" dirty="0">
                <a:solidFill>
                  <a:schemeClr val="tx1"/>
                </a:solidFill>
              </a:rPr>
              <a:t>:</a:t>
            </a:r>
            <a:br>
              <a:rPr lang="en-US" sz="2000" dirty="0">
                <a:solidFill>
                  <a:schemeClr val="tx1"/>
                </a:solidFill>
              </a:rPr>
            </a:br>
            <a:r>
              <a:rPr lang="en-US" sz="2000" b="1" i="1" dirty="0">
                <a:solidFill>
                  <a:schemeClr val="tx1"/>
                </a:solidFill>
              </a:rPr>
              <a:t>Dt 534 Ct 521, 544</a:t>
            </a:r>
            <a:r>
              <a:rPr lang="en-US" sz="2000" dirty="0">
                <a:solidFill>
                  <a:schemeClr val="tx1"/>
                </a:solidFill>
              </a:rPr>
              <a:t/>
            </a:r>
            <a:br>
              <a:rPr lang="en-US" sz="2000" dirty="0">
                <a:solidFill>
                  <a:schemeClr val="tx1"/>
                </a:solidFill>
              </a:rPr>
            </a:br>
            <a:r>
              <a:rPr lang="en-US" sz="2000" dirty="0" smtClean="0">
                <a:solidFill>
                  <a:schemeClr val="tx1"/>
                </a:solidFill>
              </a:rPr>
              <a:t>6. </a:t>
            </a:r>
            <a:r>
              <a:rPr lang="en-US" sz="2000" dirty="0" err="1" smtClean="0">
                <a:solidFill>
                  <a:schemeClr val="tx1"/>
                </a:solidFill>
              </a:rPr>
              <a:t>Trecerea</a:t>
            </a:r>
            <a:r>
              <a:rPr lang="en-US" sz="2000" dirty="0" smtClean="0">
                <a:solidFill>
                  <a:schemeClr val="tx1"/>
                </a:solidFill>
              </a:rPr>
              <a:t> </a:t>
            </a:r>
            <a:r>
              <a:rPr lang="en-US" sz="2000" dirty="0">
                <a:solidFill>
                  <a:schemeClr val="tx1"/>
                </a:solidFill>
              </a:rPr>
              <a:t>in </a:t>
            </a:r>
            <a:r>
              <a:rPr lang="en-US" sz="2000" dirty="0" err="1">
                <a:solidFill>
                  <a:schemeClr val="tx1"/>
                </a:solidFill>
              </a:rPr>
              <a:t>cont</a:t>
            </a:r>
            <a:r>
              <a:rPr lang="en-US" sz="2000" dirty="0">
                <a:solidFill>
                  <a:schemeClr val="tx1"/>
                </a:solidFill>
              </a:rPr>
              <a:t> a </a:t>
            </a:r>
            <a:r>
              <a:rPr lang="en-US" sz="2000" dirty="0" err="1">
                <a:solidFill>
                  <a:schemeClr val="tx1"/>
                </a:solidFill>
              </a:rPr>
              <a:t>avansului</a:t>
            </a:r>
            <a:r>
              <a:rPr lang="en-US" sz="2000" dirty="0">
                <a:solidFill>
                  <a:schemeClr val="tx1"/>
                </a:solidFill>
              </a:rPr>
              <a:t> </a:t>
            </a:r>
            <a:r>
              <a:rPr lang="en-US" sz="2000" dirty="0" err="1">
                <a:solidFill>
                  <a:schemeClr val="tx1"/>
                </a:solidFill>
              </a:rPr>
              <a:t>primit</a:t>
            </a:r>
            <a:r>
              <a:rPr lang="en-US" sz="2000" dirty="0">
                <a:solidFill>
                  <a:schemeClr val="tx1"/>
                </a:solidFill>
              </a:rPr>
              <a:t> anterior in </a:t>
            </a:r>
            <a:r>
              <a:rPr lang="en-US" sz="2000" dirty="0" err="1">
                <a:solidFill>
                  <a:schemeClr val="tx1"/>
                </a:solidFill>
              </a:rPr>
              <a:t>contul</a:t>
            </a:r>
            <a:r>
              <a:rPr lang="en-US" sz="2000" dirty="0">
                <a:solidFill>
                  <a:schemeClr val="tx1"/>
                </a:solidFill>
              </a:rPr>
              <a:t> </a:t>
            </a:r>
            <a:r>
              <a:rPr lang="en-US" sz="2000" dirty="0" err="1">
                <a:solidFill>
                  <a:schemeClr val="tx1"/>
                </a:solidFill>
              </a:rPr>
              <a:t>achitarii</a:t>
            </a:r>
            <a:r>
              <a:rPr lang="en-US" sz="2000" dirty="0">
                <a:solidFill>
                  <a:schemeClr val="tx1"/>
                </a:solidFill>
              </a:rPr>
              <a:t> </a:t>
            </a:r>
            <a:r>
              <a:rPr lang="en-US" sz="2000" dirty="0" err="1">
                <a:solidFill>
                  <a:schemeClr val="tx1"/>
                </a:solidFill>
              </a:rPr>
              <a:t>creantelor</a:t>
            </a:r>
            <a:r>
              <a:rPr lang="en-US" sz="2000" dirty="0">
                <a:solidFill>
                  <a:schemeClr val="tx1"/>
                </a:solidFill>
              </a:rPr>
              <a:t> </a:t>
            </a:r>
            <a:r>
              <a:rPr lang="en-US" sz="2000" dirty="0" err="1">
                <a:solidFill>
                  <a:schemeClr val="tx1"/>
                </a:solidFill>
              </a:rPr>
              <a:t>pentru</a:t>
            </a:r>
            <a:r>
              <a:rPr lang="en-US" sz="2000" dirty="0">
                <a:solidFill>
                  <a:schemeClr val="tx1"/>
                </a:solidFill>
              </a:rPr>
              <a:t> </a:t>
            </a:r>
            <a:r>
              <a:rPr lang="en-US" sz="2000" dirty="0" err="1">
                <a:solidFill>
                  <a:schemeClr val="tx1"/>
                </a:solidFill>
              </a:rPr>
              <a:t>mijlocul</a:t>
            </a:r>
            <a:r>
              <a:rPr lang="en-US" sz="2000" dirty="0">
                <a:solidFill>
                  <a:schemeClr val="tx1"/>
                </a:solidFill>
              </a:rPr>
              <a:t> de transport/</a:t>
            </a:r>
            <a:r>
              <a:rPr lang="en-US" sz="2000" dirty="0" err="1">
                <a:solidFill>
                  <a:schemeClr val="tx1"/>
                </a:solidFill>
              </a:rPr>
              <a:t>mecanismul</a:t>
            </a:r>
            <a:r>
              <a:rPr lang="en-US" sz="2000" dirty="0">
                <a:solidFill>
                  <a:schemeClr val="tx1"/>
                </a:solidFill>
              </a:rPr>
              <a:t> </a:t>
            </a:r>
            <a:r>
              <a:rPr lang="en-US" sz="2000" dirty="0" err="1">
                <a:solidFill>
                  <a:schemeClr val="tx1"/>
                </a:solidFill>
              </a:rPr>
              <a:t>vandut</a:t>
            </a:r>
            <a:r>
              <a:rPr lang="en-US" sz="2000" dirty="0">
                <a:solidFill>
                  <a:schemeClr val="tx1"/>
                </a:solidFill>
              </a:rPr>
              <a:t>:</a:t>
            </a:r>
            <a:br>
              <a:rPr lang="en-US" sz="2000" dirty="0">
                <a:solidFill>
                  <a:schemeClr val="tx1"/>
                </a:solidFill>
              </a:rPr>
            </a:br>
            <a:r>
              <a:rPr lang="en-US" sz="2000" b="1" i="1" dirty="0" smtClean="0">
                <a:solidFill>
                  <a:schemeClr val="tx1"/>
                </a:solidFill>
              </a:rPr>
              <a:t>Dt </a:t>
            </a:r>
            <a:r>
              <a:rPr lang="en-US" sz="2000" b="1" i="1" dirty="0">
                <a:solidFill>
                  <a:schemeClr val="tx1"/>
                </a:solidFill>
              </a:rPr>
              <a:t>523 Ct </a:t>
            </a:r>
            <a:r>
              <a:rPr lang="en-US" sz="2000" b="1" i="1" dirty="0" smtClean="0">
                <a:solidFill>
                  <a:schemeClr val="tx1"/>
                </a:solidFill>
              </a:rPr>
              <a:t>223</a:t>
            </a:r>
            <a:br>
              <a:rPr lang="en-US" sz="2000" b="1" i="1" dirty="0" smtClean="0">
                <a:solidFill>
                  <a:schemeClr val="tx1"/>
                </a:solidFill>
              </a:rPr>
            </a:br>
            <a:r>
              <a:rPr lang="en-US" sz="2000" dirty="0" smtClean="0">
                <a:solidFill>
                  <a:schemeClr val="tx1"/>
                </a:solidFill>
              </a:rPr>
              <a:t>7. </a:t>
            </a:r>
            <a:r>
              <a:rPr lang="en-US" sz="2000" dirty="0" err="1" smtClean="0">
                <a:solidFill>
                  <a:schemeClr val="tx1"/>
                </a:solidFill>
              </a:rPr>
              <a:t>Reflectarea</a:t>
            </a:r>
            <a:r>
              <a:rPr lang="en-US" sz="2000" dirty="0" smtClean="0">
                <a:solidFill>
                  <a:schemeClr val="tx1"/>
                </a:solidFill>
              </a:rPr>
              <a:t> </a:t>
            </a:r>
            <a:r>
              <a:rPr lang="en-US" sz="2000" dirty="0" err="1">
                <a:solidFill>
                  <a:schemeClr val="tx1"/>
                </a:solidFill>
              </a:rPr>
              <a:t>primirii</a:t>
            </a:r>
            <a:r>
              <a:rPr lang="en-US" sz="2000" dirty="0">
                <a:solidFill>
                  <a:schemeClr val="tx1"/>
                </a:solidFill>
              </a:rPr>
              <a:t> </a:t>
            </a:r>
            <a:r>
              <a:rPr lang="en-US" sz="2000" dirty="0" err="1">
                <a:solidFill>
                  <a:schemeClr val="tx1"/>
                </a:solidFill>
              </a:rPr>
              <a:t>mijloacelor</a:t>
            </a:r>
            <a:r>
              <a:rPr lang="en-US" sz="2000" dirty="0">
                <a:solidFill>
                  <a:schemeClr val="tx1"/>
                </a:solidFill>
              </a:rPr>
              <a:t> </a:t>
            </a:r>
            <a:r>
              <a:rPr lang="en-US" sz="2000" dirty="0" err="1">
                <a:solidFill>
                  <a:schemeClr val="tx1"/>
                </a:solidFill>
              </a:rPr>
              <a:t>banesti</a:t>
            </a:r>
            <a:r>
              <a:rPr lang="en-US" sz="2000" dirty="0">
                <a:solidFill>
                  <a:schemeClr val="tx1"/>
                </a:solidFill>
              </a:rPr>
              <a:t> de la </a:t>
            </a:r>
            <a:r>
              <a:rPr lang="en-US" sz="2000" dirty="0" err="1">
                <a:solidFill>
                  <a:schemeClr val="tx1"/>
                </a:solidFill>
              </a:rPr>
              <a:t>cumparatorul</a:t>
            </a:r>
            <a:r>
              <a:rPr lang="en-US" sz="2000" dirty="0">
                <a:solidFill>
                  <a:schemeClr val="tx1"/>
                </a:solidFill>
              </a:rPr>
              <a:t> de </a:t>
            </a:r>
            <a:r>
              <a:rPr lang="en-US" sz="2000" dirty="0" err="1">
                <a:solidFill>
                  <a:schemeClr val="tx1"/>
                </a:solidFill>
              </a:rPr>
              <a:t>mijloace</a:t>
            </a:r>
            <a:r>
              <a:rPr lang="en-US" sz="2000" dirty="0">
                <a:solidFill>
                  <a:schemeClr val="tx1"/>
                </a:solidFill>
              </a:rPr>
              <a:t> fixe:</a:t>
            </a:r>
            <a:br>
              <a:rPr lang="en-US" sz="2000" dirty="0">
                <a:solidFill>
                  <a:schemeClr val="tx1"/>
                </a:solidFill>
              </a:rPr>
            </a:br>
            <a:r>
              <a:rPr lang="en-US" sz="2000" dirty="0">
                <a:solidFill>
                  <a:schemeClr val="tx1"/>
                </a:solidFill>
              </a:rPr>
              <a:t> </a:t>
            </a:r>
            <a:r>
              <a:rPr lang="en-US" sz="2000" b="1" i="1" dirty="0">
                <a:solidFill>
                  <a:schemeClr val="tx1"/>
                </a:solidFill>
              </a:rPr>
              <a:t>Dt 241, 242, 243, 244</a:t>
            </a:r>
            <a:br>
              <a:rPr lang="en-US" sz="2000" b="1" i="1" dirty="0">
                <a:solidFill>
                  <a:schemeClr val="tx1"/>
                </a:solidFill>
              </a:rPr>
            </a:br>
            <a:r>
              <a:rPr lang="en-US" sz="2000" b="1" i="1" dirty="0">
                <a:solidFill>
                  <a:schemeClr val="tx1"/>
                </a:solidFill>
              </a:rPr>
              <a:t> Ct 223</a:t>
            </a:r>
            <a:br>
              <a:rPr lang="en-US" sz="2000" b="1" i="1" dirty="0">
                <a:solidFill>
                  <a:schemeClr val="tx1"/>
                </a:solidFill>
              </a:rPr>
            </a:br>
            <a:r>
              <a:rPr lang="en-US" sz="2000" dirty="0" smtClean="0">
                <a:solidFill>
                  <a:schemeClr val="tx1"/>
                </a:solidFill>
              </a:rPr>
              <a:t>8. </a:t>
            </a:r>
            <a:r>
              <a:rPr lang="en-US" sz="2000" dirty="0" err="1" smtClean="0">
                <a:solidFill>
                  <a:schemeClr val="tx1"/>
                </a:solidFill>
              </a:rPr>
              <a:t>Reflectarea</a:t>
            </a:r>
            <a:r>
              <a:rPr lang="en-US" sz="2000" dirty="0" smtClean="0">
                <a:solidFill>
                  <a:schemeClr val="tx1"/>
                </a:solidFill>
              </a:rPr>
              <a:t> </a:t>
            </a:r>
            <a:r>
              <a:rPr lang="en-US" sz="2000" dirty="0" err="1">
                <a:solidFill>
                  <a:schemeClr val="tx1"/>
                </a:solidFill>
              </a:rPr>
              <a:t>diferentei</a:t>
            </a:r>
            <a:r>
              <a:rPr lang="en-US" sz="2000" dirty="0">
                <a:solidFill>
                  <a:schemeClr val="tx1"/>
                </a:solidFill>
              </a:rPr>
              <a:t> de curs </a:t>
            </a:r>
            <a:r>
              <a:rPr lang="en-US" sz="2000" dirty="0" err="1">
                <a:solidFill>
                  <a:schemeClr val="tx1"/>
                </a:solidFill>
              </a:rPr>
              <a:t>si</a:t>
            </a:r>
            <a:r>
              <a:rPr lang="en-US" sz="2000" dirty="0">
                <a:solidFill>
                  <a:schemeClr val="tx1"/>
                </a:solidFill>
              </a:rPr>
              <a:t> de </a:t>
            </a:r>
            <a:r>
              <a:rPr lang="en-US" sz="2000" dirty="0" err="1">
                <a:solidFill>
                  <a:schemeClr val="tx1"/>
                </a:solidFill>
              </a:rPr>
              <a:t>suma</a:t>
            </a:r>
            <a:r>
              <a:rPr lang="en-US" sz="2000" dirty="0">
                <a:solidFill>
                  <a:schemeClr val="tx1"/>
                </a:solidFill>
              </a:rPr>
              <a:t> </a:t>
            </a:r>
            <a:r>
              <a:rPr lang="en-US" sz="2000" dirty="0" err="1">
                <a:solidFill>
                  <a:schemeClr val="tx1"/>
                </a:solidFill>
              </a:rPr>
              <a:t>favorabile</a:t>
            </a:r>
            <a:r>
              <a:rPr lang="en-US" sz="2000" dirty="0">
                <a:solidFill>
                  <a:schemeClr val="tx1"/>
                </a:solidFill>
              </a:rPr>
              <a:t> </a:t>
            </a:r>
            <a:r>
              <a:rPr lang="en-US" sz="2000" dirty="0" err="1">
                <a:solidFill>
                  <a:schemeClr val="tx1"/>
                </a:solidFill>
              </a:rPr>
              <a:t>aferente</a:t>
            </a:r>
            <a:r>
              <a:rPr lang="en-US" sz="2000" dirty="0">
                <a:solidFill>
                  <a:schemeClr val="tx1"/>
                </a:solidFill>
              </a:rPr>
              <a:t> </a:t>
            </a:r>
            <a:r>
              <a:rPr lang="en-US" sz="2000" dirty="0" err="1">
                <a:solidFill>
                  <a:schemeClr val="tx1"/>
                </a:solidFill>
              </a:rPr>
              <a:t>operatiunii</a:t>
            </a:r>
            <a:r>
              <a:rPr lang="en-US" sz="2000" dirty="0">
                <a:solidFill>
                  <a:schemeClr val="tx1"/>
                </a:solidFill>
              </a:rPr>
              <a:t> de </a:t>
            </a:r>
            <a:r>
              <a:rPr lang="en-US" sz="2000" dirty="0" err="1">
                <a:solidFill>
                  <a:schemeClr val="tx1"/>
                </a:solidFill>
              </a:rPr>
              <a:t>vanzare</a:t>
            </a:r>
            <a:r>
              <a:rPr lang="en-US" sz="2000" dirty="0">
                <a:solidFill>
                  <a:schemeClr val="tx1"/>
                </a:solidFill>
              </a:rPr>
              <a:t>:</a:t>
            </a:r>
            <a:br>
              <a:rPr lang="en-US" sz="2000" dirty="0">
                <a:solidFill>
                  <a:schemeClr val="tx1"/>
                </a:solidFill>
              </a:rPr>
            </a:br>
            <a:r>
              <a:rPr lang="en-US" sz="2000" b="1" i="1" dirty="0">
                <a:solidFill>
                  <a:schemeClr val="tx1"/>
                </a:solidFill>
              </a:rPr>
              <a:t>Dt 223 Ct 622</a:t>
            </a:r>
            <a:br>
              <a:rPr lang="en-US" sz="2000" b="1" i="1" dirty="0">
                <a:solidFill>
                  <a:schemeClr val="tx1"/>
                </a:solidFill>
              </a:rPr>
            </a:br>
            <a:r>
              <a:rPr lang="en-US" sz="2000" dirty="0" smtClean="0">
                <a:solidFill>
                  <a:schemeClr val="tx1"/>
                </a:solidFill>
              </a:rPr>
              <a:t>9. </a:t>
            </a:r>
            <a:r>
              <a:rPr lang="en-US" sz="2000" dirty="0" err="1" smtClean="0">
                <a:solidFill>
                  <a:schemeClr val="tx1"/>
                </a:solidFill>
              </a:rPr>
              <a:t>Reflectarea</a:t>
            </a:r>
            <a:r>
              <a:rPr lang="en-US" sz="2000" dirty="0" smtClean="0">
                <a:solidFill>
                  <a:schemeClr val="tx1"/>
                </a:solidFill>
              </a:rPr>
              <a:t> </a:t>
            </a:r>
            <a:r>
              <a:rPr lang="en-US" sz="2000" dirty="0" err="1">
                <a:solidFill>
                  <a:schemeClr val="tx1"/>
                </a:solidFill>
              </a:rPr>
              <a:t>diferentei</a:t>
            </a:r>
            <a:r>
              <a:rPr lang="en-US" sz="2000" dirty="0">
                <a:solidFill>
                  <a:schemeClr val="tx1"/>
                </a:solidFill>
              </a:rPr>
              <a:t> de curs </a:t>
            </a:r>
            <a:r>
              <a:rPr lang="en-US" sz="2000" dirty="0" err="1">
                <a:solidFill>
                  <a:schemeClr val="tx1"/>
                </a:solidFill>
              </a:rPr>
              <a:t>si</a:t>
            </a:r>
            <a:r>
              <a:rPr lang="en-US" sz="2000" dirty="0">
                <a:solidFill>
                  <a:schemeClr val="tx1"/>
                </a:solidFill>
              </a:rPr>
              <a:t> de </a:t>
            </a:r>
            <a:r>
              <a:rPr lang="en-US" sz="2000" dirty="0" err="1">
                <a:solidFill>
                  <a:schemeClr val="tx1"/>
                </a:solidFill>
              </a:rPr>
              <a:t>suma</a:t>
            </a:r>
            <a:r>
              <a:rPr lang="en-US" sz="2000" dirty="0">
                <a:solidFill>
                  <a:schemeClr val="tx1"/>
                </a:solidFill>
              </a:rPr>
              <a:t> </a:t>
            </a:r>
            <a:r>
              <a:rPr lang="en-US" sz="2000" dirty="0" err="1">
                <a:solidFill>
                  <a:schemeClr val="tx1"/>
                </a:solidFill>
              </a:rPr>
              <a:t>nefavorabile</a:t>
            </a:r>
            <a:r>
              <a:rPr lang="en-US" sz="2000" dirty="0">
                <a:solidFill>
                  <a:schemeClr val="tx1"/>
                </a:solidFill>
              </a:rPr>
              <a:t> </a:t>
            </a:r>
            <a:r>
              <a:rPr lang="en-US" sz="2000" dirty="0" err="1">
                <a:solidFill>
                  <a:schemeClr val="tx1"/>
                </a:solidFill>
              </a:rPr>
              <a:t>aferente</a:t>
            </a:r>
            <a:r>
              <a:rPr lang="en-US" sz="2000" dirty="0">
                <a:solidFill>
                  <a:schemeClr val="tx1"/>
                </a:solidFill>
              </a:rPr>
              <a:t> </a:t>
            </a:r>
            <a:r>
              <a:rPr lang="en-US" sz="2000" dirty="0" err="1">
                <a:solidFill>
                  <a:schemeClr val="tx1"/>
                </a:solidFill>
              </a:rPr>
              <a:t>operatiunii</a:t>
            </a:r>
            <a:r>
              <a:rPr lang="en-US" sz="2000" dirty="0">
                <a:solidFill>
                  <a:schemeClr val="tx1"/>
                </a:solidFill>
              </a:rPr>
              <a:t> de </a:t>
            </a:r>
            <a:r>
              <a:rPr lang="en-US" sz="2000" dirty="0" err="1">
                <a:solidFill>
                  <a:schemeClr val="tx1"/>
                </a:solidFill>
              </a:rPr>
              <a:t>vanzare</a:t>
            </a:r>
            <a:r>
              <a:rPr lang="en-US" sz="2000" dirty="0">
                <a:solidFill>
                  <a:schemeClr val="tx1"/>
                </a:solidFill>
              </a:rPr>
              <a:t>:</a:t>
            </a:r>
            <a:br>
              <a:rPr lang="en-US" sz="2000" dirty="0">
                <a:solidFill>
                  <a:schemeClr val="tx1"/>
                </a:solidFill>
              </a:rPr>
            </a:br>
            <a:r>
              <a:rPr lang="en-US" sz="2000" b="1" i="1" dirty="0">
                <a:solidFill>
                  <a:schemeClr val="tx1"/>
                </a:solidFill>
              </a:rPr>
              <a:t>Dt 722 Ct </a:t>
            </a:r>
            <a:r>
              <a:rPr lang="en-US" sz="2000" b="1" i="1" dirty="0" smtClean="0">
                <a:solidFill>
                  <a:schemeClr val="tx1"/>
                </a:solidFill>
              </a:rPr>
              <a:t>223.</a:t>
            </a:r>
            <a:r>
              <a:rPr lang="en-US" sz="2000" b="1" i="1" dirty="0">
                <a:solidFill>
                  <a:schemeClr val="tx1"/>
                </a:solidFill>
              </a:rPr>
              <a:t/>
            </a:r>
            <a:br>
              <a:rPr lang="en-US" sz="2000" b="1" i="1" dirty="0">
                <a:solidFill>
                  <a:schemeClr val="tx1"/>
                </a:solidFill>
              </a:rPr>
            </a:br>
            <a:r>
              <a:rPr lang="ru-RU" sz="2000" dirty="0">
                <a:solidFill>
                  <a:schemeClr val="tx1"/>
                </a:solidFill>
              </a:rPr>
              <a:t/>
            </a:r>
            <a:br>
              <a:rPr lang="ru-RU" sz="2000" dirty="0">
                <a:solidFill>
                  <a:schemeClr val="tx1"/>
                </a:solidFill>
              </a:rPr>
            </a:br>
            <a:r>
              <a:rPr lang="en-US" sz="2000" b="1" i="1" dirty="0"/>
              <a:t/>
            </a:r>
            <a:br>
              <a:rPr lang="en-US" sz="2000" b="1" i="1" dirty="0"/>
            </a:br>
            <a:endParaRPr lang="ro-RO" sz="2000"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816582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327546" y="1845308"/>
            <a:ext cx="9315486" cy="4416167"/>
          </a:xfrm>
        </p:spPr>
        <p:txBody>
          <a:bodyPr>
            <a:normAutofit fontScale="90000"/>
          </a:bodyPr>
          <a:lstStyle/>
          <a:p>
            <a:pPr marL="628650" indent="-514350"/>
            <a:r>
              <a:rPr lang="en-US" sz="2800" b="1" dirty="0" smtClean="0">
                <a:solidFill>
                  <a:srgbClr val="002060"/>
                </a:solidFill>
              </a:rPr>
              <a:t>     </a:t>
            </a:r>
            <a:r>
              <a:rPr lang="vi-VN" sz="2800" b="1" dirty="0" smtClean="0">
                <a:solidFill>
                  <a:srgbClr val="002060"/>
                </a:solidFill>
              </a:rPr>
              <a:t>Casarea </a:t>
            </a:r>
            <a:r>
              <a:rPr lang="vi-VN" sz="2800" b="1" dirty="0">
                <a:solidFill>
                  <a:srgbClr val="002060"/>
                </a:solidFill>
              </a:rPr>
              <a:t>mijloacelor de transport şi mecanismelor în urma accidentelor, calamităţilor naturale şi altor evenimente </a:t>
            </a:r>
            <a:r>
              <a:rPr lang="vi-VN" sz="2800" b="1" dirty="0" smtClean="0">
                <a:solidFill>
                  <a:srgbClr val="002060"/>
                </a:solidFill>
              </a:rPr>
              <a:t>excepţionale</a:t>
            </a:r>
            <a:r>
              <a:rPr lang="en-US" sz="2800" b="1" dirty="0" smtClean="0">
                <a:solidFill>
                  <a:srgbClr val="002060"/>
                </a:solidFill>
              </a:rPr>
              <a:t>:</a:t>
            </a:r>
            <a:br>
              <a:rPr lang="en-US" sz="2800" b="1" dirty="0" smtClean="0">
                <a:solidFill>
                  <a:srgbClr val="002060"/>
                </a:solidFill>
              </a:rPr>
            </a:br>
            <a:r>
              <a:rPr lang="en-US" sz="2800" b="1" dirty="0" smtClean="0">
                <a:solidFill>
                  <a:schemeClr val="tx1"/>
                </a:solidFill>
              </a:rPr>
              <a:t>   </a:t>
            </a:r>
            <a:r>
              <a:rPr lang="en-US" sz="2200" dirty="0" err="1" smtClean="0">
                <a:solidFill>
                  <a:schemeClr val="tx1"/>
                </a:solidFill>
              </a:rPr>
              <a:t>Operatiunile</a:t>
            </a:r>
            <a:r>
              <a:rPr lang="en-US" sz="2200" dirty="0" smtClean="0">
                <a:solidFill>
                  <a:schemeClr val="tx1"/>
                </a:solidFill>
              </a:rPr>
              <a:t> </a:t>
            </a:r>
            <a:r>
              <a:rPr lang="en-US" sz="2200" dirty="0">
                <a:solidFill>
                  <a:schemeClr val="tx1"/>
                </a:solidFill>
              </a:rPr>
              <a:t>de </a:t>
            </a:r>
            <a:r>
              <a:rPr lang="en-US" sz="2200" dirty="0" err="1">
                <a:solidFill>
                  <a:schemeClr val="tx1"/>
                </a:solidFill>
              </a:rPr>
              <a:t>casare</a:t>
            </a:r>
            <a:r>
              <a:rPr lang="en-US" sz="2200" dirty="0">
                <a:solidFill>
                  <a:schemeClr val="tx1"/>
                </a:solidFill>
              </a:rPr>
              <a:t> a </a:t>
            </a:r>
            <a:r>
              <a:rPr lang="en-US" sz="2200" dirty="0" err="1">
                <a:solidFill>
                  <a:schemeClr val="tx1"/>
                </a:solidFill>
              </a:rPr>
              <a:t>mijloacelor</a:t>
            </a:r>
            <a:r>
              <a:rPr lang="en-US" sz="2200" dirty="0">
                <a:solidFill>
                  <a:schemeClr val="tx1"/>
                </a:solidFill>
              </a:rPr>
              <a:t> de transport </a:t>
            </a:r>
            <a:r>
              <a:rPr lang="en-US" sz="2200" dirty="0" err="1">
                <a:solidFill>
                  <a:schemeClr val="tx1"/>
                </a:solidFill>
              </a:rPr>
              <a:t>şi</a:t>
            </a:r>
            <a:r>
              <a:rPr lang="en-US" sz="2200" dirty="0">
                <a:solidFill>
                  <a:schemeClr val="tx1"/>
                </a:solidFill>
              </a:rPr>
              <a:t> </a:t>
            </a:r>
            <a:r>
              <a:rPr lang="en-US" sz="2200" dirty="0" err="1">
                <a:solidFill>
                  <a:schemeClr val="tx1"/>
                </a:solidFill>
              </a:rPr>
              <a:t>mecanismelor</a:t>
            </a:r>
            <a:r>
              <a:rPr lang="en-US" sz="2200" dirty="0">
                <a:solidFill>
                  <a:schemeClr val="tx1"/>
                </a:solidFill>
              </a:rPr>
              <a:t> </a:t>
            </a:r>
            <a:r>
              <a:rPr lang="en-US" sz="2200" dirty="0" err="1">
                <a:solidFill>
                  <a:schemeClr val="tx1"/>
                </a:solidFill>
              </a:rPr>
              <a:t>în</a:t>
            </a:r>
            <a:r>
              <a:rPr lang="en-US" sz="2200" dirty="0">
                <a:solidFill>
                  <a:schemeClr val="tx1"/>
                </a:solidFill>
              </a:rPr>
              <a:t> </a:t>
            </a:r>
            <a:r>
              <a:rPr lang="en-US" sz="2200" dirty="0" err="1">
                <a:solidFill>
                  <a:schemeClr val="tx1"/>
                </a:solidFill>
              </a:rPr>
              <a:t>urma</a:t>
            </a:r>
            <a:r>
              <a:rPr lang="en-US" sz="2200" dirty="0">
                <a:solidFill>
                  <a:schemeClr val="tx1"/>
                </a:solidFill>
              </a:rPr>
              <a:t> </a:t>
            </a:r>
            <a:r>
              <a:rPr lang="en-US" sz="2200" dirty="0" err="1">
                <a:solidFill>
                  <a:schemeClr val="tx1"/>
                </a:solidFill>
              </a:rPr>
              <a:t>accidentelor</a:t>
            </a:r>
            <a:r>
              <a:rPr lang="en-US" sz="2200" dirty="0">
                <a:solidFill>
                  <a:schemeClr val="tx1"/>
                </a:solidFill>
              </a:rPr>
              <a:t>, </a:t>
            </a:r>
            <a:r>
              <a:rPr lang="en-US" sz="2200" dirty="0" err="1">
                <a:solidFill>
                  <a:schemeClr val="tx1"/>
                </a:solidFill>
              </a:rPr>
              <a:t>calamităţilor</a:t>
            </a:r>
            <a:r>
              <a:rPr lang="en-US" sz="2200" dirty="0">
                <a:solidFill>
                  <a:schemeClr val="tx1"/>
                </a:solidFill>
              </a:rPr>
              <a:t> </a:t>
            </a:r>
            <a:r>
              <a:rPr lang="en-US" sz="2200" dirty="0" err="1">
                <a:solidFill>
                  <a:schemeClr val="tx1"/>
                </a:solidFill>
              </a:rPr>
              <a:t>naturale</a:t>
            </a:r>
            <a:r>
              <a:rPr lang="en-US" sz="2200" dirty="0">
                <a:solidFill>
                  <a:schemeClr val="tx1"/>
                </a:solidFill>
              </a:rPr>
              <a:t> </a:t>
            </a:r>
            <a:r>
              <a:rPr lang="en-US" sz="2200" dirty="0" err="1">
                <a:solidFill>
                  <a:schemeClr val="tx1"/>
                </a:solidFill>
              </a:rPr>
              <a:t>şi</a:t>
            </a:r>
            <a:r>
              <a:rPr lang="en-US" sz="2200" dirty="0">
                <a:solidFill>
                  <a:schemeClr val="tx1"/>
                </a:solidFill>
              </a:rPr>
              <a:t> </a:t>
            </a:r>
            <a:r>
              <a:rPr lang="en-US" sz="2200" dirty="0" err="1">
                <a:solidFill>
                  <a:schemeClr val="tx1"/>
                </a:solidFill>
              </a:rPr>
              <a:t>altor</a:t>
            </a:r>
            <a:r>
              <a:rPr lang="en-US" sz="2200" dirty="0">
                <a:solidFill>
                  <a:schemeClr val="tx1"/>
                </a:solidFill>
              </a:rPr>
              <a:t> </a:t>
            </a:r>
            <a:r>
              <a:rPr lang="en-US" sz="2200" dirty="0" err="1">
                <a:solidFill>
                  <a:schemeClr val="tx1"/>
                </a:solidFill>
              </a:rPr>
              <a:t>evenimente</a:t>
            </a:r>
            <a:r>
              <a:rPr lang="en-US" sz="2200" dirty="0">
                <a:solidFill>
                  <a:schemeClr val="tx1"/>
                </a:solidFill>
              </a:rPr>
              <a:t> </a:t>
            </a:r>
            <a:r>
              <a:rPr lang="en-US" sz="2200" dirty="0" err="1">
                <a:solidFill>
                  <a:schemeClr val="tx1"/>
                </a:solidFill>
              </a:rPr>
              <a:t>excepţionale</a:t>
            </a:r>
            <a:r>
              <a:rPr lang="en-US" sz="2200" dirty="0">
                <a:solidFill>
                  <a:schemeClr val="tx1"/>
                </a:solidFill>
              </a:rPr>
              <a:t> se </a:t>
            </a:r>
            <a:r>
              <a:rPr lang="en-US" sz="2200" dirty="0" err="1">
                <a:solidFill>
                  <a:schemeClr val="tx1"/>
                </a:solidFill>
              </a:rPr>
              <a:t>reflecta</a:t>
            </a:r>
            <a:r>
              <a:rPr lang="en-US" sz="2200" dirty="0">
                <a:solidFill>
                  <a:schemeClr val="tx1"/>
                </a:solidFill>
              </a:rPr>
              <a:t> in </a:t>
            </a:r>
            <a:r>
              <a:rPr lang="en-US" sz="2200" dirty="0" err="1">
                <a:solidFill>
                  <a:schemeClr val="tx1"/>
                </a:solidFill>
              </a:rPr>
              <a:t>conturile</a:t>
            </a:r>
            <a:r>
              <a:rPr lang="en-US" sz="2200" dirty="0">
                <a:solidFill>
                  <a:schemeClr val="tx1"/>
                </a:solidFill>
              </a:rPr>
              <a:t> de </a:t>
            </a:r>
            <a:r>
              <a:rPr lang="en-US" sz="2200" dirty="0" err="1">
                <a:solidFill>
                  <a:schemeClr val="tx1"/>
                </a:solidFill>
              </a:rPr>
              <a:t>cheltuieli</a:t>
            </a:r>
            <a:r>
              <a:rPr lang="en-US" sz="2200" dirty="0">
                <a:solidFill>
                  <a:schemeClr val="tx1"/>
                </a:solidFill>
              </a:rPr>
              <a:t>/ </a:t>
            </a:r>
            <a:r>
              <a:rPr lang="en-US" sz="2200" dirty="0" err="1">
                <a:solidFill>
                  <a:schemeClr val="tx1"/>
                </a:solidFill>
              </a:rPr>
              <a:t>pierderi</a:t>
            </a:r>
            <a:r>
              <a:rPr lang="en-US" sz="2200" dirty="0">
                <a:solidFill>
                  <a:schemeClr val="tx1"/>
                </a:solidFill>
              </a:rPr>
              <a:t> </a:t>
            </a:r>
            <a:r>
              <a:rPr lang="en-US" sz="2200" dirty="0" err="1">
                <a:solidFill>
                  <a:schemeClr val="tx1"/>
                </a:solidFill>
              </a:rPr>
              <a:t>si</a:t>
            </a:r>
            <a:r>
              <a:rPr lang="en-US" sz="2200" dirty="0">
                <a:solidFill>
                  <a:schemeClr val="tx1"/>
                </a:solidFill>
              </a:rPr>
              <a:t> </a:t>
            </a:r>
            <a:r>
              <a:rPr lang="en-US" sz="2200" dirty="0" err="1">
                <a:solidFill>
                  <a:schemeClr val="tx1"/>
                </a:solidFill>
              </a:rPr>
              <a:t>venituri</a:t>
            </a:r>
            <a:r>
              <a:rPr lang="en-US" sz="2200" dirty="0">
                <a:solidFill>
                  <a:schemeClr val="tx1"/>
                </a:solidFill>
              </a:rPr>
              <a:t> </a:t>
            </a:r>
            <a:r>
              <a:rPr lang="en-US" sz="2200" dirty="0" err="1">
                <a:solidFill>
                  <a:schemeClr val="tx1"/>
                </a:solidFill>
              </a:rPr>
              <a:t>exceptionale</a:t>
            </a:r>
            <a:r>
              <a:rPr lang="en-US" sz="2200" dirty="0">
                <a:solidFill>
                  <a:schemeClr val="tx1"/>
                </a:solidFill>
              </a:rPr>
              <a:t>. </a:t>
            </a:r>
            <a:r>
              <a:rPr lang="en-US" sz="2200" dirty="0" err="1">
                <a:solidFill>
                  <a:schemeClr val="tx1"/>
                </a:solidFill>
              </a:rPr>
              <a:t>Valoarea</a:t>
            </a:r>
            <a:r>
              <a:rPr lang="en-US" sz="2200" dirty="0">
                <a:solidFill>
                  <a:schemeClr val="tx1"/>
                </a:solidFill>
              </a:rPr>
              <a:t> de </a:t>
            </a:r>
            <a:r>
              <a:rPr lang="en-US" sz="2200" dirty="0" err="1">
                <a:solidFill>
                  <a:schemeClr val="tx1"/>
                </a:solidFill>
              </a:rPr>
              <a:t>bilant</a:t>
            </a:r>
            <a:r>
              <a:rPr lang="en-US" sz="2200" dirty="0">
                <a:solidFill>
                  <a:schemeClr val="tx1"/>
                </a:solidFill>
              </a:rPr>
              <a:t> a </a:t>
            </a:r>
            <a:r>
              <a:rPr lang="en-US" sz="2200" dirty="0" err="1">
                <a:solidFill>
                  <a:schemeClr val="tx1"/>
                </a:solidFill>
              </a:rPr>
              <a:t>obiectelor</a:t>
            </a:r>
            <a:r>
              <a:rPr lang="en-US" sz="2200" dirty="0">
                <a:solidFill>
                  <a:schemeClr val="tx1"/>
                </a:solidFill>
              </a:rPr>
              <a:t> de </a:t>
            </a:r>
            <a:r>
              <a:rPr lang="en-US" sz="2200" dirty="0" err="1">
                <a:solidFill>
                  <a:schemeClr val="tx1"/>
                </a:solidFill>
              </a:rPr>
              <a:t>mijloace</a:t>
            </a:r>
            <a:r>
              <a:rPr lang="en-US" sz="2200" dirty="0">
                <a:solidFill>
                  <a:schemeClr val="tx1"/>
                </a:solidFill>
              </a:rPr>
              <a:t> fixe </a:t>
            </a:r>
            <a:r>
              <a:rPr lang="en-US" sz="2200" dirty="0" err="1">
                <a:solidFill>
                  <a:schemeClr val="tx1"/>
                </a:solidFill>
              </a:rPr>
              <a:t>casate</a:t>
            </a:r>
            <a:r>
              <a:rPr lang="en-US" sz="2200" dirty="0">
                <a:solidFill>
                  <a:schemeClr val="tx1"/>
                </a:solidFill>
              </a:rPr>
              <a:t> ca </a:t>
            </a:r>
            <a:r>
              <a:rPr lang="en-US" sz="2200" dirty="0" err="1">
                <a:solidFill>
                  <a:schemeClr val="tx1"/>
                </a:solidFill>
              </a:rPr>
              <a:t>urmare</a:t>
            </a:r>
            <a:r>
              <a:rPr lang="en-US" sz="2200" dirty="0">
                <a:solidFill>
                  <a:schemeClr val="tx1"/>
                </a:solidFill>
              </a:rPr>
              <a:t> a </a:t>
            </a:r>
            <a:r>
              <a:rPr lang="en-US" sz="2200" dirty="0" err="1">
                <a:solidFill>
                  <a:schemeClr val="tx1"/>
                </a:solidFill>
              </a:rPr>
              <a:t>evenimentelor</a:t>
            </a:r>
            <a:r>
              <a:rPr lang="en-US" sz="2200" dirty="0">
                <a:solidFill>
                  <a:schemeClr val="tx1"/>
                </a:solidFill>
              </a:rPr>
              <a:t> </a:t>
            </a:r>
            <a:r>
              <a:rPr lang="en-US" sz="2200" dirty="0" err="1">
                <a:solidFill>
                  <a:schemeClr val="tx1"/>
                </a:solidFill>
              </a:rPr>
              <a:t>exceptuionale</a:t>
            </a:r>
            <a:r>
              <a:rPr lang="en-US" sz="2200" dirty="0">
                <a:solidFill>
                  <a:schemeClr val="tx1"/>
                </a:solidFill>
              </a:rPr>
              <a:t> </a:t>
            </a:r>
            <a:r>
              <a:rPr lang="en-US" sz="2200" dirty="0" err="1">
                <a:solidFill>
                  <a:schemeClr val="tx1"/>
                </a:solidFill>
              </a:rPr>
              <a:t>si</a:t>
            </a:r>
            <a:r>
              <a:rPr lang="en-US" sz="2200" dirty="0">
                <a:solidFill>
                  <a:schemeClr val="tx1"/>
                </a:solidFill>
              </a:rPr>
              <a:t> </a:t>
            </a:r>
            <a:r>
              <a:rPr lang="en-US" sz="2200" dirty="0" err="1">
                <a:solidFill>
                  <a:schemeClr val="tx1"/>
                </a:solidFill>
              </a:rPr>
              <a:t>cheltuielilor</a:t>
            </a:r>
            <a:r>
              <a:rPr lang="en-US" sz="2200" dirty="0">
                <a:solidFill>
                  <a:schemeClr val="tx1"/>
                </a:solidFill>
              </a:rPr>
              <a:t> </a:t>
            </a:r>
            <a:r>
              <a:rPr lang="en-US" sz="2200" dirty="0" err="1">
                <a:solidFill>
                  <a:schemeClr val="tx1"/>
                </a:solidFill>
              </a:rPr>
              <a:t>paratute</a:t>
            </a:r>
            <a:r>
              <a:rPr lang="en-US" sz="2200" dirty="0">
                <a:solidFill>
                  <a:schemeClr val="tx1"/>
                </a:solidFill>
              </a:rPr>
              <a:t> in </a:t>
            </a:r>
            <a:r>
              <a:rPr lang="en-US" sz="2200" dirty="0" err="1">
                <a:solidFill>
                  <a:schemeClr val="tx1"/>
                </a:solidFill>
              </a:rPr>
              <a:t>acet</a:t>
            </a:r>
            <a:r>
              <a:rPr lang="en-US" sz="2200" dirty="0">
                <a:solidFill>
                  <a:schemeClr val="tx1"/>
                </a:solidFill>
              </a:rPr>
              <a:t> </a:t>
            </a:r>
            <a:r>
              <a:rPr lang="en-US" sz="2200" dirty="0" err="1">
                <a:solidFill>
                  <a:schemeClr val="tx1"/>
                </a:solidFill>
              </a:rPr>
              <a:t>caz</a:t>
            </a:r>
            <a:r>
              <a:rPr lang="en-US" sz="2200" dirty="0">
                <a:solidFill>
                  <a:schemeClr val="tx1"/>
                </a:solidFill>
              </a:rPr>
              <a:t> se </a:t>
            </a:r>
            <a:r>
              <a:rPr lang="en-US" sz="2200" dirty="0" err="1">
                <a:solidFill>
                  <a:schemeClr val="tx1"/>
                </a:solidFill>
              </a:rPr>
              <a:t>reflecta</a:t>
            </a:r>
            <a:r>
              <a:rPr lang="en-US" sz="2200" dirty="0">
                <a:solidFill>
                  <a:schemeClr val="tx1"/>
                </a:solidFill>
              </a:rPr>
              <a:t> ca </a:t>
            </a:r>
            <a:r>
              <a:rPr lang="en-US" sz="2200" dirty="0" err="1">
                <a:solidFill>
                  <a:schemeClr val="tx1"/>
                </a:solidFill>
              </a:rPr>
              <a:t>pierderi</a:t>
            </a:r>
            <a:r>
              <a:rPr lang="en-US" sz="2200" dirty="0">
                <a:solidFill>
                  <a:schemeClr val="tx1"/>
                </a:solidFill>
              </a:rPr>
              <a:t> </a:t>
            </a:r>
            <a:r>
              <a:rPr lang="en-US" sz="2200" dirty="0" err="1">
                <a:solidFill>
                  <a:schemeClr val="tx1"/>
                </a:solidFill>
              </a:rPr>
              <a:t>exceptionale</a:t>
            </a:r>
            <a:r>
              <a:rPr lang="en-US" sz="2200" dirty="0">
                <a:solidFill>
                  <a:schemeClr val="tx1"/>
                </a:solidFill>
              </a:rPr>
              <a:t> (</a:t>
            </a:r>
            <a:r>
              <a:rPr lang="en-US" sz="2200" b="1" i="1" dirty="0">
                <a:solidFill>
                  <a:schemeClr val="tx1"/>
                </a:solidFill>
              </a:rPr>
              <a:t>in </a:t>
            </a:r>
            <a:r>
              <a:rPr lang="en-US" sz="2200" b="1" i="1" dirty="0" err="1">
                <a:solidFill>
                  <a:schemeClr val="tx1"/>
                </a:solidFill>
              </a:rPr>
              <a:t>contul</a:t>
            </a:r>
            <a:r>
              <a:rPr lang="en-US" sz="2200" b="1" i="1" dirty="0">
                <a:solidFill>
                  <a:schemeClr val="tx1"/>
                </a:solidFill>
              </a:rPr>
              <a:t> 723</a:t>
            </a:r>
            <a:r>
              <a:rPr lang="en-US" sz="2200" dirty="0">
                <a:solidFill>
                  <a:schemeClr val="tx1"/>
                </a:solidFill>
              </a:rPr>
              <a:t>), </a:t>
            </a:r>
            <a:r>
              <a:rPr lang="en-US" sz="2200" dirty="0" err="1">
                <a:solidFill>
                  <a:schemeClr val="tx1"/>
                </a:solidFill>
              </a:rPr>
              <a:t>iar</a:t>
            </a:r>
            <a:r>
              <a:rPr lang="en-US" sz="2200" dirty="0">
                <a:solidFill>
                  <a:schemeClr val="tx1"/>
                </a:solidFill>
              </a:rPr>
              <a:t> </a:t>
            </a:r>
            <a:r>
              <a:rPr lang="en-US" sz="2200" dirty="0" err="1">
                <a:solidFill>
                  <a:schemeClr val="tx1"/>
                </a:solidFill>
              </a:rPr>
              <a:t>sumele</a:t>
            </a:r>
            <a:r>
              <a:rPr lang="en-US" sz="2200" dirty="0">
                <a:solidFill>
                  <a:schemeClr val="tx1"/>
                </a:solidFill>
              </a:rPr>
              <a:t> </a:t>
            </a:r>
            <a:r>
              <a:rPr lang="en-US" sz="2200" dirty="0" err="1">
                <a:solidFill>
                  <a:schemeClr val="tx1"/>
                </a:solidFill>
              </a:rPr>
              <a:t>primite</a:t>
            </a:r>
            <a:r>
              <a:rPr lang="en-US" sz="2200" dirty="0">
                <a:solidFill>
                  <a:schemeClr val="tx1"/>
                </a:solidFill>
              </a:rPr>
              <a:t> </a:t>
            </a:r>
            <a:r>
              <a:rPr lang="en-US" sz="2200" dirty="0" err="1">
                <a:solidFill>
                  <a:schemeClr val="tx1"/>
                </a:solidFill>
              </a:rPr>
              <a:t>sau</a:t>
            </a:r>
            <a:r>
              <a:rPr lang="en-US" sz="2200" dirty="0">
                <a:solidFill>
                  <a:schemeClr val="tx1"/>
                </a:solidFill>
              </a:rPr>
              <a:t> care </a:t>
            </a:r>
            <a:r>
              <a:rPr lang="en-US" sz="2200" dirty="0" err="1">
                <a:solidFill>
                  <a:schemeClr val="tx1"/>
                </a:solidFill>
              </a:rPr>
              <a:t>urmeaza</a:t>
            </a:r>
            <a:r>
              <a:rPr lang="en-US" sz="2200" dirty="0">
                <a:solidFill>
                  <a:schemeClr val="tx1"/>
                </a:solidFill>
              </a:rPr>
              <a:t> a fi </a:t>
            </a:r>
            <a:r>
              <a:rPr lang="en-US" sz="2200" dirty="0" err="1">
                <a:solidFill>
                  <a:schemeClr val="tx1"/>
                </a:solidFill>
              </a:rPr>
              <a:t>primite</a:t>
            </a:r>
            <a:r>
              <a:rPr lang="en-US" sz="2200" dirty="0">
                <a:solidFill>
                  <a:schemeClr val="tx1"/>
                </a:solidFill>
              </a:rPr>
              <a:t> in </a:t>
            </a:r>
            <a:r>
              <a:rPr lang="en-US" sz="2200" dirty="0" err="1">
                <a:solidFill>
                  <a:schemeClr val="tx1"/>
                </a:solidFill>
              </a:rPr>
              <a:t>contul</a:t>
            </a:r>
            <a:r>
              <a:rPr lang="en-US" sz="2200" dirty="0">
                <a:solidFill>
                  <a:schemeClr val="tx1"/>
                </a:solidFill>
              </a:rPr>
              <a:t> </a:t>
            </a:r>
            <a:r>
              <a:rPr lang="en-US" sz="2200" dirty="0" err="1">
                <a:solidFill>
                  <a:schemeClr val="tx1"/>
                </a:solidFill>
              </a:rPr>
              <a:t>prejudiciilor</a:t>
            </a:r>
            <a:r>
              <a:rPr lang="en-US" sz="2200" dirty="0">
                <a:solidFill>
                  <a:schemeClr val="tx1"/>
                </a:solidFill>
              </a:rPr>
              <a:t> – ca </a:t>
            </a:r>
            <a:r>
              <a:rPr lang="en-US" sz="2200" dirty="0" err="1">
                <a:solidFill>
                  <a:schemeClr val="tx1"/>
                </a:solidFill>
              </a:rPr>
              <a:t>venituri</a:t>
            </a:r>
            <a:r>
              <a:rPr lang="en-US" sz="2200" dirty="0">
                <a:solidFill>
                  <a:schemeClr val="tx1"/>
                </a:solidFill>
              </a:rPr>
              <a:t> </a:t>
            </a:r>
            <a:r>
              <a:rPr lang="en-US" sz="2200" dirty="0" err="1">
                <a:solidFill>
                  <a:schemeClr val="tx1"/>
                </a:solidFill>
              </a:rPr>
              <a:t>exceptionale</a:t>
            </a:r>
            <a:r>
              <a:rPr lang="en-US" sz="2200" dirty="0">
                <a:solidFill>
                  <a:schemeClr val="tx1"/>
                </a:solidFill>
              </a:rPr>
              <a:t> (</a:t>
            </a:r>
            <a:r>
              <a:rPr lang="en-US" sz="2200" b="1" i="1" dirty="0">
                <a:solidFill>
                  <a:schemeClr val="tx1"/>
                </a:solidFill>
              </a:rPr>
              <a:t>in</a:t>
            </a:r>
            <a:r>
              <a:rPr lang="en-US" sz="2200" dirty="0">
                <a:solidFill>
                  <a:schemeClr val="tx1"/>
                </a:solidFill>
              </a:rPr>
              <a:t> </a:t>
            </a:r>
            <a:r>
              <a:rPr lang="en-US" sz="2200" b="1" i="1" dirty="0" err="1">
                <a:solidFill>
                  <a:schemeClr val="tx1"/>
                </a:solidFill>
              </a:rPr>
              <a:t>contul</a:t>
            </a:r>
            <a:r>
              <a:rPr lang="en-US" sz="2200" b="1" i="1" dirty="0">
                <a:solidFill>
                  <a:schemeClr val="tx1"/>
                </a:solidFill>
              </a:rPr>
              <a:t> 623</a:t>
            </a:r>
            <a:r>
              <a:rPr lang="en-US" sz="2200" dirty="0">
                <a:solidFill>
                  <a:schemeClr val="tx1"/>
                </a:solidFill>
              </a:rPr>
              <a:t>).</a:t>
            </a:r>
            <a:r>
              <a:rPr lang="en-US" dirty="0"/>
              <a:t/>
            </a:r>
            <a:br>
              <a:rPr lang="en-US" dirty="0"/>
            </a:br>
            <a:r>
              <a:rPr lang="vi-VN" dirty="0">
                <a:solidFill>
                  <a:schemeClr val="tx1"/>
                </a:solidFill>
              </a:rPr>
              <a:t/>
            </a:r>
            <a:br>
              <a:rPr lang="vi-VN" dirty="0">
                <a:solidFill>
                  <a:schemeClr val="tx1"/>
                </a:solidFill>
              </a:rPr>
            </a:br>
            <a:endParaRPr lang="ro-RO"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008581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pPr marL="114300" indent="0"/>
            <a:r>
              <a:rPr lang="en-US" sz="3200" b="1" i="1" dirty="0" err="1" smtClean="0">
                <a:solidFill>
                  <a:srgbClr val="002060"/>
                </a:solidFill>
              </a:rPr>
              <a:t>Obiective</a:t>
            </a:r>
            <a:r>
              <a:rPr lang="en-US" sz="3200" b="1" i="1" dirty="0" smtClean="0">
                <a:solidFill>
                  <a:srgbClr val="002060"/>
                </a:solidFill>
              </a:rPr>
              <a:t>:</a:t>
            </a:r>
            <a:r>
              <a:rPr lang="en-US" sz="1600" b="1" dirty="0" smtClean="0">
                <a:solidFill>
                  <a:srgbClr val="002060"/>
                </a:solidFill>
              </a:rPr>
              <a:t/>
            </a:r>
            <a:br>
              <a:rPr lang="en-US" sz="1600" b="1" dirty="0" smtClean="0">
                <a:solidFill>
                  <a:srgbClr val="002060"/>
                </a:solidFill>
              </a:rPr>
            </a:br>
            <a:r>
              <a:rPr lang="vi-VN" sz="2000" b="1" i="1" dirty="0">
                <a:solidFill>
                  <a:schemeClr val="tx1"/>
                </a:solidFill>
              </a:rPr>
              <a:t>O1</a:t>
            </a:r>
            <a:r>
              <a:rPr lang="vi-VN" sz="2000" dirty="0">
                <a:solidFill>
                  <a:schemeClr val="tx1"/>
                </a:solidFill>
              </a:rPr>
              <a:t> Procurarea mijloacelor de transport şi mecanismelor contra plată;</a:t>
            </a:r>
            <a:br>
              <a:rPr lang="vi-VN" sz="2000" dirty="0">
                <a:solidFill>
                  <a:schemeClr val="tx1"/>
                </a:solidFill>
              </a:rPr>
            </a:br>
            <a:r>
              <a:rPr lang="vi-VN" sz="2000" b="1" i="1" dirty="0">
                <a:solidFill>
                  <a:schemeClr val="tx1"/>
                </a:solidFill>
              </a:rPr>
              <a:t>O2 </a:t>
            </a:r>
            <a:r>
              <a:rPr lang="vi-VN" sz="2000" dirty="0">
                <a:solidFill>
                  <a:schemeClr val="tx1"/>
                </a:solidFill>
              </a:rPr>
              <a:t>Primirea mijloacelor de transport şi mecanismelor cu titlu gratuit şi în calitate de subvenţii;</a:t>
            </a:r>
            <a:br>
              <a:rPr lang="vi-VN" sz="2000" dirty="0">
                <a:solidFill>
                  <a:schemeClr val="tx1"/>
                </a:solidFill>
              </a:rPr>
            </a:br>
            <a:r>
              <a:rPr lang="vi-VN" sz="2000" b="1" i="1" dirty="0">
                <a:solidFill>
                  <a:schemeClr val="tx1"/>
                </a:solidFill>
              </a:rPr>
              <a:t>O3</a:t>
            </a:r>
            <a:r>
              <a:rPr lang="vi-VN" sz="2000" dirty="0">
                <a:solidFill>
                  <a:schemeClr val="tx1"/>
                </a:solidFill>
              </a:rPr>
              <a:t>​ Alte intrări a mijloacelor de transport şi mecanismelor (primire ca cotă în capitalul social, reflectarea plusurilor de inventar etc.);</a:t>
            </a:r>
            <a:br>
              <a:rPr lang="vi-VN" sz="2000" dirty="0">
                <a:solidFill>
                  <a:schemeClr val="tx1"/>
                </a:solidFill>
              </a:rPr>
            </a:br>
            <a:r>
              <a:rPr lang="vi-VN" sz="2000" b="1" i="1" dirty="0">
                <a:solidFill>
                  <a:schemeClr val="tx1"/>
                </a:solidFill>
              </a:rPr>
              <a:t>O4</a:t>
            </a:r>
            <a:r>
              <a:rPr lang="vi-VN" sz="2000" dirty="0">
                <a:solidFill>
                  <a:schemeClr val="tx1"/>
                </a:solidFill>
              </a:rPr>
              <a:t> Calcularea şi contabilizarea amortizării mijloacelor de transport şi mecanismelor</a:t>
            </a:r>
            <a:r>
              <a:rPr lang="vi-VN" sz="2000" dirty="0" smtClean="0">
                <a:solidFill>
                  <a:schemeClr val="tx1"/>
                </a:solidFill>
              </a:rPr>
              <a:t>.</a:t>
            </a:r>
            <a:r>
              <a:rPr lang="en-US" sz="2000" dirty="0" smtClean="0">
                <a:solidFill>
                  <a:schemeClr val="tx1"/>
                </a:solidFill>
              </a:rPr>
              <a:t/>
            </a:r>
            <a:br>
              <a:rPr lang="en-US" sz="2000" dirty="0" smtClean="0">
                <a:solidFill>
                  <a:schemeClr val="tx1"/>
                </a:solidFill>
              </a:rPr>
            </a:br>
            <a:r>
              <a:rPr lang="en-US" sz="2000" b="1" i="1" dirty="0" smtClean="0">
                <a:solidFill>
                  <a:schemeClr val="tx1"/>
                </a:solidFill>
                <a:latin typeface="Times New Roman" panose="02020603050405020304" pitchFamily="18" charset="0"/>
                <a:cs typeface="Times New Roman" panose="02020603050405020304" pitchFamily="18" charset="0"/>
              </a:rPr>
              <a:t>O5</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Casarea</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mijloacelor</a:t>
            </a:r>
            <a:r>
              <a:rPr lang="en-US" sz="2000" dirty="0">
                <a:solidFill>
                  <a:schemeClr val="tx1"/>
                </a:solidFill>
                <a:latin typeface="Times New Roman" panose="02020603050405020304" pitchFamily="18" charset="0"/>
                <a:cs typeface="Times New Roman" panose="02020603050405020304" pitchFamily="18" charset="0"/>
              </a:rPr>
              <a:t> de transport </a:t>
            </a:r>
            <a:r>
              <a:rPr lang="en-US" sz="2000" dirty="0" err="1">
                <a:solidFill>
                  <a:schemeClr val="tx1"/>
                </a:solidFill>
                <a:latin typeface="Times New Roman" panose="02020603050405020304" pitchFamily="18" charset="0"/>
                <a:cs typeface="Times New Roman" panose="02020603050405020304" pitchFamily="18" charset="0"/>
              </a:rPr>
              <a:t>şi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mecanismelor</a:t>
            </a:r>
            <a:r>
              <a:rPr lang="en-US" sz="2000" dirty="0">
                <a:solidFill>
                  <a:schemeClr val="tx1"/>
                </a:solidFill>
                <a:latin typeface="Times New Roman" panose="02020603050405020304" pitchFamily="18" charset="0"/>
                <a:cs typeface="Times New Roman" panose="02020603050405020304" pitchFamily="18" charset="0"/>
              </a:rPr>
              <a:t> din </a:t>
            </a:r>
            <a:r>
              <a:rPr lang="en-US" sz="2000" dirty="0" err="1">
                <a:solidFill>
                  <a:schemeClr val="tx1"/>
                </a:solidFill>
                <a:latin typeface="Times New Roman" panose="02020603050405020304" pitchFamily="18" charset="0"/>
                <a:cs typeface="Times New Roman" panose="02020603050405020304" pitchFamily="18" charset="0"/>
              </a:rPr>
              <a:t>cauza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uzurii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fizice</a:t>
            </a:r>
            <a:r>
              <a:rPr lang="en-US" sz="2000" dirty="0">
                <a:solidFill>
                  <a:schemeClr val="tx1"/>
                </a:solidFill>
                <a:latin typeface="Times New Roman" panose="02020603050405020304" pitchFamily="18" charset="0"/>
                <a:cs typeface="Times New Roman" panose="02020603050405020304" pitchFamily="18" charset="0"/>
              </a:rPr>
              <a:t> (morale) a </a:t>
            </a:r>
            <a:r>
              <a:rPr lang="en-US" sz="2000" dirty="0" err="1">
                <a:solidFill>
                  <a:schemeClr val="tx1"/>
                </a:solidFill>
                <a:latin typeface="Times New Roman" panose="02020603050405020304" pitchFamily="18" charset="0"/>
                <a:cs typeface="Times New Roman" panose="02020603050405020304" pitchFamily="18" charset="0"/>
              </a:rPr>
              <a:t>acestora</a:t>
            </a:r>
            <a:r>
              <a:rPr lang="en-US" sz="2000" dirty="0" smtClean="0">
                <a:solidFill>
                  <a:schemeClr val="tx1"/>
                </a:solidFill>
                <a:latin typeface="Times New Roman" panose="02020603050405020304" pitchFamily="18" charset="0"/>
                <a:cs typeface="Times New Roman" panose="02020603050405020304" pitchFamily="18" charset="0"/>
              </a:rPr>
              <a:t>;</a:t>
            </a:r>
            <a:br>
              <a:rPr lang="en-US" sz="2000" dirty="0" smtClean="0">
                <a:solidFill>
                  <a:schemeClr val="tx1"/>
                </a:solidFill>
                <a:latin typeface="Times New Roman" panose="02020603050405020304" pitchFamily="18" charset="0"/>
                <a:cs typeface="Times New Roman" panose="02020603050405020304" pitchFamily="18" charset="0"/>
              </a:rPr>
            </a:br>
            <a:r>
              <a:rPr lang="en-US" sz="2000" b="1" i="1" dirty="0" smtClean="0">
                <a:solidFill>
                  <a:schemeClr val="tx1"/>
                </a:solidFill>
                <a:latin typeface="Times New Roman" panose="02020603050405020304" pitchFamily="18" charset="0"/>
                <a:cs typeface="Times New Roman" panose="02020603050405020304" pitchFamily="18" charset="0"/>
              </a:rPr>
              <a:t>O6</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Casarea</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mijloacelor</a:t>
            </a:r>
            <a:r>
              <a:rPr lang="en-US" sz="2000" dirty="0">
                <a:solidFill>
                  <a:schemeClr val="tx1"/>
                </a:solidFill>
                <a:latin typeface="Times New Roman" panose="02020603050405020304" pitchFamily="18" charset="0"/>
                <a:cs typeface="Times New Roman" panose="02020603050405020304" pitchFamily="18" charset="0"/>
              </a:rPr>
              <a:t> de transport </a:t>
            </a:r>
            <a:r>
              <a:rPr lang="en-US" sz="2000" dirty="0" err="1">
                <a:solidFill>
                  <a:schemeClr val="tx1"/>
                </a:solidFill>
                <a:latin typeface="Times New Roman" panose="02020603050405020304" pitchFamily="18" charset="0"/>
                <a:cs typeface="Times New Roman" panose="02020603050405020304" pitchFamily="18" charset="0"/>
              </a:rPr>
              <a:t>şi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mecanismelor</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în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urma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accidentelor</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calamităţilor</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naturale</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şi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altor</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evenimente</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excepţionale</a:t>
            </a:r>
            <a:r>
              <a:rPr lang="en-US" sz="2000" dirty="0">
                <a:solidFill>
                  <a:schemeClr val="tx1"/>
                </a:solidFill>
                <a:latin typeface="Times New Roman" panose="02020603050405020304" pitchFamily="18" charset="0"/>
                <a:cs typeface="Times New Roman" panose="02020603050405020304" pitchFamily="18" charset="0"/>
              </a:rPr>
              <a:t> ;</a:t>
            </a:r>
            <a:br>
              <a:rPr lang="en-US" sz="2000" dirty="0">
                <a:solidFill>
                  <a:schemeClr val="tx1"/>
                </a:solidFill>
                <a:latin typeface="Times New Roman" panose="02020603050405020304" pitchFamily="18" charset="0"/>
                <a:cs typeface="Times New Roman" panose="02020603050405020304" pitchFamily="18" charset="0"/>
              </a:rPr>
            </a:br>
            <a:r>
              <a:rPr lang="en-US" sz="2000" b="1" i="1" dirty="0" smtClean="0">
                <a:solidFill>
                  <a:schemeClr val="tx1"/>
                </a:solidFill>
                <a:latin typeface="Times New Roman" panose="02020603050405020304" pitchFamily="18" charset="0"/>
                <a:cs typeface="Times New Roman" panose="02020603050405020304" pitchFamily="18" charset="0"/>
              </a:rPr>
              <a:t>O7</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Vanzarea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mijloacelor</a:t>
            </a:r>
            <a:r>
              <a:rPr lang="en-US" sz="2000" dirty="0">
                <a:solidFill>
                  <a:schemeClr val="tx1"/>
                </a:solidFill>
                <a:latin typeface="Times New Roman" panose="02020603050405020304" pitchFamily="18" charset="0"/>
                <a:cs typeface="Times New Roman" panose="02020603050405020304" pitchFamily="18" charset="0"/>
              </a:rPr>
              <a:t> de transport </a:t>
            </a:r>
            <a:r>
              <a:rPr lang="en-US" sz="2000" dirty="0" err="1">
                <a:solidFill>
                  <a:schemeClr val="tx1"/>
                </a:solidFill>
                <a:latin typeface="Times New Roman" panose="02020603050405020304" pitchFamily="18" charset="0"/>
                <a:cs typeface="Times New Roman" panose="02020603050405020304" pitchFamily="18" charset="0"/>
              </a:rPr>
              <a:t>şi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mecanismelor</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smtClean="0">
                <a:solidFill>
                  <a:schemeClr val="tx1"/>
                </a:solidFill>
                <a:latin typeface="Times New Roman" panose="02020603050405020304" pitchFamily="18" charset="0"/>
                <a:cs typeface="Times New Roman" panose="02020603050405020304" pitchFamily="18" charset="0"/>
              </a:rPr>
              <a:t>.</a:t>
            </a:r>
            <a:r>
              <a:rPr lang="en-US" sz="2000" dirty="0">
                <a:solidFill>
                  <a:schemeClr val="tx1"/>
                </a:solidFill>
                <a:latin typeface="Times New Roman" panose="02020603050405020304" pitchFamily="18" charset="0"/>
                <a:cs typeface="Times New Roman" panose="02020603050405020304" pitchFamily="18" charset="0"/>
              </a:rPr>
              <a:t/>
            </a:r>
            <a:br>
              <a:rPr lang="en-US" sz="2000" dirty="0">
                <a:solidFill>
                  <a:schemeClr val="tx1"/>
                </a:solidFill>
                <a:latin typeface="Times New Roman" panose="02020603050405020304" pitchFamily="18" charset="0"/>
                <a:cs typeface="Times New Roman" panose="02020603050405020304" pitchFamily="18" charset="0"/>
              </a:rPr>
            </a:br>
            <a:r>
              <a:rPr lang="vi-VN" sz="2000" dirty="0">
                <a:solidFill>
                  <a:srgbClr val="002060"/>
                </a:solidFill>
              </a:rPr>
              <a:t/>
            </a:r>
            <a:br>
              <a:rPr lang="vi-VN" sz="2000" dirty="0">
                <a:solidFill>
                  <a:srgbClr val="002060"/>
                </a:solidFill>
              </a:rPr>
            </a:br>
            <a:endParaRPr lang="ro-RO" sz="2000"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810750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22830" y="1845308"/>
            <a:ext cx="8865110" cy="4416167"/>
          </a:xfrm>
        </p:spPr>
        <p:txBody>
          <a:bodyPr/>
          <a:lstStyle/>
          <a:p>
            <a:pPr fontAlgn="ctr">
              <a:spcBef>
                <a:spcPts val="0"/>
              </a:spcBef>
              <a:spcAft>
                <a:spcPts val="0"/>
              </a:spcAft>
            </a:pPr>
            <a:r>
              <a:rPr lang="en-US" sz="2700" b="1" i="1" dirty="0" err="1" smtClean="0">
                <a:solidFill>
                  <a:srgbClr val="002060"/>
                </a:solidFill>
                <a:latin typeface="Times New Roman" panose="02020603050405020304" pitchFamily="18" charset="0"/>
                <a:cs typeface="Times New Roman" panose="02020603050405020304" pitchFamily="18" charset="0"/>
              </a:rPr>
              <a:t>Bibliografie</a:t>
            </a:r>
            <a:r>
              <a:rPr lang="en-US" sz="2700" b="1" i="1" dirty="0" smtClean="0">
                <a:solidFill>
                  <a:srgbClr val="002060"/>
                </a:solidFill>
                <a:latin typeface="Times New Roman" panose="02020603050405020304" pitchFamily="18" charset="0"/>
                <a:cs typeface="Times New Roman" panose="02020603050405020304" pitchFamily="18" charset="0"/>
              </a:rPr>
              <a:t>:</a:t>
            </a:r>
            <a:br>
              <a:rPr lang="en-US" sz="2700" b="1" i="1" dirty="0" smtClean="0">
                <a:solidFill>
                  <a:srgbClr val="002060"/>
                </a:solidFill>
                <a:latin typeface="Times New Roman" panose="02020603050405020304" pitchFamily="18" charset="0"/>
                <a:cs typeface="Times New Roman" panose="02020603050405020304" pitchFamily="18" charset="0"/>
              </a:rPr>
            </a:br>
            <a:r>
              <a:rPr lang="en-US" sz="2700" b="1" i="1" dirty="0" smtClean="0">
                <a:solidFill>
                  <a:srgbClr val="002060"/>
                </a:solidFill>
                <a:latin typeface="Times New Roman" panose="02020603050405020304" pitchFamily="18" charset="0"/>
                <a:cs typeface="Times New Roman" panose="02020603050405020304" pitchFamily="18" charset="0"/>
              </a:rPr>
              <a:t/>
            </a:r>
            <a:br>
              <a:rPr lang="en-US" sz="2700" b="1" i="1" dirty="0" smtClean="0">
                <a:solidFill>
                  <a:srgbClr val="002060"/>
                </a:solidFill>
                <a:latin typeface="Times New Roman" panose="02020603050405020304" pitchFamily="18" charset="0"/>
                <a:cs typeface="Times New Roman" panose="02020603050405020304" pitchFamily="18" charset="0"/>
              </a:rPr>
            </a:br>
            <a:r>
              <a:rPr lang="en-US" sz="1800" i="1" dirty="0" smtClean="0">
                <a:solidFill>
                  <a:schemeClr val="tx1"/>
                </a:solidFill>
                <a:latin typeface="Times New Roman" panose="02020603050405020304" pitchFamily="18" charset="0"/>
                <a:cs typeface="Times New Roman" panose="02020603050405020304" pitchFamily="18" charset="0"/>
              </a:rPr>
              <a:t>1. SNC “ </a:t>
            </a:r>
            <a:r>
              <a:rPr lang="en-US" sz="1800" i="1" dirty="0" err="1" smtClean="0">
                <a:solidFill>
                  <a:schemeClr val="tx1"/>
                </a:solidFill>
                <a:latin typeface="Times New Roman" panose="02020603050405020304" pitchFamily="18" charset="0"/>
                <a:cs typeface="Times New Roman" panose="02020603050405020304" pitchFamily="18" charset="0"/>
              </a:rPr>
              <a:t>Imobilizari</a:t>
            </a:r>
            <a:r>
              <a:rPr lang="en-US" sz="1800" i="1" dirty="0" smtClean="0">
                <a:solidFill>
                  <a:schemeClr val="tx1"/>
                </a:solidFill>
                <a:latin typeface="Times New Roman" panose="02020603050405020304" pitchFamily="18" charset="0"/>
                <a:cs typeface="Times New Roman" panose="02020603050405020304" pitchFamily="18" charset="0"/>
              </a:rPr>
              <a:t> </a:t>
            </a:r>
            <a:r>
              <a:rPr lang="en-US" sz="1800" i="1" dirty="0" err="1" smtClean="0">
                <a:solidFill>
                  <a:schemeClr val="tx1"/>
                </a:solidFill>
                <a:latin typeface="Times New Roman" panose="02020603050405020304" pitchFamily="18" charset="0"/>
                <a:cs typeface="Times New Roman" panose="02020603050405020304" pitchFamily="18" charset="0"/>
              </a:rPr>
              <a:t>necorporale</a:t>
            </a:r>
            <a:r>
              <a:rPr lang="en-US" sz="1800" i="1" dirty="0" smtClean="0">
                <a:solidFill>
                  <a:schemeClr val="tx1"/>
                </a:solidFill>
                <a:latin typeface="Times New Roman" panose="02020603050405020304" pitchFamily="18" charset="0"/>
                <a:cs typeface="Times New Roman" panose="02020603050405020304" pitchFamily="18" charset="0"/>
              </a:rPr>
              <a:t> </a:t>
            </a:r>
            <a:r>
              <a:rPr lang="en-US" sz="1800" i="1" dirty="0" err="1" smtClean="0">
                <a:solidFill>
                  <a:schemeClr val="tx1"/>
                </a:solidFill>
                <a:latin typeface="Times New Roman" panose="02020603050405020304" pitchFamily="18" charset="0"/>
                <a:cs typeface="Times New Roman" panose="02020603050405020304" pitchFamily="18" charset="0"/>
              </a:rPr>
              <a:t>si</a:t>
            </a:r>
            <a:r>
              <a:rPr lang="en-US" sz="1800" i="1" dirty="0" smtClean="0">
                <a:solidFill>
                  <a:schemeClr val="tx1"/>
                </a:solidFill>
                <a:latin typeface="Times New Roman" panose="02020603050405020304" pitchFamily="18" charset="0"/>
                <a:cs typeface="Times New Roman" panose="02020603050405020304" pitchFamily="18" charset="0"/>
              </a:rPr>
              <a:t> </a:t>
            </a:r>
            <a:r>
              <a:rPr lang="en-US" sz="1800" i="1" dirty="0" err="1" smtClean="0">
                <a:solidFill>
                  <a:schemeClr val="tx1"/>
                </a:solidFill>
                <a:latin typeface="Times New Roman" panose="02020603050405020304" pitchFamily="18" charset="0"/>
                <a:cs typeface="Times New Roman" panose="02020603050405020304" pitchFamily="18" charset="0"/>
              </a:rPr>
              <a:t>corporale</a:t>
            </a:r>
            <a:r>
              <a:rPr lang="en-US" sz="1800" i="1" dirty="0" smtClean="0">
                <a:solidFill>
                  <a:schemeClr val="tx1"/>
                </a:solidFill>
                <a:latin typeface="Times New Roman" panose="02020603050405020304" pitchFamily="18" charset="0"/>
                <a:cs typeface="Times New Roman" panose="02020603050405020304" pitchFamily="18" charset="0"/>
              </a:rPr>
              <a:t>” </a:t>
            </a:r>
            <a:r>
              <a:rPr lang="en-US" sz="1800" i="1" dirty="0" err="1" smtClean="0">
                <a:solidFill>
                  <a:schemeClr val="tx1"/>
                </a:solidFill>
                <a:latin typeface="Times New Roman" panose="02020603050405020304" pitchFamily="18" charset="0"/>
                <a:cs typeface="Times New Roman" panose="02020603050405020304" pitchFamily="18" charset="0"/>
              </a:rPr>
              <a:t>aprobat</a:t>
            </a:r>
            <a:r>
              <a:rPr lang="en-US" sz="1800" i="1" dirty="0" smtClean="0">
                <a:solidFill>
                  <a:schemeClr val="tx1"/>
                </a:solidFill>
                <a:latin typeface="Times New Roman" panose="02020603050405020304" pitchFamily="18" charset="0"/>
                <a:cs typeface="Times New Roman" panose="02020603050405020304" pitchFamily="18" charset="0"/>
              </a:rPr>
              <a:t> </a:t>
            </a:r>
            <a:r>
              <a:rPr lang="en-US" sz="1800" i="1" dirty="0" err="1" smtClean="0">
                <a:solidFill>
                  <a:schemeClr val="tx1"/>
                </a:solidFill>
                <a:latin typeface="Times New Roman" panose="02020603050405020304" pitchFamily="18" charset="0"/>
                <a:cs typeface="Times New Roman" panose="02020603050405020304" pitchFamily="18" charset="0"/>
              </a:rPr>
              <a:t>prin</a:t>
            </a:r>
            <a:r>
              <a:rPr lang="en-US" sz="1800" i="1" dirty="0" smtClean="0">
                <a:solidFill>
                  <a:schemeClr val="tx1"/>
                </a:solidFill>
                <a:latin typeface="Times New Roman" panose="02020603050405020304" pitchFamily="18" charset="0"/>
                <a:cs typeface="Times New Roman" panose="02020603050405020304" pitchFamily="18" charset="0"/>
              </a:rPr>
              <a:t> </a:t>
            </a:r>
            <a:r>
              <a:rPr lang="ro-RO" sz="1800" dirty="0" smtClean="0">
                <a:solidFill>
                  <a:schemeClr val="tx1"/>
                </a:solidFill>
                <a:latin typeface="Times New Roman" panose="02020603050405020304" pitchFamily="18" charset="0"/>
                <a:cs typeface="Times New Roman" panose="02020603050405020304" pitchFamily="18" charset="0"/>
              </a:rPr>
              <a:t>Ordin nr.118 din 06.08.2013 privind aprobarea Standardelor Naţionale de </a:t>
            </a:r>
            <a:r>
              <a:rPr lang="ro-RO" sz="1800" u="sng" dirty="0" smtClean="0">
                <a:solidFill>
                  <a:schemeClr val="tx1"/>
                </a:solidFill>
                <a:latin typeface="Times New Roman" panose="02020603050405020304" pitchFamily="18" charset="0"/>
                <a:cs typeface="Times New Roman" panose="02020603050405020304" pitchFamily="18" charset="0"/>
                <a:hlinkClick r:id="rId2"/>
              </a:rPr>
              <a:t>Contabilitate</a:t>
            </a:r>
            <a:r>
              <a:rPr lang="ro-RO" sz="1800" dirty="0" smtClean="0">
                <a:solidFill>
                  <a:schemeClr val="tx1"/>
                </a:solidFill>
                <a:latin typeface="Times New Roman" panose="02020603050405020304" pitchFamily="18" charset="0"/>
                <a:cs typeface="Times New Roman" panose="02020603050405020304" pitchFamily="18" charset="0"/>
              </a:rPr>
              <a:t> </a:t>
            </a:r>
            <a:r>
              <a:rPr lang="ro-RO" sz="1800" i="1" dirty="0" smtClean="0">
                <a:solidFill>
                  <a:schemeClr val="tx1"/>
                </a:solidFill>
                <a:latin typeface="Times New Roman" panose="02020603050405020304" pitchFamily="18" charset="0"/>
                <a:cs typeface="Times New Roman" panose="02020603050405020304" pitchFamily="18" charset="0"/>
              </a:rPr>
              <a:t>//Monitorul Oficial 177-181/1224, 16.08.2013</a:t>
            </a:r>
            <a:r>
              <a:rPr lang="en-US" sz="1800" i="1" dirty="0" smtClean="0">
                <a:solidFill>
                  <a:schemeClr val="tx1"/>
                </a:solidFill>
                <a:latin typeface="Times New Roman" panose="02020603050405020304" pitchFamily="18" charset="0"/>
                <a:cs typeface="Times New Roman" panose="02020603050405020304" pitchFamily="18" charset="0"/>
              </a:rPr>
              <a:t>;</a:t>
            </a:r>
            <a:br>
              <a:rPr lang="en-US" sz="1800" i="1" dirty="0" smtClean="0">
                <a:solidFill>
                  <a:schemeClr val="tx1"/>
                </a:solidFill>
                <a:latin typeface="Times New Roman" panose="02020603050405020304" pitchFamily="18" charset="0"/>
                <a:cs typeface="Times New Roman" panose="02020603050405020304" pitchFamily="18" charset="0"/>
              </a:rPr>
            </a:br>
            <a:r>
              <a:rPr lang="en-US" sz="1800" i="1" dirty="0" smtClean="0">
                <a:solidFill>
                  <a:schemeClr val="tx1"/>
                </a:solidFill>
                <a:latin typeface="Times New Roman" panose="02020603050405020304" pitchFamily="18" charset="0"/>
                <a:cs typeface="Times New Roman" panose="02020603050405020304" pitchFamily="18" charset="0"/>
              </a:rPr>
              <a:t>2. “</a:t>
            </a:r>
            <a:r>
              <a:rPr lang="en-US" sz="1800" i="1" dirty="0" err="1" smtClean="0">
                <a:solidFill>
                  <a:schemeClr val="tx1"/>
                </a:solidFill>
                <a:latin typeface="Times New Roman" panose="02020603050405020304" pitchFamily="18" charset="0"/>
                <a:cs typeface="Times New Roman" panose="02020603050405020304" pitchFamily="18" charset="0"/>
              </a:rPr>
              <a:t>Contabilitatea</a:t>
            </a:r>
            <a:r>
              <a:rPr lang="en-US" sz="1800" i="1" dirty="0" smtClean="0">
                <a:solidFill>
                  <a:schemeClr val="tx1"/>
                </a:solidFill>
                <a:latin typeface="Times New Roman" panose="02020603050405020304" pitchFamily="18" charset="0"/>
                <a:cs typeface="Times New Roman" panose="02020603050405020304" pitchFamily="18" charset="0"/>
              </a:rPr>
              <a:t> </a:t>
            </a:r>
            <a:r>
              <a:rPr lang="en-US" sz="1800" i="1" dirty="0" err="1" smtClean="0">
                <a:solidFill>
                  <a:schemeClr val="tx1"/>
                </a:solidFill>
                <a:latin typeface="Times New Roman" panose="02020603050405020304" pitchFamily="18" charset="0"/>
                <a:cs typeface="Times New Roman" panose="02020603050405020304" pitchFamily="18" charset="0"/>
              </a:rPr>
              <a:t>financiara</a:t>
            </a:r>
            <a:r>
              <a:rPr lang="en-US" sz="1800" i="1" dirty="0" smtClean="0">
                <a:solidFill>
                  <a:schemeClr val="tx1"/>
                </a:solidFill>
                <a:latin typeface="Times New Roman" panose="02020603050405020304" pitchFamily="18" charset="0"/>
                <a:cs typeface="Times New Roman" panose="02020603050405020304" pitchFamily="18" charset="0"/>
              </a:rPr>
              <a:t>” </a:t>
            </a:r>
            <a:r>
              <a:rPr lang="en-US" sz="1800" i="1" dirty="0" err="1" smtClean="0">
                <a:solidFill>
                  <a:schemeClr val="tx1"/>
                </a:solidFill>
                <a:latin typeface="Times New Roman" panose="02020603050405020304" pitchFamily="18" charset="0"/>
                <a:cs typeface="Times New Roman" panose="02020603050405020304" pitchFamily="18" charset="0"/>
              </a:rPr>
              <a:t>editia</a:t>
            </a:r>
            <a:r>
              <a:rPr lang="en-US" sz="1800" i="1" dirty="0" smtClean="0">
                <a:solidFill>
                  <a:schemeClr val="tx1"/>
                </a:solidFill>
                <a:latin typeface="Times New Roman" panose="02020603050405020304" pitchFamily="18" charset="0"/>
                <a:cs typeface="Times New Roman" panose="02020603050405020304" pitchFamily="18" charset="0"/>
              </a:rPr>
              <a:t> a II-a </a:t>
            </a:r>
            <a:r>
              <a:rPr lang="en-US" sz="1800" i="1" dirty="0" err="1" smtClean="0">
                <a:solidFill>
                  <a:schemeClr val="tx1"/>
                </a:solidFill>
                <a:latin typeface="Times New Roman" panose="02020603050405020304" pitchFamily="18" charset="0"/>
                <a:cs typeface="Times New Roman" panose="02020603050405020304" pitchFamily="18" charset="0"/>
              </a:rPr>
              <a:t>revizuita</a:t>
            </a:r>
            <a:r>
              <a:rPr lang="en-US" sz="1800" i="1" dirty="0" smtClean="0">
                <a:solidFill>
                  <a:schemeClr val="tx1"/>
                </a:solidFill>
                <a:latin typeface="Times New Roman" panose="02020603050405020304" pitchFamily="18" charset="0"/>
                <a:cs typeface="Times New Roman" panose="02020603050405020304" pitchFamily="18" charset="0"/>
              </a:rPr>
              <a:t> </a:t>
            </a:r>
            <a:r>
              <a:rPr lang="en-US" sz="1800" i="1" dirty="0" err="1" smtClean="0">
                <a:solidFill>
                  <a:schemeClr val="tx1"/>
                </a:solidFill>
                <a:latin typeface="Times New Roman" panose="02020603050405020304" pitchFamily="18" charset="0"/>
                <a:cs typeface="Times New Roman" panose="02020603050405020304" pitchFamily="18" charset="0"/>
              </a:rPr>
              <a:t>si</a:t>
            </a:r>
            <a:r>
              <a:rPr lang="en-US" sz="1800" i="1" dirty="0" smtClean="0">
                <a:solidFill>
                  <a:schemeClr val="tx1"/>
                </a:solidFill>
                <a:latin typeface="Times New Roman" panose="02020603050405020304" pitchFamily="18" charset="0"/>
                <a:cs typeface="Times New Roman" panose="02020603050405020304" pitchFamily="18" charset="0"/>
              </a:rPr>
              <a:t> </a:t>
            </a:r>
            <a:r>
              <a:rPr lang="en-US" sz="1800" i="1" dirty="0" err="1" smtClean="0">
                <a:solidFill>
                  <a:schemeClr val="tx1"/>
                </a:solidFill>
                <a:latin typeface="Times New Roman" panose="02020603050405020304" pitchFamily="18" charset="0"/>
                <a:cs typeface="Times New Roman" panose="02020603050405020304" pitchFamily="18" charset="0"/>
              </a:rPr>
              <a:t>completata</a:t>
            </a:r>
            <a:r>
              <a:rPr lang="en-US" sz="1800" i="1" dirty="0" smtClean="0">
                <a:solidFill>
                  <a:schemeClr val="tx1"/>
                </a:solidFill>
                <a:latin typeface="Times New Roman" panose="02020603050405020304" pitchFamily="18" charset="0"/>
                <a:cs typeface="Times New Roman" panose="02020603050405020304" pitchFamily="18" charset="0"/>
              </a:rPr>
              <a:t>, </a:t>
            </a:r>
            <a:r>
              <a:rPr lang="en-US" sz="1800" i="1" dirty="0" err="1" smtClean="0">
                <a:solidFill>
                  <a:schemeClr val="tx1"/>
                </a:solidFill>
                <a:latin typeface="Times New Roman" panose="02020603050405020304" pitchFamily="18" charset="0"/>
                <a:cs typeface="Times New Roman" panose="02020603050405020304" pitchFamily="18" charset="0"/>
              </a:rPr>
              <a:t>autor</a:t>
            </a:r>
            <a:r>
              <a:rPr lang="en-US" sz="1800" i="1" dirty="0" smtClean="0">
                <a:solidFill>
                  <a:schemeClr val="tx1"/>
                </a:solidFill>
                <a:latin typeface="Times New Roman" panose="02020603050405020304" pitchFamily="18" charset="0"/>
                <a:cs typeface="Times New Roman" panose="02020603050405020304" pitchFamily="18" charset="0"/>
              </a:rPr>
              <a:t> </a:t>
            </a:r>
            <a:r>
              <a:rPr lang="en-US" sz="1800" i="1" dirty="0" err="1" smtClean="0">
                <a:solidFill>
                  <a:schemeClr val="tx1"/>
                </a:solidFill>
                <a:latin typeface="Times New Roman" panose="02020603050405020304" pitchFamily="18" charset="0"/>
                <a:cs typeface="Times New Roman" panose="02020603050405020304" pitchFamily="18" charset="0"/>
              </a:rPr>
              <a:t>Alexandru</a:t>
            </a:r>
            <a:r>
              <a:rPr lang="en-US" sz="1800" i="1" dirty="0" smtClean="0">
                <a:solidFill>
                  <a:schemeClr val="tx1"/>
                </a:solidFill>
                <a:latin typeface="Times New Roman" panose="02020603050405020304" pitchFamily="18" charset="0"/>
                <a:cs typeface="Times New Roman" panose="02020603050405020304" pitchFamily="18" charset="0"/>
              </a:rPr>
              <a:t> NEDERITA, </a:t>
            </a:r>
            <a:r>
              <a:rPr lang="en-US" sz="1800" i="1" dirty="0" err="1" smtClean="0">
                <a:solidFill>
                  <a:schemeClr val="tx1"/>
                </a:solidFill>
                <a:latin typeface="Times New Roman" panose="02020603050405020304" pitchFamily="18" charset="0"/>
                <a:cs typeface="Times New Roman" panose="02020603050405020304" pitchFamily="18" charset="0"/>
              </a:rPr>
              <a:t>Vasile</a:t>
            </a:r>
            <a:r>
              <a:rPr lang="en-US" sz="1800" i="1" dirty="0" smtClean="0">
                <a:solidFill>
                  <a:schemeClr val="tx1"/>
                </a:solidFill>
                <a:latin typeface="Times New Roman" panose="02020603050405020304" pitchFamily="18" charset="0"/>
                <a:cs typeface="Times New Roman" panose="02020603050405020304" pitchFamily="18" charset="0"/>
              </a:rPr>
              <a:t> BUCUR, </a:t>
            </a:r>
            <a:r>
              <a:rPr lang="en-US" sz="1800" i="1" dirty="0" err="1" smtClean="0">
                <a:solidFill>
                  <a:schemeClr val="tx1"/>
                </a:solidFill>
                <a:latin typeface="Times New Roman" panose="02020603050405020304" pitchFamily="18" charset="0"/>
                <a:cs typeface="Times New Roman" panose="02020603050405020304" pitchFamily="18" charset="0"/>
              </a:rPr>
              <a:t>Mihail</a:t>
            </a:r>
            <a:r>
              <a:rPr lang="en-US" sz="1800" i="1" dirty="0" smtClean="0">
                <a:solidFill>
                  <a:schemeClr val="tx1"/>
                </a:solidFill>
                <a:latin typeface="Times New Roman" panose="02020603050405020304" pitchFamily="18" charset="0"/>
                <a:cs typeface="Times New Roman" panose="02020603050405020304" pitchFamily="18" charset="0"/>
              </a:rPr>
              <a:t> CARAUS, Chisinau 2003.</a:t>
            </a:r>
            <a:br>
              <a:rPr lang="en-US" sz="1800" i="1" dirty="0" smtClean="0">
                <a:solidFill>
                  <a:schemeClr val="tx1"/>
                </a:solidFill>
                <a:latin typeface="Times New Roman" panose="02020603050405020304" pitchFamily="18" charset="0"/>
                <a:cs typeface="Times New Roman" panose="02020603050405020304" pitchFamily="18" charset="0"/>
              </a:rPr>
            </a:br>
            <a:r>
              <a:rPr lang="en-US" sz="1800" i="1" dirty="0" smtClean="0">
                <a:solidFill>
                  <a:schemeClr val="tx1"/>
                </a:solidFill>
                <a:latin typeface="Times New Roman" panose="02020603050405020304" pitchFamily="18" charset="0"/>
                <a:cs typeface="Times New Roman" panose="02020603050405020304" pitchFamily="18" charset="0"/>
              </a:rPr>
              <a:t>3. “</a:t>
            </a:r>
            <a:r>
              <a:rPr lang="ro-RO" sz="1800" kern="1200" dirty="0" smtClean="0">
                <a:solidFill>
                  <a:srgbClr val="000000"/>
                </a:solidFill>
                <a:latin typeface="Times New Roman" panose="02020603050405020304" pitchFamily="18" charset="0"/>
                <a:cs typeface="Times New Roman" panose="02020603050405020304" pitchFamily="18" charset="0"/>
              </a:rPr>
              <a:t>Corespondenţa conturilor contabile conform prevederilor S.N.C. şi Codului fiscal</a:t>
            </a:r>
            <a:r>
              <a:rPr lang="en-US" sz="1800" kern="1200" dirty="0" smtClean="0">
                <a:solidFill>
                  <a:srgbClr val="000000"/>
                </a:solidFill>
                <a:latin typeface="Times New Roman" panose="02020603050405020304" pitchFamily="18" charset="0"/>
                <a:cs typeface="Times New Roman" panose="02020603050405020304" pitchFamily="18" charset="0"/>
              </a:rPr>
              <a:t>”, </a:t>
            </a:r>
            <a:r>
              <a:rPr lang="en-US" sz="1800" kern="1200" dirty="0" err="1" smtClean="0">
                <a:solidFill>
                  <a:srgbClr val="000000"/>
                </a:solidFill>
                <a:latin typeface="Times New Roman" panose="02020603050405020304" pitchFamily="18" charset="0"/>
                <a:cs typeface="Times New Roman" panose="02020603050405020304" pitchFamily="18" charset="0"/>
              </a:rPr>
              <a:t>autor</a:t>
            </a:r>
            <a:r>
              <a:rPr lang="ro-RO" sz="1800" kern="1200" dirty="0" smtClean="0">
                <a:solidFill>
                  <a:srgbClr val="000000"/>
                </a:solidFill>
                <a:latin typeface="Times New Roman" panose="02020603050405020304" pitchFamily="18" charset="0"/>
                <a:cs typeface="Times New Roman" panose="02020603050405020304" pitchFamily="18" charset="0"/>
              </a:rPr>
              <a:t> Alexandru </a:t>
            </a:r>
            <a:r>
              <a:rPr lang="en-US" sz="1800" kern="1200" dirty="0" smtClean="0">
                <a:solidFill>
                  <a:srgbClr val="000000"/>
                </a:solidFill>
                <a:latin typeface="Times New Roman" panose="02020603050405020304" pitchFamily="18" charset="0"/>
                <a:cs typeface="Times New Roman" panose="02020603050405020304" pitchFamily="18" charset="0"/>
              </a:rPr>
              <a:t>NEDERITA,</a:t>
            </a:r>
            <a:r>
              <a:rPr lang="en-US" sz="1800" dirty="0" smtClean="0">
                <a:latin typeface="Times New Roman" panose="02020603050405020304" pitchFamily="18" charset="0"/>
                <a:cs typeface="Times New Roman" panose="02020603050405020304" pitchFamily="18" charset="0"/>
              </a:rPr>
              <a:t> </a:t>
            </a:r>
            <a:r>
              <a:rPr lang="vi-VN" sz="1800" kern="1200" dirty="0" smtClean="0">
                <a:solidFill>
                  <a:srgbClr val="000000"/>
                </a:solidFill>
                <a:latin typeface="Times New Roman" panose="02020603050405020304" pitchFamily="18" charset="0"/>
                <a:cs typeface="Times New Roman" panose="02020603050405020304" pitchFamily="18" charset="0"/>
              </a:rPr>
              <a:t>Chişinău</a:t>
            </a:r>
            <a:r>
              <a:rPr lang="en-US" sz="1800" dirty="0" smtClean="0">
                <a:latin typeface="Times New Roman" panose="02020603050405020304" pitchFamily="18" charset="0"/>
                <a:cs typeface="Times New Roman" panose="02020603050405020304" pitchFamily="18" charset="0"/>
              </a:rPr>
              <a:t> </a:t>
            </a:r>
            <a:r>
              <a:rPr lang="ru-RU" sz="1800" kern="1200" dirty="0" smtClean="0">
                <a:solidFill>
                  <a:srgbClr val="000000"/>
                </a:solidFill>
                <a:latin typeface="Times New Roman" panose="02020603050405020304" pitchFamily="18" charset="0"/>
                <a:cs typeface="Times New Roman" panose="02020603050405020304" pitchFamily="18" charset="0"/>
              </a:rPr>
              <a:t>2007</a:t>
            </a:r>
            <a:r>
              <a:rPr lang="en-US" sz="1800" dirty="0" smtClean="0">
                <a:latin typeface="Times New Roman" panose="02020603050405020304" pitchFamily="18" charset="0"/>
                <a:cs typeface="Times New Roman" panose="02020603050405020304" pitchFamily="18" charset="0"/>
              </a:rPr>
              <a:t>,</a:t>
            </a:r>
            <a:r>
              <a:rPr lang="ro-RO" sz="1800" kern="1200" dirty="0" smtClean="0">
                <a:solidFill>
                  <a:schemeClr val="tx1"/>
                </a:solidFill>
                <a:latin typeface="Times New Roman" panose="02020603050405020304" pitchFamily="18" charset="0"/>
                <a:cs typeface="Times New Roman" panose="02020603050405020304" pitchFamily="18" charset="0"/>
              </a:rPr>
              <a:t>ISBN:</a:t>
            </a:r>
            <a:r>
              <a:rPr lang="en-US" sz="1800" dirty="0" smtClean="0">
                <a:latin typeface="Times New Roman" panose="02020603050405020304" pitchFamily="18" charset="0"/>
                <a:cs typeface="Times New Roman" panose="02020603050405020304" pitchFamily="18" charset="0"/>
              </a:rPr>
              <a:t> </a:t>
            </a:r>
            <a:r>
              <a:rPr lang="ru-RU" sz="1800" kern="1200" dirty="0" smtClean="0">
                <a:solidFill>
                  <a:srgbClr val="000000"/>
                </a:solidFill>
                <a:latin typeface="Times New Roman" panose="02020603050405020304" pitchFamily="18" charset="0"/>
                <a:cs typeface="Times New Roman" panose="02020603050405020304" pitchFamily="18" charset="0"/>
              </a:rPr>
              <a:t>978-9975-9546-4-8</a:t>
            </a:r>
            <a:r>
              <a:rPr lang="en-US" sz="1800" kern="1200" dirty="0" smtClean="0">
                <a:solidFill>
                  <a:srgbClr val="000000"/>
                </a:solidFill>
                <a:latin typeface="Times New Roman" panose="02020603050405020304" pitchFamily="18" charset="0"/>
                <a:cs typeface="Times New Roman" panose="02020603050405020304" pitchFamily="18" charset="0"/>
              </a:rPr>
              <a:t>;</a:t>
            </a:r>
            <a:br>
              <a:rPr lang="en-US" sz="1800" kern="1200" dirty="0" smtClean="0">
                <a:solidFill>
                  <a:srgbClr val="000000"/>
                </a:solidFill>
                <a:latin typeface="Times New Roman" panose="02020603050405020304" pitchFamily="18" charset="0"/>
                <a:cs typeface="Times New Roman" panose="02020603050405020304" pitchFamily="18" charset="0"/>
              </a:rPr>
            </a:br>
            <a:r>
              <a:rPr lang="en-US" sz="1800" kern="1200" dirty="0" smtClean="0">
                <a:solidFill>
                  <a:srgbClr val="000000"/>
                </a:solidFill>
                <a:latin typeface="Times New Roman" panose="02020603050405020304" pitchFamily="18" charset="0"/>
                <a:cs typeface="Times New Roman" panose="02020603050405020304" pitchFamily="18" charset="0"/>
              </a:rPr>
              <a:t>4. “</a:t>
            </a:r>
            <a:r>
              <a:rPr lang="vi-VN" sz="1800" kern="1200" dirty="0" smtClean="0">
                <a:solidFill>
                  <a:srgbClr val="000000"/>
                </a:solidFill>
                <a:latin typeface="Times New Roman" panose="02020603050405020304" pitchFamily="18" charset="0"/>
                <a:cs typeface="Times New Roman" panose="02020603050405020304" pitchFamily="18" charset="0"/>
              </a:rPr>
              <a:t>Corespondenţa </a:t>
            </a:r>
            <a:r>
              <a:rPr lang="vi-VN" sz="1800" kern="1200" dirty="0">
                <a:solidFill>
                  <a:srgbClr val="000000"/>
                </a:solidFill>
                <a:latin typeface="Times New Roman" panose="02020603050405020304" pitchFamily="18" charset="0"/>
                <a:cs typeface="Times New Roman" panose="02020603050405020304" pitchFamily="18" charset="0"/>
              </a:rPr>
              <a:t>conturilor privind contabilitatea imobilizărilor </a:t>
            </a:r>
            <a:r>
              <a:rPr lang="vi-VN" sz="1800" kern="1200" dirty="0" smtClean="0">
                <a:solidFill>
                  <a:srgbClr val="000000"/>
                </a:solidFill>
                <a:latin typeface="Times New Roman" panose="02020603050405020304" pitchFamily="18" charset="0"/>
                <a:cs typeface="Times New Roman" panose="02020603050405020304" pitchFamily="18" charset="0"/>
              </a:rPr>
              <a:t>corporale</a:t>
            </a:r>
            <a:r>
              <a:rPr lang="en-US" sz="1800" kern="1200" dirty="0" smtClean="0">
                <a:solidFill>
                  <a:srgbClr val="000000"/>
                </a:solidFill>
                <a:latin typeface="Times New Roman" panose="02020603050405020304" pitchFamily="18" charset="0"/>
                <a:cs typeface="Times New Roman" panose="02020603050405020304" pitchFamily="18" charset="0"/>
              </a:rPr>
              <a:t>” , </a:t>
            </a:r>
            <a:r>
              <a:rPr lang="en-US" sz="1800" kern="1200" dirty="0" err="1" smtClean="0">
                <a:solidFill>
                  <a:srgbClr val="000000"/>
                </a:solidFill>
                <a:latin typeface="Times New Roman" panose="02020603050405020304" pitchFamily="18" charset="0"/>
                <a:cs typeface="Times New Roman" panose="02020603050405020304" pitchFamily="18" charset="0"/>
              </a:rPr>
              <a:t>autor</a:t>
            </a:r>
            <a:r>
              <a:rPr lang="en-US" sz="1800" kern="1200" dirty="0" smtClean="0">
                <a:solidFill>
                  <a:srgbClr val="000000"/>
                </a:solidFill>
                <a:latin typeface="Times New Roman" panose="02020603050405020304" pitchFamily="18" charset="0"/>
                <a:cs typeface="Times New Roman" panose="02020603050405020304" pitchFamily="18" charset="0"/>
              </a:rPr>
              <a:t> </a:t>
            </a:r>
            <a:r>
              <a:rPr lang="en-US" sz="1800" kern="1200" dirty="0" err="1" smtClean="0">
                <a:solidFill>
                  <a:srgbClr val="000000"/>
                </a:solidFill>
                <a:latin typeface="Times New Roman" panose="02020603050405020304" pitchFamily="18" charset="0"/>
                <a:cs typeface="Times New Roman" panose="02020603050405020304" pitchFamily="18" charset="0"/>
              </a:rPr>
              <a:t>Alexandru</a:t>
            </a:r>
            <a:r>
              <a:rPr lang="en-US" sz="1800" kern="1200" dirty="0" smtClean="0">
                <a:solidFill>
                  <a:srgbClr val="000000"/>
                </a:solidFill>
                <a:latin typeface="Times New Roman" panose="02020603050405020304" pitchFamily="18" charset="0"/>
                <a:cs typeface="Times New Roman" panose="02020603050405020304" pitchFamily="18" charset="0"/>
              </a:rPr>
              <a:t> NEDERITA, </a:t>
            </a:r>
            <a:r>
              <a:rPr lang="en-US" sz="1800" kern="1200" dirty="0" err="1" smtClean="0">
                <a:solidFill>
                  <a:srgbClr val="000000"/>
                </a:solidFill>
                <a:latin typeface="Times New Roman" panose="02020603050405020304" pitchFamily="18" charset="0"/>
                <a:cs typeface="Times New Roman" panose="02020603050405020304" pitchFamily="18" charset="0"/>
              </a:rPr>
              <a:t>articol</a:t>
            </a:r>
            <a:r>
              <a:rPr lang="en-US" sz="1800" kern="1200" dirty="0" smtClean="0">
                <a:solidFill>
                  <a:srgbClr val="000000"/>
                </a:solidFill>
                <a:latin typeface="Times New Roman" panose="02020603050405020304" pitchFamily="18" charset="0"/>
                <a:cs typeface="Times New Roman" panose="02020603050405020304" pitchFamily="18" charset="0"/>
              </a:rPr>
              <a:t> </a:t>
            </a:r>
            <a:r>
              <a:rPr lang="en-US" sz="1800" kern="1200" dirty="0" err="1" smtClean="0">
                <a:solidFill>
                  <a:srgbClr val="000000"/>
                </a:solidFill>
                <a:latin typeface="Times New Roman" panose="02020603050405020304" pitchFamily="18" charset="0"/>
                <a:cs typeface="Times New Roman" panose="02020603050405020304" pitchFamily="18" charset="0"/>
              </a:rPr>
              <a:t>publicat</a:t>
            </a:r>
            <a:r>
              <a:rPr lang="en-US" sz="1800" kern="1200" dirty="0" smtClean="0">
                <a:solidFill>
                  <a:srgbClr val="000000"/>
                </a:solidFill>
                <a:latin typeface="Times New Roman" panose="02020603050405020304" pitchFamily="18" charset="0"/>
                <a:cs typeface="Times New Roman" panose="02020603050405020304" pitchFamily="18" charset="0"/>
              </a:rPr>
              <a:t> in </a:t>
            </a:r>
            <a:r>
              <a:rPr lang="en-US" sz="1800" kern="1200" dirty="0" err="1" smtClean="0">
                <a:solidFill>
                  <a:srgbClr val="000000"/>
                </a:solidFill>
                <a:latin typeface="Times New Roman" panose="02020603050405020304" pitchFamily="18" charset="0"/>
                <a:cs typeface="Times New Roman" panose="02020603050405020304" pitchFamily="18" charset="0"/>
              </a:rPr>
              <a:t>revista</a:t>
            </a:r>
            <a:r>
              <a:rPr lang="en-US" sz="1800" kern="1200" dirty="0" smtClean="0">
                <a:solidFill>
                  <a:srgbClr val="000000"/>
                </a:solidFill>
                <a:latin typeface="Times New Roman" panose="02020603050405020304" pitchFamily="18" charset="0"/>
                <a:cs typeface="Times New Roman" panose="02020603050405020304" pitchFamily="18" charset="0"/>
              </a:rPr>
              <a:t> “</a:t>
            </a:r>
            <a:r>
              <a:rPr lang="en-US" sz="1800" kern="1200" dirty="0" err="1" smtClean="0">
                <a:solidFill>
                  <a:srgbClr val="000000"/>
                </a:solidFill>
                <a:latin typeface="Times New Roman" panose="02020603050405020304" pitchFamily="18" charset="0"/>
                <a:cs typeface="Times New Roman" panose="02020603050405020304" pitchFamily="18" charset="0"/>
              </a:rPr>
              <a:t>Contabilitate</a:t>
            </a:r>
            <a:r>
              <a:rPr lang="en-US" sz="1800" kern="1200" dirty="0" smtClean="0">
                <a:solidFill>
                  <a:srgbClr val="000000"/>
                </a:solidFill>
                <a:latin typeface="Times New Roman" panose="02020603050405020304" pitchFamily="18" charset="0"/>
                <a:cs typeface="Times New Roman" panose="02020603050405020304" pitchFamily="18" charset="0"/>
              </a:rPr>
              <a:t> </a:t>
            </a:r>
            <a:r>
              <a:rPr lang="en-US" sz="1800" kern="1200" dirty="0" err="1" smtClean="0">
                <a:solidFill>
                  <a:srgbClr val="000000"/>
                </a:solidFill>
                <a:latin typeface="Times New Roman" panose="02020603050405020304" pitchFamily="18" charset="0"/>
                <a:cs typeface="Times New Roman" panose="02020603050405020304" pitchFamily="18" charset="0"/>
              </a:rPr>
              <a:t>si</a:t>
            </a:r>
            <a:r>
              <a:rPr lang="en-US" sz="1800" kern="1200" dirty="0" smtClean="0">
                <a:solidFill>
                  <a:srgbClr val="000000"/>
                </a:solidFill>
                <a:latin typeface="Times New Roman" panose="02020603050405020304" pitchFamily="18" charset="0"/>
                <a:cs typeface="Times New Roman" panose="02020603050405020304" pitchFamily="18" charset="0"/>
              </a:rPr>
              <a:t> audit” nr.9 2016.</a:t>
            </a:r>
            <a:br>
              <a:rPr lang="en-US" sz="1800" kern="1200" dirty="0" smtClean="0">
                <a:solidFill>
                  <a:srgbClr val="000000"/>
                </a:solidFill>
                <a:latin typeface="Times New Roman" panose="02020603050405020304" pitchFamily="18" charset="0"/>
                <a:cs typeface="Times New Roman" panose="02020603050405020304" pitchFamily="18" charset="0"/>
              </a:rPr>
            </a:br>
            <a:r>
              <a:rPr lang="en-US" sz="1800" kern="1200" dirty="0" smtClean="0">
                <a:solidFill>
                  <a:srgbClr val="000000"/>
                </a:solidFill>
              </a:rPr>
              <a:t/>
            </a:r>
            <a:br>
              <a:rPr lang="en-US" sz="1800" kern="1200" dirty="0" smtClean="0">
                <a:solidFill>
                  <a:srgbClr val="000000"/>
                </a:solidFill>
              </a:rPr>
            </a:br>
            <a:r>
              <a:rPr lang="ru-RU" sz="1800" dirty="0" smtClean="0"/>
              <a:t/>
            </a:r>
            <a:br>
              <a:rPr lang="ru-RU" sz="1800" dirty="0" smtClean="0"/>
            </a:br>
            <a:r>
              <a:rPr lang="en-US" sz="1800" i="1" dirty="0" smtClean="0">
                <a:solidFill>
                  <a:srgbClr val="002060"/>
                </a:solidFill>
              </a:rPr>
              <a:t/>
            </a:r>
            <a:br>
              <a:rPr lang="en-US" sz="1800" i="1" dirty="0" smtClean="0">
                <a:solidFill>
                  <a:srgbClr val="002060"/>
                </a:solidFill>
              </a:rPr>
            </a:br>
            <a:endParaRPr lang="ro-RO" sz="1800" i="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95216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ußzeilenplatzhalter 2"/>
          <p:cNvSpPr txBox="1">
            <a:spLocks/>
          </p:cNvSpPr>
          <p:nvPr/>
        </p:nvSpPr>
        <p:spPr bwMode="auto">
          <a:xfrm>
            <a:off x="2862263" y="6581775"/>
            <a:ext cx="3419475"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de-DE"/>
            </a:defPPr>
            <a:lvl1pPr algn="ctr" rtl="0" eaLnBrk="0" fontAlgn="base" hangingPunct="0">
              <a:spcBef>
                <a:spcPct val="0"/>
              </a:spcBef>
              <a:spcAft>
                <a:spcPct val="0"/>
              </a:spcAft>
              <a:defRPr sz="1000" b="1" kern="1200" spc="70" baseline="0">
                <a:solidFill>
                  <a:srgbClr val="6E6452"/>
                </a:solidFill>
                <a:latin typeface="Arial Narrow"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defRPr/>
            </a:pPr>
            <a:r>
              <a:rPr lang="de-DE" smtClean="0"/>
              <a:t>XXX</a:t>
            </a:r>
            <a:endParaRPr lang="de-DE"/>
          </a:p>
        </p:txBody>
      </p:sp>
      <p:sp>
        <p:nvSpPr>
          <p:cNvPr id="15" name="Datumsplatzhalter 3"/>
          <p:cNvSpPr txBox="1">
            <a:spLocks/>
          </p:cNvSpPr>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de-DE"/>
            </a:defPPr>
            <a:lvl1pPr algn="l" rtl="0" eaLnBrk="0" fontAlgn="base" hangingPunct="0">
              <a:spcBef>
                <a:spcPct val="0"/>
              </a:spcBef>
              <a:spcAft>
                <a:spcPct val="0"/>
              </a:spcAft>
              <a:defRPr sz="1000" b="0" kern="1200">
                <a:solidFill>
                  <a:srgbClr val="6E6452"/>
                </a:solidFill>
                <a:latin typeface="Arial Narrow"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fld id="{1A768533-9F5A-4A96-B8F6-9A95114E0856}" type="datetime1">
              <a:rPr lang="en-GB" smtClean="0">
                <a:cs typeface="Arial" charset="0"/>
              </a:rPr>
              <a:pPr/>
              <a:t>26/11/2017</a:t>
            </a:fld>
            <a:endParaRPr lang="de-DE">
              <a:cs typeface="Arial" charset="0"/>
            </a:endParaRPr>
          </a:p>
        </p:txBody>
      </p:sp>
      <p:sp>
        <p:nvSpPr>
          <p:cNvPr id="16" name="Inhaltsplatzhalter 8"/>
          <p:cNvSpPr txBox="1">
            <a:spLocks/>
          </p:cNvSpPr>
          <p:nvPr/>
        </p:nvSpPr>
        <p:spPr>
          <a:xfrm>
            <a:off x="2433908" y="1620411"/>
            <a:ext cx="6262254" cy="2074863"/>
          </a:xfrm>
          <a:prstGeom prst="rect">
            <a:avLst/>
          </a:prstGeom>
        </p:spPr>
        <p:txBody>
          <a:bodyPr/>
          <a:lstStyle/>
          <a:p>
            <a:pPr algn="ctr">
              <a:spcAft>
                <a:spcPts val="600"/>
              </a:spcAft>
            </a:pPr>
            <a:endParaRPr lang="en-US" sz="2000" dirty="0">
              <a:solidFill>
                <a:srgbClr val="534B3E"/>
              </a:solidFill>
            </a:endParaRPr>
          </a:p>
          <a:p>
            <a:pPr algn="ctr">
              <a:spcAft>
                <a:spcPts val="600"/>
              </a:spcAft>
            </a:pPr>
            <a:endParaRPr lang="en-US" sz="2000" dirty="0">
              <a:solidFill>
                <a:srgbClr val="534B3E"/>
              </a:solidFill>
            </a:endParaRPr>
          </a:p>
          <a:p>
            <a:pPr>
              <a:spcAft>
                <a:spcPts val="300"/>
              </a:spcAft>
            </a:pPr>
            <a:r>
              <a:rPr lang="ro-RO" sz="2800" dirty="0" smtClean="0">
                <a:solidFill>
                  <a:srgbClr val="534B3E"/>
                </a:solidFill>
              </a:rPr>
              <a:t>Vă mulțumim pentru atenție</a:t>
            </a:r>
            <a:endParaRPr lang="en-GB" sz="2800" dirty="0">
              <a:solidFill>
                <a:srgbClr val="534B3E"/>
              </a:solidFill>
            </a:endParaRPr>
          </a:p>
          <a:p>
            <a:endParaRPr lang="en-GB" sz="1000" dirty="0">
              <a:solidFill>
                <a:srgbClr val="534B3E"/>
              </a:solidFill>
            </a:endParaRPr>
          </a:p>
        </p:txBody>
      </p:sp>
      <p:sp>
        <p:nvSpPr>
          <p:cNvPr id="17" name="Textfeld 9"/>
          <p:cNvSpPr txBox="1">
            <a:spLocks noChangeArrowheads="1"/>
          </p:cNvSpPr>
          <p:nvPr/>
        </p:nvSpPr>
        <p:spPr bwMode="auto">
          <a:xfrm>
            <a:off x="427153" y="5399463"/>
            <a:ext cx="1371600" cy="215900"/>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Proiect co-finanțat de</a:t>
            </a:r>
            <a:endParaRPr lang="en-GB" sz="800" b="0" dirty="0">
              <a:solidFill>
                <a:schemeClr val="tx2">
                  <a:lumMod val="75000"/>
                </a:schemeClr>
              </a:solidFill>
            </a:endParaRPr>
          </a:p>
        </p:txBody>
      </p:sp>
      <p:pic>
        <p:nvPicPr>
          <p:cNvPr id="18" name="Picture 11" descr="F:\Branding\EU\jaune.jpg"/>
          <p:cNvPicPr>
            <a:picLocks noChangeAspect="1" noChangeArrowheads="1"/>
          </p:cNvPicPr>
          <p:nvPr/>
        </p:nvPicPr>
        <p:blipFill>
          <a:blip r:embed="rId7"/>
          <a:srcRect/>
          <a:stretch>
            <a:fillRect/>
          </a:stretch>
        </p:blipFill>
        <p:spPr bwMode="auto">
          <a:xfrm>
            <a:off x="491056" y="5624205"/>
            <a:ext cx="1365250" cy="927100"/>
          </a:xfrm>
          <a:prstGeom prst="rect">
            <a:avLst/>
          </a:prstGeom>
          <a:noFill/>
          <a:ln w="9525">
            <a:noFill/>
            <a:miter lim="800000"/>
            <a:headEnd/>
            <a:tailEnd/>
          </a:ln>
        </p:spPr>
      </p:pic>
      <p:pic>
        <p:nvPicPr>
          <p:cNvPr id="19" name="Picture 11" descr="H:\bn4.jpg"/>
          <p:cNvPicPr>
            <a:picLocks noChangeAspect="1" noChangeArrowheads="1"/>
          </p:cNvPicPr>
          <p:nvPr/>
        </p:nvPicPr>
        <p:blipFill>
          <a:blip r:embed="rId8"/>
          <a:srcRect/>
          <a:stretch>
            <a:fillRect/>
          </a:stretch>
        </p:blipFill>
        <p:spPr bwMode="auto">
          <a:xfrm>
            <a:off x="2046511" y="5590073"/>
            <a:ext cx="1016000" cy="1025525"/>
          </a:xfrm>
          <a:prstGeom prst="rect">
            <a:avLst/>
          </a:prstGeom>
          <a:noFill/>
          <a:ln w="9525">
            <a:noFill/>
            <a:miter lim="800000"/>
            <a:headEnd/>
            <a:tailEnd/>
          </a:ln>
        </p:spPr>
      </p:pic>
      <p:pic>
        <p:nvPicPr>
          <p:cNvPr id="20" name="Picture 1"/>
          <p:cNvPicPr>
            <a:picLocks noChangeAspect="1"/>
          </p:cNvPicPr>
          <p:nvPr/>
        </p:nvPicPr>
        <p:blipFill>
          <a:blip r:embed="rId9"/>
          <a:srcRect/>
          <a:stretch>
            <a:fillRect/>
          </a:stretch>
        </p:blipFill>
        <p:spPr bwMode="auto">
          <a:xfrm>
            <a:off x="5258991" y="5624205"/>
            <a:ext cx="1639887" cy="957262"/>
          </a:xfrm>
          <a:prstGeom prst="rect">
            <a:avLst/>
          </a:prstGeom>
          <a:noFill/>
          <a:ln w="9525">
            <a:noFill/>
            <a:miter lim="800000"/>
            <a:headEnd/>
            <a:tailEnd/>
          </a:ln>
        </p:spPr>
      </p:pic>
      <p:sp>
        <p:nvSpPr>
          <p:cNvPr id="21" name="Textfeld 9"/>
          <p:cNvSpPr txBox="1">
            <a:spLocks noChangeArrowheads="1"/>
          </p:cNvSpPr>
          <p:nvPr/>
        </p:nvSpPr>
        <p:spPr bwMode="auto">
          <a:xfrm>
            <a:off x="6898878" y="5383151"/>
            <a:ext cx="1147762" cy="214313"/>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In cooperare cu</a:t>
            </a:r>
            <a:endParaRPr lang="ro-RO" sz="800" b="0" dirty="0">
              <a:solidFill>
                <a:schemeClr val="tx2">
                  <a:lumMod val="75000"/>
                </a:schemeClr>
              </a:solidFill>
            </a:endParaRPr>
          </a:p>
        </p:txBody>
      </p:sp>
      <p:pic>
        <p:nvPicPr>
          <p:cNvPr id="22" name="Picture 21"/>
          <p:cNvPicPr/>
          <p:nvPr/>
        </p:nvPicPr>
        <p:blipFill>
          <a:blip r:embed="rId10" cstate="print">
            <a:extLst>
              <a:ext uri="{28A0092B-C50C-407E-A947-70E740481C1C}">
                <a14:useLocalDpi xmlns:a14="http://schemas.microsoft.com/office/drawing/2010/main" val="0"/>
              </a:ext>
            </a:extLst>
          </a:blip>
          <a:stretch>
            <a:fillRect/>
          </a:stretch>
        </p:blipFill>
        <p:spPr>
          <a:xfrm>
            <a:off x="7752045" y="5540701"/>
            <a:ext cx="1071880" cy="1071880"/>
          </a:xfrm>
          <a:prstGeom prst="rect">
            <a:avLst/>
          </a:prstGeom>
        </p:spPr>
      </p:pic>
      <p:pic>
        <p:nvPicPr>
          <p:cNvPr id="23" name="Picture 22" descr="D:\Users\Desktop\logotype.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52716" y="5818037"/>
            <a:ext cx="1958975" cy="569595"/>
          </a:xfrm>
          <a:prstGeom prst="rect">
            <a:avLst/>
          </a:prstGeom>
          <a:noFill/>
          <a:ln>
            <a:noFill/>
          </a:ln>
        </p:spPr>
      </p:pic>
      <p:sp>
        <p:nvSpPr>
          <p:cNvPr id="24" name="CasetăText 1"/>
          <p:cNvSpPr txBox="1"/>
          <p:nvPr/>
        </p:nvSpPr>
        <p:spPr>
          <a:xfrm>
            <a:off x="1856306" y="3145976"/>
            <a:ext cx="5361912" cy="1723549"/>
          </a:xfrm>
          <a:prstGeom prst="rect">
            <a:avLst/>
          </a:prstGeom>
          <a:noFill/>
        </p:spPr>
        <p:txBody>
          <a:bodyPr wrap="square" rtlCol="0">
            <a:spAutoFit/>
          </a:bodyPr>
          <a:lstStyle/>
          <a:p>
            <a:pPr algn="ctr"/>
            <a:r>
              <a:rPr lang="ro-RO" sz="1400" b="0" u="sng" dirty="0" smtClean="0">
                <a:solidFill>
                  <a:schemeClr val="bg2">
                    <a:lumMod val="25000"/>
                  </a:schemeClr>
                </a:solidFill>
                <a:latin typeface="+mn-lt"/>
                <a:hlinkClick r:id="rId12"/>
              </a:rPr>
              <a:t>www.ifcaac.amac.md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ifcaac@fua.utm.md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77-38 22</a:t>
            </a:r>
          </a:p>
          <a:p>
            <a:pPr algn="ctr"/>
            <a:r>
              <a:rPr lang="ro-RO" sz="1400" b="0" dirty="0">
                <a:solidFill>
                  <a:schemeClr val="bg2">
                    <a:lumMod val="25000"/>
                  </a:schemeClr>
                </a:solidFill>
                <a:latin typeface="+mn-lt"/>
              </a:rPr>
              <a:t> </a:t>
            </a:r>
          </a:p>
          <a:p>
            <a:pPr algn="ctr"/>
            <a:r>
              <a:rPr lang="ro-RO" sz="1400" b="0" u="sng">
                <a:solidFill>
                  <a:srgbClr val="7030A0"/>
                </a:solidFill>
                <a:latin typeface="+mn-lt"/>
              </a:rPr>
              <a:t>www.amac.md</a:t>
            </a:r>
            <a:r>
              <a:rPr lang="ro-RO" sz="1400" b="0">
                <a:solidFill>
                  <a:srgbClr val="7030A0"/>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apacanal@yandex.ru</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28-84-33</a:t>
            </a:r>
          </a:p>
          <a:p>
            <a:pPr algn="ctr"/>
            <a:endParaRPr lang="ro-RO" sz="800" b="0" dirty="0">
              <a:solidFill>
                <a:schemeClr val="bg2">
                  <a:lumMod val="25000"/>
                </a:schemeClr>
              </a:solidFill>
              <a:latin typeface="+mn-lt"/>
            </a:endParaRPr>
          </a:p>
        </p:txBody>
      </p:sp>
      <p:pic>
        <p:nvPicPr>
          <p:cNvPr id="25"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737348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21446" y="1777069"/>
            <a:ext cx="8839199" cy="4416167"/>
          </a:xfrm>
        </p:spPr>
        <p:txBody>
          <a:bodyPr/>
          <a:lstStyle/>
          <a:p>
            <a:r>
              <a:rPr lang="vi-VN" sz="3000" b="1" dirty="0">
                <a:solidFill>
                  <a:srgbClr val="002060"/>
                </a:solidFill>
              </a:rPr>
              <a:t>Procurarea mijloacelor de transport şi mecanismelor contra </a:t>
            </a:r>
            <a:r>
              <a:rPr lang="vi-VN" sz="3000" b="1" dirty="0" smtClean="0">
                <a:solidFill>
                  <a:srgbClr val="002060"/>
                </a:solidFill>
              </a:rPr>
              <a:t>plată</a:t>
            </a:r>
            <a:r>
              <a:rPr lang="en-US" sz="3000" b="1" dirty="0" smtClean="0">
                <a:solidFill>
                  <a:srgbClr val="002060"/>
                </a:solidFill>
              </a:rPr>
              <a:t>:</a:t>
            </a:r>
            <a:br>
              <a:rPr lang="en-US" sz="3000" b="1" dirty="0" smtClean="0">
                <a:solidFill>
                  <a:srgbClr val="002060"/>
                </a:solidFill>
              </a:rPr>
            </a:br>
            <a:r>
              <a:rPr lang="en-US" sz="3000" b="1" dirty="0" smtClean="0">
                <a:solidFill>
                  <a:srgbClr val="002060"/>
                </a:solidFill>
              </a:rPr>
              <a:t>   </a:t>
            </a:r>
            <a:r>
              <a:rPr lang="en-US" sz="2100" dirty="0" smtClean="0">
                <a:solidFill>
                  <a:schemeClr val="tx1"/>
                </a:solidFill>
              </a:rPr>
              <a:t>La </a:t>
            </a:r>
            <a:r>
              <a:rPr lang="en-US" sz="2100" dirty="0" err="1">
                <a:solidFill>
                  <a:schemeClr val="tx1"/>
                </a:solidFill>
              </a:rPr>
              <a:t>procurarea</a:t>
            </a:r>
            <a:r>
              <a:rPr lang="en-US" sz="2100" dirty="0">
                <a:solidFill>
                  <a:schemeClr val="tx1"/>
                </a:solidFill>
              </a:rPr>
              <a:t> </a:t>
            </a:r>
            <a:r>
              <a:rPr lang="en-US" sz="2100" dirty="0" err="1">
                <a:solidFill>
                  <a:schemeClr val="tx1"/>
                </a:solidFill>
              </a:rPr>
              <a:t>mijloacelor</a:t>
            </a:r>
            <a:r>
              <a:rPr lang="en-US" sz="2100" dirty="0">
                <a:solidFill>
                  <a:schemeClr val="tx1"/>
                </a:solidFill>
              </a:rPr>
              <a:t> de transport </a:t>
            </a:r>
            <a:r>
              <a:rPr lang="en-US" sz="2100" dirty="0" err="1">
                <a:solidFill>
                  <a:schemeClr val="tx1"/>
                </a:solidFill>
              </a:rPr>
              <a:t>si</a:t>
            </a:r>
            <a:r>
              <a:rPr lang="en-US" sz="2100" dirty="0">
                <a:solidFill>
                  <a:schemeClr val="tx1"/>
                </a:solidFill>
              </a:rPr>
              <a:t> a </a:t>
            </a:r>
            <a:r>
              <a:rPr lang="en-US" sz="2100" dirty="0" err="1">
                <a:solidFill>
                  <a:schemeClr val="tx1"/>
                </a:solidFill>
              </a:rPr>
              <a:t>mecanismelor</a:t>
            </a:r>
            <a:r>
              <a:rPr lang="en-US" sz="2100" dirty="0">
                <a:solidFill>
                  <a:schemeClr val="tx1"/>
                </a:solidFill>
              </a:rPr>
              <a:t> contra </a:t>
            </a:r>
            <a:r>
              <a:rPr lang="en-US" sz="2100" dirty="0" err="1">
                <a:solidFill>
                  <a:schemeClr val="tx1"/>
                </a:solidFill>
              </a:rPr>
              <a:t>plata</a:t>
            </a:r>
            <a:r>
              <a:rPr lang="en-US" sz="2100" dirty="0">
                <a:solidFill>
                  <a:schemeClr val="tx1"/>
                </a:solidFill>
              </a:rPr>
              <a:t> de la </a:t>
            </a:r>
            <a:r>
              <a:rPr lang="en-US" sz="2100" dirty="0" err="1">
                <a:solidFill>
                  <a:schemeClr val="tx1"/>
                </a:solidFill>
              </a:rPr>
              <a:t>alte</a:t>
            </a:r>
            <a:r>
              <a:rPr lang="en-US" sz="2100" dirty="0">
                <a:solidFill>
                  <a:schemeClr val="tx1"/>
                </a:solidFill>
              </a:rPr>
              <a:t> </a:t>
            </a:r>
            <a:r>
              <a:rPr lang="en-US" sz="2100" dirty="0" err="1">
                <a:solidFill>
                  <a:schemeClr val="tx1"/>
                </a:solidFill>
              </a:rPr>
              <a:t>intreprinderi</a:t>
            </a:r>
            <a:r>
              <a:rPr lang="en-US" sz="2100" dirty="0">
                <a:solidFill>
                  <a:schemeClr val="tx1"/>
                </a:solidFill>
              </a:rPr>
              <a:t> </a:t>
            </a:r>
            <a:r>
              <a:rPr lang="en-US" sz="2100" dirty="0" err="1">
                <a:solidFill>
                  <a:schemeClr val="tx1"/>
                </a:solidFill>
              </a:rPr>
              <a:t>si</a:t>
            </a:r>
            <a:r>
              <a:rPr lang="en-US" sz="2100" dirty="0">
                <a:solidFill>
                  <a:schemeClr val="tx1"/>
                </a:solidFill>
              </a:rPr>
              <a:t> personae se </a:t>
            </a:r>
            <a:r>
              <a:rPr lang="en-US" sz="2100" dirty="0" err="1">
                <a:solidFill>
                  <a:schemeClr val="tx1"/>
                </a:solidFill>
              </a:rPr>
              <a:t>vor</a:t>
            </a:r>
            <a:r>
              <a:rPr lang="en-US" sz="2100" dirty="0">
                <a:solidFill>
                  <a:schemeClr val="tx1"/>
                </a:solidFill>
              </a:rPr>
              <a:t> </a:t>
            </a:r>
            <a:r>
              <a:rPr lang="en-US" sz="2100" dirty="0" err="1">
                <a:solidFill>
                  <a:schemeClr val="tx1"/>
                </a:solidFill>
              </a:rPr>
              <a:t>intocmi</a:t>
            </a:r>
            <a:r>
              <a:rPr lang="en-US" sz="2100" dirty="0">
                <a:solidFill>
                  <a:schemeClr val="tx1"/>
                </a:solidFill>
              </a:rPr>
              <a:t> </a:t>
            </a:r>
            <a:r>
              <a:rPr lang="en-US" sz="2100" dirty="0" err="1">
                <a:solidFill>
                  <a:schemeClr val="tx1"/>
                </a:solidFill>
              </a:rPr>
              <a:t>urmatoarele</a:t>
            </a:r>
            <a:r>
              <a:rPr lang="en-US" sz="2100" dirty="0">
                <a:solidFill>
                  <a:schemeClr val="tx1"/>
                </a:solidFill>
              </a:rPr>
              <a:t> </a:t>
            </a:r>
            <a:r>
              <a:rPr lang="en-US" sz="2100" dirty="0" err="1">
                <a:solidFill>
                  <a:schemeClr val="tx1"/>
                </a:solidFill>
              </a:rPr>
              <a:t>formule</a:t>
            </a:r>
            <a:r>
              <a:rPr lang="en-US" sz="2100" dirty="0">
                <a:solidFill>
                  <a:schemeClr val="tx1"/>
                </a:solidFill>
              </a:rPr>
              <a:t> </a:t>
            </a:r>
            <a:r>
              <a:rPr lang="en-US" sz="2100" dirty="0" err="1">
                <a:solidFill>
                  <a:schemeClr val="tx1"/>
                </a:solidFill>
              </a:rPr>
              <a:t>contabile</a:t>
            </a:r>
            <a:r>
              <a:rPr lang="en-US" sz="2100" dirty="0">
                <a:solidFill>
                  <a:schemeClr val="tx1"/>
                </a:solidFill>
              </a:rPr>
              <a:t>:</a:t>
            </a:r>
            <a:br>
              <a:rPr lang="en-US" sz="2100" dirty="0">
                <a:solidFill>
                  <a:schemeClr val="tx1"/>
                </a:solidFill>
              </a:rPr>
            </a:br>
            <a:r>
              <a:rPr lang="en-US" sz="2100" dirty="0" smtClean="0">
                <a:solidFill>
                  <a:schemeClr val="tx1"/>
                </a:solidFill>
              </a:rPr>
              <a:t>1. </a:t>
            </a:r>
            <a:r>
              <a:rPr lang="en-US" sz="2100" dirty="0" err="1" smtClean="0">
                <a:solidFill>
                  <a:schemeClr val="tx1"/>
                </a:solidFill>
              </a:rPr>
              <a:t>Reflectarea</a:t>
            </a:r>
            <a:r>
              <a:rPr lang="en-US" sz="2100" dirty="0" smtClean="0">
                <a:solidFill>
                  <a:schemeClr val="tx1"/>
                </a:solidFill>
              </a:rPr>
              <a:t> </a:t>
            </a:r>
            <a:r>
              <a:rPr lang="en-US" sz="2100" dirty="0" err="1">
                <a:solidFill>
                  <a:schemeClr val="tx1"/>
                </a:solidFill>
              </a:rPr>
              <a:t>valorii</a:t>
            </a:r>
            <a:r>
              <a:rPr lang="en-US" sz="2100" dirty="0">
                <a:solidFill>
                  <a:schemeClr val="tx1"/>
                </a:solidFill>
              </a:rPr>
              <a:t> de </a:t>
            </a:r>
            <a:r>
              <a:rPr lang="en-US" sz="2100" dirty="0" err="1">
                <a:solidFill>
                  <a:schemeClr val="tx1"/>
                </a:solidFill>
              </a:rPr>
              <a:t>cumparare</a:t>
            </a:r>
            <a:r>
              <a:rPr lang="en-US" sz="2100" dirty="0">
                <a:solidFill>
                  <a:schemeClr val="tx1"/>
                </a:solidFill>
              </a:rPr>
              <a:t> a </a:t>
            </a:r>
            <a:r>
              <a:rPr lang="en-US" sz="2100" dirty="0" err="1">
                <a:solidFill>
                  <a:schemeClr val="tx1"/>
                </a:solidFill>
              </a:rPr>
              <a:t>mijlocului</a:t>
            </a:r>
            <a:r>
              <a:rPr lang="en-US" sz="2100" dirty="0">
                <a:solidFill>
                  <a:schemeClr val="tx1"/>
                </a:solidFill>
              </a:rPr>
              <a:t> de transport/</a:t>
            </a:r>
            <a:r>
              <a:rPr lang="en-US" sz="2100" dirty="0" err="1">
                <a:solidFill>
                  <a:schemeClr val="tx1"/>
                </a:solidFill>
              </a:rPr>
              <a:t>mecanismului</a:t>
            </a:r>
            <a:r>
              <a:rPr lang="en-US" sz="2100" dirty="0">
                <a:solidFill>
                  <a:schemeClr val="tx1"/>
                </a:solidFill>
              </a:rPr>
              <a:t> :</a:t>
            </a:r>
            <a:br>
              <a:rPr lang="en-US" sz="2100" dirty="0">
                <a:solidFill>
                  <a:schemeClr val="tx1"/>
                </a:solidFill>
              </a:rPr>
            </a:br>
            <a:r>
              <a:rPr lang="en-US" sz="2100" b="1" i="1" dirty="0">
                <a:solidFill>
                  <a:schemeClr val="tx1"/>
                </a:solidFill>
              </a:rPr>
              <a:t>Dt 121, 123</a:t>
            </a:r>
            <a:br>
              <a:rPr lang="en-US" sz="2100" b="1" i="1" dirty="0">
                <a:solidFill>
                  <a:schemeClr val="tx1"/>
                </a:solidFill>
              </a:rPr>
            </a:br>
            <a:r>
              <a:rPr lang="en-US" sz="2100" b="1" i="1" dirty="0">
                <a:solidFill>
                  <a:schemeClr val="tx1"/>
                </a:solidFill>
              </a:rPr>
              <a:t>Dt 521, 544</a:t>
            </a:r>
            <a:br>
              <a:rPr lang="en-US" sz="2100" b="1" i="1" dirty="0">
                <a:solidFill>
                  <a:schemeClr val="tx1"/>
                </a:solidFill>
              </a:rPr>
            </a:br>
            <a:r>
              <a:rPr lang="en-US" sz="2100" i="1" dirty="0" smtClean="0">
                <a:solidFill>
                  <a:schemeClr val="tx1"/>
                </a:solidFill>
              </a:rPr>
              <a:t>2. </a:t>
            </a:r>
            <a:r>
              <a:rPr lang="en-US" sz="2100" dirty="0" err="1" smtClean="0">
                <a:solidFill>
                  <a:schemeClr val="tx1"/>
                </a:solidFill>
              </a:rPr>
              <a:t>Includerea</a:t>
            </a:r>
            <a:r>
              <a:rPr lang="en-US" sz="2100" dirty="0" smtClean="0">
                <a:solidFill>
                  <a:schemeClr val="tx1"/>
                </a:solidFill>
              </a:rPr>
              <a:t> </a:t>
            </a:r>
            <a:r>
              <a:rPr lang="en-US" sz="2100" dirty="0">
                <a:solidFill>
                  <a:schemeClr val="tx1"/>
                </a:solidFill>
              </a:rPr>
              <a:t>in </a:t>
            </a:r>
            <a:r>
              <a:rPr lang="en-US" sz="2100" dirty="0" err="1">
                <a:solidFill>
                  <a:schemeClr val="tx1"/>
                </a:solidFill>
              </a:rPr>
              <a:t>valoarea</a:t>
            </a:r>
            <a:r>
              <a:rPr lang="en-US" sz="2100" dirty="0">
                <a:solidFill>
                  <a:schemeClr val="tx1"/>
                </a:solidFill>
              </a:rPr>
              <a:t> de </a:t>
            </a:r>
            <a:r>
              <a:rPr lang="en-US" sz="2100" dirty="0" err="1">
                <a:solidFill>
                  <a:schemeClr val="tx1"/>
                </a:solidFill>
              </a:rPr>
              <a:t>intrare</a:t>
            </a:r>
            <a:r>
              <a:rPr lang="en-US" sz="2100" dirty="0">
                <a:solidFill>
                  <a:schemeClr val="tx1"/>
                </a:solidFill>
              </a:rPr>
              <a:t> a </a:t>
            </a:r>
            <a:r>
              <a:rPr lang="en-US" sz="2100" dirty="0" err="1">
                <a:solidFill>
                  <a:schemeClr val="tx1"/>
                </a:solidFill>
              </a:rPr>
              <a:t>mijlocului</a:t>
            </a:r>
            <a:r>
              <a:rPr lang="en-US" sz="2100" dirty="0">
                <a:solidFill>
                  <a:schemeClr val="tx1"/>
                </a:solidFill>
              </a:rPr>
              <a:t> de transport/ </a:t>
            </a:r>
            <a:r>
              <a:rPr lang="en-US" sz="2100" dirty="0" err="1">
                <a:solidFill>
                  <a:schemeClr val="tx1"/>
                </a:solidFill>
              </a:rPr>
              <a:t>mecanismului</a:t>
            </a:r>
            <a:r>
              <a:rPr lang="en-US" sz="2100" dirty="0">
                <a:solidFill>
                  <a:schemeClr val="tx1"/>
                </a:solidFill>
              </a:rPr>
              <a:t> </a:t>
            </a:r>
            <a:r>
              <a:rPr lang="en-US" sz="2100" dirty="0" err="1">
                <a:solidFill>
                  <a:schemeClr val="tx1"/>
                </a:solidFill>
              </a:rPr>
              <a:t>importat</a:t>
            </a:r>
            <a:r>
              <a:rPr lang="en-US" sz="2100" dirty="0">
                <a:solidFill>
                  <a:schemeClr val="tx1"/>
                </a:solidFill>
              </a:rPr>
              <a:t> a </a:t>
            </a:r>
            <a:r>
              <a:rPr lang="en-US" sz="2100" dirty="0" err="1">
                <a:solidFill>
                  <a:schemeClr val="tx1"/>
                </a:solidFill>
              </a:rPr>
              <a:t>sumelor</a:t>
            </a:r>
            <a:r>
              <a:rPr lang="en-US" sz="2100" dirty="0">
                <a:solidFill>
                  <a:schemeClr val="tx1"/>
                </a:solidFill>
              </a:rPr>
              <a:t> </a:t>
            </a:r>
            <a:r>
              <a:rPr lang="en-US" sz="2100" dirty="0" err="1">
                <a:solidFill>
                  <a:schemeClr val="tx1"/>
                </a:solidFill>
              </a:rPr>
              <a:t>aferente</a:t>
            </a:r>
            <a:r>
              <a:rPr lang="en-US" sz="2100" dirty="0">
                <a:solidFill>
                  <a:schemeClr val="tx1"/>
                </a:solidFill>
              </a:rPr>
              <a:t> </a:t>
            </a:r>
            <a:r>
              <a:rPr lang="en-US" sz="2100" dirty="0" err="1">
                <a:solidFill>
                  <a:schemeClr val="tx1"/>
                </a:solidFill>
              </a:rPr>
              <a:t>taxelor</a:t>
            </a:r>
            <a:r>
              <a:rPr lang="en-US" sz="2100" dirty="0">
                <a:solidFill>
                  <a:schemeClr val="tx1"/>
                </a:solidFill>
              </a:rPr>
              <a:t> </a:t>
            </a:r>
            <a:r>
              <a:rPr lang="en-US" sz="2100" dirty="0" err="1">
                <a:solidFill>
                  <a:schemeClr val="tx1"/>
                </a:solidFill>
              </a:rPr>
              <a:t>si</a:t>
            </a:r>
            <a:r>
              <a:rPr lang="en-US" sz="2100" dirty="0">
                <a:solidFill>
                  <a:schemeClr val="tx1"/>
                </a:solidFill>
              </a:rPr>
              <a:t> </a:t>
            </a:r>
            <a:r>
              <a:rPr lang="en-US" sz="2100" dirty="0" err="1">
                <a:solidFill>
                  <a:schemeClr val="tx1"/>
                </a:solidFill>
              </a:rPr>
              <a:t>procedurilor</a:t>
            </a:r>
            <a:r>
              <a:rPr lang="en-US" sz="2100" dirty="0">
                <a:solidFill>
                  <a:schemeClr val="tx1"/>
                </a:solidFill>
              </a:rPr>
              <a:t> </a:t>
            </a:r>
            <a:r>
              <a:rPr lang="en-US" sz="2100" dirty="0" err="1">
                <a:solidFill>
                  <a:schemeClr val="tx1"/>
                </a:solidFill>
              </a:rPr>
              <a:t>vamale</a:t>
            </a:r>
            <a:r>
              <a:rPr lang="en-US" sz="2100" dirty="0">
                <a:solidFill>
                  <a:schemeClr val="tx1"/>
                </a:solidFill>
              </a:rPr>
              <a:t>:</a:t>
            </a:r>
            <a:br>
              <a:rPr lang="en-US" sz="2100" dirty="0">
                <a:solidFill>
                  <a:schemeClr val="tx1"/>
                </a:solidFill>
              </a:rPr>
            </a:br>
            <a:r>
              <a:rPr lang="en-US" sz="2100" b="1" i="1" dirty="0">
                <a:solidFill>
                  <a:schemeClr val="tx1"/>
                </a:solidFill>
              </a:rPr>
              <a:t>Dt 121</a:t>
            </a:r>
            <a:br>
              <a:rPr lang="en-US" sz="2100" b="1" i="1" dirty="0">
                <a:solidFill>
                  <a:schemeClr val="tx1"/>
                </a:solidFill>
              </a:rPr>
            </a:br>
            <a:r>
              <a:rPr lang="en-US" sz="2100" b="1" i="1" dirty="0">
                <a:solidFill>
                  <a:schemeClr val="tx1"/>
                </a:solidFill>
              </a:rPr>
              <a:t>Ct 242, 544</a:t>
            </a:r>
            <a:br>
              <a:rPr lang="en-US" sz="2100" b="1" i="1" dirty="0">
                <a:solidFill>
                  <a:schemeClr val="tx1"/>
                </a:solidFill>
              </a:rPr>
            </a:br>
            <a:endParaRPr lang="ro-RO" sz="2100" b="1"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954109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3853" y="1845308"/>
            <a:ext cx="8974088" cy="4416167"/>
          </a:xfrm>
        </p:spPr>
        <p:txBody>
          <a:bodyPr/>
          <a:lstStyle/>
          <a:p>
            <a:pPr marL="457200" indent="-457200"/>
            <a:r>
              <a:rPr lang="en-US" sz="2000" dirty="0" smtClean="0">
                <a:solidFill>
                  <a:schemeClr val="tx1"/>
                </a:solidFill>
              </a:rPr>
              <a:t>       3. </a:t>
            </a:r>
            <a:r>
              <a:rPr lang="en-US" sz="2000" dirty="0" err="1" smtClean="0">
                <a:solidFill>
                  <a:schemeClr val="tx1"/>
                </a:solidFill>
              </a:rPr>
              <a:t>Reflectarea</a:t>
            </a:r>
            <a:r>
              <a:rPr lang="en-US" sz="2000" dirty="0" smtClean="0">
                <a:solidFill>
                  <a:schemeClr val="tx1"/>
                </a:solidFill>
              </a:rPr>
              <a:t> </a:t>
            </a:r>
            <a:r>
              <a:rPr lang="en-US" sz="2000" dirty="0" err="1">
                <a:solidFill>
                  <a:schemeClr val="tx1"/>
                </a:solidFill>
              </a:rPr>
              <a:t>consumurilor</a:t>
            </a:r>
            <a:r>
              <a:rPr lang="en-US" sz="2000" dirty="0">
                <a:solidFill>
                  <a:schemeClr val="tx1"/>
                </a:solidFill>
              </a:rPr>
              <a:t> </a:t>
            </a:r>
            <a:r>
              <a:rPr lang="en-US" sz="2000" dirty="0" err="1">
                <a:solidFill>
                  <a:schemeClr val="tx1"/>
                </a:solidFill>
              </a:rPr>
              <a:t>aferente</a:t>
            </a:r>
            <a:r>
              <a:rPr lang="en-US" sz="2000" dirty="0">
                <a:solidFill>
                  <a:schemeClr val="tx1"/>
                </a:solidFill>
              </a:rPr>
              <a:t> </a:t>
            </a:r>
            <a:r>
              <a:rPr lang="en-US" sz="2000" dirty="0" err="1">
                <a:solidFill>
                  <a:schemeClr val="tx1"/>
                </a:solidFill>
              </a:rPr>
              <a:t>instalarii</a:t>
            </a:r>
            <a:r>
              <a:rPr lang="en-US" sz="2000" dirty="0">
                <a:solidFill>
                  <a:schemeClr val="tx1"/>
                </a:solidFill>
              </a:rPr>
              <a:t> </a:t>
            </a:r>
            <a:r>
              <a:rPr lang="en-US" sz="2000" dirty="0" err="1">
                <a:solidFill>
                  <a:schemeClr val="tx1"/>
                </a:solidFill>
              </a:rPr>
              <a:t>mencanismelor</a:t>
            </a:r>
            <a:r>
              <a:rPr lang="en-US" sz="2000" dirty="0">
                <a:solidFill>
                  <a:schemeClr val="tx1"/>
                </a:solidFill>
              </a:rPr>
              <a:t> </a:t>
            </a:r>
            <a:r>
              <a:rPr lang="en-US" sz="2000" dirty="0" err="1">
                <a:solidFill>
                  <a:schemeClr val="tx1"/>
                </a:solidFill>
              </a:rPr>
              <a:t>procurate</a:t>
            </a:r>
            <a:r>
              <a:rPr lang="en-US" sz="2000" dirty="0">
                <a:solidFill>
                  <a:schemeClr val="tx1"/>
                </a:solidFill>
              </a:rPr>
              <a:t> contra </a:t>
            </a:r>
            <a:r>
              <a:rPr lang="en-US" sz="2000" dirty="0" err="1">
                <a:solidFill>
                  <a:schemeClr val="tx1"/>
                </a:solidFill>
              </a:rPr>
              <a:t>plata</a:t>
            </a:r>
            <a:r>
              <a:rPr lang="en-US" sz="2000" dirty="0">
                <a:solidFill>
                  <a:schemeClr val="tx1"/>
                </a:solidFill>
              </a:rPr>
              <a:t>:</a:t>
            </a:r>
            <a:br>
              <a:rPr lang="en-US" sz="2000" dirty="0">
                <a:solidFill>
                  <a:schemeClr val="tx1"/>
                </a:solidFill>
              </a:rPr>
            </a:br>
            <a:r>
              <a:rPr lang="en-US" sz="2000" b="1" i="1" dirty="0">
                <a:solidFill>
                  <a:schemeClr val="tx1"/>
                </a:solidFill>
              </a:rPr>
              <a:t>Dt 121</a:t>
            </a:r>
            <a:br>
              <a:rPr lang="en-US" sz="2000" b="1" i="1" dirty="0">
                <a:solidFill>
                  <a:schemeClr val="tx1"/>
                </a:solidFill>
              </a:rPr>
            </a:br>
            <a:r>
              <a:rPr lang="en-US" sz="2000" b="1" i="1" dirty="0">
                <a:solidFill>
                  <a:schemeClr val="tx1"/>
                </a:solidFill>
              </a:rPr>
              <a:t>Ct 124, 211, 213, 226, 521, 531, 533,544, </a:t>
            </a:r>
            <a:r>
              <a:rPr lang="en-US" sz="2000" b="1" i="1" dirty="0" smtClean="0">
                <a:solidFill>
                  <a:schemeClr val="tx1"/>
                </a:solidFill>
              </a:rPr>
              <a:t>etc</a:t>
            </a:r>
            <a:r>
              <a:rPr lang="en-US" sz="2000" i="1" dirty="0" smtClean="0">
                <a:solidFill>
                  <a:schemeClr val="tx1"/>
                </a:solidFill>
              </a:rPr>
              <a:t>.</a:t>
            </a:r>
            <a:br>
              <a:rPr lang="en-US" sz="2000" i="1" dirty="0" smtClean="0">
                <a:solidFill>
                  <a:schemeClr val="tx1"/>
                </a:solidFill>
              </a:rPr>
            </a:br>
            <a:r>
              <a:rPr lang="en-US" sz="2000" i="1" dirty="0" smtClean="0">
                <a:solidFill>
                  <a:schemeClr val="tx1"/>
                </a:solidFill>
              </a:rPr>
              <a:t>4. </a:t>
            </a:r>
            <a:r>
              <a:rPr lang="en-US" sz="2000" dirty="0" err="1" smtClean="0">
                <a:solidFill>
                  <a:schemeClr val="tx1"/>
                </a:solidFill>
              </a:rPr>
              <a:t>Trecerea</a:t>
            </a:r>
            <a:r>
              <a:rPr lang="en-US" sz="2000" dirty="0" smtClean="0">
                <a:solidFill>
                  <a:schemeClr val="tx1"/>
                </a:solidFill>
              </a:rPr>
              <a:t> </a:t>
            </a:r>
            <a:r>
              <a:rPr lang="en-US" sz="2000" dirty="0">
                <a:solidFill>
                  <a:schemeClr val="tx1"/>
                </a:solidFill>
              </a:rPr>
              <a:t>in </a:t>
            </a:r>
            <a:r>
              <a:rPr lang="en-US" sz="2000" dirty="0" err="1">
                <a:solidFill>
                  <a:schemeClr val="tx1"/>
                </a:solidFill>
              </a:rPr>
              <a:t>cont</a:t>
            </a:r>
            <a:r>
              <a:rPr lang="en-US" sz="2000" dirty="0">
                <a:solidFill>
                  <a:schemeClr val="tx1"/>
                </a:solidFill>
              </a:rPr>
              <a:t> a TVA a </a:t>
            </a:r>
            <a:r>
              <a:rPr lang="en-US" sz="2000" dirty="0" err="1">
                <a:solidFill>
                  <a:schemeClr val="tx1"/>
                </a:solidFill>
              </a:rPr>
              <a:t>serviciilor</a:t>
            </a:r>
            <a:r>
              <a:rPr lang="en-US" sz="2000" dirty="0">
                <a:solidFill>
                  <a:schemeClr val="tx1"/>
                </a:solidFill>
              </a:rPr>
              <a:t> </a:t>
            </a:r>
            <a:r>
              <a:rPr lang="en-US" sz="2000" dirty="0" err="1">
                <a:solidFill>
                  <a:schemeClr val="tx1"/>
                </a:solidFill>
              </a:rPr>
              <a:t>prestate</a:t>
            </a:r>
            <a:r>
              <a:rPr lang="en-US" sz="2000" dirty="0">
                <a:solidFill>
                  <a:schemeClr val="tx1"/>
                </a:solidFill>
              </a:rPr>
              <a:t> de </a:t>
            </a:r>
            <a:r>
              <a:rPr lang="en-US" sz="2000" dirty="0" err="1">
                <a:solidFill>
                  <a:schemeClr val="tx1"/>
                </a:solidFill>
              </a:rPr>
              <a:t>intreprinderile</a:t>
            </a:r>
            <a:r>
              <a:rPr lang="en-US" sz="2000" dirty="0">
                <a:solidFill>
                  <a:schemeClr val="tx1"/>
                </a:solidFill>
              </a:rPr>
              <a:t> </a:t>
            </a:r>
            <a:r>
              <a:rPr lang="en-US" sz="2000" dirty="0" err="1">
                <a:solidFill>
                  <a:schemeClr val="tx1"/>
                </a:solidFill>
              </a:rPr>
              <a:t>terte</a:t>
            </a:r>
            <a:r>
              <a:rPr lang="en-US" sz="2000" dirty="0">
                <a:solidFill>
                  <a:schemeClr val="tx1"/>
                </a:solidFill>
              </a:rPr>
              <a:t>:</a:t>
            </a:r>
            <a:br>
              <a:rPr lang="en-US" sz="2000" dirty="0">
                <a:solidFill>
                  <a:schemeClr val="tx1"/>
                </a:solidFill>
              </a:rPr>
            </a:br>
            <a:r>
              <a:rPr lang="en-US" sz="2000" b="1" i="1" dirty="0">
                <a:solidFill>
                  <a:schemeClr val="tx1"/>
                </a:solidFill>
              </a:rPr>
              <a:t>Dt 534 </a:t>
            </a:r>
            <a:br>
              <a:rPr lang="en-US" sz="2000" b="1" i="1" dirty="0">
                <a:solidFill>
                  <a:schemeClr val="tx1"/>
                </a:solidFill>
              </a:rPr>
            </a:br>
            <a:r>
              <a:rPr lang="en-US" sz="2000" b="1" i="1" dirty="0">
                <a:solidFill>
                  <a:schemeClr val="tx1"/>
                </a:solidFill>
              </a:rPr>
              <a:t>Ct 521, 544</a:t>
            </a:r>
            <a:br>
              <a:rPr lang="en-US" sz="2000" b="1" i="1" dirty="0">
                <a:solidFill>
                  <a:schemeClr val="tx1"/>
                </a:solidFill>
              </a:rPr>
            </a:br>
            <a:r>
              <a:rPr lang="en-US" sz="2000" i="1" dirty="0" smtClean="0">
                <a:solidFill>
                  <a:schemeClr val="tx1"/>
                </a:solidFill>
              </a:rPr>
              <a:t>5. </a:t>
            </a:r>
            <a:r>
              <a:rPr lang="en-US" sz="2000" dirty="0" err="1" smtClean="0">
                <a:solidFill>
                  <a:schemeClr val="tx1"/>
                </a:solidFill>
              </a:rPr>
              <a:t>Reflectarea</a:t>
            </a:r>
            <a:r>
              <a:rPr lang="en-US" sz="2000" dirty="0" smtClean="0">
                <a:solidFill>
                  <a:schemeClr val="tx1"/>
                </a:solidFill>
              </a:rPr>
              <a:t> </a:t>
            </a:r>
            <a:r>
              <a:rPr lang="en-US" sz="2000" dirty="0" err="1">
                <a:solidFill>
                  <a:schemeClr val="tx1"/>
                </a:solidFill>
              </a:rPr>
              <a:t>valorii</a:t>
            </a:r>
            <a:r>
              <a:rPr lang="en-US" sz="2000" dirty="0">
                <a:solidFill>
                  <a:schemeClr val="tx1"/>
                </a:solidFill>
              </a:rPr>
              <a:t> de </a:t>
            </a:r>
            <a:r>
              <a:rPr lang="en-US" sz="2000" dirty="0" err="1">
                <a:solidFill>
                  <a:schemeClr val="tx1"/>
                </a:solidFill>
              </a:rPr>
              <a:t>intrare</a:t>
            </a:r>
            <a:r>
              <a:rPr lang="en-US" sz="2000" dirty="0">
                <a:solidFill>
                  <a:schemeClr val="tx1"/>
                </a:solidFill>
              </a:rPr>
              <a:t> a </a:t>
            </a:r>
            <a:r>
              <a:rPr lang="en-US" sz="2000" dirty="0" err="1">
                <a:solidFill>
                  <a:schemeClr val="tx1"/>
                </a:solidFill>
              </a:rPr>
              <a:t>mijloacelor</a:t>
            </a:r>
            <a:r>
              <a:rPr lang="en-US" sz="2000" dirty="0">
                <a:solidFill>
                  <a:schemeClr val="tx1"/>
                </a:solidFill>
              </a:rPr>
              <a:t> de transport </a:t>
            </a:r>
            <a:r>
              <a:rPr lang="en-US" sz="2000" dirty="0" err="1">
                <a:solidFill>
                  <a:schemeClr val="tx1"/>
                </a:solidFill>
              </a:rPr>
              <a:t>si</a:t>
            </a:r>
            <a:r>
              <a:rPr lang="en-US" sz="2000" dirty="0">
                <a:solidFill>
                  <a:schemeClr val="tx1"/>
                </a:solidFill>
              </a:rPr>
              <a:t> a </a:t>
            </a:r>
            <a:r>
              <a:rPr lang="en-US" sz="2000" dirty="0" err="1">
                <a:solidFill>
                  <a:schemeClr val="tx1"/>
                </a:solidFill>
              </a:rPr>
              <a:t>mecanismelor</a:t>
            </a:r>
            <a:r>
              <a:rPr lang="en-US" sz="2000" dirty="0">
                <a:solidFill>
                  <a:schemeClr val="tx1"/>
                </a:solidFill>
              </a:rPr>
              <a:t>:</a:t>
            </a:r>
            <a:br>
              <a:rPr lang="en-US" sz="2000" dirty="0">
                <a:solidFill>
                  <a:schemeClr val="tx1"/>
                </a:solidFill>
              </a:rPr>
            </a:br>
            <a:r>
              <a:rPr lang="en-US" sz="2000" b="1" i="1" dirty="0">
                <a:solidFill>
                  <a:schemeClr val="tx1"/>
                </a:solidFill>
              </a:rPr>
              <a:t>Dt 123 Ct 121</a:t>
            </a:r>
            <a:br>
              <a:rPr lang="en-US" sz="2000" b="1" i="1" dirty="0">
                <a:solidFill>
                  <a:schemeClr val="tx1"/>
                </a:solidFill>
              </a:rPr>
            </a:br>
            <a:r>
              <a:rPr lang="en-US" sz="2000" i="1" dirty="0" smtClean="0">
                <a:solidFill>
                  <a:schemeClr val="tx1"/>
                </a:solidFill>
              </a:rPr>
              <a:t>6. </a:t>
            </a:r>
            <a:r>
              <a:rPr lang="en-US" sz="2000" dirty="0" err="1" smtClean="0">
                <a:solidFill>
                  <a:schemeClr val="tx1"/>
                </a:solidFill>
              </a:rPr>
              <a:t>Trecerea</a:t>
            </a:r>
            <a:r>
              <a:rPr lang="en-US" sz="2000" dirty="0" smtClean="0">
                <a:solidFill>
                  <a:schemeClr val="tx1"/>
                </a:solidFill>
              </a:rPr>
              <a:t> </a:t>
            </a:r>
            <a:r>
              <a:rPr lang="en-US" sz="2000" dirty="0">
                <a:solidFill>
                  <a:schemeClr val="tx1"/>
                </a:solidFill>
              </a:rPr>
              <a:t>in </a:t>
            </a:r>
            <a:r>
              <a:rPr lang="en-US" sz="2000" dirty="0" err="1">
                <a:solidFill>
                  <a:schemeClr val="tx1"/>
                </a:solidFill>
              </a:rPr>
              <a:t>cont</a:t>
            </a:r>
            <a:r>
              <a:rPr lang="en-US" sz="2000" dirty="0">
                <a:solidFill>
                  <a:schemeClr val="tx1"/>
                </a:solidFill>
              </a:rPr>
              <a:t> a </a:t>
            </a:r>
            <a:r>
              <a:rPr lang="en-US" sz="2000" dirty="0" err="1">
                <a:solidFill>
                  <a:schemeClr val="tx1"/>
                </a:solidFill>
              </a:rPr>
              <a:t>avansului</a:t>
            </a:r>
            <a:r>
              <a:rPr lang="en-US" sz="2000" dirty="0">
                <a:solidFill>
                  <a:schemeClr val="tx1"/>
                </a:solidFill>
              </a:rPr>
              <a:t> </a:t>
            </a:r>
            <a:r>
              <a:rPr lang="en-US" sz="2000" dirty="0" err="1">
                <a:solidFill>
                  <a:schemeClr val="tx1"/>
                </a:solidFill>
              </a:rPr>
              <a:t>acordat</a:t>
            </a:r>
            <a:r>
              <a:rPr lang="en-US" sz="2000" dirty="0">
                <a:solidFill>
                  <a:schemeClr val="tx1"/>
                </a:solidFill>
              </a:rPr>
              <a:t>:</a:t>
            </a:r>
            <a:br>
              <a:rPr lang="en-US" sz="2000" dirty="0">
                <a:solidFill>
                  <a:schemeClr val="tx1"/>
                </a:solidFill>
              </a:rPr>
            </a:br>
            <a:r>
              <a:rPr lang="en-US" sz="2000" b="1" i="1" dirty="0">
                <a:solidFill>
                  <a:schemeClr val="tx1"/>
                </a:solidFill>
              </a:rPr>
              <a:t>Dt 521, 544  Ct 224</a:t>
            </a:r>
            <a:br>
              <a:rPr lang="en-US" sz="2000" b="1" i="1" dirty="0">
                <a:solidFill>
                  <a:schemeClr val="tx1"/>
                </a:solidFill>
              </a:rPr>
            </a:br>
            <a:r>
              <a:rPr lang="en-US" sz="2000" i="1" dirty="0" smtClean="0">
                <a:solidFill>
                  <a:schemeClr val="tx1"/>
                </a:solidFill>
              </a:rPr>
              <a:t>7. </a:t>
            </a:r>
            <a:r>
              <a:rPr lang="en-US" sz="2000" dirty="0" err="1" smtClean="0">
                <a:solidFill>
                  <a:schemeClr val="tx1"/>
                </a:solidFill>
              </a:rPr>
              <a:t>Achitarea</a:t>
            </a:r>
            <a:r>
              <a:rPr lang="en-US" sz="2000" dirty="0" smtClean="0">
                <a:solidFill>
                  <a:schemeClr val="tx1"/>
                </a:solidFill>
              </a:rPr>
              <a:t> </a:t>
            </a:r>
            <a:r>
              <a:rPr lang="en-US" sz="2000" dirty="0" err="1">
                <a:solidFill>
                  <a:schemeClr val="tx1"/>
                </a:solidFill>
              </a:rPr>
              <a:t>datoriei</a:t>
            </a:r>
            <a:r>
              <a:rPr lang="en-US" sz="2000" dirty="0">
                <a:solidFill>
                  <a:schemeClr val="tx1"/>
                </a:solidFill>
              </a:rPr>
              <a:t> fata de </a:t>
            </a:r>
            <a:r>
              <a:rPr lang="en-US" sz="2000" dirty="0" err="1">
                <a:solidFill>
                  <a:schemeClr val="tx1"/>
                </a:solidFill>
              </a:rPr>
              <a:t>furnizori</a:t>
            </a:r>
            <a:r>
              <a:rPr lang="en-US" sz="2000" dirty="0">
                <a:solidFill>
                  <a:schemeClr val="tx1"/>
                </a:solidFill>
              </a:rPr>
              <a:t>:</a:t>
            </a:r>
            <a:br>
              <a:rPr lang="en-US" sz="2000" dirty="0">
                <a:solidFill>
                  <a:schemeClr val="tx1"/>
                </a:solidFill>
              </a:rPr>
            </a:br>
            <a:r>
              <a:rPr lang="en-US" sz="2000" b="1" i="1" dirty="0">
                <a:solidFill>
                  <a:schemeClr val="tx1"/>
                </a:solidFill>
              </a:rPr>
              <a:t>Dt 521, 544  Ct 242, 243.</a:t>
            </a:r>
            <a:br>
              <a:rPr lang="en-US" sz="2000" b="1" i="1" dirty="0">
                <a:solidFill>
                  <a:schemeClr val="tx1"/>
                </a:solidFill>
              </a:rPr>
            </a:br>
            <a:endParaRPr lang="ro-RO" sz="2000" b="1"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238635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normAutofit fontScale="90000"/>
          </a:bodyPr>
          <a:lstStyle/>
          <a:p>
            <a:r>
              <a:rPr lang="ro-RO" sz="2800" b="1" dirty="0">
                <a:solidFill>
                  <a:srgbClr val="002060"/>
                </a:solidFill>
              </a:rPr>
              <a:t>Primirea mijloacelor de transport şi mecanismelor cu titlu gratuit şi în calitate de </a:t>
            </a:r>
            <a:r>
              <a:rPr lang="ro-RO" sz="2800" b="1" dirty="0" smtClean="0">
                <a:solidFill>
                  <a:srgbClr val="002060"/>
                </a:solidFill>
              </a:rPr>
              <a:t>subvenţii</a:t>
            </a:r>
            <a:r>
              <a:rPr lang="en-US" sz="2800" b="1" dirty="0" smtClean="0">
                <a:solidFill>
                  <a:srgbClr val="002060"/>
                </a:solidFill>
              </a:rPr>
              <a:t>:</a:t>
            </a:r>
            <a:br>
              <a:rPr lang="en-US" sz="2800" b="1" dirty="0" smtClean="0">
                <a:solidFill>
                  <a:srgbClr val="002060"/>
                </a:solidFill>
              </a:rPr>
            </a:br>
            <a:r>
              <a:rPr lang="en-US" sz="2800" b="1" dirty="0" smtClean="0">
                <a:solidFill>
                  <a:schemeClr val="tx1"/>
                </a:solidFill>
              </a:rPr>
              <a:t>   </a:t>
            </a:r>
            <a:r>
              <a:rPr lang="en-US" dirty="0" smtClean="0">
                <a:solidFill>
                  <a:schemeClr val="tx1"/>
                </a:solidFill>
              </a:rPr>
              <a:t>In </a:t>
            </a:r>
            <a:r>
              <a:rPr lang="en-US" i="1" dirty="0" err="1">
                <a:solidFill>
                  <a:schemeClr val="tx1"/>
                </a:solidFill>
              </a:rPr>
              <a:t>contabilitatea</a:t>
            </a:r>
            <a:r>
              <a:rPr lang="en-US" i="1" dirty="0">
                <a:solidFill>
                  <a:schemeClr val="tx1"/>
                </a:solidFill>
              </a:rPr>
              <a:t> </a:t>
            </a:r>
            <a:r>
              <a:rPr lang="en-US" i="1" dirty="0" err="1">
                <a:solidFill>
                  <a:schemeClr val="tx1"/>
                </a:solidFill>
              </a:rPr>
              <a:t>financiara</a:t>
            </a:r>
            <a:r>
              <a:rPr lang="en-US" i="1" dirty="0">
                <a:solidFill>
                  <a:schemeClr val="tx1"/>
                </a:solidFill>
              </a:rPr>
              <a:t> </a:t>
            </a:r>
            <a:r>
              <a:rPr lang="en-US" dirty="0" err="1">
                <a:solidFill>
                  <a:schemeClr val="tx1"/>
                </a:solidFill>
              </a:rPr>
              <a:t>valoarea</a:t>
            </a:r>
            <a:r>
              <a:rPr lang="en-US" dirty="0">
                <a:solidFill>
                  <a:schemeClr val="tx1"/>
                </a:solidFill>
              </a:rPr>
              <a:t> de </a:t>
            </a:r>
            <a:r>
              <a:rPr lang="en-US" dirty="0" err="1">
                <a:solidFill>
                  <a:schemeClr val="tx1"/>
                </a:solidFill>
              </a:rPr>
              <a:t>intrare</a:t>
            </a:r>
            <a:r>
              <a:rPr lang="en-US" dirty="0">
                <a:solidFill>
                  <a:schemeClr val="tx1"/>
                </a:solidFill>
              </a:rPr>
              <a:t> a </a:t>
            </a:r>
            <a:r>
              <a:rPr lang="en-US" dirty="0" err="1">
                <a:solidFill>
                  <a:schemeClr val="tx1"/>
                </a:solidFill>
              </a:rPr>
              <a:t>obiectelor</a:t>
            </a:r>
            <a:r>
              <a:rPr lang="en-US" dirty="0">
                <a:solidFill>
                  <a:schemeClr val="tx1"/>
                </a:solidFill>
              </a:rPr>
              <a:t> de </a:t>
            </a:r>
            <a:r>
              <a:rPr lang="en-US" dirty="0" err="1">
                <a:solidFill>
                  <a:schemeClr val="tx1"/>
                </a:solidFill>
              </a:rPr>
              <a:t>mijloace</a:t>
            </a:r>
            <a:r>
              <a:rPr lang="en-US" dirty="0">
                <a:solidFill>
                  <a:schemeClr val="tx1"/>
                </a:solidFill>
              </a:rPr>
              <a:t> fixe primate cu </a:t>
            </a:r>
            <a:r>
              <a:rPr lang="en-US" dirty="0" err="1">
                <a:solidFill>
                  <a:schemeClr val="tx1"/>
                </a:solidFill>
              </a:rPr>
              <a:t>titlu</a:t>
            </a:r>
            <a:r>
              <a:rPr lang="en-US" dirty="0">
                <a:solidFill>
                  <a:schemeClr val="tx1"/>
                </a:solidFill>
              </a:rPr>
              <a:t> </a:t>
            </a:r>
            <a:r>
              <a:rPr lang="en-US" dirty="0" err="1">
                <a:solidFill>
                  <a:schemeClr val="tx1"/>
                </a:solidFill>
              </a:rPr>
              <a:t>gratuit</a:t>
            </a:r>
            <a:r>
              <a:rPr lang="en-US" dirty="0">
                <a:solidFill>
                  <a:schemeClr val="tx1"/>
                </a:solidFill>
              </a:rPr>
              <a:t> </a:t>
            </a:r>
            <a:r>
              <a:rPr lang="en-US" dirty="0" err="1">
                <a:solidFill>
                  <a:schemeClr val="tx1"/>
                </a:solidFill>
              </a:rPr>
              <a:t>sau</a:t>
            </a:r>
            <a:r>
              <a:rPr lang="en-US" dirty="0">
                <a:solidFill>
                  <a:schemeClr val="tx1"/>
                </a:solidFill>
              </a:rPr>
              <a:t> sub forma de </a:t>
            </a:r>
            <a:r>
              <a:rPr lang="en-US" dirty="0" err="1">
                <a:solidFill>
                  <a:schemeClr val="tx1"/>
                </a:solidFill>
              </a:rPr>
              <a:t>subventii</a:t>
            </a:r>
            <a:r>
              <a:rPr lang="en-US" dirty="0">
                <a:solidFill>
                  <a:schemeClr val="tx1"/>
                </a:solidFill>
              </a:rPr>
              <a:t> </a:t>
            </a:r>
            <a:r>
              <a:rPr lang="en-US" dirty="0" err="1">
                <a:solidFill>
                  <a:schemeClr val="tx1"/>
                </a:solidFill>
              </a:rPr>
              <a:t>este</a:t>
            </a:r>
            <a:r>
              <a:rPr lang="en-US" dirty="0">
                <a:solidFill>
                  <a:schemeClr val="tx1"/>
                </a:solidFill>
              </a:rPr>
              <a:t> </a:t>
            </a:r>
            <a:r>
              <a:rPr lang="en-US" dirty="0" err="1">
                <a:solidFill>
                  <a:schemeClr val="tx1"/>
                </a:solidFill>
              </a:rPr>
              <a:t>egala</a:t>
            </a:r>
            <a:r>
              <a:rPr lang="en-US" dirty="0">
                <a:solidFill>
                  <a:schemeClr val="tx1"/>
                </a:solidFill>
              </a:rPr>
              <a:t> cu </a:t>
            </a:r>
            <a:r>
              <a:rPr lang="en-US" i="1" dirty="0" err="1">
                <a:solidFill>
                  <a:schemeClr val="tx1"/>
                </a:solidFill>
              </a:rPr>
              <a:t>valoarea</a:t>
            </a:r>
            <a:r>
              <a:rPr lang="en-US" i="1" dirty="0">
                <a:solidFill>
                  <a:schemeClr val="tx1"/>
                </a:solidFill>
              </a:rPr>
              <a:t> </a:t>
            </a:r>
            <a:r>
              <a:rPr lang="en-US" i="1" dirty="0" err="1">
                <a:solidFill>
                  <a:schemeClr val="tx1"/>
                </a:solidFill>
              </a:rPr>
              <a:t>venala</a:t>
            </a:r>
            <a:r>
              <a:rPr lang="en-US" dirty="0">
                <a:solidFill>
                  <a:schemeClr val="tx1"/>
                </a:solidFill>
              </a:rPr>
              <a:t>. In </a:t>
            </a:r>
            <a:r>
              <a:rPr lang="en-US" dirty="0" err="1">
                <a:solidFill>
                  <a:schemeClr val="tx1"/>
                </a:solidFill>
              </a:rPr>
              <a:t>caz</a:t>
            </a:r>
            <a:r>
              <a:rPr lang="en-US" dirty="0">
                <a:solidFill>
                  <a:schemeClr val="tx1"/>
                </a:solidFill>
              </a:rPr>
              <a:t> ca nu </a:t>
            </a:r>
            <a:r>
              <a:rPr lang="en-US" dirty="0" err="1">
                <a:solidFill>
                  <a:schemeClr val="tx1"/>
                </a:solidFill>
              </a:rPr>
              <a:t>exista</a:t>
            </a:r>
            <a:r>
              <a:rPr lang="en-US" dirty="0">
                <a:solidFill>
                  <a:schemeClr val="tx1"/>
                </a:solidFill>
              </a:rPr>
              <a:t> </a:t>
            </a:r>
            <a:r>
              <a:rPr lang="en-US" dirty="0" err="1">
                <a:solidFill>
                  <a:schemeClr val="tx1"/>
                </a:solidFill>
              </a:rPr>
              <a:t>valoarea</a:t>
            </a:r>
            <a:r>
              <a:rPr lang="en-US" dirty="0">
                <a:solidFill>
                  <a:schemeClr val="tx1"/>
                </a:solidFill>
              </a:rPr>
              <a:t> de </a:t>
            </a:r>
            <a:r>
              <a:rPr lang="en-US" dirty="0" err="1">
                <a:solidFill>
                  <a:schemeClr val="tx1"/>
                </a:solidFill>
              </a:rPr>
              <a:t>piata</a:t>
            </a:r>
            <a:r>
              <a:rPr lang="en-US" dirty="0">
                <a:solidFill>
                  <a:schemeClr val="tx1"/>
                </a:solidFill>
              </a:rPr>
              <a:t> </a:t>
            </a:r>
            <a:r>
              <a:rPr lang="en-US" dirty="0" err="1">
                <a:solidFill>
                  <a:schemeClr val="tx1"/>
                </a:solidFill>
              </a:rPr>
              <a:t>confirmata</a:t>
            </a:r>
            <a:r>
              <a:rPr lang="en-US" dirty="0">
                <a:solidFill>
                  <a:schemeClr val="tx1"/>
                </a:solidFill>
              </a:rPr>
              <a:t>, </a:t>
            </a:r>
            <a:r>
              <a:rPr lang="en-US" dirty="0" err="1">
                <a:solidFill>
                  <a:schemeClr val="tx1"/>
                </a:solidFill>
              </a:rPr>
              <a:t>aceasta</a:t>
            </a:r>
            <a:r>
              <a:rPr lang="en-US" dirty="0">
                <a:solidFill>
                  <a:schemeClr val="tx1"/>
                </a:solidFill>
              </a:rPr>
              <a:t> se </a:t>
            </a:r>
            <a:r>
              <a:rPr lang="en-US" dirty="0" err="1">
                <a:solidFill>
                  <a:schemeClr val="tx1"/>
                </a:solidFill>
              </a:rPr>
              <a:t>va</a:t>
            </a:r>
            <a:r>
              <a:rPr lang="en-US" dirty="0">
                <a:solidFill>
                  <a:schemeClr val="tx1"/>
                </a:solidFill>
              </a:rPr>
              <a:t> </a:t>
            </a:r>
            <a:r>
              <a:rPr lang="en-US" dirty="0" err="1">
                <a:solidFill>
                  <a:schemeClr val="tx1"/>
                </a:solidFill>
              </a:rPr>
              <a:t>determina</a:t>
            </a:r>
            <a:r>
              <a:rPr lang="en-US" dirty="0">
                <a:solidFill>
                  <a:schemeClr val="tx1"/>
                </a:solidFill>
              </a:rPr>
              <a:t> in </a:t>
            </a:r>
            <a:r>
              <a:rPr lang="en-US" dirty="0" err="1">
                <a:solidFill>
                  <a:schemeClr val="tx1"/>
                </a:solidFill>
              </a:rPr>
              <a:t>urma</a:t>
            </a:r>
            <a:r>
              <a:rPr lang="en-US" dirty="0">
                <a:solidFill>
                  <a:schemeClr val="tx1"/>
                </a:solidFill>
              </a:rPr>
              <a:t> </a:t>
            </a:r>
            <a:r>
              <a:rPr lang="en-US" dirty="0" err="1">
                <a:solidFill>
                  <a:schemeClr val="tx1"/>
                </a:solidFill>
              </a:rPr>
              <a:t>unei</a:t>
            </a:r>
            <a:r>
              <a:rPr lang="en-US" dirty="0">
                <a:solidFill>
                  <a:schemeClr val="tx1"/>
                </a:solidFill>
              </a:rPr>
              <a:t> expertize </a:t>
            </a:r>
            <a:r>
              <a:rPr lang="en-US" dirty="0" err="1">
                <a:solidFill>
                  <a:schemeClr val="tx1"/>
                </a:solidFill>
              </a:rPr>
              <a:t>independente</a:t>
            </a:r>
            <a:r>
              <a:rPr lang="en-US" dirty="0">
                <a:solidFill>
                  <a:schemeClr val="tx1"/>
                </a:solidFill>
              </a:rPr>
              <a:t> </a:t>
            </a:r>
            <a:r>
              <a:rPr lang="en-US" dirty="0" err="1">
                <a:solidFill>
                  <a:schemeClr val="tx1"/>
                </a:solidFill>
              </a:rPr>
              <a:t>sau</a:t>
            </a:r>
            <a:r>
              <a:rPr lang="en-US" dirty="0">
                <a:solidFill>
                  <a:schemeClr val="tx1"/>
                </a:solidFill>
              </a:rPr>
              <a:t> la </a:t>
            </a:r>
            <a:r>
              <a:rPr lang="en-US" dirty="0" err="1">
                <a:solidFill>
                  <a:schemeClr val="tx1"/>
                </a:solidFill>
              </a:rPr>
              <a:t>suma</a:t>
            </a:r>
            <a:r>
              <a:rPr lang="en-US" dirty="0">
                <a:solidFill>
                  <a:schemeClr val="tx1"/>
                </a:solidFill>
              </a:rPr>
              <a:t> </a:t>
            </a:r>
            <a:r>
              <a:rPr lang="en-US" dirty="0" err="1">
                <a:solidFill>
                  <a:schemeClr val="tx1"/>
                </a:solidFill>
              </a:rPr>
              <a:t>stabilita</a:t>
            </a:r>
            <a:r>
              <a:rPr lang="en-US" dirty="0">
                <a:solidFill>
                  <a:schemeClr val="tx1"/>
                </a:solidFill>
              </a:rPr>
              <a:t> in </a:t>
            </a:r>
            <a:r>
              <a:rPr lang="en-US" dirty="0" err="1">
                <a:solidFill>
                  <a:schemeClr val="tx1"/>
                </a:solidFill>
              </a:rPr>
              <a:t>actele</a:t>
            </a:r>
            <a:r>
              <a:rPr lang="en-US" dirty="0">
                <a:solidFill>
                  <a:schemeClr val="tx1"/>
                </a:solidFill>
              </a:rPr>
              <a:t> de </a:t>
            </a:r>
            <a:r>
              <a:rPr lang="en-US" dirty="0" err="1">
                <a:solidFill>
                  <a:schemeClr val="tx1"/>
                </a:solidFill>
              </a:rPr>
              <a:t>primire-predare</a:t>
            </a:r>
            <a:r>
              <a:rPr lang="en-US" dirty="0">
                <a:solidFill>
                  <a:schemeClr val="tx1"/>
                </a:solidFill>
              </a:rPr>
              <a:t> a </a:t>
            </a:r>
            <a:r>
              <a:rPr lang="en-US" dirty="0" err="1">
                <a:solidFill>
                  <a:schemeClr val="tx1"/>
                </a:solidFill>
              </a:rPr>
              <a:t>bunului</a:t>
            </a:r>
            <a:r>
              <a:rPr lang="en-US" dirty="0">
                <a:solidFill>
                  <a:schemeClr val="tx1"/>
                </a:solidFill>
              </a:rPr>
              <a:t>.</a:t>
            </a:r>
            <a:br>
              <a:rPr lang="en-US" dirty="0">
                <a:solidFill>
                  <a:schemeClr val="tx1"/>
                </a:solidFill>
              </a:rPr>
            </a:br>
            <a:r>
              <a:rPr lang="en-US" dirty="0" smtClean="0">
                <a:solidFill>
                  <a:schemeClr val="tx1"/>
                </a:solidFill>
              </a:rPr>
              <a:t>   La </a:t>
            </a:r>
            <a:r>
              <a:rPr lang="en-US" dirty="0" err="1">
                <a:solidFill>
                  <a:schemeClr val="tx1"/>
                </a:solidFill>
              </a:rPr>
              <a:t>primirea</a:t>
            </a:r>
            <a:r>
              <a:rPr lang="en-US" dirty="0">
                <a:solidFill>
                  <a:schemeClr val="tx1"/>
                </a:solidFill>
              </a:rPr>
              <a:t> </a:t>
            </a:r>
            <a:r>
              <a:rPr lang="en-US" dirty="0" err="1">
                <a:solidFill>
                  <a:schemeClr val="tx1"/>
                </a:solidFill>
              </a:rPr>
              <a:t>mijloacelor</a:t>
            </a:r>
            <a:r>
              <a:rPr lang="en-US" dirty="0">
                <a:solidFill>
                  <a:schemeClr val="tx1"/>
                </a:solidFill>
              </a:rPr>
              <a:t> de transport </a:t>
            </a:r>
            <a:r>
              <a:rPr lang="en-US" dirty="0" err="1">
                <a:solidFill>
                  <a:schemeClr val="tx1"/>
                </a:solidFill>
              </a:rPr>
              <a:t>si</a:t>
            </a:r>
            <a:r>
              <a:rPr lang="en-US" dirty="0">
                <a:solidFill>
                  <a:schemeClr val="tx1"/>
                </a:solidFill>
              </a:rPr>
              <a:t>/</a:t>
            </a:r>
            <a:r>
              <a:rPr lang="en-US" dirty="0" err="1">
                <a:solidFill>
                  <a:schemeClr val="tx1"/>
                </a:solidFill>
              </a:rPr>
              <a:t>sau</a:t>
            </a:r>
            <a:r>
              <a:rPr lang="en-US" dirty="0">
                <a:solidFill>
                  <a:schemeClr val="tx1"/>
                </a:solidFill>
              </a:rPr>
              <a:t> a </a:t>
            </a:r>
            <a:r>
              <a:rPr lang="en-US" dirty="0" err="1">
                <a:solidFill>
                  <a:schemeClr val="tx1"/>
                </a:solidFill>
              </a:rPr>
              <a:t>mecanismelor</a:t>
            </a:r>
            <a:r>
              <a:rPr lang="en-US" dirty="0">
                <a:solidFill>
                  <a:schemeClr val="tx1"/>
                </a:solidFill>
              </a:rPr>
              <a:t> cu </a:t>
            </a:r>
            <a:r>
              <a:rPr lang="en-US" dirty="0" err="1">
                <a:solidFill>
                  <a:schemeClr val="tx1"/>
                </a:solidFill>
              </a:rPr>
              <a:t>titlu</a:t>
            </a:r>
            <a:r>
              <a:rPr lang="en-US" dirty="0">
                <a:solidFill>
                  <a:schemeClr val="tx1"/>
                </a:solidFill>
              </a:rPr>
              <a:t> </a:t>
            </a:r>
            <a:r>
              <a:rPr lang="en-US" dirty="0" err="1">
                <a:solidFill>
                  <a:schemeClr val="tx1"/>
                </a:solidFill>
              </a:rPr>
              <a:t>gratuit</a:t>
            </a:r>
            <a:r>
              <a:rPr lang="en-US" dirty="0">
                <a:solidFill>
                  <a:schemeClr val="tx1"/>
                </a:solidFill>
              </a:rPr>
              <a:t> </a:t>
            </a:r>
            <a:r>
              <a:rPr lang="en-US" dirty="0" err="1">
                <a:solidFill>
                  <a:schemeClr val="tx1"/>
                </a:solidFill>
              </a:rPr>
              <a:t>sau</a:t>
            </a:r>
            <a:r>
              <a:rPr lang="en-US" dirty="0">
                <a:solidFill>
                  <a:schemeClr val="tx1"/>
                </a:solidFill>
              </a:rPr>
              <a:t> sub forma de </a:t>
            </a:r>
            <a:r>
              <a:rPr lang="en-US" dirty="0" err="1">
                <a:solidFill>
                  <a:schemeClr val="tx1"/>
                </a:solidFill>
              </a:rPr>
              <a:t>subventii</a:t>
            </a:r>
            <a:r>
              <a:rPr lang="en-US" dirty="0">
                <a:solidFill>
                  <a:schemeClr val="tx1"/>
                </a:solidFill>
              </a:rPr>
              <a:t> se </a:t>
            </a:r>
            <a:r>
              <a:rPr lang="en-US" dirty="0" err="1">
                <a:solidFill>
                  <a:schemeClr val="tx1"/>
                </a:solidFill>
              </a:rPr>
              <a:t>vor</a:t>
            </a:r>
            <a:r>
              <a:rPr lang="en-US" dirty="0">
                <a:solidFill>
                  <a:schemeClr val="tx1"/>
                </a:solidFill>
              </a:rPr>
              <a:t> </a:t>
            </a:r>
            <a:r>
              <a:rPr lang="en-US" dirty="0" err="1">
                <a:solidFill>
                  <a:schemeClr val="tx1"/>
                </a:solidFill>
              </a:rPr>
              <a:t>intocmi</a:t>
            </a:r>
            <a:r>
              <a:rPr lang="en-US" dirty="0">
                <a:solidFill>
                  <a:schemeClr val="tx1"/>
                </a:solidFill>
              </a:rPr>
              <a:t> </a:t>
            </a:r>
            <a:r>
              <a:rPr lang="en-US" dirty="0" err="1">
                <a:solidFill>
                  <a:schemeClr val="tx1"/>
                </a:solidFill>
              </a:rPr>
              <a:t>formulele</a:t>
            </a:r>
            <a:r>
              <a:rPr lang="en-US" dirty="0">
                <a:solidFill>
                  <a:schemeClr val="tx1"/>
                </a:solidFill>
              </a:rPr>
              <a:t> </a:t>
            </a:r>
            <a:r>
              <a:rPr lang="en-US" dirty="0" err="1">
                <a:solidFill>
                  <a:schemeClr val="tx1"/>
                </a:solidFill>
              </a:rPr>
              <a:t>contabile</a:t>
            </a:r>
            <a:r>
              <a:rPr lang="en-US" dirty="0">
                <a:solidFill>
                  <a:schemeClr val="tx1"/>
                </a:solidFill>
              </a:rPr>
              <a:t>:</a:t>
            </a:r>
            <a:r>
              <a:rPr lang="en-US" dirty="0"/>
              <a:t/>
            </a:r>
            <a:br>
              <a:rPr lang="en-US" dirty="0"/>
            </a:br>
            <a:endParaRPr lang="ro-RO"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42640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r>
              <a:rPr lang="en-US" sz="2200" dirty="0" smtClean="0">
                <a:solidFill>
                  <a:schemeClr val="tx1"/>
                </a:solidFill>
              </a:rPr>
              <a:t>1. </a:t>
            </a:r>
            <a:r>
              <a:rPr lang="ro-RO" sz="2200" dirty="0" smtClean="0">
                <a:solidFill>
                  <a:schemeClr val="tx1"/>
                </a:solidFill>
              </a:rPr>
              <a:t>Reflectarea </a:t>
            </a:r>
            <a:r>
              <a:rPr lang="ro-RO" sz="2200" dirty="0">
                <a:solidFill>
                  <a:schemeClr val="tx1"/>
                </a:solidFill>
              </a:rPr>
              <a:t>valorii obiectelor primite sub forma de subventii:</a:t>
            </a:r>
            <a:br>
              <a:rPr lang="ro-RO" sz="2200" dirty="0">
                <a:solidFill>
                  <a:schemeClr val="tx1"/>
                </a:solidFill>
              </a:rPr>
            </a:br>
            <a:r>
              <a:rPr lang="ro-RO" sz="2200" b="1" i="1" dirty="0">
                <a:solidFill>
                  <a:schemeClr val="tx1"/>
                </a:solidFill>
              </a:rPr>
              <a:t>Dt 121, 123</a:t>
            </a:r>
            <a:br>
              <a:rPr lang="ro-RO" sz="2200" b="1" i="1" dirty="0">
                <a:solidFill>
                  <a:schemeClr val="tx1"/>
                </a:solidFill>
              </a:rPr>
            </a:br>
            <a:r>
              <a:rPr lang="ro-RO" sz="2200" b="1" i="1" dirty="0">
                <a:solidFill>
                  <a:schemeClr val="tx1"/>
                </a:solidFill>
              </a:rPr>
              <a:t>Ct 424</a:t>
            </a:r>
            <a:br>
              <a:rPr lang="ro-RO" sz="2200" b="1" i="1" dirty="0">
                <a:solidFill>
                  <a:schemeClr val="tx1"/>
                </a:solidFill>
              </a:rPr>
            </a:br>
            <a:r>
              <a:rPr lang="en-US" sz="2200" dirty="0" smtClean="0">
                <a:solidFill>
                  <a:schemeClr val="tx1"/>
                </a:solidFill>
              </a:rPr>
              <a:t>2. </a:t>
            </a:r>
            <a:r>
              <a:rPr lang="ro-RO" sz="2200" dirty="0" smtClean="0">
                <a:solidFill>
                  <a:schemeClr val="tx1"/>
                </a:solidFill>
              </a:rPr>
              <a:t>Reflectarea </a:t>
            </a:r>
            <a:r>
              <a:rPr lang="ro-RO" sz="2200" dirty="0">
                <a:solidFill>
                  <a:schemeClr val="tx1"/>
                </a:solidFill>
              </a:rPr>
              <a:t>valorii obiectelor primite cu titlu gratuit de la alte intreprinderi si persoane:</a:t>
            </a:r>
            <a:br>
              <a:rPr lang="ro-RO" sz="2200" dirty="0">
                <a:solidFill>
                  <a:schemeClr val="tx1"/>
                </a:solidFill>
              </a:rPr>
            </a:br>
            <a:r>
              <a:rPr lang="ro-RO" sz="2200" b="1" i="1" dirty="0">
                <a:solidFill>
                  <a:schemeClr val="tx1"/>
                </a:solidFill>
              </a:rPr>
              <a:t>Dt 121, 123</a:t>
            </a:r>
            <a:br>
              <a:rPr lang="ro-RO" sz="2200" b="1" i="1" dirty="0">
                <a:solidFill>
                  <a:schemeClr val="tx1"/>
                </a:solidFill>
              </a:rPr>
            </a:br>
            <a:r>
              <a:rPr lang="ro-RO" sz="2200" b="1" i="1" dirty="0">
                <a:solidFill>
                  <a:schemeClr val="tx1"/>
                </a:solidFill>
              </a:rPr>
              <a:t>Ct 622</a:t>
            </a:r>
            <a:br>
              <a:rPr lang="ro-RO" sz="2200" b="1" i="1" dirty="0">
                <a:solidFill>
                  <a:schemeClr val="tx1"/>
                </a:solidFill>
              </a:rPr>
            </a:br>
            <a:r>
              <a:rPr lang="en-US" sz="2200" dirty="0" smtClean="0">
                <a:solidFill>
                  <a:schemeClr val="tx1"/>
                </a:solidFill>
              </a:rPr>
              <a:t>3. </a:t>
            </a:r>
            <a:r>
              <a:rPr lang="ro-RO" sz="2200" dirty="0" smtClean="0">
                <a:solidFill>
                  <a:schemeClr val="tx1"/>
                </a:solidFill>
              </a:rPr>
              <a:t>Reflectarea </a:t>
            </a:r>
            <a:r>
              <a:rPr lang="ro-RO" sz="2200" dirty="0">
                <a:solidFill>
                  <a:schemeClr val="tx1"/>
                </a:solidFill>
              </a:rPr>
              <a:t>consumurilor aferente primirii obiectelor si pregatirii acestora pentru utilizare dupa destinatie:</a:t>
            </a:r>
            <a:br>
              <a:rPr lang="ro-RO" sz="2200" dirty="0">
                <a:solidFill>
                  <a:schemeClr val="tx1"/>
                </a:solidFill>
              </a:rPr>
            </a:br>
            <a:r>
              <a:rPr lang="ro-RO" sz="2200" b="1" i="1" dirty="0">
                <a:solidFill>
                  <a:schemeClr val="tx1"/>
                </a:solidFill>
              </a:rPr>
              <a:t>Dt 121 </a:t>
            </a:r>
            <a:br>
              <a:rPr lang="ro-RO" sz="2200" b="1" i="1" dirty="0">
                <a:solidFill>
                  <a:schemeClr val="tx1"/>
                </a:solidFill>
              </a:rPr>
            </a:br>
            <a:r>
              <a:rPr lang="ro-RO" sz="2200" b="1" i="1" dirty="0">
                <a:solidFill>
                  <a:schemeClr val="tx1"/>
                </a:solidFill>
              </a:rPr>
              <a:t>Ct211, 213, 226, 521, 531, 532, 533, 534, </a:t>
            </a:r>
            <a:r>
              <a:rPr lang="ro-RO" sz="2200" b="1" i="1" dirty="0" smtClean="0">
                <a:solidFill>
                  <a:schemeClr val="tx1"/>
                </a:solidFill>
              </a:rPr>
              <a:t>8</a:t>
            </a:r>
            <a:r>
              <a:rPr lang="en-US" sz="2200" b="1" i="1" dirty="0" smtClean="0">
                <a:solidFill>
                  <a:schemeClr val="tx1"/>
                </a:solidFill>
              </a:rPr>
              <a:t>12, etc.</a:t>
            </a:r>
            <a:r>
              <a:rPr lang="ro-RO" sz="1600" b="1" i="1" dirty="0">
                <a:solidFill>
                  <a:srgbClr val="002060"/>
                </a:solidFill>
              </a:rPr>
              <a:t/>
            </a:r>
            <a:br>
              <a:rPr lang="ro-RO" sz="1600" b="1" i="1" dirty="0">
                <a:solidFill>
                  <a:srgbClr val="002060"/>
                </a:solidFill>
              </a:rPr>
            </a:br>
            <a:r>
              <a:rPr lang="ro-RO" sz="1600" b="1" i="1" dirty="0">
                <a:solidFill>
                  <a:srgbClr val="002060"/>
                </a:solidFill>
              </a:rPr>
              <a:t/>
            </a:r>
            <a:br>
              <a:rPr lang="ro-RO" sz="1600" b="1" i="1" dirty="0">
                <a:solidFill>
                  <a:srgbClr val="002060"/>
                </a:solidFill>
              </a:rPr>
            </a:br>
            <a:endParaRPr lang="ro-RO" sz="1600" b="1" i="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033080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normAutofit fontScale="90000"/>
          </a:bodyPr>
          <a:lstStyle/>
          <a:p>
            <a:pPr marL="457200" indent="-457200"/>
            <a:r>
              <a:rPr lang="en-US" dirty="0" smtClean="0">
                <a:solidFill>
                  <a:schemeClr val="tx1"/>
                </a:solidFill>
              </a:rPr>
              <a:t>      </a:t>
            </a:r>
            <a:r>
              <a:rPr lang="en-US" sz="2700" dirty="0" smtClean="0">
                <a:solidFill>
                  <a:schemeClr val="tx1"/>
                </a:solidFill>
                <a:latin typeface="Times New Roman" panose="02020603050405020304" pitchFamily="18" charset="0"/>
                <a:cs typeface="Times New Roman" panose="02020603050405020304" pitchFamily="18" charset="0"/>
              </a:rPr>
              <a:t>4. </a:t>
            </a:r>
            <a:r>
              <a:rPr lang="ro-RO" sz="2700" dirty="0" smtClean="0">
                <a:solidFill>
                  <a:schemeClr val="tx1"/>
                </a:solidFill>
                <a:latin typeface="Times New Roman" panose="02020603050405020304" pitchFamily="18" charset="0"/>
                <a:cs typeface="Times New Roman" panose="02020603050405020304" pitchFamily="18" charset="0"/>
              </a:rPr>
              <a:t>Reflectarea </a:t>
            </a:r>
            <a:r>
              <a:rPr lang="ro-RO" sz="2700" dirty="0">
                <a:solidFill>
                  <a:schemeClr val="tx1"/>
                </a:solidFill>
                <a:latin typeface="Times New Roman" panose="02020603050405020304" pitchFamily="18" charset="0"/>
                <a:cs typeface="Times New Roman" panose="02020603050405020304" pitchFamily="18" charset="0"/>
              </a:rPr>
              <a:t>punerii in functiune a obiectelor primite cu titlu gratuit:</a:t>
            </a:r>
            <a:br>
              <a:rPr lang="ro-RO" sz="2700" dirty="0">
                <a:solidFill>
                  <a:schemeClr val="tx1"/>
                </a:solidFill>
                <a:latin typeface="Times New Roman" panose="02020603050405020304" pitchFamily="18" charset="0"/>
                <a:cs typeface="Times New Roman" panose="02020603050405020304" pitchFamily="18" charset="0"/>
              </a:rPr>
            </a:br>
            <a:r>
              <a:rPr lang="ro-RO" sz="2700" b="1" i="1" dirty="0">
                <a:solidFill>
                  <a:schemeClr val="tx1"/>
                </a:solidFill>
                <a:latin typeface="Times New Roman" panose="02020603050405020304" pitchFamily="18" charset="0"/>
                <a:cs typeface="Times New Roman" panose="02020603050405020304" pitchFamily="18" charset="0"/>
              </a:rPr>
              <a:t>Dt 123 Ct </a:t>
            </a:r>
            <a:r>
              <a:rPr lang="ro-RO" sz="2700" b="1" i="1" dirty="0" smtClean="0">
                <a:solidFill>
                  <a:schemeClr val="tx1"/>
                </a:solidFill>
                <a:latin typeface="Times New Roman" panose="02020603050405020304" pitchFamily="18" charset="0"/>
                <a:cs typeface="Times New Roman" panose="02020603050405020304" pitchFamily="18" charset="0"/>
              </a:rPr>
              <a:t>121</a:t>
            </a:r>
            <a:r>
              <a:rPr lang="en-US" sz="2700" dirty="0" smtClean="0">
                <a:solidFill>
                  <a:schemeClr val="tx1"/>
                </a:solidFill>
                <a:latin typeface="Times New Roman" panose="02020603050405020304" pitchFamily="18" charset="0"/>
                <a:cs typeface="Times New Roman" panose="02020603050405020304" pitchFamily="18" charset="0"/>
              </a:rPr>
              <a:t/>
            </a:r>
            <a:br>
              <a:rPr lang="en-US" sz="2700" dirty="0" smtClean="0">
                <a:solidFill>
                  <a:schemeClr val="tx1"/>
                </a:solidFill>
                <a:latin typeface="Times New Roman" panose="02020603050405020304" pitchFamily="18" charset="0"/>
                <a:cs typeface="Times New Roman" panose="02020603050405020304" pitchFamily="18" charset="0"/>
              </a:rPr>
            </a:br>
            <a:r>
              <a:rPr lang="en-US" sz="2700" dirty="0" smtClean="0">
                <a:solidFill>
                  <a:schemeClr val="tx1"/>
                </a:solidFill>
                <a:latin typeface="Times New Roman" panose="02020603050405020304" pitchFamily="18" charset="0"/>
                <a:cs typeface="Times New Roman" panose="02020603050405020304" pitchFamily="18" charset="0"/>
              </a:rPr>
              <a:t>5. </a:t>
            </a:r>
            <a:r>
              <a:rPr lang="ro-RO" sz="2700" dirty="0" smtClean="0">
                <a:solidFill>
                  <a:schemeClr val="tx1"/>
                </a:solidFill>
                <a:latin typeface="Times New Roman" panose="02020603050405020304" pitchFamily="18" charset="0"/>
                <a:cs typeface="Times New Roman" panose="02020603050405020304" pitchFamily="18" charset="0"/>
              </a:rPr>
              <a:t>Raportarea </a:t>
            </a:r>
            <a:r>
              <a:rPr lang="ro-RO" sz="2700" dirty="0">
                <a:solidFill>
                  <a:schemeClr val="tx1"/>
                </a:solidFill>
                <a:latin typeface="Times New Roman" panose="02020603050405020304" pitchFamily="18" charset="0"/>
                <a:cs typeface="Times New Roman" panose="02020603050405020304" pitchFamily="18" charset="0"/>
              </a:rPr>
              <a:t>sumei subventiei primite la majorarea capitalului secundar:</a:t>
            </a:r>
            <a:br>
              <a:rPr lang="ro-RO" sz="2700" dirty="0">
                <a:solidFill>
                  <a:schemeClr val="tx1"/>
                </a:solidFill>
                <a:latin typeface="Times New Roman" panose="02020603050405020304" pitchFamily="18" charset="0"/>
                <a:cs typeface="Times New Roman" panose="02020603050405020304" pitchFamily="18" charset="0"/>
              </a:rPr>
            </a:br>
            <a:r>
              <a:rPr lang="ro-RO" sz="2700" b="1" i="1" dirty="0">
                <a:solidFill>
                  <a:schemeClr val="tx1"/>
                </a:solidFill>
                <a:latin typeface="Times New Roman" panose="02020603050405020304" pitchFamily="18" charset="0"/>
                <a:cs typeface="Times New Roman" panose="02020603050405020304" pitchFamily="18" charset="0"/>
              </a:rPr>
              <a:t>Dt 424 Ct 342</a:t>
            </a:r>
            <a:r>
              <a:rPr lang="ro-RO" sz="2700" dirty="0">
                <a:solidFill>
                  <a:schemeClr val="tx1"/>
                </a:solidFill>
                <a:latin typeface="Times New Roman" panose="02020603050405020304" pitchFamily="18" charset="0"/>
                <a:cs typeface="Times New Roman" panose="02020603050405020304" pitchFamily="18" charset="0"/>
              </a:rPr>
              <a:t/>
            </a:r>
            <a:br>
              <a:rPr lang="ro-RO" sz="2700" dirty="0">
                <a:solidFill>
                  <a:schemeClr val="tx1"/>
                </a:solidFill>
                <a:latin typeface="Times New Roman" panose="02020603050405020304" pitchFamily="18" charset="0"/>
                <a:cs typeface="Times New Roman" panose="02020603050405020304" pitchFamily="18" charset="0"/>
              </a:rPr>
            </a:br>
            <a:r>
              <a:rPr lang="en-US" sz="2700" dirty="0">
                <a:solidFill>
                  <a:srgbClr val="FF0000"/>
                </a:solidFill>
                <a:latin typeface="Times New Roman" panose="02020603050405020304" pitchFamily="18" charset="0"/>
                <a:cs typeface="Times New Roman" panose="02020603050405020304" pitchFamily="18" charset="0"/>
              </a:rPr>
              <a:t>6</a:t>
            </a:r>
            <a:r>
              <a:rPr lang="en-US" sz="2700" dirty="0" smtClean="0">
                <a:solidFill>
                  <a:srgbClr val="FF0000"/>
                </a:solidFill>
                <a:latin typeface="Times New Roman" panose="02020603050405020304" pitchFamily="18" charset="0"/>
                <a:cs typeface="Times New Roman" panose="02020603050405020304" pitchFamily="18" charset="0"/>
              </a:rPr>
              <a:t>. </a:t>
            </a:r>
            <a:r>
              <a:rPr lang="ro-RO" sz="2700" dirty="0" smtClean="0">
                <a:solidFill>
                  <a:srgbClr val="FF0000"/>
                </a:solidFill>
                <a:latin typeface="Times New Roman" panose="02020603050405020304" pitchFamily="18" charset="0"/>
                <a:cs typeface="Times New Roman" panose="02020603050405020304" pitchFamily="18" charset="0"/>
              </a:rPr>
              <a:t>Decontarea </a:t>
            </a:r>
            <a:r>
              <a:rPr lang="ro-RO" sz="2700" dirty="0">
                <a:solidFill>
                  <a:srgbClr val="FF0000"/>
                </a:solidFill>
                <a:latin typeface="Times New Roman" panose="02020603050405020304" pitchFamily="18" charset="0"/>
                <a:cs typeface="Times New Roman" panose="02020603050405020304" pitchFamily="18" charset="0"/>
              </a:rPr>
              <a:t>la venituri din activitatea financiara a sumei subventiilor aferenta anului de gestiune curent:</a:t>
            </a:r>
            <a:br>
              <a:rPr lang="ro-RO" sz="2700" dirty="0">
                <a:solidFill>
                  <a:srgbClr val="FF0000"/>
                </a:solidFill>
                <a:latin typeface="Times New Roman" panose="02020603050405020304" pitchFamily="18" charset="0"/>
                <a:cs typeface="Times New Roman" panose="02020603050405020304" pitchFamily="18" charset="0"/>
              </a:rPr>
            </a:br>
            <a:r>
              <a:rPr lang="ro-RO" sz="2700" b="1" i="1" dirty="0">
                <a:solidFill>
                  <a:srgbClr val="FF0000"/>
                </a:solidFill>
                <a:latin typeface="Times New Roman" panose="02020603050405020304" pitchFamily="18" charset="0"/>
                <a:cs typeface="Times New Roman" panose="02020603050405020304" pitchFamily="18" charset="0"/>
              </a:rPr>
              <a:t>Dt 342 Ct 622</a:t>
            </a:r>
            <a:r>
              <a:rPr lang="ro-RO" sz="2700" dirty="0">
                <a:solidFill>
                  <a:srgbClr val="FF0000"/>
                </a:solidFill>
                <a:latin typeface="Times New Roman" panose="02020603050405020304" pitchFamily="18" charset="0"/>
                <a:cs typeface="Times New Roman" panose="02020603050405020304" pitchFamily="18" charset="0"/>
              </a:rPr>
              <a:t/>
            </a:r>
            <a:br>
              <a:rPr lang="ro-RO" sz="2700" dirty="0">
                <a:solidFill>
                  <a:srgbClr val="FF0000"/>
                </a:solidFill>
                <a:latin typeface="Times New Roman" panose="02020603050405020304" pitchFamily="18" charset="0"/>
                <a:cs typeface="Times New Roman" panose="02020603050405020304" pitchFamily="18" charset="0"/>
              </a:rPr>
            </a:br>
            <a:r>
              <a:rPr lang="en-US" sz="2700" dirty="0">
                <a:solidFill>
                  <a:srgbClr val="FF0000"/>
                </a:solidFill>
                <a:latin typeface="Times New Roman" panose="02020603050405020304" pitchFamily="18" charset="0"/>
                <a:cs typeface="Times New Roman" panose="02020603050405020304" pitchFamily="18" charset="0"/>
              </a:rPr>
              <a:t>7</a:t>
            </a:r>
            <a:r>
              <a:rPr lang="en-US" sz="2700" dirty="0" smtClean="0">
                <a:solidFill>
                  <a:srgbClr val="FF0000"/>
                </a:solidFill>
                <a:latin typeface="Times New Roman" panose="02020603050405020304" pitchFamily="18" charset="0"/>
                <a:cs typeface="Times New Roman" panose="02020603050405020304" pitchFamily="18" charset="0"/>
              </a:rPr>
              <a:t>. </a:t>
            </a:r>
            <a:r>
              <a:rPr lang="ro-RO" sz="2700" dirty="0" smtClean="0">
                <a:solidFill>
                  <a:srgbClr val="FF0000"/>
                </a:solidFill>
                <a:latin typeface="Times New Roman" panose="02020603050405020304" pitchFamily="18" charset="0"/>
                <a:cs typeface="Times New Roman" panose="02020603050405020304" pitchFamily="18" charset="0"/>
              </a:rPr>
              <a:t>Restituirea </a:t>
            </a:r>
            <a:r>
              <a:rPr lang="ro-RO" sz="2700" dirty="0">
                <a:solidFill>
                  <a:srgbClr val="FF0000"/>
                </a:solidFill>
                <a:latin typeface="Times New Roman" panose="02020603050405020304" pitchFamily="18" charset="0"/>
                <a:cs typeface="Times New Roman" panose="02020603050405020304" pitchFamily="18" charset="0"/>
              </a:rPr>
              <a:t>subventiilor neutilizate sau utilozate nu dupa destinatie:</a:t>
            </a:r>
            <a:br>
              <a:rPr lang="ro-RO" sz="2700" dirty="0">
                <a:solidFill>
                  <a:srgbClr val="FF0000"/>
                </a:solidFill>
                <a:latin typeface="Times New Roman" panose="02020603050405020304" pitchFamily="18" charset="0"/>
                <a:cs typeface="Times New Roman" panose="02020603050405020304" pitchFamily="18" charset="0"/>
              </a:rPr>
            </a:br>
            <a:r>
              <a:rPr lang="ro-RO" sz="2700" b="1" i="1" dirty="0">
                <a:solidFill>
                  <a:srgbClr val="FF0000"/>
                </a:solidFill>
                <a:latin typeface="Times New Roman" panose="02020603050405020304" pitchFamily="18" charset="0"/>
                <a:cs typeface="Times New Roman" panose="02020603050405020304" pitchFamily="18" charset="0"/>
              </a:rPr>
              <a:t>Dt 424 Ct 242</a:t>
            </a:r>
            <a:r>
              <a:rPr lang="ro-RO" dirty="0">
                <a:solidFill>
                  <a:srgbClr val="FF0000"/>
                </a:solidFill>
              </a:rPr>
              <a:t/>
            </a:r>
            <a:br>
              <a:rPr lang="ro-RO" dirty="0">
                <a:solidFill>
                  <a:srgbClr val="FF0000"/>
                </a:solidFill>
              </a:rPr>
            </a:br>
            <a:endParaRPr lang="ro-RO" dirty="0">
              <a:solidFill>
                <a:srgbClr val="FF000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987728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35093" y="1866994"/>
            <a:ext cx="8839199" cy="4991006"/>
          </a:xfrm>
        </p:spPr>
        <p:txBody>
          <a:bodyPr/>
          <a:lstStyle/>
          <a:p>
            <a:r>
              <a:rPr lang="vi-VN" b="1" dirty="0">
                <a:solidFill>
                  <a:srgbClr val="002060"/>
                </a:solidFill>
              </a:rPr>
              <a:t>Alte intrări a mijloacelor de transport şi mecanismelor (primire ca cotă în capitalul Social, reflectarea plusurilor de inventar etc</a:t>
            </a:r>
            <a:r>
              <a:rPr lang="vi-VN" b="1" dirty="0" smtClean="0">
                <a:solidFill>
                  <a:srgbClr val="002060"/>
                </a:solidFill>
              </a:rPr>
              <a:t>.)</a:t>
            </a:r>
            <a:r>
              <a:rPr lang="en-US" b="1" dirty="0" smtClean="0">
                <a:solidFill>
                  <a:srgbClr val="002060"/>
                </a:solidFill>
              </a:rPr>
              <a:t>:</a:t>
            </a:r>
            <a:r>
              <a:rPr lang="en-US" sz="2500" b="1" dirty="0" smtClean="0">
                <a:solidFill>
                  <a:srgbClr val="002060"/>
                </a:solidFill>
              </a:rPr>
              <a:t/>
            </a:r>
            <a:br>
              <a:rPr lang="en-US" sz="2500" b="1" dirty="0" smtClean="0">
                <a:solidFill>
                  <a:srgbClr val="002060"/>
                </a:solidFill>
              </a:rPr>
            </a:br>
            <a:r>
              <a:rPr lang="en-US" sz="2500" b="1" dirty="0" smtClean="0">
                <a:solidFill>
                  <a:srgbClr val="002060"/>
                </a:solidFill>
              </a:rPr>
              <a:t>   </a:t>
            </a:r>
            <a:r>
              <a:rPr lang="en-US" sz="2200" dirty="0" err="1" smtClean="0">
                <a:solidFill>
                  <a:schemeClr val="tx1"/>
                </a:solidFill>
              </a:rPr>
              <a:t>Mijloacele</a:t>
            </a:r>
            <a:r>
              <a:rPr lang="en-US" sz="2200" dirty="0" smtClean="0">
                <a:solidFill>
                  <a:schemeClr val="tx1"/>
                </a:solidFill>
              </a:rPr>
              <a:t> </a:t>
            </a:r>
            <a:r>
              <a:rPr lang="en-US" sz="2200" dirty="0">
                <a:solidFill>
                  <a:schemeClr val="tx1"/>
                </a:solidFill>
              </a:rPr>
              <a:t>fixe pot fi primate sub forma de </a:t>
            </a:r>
            <a:r>
              <a:rPr lang="en-US" sz="2200" dirty="0" err="1">
                <a:solidFill>
                  <a:schemeClr val="tx1"/>
                </a:solidFill>
              </a:rPr>
              <a:t>aport</a:t>
            </a:r>
            <a:r>
              <a:rPr lang="en-US" sz="2200" dirty="0">
                <a:solidFill>
                  <a:schemeClr val="tx1"/>
                </a:solidFill>
              </a:rPr>
              <a:t> la </a:t>
            </a:r>
            <a:r>
              <a:rPr lang="en-US" sz="2200" dirty="0" err="1">
                <a:solidFill>
                  <a:schemeClr val="tx1"/>
                </a:solidFill>
              </a:rPr>
              <a:t>capitalul</a:t>
            </a:r>
            <a:r>
              <a:rPr lang="en-US" sz="2200" dirty="0">
                <a:solidFill>
                  <a:schemeClr val="tx1"/>
                </a:solidFill>
              </a:rPr>
              <a:t> social </a:t>
            </a:r>
            <a:r>
              <a:rPr lang="en-US" sz="2200" dirty="0" err="1">
                <a:solidFill>
                  <a:schemeClr val="tx1"/>
                </a:solidFill>
              </a:rPr>
              <a:t>atat</a:t>
            </a:r>
            <a:r>
              <a:rPr lang="en-US" sz="2200" dirty="0">
                <a:solidFill>
                  <a:schemeClr val="tx1"/>
                </a:solidFill>
              </a:rPr>
              <a:t> la </a:t>
            </a:r>
            <a:r>
              <a:rPr lang="en-US" sz="2200" dirty="0" err="1">
                <a:solidFill>
                  <a:schemeClr val="tx1"/>
                </a:solidFill>
              </a:rPr>
              <a:t>crearea</a:t>
            </a:r>
            <a:r>
              <a:rPr lang="en-US" sz="2200" dirty="0">
                <a:solidFill>
                  <a:schemeClr val="tx1"/>
                </a:solidFill>
              </a:rPr>
              <a:t> </a:t>
            </a:r>
            <a:r>
              <a:rPr lang="en-US" sz="2200" dirty="0" err="1">
                <a:solidFill>
                  <a:schemeClr val="tx1"/>
                </a:solidFill>
              </a:rPr>
              <a:t>intreprinderii</a:t>
            </a:r>
            <a:r>
              <a:rPr lang="en-US" sz="2200" dirty="0">
                <a:solidFill>
                  <a:schemeClr val="tx1"/>
                </a:solidFill>
              </a:rPr>
              <a:t>, cat </a:t>
            </a:r>
            <a:r>
              <a:rPr lang="en-US" sz="2200" dirty="0" err="1">
                <a:solidFill>
                  <a:schemeClr val="tx1"/>
                </a:solidFill>
              </a:rPr>
              <a:t>si</a:t>
            </a:r>
            <a:r>
              <a:rPr lang="en-US" sz="2200" dirty="0">
                <a:solidFill>
                  <a:schemeClr val="tx1"/>
                </a:solidFill>
              </a:rPr>
              <a:t> la </a:t>
            </a:r>
            <a:r>
              <a:rPr lang="en-US" sz="2200" dirty="0" err="1">
                <a:solidFill>
                  <a:schemeClr val="tx1"/>
                </a:solidFill>
              </a:rPr>
              <a:t>operarea</a:t>
            </a:r>
            <a:r>
              <a:rPr lang="en-US" sz="2200" dirty="0">
                <a:solidFill>
                  <a:schemeClr val="tx1"/>
                </a:solidFill>
              </a:rPr>
              <a:t> </a:t>
            </a:r>
            <a:r>
              <a:rPr lang="en-US" sz="2200" dirty="0" err="1">
                <a:solidFill>
                  <a:schemeClr val="tx1"/>
                </a:solidFill>
              </a:rPr>
              <a:t>modificarilor</a:t>
            </a:r>
            <a:r>
              <a:rPr lang="en-US" sz="2200" dirty="0">
                <a:solidFill>
                  <a:schemeClr val="tx1"/>
                </a:solidFill>
              </a:rPr>
              <a:t> in </a:t>
            </a:r>
            <a:r>
              <a:rPr lang="en-US" sz="2200" dirty="0" err="1">
                <a:solidFill>
                  <a:schemeClr val="tx1"/>
                </a:solidFill>
              </a:rPr>
              <a:t>actele</a:t>
            </a:r>
            <a:r>
              <a:rPr lang="en-US" sz="2200" dirty="0">
                <a:solidFill>
                  <a:schemeClr val="tx1"/>
                </a:solidFill>
              </a:rPr>
              <a:t> de </a:t>
            </a:r>
            <a:r>
              <a:rPr lang="en-US" sz="2200" dirty="0" err="1">
                <a:solidFill>
                  <a:schemeClr val="tx1"/>
                </a:solidFill>
              </a:rPr>
              <a:t>constituire</a:t>
            </a:r>
            <a:r>
              <a:rPr lang="en-US" sz="2200" dirty="0">
                <a:solidFill>
                  <a:schemeClr val="tx1"/>
                </a:solidFill>
              </a:rPr>
              <a:t> a </a:t>
            </a:r>
            <a:r>
              <a:rPr lang="en-US" sz="2200" dirty="0" err="1">
                <a:solidFill>
                  <a:schemeClr val="tx1"/>
                </a:solidFill>
              </a:rPr>
              <a:t>acestora</a:t>
            </a:r>
            <a:r>
              <a:rPr lang="en-US" sz="2200" dirty="0">
                <a:solidFill>
                  <a:schemeClr val="tx1"/>
                </a:solidFill>
              </a:rPr>
              <a:t>.</a:t>
            </a:r>
            <a:br>
              <a:rPr lang="en-US" sz="2200" dirty="0">
                <a:solidFill>
                  <a:schemeClr val="tx1"/>
                </a:solidFill>
              </a:rPr>
            </a:br>
            <a:r>
              <a:rPr lang="en-US" sz="2200" dirty="0">
                <a:solidFill>
                  <a:schemeClr val="tx1"/>
                </a:solidFill>
              </a:rPr>
              <a:t>   </a:t>
            </a:r>
            <a:r>
              <a:rPr lang="en-US" sz="2200" dirty="0" err="1">
                <a:solidFill>
                  <a:schemeClr val="tx1"/>
                </a:solidFill>
              </a:rPr>
              <a:t>Formulele</a:t>
            </a:r>
            <a:r>
              <a:rPr lang="en-US" sz="2200" dirty="0">
                <a:solidFill>
                  <a:schemeClr val="tx1"/>
                </a:solidFill>
              </a:rPr>
              <a:t> </a:t>
            </a:r>
            <a:r>
              <a:rPr lang="en-US" sz="2200" dirty="0" err="1">
                <a:solidFill>
                  <a:schemeClr val="tx1"/>
                </a:solidFill>
              </a:rPr>
              <a:t>contabile</a:t>
            </a:r>
            <a:r>
              <a:rPr lang="en-US" sz="2200" dirty="0">
                <a:solidFill>
                  <a:schemeClr val="tx1"/>
                </a:solidFill>
              </a:rPr>
              <a:t> </a:t>
            </a:r>
            <a:r>
              <a:rPr lang="en-US" sz="2200" dirty="0" err="1">
                <a:solidFill>
                  <a:schemeClr val="tx1"/>
                </a:solidFill>
              </a:rPr>
              <a:t>aferente</a:t>
            </a:r>
            <a:r>
              <a:rPr lang="en-US" sz="2200" dirty="0">
                <a:solidFill>
                  <a:schemeClr val="tx1"/>
                </a:solidFill>
              </a:rPr>
              <a:t> </a:t>
            </a:r>
            <a:r>
              <a:rPr lang="en-US" sz="2200" dirty="0" err="1">
                <a:solidFill>
                  <a:schemeClr val="tx1"/>
                </a:solidFill>
              </a:rPr>
              <a:t>operatiunilor</a:t>
            </a:r>
            <a:r>
              <a:rPr lang="en-US" sz="2200" dirty="0">
                <a:solidFill>
                  <a:schemeClr val="tx1"/>
                </a:solidFill>
              </a:rPr>
              <a:t> de </a:t>
            </a:r>
            <a:r>
              <a:rPr lang="en-US" sz="2200" dirty="0" err="1">
                <a:solidFill>
                  <a:schemeClr val="tx1"/>
                </a:solidFill>
              </a:rPr>
              <a:t>intrare</a:t>
            </a:r>
            <a:r>
              <a:rPr lang="en-US" sz="2200" dirty="0">
                <a:solidFill>
                  <a:schemeClr val="tx1"/>
                </a:solidFill>
              </a:rPr>
              <a:t> a </a:t>
            </a:r>
            <a:r>
              <a:rPr lang="en-US" sz="2200" dirty="0" err="1">
                <a:solidFill>
                  <a:schemeClr val="tx1"/>
                </a:solidFill>
              </a:rPr>
              <a:t>mijloacelor</a:t>
            </a:r>
            <a:r>
              <a:rPr lang="en-US" sz="2200" dirty="0">
                <a:solidFill>
                  <a:schemeClr val="tx1"/>
                </a:solidFill>
              </a:rPr>
              <a:t> de transport/ </a:t>
            </a:r>
            <a:r>
              <a:rPr lang="en-US" sz="2200" dirty="0" err="1">
                <a:solidFill>
                  <a:schemeClr val="tx1"/>
                </a:solidFill>
              </a:rPr>
              <a:t>mecanismelor</a:t>
            </a:r>
            <a:r>
              <a:rPr lang="en-US" sz="2200" dirty="0">
                <a:solidFill>
                  <a:schemeClr val="tx1"/>
                </a:solidFill>
              </a:rPr>
              <a:t> sub forma de </a:t>
            </a:r>
            <a:r>
              <a:rPr lang="en-US" sz="2200" dirty="0" err="1">
                <a:solidFill>
                  <a:schemeClr val="tx1"/>
                </a:solidFill>
              </a:rPr>
              <a:t>aport</a:t>
            </a:r>
            <a:r>
              <a:rPr lang="en-US" sz="2200" dirty="0">
                <a:solidFill>
                  <a:schemeClr val="tx1"/>
                </a:solidFill>
              </a:rPr>
              <a:t> la </a:t>
            </a:r>
            <a:r>
              <a:rPr lang="en-US" sz="2200" dirty="0" err="1">
                <a:solidFill>
                  <a:schemeClr val="tx1"/>
                </a:solidFill>
              </a:rPr>
              <a:t>capitalul</a:t>
            </a:r>
            <a:r>
              <a:rPr lang="en-US" sz="2200" dirty="0">
                <a:solidFill>
                  <a:schemeClr val="tx1"/>
                </a:solidFill>
              </a:rPr>
              <a:t> social </a:t>
            </a:r>
            <a:r>
              <a:rPr lang="en-US" sz="2200" dirty="0" err="1">
                <a:solidFill>
                  <a:schemeClr val="tx1"/>
                </a:solidFill>
              </a:rPr>
              <a:t>sunt</a:t>
            </a:r>
            <a:r>
              <a:rPr lang="en-US" sz="2200" dirty="0">
                <a:solidFill>
                  <a:schemeClr val="tx1"/>
                </a:solidFill>
              </a:rPr>
              <a:t> </a:t>
            </a:r>
            <a:r>
              <a:rPr lang="en-US" sz="2200" dirty="0" err="1">
                <a:solidFill>
                  <a:schemeClr val="tx1"/>
                </a:solidFill>
              </a:rPr>
              <a:t>urmatoarele</a:t>
            </a:r>
            <a:r>
              <a:rPr lang="en-US" sz="2200" dirty="0">
                <a:solidFill>
                  <a:schemeClr val="tx1"/>
                </a:solidFill>
              </a:rPr>
              <a:t>:</a:t>
            </a:r>
            <a:br>
              <a:rPr lang="en-US" sz="2200" dirty="0">
                <a:solidFill>
                  <a:schemeClr val="tx1"/>
                </a:solidFill>
              </a:rPr>
            </a:br>
            <a:r>
              <a:rPr lang="en-US" sz="2200" dirty="0">
                <a:solidFill>
                  <a:schemeClr val="tx1"/>
                </a:solidFill>
              </a:rPr>
              <a:t>1. </a:t>
            </a:r>
            <a:r>
              <a:rPr lang="ro-RO" sz="2200" dirty="0">
                <a:solidFill>
                  <a:schemeClr val="tx1"/>
                </a:solidFill>
              </a:rPr>
              <a:t>Reflectarea datoriilor fondatorilor privind aporturile la capitalul social al intreprinderii la crearea acesteia:</a:t>
            </a:r>
            <a:br>
              <a:rPr lang="ro-RO" sz="2200" dirty="0">
                <a:solidFill>
                  <a:schemeClr val="tx1"/>
                </a:solidFill>
              </a:rPr>
            </a:br>
            <a:r>
              <a:rPr lang="ro-RO" sz="2200" b="1" i="1" dirty="0">
                <a:solidFill>
                  <a:schemeClr val="tx1"/>
                </a:solidFill>
              </a:rPr>
              <a:t>Dt 313 Ct </a:t>
            </a:r>
            <a:r>
              <a:rPr lang="ro-RO" sz="2200" b="1" i="1" dirty="0" smtClean="0">
                <a:solidFill>
                  <a:schemeClr val="tx1"/>
                </a:solidFill>
              </a:rPr>
              <a:t>311</a:t>
            </a:r>
            <a:r>
              <a:rPr lang="en-US" sz="2200" b="1" i="1" dirty="0" smtClean="0">
                <a:solidFill>
                  <a:schemeClr val="tx1"/>
                </a:solidFill>
              </a:rPr>
              <a:t/>
            </a:r>
            <a:br>
              <a:rPr lang="en-US" sz="2200" b="1" i="1" dirty="0" smtClean="0">
                <a:solidFill>
                  <a:schemeClr val="tx1"/>
                </a:solidFill>
              </a:rPr>
            </a:br>
            <a:endParaRPr lang="ro-RO" sz="2200"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991327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787856"/>
            <a:ext cx="8839199" cy="4473619"/>
          </a:xfrm>
        </p:spPr>
        <p:txBody>
          <a:bodyPr/>
          <a:lstStyle/>
          <a:p>
            <a:r>
              <a:rPr lang="en-US" sz="2200" dirty="0" smtClean="0">
                <a:solidFill>
                  <a:schemeClr val="tx1"/>
                </a:solidFill>
              </a:rPr>
              <a:t>2. </a:t>
            </a:r>
            <a:r>
              <a:rPr lang="ro-RO" sz="2200" dirty="0" smtClean="0">
                <a:solidFill>
                  <a:schemeClr val="tx1"/>
                </a:solidFill>
              </a:rPr>
              <a:t>Reflectarea </a:t>
            </a:r>
            <a:r>
              <a:rPr lang="ro-RO" sz="2200" dirty="0">
                <a:solidFill>
                  <a:schemeClr val="tx1"/>
                </a:solidFill>
              </a:rPr>
              <a:t>valorii obiectelor de mijloace fixe primite de la fondatori sub forma de aport la capitalul social  la crearea intreprinderii:</a:t>
            </a:r>
            <a:br>
              <a:rPr lang="ro-RO" sz="2200" dirty="0">
                <a:solidFill>
                  <a:schemeClr val="tx1"/>
                </a:solidFill>
              </a:rPr>
            </a:br>
            <a:r>
              <a:rPr lang="ro-RO" sz="2200" b="1" i="1" dirty="0">
                <a:solidFill>
                  <a:schemeClr val="tx1"/>
                </a:solidFill>
              </a:rPr>
              <a:t>Dt 121, 123</a:t>
            </a:r>
            <a:br>
              <a:rPr lang="ro-RO" sz="2200" b="1" i="1" dirty="0">
                <a:solidFill>
                  <a:schemeClr val="tx1"/>
                </a:solidFill>
              </a:rPr>
            </a:br>
            <a:r>
              <a:rPr lang="ro-RO" sz="2200" b="1" i="1" dirty="0">
                <a:solidFill>
                  <a:schemeClr val="tx1"/>
                </a:solidFill>
              </a:rPr>
              <a:t>Ct 313</a:t>
            </a:r>
            <a:r>
              <a:rPr lang="ro-RO" sz="2200" dirty="0">
                <a:solidFill>
                  <a:schemeClr val="tx1"/>
                </a:solidFill>
              </a:rPr>
              <a:t/>
            </a:r>
            <a:br>
              <a:rPr lang="ro-RO" sz="2200" dirty="0">
                <a:solidFill>
                  <a:schemeClr val="tx1"/>
                </a:solidFill>
              </a:rPr>
            </a:br>
            <a:r>
              <a:rPr lang="en-US" sz="2200" dirty="0" smtClean="0">
                <a:solidFill>
                  <a:schemeClr val="tx1"/>
                </a:solidFill>
              </a:rPr>
              <a:t>3. </a:t>
            </a:r>
            <a:r>
              <a:rPr lang="ro-RO" sz="2200" dirty="0" smtClean="0">
                <a:solidFill>
                  <a:schemeClr val="tx1"/>
                </a:solidFill>
              </a:rPr>
              <a:t>Reflectarea </a:t>
            </a:r>
            <a:r>
              <a:rPr lang="ro-RO" sz="2200" dirty="0">
                <a:solidFill>
                  <a:schemeClr val="tx1"/>
                </a:solidFill>
              </a:rPr>
              <a:t>valorii contractuale a obiectelor de mijloace fixe aportate de catre fondatori la capitalul social in cazul modificarii capitalului social al entitatii in functiune:</a:t>
            </a:r>
            <a:br>
              <a:rPr lang="ro-RO" sz="2200" dirty="0">
                <a:solidFill>
                  <a:schemeClr val="tx1"/>
                </a:solidFill>
              </a:rPr>
            </a:br>
            <a:r>
              <a:rPr lang="ro-RO" sz="2200" b="1" i="1" dirty="0">
                <a:solidFill>
                  <a:schemeClr val="tx1"/>
                </a:solidFill>
              </a:rPr>
              <a:t>Dt 121, 123</a:t>
            </a:r>
            <a:br>
              <a:rPr lang="ro-RO" sz="2200" b="1" i="1" dirty="0">
                <a:solidFill>
                  <a:schemeClr val="tx1"/>
                </a:solidFill>
              </a:rPr>
            </a:br>
            <a:r>
              <a:rPr lang="ro-RO" sz="2200" b="1" i="1" dirty="0">
                <a:solidFill>
                  <a:schemeClr val="tx1"/>
                </a:solidFill>
              </a:rPr>
              <a:t>Ct 536</a:t>
            </a:r>
            <a:r>
              <a:rPr lang="ro-RO" sz="2200" dirty="0">
                <a:solidFill>
                  <a:schemeClr val="tx1"/>
                </a:solidFill>
              </a:rPr>
              <a:t/>
            </a:r>
            <a:br>
              <a:rPr lang="ro-RO" sz="2200" dirty="0">
                <a:solidFill>
                  <a:schemeClr val="tx1"/>
                </a:solidFill>
              </a:rPr>
            </a:br>
            <a:r>
              <a:rPr lang="en-US" sz="2200" dirty="0" smtClean="0">
                <a:solidFill>
                  <a:schemeClr val="tx1"/>
                </a:solidFill>
              </a:rPr>
              <a:t>4. </a:t>
            </a:r>
            <a:r>
              <a:rPr lang="ro-RO" sz="2200" dirty="0" smtClean="0">
                <a:solidFill>
                  <a:schemeClr val="tx1"/>
                </a:solidFill>
              </a:rPr>
              <a:t>Decontarea </a:t>
            </a:r>
            <a:r>
              <a:rPr lang="ro-RO" sz="2200" dirty="0">
                <a:solidFill>
                  <a:schemeClr val="tx1"/>
                </a:solidFill>
              </a:rPr>
              <a:t>datoriilor fata de proprietari privind aporturile la capitalul social:</a:t>
            </a:r>
            <a:br>
              <a:rPr lang="ro-RO" sz="2200" dirty="0">
                <a:solidFill>
                  <a:schemeClr val="tx1"/>
                </a:solidFill>
              </a:rPr>
            </a:br>
            <a:r>
              <a:rPr lang="ro-RO" sz="2200" b="1" i="1" dirty="0">
                <a:solidFill>
                  <a:schemeClr val="tx1"/>
                </a:solidFill>
              </a:rPr>
              <a:t>Dt 536 Ct 311.</a:t>
            </a:r>
            <a:r>
              <a:rPr lang="ro-RO" sz="2200" dirty="0">
                <a:solidFill>
                  <a:schemeClr val="tx1"/>
                </a:solidFill>
              </a:rPr>
              <a:t/>
            </a:r>
            <a:br>
              <a:rPr lang="ro-RO" sz="2200" dirty="0">
                <a:solidFill>
                  <a:schemeClr val="tx1"/>
                </a:solidFill>
              </a:rPr>
            </a:br>
            <a:endParaRPr lang="ro-RO" sz="2200" b="1" i="1"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855596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GIZ_Banner_Kopfzeile-Ausland (3)</Template>
  <TotalTime>1705</TotalTime>
  <Words>362</Words>
  <Application>Microsoft Office PowerPoint</Application>
  <PresentationFormat>On-screen Show (4:3)</PresentationFormat>
  <Paragraphs>118</Paragraphs>
  <Slides>21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Arial Narrow</vt:lpstr>
      <vt:lpstr>Calibri</vt:lpstr>
      <vt:lpstr>Calibri Light</vt:lpstr>
      <vt:lpstr>Times New Roman</vt:lpstr>
      <vt:lpstr>GIZ_Banner_Kopfzeile-Ausland (3)</vt:lpstr>
      <vt:lpstr>Office Theme</vt:lpstr>
      <vt:lpstr>Curs de instruire pentru angajații operatorilor „Apă-Canal”  Modulul 13:  Problemele actuale de contabilitate și impozitare a mijloacelor de transport și a mecanismelor. Modificările fiscale în RM pentru anul 2017.  Sesiunea 1:  Contabilitatea activelor imobilizate corporale           (mijloace de transport şi mecanisme)  Expert conf. univ. dr. Margareta Vîrcolici  28-29-30 noiembrie 2017,  Chișinău</vt:lpstr>
      <vt:lpstr>Obiective: O1 Procurarea mijloacelor de transport şi mecanismelor contra plată; O2 Primirea mijloacelor de transport şi mecanismelor cu titlu gratuit şi în calitate de subvenţii; O3​ Alte intrări a mijloacelor de transport şi mecanismelor (primire ca cotă în capitalul social, reflectarea plusurilor de inventar etc.); O4 Calcularea şi contabilizarea amortizării mijloacelor de transport şi mecanismelor. O5 Casarea mijloacelor de transport şi mecanismelor din cauza uzurii fizice (morale) a acestora; O6 Casarea mijloacelor de transport şi mecanismelor în urma accidentelor, calamităţilor naturale şi altor evenimente excepţionale ; O7 Vanzarea mijloacelor de transport şi mecanismelor .  </vt:lpstr>
      <vt:lpstr>Procurarea mijloacelor de transport şi mecanismelor contra plată:    La procurarea mijloacelor de transport si a mecanismelor contra plata de la alte intreprinderi si personae se vor intocmi urmatoarele formule contabile: 1. Reflectarea valorii de cumparare a mijlocului de transport/mecanismului : Dt 121, 123 Dt 521, 544 2. Includerea in valoarea de intrare a mijlocului de transport/ mecanismului importat a sumelor aferente taxelor si procedurilor vamale: Dt 121 Ct 242, 544 </vt:lpstr>
      <vt:lpstr>       3. Reflectarea consumurilor aferente instalarii mencanismelor procurate contra plata: Dt 121 Ct 124, 211, 213, 226, 521, 531, 533,544, etc. 4. Trecerea in cont a TVA a serviciilor prestate de intreprinderile terte: Dt 534  Ct 521, 544 5. Reflectarea valorii de intrare a mijloacelor de transport si a mecanismelor: Dt 123 Ct 121 6. Trecerea in cont a avansului acordat: Dt 521, 544  Ct 224 7. Achitarea datoriei fata de furnizori: Dt 521, 544  Ct 242, 243. </vt:lpstr>
      <vt:lpstr>Primirea mijloacelor de transport şi mecanismelor cu titlu gratuit şi în calitate de subvenţii:    In contabilitatea financiara valoarea de intrare a obiectelor de mijloace fixe primate cu titlu gratuit sau sub forma de subventii este egala cu valoarea venala. In caz ca nu exista valoarea de piata confirmata, aceasta se va determina in urma unei expertize independente sau la suma stabilita in actele de primire-predare a bunului.    La primirea mijloacelor de transport si/sau a mecanismelor cu titlu gratuit sau sub forma de subventii se vor intocmi formulele contabile: </vt:lpstr>
      <vt:lpstr>1. Reflectarea valorii obiectelor primite sub forma de subventii: Dt 121, 123 Ct 424 2. Reflectarea valorii obiectelor primite cu titlu gratuit de la alte intreprinderi si persoane: Dt 121, 123 Ct 622 3. Reflectarea consumurilor aferente primirii obiectelor si pregatirii acestora pentru utilizare dupa destinatie: Dt 121  Ct211, 213, 226, 521, 531, 532, 533, 534, 812, etc.  </vt:lpstr>
      <vt:lpstr>      4. Reflectarea punerii in functiune a obiectelor primite cu titlu gratuit: Dt 123 Ct 121 5. Raportarea sumei subventiei primite la majorarea capitalului secundar: Dt 424 Ct 342 6. Decontarea la venituri din activitatea financiara a sumei subventiilor aferenta anului de gestiune curent: Dt 342 Ct 622 7. Restituirea subventiilor neutilizate sau utilozate nu dupa destinatie: Dt 424 Ct 242 </vt:lpstr>
      <vt:lpstr>Alte intrări a mijloacelor de transport şi mecanismelor (primire ca cotă în capitalul Social, reflectarea plusurilor de inventar etc.):    Mijloacele fixe pot fi primate sub forma de aport la capitalul social atat la crearea intreprinderii, cat si la operarea modificarilor in actele de constituire a acestora.    Formulele contabile aferente operatiunilor de intrare a mijloacelor de transport/ mecanismelor sub forma de aport la capitalul social sunt urmatoarele: 1. Reflectarea datoriilor fondatorilor privind aporturile la capitalul social al intreprinderii la crearea acesteia: Dt 313 Ct 311 </vt:lpstr>
      <vt:lpstr>2. Reflectarea valorii obiectelor de mijloace fixe primite de la fondatori sub forma de aport la capitalul social  la crearea intreprinderii: Dt 121, 123 Ct 313 3. Reflectarea valorii contractuale a obiectelor de mijloace fixe aportate de catre fondatori la capitalul social in cazul modificarii capitalului social al entitatii in functiune: Dt 121, 123 Ct 536 4. Decontarea datoriilor fata de proprietari privind aporturile la capitalul social: Dt 536 Ct 311. </vt:lpstr>
      <vt:lpstr>Calcularea şi contabilizarea amortizării mijloacelor de transport şi mecanismelor:    La calcularea si decontarea amortizarii mijloacelor de transport si a mecanismelor se vor intocmi formulele contabile: 1. Calcularea amortizarii mijloacelor de transport cu destinatie generala si administrativa: Dt 713 Ct 124 2. Calcularea amortizarii mijloacelor de transport/ mecanismelor primate sub forma de subventii: Dt 722 Ct 124  </vt:lpstr>
      <vt:lpstr>     3. Calcularea uzurii mijloacelor de transport/ mecanismelor utilizate in activitatea de baza a intreprinderii: Dt 711 Ct 124 4. Ajustarea sumei amortizarii mijloacelor de transport/ mecanismelor calculate incomplete in anii precedent: Dt 331 Ct 124 5. Ajustarea sumei amortizarii mijloacelor de transport/ mecanismelor calculate in plus in anii precedent: Dt 124 Ct 331.  </vt:lpstr>
      <vt:lpstr>Casarea mijloacelor de transport şi mecanismelor din cauza uzurii fizice (morale) a acestora:     Casarea mijloacelor de transport si mecanismelor din cauza uzurii fizice (morale) a acestora poate fi efectuata dupa sau pana la expirarea duratei de functionare utila (DFU) a acestora.    Pentru casarea acestora este necesarcrearea unei comisii cu urmatoarele competente: - Examinarea obiectului supus casarii, cu utilizarea documentatiei tehnice necesare si stabilirea neutilizabilitatii obiectului spre utilizare ulterioara; - Constatarea cauzelor de casare a obiectului;  </vt:lpstr>
      <vt:lpstr>- Depistarea persoanelor din cauza carora s-a produs scoaterea din functiune anticipata a mijloacelor de transport si a mecanismelor; - Examinarea posibilitatii utilizarii unor ansambluri, piese sau materiale componente mijlocului de transport supus casarii; - Intocmirea procesului-verbal de casare a mijloacelor de transport si a mecanismelor propuse sre casare.    La casarea mijloacelor de transport şi mecanismelor din cauza uzurii fizice (morale) a acestora se vor intocmi urmatoarele formule contabile:   </vt:lpstr>
      <vt:lpstr>         1. Decontarea sumei uzurii acumulate a mijloacelor de transport si mecanismelor casate: Dt 124  Ct 123 2. Reflectarea sumei uzurii calculate incomplete a obiectelor casate inainte de expirarea DFU stabilita: Dt 721 Ct 123 3. Reflectarea cheltuielilor legate de casarea mijloacelor de transport si a mecanismelor casate:  Dt 721   Ct 211, 213, 226, 521, 531, 532, 533, 534, 812, etc. </vt:lpstr>
      <vt:lpstr>      4. Trecerea in cont a TVA de la valoarea serviciilor aferente casarii prestate de intreprinderile terte: Dt 534 Ct 521, 544 5. Reflectarea valorii realizabile nete rezultate din casarea mijloacelor de transport si mecanismelor: - In limitele valorii probabil ramase a mijlocului fix: Dt 211 Ct 123 - Diferenta ce depaseste valoarea probabil ramasa a mijlocului fix:     Dt 211 Ct 621 - Decontarea diferentei ramase in raport cu valoare probabil ramase a mijlocului fix:    Dt 721 Ct 123.  </vt:lpstr>
      <vt:lpstr>Vanzarea mijloacelor de transport şi mecanismelor:  Vanzarea mijloacelor de transport si a mecanismelor se face, de regula, in baza contractului de vanzare-cumparare.   Operatiunile de vanzarea a obiectelor mentionate trebuie sa fie confirmate prin documente justificative corespunzatoare (procese verbale de primire-predare, facturi fiscal, facturi de expeditie, note contabile, etc).    La vanzarea mijloacelor de transport si a mecanismelor se vor intocmi urmatoarele formule contabile: </vt:lpstr>
      <vt:lpstr>      1. Reflectarea valorii de vanzare (fara TVA) a obiectelor supuse vanzarii: Dt 223 Ct 621 2. Decontarea sumei uzurii acumulate a obiectelor vandute: Dt 124 Ct123 3. Decontarea valorii de bilant a obiectelor vandute: Dt 721 Ct 123 4. Reflectarea cheltuielilor legate de vanzarea obiectelor de mijloace fixe: Dt 721  Ct 211, 213, 226, 521, 531, 532, 533, 534, 812, etc. </vt:lpstr>
      <vt:lpstr>      5. Trecerea in cont a TVA de la valoarea serviciilor aferente vanzarii prestate de intreprinderile terte: Dt 534 Ct 521, 544 6. Trecerea in cont a avansului primit anterior in contul achitarii creantelor pentru mijlocul de transport/mecanismul vandut: Dt 523 Ct 223 7. Reflectarea primirii mijloacelor banesti de la cumparatorul de mijloace fixe:  Dt 241, 242, 243, 244  Ct 223 8. Reflectarea diferentei de curs si de suma favorabile aferente operatiunii de vanzare: Dt 223 Ct 622 9. Reflectarea diferentei de curs si de suma nefavorabile aferente operatiunii de vanzare: Dt 722 Ct 223.   </vt:lpstr>
      <vt:lpstr>     Casarea mijloacelor de transport şi mecanismelor în urma accidentelor, calamităţilor naturale şi altor evenimente excepţionale:    Operatiunile de casare a mijloacelor de transport şi mecanismelor în urma accidentelor, calamităţilor naturale şi altor evenimente excepţionale se reflecta in conturile de cheltuieli/ pierderi si venituri exceptionale. Valoarea de bilant a obiectelor de mijloace fixe casate ca urmare a evenimentelor exceptuionale si cheltuielilor paratute in acet caz se reflecta ca pierderi exceptionale (in contul 723), iar sumele primite sau care urmeaza a fi primite in contul prejudiciilor – ca venituri exceptionale (in contul 623).  </vt:lpstr>
      <vt:lpstr>Bibliografie:  1. SNC “ Imobilizari necorporale si corporale” aprobat prin Ordin nr.118 din 06.08.2013 privind aprobarea Standardelor Naţionale de Contabilitate //Monitorul Oficial 177-181/1224, 16.08.2013; 2. “Contabilitatea financiara” editia a II-a revizuita si completata, autor Alexandru NEDERITA, Vasile BUCUR, Mihail CARAUS, Chisinau 2003. 3. “Corespondenţa conturilor contabile conform prevederilor S.N.C. şi Codului fiscal”, autor Alexandru NEDERITA, Chişinău 2007,ISBN: 978-9975-9546-4-8; 4. “Corespondenţa conturilor privind contabilitatea imobilizărilor corporale” , autor Alexandru NEDERITA, articol publicat in revista “Contabilitate si audit” nr.9 2016.    </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Admin</cp:lastModifiedBy>
  <cp:revision>160</cp:revision>
  <cp:lastPrinted>2017-06-05T10:38:21Z</cp:lastPrinted>
  <dcterms:created xsi:type="dcterms:W3CDTF">2013-09-05T11:54:56Z</dcterms:created>
  <dcterms:modified xsi:type="dcterms:W3CDTF">2017-11-26T08:41:07Z</dcterms:modified>
</cp:coreProperties>
</file>