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16"/>
  </p:notesMasterIdLst>
  <p:handoutMasterIdLst>
    <p:handoutMasterId r:id="rId17"/>
  </p:handoutMasterIdLst>
  <p:sldIdLst>
    <p:sldId id="280" r:id="rId3"/>
    <p:sldId id="295" r:id="rId4"/>
    <p:sldId id="296" r:id="rId5"/>
    <p:sldId id="297" r:id="rId6"/>
    <p:sldId id="298" r:id="rId7"/>
    <p:sldId id="300" r:id="rId8"/>
    <p:sldId id="301" r:id="rId9"/>
    <p:sldId id="302" r:id="rId10"/>
    <p:sldId id="303" r:id="rId11"/>
    <p:sldId id="305" r:id="rId12"/>
    <p:sldId id="306" r:id="rId13"/>
    <p:sldId id="304" r:id="rId14"/>
    <p:sldId id="299" r:id="rId15"/>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5730" autoAdjust="0"/>
  </p:normalViewPr>
  <p:slideViewPr>
    <p:cSldViewPr snapToGrid="0">
      <p:cViewPr varScale="1">
        <p:scale>
          <a:sx n="57" d="100"/>
          <a:sy n="57" d="100"/>
        </p:scale>
        <p:origin x="72" y="222"/>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190564931"/>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626166694"/>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296072313"/>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343806267"/>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307085105"/>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251056207"/>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433950612"/>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636183101"/>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74469898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250335924"/>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383799409"/>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328756414"/>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06/12/2017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1599932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hyperlink" Target="http://www.contabilsef.md/term.php?l=ro&amp;term=523&amp;t=Contabilitate" TargetMode="Externa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2.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jpeg"/><Relationship Id="rId4" Type="http://schemas.openxmlformats.org/officeDocument/2006/relationships/image" Target="../media/image5.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package" Target="../embeddings/Microsoft_Word_Document.docx"/><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0.emf"/><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3</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Contabilitatea activelor </a:t>
            </a:r>
            <a:r>
              <a:rPr lang="en-US" dirty="0" err="1" smtClean="0">
                <a:solidFill>
                  <a:srgbClr val="000F2E"/>
                </a:solidFill>
                <a:latin typeface="Times New Roman" panose="02020603050405020304" pitchFamily="18" charset="0"/>
                <a:cs typeface="Times New Roman" panose="02020603050405020304" pitchFamily="18" charset="0"/>
              </a:rPr>
              <a:t>circulante</a:t>
            </a:r>
            <a:r>
              <a:rPr lang="ro-RO" altLang="en-US" b="1" dirty="0">
                <a:solidFill>
                  <a:srgbClr val="000F2E"/>
                </a:solidFill>
                <a:latin typeface="Times New Roman" panose="02020603050405020304" pitchFamily="18" charset="0"/>
                <a:cs typeface="Times New Roman" panose="02020603050405020304" pitchFamily="18" charset="0"/>
              </a:rPr>
              <a:t/>
            </a:r>
            <a:br>
              <a:rPr lang="ro-RO" altLang="en-US" b="1"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a:solidFill>
                  <a:srgbClr val="002060"/>
                </a:solidFill>
              </a:rPr>
              <a:t>Expert conf. univ. dr. </a:t>
            </a:r>
            <a:r>
              <a:rPr lang="en-US" sz="1800" b="1" i="1" dirty="0">
                <a:solidFill>
                  <a:srgbClr val="002060"/>
                </a:solidFill>
              </a:rPr>
              <a:t>Margareta V</a:t>
            </a:r>
            <a:r>
              <a:rPr lang="ro-RO" sz="1800" b="1" i="1" dirty="0">
                <a:solidFill>
                  <a:srgbClr val="002060"/>
                </a:solidFill>
              </a:rPr>
              <a:t>îrcolici</a:t>
            </a:r>
            <a:r>
              <a:rPr lang="ro-RO" sz="1800" b="1" dirty="0">
                <a:solidFill>
                  <a:srgbClr val="002060"/>
                </a:solidFill>
              </a:rPr>
              <a:t/>
            </a:r>
            <a:br>
              <a:rPr lang="ro-RO" sz="1800" b="1" dirty="0">
                <a:solidFill>
                  <a:srgbClr val="002060"/>
                </a:solidFill>
              </a:rPr>
            </a:br>
            <a:r>
              <a:rPr lang="en-US" sz="1800" b="1" i="1" dirty="0">
                <a:solidFill>
                  <a:srgbClr val="002060"/>
                </a:solidFill>
              </a:rPr>
              <a:t>lector superior </a:t>
            </a:r>
            <a:r>
              <a:rPr lang="en-US" sz="1800" b="1" dirty="0">
                <a:solidFill>
                  <a:srgbClr val="002060"/>
                </a:solidFill>
              </a:rPr>
              <a:t>Lidia </a:t>
            </a:r>
            <a:r>
              <a:rPr lang="en-US" sz="1800" b="1" dirty="0" err="1">
                <a:solidFill>
                  <a:srgbClr val="002060"/>
                </a:solidFill>
              </a:rPr>
              <a:t>Surdu</a:t>
            </a:r>
            <a:r>
              <a:rPr lang="ro-RO" sz="1600" b="1">
                <a:solidFill>
                  <a:srgbClr val="002060"/>
                </a:solidFill>
              </a:rPr>
              <a:t/>
            </a:r>
            <a:br>
              <a:rPr lang="ro-RO" sz="1600" b="1">
                <a:solidFill>
                  <a:srgbClr val="002060"/>
                </a:solidFill>
              </a:rPr>
            </a:b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83643" y="200049"/>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b="1" dirty="0" err="1">
                <a:solidFill>
                  <a:srgbClr val="002060"/>
                </a:solidFill>
              </a:rPr>
              <a:t>Documentarea</a:t>
            </a:r>
            <a:r>
              <a:rPr lang="en-US" b="1" dirty="0">
                <a:solidFill>
                  <a:srgbClr val="002060"/>
                </a:solidFill>
              </a:rPr>
              <a:t> </a:t>
            </a:r>
            <a:r>
              <a:rPr lang="en-US" b="1" dirty="0" err="1">
                <a:solidFill>
                  <a:srgbClr val="002060"/>
                </a:solidFill>
              </a:rPr>
              <a:t>și</a:t>
            </a:r>
            <a:r>
              <a:rPr lang="en-US" b="1" dirty="0">
                <a:solidFill>
                  <a:srgbClr val="002060"/>
                </a:solidFill>
              </a:rPr>
              <a:t> </a:t>
            </a:r>
            <a:r>
              <a:rPr lang="en-US" b="1" dirty="0" err="1">
                <a:solidFill>
                  <a:srgbClr val="002060"/>
                </a:solidFill>
              </a:rPr>
              <a:t>contabilizarea</a:t>
            </a:r>
            <a:r>
              <a:rPr lang="en-US" b="1" dirty="0">
                <a:solidFill>
                  <a:srgbClr val="002060"/>
                </a:solidFill>
              </a:rPr>
              <a:t> </a:t>
            </a:r>
            <a:r>
              <a:rPr lang="en-US" b="1" dirty="0" err="1">
                <a:solidFill>
                  <a:srgbClr val="002060"/>
                </a:solidFill>
              </a:rPr>
              <a:t>consumului</a:t>
            </a:r>
            <a:r>
              <a:rPr lang="en-US" b="1" dirty="0">
                <a:solidFill>
                  <a:srgbClr val="002060"/>
                </a:solidFill>
              </a:rPr>
              <a:t> </a:t>
            </a:r>
            <a:r>
              <a:rPr lang="en-US" b="1" dirty="0" err="1">
                <a:solidFill>
                  <a:srgbClr val="002060"/>
                </a:solidFill>
              </a:rPr>
              <a:t>și</a:t>
            </a:r>
            <a:r>
              <a:rPr lang="en-US" b="1" dirty="0">
                <a:solidFill>
                  <a:srgbClr val="002060"/>
                </a:solidFill>
              </a:rPr>
              <a:t> a </a:t>
            </a:r>
            <a:r>
              <a:rPr lang="en-US" b="1" dirty="0" err="1">
                <a:solidFill>
                  <a:srgbClr val="002060"/>
                </a:solidFill>
              </a:rPr>
              <a:t>altor</a:t>
            </a:r>
            <a:r>
              <a:rPr lang="en-US" b="1" dirty="0">
                <a:solidFill>
                  <a:srgbClr val="002060"/>
                </a:solidFill>
              </a:rPr>
              <a:t> </a:t>
            </a:r>
            <a:r>
              <a:rPr lang="en-US" b="1" dirty="0" err="1">
                <a:solidFill>
                  <a:srgbClr val="002060"/>
                </a:solidFill>
              </a:rPr>
              <a:t>ieșiri</a:t>
            </a:r>
            <a:r>
              <a:rPr lang="en-US" b="1" dirty="0">
                <a:solidFill>
                  <a:srgbClr val="002060"/>
                </a:solidFill>
              </a:rPr>
              <a:t> de </a:t>
            </a:r>
            <a:r>
              <a:rPr lang="en-US" b="1" dirty="0" err="1">
                <a:solidFill>
                  <a:srgbClr val="002060"/>
                </a:solidFill>
              </a:rPr>
              <a:t>carburanți</a:t>
            </a:r>
            <a:r>
              <a:rPr lang="en-US" b="1" dirty="0">
                <a:solidFill>
                  <a:srgbClr val="002060"/>
                </a:solidFill>
              </a:rPr>
              <a:t> </a:t>
            </a:r>
            <a:r>
              <a:rPr lang="en-US" b="1" dirty="0" err="1">
                <a:solidFill>
                  <a:srgbClr val="002060"/>
                </a:solidFill>
              </a:rPr>
              <a:t>și</a:t>
            </a:r>
            <a:r>
              <a:rPr lang="en-US" b="1" dirty="0">
                <a:solidFill>
                  <a:srgbClr val="002060"/>
                </a:solidFill>
              </a:rPr>
              <a:t> </a:t>
            </a:r>
            <a:r>
              <a:rPr lang="en-US" b="1" dirty="0" err="1" smtClean="0">
                <a:solidFill>
                  <a:srgbClr val="002060"/>
                </a:solidFill>
              </a:rPr>
              <a:t>lubrifianți</a:t>
            </a:r>
            <a:r>
              <a:rPr lang="en-US" b="1" dirty="0" smtClean="0">
                <a:solidFill>
                  <a:srgbClr val="002060"/>
                </a:solidFill>
              </a:rPr>
              <a:t>:</a:t>
            </a:r>
            <a:br>
              <a:rPr lang="en-US" b="1" dirty="0" smtClean="0">
                <a:solidFill>
                  <a:srgbClr val="002060"/>
                </a:solidFill>
              </a:rPr>
            </a:br>
            <a:r>
              <a:rPr lang="en-US" dirty="0">
                <a:solidFill>
                  <a:schemeClr val="tx1"/>
                </a:solidFill>
              </a:rPr>
              <a:t/>
            </a:r>
            <a:br>
              <a:rPr lang="en-US" dirty="0">
                <a:solidFill>
                  <a:schemeClr val="tx1"/>
                </a:solidFill>
              </a:rPr>
            </a:br>
            <a:r>
              <a:rPr lang="en-US" dirty="0" err="1" smtClean="0">
                <a:solidFill>
                  <a:schemeClr val="tx1"/>
                </a:solidFill>
              </a:rPr>
              <a:t>Intrarea</a:t>
            </a:r>
            <a:r>
              <a:rPr lang="en-US" dirty="0" smtClean="0">
                <a:solidFill>
                  <a:schemeClr val="tx1"/>
                </a:solidFill>
              </a:rPr>
              <a:t> </a:t>
            </a:r>
            <a:r>
              <a:rPr lang="en-US" dirty="0" err="1">
                <a:solidFill>
                  <a:schemeClr val="tx1"/>
                </a:solidFill>
              </a:rPr>
              <a:t>carburantilor</a:t>
            </a:r>
            <a:r>
              <a:rPr lang="en-US" dirty="0">
                <a:solidFill>
                  <a:schemeClr val="tx1"/>
                </a:solidFill>
              </a:rPr>
              <a:t> </a:t>
            </a:r>
            <a:r>
              <a:rPr lang="en-US" dirty="0" err="1">
                <a:solidFill>
                  <a:schemeClr val="tx1"/>
                </a:solidFill>
              </a:rPr>
              <a:t>si</a:t>
            </a:r>
            <a:r>
              <a:rPr lang="en-US" dirty="0">
                <a:solidFill>
                  <a:schemeClr val="tx1"/>
                </a:solidFill>
              </a:rPr>
              <a:t> a </a:t>
            </a:r>
            <a:r>
              <a:rPr lang="en-US" dirty="0" err="1">
                <a:solidFill>
                  <a:schemeClr val="tx1"/>
                </a:solidFill>
              </a:rPr>
              <a:t>lubrifiantilor</a:t>
            </a:r>
            <a:r>
              <a:rPr lang="en-US" dirty="0">
                <a:solidFill>
                  <a:schemeClr val="tx1"/>
                </a:solidFill>
              </a:rPr>
              <a:t> in </a:t>
            </a:r>
            <a:r>
              <a:rPr lang="en-US" dirty="0" err="1">
                <a:solidFill>
                  <a:schemeClr val="tx1"/>
                </a:solidFill>
              </a:rPr>
              <a:t>entitate</a:t>
            </a:r>
            <a:r>
              <a:rPr lang="en-US" dirty="0">
                <a:solidFill>
                  <a:schemeClr val="tx1"/>
                </a:solidFill>
              </a:rPr>
              <a:t> se </a:t>
            </a:r>
            <a:r>
              <a:rPr lang="en-US" dirty="0" err="1">
                <a:solidFill>
                  <a:schemeClr val="tx1"/>
                </a:solidFill>
              </a:rPr>
              <a:t>contabilizeaza</a:t>
            </a:r>
            <a:r>
              <a:rPr lang="en-US" dirty="0">
                <a:solidFill>
                  <a:schemeClr val="tx1"/>
                </a:solidFill>
              </a:rPr>
              <a:t> in </a:t>
            </a:r>
            <a:r>
              <a:rPr lang="en-US" dirty="0" err="1">
                <a:solidFill>
                  <a:schemeClr val="tx1"/>
                </a:solidFill>
              </a:rPr>
              <a:t>baza</a:t>
            </a:r>
            <a:r>
              <a:rPr lang="en-US" dirty="0">
                <a:solidFill>
                  <a:schemeClr val="tx1"/>
                </a:solidFill>
              </a:rPr>
              <a:t> </a:t>
            </a:r>
            <a:r>
              <a:rPr lang="en-US" dirty="0" err="1">
                <a:solidFill>
                  <a:schemeClr val="tx1"/>
                </a:solidFill>
              </a:rPr>
              <a:t>facturilor</a:t>
            </a:r>
            <a:r>
              <a:rPr lang="en-US" dirty="0">
                <a:solidFill>
                  <a:schemeClr val="tx1"/>
                </a:solidFill>
              </a:rPr>
              <a:t> </a:t>
            </a:r>
            <a:r>
              <a:rPr lang="en-US" dirty="0" err="1">
                <a:solidFill>
                  <a:schemeClr val="tx1"/>
                </a:solidFill>
              </a:rPr>
              <a:t>fiscale</a:t>
            </a:r>
            <a:r>
              <a:rPr lang="en-US" dirty="0">
                <a:solidFill>
                  <a:schemeClr val="tx1"/>
                </a:solidFill>
              </a:rPr>
              <a:t> </a:t>
            </a:r>
            <a:r>
              <a:rPr lang="en-US" dirty="0" err="1">
                <a:solidFill>
                  <a:schemeClr val="tx1"/>
                </a:solidFill>
              </a:rPr>
              <a:t>prin</a:t>
            </a:r>
            <a:r>
              <a:rPr lang="en-US" dirty="0">
                <a:solidFill>
                  <a:schemeClr val="tx1"/>
                </a:solidFill>
              </a:rPr>
              <a:t> </a:t>
            </a:r>
            <a:r>
              <a:rPr lang="en-US" dirty="0" err="1">
                <a:solidFill>
                  <a:schemeClr val="tx1"/>
                </a:solidFill>
              </a:rPr>
              <a:t>urmatoarea</a:t>
            </a:r>
            <a:r>
              <a:rPr lang="en-US" dirty="0">
                <a:solidFill>
                  <a:schemeClr val="tx1"/>
                </a:solidFill>
              </a:rPr>
              <a:t> formula </a:t>
            </a:r>
            <a:r>
              <a:rPr lang="en-US" dirty="0" err="1">
                <a:solidFill>
                  <a:schemeClr val="tx1"/>
                </a:solidFill>
              </a:rPr>
              <a:t>contabila</a:t>
            </a:r>
            <a:r>
              <a:rPr lang="en-US" dirty="0">
                <a:solidFill>
                  <a:schemeClr val="tx1"/>
                </a:solidFill>
              </a:rPr>
              <a:t>:</a:t>
            </a:r>
            <a:br>
              <a:rPr lang="en-US" dirty="0">
                <a:solidFill>
                  <a:schemeClr val="tx1"/>
                </a:solidFill>
              </a:rPr>
            </a:br>
            <a:r>
              <a:rPr lang="en-US" b="1" i="1" dirty="0">
                <a:solidFill>
                  <a:schemeClr val="tx1"/>
                </a:solidFill>
              </a:rPr>
              <a:t>    Dt 2114</a:t>
            </a:r>
            <a:br>
              <a:rPr lang="en-US" b="1" i="1" dirty="0">
                <a:solidFill>
                  <a:schemeClr val="tx1"/>
                </a:solidFill>
              </a:rPr>
            </a:br>
            <a:r>
              <a:rPr lang="en-US" b="1" i="1" dirty="0">
                <a:solidFill>
                  <a:schemeClr val="tx1"/>
                </a:solidFill>
              </a:rPr>
              <a:t>    Ct 5211, 5442</a:t>
            </a:r>
            <a:r>
              <a:rPr lang="ru-RU" b="1" i="1" dirty="0">
                <a:solidFill>
                  <a:schemeClr val="tx1"/>
                </a:solidFill>
              </a:rPr>
              <a:t/>
            </a:r>
            <a:br>
              <a:rPr lang="ru-RU" b="1" i="1" dirty="0">
                <a:solidFill>
                  <a:schemeClr val="tx1"/>
                </a:solidFill>
              </a:rPr>
            </a:br>
            <a:r>
              <a:rPr lang="en-US" dirty="0">
                <a:solidFill>
                  <a:schemeClr val="tx1"/>
                </a:solidFill>
              </a:rPr>
              <a:t> </a:t>
            </a:r>
            <a:r>
              <a:rPr lang="en-US" dirty="0" err="1">
                <a:solidFill>
                  <a:schemeClr val="tx1"/>
                </a:solidFill>
              </a:rPr>
              <a:t>Casarea</a:t>
            </a:r>
            <a:r>
              <a:rPr lang="en-US" dirty="0">
                <a:solidFill>
                  <a:schemeClr val="tx1"/>
                </a:solidFill>
              </a:rPr>
              <a:t> </a:t>
            </a:r>
            <a:r>
              <a:rPr lang="en-US" dirty="0" err="1">
                <a:solidFill>
                  <a:schemeClr val="tx1"/>
                </a:solidFill>
              </a:rPr>
              <a:t>carburanților</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lubrifianților</a:t>
            </a:r>
            <a:r>
              <a:rPr lang="en-US" dirty="0">
                <a:solidFill>
                  <a:schemeClr val="tx1"/>
                </a:solidFill>
              </a:rPr>
              <a:t> se face in </a:t>
            </a:r>
            <a:r>
              <a:rPr lang="en-US" dirty="0" err="1">
                <a:solidFill>
                  <a:schemeClr val="tx1"/>
                </a:solidFill>
              </a:rPr>
              <a:t>baza</a:t>
            </a:r>
            <a:r>
              <a:rPr lang="en-US" dirty="0">
                <a:solidFill>
                  <a:schemeClr val="tx1"/>
                </a:solidFill>
              </a:rPr>
              <a:t> </a:t>
            </a:r>
            <a:r>
              <a:rPr lang="en-US" dirty="0" err="1">
                <a:solidFill>
                  <a:schemeClr val="tx1"/>
                </a:solidFill>
              </a:rPr>
              <a:t>foilor</a:t>
            </a:r>
            <a:r>
              <a:rPr lang="en-US" dirty="0">
                <a:solidFill>
                  <a:schemeClr val="tx1"/>
                </a:solidFill>
              </a:rPr>
              <a:t> de </a:t>
            </a:r>
            <a:r>
              <a:rPr lang="en-US" dirty="0" err="1">
                <a:solidFill>
                  <a:schemeClr val="tx1"/>
                </a:solidFill>
              </a:rPr>
              <a:t>parcurs</a:t>
            </a:r>
            <a:r>
              <a:rPr lang="en-US" dirty="0">
                <a:solidFill>
                  <a:schemeClr val="tx1"/>
                </a:solidFill>
              </a:rPr>
              <a:t>, care </a:t>
            </a:r>
            <a:r>
              <a:rPr lang="en-US" dirty="0" err="1">
                <a:solidFill>
                  <a:schemeClr val="tx1"/>
                </a:solidFill>
              </a:rPr>
              <a:t>sunt</a:t>
            </a:r>
            <a:r>
              <a:rPr lang="en-US" dirty="0">
                <a:solidFill>
                  <a:schemeClr val="tx1"/>
                </a:solidFill>
              </a:rPr>
              <a:t> </a:t>
            </a:r>
            <a:r>
              <a:rPr lang="en-US" dirty="0" err="1">
                <a:solidFill>
                  <a:schemeClr val="tx1"/>
                </a:solidFill>
              </a:rPr>
              <a:t>diferite</a:t>
            </a:r>
            <a:r>
              <a:rPr lang="en-US" dirty="0">
                <a:solidFill>
                  <a:schemeClr val="tx1"/>
                </a:solidFill>
              </a:rPr>
              <a:t> in </a:t>
            </a:r>
            <a:r>
              <a:rPr lang="en-US" dirty="0" err="1">
                <a:solidFill>
                  <a:schemeClr val="tx1"/>
                </a:solidFill>
              </a:rPr>
              <a:t>dependenta</a:t>
            </a:r>
            <a:r>
              <a:rPr lang="en-US" dirty="0">
                <a:solidFill>
                  <a:schemeClr val="tx1"/>
                </a:solidFill>
              </a:rPr>
              <a:t> de </a:t>
            </a:r>
            <a:r>
              <a:rPr lang="en-US" dirty="0" err="1">
                <a:solidFill>
                  <a:schemeClr val="tx1"/>
                </a:solidFill>
              </a:rPr>
              <a:t>tipul</a:t>
            </a:r>
            <a:r>
              <a:rPr lang="en-US" dirty="0">
                <a:solidFill>
                  <a:schemeClr val="tx1"/>
                </a:solidFill>
              </a:rPr>
              <a:t> </a:t>
            </a:r>
            <a:r>
              <a:rPr lang="en-US" dirty="0" err="1">
                <a:solidFill>
                  <a:schemeClr val="tx1"/>
                </a:solidFill>
              </a:rPr>
              <a:t>mijlocului</a:t>
            </a:r>
            <a:r>
              <a:rPr lang="en-US" dirty="0">
                <a:solidFill>
                  <a:schemeClr val="tx1"/>
                </a:solidFill>
              </a:rPr>
              <a:t> de transport. </a:t>
            </a:r>
            <a:br>
              <a:rPr lang="en-US" dirty="0">
                <a:solidFill>
                  <a:schemeClr val="tx1"/>
                </a:solidFill>
              </a:rPr>
            </a:br>
            <a:r>
              <a:rPr lang="ru-RU" dirty="0"/>
              <a:t/>
            </a:r>
            <a:br>
              <a:rPr lang="ru-RU" dirty="0"/>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2799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52400" y="1688599"/>
            <a:ext cx="8839199" cy="4416167"/>
          </a:xfrm>
        </p:spPr>
        <p:txBody>
          <a:bodyPr/>
          <a:lstStyle/>
          <a:p>
            <a:r>
              <a:rPr lang="en-US" sz="2200" dirty="0">
                <a:solidFill>
                  <a:schemeClr val="tx1"/>
                </a:solidFill>
              </a:rPr>
              <a:t>La </a:t>
            </a:r>
            <a:r>
              <a:rPr lang="en-US" sz="2200" dirty="0" err="1">
                <a:solidFill>
                  <a:schemeClr val="tx1"/>
                </a:solidFill>
              </a:rPr>
              <a:t>casarea</a:t>
            </a:r>
            <a:r>
              <a:rPr lang="en-US" sz="2200" dirty="0">
                <a:solidFill>
                  <a:schemeClr val="tx1"/>
                </a:solidFill>
              </a:rPr>
              <a:t> </a:t>
            </a:r>
            <a:r>
              <a:rPr lang="en-US" sz="2200" dirty="0" err="1">
                <a:solidFill>
                  <a:schemeClr val="tx1"/>
                </a:solidFill>
              </a:rPr>
              <a:t>carburanților</a:t>
            </a:r>
            <a:r>
              <a:rPr lang="en-US" sz="2200" dirty="0">
                <a:solidFill>
                  <a:schemeClr val="tx1"/>
                </a:solidFill>
              </a:rPr>
              <a:t> </a:t>
            </a:r>
            <a:r>
              <a:rPr lang="en-US" sz="2200" dirty="0" err="1">
                <a:solidFill>
                  <a:schemeClr val="tx1"/>
                </a:solidFill>
              </a:rPr>
              <a:t>și</a:t>
            </a:r>
            <a:r>
              <a:rPr lang="en-US" sz="2200" dirty="0">
                <a:solidFill>
                  <a:schemeClr val="tx1"/>
                </a:solidFill>
              </a:rPr>
              <a:t> </a:t>
            </a:r>
            <a:r>
              <a:rPr lang="en-US" sz="2200" dirty="0" err="1">
                <a:solidFill>
                  <a:schemeClr val="tx1"/>
                </a:solidFill>
              </a:rPr>
              <a:t>lubrifianților</a:t>
            </a:r>
            <a:r>
              <a:rPr lang="en-US" sz="2200" dirty="0">
                <a:solidFill>
                  <a:schemeClr val="tx1"/>
                </a:solidFill>
              </a:rPr>
              <a:t>  se </a:t>
            </a:r>
            <a:r>
              <a:rPr lang="en-US" sz="2200" dirty="0" err="1">
                <a:solidFill>
                  <a:schemeClr val="tx1"/>
                </a:solidFill>
              </a:rPr>
              <a:t>va</a:t>
            </a:r>
            <a:r>
              <a:rPr lang="en-US" sz="2200" dirty="0">
                <a:solidFill>
                  <a:schemeClr val="tx1"/>
                </a:solidFill>
              </a:rPr>
              <a:t> </a:t>
            </a:r>
            <a:r>
              <a:rPr lang="en-US" sz="2200" dirty="0" err="1">
                <a:solidFill>
                  <a:schemeClr val="tx1"/>
                </a:solidFill>
              </a:rPr>
              <a:t>intocmi</a:t>
            </a:r>
            <a:r>
              <a:rPr lang="en-US" sz="2200" dirty="0">
                <a:solidFill>
                  <a:schemeClr val="tx1"/>
                </a:solidFill>
              </a:rPr>
              <a:t> </a:t>
            </a:r>
            <a:r>
              <a:rPr lang="en-US" sz="2200" dirty="0" err="1">
                <a:solidFill>
                  <a:schemeClr val="tx1"/>
                </a:solidFill>
              </a:rPr>
              <a:t>urmatoare</a:t>
            </a:r>
            <a:r>
              <a:rPr lang="en-US" sz="2200" dirty="0">
                <a:solidFill>
                  <a:schemeClr val="tx1"/>
                </a:solidFill>
              </a:rPr>
              <a:t> formula </a:t>
            </a:r>
            <a:r>
              <a:rPr lang="en-US" sz="2200" dirty="0" err="1">
                <a:solidFill>
                  <a:schemeClr val="tx1"/>
                </a:solidFill>
              </a:rPr>
              <a:t>contabila</a:t>
            </a:r>
            <a:r>
              <a:rPr lang="en-US" sz="2200" dirty="0">
                <a:solidFill>
                  <a:schemeClr val="tx1"/>
                </a:solidFill>
              </a:rPr>
              <a:t>: </a:t>
            </a:r>
            <a:br>
              <a:rPr lang="en-US" sz="2200" dirty="0">
                <a:solidFill>
                  <a:schemeClr val="tx1"/>
                </a:solidFill>
              </a:rPr>
            </a:br>
            <a:r>
              <a:rPr lang="en-US" sz="2200" b="1" i="1" dirty="0">
                <a:solidFill>
                  <a:schemeClr val="tx1"/>
                </a:solidFill>
              </a:rPr>
              <a:t>    Dt 7113, 712,713,714, etc.</a:t>
            </a:r>
            <a:br>
              <a:rPr lang="en-US" sz="2200" b="1" i="1" dirty="0">
                <a:solidFill>
                  <a:schemeClr val="tx1"/>
                </a:solidFill>
              </a:rPr>
            </a:br>
            <a:r>
              <a:rPr lang="en-US" sz="2200" b="1" i="1" dirty="0">
                <a:solidFill>
                  <a:schemeClr val="tx1"/>
                </a:solidFill>
              </a:rPr>
              <a:t>    Ct 2114.</a:t>
            </a:r>
            <a:br>
              <a:rPr lang="en-US" sz="2200" b="1" i="1" dirty="0">
                <a:solidFill>
                  <a:schemeClr val="tx1"/>
                </a:solidFill>
              </a:rPr>
            </a:br>
            <a:r>
              <a:rPr lang="en-US" sz="2200" dirty="0">
                <a:solidFill>
                  <a:schemeClr val="tx1"/>
                </a:solidFill>
              </a:rPr>
              <a:t>In </a:t>
            </a:r>
            <a:r>
              <a:rPr lang="en-US" sz="2200" dirty="0" err="1">
                <a:solidFill>
                  <a:schemeClr val="tx1"/>
                </a:solidFill>
              </a:rPr>
              <a:t>cazul</a:t>
            </a:r>
            <a:r>
              <a:rPr lang="en-US" sz="2200" dirty="0">
                <a:solidFill>
                  <a:schemeClr val="tx1"/>
                </a:solidFill>
              </a:rPr>
              <a:t> </a:t>
            </a:r>
            <a:r>
              <a:rPr lang="en-US" sz="2200" dirty="0" err="1">
                <a:solidFill>
                  <a:schemeClr val="tx1"/>
                </a:solidFill>
              </a:rPr>
              <a:t>depistarii</a:t>
            </a:r>
            <a:r>
              <a:rPr lang="en-US" sz="2200" dirty="0">
                <a:solidFill>
                  <a:schemeClr val="tx1"/>
                </a:solidFill>
              </a:rPr>
              <a:t> </a:t>
            </a:r>
            <a:r>
              <a:rPr lang="en-US" sz="2200" dirty="0" err="1">
                <a:solidFill>
                  <a:schemeClr val="tx1"/>
                </a:solidFill>
              </a:rPr>
              <a:t>lipsurilor</a:t>
            </a:r>
            <a:r>
              <a:rPr lang="en-US" sz="2200" dirty="0">
                <a:solidFill>
                  <a:schemeClr val="tx1"/>
                </a:solidFill>
              </a:rPr>
              <a:t>/</a:t>
            </a:r>
            <a:r>
              <a:rPr lang="en-US" sz="2200" dirty="0" err="1">
                <a:solidFill>
                  <a:schemeClr val="tx1"/>
                </a:solidFill>
              </a:rPr>
              <a:t>plusurilor</a:t>
            </a:r>
            <a:r>
              <a:rPr lang="en-US" sz="2200" dirty="0">
                <a:solidFill>
                  <a:schemeClr val="tx1"/>
                </a:solidFill>
              </a:rPr>
              <a:t> de </a:t>
            </a:r>
            <a:r>
              <a:rPr lang="en-US" sz="2200" dirty="0" err="1">
                <a:solidFill>
                  <a:schemeClr val="tx1"/>
                </a:solidFill>
              </a:rPr>
              <a:t>inventar</a:t>
            </a:r>
            <a:r>
              <a:rPr lang="en-US" sz="2200" dirty="0">
                <a:solidFill>
                  <a:schemeClr val="tx1"/>
                </a:solidFill>
              </a:rPr>
              <a:t>, </a:t>
            </a:r>
            <a:r>
              <a:rPr lang="en-US" sz="2200" dirty="0" err="1">
                <a:solidFill>
                  <a:schemeClr val="tx1"/>
                </a:solidFill>
              </a:rPr>
              <a:t>acestea</a:t>
            </a:r>
            <a:r>
              <a:rPr lang="en-US" sz="2200" dirty="0">
                <a:solidFill>
                  <a:schemeClr val="tx1"/>
                </a:solidFill>
              </a:rPr>
              <a:t> se </a:t>
            </a:r>
            <a:r>
              <a:rPr lang="en-US" sz="2200" dirty="0" err="1">
                <a:solidFill>
                  <a:schemeClr val="tx1"/>
                </a:solidFill>
              </a:rPr>
              <a:t>vor</a:t>
            </a:r>
            <a:r>
              <a:rPr lang="en-US" sz="2200" dirty="0">
                <a:solidFill>
                  <a:schemeClr val="tx1"/>
                </a:solidFill>
              </a:rPr>
              <a:t> </a:t>
            </a:r>
            <a:r>
              <a:rPr lang="en-US" sz="2200" dirty="0" err="1">
                <a:solidFill>
                  <a:schemeClr val="tx1"/>
                </a:solidFill>
              </a:rPr>
              <a:t>contabiliza</a:t>
            </a:r>
            <a:r>
              <a:rPr lang="en-US" sz="2200" dirty="0">
                <a:solidFill>
                  <a:schemeClr val="tx1"/>
                </a:solidFill>
              </a:rPr>
              <a:t> in </a:t>
            </a:r>
            <a:r>
              <a:rPr lang="en-US" sz="2200" dirty="0" err="1">
                <a:solidFill>
                  <a:schemeClr val="tx1"/>
                </a:solidFill>
              </a:rPr>
              <a:t>modul</a:t>
            </a:r>
            <a:r>
              <a:rPr lang="en-US" sz="2200" dirty="0">
                <a:solidFill>
                  <a:schemeClr val="tx1"/>
                </a:solidFill>
              </a:rPr>
              <a:t> </a:t>
            </a:r>
            <a:r>
              <a:rPr lang="en-US" sz="2200" dirty="0" err="1">
                <a:solidFill>
                  <a:schemeClr val="tx1"/>
                </a:solidFill>
              </a:rPr>
              <a:t>urmator</a:t>
            </a:r>
            <a:r>
              <a:rPr lang="en-US" sz="2200" dirty="0">
                <a:solidFill>
                  <a:schemeClr val="tx1"/>
                </a:solidFill>
              </a:rPr>
              <a:t>:</a:t>
            </a:r>
            <a:br>
              <a:rPr lang="en-US" sz="2200" dirty="0">
                <a:solidFill>
                  <a:schemeClr val="tx1"/>
                </a:solidFill>
              </a:rPr>
            </a:br>
            <a:r>
              <a:rPr lang="en-US" sz="2200" b="1" i="1" dirty="0">
                <a:solidFill>
                  <a:schemeClr val="tx1"/>
                </a:solidFill>
              </a:rPr>
              <a:t> 1. Dt 2114</a:t>
            </a:r>
            <a:br>
              <a:rPr lang="en-US" sz="2200" b="1" i="1" dirty="0">
                <a:solidFill>
                  <a:schemeClr val="tx1"/>
                </a:solidFill>
              </a:rPr>
            </a:br>
            <a:r>
              <a:rPr lang="en-US" sz="2200" b="1" i="1" dirty="0">
                <a:solidFill>
                  <a:schemeClr val="tx1"/>
                </a:solidFill>
              </a:rPr>
              <a:t>     Ct 6124 (la </a:t>
            </a:r>
            <a:r>
              <a:rPr lang="en-US" sz="2200" b="1" i="1" dirty="0" err="1">
                <a:solidFill>
                  <a:schemeClr val="tx1"/>
                </a:solidFill>
              </a:rPr>
              <a:t>valoare</a:t>
            </a:r>
            <a:r>
              <a:rPr lang="en-US" sz="2200" b="1" i="1" dirty="0">
                <a:solidFill>
                  <a:schemeClr val="tx1"/>
                </a:solidFill>
              </a:rPr>
              <a:t> </a:t>
            </a:r>
            <a:r>
              <a:rPr lang="en-US" sz="2200" b="1" i="1" dirty="0" err="1">
                <a:solidFill>
                  <a:schemeClr val="tx1"/>
                </a:solidFill>
              </a:rPr>
              <a:t>plusurilor</a:t>
            </a:r>
            <a:r>
              <a:rPr lang="en-US" sz="2200" b="1" i="1" dirty="0">
                <a:solidFill>
                  <a:schemeClr val="tx1"/>
                </a:solidFill>
              </a:rPr>
              <a:t> </a:t>
            </a:r>
            <a:r>
              <a:rPr lang="en-US" sz="2200" b="1" i="1" dirty="0" err="1">
                <a:solidFill>
                  <a:schemeClr val="tx1"/>
                </a:solidFill>
              </a:rPr>
              <a:t>depistate</a:t>
            </a:r>
            <a:r>
              <a:rPr lang="en-US" sz="2200" b="1" i="1" dirty="0">
                <a:solidFill>
                  <a:schemeClr val="tx1"/>
                </a:solidFill>
              </a:rPr>
              <a:t>)</a:t>
            </a:r>
            <a:br>
              <a:rPr lang="en-US" sz="2200" b="1" i="1" dirty="0">
                <a:solidFill>
                  <a:schemeClr val="tx1"/>
                </a:solidFill>
              </a:rPr>
            </a:br>
            <a:r>
              <a:rPr lang="en-US" sz="2200" b="1" i="1" dirty="0">
                <a:solidFill>
                  <a:schemeClr val="tx1"/>
                </a:solidFill>
              </a:rPr>
              <a:t> 2.  Dt 7144</a:t>
            </a:r>
            <a:br>
              <a:rPr lang="en-US" sz="2200" b="1" i="1" dirty="0">
                <a:solidFill>
                  <a:schemeClr val="tx1"/>
                </a:solidFill>
              </a:rPr>
            </a:br>
            <a:r>
              <a:rPr lang="en-US" sz="2200" b="1" i="1" dirty="0">
                <a:solidFill>
                  <a:schemeClr val="tx1"/>
                </a:solidFill>
              </a:rPr>
              <a:t>       Ct 2114    (la </a:t>
            </a:r>
            <a:r>
              <a:rPr lang="en-US" sz="2200" b="1" i="1" dirty="0" err="1">
                <a:solidFill>
                  <a:schemeClr val="tx1"/>
                </a:solidFill>
              </a:rPr>
              <a:t>valoarea</a:t>
            </a:r>
            <a:r>
              <a:rPr lang="en-US" sz="2200" b="1" i="1" dirty="0">
                <a:solidFill>
                  <a:schemeClr val="tx1"/>
                </a:solidFill>
              </a:rPr>
              <a:t> </a:t>
            </a:r>
            <a:r>
              <a:rPr lang="en-US" sz="2200" b="1" i="1" dirty="0" err="1">
                <a:solidFill>
                  <a:schemeClr val="tx1"/>
                </a:solidFill>
              </a:rPr>
              <a:t>lipsurilor</a:t>
            </a:r>
            <a:r>
              <a:rPr lang="en-US" sz="2200" b="1" i="1" dirty="0">
                <a:solidFill>
                  <a:schemeClr val="tx1"/>
                </a:solidFill>
              </a:rPr>
              <a:t> </a:t>
            </a:r>
            <a:r>
              <a:rPr lang="en-US" sz="2200" b="1" i="1" dirty="0" err="1">
                <a:solidFill>
                  <a:schemeClr val="tx1"/>
                </a:solidFill>
              </a:rPr>
              <a:t>depistate</a:t>
            </a:r>
            <a:r>
              <a:rPr lang="en-US" sz="2200" b="1" i="1" dirty="0">
                <a:solidFill>
                  <a:schemeClr val="tx1"/>
                </a:solidFill>
              </a:rPr>
              <a:t>)</a:t>
            </a:r>
            <a:br>
              <a:rPr lang="en-US" sz="2200" b="1" i="1" dirty="0">
                <a:solidFill>
                  <a:schemeClr val="tx1"/>
                </a:solidFill>
              </a:rPr>
            </a:br>
            <a:r>
              <a:rPr lang="en-US" sz="2200" b="1" i="1" dirty="0" err="1">
                <a:solidFill>
                  <a:schemeClr val="tx1"/>
                </a:solidFill>
              </a:rPr>
              <a:t>sau</a:t>
            </a:r>
            <a:r>
              <a:rPr lang="en-US" sz="2200" b="1" i="1" dirty="0">
                <a:solidFill>
                  <a:schemeClr val="tx1"/>
                </a:solidFill>
              </a:rPr>
              <a:t/>
            </a:r>
            <a:br>
              <a:rPr lang="en-US" sz="2200" b="1" i="1" dirty="0">
                <a:solidFill>
                  <a:schemeClr val="tx1"/>
                </a:solidFill>
              </a:rPr>
            </a:br>
            <a:r>
              <a:rPr lang="en-US" sz="2200" b="1" i="1" dirty="0">
                <a:solidFill>
                  <a:schemeClr val="tx1"/>
                </a:solidFill>
              </a:rPr>
              <a:t>  3.  Dt 2262</a:t>
            </a:r>
            <a:br>
              <a:rPr lang="en-US" sz="2200" b="1" i="1" dirty="0">
                <a:solidFill>
                  <a:schemeClr val="tx1"/>
                </a:solidFill>
              </a:rPr>
            </a:br>
            <a:r>
              <a:rPr lang="en-US" sz="2200" b="1" i="1" dirty="0">
                <a:solidFill>
                  <a:schemeClr val="tx1"/>
                </a:solidFill>
              </a:rPr>
              <a:t>        Ct 2114   (la </a:t>
            </a:r>
            <a:r>
              <a:rPr lang="en-US" sz="2200" b="1" i="1" dirty="0" err="1">
                <a:solidFill>
                  <a:schemeClr val="tx1"/>
                </a:solidFill>
              </a:rPr>
              <a:t>valoarea</a:t>
            </a:r>
            <a:r>
              <a:rPr lang="en-US" sz="2200" b="1" i="1" dirty="0">
                <a:solidFill>
                  <a:schemeClr val="tx1"/>
                </a:solidFill>
              </a:rPr>
              <a:t> </a:t>
            </a:r>
            <a:r>
              <a:rPr lang="en-US" sz="2200" b="1" i="1" dirty="0" err="1">
                <a:solidFill>
                  <a:schemeClr val="tx1"/>
                </a:solidFill>
              </a:rPr>
              <a:t>lipsurilor</a:t>
            </a:r>
            <a:r>
              <a:rPr lang="en-US" sz="2200" b="1" i="1" dirty="0">
                <a:solidFill>
                  <a:schemeClr val="tx1"/>
                </a:solidFill>
              </a:rPr>
              <a:t> </a:t>
            </a:r>
            <a:r>
              <a:rPr lang="en-US" sz="2200" b="1" i="1" dirty="0" err="1">
                <a:solidFill>
                  <a:schemeClr val="tx1"/>
                </a:solidFill>
              </a:rPr>
              <a:t>depistate</a:t>
            </a:r>
            <a:r>
              <a:rPr lang="en-US" sz="2200" b="1" i="1" dirty="0">
                <a:solidFill>
                  <a:schemeClr val="tx1"/>
                </a:solidFill>
              </a:rPr>
              <a:t>).</a:t>
            </a:r>
            <a:br>
              <a:rPr lang="en-US" sz="2200" b="1" i="1" dirty="0">
                <a:solidFill>
                  <a:schemeClr val="tx1"/>
                </a:solidFill>
              </a:rPr>
            </a:br>
            <a:endParaRPr lang="ru-RU" sz="2200" b="1" i="1" dirty="0"/>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697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pPr fontAlgn="ctr"/>
            <a:r>
              <a:rPr lang="en-US" b="1" dirty="0" err="1" smtClean="0">
                <a:solidFill>
                  <a:srgbClr val="002060"/>
                </a:solidFill>
              </a:rPr>
              <a:t>Bibliografie</a:t>
            </a:r>
            <a:r>
              <a:rPr lang="en-US" b="1" dirty="0" smtClean="0">
                <a:solidFill>
                  <a:srgbClr val="002060"/>
                </a:solidFill>
              </a:rPr>
              <a:t>:</a:t>
            </a:r>
            <a:r>
              <a:rPr lang="en-US" b="1" dirty="0">
                <a:solidFill>
                  <a:srgbClr val="002060"/>
                </a:solidFill>
              </a:rPr>
              <a:t/>
            </a:r>
            <a:br>
              <a:rPr lang="en-US" b="1" dirty="0">
                <a:solidFill>
                  <a:srgbClr val="002060"/>
                </a:solidFill>
              </a:rPr>
            </a:br>
            <a:r>
              <a:rPr lang="en-US" b="1" dirty="0" smtClean="0">
                <a:solidFill>
                  <a:srgbClr val="002060"/>
                </a:solidFill>
              </a:rPr>
              <a:t/>
            </a:r>
            <a:br>
              <a:rPr lang="en-US" b="1" dirty="0" smtClean="0">
                <a:solidFill>
                  <a:srgbClr val="002060"/>
                </a:solidFill>
              </a:rPr>
            </a:br>
            <a:r>
              <a:rPr lang="en-US" sz="1800" dirty="0" smtClean="0">
                <a:solidFill>
                  <a:schemeClr val="tx1"/>
                </a:solidFill>
              </a:rPr>
              <a:t>1. </a:t>
            </a:r>
            <a:r>
              <a:rPr lang="nn-NO" sz="1800" dirty="0" smtClean="0">
                <a:solidFill>
                  <a:schemeClr val="tx1"/>
                </a:solidFill>
              </a:rPr>
              <a:t>ORDIN</a:t>
            </a:r>
            <a:r>
              <a:rPr lang="nn-NO" sz="1800" dirty="0">
                <a:solidFill>
                  <a:schemeClr val="tx1"/>
                </a:solidFill>
              </a:rPr>
              <a:t> Nr. 124 din  29.07.2005</a:t>
            </a:r>
            <a:r>
              <a:rPr lang="en-US" sz="1800" dirty="0">
                <a:solidFill>
                  <a:schemeClr val="tx1"/>
                </a:solidFill>
              </a:rPr>
              <a:t> cu </a:t>
            </a:r>
            <a:r>
              <a:rPr lang="en-US" sz="1800" dirty="0" err="1">
                <a:solidFill>
                  <a:schemeClr val="tx1"/>
                </a:solidFill>
              </a:rPr>
              <a:t>privire</a:t>
            </a:r>
            <a:r>
              <a:rPr lang="en-US" sz="1800" dirty="0">
                <a:solidFill>
                  <a:schemeClr val="tx1"/>
                </a:solidFill>
              </a:rPr>
              <a:t> la </a:t>
            </a:r>
            <a:r>
              <a:rPr lang="en-US" sz="1800" dirty="0" err="1">
                <a:solidFill>
                  <a:schemeClr val="tx1"/>
                </a:solidFill>
              </a:rPr>
              <a:t>aprobarea</a:t>
            </a:r>
            <a:r>
              <a:rPr lang="en-US" sz="1800" dirty="0">
                <a:solidFill>
                  <a:schemeClr val="tx1"/>
                </a:solidFill>
              </a:rPr>
              <a:t> </a:t>
            </a:r>
            <a:r>
              <a:rPr lang="en-US" sz="1800" dirty="0" err="1">
                <a:solidFill>
                  <a:schemeClr val="tx1"/>
                </a:solidFill>
              </a:rPr>
              <a:t>Normelor</a:t>
            </a:r>
            <a:r>
              <a:rPr lang="en-US" sz="1800" dirty="0">
                <a:solidFill>
                  <a:schemeClr val="tx1"/>
                </a:solidFill>
              </a:rPr>
              <a:t> de </a:t>
            </a:r>
            <a:r>
              <a:rPr lang="en-US" sz="1800" dirty="0" err="1">
                <a:solidFill>
                  <a:schemeClr val="tx1"/>
                </a:solidFill>
              </a:rPr>
              <a:t>parcurs</a:t>
            </a:r>
            <a:r>
              <a:rPr lang="en-US" sz="1800" dirty="0">
                <a:solidFill>
                  <a:schemeClr val="tx1"/>
                </a:solidFill>
              </a:rPr>
              <a:t> </a:t>
            </a:r>
            <a:br>
              <a:rPr lang="en-US" sz="1800" dirty="0">
                <a:solidFill>
                  <a:schemeClr val="tx1"/>
                </a:solidFill>
              </a:rPr>
            </a:br>
            <a:r>
              <a:rPr lang="en-US" sz="1800" dirty="0" err="1">
                <a:solidFill>
                  <a:schemeClr val="tx1"/>
                </a:solidFill>
              </a:rPr>
              <a:t>şi</a:t>
            </a:r>
            <a:r>
              <a:rPr lang="en-US" sz="1800" dirty="0">
                <a:solidFill>
                  <a:schemeClr val="tx1"/>
                </a:solidFill>
              </a:rPr>
              <a:t> </a:t>
            </a:r>
            <a:r>
              <a:rPr lang="en-US" sz="1800" dirty="0" err="1">
                <a:solidFill>
                  <a:schemeClr val="tx1"/>
                </a:solidFill>
              </a:rPr>
              <a:t>exploatare</a:t>
            </a:r>
            <a:r>
              <a:rPr lang="en-US" sz="1800" dirty="0">
                <a:solidFill>
                  <a:schemeClr val="tx1"/>
                </a:solidFill>
              </a:rPr>
              <a:t> a </a:t>
            </a:r>
            <a:r>
              <a:rPr lang="en-US" sz="1800" dirty="0" err="1">
                <a:solidFill>
                  <a:schemeClr val="tx1"/>
                </a:solidFill>
              </a:rPr>
              <a:t>anvelopelor</a:t>
            </a:r>
            <a:r>
              <a:rPr lang="en-US" sz="1800" dirty="0">
                <a:solidFill>
                  <a:schemeClr val="tx1"/>
                </a:solidFill>
              </a:rPr>
              <a:t> </a:t>
            </a:r>
            <a:r>
              <a:rPr lang="en-US" sz="1800" dirty="0" err="1">
                <a:solidFill>
                  <a:schemeClr val="tx1"/>
                </a:solidFill>
              </a:rPr>
              <a:t>pentru</a:t>
            </a:r>
            <a:r>
              <a:rPr lang="en-US" sz="1800" dirty="0">
                <a:solidFill>
                  <a:schemeClr val="tx1"/>
                </a:solidFill>
              </a:rPr>
              <a:t> </a:t>
            </a:r>
            <a:r>
              <a:rPr lang="en-US" sz="1800" dirty="0" err="1">
                <a:solidFill>
                  <a:schemeClr val="tx1"/>
                </a:solidFill>
              </a:rPr>
              <a:t>mijloacele</a:t>
            </a:r>
            <a:r>
              <a:rPr lang="en-US" sz="1800" dirty="0">
                <a:solidFill>
                  <a:schemeClr val="tx1"/>
                </a:solidFill>
              </a:rPr>
              <a:t> de transport auto </a:t>
            </a:r>
            <a:r>
              <a:rPr lang="en-US" sz="1800" dirty="0" err="1">
                <a:solidFill>
                  <a:schemeClr val="tx1"/>
                </a:solidFill>
              </a:rPr>
              <a:t>Publicat</a:t>
            </a:r>
            <a:r>
              <a:rPr lang="en-US" sz="1800" dirty="0">
                <a:solidFill>
                  <a:schemeClr val="tx1"/>
                </a:solidFill>
              </a:rPr>
              <a:t> la 19.08.2005 </a:t>
            </a:r>
            <a:r>
              <a:rPr lang="en-US" sz="1800" dirty="0" err="1">
                <a:solidFill>
                  <a:schemeClr val="tx1"/>
                </a:solidFill>
              </a:rPr>
              <a:t>în</a:t>
            </a:r>
            <a:r>
              <a:rPr lang="en-US" sz="1800" dirty="0">
                <a:solidFill>
                  <a:schemeClr val="tx1"/>
                </a:solidFill>
              </a:rPr>
              <a:t> </a:t>
            </a:r>
            <a:r>
              <a:rPr lang="en-US" sz="1800" dirty="0" err="1">
                <a:solidFill>
                  <a:schemeClr val="tx1"/>
                </a:solidFill>
              </a:rPr>
              <a:t>Monitorul</a:t>
            </a:r>
            <a:r>
              <a:rPr lang="en-US" sz="1800" dirty="0">
                <a:solidFill>
                  <a:schemeClr val="tx1"/>
                </a:solidFill>
              </a:rPr>
              <a:t> </a:t>
            </a:r>
            <a:r>
              <a:rPr lang="en-US" sz="1800" dirty="0" err="1">
                <a:solidFill>
                  <a:schemeClr val="tx1"/>
                </a:solidFill>
              </a:rPr>
              <a:t>Oficial</a:t>
            </a:r>
            <a:r>
              <a:rPr lang="en-US" sz="1800" dirty="0">
                <a:solidFill>
                  <a:schemeClr val="tx1"/>
                </a:solidFill>
              </a:rPr>
              <a:t> Nr. 110-112     art Nr : 378;</a:t>
            </a:r>
            <a:br>
              <a:rPr lang="en-US" sz="1800" dirty="0">
                <a:solidFill>
                  <a:schemeClr val="tx1"/>
                </a:solidFill>
              </a:rPr>
            </a:br>
            <a:r>
              <a:rPr lang="en-US" sz="1800" dirty="0" smtClean="0">
                <a:solidFill>
                  <a:schemeClr val="tx1"/>
                </a:solidFill>
              </a:rPr>
              <a:t>2. </a:t>
            </a:r>
            <a:r>
              <a:rPr lang="nn-NO" sz="1800" dirty="0" smtClean="0">
                <a:solidFill>
                  <a:schemeClr val="tx1"/>
                </a:solidFill>
              </a:rPr>
              <a:t>ORDIN</a:t>
            </a:r>
            <a:r>
              <a:rPr lang="nn-NO" sz="1800" dirty="0">
                <a:solidFill>
                  <a:schemeClr val="tx1"/>
                </a:solidFill>
              </a:rPr>
              <a:t> Nr. 172 din  09.12.2005</a:t>
            </a:r>
            <a:r>
              <a:rPr lang="en-US" sz="1800" dirty="0">
                <a:solidFill>
                  <a:schemeClr val="tx1"/>
                </a:solidFill>
              </a:rPr>
              <a:t> cu </a:t>
            </a:r>
            <a:r>
              <a:rPr lang="en-US" sz="1800" dirty="0" err="1">
                <a:solidFill>
                  <a:schemeClr val="tx1"/>
                </a:solidFill>
              </a:rPr>
              <a:t>privire</a:t>
            </a:r>
            <a:r>
              <a:rPr lang="en-US" sz="1800" dirty="0">
                <a:solidFill>
                  <a:schemeClr val="tx1"/>
                </a:solidFill>
              </a:rPr>
              <a:t> la </a:t>
            </a:r>
            <a:r>
              <a:rPr lang="en-US" sz="1800" dirty="0" err="1">
                <a:solidFill>
                  <a:schemeClr val="tx1"/>
                </a:solidFill>
              </a:rPr>
              <a:t>aprobarea</a:t>
            </a:r>
            <a:r>
              <a:rPr lang="en-US" sz="1800" dirty="0">
                <a:solidFill>
                  <a:schemeClr val="tx1"/>
                </a:solidFill>
              </a:rPr>
              <a:t> </a:t>
            </a:r>
            <a:r>
              <a:rPr lang="en-US" sz="1800" dirty="0" err="1">
                <a:solidFill>
                  <a:schemeClr val="tx1"/>
                </a:solidFill>
              </a:rPr>
              <a:t>Normelor</a:t>
            </a:r>
            <a:r>
              <a:rPr lang="en-US" sz="1800" dirty="0">
                <a:solidFill>
                  <a:schemeClr val="tx1"/>
                </a:solidFill>
              </a:rPr>
              <a:t> de </a:t>
            </a:r>
            <a:r>
              <a:rPr lang="en-US" sz="1800" dirty="0" err="1">
                <a:solidFill>
                  <a:schemeClr val="tx1"/>
                </a:solidFill>
              </a:rPr>
              <a:t>consum</a:t>
            </a:r>
            <a:r>
              <a:rPr lang="en-US" sz="1800" dirty="0">
                <a:solidFill>
                  <a:schemeClr val="tx1"/>
                </a:solidFill>
              </a:rPr>
              <a:t> </a:t>
            </a:r>
            <a:br>
              <a:rPr lang="en-US" sz="1800" dirty="0">
                <a:solidFill>
                  <a:schemeClr val="tx1"/>
                </a:solidFill>
              </a:rPr>
            </a:br>
            <a:r>
              <a:rPr lang="en-US" sz="1800" dirty="0">
                <a:solidFill>
                  <a:schemeClr val="tx1"/>
                </a:solidFill>
              </a:rPr>
              <a:t>de </a:t>
            </a:r>
            <a:r>
              <a:rPr lang="en-US" sz="1800" dirty="0" err="1">
                <a:solidFill>
                  <a:schemeClr val="tx1"/>
                </a:solidFill>
              </a:rPr>
              <a:t>combustibil</a:t>
            </a:r>
            <a:r>
              <a:rPr lang="en-US" sz="1800" dirty="0">
                <a:solidFill>
                  <a:schemeClr val="tx1"/>
                </a:solidFill>
              </a:rPr>
              <a:t> </a:t>
            </a:r>
            <a:r>
              <a:rPr lang="en-US" sz="1800" dirty="0" err="1">
                <a:solidFill>
                  <a:schemeClr val="tx1"/>
                </a:solidFill>
              </a:rPr>
              <a:t>şi</a:t>
            </a:r>
            <a:r>
              <a:rPr lang="en-US" sz="1800" dirty="0">
                <a:solidFill>
                  <a:schemeClr val="tx1"/>
                </a:solidFill>
              </a:rPr>
              <a:t> </a:t>
            </a:r>
            <a:r>
              <a:rPr lang="en-US" sz="1800" dirty="0" err="1">
                <a:solidFill>
                  <a:schemeClr val="tx1"/>
                </a:solidFill>
              </a:rPr>
              <a:t>lubrifianţi</a:t>
            </a:r>
            <a:r>
              <a:rPr lang="en-US" sz="1800" dirty="0">
                <a:solidFill>
                  <a:schemeClr val="tx1"/>
                </a:solidFill>
              </a:rPr>
              <a:t> </a:t>
            </a:r>
            <a:r>
              <a:rPr lang="en-US" sz="1800" dirty="0" err="1">
                <a:solidFill>
                  <a:schemeClr val="tx1"/>
                </a:solidFill>
              </a:rPr>
              <a:t>în</a:t>
            </a:r>
            <a:r>
              <a:rPr lang="en-US" sz="1800" dirty="0">
                <a:solidFill>
                  <a:schemeClr val="tx1"/>
                </a:solidFill>
              </a:rPr>
              <a:t> </a:t>
            </a:r>
            <a:r>
              <a:rPr lang="en-US" sz="1800" dirty="0" err="1">
                <a:solidFill>
                  <a:schemeClr val="tx1"/>
                </a:solidFill>
              </a:rPr>
              <a:t>transportul</a:t>
            </a:r>
            <a:r>
              <a:rPr lang="en-US" sz="1800" dirty="0">
                <a:solidFill>
                  <a:schemeClr val="tx1"/>
                </a:solidFill>
              </a:rPr>
              <a:t> auto </a:t>
            </a:r>
            <a:r>
              <a:rPr lang="en-US" sz="1800" dirty="0" err="1">
                <a:solidFill>
                  <a:schemeClr val="tx1"/>
                </a:solidFill>
              </a:rPr>
              <a:t>Publicat</a:t>
            </a:r>
            <a:r>
              <a:rPr lang="en-US" sz="1800" dirty="0">
                <a:solidFill>
                  <a:schemeClr val="tx1"/>
                </a:solidFill>
              </a:rPr>
              <a:t> la 14.04.2006 </a:t>
            </a:r>
            <a:r>
              <a:rPr lang="en-US" sz="1800" dirty="0" err="1">
                <a:solidFill>
                  <a:schemeClr val="tx1"/>
                </a:solidFill>
              </a:rPr>
              <a:t>în</a:t>
            </a:r>
            <a:r>
              <a:rPr lang="en-US" sz="1800" dirty="0">
                <a:solidFill>
                  <a:schemeClr val="tx1"/>
                </a:solidFill>
              </a:rPr>
              <a:t> </a:t>
            </a:r>
            <a:r>
              <a:rPr lang="en-US" sz="1800" dirty="0" err="1">
                <a:solidFill>
                  <a:schemeClr val="tx1"/>
                </a:solidFill>
              </a:rPr>
              <a:t>Monitorul</a:t>
            </a:r>
            <a:r>
              <a:rPr lang="en-US" sz="1800" dirty="0">
                <a:solidFill>
                  <a:schemeClr val="tx1"/>
                </a:solidFill>
              </a:rPr>
              <a:t> </a:t>
            </a:r>
            <a:r>
              <a:rPr lang="en-US" sz="1800" dirty="0" err="1">
                <a:solidFill>
                  <a:schemeClr val="tx1"/>
                </a:solidFill>
              </a:rPr>
              <a:t>Oficial</a:t>
            </a:r>
            <a:r>
              <a:rPr lang="en-US" sz="1800" dirty="0">
                <a:solidFill>
                  <a:schemeClr val="tx1"/>
                </a:solidFill>
              </a:rPr>
              <a:t> Nr. 59-62     art Nr : 223;</a:t>
            </a:r>
            <a:br>
              <a:rPr lang="en-US" sz="1800" dirty="0">
                <a:solidFill>
                  <a:schemeClr val="tx1"/>
                </a:solidFill>
              </a:rPr>
            </a:br>
            <a:r>
              <a:rPr lang="en-US" sz="1800" dirty="0" smtClean="0">
                <a:solidFill>
                  <a:schemeClr val="tx1"/>
                </a:solidFill>
              </a:rPr>
              <a:t>3. SNC </a:t>
            </a:r>
            <a:r>
              <a:rPr lang="en-US" sz="1800" dirty="0">
                <a:solidFill>
                  <a:schemeClr val="tx1"/>
                </a:solidFill>
              </a:rPr>
              <a:t>“STOCURI” </a:t>
            </a:r>
            <a:r>
              <a:rPr lang="en-US" sz="1800" dirty="0" err="1">
                <a:solidFill>
                  <a:schemeClr val="tx1"/>
                </a:solidFill>
              </a:rPr>
              <a:t>aprobat</a:t>
            </a:r>
            <a:r>
              <a:rPr lang="en-US" sz="1800" dirty="0">
                <a:solidFill>
                  <a:schemeClr val="tx1"/>
                </a:solidFill>
              </a:rPr>
              <a:t> </a:t>
            </a:r>
            <a:r>
              <a:rPr lang="en-US" sz="1800" dirty="0" err="1">
                <a:solidFill>
                  <a:schemeClr val="tx1"/>
                </a:solidFill>
              </a:rPr>
              <a:t>prin</a:t>
            </a:r>
            <a:r>
              <a:rPr lang="en-US" sz="1800" dirty="0">
                <a:solidFill>
                  <a:schemeClr val="tx1"/>
                </a:solidFill>
              </a:rPr>
              <a:t> </a:t>
            </a:r>
            <a:r>
              <a:rPr lang="en-US" sz="1800" dirty="0" err="1">
                <a:solidFill>
                  <a:schemeClr val="tx1"/>
                </a:solidFill>
              </a:rPr>
              <a:t>Ordin</a:t>
            </a:r>
            <a:r>
              <a:rPr lang="en-US" sz="1800" dirty="0">
                <a:solidFill>
                  <a:schemeClr val="tx1"/>
                </a:solidFill>
              </a:rPr>
              <a:t> nr.118 din 06.08.2013 </a:t>
            </a:r>
            <a:r>
              <a:rPr lang="en-US" sz="1800" dirty="0" err="1">
                <a:solidFill>
                  <a:schemeClr val="tx1"/>
                </a:solidFill>
              </a:rPr>
              <a:t>privind</a:t>
            </a:r>
            <a:r>
              <a:rPr lang="en-US" sz="1800" dirty="0">
                <a:solidFill>
                  <a:schemeClr val="tx1"/>
                </a:solidFill>
              </a:rPr>
              <a:t> </a:t>
            </a:r>
            <a:r>
              <a:rPr lang="en-US" sz="1800" dirty="0" err="1">
                <a:solidFill>
                  <a:schemeClr val="tx1"/>
                </a:solidFill>
              </a:rPr>
              <a:t>aprobarea</a:t>
            </a:r>
            <a:r>
              <a:rPr lang="en-US" sz="1800" dirty="0">
                <a:solidFill>
                  <a:schemeClr val="tx1"/>
                </a:solidFill>
              </a:rPr>
              <a:t> </a:t>
            </a:r>
            <a:r>
              <a:rPr lang="en-US" sz="1800" dirty="0" err="1">
                <a:solidFill>
                  <a:schemeClr val="tx1"/>
                </a:solidFill>
              </a:rPr>
              <a:t>Standardelor</a:t>
            </a:r>
            <a:r>
              <a:rPr lang="en-US" sz="1800" dirty="0">
                <a:solidFill>
                  <a:schemeClr val="tx1"/>
                </a:solidFill>
              </a:rPr>
              <a:t> </a:t>
            </a:r>
            <a:r>
              <a:rPr lang="en-US" sz="1800" dirty="0" err="1">
                <a:solidFill>
                  <a:schemeClr val="tx1"/>
                </a:solidFill>
              </a:rPr>
              <a:t>Naţionale</a:t>
            </a:r>
            <a:r>
              <a:rPr lang="en-US" sz="1800" dirty="0">
                <a:solidFill>
                  <a:schemeClr val="tx1"/>
                </a:solidFill>
              </a:rPr>
              <a:t> de </a:t>
            </a:r>
            <a:r>
              <a:rPr lang="en-US" sz="1800" u="sng" dirty="0" err="1">
                <a:solidFill>
                  <a:schemeClr val="tx1"/>
                </a:solidFill>
                <a:hlinkClick r:id="rId2"/>
              </a:rPr>
              <a:t>Contabilitate</a:t>
            </a:r>
            <a:r>
              <a:rPr lang="en-US" sz="1800" u="sng" dirty="0">
                <a:solidFill>
                  <a:schemeClr val="tx1"/>
                </a:solidFill>
              </a:rPr>
              <a:t> </a:t>
            </a:r>
            <a:r>
              <a:rPr lang="en-US" sz="1800" i="1" dirty="0">
                <a:solidFill>
                  <a:schemeClr val="tx1"/>
                </a:solidFill>
              </a:rPr>
              <a:t>//</a:t>
            </a:r>
            <a:r>
              <a:rPr lang="en-US" sz="1800" i="1" dirty="0" err="1">
                <a:solidFill>
                  <a:schemeClr val="tx1"/>
                </a:solidFill>
              </a:rPr>
              <a:t>Monitorul</a:t>
            </a:r>
            <a:r>
              <a:rPr lang="en-US" sz="1800" i="1" dirty="0">
                <a:solidFill>
                  <a:schemeClr val="tx1"/>
                </a:solidFill>
              </a:rPr>
              <a:t> </a:t>
            </a:r>
            <a:r>
              <a:rPr lang="en-US" sz="1800" i="1" dirty="0" err="1">
                <a:solidFill>
                  <a:schemeClr val="tx1"/>
                </a:solidFill>
              </a:rPr>
              <a:t>Oficial</a:t>
            </a:r>
            <a:r>
              <a:rPr lang="en-US" sz="1800" i="1" dirty="0">
                <a:solidFill>
                  <a:schemeClr val="tx1"/>
                </a:solidFill>
              </a:rPr>
              <a:t> 177-181/1224, 16.08.2013;</a:t>
            </a:r>
            <a:r>
              <a:rPr lang="en-US" sz="1800" dirty="0">
                <a:solidFill>
                  <a:schemeClr val="tx1"/>
                </a:solidFill>
              </a:rPr>
              <a:t/>
            </a:r>
            <a:br>
              <a:rPr lang="en-US" sz="1800" dirty="0">
                <a:solidFill>
                  <a:schemeClr val="tx1"/>
                </a:solidFill>
              </a:rPr>
            </a:br>
            <a:r>
              <a:rPr lang="en-US" sz="1800" dirty="0" smtClean="0">
                <a:solidFill>
                  <a:schemeClr val="tx1"/>
                </a:solidFill>
              </a:rPr>
              <a:t>4. </a:t>
            </a:r>
            <a:r>
              <a:rPr lang="en-US" sz="1800" dirty="0" err="1" smtClean="0">
                <a:solidFill>
                  <a:schemeClr val="tx1"/>
                </a:solidFill>
              </a:rPr>
              <a:t>Petru</a:t>
            </a:r>
            <a:r>
              <a:rPr lang="en-US" sz="1800" dirty="0">
                <a:solidFill>
                  <a:schemeClr val="tx1"/>
                </a:solidFill>
              </a:rPr>
              <a:t> </a:t>
            </a:r>
            <a:r>
              <a:rPr lang="en-US" sz="1800" cap="all" dirty="0">
                <a:solidFill>
                  <a:schemeClr val="tx1"/>
                </a:solidFill>
              </a:rPr>
              <a:t>GRICIUC </a:t>
            </a:r>
            <a:r>
              <a:rPr lang="en-US" sz="1800" dirty="0">
                <a:solidFill>
                  <a:schemeClr val="tx1"/>
                </a:solidFill>
              </a:rPr>
              <a:t>, </a:t>
            </a:r>
            <a:r>
              <a:rPr lang="en-US" sz="1800" dirty="0" err="1">
                <a:solidFill>
                  <a:schemeClr val="tx1"/>
                </a:solidFill>
              </a:rPr>
              <a:t>Valeriu</a:t>
            </a:r>
            <a:r>
              <a:rPr lang="en-US" sz="1800" dirty="0">
                <a:solidFill>
                  <a:schemeClr val="tx1"/>
                </a:solidFill>
              </a:rPr>
              <a:t> </a:t>
            </a:r>
            <a:r>
              <a:rPr lang="en-US" sz="1800" cap="all" dirty="0">
                <a:solidFill>
                  <a:schemeClr val="tx1"/>
                </a:solidFill>
              </a:rPr>
              <a:t>SEVERIN </a:t>
            </a:r>
            <a:r>
              <a:rPr lang="en-US" sz="1800" dirty="0">
                <a:solidFill>
                  <a:schemeClr val="tx1"/>
                </a:solidFill>
              </a:rPr>
              <a:t> </a:t>
            </a:r>
            <a:r>
              <a:rPr lang="en-US" sz="1800" dirty="0" err="1">
                <a:solidFill>
                  <a:schemeClr val="tx1"/>
                </a:solidFill>
              </a:rPr>
              <a:t>articol</a:t>
            </a:r>
            <a:r>
              <a:rPr lang="en-US" sz="1800" dirty="0">
                <a:solidFill>
                  <a:schemeClr val="tx1"/>
                </a:solidFill>
              </a:rPr>
              <a:t> “</a:t>
            </a:r>
            <a:r>
              <a:rPr lang="en-US" sz="1800" dirty="0" err="1">
                <a:solidFill>
                  <a:schemeClr val="tx1"/>
                </a:solidFill>
              </a:rPr>
              <a:t>Privind</a:t>
            </a:r>
            <a:r>
              <a:rPr lang="en-US" sz="1800" dirty="0">
                <a:solidFill>
                  <a:schemeClr val="tx1"/>
                </a:solidFill>
              </a:rPr>
              <a:t> </a:t>
            </a:r>
            <a:r>
              <a:rPr lang="en-US" sz="1800" dirty="0" err="1">
                <a:solidFill>
                  <a:schemeClr val="tx1"/>
                </a:solidFill>
              </a:rPr>
              <a:t>modul</a:t>
            </a:r>
            <a:r>
              <a:rPr lang="en-US" sz="1800" dirty="0">
                <a:solidFill>
                  <a:schemeClr val="tx1"/>
                </a:solidFill>
              </a:rPr>
              <a:t> de </a:t>
            </a:r>
            <a:r>
              <a:rPr lang="en-US" sz="1800" dirty="0" err="1">
                <a:solidFill>
                  <a:schemeClr val="tx1"/>
                </a:solidFill>
              </a:rPr>
              <a:t>deducere</a:t>
            </a:r>
            <a:r>
              <a:rPr lang="en-US" sz="1800" dirty="0">
                <a:solidFill>
                  <a:schemeClr val="tx1"/>
                </a:solidFill>
              </a:rPr>
              <a:t> a </a:t>
            </a:r>
            <a:r>
              <a:rPr lang="en-US" sz="1800" dirty="0" err="1">
                <a:solidFill>
                  <a:schemeClr val="tx1"/>
                </a:solidFill>
              </a:rPr>
              <a:t>cheltuielilor</a:t>
            </a:r>
            <a:r>
              <a:rPr lang="en-US" sz="1800" dirty="0">
                <a:solidFill>
                  <a:schemeClr val="tx1"/>
                </a:solidFill>
              </a:rPr>
              <a:t> </a:t>
            </a:r>
            <a:r>
              <a:rPr lang="en-US" sz="1800" dirty="0" err="1">
                <a:solidFill>
                  <a:schemeClr val="tx1"/>
                </a:solidFill>
              </a:rPr>
              <a:t>aferente</a:t>
            </a:r>
            <a:r>
              <a:rPr lang="en-US" sz="1800" dirty="0">
                <a:solidFill>
                  <a:schemeClr val="tx1"/>
                </a:solidFill>
              </a:rPr>
              <a:t> </a:t>
            </a:r>
            <a:r>
              <a:rPr lang="en-US" sz="1800" dirty="0" err="1">
                <a:solidFill>
                  <a:schemeClr val="tx1"/>
                </a:solidFill>
              </a:rPr>
              <a:t>combustibilului</a:t>
            </a:r>
            <a:r>
              <a:rPr lang="en-US" sz="1800" dirty="0">
                <a:solidFill>
                  <a:schemeClr val="tx1"/>
                </a:solidFill>
              </a:rPr>
              <a:t> </a:t>
            </a:r>
            <a:r>
              <a:rPr lang="en-US" sz="1800" dirty="0" err="1">
                <a:solidFill>
                  <a:schemeClr val="tx1"/>
                </a:solidFill>
              </a:rPr>
              <a:t>şi</a:t>
            </a:r>
            <a:r>
              <a:rPr lang="en-US" sz="1800" dirty="0">
                <a:solidFill>
                  <a:schemeClr val="tx1"/>
                </a:solidFill>
              </a:rPr>
              <a:t> </a:t>
            </a:r>
            <a:r>
              <a:rPr lang="en-US" sz="1800" dirty="0" err="1">
                <a:solidFill>
                  <a:schemeClr val="tx1"/>
                </a:solidFill>
              </a:rPr>
              <a:t>lubrifianţilor</a:t>
            </a:r>
            <a:r>
              <a:rPr lang="en-US" sz="1800" dirty="0">
                <a:solidFill>
                  <a:schemeClr val="tx1"/>
                </a:solidFill>
              </a:rPr>
              <a:t>” </a:t>
            </a:r>
            <a:r>
              <a:rPr lang="en-US" sz="1800" dirty="0" err="1">
                <a:solidFill>
                  <a:schemeClr val="tx1"/>
                </a:solidFill>
              </a:rPr>
              <a:t>publicat</a:t>
            </a:r>
            <a:r>
              <a:rPr lang="en-US" sz="1800" dirty="0">
                <a:solidFill>
                  <a:schemeClr val="tx1"/>
                </a:solidFill>
              </a:rPr>
              <a:t> </a:t>
            </a:r>
            <a:r>
              <a:rPr lang="en-US" sz="1800" dirty="0" err="1">
                <a:solidFill>
                  <a:schemeClr val="tx1"/>
                </a:solidFill>
              </a:rPr>
              <a:t>inrevista</a:t>
            </a:r>
            <a:r>
              <a:rPr lang="en-US" sz="1800" dirty="0">
                <a:solidFill>
                  <a:schemeClr val="tx1"/>
                </a:solidFill>
              </a:rPr>
              <a:t> “</a:t>
            </a:r>
            <a:r>
              <a:rPr lang="en-US" sz="1800" dirty="0" err="1">
                <a:solidFill>
                  <a:schemeClr val="tx1"/>
                </a:solidFill>
              </a:rPr>
              <a:t>Contabilitate</a:t>
            </a:r>
            <a:r>
              <a:rPr lang="en-US" sz="1800" dirty="0">
                <a:solidFill>
                  <a:schemeClr val="tx1"/>
                </a:solidFill>
              </a:rPr>
              <a:t> </a:t>
            </a:r>
            <a:r>
              <a:rPr lang="en-US" sz="1800" dirty="0" err="1">
                <a:solidFill>
                  <a:schemeClr val="tx1"/>
                </a:solidFill>
              </a:rPr>
              <a:t>si</a:t>
            </a:r>
            <a:r>
              <a:rPr lang="en-US" sz="1800" dirty="0">
                <a:solidFill>
                  <a:schemeClr val="tx1"/>
                </a:solidFill>
              </a:rPr>
              <a:t> audit” nr.2 </a:t>
            </a:r>
            <a:r>
              <a:rPr lang="en-US" sz="1800" dirty="0" err="1">
                <a:solidFill>
                  <a:schemeClr val="tx1"/>
                </a:solidFill>
              </a:rPr>
              <a:t>anul</a:t>
            </a:r>
            <a:r>
              <a:rPr lang="en-US" sz="1800" dirty="0">
                <a:solidFill>
                  <a:schemeClr val="tx1"/>
                </a:solidFill>
              </a:rPr>
              <a:t> 2015;</a:t>
            </a:r>
            <a:r>
              <a:rPr lang="en-US" dirty="0">
                <a:solidFill>
                  <a:schemeClr val="tx1"/>
                </a:solidFill>
              </a:rPr>
              <a:t/>
            </a:r>
            <a:br>
              <a:rPr lang="en-US" dirty="0">
                <a:solidFill>
                  <a:schemeClr val="tx1"/>
                </a:solidFill>
              </a:rPr>
            </a:br>
            <a:r>
              <a:rPr lang="ru-RU" dirty="0">
                <a:solidFill>
                  <a:schemeClr val="tx1"/>
                </a:solidFill>
              </a:rPr>
              <a:t/>
            </a:r>
            <a:br>
              <a:rPr lang="ru-RU" dirty="0">
                <a:solidFill>
                  <a:schemeClr val="tx1"/>
                </a:solidFill>
              </a:rPr>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7"/>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9644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06/12/2017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b="1" dirty="0" err="1" smtClean="0">
                <a:solidFill>
                  <a:srgbClr val="002060"/>
                </a:solidFill>
              </a:rPr>
              <a:t>Obiective</a:t>
            </a:r>
            <a:r>
              <a:rPr lang="en-US" b="1" dirty="0" smtClean="0">
                <a:solidFill>
                  <a:srgbClr val="002060"/>
                </a:solidFill>
              </a:rPr>
              <a:t>:</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ro-RO" b="1" dirty="0">
                <a:solidFill>
                  <a:schemeClr val="tx1"/>
                </a:solidFill>
              </a:rPr>
              <a:t>O1</a:t>
            </a:r>
            <a:r>
              <a:rPr lang="ro-RO" dirty="0">
                <a:solidFill>
                  <a:schemeClr val="tx1"/>
                </a:solidFill>
              </a:rPr>
              <a:t> Stabilirea și aprobarea normelor de parcurs a anvelopelor și a acumulatoarelor</a:t>
            </a:r>
            <a:r>
              <a:rPr lang="en-US" dirty="0">
                <a:solidFill>
                  <a:schemeClr val="tx1"/>
                </a:solidFill>
              </a:rPr>
              <a:t> conform </a:t>
            </a:r>
            <a:r>
              <a:rPr lang="ro-RO" dirty="0">
                <a:solidFill>
                  <a:schemeClr val="tx1"/>
                </a:solidFill>
              </a:rPr>
              <a:t>ordinul</a:t>
            </a:r>
            <a:r>
              <a:rPr lang="en-US" dirty="0" err="1">
                <a:solidFill>
                  <a:schemeClr val="tx1"/>
                </a:solidFill>
              </a:rPr>
              <a:t>ui</a:t>
            </a:r>
            <a:r>
              <a:rPr lang="ro-RO" dirty="0">
                <a:solidFill>
                  <a:schemeClr val="tx1"/>
                </a:solidFill>
              </a:rPr>
              <a:t> Ministerului transportului nr. 142 din 29.07.2005;</a:t>
            </a:r>
            <a:br>
              <a:rPr lang="ro-RO" dirty="0">
                <a:solidFill>
                  <a:schemeClr val="tx1"/>
                </a:solidFill>
              </a:rPr>
            </a:br>
            <a:r>
              <a:rPr lang="ro-RO" b="1" dirty="0">
                <a:solidFill>
                  <a:schemeClr val="tx1"/>
                </a:solidFill>
              </a:rPr>
              <a:t>O2</a:t>
            </a:r>
            <a:r>
              <a:rPr lang="ro-RO" dirty="0">
                <a:solidFill>
                  <a:schemeClr val="tx1"/>
                </a:solidFill>
              </a:rPr>
              <a:t> Documentarea și contabilizarea operațiunilor de exploatare a anvelopelor și acumulatoarelor;</a:t>
            </a:r>
            <a:br>
              <a:rPr lang="ro-RO" dirty="0">
                <a:solidFill>
                  <a:schemeClr val="tx1"/>
                </a:solidFill>
              </a:rPr>
            </a:br>
            <a:r>
              <a:rPr lang="ro-RO" b="1" dirty="0">
                <a:solidFill>
                  <a:schemeClr val="tx1"/>
                </a:solidFill>
              </a:rPr>
              <a:t>O3</a:t>
            </a:r>
            <a:r>
              <a:rPr lang="ro-RO" dirty="0">
                <a:solidFill>
                  <a:schemeClr val="tx1"/>
                </a:solidFill>
              </a:rPr>
              <a:t> Casarea și alte iesiri de anvelope și acumulatoare.</a:t>
            </a:r>
            <a:r>
              <a:rPr lang="en-US" dirty="0">
                <a:solidFill>
                  <a:schemeClr val="tx1"/>
                </a:solidFill>
              </a:rPr>
              <a:t/>
            </a:r>
            <a:br>
              <a:rPr lang="en-US" dirty="0">
                <a:solidFill>
                  <a:schemeClr val="tx1"/>
                </a:solidFill>
              </a:rPr>
            </a:br>
            <a:r>
              <a:rPr lang="en-US" b="1" dirty="0">
                <a:solidFill>
                  <a:schemeClr val="tx1"/>
                </a:solidFill>
              </a:rPr>
              <a:t>O4 </a:t>
            </a:r>
            <a:r>
              <a:rPr lang="ro-RO" dirty="0">
                <a:solidFill>
                  <a:schemeClr val="tx1"/>
                </a:solidFill>
              </a:rPr>
              <a:t>Stabilirea și aprobarea normelor de consum;</a:t>
            </a:r>
            <a:br>
              <a:rPr lang="ro-RO" dirty="0">
                <a:solidFill>
                  <a:schemeClr val="tx1"/>
                </a:solidFill>
              </a:rPr>
            </a:br>
            <a:r>
              <a:rPr lang="ro-RO" b="1" dirty="0">
                <a:solidFill>
                  <a:schemeClr val="tx1"/>
                </a:solidFill>
              </a:rPr>
              <a:t>O</a:t>
            </a:r>
            <a:r>
              <a:rPr lang="en-US" b="1" dirty="0">
                <a:solidFill>
                  <a:schemeClr val="tx1"/>
                </a:solidFill>
              </a:rPr>
              <a:t>5 </a:t>
            </a:r>
            <a:r>
              <a:rPr lang="ro-RO" dirty="0">
                <a:solidFill>
                  <a:schemeClr val="tx1"/>
                </a:solidFill>
              </a:rPr>
              <a:t>Documentarea și contabilizarea consumului și a altor ieșiri de carburanți și lubrifianți</a:t>
            </a:r>
            <a:r>
              <a:rPr lang="ro-RO" sz="1600" dirty="0">
                <a:solidFill>
                  <a:schemeClr val="tx1"/>
                </a:solidFill>
              </a:rPr>
              <a:t>.</a:t>
            </a:r>
            <a:r>
              <a:rPr lang="ru-RU" sz="1600" dirty="0">
                <a:solidFill>
                  <a:schemeClr val="tx1"/>
                </a:solidFill>
              </a:rPr>
              <a:t/>
            </a:r>
            <a:br>
              <a:rPr lang="ru-RU" sz="1600" dirty="0">
                <a:solidFill>
                  <a:schemeClr val="tx1"/>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59843" y="1577218"/>
            <a:ext cx="8839199" cy="4416167"/>
          </a:xfrm>
        </p:spPr>
        <p:txBody>
          <a:bodyPr>
            <a:normAutofit fontScale="90000"/>
          </a:bodyPr>
          <a:lstStyle/>
          <a:p>
            <a:pPr marL="0" indent="0"/>
            <a:r>
              <a:rPr lang="pt-BR" b="1" dirty="0" smtClean="0">
                <a:solidFill>
                  <a:srgbClr val="002060"/>
                </a:solidFill>
              </a:rPr>
              <a:t/>
            </a:r>
            <a:br>
              <a:rPr lang="pt-BR" b="1" dirty="0" smtClean="0">
                <a:solidFill>
                  <a:srgbClr val="002060"/>
                </a:solidFill>
              </a:rPr>
            </a:br>
            <a:r>
              <a:rPr lang="pt-BR" b="1" dirty="0">
                <a:solidFill>
                  <a:srgbClr val="002060"/>
                </a:solidFill>
              </a:rPr>
              <a:t/>
            </a:r>
            <a:br>
              <a:rPr lang="pt-BR" b="1" dirty="0">
                <a:solidFill>
                  <a:srgbClr val="002060"/>
                </a:solidFill>
              </a:rPr>
            </a:br>
            <a:r>
              <a:rPr lang="pt-BR" b="1" dirty="0" smtClean="0">
                <a:solidFill>
                  <a:srgbClr val="002060"/>
                </a:solidFill>
              </a:rPr>
              <a:t>Stabilirea </a:t>
            </a:r>
            <a:r>
              <a:rPr lang="ro-RO" b="1" i="1" dirty="0">
                <a:solidFill>
                  <a:srgbClr val="002060"/>
                </a:solidFill>
              </a:rPr>
              <a:t>și aprobarea normelor de parcurs a anvelopelor și a acumulatoarelor</a:t>
            </a:r>
            <a:r>
              <a:rPr lang="en-US" dirty="0" smtClean="0">
                <a:solidFill>
                  <a:schemeClr val="tx1"/>
                </a:solidFill>
              </a:rPr>
              <a:t/>
            </a:r>
            <a:br>
              <a:rPr lang="en-US" dirty="0" smtClean="0">
                <a:solidFill>
                  <a:schemeClr val="tx1"/>
                </a:solidFill>
              </a:rPr>
            </a:br>
            <a:r>
              <a:rPr lang="ro-RO" sz="3100" dirty="0" smtClean="0">
                <a:solidFill>
                  <a:schemeClr val="tx1"/>
                </a:solidFill>
              </a:rPr>
              <a:t>O</a:t>
            </a:r>
            <a:r>
              <a:rPr lang="en-US" sz="3100" dirty="0" err="1">
                <a:solidFill>
                  <a:schemeClr val="tx1"/>
                </a:solidFill>
              </a:rPr>
              <a:t>rdinul</a:t>
            </a:r>
            <a:r>
              <a:rPr lang="en-US" sz="3100" dirty="0">
                <a:solidFill>
                  <a:schemeClr val="tx1"/>
                </a:solidFill>
              </a:rPr>
              <a:t> </a:t>
            </a:r>
            <a:r>
              <a:rPr lang="nn-NO" sz="3100" dirty="0">
                <a:solidFill>
                  <a:schemeClr val="tx1"/>
                </a:solidFill>
              </a:rPr>
              <a:t>Ministerului transportului nr. 142 din 29.07.2005</a:t>
            </a:r>
            <a:r>
              <a:rPr lang="ro-RO" sz="3100" dirty="0">
                <a:solidFill>
                  <a:schemeClr val="tx1"/>
                </a:solidFill>
              </a:rPr>
              <a:t> pune la dispozitia întreprinderilor 6 tabele în care este reflectat parcursul statistic mediu al anvelopelor  pe categorii de autoturisme și anvelope.</a:t>
            </a:r>
            <a:br>
              <a:rPr lang="ro-RO" sz="3100" dirty="0">
                <a:solidFill>
                  <a:schemeClr val="tx1"/>
                </a:solidFill>
              </a:rPr>
            </a:br>
            <a:r>
              <a:rPr lang="ro-RO" sz="3100" dirty="0">
                <a:solidFill>
                  <a:schemeClr val="tx1"/>
                </a:solidFill>
              </a:rPr>
              <a:t> </a:t>
            </a:r>
            <a:r>
              <a:rPr lang="en-US" sz="3100" dirty="0">
                <a:solidFill>
                  <a:schemeClr val="tx1"/>
                </a:solidFill>
              </a:rPr>
              <a:t> </a:t>
            </a:r>
            <a:r>
              <a:rPr lang="ro-RO" sz="3100" dirty="0">
                <a:solidFill>
                  <a:schemeClr val="tx1"/>
                </a:solidFill>
              </a:rPr>
              <a:t> </a:t>
            </a:r>
            <a:r>
              <a:rPr lang="vi-VN" sz="3100" dirty="0">
                <a:solidFill>
                  <a:schemeClr val="tx1"/>
                </a:solidFill>
              </a:rPr>
              <a:t>Pentru modelele noi de anvelope şi noile modele de automobile, pentru care nu sînt stabilite norme de exploatare, conducătorul întreprinderii este în drept să pună în aplicare</a:t>
            </a:r>
            <a:r>
              <a:rPr lang="ro-RO" sz="3100" dirty="0">
                <a:solidFill>
                  <a:schemeClr val="tx1"/>
                </a:solidFill>
              </a:rPr>
              <a:t>. </a:t>
            </a:r>
            <a:r>
              <a:rPr lang="vi-VN" sz="3100" dirty="0">
                <a:solidFill>
                  <a:schemeClr val="tx1"/>
                </a:solidFill>
              </a:rPr>
              <a:t>Totodată, termenul de valabilitate a normelor stabilite prin ordinul întreprinderii nu va depăşi 2 ani. </a:t>
            </a:r>
            <a:r>
              <a:rPr lang="ru-RU" sz="3100" dirty="0">
                <a:solidFill>
                  <a:schemeClr val="tx1"/>
                </a:solidFill>
              </a:rPr>
              <a:t/>
            </a:r>
            <a:br>
              <a:rPr lang="ru-RU" sz="3100" dirty="0">
                <a:solidFill>
                  <a:schemeClr val="tx1"/>
                </a:solidFill>
              </a:rPr>
            </a:br>
            <a:endParaRPr lang="ro-RO" sz="31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Объект 13"/>
          <p:cNvGraphicFramePr>
            <a:graphicFrameLocks noChangeAspect="1"/>
          </p:cNvGraphicFramePr>
          <p:nvPr>
            <p:extLst>
              <p:ext uri="{D42A27DB-BD31-4B8C-83A1-F6EECF244321}">
                <p14:modId xmlns:p14="http://schemas.microsoft.com/office/powerpoint/2010/main" val="2853588023"/>
              </p:ext>
            </p:extLst>
          </p:nvPr>
        </p:nvGraphicFramePr>
        <p:xfrm>
          <a:off x="161071" y="1143546"/>
          <a:ext cx="6451668" cy="5684867"/>
        </p:xfrm>
        <a:graphic>
          <a:graphicData uri="http://schemas.openxmlformats.org/presentationml/2006/ole">
            <mc:AlternateContent xmlns:mc="http://schemas.openxmlformats.org/markup-compatibility/2006">
              <mc:Choice xmlns:v="urn:schemas-microsoft-com:vml" Requires="v">
                <p:oleObj spid="_x0000_s1036" name="Документ" r:id="rId3" imgW="6423959" imgH="8271810" progId="Word.Document.12">
                  <p:embed/>
                </p:oleObj>
              </mc:Choice>
              <mc:Fallback>
                <p:oleObj name="Документ" r:id="rId3" imgW="6423959" imgH="8271810" progId="Word.Document.12">
                  <p:embed/>
                  <p:pic>
                    <p:nvPicPr>
                      <p:cNvPr id="0" name=""/>
                      <p:cNvPicPr/>
                      <p:nvPr/>
                    </p:nvPicPr>
                    <p:blipFill>
                      <a:blip r:embed="rId4"/>
                      <a:stretch>
                        <a:fillRect/>
                      </a:stretch>
                    </p:blipFill>
                    <p:spPr>
                      <a:xfrm>
                        <a:off x="161071" y="1143546"/>
                        <a:ext cx="6451668" cy="5684867"/>
                      </a:xfrm>
                      <a:prstGeom prst="rect">
                        <a:avLst/>
                      </a:prstGeom>
                    </p:spPr>
                  </p:pic>
                </p:oleObj>
              </mc:Fallback>
            </mc:AlternateContent>
          </a:graphicData>
        </a:graphic>
      </p:graphicFrame>
      <p:sp>
        <p:nvSpPr>
          <p:cNvPr id="7" name="Titel 15"/>
          <p:cNvSpPr>
            <a:spLocks noGrp="1"/>
          </p:cNvSpPr>
          <p:nvPr>
            <p:ph type="title"/>
          </p:nvPr>
        </p:nvSpPr>
        <p:spPr>
          <a:xfrm>
            <a:off x="7187704" y="1625784"/>
            <a:ext cx="1800236" cy="3735925"/>
          </a:xfrm>
        </p:spPr>
        <p:txBody>
          <a:bodyPr>
            <a:normAutofit/>
          </a:bodyPr>
          <a:lstStyle/>
          <a:p>
            <a:r>
              <a:rPr lang="pt-BR" sz="1600" b="1" dirty="0">
                <a:solidFill>
                  <a:srgbClr val="002060"/>
                </a:solidFill>
              </a:rPr>
              <a:t>Documentarea și contabilizarea operațiunilor de exploatare a anvelopelor și </a:t>
            </a:r>
            <a:r>
              <a:rPr lang="pt-BR" sz="1600" b="1" dirty="0" smtClean="0">
                <a:solidFill>
                  <a:srgbClr val="002060"/>
                </a:solidFill>
              </a:rPr>
              <a:t>acumulatoarelor</a:t>
            </a:r>
            <a:br>
              <a:rPr lang="pt-BR" sz="1600" b="1" dirty="0" smtClean="0">
                <a:solidFill>
                  <a:srgbClr val="002060"/>
                </a:solidFill>
              </a:rPr>
            </a:br>
            <a:r>
              <a:rPr lang="pt-BR" sz="1600" b="1" dirty="0">
                <a:solidFill>
                  <a:srgbClr val="002060"/>
                </a:solidFill>
              </a:rPr>
              <a:t/>
            </a:r>
            <a:br>
              <a:rPr lang="pt-BR" sz="1600" b="1" dirty="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2306737222"/>
              </p:ext>
            </p:extLst>
          </p:nvPr>
        </p:nvGraphicFramePr>
        <p:xfrm>
          <a:off x="395536" y="1649368"/>
          <a:ext cx="8064896" cy="5177854"/>
        </p:xfrm>
        <a:graphic>
          <a:graphicData uri="http://schemas.openxmlformats.org/presentationml/2006/ole">
            <mc:AlternateContent xmlns:mc="http://schemas.openxmlformats.org/markup-compatibility/2006">
              <mc:Choice xmlns:v="urn:schemas-microsoft-com:vml" Requires="v">
                <p:oleObj spid="_x0000_s2059" name="Документ" r:id="rId8" imgW="6561129" imgH="5412794" progId="Word.Document.12">
                  <p:embed/>
                </p:oleObj>
              </mc:Choice>
              <mc:Fallback>
                <p:oleObj name="Документ" r:id="rId8" imgW="6561129" imgH="5412794" progId="Word.Document.12">
                  <p:embed/>
                  <p:pic>
                    <p:nvPicPr>
                      <p:cNvPr id="0" name=""/>
                      <p:cNvPicPr/>
                      <p:nvPr/>
                    </p:nvPicPr>
                    <p:blipFill>
                      <a:blip r:embed="rId9"/>
                      <a:stretch>
                        <a:fillRect/>
                      </a:stretch>
                    </p:blipFill>
                    <p:spPr>
                      <a:xfrm>
                        <a:off x="395536" y="1649368"/>
                        <a:ext cx="8064896" cy="5177854"/>
                      </a:xfrm>
                      <a:prstGeom prst="rect">
                        <a:avLst/>
                      </a:prstGeom>
                    </p:spPr>
                  </p:pic>
                </p:oleObj>
              </mc:Fallback>
            </mc:AlternateContent>
          </a:graphicData>
        </a:graphic>
      </p:graphicFrame>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100" dirty="0" err="1">
                <a:solidFill>
                  <a:schemeClr val="tx1"/>
                </a:solidFill>
              </a:rPr>
              <a:t>Reflectarea</a:t>
            </a:r>
            <a:r>
              <a:rPr lang="en-US" sz="2100" dirty="0">
                <a:solidFill>
                  <a:schemeClr val="tx1"/>
                </a:solidFill>
              </a:rPr>
              <a:t> </a:t>
            </a:r>
            <a:r>
              <a:rPr lang="en-US" sz="2100" dirty="0" err="1">
                <a:solidFill>
                  <a:schemeClr val="tx1"/>
                </a:solidFill>
              </a:rPr>
              <a:t>formulelor</a:t>
            </a:r>
            <a:r>
              <a:rPr lang="en-US" sz="2100" dirty="0">
                <a:solidFill>
                  <a:schemeClr val="tx1"/>
                </a:solidFill>
              </a:rPr>
              <a:t> </a:t>
            </a:r>
            <a:r>
              <a:rPr lang="en-US" sz="2100" dirty="0" err="1">
                <a:solidFill>
                  <a:schemeClr val="tx1"/>
                </a:solidFill>
              </a:rPr>
              <a:t>contabile</a:t>
            </a:r>
            <a:r>
              <a:rPr lang="en-US" sz="2100" dirty="0">
                <a:solidFill>
                  <a:schemeClr val="tx1"/>
                </a:solidFill>
              </a:rPr>
              <a:t> </a:t>
            </a:r>
            <a:r>
              <a:rPr lang="en-US" sz="2100" dirty="0" err="1">
                <a:solidFill>
                  <a:schemeClr val="tx1"/>
                </a:solidFill>
              </a:rPr>
              <a:t>aferente</a:t>
            </a:r>
            <a:r>
              <a:rPr lang="en-US" sz="2100" dirty="0">
                <a:solidFill>
                  <a:schemeClr val="tx1"/>
                </a:solidFill>
              </a:rPr>
              <a:t> </a:t>
            </a:r>
            <a:r>
              <a:rPr lang="en-US" sz="2100" dirty="0" err="1">
                <a:solidFill>
                  <a:schemeClr val="tx1"/>
                </a:solidFill>
              </a:rPr>
              <a:t>operatiunilor</a:t>
            </a:r>
            <a:r>
              <a:rPr lang="en-US" sz="2100" dirty="0">
                <a:solidFill>
                  <a:schemeClr val="tx1"/>
                </a:solidFill>
              </a:rPr>
              <a:t> de </a:t>
            </a:r>
            <a:r>
              <a:rPr lang="en-US" sz="2100" dirty="0" err="1">
                <a:solidFill>
                  <a:schemeClr val="tx1"/>
                </a:solidFill>
              </a:rPr>
              <a:t>exploatare</a:t>
            </a:r>
            <a:r>
              <a:rPr lang="en-US" sz="2100" dirty="0">
                <a:solidFill>
                  <a:schemeClr val="tx1"/>
                </a:solidFill>
              </a:rPr>
              <a:t> a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a:t>
            </a:r>
            <a:br>
              <a:rPr lang="en-US" sz="2100" dirty="0">
                <a:solidFill>
                  <a:schemeClr val="tx1"/>
                </a:solidFill>
              </a:rPr>
            </a:br>
            <a:r>
              <a:rPr lang="en-US" sz="2100" dirty="0">
                <a:solidFill>
                  <a:schemeClr val="tx1"/>
                </a:solidFill>
              </a:rPr>
              <a:t>1. </a:t>
            </a:r>
            <a:r>
              <a:rPr lang="en-US" sz="2100" dirty="0" err="1">
                <a:solidFill>
                  <a:schemeClr val="tx1"/>
                </a:solidFill>
              </a:rPr>
              <a:t>Intrarea</a:t>
            </a:r>
            <a:r>
              <a:rPr lang="en-US" sz="2100" dirty="0">
                <a:solidFill>
                  <a:schemeClr val="tx1"/>
                </a:solidFill>
              </a:rPr>
              <a:t>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a:t>
            </a:r>
            <a:br>
              <a:rPr lang="en-US" sz="2100" dirty="0">
                <a:solidFill>
                  <a:schemeClr val="tx1"/>
                </a:solidFill>
              </a:rPr>
            </a:br>
            <a:r>
              <a:rPr lang="en-US" sz="2100" i="1" dirty="0">
                <a:solidFill>
                  <a:schemeClr val="tx1"/>
                </a:solidFill>
              </a:rPr>
              <a:t>     </a:t>
            </a:r>
            <a:r>
              <a:rPr lang="en-US" sz="2100" b="1" i="1" dirty="0">
                <a:solidFill>
                  <a:schemeClr val="tx1"/>
                </a:solidFill>
              </a:rPr>
              <a:t>Dt 2116 </a:t>
            </a:r>
            <a:br>
              <a:rPr lang="en-US" sz="2100" b="1" i="1" dirty="0">
                <a:solidFill>
                  <a:schemeClr val="tx1"/>
                </a:solidFill>
              </a:rPr>
            </a:br>
            <a:r>
              <a:rPr lang="en-US" sz="2100" b="1" i="1" dirty="0">
                <a:solidFill>
                  <a:schemeClr val="tx1"/>
                </a:solidFill>
              </a:rPr>
              <a:t>     Ct 5211</a:t>
            </a:r>
            <a:br>
              <a:rPr lang="en-US" sz="2100" b="1" i="1" dirty="0">
                <a:solidFill>
                  <a:schemeClr val="tx1"/>
                </a:solidFill>
              </a:rPr>
            </a:br>
            <a:r>
              <a:rPr lang="en-US" sz="2100" dirty="0">
                <a:solidFill>
                  <a:schemeClr val="tx1"/>
                </a:solidFill>
              </a:rPr>
              <a:t>2. </a:t>
            </a:r>
            <a:r>
              <a:rPr lang="en-US" sz="2100" dirty="0" err="1">
                <a:solidFill>
                  <a:schemeClr val="tx1"/>
                </a:solidFill>
              </a:rPr>
              <a:t>Darea</a:t>
            </a:r>
            <a:r>
              <a:rPr lang="en-US" sz="2100" dirty="0">
                <a:solidFill>
                  <a:schemeClr val="tx1"/>
                </a:solidFill>
              </a:rPr>
              <a:t> in </a:t>
            </a:r>
            <a:r>
              <a:rPr lang="en-US" sz="2100" dirty="0" err="1">
                <a:solidFill>
                  <a:schemeClr val="tx1"/>
                </a:solidFill>
              </a:rPr>
              <a:t>exploatare</a:t>
            </a:r>
            <a:r>
              <a:rPr lang="en-US" sz="2100" dirty="0">
                <a:solidFill>
                  <a:schemeClr val="tx1"/>
                </a:solidFill>
              </a:rPr>
              <a:t> a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2622</a:t>
            </a:r>
            <a:br>
              <a:rPr lang="en-US" sz="2100" b="1" i="1" dirty="0">
                <a:solidFill>
                  <a:schemeClr val="tx1"/>
                </a:solidFill>
              </a:rPr>
            </a:br>
            <a:r>
              <a:rPr lang="en-US" sz="2100" b="1" i="1" dirty="0">
                <a:solidFill>
                  <a:schemeClr val="tx1"/>
                </a:solidFill>
              </a:rPr>
              <a:t>      Ct 2116</a:t>
            </a:r>
            <a:br>
              <a:rPr lang="en-US" sz="2100" b="1" i="1" dirty="0">
                <a:solidFill>
                  <a:schemeClr val="tx1"/>
                </a:solidFill>
              </a:rPr>
            </a:br>
            <a:r>
              <a:rPr lang="en-US" sz="2100" dirty="0">
                <a:solidFill>
                  <a:schemeClr val="tx1"/>
                </a:solidFill>
              </a:rPr>
              <a:t>3. </a:t>
            </a:r>
            <a:r>
              <a:rPr lang="en-US" sz="2100" dirty="0" err="1">
                <a:solidFill>
                  <a:schemeClr val="tx1"/>
                </a:solidFill>
              </a:rPr>
              <a:t>Calculul</a:t>
            </a:r>
            <a:r>
              <a:rPr lang="en-US" sz="2100" dirty="0">
                <a:solidFill>
                  <a:schemeClr val="tx1"/>
                </a:solidFill>
              </a:rPr>
              <a:t> </a:t>
            </a:r>
            <a:r>
              <a:rPr lang="en-US" sz="2100" dirty="0" err="1">
                <a:solidFill>
                  <a:schemeClr val="tx1"/>
                </a:solidFill>
              </a:rPr>
              <a:t>uzurii</a:t>
            </a:r>
            <a:r>
              <a:rPr lang="en-US" sz="2100" dirty="0">
                <a:solidFill>
                  <a:schemeClr val="tx1"/>
                </a:solidFill>
              </a:rPr>
              <a:t> </a:t>
            </a:r>
            <a:r>
              <a:rPr lang="en-US" sz="2100" dirty="0" err="1">
                <a:solidFill>
                  <a:schemeClr val="tx1"/>
                </a:solidFill>
              </a:rPr>
              <a:t>lunare</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2623</a:t>
            </a:r>
            <a:br>
              <a:rPr lang="en-US" sz="2100" b="1" i="1" dirty="0">
                <a:solidFill>
                  <a:schemeClr val="tx1"/>
                </a:solidFill>
              </a:rPr>
            </a:br>
            <a:r>
              <a:rPr lang="en-US" sz="2100" b="1" i="1" dirty="0">
                <a:solidFill>
                  <a:schemeClr val="tx1"/>
                </a:solidFill>
              </a:rPr>
              <a:t>      Ct 7113</a:t>
            </a:r>
            <a:br>
              <a:rPr lang="en-US" sz="2100" b="1" i="1" dirty="0">
                <a:solidFill>
                  <a:schemeClr val="tx1"/>
                </a:solidFill>
              </a:rPr>
            </a:br>
            <a:r>
              <a:rPr lang="en-US" sz="2100" dirty="0">
                <a:solidFill>
                  <a:schemeClr val="tx1"/>
                </a:solidFill>
              </a:rPr>
              <a:t>4.</a:t>
            </a:r>
            <a:r>
              <a:rPr lang="en-US" sz="2100" dirty="0">
                <a:solidFill>
                  <a:srgbClr val="FF0000"/>
                </a:solidFill>
              </a:rPr>
              <a:t> </a:t>
            </a:r>
            <a:r>
              <a:rPr lang="en-US" sz="2100" dirty="0" err="1">
                <a:solidFill>
                  <a:schemeClr val="tx1"/>
                </a:solidFill>
              </a:rPr>
              <a:t>Iesirea</a:t>
            </a:r>
            <a:r>
              <a:rPr lang="en-US" sz="2100" dirty="0">
                <a:solidFill>
                  <a:schemeClr val="tx1"/>
                </a:solidFill>
              </a:rPr>
              <a:t>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 </a:t>
            </a:r>
            <a:r>
              <a:rPr lang="en-US" sz="2100" dirty="0" err="1">
                <a:solidFill>
                  <a:schemeClr val="tx1"/>
                </a:solidFill>
              </a:rPr>
              <a:t>uzate</a:t>
            </a:r>
            <a:r>
              <a:rPr lang="en-US" sz="2100" dirty="0">
                <a:solidFill>
                  <a:schemeClr val="tx1"/>
                </a:solidFill>
              </a:rPr>
              <a:t> </a:t>
            </a:r>
            <a:r>
              <a:rPr lang="en-US" sz="2100" dirty="0" err="1">
                <a:solidFill>
                  <a:schemeClr val="tx1"/>
                </a:solidFill>
              </a:rPr>
              <a:t>complet</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2623</a:t>
            </a:r>
            <a:br>
              <a:rPr lang="en-US" sz="2100" b="1" i="1" dirty="0">
                <a:solidFill>
                  <a:schemeClr val="tx1"/>
                </a:solidFill>
              </a:rPr>
            </a:br>
            <a:r>
              <a:rPr lang="en-US" sz="2100" b="1" i="1" dirty="0">
                <a:solidFill>
                  <a:schemeClr val="tx1"/>
                </a:solidFill>
              </a:rPr>
              <a:t>   Ct 2622</a:t>
            </a:r>
            <a:br>
              <a:rPr lang="en-US" sz="2100" b="1" i="1" dirty="0">
                <a:solidFill>
                  <a:schemeClr val="tx1"/>
                </a:solidFill>
              </a:rPr>
            </a:br>
            <a:endParaRPr lang="ro-RO" sz="21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3832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981914"/>
          </a:xfrm>
        </p:spPr>
        <p:txBody>
          <a:bodyPr/>
          <a:lstStyle/>
          <a:p>
            <a:r>
              <a:rPr lang="en-US" sz="2100" dirty="0">
                <a:solidFill>
                  <a:schemeClr val="tx1"/>
                </a:solidFill>
              </a:rPr>
              <a:t>5. </a:t>
            </a:r>
            <a:r>
              <a:rPr lang="en-US" sz="2100" dirty="0" err="1">
                <a:solidFill>
                  <a:schemeClr val="tx1"/>
                </a:solidFill>
              </a:rPr>
              <a:t>Iesirea</a:t>
            </a:r>
            <a:r>
              <a:rPr lang="en-US" sz="2100" dirty="0">
                <a:solidFill>
                  <a:schemeClr val="tx1"/>
                </a:solidFill>
              </a:rPr>
              <a:t> </a:t>
            </a:r>
            <a:r>
              <a:rPr lang="en-US" sz="2100" dirty="0" err="1">
                <a:solidFill>
                  <a:schemeClr val="tx1"/>
                </a:solidFill>
              </a:rPr>
              <a:t>anticipata</a:t>
            </a:r>
            <a:r>
              <a:rPr lang="en-US" sz="2100" dirty="0">
                <a:solidFill>
                  <a:schemeClr val="tx1"/>
                </a:solidFill>
              </a:rPr>
              <a:t> (</a:t>
            </a:r>
            <a:r>
              <a:rPr lang="en-US" sz="2100" dirty="0" err="1">
                <a:solidFill>
                  <a:schemeClr val="tx1"/>
                </a:solidFill>
              </a:rPr>
              <a:t>casarea</a:t>
            </a:r>
            <a:r>
              <a:rPr lang="en-US" sz="2100" dirty="0">
                <a:solidFill>
                  <a:schemeClr val="tx1"/>
                </a:solidFill>
              </a:rPr>
              <a:t>)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 la </a:t>
            </a:r>
            <a:r>
              <a:rPr lang="en-US" sz="2100" dirty="0" err="1">
                <a:solidFill>
                  <a:schemeClr val="tx1"/>
                </a:solidFill>
              </a:rPr>
              <a:t>deteriorarea</a:t>
            </a:r>
            <a:r>
              <a:rPr lang="en-US" sz="2100" dirty="0">
                <a:solidFill>
                  <a:schemeClr val="tx1"/>
                </a:solidFill>
              </a:rPr>
              <a:t> </a:t>
            </a:r>
            <a:r>
              <a:rPr lang="en-US" sz="2100" dirty="0" err="1">
                <a:solidFill>
                  <a:schemeClr val="tx1"/>
                </a:solidFill>
              </a:rPr>
              <a:t>acestora</a:t>
            </a:r>
            <a:r>
              <a:rPr lang="en-US" sz="2100" dirty="0">
                <a:solidFill>
                  <a:schemeClr val="tx1"/>
                </a:solidFill>
              </a:rPr>
              <a:t>:</a:t>
            </a:r>
            <a:br>
              <a:rPr lang="en-US" sz="2100" dirty="0">
                <a:solidFill>
                  <a:schemeClr val="tx1"/>
                </a:solidFill>
              </a:rPr>
            </a:br>
            <a:r>
              <a:rPr lang="en-US" sz="2100" b="1" i="1" dirty="0">
                <a:solidFill>
                  <a:schemeClr val="tx1"/>
                </a:solidFill>
              </a:rPr>
              <a:t>    Dt 2623</a:t>
            </a:r>
            <a:br>
              <a:rPr lang="en-US" sz="2100" b="1" i="1" dirty="0">
                <a:solidFill>
                  <a:schemeClr val="tx1"/>
                </a:solidFill>
              </a:rPr>
            </a:br>
            <a:r>
              <a:rPr lang="en-US" sz="2100" b="1" i="1" dirty="0">
                <a:solidFill>
                  <a:schemeClr val="tx1"/>
                </a:solidFill>
              </a:rPr>
              <a:t>    Ct 2622    </a:t>
            </a:r>
            <a:r>
              <a:rPr lang="en-US" sz="2100" dirty="0">
                <a:solidFill>
                  <a:schemeClr val="tx1"/>
                </a:solidFill>
              </a:rPr>
              <a:t>(la </a:t>
            </a:r>
            <a:r>
              <a:rPr lang="en-US" sz="2100" dirty="0" err="1">
                <a:solidFill>
                  <a:schemeClr val="tx1"/>
                </a:solidFill>
              </a:rPr>
              <a:t>valoarea</a:t>
            </a:r>
            <a:r>
              <a:rPr lang="en-US" sz="2100" dirty="0">
                <a:solidFill>
                  <a:schemeClr val="tx1"/>
                </a:solidFill>
              </a:rPr>
              <a:t> </a:t>
            </a:r>
            <a:r>
              <a:rPr lang="en-US" sz="2100" dirty="0" err="1">
                <a:solidFill>
                  <a:schemeClr val="tx1"/>
                </a:solidFill>
              </a:rPr>
              <a:t>amortizata</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 Dt 7113</a:t>
            </a:r>
            <a:br>
              <a:rPr lang="en-US" sz="2100" b="1" i="1" dirty="0">
                <a:solidFill>
                  <a:schemeClr val="tx1"/>
                </a:solidFill>
              </a:rPr>
            </a:br>
            <a:r>
              <a:rPr lang="en-US" sz="2100" b="1" i="1" dirty="0">
                <a:solidFill>
                  <a:schemeClr val="tx1"/>
                </a:solidFill>
              </a:rPr>
              <a:t>    Ct 2622     </a:t>
            </a:r>
            <a:r>
              <a:rPr lang="en-US" sz="2100" dirty="0">
                <a:solidFill>
                  <a:schemeClr val="tx1"/>
                </a:solidFill>
              </a:rPr>
              <a:t>(la </a:t>
            </a:r>
            <a:r>
              <a:rPr lang="en-US" sz="2100" dirty="0" err="1">
                <a:solidFill>
                  <a:schemeClr val="tx1"/>
                </a:solidFill>
              </a:rPr>
              <a:t>valoarea</a:t>
            </a:r>
            <a:r>
              <a:rPr lang="en-US" sz="2100" dirty="0">
                <a:solidFill>
                  <a:schemeClr val="tx1"/>
                </a:solidFill>
              </a:rPr>
              <a:t> </a:t>
            </a:r>
            <a:r>
              <a:rPr lang="en-US" sz="2100" dirty="0" err="1">
                <a:solidFill>
                  <a:schemeClr val="tx1"/>
                </a:solidFill>
              </a:rPr>
              <a:t>ramasa</a:t>
            </a:r>
            <a:r>
              <a:rPr lang="en-US" sz="2100" dirty="0">
                <a:solidFill>
                  <a:schemeClr val="tx1"/>
                </a:solidFill>
              </a:rPr>
              <a:t>);</a:t>
            </a:r>
            <a:br>
              <a:rPr lang="en-US" sz="2100" dirty="0">
                <a:solidFill>
                  <a:schemeClr val="tx1"/>
                </a:solidFill>
              </a:rPr>
            </a:br>
            <a:r>
              <a:rPr lang="en-US" sz="2100" dirty="0">
                <a:solidFill>
                  <a:schemeClr val="tx1"/>
                </a:solidFill>
              </a:rPr>
              <a:t>6.</a:t>
            </a:r>
            <a:r>
              <a:rPr lang="en-US" sz="2100" dirty="0">
                <a:solidFill>
                  <a:srgbClr val="FF0000"/>
                </a:solidFill>
              </a:rPr>
              <a:t> </a:t>
            </a:r>
            <a:r>
              <a:rPr lang="en-US" sz="2100" dirty="0" err="1">
                <a:solidFill>
                  <a:schemeClr val="tx1"/>
                </a:solidFill>
              </a:rPr>
              <a:t>Vanzarea</a:t>
            </a:r>
            <a:r>
              <a:rPr lang="en-US" sz="2100" dirty="0">
                <a:solidFill>
                  <a:schemeClr val="tx1"/>
                </a:solidFill>
              </a:rPr>
              <a:t> </a:t>
            </a:r>
            <a:r>
              <a:rPr lang="en-US" sz="2100" dirty="0" err="1">
                <a:solidFill>
                  <a:schemeClr val="tx1"/>
                </a:solidFill>
              </a:rPr>
              <a:t>anvelopelor</a:t>
            </a:r>
            <a:r>
              <a:rPr lang="en-US" sz="2100" dirty="0">
                <a:solidFill>
                  <a:schemeClr val="tx1"/>
                </a:solidFill>
              </a:rPr>
              <a:t> </a:t>
            </a:r>
            <a:r>
              <a:rPr lang="en-US" sz="2100" dirty="0" err="1">
                <a:solidFill>
                  <a:schemeClr val="tx1"/>
                </a:solidFill>
              </a:rPr>
              <a:t>si</a:t>
            </a:r>
            <a:r>
              <a:rPr lang="en-US" sz="2100" dirty="0">
                <a:solidFill>
                  <a:schemeClr val="tx1"/>
                </a:solidFill>
              </a:rPr>
              <a:t> </a:t>
            </a:r>
            <a:r>
              <a:rPr lang="en-US" sz="2100" dirty="0" err="1">
                <a:solidFill>
                  <a:schemeClr val="tx1"/>
                </a:solidFill>
              </a:rPr>
              <a:t>acumulatoarelor</a:t>
            </a:r>
            <a:r>
              <a:rPr lang="en-US" sz="2100" dirty="0">
                <a:solidFill>
                  <a:schemeClr val="tx1"/>
                </a:solidFill>
              </a:rPr>
              <a:t>:</a:t>
            </a:r>
            <a:br>
              <a:rPr lang="en-US" sz="2100" dirty="0">
                <a:solidFill>
                  <a:schemeClr val="tx1"/>
                </a:solidFill>
              </a:rPr>
            </a:br>
            <a:r>
              <a:rPr lang="en-US" sz="2100" b="1" i="1" dirty="0">
                <a:solidFill>
                  <a:schemeClr val="tx1"/>
                </a:solidFill>
              </a:rPr>
              <a:t>    Dt 2623</a:t>
            </a:r>
            <a:br>
              <a:rPr lang="en-US" sz="2100" b="1" i="1" dirty="0">
                <a:solidFill>
                  <a:schemeClr val="tx1"/>
                </a:solidFill>
              </a:rPr>
            </a:br>
            <a:r>
              <a:rPr lang="en-US" sz="2100" b="1" i="1" dirty="0">
                <a:solidFill>
                  <a:schemeClr val="tx1"/>
                </a:solidFill>
              </a:rPr>
              <a:t>    Ct 2622    </a:t>
            </a:r>
            <a:r>
              <a:rPr lang="en-US" sz="2100" dirty="0">
                <a:solidFill>
                  <a:schemeClr val="tx1"/>
                </a:solidFill>
              </a:rPr>
              <a:t>(la </a:t>
            </a:r>
            <a:r>
              <a:rPr lang="en-US" sz="2100" dirty="0" err="1">
                <a:solidFill>
                  <a:schemeClr val="tx1"/>
                </a:solidFill>
              </a:rPr>
              <a:t>valoarea</a:t>
            </a:r>
            <a:r>
              <a:rPr lang="en-US" sz="2100" dirty="0">
                <a:solidFill>
                  <a:schemeClr val="tx1"/>
                </a:solidFill>
              </a:rPr>
              <a:t> </a:t>
            </a:r>
            <a:r>
              <a:rPr lang="en-US" sz="2100" dirty="0" err="1">
                <a:solidFill>
                  <a:schemeClr val="tx1"/>
                </a:solidFill>
              </a:rPr>
              <a:t>amortizata</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 Dt 714</a:t>
            </a:r>
            <a:br>
              <a:rPr lang="en-US" sz="2100" b="1" i="1" dirty="0">
                <a:solidFill>
                  <a:schemeClr val="tx1"/>
                </a:solidFill>
              </a:rPr>
            </a:br>
            <a:r>
              <a:rPr lang="en-US" sz="2100" b="1" i="1" dirty="0">
                <a:solidFill>
                  <a:schemeClr val="tx1"/>
                </a:solidFill>
              </a:rPr>
              <a:t>    Ct 2622     </a:t>
            </a:r>
            <a:r>
              <a:rPr lang="en-US" sz="2100" dirty="0">
                <a:solidFill>
                  <a:schemeClr val="tx1"/>
                </a:solidFill>
              </a:rPr>
              <a:t>(la </a:t>
            </a:r>
            <a:r>
              <a:rPr lang="en-US" sz="2100" dirty="0" err="1">
                <a:solidFill>
                  <a:schemeClr val="tx1"/>
                </a:solidFill>
              </a:rPr>
              <a:t>valoarea</a:t>
            </a:r>
            <a:r>
              <a:rPr lang="en-US" sz="2100" dirty="0">
                <a:solidFill>
                  <a:schemeClr val="tx1"/>
                </a:solidFill>
              </a:rPr>
              <a:t> </a:t>
            </a:r>
            <a:r>
              <a:rPr lang="en-US" sz="2100" dirty="0" err="1">
                <a:solidFill>
                  <a:schemeClr val="tx1"/>
                </a:solidFill>
              </a:rPr>
              <a:t>ramasa</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231</a:t>
            </a:r>
            <a:br>
              <a:rPr lang="en-US" sz="2100" b="1" i="1" dirty="0">
                <a:solidFill>
                  <a:schemeClr val="tx1"/>
                </a:solidFill>
              </a:rPr>
            </a:br>
            <a:r>
              <a:rPr lang="en-US" sz="2100" b="1" i="1" dirty="0">
                <a:solidFill>
                  <a:schemeClr val="tx1"/>
                </a:solidFill>
              </a:rPr>
              <a:t>    Ct 217          </a:t>
            </a:r>
            <a:r>
              <a:rPr lang="en-US" sz="2100" dirty="0">
                <a:solidFill>
                  <a:schemeClr val="tx1"/>
                </a:solidFill>
              </a:rPr>
              <a:t>(la </a:t>
            </a:r>
            <a:r>
              <a:rPr lang="en-US" sz="2100" dirty="0" err="1">
                <a:solidFill>
                  <a:schemeClr val="tx1"/>
                </a:solidFill>
              </a:rPr>
              <a:t>valoare</a:t>
            </a:r>
            <a:r>
              <a:rPr lang="en-US" sz="2100" dirty="0">
                <a:solidFill>
                  <a:schemeClr val="tx1"/>
                </a:solidFill>
              </a:rPr>
              <a:t> de </a:t>
            </a:r>
            <a:r>
              <a:rPr lang="en-US" sz="2100" dirty="0" err="1">
                <a:solidFill>
                  <a:schemeClr val="tx1"/>
                </a:solidFill>
              </a:rPr>
              <a:t>vanzare</a:t>
            </a:r>
            <a:r>
              <a:rPr lang="en-US" sz="2100" dirty="0">
                <a:solidFill>
                  <a:schemeClr val="tx1"/>
                </a:solidFill>
              </a:rPr>
              <a:t>)</a:t>
            </a:r>
            <a:br>
              <a:rPr lang="en-US" sz="2100" dirty="0">
                <a:solidFill>
                  <a:schemeClr val="tx1"/>
                </a:solidFill>
              </a:rPr>
            </a:br>
            <a:r>
              <a:rPr lang="en-US" sz="2100" dirty="0">
                <a:solidFill>
                  <a:schemeClr val="tx1"/>
                </a:solidFill>
              </a:rPr>
              <a:t>    </a:t>
            </a:r>
            <a:r>
              <a:rPr lang="en-US" sz="2100" b="1" i="1" dirty="0">
                <a:solidFill>
                  <a:schemeClr val="tx1"/>
                </a:solidFill>
              </a:rPr>
              <a:t>Dt 711</a:t>
            </a:r>
            <a:br>
              <a:rPr lang="en-US" sz="2100" b="1" i="1" dirty="0">
                <a:solidFill>
                  <a:schemeClr val="tx1"/>
                </a:solidFill>
              </a:rPr>
            </a:br>
            <a:r>
              <a:rPr lang="en-US" sz="2100" b="1" i="1" dirty="0">
                <a:solidFill>
                  <a:schemeClr val="tx1"/>
                </a:solidFill>
              </a:rPr>
              <a:t>    Ct 611</a:t>
            </a:r>
            <a:r>
              <a:rPr lang="en-US" sz="2100" dirty="0">
                <a:solidFill>
                  <a:schemeClr val="tx1"/>
                </a:solidFill>
              </a:rPr>
              <a:t>         (la </a:t>
            </a:r>
            <a:r>
              <a:rPr lang="en-US" sz="2100" dirty="0" err="1">
                <a:solidFill>
                  <a:schemeClr val="tx1"/>
                </a:solidFill>
              </a:rPr>
              <a:t>valoare</a:t>
            </a:r>
            <a:r>
              <a:rPr lang="en-US" sz="2100" dirty="0">
                <a:solidFill>
                  <a:schemeClr val="tx1"/>
                </a:solidFill>
              </a:rPr>
              <a:t> de </a:t>
            </a:r>
            <a:r>
              <a:rPr lang="en-US" sz="2100" dirty="0" err="1">
                <a:solidFill>
                  <a:schemeClr val="tx1"/>
                </a:solidFill>
              </a:rPr>
              <a:t>vanzare</a:t>
            </a:r>
            <a:r>
              <a:rPr lang="en-US" sz="2100" dirty="0">
                <a:solidFill>
                  <a:schemeClr val="tx1"/>
                </a:solidFill>
              </a:rPr>
              <a:t>)</a:t>
            </a:r>
            <a:br>
              <a:rPr lang="en-US" sz="2100" dirty="0">
                <a:solidFill>
                  <a:schemeClr val="tx1"/>
                </a:solidFill>
              </a:rPr>
            </a:br>
            <a:endParaRPr lang="ro-RO" sz="21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8784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2536190"/>
            <a:ext cx="8839199" cy="4321810"/>
          </a:xfrm>
        </p:spPr>
        <p:txBody>
          <a:bodyPr>
            <a:normAutofit fontScale="90000"/>
          </a:bodyPr>
          <a:lstStyle/>
          <a:p>
            <a:r>
              <a:rPr lang="en-US" sz="3100" dirty="0">
                <a:solidFill>
                  <a:schemeClr val="tx1"/>
                </a:solidFill>
              </a:rPr>
              <a:t>7. </a:t>
            </a:r>
            <a:r>
              <a:rPr lang="en-US" sz="3100" dirty="0" err="1">
                <a:solidFill>
                  <a:schemeClr val="tx1"/>
                </a:solidFill>
              </a:rPr>
              <a:t>Depistarea</a:t>
            </a:r>
            <a:r>
              <a:rPr lang="en-US" sz="3100" dirty="0">
                <a:solidFill>
                  <a:schemeClr val="tx1"/>
                </a:solidFill>
              </a:rPr>
              <a:t> </a:t>
            </a:r>
            <a:r>
              <a:rPr lang="en-US" sz="3100" dirty="0" err="1">
                <a:solidFill>
                  <a:schemeClr val="tx1"/>
                </a:solidFill>
              </a:rPr>
              <a:t>lipsurilor</a:t>
            </a:r>
            <a:r>
              <a:rPr lang="en-US" sz="3100" dirty="0">
                <a:solidFill>
                  <a:schemeClr val="tx1"/>
                </a:solidFill>
              </a:rPr>
              <a:t>/ </a:t>
            </a:r>
            <a:r>
              <a:rPr lang="en-US" sz="3100" dirty="0" err="1">
                <a:solidFill>
                  <a:schemeClr val="tx1"/>
                </a:solidFill>
              </a:rPr>
              <a:t>plusurilor</a:t>
            </a:r>
            <a:r>
              <a:rPr lang="en-US" sz="3100" dirty="0">
                <a:solidFill>
                  <a:schemeClr val="tx1"/>
                </a:solidFill>
              </a:rPr>
              <a:t> la </a:t>
            </a:r>
            <a:r>
              <a:rPr lang="en-US" sz="3100" dirty="0" err="1">
                <a:solidFill>
                  <a:schemeClr val="tx1"/>
                </a:solidFill>
              </a:rPr>
              <a:t>inventariere</a:t>
            </a:r>
            <a:r>
              <a:rPr lang="en-US" sz="3100" dirty="0">
                <a:solidFill>
                  <a:schemeClr val="tx1"/>
                </a:solidFill>
              </a:rPr>
              <a:t>:</a:t>
            </a:r>
            <a:br>
              <a:rPr lang="en-US" sz="3100" dirty="0">
                <a:solidFill>
                  <a:schemeClr val="tx1"/>
                </a:solidFill>
              </a:rPr>
            </a:br>
            <a:r>
              <a:rPr lang="en-US" sz="3100" b="1" i="1" dirty="0">
                <a:solidFill>
                  <a:schemeClr val="tx1"/>
                </a:solidFill>
              </a:rPr>
              <a:t>  a.   Dt 2623</a:t>
            </a:r>
            <a:br>
              <a:rPr lang="en-US" sz="3100" b="1" i="1" dirty="0">
                <a:solidFill>
                  <a:schemeClr val="tx1"/>
                </a:solidFill>
              </a:rPr>
            </a:br>
            <a:r>
              <a:rPr lang="en-US" sz="3100" b="1" i="1" dirty="0">
                <a:solidFill>
                  <a:schemeClr val="tx1"/>
                </a:solidFill>
              </a:rPr>
              <a:t>       Ct 2622    </a:t>
            </a:r>
            <a:r>
              <a:rPr lang="en-US" sz="3100" dirty="0">
                <a:solidFill>
                  <a:schemeClr val="tx1"/>
                </a:solidFill>
              </a:rPr>
              <a:t>(la </a:t>
            </a:r>
            <a:r>
              <a:rPr lang="en-US" sz="3100" dirty="0" err="1">
                <a:solidFill>
                  <a:schemeClr val="tx1"/>
                </a:solidFill>
              </a:rPr>
              <a:t>valoarea</a:t>
            </a:r>
            <a:r>
              <a:rPr lang="en-US" sz="3100" dirty="0">
                <a:solidFill>
                  <a:schemeClr val="tx1"/>
                </a:solidFill>
              </a:rPr>
              <a:t> </a:t>
            </a:r>
            <a:r>
              <a:rPr lang="en-US" sz="3100" dirty="0" err="1">
                <a:solidFill>
                  <a:schemeClr val="tx1"/>
                </a:solidFill>
              </a:rPr>
              <a:t>amortizata</a:t>
            </a:r>
            <a:r>
              <a:rPr lang="en-US" sz="3100" dirty="0">
                <a:solidFill>
                  <a:schemeClr val="tx1"/>
                </a:solidFill>
              </a:rPr>
              <a:t>)</a:t>
            </a:r>
            <a:br>
              <a:rPr lang="en-US" sz="3100" dirty="0">
                <a:solidFill>
                  <a:schemeClr val="tx1"/>
                </a:solidFill>
              </a:rPr>
            </a:br>
            <a:r>
              <a:rPr lang="en-US" sz="3100" b="1" i="1" dirty="0">
                <a:solidFill>
                  <a:schemeClr val="tx1"/>
                </a:solidFill>
              </a:rPr>
              <a:t>       Dt 7144</a:t>
            </a:r>
            <a:br>
              <a:rPr lang="en-US" sz="3100" b="1" i="1" dirty="0">
                <a:solidFill>
                  <a:schemeClr val="tx1"/>
                </a:solidFill>
              </a:rPr>
            </a:br>
            <a:r>
              <a:rPr lang="en-US" sz="3100" b="1" i="1" dirty="0">
                <a:solidFill>
                  <a:schemeClr val="tx1"/>
                </a:solidFill>
              </a:rPr>
              <a:t>       Ct 2622     </a:t>
            </a:r>
            <a:r>
              <a:rPr lang="en-US" sz="3100" dirty="0">
                <a:solidFill>
                  <a:schemeClr val="tx1"/>
                </a:solidFill>
              </a:rPr>
              <a:t>(la </a:t>
            </a:r>
            <a:r>
              <a:rPr lang="en-US" sz="3100" dirty="0" err="1">
                <a:solidFill>
                  <a:schemeClr val="tx1"/>
                </a:solidFill>
              </a:rPr>
              <a:t>valoarea</a:t>
            </a:r>
            <a:r>
              <a:rPr lang="en-US" sz="3100" dirty="0">
                <a:solidFill>
                  <a:schemeClr val="tx1"/>
                </a:solidFill>
              </a:rPr>
              <a:t> </a:t>
            </a:r>
            <a:r>
              <a:rPr lang="en-US" sz="3100" dirty="0" err="1">
                <a:solidFill>
                  <a:schemeClr val="tx1"/>
                </a:solidFill>
              </a:rPr>
              <a:t>lipsurilor</a:t>
            </a:r>
            <a:r>
              <a:rPr lang="en-US" sz="3100" dirty="0">
                <a:solidFill>
                  <a:schemeClr val="tx1"/>
                </a:solidFill>
              </a:rPr>
              <a:t> </a:t>
            </a:r>
            <a:r>
              <a:rPr lang="en-US" sz="3100" dirty="0" err="1">
                <a:solidFill>
                  <a:schemeClr val="tx1"/>
                </a:solidFill>
              </a:rPr>
              <a:t>depistate</a:t>
            </a:r>
            <a:r>
              <a:rPr lang="en-US" sz="3100" dirty="0">
                <a:solidFill>
                  <a:schemeClr val="tx1"/>
                </a:solidFill>
              </a:rPr>
              <a:t>)</a:t>
            </a:r>
            <a:br>
              <a:rPr lang="en-US" sz="3100" dirty="0">
                <a:solidFill>
                  <a:schemeClr val="tx1"/>
                </a:solidFill>
              </a:rPr>
            </a:br>
            <a:r>
              <a:rPr lang="en-US" sz="3100" dirty="0" err="1">
                <a:solidFill>
                  <a:schemeClr val="tx1"/>
                </a:solidFill>
              </a:rPr>
              <a:t>sau</a:t>
            </a:r>
            <a:r>
              <a:rPr lang="en-US" sz="3100" dirty="0">
                <a:solidFill>
                  <a:schemeClr val="tx1"/>
                </a:solidFill>
              </a:rPr>
              <a:t/>
            </a:r>
            <a:br>
              <a:rPr lang="en-US" sz="3100" dirty="0">
                <a:solidFill>
                  <a:schemeClr val="tx1"/>
                </a:solidFill>
              </a:rPr>
            </a:br>
            <a:r>
              <a:rPr lang="en-US" sz="3100" b="1" i="1" dirty="0">
                <a:solidFill>
                  <a:schemeClr val="tx1"/>
                </a:solidFill>
              </a:rPr>
              <a:t>        Dt 2262</a:t>
            </a:r>
            <a:br>
              <a:rPr lang="en-US" sz="3100" b="1" i="1" dirty="0">
                <a:solidFill>
                  <a:schemeClr val="tx1"/>
                </a:solidFill>
              </a:rPr>
            </a:br>
            <a:r>
              <a:rPr lang="en-US" sz="3100" b="1" i="1" dirty="0">
                <a:solidFill>
                  <a:schemeClr val="tx1"/>
                </a:solidFill>
              </a:rPr>
              <a:t>        Ct 2622    </a:t>
            </a:r>
            <a:r>
              <a:rPr lang="en-US" sz="3100" dirty="0">
                <a:solidFill>
                  <a:schemeClr val="tx1"/>
                </a:solidFill>
              </a:rPr>
              <a:t>(la </a:t>
            </a:r>
            <a:r>
              <a:rPr lang="en-US" sz="3100" dirty="0" err="1">
                <a:solidFill>
                  <a:schemeClr val="tx1"/>
                </a:solidFill>
              </a:rPr>
              <a:t>valoarea</a:t>
            </a:r>
            <a:r>
              <a:rPr lang="en-US" sz="3100" dirty="0">
                <a:solidFill>
                  <a:schemeClr val="tx1"/>
                </a:solidFill>
              </a:rPr>
              <a:t> </a:t>
            </a:r>
            <a:r>
              <a:rPr lang="en-US" sz="3100" dirty="0" err="1">
                <a:solidFill>
                  <a:schemeClr val="tx1"/>
                </a:solidFill>
              </a:rPr>
              <a:t>lipsurilor</a:t>
            </a:r>
            <a:r>
              <a:rPr lang="en-US" sz="3100" dirty="0">
                <a:solidFill>
                  <a:schemeClr val="tx1"/>
                </a:solidFill>
              </a:rPr>
              <a:t> </a:t>
            </a:r>
            <a:r>
              <a:rPr lang="en-US" sz="3100" dirty="0" err="1">
                <a:solidFill>
                  <a:schemeClr val="tx1"/>
                </a:solidFill>
              </a:rPr>
              <a:t>depistate</a:t>
            </a:r>
            <a:r>
              <a:rPr lang="en-US" sz="3100" dirty="0">
                <a:solidFill>
                  <a:schemeClr val="tx1"/>
                </a:solidFill>
              </a:rPr>
              <a:t>)</a:t>
            </a:r>
            <a:br>
              <a:rPr lang="en-US" sz="3100" dirty="0">
                <a:solidFill>
                  <a:schemeClr val="tx1"/>
                </a:solidFill>
              </a:rPr>
            </a:br>
            <a:r>
              <a:rPr lang="en-US" sz="3100" dirty="0">
                <a:solidFill>
                  <a:schemeClr val="tx1"/>
                </a:solidFill>
              </a:rPr>
              <a:t/>
            </a:r>
            <a:br>
              <a:rPr lang="en-US" sz="3100" dirty="0">
                <a:solidFill>
                  <a:schemeClr val="tx1"/>
                </a:solidFill>
              </a:rPr>
            </a:br>
            <a:r>
              <a:rPr lang="en-US" sz="3100" b="1" i="1" dirty="0">
                <a:solidFill>
                  <a:schemeClr val="tx1"/>
                </a:solidFill>
              </a:rPr>
              <a:t>b.    Dt 2622 </a:t>
            </a:r>
            <a:br>
              <a:rPr lang="en-US" sz="3100" b="1" i="1" dirty="0">
                <a:solidFill>
                  <a:schemeClr val="tx1"/>
                </a:solidFill>
              </a:rPr>
            </a:br>
            <a:r>
              <a:rPr lang="en-US" sz="3100" b="1" i="1" dirty="0">
                <a:solidFill>
                  <a:schemeClr val="tx1"/>
                </a:solidFill>
              </a:rPr>
              <a:t>       Ct 6124      </a:t>
            </a:r>
            <a:r>
              <a:rPr lang="en-US" sz="3100" dirty="0">
                <a:solidFill>
                  <a:schemeClr val="tx1"/>
                </a:solidFill>
              </a:rPr>
              <a:t>(la </a:t>
            </a:r>
            <a:r>
              <a:rPr lang="en-US" sz="3100" dirty="0" err="1">
                <a:solidFill>
                  <a:schemeClr val="tx1"/>
                </a:solidFill>
              </a:rPr>
              <a:t>valoarea</a:t>
            </a:r>
            <a:r>
              <a:rPr lang="en-US" sz="3100" dirty="0">
                <a:solidFill>
                  <a:schemeClr val="tx1"/>
                </a:solidFill>
              </a:rPr>
              <a:t> </a:t>
            </a:r>
            <a:r>
              <a:rPr lang="en-US" sz="3100" dirty="0" err="1">
                <a:solidFill>
                  <a:schemeClr val="tx1"/>
                </a:solidFill>
              </a:rPr>
              <a:t>plusurilor</a:t>
            </a:r>
            <a:r>
              <a:rPr lang="en-US" sz="3100" dirty="0">
                <a:solidFill>
                  <a:schemeClr val="tx1"/>
                </a:solidFill>
              </a:rPr>
              <a:t> de </a:t>
            </a:r>
            <a:r>
              <a:rPr lang="en-US" sz="3100" dirty="0" err="1">
                <a:solidFill>
                  <a:schemeClr val="tx1"/>
                </a:solidFill>
              </a:rPr>
              <a:t>inventar</a:t>
            </a:r>
            <a:r>
              <a:rPr lang="en-US" sz="3100" dirty="0" smtClean="0">
                <a:solidFill>
                  <a:schemeClr val="tx1"/>
                </a:solidFill>
              </a:rPr>
              <a:t>).</a:t>
            </a:r>
            <a:r>
              <a:rPr lang="en-US" dirty="0" smtClean="0">
                <a:solidFill>
                  <a:schemeClr val="tx1"/>
                </a:solidFill>
              </a:rPr>
              <a:t/>
            </a:r>
            <a:br>
              <a:rPr lang="en-US" dirty="0" smtClean="0">
                <a:solidFill>
                  <a:schemeClr val="tx1"/>
                </a:solidFill>
              </a:rPr>
            </a:br>
            <a:r>
              <a:rPr lang="en-US" b="1" i="1" dirty="0">
                <a:solidFill>
                  <a:schemeClr val="tx1"/>
                </a:solidFill>
              </a:rPr>
              <a:t/>
            </a:r>
            <a:br>
              <a:rPr lang="en-US" b="1" i="1" dirty="0">
                <a:solidFill>
                  <a:schemeClr val="tx1"/>
                </a:solidFill>
              </a:rPr>
            </a:br>
            <a:r>
              <a:rPr lang="en-US" b="1" i="1" dirty="0">
                <a:solidFill>
                  <a:schemeClr val="tx1"/>
                </a:solidFill>
              </a:rPr>
              <a:t/>
            </a:r>
            <a:br>
              <a:rPr lang="en-US" b="1" i="1" dirty="0">
                <a:solidFill>
                  <a:schemeClr val="tx1"/>
                </a:solidFill>
              </a:rPr>
            </a:br>
            <a:r>
              <a:rPr lang="en-US" dirty="0">
                <a:solidFill>
                  <a:schemeClr val="tx1"/>
                </a:solidFill>
              </a:rPr>
              <a:t>        </a:t>
            </a:r>
            <a:r>
              <a:rPr lang="ru-RU" dirty="0"/>
              <a:t/>
            </a:r>
            <a:br>
              <a:rPr lang="ru-RU" dirty="0"/>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379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b="1" dirty="0" err="1" smtClean="0">
                <a:solidFill>
                  <a:srgbClr val="002060"/>
                </a:solidFill>
              </a:rPr>
              <a:t>Stabilirea</a:t>
            </a:r>
            <a:r>
              <a:rPr lang="en-US" b="1" dirty="0" smtClean="0">
                <a:solidFill>
                  <a:srgbClr val="002060"/>
                </a:solidFill>
              </a:rPr>
              <a:t> </a:t>
            </a:r>
            <a:r>
              <a:rPr lang="en-US" b="1" dirty="0" err="1" smtClean="0">
                <a:solidFill>
                  <a:srgbClr val="002060"/>
                </a:solidFill>
              </a:rPr>
              <a:t>si</a:t>
            </a:r>
            <a:r>
              <a:rPr lang="en-US" b="1" dirty="0" smtClean="0">
                <a:solidFill>
                  <a:srgbClr val="002060"/>
                </a:solidFill>
              </a:rPr>
              <a:t> </a:t>
            </a:r>
            <a:r>
              <a:rPr lang="en-US" b="1" dirty="0" err="1" smtClean="0">
                <a:solidFill>
                  <a:srgbClr val="002060"/>
                </a:solidFill>
              </a:rPr>
              <a:t>aprobarea</a:t>
            </a:r>
            <a:r>
              <a:rPr lang="en-US" b="1" dirty="0" smtClean="0">
                <a:solidFill>
                  <a:srgbClr val="002060"/>
                </a:solidFill>
              </a:rPr>
              <a:t> </a:t>
            </a:r>
            <a:r>
              <a:rPr lang="en-US" b="1" dirty="0" err="1" smtClean="0">
                <a:solidFill>
                  <a:srgbClr val="002060"/>
                </a:solidFill>
              </a:rPr>
              <a:t>normelor</a:t>
            </a:r>
            <a:r>
              <a:rPr lang="en-US" b="1" dirty="0" smtClean="0">
                <a:solidFill>
                  <a:srgbClr val="002060"/>
                </a:solidFill>
              </a:rPr>
              <a:t> de </a:t>
            </a:r>
            <a:r>
              <a:rPr lang="en-US" b="1" dirty="0" err="1" smtClean="0">
                <a:solidFill>
                  <a:srgbClr val="002060"/>
                </a:solidFill>
              </a:rPr>
              <a:t>consum</a:t>
            </a:r>
            <a:r>
              <a:rPr lang="en-US" b="1" dirty="0" smtClean="0">
                <a:solidFill>
                  <a:srgbClr val="002060"/>
                </a:solidFill>
              </a:rPr>
              <a:t>:</a:t>
            </a:r>
            <a:br>
              <a:rPr lang="en-US" b="1" dirty="0" smtClean="0">
                <a:solidFill>
                  <a:srgbClr val="002060"/>
                </a:solidFill>
              </a:rPr>
            </a:br>
            <a:r>
              <a:rPr lang="en-US" b="1" dirty="0" smtClean="0">
                <a:solidFill>
                  <a:srgbClr val="002060"/>
                </a:solidFill>
              </a:rPr>
              <a:t/>
            </a:r>
            <a:br>
              <a:rPr lang="en-US" b="1" dirty="0" smtClean="0">
                <a:solidFill>
                  <a:srgbClr val="002060"/>
                </a:solidFill>
              </a:rPr>
            </a:br>
            <a:r>
              <a:rPr lang="ro-RO" b="1" i="1" dirty="0">
                <a:solidFill>
                  <a:schemeClr val="tx1"/>
                </a:solidFill>
              </a:rPr>
              <a:t>Norma de consum a combustibilului (</a:t>
            </a:r>
            <a:r>
              <a:rPr lang="en-US" b="1" dirty="0">
                <a:solidFill>
                  <a:schemeClr val="tx1"/>
                </a:solidFill>
              </a:rPr>
              <a:t>QH</a:t>
            </a:r>
            <a:r>
              <a:rPr lang="ro-RO" b="1" i="1" dirty="0">
                <a:solidFill>
                  <a:schemeClr val="tx1"/>
                </a:solidFill>
              </a:rPr>
              <a:t>) </a:t>
            </a:r>
            <a:r>
              <a:rPr lang="ro-RO" dirty="0">
                <a:solidFill>
                  <a:schemeClr val="tx1"/>
                </a:solidFill>
              </a:rPr>
              <a:t>reprezintă cantitatea maximă admisă a fi consumată de un automobil pentru parcursul efectuat, în funcție de condițiile specifice de exploatare.</a:t>
            </a:r>
            <a:r>
              <a:rPr lang="en-US" dirty="0">
                <a:solidFill>
                  <a:schemeClr val="tx1"/>
                </a:solidFill>
              </a:rPr>
              <a:t/>
            </a:r>
            <a:br>
              <a:rPr lang="en-US" dirty="0">
                <a:solidFill>
                  <a:schemeClr val="tx1"/>
                </a:solidFill>
              </a:rPr>
            </a:br>
            <a:r>
              <a:rPr lang="en-US" dirty="0">
                <a:solidFill>
                  <a:schemeClr val="tx1"/>
                </a:solidFill>
              </a:rPr>
              <a:t>   </a:t>
            </a:r>
            <a:r>
              <a:rPr lang="ro-RO" dirty="0">
                <a:solidFill>
                  <a:schemeClr val="tx1"/>
                </a:solidFill>
              </a:rPr>
              <a:t>Aceasta cantitate se stabilește în baza </a:t>
            </a:r>
            <a:r>
              <a:rPr lang="ro-RO" b="1" i="1" dirty="0">
                <a:solidFill>
                  <a:schemeClr val="tx1"/>
                </a:solidFill>
              </a:rPr>
              <a:t>ordinului  Ministerului transportului  nr. 172 din 09.12.2005 </a:t>
            </a:r>
            <a:r>
              <a:rPr lang="ro-RO" dirty="0">
                <a:solidFill>
                  <a:schemeClr val="tx1"/>
                </a:solidFill>
              </a:rPr>
              <a:t>prin aplicarea relației  de calcul:</a:t>
            </a:r>
            <a:br>
              <a:rPr lang="ro-RO" dirty="0">
                <a:solidFill>
                  <a:schemeClr val="tx1"/>
                </a:solidFill>
              </a:rPr>
            </a:br>
            <a:r>
              <a:rPr lang="en-US" b="1" i="1" dirty="0">
                <a:solidFill>
                  <a:schemeClr val="tx1"/>
                </a:solidFill>
              </a:rPr>
              <a:t>QH = 0,01 x Hs x S x (1 + 0,01 x D)</a:t>
            </a:r>
            <a:r>
              <a:rPr lang="ru-RU" b="1" i="1" dirty="0">
                <a:solidFill>
                  <a:schemeClr val="tx1"/>
                </a:solidFill>
              </a:rPr>
              <a:t/>
            </a:r>
            <a:br>
              <a:rPr lang="ru-RU" b="1" i="1" dirty="0">
                <a:solidFill>
                  <a:schemeClr val="tx1"/>
                </a:solidFill>
              </a:rPr>
            </a:br>
            <a:endParaRPr lang="ro-RO"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51551" y="36613"/>
            <a:ext cx="1633870" cy="1249788"/>
          </a:xfrm>
          <a:prstGeom prst="rect">
            <a:avLst/>
          </a:prstGeom>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4503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1676</TotalTime>
  <Words>150</Words>
  <Application>Microsoft Office PowerPoint</Application>
  <PresentationFormat>On-screen Show (4:3)</PresentationFormat>
  <Paragraphs>77</Paragraphs>
  <Slides>13</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Arial</vt:lpstr>
      <vt:lpstr>Arial Narrow</vt:lpstr>
      <vt:lpstr>Calibri</vt:lpstr>
      <vt:lpstr>Calibri Light</vt:lpstr>
      <vt:lpstr>Times New Roman</vt:lpstr>
      <vt:lpstr>GIZ_Banner_Kopfzeile-Ausland (3)</vt:lpstr>
      <vt:lpstr>Office Theme</vt:lpstr>
      <vt:lpstr>Документ</vt:lpstr>
      <vt:lpstr>Curs de instruire pentru angajații operatorilor „Apă-Canal”  Modulul 13:  Problemele actuale de contabilitate și impozitare a mijloacelor de transport și a mecanismelor. Modificările fiscale în RM pentru anul 2017.  Sesiunea 3:  Contabilitatea activelor circulante  Expert conf. univ. dr. Margareta Vîrcolici lector superior Lidia Surdu   28-29-30 noiembrie 2017,  Chișinău</vt:lpstr>
      <vt:lpstr>Obiective:  O1 Stabilirea și aprobarea normelor de parcurs a anvelopelor și a acumulatoarelor conform ordinului Ministerului transportului nr. 142 din 29.07.2005; O2 Documentarea și contabilizarea operațiunilor de exploatare a anvelopelor și acumulatoarelor; O3 Casarea și alte iesiri de anvelope și acumulatoare. O4 Stabilirea și aprobarea normelor de consum; O5 Documentarea și contabilizarea consumului și a altor ieșiri de carburanți și lubrifianți. </vt:lpstr>
      <vt:lpstr>  Stabilirea și aprobarea normelor de parcurs a anvelopelor și a acumulatoarelor Ordinul Ministerului transportului nr. 142 din 29.07.2005 pune la dispozitia întreprinderilor 6 tabele în care este reflectat parcursul statistic mediu al anvelopelor  pe categorii de autoturisme și anvelope.    Pentru modelele noi de anvelope şi noile modele de automobile, pentru care nu sînt stabilite norme de exploatare, conducătorul întreprinderii este în drept să pună în aplicare. Totodată, termenul de valabilitate a normelor stabilite prin ordinul întreprinderii nu va depăşi 2 ani.  </vt:lpstr>
      <vt:lpstr>Documentarea și contabilizarea operațiunilor de exploatare a anvelopelor și acumulatoarelor  </vt:lpstr>
      <vt:lpstr>PowerPoint Presentation</vt:lpstr>
      <vt:lpstr>Reflectarea formulelor contabile aferente operatiunilor de exploatare a anvelopelor si acumulatoarelor: 1. Intrarea anvelopelor si acumulatoarelor:      Dt 2116       Ct 5211 2. Darea in exploatare a anvelopelor si acumulatoarelor:       Dt 2622       Ct 2116 3. Calculul uzurii lunare:       Dt 2623       Ct 7113 4. Iesirea anvelopelor si acumulatoarelor uzate complet:    Dt 2623    Ct 2622 </vt:lpstr>
      <vt:lpstr>5. Iesirea anticipata (casarea) anvelopelor si acumulatoarelor la deteriorarea acestora:     Dt 2623     Ct 2622    (la valoarea amortizata)     Dt 7113     Ct 2622     (la valoarea ramasa); 6. Vanzarea anvelopelor si acumulatoarelor:     Dt 2623     Ct 2622    (la valoarea amortizata)     Dt 714     Ct 2622     (la valoarea ramasa)     Dt 231     Ct 217          (la valoare de vanzare)     Dt 711     Ct 611         (la valoare de vanzare) </vt:lpstr>
      <vt:lpstr>7. Depistarea lipsurilor/ plusurilor la inventariere:   a.   Dt 2623        Ct 2622    (la valoarea amortizata)        Dt 7144        Ct 2622     (la valoarea lipsurilor depistate) sau         Dt 2262         Ct 2622    (la valoarea lipsurilor depistate)  b.    Dt 2622         Ct 6124      (la valoarea plusurilor de inventar).            </vt:lpstr>
      <vt:lpstr>Stabilirea si aprobarea normelor de consum:  Norma de consum a combustibilului (QH) reprezintă cantitatea maximă admisă a fi consumată de un automobil pentru parcursul efectuat, în funcție de condițiile specifice de exploatare.    Aceasta cantitate se stabilește în baza ordinului  Ministerului transportului  nr. 172 din 09.12.2005 prin aplicarea relației  de calcul: QH = 0,01 x Hs x S x (1 + 0,01 x D) </vt:lpstr>
      <vt:lpstr>Documentarea și contabilizarea consumului și a altor ieșiri de carburanți și lubrifianți:  Intrarea carburantilor si a lubrifiantilor in entitate se contabilizeaza in baza facturilor fiscale prin urmatoarea formula contabila:     Dt 2114     Ct 5211, 5442  Casarea carburanților și lubrifianților se face in baza foilor de parcurs, care sunt diferite in dependenta de tipul mijlocului de transport.   </vt:lpstr>
      <vt:lpstr>La casarea carburanților și lubrifianților  se va intocmi urmatoare formula contabila:      Dt 7113, 712,713,714, etc.     Ct 2114. In cazul depistarii lipsurilor/plusurilor de inventar, acestea se vor contabiliza in modul urmator:  1. Dt 2114      Ct 6124 (la valoare plusurilor depistate)  2.  Dt 7144        Ct 2114    (la valoarea lipsurilor depistate) sau   3.  Dt 2262         Ct 2114   (la valoarea lipsurilor depistate). </vt:lpstr>
      <vt:lpstr>Bibliografie:  1. ORDIN Nr. 124 din  29.07.2005 cu privire la aprobarea Normelor de parcurs  şi exploatare a anvelopelor pentru mijloacele de transport auto Publicat la 19.08.2005 în Monitorul Oficial Nr. 110-112     art Nr : 378; 2. ORDIN Nr. 172 din  09.12.2005 cu privire la aprobarea Normelor de consum  de combustibil şi lubrifianţi în transportul auto Publicat la 14.04.2006 în Monitorul Oficial Nr. 59-62     art Nr : 223; 3. SNC “STOCURI” aprobat prin Ordin nr.118 din 06.08.2013 privind aprobarea Standardelor Naţionale de Contabilitate //Monitorul Oficial 177-181/1224, 16.08.2013; 4. Petru GRICIUC , Valeriu SEVERIN  articol “Privind modul de deducere a cheltuielilor aferente combustibilului şi lubrifianţilor” publicat inrevista “Contabilitate si audit” nr.2 anul 2015;  </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157</cp:revision>
  <cp:lastPrinted>2017-06-05T10:38:21Z</cp:lastPrinted>
  <dcterms:created xsi:type="dcterms:W3CDTF">2013-09-05T11:54:56Z</dcterms:created>
  <dcterms:modified xsi:type="dcterms:W3CDTF">2017-12-06T07:45:43Z</dcterms:modified>
</cp:coreProperties>
</file>