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5" r:id="rId2"/>
  </p:sldMasterIdLst>
  <p:notesMasterIdLst>
    <p:notesMasterId r:id="rId15"/>
  </p:notesMasterIdLst>
  <p:handoutMasterIdLst>
    <p:handoutMasterId r:id="rId16"/>
  </p:handoutMasterIdLst>
  <p:sldIdLst>
    <p:sldId id="280" r:id="rId3"/>
    <p:sldId id="295" r:id="rId4"/>
    <p:sldId id="296" r:id="rId5"/>
    <p:sldId id="297" r:id="rId6"/>
    <p:sldId id="298" r:id="rId7"/>
    <p:sldId id="300" r:id="rId8"/>
    <p:sldId id="301" r:id="rId9"/>
    <p:sldId id="302" r:id="rId10"/>
    <p:sldId id="303" r:id="rId11"/>
    <p:sldId id="304" r:id="rId12"/>
    <p:sldId id="305" r:id="rId13"/>
    <p:sldId id="299" r:id="rId14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69" d="100"/>
          <a:sy n="69" d="100"/>
        </p:scale>
        <p:origin x="1386" y="84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4120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5257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7371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4769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7485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33280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75382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8458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888384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26/11/2017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26/11/2017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65203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32323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7167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3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contabilsef.md/term.php?l=ro&amp;term=523&amp;t=Contabilitate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jpe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>
                <a:solidFill>
                  <a:srgbClr val="002060"/>
                </a:solidFill>
              </a:rPr>
              <a:t>Curs de instruire pentru angajații operatorilor „Apă-Canal”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FF0000"/>
                </a:solidFill>
              </a:rPr>
              <a:t>Modulul 1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o-RO" b="1" dirty="0" smtClean="0">
                <a:solidFill>
                  <a:srgbClr val="FF0000"/>
                </a:solidFill>
              </a:rPr>
              <a:t>: </a:t>
            </a:r>
            <a:r>
              <a:rPr lang="ro-RO" b="1" dirty="0">
                <a:solidFill>
                  <a:srgbClr val="002060"/>
                </a:solidFill>
              </a:rPr>
              <a:t> Problemele actuale de contabilitate și impozitare a mijloacelor de transport și a mecanismelor. Modificările fiscale în RM pentru anul 2017</a:t>
            </a:r>
            <a:r>
              <a:rPr lang="ro-RO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o-RO" altLang="en-US" sz="2000" b="1" dirty="0">
                <a:solidFill>
                  <a:srgbClr val="FF0000"/>
                </a:solidFill>
              </a:rPr>
              <a:t>Sesiunea </a:t>
            </a:r>
            <a:r>
              <a:rPr lang="en-US" altLang="en-US" sz="2000" b="1" dirty="0">
                <a:solidFill>
                  <a:srgbClr val="FF0000"/>
                </a:solidFill>
              </a:rPr>
              <a:t>5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o-RO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Particularităţile contabilităţii operaţiunilor aferente contractelor de leasing (arendă, locaţiune) a mijloacelor de transport şi </a:t>
            </a:r>
            <a:r>
              <a:rPr lang="ro-RO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mecanismelor</a:t>
            </a: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i="1" dirty="0" smtClean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 smtClean="0">
                <a:solidFill>
                  <a:srgbClr val="002060"/>
                </a:solidFill>
              </a:rPr>
              <a:t>Margareta V</a:t>
            </a:r>
            <a:r>
              <a:rPr lang="ro-RO" sz="1800" b="1" i="1" dirty="0" smtClean="0">
                <a:solidFill>
                  <a:srgbClr val="002060"/>
                </a:solidFill>
              </a:rPr>
              <a:t>îrcolici</a:t>
            </a:r>
            <a:r>
              <a:rPr lang="ro-RO" sz="1800" b="1" dirty="0" smtClean="0">
                <a:solidFill>
                  <a:srgbClr val="002060"/>
                </a:solidFill>
              </a:rPr>
              <a:t/>
            </a:r>
            <a:br>
              <a:rPr lang="ro-RO" sz="18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noiembrie 2017,  Chișinău</a:t>
            </a: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ro-RO" dirty="0" smtClean="0">
                <a:solidFill>
                  <a:schemeClr val="tx1"/>
                </a:solidFill>
              </a:rPr>
              <a:t>Decontarea </a:t>
            </a:r>
            <a:r>
              <a:rPr lang="ro-RO" dirty="0">
                <a:solidFill>
                  <a:schemeClr val="tx1"/>
                </a:solidFill>
              </a:rPr>
              <a:t>constului efectiv al lucrarilor de reparatie a mijlocului de transport/ mecanismului primit in leasing operational la cheltuielile perioadei de gestiune curente: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711 Ct 261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ro-RO" dirty="0" smtClean="0">
                <a:solidFill>
                  <a:schemeClr val="tx1"/>
                </a:solidFill>
              </a:rPr>
              <a:t>Capitalizarea </a:t>
            </a:r>
            <a:r>
              <a:rPr lang="ro-RO" dirty="0">
                <a:solidFill>
                  <a:schemeClr val="tx1"/>
                </a:solidFill>
              </a:rPr>
              <a:t>consumurilor aferente reparatiei bunurilor primite in leasing operational: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123 Ct 261.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404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Bibliografie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1. </a:t>
            </a:r>
            <a:r>
              <a:rPr lang="en-US" sz="2000" dirty="0">
                <a:solidFill>
                  <a:schemeClr val="tx1"/>
                </a:solidFill>
              </a:rPr>
              <a:t>SNC “STOCURI” </a:t>
            </a:r>
            <a:r>
              <a:rPr lang="en-US" sz="2000" dirty="0" err="1">
                <a:solidFill>
                  <a:schemeClr val="tx1"/>
                </a:solidFill>
              </a:rPr>
              <a:t>aprobat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Ordin</a:t>
            </a:r>
            <a:r>
              <a:rPr lang="en-US" sz="2000" dirty="0">
                <a:solidFill>
                  <a:schemeClr val="tx1"/>
                </a:solidFill>
              </a:rPr>
              <a:t> nr.118 din 06.08.2013 </a:t>
            </a:r>
            <a:r>
              <a:rPr lang="en-US" sz="2000" dirty="0" err="1">
                <a:solidFill>
                  <a:schemeClr val="tx1"/>
                </a:solidFill>
              </a:rPr>
              <a:t>privind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aprobarea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Standardelor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Naţionale</a:t>
            </a:r>
            <a:r>
              <a:rPr lang="en-US" sz="2000" dirty="0">
                <a:solidFill>
                  <a:schemeClr val="tx1"/>
                </a:solidFill>
              </a:rPr>
              <a:t> de </a:t>
            </a:r>
            <a:r>
              <a:rPr lang="en-US" sz="2000" u="sng" dirty="0" err="1">
                <a:solidFill>
                  <a:schemeClr val="tx1"/>
                </a:solidFill>
                <a:hlinkClick r:id="rId2"/>
              </a:rPr>
              <a:t>Contabilitate</a:t>
            </a:r>
            <a:r>
              <a:rPr lang="en-US" sz="2000" u="sng" dirty="0">
                <a:solidFill>
                  <a:schemeClr val="tx1"/>
                </a:solidFill>
              </a:rPr>
              <a:t> </a:t>
            </a:r>
            <a:r>
              <a:rPr lang="en-US" sz="2000" i="1" dirty="0">
                <a:solidFill>
                  <a:schemeClr val="tx1"/>
                </a:solidFill>
              </a:rPr>
              <a:t>//</a:t>
            </a:r>
            <a:r>
              <a:rPr lang="en-US" sz="2000" i="1" dirty="0" err="1">
                <a:solidFill>
                  <a:schemeClr val="tx1"/>
                </a:solidFill>
              </a:rPr>
              <a:t>Monitorul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Oficial</a:t>
            </a:r>
            <a:r>
              <a:rPr lang="en-US" sz="2000" i="1" dirty="0">
                <a:solidFill>
                  <a:schemeClr val="tx1"/>
                </a:solidFill>
              </a:rPr>
              <a:t> 177-181/1224, </a:t>
            </a:r>
            <a:r>
              <a:rPr lang="en-US" sz="2000" i="1" dirty="0" smtClean="0">
                <a:solidFill>
                  <a:schemeClr val="tx1"/>
                </a:solidFill>
              </a:rPr>
              <a:t>16.08.2013;</a:t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2. </a:t>
            </a:r>
            <a:r>
              <a:rPr lang="en-US" sz="2000" dirty="0" err="1">
                <a:solidFill>
                  <a:schemeClr val="tx1"/>
                </a:solidFill>
              </a:rPr>
              <a:t>Alexandru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Nederiţa</a:t>
            </a:r>
            <a:r>
              <a:rPr lang="en-US" sz="2000" dirty="0" smtClean="0">
                <a:solidFill>
                  <a:schemeClr val="tx1"/>
                </a:solidFill>
              </a:rPr>
              <a:t>, “</a:t>
            </a:r>
            <a:r>
              <a:rPr lang="en-US" sz="2000" dirty="0" err="1" smtClean="0">
                <a:solidFill>
                  <a:schemeClr val="tx1"/>
                </a:solidFill>
              </a:rPr>
              <a:t>Corespondenţa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conturilor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contabile</a:t>
            </a:r>
            <a:r>
              <a:rPr lang="en-US" sz="2000" dirty="0">
                <a:solidFill>
                  <a:schemeClr val="tx1"/>
                </a:solidFill>
              </a:rPr>
              <a:t> conform </a:t>
            </a:r>
            <a:r>
              <a:rPr lang="en-US" sz="2000" dirty="0" err="1">
                <a:solidFill>
                  <a:schemeClr val="tx1"/>
                </a:solidFill>
              </a:rPr>
              <a:t>prevederilor</a:t>
            </a:r>
            <a:r>
              <a:rPr lang="en-US" sz="2000" dirty="0">
                <a:solidFill>
                  <a:schemeClr val="tx1"/>
                </a:solidFill>
              </a:rPr>
              <a:t> S.N.C. </a:t>
            </a:r>
            <a:r>
              <a:rPr lang="en-US" sz="2000" dirty="0" err="1">
                <a:solidFill>
                  <a:schemeClr val="tx1"/>
                </a:solidFill>
              </a:rPr>
              <a:t>şi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Codului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fiscal” , </a:t>
            </a:r>
            <a:r>
              <a:rPr lang="en-US" sz="2000" dirty="0" err="1" smtClean="0">
                <a:solidFill>
                  <a:schemeClr val="tx1"/>
                </a:solidFill>
              </a:rPr>
              <a:t>Chişinău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2007</a:t>
            </a:r>
            <a:r>
              <a:rPr lang="en-US" sz="2000" dirty="0" smtClean="0">
                <a:solidFill>
                  <a:schemeClr val="tx1"/>
                </a:solidFill>
              </a:rPr>
              <a:t>, ISBN: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978-9975-9546-4-8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en-US" sz="2000" dirty="0">
                <a:solidFill>
                  <a:schemeClr val="tx1"/>
                </a:solidFill>
              </a:rPr>
              <a:t>Marcela </a:t>
            </a:r>
            <a:r>
              <a:rPr lang="en-US" sz="2000" cap="all" dirty="0" smtClean="0">
                <a:solidFill>
                  <a:schemeClr val="tx1"/>
                </a:solidFill>
              </a:rPr>
              <a:t>DIMA, </a:t>
            </a:r>
            <a:r>
              <a:rPr lang="en-US" sz="2000" dirty="0" smtClean="0">
                <a:solidFill>
                  <a:schemeClr val="tx1"/>
                </a:solidFill>
              </a:rPr>
              <a:t>Natalia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r>
              <a:rPr lang="en-US" sz="2000" cap="all" dirty="0" smtClean="0">
                <a:solidFill>
                  <a:schemeClr val="tx1"/>
                </a:solidFill>
              </a:rPr>
              <a:t>ŢIRIULNICOVA, </a:t>
            </a:r>
            <a:r>
              <a:rPr lang="en-US" sz="2000" cap="all" dirty="0" err="1" smtClean="0">
                <a:solidFill>
                  <a:schemeClr val="tx1"/>
                </a:solidFill>
              </a:rPr>
              <a:t>articol</a:t>
            </a:r>
            <a:r>
              <a:rPr lang="en-US" sz="2000" cap="all" dirty="0" smtClean="0">
                <a:solidFill>
                  <a:schemeClr val="tx1"/>
                </a:solidFill>
              </a:rPr>
              <a:t>: “</a:t>
            </a:r>
            <a:r>
              <a:rPr lang="en-US" sz="2000" dirty="0" err="1" smtClean="0">
                <a:solidFill>
                  <a:schemeClr val="tx1"/>
                </a:solidFill>
              </a:rPr>
              <a:t>Acordarea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perioadei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graţie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în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cadrul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contractului</a:t>
            </a:r>
            <a:r>
              <a:rPr lang="en-US" sz="2000" dirty="0">
                <a:solidFill>
                  <a:schemeClr val="tx1"/>
                </a:solidFill>
              </a:rPr>
              <a:t> de leasing </a:t>
            </a:r>
            <a:r>
              <a:rPr lang="en-US" sz="2000" dirty="0" err="1">
                <a:solidFill>
                  <a:schemeClr val="tx1"/>
                </a:solidFill>
              </a:rPr>
              <a:t>operaţional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locaţiune</a:t>
            </a:r>
            <a:r>
              <a:rPr lang="en-US" sz="2000" dirty="0" smtClean="0">
                <a:solidFill>
                  <a:schemeClr val="tx1"/>
                </a:solidFill>
              </a:rPr>
              <a:t>)” </a:t>
            </a:r>
            <a:r>
              <a:rPr lang="en-US" sz="2000" dirty="0" err="1" smtClean="0">
                <a:solidFill>
                  <a:schemeClr val="tx1"/>
                </a:solidFill>
              </a:rPr>
              <a:t>pubilicat</a:t>
            </a:r>
            <a:r>
              <a:rPr lang="en-US" sz="2000" dirty="0" smtClean="0">
                <a:solidFill>
                  <a:schemeClr val="tx1"/>
                </a:solidFill>
              </a:rPr>
              <a:t> in </a:t>
            </a:r>
            <a:r>
              <a:rPr lang="en-US" sz="2000" dirty="0" err="1" smtClean="0">
                <a:solidFill>
                  <a:schemeClr val="tx1"/>
                </a:solidFill>
              </a:rPr>
              <a:t>revista</a:t>
            </a:r>
            <a:r>
              <a:rPr lang="en-US" sz="2000" dirty="0" smtClean="0">
                <a:solidFill>
                  <a:schemeClr val="tx1"/>
                </a:solidFill>
              </a:rPr>
              <a:t> “</a:t>
            </a:r>
            <a:r>
              <a:rPr lang="en-US" sz="2000" dirty="0" err="1" smtClean="0">
                <a:solidFill>
                  <a:schemeClr val="tx1"/>
                </a:solidFill>
              </a:rPr>
              <a:t>Contabilitate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si</a:t>
            </a:r>
            <a:r>
              <a:rPr lang="en-US" sz="2000" dirty="0" smtClean="0">
                <a:solidFill>
                  <a:schemeClr val="tx1"/>
                </a:solidFill>
              </a:rPr>
              <a:t> audit” nr.12 </a:t>
            </a:r>
            <a:r>
              <a:rPr lang="en-US" sz="2000" dirty="0" err="1" smtClean="0">
                <a:solidFill>
                  <a:schemeClr val="tx1"/>
                </a:solidFill>
              </a:rPr>
              <a:t>anul</a:t>
            </a:r>
            <a:r>
              <a:rPr lang="en-US" sz="2000" dirty="0" smtClean="0">
                <a:solidFill>
                  <a:schemeClr val="tx1"/>
                </a:solidFill>
              </a:rPr>
              <a:t> 2015.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o-RO" sz="20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659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26/11/2017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o-RO" sz="2800" dirty="0" smtClean="0">
                <a:solidFill>
                  <a:srgbClr val="534B3E"/>
                </a:solidFill>
              </a:rPr>
              <a:t>Vă mulțumim pentru atenție</a:t>
            </a:r>
            <a:endParaRPr lang="en-GB" sz="2800" dirty="0">
              <a:solidFill>
                <a:srgbClr val="534B3E"/>
              </a:solidFill>
            </a:endParaRPr>
          </a:p>
          <a:p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Obiective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O1.​ </a:t>
            </a:r>
            <a:r>
              <a:rPr lang="en-US" sz="2800" i="1" dirty="0" err="1">
                <a:solidFill>
                  <a:schemeClr val="tx1"/>
                </a:solidFill>
              </a:rPr>
              <a:t>Documentarea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contabilizarea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operaţiunilor</a:t>
            </a:r>
            <a:r>
              <a:rPr lang="en-US" sz="2800" i="1" dirty="0">
                <a:solidFill>
                  <a:schemeClr val="tx1"/>
                </a:solidFill>
              </a:rPr>
              <a:t> de </a:t>
            </a:r>
            <a:r>
              <a:rPr lang="en-US" sz="2800" i="1" dirty="0" err="1">
                <a:solidFill>
                  <a:schemeClr val="tx1"/>
                </a:solidFill>
              </a:rPr>
              <a:t>transmitere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r>
              <a:rPr lang="en-US" sz="2800" i="1" dirty="0" err="1">
                <a:solidFill>
                  <a:schemeClr val="tx1"/>
                </a:solidFill>
              </a:rPr>
              <a:t>primire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returnare</a:t>
            </a:r>
            <a:r>
              <a:rPr lang="en-US" sz="2800" i="1" dirty="0">
                <a:solidFill>
                  <a:schemeClr val="tx1"/>
                </a:solidFill>
              </a:rPr>
              <a:t> a </a:t>
            </a:r>
            <a:r>
              <a:rPr lang="en-US" sz="2800" i="1" dirty="0" err="1">
                <a:solidFill>
                  <a:schemeClr val="tx1"/>
                </a:solidFill>
              </a:rPr>
              <a:t>mijloacelor</a:t>
            </a:r>
            <a:r>
              <a:rPr lang="en-US" sz="2800" i="1" dirty="0">
                <a:solidFill>
                  <a:schemeClr val="tx1"/>
                </a:solidFill>
              </a:rPr>
              <a:t> de transport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mecanismelor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închiriate</a:t>
            </a:r>
            <a:r>
              <a:rPr lang="en-US" sz="2800" i="1" dirty="0">
                <a:solidFill>
                  <a:schemeClr val="tx1"/>
                </a:solidFill>
              </a:rPr>
              <a:t>;</a:t>
            </a: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O2.​ </a:t>
            </a:r>
            <a:r>
              <a:rPr lang="en-US" sz="2800" i="1" dirty="0" err="1">
                <a:solidFill>
                  <a:schemeClr val="tx1"/>
                </a:solidFill>
              </a:rPr>
              <a:t>Reparaţia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mijloacelor</a:t>
            </a:r>
            <a:r>
              <a:rPr lang="en-US" sz="2800" i="1" dirty="0">
                <a:solidFill>
                  <a:schemeClr val="tx1"/>
                </a:solidFill>
              </a:rPr>
              <a:t> de transport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mecanismelor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primite</a:t>
            </a:r>
            <a:r>
              <a:rPr lang="en-US" sz="2800" i="1" dirty="0">
                <a:solidFill>
                  <a:schemeClr val="tx1"/>
                </a:solidFill>
              </a:rPr>
              <a:t>/</a:t>
            </a:r>
            <a:r>
              <a:rPr lang="en-US" sz="2800" i="1" dirty="0" err="1">
                <a:solidFill>
                  <a:schemeClr val="tx1"/>
                </a:solidFill>
              </a:rPr>
              <a:t>transmise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în</a:t>
            </a:r>
            <a:r>
              <a:rPr lang="en-US" sz="2800" i="1" dirty="0">
                <a:solidFill>
                  <a:schemeClr val="tx1"/>
                </a:solidFill>
              </a:rPr>
              <a:t> leasing </a:t>
            </a:r>
            <a:r>
              <a:rPr lang="en-US" sz="2800" i="1" dirty="0" err="1">
                <a:solidFill>
                  <a:schemeClr val="tx1"/>
                </a:solidFill>
              </a:rPr>
              <a:t>operaţional</a:t>
            </a:r>
            <a:r>
              <a:rPr lang="en-US" sz="2800" i="1" dirty="0">
                <a:solidFill>
                  <a:schemeClr val="tx1"/>
                </a:solidFill>
              </a:rPr>
              <a:t> (</a:t>
            </a:r>
            <a:r>
              <a:rPr lang="en-US" sz="2800" i="1" dirty="0" err="1">
                <a:solidFill>
                  <a:schemeClr val="tx1"/>
                </a:solidFill>
              </a:rPr>
              <a:t>arendă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r>
              <a:rPr lang="en-US" sz="2800" i="1" dirty="0" err="1">
                <a:solidFill>
                  <a:schemeClr val="tx1"/>
                </a:solidFill>
              </a:rPr>
              <a:t>locaţiune</a:t>
            </a:r>
            <a:r>
              <a:rPr lang="en-US" sz="2800" i="1" dirty="0">
                <a:solidFill>
                  <a:schemeClr val="tx1"/>
                </a:solidFill>
              </a:rPr>
              <a:t>).</a:t>
            </a:r>
            <a:r>
              <a:rPr lang="ru-RU" sz="1600" i="1" dirty="0"/>
              <a:t/>
            </a:r>
            <a:br>
              <a:rPr lang="ru-RU" sz="1600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o-RO" sz="2800" b="1" dirty="0" smtClean="0">
                <a:solidFill>
                  <a:srgbClr val="002060"/>
                </a:solidFill>
              </a:rPr>
              <a:t>Documentarea şi contabilizarea operaţiunilor de transmitere, primire şi returnare a mijloacelor de transport şi mecanismelor închiriate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Operatiunile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leasingului</a:t>
            </a:r>
            <a:r>
              <a:rPr lang="en-US" dirty="0">
                <a:solidFill>
                  <a:schemeClr val="tx1"/>
                </a:solidFill>
              </a:rPr>
              <a:t> operational la locator (</a:t>
            </a:r>
            <a:r>
              <a:rPr lang="en-US" dirty="0" err="1">
                <a:solidFill>
                  <a:schemeClr val="tx1"/>
                </a:solidFill>
              </a:rPr>
              <a:t>arendator</a:t>
            </a:r>
            <a:r>
              <a:rPr lang="en-US" dirty="0">
                <a:solidFill>
                  <a:schemeClr val="tx1"/>
                </a:solidFill>
              </a:rPr>
              <a:t>) se </a:t>
            </a:r>
            <a:r>
              <a:rPr lang="en-US" dirty="0" err="1">
                <a:solidFill>
                  <a:schemeClr val="tx1"/>
                </a:solidFill>
              </a:rPr>
              <a:t>vor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inregistra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chemeClr val="tx1"/>
                </a:solidFill>
              </a:rPr>
              <a:t>contabilitate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urmatoarele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contabile</a:t>
            </a:r>
            <a:r>
              <a:rPr lang="en-US" dirty="0">
                <a:solidFill>
                  <a:schemeClr val="tx1"/>
                </a:solidFill>
              </a:rPr>
              <a:t>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1.Reflectarea </a:t>
            </a:r>
            <a:r>
              <a:rPr lang="en-US" dirty="0" err="1">
                <a:solidFill>
                  <a:schemeClr val="tx1"/>
                </a:solidFill>
              </a:rPr>
              <a:t>valorii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intrare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mijlocului</a:t>
            </a:r>
            <a:r>
              <a:rPr lang="en-US" dirty="0">
                <a:solidFill>
                  <a:schemeClr val="tx1"/>
                </a:solidFill>
              </a:rPr>
              <a:t> de transport/ </a:t>
            </a:r>
            <a:r>
              <a:rPr lang="en-US" dirty="0" err="1">
                <a:solidFill>
                  <a:schemeClr val="tx1"/>
                </a:solidFill>
              </a:rPr>
              <a:t>mecanismului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transmis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contractului</a:t>
            </a:r>
            <a:r>
              <a:rPr lang="en-US" dirty="0">
                <a:solidFill>
                  <a:schemeClr val="tx1"/>
                </a:solidFill>
              </a:rPr>
              <a:t> de leasing operational: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123 “ </a:t>
            </a:r>
            <a:r>
              <a:rPr lang="en-US" b="1" i="1" dirty="0" err="1">
                <a:solidFill>
                  <a:schemeClr val="tx1"/>
                </a:solidFill>
              </a:rPr>
              <a:t>Mijloace</a:t>
            </a:r>
            <a:r>
              <a:rPr lang="en-US" b="1" i="1" dirty="0">
                <a:solidFill>
                  <a:schemeClr val="tx1"/>
                </a:solidFill>
              </a:rPr>
              <a:t> fixe”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123 “ </a:t>
            </a:r>
            <a:r>
              <a:rPr lang="en-US" b="1" i="1" dirty="0" err="1">
                <a:solidFill>
                  <a:schemeClr val="tx1"/>
                </a:solidFill>
              </a:rPr>
              <a:t>Mijloace</a:t>
            </a:r>
            <a:r>
              <a:rPr lang="en-US" b="1" i="1" dirty="0">
                <a:solidFill>
                  <a:schemeClr val="tx1"/>
                </a:solidFill>
              </a:rPr>
              <a:t> fixe </a:t>
            </a:r>
            <a:r>
              <a:rPr lang="en-US" b="1" i="1" dirty="0" err="1">
                <a:solidFill>
                  <a:schemeClr val="tx1"/>
                </a:solidFill>
              </a:rPr>
              <a:t>transmise</a:t>
            </a:r>
            <a:r>
              <a:rPr lang="en-US" b="1" i="1" dirty="0">
                <a:solidFill>
                  <a:schemeClr val="tx1"/>
                </a:solidFill>
              </a:rPr>
              <a:t> in leasing operational”</a:t>
            </a:r>
            <a:r>
              <a:rPr lang="en-US" b="1" i="1" dirty="0"/>
              <a:t/>
            </a:r>
            <a:br>
              <a:rPr lang="en-US" b="1" i="1" dirty="0"/>
            </a:br>
            <a:endParaRPr lang="ro-RO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sz="2000" dirty="0" smtClean="0">
                <a:solidFill>
                  <a:schemeClr val="tx1"/>
                </a:solidFill>
              </a:rPr>
              <a:t>      2.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uzurii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in leasing </a:t>
            </a:r>
            <a:r>
              <a:rPr lang="en-US" sz="2000" dirty="0">
                <a:solidFill>
                  <a:schemeClr val="tx1"/>
                </a:solidFill>
              </a:rPr>
              <a:t>operational: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124 Ct </a:t>
            </a:r>
            <a:r>
              <a:rPr lang="en-US" sz="2000" b="1" i="1" dirty="0" smtClean="0">
                <a:solidFill>
                  <a:schemeClr val="tx1"/>
                </a:solidFill>
              </a:rPr>
              <a:t>124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en-US" sz="2000" dirty="0" err="1" smtClean="0">
                <a:solidFill>
                  <a:schemeClr val="tx1"/>
                </a:solidFill>
              </a:rPr>
              <a:t>Calcularea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uzurii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transmis</a:t>
            </a:r>
            <a:r>
              <a:rPr lang="en-US" sz="2000" dirty="0">
                <a:solidFill>
                  <a:schemeClr val="tx1"/>
                </a:solidFill>
              </a:rPr>
              <a:t> in leasing operational: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714 Ct 124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en-US" sz="2000" dirty="0" err="1" smtClean="0">
                <a:solidFill>
                  <a:schemeClr val="tx1"/>
                </a:solidFill>
              </a:rPr>
              <a:t>Calcularea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fara</a:t>
            </a:r>
            <a:r>
              <a:rPr lang="en-US" sz="2000" dirty="0">
                <a:solidFill>
                  <a:schemeClr val="tx1"/>
                </a:solidFill>
              </a:rPr>
              <a:t> TVA)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transmiterii</a:t>
            </a:r>
            <a:r>
              <a:rPr lang="en-US" sz="2000" dirty="0">
                <a:solidFill>
                  <a:schemeClr val="tx1"/>
                </a:solidFill>
              </a:rPr>
              <a:t> in </a:t>
            </a:r>
            <a:r>
              <a:rPr lang="en-US" sz="2000" dirty="0" err="1">
                <a:solidFill>
                  <a:schemeClr val="tx1"/>
                </a:solidFill>
              </a:rPr>
              <a:t>leasingului</a:t>
            </a:r>
            <a:r>
              <a:rPr lang="en-US" sz="2000" dirty="0">
                <a:solidFill>
                  <a:schemeClr val="tx1"/>
                </a:solidFill>
              </a:rPr>
              <a:t> operational a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 </a:t>
            </a:r>
            <a:r>
              <a:rPr lang="en-US" sz="2000" dirty="0" err="1">
                <a:solidFill>
                  <a:schemeClr val="tx1"/>
                </a:solidFill>
              </a:rPr>
              <a:t>etransport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612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5.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TVA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calculate: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</a:t>
            </a:r>
            <a:r>
              <a:rPr lang="en-US" sz="2000" b="1" i="1" dirty="0" smtClean="0">
                <a:solidFill>
                  <a:schemeClr val="tx1"/>
                </a:solidFill>
              </a:rPr>
              <a:t>534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incasate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transmiterii</a:t>
            </a:r>
            <a:r>
              <a:rPr lang="en-US" sz="2000" dirty="0">
                <a:solidFill>
                  <a:schemeClr val="tx1"/>
                </a:solidFill>
              </a:rPr>
              <a:t> in leasing operational a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diminuata</a:t>
            </a:r>
            <a:r>
              <a:rPr lang="en-US" sz="2000" dirty="0">
                <a:solidFill>
                  <a:schemeClr val="tx1"/>
                </a:solidFill>
              </a:rPr>
              <a:t> cu 5% - </a:t>
            </a:r>
            <a:r>
              <a:rPr lang="en-US" sz="2000" dirty="0" err="1">
                <a:solidFill>
                  <a:schemeClr val="tx1"/>
                </a:solidFill>
              </a:rPr>
              <a:t>impozit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retinut</a:t>
            </a:r>
            <a:r>
              <a:rPr lang="en-US" sz="2000" dirty="0">
                <a:solidFill>
                  <a:schemeClr val="tx1"/>
                </a:solidFill>
              </a:rPr>
              <a:t> la </a:t>
            </a:r>
            <a:r>
              <a:rPr lang="en-US" sz="2000" dirty="0" err="1">
                <a:solidFill>
                  <a:schemeClr val="tx1"/>
                </a:solidFill>
              </a:rPr>
              <a:t>sursa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plata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242 Ct 231</a:t>
            </a:r>
            <a:r>
              <a:rPr lang="en-US" sz="2000" i="1" dirty="0">
                <a:solidFill>
                  <a:schemeClr val="tx1"/>
                </a:solidFill>
              </a:rPr>
              <a:t/>
            </a:r>
            <a:br>
              <a:rPr lang="en-US" sz="2000" i="1" dirty="0">
                <a:solidFill>
                  <a:schemeClr val="tx1"/>
                </a:solidFill>
              </a:rPr>
            </a:br>
            <a:endParaRPr lang="ro-RO" sz="2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7.Reflectarea </a:t>
            </a:r>
            <a:r>
              <a:rPr lang="en-US" sz="2200" dirty="0" err="1">
                <a:solidFill>
                  <a:schemeClr val="tx1"/>
                </a:solidFill>
              </a:rPr>
              <a:t>impozitului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retinut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sursa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plata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incasarea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225 Ct 231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8.Reflectarea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restituit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catre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arendas</a:t>
            </a:r>
            <a:r>
              <a:rPr lang="en-US" sz="2200" dirty="0">
                <a:solidFill>
                  <a:schemeClr val="tx1"/>
                </a:solidFill>
              </a:rPr>
              <a:t>) la </a:t>
            </a:r>
            <a:r>
              <a:rPr lang="en-US" sz="2200" dirty="0" err="1">
                <a:solidFill>
                  <a:schemeClr val="tx1"/>
                </a:solidFill>
              </a:rPr>
              <a:t>expirarea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rezilierea</a:t>
            </a:r>
            <a:r>
              <a:rPr lang="en-US" sz="2200" dirty="0">
                <a:solidFill>
                  <a:schemeClr val="tx1"/>
                </a:solidFill>
              </a:rPr>
              <a:t> anticipate a </a:t>
            </a:r>
            <a:r>
              <a:rPr lang="en-US" sz="2200" dirty="0" err="1">
                <a:solidFill>
                  <a:schemeClr val="tx1"/>
                </a:solidFill>
              </a:rPr>
              <a:t>acestuia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123 Ct </a:t>
            </a:r>
            <a:r>
              <a:rPr lang="en-US" sz="2200" b="1" i="1" dirty="0" smtClean="0">
                <a:solidFill>
                  <a:schemeClr val="tx1"/>
                </a:solidFill>
              </a:rPr>
              <a:t>123</a:t>
            </a:r>
            <a:br>
              <a:rPr lang="en-US" sz="2200" b="1" i="1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9.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uzurii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restituit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catre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expirarea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124 Ct 124.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1600" b="1" i="1" dirty="0"/>
              <a:t/>
            </a:r>
            <a:br>
              <a:rPr lang="en-US" sz="1600" b="1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2200" dirty="0" err="1" smtClean="0">
                <a:solidFill>
                  <a:schemeClr val="tx1"/>
                </a:solidFill>
              </a:rPr>
              <a:t>Contabilizarea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operatiunilor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leasingului</a:t>
            </a:r>
            <a:r>
              <a:rPr lang="en-US" sz="2200" dirty="0">
                <a:solidFill>
                  <a:schemeClr val="tx1"/>
                </a:solidFill>
              </a:rPr>
              <a:t> operational la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se </a:t>
            </a:r>
            <a:r>
              <a:rPr lang="en-US" sz="2200" dirty="0" err="1">
                <a:solidFill>
                  <a:schemeClr val="tx1"/>
                </a:solidFill>
              </a:rPr>
              <a:t>va</a:t>
            </a:r>
            <a:r>
              <a:rPr lang="en-US" sz="2200" dirty="0">
                <a:solidFill>
                  <a:schemeClr val="tx1"/>
                </a:solidFill>
              </a:rPr>
              <a:t> face </a:t>
            </a:r>
            <a:r>
              <a:rPr lang="en-US" sz="2200" dirty="0" err="1">
                <a:solidFill>
                  <a:schemeClr val="tx1"/>
                </a:solidFill>
              </a:rPr>
              <a:t>prin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urmatoarele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formule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contabile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conferm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911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2. </a:t>
            </a:r>
            <a:r>
              <a:rPr lang="en-US" sz="2200" dirty="0" err="1" smtClean="0">
                <a:solidFill>
                  <a:schemeClr val="tx1"/>
                </a:solidFill>
              </a:rPr>
              <a:t>Calcularea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fara</a:t>
            </a:r>
            <a:r>
              <a:rPr lang="en-US" sz="2200" dirty="0">
                <a:solidFill>
                  <a:schemeClr val="tx1"/>
                </a:solidFill>
              </a:rPr>
              <a:t> TVA)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primirii</a:t>
            </a:r>
            <a:r>
              <a:rPr lang="en-US" sz="2200" dirty="0">
                <a:solidFill>
                  <a:schemeClr val="tx1"/>
                </a:solidFill>
              </a:rPr>
              <a:t> in leasing operational a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711 Ct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902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1792807"/>
            <a:ext cx="8839199" cy="4511722"/>
          </a:xfrm>
        </p:spPr>
        <p:txBody>
          <a:bodyPr/>
          <a:lstStyle/>
          <a:p>
            <a:pPr marL="457200" indent="-457200"/>
            <a:r>
              <a:rPr lang="en-US" sz="1600" dirty="0" smtClean="0"/>
              <a:t>       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3.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consumurilor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intretinerii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711 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Ct 211, 226,521, 531, 533, 544, etc.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4. </a:t>
            </a:r>
            <a:r>
              <a:rPr lang="en-US" sz="2200" dirty="0" err="1" smtClean="0">
                <a:solidFill>
                  <a:schemeClr val="tx1"/>
                </a:solidFill>
              </a:rPr>
              <a:t>Trecerea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in </a:t>
            </a:r>
            <a:r>
              <a:rPr lang="en-US" sz="2200" dirty="0" err="1">
                <a:solidFill>
                  <a:schemeClr val="tx1"/>
                </a:solidFill>
              </a:rPr>
              <a:t>cont</a:t>
            </a:r>
            <a:r>
              <a:rPr lang="en-US" sz="2200" dirty="0">
                <a:solidFill>
                  <a:schemeClr val="tx1"/>
                </a:solidFill>
              </a:rPr>
              <a:t> a TVA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pentru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534 Ct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5. </a:t>
            </a:r>
            <a:r>
              <a:rPr lang="en-US" sz="2200" dirty="0" err="1" smtClean="0">
                <a:solidFill>
                  <a:schemeClr val="tx1"/>
                </a:solidFill>
              </a:rPr>
              <a:t>Achitarea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datoriilor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diminuate</a:t>
            </a:r>
            <a:r>
              <a:rPr lang="en-US" sz="2200" dirty="0">
                <a:solidFill>
                  <a:schemeClr val="tx1"/>
                </a:solidFill>
              </a:rPr>
              <a:t> cu </a:t>
            </a:r>
            <a:r>
              <a:rPr lang="en-US" sz="2200" dirty="0" err="1">
                <a:solidFill>
                  <a:schemeClr val="tx1"/>
                </a:solidFill>
              </a:rPr>
              <a:t>impozit</a:t>
            </a:r>
            <a:r>
              <a:rPr lang="en-US" sz="2200" dirty="0">
                <a:solidFill>
                  <a:schemeClr val="tx1"/>
                </a:solidFill>
              </a:rPr>
              <a:t> in </a:t>
            </a:r>
            <a:r>
              <a:rPr lang="en-US" sz="2200" dirty="0" err="1">
                <a:solidFill>
                  <a:schemeClr val="tx1"/>
                </a:solidFill>
              </a:rPr>
              <a:t>marime</a:t>
            </a:r>
            <a:r>
              <a:rPr lang="en-US" sz="2200" dirty="0">
                <a:solidFill>
                  <a:schemeClr val="tx1"/>
                </a:solidFill>
              </a:rPr>
              <a:t> de 5% din </a:t>
            </a:r>
            <a:r>
              <a:rPr lang="en-US" sz="2200" dirty="0" err="1">
                <a:solidFill>
                  <a:schemeClr val="tx1"/>
                </a:solidFill>
              </a:rPr>
              <a:t>suma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) fata de locator care </a:t>
            </a:r>
            <a:r>
              <a:rPr lang="en-US" sz="2200" dirty="0" err="1">
                <a:solidFill>
                  <a:schemeClr val="tx1"/>
                </a:solidFill>
              </a:rPr>
              <a:t>desfasoara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activitatea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intreprinzator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diminuate</a:t>
            </a:r>
            <a:r>
              <a:rPr lang="en-US" sz="2200" dirty="0">
                <a:solidFill>
                  <a:schemeClr val="tx1"/>
                </a:solidFill>
              </a:rPr>
              <a:t> cu 10% din </a:t>
            </a:r>
            <a:r>
              <a:rPr lang="en-US" sz="2200" dirty="0" err="1">
                <a:solidFill>
                  <a:schemeClr val="tx1"/>
                </a:solidFill>
              </a:rPr>
              <a:t>suma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)fata de locator care nu </a:t>
            </a:r>
            <a:r>
              <a:rPr lang="en-US" sz="2200" dirty="0" err="1">
                <a:solidFill>
                  <a:schemeClr val="tx1"/>
                </a:solidFill>
              </a:rPr>
              <a:t>desfasoara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activitae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intreprinzator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Ct 241, 242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486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     6. </a:t>
            </a:r>
            <a:r>
              <a:rPr lang="en-US" dirty="0" err="1" smtClean="0">
                <a:solidFill>
                  <a:schemeClr val="tx1"/>
                </a:solidFill>
              </a:rPr>
              <a:t>Reflectarea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impozitului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retinut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sursa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plata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chemeClr val="tx1"/>
                </a:solidFill>
              </a:rPr>
              <a:t>marime</a:t>
            </a:r>
            <a:r>
              <a:rPr lang="en-US" dirty="0">
                <a:solidFill>
                  <a:schemeClr val="tx1"/>
                </a:solidFill>
              </a:rPr>
              <a:t> de 5%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10% din </a:t>
            </a:r>
            <a:r>
              <a:rPr lang="en-US" dirty="0" err="1">
                <a:solidFill>
                  <a:schemeClr val="tx1"/>
                </a:solidFill>
              </a:rPr>
              <a:t>sumele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achitate</a:t>
            </a:r>
            <a:r>
              <a:rPr lang="en-US" dirty="0">
                <a:solidFill>
                  <a:schemeClr val="tx1"/>
                </a:solidFill>
              </a:rPr>
              <a:t> fata de locator: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521, 544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534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en-US" dirty="0" err="1" smtClean="0">
                <a:solidFill>
                  <a:schemeClr val="tx1"/>
                </a:solidFill>
              </a:rPr>
              <a:t>Reflectarea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valorii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contractuale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mijlocului</a:t>
            </a:r>
            <a:r>
              <a:rPr lang="en-US" dirty="0">
                <a:solidFill>
                  <a:schemeClr val="tx1"/>
                </a:solidFill>
              </a:rPr>
              <a:t> de transport/ </a:t>
            </a:r>
            <a:r>
              <a:rPr lang="en-US" dirty="0" err="1">
                <a:solidFill>
                  <a:schemeClr val="tx1"/>
                </a:solidFill>
              </a:rPr>
              <a:t>mecanismului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restituirii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acestuia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expirarea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contractului</a:t>
            </a:r>
            <a:r>
              <a:rPr lang="en-US" dirty="0">
                <a:solidFill>
                  <a:schemeClr val="tx1"/>
                </a:solidFill>
              </a:rPr>
              <a:t> de leasing operational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rezilierea</a:t>
            </a:r>
            <a:r>
              <a:rPr lang="en-US" dirty="0">
                <a:solidFill>
                  <a:schemeClr val="tx1"/>
                </a:solidFill>
              </a:rPr>
              <a:t> anticipate a </a:t>
            </a:r>
            <a:r>
              <a:rPr lang="en-US" dirty="0" err="1">
                <a:solidFill>
                  <a:schemeClr val="tx1"/>
                </a:solidFill>
              </a:rPr>
              <a:t>acestuia</a:t>
            </a:r>
            <a:r>
              <a:rPr lang="en-US" dirty="0">
                <a:solidFill>
                  <a:schemeClr val="tx1"/>
                </a:solidFill>
              </a:rPr>
              <a:t>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911.</a:t>
            </a:r>
            <a:br>
              <a:rPr lang="en-US" b="1" i="1" dirty="0">
                <a:solidFill>
                  <a:schemeClr val="tx1"/>
                </a:solidFill>
              </a:rPr>
            </a:br>
            <a:endParaRPr lang="ro-RO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474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ro-RO" sz="2200" b="1" dirty="0" smtClean="0">
                <a:solidFill>
                  <a:srgbClr val="002060"/>
                </a:solidFill>
              </a:rPr>
              <a:t>Reparaţia mijloacelor de transport şi mecanismelor primite/transmise în leasing operaţional (arendă, locaţiune)</a:t>
            </a:r>
            <a:r>
              <a:rPr lang="en-US" sz="2200" b="1" dirty="0" smtClean="0">
                <a:solidFill>
                  <a:srgbClr val="002060"/>
                </a:solidFill>
              </a:rPr>
              <a:t>: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/>
            </a:r>
            <a:br>
              <a:rPr lang="en-US" sz="2200" b="1" dirty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Operatiunile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din </a:t>
            </a:r>
            <a:r>
              <a:rPr lang="en-US" sz="2200" dirty="0" err="1">
                <a:solidFill>
                  <a:schemeClr val="tx1"/>
                </a:solidFill>
              </a:rPr>
              <a:t>contul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locatarului</a:t>
            </a:r>
            <a:r>
              <a:rPr lang="en-US" sz="2200" dirty="0">
                <a:solidFill>
                  <a:schemeClr val="tx1"/>
                </a:solidFill>
              </a:rPr>
              <a:t> se </a:t>
            </a:r>
            <a:r>
              <a:rPr lang="en-US" sz="2200" dirty="0" err="1">
                <a:solidFill>
                  <a:schemeClr val="tx1"/>
                </a:solidFill>
              </a:rPr>
              <a:t>contabilizeaza</a:t>
            </a:r>
            <a:r>
              <a:rPr lang="en-US" sz="2200" dirty="0">
                <a:solidFill>
                  <a:schemeClr val="tx1"/>
                </a:solidFill>
              </a:rPr>
              <a:t> in </a:t>
            </a:r>
            <a:r>
              <a:rPr lang="en-US" sz="2200" dirty="0" err="1">
                <a:solidFill>
                  <a:schemeClr val="tx1"/>
                </a:solidFill>
              </a:rPr>
              <a:t>felul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urmator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fara</a:t>
            </a:r>
            <a:r>
              <a:rPr lang="en-US" sz="2200" dirty="0">
                <a:solidFill>
                  <a:schemeClr val="tx1"/>
                </a:solidFill>
              </a:rPr>
              <a:t> TVA) a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261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TVA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534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26/11/2017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01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1683</TotalTime>
  <Words>214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Times New Roman</vt:lpstr>
      <vt:lpstr>GIZ_Banner_Kopfzeile-Ausland (3)</vt:lpstr>
      <vt:lpstr>Office Theme</vt:lpstr>
      <vt:lpstr>Curs de instruire pentru angajații operatorilor „Apă-Canal”  Modulul 13:  Problemele actuale de contabilitate și impozitare a mijloacelor de transport și a mecanismelor. Modificările fiscale în RM pentru anul 2017.  Sesiunea 5:  Particularităţile contabilităţii operaţiunilor aferente contractelor de leasing (arendă, locaţiune) a mijloacelor de transport şi mecanismelor Expert conf. univ. dr. Margareta Vîrcolici  28-29-30 noiembrie 2017,  Chișinău</vt:lpstr>
      <vt:lpstr>Obiective: O1.​ Documentarea şi contabilizarea operaţiunilor de transmitere, primire şi returnare a mijloacelor de transport şi mecanismelor închiriate; O2.​ Reparaţia mijloacelor de transport şi mecanismelor primite/transmise în leasing operaţional (arendă, locaţiune). </vt:lpstr>
      <vt:lpstr>Documentarea şi contabilizarea operaţiunilor de transmitere, primire şi returnare a mijloacelor de transport şi mecanismelor închiriate:    Operatiunile aferente leasingului operational la locator (arendator) se vor inregistra in contabilitate prin urmatoarele formule contabile:    1.Reflectarea valorii de intrare a mijlocului de transport/ mecanismului transmis aferent contractului de leasing operational: Dt 123 “ Mijloace fixe” Ct 123 “ Mijloace fixe transmise in leasing operational” </vt:lpstr>
      <vt:lpstr>      2. Reflectarea uzurii mijlocului de transport/ mecanismului transmis in leasing operational: Dt 124 Ct 124 3. Calcularea uzurii mijlocului de transport/ mecanismului transmis in leasing operational: Dt 714 Ct 124 4. Calcularea platii (fara TVA) aferenta transmiterii in leasingului operational a mijlocului d etransport/ mecanismului: Dt 231 Ct 612 5. Reflectarea TVA aferenta platii calculate: Dt 231 Ct 534 6. Reflectarea platii incasate aferenta transmiterii in leasing operational a mijlocului de transport/ mecanismului diminuata cu 5% - impozit retinut la sursa de plata: Dt 242 Ct 231 </vt:lpstr>
      <vt:lpstr>7.Reflectarea impozitului retinut la sursa de plata la incasarea platii: Dt 225 Ct 231 8.Reflectarea valorii de intrare amijlocului de transport/ mecanismului restituit de catre locatar (arendas) la expirarea contractului de leasing operational sau la rezilierea anticipate a acestuia: Dt 123 Ct 123 9. Reflectarea uzurii mijlocului de transport/ mecanismului restituit de catre locatar la expirarea contractului de leasing operational: Dt 124 Ct 124.  </vt:lpstr>
      <vt:lpstr>    Contabilizarea operatiunilor aferente leasingului operational la locatar se va face prin urmatoarele formule contabile:  1. Reflectarea valorii mijlocului de transport/ mecanismului primit conferm contractului de leasing operational: Dt 911 2. Calcularea platii (fara TVA) aferenta primirii in leasing operational a mijlocului de transport/ mecanismului: Dt 711 Ct 521, 544 </vt:lpstr>
      <vt:lpstr>        3. Reflectarea consumurilor aferente intretinerii mijlocului de transport/ mecanismului primit in leasing operational: Dt 711  Ct 211, 226,521, 531, 533, 544, etc. 4. Trecerea in cont a TVA aferenta platii pentru obiectele primite in leasing operational: Dt 534 Ct 521, 544 5. Achitarea datoriilor (diminuate cu impozit in marime de 5% din suma platii) fata de locator care desfasoara activitatea de intreprinzator sau (diminuate cu 10% din suma platii)fata de locator care nu desfasoara activitae de intreprinzator: Dt 521, 544 Ct 241, 242 </vt:lpstr>
      <vt:lpstr>     6. Reflectarea impozitului retinut la sursa de plata in marime de 5% si/sau 10% din sumele achitate fata de locator: Dt 521, 544 Ct 534 7. Reflectarea valorii contractuale a mijlocului de transport/ mecanismului aferente restituirii acestuia la expirarea contractului de leasing operational sau la rezilierea anticipate a acestuia: Ct 911. </vt:lpstr>
      <vt:lpstr>Reparaţia mijloacelor de transport şi mecanismelor primite/transmise în leasing operaţional (arendă, locaţiune):      Operatiunile de reparatie din contul locatarului se contabilizeaza in felul urmator: 1. Reflectarea valorii (fara TVA) a serviciilor de reparatie aferente obiectelor primite in leasing operational: Dt 261 Ct 521, 544 2. Reflectarea valorii TVA aferenta serviciilor de reparatie aferente obiectelor primite in leasing operational: Dt 534 Ct 521, 544   </vt:lpstr>
      <vt:lpstr>3. Decontarea constului efectiv al lucrarilor de reparatie a mijlocului de transport/ mecanismului primit in leasing operational la cheltuielile perioadei de gestiune curente: Dt 711 Ct 261 4. Capitalizarea consumurilor aferente reparatiei bunurilor primite in leasing operational: Dt 123 Ct 261.</vt:lpstr>
      <vt:lpstr>Bibliografie: 1. SNC “STOCURI” aprobat prin Ordin nr.118 din 06.08.2013 privind aprobarea Standardelor Naţionale de Contabilitate //Monitorul Oficial 177-181/1224, 16.08.2013; 2. Alexandru Nederiţa, “Corespondenţa conturilor contabile conform prevederilor S.N.C. şi Codului fiscal” , Chişinău 2007, ISBN: 978-9975-9546-4-8; 3. Marcela DIMA, Natalia ŢIRIULNICOVA, articol: “Acordarea perioadei de graţie în cadrul contractului de leasing operaţional (locaţiune)” pubilicat in revista “Contabilitate si audit” nr.12 anul 2015.  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151</cp:revision>
  <cp:lastPrinted>2017-06-05T10:38:21Z</cp:lastPrinted>
  <dcterms:created xsi:type="dcterms:W3CDTF">2013-09-05T11:54:56Z</dcterms:created>
  <dcterms:modified xsi:type="dcterms:W3CDTF">2017-11-26T08:45:50Z</dcterms:modified>
</cp:coreProperties>
</file>