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36"/>
  </p:notesMasterIdLst>
  <p:handoutMasterIdLst>
    <p:handoutMasterId r:id="rId37"/>
  </p:handoutMasterIdLst>
  <p:sldIdLst>
    <p:sldId id="280" r:id="rId2"/>
    <p:sldId id="295" r:id="rId3"/>
    <p:sldId id="296" r:id="rId4"/>
    <p:sldId id="300" r:id="rId5"/>
    <p:sldId id="303" r:id="rId6"/>
    <p:sldId id="317" r:id="rId7"/>
    <p:sldId id="319" r:id="rId8"/>
    <p:sldId id="320" r:id="rId9"/>
    <p:sldId id="324" r:id="rId10"/>
    <p:sldId id="325" r:id="rId11"/>
    <p:sldId id="323" r:id="rId12"/>
    <p:sldId id="322" r:id="rId13"/>
    <p:sldId id="326" r:id="rId14"/>
    <p:sldId id="339" r:id="rId15"/>
    <p:sldId id="342" r:id="rId16"/>
    <p:sldId id="349" r:id="rId17"/>
    <p:sldId id="343" r:id="rId18"/>
    <p:sldId id="340" r:id="rId19"/>
    <p:sldId id="344" r:id="rId20"/>
    <p:sldId id="345" r:id="rId21"/>
    <p:sldId id="346" r:id="rId22"/>
    <p:sldId id="347" r:id="rId23"/>
    <p:sldId id="309" r:id="rId24"/>
    <p:sldId id="304" r:id="rId25"/>
    <p:sldId id="306" r:id="rId26"/>
    <p:sldId id="310" r:id="rId27"/>
    <p:sldId id="312" r:id="rId28"/>
    <p:sldId id="313" r:id="rId29"/>
    <p:sldId id="350" r:id="rId30"/>
    <p:sldId id="307" r:id="rId31"/>
    <p:sldId id="308" r:id="rId32"/>
    <p:sldId id="327" r:id="rId33"/>
    <p:sldId id="328" r:id="rId34"/>
    <p:sldId id="299" r:id="rId35"/>
  </p:sldIdLst>
  <p:sldSz cx="9144000" cy="6858000" type="screen4x3"/>
  <p:notesSz cx="6735763" cy="9866313"/>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0F0F"/>
    <a:srgbClr val="000F2E"/>
    <a:srgbClr val="6E6452"/>
    <a:srgbClr val="E5DBA1"/>
    <a:srgbClr val="BABA93"/>
    <a:srgbClr val="BABB93"/>
    <a:srgbClr val="DEDEAF"/>
    <a:srgbClr val="999999"/>
    <a:srgbClr val="D9D9D9"/>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5730" autoAdjust="0"/>
  </p:normalViewPr>
  <p:slideViewPr>
    <p:cSldViewPr snapToGrid="0">
      <p:cViewPr varScale="1">
        <p:scale>
          <a:sx n="74" d="100"/>
          <a:sy n="74" d="100"/>
        </p:scale>
        <p:origin x="522" y="60"/>
      </p:cViewPr>
      <p:guideLst>
        <p:guide orient="horz" pos="658"/>
        <p:guide orient="horz" pos="388"/>
        <p:guide pos="288"/>
        <p:guide pos="102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lineChart>
        <c:grouping val="stacked"/>
        <c:varyColors val="0"/>
        <c:ser>
          <c:idx val="0"/>
          <c:order val="0"/>
          <c:tx>
            <c:strRef>
              <c:f>Sheet1!$B$1</c:f>
              <c:strCache>
                <c:ptCount val="1"/>
                <c:pt idx="0">
                  <c:v>Series 1</c:v>
                </c:pt>
              </c:strCache>
            </c:strRef>
          </c:tx>
          <c:dLbls>
            <c:dLbl>
              <c:idx val="1"/>
              <c:layout>
                <c:manualLayout>
                  <c:x val="-4.7031811280228248E-3"/>
                  <c:y val="7.164790174002050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0FDC-48DB-9076-72937DE0117A}"/>
                </c:ext>
                <c:ext xmlns:c15="http://schemas.microsoft.com/office/drawing/2012/chart" uri="{CE6537A1-D6FC-4f65-9D91-7224C49458BB}"/>
              </c:extLst>
            </c:dLbl>
            <c:dLbl>
              <c:idx val="2"/>
              <c:layout>
                <c:manualLayout>
                  <c:x val="-7.8386352133713779E-3"/>
                  <c:y val="-3.75298532923917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0FDC-48DB-9076-72937DE0117A}"/>
                </c:ext>
                <c:ext xmlns:c15="http://schemas.microsoft.com/office/drawing/2012/chart" uri="{CE6537A1-D6FC-4f65-9D91-7224C49458BB}"/>
              </c:extLst>
            </c:dLbl>
            <c:dLbl>
              <c:idx val="3"/>
              <c:layout>
                <c:manualLayout>
                  <c:x val="-1.7244997469416948E-2"/>
                  <c:y val="7.164790174002050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0FDC-48DB-9076-72937DE0117A}"/>
                </c:ext>
                <c:ext xmlns:c15="http://schemas.microsoft.com/office/drawing/2012/chart" uri="{CE6537A1-D6FC-4f65-9D91-7224C49458BB}"/>
              </c:extLst>
            </c:dLbl>
            <c:dLbl>
              <c:idx val="4"/>
              <c:layout>
                <c:manualLayout>
                  <c:x val="-3.9193176066856836E-2"/>
                  <c:y val="-7.847151142954644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FDC-48DB-9076-72937DE0117A}"/>
                </c:ext>
                <c:ext xmlns:c15="http://schemas.microsoft.com/office/drawing/2012/chart" uri="{CE6537A1-D6FC-4f65-9D91-7224C49458BB}"/>
              </c:extLst>
            </c:dLbl>
            <c:dLbl>
              <c:idx val="5"/>
              <c:layout>
                <c:manualLayout>
                  <c:x val="-2.0380451554765519E-2"/>
                  <c:y val="6.823609689525773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0FDC-48DB-9076-72937DE0117A}"/>
                </c:ext>
                <c:ext xmlns:c15="http://schemas.microsoft.com/office/drawing/2012/chart" uri="{CE6537A1-D6FC-4f65-9D91-7224C49458BB}"/>
              </c:extLst>
            </c:dLbl>
            <c:dLbl>
              <c:idx val="6"/>
              <c:layout>
                <c:manualLayout>
                  <c:x val="-3.9193176066856836E-2"/>
                  <c:y val="-6.141248720573211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0FDC-48DB-9076-72937DE0117A}"/>
                </c:ext>
                <c:ext xmlns:c15="http://schemas.microsoft.com/office/drawing/2012/chart" uri="{CE6537A1-D6FC-4f65-9D91-7224C49458BB}"/>
              </c:extLst>
            </c:dLbl>
            <c:dLbl>
              <c:idx val="7"/>
              <c:layout>
                <c:manualLayout>
                  <c:x val="-3.4489994938834014E-2"/>
                  <c:y val="6.482429205049486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0FDC-48DB-9076-72937DE0117A}"/>
                </c:ext>
                <c:ext xmlns:c15="http://schemas.microsoft.com/office/drawing/2012/chart" uri="{CE6537A1-D6FC-4f65-9D91-7224C49458BB}"/>
              </c:extLst>
            </c:dLbl>
            <c:dLbl>
              <c:idx val="8"/>
              <c:layout>
                <c:manualLayout>
                  <c:x val="-2.8219086768136874E-2"/>
                  <c:y val="-7.505970658478336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0FDC-48DB-9076-72937DE0117A}"/>
                </c:ext>
                <c:ext xmlns:c15="http://schemas.microsoft.com/office/drawing/2012/chart" uri="{CE6537A1-D6FC-4f65-9D91-7224C49458BB}"/>
              </c:extLst>
            </c:dLbl>
            <c:spPr>
              <a:noFill/>
              <a:ln>
                <a:noFill/>
              </a:ln>
              <a:effectLst/>
            </c:spPr>
            <c:txPr>
              <a:bodyPr/>
              <a:lstStyle/>
              <a:p>
                <a:pPr>
                  <a:defRPr lang="ru-RU"/>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Sheet1!$A$2:$A$10</c:f>
              <c:numCache>
                <c:formatCode>General</c:formatCode>
                <c:ptCount val="9"/>
                <c:pt idx="0">
                  <c:v>2008</c:v>
                </c:pt>
                <c:pt idx="1">
                  <c:v>2009</c:v>
                </c:pt>
                <c:pt idx="2">
                  <c:v>2010</c:v>
                </c:pt>
                <c:pt idx="3">
                  <c:v>2011</c:v>
                </c:pt>
                <c:pt idx="4">
                  <c:v>2012</c:v>
                </c:pt>
                <c:pt idx="5">
                  <c:v>2013</c:v>
                </c:pt>
                <c:pt idx="6">
                  <c:v>2014</c:v>
                </c:pt>
                <c:pt idx="7">
                  <c:v>2015</c:v>
                </c:pt>
                <c:pt idx="8">
                  <c:v>2016</c:v>
                </c:pt>
              </c:numCache>
            </c:numRef>
          </c:cat>
          <c:val>
            <c:numRef>
              <c:f>Sheet1!$B$2:$B$10</c:f>
              <c:numCache>
                <c:formatCode>General</c:formatCode>
                <c:ptCount val="9"/>
                <c:pt idx="0">
                  <c:v>9.3700000000000028</c:v>
                </c:pt>
                <c:pt idx="1">
                  <c:v>7.54</c:v>
                </c:pt>
                <c:pt idx="2">
                  <c:v>7.85</c:v>
                </c:pt>
                <c:pt idx="3">
                  <c:v>6.6499999999999995</c:v>
                </c:pt>
                <c:pt idx="4">
                  <c:v>6.6899999999999995</c:v>
                </c:pt>
                <c:pt idx="5">
                  <c:v>7.49</c:v>
                </c:pt>
                <c:pt idx="6">
                  <c:v>9.67</c:v>
                </c:pt>
                <c:pt idx="7">
                  <c:v>5.3</c:v>
                </c:pt>
                <c:pt idx="8">
                  <c:v>5.6</c:v>
                </c:pt>
              </c:numCache>
            </c:numRef>
          </c:val>
          <c:smooth val="0"/>
          <c:extLst xmlns:c16r2="http://schemas.microsoft.com/office/drawing/2015/06/chart">
            <c:ext xmlns:c16="http://schemas.microsoft.com/office/drawing/2014/chart" uri="{C3380CC4-5D6E-409C-BE32-E72D297353CC}">
              <c16:uniqueId val="{00000008-0FDC-48DB-9076-72937DE0117A}"/>
            </c:ext>
          </c:extLst>
        </c:ser>
        <c:dLbls>
          <c:showLegendKey val="0"/>
          <c:showVal val="1"/>
          <c:showCatName val="0"/>
          <c:showSerName val="0"/>
          <c:showPercent val="0"/>
          <c:showBubbleSize val="0"/>
        </c:dLbls>
        <c:marker val="1"/>
        <c:smooth val="0"/>
        <c:axId val="285932104"/>
        <c:axId val="285930928"/>
      </c:lineChart>
      <c:catAx>
        <c:axId val="285932104"/>
        <c:scaling>
          <c:orientation val="minMax"/>
        </c:scaling>
        <c:delete val="0"/>
        <c:axPos val="b"/>
        <c:numFmt formatCode="General" sourceLinked="1"/>
        <c:majorTickMark val="none"/>
        <c:minorTickMark val="none"/>
        <c:tickLblPos val="nextTo"/>
        <c:txPr>
          <a:bodyPr/>
          <a:lstStyle/>
          <a:p>
            <a:pPr>
              <a:defRPr lang="ru-RU"/>
            </a:pPr>
            <a:endParaRPr lang="ru-RU"/>
          </a:p>
        </c:txPr>
        <c:crossAx val="285930928"/>
        <c:crosses val="autoZero"/>
        <c:auto val="1"/>
        <c:lblAlgn val="ctr"/>
        <c:lblOffset val="100"/>
        <c:noMultiLvlLbl val="0"/>
      </c:catAx>
      <c:valAx>
        <c:axId val="285930928"/>
        <c:scaling>
          <c:orientation val="minMax"/>
        </c:scaling>
        <c:delete val="0"/>
        <c:axPos val="l"/>
        <c:majorGridlines/>
        <c:numFmt formatCode="General" sourceLinked="1"/>
        <c:majorTickMark val="none"/>
        <c:minorTickMark val="none"/>
        <c:tickLblPos val="nextTo"/>
        <c:txPr>
          <a:bodyPr/>
          <a:lstStyle/>
          <a:p>
            <a:pPr>
              <a:defRPr lang="ru-RU"/>
            </a:pPr>
            <a:endParaRPr lang="ru-RU"/>
          </a:p>
        </c:txPr>
        <c:crossAx val="285932104"/>
        <c:crosses val="autoZero"/>
        <c:crossBetween val="between"/>
      </c:valAx>
    </c:plotArea>
    <c:plotVisOnly val="1"/>
    <c:dispBlanksAs val="zero"/>
    <c:showDLblsOverMax val="0"/>
  </c:chart>
  <c:txPr>
    <a:bodyPr/>
    <a:lstStyle/>
    <a:p>
      <a:pPr>
        <a:defRPr sz="1800"/>
      </a:pPr>
      <a:endParaRPr lang="ru-RU"/>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BE654F-2C24-4A0E-A9E8-3A5DFF95D7F1}" type="doc">
      <dgm:prSet loTypeId="urn:microsoft.com/office/officeart/2005/8/layout/hProcess11" loCatId="process" qsTypeId="urn:microsoft.com/office/officeart/2005/8/quickstyle/simple1" qsCatId="simple" csTypeId="urn:microsoft.com/office/officeart/2005/8/colors/accent1_2" csCatId="accent1" phldr="1"/>
      <dgm:spPr/>
    </dgm:pt>
    <dgm:pt modelId="{808C4654-8D46-4514-B1DD-B316E6A68291}">
      <dgm:prSet phldrT="[Text]" custT="1"/>
      <dgm:spPr/>
      <dgm:t>
        <a:bodyPr/>
        <a:lstStyle/>
        <a:p>
          <a:r>
            <a:rPr lang="ru-RU" sz="1600" b="0" i="0" dirty="0" smtClean="0"/>
            <a:t>Нужды</a:t>
          </a:r>
          <a:endParaRPr lang="ro-RO" sz="1600" dirty="0"/>
        </a:p>
      </dgm:t>
    </dgm:pt>
    <dgm:pt modelId="{8C5649DD-3871-40A9-AA3F-BF403011281A}" type="parTrans" cxnId="{9605269E-DE26-4FC4-90AB-E106A1235DAE}">
      <dgm:prSet/>
      <dgm:spPr/>
      <dgm:t>
        <a:bodyPr/>
        <a:lstStyle/>
        <a:p>
          <a:endParaRPr lang="ro-RO"/>
        </a:p>
      </dgm:t>
    </dgm:pt>
    <dgm:pt modelId="{9846BE72-8621-49E5-9D3A-3E53EC3484D7}" type="sibTrans" cxnId="{9605269E-DE26-4FC4-90AB-E106A1235DAE}">
      <dgm:prSet/>
      <dgm:spPr/>
      <dgm:t>
        <a:bodyPr/>
        <a:lstStyle/>
        <a:p>
          <a:endParaRPr lang="ro-RO"/>
        </a:p>
      </dgm:t>
    </dgm:pt>
    <dgm:pt modelId="{5C85FF14-FFB2-4823-91C2-5EFCBF1900F2}">
      <dgm:prSet phldrT="[Text]" custT="1"/>
      <dgm:spPr/>
      <dgm:t>
        <a:bodyPr/>
        <a:lstStyle/>
        <a:p>
          <a:r>
            <a:rPr lang="ru-RU" sz="1600" b="0" i="0" dirty="0" smtClean="0"/>
            <a:t>Государственные закупки</a:t>
          </a:r>
          <a:endParaRPr lang="ro-RO" sz="1600" dirty="0"/>
        </a:p>
      </dgm:t>
    </dgm:pt>
    <dgm:pt modelId="{2DC69C8D-92C0-434B-88C8-09DF60E70E82}" type="parTrans" cxnId="{5F86141E-9290-40F3-82B4-B039E5B0D713}">
      <dgm:prSet/>
      <dgm:spPr/>
      <dgm:t>
        <a:bodyPr/>
        <a:lstStyle/>
        <a:p>
          <a:endParaRPr lang="en-GB"/>
        </a:p>
      </dgm:t>
    </dgm:pt>
    <dgm:pt modelId="{B49A1ED8-A720-4C6D-8903-7552D0C0BCB9}" type="sibTrans" cxnId="{5F86141E-9290-40F3-82B4-B039E5B0D713}">
      <dgm:prSet/>
      <dgm:spPr/>
      <dgm:t>
        <a:bodyPr/>
        <a:lstStyle/>
        <a:p>
          <a:endParaRPr lang="en-GB"/>
        </a:p>
      </dgm:t>
    </dgm:pt>
    <dgm:pt modelId="{764CF2BB-EB06-4CE0-B691-01738DC50BFD}">
      <dgm:prSet phldrT="[Text]" custT="1"/>
      <dgm:spPr/>
      <dgm:t>
        <a:bodyPr/>
        <a:lstStyle/>
        <a:p>
          <a:r>
            <a:rPr lang="ru-RU" sz="1600" b="0" i="0" smtClean="0"/>
            <a:t>Польза </a:t>
          </a:r>
          <a:r>
            <a:rPr lang="ru-RU" sz="1600" b="0" i="0" dirty="0" smtClean="0"/>
            <a:t>для общественных интересов</a:t>
          </a:r>
          <a:endParaRPr lang="ro-RO" sz="1600" dirty="0"/>
        </a:p>
      </dgm:t>
    </dgm:pt>
    <dgm:pt modelId="{1AE39F69-C521-4684-A982-3EB1152A7A0E}" type="parTrans" cxnId="{00AF074E-F994-4A40-B186-9820C8AE9DAA}">
      <dgm:prSet/>
      <dgm:spPr/>
      <dgm:t>
        <a:bodyPr/>
        <a:lstStyle/>
        <a:p>
          <a:endParaRPr lang="en-GB"/>
        </a:p>
      </dgm:t>
    </dgm:pt>
    <dgm:pt modelId="{4F77D758-4E00-4AF5-A864-FCFECA1473AC}" type="sibTrans" cxnId="{00AF074E-F994-4A40-B186-9820C8AE9DAA}">
      <dgm:prSet/>
      <dgm:spPr/>
      <dgm:t>
        <a:bodyPr/>
        <a:lstStyle/>
        <a:p>
          <a:endParaRPr lang="en-GB"/>
        </a:p>
      </dgm:t>
    </dgm:pt>
    <dgm:pt modelId="{8A8B9E0A-68B9-4CDC-9C53-A01CC9113D8F}" type="pres">
      <dgm:prSet presAssocID="{36BE654F-2C24-4A0E-A9E8-3A5DFF95D7F1}" presName="Name0" presStyleCnt="0">
        <dgm:presLayoutVars>
          <dgm:dir/>
          <dgm:resizeHandles val="exact"/>
        </dgm:presLayoutVars>
      </dgm:prSet>
      <dgm:spPr/>
    </dgm:pt>
    <dgm:pt modelId="{96947CB7-A9F7-4C4D-BAD5-5D30DC6067F2}" type="pres">
      <dgm:prSet presAssocID="{36BE654F-2C24-4A0E-A9E8-3A5DFF95D7F1}" presName="arrow" presStyleLbl="bgShp" presStyleIdx="0" presStyleCnt="1"/>
      <dgm:spPr/>
    </dgm:pt>
    <dgm:pt modelId="{67A73085-6875-4057-A1B5-7FE30951A7EA}" type="pres">
      <dgm:prSet presAssocID="{36BE654F-2C24-4A0E-A9E8-3A5DFF95D7F1}" presName="points" presStyleCnt="0"/>
      <dgm:spPr/>
    </dgm:pt>
    <dgm:pt modelId="{6973F3D2-16C7-4515-B9E2-A16598099277}" type="pres">
      <dgm:prSet presAssocID="{808C4654-8D46-4514-B1DD-B316E6A68291}" presName="compositeA" presStyleCnt="0"/>
      <dgm:spPr/>
    </dgm:pt>
    <dgm:pt modelId="{334116C5-50AE-461A-9197-2BCBDD31626D}" type="pres">
      <dgm:prSet presAssocID="{808C4654-8D46-4514-B1DD-B316E6A68291}" presName="textA" presStyleLbl="revTx" presStyleIdx="0" presStyleCnt="3" custScaleX="154401">
        <dgm:presLayoutVars>
          <dgm:bulletEnabled val="1"/>
        </dgm:presLayoutVars>
      </dgm:prSet>
      <dgm:spPr/>
      <dgm:t>
        <a:bodyPr/>
        <a:lstStyle/>
        <a:p>
          <a:endParaRPr lang="ro-RO"/>
        </a:p>
      </dgm:t>
    </dgm:pt>
    <dgm:pt modelId="{8F79CC8E-76D8-4CD1-B326-8246184533D5}" type="pres">
      <dgm:prSet presAssocID="{808C4654-8D46-4514-B1DD-B316E6A68291}" presName="circleA" presStyleLbl="node1" presStyleIdx="0" presStyleCnt="3"/>
      <dgm:spPr/>
    </dgm:pt>
    <dgm:pt modelId="{E78E07D5-98CB-49D9-9516-9ED778424E94}" type="pres">
      <dgm:prSet presAssocID="{808C4654-8D46-4514-B1DD-B316E6A68291}" presName="spaceA" presStyleCnt="0"/>
      <dgm:spPr/>
    </dgm:pt>
    <dgm:pt modelId="{9A1CC7F1-4CBB-44A0-9B2D-1344216B03CE}" type="pres">
      <dgm:prSet presAssocID="{9846BE72-8621-49E5-9D3A-3E53EC3484D7}" presName="space" presStyleCnt="0"/>
      <dgm:spPr/>
    </dgm:pt>
    <dgm:pt modelId="{64BE26BB-57F8-4385-973E-0D30593CEF3A}" type="pres">
      <dgm:prSet presAssocID="{5C85FF14-FFB2-4823-91C2-5EFCBF1900F2}" presName="compositeB" presStyleCnt="0"/>
      <dgm:spPr/>
    </dgm:pt>
    <dgm:pt modelId="{84316849-93DD-499D-81C0-690C55F76635}" type="pres">
      <dgm:prSet presAssocID="{5C85FF14-FFB2-4823-91C2-5EFCBF1900F2}" presName="textB" presStyleLbl="revTx" presStyleIdx="1" presStyleCnt="3">
        <dgm:presLayoutVars>
          <dgm:bulletEnabled val="1"/>
        </dgm:presLayoutVars>
      </dgm:prSet>
      <dgm:spPr/>
      <dgm:t>
        <a:bodyPr/>
        <a:lstStyle/>
        <a:p>
          <a:endParaRPr lang="en-GB"/>
        </a:p>
      </dgm:t>
    </dgm:pt>
    <dgm:pt modelId="{A79F58D3-827B-441B-81C1-CABEE332FFD2}" type="pres">
      <dgm:prSet presAssocID="{5C85FF14-FFB2-4823-91C2-5EFCBF1900F2}" presName="circleB" presStyleLbl="node1" presStyleIdx="1" presStyleCnt="3"/>
      <dgm:spPr/>
    </dgm:pt>
    <dgm:pt modelId="{A688C29A-3238-4FB1-BD12-1D29C82EDC23}" type="pres">
      <dgm:prSet presAssocID="{5C85FF14-FFB2-4823-91C2-5EFCBF1900F2}" presName="spaceB" presStyleCnt="0"/>
      <dgm:spPr/>
    </dgm:pt>
    <dgm:pt modelId="{730EA52D-74C8-41AF-A79F-99BE5F0B046C}" type="pres">
      <dgm:prSet presAssocID="{B49A1ED8-A720-4C6D-8903-7552D0C0BCB9}" presName="space" presStyleCnt="0"/>
      <dgm:spPr/>
    </dgm:pt>
    <dgm:pt modelId="{6BC8CFA1-66CD-4474-87DD-B2EFAC7A44B8}" type="pres">
      <dgm:prSet presAssocID="{764CF2BB-EB06-4CE0-B691-01738DC50BFD}" presName="compositeA" presStyleCnt="0"/>
      <dgm:spPr/>
    </dgm:pt>
    <dgm:pt modelId="{EDCB0A78-87DC-4E3A-BE64-5D2691B26E31}" type="pres">
      <dgm:prSet presAssocID="{764CF2BB-EB06-4CE0-B691-01738DC50BFD}" presName="textA" presStyleLbl="revTx" presStyleIdx="2" presStyleCnt="3">
        <dgm:presLayoutVars>
          <dgm:bulletEnabled val="1"/>
        </dgm:presLayoutVars>
      </dgm:prSet>
      <dgm:spPr/>
      <dgm:t>
        <a:bodyPr/>
        <a:lstStyle/>
        <a:p>
          <a:endParaRPr lang="en-GB"/>
        </a:p>
      </dgm:t>
    </dgm:pt>
    <dgm:pt modelId="{19A073FC-726C-48A2-96E1-69AED4D35FA3}" type="pres">
      <dgm:prSet presAssocID="{764CF2BB-EB06-4CE0-B691-01738DC50BFD}" presName="circleA" presStyleLbl="node1" presStyleIdx="2" presStyleCnt="3"/>
      <dgm:spPr/>
    </dgm:pt>
    <dgm:pt modelId="{90757704-0734-4A40-B6AC-A911EEBB7E4E}" type="pres">
      <dgm:prSet presAssocID="{764CF2BB-EB06-4CE0-B691-01738DC50BFD}" presName="spaceA" presStyleCnt="0"/>
      <dgm:spPr/>
    </dgm:pt>
  </dgm:ptLst>
  <dgm:cxnLst>
    <dgm:cxn modelId="{F3413E30-25E1-4F7A-860B-46A6233E88DA}" type="presOf" srcId="{5C85FF14-FFB2-4823-91C2-5EFCBF1900F2}" destId="{84316849-93DD-499D-81C0-690C55F76635}" srcOrd="0" destOrd="0" presId="urn:microsoft.com/office/officeart/2005/8/layout/hProcess11"/>
    <dgm:cxn modelId="{D300FA32-C062-4CBE-8A2E-DD4392FE2904}" type="presOf" srcId="{808C4654-8D46-4514-B1DD-B316E6A68291}" destId="{334116C5-50AE-461A-9197-2BCBDD31626D}" srcOrd="0" destOrd="0" presId="urn:microsoft.com/office/officeart/2005/8/layout/hProcess11"/>
    <dgm:cxn modelId="{D882051C-1C75-4C7C-A86E-647D2CBC1759}" type="presOf" srcId="{764CF2BB-EB06-4CE0-B691-01738DC50BFD}" destId="{EDCB0A78-87DC-4E3A-BE64-5D2691B26E31}" srcOrd="0" destOrd="0" presId="urn:microsoft.com/office/officeart/2005/8/layout/hProcess11"/>
    <dgm:cxn modelId="{9605269E-DE26-4FC4-90AB-E106A1235DAE}" srcId="{36BE654F-2C24-4A0E-A9E8-3A5DFF95D7F1}" destId="{808C4654-8D46-4514-B1DD-B316E6A68291}" srcOrd="0" destOrd="0" parTransId="{8C5649DD-3871-40A9-AA3F-BF403011281A}" sibTransId="{9846BE72-8621-49E5-9D3A-3E53EC3484D7}"/>
    <dgm:cxn modelId="{5F86141E-9290-40F3-82B4-B039E5B0D713}" srcId="{36BE654F-2C24-4A0E-A9E8-3A5DFF95D7F1}" destId="{5C85FF14-FFB2-4823-91C2-5EFCBF1900F2}" srcOrd="1" destOrd="0" parTransId="{2DC69C8D-92C0-434B-88C8-09DF60E70E82}" sibTransId="{B49A1ED8-A720-4C6D-8903-7552D0C0BCB9}"/>
    <dgm:cxn modelId="{00AF074E-F994-4A40-B186-9820C8AE9DAA}" srcId="{36BE654F-2C24-4A0E-A9E8-3A5DFF95D7F1}" destId="{764CF2BB-EB06-4CE0-B691-01738DC50BFD}" srcOrd="2" destOrd="0" parTransId="{1AE39F69-C521-4684-A982-3EB1152A7A0E}" sibTransId="{4F77D758-4E00-4AF5-A864-FCFECA1473AC}"/>
    <dgm:cxn modelId="{1541042C-4931-4187-AD84-2E736ECE1644}" type="presOf" srcId="{36BE654F-2C24-4A0E-A9E8-3A5DFF95D7F1}" destId="{8A8B9E0A-68B9-4CDC-9C53-A01CC9113D8F}" srcOrd="0" destOrd="0" presId="urn:microsoft.com/office/officeart/2005/8/layout/hProcess11"/>
    <dgm:cxn modelId="{A2BEE99F-6701-4C51-9BE9-E3B77D885911}" type="presParOf" srcId="{8A8B9E0A-68B9-4CDC-9C53-A01CC9113D8F}" destId="{96947CB7-A9F7-4C4D-BAD5-5D30DC6067F2}" srcOrd="0" destOrd="0" presId="urn:microsoft.com/office/officeart/2005/8/layout/hProcess11"/>
    <dgm:cxn modelId="{8AA5CEA1-73E9-4A8C-BD04-24C18B56784D}" type="presParOf" srcId="{8A8B9E0A-68B9-4CDC-9C53-A01CC9113D8F}" destId="{67A73085-6875-4057-A1B5-7FE30951A7EA}" srcOrd="1" destOrd="0" presId="urn:microsoft.com/office/officeart/2005/8/layout/hProcess11"/>
    <dgm:cxn modelId="{DBC007A8-EB45-4768-B1A9-625BCC1FEC72}" type="presParOf" srcId="{67A73085-6875-4057-A1B5-7FE30951A7EA}" destId="{6973F3D2-16C7-4515-B9E2-A16598099277}" srcOrd="0" destOrd="0" presId="urn:microsoft.com/office/officeart/2005/8/layout/hProcess11"/>
    <dgm:cxn modelId="{35652508-887C-4235-92AD-3DCDE9432849}" type="presParOf" srcId="{6973F3D2-16C7-4515-B9E2-A16598099277}" destId="{334116C5-50AE-461A-9197-2BCBDD31626D}" srcOrd="0" destOrd="0" presId="urn:microsoft.com/office/officeart/2005/8/layout/hProcess11"/>
    <dgm:cxn modelId="{D9225EA9-F765-4AD2-9797-C121A4A008B1}" type="presParOf" srcId="{6973F3D2-16C7-4515-B9E2-A16598099277}" destId="{8F79CC8E-76D8-4CD1-B326-8246184533D5}" srcOrd="1" destOrd="0" presId="urn:microsoft.com/office/officeart/2005/8/layout/hProcess11"/>
    <dgm:cxn modelId="{02BCE49E-F5BC-44C1-A6A4-12C4BDA7F455}" type="presParOf" srcId="{6973F3D2-16C7-4515-B9E2-A16598099277}" destId="{E78E07D5-98CB-49D9-9516-9ED778424E94}" srcOrd="2" destOrd="0" presId="urn:microsoft.com/office/officeart/2005/8/layout/hProcess11"/>
    <dgm:cxn modelId="{E42291A2-74E8-4A85-B77B-0435C264D175}" type="presParOf" srcId="{67A73085-6875-4057-A1B5-7FE30951A7EA}" destId="{9A1CC7F1-4CBB-44A0-9B2D-1344216B03CE}" srcOrd="1" destOrd="0" presId="urn:microsoft.com/office/officeart/2005/8/layout/hProcess11"/>
    <dgm:cxn modelId="{76172772-4EDF-4801-AF2C-2EBBDD4442BE}" type="presParOf" srcId="{67A73085-6875-4057-A1B5-7FE30951A7EA}" destId="{64BE26BB-57F8-4385-973E-0D30593CEF3A}" srcOrd="2" destOrd="0" presId="urn:microsoft.com/office/officeart/2005/8/layout/hProcess11"/>
    <dgm:cxn modelId="{BC997216-55FC-4A68-AAC3-98764CEF6F33}" type="presParOf" srcId="{64BE26BB-57F8-4385-973E-0D30593CEF3A}" destId="{84316849-93DD-499D-81C0-690C55F76635}" srcOrd="0" destOrd="0" presId="urn:microsoft.com/office/officeart/2005/8/layout/hProcess11"/>
    <dgm:cxn modelId="{0392C101-5F15-4814-82C5-9A8FE2E850AF}" type="presParOf" srcId="{64BE26BB-57F8-4385-973E-0D30593CEF3A}" destId="{A79F58D3-827B-441B-81C1-CABEE332FFD2}" srcOrd="1" destOrd="0" presId="urn:microsoft.com/office/officeart/2005/8/layout/hProcess11"/>
    <dgm:cxn modelId="{AF26ABA6-4125-4633-AF4A-16AB8F8D6F2C}" type="presParOf" srcId="{64BE26BB-57F8-4385-973E-0D30593CEF3A}" destId="{A688C29A-3238-4FB1-BD12-1D29C82EDC23}" srcOrd="2" destOrd="0" presId="urn:microsoft.com/office/officeart/2005/8/layout/hProcess11"/>
    <dgm:cxn modelId="{5ADDA86C-5D2D-48D3-9473-4E0E27B981AA}" type="presParOf" srcId="{67A73085-6875-4057-A1B5-7FE30951A7EA}" destId="{730EA52D-74C8-41AF-A79F-99BE5F0B046C}" srcOrd="3" destOrd="0" presId="urn:microsoft.com/office/officeart/2005/8/layout/hProcess11"/>
    <dgm:cxn modelId="{60FFD696-BE05-4FEF-8E68-DAE11165F2B1}" type="presParOf" srcId="{67A73085-6875-4057-A1B5-7FE30951A7EA}" destId="{6BC8CFA1-66CD-4474-87DD-B2EFAC7A44B8}" srcOrd="4" destOrd="0" presId="urn:microsoft.com/office/officeart/2005/8/layout/hProcess11"/>
    <dgm:cxn modelId="{580A518D-954B-4453-9447-951FD50BD2D8}" type="presParOf" srcId="{6BC8CFA1-66CD-4474-87DD-B2EFAC7A44B8}" destId="{EDCB0A78-87DC-4E3A-BE64-5D2691B26E31}" srcOrd="0" destOrd="0" presId="urn:microsoft.com/office/officeart/2005/8/layout/hProcess11"/>
    <dgm:cxn modelId="{87387BD3-9C59-42BE-AB10-9374F42CCE76}" type="presParOf" srcId="{6BC8CFA1-66CD-4474-87DD-B2EFAC7A44B8}" destId="{19A073FC-726C-48A2-96E1-69AED4D35FA3}" srcOrd="1" destOrd="0" presId="urn:microsoft.com/office/officeart/2005/8/layout/hProcess11"/>
    <dgm:cxn modelId="{CB05F5F0-C5C4-494C-8860-EBAB932D130E}" type="presParOf" srcId="{6BC8CFA1-66CD-4474-87DD-B2EFAC7A44B8}" destId="{90757704-0734-4A40-B6AC-A911EEBB7E4E}"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9AB503-9673-4BA6-8989-4E8F40906B49}" type="doc">
      <dgm:prSet loTypeId="urn:microsoft.com/office/officeart/2005/8/layout/pyramid2" loCatId="pyramid" qsTypeId="urn:microsoft.com/office/officeart/2005/8/quickstyle/simple3" qsCatId="simple" csTypeId="urn:microsoft.com/office/officeart/2005/8/colors/colorful2" csCatId="colorful" phldr="1"/>
      <dgm:spPr/>
      <dgm:t>
        <a:bodyPr/>
        <a:lstStyle/>
        <a:p>
          <a:endParaRPr lang="ro-RO"/>
        </a:p>
      </dgm:t>
    </dgm:pt>
    <dgm:pt modelId="{B26186B5-2BC1-48A2-8A46-1DCDEB442B96}">
      <dgm:prSet phldrT="[Text]"/>
      <dgm:spPr>
        <a:solidFill>
          <a:schemeClr val="accent5">
            <a:lumMod val="20000"/>
            <a:lumOff val="80000"/>
            <a:alpha val="90000"/>
          </a:schemeClr>
        </a:solidFill>
      </dgm:spPr>
      <dgm:t>
        <a:bodyPr/>
        <a:lstStyle/>
        <a:p>
          <a:r>
            <a:rPr lang="ru-RU" b="0" i="0" dirty="0" smtClean="0">
              <a:latin typeface="Calibri" pitchFamily="34" charset="0"/>
              <a:cs typeface="Calibri" pitchFamily="34" charset="0"/>
            </a:rPr>
            <a:t>I. Закупающие органы</a:t>
          </a:r>
          <a:endParaRPr lang="ro-RO" dirty="0">
            <a:solidFill>
              <a:srgbClr val="002060"/>
            </a:solidFill>
            <a:latin typeface="Calibri" pitchFamily="34" charset="0"/>
            <a:cs typeface="Calibri" pitchFamily="34" charset="0"/>
          </a:endParaRPr>
        </a:p>
      </dgm:t>
    </dgm:pt>
    <dgm:pt modelId="{C9E61009-A499-41CE-8244-7A0595265D68}" type="parTrans" cxnId="{D4D10448-5B47-4205-82A6-4ECA8FF4817A}">
      <dgm:prSet/>
      <dgm:spPr/>
      <dgm:t>
        <a:bodyPr/>
        <a:lstStyle/>
        <a:p>
          <a:endParaRPr lang="ro-RO"/>
        </a:p>
      </dgm:t>
    </dgm:pt>
    <dgm:pt modelId="{04827A46-D3E4-4A75-A700-65C4438124C6}" type="sibTrans" cxnId="{D4D10448-5B47-4205-82A6-4ECA8FF4817A}">
      <dgm:prSet/>
      <dgm:spPr/>
      <dgm:t>
        <a:bodyPr/>
        <a:lstStyle/>
        <a:p>
          <a:endParaRPr lang="ro-RO"/>
        </a:p>
      </dgm:t>
    </dgm:pt>
    <dgm:pt modelId="{29AD9DD6-2468-45B1-AE53-124DDCA265FC}">
      <dgm:prSet phldrT="[Text]"/>
      <dgm:spPr>
        <a:solidFill>
          <a:schemeClr val="accent5">
            <a:lumMod val="20000"/>
            <a:lumOff val="80000"/>
            <a:alpha val="90000"/>
          </a:schemeClr>
        </a:solidFill>
      </dgm:spPr>
      <dgm:t>
        <a:bodyPr/>
        <a:lstStyle/>
        <a:p>
          <a:r>
            <a:rPr lang="ru-RU" b="0" i="0" dirty="0" smtClean="0">
              <a:latin typeface="Calibri" pitchFamily="34" charset="0"/>
              <a:cs typeface="Calibri" pitchFamily="34" charset="0"/>
            </a:rPr>
            <a:t>II. Экономические операторы</a:t>
          </a:r>
          <a:endParaRPr lang="ro-RO" dirty="0">
            <a:solidFill>
              <a:srgbClr val="002060"/>
            </a:solidFill>
            <a:latin typeface="Calibri" pitchFamily="34" charset="0"/>
            <a:cs typeface="Calibri" pitchFamily="34" charset="0"/>
          </a:endParaRPr>
        </a:p>
      </dgm:t>
    </dgm:pt>
    <dgm:pt modelId="{AAF9B8DB-B33D-4E73-8E34-6275B5038D7F}" type="parTrans" cxnId="{272DF01D-4945-4031-88C2-C5E3C9312835}">
      <dgm:prSet/>
      <dgm:spPr/>
      <dgm:t>
        <a:bodyPr/>
        <a:lstStyle/>
        <a:p>
          <a:endParaRPr lang="en-GB"/>
        </a:p>
      </dgm:t>
    </dgm:pt>
    <dgm:pt modelId="{AF5A5C12-6DFB-497C-8154-01EC3829BBEB}" type="sibTrans" cxnId="{272DF01D-4945-4031-88C2-C5E3C9312835}">
      <dgm:prSet/>
      <dgm:spPr/>
      <dgm:t>
        <a:bodyPr/>
        <a:lstStyle/>
        <a:p>
          <a:endParaRPr lang="en-GB"/>
        </a:p>
      </dgm:t>
    </dgm:pt>
    <dgm:pt modelId="{2EB9B277-BC9D-4893-844C-22C170A50667}">
      <dgm:prSet phldrT="[Text]"/>
      <dgm:spPr>
        <a:solidFill>
          <a:schemeClr val="accent5">
            <a:lumMod val="20000"/>
            <a:lumOff val="80000"/>
            <a:alpha val="90000"/>
          </a:schemeClr>
        </a:solidFill>
      </dgm:spPr>
      <dgm:t>
        <a:bodyPr/>
        <a:lstStyle/>
        <a:p>
          <a:pPr marL="0" indent="0"/>
          <a:r>
            <a:rPr lang="ru-RU" b="0" i="0" dirty="0" smtClean="0">
              <a:latin typeface="Calibri" pitchFamily="34" charset="0"/>
              <a:cs typeface="Calibri" pitchFamily="34" charset="0"/>
            </a:rPr>
            <a:t>III. Учреждения, отвечающие за работу системы и учреждения с тангенциальным воздействием в области</a:t>
          </a:r>
          <a:endParaRPr lang="ro-RO" dirty="0">
            <a:solidFill>
              <a:srgbClr val="002060"/>
            </a:solidFill>
            <a:latin typeface="Calibri" pitchFamily="34" charset="0"/>
            <a:cs typeface="Calibri" pitchFamily="34" charset="0"/>
          </a:endParaRPr>
        </a:p>
      </dgm:t>
    </dgm:pt>
    <dgm:pt modelId="{2FF98A87-EA28-49AC-93CA-7EB1229C5631}" type="parTrans" cxnId="{925C969B-D370-4872-B624-B824A98FDF27}">
      <dgm:prSet/>
      <dgm:spPr/>
      <dgm:t>
        <a:bodyPr/>
        <a:lstStyle/>
        <a:p>
          <a:endParaRPr lang="en-GB"/>
        </a:p>
      </dgm:t>
    </dgm:pt>
    <dgm:pt modelId="{31E1FCC3-2ACB-4A8D-91D9-FD4F3F5E69CA}" type="sibTrans" cxnId="{925C969B-D370-4872-B624-B824A98FDF27}">
      <dgm:prSet/>
      <dgm:spPr/>
      <dgm:t>
        <a:bodyPr/>
        <a:lstStyle/>
        <a:p>
          <a:endParaRPr lang="en-GB"/>
        </a:p>
      </dgm:t>
    </dgm:pt>
    <dgm:pt modelId="{AE3C3F39-BC42-497B-9FC2-9252EEA10C21}" type="pres">
      <dgm:prSet presAssocID="{719AB503-9673-4BA6-8989-4E8F40906B49}" presName="compositeShape" presStyleCnt="0">
        <dgm:presLayoutVars>
          <dgm:dir/>
          <dgm:resizeHandles/>
        </dgm:presLayoutVars>
      </dgm:prSet>
      <dgm:spPr/>
      <dgm:t>
        <a:bodyPr/>
        <a:lstStyle/>
        <a:p>
          <a:endParaRPr lang="ro-RO"/>
        </a:p>
      </dgm:t>
    </dgm:pt>
    <dgm:pt modelId="{C3C8C0B7-264B-4F7D-AAC2-961AF0D34B0B}" type="pres">
      <dgm:prSet presAssocID="{719AB503-9673-4BA6-8989-4E8F40906B49}" presName="pyramid" presStyleLbl="node1" presStyleIdx="0" presStyleCnt="1"/>
      <dgm:spPr/>
    </dgm:pt>
    <dgm:pt modelId="{94857323-8C2F-4774-BEA5-1094C2F4727F}" type="pres">
      <dgm:prSet presAssocID="{719AB503-9673-4BA6-8989-4E8F40906B49}" presName="theList" presStyleCnt="0"/>
      <dgm:spPr/>
    </dgm:pt>
    <dgm:pt modelId="{AAD07C71-CEAA-4C17-B946-E098D7277252}" type="pres">
      <dgm:prSet presAssocID="{B26186B5-2BC1-48A2-8A46-1DCDEB442B96}" presName="aNode" presStyleLbl="fgAcc1" presStyleIdx="0" presStyleCnt="3" custScaleX="144933">
        <dgm:presLayoutVars>
          <dgm:bulletEnabled val="1"/>
        </dgm:presLayoutVars>
      </dgm:prSet>
      <dgm:spPr/>
      <dgm:t>
        <a:bodyPr/>
        <a:lstStyle/>
        <a:p>
          <a:endParaRPr lang="ro-RO"/>
        </a:p>
      </dgm:t>
    </dgm:pt>
    <dgm:pt modelId="{F288C582-5335-486A-9FDD-90A841508AEC}" type="pres">
      <dgm:prSet presAssocID="{B26186B5-2BC1-48A2-8A46-1DCDEB442B96}" presName="aSpace" presStyleCnt="0"/>
      <dgm:spPr/>
    </dgm:pt>
    <dgm:pt modelId="{ED4CCB1A-94C3-4ED4-A3A9-56CD538EAB82}" type="pres">
      <dgm:prSet presAssocID="{29AD9DD6-2468-45B1-AE53-124DDCA265FC}" presName="aNode" presStyleLbl="fgAcc1" presStyleIdx="1" presStyleCnt="3" custScaleX="146883">
        <dgm:presLayoutVars>
          <dgm:bulletEnabled val="1"/>
        </dgm:presLayoutVars>
      </dgm:prSet>
      <dgm:spPr/>
      <dgm:t>
        <a:bodyPr/>
        <a:lstStyle/>
        <a:p>
          <a:endParaRPr lang="en-GB"/>
        </a:p>
      </dgm:t>
    </dgm:pt>
    <dgm:pt modelId="{05673F34-10EC-4555-A7A8-E89874135B93}" type="pres">
      <dgm:prSet presAssocID="{29AD9DD6-2468-45B1-AE53-124DDCA265FC}" presName="aSpace" presStyleCnt="0"/>
      <dgm:spPr/>
    </dgm:pt>
    <dgm:pt modelId="{EFA4B148-9FED-443B-B475-8261AC2B33D7}" type="pres">
      <dgm:prSet presAssocID="{2EB9B277-BC9D-4893-844C-22C170A50667}" presName="aNode" presStyleLbl="fgAcc1" presStyleIdx="2" presStyleCnt="3" custScaleX="146883">
        <dgm:presLayoutVars>
          <dgm:bulletEnabled val="1"/>
        </dgm:presLayoutVars>
      </dgm:prSet>
      <dgm:spPr/>
      <dgm:t>
        <a:bodyPr/>
        <a:lstStyle/>
        <a:p>
          <a:endParaRPr lang="en-GB"/>
        </a:p>
      </dgm:t>
    </dgm:pt>
    <dgm:pt modelId="{78360A69-8EDE-4ECF-84DB-A28D62A3BB34}" type="pres">
      <dgm:prSet presAssocID="{2EB9B277-BC9D-4893-844C-22C170A50667}" presName="aSpace" presStyleCnt="0"/>
      <dgm:spPr/>
    </dgm:pt>
  </dgm:ptLst>
  <dgm:cxnLst>
    <dgm:cxn modelId="{050AE8CB-CC7E-42F4-BBC0-8B0759A40DE0}" type="presOf" srcId="{B26186B5-2BC1-48A2-8A46-1DCDEB442B96}" destId="{AAD07C71-CEAA-4C17-B946-E098D7277252}" srcOrd="0" destOrd="0" presId="urn:microsoft.com/office/officeart/2005/8/layout/pyramid2"/>
    <dgm:cxn modelId="{D4D10448-5B47-4205-82A6-4ECA8FF4817A}" srcId="{719AB503-9673-4BA6-8989-4E8F40906B49}" destId="{B26186B5-2BC1-48A2-8A46-1DCDEB442B96}" srcOrd="0" destOrd="0" parTransId="{C9E61009-A499-41CE-8244-7A0595265D68}" sibTransId="{04827A46-D3E4-4A75-A700-65C4438124C6}"/>
    <dgm:cxn modelId="{272DF01D-4945-4031-88C2-C5E3C9312835}" srcId="{719AB503-9673-4BA6-8989-4E8F40906B49}" destId="{29AD9DD6-2468-45B1-AE53-124DDCA265FC}" srcOrd="1" destOrd="0" parTransId="{AAF9B8DB-B33D-4E73-8E34-6275B5038D7F}" sibTransId="{AF5A5C12-6DFB-497C-8154-01EC3829BBEB}"/>
    <dgm:cxn modelId="{925C969B-D370-4872-B624-B824A98FDF27}" srcId="{719AB503-9673-4BA6-8989-4E8F40906B49}" destId="{2EB9B277-BC9D-4893-844C-22C170A50667}" srcOrd="2" destOrd="0" parTransId="{2FF98A87-EA28-49AC-93CA-7EB1229C5631}" sibTransId="{31E1FCC3-2ACB-4A8D-91D9-FD4F3F5E69CA}"/>
    <dgm:cxn modelId="{CB11037F-E0CC-4F0B-BEC0-C8E1B988623C}" type="presOf" srcId="{2EB9B277-BC9D-4893-844C-22C170A50667}" destId="{EFA4B148-9FED-443B-B475-8261AC2B33D7}" srcOrd="0" destOrd="0" presId="urn:microsoft.com/office/officeart/2005/8/layout/pyramid2"/>
    <dgm:cxn modelId="{65F7001C-00D7-46BD-8034-F695798D4787}" type="presOf" srcId="{29AD9DD6-2468-45B1-AE53-124DDCA265FC}" destId="{ED4CCB1A-94C3-4ED4-A3A9-56CD538EAB82}" srcOrd="0" destOrd="0" presId="urn:microsoft.com/office/officeart/2005/8/layout/pyramid2"/>
    <dgm:cxn modelId="{05F59A4F-F2FB-4D76-95E6-4F80B00B22BB}" type="presOf" srcId="{719AB503-9673-4BA6-8989-4E8F40906B49}" destId="{AE3C3F39-BC42-497B-9FC2-9252EEA10C21}" srcOrd="0" destOrd="0" presId="urn:microsoft.com/office/officeart/2005/8/layout/pyramid2"/>
    <dgm:cxn modelId="{CEAC3B93-A6AB-409F-BAA1-E5FBE82054C4}" type="presParOf" srcId="{AE3C3F39-BC42-497B-9FC2-9252EEA10C21}" destId="{C3C8C0B7-264B-4F7D-AAC2-961AF0D34B0B}" srcOrd="0" destOrd="0" presId="urn:microsoft.com/office/officeart/2005/8/layout/pyramid2"/>
    <dgm:cxn modelId="{4E44F1EF-0579-4B65-B4AE-F6C6769E8432}" type="presParOf" srcId="{AE3C3F39-BC42-497B-9FC2-9252EEA10C21}" destId="{94857323-8C2F-4774-BEA5-1094C2F4727F}" srcOrd="1" destOrd="0" presId="urn:microsoft.com/office/officeart/2005/8/layout/pyramid2"/>
    <dgm:cxn modelId="{9E313658-FD69-442A-A0B4-61E1E2C7E474}" type="presParOf" srcId="{94857323-8C2F-4774-BEA5-1094C2F4727F}" destId="{AAD07C71-CEAA-4C17-B946-E098D7277252}" srcOrd="0" destOrd="0" presId="urn:microsoft.com/office/officeart/2005/8/layout/pyramid2"/>
    <dgm:cxn modelId="{BD1A07C5-C9C2-4BB3-AF9F-EAECBBC5D3C7}" type="presParOf" srcId="{94857323-8C2F-4774-BEA5-1094C2F4727F}" destId="{F288C582-5335-486A-9FDD-90A841508AEC}" srcOrd="1" destOrd="0" presId="urn:microsoft.com/office/officeart/2005/8/layout/pyramid2"/>
    <dgm:cxn modelId="{D9591831-BC3D-420F-AED9-2271E22977B3}" type="presParOf" srcId="{94857323-8C2F-4774-BEA5-1094C2F4727F}" destId="{ED4CCB1A-94C3-4ED4-A3A9-56CD538EAB82}" srcOrd="2" destOrd="0" presId="urn:microsoft.com/office/officeart/2005/8/layout/pyramid2"/>
    <dgm:cxn modelId="{643199EC-ECE0-42BB-AE36-B40319723823}" type="presParOf" srcId="{94857323-8C2F-4774-BEA5-1094C2F4727F}" destId="{05673F34-10EC-4555-A7A8-E89874135B93}" srcOrd="3" destOrd="0" presId="urn:microsoft.com/office/officeart/2005/8/layout/pyramid2"/>
    <dgm:cxn modelId="{EC227BA9-EDDF-4347-936B-9DFA972E5F95}" type="presParOf" srcId="{94857323-8C2F-4774-BEA5-1094C2F4727F}" destId="{EFA4B148-9FED-443B-B475-8261AC2B33D7}" srcOrd="4" destOrd="0" presId="urn:microsoft.com/office/officeart/2005/8/layout/pyramid2"/>
    <dgm:cxn modelId="{724D10F7-C377-4984-A1D1-7D5043A05AB3}" type="presParOf" srcId="{94857323-8C2F-4774-BEA5-1094C2F4727F}" destId="{78360A69-8EDE-4ECF-84DB-A28D62A3BB34}" srcOrd="5"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898102" y="4686696"/>
            <a:ext cx="4939560" cy="4439447"/>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02/02/2018</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02/02/2018</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02/02/2018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58142785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02/02/2018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02/02/2018</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02/02/2018</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9934572"/>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BA80BCD-B7C1-4C58-8BE4-A70B2BA4187A}" type="datetimeFigureOut">
              <a:rPr lang="ru-RU"/>
              <a:pPr>
                <a:defRPr/>
              </a:pPr>
              <a:t>02.02.2018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5AD5302-2DF3-4002-8728-999767077177}" type="slidenum">
              <a:rPr lang="de-DE" altLang="en-US"/>
              <a:pPr>
                <a:defRPr/>
              </a:pPr>
              <a:t>‹#›</a:t>
            </a:fld>
            <a:endParaRPr lang="de-DE" altLang="en-US"/>
          </a:p>
        </p:txBody>
      </p:sp>
    </p:spTree>
    <p:extLst>
      <p:ext uri="{BB962C8B-B14F-4D97-AF65-F5344CB8AC3E}">
        <p14:creationId xmlns:p14="http://schemas.microsoft.com/office/powerpoint/2010/main" val="133182164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gif"/><Relationship Id="rId4" Type="http://schemas.openxmlformats.org/officeDocument/2006/relationships/slideLayout" Target="../slideLayouts/slideLayout4.xml"/><Relationship Id="rId9"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10"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02/02/2018</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 id="2147483714" r:id="rId4"/>
    <p:sldLayoutId id="2147483710" r:id="rId5"/>
    <p:sldLayoutId id="2147483711" r:id="rId6"/>
    <p:sldLayoutId id="2147483715" r:id="rId7"/>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hyperlink" Target="http://lex.justice.md/index.php?action=view&amp;view=doc&amp;lang=1&amp;id=368859" TargetMode="External"/><Relationship Id="rId3" Type="http://schemas.openxmlformats.org/officeDocument/2006/relationships/image" Target="../media/image4.png"/><Relationship Id="rId7" Type="http://schemas.openxmlformats.org/officeDocument/2006/relationships/hyperlink" Target="http://tender.gov.md/sites/default/files/regulamentul_cu_privire_la_utilizarea_sia_rsap_1.pdf"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lex.justice.md/index.php?action=view&amp;view=doc&amp;lang=1&amp;id=369798"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lex.justice.md/md/330333/" TargetMode="External"/><Relationship Id="rId3" Type="http://schemas.openxmlformats.org/officeDocument/2006/relationships/image" Target="../media/image4.png"/><Relationship Id="rId7" Type="http://schemas.openxmlformats.org/officeDocument/2006/relationships/hyperlink" Target="http://lex.justice.md/md/325085/" TargetMode="External"/><Relationship Id="rId12" Type="http://schemas.openxmlformats.org/officeDocument/2006/relationships/hyperlink" Target="http://lex.justice.md/index.php?action=view&amp;view=doc&amp;lang=1&amp;id=344792"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hyperlink" Target="http://lex.justice.md/md/%20327989/" TargetMode="External"/><Relationship Id="rId5" Type="http://schemas.openxmlformats.org/officeDocument/2006/relationships/image" Target="../media/image6.png"/><Relationship Id="rId10" Type="http://schemas.openxmlformats.org/officeDocument/2006/relationships/hyperlink" Target="http://lex.justice.md/md/330847/" TargetMode="External"/><Relationship Id="rId4" Type="http://schemas.openxmlformats.org/officeDocument/2006/relationships/image" Target="../media/image5.png"/><Relationship Id="rId9" Type="http://schemas.openxmlformats.org/officeDocument/2006/relationships/hyperlink" Target="http://lex.justice.md/index.php?action=view&amp;view=doc&amp;id=31279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4.png"/><Relationship Id="rId7" Type="http://schemas.openxmlformats.org/officeDocument/2006/relationships/diagramData" Target="../diagrams/data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diagramDrawing" Target="../diagrams/drawing2.xml"/><Relationship Id="rId5" Type="http://schemas.openxmlformats.org/officeDocument/2006/relationships/image" Target="../media/image6.png"/><Relationship Id="rId10" Type="http://schemas.openxmlformats.org/officeDocument/2006/relationships/diagramColors" Target="../diagrams/colors2.xml"/><Relationship Id="rId4" Type="http://schemas.openxmlformats.org/officeDocument/2006/relationships/image" Target="../media/image5.png"/><Relationship Id="rId9"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hyperlink" Target="http://tender.gov.md/" TargetMode="External"/><Relationship Id="rId13" Type="http://schemas.openxmlformats.org/officeDocument/2006/relationships/hyperlink" Target="https://www.competition.md/" TargetMode="External"/><Relationship Id="rId3" Type="http://schemas.openxmlformats.org/officeDocument/2006/relationships/image" Target="../media/image4.png"/><Relationship Id="rId7" Type="http://schemas.openxmlformats.org/officeDocument/2006/relationships/hyperlink" Target="http://mf.gov.md/" TargetMode="External"/><Relationship Id="rId12" Type="http://schemas.openxmlformats.org/officeDocument/2006/relationships/hyperlink" Target="http://www.ccrm.md/"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hyperlink" Target="http://if.gov.md/" TargetMode="External"/><Relationship Id="rId5" Type="http://schemas.openxmlformats.org/officeDocument/2006/relationships/image" Target="../media/image6.png"/><Relationship Id="rId15" Type="http://schemas.openxmlformats.org/officeDocument/2006/relationships/hyperlink" Target="http://mei.gov.md/" TargetMode="External"/><Relationship Id="rId10" Type="http://schemas.openxmlformats.org/officeDocument/2006/relationships/hyperlink" Target="http://cna.md/" TargetMode="External"/><Relationship Id="rId4" Type="http://schemas.openxmlformats.org/officeDocument/2006/relationships/image" Target="../media/image5.png"/><Relationship Id="rId9" Type="http://schemas.openxmlformats.org/officeDocument/2006/relationships/hyperlink" Target="http://ansc.md/" TargetMode="External"/><Relationship Id="rId14" Type="http://schemas.openxmlformats.org/officeDocument/2006/relationships/hyperlink" Target="http://cni.m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4.png"/><Relationship Id="rId7" Type="http://schemas.openxmlformats.org/officeDocument/2006/relationships/diagramData" Target="../diagrams/data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microsoft.com/office/2007/relationships/diagramDrawing" Target="../diagrams/drawing1.xml"/><Relationship Id="rId5" Type="http://schemas.openxmlformats.org/officeDocument/2006/relationships/image" Target="../media/image6.png"/><Relationship Id="rId10" Type="http://schemas.openxmlformats.org/officeDocument/2006/relationships/diagramColors" Target="../diagrams/colors1.xml"/><Relationship Id="rId4" Type="http://schemas.openxmlformats.org/officeDocument/2006/relationships/image" Target="../media/image5.png"/><Relationship Id="rId9"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9.jpeg"/><Relationship Id="rId12" Type="http://schemas.openxmlformats.org/officeDocument/2006/relationships/hyperlink" Target="mailto:nadejda.tanasov@tender.gov.md"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jpeg"/><Relationship Id="rId4" Type="http://schemas.openxmlformats.org/officeDocument/2006/relationships/image" Target="../media/image5.pn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hyperlink" Target="http://tender.gov.md/ro/documente/rapoarte-de-activitate" TargetMode="External"/><Relationship Id="rId3" Type="http://schemas.openxmlformats.org/officeDocument/2006/relationships/image" Target="../media/image4.png"/><Relationship Id="rId7"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hyperlink" Target="http://lex.justice.md/index.php?action=view&amp;view=doc&amp;lang=1&amp;id=365128" TargetMode="External"/><Relationship Id="rId3" Type="http://schemas.openxmlformats.org/officeDocument/2006/relationships/image" Target="../media/image4.png"/><Relationship Id="rId7" Type="http://schemas.openxmlformats.org/officeDocument/2006/relationships/hyperlink" Target="http://lex.justice.md/md/360122/"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lex.justice.md/index.php?action=view&amp;view=doc&amp;lang=1&amp;id=365130" TargetMode="External"/><Relationship Id="rId4" Type="http://schemas.openxmlformats.org/officeDocument/2006/relationships/image" Target="../media/image5.png"/><Relationship Id="rId9" Type="http://schemas.openxmlformats.org/officeDocument/2006/relationships/hyperlink" Target="http://lex.justice.md/index.php?action=view&amp;view=doc&amp;lang=1&amp;id=365129"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lex.justice.md/index.php?action=view&amp;view=doc&amp;lang=1&amp;id=365133" TargetMode="External"/><Relationship Id="rId3" Type="http://schemas.openxmlformats.org/officeDocument/2006/relationships/image" Target="../media/image4.png"/><Relationship Id="rId7" Type="http://schemas.openxmlformats.org/officeDocument/2006/relationships/hyperlink" Target="http://lex.justice.md/index.php?action=view&amp;view=doc&amp;lang=1&amp;id=365132"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lex.justice.md/index.php?action=view&amp;view=doc&amp;lang=1&amp;id=368202" TargetMode="External"/><Relationship Id="rId4" Type="http://schemas.openxmlformats.org/officeDocument/2006/relationships/image" Target="../media/image5.png"/><Relationship Id="rId9" Type="http://schemas.openxmlformats.org/officeDocument/2006/relationships/hyperlink" Target="http://lex.justice.md/index.php?action=view&amp;view=doc&amp;lang=1&amp;id=368482"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lex.justice.md/index.php?action=view&amp;view=doc&amp;lang=1&amp;id=368204" TargetMode="External"/><Relationship Id="rId3" Type="http://schemas.openxmlformats.org/officeDocument/2006/relationships/image" Target="../media/image4.png"/><Relationship Id="rId7" Type="http://schemas.openxmlformats.org/officeDocument/2006/relationships/hyperlink" Target="http://lex.justice.md/index.php?action=view&amp;view=doc&amp;lang=1&amp;id=368203"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lex.justice.md/index.php?action=view&amp;view=doc&amp;lang=1&amp;id=369529"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lex.justice.md/index.php?action=view&amp;view=doc&amp;lang=1&amp;id=365076" TargetMode="External"/><Relationship Id="rId3" Type="http://schemas.openxmlformats.org/officeDocument/2006/relationships/image" Target="../media/image4.png"/><Relationship Id="rId7" Type="http://schemas.openxmlformats.org/officeDocument/2006/relationships/hyperlink" Target="http://lex.justice.md/index.php?action=view&amp;view=doc&amp;lang=1&amp;id=365075"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lex.justice.md/index.php?action=view&amp;view=doc&amp;lang=1&amp;id=365849" TargetMode="External"/><Relationship Id="rId4" Type="http://schemas.openxmlformats.org/officeDocument/2006/relationships/image" Target="../media/image5.png"/><Relationship Id="rId9" Type="http://schemas.openxmlformats.org/officeDocument/2006/relationships/hyperlink" Target="http://lex.justice.md/index.php?action=view&amp;view=doc&amp;lang=1&amp;id=36584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1845308"/>
            <a:ext cx="8839199" cy="4416167"/>
          </a:xfrm>
        </p:spPr>
        <p:txBody>
          <a:bodyPr/>
          <a:lstStyle/>
          <a:p>
            <a:pPr algn="ctr">
              <a:spcAft>
                <a:spcPts val="600"/>
              </a:spcAft>
            </a:pPr>
            <a:r>
              <a:rPr lang="ru-RU" sz="2000" b="1" dirty="0" smtClean="0">
                <a:solidFill>
                  <a:srgbClr val="002060"/>
                </a:solidFill>
              </a:rPr>
              <a:t>Учебный курс для сотрудников операторов «Водоканала»</a:t>
            </a:r>
            <a:r>
              <a:rPr lang="en-US" sz="2000" b="1" dirty="0" smtClean="0">
                <a:solidFill>
                  <a:srgbClr val="002060"/>
                </a:solidFill>
              </a:rPr>
              <a:t/>
            </a:r>
            <a:br>
              <a:rPr lang="en-US" sz="2000" b="1" dirty="0" smtClean="0">
                <a:solidFill>
                  <a:srgbClr val="002060"/>
                </a:solidFill>
              </a:rPr>
            </a:br>
            <a:r>
              <a:rPr lang="ro-RO" sz="2000" b="1" dirty="0" smtClean="0">
                <a:solidFill>
                  <a:srgbClr val="002060"/>
                </a:solidFill>
              </a:rPr>
              <a:t/>
            </a:r>
            <a:br>
              <a:rPr lang="ro-RO" sz="2000" b="1" dirty="0" smtClean="0">
                <a:solidFill>
                  <a:srgbClr val="002060"/>
                </a:solidFill>
              </a:rPr>
            </a:br>
            <a:r>
              <a:rPr lang="ru-RU" sz="2000" b="1" dirty="0" smtClean="0">
                <a:solidFill>
                  <a:srgbClr val="002060"/>
                </a:solidFill>
              </a:rPr>
              <a:t> </a:t>
            </a:r>
            <a:r>
              <a:rPr lang="ru-RU" sz="2000" b="1" dirty="0" smtClean="0">
                <a:solidFill>
                  <a:srgbClr val="FF0000"/>
                </a:solidFill>
              </a:rPr>
              <a:t>Модуль 11: </a:t>
            </a:r>
            <a:r>
              <a:rPr lang="ru-RU" sz="2000" b="1" dirty="0" smtClean="0">
                <a:solidFill>
                  <a:srgbClr val="002060"/>
                </a:solidFill>
              </a:rPr>
              <a:t>Процедуры закупок товаров, работ и услуг</a:t>
            </a:r>
            <a:r>
              <a:rPr lang="en-US" sz="2000" b="1" dirty="0" smtClean="0">
                <a:solidFill>
                  <a:srgbClr val="002060"/>
                </a:solidFill>
              </a:rPr>
              <a:t/>
            </a:r>
            <a:br>
              <a:rPr lang="en-US" sz="2000" b="1" dirty="0" smtClean="0">
                <a:solidFill>
                  <a:srgbClr val="002060"/>
                </a:solidFill>
              </a:rPr>
            </a:br>
            <a:r>
              <a:rPr lang="en-US" sz="2000" b="1" dirty="0" smtClean="0">
                <a:solidFill>
                  <a:srgbClr val="002060"/>
                </a:solidFill>
              </a:rPr>
              <a:t/>
            </a:r>
            <a:br>
              <a:rPr lang="en-US" sz="2000" b="1" dirty="0" smtClean="0">
                <a:solidFill>
                  <a:srgbClr val="002060"/>
                </a:solidFill>
              </a:rPr>
            </a:br>
            <a:r>
              <a:rPr lang="ru-RU" altLang="en-US" sz="2000" b="1" dirty="0" smtClean="0">
                <a:solidFill>
                  <a:srgbClr val="FF0000"/>
                </a:solidFill>
              </a:rPr>
              <a:t> Сессия 1</a:t>
            </a:r>
            <a:r>
              <a:rPr lang="en-US" altLang="en-US" sz="2000" b="1" dirty="0" smtClean="0">
                <a:solidFill>
                  <a:srgbClr val="FF0000"/>
                </a:solidFill>
                <a:latin typeface="Times New Roman" panose="02020603050405020304" pitchFamily="18" charset="0"/>
                <a:cs typeface="Times New Roman" panose="02020603050405020304" pitchFamily="18" charset="0"/>
              </a:rPr>
              <a:t>:</a:t>
            </a:r>
            <a:r>
              <a:rPr lang="en-US" altLang="en-US" sz="2000" b="1" dirty="0" smtClean="0">
                <a:solidFill>
                  <a:srgbClr val="002060"/>
                </a:solidFill>
                <a:latin typeface="Times New Roman" panose="02020603050405020304" pitchFamily="18" charset="0"/>
                <a:cs typeface="Times New Roman" panose="02020603050405020304" pitchFamily="18" charset="0"/>
              </a:rPr>
              <a:t> </a:t>
            </a:r>
            <a:r>
              <a:rPr lang="ru-RU" altLang="en-US" sz="2000" b="1" dirty="0" smtClean="0">
                <a:solidFill>
                  <a:srgbClr val="002060"/>
                </a:solidFill>
                <a:latin typeface="Calibri" pitchFamily="34" charset="0"/>
                <a:cs typeface="Calibri" pitchFamily="34" charset="0"/>
              </a:rPr>
              <a:t>Общие положения о государственных закупках </a:t>
            </a:r>
            <a:r>
              <a:rPr lang="ro-RO" dirty="0" smtClean="0">
                <a:solidFill>
                  <a:srgbClr val="002060"/>
                </a:solidFill>
                <a:latin typeface="Times New Roman" panose="02020603050405020304" pitchFamily="18" charset="0"/>
                <a:cs typeface="Times New Roman" panose="02020603050405020304" pitchFamily="18" charset="0"/>
              </a:rPr>
              <a:t/>
            </a:r>
            <a:br>
              <a:rPr lang="ro-RO" dirty="0" smtClean="0">
                <a:solidFill>
                  <a:srgbClr val="002060"/>
                </a:solidFill>
                <a:latin typeface="Times New Roman" panose="02020603050405020304" pitchFamily="18" charset="0"/>
                <a:cs typeface="Times New Roman" panose="02020603050405020304" pitchFamily="18" charset="0"/>
              </a:rPr>
            </a:br>
            <a:r>
              <a:rPr lang="en-US" dirty="0" smtClean="0">
                <a:solidFill>
                  <a:srgbClr val="002060"/>
                </a:solidFill>
                <a:latin typeface="Times New Roman" panose="02020603050405020304" pitchFamily="18" charset="0"/>
                <a:cs typeface="Times New Roman" panose="02020603050405020304" pitchFamily="18" charset="0"/>
              </a:rPr>
              <a:t/>
            </a:r>
            <a:br>
              <a:rPr lang="en-US" dirty="0" smtClean="0">
                <a:solidFill>
                  <a:srgbClr val="002060"/>
                </a:solidFill>
                <a:latin typeface="Times New Roman" panose="02020603050405020304" pitchFamily="18" charset="0"/>
                <a:cs typeface="Times New Roman" panose="02020603050405020304" pitchFamily="18" charset="0"/>
              </a:rPr>
            </a:br>
            <a:r>
              <a:rPr lang="en-US" dirty="0" smtClean="0">
                <a:solidFill>
                  <a:srgbClr val="002060"/>
                </a:solidFill>
                <a:latin typeface="Times New Roman" panose="02020603050405020304" pitchFamily="18" charset="0"/>
                <a:cs typeface="Times New Roman" panose="02020603050405020304" pitchFamily="18" charset="0"/>
              </a:rPr>
              <a:t/>
            </a:r>
            <a:br>
              <a:rPr lang="en-US" dirty="0" smtClean="0">
                <a:solidFill>
                  <a:srgbClr val="002060"/>
                </a:solidFill>
                <a:latin typeface="Times New Roman" panose="02020603050405020304" pitchFamily="18" charset="0"/>
                <a:cs typeface="Times New Roman" panose="02020603050405020304" pitchFamily="18" charset="0"/>
              </a:rPr>
            </a:br>
            <a:r>
              <a:rPr lang="en-US" dirty="0" smtClean="0">
                <a:solidFill>
                  <a:srgbClr val="002060"/>
                </a:solidFill>
                <a:latin typeface="Times New Roman" panose="02020603050405020304" pitchFamily="18" charset="0"/>
                <a:cs typeface="Times New Roman" panose="02020603050405020304" pitchFamily="18" charset="0"/>
              </a:rPr>
              <a:t/>
            </a:r>
            <a:br>
              <a:rPr lang="en-US" dirty="0" smtClean="0">
                <a:solidFill>
                  <a:srgbClr val="002060"/>
                </a:solidFill>
                <a:latin typeface="Times New Roman" panose="02020603050405020304" pitchFamily="18" charset="0"/>
                <a:cs typeface="Times New Roman" panose="02020603050405020304" pitchFamily="18" charset="0"/>
              </a:rPr>
            </a:br>
            <a:r>
              <a:rPr lang="ro-RO">
                <a:solidFill>
                  <a:srgbClr val="002060"/>
                </a:solidFill>
                <a:latin typeface="Times New Roman" panose="02020603050405020304" pitchFamily="18" charset="0"/>
                <a:cs typeface="Times New Roman" panose="02020603050405020304" pitchFamily="18" charset="0"/>
              </a:rPr>
              <a:t/>
            </a:r>
            <a:br>
              <a:rPr lang="ro-RO">
                <a:solidFill>
                  <a:srgbClr val="002060"/>
                </a:solidFill>
                <a:latin typeface="Times New Roman" panose="02020603050405020304" pitchFamily="18" charset="0"/>
                <a:cs typeface="Times New Roman" panose="02020603050405020304" pitchFamily="18" charset="0"/>
              </a:rPr>
            </a:br>
            <a:r>
              <a:rPr lang="en-US" sz="1200" b="1" i="1" smtClean="0">
                <a:solidFill>
                  <a:srgbClr val="002060"/>
                </a:solidFill>
              </a:rPr>
              <a:t> </a:t>
            </a:r>
            <a:r>
              <a:rPr lang="ro-RO" sz="1200" b="1" i="1" dirty="0" smtClean="0">
                <a:solidFill>
                  <a:srgbClr val="002060"/>
                </a:solidFill>
              </a:rPr>
              <a:t/>
            </a:r>
            <a:br>
              <a:rPr lang="ro-RO" sz="1200" b="1" i="1" dirty="0" smtClean="0">
                <a:solidFill>
                  <a:srgbClr val="002060"/>
                </a:solidFill>
              </a:rPr>
            </a:br>
            <a:r>
              <a:rPr lang="ru-RU" sz="1200" b="1" i="1" dirty="0" smtClean="0">
                <a:solidFill>
                  <a:srgbClr val="002060"/>
                </a:solidFill>
              </a:rPr>
              <a:t>Агентство Государственных Закупок</a:t>
            </a:r>
            <a:r>
              <a:rPr lang="en-US" sz="1800" b="1" i="1" dirty="0" smtClean="0">
                <a:solidFill>
                  <a:srgbClr val="002060"/>
                </a:solidFill>
              </a:rPr>
              <a:t/>
            </a:r>
            <a:br>
              <a:rPr lang="en-US" sz="1800" b="1" i="1" dirty="0" smtClean="0">
                <a:solidFill>
                  <a:srgbClr val="002060"/>
                </a:solidFill>
              </a:rPr>
            </a:br>
            <a:r>
              <a:rPr lang="en-US" sz="800" b="1" i="1" dirty="0" smtClean="0">
                <a:solidFill>
                  <a:srgbClr val="002060"/>
                </a:solidFill>
              </a:rPr>
              <a:t> </a:t>
            </a: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16 – 31 – 01 </a:t>
            </a:r>
            <a:r>
              <a:rPr lang="ru-RU" sz="1600" b="1" dirty="0" smtClean="0">
                <a:solidFill>
                  <a:srgbClr val="002060"/>
                </a:solidFill>
              </a:rPr>
              <a:t>январь</a:t>
            </a:r>
            <a:r>
              <a:rPr lang="ro-RO" sz="1600" b="1" dirty="0" smtClean="0">
                <a:solidFill>
                  <a:srgbClr val="002060"/>
                </a:solidFill>
              </a:rPr>
              <a:t>/</a:t>
            </a:r>
            <a:r>
              <a:rPr lang="ru-RU" sz="1600" b="1" dirty="0" smtClean="0">
                <a:solidFill>
                  <a:srgbClr val="002060"/>
                </a:solidFill>
              </a:rPr>
              <a:t>февраль</a:t>
            </a:r>
            <a:r>
              <a:rPr lang="ro-RO" sz="1600" b="1" dirty="0" smtClean="0">
                <a:solidFill>
                  <a:srgbClr val="002060"/>
                </a:solidFill>
              </a:rPr>
              <a:t> 2018,  </a:t>
            </a:r>
            <a:r>
              <a:rPr lang="ru-RU" sz="1600" b="1" dirty="0" smtClean="0">
                <a:solidFill>
                  <a:srgbClr val="002060"/>
                </a:solidFill>
              </a:rPr>
              <a:t>Кишинёв</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25849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046515"/>
            <a:ext cx="8577943" cy="3170099"/>
          </a:xfrm>
          <a:prstGeom prst="rect">
            <a:avLst/>
          </a:prstGeom>
        </p:spPr>
        <p:txBody>
          <a:bodyPr wrap="square">
            <a:spAutoFit/>
          </a:bodyPr>
          <a:lstStyle/>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18 din 20.06.2016  </a:t>
            </a:r>
            <a:r>
              <a:rPr lang="ro-RO" sz="2000" b="0" i="1" dirty="0" smtClean="0">
                <a:solidFill>
                  <a:srgbClr val="002060"/>
                </a:solidFill>
                <a:latin typeface="Calibri" pitchFamily="34" charset="0"/>
              </a:rPr>
              <a:t>cu privire la utilizarea </a:t>
            </a:r>
            <a:r>
              <a:rPr lang="ro-RO" sz="2000" i="1" dirty="0" smtClean="0">
                <a:solidFill>
                  <a:srgbClr val="002060"/>
                </a:solidFill>
                <a:latin typeface="Calibri" pitchFamily="34" charset="0"/>
              </a:rPr>
              <a:t>Sistemului Informațional Automatizat “Registrul de stat al achizițiilor publice” (SIA “RSAP”)</a:t>
            </a:r>
          </a:p>
          <a:p>
            <a:pPr algn="just"/>
            <a:r>
              <a:rPr lang="ro-RO" sz="2000" b="0" i="1" u="sng" dirty="0" smtClean="0">
                <a:solidFill>
                  <a:srgbClr val="002060"/>
                </a:solidFill>
                <a:latin typeface="Calibri" pitchFamily="34" charset="0"/>
                <a:hlinkClick r:id="rId7"/>
              </a:rPr>
              <a:t>http://tender.gov.md/sites/default/files/regulamentul_cu_privire_la_utilizarea_sia_rsap_1.pdf</a:t>
            </a:r>
            <a:endParaRPr lang="ro-RO" sz="2000" b="0" i="1" u="sng" dirty="0" smtClean="0">
              <a:solidFill>
                <a:srgbClr val="002060"/>
              </a:solidFill>
              <a:latin typeface="Calibri" pitchFamily="34" charset="0"/>
            </a:endParaRPr>
          </a:p>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14 din 26.01.2017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formularului tip al Dării de seama privind procedura de achiziție publică</a:t>
            </a:r>
          </a:p>
          <a:p>
            <a:pPr algn="just"/>
            <a:r>
              <a:rPr lang="ro-RO" sz="2000" b="0" i="1" u="sng" dirty="0" smtClean="0">
                <a:solidFill>
                  <a:srgbClr val="002060"/>
                </a:solidFill>
                <a:latin typeface="Calibri" pitchFamily="34" charset="0"/>
                <a:hlinkClick r:id="rId8"/>
              </a:rPr>
              <a:t>http://lex.justice.md/index.php?action=view&amp;view=doc&amp;lang=1&amp;id=368859</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r>
              <a:rPr lang="ru-RU" sz="2800" dirty="0" smtClean="0">
                <a:solidFill>
                  <a:schemeClr val="tx1"/>
                </a:solidFill>
                <a:latin typeface="Calibri" pitchFamily="34" charset="0"/>
                <a:cs typeface="Calibri" pitchFamily="34" charset="0"/>
              </a:rPr>
              <a:t>Приказы Министерства Финансов</a:t>
            </a:r>
            <a:endParaRPr lang="ro-RO" sz="2800" dirty="0">
              <a:solidFill>
                <a:schemeClr val="tx1"/>
              </a:solidFill>
              <a:latin typeface="Calibri" pitchFamily="34" charset="0"/>
              <a:cs typeface="Calibri" pitchFamily="34" charset="0"/>
            </a:endParaRPr>
          </a:p>
        </p:txBody>
      </p:sp>
      <p:sp>
        <p:nvSpPr>
          <p:cNvPr id="12" name="Rectangle 11"/>
          <p:cNvSpPr/>
          <p:nvPr/>
        </p:nvSpPr>
        <p:spPr>
          <a:xfrm>
            <a:off x="0" y="4673600"/>
            <a:ext cx="9144000" cy="523220"/>
          </a:xfrm>
          <a:prstGeom prst="rect">
            <a:avLst/>
          </a:prstGeom>
        </p:spPr>
        <p:txBody>
          <a:bodyPr wrap="square">
            <a:spAutoFit/>
          </a:bodyPr>
          <a:lstStyle/>
          <a:p>
            <a:pPr lvl="0" algn="ctr"/>
            <a:r>
              <a:rPr lang="ru-RU" sz="2800" dirty="0" smtClean="0">
                <a:solidFill>
                  <a:schemeClr val="tx1"/>
                </a:solidFill>
                <a:latin typeface="Calibri" pitchFamily="34" charset="0"/>
                <a:cs typeface="Calibri" pitchFamily="34" charset="0"/>
              </a:rPr>
              <a:t>Приказы</a:t>
            </a:r>
            <a:r>
              <a:rPr lang="ru-RU" sz="2800" dirty="0" smtClean="0">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Агентства по Государственным Закупкам</a:t>
            </a:r>
            <a:endParaRPr lang="ro-RO" sz="2800" dirty="0">
              <a:solidFill>
                <a:schemeClr val="tx1"/>
              </a:solidFill>
              <a:latin typeface="Calibri" pitchFamily="34" charset="0"/>
              <a:cs typeface="Calibri" pitchFamily="34" charset="0"/>
            </a:endParaRPr>
          </a:p>
        </p:txBody>
      </p:sp>
      <p:sp>
        <p:nvSpPr>
          <p:cNvPr id="13" name="Rectangle 12"/>
          <p:cNvSpPr/>
          <p:nvPr/>
        </p:nvSpPr>
        <p:spPr>
          <a:xfrm>
            <a:off x="391886" y="5344998"/>
            <a:ext cx="8548914" cy="1015663"/>
          </a:xfrm>
          <a:prstGeom prst="rect">
            <a:avLst/>
          </a:prstGeom>
        </p:spPr>
        <p:txBody>
          <a:bodyPr wrap="square">
            <a:spAutoFit/>
          </a:bodyPr>
          <a:lstStyle/>
          <a:p>
            <a:pPr algn="just">
              <a:buFont typeface="Wingdings" pitchFamily="2" charset="2"/>
              <a:buChar char="§"/>
            </a:pPr>
            <a:r>
              <a:rPr lang="ro-RO" sz="2000" b="0" i="1" dirty="0" smtClean="0">
                <a:solidFill>
                  <a:srgbClr val="002060"/>
                </a:solidFill>
                <a:latin typeface="Calibri" pitchFamily="34" charset="0"/>
              </a:rPr>
              <a:t> Ordinul Agenției Achiziții Publice </a:t>
            </a:r>
            <a:r>
              <a:rPr lang="ro-RO" sz="2000" i="1" dirty="0" smtClean="0">
                <a:solidFill>
                  <a:srgbClr val="002060"/>
                </a:solidFill>
                <a:latin typeface="Calibri" pitchFamily="34" charset="0"/>
              </a:rPr>
              <a:t>nr. 17 din 30.03.2017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Metodologiei privind controlul ex-post</a:t>
            </a:r>
          </a:p>
          <a:p>
            <a:pPr algn="just"/>
            <a:r>
              <a:rPr lang="ro-RO" sz="2000" b="0" i="1" u="sng" dirty="0" smtClean="0">
                <a:solidFill>
                  <a:srgbClr val="002060"/>
                </a:solidFill>
                <a:latin typeface="Calibri" pitchFamily="34" charset="0"/>
                <a:hlinkClick r:id="rId9"/>
              </a:rPr>
              <a:t>http://lex.justice.md/index.php?action=view&amp;view=doc&amp;lang=1&amp;id=369798</a:t>
            </a:r>
            <a:r>
              <a:rPr lang="en-US" sz="2000" b="0" i="1" dirty="0" smtClean="0">
                <a:solidFill>
                  <a:srgbClr val="002060"/>
                </a:solidFill>
                <a:latin typeface="Calibri" pitchFamily="34" charset="0"/>
              </a:rPr>
              <a:t> </a:t>
            </a:r>
            <a:endParaRPr lang="ro-RO" sz="2000" b="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496457"/>
            <a:ext cx="8577943" cy="4208844"/>
          </a:xfrm>
          <a:prstGeom prst="rect">
            <a:avLst/>
          </a:prstGeom>
        </p:spPr>
        <p:txBody>
          <a:bodyPr wrap="square">
            <a:spAutoFit/>
          </a:bodyPr>
          <a:lstStyle/>
          <a:p>
            <a:pPr algn="just">
              <a:spcAft>
                <a:spcPts val="300"/>
              </a:spcAft>
              <a:buFont typeface="Wingdings" pitchFamily="2" charset="2"/>
              <a:buChar char="§"/>
            </a:pPr>
            <a:r>
              <a:rPr lang="ro-RO" sz="2000" i="1" dirty="0" smtClean="0">
                <a:solidFill>
                  <a:srgbClr val="002060"/>
                </a:solidFill>
                <a:latin typeface="Calibri" pitchFamily="34" charset="0"/>
              </a:rPr>
              <a:t>Codul Civil </a:t>
            </a:r>
            <a:r>
              <a:rPr lang="ro-RO" sz="2000" b="0" i="1" dirty="0" smtClean="0">
                <a:solidFill>
                  <a:srgbClr val="002060"/>
                </a:solidFill>
                <a:latin typeface="Calibri" pitchFamily="34" charset="0"/>
              </a:rPr>
              <a:t>al Republicii Moldova Nr. 1107 din 06.06.2002</a:t>
            </a:r>
          </a:p>
          <a:p>
            <a:pPr algn="just">
              <a:spcAft>
                <a:spcPts val="300"/>
              </a:spcAft>
            </a:pPr>
            <a:r>
              <a:rPr lang="ro-RO" sz="2000" b="0" i="1" u="sng" dirty="0" smtClean="0">
                <a:solidFill>
                  <a:srgbClr val="002060"/>
                </a:solidFill>
                <a:latin typeface="Calibri" pitchFamily="34" charset="0"/>
                <a:hlinkClick r:id="rId7"/>
              </a:rPr>
              <a:t>http://lex.justice.md/md/325085/</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spcAft>
                <a:spcPts val="300"/>
              </a:spcAft>
              <a:buFont typeface="Wingdings" pitchFamily="2" charset="2"/>
              <a:buChar char="§"/>
            </a:pPr>
            <a:r>
              <a:rPr lang="ro-RO" sz="2000" i="1" dirty="0" smtClean="0">
                <a:solidFill>
                  <a:srgbClr val="002060"/>
                </a:solidFill>
                <a:latin typeface="Calibri" pitchFamily="34" charset="0"/>
              </a:rPr>
              <a:t>Codul Contravențional</a:t>
            </a:r>
            <a:r>
              <a:rPr lang="ro-RO" sz="2000" b="0" i="1" dirty="0" smtClean="0">
                <a:solidFill>
                  <a:srgbClr val="002060"/>
                </a:solidFill>
                <a:latin typeface="Calibri" pitchFamily="34" charset="0"/>
              </a:rPr>
              <a:t> al Republicii Moldova Nr. 218 din 24.10.2008</a:t>
            </a:r>
          </a:p>
          <a:p>
            <a:pPr algn="just">
              <a:spcAft>
                <a:spcPts val="300"/>
              </a:spcAft>
            </a:pPr>
            <a:r>
              <a:rPr lang="ro-RO" sz="2000" b="0" i="1" u="sng" dirty="0" smtClean="0">
                <a:solidFill>
                  <a:srgbClr val="002060"/>
                </a:solidFill>
                <a:latin typeface="Calibri" pitchFamily="34" charset="0"/>
                <a:hlinkClick r:id="rId8"/>
              </a:rPr>
              <a:t>http://lex.justice.md/md/330333/</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spcAft>
                <a:spcPts val="300"/>
              </a:spcAft>
              <a:buFont typeface="Wingdings" pitchFamily="2" charset="2"/>
              <a:buChar char="§"/>
            </a:pPr>
            <a:r>
              <a:rPr lang="ro-RO" sz="2000" i="1" dirty="0" smtClean="0">
                <a:solidFill>
                  <a:srgbClr val="002060"/>
                </a:solidFill>
                <a:latin typeface="Calibri" pitchFamily="34" charset="0"/>
              </a:rPr>
              <a:t>Legea cu privire la Secretul comercial</a:t>
            </a:r>
            <a:r>
              <a:rPr lang="ro-RO" sz="2000" b="0" i="1" dirty="0" smtClean="0">
                <a:solidFill>
                  <a:srgbClr val="002060"/>
                </a:solidFill>
                <a:latin typeface="Calibri" pitchFamily="34" charset="0"/>
              </a:rPr>
              <a:t> nr. 171-XIII din 6 iulie 1994</a:t>
            </a:r>
          </a:p>
          <a:p>
            <a:pPr algn="just">
              <a:spcAft>
                <a:spcPts val="300"/>
              </a:spcAft>
            </a:pPr>
            <a:r>
              <a:rPr lang="ro-RO" sz="2000" b="0" i="1" u="sng" dirty="0" smtClean="0">
                <a:solidFill>
                  <a:srgbClr val="002060"/>
                </a:solidFill>
                <a:latin typeface="Calibri" pitchFamily="34" charset="0"/>
                <a:hlinkClick r:id="rId9"/>
              </a:rPr>
              <a:t>http://lex.justice.md/index.php?action=view&amp;view=doc&amp;id=312792</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spcAft>
                <a:spcPts val="300"/>
              </a:spcAft>
              <a:buFont typeface="Wingdings" pitchFamily="2" charset="2"/>
              <a:buChar char="§"/>
            </a:pPr>
            <a:r>
              <a:rPr lang="ro-RO" sz="2000" i="1" dirty="0" smtClean="0">
                <a:solidFill>
                  <a:srgbClr val="002060"/>
                </a:solidFill>
                <a:latin typeface="Calibri" pitchFamily="34" charset="0"/>
              </a:rPr>
              <a:t>Legea cu privire la Secretul de stat </a:t>
            </a:r>
            <a:r>
              <a:rPr lang="ro-RO" sz="2000" b="0" i="1" dirty="0" smtClean="0">
                <a:solidFill>
                  <a:srgbClr val="002060"/>
                </a:solidFill>
                <a:latin typeface="Calibri" pitchFamily="34" charset="0"/>
              </a:rPr>
              <a:t>nr. 245-XVI din 27 noiembrie 2008</a:t>
            </a:r>
          </a:p>
          <a:p>
            <a:pPr algn="just">
              <a:spcAft>
                <a:spcPts val="300"/>
              </a:spcAft>
            </a:pPr>
            <a:r>
              <a:rPr lang="ro-RO" sz="2000" b="0" i="1" u="sng" dirty="0" smtClean="0">
                <a:solidFill>
                  <a:srgbClr val="002060"/>
                </a:solidFill>
                <a:latin typeface="Calibri" pitchFamily="34" charset="0"/>
                <a:hlinkClick r:id="rId10"/>
              </a:rPr>
              <a:t>http://lex.justice.md/md/330847/</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spcAft>
                <a:spcPts val="300"/>
              </a:spcAft>
              <a:buFont typeface="Wingdings" pitchFamily="2" charset="2"/>
              <a:buChar char="§"/>
            </a:pPr>
            <a:r>
              <a:rPr lang="ro-RO" sz="2000" i="1" dirty="0" smtClean="0">
                <a:solidFill>
                  <a:srgbClr val="002060"/>
                </a:solidFill>
                <a:latin typeface="Calibri" pitchFamily="34" charset="0"/>
              </a:rPr>
              <a:t>Legea cu privire la Conflictul de Interese </a:t>
            </a:r>
            <a:r>
              <a:rPr lang="ro-RO" sz="2000" b="0" i="1" dirty="0" smtClean="0">
                <a:solidFill>
                  <a:srgbClr val="002060"/>
                </a:solidFill>
                <a:latin typeface="Calibri" pitchFamily="34" charset="0"/>
              </a:rPr>
              <a:t>nr. 16-XVI din 15 februarie 2008</a:t>
            </a:r>
          </a:p>
          <a:p>
            <a:pPr algn="just">
              <a:spcAft>
                <a:spcPts val="300"/>
              </a:spcAft>
            </a:pPr>
            <a:r>
              <a:rPr lang="ro-RO" sz="2000" b="0" i="1" u="sng" dirty="0" smtClean="0">
                <a:solidFill>
                  <a:srgbClr val="002060"/>
                </a:solidFill>
                <a:latin typeface="Calibri" pitchFamily="34" charset="0"/>
                <a:hlinkClick r:id="rId11"/>
              </a:rPr>
              <a:t>http://lex.justice.md/md/%20327989/</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spcAft>
                <a:spcPts val="300"/>
              </a:spcAft>
              <a:buFont typeface="Wingdings" pitchFamily="2" charset="2"/>
              <a:buChar char="§"/>
            </a:pPr>
            <a:r>
              <a:rPr lang="ro-RO" sz="2000" i="1" dirty="0" smtClean="0">
                <a:solidFill>
                  <a:srgbClr val="002060"/>
                </a:solidFill>
                <a:latin typeface="Calibri" pitchFamily="34" charset="0"/>
              </a:rPr>
              <a:t>Legea Concurenței</a:t>
            </a:r>
            <a:r>
              <a:rPr lang="ro-RO" sz="2000" b="0" i="1" dirty="0" smtClean="0">
                <a:solidFill>
                  <a:srgbClr val="002060"/>
                </a:solidFill>
                <a:latin typeface="Calibri" pitchFamily="34" charset="0"/>
              </a:rPr>
              <a:t> nr. 183 din 11.07.2012 </a:t>
            </a:r>
          </a:p>
          <a:p>
            <a:pPr algn="just">
              <a:spcAft>
                <a:spcPts val="300"/>
              </a:spcAft>
            </a:pPr>
            <a:r>
              <a:rPr lang="ro-RO" sz="2000" b="0" i="1" u="sng" dirty="0" smtClean="0">
                <a:solidFill>
                  <a:srgbClr val="002060"/>
                </a:solidFill>
                <a:latin typeface="Calibri" pitchFamily="34" charset="0"/>
                <a:hlinkClick r:id="rId12"/>
              </a:rPr>
              <a:t>http://lex.justice.md/index.php?action=view&amp;view=doc&amp;lang=1&amp;id=344792</a:t>
            </a:r>
            <a:r>
              <a:rPr lang="en-US" sz="2000" b="0" i="1" dirty="0" smtClean="0">
                <a:solidFill>
                  <a:srgbClr val="002060"/>
                </a:solidFill>
                <a:latin typeface="Calibri" pitchFamily="34" charset="0"/>
              </a:rPr>
              <a:t> </a:t>
            </a:r>
            <a:endParaRPr lang="ro-RO" sz="2000" b="0" i="1" dirty="0">
              <a:solidFill>
                <a:srgbClr val="002060"/>
              </a:solidFill>
              <a:latin typeface="Calibri" pitchFamily="34" charset="0"/>
            </a:endParaRPr>
          </a:p>
        </p:txBody>
      </p:sp>
      <p:sp>
        <p:nvSpPr>
          <p:cNvPr id="11" name="Rectangle 10"/>
          <p:cNvSpPr/>
          <p:nvPr/>
        </p:nvSpPr>
        <p:spPr>
          <a:xfrm>
            <a:off x="0" y="1509486"/>
            <a:ext cx="9144000" cy="923330"/>
          </a:xfrm>
          <a:prstGeom prst="rect">
            <a:avLst/>
          </a:prstGeom>
        </p:spPr>
        <p:txBody>
          <a:bodyPr wrap="square">
            <a:spAutoFit/>
          </a:bodyPr>
          <a:lstStyle/>
          <a:p>
            <a:pPr lvl="0" algn="ctr"/>
            <a:r>
              <a:rPr lang="ru-RU" sz="2700" dirty="0" smtClean="0">
                <a:solidFill>
                  <a:schemeClr val="tx1"/>
                </a:solidFill>
                <a:latin typeface="Calibri" pitchFamily="34" charset="0"/>
                <a:cs typeface="Calibri" pitchFamily="34" charset="0"/>
              </a:rPr>
              <a:t>Дополнительное национальное законодательство, касающееся государственных закупок</a:t>
            </a:r>
            <a:endParaRPr lang="ro-RO" sz="27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347415"/>
            <a:ext cx="8702138" cy="4401205"/>
          </a:xfrm>
          <a:prstGeom prst="rect">
            <a:avLst/>
          </a:prstGeom>
        </p:spPr>
        <p:txBody>
          <a:bodyPr wrap="square">
            <a:spAutoFit/>
          </a:bodyPr>
          <a:lstStyle/>
          <a:p>
            <a:pPr marL="342900" marR="0" lvl="0" indent="-342900" algn="just" defTabSz="91440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ro-RO" sz="2000" i="1" kern="0" dirty="0" smtClean="0">
                <a:solidFill>
                  <a:srgbClr val="002060"/>
                </a:solidFill>
                <a:latin typeface="Calibri" panose="020F0502020204030204" pitchFamily="34" charset="0"/>
              </a:rPr>
              <a:t>Directiva 2014/24/UE </a:t>
            </a:r>
            <a:r>
              <a:rPr lang="ro-RO" sz="2000" b="0" i="1" kern="0" dirty="0" smtClean="0">
                <a:solidFill>
                  <a:srgbClr val="002060"/>
                </a:solidFill>
                <a:latin typeface="Calibri" panose="020F0502020204030204" pitchFamily="34" charset="0"/>
              </a:rPr>
              <a:t>a Parlamentului European şi a Consiliului </a:t>
            </a:r>
            <a:r>
              <a:rPr lang="ro-RO" sz="2000" i="1" kern="0" dirty="0" smtClean="0">
                <a:solidFill>
                  <a:srgbClr val="002060"/>
                </a:solidFill>
                <a:latin typeface="Calibri" panose="020F0502020204030204" pitchFamily="34" charset="0"/>
              </a:rPr>
              <a:t>din 26 februarie 2014 </a:t>
            </a:r>
            <a:r>
              <a:rPr lang="ro-RO" sz="2000" b="0" i="1" kern="0" dirty="0" smtClean="0">
                <a:solidFill>
                  <a:srgbClr val="002060"/>
                </a:solidFill>
                <a:latin typeface="Calibri" panose="020F0502020204030204" pitchFamily="34" charset="0"/>
              </a:rPr>
              <a:t>privind achiziţiile publice şi de abrogare a Directivei 2004/18/CE J.O. L 94/65 (Directiva privind sectorul public)</a:t>
            </a:r>
          </a:p>
          <a:p>
            <a:pPr marL="342900" marR="0" lvl="0" indent="-342900" algn="just" defTabSz="91440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ro-RO" sz="2000" i="1" kern="0" dirty="0" smtClean="0">
                <a:solidFill>
                  <a:srgbClr val="002060"/>
                </a:solidFill>
                <a:latin typeface="Calibri" panose="020F0502020204030204" pitchFamily="34" charset="0"/>
              </a:rPr>
              <a:t>Directiva 2014/25/UE</a:t>
            </a:r>
            <a:r>
              <a:rPr lang="ro-RO" sz="2000" b="0" i="1" kern="0" dirty="0" smtClean="0">
                <a:solidFill>
                  <a:srgbClr val="002060"/>
                </a:solidFill>
                <a:latin typeface="Calibri" panose="020F0502020204030204" pitchFamily="34" charset="0"/>
              </a:rPr>
              <a:t> a Parlamentului European şi a Consiliului </a:t>
            </a:r>
            <a:r>
              <a:rPr lang="ro-RO" sz="2000" i="1" kern="0" dirty="0" smtClean="0">
                <a:solidFill>
                  <a:srgbClr val="002060"/>
                </a:solidFill>
                <a:latin typeface="Calibri" panose="020F0502020204030204" pitchFamily="34" charset="0"/>
              </a:rPr>
              <a:t>din 26 februarie 2014 </a:t>
            </a:r>
            <a:r>
              <a:rPr lang="ro-RO" sz="2000" b="0" i="1" kern="0" dirty="0" smtClean="0">
                <a:solidFill>
                  <a:srgbClr val="002060"/>
                </a:solidFill>
                <a:latin typeface="Calibri" panose="020F0502020204030204" pitchFamily="34" charset="0"/>
              </a:rPr>
              <a:t>privind achiziţiile efectuate de entităţile care îşi desfăşoară activitatea în sectoarele apei, energiei, transporturilor şi serviciilor poştale şi de abrogare a Directivei 2004/17 /CE J.O. L 94/243 (Directiva privind utilităţile)</a:t>
            </a:r>
          </a:p>
          <a:p>
            <a:pPr marL="342900" marR="0" lvl="0" indent="-342900" algn="just" defTabSz="91440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ro-RO" sz="2000" i="1" kern="0" dirty="0" smtClean="0">
                <a:solidFill>
                  <a:srgbClr val="002060"/>
                </a:solidFill>
                <a:latin typeface="Calibri" panose="020F0502020204030204" pitchFamily="34" charset="0"/>
              </a:rPr>
              <a:t>Directiva 92/13/CEE din 25 februarie 1992 </a:t>
            </a:r>
            <a:r>
              <a:rPr lang="ro-RO" sz="2000" b="0" i="1" kern="0" dirty="0" smtClean="0">
                <a:solidFill>
                  <a:srgbClr val="002060"/>
                </a:solidFill>
                <a:latin typeface="Calibri" panose="020F0502020204030204" pitchFamily="34" charset="0"/>
              </a:rPr>
              <a:t>privind coordonarea legilor, regulamentelor şi prevederilor administrative referitoare la aplicarea normelor comunitare cu privire la procedurile de achiziţii publice ale entităţilor care desfăşoară activităţi în sectoarele apei, energiei, transporturilor şi telecomunicaţiilor, J.O. 1992 L76/14, cu modificări (Directiva privind căile de atac în achiziţiile de utilităţi)</a:t>
            </a:r>
            <a:endParaRPr lang="ro-RO" sz="2000" b="0" i="1" kern="0" dirty="0">
              <a:solidFill>
                <a:srgbClr val="002060"/>
              </a:solidFill>
              <a:latin typeface="Calibri" panose="020F0502020204030204" pitchFamily="34" charset="0"/>
            </a:endParaRPr>
          </a:p>
        </p:txBody>
      </p:sp>
      <p:sp>
        <p:nvSpPr>
          <p:cNvPr id="11" name="Rectangle 10"/>
          <p:cNvSpPr/>
          <p:nvPr/>
        </p:nvSpPr>
        <p:spPr>
          <a:xfrm>
            <a:off x="0" y="1509486"/>
            <a:ext cx="9144000" cy="954107"/>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Международное законодательство, регулирующее государственные закупки</a:t>
            </a:r>
            <a:endParaRPr lang="ro-RO" sz="2800"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470244"/>
            <a:ext cx="8592457" cy="4016484"/>
          </a:xfrm>
          <a:prstGeom prst="rect">
            <a:avLst/>
          </a:prstGeom>
        </p:spPr>
        <p:txBody>
          <a:bodyPr wrap="square">
            <a:spAutoFit/>
          </a:bodyPr>
          <a:lstStyle/>
          <a:p>
            <a:pPr marL="342900" lvl="0" indent="-342900" algn="just">
              <a:spcBef>
                <a:spcPts val="0"/>
              </a:spcBef>
              <a:spcAft>
                <a:spcPts val="600"/>
              </a:spcAft>
              <a:buFont typeface="Wingdings" pitchFamily="2" charset="2"/>
              <a:buChar char="Ø"/>
              <a:defRPr/>
            </a:pPr>
            <a:r>
              <a:rPr lang="ro-RO" sz="2000" i="1" dirty="0" smtClean="0">
                <a:solidFill>
                  <a:srgbClr val="002060"/>
                </a:solidFill>
                <a:latin typeface="Calibri" panose="020F0502020204030204" pitchFamily="34" charset="0"/>
              </a:rPr>
              <a:t>Directiva 2014/23/UE </a:t>
            </a:r>
            <a:r>
              <a:rPr lang="ro-RO" sz="2000" b="0" i="1" dirty="0" smtClean="0">
                <a:solidFill>
                  <a:srgbClr val="002060"/>
                </a:solidFill>
                <a:latin typeface="Calibri" panose="020F0502020204030204" pitchFamily="34" charset="0"/>
              </a:rPr>
              <a:t>a Parlamentului European şi a Consiliului din </a:t>
            </a:r>
            <a:r>
              <a:rPr lang="ro-RO" sz="2000" i="1" dirty="0" smtClean="0">
                <a:solidFill>
                  <a:srgbClr val="002060"/>
                </a:solidFill>
                <a:latin typeface="Calibri" panose="020F0502020204030204" pitchFamily="34" charset="0"/>
              </a:rPr>
              <a:t>26 februarie 2014</a:t>
            </a:r>
            <a:r>
              <a:rPr lang="ro-RO" sz="2000" b="0" i="1" dirty="0" smtClean="0">
                <a:solidFill>
                  <a:srgbClr val="002060"/>
                </a:solidFill>
                <a:latin typeface="Calibri" panose="020F0502020204030204" pitchFamily="34" charset="0"/>
              </a:rPr>
              <a:t> privind atribuirea contractelor de concesiune J.O. L 94/1 (Directiva privind concesiunile);</a:t>
            </a:r>
          </a:p>
          <a:p>
            <a:pPr marL="342900" lvl="0" indent="-342900" algn="just">
              <a:spcBef>
                <a:spcPts val="0"/>
              </a:spcBef>
              <a:spcAft>
                <a:spcPts val="600"/>
              </a:spcAft>
              <a:buFont typeface="Wingdings" pitchFamily="2" charset="2"/>
              <a:buChar char="Ø"/>
              <a:defRPr/>
            </a:pPr>
            <a:r>
              <a:rPr lang="ro-RO" sz="2000" i="1" dirty="0" smtClean="0">
                <a:solidFill>
                  <a:srgbClr val="002060"/>
                </a:solidFill>
                <a:latin typeface="Calibri" panose="020F0502020204030204" pitchFamily="34" charset="0"/>
              </a:rPr>
              <a:t>Directiva 89/665/CEE </a:t>
            </a:r>
            <a:r>
              <a:rPr lang="ro-RO" sz="2000" b="0" i="1" dirty="0" smtClean="0">
                <a:solidFill>
                  <a:srgbClr val="002060"/>
                </a:solidFill>
                <a:latin typeface="Calibri" panose="020F0502020204030204" pitchFamily="34" charset="0"/>
              </a:rPr>
              <a:t>din</a:t>
            </a:r>
            <a:r>
              <a:rPr lang="ro-RO" sz="2000" i="1" dirty="0" smtClean="0">
                <a:solidFill>
                  <a:srgbClr val="002060"/>
                </a:solidFill>
                <a:latin typeface="Calibri" panose="020F0502020204030204" pitchFamily="34" charset="0"/>
              </a:rPr>
              <a:t> 21 decembrie 1989 </a:t>
            </a:r>
            <a:r>
              <a:rPr lang="ro-RO" sz="2000" b="0" i="1" dirty="0" smtClean="0">
                <a:solidFill>
                  <a:srgbClr val="002060"/>
                </a:solidFill>
                <a:latin typeface="Calibri" panose="020F0502020204030204" pitchFamily="34" charset="0"/>
              </a:rPr>
              <a:t>privind coordonarea legilor, regulamentelor şi prevederilor administrative referitoare la aplicarea căilor de atac la atribuirea contractelor publice de bunuri şi lucrări publice, J.O. 1989 L395/33, cu modificări (Directiva privind căile de atac în sectorul public);</a:t>
            </a:r>
          </a:p>
          <a:p>
            <a:pPr marL="342900" lvl="0" indent="-342900" algn="just">
              <a:spcBef>
                <a:spcPts val="0"/>
              </a:spcBef>
              <a:spcAft>
                <a:spcPts val="600"/>
              </a:spcAft>
              <a:buFont typeface="Wingdings" pitchFamily="2" charset="2"/>
              <a:buChar char="Ø"/>
              <a:defRPr/>
            </a:pPr>
            <a:r>
              <a:rPr lang="ro-RO" sz="2000" i="1" dirty="0" smtClean="0">
                <a:solidFill>
                  <a:srgbClr val="002060"/>
                </a:solidFill>
                <a:latin typeface="Calibri" panose="020F0502020204030204" pitchFamily="34" charset="0"/>
              </a:rPr>
              <a:t>Directiva 2007/66/CE </a:t>
            </a:r>
            <a:r>
              <a:rPr lang="ro-RO" sz="2000" b="0" i="1" dirty="0" smtClean="0">
                <a:solidFill>
                  <a:srgbClr val="002060"/>
                </a:solidFill>
                <a:latin typeface="Calibri" panose="020F0502020204030204" pitchFamily="34" charset="0"/>
              </a:rPr>
              <a:t>din </a:t>
            </a:r>
            <a:r>
              <a:rPr lang="ro-RO" sz="2000" i="1" dirty="0" smtClean="0">
                <a:solidFill>
                  <a:srgbClr val="002060"/>
                </a:solidFill>
                <a:latin typeface="Calibri" panose="020F0502020204030204" pitchFamily="34" charset="0"/>
              </a:rPr>
              <a:t>11 decembrie 2007</a:t>
            </a:r>
            <a:r>
              <a:rPr lang="ro-RO" sz="2000" b="0" i="1" dirty="0" smtClean="0">
                <a:solidFill>
                  <a:srgbClr val="002060"/>
                </a:solidFill>
                <a:latin typeface="Calibri" panose="020F0502020204030204" pitchFamily="34" charset="0"/>
              </a:rPr>
              <a:t>, de modificare a directivelor Consiliului 89/665/CEE şi 92/13/CEE în ceea ce priveşte ameliorarea eficacităţii căilor de atac în materie de atribuire a contractelor de achiziţii publice J.O. L335;</a:t>
            </a:r>
          </a:p>
          <a:p>
            <a:pPr marL="342900" lvl="0" indent="-342900" algn="just">
              <a:spcBef>
                <a:spcPts val="0"/>
              </a:spcBef>
              <a:spcAft>
                <a:spcPts val="600"/>
              </a:spcAft>
              <a:buFont typeface="Wingdings" pitchFamily="2" charset="2"/>
              <a:buChar char="Ø"/>
              <a:defRPr/>
            </a:pPr>
            <a:r>
              <a:rPr lang="ro-RO" sz="2000" i="1" dirty="0" smtClean="0">
                <a:solidFill>
                  <a:srgbClr val="002060"/>
                </a:solidFill>
                <a:latin typeface="Calibri" panose="020F0502020204030204" pitchFamily="34" charset="0"/>
              </a:rPr>
              <a:t>Acordul revizuit al OMC din 30 martie 2012 privind achizițiile publice.</a:t>
            </a:r>
            <a:endParaRPr lang="ro-RO" sz="2000" i="1" dirty="0">
              <a:solidFill>
                <a:srgbClr val="002060"/>
              </a:solidFill>
              <a:latin typeface="Calibri" panose="020F0502020204030204" pitchFamily="34" charset="0"/>
            </a:endParaRPr>
          </a:p>
        </p:txBody>
      </p:sp>
      <p:sp>
        <p:nvSpPr>
          <p:cNvPr id="11" name="Rectangle 10"/>
          <p:cNvSpPr/>
          <p:nvPr/>
        </p:nvSpPr>
        <p:spPr>
          <a:xfrm>
            <a:off x="0" y="1509486"/>
            <a:ext cx="9144000" cy="954107"/>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Международное законодательство, регулирующее государственные закупки</a:t>
            </a:r>
            <a:endParaRPr lang="ro-RO" sz="2800"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183642"/>
            <a:ext cx="8592457" cy="2308324"/>
          </a:xfrm>
          <a:prstGeom prst="rect">
            <a:avLst/>
          </a:prstGeom>
        </p:spPr>
        <p:txBody>
          <a:bodyPr wrap="square">
            <a:spAutoFit/>
          </a:bodyPr>
          <a:lstStyle/>
          <a:p>
            <a:pPr algn="just"/>
            <a:r>
              <a:rPr lang="ru-RU" sz="2400" b="0" i="1" dirty="0" smtClean="0">
                <a:solidFill>
                  <a:schemeClr val="tx1"/>
                </a:solidFill>
                <a:latin typeface="Calibri" pitchFamily="34" charset="0"/>
                <a:cs typeface="Calibri" pitchFamily="34" charset="0"/>
              </a:rPr>
              <a:t>Предметом государственных закупок - является </a:t>
            </a:r>
            <a:r>
              <a:rPr lang="ru-RU" sz="2400" i="1" dirty="0" smtClean="0">
                <a:solidFill>
                  <a:schemeClr val="tx1"/>
                </a:solidFill>
                <a:latin typeface="Calibri" pitchFamily="34" charset="0"/>
                <a:cs typeface="Calibri" pitchFamily="34" charset="0"/>
              </a:rPr>
              <a:t>договор</a:t>
            </a:r>
            <a:r>
              <a:rPr lang="ru-RU" sz="2400" b="0" i="1" dirty="0" smtClean="0">
                <a:solidFill>
                  <a:schemeClr val="tx1"/>
                </a:solidFill>
                <a:latin typeface="Calibri" pitchFamily="34" charset="0"/>
                <a:cs typeface="Calibri" pitchFamily="34" charset="0"/>
              </a:rPr>
              <a:t> о государственных закупках, который является правовым инструментом, с помощью которого договаривающиеся органы заключают коммерческие отношения с экономическими операторами в целях удовлетворения их потребностей в товарах, работах или услугах.</a:t>
            </a:r>
            <a:endParaRPr lang="ro-RO" sz="2400" b="0" i="1" dirty="0" smtClean="0">
              <a:solidFill>
                <a:schemeClr val="tx1"/>
              </a:solidFill>
              <a:latin typeface="Calibri" pitchFamily="34" charset="0"/>
              <a:cs typeface="Calibri" pitchFamily="34" charset="0"/>
            </a:endParaRPr>
          </a:p>
        </p:txBody>
      </p:sp>
      <p:sp>
        <p:nvSpPr>
          <p:cNvPr id="11" name="Rectangle 10"/>
          <p:cNvSpPr/>
          <p:nvPr/>
        </p:nvSpPr>
        <p:spPr>
          <a:xfrm>
            <a:off x="0" y="1654628"/>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Объект государственных закупок</a:t>
            </a:r>
            <a:endParaRPr lang="ro-RO" sz="2800" dirty="0" smtClean="0">
              <a:solidFill>
                <a:schemeClr val="tx1"/>
              </a:solidFill>
              <a:latin typeface="Calibri" pitchFamily="34" charset="0"/>
              <a:cs typeface="Calibri" pitchFamily="34" charset="0"/>
            </a:endParaRPr>
          </a:p>
        </p:txBody>
      </p:sp>
      <p:pic>
        <p:nvPicPr>
          <p:cNvPr id="1028" name="Picture 4" descr="C:\Users\Nadia\Desktop\Seminare\backgrounds ppt\contract.jpg"/>
          <p:cNvPicPr>
            <a:picLocks noChangeAspect="1" noChangeArrowheads="1"/>
          </p:cNvPicPr>
          <p:nvPr/>
        </p:nvPicPr>
        <p:blipFill>
          <a:blip r:embed="rId7" cstate="print"/>
          <a:srcRect/>
          <a:stretch>
            <a:fillRect/>
          </a:stretch>
        </p:blipFill>
        <p:spPr bwMode="auto">
          <a:xfrm>
            <a:off x="2875019" y="4524866"/>
            <a:ext cx="3546884" cy="2093647"/>
          </a:xfrm>
          <a:prstGeom prst="rect">
            <a:avLst/>
          </a:prstGeom>
          <a:noFill/>
        </p:spPr>
      </p:pic>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224726"/>
            <a:ext cx="8592457" cy="3416320"/>
          </a:xfrm>
          <a:prstGeom prst="rect">
            <a:avLst/>
          </a:prstGeom>
        </p:spPr>
        <p:txBody>
          <a:bodyPr wrap="square">
            <a:spAutoFit/>
          </a:bodyPr>
          <a:lstStyle/>
          <a:p>
            <a:pPr algn="just">
              <a:spcAft>
                <a:spcPts val="1200"/>
              </a:spcAft>
              <a:buFont typeface="Wingdings" pitchFamily="2" charset="2"/>
              <a:buChar char="ü"/>
            </a:pPr>
            <a:r>
              <a:rPr lang="ru-RU" sz="2400" b="0" i="1" dirty="0" smtClean="0">
                <a:solidFill>
                  <a:schemeClr val="tx1"/>
                </a:solidFill>
                <a:latin typeface="Calibri" pitchFamily="34" charset="0"/>
                <a:cs typeface="Calibri" pitchFamily="34" charset="0"/>
              </a:rPr>
              <a:t> договор о государственных закупках </a:t>
            </a:r>
            <a:r>
              <a:rPr lang="ru-RU" sz="2400" i="1" dirty="0" smtClean="0">
                <a:solidFill>
                  <a:schemeClr val="tx1"/>
                </a:solidFill>
                <a:latin typeface="Calibri" pitchFamily="34" charset="0"/>
                <a:cs typeface="Calibri" pitchFamily="34" charset="0"/>
              </a:rPr>
              <a:t>товаров</a:t>
            </a:r>
            <a:r>
              <a:rPr lang="ru-RU" sz="2400" b="0" i="1" dirty="0" smtClean="0">
                <a:solidFill>
                  <a:schemeClr val="tx1"/>
                </a:solidFill>
                <a:latin typeface="Calibri" pitchFamily="34" charset="0"/>
                <a:cs typeface="Calibri" pitchFamily="34" charset="0"/>
              </a:rPr>
              <a:t> – договор о государственных закупках, иной нежели договоры о государственных закупках работ, предметом которого является закупка товаров, их приобретение в рассрочку, наем или лизинг, с возможностью или без возможности выкупа. Договор о государственных закупках, предметом которого является поставка продукции и который включает к тому же работы по монтажу и установке, считается договором о государственных закупках товаров;   </a:t>
            </a:r>
            <a:endParaRPr lang="ro-RO" sz="2400" b="0" i="1" dirty="0">
              <a:solidFill>
                <a:schemeClr val="tx1"/>
              </a:solidFill>
              <a:latin typeface="Calibri" pitchFamily="34" charset="0"/>
              <a:cs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Тип договора о государственных закупках по объекту</a:t>
            </a:r>
            <a:endParaRPr lang="ro-RO" sz="2800"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187020"/>
            <a:ext cx="8824686" cy="4678204"/>
          </a:xfrm>
          <a:prstGeom prst="rect">
            <a:avLst/>
          </a:prstGeom>
        </p:spPr>
        <p:txBody>
          <a:bodyPr wrap="square">
            <a:spAutoFit/>
          </a:bodyPr>
          <a:lstStyle/>
          <a:p>
            <a:pPr algn="just">
              <a:spcAft>
                <a:spcPts val="1200"/>
              </a:spcAft>
              <a:buFont typeface="Wingdings" pitchFamily="2" charset="2"/>
              <a:buChar char="ü"/>
            </a:pPr>
            <a:r>
              <a:rPr lang="ru-RU" sz="2400" b="0" i="1" dirty="0" smtClean="0">
                <a:solidFill>
                  <a:schemeClr val="tx1"/>
                </a:solidFill>
                <a:latin typeface="Calibri" pitchFamily="34" charset="0"/>
                <a:cs typeface="Calibri" pitchFamily="34" charset="0"/>
              </a:rPr>
              <a:t>   договор о государственных закупках </a:t>
            </a:r>
            <a:r>
              <a:rPr lang="ru-RU" sz="2400" i="1" dirty="0" smtClean="0">
                <a:solidFill>
                  <a:schemeClr val="tx1"/>
                </a:solidFill>
                <a:latin typeface="Calibri" pitchFamily="34" charset="0"/>
                <a:cs typeface="Calibri" pitchFamily="34" charset="0"/>
              </a:rPr>
              <a:t>работ</a:t>
            </a:r>
            <a:r>
              <a:rPr lang="ru-RU" sz="2400" b="0" i="1" dirty="0" smtClean="0">
                <a:solidFill>
                  <a:schemeClr val="tx1"/>
                </a:solidFill>
                <a:latin typeface="Calibri" pitchFamily="34" charset="0"/>
                <a:cs typeface="Calibri" pitchFamily="34" charset="0"/>
              </a:rPr>
              <a:t> – договор о государственных закупках, предметом которого является либо выполнение, либо проектирование и выполнение работ, связанных с видами деятельности, указанными в приложении 1</a:t>
            </a:r>
            <a:r>
              <a:rPr lang="ru-RU" sz="2400" b="0" i="1" baseline="30000" dirty="0" smtClean="0">
                <a:solidFill>
                  <a:schemeClr val="tx1"/>
                </a:solidFill>
                <a:latin typeface="Calibri" pitchFamily="34" charset="0"/>
                <a:cs typeface="Calibri" pitchFamily="34" charset="0"/>
              </a:rPr>
              <a:t>1</a:t>
            </a:r>
            <a:r>
              <a:rPr lang="en-US" sz="2400" b="0" i="1" baseline="30000" dirty="0" smtClean="0">
                <a:solidFill>
                  <a:schemeClr val="tx1"/>
                </a:solidFill>
                <a:latin typeface="Calibri" pitchFamily="34" charset="0"/>
                <a:cs typeface="Calibri" pitchFamily="34" charset="0"/>
              </a:rPr>
              <a:t> </a:t>
            </a:r>
            <a:r>
              <a:rPr lang="ru-RU" sz="2400" b="0" i="1" dirty="0" smtClean="0">
                <a:solidFill>
                  <a:schemeClr val="tx1"/>
                </a:solidFill>
                <a:latin typeface="Calibri" pitchFamily="34" charset="0"/>
                <a:cs typeface="Calibri" pitchFamily="34" charset="0"/>
              </a:rPr>
              <a:t>закона 131/2015, или строительства, либо выполнение любыми методами какого-либо строительства, отвечающего требованиям, установленным закупающим органом;</a:t>
            </a:r>
            <a:endParaRPr lang="en-US" sz="2400" b="0" i="1" dirty="0" smtClean="0">
              <a:solidFill>
                <a:schemeClr val="tx1"/>
              </a:solidFill>
              <a:latin typeface="Calibri" pitchFamily="34" charset="0"/>
              <a:cs typeface="Calibri" pitchFamily="34" charset="0"/>
            </a:endParaRPr>
          </a:p>
          <a:p>
            <a:pPr algn="just">
              <a:spcAft>
                <a:spcPts val="1200"/>
              </a:spcAft>
              <a:buFont typeface="Wingdings" pitchFamily="2" charset="2"/>
              <a:buChar char="ü"/>
            </a:pPr>
            <a:r>
              <a:rPr lang="ru-RU" sz="2400" b="0" i="1" dirty="0" smtClean="0">
                <a:solidFill>
                  <a:schemeClr val="tx1"/>
                </a:solidFill>
                <a:latin typeface="Calibri" pitchFamily="34" charset="0"/>
                <a:cs typeface="Calibri" pitchFamily="34" charset="0"/>
              </a:rPr>
              <a:t>  договор о государственных закупках </a:t>
            </a:r>
            <a:r>
              <a:rPr lang="ru-RU" sz="2400" i="1" dirty="0" smtClean="0">
                <a:solidFill>
                  <a:schemeClr val="tx1"/>
                </a:solidFill>
                <a:latin typeface="Calibri" pitchFamily="34" charset="0"/>
                <a:cs typeface="Calibri" pitchFamily="34" charset="0"/>
              </a:rPr>
              <a:t>услуг </a:t>
            </a:r>
            <a:r>
              <a:rPr lang="ru-RU" sz="2400" b="0" i="1" dirty="0" smtClean="0">
                <a:solidFill>
                  <a:schemeClr val="tx1"/>
                </a:solidFill>
                <a:latin typeface="Calibri" pitchFamily="34" charset="0"/>
                <a:cs typeface="Calibri" pitchFamily="34" charset="0"/>
              </a:rPr>
              <a:t>– договор о государственных закупках, иной нежели договоры о государственных закупках работ или товаров, предметом которого является оказание услуг, как это предусмотрено в приложениях 1 и 2 закона 131/2015</a:t>
            </a:r>
            <a:r>
              <a:rPr lang="ru-RU" sz="2400" b="0" dirty="0" smtClean="0">
                <a:solidFill>
                  <a:schemeClr val="tx1"/>
                </a:solidFill>
                <a:latin typeface="Calibri" pitchFamily="34" charset="0"/>
                <a:cs typeface="Calibri" pitchFamily="34" charset="0"/>
              </a:rPr>
              <a:t>. </a:t>
            </a:r>
            <a:endParaRPr lang="ro-RO" sz="2400" b="0" dirty="0">
              <a:solidFill>
                <a:schemeClr val="tx1"/>
              </a:solidFill>
              <a:latin typeface="Calibri" pitchFamily="34" charset="0"/>
              <a:cs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Тип договора о государственных закупках по объекту</a:t>
            </a:r>
            <a:endParaRPr lang="ro-RO" sz="2800"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Основные участники системы государственных закупок</a:t>
            </a:r>
            <a:endParaRPr lang="ro-RO" sz="2800" dirty="0" smtClean="0">
              <a:solidFill>
                <a:schemeClr val="tx1"/>
              </a:solidFill>
              <a:latin typeface="Calibri" pitchFamily="34" charset="0"/>
              <a:cs typeface="Calibri" pitchFamily="34" charset="0"/>
            </a:endParaRPr>
          </a:p>
        </p:txBody>
      </p:sp>
      <p:graphicFrame>
        <p:nvGraphicFramePr>
          <p:cNvPr id="12" name="Diagram 11"/>
          <p:cNvGraphicFramePr/>
          <p:nvPr/>
        </p:nvGraphicFramePr>
        <p:xfrm>
          <a:off x="1461154" y="1973943"/>
          <a:ext cx="6174557" cy="46059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 name="Rectangle 12"/>
          <p:cNvSpPr/>
          <p:nvPr/>
        </p:nvSpPr>
        <p:spPr>
          <a:xfrm>
            <a:off x="1659117" y="6074230"/>
            <a:ext cx="4279769" cy="400110"/>
          </a:xfrm>
          <a:prstGeom prst="rect">
            <a:avLst/>
          </a:prstGeom>
        </p:spPr>
        <p:txBody>
          <a:bodyPr wrap="square">
            <a:spAutoFit/>
          </a:bodyPr>
          <a:lstStyle/>
          <a:p>
            <a:pPr lvl="0" algn="ctr">
              <a:spcBef>
                <a:spcPts val="0"/>
              </a:spcBef>
              <a:spcAft>
                <a:spcPts val="0"/>
              </a:spcAft>
              <a:defRPr/>
            </a:pPr>
            <a:r>
              <a:rPr lang="ru-RU" sz="2000" b="0" dirty="0" smtClean="0">
                <a:solidFill>
                  <a:schemeClr val="tx1"/>
                </a:solidFill>
              </a:rPr>
              <a:t>Система государственных закупок</a:t>
            </a:r>
            <a:endParaRPr lang="ro-RO" sz="2000" dirty="0" smtClean="0">
              <a:solidFill>
                <a:schemeClr val="tx1"/>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Закупающие органы</a:t>
            </a:r>
            <a:endParaRPr lang="ro-RO" sz="2800" dirty="0" smtClean="0">
              <a:solidFill>
                <a:srgbClr val="002060"/>
              </a:solidFill>
              <a:latin typeface="Calibri" pitchFamily="34" charset="0"/>
              <a:cs typeface="Calibri" pitchFamily="34" charset="0"/>
            </a:endParaRPr>
          </a:p>
        </p:txBody>
      </p:sp>
      <p:sp>
        <p:nvSpPr>
          <p:cNvPr id="12" name="Rectangle 11"/>
          <p:cNvSpPr/>
          <p:nvPr/>
        </p:nvSpPr>
        <p:spPr>
          <a:xfrm>
            <a:off x="150829" y="1725106"/>
            <a:ext cx="8993171" cy="5078313"/>
          </a:xfrm>
          <a:prstGeom prst="rect">
            <a:avLst/>
          </a:prstGeom>
        </p:spPr>
        <p:txBody>
          <a:bodyPr wrap="square">
            <a:spAutoFit/>
          </a:bodyPr>
          <a:lstStyle/>
          <a:p>
            <a:pPr algn="just">
              <a:spcAft>
                <a:spcPts val="0"/>
              </a:spcAft>
              <a:buFont typeface="Wingdings" pitchFamily="2" charset="2"/>
              <a:buChar char="Ø"/>
            </a:pPr>
            <a:r>
              <a:rPr lang="ro-RO" sz="2400" b="0" i="1" dirty="0" smtClean="0">
                <a:solidFill>
                  <a:schemeClr val="tx1"/>
                </a:solidFill>
                <a:latin typeface="Calibri" pitchFamily="34" charset="0"/>
                <a:cs typeface="Calibri" pitchFamily="34" charset="0"/>
              </a:rPr>
              <a:t> </a:t>
            </a:r>
            <a:r>
              <a:rPr lang="ru-RU" sz="2400" b="0" i="1" dirty="0" smtClean="0">
                <a:solidFill>
                  <a:schemeClr val="tx1"/>
                </a:solidFill>
                <a:latin typeface="Calibri" pitchFamily="34" charset="0"/>
                <a:cs typeface="Calibri" pitchFamily="34" charset="0"/>
              </a:rPr>
              <a:t>Закупающими органами являются органы публичной власти, определенные законодательством Республики Молдова, юридические лица публичного права, объединения таких органов или лиц.</a:t>
            </a:r>
            <a:endParaRPr lang="ro-RO" sz="2400" b="0" i="1" dirty="0" smtClean="0">
              <a:solidFill>
                <a:schemeClr val="tx1"/>
              </a:solidFill>
              <a:latin typeface="Calibri" pitchFamily="34" charset="0"/>
              <a:cs typeface="Calibri" pitchFamily="34" charset="0"/>
            </a:endParaRPr>
          </a:p>
          <a:p>
            <a:pPr lvl="0" algn="just">
              <a:spcAft>
                <a:spcPts val="0"/>
              </a:spcAft>
              <a:buFont typeface="Wingdings" pitchFamily="2" charset="2"/>
              <a:buChar char="Ø"/>
            </a:pPr>
            <a:r>
              <a:rPr lang="ro-RO" sz="2400" b="0" i="1" dirty="0" smtClean="0">
                <a:solidFill>
                  <a:schemeClr val="tx1"/>
                </a:solidFill>
                <a:latin typeface="Calibri" pitchFamily="34" charset="0"/>
                <a:cs typeface="Calibri" pitchFamily="34" charset="0"/>
              </a:rPr>
              <a:t> </a:t>
            </a:r>
            <a:r>
              <a:rPr lang="ru-RU" sz="2400" b="0" i="1" dirty="0" smtClean="0">
                <a:solidFill>
                  <a:schemeClr val="tx1"/>
                </a:solidFill>
                <a:latin typeface="Calibri" pitchFamily="34" charset="0"/>
                <a:cs typeface="Calibri" pitchFamily="34" charset="0"/>
              </a:rPr>
              <a:t>Юридическим лицом публичного права может быть любая организация:</a:t>
            </a:r>
          </a:p>
          <a:p>
            <a:pPr lvl="0" algn="just"/>
            <a:r>
              <a:rPr lang="ru-RU" sz="2000" i="1" dirty="0" err="1" smtClean="0">
                <a:solidFill>
                  <a:schemeClr val="tx1"/>
                </a:solidFill>
                <a:latin typeface="Calibri" pitchFamily="34" charset="0"/>
                <a:cs typeface="Calibri" pitchFamily="34" charset="0"/>
              </a:rPr>
              <a:t>a</a:t>
            </a:r>
            <a:r>
              <a:rPr lang="ru-RU" sz="2000" i="1" dirty="0" smtClean="0">
                <a:solidFill>
                  <a:schemeClr val="tx1"/>
                </a:solidFill>
                <a:latin typeface="Calibri" pitchFamily="34" charset="0"/>
                <a:cs typeface="Calibri" pitchFamily="34" charset="0"/>
              </a:rPr>
              <a:t>)</a:t>
            </a:r>
            <a:r>
              <a:rPr lang="en-US" sz="2000" i="1" dirty="0" smtClean="0">
                <a:solidFill>
                  <a:schemeClr val="tx1"/>
                </a:solidFill>
                <a:latin typeface="Calibri" pitchFamily="34" charset="0"/>
                <a:cs typeface="Calibri" pitchFamily="34" charset="0"/>
              </a:rPr>
              <a:t> </a:t>
            </a:r>
            <a:r>
              <a:rPr lang="ru-RU" sz="2000" b="0" i="1" dirty="0" smtClean="0">
                <a:solidFill>
                  <a:schemeClr val="tx1"/>
                </a:solidFill>
                <a:latin typeface="Calibri" pitchFamily="34" charset="0"/>
                <a:cs typeface="Calibri" pitchFamily="34" charset="0"/>
              </a:rPr>
              <a:t>созданная исключительно в целях удовлетворения потребностей общественного значения и не преследующая цели получения прибыли (от производственной или коммерческой деятельности);</a:t>
            </a:r>
          </a:p>
          <a:p>
            <a:pPr lvl="0" algn="just"/>
            <a:r>
              <a:rPr lang="ru-RU" sz="2000" i="1" dirty="0" err="1" smtClean="0">
                <a:solidFill>
                  <a:schemeClr val="tx1"/>
                </a:solidFill>
                <a:latin typeface="Calibri" pitchFamily="34" charset="0"/>
                <a:cs typeface="Calibri" pitchFamily="34" charset="0"/>
              </a:rPr>
              <a:t>b</a:t>
            </a:r>
            <a:r>
              <a:rPr lang="ru-RU" sz="2000" i="1" dirty="0" smtClean="0">
                <a:solidFill>
                  <a:schemeClr val="tx1"/>
                </a:solidFill>
                <a:latin typeface="Calibri" pitchFamily="34" charset="0"/>
                <a:cs typeface="Calibri" pitchFamily="34" charset="0"/>
              </a:rPr>
              <a:t>) </a:t>
            </a:r>
            <a:r>
              <a:rPr lang="en-US" sz="2000" i="1" dirty="0" smtClean="0">
                <a:solidFill>
                  <a:schemeClr val="tx1"/>
                </a:solidFill>
                <a:latin typeface="Calibri" pitchFamily="34" charset="0"/>
                <a:cs typeface="Calibri" pitchFamily="34" charset="0"/>
              </a:rPr>
              <a:t> </a:t>
            </a:r>
            <a:r>
              <a:rPr lang="ru-RU" sz="2000" b="0" i="1" dirty="0" smtClean="0">
                <a:solidFill>
                  <a:schemeClr val="tx1"/>
                </a:solidFill>
                <a:latin typeface="Calibri" pitchFamily="34" charset="0"/>
                <a:cs typeface="Calibri" pitchFamily="34" charset="0"/>
              </a:rPr>
              <a:t>обладающая статусом юридического лица;</a:t>
            </a:r>
          </a:p>
          <a:p>
            <a:pPr lvl="0" algn="just"/>
            <a:r>
              <a:rPr lang="ru-RU" sz="2000" i="1" dirty="0" err="1" smtClean="0">
                <a:solidFill>
                  <a:schemeClr val="tx1"/>
                </a:solidFill>
                <a:latin typeface="Calibri" pitchFamily="34" charset="0"/>
                <a:cs typeface="Calibri" pitchFamily="34" charset="0"/>
              </a:rPr>
              <a:t>c</a:t>
            </a:r>
            <a:r>
              <a:rPr lang="ru-RU" sz="2000" i="1" dirty="0" smtClean="0">
                <a:solidFill>
                  <a:schemeClr val="tx1"/>
                </a:solidFill>
                <a:latin typeface="Calibri" pitchFamily="34" charset="0"/>
                <a:cs typeface="Calibri" pitchFamily="34" charset="0"/>
              </a:rPr>
              <a:t>) </a:t>
            </a:r>
            <a:r>
              <a:rPr lang="en-US" sz="2000" i="1" dirty="0" smtClean="0">
                <a:solidFill>
                  <a:schemeClr val="tx1"/>
                </a:solidFill>
                <a:latin typeface="Calibri" pitchFamily="34" charset="0"/>
                <a:cs typeface="Calibri" pitchFamily="34" charset="0"/>
              </a:rPr>
              <a:t> </a:t>
            </a:r>
            <a:r>
              <a:rPr lang="ru-RU" sz="2000" b="0" i="1" dirty="0" smtClean="0">
                <a:solidFill>
                  <a:schemeClr val="tx1"/>
                </a:solidFill>
                <a:latin typeface="Calibri" pitchFamily="34" charset="0"/>
                <a:cs typeface="Calibri" pitchFamily="34" charset="0"/>
              </a:rPr>
              <a:t>деятельность которой обеспечивается за счет государственных средств, либо управление которой подконтрольно органам публичной власти или другим юридическим лицам публичного права, либо административный, руководящий или надзорный совет которой более чем на 50 процентов состоит из членов, назначенных вышеуказанными органами или лицами.</a:t>
            </a:r>
            <a:endParaRPr lang="ro-RO" sz="2000" b="0" i="1"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Закупающие органы</a:t>
            </a:r>
            <a:endParaRPr lang="ro-RO" sz="2800" dirty="0" smtClean="0">
              <a:solidFill>
                <a:srgbClr val="002060"/>
              </a:solidFill>
              <a:latin typeface="Calibri" pitchFamily="34" charset="0"/>
              <a:cs typeface="Calibri" pitchFamily="34" charset="0"/>
            </a:endParaRPr>
          </a:p>
        </p:txBody>
      </p:sp>
      <p:sp>
        <p:nvSpPr>
          <p:cNvPr id="12" name="Rectangle 11"/>
          <p:cNvSpPr/>
          <p:nvPr/>
        </p:nvSpPr>
        <p:spPr>
          <a:xfrm>
            <a:off x="217714" y="1875935"/>
            <a:ext cx="8794311" cy="4970591"/>
          </a:xfrm>
          <a:prstGeom prst="rect">
            <a:avLst/>
          </a:prstGeom>
        </p:spPr>
        <p:txBody>
          <a:bodyPr wrap="square">
            <a:spAutoFit/>
          </a:bodyPr>
          <a:lstStyle/>
          <a:p>
            <a:pPr lvl="0" algn="just">
              <a:spcAft>
                <a:spcPts val="600"/>
              </a:spcAft>
              <a:buFont typeface="Wingdings" pitchFamily="2" charset="2"/>
              <a:buChar char="Ø"/>
            </a:pPr>
            <a:r>
              <a:rPr lang="ru-RU" sz="2400" b="0" i="1" dirty="0" smtClean="0">
                <a:solidFill>
                  <a:schemeClr val="tx1"/>
                </a:solidFill>
                <a:latin typeface="Calibri" pitchFamily="34" charset="0"/>
                <a:cs typeface="Calibri" pitchFamily="34" charset="0"/>
              </a:rPr>
              <a:t> Закупающим органом является также объединение закупающих органов, члены которого посредством гражданского правового акта выбирают из своего состава юридическое лицо, представляющее их в качестве единого закупщика в отношениях с любым экономическим оператором.</a:t>
            </a:r>
          </a:p>
          <a:p>
            <a:pPr lvl="0" algn="just">
              <a:spcAft>
                <a:spcPts val="600"/>
              </a:spcAft>
              <a:buFont typeface="Wingdings" pitchFamily="2" charset="2"/>
              <a:buChar char="Ø"/>
            </a:pPr>
            <a:r>
              <a:rPr lang="ru-RU" sz="2400" b="0" i="1" dirty="0" smtClean="0">
                <a:solidFill>
                  <a:schemeClr val="tx1"/>
                </a:solidFill>
                <a:latin typeface="Calibri" pitchFamily="34" charset="0"/>
                <a:cs typeface="Calibri" pitchFamily="34" charset="0"/>
              </a:rPr>
              <a:t> Постановлением Правительства могут квалифицироваться в качестве закупающих органов и другие юридические лица, обязанные производить государственные закупки в соответствии с настоящим законом, при условии, что их деятельность осуществляется на рынках, на которых конкуренция исключена нормативными или административными актами либо в силу их монопольного положения.</a:t>
            </a: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02/02/2018</a:t>
            </a:fld>
            <a:endParaRPr lang="en-GB" noProof="0" dirty="0"/>
          </a:p>
        </p:txBody>
      </p:sp>
      <p:sp>
        <p:nvSpPr>
          <p:cNvPr id="7" name="Titel 15"/>
          <p:cNvSpPr>
            <a:spLocks noGrp="1"/>
          </p:cNvSpPr>
          <p:nvPr>
            <p:ph type="title"/>
          </p:nvPr>
        </p:nvSpPr>
        <p:spPr>
          <a:xfrm>
            <a:off x="148741" y="1845308"/>
            <a:ext cx="8839199" cy="4416167"/>
          </a:xfrm>
        </p:spPr>
        <p:txBody>
          <a:bodyPr/>
          <a:lstStyle/>
          <a:p>
            <a:r>
              <a:rPr lang="ru-RU" b="1" i="1" dirty="0" smtClean="0">
                <a:solidFill>
                  <a:srgbClr val="002060"/>
                </a:solidFill>
                <a:latin typeface="Calibri" pitchFamily="34" charset="0"/>
                <a:cs typeface="Calibri" pitchFamily="34" charset="0"/>
              </a:rPr>
              <a:t>Цели: </a:t>
            </a:r>
            <a:r>
              <a:rPr lang="en-US" b="1" i="1" dirty="0" smtClean="0">
                <a:solidFill>
                  <a:srgbClr val="002060"/>
                </a:solidFill>
                <a:latin typeface="Calibri" pitchFamily="34" charset="0"/>
                <a:cs typeface="Calibri" pitchFamily="34" charset="0"/>
              </a:rPr>
              <a:t/>
            </a:r>
            <a:br>
              <a:rPr lang="en-US" b="1" i="1" dirty="0" smtClean="0">
                <a:solidFill>
                  <a:srgbClr val="002060"/>
                </a:solidFill>
                <a:latin typeface="Calibri" pitchFamily="34" charset="0"/>
                <a:cs typeface="Calibri" pitchFamily="34" charset="0"/>
              </a:rPr>
            </a:br>
            <a:r>
              <a:rPr lang="en-US" i="1" dirty="0" smtClean="0">
                <a:solidFill>
                  <a:srgbClr val="002060"/>
                </a:solidFill>
                <a:latin typeface="Calibri" pitchFamily="34" charset="0"/>
                <a:cs typeface="Calibri" pitchFamily="34" charset="0"/>
              </a:rPr>
              <a:t/>
            </a:r>
            <a:br>
              <a:rPr lang="en-US" i="1" dirty="0" smtClean="0">
                <a:solidFill>
                  <a:srgbClr val="002060"/>
                </a:solidFill>
                <a:latin typeface="Calibri" pitchFamily="34" charset="0"/>
                <a:cs typeface="Calibri" pitchFamily="34" charset="0"/>
              </a:rPr>
            </a:br>
            <a:r>
              <a:rPr lang="ru-RU" i="1" dirty="0" smtClean="0">
                <a:solidFill>
                  <a:srgbClr val="002060"/>
                </a:solidFill>
                <a:latin typeface="Calibri" pitchFamily="34" charset="0"/>
                <a:cs typeface="Calibri" pitchFamily="34" charset="0"/>
              </a:rPr>
              <a:t>1. Инициирование в области государственных закупок; </a:t>
            </a:r>
            <a:r>
              <a:rPr lang="en-US" i="1" dirty="0" smtClean="0">
                <a:solidFill>
                  <a:srgbClr val="002060"/>
                </a:solidFill>
                <a:latin typeface="Calibri" pitchFamily="34" charset="0"/>
                <a:cs typeface="Calibri" pitchFamily="34" charset="0"/>
              </a:rPr>
              <a:t/>
            </a:r>
            <a:br>
              <a:rPr lang="en-US" i="1" dirty="0" smtClean="0">
                <a:solidFill>
                  <a:srgbClr val="002060"/>
                </a:solidFill>
                <a:latin typeface="Calibri" pitchFamily="34" charset="0"/>
                <a:cs typeface="Calibri" pitchFamily="34" charset="0"/>
              </a:rPr>
            </a:br>
            <a:r>
              <a:rPr lang="en-US" i="1" dirty="0" smtClean="0">
                <a:solidFill>
                  <a:srgbClr val="002060"/>
                </a:solidFill>
                <a:latin typeface="Calibri" pitchFamily="34" charset="0"/>
                <a:cs typeface="Calibri" pitchFamily="34" charset="0"/>
              </a:rPr>
              <a:t>2. </a:t>
            </a:r>
            <a:r>
              <a:rPr lang="ru-RU" i="1" dirty="0" smtClean="0">
                <a:solidFill>
                  <a:srgbClr val="002060"/>
                </a:solidFill>
                <a:latin typeface="Calibri" pitchFamily="34" charset="0"/>
                <a:cs typeface="Calibri" pitchFamily="34" charset="0"/>
              </a:rPr>
              <a:t>Знание законодательства, регулирующего государственные закупки; </a:t>
            </a:r>
            <a:r>
              <a:rPr lang="en-US" i="1" dirty="0" smtClean="0">
                <a:solidFill>
                  <a:srgbClr val="002060"/>
                </a:solidFill>
                <a:latin typeface="Calibri" pitchFamily="34" charset="0"/>
                <a:cs typeface="Calibri" pitchFamily="34" charset="0"/>
              </a:rPr>
              <a:t/>
            </a:r>
            <a:br>
              <a:rPr lang="en-US" i="1" dirty="0" smtClean="0">
                <a:solidFill>
                  <a:srgbClr val="002060"/>
                </a:solidFill>
                <a:latin typeface="Calibri" pitchFamily="34" charset="0"/>
                <a:cs typeface="Calibri" pitchFamily="34" charset="0"/>
              </a:rPr>
            </a:br>
            <a:r>
              <a:rPr lang="en-US" i="1" dirty="0" smtClean="0">
                <a:solidFill>
                  <a:srgbClr val="002060"/>
                </a:solidFill>
                <a:latin typeface="Calibri" pitchFamily="34" charset="0"/>
                <a:cs typeface="Calibri" pitchFamily="34" charset="0"/>
              </a:rPr>
              <a:t>3. </a:t>
            </a:r>
            <a:r>
              <a:rPr lang="ru-RU" i="1" dirty="0" smtClean="0">
                <a:solidFill>
                  <a:srgbClr val="002060"/>
                </a:solidFill>
                <a:latin typeface="Calibri" pitchFamily="34" charset="0"/>
                <a:cs typeface="Calibri" pitchFamily="34" charset="0"/>
              </a:rPr>
              <a:t>Определение цели и предметов государственных закупок; </a:t>
            </a:r>
            <a:r>
              <a:rPr lang="en-US" i="1" dirty="0" smtClean="0">
                <a:solidFill>
                  <a:srgbClr val="002060"/>
                </a:solidFill>
                <a:latin typeface="Calibri" pitchFamily="34" charset="0"/>
                <a:cs typeface="Calibri" pitchFamily="34" charset="0"/>
              </a:rPr>
              <a:t/>
            </a:r>
            <a:br>
              <a:rPr lang="en-US" i="1" dirty="0" smtClean="0">
                <a:solidFill>
                  <a:srgbClr val="002060"/>
                </a:solidFill>
                <a:latin typeface="Calibri" pitchFamily="34" charset="0"/>
                <a:cs typeface="Calibri" pitchFamily="34" charset="0"/>
              </a:rPr>
            </a:br>
            <a:r>
              <a:rPr lang="en-US" i="1" dirty="0" smtClean="0">
                <a:solidFill>
                  <a:srgbClr val="002060"/>
                </a:solidFill>
                <a:latin typeface="Calibri" pitchFamily="34" charset="0"/>
                <a:cs typeface="Calibri" pitchFamily="34" charset="0"/>
              </a:rPr>
              <a:t>4. </a:t>
            </a:r>
            <a:r>
              <a:rPr lang="ru-RU" i="1" dirty="0" smtClean="0">
                <a:solidFill>
                  <a:srgbClr val="002060"/>
                </a:solidFill>
                <a:latin typeface="Calibri" pitchFamily="34" charset="0"/>
                <a:cs typeface="Calibri" pitchFamily="34" charset="0"/>
              </a:rPr>
              <a:t>Знание принципов государственных закупок.</a:t>
            </a:r>
            <a:r>
              <a:rPr lang="ro-RO" b="1" dirty="0" smtClean="0">
                <a:solidFill>
                  <a:srgbClr val="002060"/>
                </a:solidFill>
              </a:rPr>
              <a:t/>
            </a:r>
            <a:br>
              <a:rPr lang="ro-RO" b="1" dirty="0" smtClean="0">
                <a:solidFill>
                  <a:srgbClr val="002060"/>
                </a:solidFill>
              </a:rPr>
            </a:br>
            <a:endParaRPr lang="ro-RO"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81075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Закупающие органы</a:t>
            </a:r>
            <a:endParaRPr lang="ro-RO" sz="2800" dirty="0" smtClean="0">
              <a:solidFill>
                <a:srgbClr val="002060"/>
              </a:solidFill>
              <a:latin typeface="Calibri" pitchFamily="34" charset="0"/>
              <a:cs typeface="Calibri" pitchFamily="34" charset="0"/>
            </a:endParaRPr>
          </a:p>
        </p:txBody>
      </p:sp>
      <p:sp>
        <p:nvSpPr>
          <p:cNvPr id="12" name="Rectangle 11"/>
          <p:cNvSpPr/>
          <p:nvPr/>
        </p:nvSpPr>
        <p:spPr>
          <a:xfrm>
            <a:off x="217714" y="2046513"/>
            <a:ext cx="8708572" cy="4524315"/>
          </a:xfrm>
          <a:prstGeom prst="rect">
            <a:avLst/>
          </a:prstGeom>
        </p:spPr>
        <p:txBody>
          <a:bodyPr wrap="square">
            <a:spAutoFit/>
          </a:bodyPr>
          <a:lstStyle/>
          <a:p>
            <a:pPr algn="just">
              <a:buFont typeface="Wingdings" pitchFamily="2" charset="2"/>
              <a:buChar char="Ø"/>
            </a:pPr>
            <a:r>
              <a:rPr lang="ro-RO" sz="2400" b="0" i="1" dirty="0" smtClean="0">
                <a:solidFill>
                  <a:schemeClr val="tx1"/>
                </a:solidFill>
                <a:latin typeface="Calibri" pitchFamily="34" charset="0"/>
                <a:cs typeface="Calibri" pitchFamily="34" charset="0"/>
              </a:rPr>
              <a:t> </a:t>
            </a:r>
            <a:r>
              <a:rPr lang="ru-RU" sz="2400" b="0" i="1" dirty="0" smtClean="0">
                <a:solidFill>
                  <a:schemeClr val="tx1"/>
                </a:solidFill>
                <a:latin typeface="Calibri" pitchFamily="34" charset="0"/>
                <a:cs typeface="Calibri" pitchFamily="34" charset="0"/>
              </a:rPr>
              <a:t> Любая другая организация, не соответствующая в совокупности требованиям части (2), может квалифицироваться в качестве закупающего органа, по желанию или по решению компетентных руководящих органов, при условии осуществления закупок в строгом соответствии с законом.</a:t>
            </a:r>
            <a:endParaRPr lang="ro-RO" sz="2400" b="0" i="1" dirty="0" smtClean="0">
              <a:solidFill>
                <a:schemeClr val="tx1"/>
              </a:solidFill>
              <a:latin typeface="Calibri" pitchFamily="34" charset="0"/>
              <a:cs typeface="Calibri" pitchFamily="34" charset="0"/>
            </a:endParaRPr>
          </a:p>
          <a:p>
            <a:pPr lvl="0" algn="just">
              <a:buFont typeface="Wingdings" pitchFamily="2" charset="2"/>
              <a:buChar char="Ø"/>
            </a:pPr>
            <a:r>
              <a:rPr lang="ru-RU" sz="2400" b="0" i="1" dirty="0" smtClean="0">
                <a:solidFill>
                  <a:schemeClr val="tx1"/>
                </a:solidFill>
                <a:latin typeface="Calibri" pitchFamily="34" charset="0"/>
                <a:cs typeface="Calibri" pitchFamily="34" charset="0"/>
              </a:rPr>
              <a:t> Закупающим органом является также центральный закупочный орган, назначаемый Правительством для организации и централизованного проведения процедур государственной закупки в целях удовлет­ворения нужд нескольких закупающих органов в подобных товарах, работах или услугах.</a:t>
            </a:r>
            <a:endParaRPr lang="ro-RO" sz="2400" b="0" i="1"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Экономический оператор</a:t>
            </a:r>
            <a:endParaRPr lang="ro-RO" sz="2800" dirty="0" smtClean="0">
              <a:solidFill>
                <a:schemeClr val="tx1"/>
              </a:solidFill>
              <a:latin typeface="Calibri" pitchFamily="34" charset="0"/>
              <a:cs typeface="Calibri" pitchFamily="34" charset="0"/>
            </a:endParaRPr>
          </a:p>
        </p:txBody>
      </p:sp>
      <p:sp>
        <p:nvSpPr>
          <p:cNvPr id="12" name="Rectangle 11"/>
          <p:cNvSpPr/>
          <p:nvPr/>
        </p:nvSpPr>
        <p:spPr>
          <a:xfrm>
            <a:off x="217714" y="2032000"/>
            <a:ext cx="8708572" cy="4678204"/>
          </a:xfrm>
          <a:prstGeom prst="rect">
            <a:avLst/>
          </a:prstGeom>
        </p:spPr>
        <p:txBody>
          <a:bodyPr wrap="square">
            <a:spAutoFit/>
          </a:bodyPr>
          <a:lstStyle/>
          <a:p>
            <a:pPr algn="just">
              <a:spcAft>
                <a:spcPts val="1200"/>
              </a:spcAft>
              <a:buFont typeface="Wingdings" pitchFamily="2" charset="2"/>
              <a:buChar char="Ø"/>
            </a:pPr>
            <a:r>
              <a:rPr lang="ro-RO" sz="2400" b="0" i="1" dirty="0" smtClean="0">
                <a:solidFill>
                  <a:schemeClr val="tx1"/>
                </a:solidFill>
                <a:latin typeface="Calibri" pitchFamily="34" charset="0"/>
                <a:cs typeface="Calibri" pitchFamily="34" charset="0"/>
              </a:rPr>
              <a:t> </a:t>
            </a:r>
            <a:r>
              <a:rPr lang="ru-RU" sz="2400" b="0" i="1" dirty="0" smtClean="0">
                <a:solidFill>
                  <a:schemeClr val="tx1"/>
                </a:solidFill>
                <a:latin typeface="Calibri" pitchFamily="34" charset="0"/>
                <a:cs typeface="Calibri" pitchFamily="34" charset="0"/>
              </a:rPr>
              <a:t>Экономический оператор – поставщик товаров, исполнитель работ и/или поставщик услуг, которым может быть любое физическое или юридическое лицо, любая публичная организация или объединение таких лиц и/или организаций, поставляющие на рынок товары, выполняющие работы и/или оказывающие услуги.</a:t>
            </a:r>
            <a:endParaRPr lang="ro-RO" sz="2400" b="0" i="1" dirty="0" smtClean="0">
              <a:solidFill>
                <a:schemeClr val="tx1"/>
              </a:solidFill>
              <a:latin typeface="Calibri" pitchFamily="34" charset="0"/>
              <a:cs typeface="Calibri" pitchFamily="34" charset="0"/>
            </a:endParaRPr>
          </a:p>
          <a:p>
            <a:pPr algn="just">
              <a:spcAft>
                <a:spcPts val="1200"/>
              </a:spcAft>
              <a:buFont typeface="Wingdings" pitchFamily="2" charset="2"/>
              <a:buChar char="Ø"/>
            </a:pPr>
            <a:r>
              <a:rPr lang="ro-RO" sz="2400" b="0" i="1" dirty="0" smtClean="0">
                <a:solidFill>
                  <a:schemeClr val="tx1"/>
                </a:solidFill>
                <a:latin typeface="Calibri" pitchFamily="34" charset="0"/>
                <a:cs typeface="Calibri" pitchFamily="34" charset="0"/>
              </a:rPr>
              <a:t> </a:t>
            </a:r>
            <a:r>
              <a:rPr lang="ru-RU" sz="2400" b="0" i="1" dirty="0" smtClean="0">
                <a:solidFill>
                  <a:schemeClr val="tx1"/>
                </a:solidFill>
                <a:latin typeface="Calibri" pitchFamily="34" charset="0"/>
                <a:cs typeface="Calibri" pitchFamily="34" charset="0"/>
              </a:rPr>
              <a:t>Иностранный экономический оператор пользуется в Республике Молдова такими же правами в отношении участия в процедурах присуждения договоров о государственных закупках, какими пользуются экономические операторы Республики Молдова в стране, в которой он является резидентом. </a:t>
            </a:r>
            <a:endParaRPr lang="ro-RO" sz="2400" b="0" i="1"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11" name="Rectangle 10"/>
          <p:cNvSpPr/>
          <p:nvPr/>
        </p:nvSpPr>
        <p:spPr>
          <a:xfrm>
            <a:off x="0" y="1436914"/>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Экономический оператор</a:t>
            </a:r>
            <a:endParaRPr lang="ro-RO" sz="2800" dirty="0" smtClean="0">
              <a:solidFill>
                <a:schemeClr val="tx1"/>
              </a:solidFill>
              <a:latin typeface="Calibri" pitchFamily="34" charset="0"/>
              <a:cs typeface="Calibri" pitchFamily="34" charset="0"/>
            </a:endParaRPr>
          </a:p>
        </p:txBody>
      </p:sp>
      <p:sp>
        <p:nvSpPr>
          <p:cNvPr id="12" name="Rectangle 11"/>
          <p:cNvSpPr/>
          <p:nvPr/>
        </p:nvSpPr>
        <p:spPr>
          <a:xfrm>
            <a:off x="217714" y="2162629"/>
            <a:ext cx="8708572" cy="2677656"/>
          </a:xfrm>
          <a:prstGeom prst="rect">
            <a:avLst/>
          </a:prstGeom>
        </p:spPr>
        <p:txBody>
          <a:bodyPr wrap="square">
            <a:spAutoFit/>
          </a:bodyPr>
          <a:lstStyle/>
          <a:p>
            <a:pPr algn="just">
              <a:buFont typeface="Wingdings" pitchFamily="2" charset="2"/>
              <a:buChar char="Ø"/>
            </a:pPr>
            <a:r>
              <a:rPr lang="ro-RO" sz="2400" b="0" i="1" dirty="0" smtClean="0">
                <a:solidFill>
                  <a:schemeClr val="tx1"/>
                </a:solidFill>
                <a:latin typeface="Calibri" pitchFamily="34" charset="0"/>
                <a:cs typeface="Calibri" pitchFamily="34" charset="0"/>
              </a:rPr>
              <a:t> </a:t>
            </a:r>
            <a:r>
              <a:rPr lang="ru-RU" sz="2400" b="0" i="1" dirty="0" smtClean="0">
                <a:solidFill>
                  <a:schemeClr val="tx1"/>
                </a:solidFill>
                <a:latin typeface="Calibri" pitchFamily="34" charset="0"/>
                <a:cs typeface="Calibri" pitchFamily="34" charset="0"/>
              </a:rPr>
              <a:t>Экономические операторы могут объединяться в целях представления оферт и/или выступать в качестве ассоциированных оферентов. Объединению (группе экономических операторов) может быть вменено в обязанность принять определенную организационно-правовую форму, если это необходимо для надлежащего исполнения договора.</a:t>
            </a:r>
            <a:endParaRPr lang="ro-RO" sz="2400" b="0" i="1"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Институциональная система закупок</a:t>
            </a:r>
            <a:endParaRPr lang="en-US" sz="2800" dirty="0">
              <a:solidFill>
                <a:schemeClr val="tx1"/>
              </a:solidFill>
              <a:latin typeface="Calibri" pitchFamily="34" charset="0"/>
              <a:cs typeface="Calibri" pitchFamily="34" charset="0"/>
            </a:endParaRPr>
          </a:p>
        </p:txBody>
      </p:sp>
      <p:sp>
        <p:nvSpPr>
          <p:cNvPr id="26" name="Прямоугольник 8"/>
          <p:cNvSpPr/>
          <p:nvPr/>
        </p:nvSpPr>
        <p:spPr>
          <a:xfrm>
            <a:off x="319314" y="2264230"/>
            <a:ext cx="8633617" cy="4170372"/>
          </a:xfrm>
          <a:prstGeom prst="rect">
            <a:avLst/>
          </a:prstGeom>
        </p:spPr>
        <p:txBody>
          <a:bodyPr wrap="square">
            <a:spAutoFit/>
          </a:bodyPr>
          <a:lstStyle/>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Министерство финансов </a:t>
            </a:r>
            <a:r>
              <a:rPr lang="ru-RU" sz="1600" b="0" i="1" dirty="0" smtClean="0">
                <a:solidFill>
                  <a:schemeClr val="tx1"/>
                </a:solidFill>
                <a:latin typeface="Calibri" pitchFamily="34" charset="0"/>
                <a:cs typeface="Calibri" pitchFamily="34" charset="0"/>
                <a:hlinkClick r:id="rId7"/>
              </a:rPr>
              <a:t>http://mf.gov.md</a:t>
            </a:r>
            <a:r>
              <a:rPr lang="en-US" sz="1600" b="0" i="1" dirty="0" smtClean="0">
                <a:solidFill>
                  <a:schemeClr val="tx1"/>
                </a:solidFill>
                <a:latin typeface="Calibri" pitchFamily="34" charset="0"/>
                <a:cs typeface="Calibri" pitchFamily="34" charset="0"/>
              </a:rPr>
              <a:t> </a:t>
            </a:r>
            <a:r>
              <a:rPr lang="ru-RU" sz="1600"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 </a:t>
            </a:r>
            <a:r>
              <a:rPr lang="en-US" b="0" i="1" dirty="0" smtClean="0">
                <a:solidFill>
                  <a:schemeClr val="tx1"/>
                </a:solidFill>
                <a:latin typeface="Calibri" pitchFamily="34" charset="0"/>
                <a:cs typeface="Calibri" pitchFamily="34" charset="0"/>
              </a:rPr>
              <a:t> </a:t>
            </a:r>
          </a:p>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Агентство государственных закупок </a:t>
            </a:r>
            <a:r>
              <a:rPr lang="ru-RU" sz="1600" b="0" i="1" dirty="0" smtClean="0">
                <a:solidFill>
                  <a:schemeClr val="tx1"/>
                </a:solidFill>
                <a:latin typeface="Calibri" pitchFamily="34" charset="0"/>
                <a:cs typeface="Calibri" pitchFamily="34" charset="0"/>
                <a:hlinkClick r:id="rId8"/>
              </a:rPr>
              <a:t>http://tender.gov.md</a:t>
            </a:r>
            <a:r>
              <a:rPr lang="en-US" sz="1600" b="0" i="1" dirty="0" smtClean="0">
                <a:solidFill>
                  <a:schemeClr val="tx1"/>
                </a:solidFill>
                <a:latin typeface="Calibri" pitchFamily="34" charset="0"/>
                <a:cs typeface="Calibri" pitchFamily="34" charset="0"/>
              </a:rPr>
              <a:t> </a:t>
            </a:r>
            <a:r>
              <a:rPr lang="ru-RU" sz="1600"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 </a:t>
            </a:r>
            <a:endParaRPr lang="en-US" b="0" i="1" dirty="0" smtClean="0">
              <a:solidFill>
                <a:schemeClr val="tx1"/>
              </a:solidFill>
              <a:latin typeface="Calibri" pitchFamily="34" charset="0"/>
              <a:cs typeface="Calibri" pitchFamily="34" charset="0"/>
            </a:endParaRPr>
          </a:p>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Национальное агентство по рассмотрению жалоб </a:t>
            </a:r>
            <a:r>
              <a:rPr lang="ru-RU" sz="1600" b="0" i="1" dirty="0" smtClean="0">
                <a:solidFill>
                  <a:schemeClr val="tx1"/>
                </a:solidFill>
                <a:latin typeface="Calibri" pitchFamily="34" charset="0"/>
                <a:cs typeface="Calibri" pitchFamily="34" charset="0"/>
                <a:hlinkClick r:id="rId9"/>
              </a:rPr>
              <a:t>http://ansc.md</a:t>
            </a:r>
            <a:r>
              <a:rPr lang="en-US" sz="1600" b="0" i="1" dirty="0" smtClean="0">
                <a:solidFill>
                  <a:schemeClr val="tx1"/>
                </a:solidFill>
                <a:latin typeface="Calibri" pitchFamily="34" charset="0"/>
                <a:cs typeface="Calibri" pitchFamily="34" charset="0"/>
              </a:rPr>
              <a:t> </a:t>
            </a:r>
            <a:r>
              <a:rPr lang="ru-RU" sz="1600"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 </a:t>
            </a:r>
            <a:endParaRPr lang="en-US" b="0" i="1" dirty="0" smtClean="0">
              <a:solidFill>
                <a:schemeClr val="tx1"/>
              </a:solidFill>
              <a:latin typeface="Calibri" pitchFamily="34" charset="0"/>
              <a:cs typeface="Calibri" pitchFamily="34" charset="0"/>
            </a:endParaRPr>
          </a:p>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Национальный </a:t>
            </a:r>
            <a:r>
              <a:rPr lang="ru-RU" b="0" i="1" dirty="0" err="1" smtClean="0">
                <a:solidFill>
                  <a:schemeClr val="tx1"/>
                </a:solidFill>
                <a:latin typeface="Calibri" pitchFamily="34" charset="0"/>
                <a:cs typeface="Calibri" pitchFamily="34" charset="0"/>
              </a:rPr>
              <a:t>антикоррупционный</a:t>
            </a:r>
            <a:r>
              <a:rPr lang="ru-RU" b="0" i="1" dirty="0" smtClean="0">
                <a:solidFill>
                  <a:schemeClr val="tx1"/>
                </a:solidFill>
                <a:latin typeface="Calibri" pitchFamily="34" charset="0"/>
                <a:cs typeface="Calibri" pitchFamily="34" charset="0"/>
              </a:rPr>
              <a:t> центр</a:t>
            </a:r>
            <a:r>
              <a:rPr lang="ru-RU" sz="1600" b="0" i="1" dirty="0" smtClean="0">
                <a:solidFill>
                  <a:schemeClr val="tx1"/>
                </a:solidFill>
                <a:latin typeface="Calibri" pitchFamily="34" charset="0"/>
                <a:cs typeface="Calibri" pitchFamily="34" charset="0"/>
              </a:rPr>
              <a:t> </a:t>
            </a:r>
            <a:r>
              <a:rPr lang="ru-RU" sz="1600" b="0" i="1" dirty="0" smtClean="0">
                <a:solidFill>
                  <a:schemeClr val="tx1"/>
                </a:solidFill>
                <a:latin typeface="Calibri" pitchFamily="34" charset="0"/>
                <a:cs typeface="Calibri" pitchFamily="34" charset="0"/>
                <a:hlinkClick r:id="rId10"/>
              </a:rPr>
              <a:t>http://cna.md/</a:t>
            </a:r>
            <a:endParaRPr lang="en-US" sz="1600" b="0" i="1" dirty="0" smtClean="0">
              <a:solidFill>
                <a:schemeClr val="tx1"/>
              </a:solidFill>
              <a:latin typeface="Calibri" pitchFamily="34" charset="0"/>
              <a:cs typeface="Calibri" pitchFamily="34" charset="0"/>
            </a:endParaRPr>
          </a:p>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Государственное казначейство </a:t>
            </a:r>
            <a:r>
              <a:rPr lang="ru-RU" sz="1600" b="0" i="1" dirty="0" smtClean="0">
                <a:solidFill>
                  <a:schemeClr val="tx1"/>
                </a:solidFill>
                <a:latin typeface="Calibri" pitchFamily="34" charset="0"/>
                <a:cs typeface="Calibri" pitchFamily="34" charset="0"/>
                <a:hlinkClick r:id="rId7"/>
              </a:rPr>
              <a:t>http://mf.gov.md</a:t>
            </a:r>
            <a:r>
              <a:rPr lang="en-US" sz="1600"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 </a:t>
            </a:r>
            <a:endParaRPr lang="en-US" b="0" i="1" dirty="0" smtClean="0">
              <a:solidFill>
                <a:schemeClr val="tx1"/>
              </a:solidFill>
              <a:latin typeface="Calibri" pitchFamily="34" charset="0"/>
              <a:cs typeface="Calibri" pitchFamily="34" charset="0"/>
            </a:endParaRPr>
          </a:p>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Финансовая инспекция </a:t>
            </a:r>
            <a:r>
              <a:rPr lang="ru-RU" sz="1600" b="0" i="1" dirty="0" smtClean="0">
                <a:solidFill>
                  <a:schemeClr val="tx1"/>
                </a:solidFill>
                <a:latin typeface="Calibri" pitchFamily="34" charset="0"/>
                <a:cs typeface="Calibri" pitchFamily="34" charset="0"/>
                <a:hlinkClick r:id="rId11"/>
              </a:rPr>
              <a:t>http://if.gov.md/</a:t>
            </a:r>
            <a:r>
              <a:rPr lang="en-US" sz="1600" b="0" i="1" dirty="0" smtClean="0">
                <a:solidFill>
                  <a:schemeClr val="tx1"/>
                </a:solidFill>
                <a:latin typeface="Calibri" pitchFamily="34" charset="0"/>
                <a:cs typeface="Calibri" pitchFamily="34" charset="0"/>
              </a:rPr>
              <a:t> </a:t>
            </a:r>
            <a:r>
              <a:rPr lang="ru-RU" sz="1600"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 </a:t>
            </a:r>
            <a:endParaRPr lang="en-US" b="0" i="1" dirty="0" smtClean="0">
              <a:solidFill>
                <a:schemeClr val="tx1"/>
              </a:solidFill>
              <a:latin typeface="Calibri" pitchFamily="34" charset="0"/>
              <a:cs typeface="Calibri" pitchFamily="34" charset="0"/>
            </a:endParaRPr>
          </a:p>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Счетная палата </a:t>
            </a:r>
            <a:r>
              <a:rPr lang="ru-RU" sz="1600" b="0" i="1" dirty="0" smtClean="0">
                <a:solidFill>
                  <a:schemeClr val="tx1"/>
                </a:solidFill>
                <a:latin typeface="Calibri" pitchFamily="34" charset="0"/>
                <a:cs typeface="Calibri" pitchFamily="34" charset="0"/>
                <a:hlinkClick r:id="rId12"/>
              </a:rPr>
              <a:t>http://www.ccrm.md/</a:t>
            </a:r>
            <a:r>
              <a:rPr lang="en-US" sz="1600" b="0" i="1" dirty="0" smtClean="0">
                <a:solidFill>
                  <a:schemeClr val="tx1"/>
                </a:solidFill>
                <a:latin typeface="Calibri" pitchFamily="34" charset="0"/>
                <a:cs typeface="Calibri" pitchFamily="34" charset="0"/>
              </a:rPr>
              <a:t> </a:t>
            </a:r>
          </a:p>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Совет по конкуренции </a:t>
            </a:r>
            <a:r>
              <a:rPr lang="ru-RU" sz="1600" b="0" i="1" dirty="0" smtClean="0">
                <a:solidFill>
                  <a:schemeClr val="tx1"/>
                </a:solidFill>
                <a:latin typeface="Calibri" pitchFamily="34" charset="0"/>
                <a:cs typeface="Calibri" pitchFamily="34" charset="0"/>
                <a:hlinkClick r:id="rId13"/>
              </a:rPr>
              <a:t>https://www.competition.md/</a:t>
            </a:r>
            <a:r>
              <a:rPr lang="en-US" sz="1600" b="0" i="1" dirty="0" smtClean="0">
                <a:solidFill>
                  <a:schemeClr val="tx1"/>
                </a:solidFill>
                <a:latin typeface="Calibri" pitchFamily="34" charset="0"/>
                <a:cs typeface="Calibri" pitchFamily="34" charset="0"/>
              </a:rPr>
              <a:t> </a:t>
            </a:r>
            <a:r>
              <a:rPr lang="ru-RU" sz="1600"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 </a:t>
            </a:r>
            <a:endParaRPr lang="en-US" b="0" i="1" dirty="0" smtClean="0">
              <a:solidFill>
                <a:schemeClr val="tx1"/>
              </a:solidFill>
              <a:latin typeface="Calibri" pitchFamily="34" charset="0"/>
              <a:cs typeface="Calibri" pitchFamily="34" charset="0"/>
            </a:endParaRPr>
          </a:p>
          <a:p>
            <a:pPr>
              <a:spcBef>
                <a:spcPts val="600"/>
              </a:spcBef>
              <a:spcAft>
                <a:spcPts val="0"/>
              </a:spcAft>
              <a:buFont typeface="Wingdings" pitchFamily="2" charset="2"/>
              <a:buChar char="Ø"/>
            </a:pPr>
            <a:r>
              <a:rPr lang="ru-RU" b="0" i="1" dirty="0" smtClean="0">
                <a:solidFill>
                  <a:schemeClr val="tx1"/>
                </a:solidFill>
                <a:latin typeface="Calibri" pitchFamily="34" charset="0"/>
                <a:cs typeface="Calibri" pitchFamily="34" charset="0"/>
              </a:rPr>
              <a:t> Национальный центр честности </a:t>
            </a:r>
            <a:r>
              <a:rPr lang="ru-RU" sz="1600" b="0" i="1" dirty="0" smtClean="0">
                <a:solidFill>
                  <a:schemeClr val="tx1"/>
                </a:solidFill>
                <a:latin typeface="Calibri" pitchFamily="34" charset="0"/>
                <a:cs typeface="Calibri" pitchFamily="34" charset="0"/>
                <a:hlinkClick r:id="rId14"/>
              </a:rPr>
              <a:t>http://cni.md/</a:t>
            </a:r>
            <a:r>
              <a:rPr lang="en-US" sz="1600" b="0" i="1" dirty="0" smtClean="0">
                <a:solidFill>
                  <a:schemeClr val="tx1"/>
                </a:solidFill>
                <a:latin typeface="Calibri" pitchFamily="34" charset="0"/>
                <a:cs typeface="Calibri" pitchFamily="34" charset="0"/>
              </a:rPr>
              <a:t> </a:t>
            </a:r>
            <a:r>
              <a:rPr lang="ru-RU" sz="1600" b="0" i="1" dirty="0" smtClean="0">
                <a:solidFill>
                  <a:schemeClr val="tx1"/>
                </a:solidFill>
                <a:latin typeface="Calibri" pitchFamily="34" charset="0"/>
                <a:cs typeface="Calibri" pitchFamily="34" charset="0"/>
              </a:rPr>
              <a:t> </a:t>
            </a:r>
            <a:endParaRPr lang="en-US" sz="1600" b="0" i="1" dirty="0" smtClean="0">
              <a:solidFill>
                <a:schemeClr val="tx1"/>
              </a:solidFill>
              <a:latin typeface="Calibri" pitchFamily="34" charset="0"/>
              <a:cs typeface="Calibri" pitchFamily="34" charset="0"/>
            </a:endParaRPr>
          </a:p>
          <a:p>
            <a:pPr>
              <a:spcBef>
                <a:spcPts val="600"/>
              </a:spcBef>
              <a:spcAft>
                <a:spcPts val="0"/>
              </a:spcAft>
              <a:buFont typeface="Wingdings" pitchFamily="2" charset="2"/>
              <a:buChar char="Ø"/>
            </a:pPr>
            <a:r>
              <a:rPr lang="en-US" b="0" i="1" dirty="0" smtClean="0">
                <a:solidFill>
                  <a:schemeClr val="tx1"/>
                </a:solidFill>
                <a:latin typeface="Calibri" pitchFamily="34" charset="0"/>
                <a:cs typeface="Calibri" pitchFamily="34" charset="0"/>
              </a:rPr>
              <a:t> </a:t>
            </a:r>
            <a:r>
              <a:rPr lang="ru-RU" b="0" i="1" dirty="0" smtClean="0">
                <a:solidFill>
                  <a:schemeClr val="tx1"/>
                </a:solidFill>
                <a:latin typeface="Calibri" pitchFamily="34" charset="0"/>
                <a:cs typeface="Calibri" pitchFamily="34" charset="0"/>
              </a:rPr>
              <a:t>Министерство экономики и инфраструктуры</a:t>
            </a:r>
            <a:r>
              <a:rPr lang="en-US" b="0" i="1" dirty="0" smtClean="0">
                <a:solidFill>
                  <a:schemeClr val="tx1"/>
                </a:solidFill>
                <a:latin typeface="Calibri" pitchFamily="34" charset="0"/>
                <a:cs typeface="Calibri" pitchFamily="34" charset="0"/>
              </a:rPr>
              <a:t> </a:t>
            </a:r>
            <a:r>
              <a:rPr lang="en-US" sz="1600" b="0" i="1" dirty="0" smtClean="0">
                <a:solidFill>
                  <a:schemeClr val="tx1"/>
                </a:solidFill>
                <a:latin typeface="Calibri" pitchFamily="34" charset="0"/>
                <a:cs typeface="Calibri" pitchFamily="34" charset="0"/>
                <a:hlinkClick r:id="rId15"/>
              </a:rPr>
              <a:t>http://mei.gov.md/</a:t>
            </a:r>
            <a:r>
              <a:rPr lang="en-US" sz="1600" b="0" i="1" dirty="0" smtClean="0">
                <a:solidFill>
                  <a:schemeClr val="tx1"/>
                </a:solidFill>
                <a:latin typeface="Calibri" pitchFamily="34" charset="0"/>
                <a:cs typeface="Calibri" pitchFamily="34" charset="0"/>
              </a:rPr>
              <a:t> </a:t>
            </a:r>
            <a:endParaRPr lang="ro-RO" sz="1600" i="1"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spcAft>
                <a:spcPts val="1200"/>
              </a:spcAft>
            </a:pPr>
            <a:r>
              <a:rPr lang="ru-RU" sz="2800" dirty="0" smtClean="0">
                <a:solidFill>
                  <a:schemeClr val="tx1"/>
                </a:solidFill>
                <a:latin typeface="Calibri" pitchFamily="34" charset="0"/>
                <a:cs typeface="Calibri" pitchFamily="34" charset="0"/>
              </a:rPr>
              <a:t>Министерство финансов: </a:t>
            </a:r>
            <a:endParaRPr lang="en-US" sz="2800" dirty="0" smtClean="0">
              <a:solidFill>
                <a:schemeClr val="tx1"/>
              </a:solidFill>
              <a:latin typeface="Calibri" pitchFamily="34" charset="0"/>
              <a:cs typeface="Calibri" pitchFamily="34" charset="0"/>
            </a:endParaRPr>
          </a:p>
        </p:txBody>
      </p:sp>
      <p:sp>
        <p:nvSpPr>
          <p:cNvPr id="26" name="Прямоугольник 8"/>
          <p:cNvSpPr/>
          <p:nvPr/>
        </p:nvSpPr>
        <p:spPr>
          <a:xfrm>
            <a:off x="319314" y="2264230"/>
            <a:ext cx="8476343" cy="3046988"/>
          </a:xfrm>
          <a:prstGeom prst="rect">
            <a:avLst/>
          </a:prstGeom>
        </p:spPr>
        <p:txBody>
          <a:bodyPr wrap="square">
            <a:spAutoFit/>
          </a:bodyPr>
          <a:lstStyle/>
          <a:p>
            <a:pPr algn="just">
              <a:spcAft>
                <a:spcPts val="1200"/>
              </a:spcAft>
            </a:pPr>
            <a:r>
              <a:rPr lang="ru-RU" sz="2400" b="0" i="1" dirty="0" smtClean="0">
                <a:solidFill>
                  <a:schemeClr val="tx1"/>
                </a:solidFill>
                <a:latin typeface="Calibri" pitchFamily="34" charset="0"/>
                <a:cs typeface="Calibri" pitchFamily="34" charset="0"/>
              </a:rPr>
              <a:t>Специализированный орган центрального публичного управления, который разрабатывает и продвигает единую политику государства в области государственных финансов. Министерство финансов обеспечивает регулирование государственной политики в области государственных закупок путем разработки и продвижения законодательной и нормативной базы, регулирующей сферу государственных закупок.</a:t>
            </a:r>
            <a:endParaRPr lang="ro-RO" sz="2400" b="0" i="1" dirty="0" smtClean="0">
              <a:solidFill>
                <a:schemeClr val="tx1"/>
              </a:solidFill>
              <a:effectLst/>
              <a:latin typeface="Calibri" pitchFamily="34" charset="0"/>
              <a:ea typeface="Calibri" panose="020F0502020204030204"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Агентство государственных закупок:</a:t>
            </a:r>
            <a:endParaRPr lang="en-US" sz="2800" dirty="0">
              <a:solidFill>
                <a:schemeClr val="tx1"/>
              </a:solidFill>
              <a:latin typeface="Calibri" pitchFamily="34" charset="0"/>
              <a:cs typeface="Calibri" pitchFamily="34" charset="0"/>
            </a:endParaRPr>
          </a:p>
        </p:txBody>
      </p:sp>
      <p:sp>
        <p:nvSpPr>
          <p:cNvPr id="26" name="Прямоугольник 8"/>
          <p:cNvSpPr/>
          <p:nvPr/>
        </p:nvSpPr>
        <p:spPr>
          <a:xfrm>
            <a:off x="319314" y="2111605"/>
            <a:ext cx="8655004" cy="4462760"/>
          </a:xfrm>
          <a:prstGeom prst="rect">
            <a:avLst/>
          </a:prstGeom>
        </p:spPr>
        <p:txBody>
          <a:bodyPr wrap="square">
            <a:spAutoFit/>
          </a:bodyPr>
          <a:lstStyle/>
          <a:p>
            <a:pPr algn="just">
              <a:spcAft>
                <a:spcPts val="1200"/>
              </a:spcAft>
            </a:pPr>
            <a:r>
              <a:rPr lang="ru-RU" sz="2400" b="0" i="1" dirty="0" smtClean="0">
                <a:solidFill>
                  <a:schemeClr val="tx1"/>
                </a:solidFill>
                <a:latin typeface="Calibri" pitchFamily="34" charset="0"/>
                <a:cs typeface="Calibri" pitchFamily="34" charset="0"/>
              </a:rPr>
              <a:t>Специализированный административный орган, подведомственным Министерству финансов, созданным в целях осуществления надзора, последующего контроля и межотраслевой координации в области государственных закупок.</a:t>
            </a:r>
          </a:p>
          <a:p>
            <a:pPr algn="just">
              <a:spcAft>
                <a:spcPts val="1200"/>
              </a:spcAft>
            </a:pPr>
            <a:r>
              <a:rPr lang="ru-RU" sz="2400" b="0" i="1" dirty="0" smtClean="0">
                <a:solidFill>
                  <a:schemeClr val="tx1"/>
                </a:solidFill>
                <a:latin typeface="Calibri" pitchFamily="34" charset="0"/>
                <a:cs typeface="Calibri" pitchFamily="34" charset="0"/>
              </a:rPr>
              <a:t>Миссия Агентства государственных закупок заключается в последовательном осуществлении государственной политики в области государственных закупок и процессе постепенного согласования национального законодательства с законодательством Сообщества.</a:t>
            </a:r>
            <a:endParaRPr lang="en-US" sz="2400" b="0" i="1" dirty="0" smtClean="0">
              <a:solidFill>
                <a:schemeClr val="tx1"/>
              </a:solidFill>
              <a:latin typeface="Calibri" pitchFamily="34" charset="0"/>
              <a:cs typeface="Calibri" pitchFamily="34" charset="0"/>
            </a:endParaRPr>
          </a:p>
          <a:p>
            <a:pPr algn="just"/>
            <a:endParaRPr lang="ru-RU" sz="2400" b="0" i="1" dirty="0">
              <a:solidFill>
                <a:srgbClr val="002060"/>
              </a:solidFill>
              <a:effectLst/>
              <a:latin typeface="Calibri" pitchFamily="34" charset="0"/>
              <a:ea typeface="Calibri" panose="020F0502020204030204"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0" y="1607141"/>
            <a:ext cx="9144000"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Основные функции</a:t>
            </a:r>
            <a:r>
              <a:rPr lang="en-US" sz="2800" dirty="0" smtClean="0">
                <a:solidFill>
                  <a:schemeClr val="tx1"/>
                </a:solidFill>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Агентства </a:t>
            </a:r>
            <a:r>
              <a:rPr lang="en-US" sz="2800" dirty="0" smtClean="0">
                <a:solidFill>
                  <a:schemeClr val="tx1"/>
                </a:solidFill>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государственных закупок</a:t>
            </a:r>
            <a:endParaRPr lang="en-US" sz="2800" dirty="0">
              <a:solidFill>
                <a:schemeClr val="tx1"/>
              </a:solidFill>
              <a:latin typeface="Calibri" pitchFamily="34" charset="0"/>
              <a:cs typeface="Calibri" pitchFamily="34" charset="0"/>
            </a:endParaRPr>
          </a:p>
        </p:txBody>
      </p:sp>
      <p:sp>
        <p:nvSpPr>
          <p:cNvPr id="26" name="Прямоугольник 8"/>
          <p:cNvSpPr/>
          <p:nvPr/>
        </p:nvSpPr>
        <p:spPr>
          <a:xfrm>
            <a:off x="319314" y="2111604"/>
            <a:ext cx="8476343" cy="4308872"/>
          </a:xfrm>
          <a:prstGeom prst="rect">
            <a:avLst/>
          </a:prstGeom>
        </p:spPr>
        <p:txBody>
          <a:bodyPr wrap="square">
            <a:spAutoFit/>
          </a:bodyPr>
          <a:lstStyle/>
          <a:p>
            <a:pPr marL="457200" lvl="0" indent="-457200" algn="just">
              <a:spcAft>
                <a:spcPts val="600"/>
              </a:spcAft>
              <a:buAutoNum type="alphaLcParenR"/>
            </a:pPr>
            <a:r>
              <a:rPr lang="ru-RU" sz="2400" b="0" i="1" dirty="0" smtClean="0">
                <a:solidFill>
                  <a:schemeClr val="tx1"/>
                </a:solidFill>
                <a:latin typeface="Calibri" pitchFamily="34" charset="0"/>
                <a:cs typeface="Calibri" pitchFamily="34" charset="0"/>
              </a:rPr>
              <a:t>внедряет нормативные акты в области государственных закупок и подготавливает предложения по внесению изменений и дополнений в законодательство о государственных закупках;   </a:t>
            </a:r>
            <a:endParaRPr lang="en-US" sz="2400" b="0" i="1" dirty="0" smtClean="0">
              <a:solidFill>
                <a:schemeClr val="tx1"/>
              </a:solidFill>
              <a:latin typeface="Calibri" pitchFamily="34" charset="0"/>
              <a:cs typeface="Calibri" pitchFamily="34" charset="0"/>
            </a:endParaRPr>
          </a:p>
          <a:p>
            <a:pPr marL="457200" lvl="0" indent="-457200" algn="just">
              <a:spcAft>
                <a:spcPts val="600"/>
              </a:spcAft>
              <a:buAutoNum type="alphaLcParenR"/>
            </a:pPr>
            <a:r>
              <a:rPr lang="ru-RU" sz="2400" b="0" i="1" dirty="0" smtClean="0">
                <a:solidFill>
                  <a:schemeClr val="tx1"/>
                </a:solidFill>
                <a:latin typeface="Calibri" pitchFamily="34" charset="0"/>
                <a:cs typeface="Calibri" pitchFamily="34" charset="0"/>
              </a:rPr>
              <a:t>координирует, осуществляет мониторинг, оценивает порядок соблюдения закупающими органами процедур государственной закупки и присуждения договоров о государственных закупках;</a:t>
            </a:r>
            <a:endParaRPr lang="en-US" sz="2400" b="0" i="1" dirty="0" smtClean="0">
              <a:solidFill>
                <a:schemeClr val="tx1"/>
              </a:solidFill>
              <a:latin typeface="Calibri" pitchFamily="34" charset="0"/>
              <a:cs typeface="Calibri" pitchFamily="34" charset="0"/>
            </a:endParaRPr>
          </a:p>
          <a:p>
            <a:pPr marL="457200" lvl="0" indent="-457200" algn="just">
              <a:spcAft>
                <a:spcPts val="600"/>
              </a:spcAft>
              <a:buAutoNum type="alphaLcParenR"/>
            </a:pPr>
            <a:r>
              <a:rPr lang="ru-RU" sz="2400" b="0" i="1" dirty="0" smtClean="0">
                <a:solidFill>
                  <a:schemeClr val="tx1"/>
                </a:solidFill>
                <a:latin typeface="Calibri" pitchFamily="34" charset="0"/>
                <a:cs typeface="Calibri" pitchFamily="34" charset="0"/>
              </a:rPr>
              <a:t>составляет, актуализирует и ведет Список квалифицированных экономических операторов и Запретный список экономических операторов;</a:t>
            </a:r>
            <a:endParaRPr lang="ro-RO" sz="2400" b="0" i="1"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0" y="1508289"/>
            <a:ext cx="9144000"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Основные функции</a:t>
            </a:r>
            <a:r>
              <a:rPr lang="en-US" sz="2800" dirty="0" smtClean="0">
                <a:solidFill>
                  <a:schemeClr val="tx1"/>
                </a:solidFill>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Агентства </a:t>
            </a:r>
            <a:r>
              <a:rPr lang="en-US" sz="2800" dirty="0" smtClean="0">
                <a:solidFill>
                  <a:schemeClr val="tx1"/>
                </a:solidFill>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государственных закупок</a:t>
            </a:r>
            <a:endParaRPr lang="en-US" sz="2800" dirty="0">
              <a:solidFill>
                <a:schemeClr val="tx1"/>
              </a:solidFill>
              <a:latin typeface="Calibri" pitchFamily="34" charset="0"/>
              <a:cs typeface="Calibri" pitchFamily="34" charset="0"/>
            </a:endParaRPr>
          </a:p>
        </p:txBody>
      </p:sp>
      <p:sp>
        <p:nvSpPr>
          <p:cNvPr id="26" name="Прямоугольник 8"/>
          <p:cNvSpPr/>
          <p:nvPr/>
        </p:nvSpPr>
        <p:spPr>
          <a:xfrm>
            <a:off x="319314" y="1885361"/>
            <a:ext cx="8438187" cy="5044478"/>
          </a:xfrm>
          <a:prstGeom prst="rect">
            <a:avLst/>
          </a:prstGeom>
        </p:spPr>
        <p:txBody>
          <a:bodyPr wrap="square">
            <a:spAutoFit/>
          </a:bodyPr>
          <a:lstStyle/>
          <a:p>
            <a:pPr lvl="0" algn="just">
              <a:spcAft>
                <a:spcPts val="0"/>
              </a:spcAft>
            </a:pPr>
            <a:r>
              <a:rPr lang="ru-RU" sz="2400" b="0" i="1" dirty="0" err="1" smtClean="0">
                <a:solidFill>
                  <a:schemeClr val="tx1"/>
                </a:solidFill>
                <a:latin typeface="Calibri" pitchFamily="34" charset="0"/>
                <a:cs typeface="Calibri" pitchFamily="34" charset="0"/>
              </a:rPr>
              <a:t>d</a:t>
            </a:r>
            <a:r>
              <a:rPr lang="ru-RU" sz="2400" b="0" i="1" dirty="0" smtClean="0">
                <a:solidFill>
                  <a:schemeClr val="tx1"/>
                </a:solidFill>
                <a:latin typeface="Calibri" pitchFamily="34" charset="0"/>
                <a:cs typeface="Calibri" pitchFamily="34" charset="0"/>
              </a:rPr>
              <a:t>) разрабатывает и вводит в действие стандартную документацию по процедурам государственной закупки;  </a:t>
            </a:r>
            <a:r>
              <a:rPr lang="ru-RU" sz="2400" i="1" dirty="0" smtClean="0">
                <a:solidFill>
                  <a:schemeClr val="tx1"/>
                </a:solidFill>
                <a:latin typeface="Calibri" pitchFamily="34" charset="0"/>
                <a:cs typeface="Calibri" pitchFamily="34" charset="0"/>
              </a:rPr>
              <a:t> </a:t>
            </a:r>
          </a:p>
          <a:p>
            <a:pPr lvl="0" algn="just">
              <a:spcAft>
                <a:spcPts val="0"/>
              </a:spcAft>
            </a:pPr>
            <a:r>
              <a:rPr lang="en-US" sz="2400" b="0" i="1" dirty="0" err="1" smtClean="0">
                <a:solidFill>
                  <a:schemeClr val="tx1"/>
                </a:solidFill>
                <a:latin typeface="Calibri" pitchFamily="34" charset="0"/>
                <a:cs typeface="Calibri" pitchFamily="34" charset="0"/>
              </a:rPr>
              <a:t>e</a:t>
            </a:r>
            <a:r>
              <a:rPr lang="ru-RU" sz="2400" b="0" i="1" dirty="0" smtClean="0">
                <a:solidFill>
                  <a:schemeClr val="tx1"/>
                </a:solidFill>
                <a:latin typeface="Calibri" pitchFamily="34" charset="0"/>
                <a:cs typeface="Calibri" pitchFamily="34" charset="0"/>
              </a:rPr>
              <a:t>) рассматривает отчеты о процедурах государственной закупки; </a:t>
            </a:r>
          </a:p>
          <a:p>
            <a:pPr lvl="0" algn="just">
              <a:spcAft>
                <a:spcPts val="0"/>
              </a:spcAft>
            </a:pPr>
            <a:r>
              <a:rPr lang="en-US" sz="2400" b="0" i="1" dirty="0" smtClean="0">
                <a:solidFill>
                  <a:schemeClr val="tx1"/>
                </a:solidFill>
                <a:latin typeface="Calibri" pitchFamily="34" charset="0"/>
                <a:cs typeface="Calibri" pitchFamily="34" charset="0"/>
              </a:rPr>
              <a:t>f</a:t>
            </a:r>
            <a:r>
              <a:rPr lang="ru-RU" sz="2400" b="0" i="1" dirty="0" smtClean="0">
                <a:solidFill>
                  <a:schemeClr val="tx1"/>
                </a:solidFill>
                <a:latin typeface="Calibri" pitchFamily="34" charset="0"/>
                <a:cs typeface="Calibri" pitchFamily="34" charset="0"/>
              </a:rPr>
              <a:t>) требует пересмотра результатов процедур государственной закупки;</a:t>
            </a:r>
          </a:p>
          <a:p>
            <a:pPr marL="514350" lvl="0" indent="-514350" algn="just">
              <a:spcAft>
                <a:spcPts val="0"/>
              </a:spcAft>
            </a:pPr>
            <a:r>
              <a:rPr lang="en-US" sz="2400" b="0" i="1" dirty="0" smtClean="0">
                <a:solidFill>
                  <a:schemeClr val="tx1"/>
                </a:solidFill>
                <a:latin typeface="Calibri" pitchFamily="34" charset="0"/>
                <a:cs typeface="Calibri" pitchFamily="34" charset="0"/>
              </a:rPr>
              <a:t>g)  </a:t>
            </a:r>
            <a:r>
              <a:rPr lang="ru-RU" sz="2400" b="0" i="1" dirty="0" smtClean="0">
                <a:solidFill>
                  <a:schemeClr val="tx1"/>
                </a:solidFill>
                <a:latin typeface="Calibri" pitchFamily="34" charset="0"/>
                <a:cs typeface="Calibri" pitchFamily="34" charset="0"/>
              </a:rPr>
              <a:t>ведет АИС «ГРГЗ»;</a:t>
            </a:r>
          </a:p>
          <a:p>
            <a:pPr lvl="0" algn="just">
              <a:spcAft>
                <a:spcPts val="0"/>
              </a:spcAft>
            </a:pPr>
            <a:r>
              <a:rPr lang="en-US" sz="2400" b="0" i="1" dirty="0" smtClean="0">
                <a:solidFill>
                  <a:schemeClr val="tx1"/>
                </a:solidFill>
                <a:latin typeface="Calibri" pitchFamily="34" charset="0"/>
                <a:cs typeface="Calibri" pitchFamily="34" charset="0"/>
              </a:rPr>
              <a:t>h) </a:t>
            </a:r>
            <a:r>
              <a:rPr lang="ru-RU" sz="2400" b="0" i="1" dirty="0" smtClean="0">
                <a:solidFill>
                  <a:schemeClr val="tx1"/>
                </a:solidFill>
                <a:latin typeface="Calibri" pitchFamily="34" charset="0"/>
                <a:cs typeface="Calibri" pitchFamily="34" charset="0"/>
              </a:rPr>
              <a:t>предоставляет закупающим органам методическую помощь и консультации в области государственных закупок, инициирует и поддерживает мероприятия по обучению персонала закупающих органов, участвующего в организации, проведении процедур государственной закупки и присуждении договоров о государственных закупках;</a:t>
            </a:r>
            <a:endParaRPr lang="ro-RO" sz="2400" b="0" i="1"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0" y="1607141"/>
            <a:ext cx="9144000"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Основные функции</a:t>
            </a:r>
            <a:r>
              <a:rPr lang="en-US" sz="2800" dirty="0" smtClean="0">
                <a:solidFill>
                  <a:schemeClr val="tx1"/>
                </a:solidFill>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Агентства </a:t>
            </a:r>
            <a:r>
              <a:rPr lang="en-US" sz="2800" dirty="0" smtClean="0">
                <a:solidFill>
                  <a:schemeClr val="tx1"/>
                </a:solidFill>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государственных закупок</a:t>
            </a:r>
            <a:endParaRPr lang="en-US" sz="2800" dirty="0">
              <a:solidFill>
                <a:schemeClr val="tx1"/>
              </a:solidFill>
              <a:latin typeface="Calibri" pitchFamily="34" charset="0"/>
              <a:cs typeface="Calibri" pitchFamily="34" charset="0"/>
            </a:endParaRPr>
          </a:p>
        </p:txBody>
      </p:sp>
      <p:sp>
        <p:nvSpPr>
          <p:cNvPr id="26" name="Прямоугольник 8"/>
          <p:cNvSpPr/>
          <p:nvPr/>
        </p:nvSpPr>
        <p:spPr>
          <a:xfrm>
            <a:off x="319314" y="2064470"/>
            <a:ext cx="8824686" cy="4678204"/>
          </a:xfrm>
          <a:prstGeom prst="rect">
            <a:avLst/>
          </a:prstGeom>
        </p:spPr>
        <p:txBody>
          <a:bodyPr wrap="square">
            <a:spAutoFit/>
          </a:bodyPr>
          <a:lstStyle/>
          <a:p>
            <a:pPr algn="just">
              <a:spcAft>
                <a:spcPts val="600"/>
              </a:spcAft>
              <a:buAutoNum type="romanLcParenR"/>
            </a:pPr>
            <a:r>
              <a:rPr lang="en-US" sz="2400" b="0" i="1" dirty="0" smtClean="0">
                <a:solidFill>
                  <a:schemeClr val="tx1"/>
                </a:solidFill>
                <a:latin typeface="Calibri" pitchFamily="34" charset="0"/>
                <a:cs typeface="Calibri" pitchFamily="34" charset="0"/>
              </a:rPr>
              <a:t>    </a:t>
            </a:r>
            <a:r>
              <a:rPr lang="ru-RU" sz="2400" b="0" i="1" dirty="0" smtClean="0">
                <a:solidFill>
                  <a:schemeClr val="tx1"/>
                </a:solidFill>
                <a:latin typeface="Calibri" pitchFamily="34" charset="0"/>
                <a:cs typeface="Calibri" pitchFamily="34" charset="0"/>
              </a:rPr>
              <a:t>издает Бюллетень государственных закупок, разрабатывает и поддерживает </a:t>
            </a:r>
            <a:r>
              <a:rPr lang="ru-RU" sz="2400" b="0" i="1" dirty="0" err="1" smtClean="0">
                <a:solidFill>
                  <a:schemeClr val="tx1"/>
                </a:solidFill>
                <a:latin typeface="Calibri" pitchFamily="34" charset="0"/>
                <a:cs typeface="Calibri" pitchFamily="34" charset="0"/>
              </a:rPr>
              <a:t>веб-страницу</a:t>
            </a:r>
            <a:r>
              <a:rPr lang="ru-RU" sz="2400" b="0" i="1" dirty="0" smtClean="0">
                <a:solidFill>
                  <a:schemeClr val="tx1"/>
                </a:solidFill>
                <a:latin typeface="Calibri" pitchFamily="34" charset="0"/>
                <a:cs typeface="Calibri" pitchFamily="34" charset="0"/>
              </a:rPr>
              <a:t> «Государственные закупки Республики Молдова», на которой помещаются приглашения и информация, касающиеся государственных закупок и присуждения договоров о государственных закупках;</a:t>
            </a:r>
            <a:endParaRPr lang="en-US" sz="2400" b="0" i="1" dirty="0" smtClean="0">
              <a:solidFill>
                <a:schemeClr val="tx1"/>
              </a:solidFill>
              <a:latin typeface="Calibri" pitchFamily="34" charset="0"/>
              <a:cs typeface="Calibri" pitchFamily="34" charset="0"/>
            </a:endParaRPr>
          </a:p>
          <a:p>
            <a:pPr algn="just">
              <a:spcAft>
                <a:spcPts val="600"/>
              </a:spcAft>
            </a:pPr>
            <a:r>
              <a:rPr lang="en-US" sz="2400" b="0" i="1" dirty="0" smtClean="0">
                <a:solidFill>
                  <a:schemeClr val="tx1"/>
                </a:solidFill>
                <a:latin typeface="Calibri" pitchFamily="34" charset="0"/>
                <a:cs typeface="Calibri" pitchFamily="34" charset="0"/>
              </a:rPr>
              <a:t>j) </a:t>
            </a:r>
            <a:r>
              <a:rPr lang="ru-RU" sz="2400" b="0" i="1" dirty="0" smtClean="0">
                <a:solidFill>
                  <a:schemeClr val="tx1"/>
                </a:solidFill>
                <a:latin typeface="Calibri" pitchFamily="34" charset="0"/>
                <a:cs typeface="Calibri" pitchFamily="34" charset="0"/>
              </a:rPr>
              <a:t>подготавливает квартальные и годовые отчеты и статистические анализы по государственным закупкам;</a:t>
            </a:r>
            <a:endParaRPr lang="en-US" sz="2400" b="0" i="1" dirty="0" smtClean="0">
              <a:solidFill>
                <a:schemeClr val="tx1"/>
              </a:solidFill>
              <a:latin typeface="Calibri" pitchFamily="34" charset="0"/>
              <a:cs typeface="Calibri" pitchFamily="34" charset="0"/>
            </a:endParaRPr>
          </a:p>
          <a:p>
            <a:pPr algn="just">
              <a:spcAft>
                <a:spcPts val="600"/>
              </a:spcAft>
            </a:pPr>
            <a:r>
              <a:rPr lang="en-US" sz="2400" b="0" i="1" dirty="0" smtClean="0">
                <a:solidFill>
                  <a:schemeClr val="tx1"/>
                </a:solidFill>
                <a:latin typeface="Calibri" pitchFamily="34" charset="0"/>
                <a:cs typeface="Calibri" pitchFamily="34" charset="0"/>
              </a:rPr>
              <a:t>k) </a:t>
            </a:r>
            <a:r>
              <a:rPr lang="ru-RU" sz="2400" b="0" i="1" dirty="0" smtClean="0">
                <a:solidFill>
                  <a:schemeClr val="tx1"/>
                </a:solidFill>
                <a:latin typeface="Calibri" pitchFamily="34" charset="0"/>
                <a:cs typeface="Calibri" pitchFamily="34" charset="0"/>
              </a:rPr>
              <a:t>требует и получает от компетентных органов информацию об экономических операторах, участвующих в процедурах государственной закупки, а также любую необходимую для осуществления своих функций информацию;</a:t>
            </a:r>
            <a:endParaRPr lang="ro-RO" sz="2400" b="0" i="1"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0" y="1607141"/>
            <a:ext cx="9144000"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Основные функции</a:t>
            </a:r>
            <a:r>
              <a:rPr lang="en-US" sz="2800" dirty="0" smtClean="0">
                <a:solidFill>
                  <a:schemeClr val="tx1"/>
                </a:solidFill>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Агентства </a:t>
            </a:r>
            <a:r>
              <a:rPr lang="en-US" sz="2800" dirty="0" smtClean="0">
                <a:solidFill>
                  <a:schemeClr val="tx1"/>
                </a:solidFill>
                <a:latin typeface="Calibri" pitchFamily="34" charset="0"/>
                <a:cs typeface="Calibri" pitchFamily="34" charset="0"/>
              </a:rPr>
              <a:t> </a:t>
            </a:r>
            <a:r>
              <a:rPr lang="ru-RU" sz="2800" dirty="0" smtClean="0">
                <a:solidFill>
                  <a:schemeClr val="tx1"/>
                </a:solidFill>
                <a:latin typeface="Calibri" pitchFamily="34" charset="0"/>
                <a:cs typeface="Calibri" pitchFamily="34" charset="0"/>
              </a:rPr>
              <a:t>государственных закупок</a:t>
            </a:r>
            <a:endParaRPr lang="en-US" sz="2800" dirty="0">
              <a:solidFill>
                <a:schemeClr val="tx1"/>
              </a:solidFill>
              <a:latin typeface="Calibri" pitchFamily="34" charset="0"/>
              <a:cs typeface="Calibri" pitchFamily="34" charset="0"/>
            </a:endParaRPr>
          </a:p>
        </p:txBody>
      </p:sp>
      <p:sp>
        <p:nvSpPr>
          <p:cNvPr id="26" name="Прямоугольник 8"/>
          <p:cNvSpPr/>
          <p:nvPr/>
        </p:nvSpPr>
        <p:spPr>
          <a:xfrm>
            <a:off x="319314" y="2483892"/>
            <a:ext cx="8476343" cy="3570208"/>
          </a:xfrm>
          <a:prstGeom prst="rect">
            <a:avLst/>
          </a:prstGeom>
        </p:spPr>
        <p:txBody>
          <a:bodyPr wrap="square">
            <a:spAutoFit/>
          </a:bodyPr>
          <a:lstStyle/>
          <a:p>
            <a:pPr marL="14288" indent="-14288" algn="just">
              <a:spcAft>
                <a:spcPts val="600"/>
              </a:spcAft>
            </a:pPr>
            <a:r>
              <a:rPr lang="en-US" sz="2400" b="0" i="1" dirty="0" smtClean="0">
                <a:solidFill>
                  <a:schemeClr val="tx1"/>
                </a:solidFill>
                <a:latin typeface="Calibri" pitchFamily="34" charset="0"/>
                <a:cs typeface="Calibri" pitchFamily="34" charset="0"/>
              </a:rPr>
              <a:t>l)    </a:t>
            </a:r>
            <a:r>
              <a:rPr lang="ru-RU" sz="2400" b="0" i="1" dirty="0" smtClean="0">
                <a:solidFill>
                  <a:schemeClr val="tx1"/>
                </a:solidFill>
                <a:latin typeface="Calibri" pitchFamily="34" charset="0"/>
                <a:cs typeface="Calibri" pitchFamily="34" charset="0"/>
              </a:rPr>
              <a:t>сотрудничает с аналогичными международными организациями и иностранными агентствами в области государственных закупок;</a:t>
            </a:r>
            <a:endParaRPr lang="en-US" sz="2400" b="0" i="1" dirty="0" smtClean="0">
              <a:solidFill>
                <a:schemeClr val="tx1"/>
              </a:solidFill>
              <a:latin typeface="Calibri" pitchFamily="34" charset="0"/>
              <a:cs typeface="Calibri" pitchFamily="34" charset="0"/>
            </a:endParaRPr>
          </a:p>
          <a:p>
            <a:pPr marL="14288" indent="-14288" algn="just">
              <a:spcAft>
                <a:spcPts val="600"/>
              </a:spcAft>
            </a:pPr>
            <a:r>
              <a:rPr lang="en-US" sz="2400" b="0" i="1" dirty="0" smtClean="0">
                <a:solidFill>
                  <a:schemeClr val="tx1"/>
                </a:solidFill>
                <a:latin typeface="Calibri" pitchFamily="34" charset="0"/>
                <a:cs typeface="Calibri" pitchFamily="34" charset="0"/>
              </a:rPr>
              <a:t>m)  </a:t>
            </a:r>
            <a:r>
              <a:rPr lang="ru-RU" sz="2400" b="0" i="1" dirty="0" smtClean="0">
                <a:solidFill>
                  <a:schemeClr val="tx1"/>
                </a:solidFill>
                <a:latin typeface="Calibri" pitchFamily="34" charset="0"/>
                <a:cs typeface="Calibri" pitchFamily="34" charset="0"/>
              </a:rPr>
              <a:t>координирует деятельность по использованию иностранной технической помощи в области государственных закупок;</a:t>
            </a:r>
            <a:endParaRPr lang="en-US" sz="2400" b="0" i="1" dirty="0" smtClean="0">
              <a:solidFill>
                <a:schemeClr val="tx1"/>
              </a:solidFill>
              <a:latin typeface="Calibri" pitchFamily="34" charset="0"/>
              <a:cs typeface="Calibri" pitchFamily="34" charset="0"/>
            </a:endParaRPr>
          </a:p>
          <a:p>
            <a:pPr marL="14288" indent="-14288" algn="just">
              <a:spcAft>
                <a:spcPts val="600"/>
              </a:spcAft>
            </a:pPr>
            <a:r>
              <a:rPr lang="en-US" sz="2400" b="0" i="1" dirty="0" smtClean="0">
                <a:solidFill>
                  <a:schemeClr val="tx1"/>
                </a:solidFill>
                <a:latin typeface="Calibri" pitchFamily="34" charset="0"/>
                <a:cs typeface="Calibri" pitchFamily="34" charset="0"/>
              </a:rPr>
              <a:t>n)   </a:t>
            </a:r>
            <a:r>
              <a:rPr lang="ru-RU" sz="2400" b="0" i="1" dirty="0" smtClean="0">
                <a:solidFill>
                  <a:schemeClr val="tx1"/>
                </a:solidFill>
                <a:latin typeface="Calibri" pitchFamily="34" charset="0"/>
                <a:cs typeface="Calibri" pitchFamily="34" charset="0"/>
              </a:rPr>
              <a:t>осуществляет иные функции, предусмотренные настоящим законом и другими законодательными и нормативными актами.</a:t>
            </a:r>
            <a:endParaRPr lang="ro-RO" sz="2400" b="0" i="1" dirty="0" smtClean="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1696824"/>
            <a:ext cx="8839199" cy="4564651"/>
          </a:xfrm>
        </p:spPr>
        <p:txBody>
          <a:bodyPr/>
          <a:lstStyle/>
          <a:p>
            <a:pPr>
              <a:spcBef>
                <a:spcPts val="600"/>
              </a:spcBef>
              <a:spcAft>
                <a:spcPts val="600"/>
              </a:spcAft>
            </a:pPr>
            <a:r>
              <a:rPr lang="ru-RU" b="1" i="1" dirty="0" smtClean="0">
                <a:solidFill>
                  <a:schemeClr val="tx1"/>
                </a:solidFill>
                <a:latin typeface="Calibri" pitchFamily="34" charset="0"/>
                <a:cs typeface="Calibri" pitchFamily="34" charset="0"/>
              </a:rPr>
              <a:t>Государственная закупка</a:t>
            </a:r>
            <a:r>
              <a:rPr lang="en-US" b="1" i="1" dirty="0" smtClean="0">
                <a:solidFill>
                  <a:schemeClr val="tx1"/>
                </a:solidFill>
                <a:latin typeface="Calibri" pitchFamily="34" charset="0"/>
                <a:cs typeface="Calibri" pitchFamily="34" charset="0"/>
              </a:rPr>
              <a:t> </a:t>
            </a:r>
            <a:r>
              <a:rPr lang="en-US" i="1" dirty="0" smtClean="0">
                <a:solidFill>
                  <a:schemeClr val="tx1"/>
                </a:solidFill>
                <a:latin typeface="Calibri" pitchFamily="34" charset="0"/>
                <a:cs typeface="Calibri" pitchFamily="34" charset="0"/>
              </a:rPr>
              <a:t>- </a:t>
            </a:r>
            <a:r>
              <a:rPr lang="ru-RU" i="1" dirty="0" smtClean="0">
                <a:solidFill>
                  <a:schemeClr val="tx1"/>
                </a:solidFill>
                <a:latin typeface="Calibri" pitchFamily="34" charset="0"/>
                <a:cs typeface="Calibri" pitchFamily="34" charset="0"/>
              </a:rPr>
              <a:t>приобретение товаров, выполнение работ или оказание услуг для нужд одного или нескольких закупающих</a:t>
            </a:r>
            <a:r>
              <a:rPr lang="en-US" i="1" dirty="0" smtClean="0">
                <a:solidFill>
                  <a:schemeClr val="tx1"/>
                </a:solidFill>
                <a:latin typeface="Calibri" pitchFamily="34" charset="0"/>
                <a:cs typeface="Calibri" pitchFamily="34" charset="0"/>
              </a:rPr>
              <a:t> </a:t>
            </a:r>
            <a:r>
              <a:rPr lang="ru-RU" i="1" dirty="0" smtClean="0">
                <a:solidFill>
                  <a:schemeClr val="tx1"/>
                </a:solidFill>
                <a:latin typeface="Calibri" pitchFamily="34" charset="0"/>
                <a:cs typeface="Calibri" pitchFamily="34" charset="0"/>
              </a:rPr>
              <a:t>органов</a:t>
            </a:r>
            <a:r>
              <a:rPr lang="en-US" i="1" dirty="0" smtClean="0">
                <a:solidFill>
                  <a:schemeClr val="tx1"/>
                </a:solidFill>
                <a:latin typeface="Calibri" pitchFamily="34" charset="0"/>
                <a:cs typeface="Calibri" pitchFamily="34" charset="0"/>
              </a:rPr>
              <a:t>.</a:t>
            </a:r>
            <a:br>
              <a:rPr lang="en-US" i="1" dirty="0" smtClean="0">
                <a:solidFill>
                  <a:schemeClr val="tx1"/>
                </a:solidFill>
                <a:latin typeface="Calibri" pitchFamily="34" charset="0"/>
                <a:cs typeface="Calibri" pitchFamily="34" charset="0"/>
              </a:rPr>
            </a:br>
            <a:r>
              <a:rPr lang="ru-RU" b="1" i="1" dirty="0" smtClean="0">
                <a:solidFill>
                  <a:schemeClr val="tx1"/>
                </a:solidFill>
                <a:latin typeface="Calibri" pitchFamily="34" charset="0"/>
                <a:cs typeface="Calibri" pitchFamily="34" charset="0"/>
              </a:rPr>
              <a:t>Процесс государственных закупок </a:t>
            </a:r>
            <a:r>
              <a:rPr lang="ru-RU" i="1" dirty="0" smtClean="0">
                <a:solidFill>
                  <a:schemeClr val="tx1"/>
                </a:solidFill>
                <a:latin typeface="Calibri" pitchFamily="34" charset="0"/>
                <a:cs typeface="Calibri" pitchFamily="34" charset="0"/>
              </a:rPr>
              <a:t>- последовательность этапов и операций, которые окончательно или временно приобретают продукт, услугу или работу после присуждения публичного контракта с целью удовлетворения общественных интересов.</a:t>
            </a:r>
            <a:endParaRPr lang="ro-RO" b="1" i="1" dirty="0">
              <a:solidFill>
                <a:schemeClr val="tx1"/>
              </a:solidFill>
              <a:latin typeface="Calibri" pitchFamily="34" charset="0"/>
              <a:cs typeface="Calibri" pitchFamily="34"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4" name="Diagram 13"/>
          <p:cNvGraphicFramePr/>
          <p:nvPr/>
        </p:nvGraphicFramePr>
        <p:xfrm>
          <a:off x="818866" y="4470400"/>
          <a:ext cx="7615450" cy="22061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1954109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0" y="1607141"/>
            <a:ext cx="9144000"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Национальное агентство по урегулированию споров:</a:t>
            </a:r>
            <a:endParaRPr lang="en-US" sz="2800" dirty="0">
              <a:solidFill>
                <a:srgbClr val="002060"/>
              </a:solidFill>
              <a:latin typeface="Calibri" pitchFamily="34" charset="0"/>
              <a:cs typeface="Calibri" pitchFamily="34" charset="0"/>
            </a:endParaRPr>
          </a:p>
        </p:txBody>
      </p:sp>
      <p:sp>
        <p:nvSpPr>
          <p:cNvPr id="26" name="Прямоугольник 8"/>
          <p:cNvSpPr/>
          <p:nvPr/>
        </p:nvSpPr>
        <p:spPr>
          <a:xfrm>
            <a:off x="319315" y="2224726"/>
            <a:ext cx="8541882" cy="3693319"/>
          </a:xfrm>
          <a:prstGeom prst="rect">
            <a:avLst/>
          </a:prstGeom>
        </p:spPr>
        <p:txBody>
          <a:bodyPr wrap="square">
            <a:spAutoFit/>
          </a:bodyPr>
          <a:lstStyle/>
          <a:p>
            <a:pPr algn="just">
              <a:spcAft>
                <a:spcPts val="1200"/>
              </a:spcAft>
            </a:pPr>
            <a:r>
              <a:rPr lang="ru-RU" sz="2600" b="0" i="1" dirty="0" smtClean="0">
                <a:solidFill>
                  <a:schemeClr val="tx1"/>
                </a:solidFill>
                <a:latin typeface="Calibri" pitchFamily="34" charset="0"/>
                <a:cs typeface="Calibri" pitchFamily="34" charset="0"/>
              </a:rPr>
              <a:t>Автономный и независимый государственный орган по отношению к другим государственным органам в отношении физических и юридических лиц, который рассматривает апелляции, сформулированные в процедурах государственных закупок, которые обязаны защищать законные права и интересы всех сторон, участвующих в апелляциях, направленных для урегулирования без каких-либо привилегий или дискриминации.</a:t>
            </a:r>
            <a:endParaRPr lang="ro-RO" sz="2600" b="0" i="1" dirty="0" smtClean="0">
              <a:solidFill>
                <a:schemeClr val="tx1"/>
              </a:solidFill>
              <a:latin typeface="Calibri" pitchFamily="34" charset="0"/>
              <a:ea typeface="Calibri" panose="020F0502020204030204"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609600" y="1607141"/>
            <a:ext cx="8157029"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Государственное казначейство:</a:t>
            </a:r>
            <a:endParaRPr lang="en-US" sz="2800" dirty="0">
              <a:solidFill>
                <a:schemeClr val="tx1"/>
              </a:solidFill>
              <a:latin typeface="Calibri" pitchFamily="34" charset="0"/>
              <a:cs typeface="Calibri" pitchFamily="34" charset="0"/>
            </a:endParaRPr>
          </a:p>
        </p:txBody>
      </p:sp>
      <p:sp>
        <p:nvSpPr>
          <p:cNvPr id="26" name="Прямоугольник 8"/>
          <p:cNvSpPr/>
          <p:nvPr/>
        </p:nvSpPr>
        <p:spPr>
          <a:xfrm>
            <a:off x="319314" y="2264230"/>
            <a:ext cx="8476343" cy="2646878"/>
          </a:xfrm>
          <a:prstGeom prst="rect">
            <a:avLst/>
          </a:prstGeom>
        </p:spPr>
        <p:txBody>
          <a:bodyPr wrap="square">
            <a:spAutoFit/>
          </a:bodyPr>
          <a:lstStyle/>
          <a:p>
            <a:pPr algn="just">
              <a:spcAft>
                <a:spcPts val="1200"/>
              </a:spcAft>
            </a:pPr>
            <a:r>
              <a:rPr lang="ru-RU" sz="2600" b="0" i="1" dirty="0" smtClean="0">
                <a:solidFill>
                  <a:schemeClr val="tx1"/>
                </a:solidFill>
                <a:latin typeface="Calibri" pitchFamily="34" charset="0"/>
                <a:cs typeface="Calibri" pitchFamily="34" charset="0"/>
              </a:rPr>
              <a:t>Генеральный директорат в Центральном офисе Министерства финансов. </a:t>
            </a:r>
          </a:p>
          <a:p>
            <a:pPr algn="just">
              <a:spcAft>
                <a:spcPts val="1200"/>
              </a:spcAft>
            </a:pPr>
            <a:r>
              <a:rPr lang="ru-RU" sz="2600" b="0" i="1" dirty="0" smtClean="0">
                <a:solidFill>
                  <a:schemeClr val="tx1"/>
                </a:solidFill>
                <a:latin typeface="Calibri" pitchFamily="34" charset="0"/>
                <a:cs typeface="Calibri" pitchFamily="34" charset="0"/>
              </a:rPr>
              <a:t>Миссия Государственного казначейства заключается в разработке и реализации государственной политики в области управления государственными финансами и прозрачности.</a:t>
            </a:r>
            <a:endParaRPr lang="ro-RO" sz="2600" b="0" i="1" dirty="0" smtClean="0">
              <a:solidFill>
                <a:schemeClr val="tx1"/>
              </a:solidFill>
              <a:latin typeface="Calibri" pitchFamily="34" charset="0"/>
              <a:ea typeface="Calibri" panose="020F0502020204030204"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017486"/>
            <a:ext cx="8592457" cy="4308872"/>
          </a:xfrm>
          <a:prstGeom prst="rect">
            <a:avLst/>
          </a:prstGeom>
        </p:spPr>
        <p:txBody>
          <a:bodyPr wrap="square">
            <a:spAutoFit/>
          </a:bodyPr>
          <a:lstStyle/>
          <a:p>
            <a:pPr algn="just">
              <a:spcAft>
                <a:spcPts val="1200"/>
              </a:spcAft>
              <a:buFont typeface="Wingdings" pitchFamily="2" charset="2"/>
              <a:buChar char="Ø"/>
            </a:pPr>
            <a:r>
              <a:rPr lang="ru-RU" sz="2400" b="0" i="1" dirty="0" smtClean="0">
                <a:solidFill>
                  <a:schemeClr val="tx1"/>
                </a:solidFill>
                <a:latin typeface="Calibri" pitchFamily="34" charset="0"/>
                <a:cs typeface="Calibri" pitchFamily="34" charset="0"/>
              </a:rPr>
              <a:t> Принципы государственных закупок, а также все принципы права - это основные идеи, которые заложили основу для разработки нормативной базы в этой области и которые направляют ее правильное применение. Все действия, осуществляемые субъектами государственных закупок, должны выполняться с учетом основных принципов государственных закупок. </a:t>
            </a:r>
            <a:endParaRPr lang="en-US" sz="2400" b="0" i="1" dirty="0" smtClean="0">
              <a:solidFill>
                <a:schemeClr val="tx1"/>
              </a:solidFill>
              <a:latin typeface="Calibri" pitchFamily="34" charset="0"/>
              <a:cs typeface="Calibri" pitchFamily="34" charset="0"/>
            </a:endParaRPr>
          </a:p>
          <a:p>
            <a:pPr algn="just">
              <a:spcAft>
                <a:spcPts val="1200"/>
              </a:spcAft>
              <a:buFont typeface="Wingdings" pitchFamily="2" charset="2"/>
              <a:buChar char="Ø"/>
            </a:pPr>
            <a:r>
              <a:rPr lang="ru-RU" sz="2400" b="0" i="1" dirty="0" smtClean="0">
                <a:solidFill>
                  <a:schemeClr val="tx1"/>
                </a:solidFill>
                <a:latin typeface="Calibri" pitchFamily="34" charset="0"/>
                <a:cs typeface="Calibri" pitchFamily="34" charset="0"/>
              </a:rPr>
              <a:t> Ситуации или обстоятельства, не имеющие конкретного регулирования в соответствующем законодательстве, будут рассматриваться в свете принципов государственных закупок.</a:t>
            </a:r>
            <a:endParaRPr lang="ro-RO" sz="2400" b="0" i="1" dirty="0">
              <a:solidFill>
                <a:schemeClr val="tx1"/>
              </a:solidFill>
              <a:latin typeface="Calibri" pitchFamily="34" charset="0"/>
              <a:cs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Принципы государственных закупок</a:t>
            </a:r>
            <a:endParaRPr lang="ro-RO" sz="2800" dirty="0" smtClean="0">
              <a:solidFill>
                <a:srgbClr val="002060"/>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174170" y="1857080"/>
            <a:ext cx="8969829" cy="4770537"/>
          </a:xfrm>
          <a:prstGeom prst="rect">
            <a:avLst/>
          </a:prstGeom>
        </p:spPr>
        <p:txBody>
          <a:bodyPr wrap="square">
            <a:spAutoFit/>
          </a:bodyPr>
          <a:lstStyle/>
          <a:p>
            <a:pPr marL="457200" lvl="0" indent="-457200">
              <a:buAutoNum type="alphaLcParenR"/>
            </a:pPr>
            <a:r>
              <a:rPr lang="ru-RU" sz="1900" b="0" i="1" dirty="0" smtClean="0">
                <a:solidFill>
                  <a:schemeClr val="tx1"/>
                </a:solidFill>
                <a:latin typeface="Calibri" pitchFamily="34" charset="0"/>
                <a:cs typeface="Calibri" pitchFamily="34" charset="0"/>
              </a:rPr>
              <a:t>эффективное использование государственных средств и сведение к минимуму рисков закупающих органов;</a:t>
            </a:r>
          </a:p>
          <a:p>
            <a:pPr marL="457200" lvl="0" indent="-457200">
              <a:buAutoNum type="alphaLcParenR"/>
            </a:pPr>
            <a:r>
              <a:rPr lang="ru-RU" sz="1900" b="0" i="1" dirty="0" err="1" smtClean="0">
                <a:solidFill>
                  <a:schemeClr val="tx1"/>
                </a:solidFill>
                <a:latin typeface="Calibri" pitchFamily="34" charset="0"/>
                <a:cs typeface="Calibri" pitchFamily="34" charset="0"/>
              </a:rPr>
              <a:t>транспарентность</a:t>
            </a:r>
            <a:r>
              <a:rPr lang="ru-RU" sz="1900" b="0" i="1" dirty="0" smtClean="0">
                <a:solidFill>
                  <a:schemeClr val="tx1"/>
                </a:solidFill>
                <a:latin typeface="Calibri" pitchFamily="34" charset="0"/>
                <a:cs typeface="Calibri" pitchFamily="34" charset="0"/>
              </a:rPr>
              <a:t> государственных закупок;</a:t>
            </a:r>
          </a:p>
          <a:p>
            <a:pPr marL="457200" lvl="0" indent="-457200">
              <a:buAutoNum type="alphaLcParenR"/>
            </a:pPr>
            <a:r>
              <a:rPr lang="ru-RU" sz="1900" b="0" i="1" dirty="0" smtClean="0">
                <a:solidFill>
                  <a:schemeClr val="tx1"/>
                </a:solidFill>
                <a:latin typeface="Calibri" pitchFamily="34" charset="0"/>
                <a:cs typeface="Calibri" pitchFamily="34" charset="0"/>
              </a:rPr>
              <a:t>обеспечение конкуренции и борьба с нелояльной конкуренцией в области государственных закупок;</a:t>
            </a:r>
          </a:p>
          <a:p>
            <a:pPr marL="457200" lvl="0" indent="-457200">
              <a:buAutoNum type="alphaLcParenR"/>
            </a:pPr>
            <a:r>
              <a:rPr lang="ru-RU" sz="1900" b="0" i="1" dirty="0" smtClean="0">
                <a:solidFill>
                  <a:schemeClr val="tx1"/>
                </a:solidFill>
                <a:latin typeface="Calibri" pitchFamily="34" charset="0"/>
                <a:cs typeface="Calibri" pitchFamily="34" charset="0"/>
              </a:rPr>
              <a:t>охрана окружающей среды и содействие долгосрочному развитию посредством государственных закупок;</a:t>
            </a:r>
          </a:p>
          <a:p>
            <a:pPr marL="457200" lvl="0" indent="-457200">
              <a:buAutoNum type="alphaLcParenR"/>
            </a:pPr>
            <a:r>
              <a:rPr lang="ru-RU" sz="1900" b="0" i="1" dirty="0" smtClean="0">
                <a:solidFill>
                  <a:schemeClr val="tx1"/>
                </a:solidFill>
                <a:latin typeface="Calibri" pitchFamily="34" charset="0"/>
                <a:cs typeface="Calibri" pitchFamily="34" charset="0"/>
              </a:rPr>
              <a:t>поддержание общественного порядка, нравственных устоев и общественной безопасности, охрана здоровья, защита жизни людей, флоры и фауны;</a:t>
            </a:r>
          </a:p>
          <a:p>
            <a:pPr marL="457200" lvl="0" indent="-457200">
              <a:buAutoNum type="alphaLcParenR"/>
            </a:pPr>
            <a:r>
              <a:rPr lang="ru-RU" sz="1900" b="0" i="1" dirty="0" smtClean="0">
                <a:solidFill>
                  <a:schemeClr val="tx1"/>
                </a:solidFill>
                <a:latin typeface="Calibri" pitchFamily="34" charset="0"/>
                <a:cs typeface="Calibri" pitchFamily="34" charset="0"/>
              </a:rPr>
              <a:t>либерализация и развитие международной торговли;</a:t>
            </a:r>
          </a:p>
          <a:p>
            <a:pPr marL="457200" lvl="0" indent="-457200">
              <a:buAutoNum type="alphaLcParenR"/>
            </a:pPr>
            <a:r>
              <a:rPr lang="ru-RU" sz="1900" b="0" i="1" dirty="0" smtClean="0">
                <a:solidFill>
                  <a:schemeClr val="tx1"/>
                </a:solidFill>
                <a:latin typeface="Calibri" pitchFamily="34" charset="0"/>
                <a:cs typeface="Calibri" pitchFamily="34" charset="0"/>
              </a:rPr>
              <a:t>свободный оборот товаров, свобода установления и оказания услуг;</a:t>
            </a:r>
          </a:p>
          <a:p>
            <a:pPr marL="457200" lvl="0" indent="-457200">
              <a:buAutoNum type="alphaLcParenR"/>
            </a:pPr>
            <a:r>
              <a:rPr lang="ru-RU" sz="1900" b="0" i="1" dirty="0" smtClean="0">
                <a:solidFill>
                  <a:schemeClr val="tx1"/>
                </a:solidFill>
                <a:latin typeface="Calibri" pitchFamily="34" charset="0"/>
                <a:cs typeface="Calibri" pitchFamily="34" charset="0"/>
              </a:rPr>
              <a:t>равный подход, беспристрастность и </a:t>
            </a:r>
            <a:r>
              <a:rPr lang="ru-RU" sz="1900" b="0" i="1" dirty="0" err="1" smtClean="0">
                <a:solidFill>
                  <a:schemeClr val="tx1"/>
                </a:solidFill>
                <a:latin typeface="Calibri" pitchFamily="34" charset="0"/>
                <a:cs typeface="Calibri" pitchFamily="34" charset="0"/>
              </a:rPr>
              <a:t>недискриминационность</a:t>
            </a:r>
            <a:r>
              <a:rPr lang="ru-RU" sz="1900" b="0" i="1" dirty="0" smtClean="0">
                <a:solidFill>
                  <a:schemeClr val="tx1"/>
                </a:solidFill>
                <a:latin typeface="Calibri" pitchFamily="34" charset="0"/>
                <a:cs typeface="Calibri" pitchFamily="34" charset="0"/>
              </a:rPr>
              <a:t> в отношении всех оферентов и экономических операторов;</a:t>
            </a:r>
          </a:p>
          <a:p>
            <a:pPr marL="457200" lvl="0" indent="-457200">
              <a:buAutoNum type="alphaLcParenR"/>
            </a:pPr>
            <a:r>
              <a:rPr lang="ru-RU" sz="1900" b="0" i="1" dirty="0" smtClean="0">
                <a:solidFill>
                  <a:schemeClr val="tx1"/>
                </a:solidFill>
                <a:latin typeface="Calibri" pitchFamily="34" charset="0"/>
                <a:cs typeface="Calibri" pitchFamily="34" charset="0"/>
              </a:rPr>
              <a:t>Пропорциональность;</a:t>
            </a:r>
          </a:p>
          <a:p>
            <a:pPr marL="457200" lvl="0" indent="-457200">
              <a:buAutoNum type="alphaLcParenR"/>
            </a:pPr>
            <a:r>
              <a:rPr lang="ru-RU" sz="1900" b="0" i="1" dirty="0" smtClean="0">
                <a:solidFill>
                  <a:schemeClr val="tx1"/>
                </a:solidFill>
                <a:latin typeface="Calibri" pitchFamily="34" charset="0"/>
                <a:cs typeface="Calibri" pitchFamily="34" charset="0"/>
              </a:rPr>
              <a:t>взаимное признание;</a:t>
            </a:r>
          </a:p>
          <a:p>
            <a:pPr marL="457200" lvl="0" indent="-457200">
              <a:buAutoNum type="alphaLcParenR"/>
            </a:pPr>
            <a:r>
              <a:rPr lang="ru-RU" sz="1900" b="0" i="1" dirty="0" smtClean="0">
                <a:solidFill>
                  <a:schemeClr val="tx1"/>
                </a:solidFill>
                <a:latin typeface="Calibri" pitchFamily="34" charset="0"/>
                <a:cs typeface="Calibri" pitchFamily="34" charset="0"/>
              </a:rPr>
              <a:t>ответственность в рамках процедур государственной закупки.</a:t>
            </a:r>
            <a:endParaRPr lang="ro-RO" sz="1900" b="0" i="1" dirty="0">
              <a:solidFill>
                <a:schemeClr val="tx1"/>
              </a:solidFill>
              <a:latin typeface="Calibri" pitchFamily="34" charset="0"/>
              <a:cs typeface="Calibri" pitchFamily="34" charset="0"/>
            </a:endParaRPr>
          </a:p>
        </p:txBody>
      </p:sp>
      <p:sp>
        <p:nvSpPr>
          <p:cNvPr id="11" name="Rectangle 10"/>
          <p:cNvSpPr/>
          <p:nvPr/>
        </p:nvSpPr>
        <p:spPr>
          <a:xfrm>
            <a:off x="0" y="1393371"/>
            <a:ext cx="9144000" cy="523220"/>
          </a:xfrm>
          <a:prstGeom prst="rect">
            <a:avLst/>
          </a:prstGeom>
        </p:spPr>
        <p:txBody>
          <a:bodyPr wrap="square">
            <a:spAutoFit/>
          </a:bodyPr>
          <a:lstStyle/>
          <a:p>
            <a:pPr lvl="0" algn="ctr">
              <a:spcBef>
                <a:spcPts val="0"/>
              </a:spcBef>
              <a:spcAft>
                <a:spcPts val="0"/>
              </a:spcAft>
              <a:defRPr/>
            </a:pPr>
            <a:r>
              <a:rPr lang="ru-RU" sz="2800" dirty="0" smtClean="0">
                <a:solidFill>
                  <a:schemeClr val="tx1"/>
                </a:solidFill>
                <a:latin typeface="Calibri" pitchFamily="34" charset="0"/>
                <a:cs typeface="Calibri" pitchFamily="34" charset="0"/>
              </a:rPr>
              <a:t>Принципы государственных закупок</a:t>
            </a:r>
            <a:endParaRPr lang="ro-RO" sz="2800" dirty="0" smtClean="0">
              <a:solidFill>
                <a:srgbClr val="002060"/>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de-DE" dirty="0"/>
          </a:p>
        </p:txBody>
      </p:sp>
      <p:sp>
        <p:nvSpPr>
          <p:cNvPr id="4" name="Date Placeholder 3"/>
          <p:cNvSpPr>
            <a:spLocks noGrp="1"/>
          </p:cNvSpPr>
          <p:nvPr>
            <p:ph type="dt" sz="half" idx="11"/>
          </p:nvPr>
        </p:nvSpPr>
        <p:spPr/>
        <p:txBody>
          <a:bodyPr/>
          <a:lstStyle/>
          <a:p>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6" name="Inhaltsplatzhalter 8"/>
          <p:cNvSpPr txBox="1">
            <a:spLocks/>
          </p:cNvSpPr>
          <p:nvPr/>
        </p:nvSpPr>
        <p:spPr>
          <a:xfrm>
            <a:off x="449943" y="1620411"/>
            <a:ext cx="8246219"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lgn="ctr">
              <a:spcAft>
                <a:spcPts val="300"/>
              </a:spcAft>
            </a:pPr>
            <a:endParaRPr lang="ro-RO" sz="1000" dirty="0" smtClean="0">
              <a:solidFill>
                <a:srgbClr val="002060"/>
              </a:solidFill>
            </a:endParaRPr>
          </a:p>
          <a:p>
            <a:pPr algn="ctr">
              <a:spcAft>
                <a:spcPts val="300"/>
              </a:spcAft>
            </a:pPr>
            <a:endParaRPr lang="en-US" sz="2800" i="1" dirty="0" smtClean="0">
              <a:solidFill>
                <a:schemeClr val="tx1"/>
              </a:solidFill>
              <a:latin typeface="Calibri" pitchFamily="34" charset="0"/>
              <a:cs typeface="Calibri" pitchFamily="34" charset="0"/>
            </a:endParaRPr>
          </a:p>
          <a:p>
            <a:pPr algn="ctr">
              <a:spcAft>
                <a:spcPts val="300"/>
              </a:spcAft>
            </a:pPr>
            <a:r>
              <a:rPr lang="ru-RU" sz="2800" i="1" dirty="0" smtClean="0">
                <a:solidFill>
                  <a:schemeClr val="tx1"/>
                </a:solidFill>
                <a:latin typeface="Calibri" pitchFamily="34" charset="0"/>
                <a:cs typeface="Calibri" pitchFamily="34" charset="0"/>
              </a:rPr>
              <a:t>Благодарю за внимание</a:t>
            </a:r>
            <a:endParaRPr lang="en-GB" sz="1000" i="1" dirty="0">
              <a:solidFill>
                <a:schemeClr val="tx1"/>
              </a:solidFill>
              <a:latin typeface="Calibri" pitchFamily="34" charset="0"/>
              <a:cs typeface="Calibri" pitchFamily="34" charset="0"/>
            </a:endParaRPr>
          </a:p>
        </p:txBody>
      </p:sp>
      <p:sp>
        <p:nvSpPr>
          <p:cNvPr id="17"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18" name="Picture 11" descr="F:\Branding\EU\jaune.jpg"/>
          <p:cNvPicPr>
            <a:picLocks noChangeAspect="1" noChangeArrowheads="1"/>
          </p:cNvPicPr>
          <p:nvPr/>
        </p:nvPicPr>
        <p:blipFill>
          <a:blip r:embed="rId7" cstate="print"/>
          <a:srcRect/>
          <a:stretch>
            <a:fillRect/>
          </a:stretch>
        </p:blipFill>
        <p:spPr bwMode="auto">
          <a:xfrm>
            <a:off x="491056" y="5624205"/>
            <a:ext cx="1365250" cy="927100"/>
          </a:xfrm>
          <a:prstGeom prst="rect">
            <a:avLst/>
          </a:prstGeom>
          <a:noFill/>
          <a:ln w="9525">
            <a:noFill/>
            <a:miter lim="800000"/>
            <a:headEnd/>
            <a:tailEnd/>
          </a:ln>
        </p:spPr>
      </p:pic>
      <p:pic>
        <p:nvPicPr>
          <p:cNvPr id="19" name="Picture 11" descr="H:\bn4.jpg"/>
          <p:cNvPicPr>
            <a:picLocks noChangeAspect="1" noChangeArrowheads="1"/>
          </p:cNvPicPr>
          <p:nvPr/>
        </p:nvPicPr>
        <p:blipFill>
          <a:blip r:embed="rId8" cstate="print"/>
          <a:srcRect/>
          <a:stretch>
            <a:fillRect/>
          </a:stretch>
        </p:blipFill>
        <p:spPr bwMode="auto">
          <a:xfrm>
            <a:off x="2046511" y="5590073"/>
            <a:ext cx="1016000" cy="1025525"/>
          </a:xfrm>
          <a:prstGeom prst="rect">
            <a:avLst/>
          </a:prstGeom>
          <a:noFill/>
          <a:ln w="9525">
            <a:noFill/>
            <a:miter lim="800000"/>
            <a:headEnd/>
            <a:tailEnd/>
          </a:ln>
        </p:spPr>
      </p:pic>
      <p:pic>
        <p:nvPicPr>
          <p:cNvPr id="20" name="Picture 1"/>
          <p:cNvPicPr>
            <a:picLocks noChangeAspect="1"/>
          </p:cNvPicPr>
          <p:nvPr/>
        </p:nvPicPr>
        <p:blipFill>
          <a:blip r:embed="rId9" cstate="print"/>
          <a:srcRect/>
          <a:stretch>
            <a:fillRect/>
          </a:stretch>
        </p:blipFill>
        <p:spPr bwMode="auto">
          <a:xfrm>
            <a:off x="5258991" y="5624205"/>
            <a:ext cx="1639887" cy="957262"/>
          </a:xfrm>
          <a:prstGeom prst="rect">
            <a:avLst/>
          </a:prstGeom>
          <a:noFill/>
          <a:ln w="9525">
            <a:noFill/>
            <a:miter lim="800000"/>
            <a:headEnd/>
            <a:tailEnd/>
          </a:ln>
        </p:spPr>
      </p:pic>
      <p:sp>
        <p:nvSpPr>
          <p:cNvPr id="21"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22" name="Picture 21"/>
          <p:cNvPicPr/>
          <p:nvPr/>
        </p:nvPicPr>
        <p:blipFill>
          <a:blip r:embed="rId10"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23" name="Picture 22" descr="D:\Users\Desktop\logotype.pn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24" name="CasetăText 1"/>
          <p:cNvSpPr txBox="1"/>
          <p:nvPr/>
        </p:nvSpPr>
        <p:spPr>
          <a:xfrm>
            <a:off x="1856306" y="3145976"/>
            <a:ext cx="5361912" cy="1815882"/>
          </a:xfrm>
          <a:prstGeom prst="rect">
            <a:avLst/>
          </a:prstGeom>
          <a:noFill/>
        </p:spPr>
        <p:txBody>
          <a:bodyPr wrap="square" rtlCol="0">
            <a:spAutoFit/>
          </a:bodyPr>
          <a:lstStyle/>
          <a:p>
            <a:pPr algn="ctr"/>
            <a:endParaRPr lang="ro-RO" sz="1400" b="0" u="sng" dirty="0" smtClean="0">
              <a:solidFill>
                <a:schemeClr val="bg2">
                  <a:lumMod val="25000"/>
                </a:schemeClr>
              </a:solidFill>
              <a:latin typeface="+mn-lt"/>
            </a:endParaRPr>
          </a:p>
          <a:p>
            <a:pPr algn="ctr"/>
            <a:endParaRPr lang="en-US" sz="1400" b="0" u="sng" dirty="0" smtClean="0">
              <a:solidFill>
                <a:schemeClr val="bg2">
                  <a:lumMod val="25000"/>
                </a:schemeClr>
              </a:solidFill>
              <a:latin typeface="+mn-lt"/>
            </a:endParaRPr>
          </a:p>
          <a:p>
            <a:pPr algn="ctr"/>
            <a:endParaRPr lang="en-US" sz="1400" b="0" u="sng" dirty="0" smtClean="0">
              <a:solidFill>
                <a:schemeClr val="bg2">
                  <a:lumMod val="25000"/>
                </a:schemeClr>
              </a:solidFill>
              <a:latin typeface="+mn-lt"/>
            </a:endParaRPr>
          </a:p>
          <a:p>
            <a:pPr algn="ctr"/>
            <a:endParaRPr lang="en-US" sz="1400" b="0" u="sng" dirty="0" smtClean="0">
              <a:solidFill>
                <a:schemeClr val="bg2">
                  <a:lumMod val="25000"/>
                </a:schemeClr>
              </a:solidFill>
              <a:latin typeface="+mn-lt"/>
            </a:endParaRPr>
          </a:p>
          <a:p>
            <a:pPr algn="ctr"/>
            <a:r>
              <a:rPr lang="en-US" sz="1400" b="0" u="sng" dirty="0" smtClean="0">
                <a:solidFill>
                  <a:schemeClr val="bg2">
                    <a:lumMod val="25000"/>
                  </a:schemeClr>
                </a:solidFill>
                <a:latin typeface="+mn-lt"/>
              </a:rPr>
              <a:t>Nadejda Tanasov</a:t>
            </a:r>
            <a:endParaRPr lang="ro-RO" sz="1400" b="0" u="sng" dirty="0" smtClean="0">
              <a:solidFill>
                <a:schemeClr val="bg2">
                  <a:lumMod val="25000"/>
                </a:schemeClr>
              </a:solidFill>
              <a:latin typeface="+mn-lt"/>
            </a:endParaRPr>
          </a:p>
          <a:p>
            <a:pPr algn="ctr"/>
            <a:r>
              <a:rPr lang="ro-RO" sz="1400" b="0" u="sng" dirty="0" smtClean="0">
                <a:solidFill>
                  <a:schemeClr val="bg2">
                    <a:lumMod val="25000"/>
                  </a:schemeClr>
                </a:solidFill>
                <a:latin typeface="+mn-lt"/>
              </a:rPr>
              <a:t>Agenția Achiziții Publice</a:t>
            </a:r>
          </a:p>
          <a:p>
            <a:pPr algn="ctr"/>
            <a:r>
              <a:rPr lang="ro-RO" sz="1400" b="0" u="sng" dirty="0" smtClean="0">
                <a:solidFill>
                  <a:schemeClr val="bg2">
                    <a:lumMod val="25000"/>
                  </a:schemeClr>
                </a:solidFill>
                <a:latin typeface="+mn-lt"/>
              </a:rPr>
              <a:t>E-mail: </a:t>
            </a:r>
            <a:r>
              <a:rPr lang="en-US" sz="1400" b="0" u="sng" dirty="0" err="1" smtClean="0">
                <a:solidFill>
                  <a:schemeClr val="bg2">
                    <a:lumMod val="25000"/>
                  </a:schemeClr>
                </a:solidFill>
                <a:latin typeface="+mn-lt"/>
                <a:hlinkClick r:id="rId12"/>
              </a:rPr>
              <a:t>nadejda.tanasov</a:t>
            </a:r>
            <a:r>
              <a:rPr lang="ro-RO" sz="1400" b="0" u="sng" dirty="0" smtClean="0">
                <a:solidFill>
                  <a:schemeClr val="bg2">
                    <a:lumMod val="25000"/>
                  </a:schemeClr>
                </a:solidFill>
                <a:latin typeface="+mn-lt"/>
                <a:hlinkClick r:id="rId12"/>
              </a:rPr>
              <a:t>@tender.gov.md</a:t>
            </a:r>
            <a:endParaRPr lang="ro-RO" sz="1400" b="0" u="sng" dirty="0" smtClean="0">
              <a:solidFill>
                <a:schemeClr val="bg2">
                  <a:lumMod val="25000"/>
                </a:schemeClr>
              </a:solidFill>
              <a:latin typeface="+mn-lt"/>
            </a:endParaRPr>
          </a:p>
          <a:p>
            <a:pPr algn="ctr"/>
            <a:r>
              <a:rPr lang="ro-RO" sz="1400" b="0" u="sng" dirty="0" smtClean="0">
                <a:solidFill>
                  <a:schemeClr val="bg2">
                    <a:lumMod val="25000"/>
                  </a:schemeClr>
                </a:solidFill>
                <a:latin typeface="+mn-lt"/>
              </a:rPr>
              <a:t>Tel: (022) </a:t>
            </a:r>
            <a:r>
              <a:rPr lang="en-US" sz="1400" b="0" u="sng" dirty="0" smtClean="0">
                <a:solidFill>
                  <a:schemeClr val="bg2">
                    <a:lumMod val="25000"/>
                  </a:schemeClr>
                </a:solidFill>
                <a:latin typeface="+mn-lt"/>
              </a:rPr>
              <a:t>7</a:t>
            </a:r>
            <a:r>
              <a:rPr lang="ro-RO" sz="1400" b="0" u="sng" dirty="0" smtClean="0">
                <a:solidFill>
                  <a:schemeClr val="bg2">
                    <a:lumMod val="25000"/>
                  </a:schemeClr>
                </a:solidFill>
                <a:latin typeface="+mn-lt"/>
              </a:rPr>
              <a:t>3-</a:t>
            </a:r>
            <a:r>
              <a:rPr lang="en-US" sz="1400" b="0" u="sng" dirty="0" smtClean="0">
                <a:solidFill>
                  <a:schemeClr val="bg2">
                    <a:lumMod val="25000"/>
                  </a:schemeClr>
                </a:solidFill>
                <a:latin typeface="+mn-lt"/>
              </a:rPr>
              <a:t>88</a:t>
            </a:r>
            <a:r>
              <a:rPr lang="ro-RO" sz="1400" b="0" u="sng" dirty="0" smtClean="0">
                <a:solidFill>
                  <a:schemeClr val="bg2">
                    <a:lumMod val="25000"/>
                  </a:schemeClr>
                </a:solidFill>
                <a:latin typeface="+mn-lt"/>
              </a:rPr>
              <a:t>-</a:t>
            </a:r>
            <a:r>
              <a:rPr lang="en-US" sz="1400" b="0" u="sng" dirty="0" smtClean="0">
                <a:solidFill>
                  <a:schemeClr val="bg2">
                    <a:lumMod val="25000"/>
                  </a:schemeClr>
                </a:solidFill>
                <a:latin typeface="+mn-lt"/>
              </a:rPr>
              <a:t>22</a:t>
            </a:r>
            <a:endParaRPr lang="ro-RO" sz="800" b="0" dirty="0">
              <a:solidFill>
                <a:schemeClr val="bg2">
                  <a:lumMod val="25000"/>
                </a:schemeClr>
              </a:solidFill>
              <a:latin typeface="+mn-lt"/>
            </a:endParaRPr>
          </a:p>
        </p:txBody>
      </p:sp>
      <p:pic>
        <p:nvPicPr>
          <p:cNvPr id="25" name="Picture 3" descr="C:\Users\Nadia\Desktop\logo AAP mic.png"/>
          <p:cNvPicPr>
            <a:picLocks noChangeAspect="1" noChangeArrowheads="1"/>
          </p:cNvPicPr>
          <p:nvPr/>
        </p:nvPicPr>
        <p:blipFill>
          <a:blip r:embed="rId13" cstate="print"/>
          <a:srcRect/>
          <a:stretch>
            <a:fillRect/>
          </a:stretch>
        </p:blipFill>
        <p:spPr bwMode="auto">
          <a:xfrm>
            <a:off x="2830285" y="1654627"/>
            <a:ext cx="3419249" cy="673203"/>
          </a:xfrm>
          <a:prstGeom prst="rect">
            <a:avLst/>
          </a:prstGeom>
          <a:noFill/>
        </p:spPr>
      </p:pic>
    </p:spTree>
    <p:extLst>
      <p:ext uri="{BB962C8B-B14F-4D97-AF65-F5344CB8AC3E}">
        <p14:creationId xmlns:p14="http://schemas.microsoft.com/office/powerpoint/2010/main" val="136737348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2133600"/>
            <a:ext cx="8839199" cy="4127875"/>
          </a:xfrm>
        </p:spPr>
        <p:txBody>
          <a:bodyPr/>
          <a:lstStyle/>
          <a:p>
            <a:pPr lvl="0">
              <a:spcBef>
                <a:spcPts val="1800"/>
              </a:spcBef>
              <a:defRPr/>
            </a:pPr>
            <a:r>
              <a:rPr lang="ru-RU" i="1" dirty="0" smtClean="0">
                <a:solidFill>
                  <a:schemeClr val="tx1"/>
                </a:solidFill>
                <a:latin typeface="Calibri" pitchFamily="34" charset="0"/>
                <a:cs typeface="Calibri" pitchFamily="34" charset="0"/>
              </a:rPr>
              <a:t>- Эффективное использование государственных денег</a:t>
            </a:r>
            <a:r>
              <a:rPr lang="en-US" i="1" dirty="0" smtClean="0">
                <a:solidFill>
                  <a:schemeClr val="tx1"/>
                </a:solidFill>
                <a:latin typeface="Calibri" pitchFamily="34" charset="0"/>
                <a:cs typeface="Calibri" pitchFamily="34" charset="0"/>
              </a:rPr>
              <a:t>; </a:t>
            </a:r>
            <a:br>
              <a:rPr lang="en-US" i="1" dirty="0" smtClean="0">
                <a:solidFill>
                  <a:schemeClr val="tx1"/>
                </a:solidFill>
                <a:latin typeface="Calibri" pitchFamily="34" charset="0"/>
                <a:cs typeface="Calibri" pitchFamily="34" charset="0"/>
              </a:rPr>
            </a:br>
            <a:r>
              <a:rPr lang="en-US" i="1" dirty="0" smtClean="0">
                <a:solidFill>
                  <a:schemeClr val="tx1"/>
                </a:solidFill>
                <a:latin typeface="Calibri" pitchFamily="34" charset="0"/>
                <a:cs typeface="Calibri" pitchFamily="34" charset="0"/>
              </a:rPr>
              <a:t/>
            </a:r>
            <a:br>
              <a:rPr lang="en-US" i="1" dirty="0" smtClean="0">
                <a:solidFill>
                  <a:schemeClr val="tx1"/>
                </a:solidFill>
                <a:latin typeface="Calibri" pitchFamily="34" charset="0"/>
                <a:cs typeface="Calibri" pitchFamily="34" charset="0"/>
              </a:rPr>
            </a:br>
            <a:r>
              <a:rPr lang="ru-RU" i="1" dirty="0" smtClean="0">
                <a:solidFill>
                  <a:schemeClr val="tx1"/>
                </a:solidFill>
                <a:latin typeface="Calibri" pitchFamily="34" charset="0"/>
                <a:cs typeface="Calibri" pitchFamily="34" charset="0"/>
              </a:rPr>
              <a:t>- Удовлетворение общественных интересов, соответственно развитие и улучшение среды жизни сообщества</a:t>
            </a:r>
            <a:r>
              <a:rPr lang="en-US" i="1" dirty="0" smtClean="0">
                <a:solidFill>
                  <a:schemeClr val="tx1"/>
                </a:solidFill>
                <a:latin typeface="Calibri" pitchFamily="34" charset="0"/>
                <a:cs typeface="Calibri" pitchFamily="34" charset="0"/>
              </a:rPr>
              <a:t>;</a:t>
            </a:r>
            <a:r>
              <a:rPr lang="ru-RU" i="1" dirty="0" smtClean="0">
                <a:solidFill>
                  <a:schemeClr val="tx1"/>
                </a:solidFill>
                <a:latin typeface="Calibri" pitchFamily="34" charset="0"/>
                <a:cs typeface="Calibri" pitchFamily="34" charset="0"/>
              </a:rPr>
              <a:t> </a:t>
            </a:r>
            <a:r>
              <a:rPr lang="en-US" i="1" dirty="0" smtClean="0">
                <a:solidFill>
                  <a:schemeClr val="tx1"/>
                </a:solidFill>
                <a:latin typeface="Calibri" pitchFamily="34" charset="0"/>
                <a:cs typeface="Calibri" pitchFamily="34" charset="0"/>
              </a:rPr>
              <a:t/>
            </a:r>
            <a:br>
              <a:rPr lang="en-US" i="1" dirty="0" smtClean="0">
                <a:solidFill>
                  <a:schemeClr val="tx1"/>
                </a:solidFill>
                <a:latin typeface="Calibri" pitchFamily="34" charset="0"/>
                <a:cs typeface="Calibri" pitchFamily="34" charset="0"/>
              </a:rPr>
            </a:br>
            <a:r>
              <a:rPr lang="ru-RU" i="1" dirty="0" smtClean="0">
                <a:solidFill>
                  <a:schemeClr val="tx1"/>
                </a:solidFill>
                <a:latin typeface="Calibri" pitchFamily="34" charset="0"/>
                <a:cs typeface="Calibri" pitchFamily="34" charset="0"/>
              </a:rPr>
              <a:t/>
            </a:r>
            <a:br>
              <a:rPr lang="ru-RU" i="1" dirty="0" smtClean="0">
                <a:solidFill>
                  <a:schemeClr val="tx1"/>
                </a:solidFill>
                <a:latin typeface="Calibri" pitchFamily="34" charset="0"/>
                <a:cs typeface="Calibri" pitchFamily="34" charset="0"/>
              </a:rPr>
            </a:br>
            <a:r>
              <a:rPr lang="ru-RU" i="1" dirty="0" smtClean="0">
                <a:solidFill>
                  <a:schemeClr val="tx1"/>
                </a:solidFill>
                <a:latin typeface="Calibri" pitchFamily="34" charset="0"/>
                <a:cs typeface="Calibri" pitchFamily="34" charset="0"/>
              </a:rPr>
              <a:t>- Стимулирование экономического развития - важный элемент динамики рынка. </a:t>
            </a:r>
            <a:r>
              <a:rPr lang="ro-RO" i="1" dirty="0" smtClean="0">
                <a:solidFill>
                  <a:schemeClr val="tx1"/>
                </a:solidFill>
                <a:latin typeface="Calibri" pitchFamily="34" charset="0"/>
                <a:cs typeface="Calibri" pitchFamily="34" charset="0"/>
              </a:rPr>
              <a:t/>
            </a:r>
            <a:br>
              <a:rPr lang="ro-RO" i="1" dirty="0" smtClean="0">
                <a:solidFill>
                  <a:schemeClr val="tx1"/>
                </a:solidFill>
                <a:latin typeface="Calibri" pitchFamily="34" charset="0"/>
                <a:cs typeface="Calibri" pitchFamily="34" charset="0"/>
              </a:rPr>
            </a:br>
            <a:endParaRPr lang="ro-RO" altLang="en-US" b="1" i="1" dirty="0" smtClean="0">
              <a:solidFill>
                <a:schemeClr val="tx1"/>
              </a:solidFill>
              <a:latin typeface="Calibri" pitchFamily="34" charset="0"/>
              <a:cs typeface="Calibri" pitchFamily="34"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609600" y="1607141"/>
            <a:ext cx="8157029"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Роль государственных закупок</a:t>
            </a:r>
            <a:endParaRPr lang="en-US" sz="28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411954109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graphicFrame>
        <p:nvGraphicFramePr>
          <p:cNvPr id="18" name="Chart 17"/>
          <p:cNvGraphicFramePr/>
          <p:nvPr>
            <p:extLst>
              <p:ext uri="{D42A27DB-BD31-4B8C-83A1-F6EECF244321}">
                <p14:modId xmlns:p14="http://schemas.microsoft.com/office/powerpoint/2010/main" val="1043606164"/>
              </p:ext>
            </p:extLst>
          </p:nvPr>
        </p:nvGraphicFramePr>
        <p:xfrm>
          <a:off x="530715" y="2348880"/>
          <a:ext cx="8100900" cy="3722370"/>
        </p:xfrm>
        <a:graphic>
          <a:graphicData uri="http://schemas.openxmlformats.org/drawingml/2006/chart">
            <c:chart xmlns:c="http://schemas.openxmlformats.org/drawingml/2006/chart" xmlns:r="http://schemas.openxmlformats.org/officeDocument/2006/relationships" r:id="rId7"/>
          </a:graphicData>
        </a:graphic>
      </p:graphicFrame>
      <p:sp>
        <p:nvSpPr>
          <p:cNvPr id="21" name="Rectangle 20"/>
          <p:cNvSpPr/>
          <p:nvPr/>
        </p:nvSpPr>
        <p:spPr>
          <a:xfrm>
            <a:off x="609600" y="1607141"/>
            <a:ext cx="8157029" cy="523220"/>
          </a:xfrm>
          <a:prstGeom prst="rect">
            <a:avLst/>
          </a:prstGeom>
        </p:spPr>
        <p:txBody>
          <a:bodyPr wrap="square">
            <a:spAutoFit/>
          </a:bodyPr>
          <a:lstStyle/>
          <a:p>
            <a:pPr algn="ctr"/>
            <a:r>
              <a:rPr lang="ru-RU" sz="2800" dirty="0" smtClean="0">
                <a:solidFill>
                  <a:schemeClr val="tx1"/>
                </a:solidFill>
                <a:latin typeface="Calibri" pitchFamily="34" charset="0"/>
                <a:cs typeface="Calibri" pitchFamily="34" charset="0"/>
              </a:rPr>
              <a:t>Объем закупок в сравнении с ВВП (в %)</a:t>
            </a:r>
            <a:endParaRPr lang="ro-RO" sz="2800" dirty="0">
              <a:solidFill>
                <a:schemeClr val="tx1"/>
              </a:solidFill>
              <a:latin typeface="Calibri" pitchFamily="34" charset="0"/>
              <a:cs typeface="Calibri" pitchFamily="34" charset="0"/>
            </a:endParaRPr>
          </a:p>
        </p:txBody>
      </p:sp>
      <p:sp>
        <p:nvSpPr>
          <p:cNvPr id="26" name="Прямоугольник 8"/>
          <p:cNvSpPr/>
          <p:nvPr/>
        </p:nvSpPr>
        <p:spPr>
          <a:xfrm>
            <a:off x="135022" y="6334780"/>
            <a:ext cx="9000492" cy="492443"/>
          </a:xfrm>
          <a:prstGeom prst="rect">
            <a:avLst/>
          </a:prstGeom>
        </p:spPr>
        <p:txBody>
          <a:bodyPr wrap="square">
            <a:spAutoFit/>
          </a:bodyPr>
          <a:lstStyle/>
          <a:p>
            <a:pPr>
              <a:spcAft>
                <a:spcPts val="0"/>
              </a:spcAft>
            </a:pPr>
            <a:r>
              <a:rPr lang="ru-RU" sz="1200" b="0" dirty="0" smtClean="0">
                <a:solidFill>
                  <a:schemeClr val="tx1"/>
                </a:solidFill>
              </a:rPr>
              <a:t>Источник</a:t>
            </a:r>
            <a:r>
              <a:rPr lang="en-US" sz="1200" b="0" dirty="0" smtClean="0">
                <a:solidFill>
                  <a:schemeClr val="tx1"/>
                </a:solidFill>
              </a:rPr>
              <a:t>:</a:t>
            </a:r>
            <a:r>
              <a:rPr lang="ru-RU" sz="1200" b="0" dirty="0" smtClean="0">
                <a:solidFill>
                  <a:schemeClr val="tx1"/>
                </a:solidFill>
              </a:rPr>
              <a:t> </a:t>
            </a:r>
            <a:r>
              <a:rPr lang="ro-RO" sz="1200" i="1" dirty="0" smtClean="0">
                <a:solidFill>
                  <a:srgbClr val="002060"/>
                </a:solidFill>
                <a:latin typeface="Calibri" panose="020F0502020204030204" pitchFamily="34" charset="0"/>
                <a:hlinkClick r:id="rId8"/>
              </a:rPr>
              <a:t>http</a:t>
            </a:r>
            <a:r>
              <a:rPr lang="ro-RO" sz="1200" i="1" dirty="0">
                <a:solidFill>
                  <a:srgbClr val="002060"/>
                </a:solidFill>
                <a:latin typeface="Calibri" panose="020F0502020204030204" pitchFamily="34" charset="0"/>
                <a:hlinkClick r:id="rId8"/>
              </a:rPr>
              <a:t>://</a:t>
            </a:r>
            <a:r>
              <a:rPr lang="ro-RO" sz="1200" i="1" dirty="0" smtClean="0">
                <a:solidFill>
                  <a:srgbClr val="002060"/>
                </a:solidFill>
                <a:latin typeface="Calibri" panose="020F0502020204030204" pitchFamily="34" charset="0"/>
                <a:hlinkClick r:id="rId8"/>
              </a:rPr>
              <a:t>tender.gov.md/ro/documente/rapoarte-de-activitate</a:t>
            </a:r>
            <a:r>
              <a:rPr lang="ro-RO" sz="1200" i="1" dirty="0" smtClean="0">
                <a:solidFill>
                  <a:srgbClr val="002060"/>
                </a:solidFill>
                <a:latin typeface="Calibri" panose="020F0502020204030204" pitchFamily="34" charset="0"/>
              </a:rPr>
              <a:t> </a:t>
            </a:r>
            <a:endParaRPr lang="ro-RO" sz="1200" i="1" dirty="0">
              <a:solidFill>
                <a:srgbClr val="002060"/>
              </a:solidFill>
              <a:latin typeface="Calibri" panose="020F0502020204030204" pitchFamily="34" charset="0"/>
            </a:endParaRPr>
          </a:p>
          <a:p>
            <a:pPr algn="just">
              <a:spcAft>
                <a:spcPts val="0"/>
              </a:spcAft>
            </a:pPr>
            <a:r>
              <a:rPr lang="ro-RO" sz="1400" i="1" dirty="0" smtClean="0">
                <a:latin typeface="Calibri" panose="020F0502020204030204" pitchFamily="34" charset="0"/>
              </a:rPr>
              <a:t>          </a:t>
            </a:r>
            <a:r>
              <a:rPr lang="en-US" sz="1400" i="1" dirty="0" smtClean="0">
                <a:latin typeface="Calibri" panose="020F0502020204030204" pitchFamily="34" charset="0"/>
              </a:rPr>
              <a:t> </a:t>
            </a:r>
            <a:endParaRPr lang="ru-RU" sz="1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1" name="Rectangle 20"/>
          <p:cNvSpPr/>
          <p:nvPr/>
        </p:nvSpPr>
        <p:spPr>
          <a:xfrm>
            <a:off x="0" y="1509486"/>
            <a:ext cx="9144000" cy="954107"/>
          </a:xfrm>
          <a:prstGeom prst="rect">
            <a:avLst/>
          </a:prstGeom>
        </p:spPr>
        <p:txBody>
          <a:bodyPr wrap="square">
            <a:spAutoFit/>
          </a:bodyPr>
          <a:lstStyle/>
          <a:p>
            <a:pPr lvl="0" algn="ctr"/>
            <a:r>
              <a:rPr lang="ru-RU" sz="2800" dirty="0" smtClean="0">
                <a:solidFill>
                  <a:schemeClr val="tx1"/>
                </a:solidFill>
                <a:latin typeface="Calibri" pitchFamily="34" charset="0"/>
                <a:cs typeface="Calibri" pitchFamily="34" charset="0"/>
              </a:rPr>
              <a:t>Перечень нормативных актов в области государственных закупок на национальном уровне</a:t>
            </a:r>
            <a:endParaRPr lang="ro-RO" sz="2800" dirty="0">
              <a:solidFill>
                <a:schemeClr val="tx1"/>
              </a:solidFill>
              <a:latin typeface="Calibri" pitchFamily="34" charset="0"/>
              <a:cs typeface="Calibri" pitchFamily="34" charset="0"/>
            </a:endParaRPr>
          </a:p>
        </p:txBody>
      </p:sp>
      <p:sp>
        <p:nvSpPr>
          <p:cNvPr id="26" name="Прямоугольник 8"/>
          <p:cNvSpPr/>
          <p:nvPr/>
        </p:nvSpPr>
        <p:spPr>
          <a:xfrm>
            <a:off x="319314" y="2569029"/>
            <a:ext cx="8476343" cy="3785652"/>
          </a:xfrm>
          <a:prstGeom prst="rect">
            <a:avLst/>
          </a:prstGeom>
        </p:spPr>
        <p:txBody>
          <a:bodyPr wrap="square">
            <a:spAutoFit/>
          </a:bodyPr>
          <a:lstStyle/>
          <a:p>
            <a:pPr algn="just">
              <a:buFont typeface="Wingdings" pitchFamily="2" charset="2"/>
              <a:buChar char="v"/>
            </a:pPr>
            <a:r>
              <a:rPr lang="ro-RO" sz="2000" b="0" i="1" dirty="0" smtClean="0">
                <a:solidFill>
                  <a:srgbClr val="002060"/>
                </a:solidFill>
                <a:latin typeface="Calibri" pitchFamily="34" charset="0"/>
              </a:rPr>
              <a:t> Legea </a:t>
            </a:r>
            <a:r>
              <a:rPr lang="ro-RO" sz="2000" i="1" dirty="0" smtClean="0">
                <a:solidFill>
                  <a:srgbClr val="002060"/>
                </a:solidFill>
                <a:latin typeface="Calibri" pitchFamily="34" charset="0"/>
              </a:rPr>
              <a:t>nr. 131 din  03.07.2015 </a:t>
            </a:r>
            <a:r>
              <a:rPr lang="ro-RO" sz="2000" b="0" i="1" dirty="0" smtClean="0">
                <a:solidFill>
                  <a:srgbClr val="002060"/>
                </a:solidFill>
                <a:latin typeface="Calibri" pitchFamily="34" charset="0"/>
              </a:rPr>
              <a:t>privind </a:t>
            </a:r>
            <a:r>
              <a:rPr lang="ro-RO" sz="2000" i="1" dirty="0" smtClean="0">
                <a:solidFill>
                  <a:srgbClr val="002060"/>
                </a:solidFill>
                <a:latin typeface="Calibri" pitchFamily="34" charset="0"/>
              </a:rPr>
              <a:t>achiziţiile publice </a:t>
            </a:r>
          </a:p>
          <a:p>
            <a:pPr algn="just"/>
            <a:r>
              <a:rPr lang="ro-RO" sz="2000" b="0" i="1" u="sng" dirty="0" smtClean="0">
                <a:solidFill>
                  <a:srgbClr val="002060"/>
                </a:solidFill>
                <a:latin typeface="Calibri" pitchFamily="34" charset="0"/>
                <a:hlinkClick r:id="rId7"/>
              </a:rPr>
              <a:t>http://lex.justice.md/md/360122/</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665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achizițiile publice de valoare mică</a:t>
            </a:r>
          </a:p>
          <a:p>
            <a:pPr algn="just"/>
            <a:r>
              <a:rPr lang="ro-RO" sz="2000" b="0" i="1" u="sng" dirty="0" smtClean="0">
                <a:solidFill>
                  <a:srgbClr val="002060"/>
                </a:solidFill>
                <a:latin typeface="Calibri" pitchFamily="34" charset="0"/>
                <a:hlinkClick r:id="rId8"/>
              </a:rPr>
              <a:t>http://lex.justice.md/index.php?action=view&amp;view=doc&amp;lang=1&amp;id=365128</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666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achiziția bunurilor și serviciilor prin cererea ofertelor de prețuri</a:t>
            </a:r>
          </a:p>
          <a:p>
            <a:pPr algn="just"/>
            <a:r>
              <a:rPr lang="ro-RO" sz="2000" b="0" i="1" u="sng" dirty="0" smtClean="0">
                <a:solidFill>
                  <a:srgbClr val="002060"/>
                </a:solidFill>
                <a:latin typeface="Calibri" pitchFamily="34" charset="0"/>
                <a:hlinkClick r:id="rId9"/>
              </a:rPr>
              <a:t>http://lex.justice.md/index.php?action=view&amp;view=doc&amp;lang=1&amp;id=365129</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667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activitatea grupului de lucru pentru achiziții</a:t>
            </a:r>
          </a:p>
          <a:p>
            <a:pPr algn="just"/>
            <a:r>
              <a:rPr lang="ro-RO" sz="2000" b="0" i="1" u="sng" dirty="0" smtClean="0">
                <a:solidFill>
                  <a:srgbClr val="002060"/>
                </a:solidFill>
                <a:latin typeface="Calibri" pitchFamily="34" charset="0"/>
                <a:hlinkClick r:id="rId10"/>
              </a:rPr>
              <a:t>http://lex.justice.md/index.php?action=view&amp;view=doc&amp;lang=1&amp;id=365130</a:t>
            </a:r>
            <a:endParaRPr lang="ro-RO" sz="2000" b="0" i="1" dirty="0">
              <a:solidFill>
                <a:srgbClr val="002060"/>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336800"/>
            <a:ext cx="8476343" cy="4401205"/>
          </a:xfrm>
          <a:prstGeom prst="rect">
            <a:avLst/>
          </a:prstGeom>
        </p:spPr>
        <p:txBody>
          <a:bodyPr wrap="square">
            <a:spAutoFit/>
          </a:bodyPr>
          <a:lstStyle/>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668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achizițiile publice folosind procedura de negociere</a:t>
            </a:r>
          </a:p>
          <a:p>
            <a:pPr algn="just"/>
            <a:r>
              <a:rPr lang="ro-RO" sz="2000" b="0" i="1" u="sng" dirty="0" smtClean="0">
                <a:solidFill>
                  <a:srgbClr val="002060"/>
                </a:solidFill>
                <a:latin typeface="Calibri" pitchFamily="34" charset="0"/>
                <a:hlinkClick r:id="rId7"/>
              </a:rPr>
              <a:t>http://lex.justice.md/index.php?action=view&amp;view=doc&amp;lang=1&amp;id=365132</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669 din 27 mai 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privind achizițiile publice de lucrări</a:t>
            </a:r>
          </a:p>
          <a:p>
            <a:pPr algn="just"/>
            <a:r>
              <a:rPr lang="ro-RO" sz="2000" b="0" i="1" u="sng" dirty="0" smtClean="0">
                <a:solidFill>
                  <a:srgbClr val="002060"/>
                </a:solidFill>
                <a:latin typeface="Calibri" pitchFamily="34" charset="0"/>
                <a:hlinkClick r:id="rId8"/>
              </a:rPr>
              <a:t>http://lex.justice.md/index.php?action=view&amp;view=doc&amp;lang=1&amp;id=365133</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1332 din 14.12.2</a:t>
            </a:r>
            <a:r>
              <a:rPr lang="ro-RO" sz="2000" b="0" i="1" dirty="0" smtClean="0">
                <a:solidFill>
                  <a:srgbClr val="002060"/>
                </a:solidFill>
                <a:latin typeface="Calibri" pitchFamily="34" charset="0"/>
              </a:rPr>
              <a:t>016 cu privire la aprobarea </a:t>
            </a:r>
            <a:r>
              <a:rPr lang="ro-RO" sz="2000" i="1" dirty="0" smtClean="0">
                <a:solidFill>
                  <a:srgbClr val="002060"/>
                </a:solidFill>
                <a:latin typeface="Calibri" pitchFamily="34" charset="0"/>
              </a:rPr>
              <a:t>Strategiei de dezvoltare a sistemului de achiziţii publice pentru anii 2016-2020 şi a Planului de acţiuni</a:t>
            </a:r>
          </a:p>
          <a:p>
            <a:pPr algn="just"/>
            <a:r>
              <a:rPr lang="ro-RO" sz="2000" b="0" i="1" u="sng" dirty="0" smtClean="0">
                <a:solidFill>
                  <a:srgbClr val="002060"/>
                </a:solidFill>
                <a:latin typeface="Calibri" pitchFamily="34" charset="0"/>
                <a:hlinkClick r:id="rId9"/>
              </a:rPr>
              <a:t>http://lex.justice.md/index.php?action=view&amp;view=doc&amp;lang=1&amp;id=368482</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1418 din 28.12.2016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modul de întocmire a Listei de interdicţie a operatorilor economici</a:t>
            </a:r>
          </a:p>
          <a:p>
            <a:pPr algn="just"/>
            <a:r>
              <a:rPr lang="ro-RO" sz="2000" b="0" i="1" u="sng" dirty="0" smtClean="0">
                <a:solidFill>
                  <a:srgbClr val="002060"/>
                </a:solidFill>
                <a:latin typeface="Calibri" pitchFamily="34" charset="0"/>
                <a:hlinkClick r:id="rId10"/>
              </a:rPr>
              <a:t>http://lex.justice.md/index.php?action=view&amp;view=doc&amp;lang=1&amp;id=368202</a:t>
            </a:r>
            <a:endParaRPr lang="ro-RO" sz="2000" b="0" i="1" dirty="0">
              <a:solidFill>
                <a:srgbClr val="002060"/>
              </a:solidFill>
              <a:latin typeface="Calibri" pitchFamily="34" charset="0"/>
            </a:endParaRPr>
          </a:p>
        </p:txBody>
      </p:sp>
      <p:sp>
        <p:nvSpPr>
          <p:cNvPr id="11" name="Rectangle 10"/>
          <p:cNvSpPr/>
          <p:nvPr/>
        </p:nvSpPr>
        <p:spPr>
          <a:xfrm>
            <a:off x="0" y="1509486"/>
            <a:ext cx="9144000" cy="923330"/>
          </a:xfrm>
          <a:prstGeom prst="rect">
            <a:avLst/>
          </a:prstGeom>
        </p:spPr>
        <p:txBody>
          <a:bodyPr wrap="square">
            <a:spAutoFit/>
          </a:bodyPr>
          <a:lstStyle/>
          <a:p>
            <a:pPr lvl="0" algn="ctr"/>
            <a:r>
              <a:rPr lang="ru-RU" sz="2700" dirty="0" smtClean="0">
                <a:solidFill>
                  <a:schemeClr val="tx1"/>
                </a:solidFill>
                <a:latin typeface="Calibri" pitchFamily="34" charset="0"/>
                <a:cs typeface="Calibri" pitchFamily="34" charset="0"/>
              </a:rPr>
              <a:t>Перечень нормативных актов в области государственных закупок на национальном уровне</a:t>
            </a:r>
            <a:endParaRPr lang="ro-RO" sz="27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2510970"/>
            <a:ext cx="8476343" cy="4093428"/>
          </a:xfrm>
          <a:prstGeom prst="rect">
            <a:avLst/>
          </a:prstGeom>
        </p:spPr>
        <p:txBody>
          <a:bodyPr wrap="square">
            <a:spAutoFit/>
          </a:bodyPr>
          <a:lstStyle/>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1419 din 28.12.2016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cu privire la modul de planificare a contractelor de achiziţii publice</a:t>
            </a:r>
          </a:p>
          <a:p>
            <a:pPr algn="just"/>
            <a:r>
              <a:rPr lang="ro-RO" sz="2000" b="0" i="1" u="sng" dirty="0" smtClean="0">
                <a:solidFill>
                  <a:srgbClr val="002060"/>
                </a:solidFill>
                <a:latin typeface="Calibri" pitchFamily="34" charset="0"/>
                <a:hlinkClick r:id="rId7"/>
              </a:rPr>
              <a:t>http://lex.justice.md/index.php?action=view&amp;view=doc&amp;lang=1&amp;id=368203</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1420 din 24.12.2016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Regulamentului privind evidența Listei operatorilor economici calificați</a:t>
            </a:r>
          </a:p>
          <a:p>
            <a:pPr algn="just"/>
            <a:r>
              <a:rPr lang="ro-RO" sz="2000" b="0" i="1" u="sng" dirty="0" smtClean="0">
                <a:solidFill>
                  <a:srgbClr val="002060"/>
                </a:solidFill>
                <a:latin typeface="Calibri" pitchFamily="34" charset="0"/>
                <a:hlinkClick r:id="rId8"/>
              </a:rPr>
              <a:t>http://lex.justice.md/index.php?action=view&amp;view=doc&amp;lang=1&amp;id=368204</a:t>
            </a:r>
            <a:endParaRPr lang="ro-RO" sz="2000" b="0" i="1" u="sng" dirty="0" smtClean="0">
              <a:solidFill>
                <a:srgbClr val="002060"/>
              </a:solidFill>
              <a:latin typeface="Calibri" pitchFamily="34" charset="0"/>
            </a:endParaRPr>
          </a:p>
          <a:p>
            <a:pPr algn="just">
              <a:buFont typeface="Wingdings" pitchFamily="2" charset="2"/>
              <a:buChar char="v"/>
            </a:pPr>
            <a:r>
              <a:rPr lang="ro-RO" sz="2000" b="0" i="1" dirty="0" smtClean="0">
                <a:solidFill>
                  <a:srgbClr val="002060"/>
                </a:solidFill>
                <a:latin typeface="Calibri" pitchFamily="34" charset="0"/>
              </a:rPr>
              <a:t> Hotărîrea Guvernului </a:t>
            </a:r>
            <a:r>
              <a:rPr lang="ro-RO" sz="2000" i="1" dirty="0" smtClean="0">
                <a:solidFill>
                  <a:srgbClr val="002060"/>
                </a:solidFill>
                <a:latin typeface="Calibri" pitchFamily="34" charset="0"/>
              </a:rPr>
              <a:t>nr. 134 din 09.03.2017 </a:t>
            </a:r>
            <a:r>
              <a:rPr lang="ro-RO" sz="2000" b="0" i="1" dirty="0" smtClean="0">
                <a:solidFill>
                  <a:srgbClr val="002060"/>
                </a:solidFill>
                <a:latin typeface="Calibri" pitchFamily="34" charset="0"/>
              </a:rPr>
              <a:t>pentru aprobarea </a:t>
            </a:r>
            <a:r>
              <a:rPr lang="ro-RO" sz="2000" i="1" dirty="0" smtClean="0">
                <a:solidFill>
                  <a:srgbClr val="002060"/>
                </a:solidFill>
                <a:latin typeface="Calibri" pitchFamily="34" charset="0"/>
              </a:rPr>
              <a:t>Regulamentrului privind organizarea </a:t>
            </a:r>
            <a:r>
              <a:rPr lang="ro-RO" sz="2000" b="0" i="1" dirty="0" smtClean="0">
                <a:solidFill>
                  <a:srgbClr val="002060"/>
                </a:solidFill>
                <a:latin typeface="Calibri" pitchFamily="34" charset="0"/>
              </a:rPr>
              <a:t>și funcționarea Agenției Achiziții Publice și efectivul-limită al acesteia</a:t>
            </a:r>
          </a:p>
          <a:p>
            <a:pPr algn="just"/>
            <a:r>
              <a:rPr lang="ro-RO" sz="2000" b="0" i="1" u="sng" dirty="0" smtClean="0">
                <a:solidFill>
                  <a:srgbClr val="002060"/>
                </a:solidFill>
                <a:latin typeface="Calibri" pitchFamily="34" charset="0"/>
                <a:hlinkClick r:id="rId9"/>
              </a:rPr>
              <a:t>http://lex.justice.md/index.php?action=view&amp;view=doc&amp;lang=1&amp;id=369529</a:t>
            </a:r>
            <a:r>
              <a:rPr lang="ro-RO" sz="2000" b="0" i="1" u="sng"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ndParaRPr>
          </a:p>
          <a:p>
            <a:pPr algn="just"/>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p:txBody>
      </p:sp>
      <p:sp>
        <p:nvSpPr>
          <p:cNvPr id="11" name="Rectangle 10"/>
          <p:cNvSpPr/>
          <p:nvPr/>
        </p:nvSpPr>
        <p:spPr>
          <a:xfrm>
            <a:off x="0" y="1509486"/>
            <a:ext cx="9144000" cy="923330"/>
          </a:xfrm>
          <a:prstGeom prst="rect">
            <a:avLst/>
          </a:prstGeom>
        </p:spPr>
        <p:txBody>
          <a:bodyPr wrap="square">
            <a:spAutoFit/>
          </a:bodyPr>
          <a:lstStyle/>
          <a:p>
            <a:pPr lvl="0" algn="ctr"/>
            <a:r>
              <a:rPr lang="ru-RU" sz="2700" dirty="0" smtClean="0">
                <a:solidFill>
                  <a:schemeClr val="tx1"/>
                </a:solidFill>
                <a:latin typeface="Calibri" pitchFamily="34" charset="0"/>
                <a:cs typeface="Calibri" pitchFamily="34" charset="0"/>
              </a:rPr>
              <a:t>Перечень нормативных актов в области государственных закупок на национальном уровне</a:t>
            </a:r>
            <a:endParaRPr lang="ro-RO" sz="27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endParaRPr lang="de-DE" dirty="0"/>
          </a:p>
        </p:txBody>
      </p:sp>
      <p:sp>
        <p:nvSpPr>
          <p:cNvPr id="26" name="Прямоугольник 8"/>
          <p:cNvSpPr/>
          <p:nvPr/>
        </p:nvSpPr>
        <p:spPr>
          <a:xfrm>
            <a:off x="319314" y="1973943"/>
            <a:ext cx="8577943" cy="5089330"/>
          </a:xfrm>
          <a:prstGeom prst="rect">
            <a:avLst/>
          </a:prstGeom>
        </p:spPr>
        <p:txBody>
          <a:bodyPr wrap="square">
            <a:spAutoFit/>
          </a:bodyPr>
          <a:lstStyle/>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71 din 24.05.2016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Documentației standard pentru realizarea achizițiilor publice de bunuri și servicii</a:t>
            </a:r>
          </a:p>
          <a:p>
            <a:pPr algn="just"/>
            <a:r>
              <a:rPr lang="ro-RO" sz="2000" b="0" i="1" u="sng" dirty="0" smtClean="0">
                <a:solidFill>
                  <a:srgbClr val="002060"/>
                </a:solidFill>
                <a:latin typeface="Calibri" pitchFamily="34" charset="0"/>
                <a:hlinkClick r:id="rId7"/>
              </a:rPr>
              <a:t>http://lex.justice.md/index.php?action=view&amp;view=doc&amp;lang=1&amp;id=365075</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72 din 24.05.2016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Documentației standard pentru realizarea achizițiilor publice de lucrări</a:t>
            </a:r>
          </a:p>
          <a:p>
            <a:pPr algn="just"/>
            <a:r>
              <a:rPr lang="ro-RO" sz="2000" b="0" i="1" u="sng" dirty="0" smtClean="0">
                <a:solidFill>
                  <a:srgbClr val="002060"/>
                </a:solidFill>
                <a:latin typeface="Calibri" pitchFamily="34" charset="0"/>
                <a:hlinkClick r:id="rId8"/>
              </a:rPr>
              <a:t>http://lex.justice.md/index.php?action=view&amp;view=doc&amp;lang=1&amp;id=365076</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sz="2000" b="0" i="1" dirty="0" smtClean="0">
                <a:solidFill>
                  <a:srgbClr val="002060"/>
                </a:solidFill>
                <a:latin typeface="Calibri" pitchFamily="34" charset="0"/>
              </a:rPr>
              <a:t> Ordinul Ministrului Finanțelor </a:t>
            </a:r>
            <a:r>
              <a:rPr lang="ro-RO" sz="2000" i="1" dirty="0" smtClean="0">
                <a:solidFill>
                  <a:srgbClr val="002060"/>
                </a:solidFill>
                <a:latin typeface="Calibri" pitchFamily="34" charset="0"/>
              </a:rPr>
              <a:t>nr. 84 din 15.06.2016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Documentației standard pentru realizarea achizițiilor publice de bunuri, servicii și lucrări prin procedura de dialog competitiv</a:t>
            </a:r>
          </a:p>
          <a:p>
            <a:pPr algn="just"/>
            <a:r>
              <a:rPr lang="ro-RO" sz="2000" b="0" i="1" u="sng" dirty="0" smtClean="0">
                <a:solidFill>
                  <a:srgbClr val="002060"/>
                </a:solidFill>
                <a:latin typeface="Calibri" pitchFamily="34" charset="0"/>
                <a:hlinkClick r:id="rId9"/>
              </a:rPr>
              <a:t>http://lex.justice.md/index.php?action=view&amp;view=doc&amp;lang=1&amp;id=365848</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buFont typeface="Wingdings" pitchFamily="2" charset="2"/>
              <a:buChar char="§"/>
            </a:pPr>
            <a:r>
              <a:rPr lang="ro-RO" sz="2000" b="0" i="1" dirty="0" smtClean="0">
                <a:solidFill>
                  <a:srgbClr val="002060"/>
                </a:solidFill>
                <a:latin typeface="Calibri" pitchFamily="34" charset="0"/>
              </a:rPr>
              <a:t> Ordin Ministrului Finanțelor </a:t>
            </a:r>
            <a:r>
              <a:rPr lang="ro-RO" sz="2000" i="1" dirty="0" smtClean="0">
                <a:solidFill>
                  <a:srgbClr val="002060"/>
                </a:solidFill>
                <a:latin typeface="Calibri" pitchFamily="34" charset="0"/>
              </a:rPr>
              <a:t>nr. 85 din 15.06.2016 </a:t>
            </a:r>
            <a:r>
              <a:rPr lang="ro-RO" sz="2000" b="0" i="1" dirty="0" smtClean="0">
                <a:solidFill>
                  <a:srgbClr val="002060"/>
                </a:solidFill>
                <a:latin typeface="Calibri" pitchFamily="34" charset="0"/>
              </a:rPr>
              <a:t>cu privire la aprobarea </a:t>
            </a:r>
            <a:r>
              <a:rPr lang="ro-RO" sz="2000" i="1" dirty="0" smtClean="0">
                <a:solidFill>
                  <a:srgbClr val="002060"/>
                </a:solidFill>
                <a:latin typeface="Calibri" pitchFamily="34" charset="0"/>
              </a:rPr>
              <a:t>Documentației standard pentru realizarea achizițiilor publice de bunuri, servicii și lucrări prin procedura de procedura de negociere</a:t>
            </a:r>
          </a:p>
          <a:p>
            <a:pPr algn="just"/>
            <a:r>
              <a:rPr lang="ro-RO" sz="2000" b="0" i="1" u="sng" dirty="0" smtClean="0">
                <a:solidFill>
                  <a:srgbClr val="002060"/>
                </a:solidFill>
                <a:latin typeface="Calibri" pitchFamily="34" charset="0"/>
                <a:hlinkClick r:id="rId10"/>
              </a:rPr>
              <a:t>http://lex.justice.md/index.php?action=view&amp;view=doc&amp;lang=1&amp;id=365849</a:t>
            </a:r>
            <a:r>
              <a:rPr lang="en-US" sz="2000" b="0" i="1" dirty="0" smtClean="0">
                <a:solidFill>
                  <a:srgbClr val="002060"/>
                </a:solidFill>
                <a:latin typeface="Calibri" pitchFamily="34" charset="0"/>
              </a:rPr>
              <a:t> </a:t>
            </a:r>
            <a:endParaRPr lang="ro-RO" sz="2000" b="0" i="1" dirty="0" smtClean="0">
              <a:solidFill>
                <a:srgbClr val="002060"/>
              </a:solidFill>
              <a:latin typeface="Calibri" pitchFamily="34" charset="0"/>
            </a:endParaRPr>
          </a:p>
          <a:p>
            <a:pPr algn="just"/>
            <a:endParaRPr lang="ro-RO" sz="2000" b="0" i="1" dirty="0" smtClean="0">
              <a:solidFill>
                <a:srgbClr val="002060"/>
              </a:solidFill>
              <a:latin typeface="Calibri" pitchFamily="34" charset="0"/>
            </a:endParaRPr>
          </a:p>
        </p:txBody>
      </p:sp>
      <p:sp>
        <p:nvSpPr>
          <p:cNvPr id="11" name="Rectangle 10"/>
          <p:cNvSpPr/>
          <p:nvPr/>
        </p:nvSpPr>
        <p:spPr>
          <a:xfrm>
            <a:off x="0" y="1509486"/>
            <a:ext cx="9144000" cy="523220"/>
          </a:xfrm>
          <a:prstGeom prst="rect">
            <a:avLst/>
          </a:prstGeom>
        </p:spPr>
        <p:txBody>
          <a:bodyPr wrap="square">
            <a:spAutoFit/>
          </a:bodyPr>
          <a:lstStyle/>
          <a:p>
            <a:pPr lvl="0" algn="ctr"/>
            <a:r>
              <a:rPr lang="ru-RU" sz="2800" dirty="0" smtClean="0">
                <a:solidFill>
                  <a:schemeClr val="tx1"/>
                </a:solidFill>
                <a:latin typeface="Calibri" pitchFamily="34" charset="0"/>
                <a:cs typeface="Calibri" pitchFamily="34" charset="0"/>
              </a:rPr>
              <a:t>Приказы Министерства Финансов</a:t>
            </a:r>
            <a:endParaRPr lang="ro-RO" sz="28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2141</TotalTime>
  <Words>1832</Words>
  <Application>Microsoft Office PowerPoint</Application>
  <PresentationFormat>Экран (4:3)</PresentationFormat>
  <Paragraphs>244</Paragraphs>
  <Slides>34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34</vt:i4>
      </vt:variant>
    </vt:vector>
  </HeadingPairs>
  <TitlesOfParts>
    <vt:vector size="40" baseType="lpstr">
      <vt:lpstr>Arial</vt:lpstr>
      <vt:lpstr>Arial Narrow</vt:lpstr>
      <vt:lpstr>Calibri</vt:lpstr>
      <vt:lpstr>Times New Roman</vt:lpstr>
      <vt:lpstr>Wingdings</vt:lpstr>
      <vt:lpstr>GIZ_Banner_Kopfzeile-Ausland (3)</vt:lpstr>
      <vt:lpstr>Учебный курс для сотрудников операторов «Водоканала»   Модуль 11: Процедуры закупок товаров, работ и услуг   Сессия 1: Общие положения о государственных закупках        Агентство Государственных Закупок    16 – 31 – 01 январь/февраль 2018,  Кишинёв</vt:lpstr>
      <vt:lpstr>Цели:   1. Инициирование в области государственных закупок;  2. Знание законодательства, регулирующего государственные закупки;  3. Определение цели и предметов государственных закупок;  4. Знание принципов государственных закупок. </vt:lpstr>
      <vt:lpstr>Государственная закупка - приобретение товаров, выполнение работ или оказание услуг для нужд одного или нескольких закупающих органов. Процесс государственных закупок - последовательность этапов и операций, которые окончательно или временно приобретают продукт, услугу или работу после присуждения публичного контракта с целью удовлетворения общественных интересов.</vt:lpstr>
      <vt:lpstr>- Эффективное использование государственных денег;   - Удовлетворение общественных интересов, соответственно развитие и улучшение среды жизни сообщества;   - Стимулирование экономического развития - важный элемент динамики рынка.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Anticamera</cp:lastModifiedBy>
  <cp:revision>259</cp:revision>
  <cp:lastPrinted>2017-06-05T10:38:21Z</cp:lastPrinted>
  <dcterms:created xsi:type="dcterms:W3CDTF">2013-09-05T11:54:56Z</dcterms:created>
  <dcterms:modified xsi:type="dcterms:W3CDTF">2018-02-02T12:13:36Z</dcterms:modified>
</cp:coreProperties>
</file>