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91" r:id="rId1"/>
  </p:sldMasterIdLst>
  <p:notesMasterIdLst>
    <p:notesMasterId r:id="rId52"/>
  </p:notesMasterIdLst>
  <p:handoutMasterIdLst>
    <p:handoutMasterId r:id="rId53"/>
  </p:handoutMasterIdLst>
  <p:sldIdLst>
    <p:sldId id="280" r:id="rId2"/>
    <p:sldId id="295" r:id="rId3"/>
    <p:sldId id="305" r:id="rId4"/>
    <p:sldId id="300" r:id="rId5"/>
    <p:sldId id="306" r:id="rId6"/>
    <p:sldId id="307" r:id="rId7"/>
    <p:sldId id="308" r:id="rId8"/>
    <p:sldId id="309" r:id="rId9"/>
    <p:sldId id="311" r:id="rId10"/>
    <p:sldId id="312" r:id="rId11"/>
    <p:sldId id="313" r:id="rId12"/>
    <p:sldId id="314" r:id="rId13"/>
    <p:sldId id="315" r:id="rId14"/>
    <p:sldId id="316" r:id="rId15"/>
    <p:sldId id="317" r:id="rId16"/>
    <p:sldId id="319" r:id="rId17"/>
    <p:sldId id="320" r:id="rId18"/>
    <p:sldId id="321" r:id="rId19"/>
    <p:sldId id="322" r:id="rId20"/>
    <p:sldId id="323" r:id="rId21"/>
    <p:sldId id="324" r:id="rId22"/>
    <p:sldId id="318" r:id="rId23"/>
    <p:sldId id="326" r:id="rId24"/>
    <p:sldId id="325" r:id="rId25"/>
    <p:sldId id="327" r:id="rId26"/>
    <p:sldId id="328" r:id="rId27"/>
    <p:sldId id="329" r:id="rId28"/>
    <p:sldId id="330" r:id="rId29"/>
    <p:sldId id="331" r:id="rId30"/>
    <p:sldId id="332" r:id="rId31"/>
    <p:sldId id="333" r:id="rId32"/>
    <p:sldId id="335" r:id="rId33"/>
    <p:sldId id="336" r:id="rId34"/>
    <p:sldId id="337" r:id="rId35"/>
    <p:sldId id="334" r:id="rId36"/>
    <p:sldId id="339" r:id="rId37"/>
    <p:sldId id="340" r:id="rId38"/>
    <p:sldId id="341" r:id="rId39"/>
    <p:sldId id="342" r:id="rId40"/>
    <p:sldId id="343" r:id="rId41"/>
    <p:sldId id="346" r:id="rId42"/>
    <p:sldId id="347" r:id="rId43"/>
    <p:sldId id="348" r:id="rId44"/>
    <p:sldId id="349" r:id="rId45"/>
    <p:sldId id="350" r:id="rId46"/>
    <p:sldId id="352" r:id="rId47"/>
    <p:sldId id="353" r:id="rId48"/>
    <p:sldId id="354" r:id="rId49"/>
    <p:sldId id="298" r:id="rId50"/>
    <p:sldId id="299" r:id="rId51"/>
  </p:sldIdLst>
  <p:sldSz cx="9144000" cy="6858000" type="screen4x3"/>
  <p:notesSz cx="6735763" cy="9866313"/>
  <p:defaultTextStyle>
    <a:defPPr>
      <a:defRPr lang="de-DE"/>
    </a:defPPr>
    <a:lvl1pPr algn="l" rtl="0" eaLnBrk="0" fontAlgn="base" hangingPunct="0">
      <a:spcBef>
        <a:spcPct val="0"/>
      </a:spcBef>
      <a:spcAft>
        <a:spcPct val="0"/>
      </a:spcAft>
      <a:defRPr sz="2200" b="1" kern="1200">
        <a:solidFill>
          <a:srgbClr val="999999"/>
        </a:solidFill>
        <a:latin typeface="Arial" charset="0"/>
        <a:ea typeface="+mn-ea"/>
        <a:cs typeface="+mn-cs"/>
      </a:defRPr>
    </a:lvl1pPr>
    <a:lvl2pPr marL="457200" algn="l" rtl="0" eaLnBrk="0" fontAlgn="base" hangingPunct="0">
      <a:spcBef>
        <a:spcPct val="0"/>
      </a:spcBef>
      <a:spcAft>
        <a:spcPct val="0"/>
      </a:spcAft>
      <a:defRPr sz="2200" b="1" kern="1200">
        <a:solidFill>
          <a:srgbClr val="999999"/>
        </a:solidFill>
        <a:latin typeface="Arial" charset="0"/>
        <a:ea typeface="+mn-ea"/>
        <a:cs typeface="+mn-cs"/>
      </a:defRPr>
    </a:lvl2pPr>
    <a:lvl3pPr marL="914400" algn="l" rtl="0" eaLnBrk="0" fontAlgn="base" hangingPunct="0">
      <a:spcBef>
        <a:spcPct val="0"/>
      </a:spcBef>
      <a:spcAft>
        <a:spcPct val="0"/>
      </a:spcAft>
      <a:defRPr sz="2200" b="1" kern="1200">
        <a:solidFill>
          <a:srgbClr val="999999"/>
        </a:solidFill>
        <a:latin typeface="Arial" charset="0"/>
        <a:ea typeface="+mn-ea"/>
        <a:cs typeface="+mn-cs"/>
      </a:defRPr>
    </a:lvl3pPr>
    <a:lvl4pPr marL="1371600" algn="l" rtl="0" eaLnBrk="0" fontAlgn="base" hangingPunct="0">
      <a:spcBef>
        <a:spcPct val="0"/>
      </a:spcBef>
      <a:spcAft>
        <a:spcPct val="0"/>
      </a:spcAft>
      <a:defRPr sz="2200" b="1" kern="1200">
        <a:solidFill>
          <a:srgbClr val="999999"/>
        </a:solidFill>
        <a:latin typeface="Arial" charset="0"/>
        <a:ea typeface="+mn-ea"/>
        <a:cs typeface="+mn-cs"/>
      </a:defRPr>
    </a:lvl4pPr>
    <a:lvl5pPr marL="1828800" algn="l" rtl="0" eaLnBrk="0" fontAlgn="base" hangingPunct="0">
      <a:spcBef>
        <a:spcPct val="0"/>
      </a:spcBef>
      <a:spcAft>
        <a:spcPct val="0"/>
      </a:spcAft>
      <a:defRPr sz="2200" b="1" kern="1200">
        <a:solidFill>
          <a:srgbClr val="999999"/>
        </a:solidFill>
        <a:latin typeface="Arial" charset="0"/>
        <a:ea typeface="+mn-ea"/>
        <a:cs typeface="+mn-cs"/>
      </a:defRPr>
    </a:lvl5pPr>
    <a:lvl6pPr marL="2286000" algn="l" defTabSz="914400" rtl="0" eaLnBrk="1" latinLnBrk="0" hangingPunct="1">
      <a:defRPr sz="2200" b="1" kern="1200">
        <a:solidFill>
          <a:srgbClr val="999999"/>
        </a:solidFill>
        <a:latin typeface="Arial" charset="0"/>
        <a:ea typeface="+mn-ea"/>
        <a:cs typeface="+mn-cs"/>
      </a:defRPr>
    </a:lvl6pPr>
    <a:lvl7pPr marL="2743200" algn="l" defTabSz="914400" rtl="0" eaLnBrk="1" latinLnBrk="0" hangingPunct="1">
      <a:defRPr sz="2200" b="1" kern="1200">
        <a:solidFill>
          <a:srgbClr val="999999"/>
        </a:solidFill>
        <a:latin typeface="Arial" charset="0"/>
        <a:ea typeface="+mn-ea"/>
        <a:cs typeface="+mn-cs"/>
      </a:defRPr>
    </a:lvl7pPr>
    <a:lvl8pPr marL="3200400" algn="l" defTabSz="914400" rtl="0" eaLnBrk="1" latinLnBrk="0" hangingPunct="1">
      <a:defRPr sz="2200" b="1" kern="1200">
        <a:solidFill>
          <a:srgbClr val="999999"/>
        </a:solidFill>
        <a:latin typeface="Arial" charset="0"/>
        <a:ea typeface="+mn-ea"/>
        <a:cs typeface="+mn-cs"/>
      </a:defRPr>
    </a:lvl8pPr>
    <a:lvl9pPr marL="3657600" algn="l" defTabSz="914400" rtl="0" eaLnBrk="1" latinLnBrk="0" hangingPunct="1">
      <a:defRPr sz="2200" b="1" kern="1200">
        <a:solidFill>
          <a:srgbClr val="999999"/>
        </a:solidFill>
        <a:latin typeface="Arial" charset="0"/>
        <a:ea typeface="+mn-ea"/>
        <a:cs typeface="+mn-cs"/>
      </a:defRPr>
    </a:lvl9pPr>
  </p:defaultTextStyle>
  <p:extLst>
    <p:ext uri="{EFAFB233-063F-42B5-8137-9DF3F51BA10A}">
      <p15:sldGuideLst xmlns:p15="http://schemas.microsoft.com/office/powerpoint/2012/main">
        <p15:guide id="1" orient="horz" pos="658">
          <p15:clr>
            <a:srgbClr val="A4A3A4"/>
          </p15:clr>
        </p15:guide>
        <p15:guide id="2" orient="horz" pos="388">
          <p15:clr>
            <a:srgbClr val="A4A3A4"/>
          </p15:clr>
        </p15:guide>
        <p15:guide id="3" pos="288">
          <p15:clr>
            <a:srgbClr val="A4A3A4"/>
          </p15:clr>
        </p15:guide>
        <p15:guide id="4" pos="1022">
          <p15:clr>
            <a:srgbClr val="A4A3A4"/>
          </p15:clr>
        </p15:guide>
      </p15:sldGuideLst>
    </p:ext>
    <p:ext uri="{2D200454-40CA-4A62-9FC3-DE9A4176ACB9}">
      <p15:notesGuideLst xmlns:p15="http://schemas.microsoft.com/office/powerpoint/2012/main">
        <p15:guide id="1" orient="horz" pos="3107" userDrawn="1">
          <p15:clr>
            <a:srgbClr val="A4A3A4"/>
          </p15:clr>
        </p15:guide>
        <p15:guide id="2" pos="212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aura Bohantova" initials="LB" lastIdx="0"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F2E"/>
    <a:srgbClr val="6E6452"/>
    <a:srgbClr val="E5DBA1"/>
    <a:srgbClr val="BABA93"/>
    <a:srgbClr val="BABB93"/>
    <a:srgbClr val="DEDEAF"/>
    <a:srgbClr val="999999"/>
    <a:srgbClr val="D9D9D9"/>
    <a:srgbClr val="CCCCCC"/>
    <a:srgbClr val="C80F0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24" autoAdjust="0"/>
    <p:restoredTop sz="95730" autoAdjust="0"/>
  </p:normalViewPr>
  <p:slideViewPr>
    <p:cSldViewPr snapToGrid="0">
      <p:cViewPr varScale="1">
        <p:scale>
          <a:sx n="56" d="100"/>
          <a:sy n="56" d="100"/>
        </p:scale>
        <p:origin x="90" y="240"/>
      </p:cViewPr>
      <p:guideLst>
        <p:guide orient="horz" pos="658"/>
        <p:guide orient="horz" pos="388"/>
        <p:guide pos="288"/>
        <p:guide pos="1022"/>
      </p:guideLst>
    </p:cSldViewPr>
  </p:slideViewPr>
  <p:outlineViewPr>
    <p:cViewPr>
      <p:scale>
        <a:sx n="33" d="100"/>
        <a:sy n="33" d="100"/>
      </p:scale>
      <p:origin x="0" y="0"/>
    </p:cViewPr>
  </p:outlineViewPr>
  <p:notesTextViewPr>
    <p:cViewPr>
      <p:scale>
        <a:sx n="75" d="100"/>
        <a:sy n="75" d="100"/>
      </p:scale>
      <p:origin x="0" y="0"/>
    </p:cViewPr>
  </p:notesTextViewPr>
  <p:sorterViewPr>
    <p:cViewPr>
      <p:scale>
        <a:sx n="100" d="100"/>
        <a:sy n="100" d="100"/>
      </p:scale>
      <p:origin x="0" y="0"/>
    </p:cViewPr>
  </p:sorterViewPr>
  <p:notesViewPr>
    <p:cSldViewPr snapToGrid="0">
      <p:cViewPr varScale="1">
        <p:scale>
          <a:sx n="108" d="100"/>
          <a:sy n="108" d="100"/>
        </p:scale>
        <p:origin x="-4140" y="-102"/>
      </p:cViewPr>
      <p:guideLst>
        <p:guide orient="horz" pos="3107"/>
        <p:guide pos="2122"/>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0"/>
          <c:tx>
            <c:strRef>
              <c:f>Sheet1!$C$1</c:f>
              <c:strCache>
                <c:ptCount val="1"/>
                <c:pt idx="0">
                  <c:v>Lista de interdictie a operatorilor</c:v>
                </c:pt>
              </c:strCache>
            </c:strRef>
          </c:tx>
          <c:spPr>
            <a:solidFill>
              <a:schemeClr val="accent2">
                <a:lumMod val="40000"/>
                <a:lumOff val="60000"/>
              </a:schemeClr>
            </a:solidFill>
            <a:ln w="9525" cap="flat" cmpd="sng" algn="ctr">
              <a:solidFill>
                <a:schemeClr val="accent2">
                  <a:shade val="95000"/>
                </a:schemeClr>
              </a:solidFill>
              <a:round/>
            </a:ln>
            <a:effectLst>
              <a:outerShdw blurRad="40000" dist="20000" dir="5400000" rotWithShape="0">
                <a:srgbClr val="000000">
                  <a:alpha val="38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Calibri" panose="020F050202020403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Sheet1!$A$2:$A$5</c:f>
              <c:numCache>
                <c:formatCode>General</c:formatCode>
                <c:ptCount val="4"/>
                <c:pt idx="0">
                  <c:v>2014</c:v>
                </c:pt>
                <c:pt idx="1">
                  <c:v>2015</c:v>
                </c:pt>
                <c:pt idx="2">
                  <c:v>2016</c:v>
                </c:pt>
                <c:pt idx="3">
                  <c:v>2017</c:v>
                </c:pt>
              </c:numCache>
            </c:numRef>
          </c:cat>
          <c:val>
            <c:numRef>
              <c:f>Sheet1!$C$2:$C$5</c:f>
              <c:numCache>
                <c:formatCode>General</c:formatCode>
                <c:ptCount val="4"/>
                <c:pt idx="0">
                  <c:v>12</c:v>
                </c:pt>
                <c:pt idx="1">
                  <c:v>7</c:v>
                </c:pt>
                <c:pt idx="2">
                  <c:v>3</c:v>
                </c:pt>
                <c:pt idx="3">
                  <c:v>12</c:v>
                </c:pt>
              </c:numCache>
            </c:numRef>
          </c:val>
          <c:extLst>
            <c:ext xmlns:c16="http://schemas.microsoft.com/office/drawing/2014/chart" uri="{C3380CC4-5D6E-409C-BE32-E72D297353CC}">
              <c16:uniqueId val="{00000001-1B94-4E01-9CD6-B1610E6CB678}"/>
            </c:ext>
          </c:extLst>
        </c:ser>
        <c:dLbls>
          <c:showLegendKey val="0"/>
          <c:showVal val="1"/>
          <c:showCatName val="0"/>
          <c:showSerName val="0"/>
          <c:showPercent val="0"/>
          <c:showBubbleSize val="0"/>
        </c:dLbls>
        <c:gapWidth val="100"/>
        <c:overlap val="-24"/>
        <c:axId val="45318912"/>
        <c:axId val="45320448"/>
      </c:barChart>
      <c:catAx>
        <c:axId val="45318912"/>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Calibri" panose="020F0502020204030204" pitchFamily="34" charset="0"/>
                <a:ea typeface="+mn-ea"/>
                <a:cs typeface="+mn-cs"/>
              </a:defRPr>
            </a:pPr>
            <a:endParaRPr lang="en-US"/>
          </a:p>
        </c:txPr>
        <c:crossAx val="45320448"/>
        <c:crosses val="autoZero"/>
        <c:auto val="1"/>
        <c:lblAlgn val="ctr"/>
        <c:lblOffset val="100"/>
        <c:noMultiLvlLbl val="0"/>
      </c:catAx>
      <c:valAx>
        <c:axId val="453204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solidFill>
                <a:latin typeface="Calibri" panose="020F0502020204030204" pitchFamily="34" charset="0"/>
                <a:ea typeface="+mn-ea"/>
                <a:cs typeface="+mn-cs"/>
              </a:defRPr>
            </a:pPr>
            <a:endParaRPr lang="en-US"/>
          </a:p>
        </c:txPr>
        <c:crossAx val="4531891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01AB9DD-FAB9-4140-9CCE-764A7E1A2136}" type="doc">
      <dgm:prSet loTypeId="urn:microsoft.com/office/officeart/2005/8/layout/process4" loCatId="process" qsTypeId="urn:microsoft.com/office/officeart/2005/8/quickstyle/simple3" qsCatId="simple" csTypeId="urn:microsoft.com/office/officeart/2005/8/colors/colorful1#3" csCatId="colorful" phldr="1"/>
      <dgm:spPr/>
    </dgm:pt>
    <dgm:pt modelId="{2E4E6591-B633-4166-8020-FB207B9694DA}">
      <dgm:prSet phldrT="[Text]" custT="1"/>
      <dgm:spPr/>
      <dgm:t>
        <a:bodyPr/>
        <a:lstStyle/>
        <a:p>
          <a:r>
            <a:rPr lang="ro-RO" sz="2200" b="1" dirty="0" smtClean="0">
              <a:latin typeface="Calibri" pitchFamily="34" charset="0"/>
            </a:rPr>
            <a:t>Decizia grupului de lucru</a:t>
          </a:r>
          <a:endParaRPr lang="ro-RO" sz="2200" b="1" dirty="0">
            <a:latin typeface="Calibri" pitchFamily="34" charset="0"/>
          </a:endParaRPr>
        </a:p>
      </dgm:t>
    </dgm:pt>
    <dgm:pt modelId="{1FD758DF-B365-43F9-96A7-6E976A84AB9C}" type="parTrans" cxnId="{0B09BD94-D7E9-47DB-BB1E-5695DB1A082B}">
      <dgm:prSet/>
      <dgm:spPr/>
      <dgm:t>
        <a:bodyPr/>
        <a:lstStyle/>
        <a:p>
          <a:endParaRPr lang="ro-RO"/>
        </a:p>
      </dgm:t>
    </dgm:pt>
    <dgm:pt modelId="{26F8D722-115B-486E-BC73-8B4EE1381097}" type="sibTrans" cxnId="{0B09BD94-D7E9-47DB-BB1E-5695DB1A082B}">
      <dgm:prSet/>
      <dgm:spPr/>
      <dgm:t>
        <a:bodyPr/>
        <a:lstStyle/>
        <a:p>
          <a:endParaRPr lang="ro-RO"/>
        </a:p>
      </dgm:t>
    </dgm:pt>
    <dgm:pt modelId="{C1808ED5-E368-405B-8D6B-0862B479F2B1}">
      <dgm:prSet phldrT="[Text]" custT="1"/>
      <dgm:spPr/>
      <dgm:t>
        <a:bodyPr/>
        <a:lstStyle/>
        <a:p>
          <a:r>
            <a:rPr lang="ro-RO" sz="2200" b="1" i="0" dirty="0" smtClean="0">
              <a:solidFill>
                <a:schemeClr val="tx1"/>
              </a:solidFill>
              <a:latin typeface="Calibri" pitchFamily="34" charset="0"/>
              <a:cs typeface="Times New Roman" pitchFamily="18" charset="0"/>
            </a:rPr>
            <a:t>Comunicarea privind decizia grupului de lucru</a:t>
          </a:r>
          <a:endParaRPr lang="ro-RO" sz="2200" b="1" i="0" dirty="0">
            <a:latin typeface="Calibri" pitchFamily="34" charset="0"/>
          </a:endParaRPr>
        </a:p>
      </dgm:t>
    </dgm:pt>
    <dgm:pt modelId="{41CF6CC9-CE46-4C59-9B1B-971320EAD14F}" type="parTrans" cxnId="{3471409E-D573-4A71-B864-61A67A95B1F8}">
      <dgm:prSet/>
      <dgm:spPr/>
      <dgm:t>
        <a:bodyPr/>
        <a:lstStyle/>
        <a:p>
          <a:endParaRPr lang="ro-RO"/>
        </a:p>
      </dgm:t>
    </dgm:pt>
    <dgm:pt modelId="{B3AD9BFC-8206-453E-88BB-B20F73077757}" type="sibTrans" cxnId="{3471409E-D573-4A71-B864-61A67A95B1F8}">
      <dgm:prSet/>
      <dgm:spPr/>
      <dgm:t>
        <a:bodyPr/>
        <a:lstStyle/>
        <a:p>
          <a:endParaRPr lang="ro-RO"/>
        </a:p>
      </dgm:t>
    </dgm:pt>
    <dgm:pt modelId="{39CA14CC-ADE7-4AC9-9E6A-60D3A5760C78}">
      <dgm:prSet phldrT="[Text]" custT="1"/>
      <dgm:spPr/>
      <dgm:t>
        <a:bodyPr/>
        <a:lstStyle/>
        <a:p>
          <a:r>
            <a:rPr lang="ro-RO" sz="2200" b="1" dirty="0" smtClean="0">
              <a:latin typeface="Calibri" pitchFamily="34" charset="0"/>
            </a:rPr>
            <a:t>Termen de așteptare</a:t>
          </a:r>
          <a:endParaRPr lang="ro-RO" sz="2200" b="1" dirty="0">
            <a:latin typeface="Calibri" pitchFamily="34" charset="0"/>
          </a:endParaRPr>
        </a:p>
      </dgm:t>
    </dgm:pt>
    <dgm:pt modelId="{EA65D1AC-CCCA-46C1-A0FE-9B8748351BD2}" type="parTrans" cxnId="{74F90148-F46D-440F-9ABE-40C7E3996D74}">
      <dgm:prSet/>
      <dgm:spPr/>
      <dgm:t>
        <a:bodyPr/>
        <a:lstStyle/>
        <a:p>
          <a:endParaRPr lang="ro-RO"/>
        </a:p>
      </dgm:t>
    </dgm:pt>
    <dgm:pt modelId="{8D2A583D-14E4-4882-94BD-31E26AB62599}" type="sibTrans" cxnId="{74F90148-F46D-440F-9ABE-40C7E3996D74}">
      <dgm:prSet/>
      <dgm:spPr/>
      <dgm:t>
        <a:bodyPr/>
        <a:lstStyle/>
        <a:p>
          <a:endParaRPr lang="ro-RO"/>
        </a:p>
      </dgm:t>
    </dgm:pt>
    <dgm:pt modelId="{D9185749-F863-4E0C-89E9-20770E64A18B}">
      <dgm:prSet phldrT="[Text]" custT="1"/>
      <dgm:spPr/>
      <dgm:t>
        <a:bodyPr/>
        <a:lstStyle/>
        <a:p>
          <a:r>
            <a:rPr lang="ro-RO" sz="2200" b="1" dirty="0" smtClean="0">
              <a:latin typeface="Calibri" pitchFamily="34" charset="0"/>
            </a:rPr>
            <a:t>Contract de achiziție </a:t>
          </a:r>
          <a:endParaRPr lang="ro-RO" sz="2200" b="1" dirty="0">
            <a:latin typeface="Calibri" pitchFamily="34" charset="0"/>
          </a:endParaRPr>
        </a:p>
      </dgm:t>
    </dgm:pt>
    <dgm:pt modelId="{11723E05-72A1-4AD5-919F-4370044D6999}" type="parTrans" cxnId="{0D3047F2-977E-450B-AD47-987FA8599DB4}">
      <dgm:prSet/>
      <dgm:spPr/>
      <dgm:t>
        <a:bodyPr/>
        <a:lstStyle/>
        <a:p>
          <a:endParaRPr lang="ro-RO"/>
        </a:p>
      </dgm:t>
    </dgm:pt>
    <dgm:pt modelId="{A970120A-2DC5-456E-9D89-F8839204C8E4}" type="sibTrans" cxnId="{0D3047F2-977E-450B-AD47-987FA8599DB4}">
      <dgm:prSet/>
      <dgm:spPr/>
      <dgm:t>
        <a:bodyPr/>
        <a:lstStyle/>
        <a:p>
          <a:endParaRPr lang="ro-RO"/>
        </a:p>
      </dgm:t>
    </dgm:pt>
    <dgm:pt modelId="{E59E1BF7-77D8-479B-ADA9-1E259913B69E}">
      <dgm:prSet phldrT="[Text]" custT="1"/>
      <dgm:spPr/>
      <dgm:t>
        <a:bodyPr/>
        <a:lstStyle/>
        <a:p>
          <a:r>
            <a:rPr lang="ro-RO" sz="2200" b="1" dirty="0" smtClean="0">
              <a:latin typeface="Calibri" pitchFamily="34" charset="0"/>
            </a:rPr>
            <a:t>Darea de seamă</a:t>
          </a:r>
          <a:endParaRPr lang="ro-RO" sz="2200" b="1" dirty="0">
            <a:latin typeface="Calibri" pitchFamily="34" charset="0"/>
          </a:endParaRPr>
        </a:p>
      </dgm:t>
    </dgm:pt>
    <dgm:pt modelId="{341529AB-56BD-4532-A221-94C9CD05E758}" type="parTrans" cxnId="{97C9C522-0D18-4087-B7E0-7D52F084D485}">
      <dgm:prSet/>
      <dgm:spPr/>
      <dgm:t>
        <a:bodyPr/>
        <a:lstStyle/>
        <a:p>
          <a:endParaRPr lang="ro-RO"/>
        </a:p>
      </dgm:t>
    </dgm:pt>
    <dgm:pt modelId="{EF4D8ED3-92A5-4181-A902-51E9DFE29512}" type="sibTrans" cxnId="{97C9C522-0D18-4087-B7E0-7D52F084D485}">
      <dgm:prSet/>
      <dgm:spPr/>
      <dgm:t>
        <a:bodyPr/>
        <a:lstStyle/>
        <a:p>
          <a:endParaRPr lang="ro-RO"/>
        </a:p>
      </dgm:t>
    </dgm:pt>
    <dgm:pt modelId="{C45BB7B4-ACB2-4765-8254-2C04CE722B53}" type="pres">
      <dgm:prSet presAssocID="{D01AB9DD-FAB9-4140-9CCE-764A7E1A2136}" presName="Name0" presStyleCnt="0">
        <dgm:presLayoutVars>
          <dgm:dir/>
          <dgm:animLvl val="lvl"/>
          <dgm:resizeHandles val="exact"/>
        </dgm:presLayoutVars>
      </dgm:prSet>
      <dgm:spPr/>
    </dgm:pt>
    <dgm:pt modelId="{A223CE0C-EA32-423C-A0C5-08AB78A001C5}" type="pres">
      <dgm:prSet presAssocID="{E59E1BF7-77D8-479B-ADA9-1E259913B69E}" presName="boxAndChildren" presStyleCnt="0"/>
      <dgm:spPr/>
    </dgm:pt>
    <dgm:pt modelId="{36E5606E-E93B-410A-B649-16DDD3F193A2}" type="pres">
      <dgm:prSet presAssocID="{E59E1BF7-77D8-479B-ADA9-1E259913B69E}" presName="parentTextBox" presStyleLbl="node1" presStyleIdx="0" presStyleCnt="5"/>
      <dgm:spPr/>
      <dgm:t>
        <a:bodyPr/>
        <a:lstStyle/>
        <a:p>
          <a:endParaRPr lang="ro-RO"/>
        </a:p>
      </dgm:t>
    </dgm:pt>
    <dgm:pt modelId="{A67A93FE-E7FF-4071-AA24-A1162CDF6FA8}" type="pres">
      <dgm:prSet presAssocID="{A970120A-2DC5-456E-9D89-F8839204C8E4}" presName="sp" presStyleCnt="0"/>
      <dgm:spPr/>
    </dgm:pt>
    <dgm:pt modelId="{3E91F3C4-A884-4E41-B44F-109917CA1098}" type="pres">
      <dgm:prSet presAssocID="{D9185749-F863-4E0C-89E9-20770E64A18B}" presName="arrowAndChildren" presStyleCnt="0"/>
      <dgm:spPr/>
    </dgm:pt>
    <dgm:pt modelId="{D695C1E3-590D-4906-AD34-89637D289949}" type="pres">
      <dgm:prSet presAssocID="{D9185749-F863-4E0C-89E9-20770E64A18B}" presName="parentTextArrow" presStyleLbl="node1" presStyleIdx="1" presStyleCnt="5"/>
      <dgm:spPr/>
      <dgm:t>
        <a:bodyPr/>
        <a:lstStyle/>
        <a:p>
          <a:endParaRPr lang="ro-RO"/>
        </a:p>
      </dgm:t>
    </dgm:pt>
    <dgm:pt modelId="{F064726C-77B3-4A3D-885E-A046D4FD945B}" type="pres">
      <dgm:prSet presAssocID="{8D2A583D-14E4-4882-94BD-31E26AB62599}" presName="sp" presStyleCnt="0"/>
      <dgm:spPr/>
    </dgm:pt>
    <dgm:pt modelId="{FF437F58-E2E7-439C-9EEE-28A2BB6B42A4}" type="pres">
      <dgm:prSet presAssocID="{39CA14CC-ADE7-4AC9-9E6A-60D3A5760C78}" presName="arrowAndChildren" presStyleCnt="0"/>
      <dgm:spPr/>
    </dgm:pt>
    <dgm:pt modelId="{02A4AF13-21CD-4CD7-8FDC-2D47A98A2EB9}" type="pres">
      <dgm:prSet presAssocID="{39CA14CC-ADE7-4AC9-9E6A-60D3A5760C78}" presName="parentTextArrow" presStyleLbl="node1" presStyleIdx="2" presStyleCnt="5"/>
      <dgm:spPr/>
      <dgm:t>
        <a:bodyPr/>
        <a:lstStyle/>
        <a:p>
          <a:endParaRPr lang="ro-RO"/>
        </a:p>
      </dgm:t>
    </dgm:pt>
    <dgm:pt modelId="{AC7D01D7-AFF3-479B-984B-4F84D02BDDAC}" type="pres">
      <dgm:prSet presAssocID="{B3AD9BFC-8206-453E-88BB-B20F73077757}" presName="sp" presStyleCnt="0"/>
      <dgm:spPr/>
    </dgm:pt>
    <dgm:pt modelId="{6CF6E93E-84B1-4227-ADCE-C59B3E6023F5}" type="pres">
      <dgm:prSet presAssocID="{C1808ED5-E368-405B-8D6B-0862B479F2B1}" presName="arrowAndChildren" presStyleCnt="0"/>
      <dgm:spPr/>
    </dgm:pt>
    <dgm:pt modelId="{9C0FD050-70A4-40AD-BCE5-E982CD6C5690}" type="pres">
      <dgm:prSet presAssocID="{C1808ED5-E368-405B-8D6B-0862B479F2B1}" presName="parentTextArrow" presStyleLbl="node1" presStyleIdx="3" presStyleCnt="5"/>
      <dgm:spPr/>
      <dgm:t>
        <a:bodyPr/>
        <a:lstStyle/>
        <a:p>
          <a:endParaRPr lang="ro-RO"/>
        </a:p>
      </dgm:t>
    </dgm:pt>
    <dgm:pt modelId="{508A7D2D-4203-4B5B-974E-0B2FDEA804BA}" type="pres">
      <dgm:prSet presAssocID="{26F8D722-115B-486E-BC73-8B4EE1381097}" presName="sp" presStyleCnt="0"/>
      <dgm:spPr/>
    </dgm:pt>
    <dgm:pt modelId="{61257D7D-236C-48AB-A90A-9D523744A9E8}" type="pres">
      <dgm:prSet presAssocID="{2E4E6591-B633-4166-8020-FB207B9694DA}" presName="arrowAndChildren" presStyleCnt="0"/>
      <dgm:spPr/>
    </dgm:pt>
    <dgm:pt modelId="{5084A2F4-8DCB-40D0-BF97-722A342946E1}" type="pres">
      <dgm:prSet presAssocID="{2E4E6591-B633-4166-8020-FB207B9694DA}" presName="parentTextArrow" presStyleLbl="node1" presStyleIdx="4" presStyleCnt="5"/>
      <dgm:spPr/>
      <dgm:t>
        <a:bodyPr/>
        <a:lstStyle/>
        <a:p>
          <a:endParaRPr lang="ro-RO"/>
        </a:p>
      </dgm:t>
    </dgm:pt>
  </dgm:ptLst>
  <dgm:cxnLst>
    <dgm:cxn modelId="{89F6E53C-C6DE-4D6F-8711-1F009B03BC34}" type="presOf" srcId="{39CA14CC-ADE7-4AC9-9E6A-60D3A5760C78}" destId="{02A4AF13-21CD-4CD7-8FDC-2D47A98A2EB9}" srcOrd="0" destOrd="0" presId="urn:microsoft.com/office/officeart/2005/8/layout/process4"/>
    <dgm:cxn modelId="{56734399-C2BE-4533-BF13-3F67413F22C1}" type="presOf" srcId="{E59E1BF7-77D8-479B-ADA9-1E259913B69E}" destId="{36E5606E-E93B-410A-B649-16DDD3F193A2}" srcOrd="0" destOrd="0" presId="urn:microsoft.com/office/officeart/2005/8/layout/process4"/>
    <dgm:cxn modelId="{97E7495E-D96C-4CC6-A6B6-99A0F2153B33}" type="presOf" srcId="{D01AB9DD-FAB9-4140-9CCE-764A7E1A2136}" destId="{C45BB7B4-ACB2-4765-8254-2C04CE722B53}" srcOrd="0" destOrd="0" presId="urn:microsoft.com/office/officeart/2005/8/layout/process4"/>
    <dgm:cxn modelId="{74F90148-F46D-440F-9ABE-40C7E3996D74}" srcId="{D01AB9DD-FAB9-4140-9CCE-764A7E1A2136}" destId="{39CA14CC-ADE7-4AC9-9E6A-60D3A5760C78}" srcOrd="2" destOrd="0" parTransId="{EA65D1AC-CCCA-46C1-A0FE-9B8748351BD2}" sibTransId="{8D2A583D-14E4-4882-94BD-31E26AB62599}"/>
    <dgm:cxn modelId="{97C9C522-0D18-4087-B7E0-7D52F084D485}" srcId="{D01AB9DD-FAB9-4140-9CCE-764A7E1A2136}" destId="{E59E1BF7-77D8-479B-ADA9-1E259913B69E}" srcOrd="4" destOrd="0" parTransId="{341529AB-56BD-4532-A221-94C9CD05E758}" sibTransId="{EF4D8ED3-92A5-4181-A902-51E9DFE29512}"/>
    <dgm:cxn modelId="{BB545589-8195-4983-9E25-91A1D44D226E}" type="presOf" srcId="{C1808ED5-E368-405B-8D6B-0862B479F2B1}" destId="{9C0FD050-70A4-40AD-BCE5-E982CD6C5690}" srcOrd="0" destOrd="0" presId="urn:microsoft.com/office/officeart/2005/8/layout/process4"/>
    <dgm:cxn modelId="{0D3047F2-977E-450B-AD47-987FA8599DB4}" srcId="{D01AB9DD-FAB9-4140-9CCE-764A7E1A2136}" destId="{D9185749-F863-4E0C-89E9-20770E64A18B}" srcOrd="3" destOrd="0" parTransId="{11723E05-72A1-4AD5-919F-4370044D6999}" sibTransId="{A970120A-2DC5-456E-9D89-F8839204C8E4}"/>
    <dgm:cxn modelId="{3B25A61B-BF63-41B2-987D-B0BF6E8D9C29}" type="presOf" srcId="{D9185749-F863-4E0C-89E9-20770E64A18B}" destId="{D695C1E3-590D-4906-AD34-89637D289949}" srcOrd="0" destOrd="0" presId="urn:microsoft.com/office/officeart/2005/8/layout/process4"/>
    <dgm:cxn modelId="{0B09BD94-D7E9-47DB-BB1E-5695DB1A082B}" srcId="{D01AB9DD-FAB9-4140-9CCE-764A7E1A2136}" destId="{2E4E6591-B633-4166-8020-FB207B9694DA}" srcOrd="0" destOrd="0" parTransId="{1FD758DF-B365-43F9-96A7-6E976A84AB9C}" sibTransId="{26F8D722-115B-486E-BC73-8B4EE1381097}"/>
    <dgm:cxn modelId="{3471409E-D573-4A71-B864-61A67A95B1F8}" srcId="{D01AB9DD-FAB9-4140-9CCE-764A7E1A2136}" destId="{C1808ED5-E368-405B-8D6B-0862B479F2B1}" srcOrd="1" destOrd="0" parTransId="{41CF6CC9-CE46-4C59-9B1B-971320EAD14F}" sibTransId="{B3AD9BFC-8206-453E-88BB-B20F73077757}"/>
    <dgm:cxn modelId="{B3A774F6-15B3-4B52-9FA2-BA824FAA294D}" type="presOf" srcId="{2E4E6591-B633-4166-8020-FB207B9694DA}" destId="{5084A2F4-8DCB-40D0-BF97-722A342946E1}" srcOrd="0" destOrd="0" presId="urn:microsoft.com/office/officeart/2005/8/layout/process4"/>
    <dgm:cxn modelId="{D9E26C88-1F03-489F-B1E7-BE3CCF326DFE}" type="presParOf" srcId="{C45BB7B4-ACB2-4765-8254-2C04CE722B53}" destId="{A223CE0C-EA32-423C-A0C5-08AB78A001C5}" srcOrd="0" destOrd="0" presId="urn:microsoft.com/office/officeart/2005/8/layout/process4"/>
    <dgm:cxn modelId="{576F436C-A06F-45E7-AD44-064853B1DC91}" type="presParOf" srcId="{A223CE0C-EA32-423C-A0C5-08AB78A001C5}" destId="{36E5606E-E93B-410A-B649-16DDD3F193A2}" srcOrd="0" destOrd="0" presId="urn:microsoft.com/office/officeart/2005/8/layout/process4"/>
    <dgm:cxn modelId="{414B38D9-515D-4E7E-A2C5-2874BF7B01C5}" type="presParOf" srcId="{C45BB7B4-ACB2-4765-8254-2C04CE722B53}" destId="{A67A93FE-E7FF-4071-AA24-A1162CDF6FA8}" srcOrd="1" destOrd="0" presId="urn:microsoft.com/office/officeart/2005/8/layout/process4"/>
    <dgm:cxn modelId="{D9F49DE6-06F9-409F-BC62-5CAE0F12D5AD}" type="presParOf" srcId="{C45BB7B4-ACB2-4765-8254-2C04CE722B53}" destId="{3E91F3C4-A884-4E41-B44F-109917CA1098}" srcOrd="2" destOrd="0" presId="urn:microsoft.com/office/officeart/2005/8/layout/process4"/>
    <dgm:cxn modelId="{AB00AED0-D473-4CAD-BEE7-4FDCD689BD39}" type="presParOf" srcId="{3E91F3C4-A884-4E41-B44F-109917CA1098}" destId="{D695C1E3-590D-4906-AD34-89637D289949}" srcOrd="0" destOrd="0" presId="urn:microsoft.com/office/officeart/2005/8/layout/process4"/>
    <dgm:cxn modelId="{9B8FE8CF-EC29-41D1-89D3-CB62460E2C59}" type="presParOf" srcId="{C45BB7B4-ACB2-4765-8254-2C04CE722B53}" destId="{F064726C-77B3-4A3D-885E-A046D4FD945B}" srcOrd="3" destOrd="0" presId="urn:microsoft.com/office/officeart/2005/8/layout/process4"/>
    <dgm:cxn modelId="{098411A5-08B2-4815-8DB7-A5A0DCE440CE}" type="presParOf" srcId="{C45BB7B4-ACB2-4765-8254-2C04CE722B53}" destId="{FF437F58-E2E7-439C-9EEE-28A2BB6B42A4}" srcOrd="4" destOrd="0" presId="urn:microsoft.com/office/officeart/2005/8/layout/process4"/>
    <dgm:cxn modelId="{8D2B58EA-BCE4-416D-8139-85E721EE9EF1}" type="presParOf" srcId="{FF437F58-E2E7-439C-9EEE-28A2BB6B42A4}" destId="{02A4AF13-21CD-4CD7-8FDC-2D47A98A2EB9}" srcOrd="0" destOrd="0" presId="urn:microsoft.com/office/officeart/2005/8/layout/process4"/>
    <dgm:cxn modelId="{A0DCE342-9418-42B7-B6C9-74252787BE4C}" type="presParOf" srcId="{C45BB7B4-ACB2-4765-8254-2C04CE722B53}" destId="{AC7D01D7-AFF3-479B-984B-4F84D02BDDAC}" srcOrd="5" destOrd="0" presId="urn:microsoft.com/office/officeart/2005/8/layout/process4"/>
    <dgm:cxn modelId="{CDD21EF2-32D1-4598-88EF-A47EC68F389E}" type="presParOf" srcId="{C45BB7B4-ACB2-4765-8254-2C04CE722B53}" destId="{6CF6E93E-84B1-4227-ADCE-C59B3E6023F5}" srcOrd="6" destOrd="0" presId="urn:microsoft.com/office/officeart/2005/8/layout/process4"/>
    <dgm:cxn modelId="{9F966524-21D9-414B-A7E3-036C4CE00450}" type="presParOf" srcId="{6CF6E93E-84B1-4227-ADCE-C59B3E6023F5}" destId="{9C0FD050-70A4-40AD-BCE5-E982CD6C5690}" srcOrd="0" destOrd="0" presId="urn:microsoft.com/office/officeart/2005/8/layout/process4"/>
    <dgm:cxn modelId="{FD4EC62B-934A-4327-8A24-D7B0F814A8FB}" type="presParOf" srcId="{C45BB7B4-ACB2-4765-8254-2C04CE722B53}" destId="{508A7D2D-4203-4B5B-974E-0B2FDEA804BA}" srcOrd="7" destOrd="0" presId="urn:microsoft.com/office/officeart/2005/8/layout/process4"/>
    <dgm:cxn modelId="{CBE0884B-645B-48CC-96F9-C269199F55CC}" type="presParOf" srcId="{C45BB7B4-ACB2-4765-8254-2C04CE722B53}" destId="{61257D7D-236C-48AB-A90A-9D523744A9E8}" srcOrd="8" destOrd="0" presId="urn:microsoft.com/office/officeart/2005/8/layout/process4"/>
    <dgm:cxn modelId="{9B6FCB86-C790-4DE5-8C70-438E92196CEA}" type="presParOf" srcId="{61257D7D-236C-48AB-A90A-9D523744A9E8}" destId="{5084A2F4-8DCB-40D0-BF97-722A342946E1}" srcOrd="0" destOrd="0" presId="urn:microsoft.com/office/officeart/2005/8/layout/process4"/>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E5606E-E93B-410A-B649-16DDD3F193A2}">
      <dsp:nvSpPr>
        <dsp:cNvPr id="0" name=""/>
        <dsp:cNvSpPr/>
      </dsp:nvSpPr>
      <dsp:spPr>
        <a:xfrm>
          <a:off x="0" y="4122359"/>
          <a:ext cx="6552728" cy="676307"/>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ro-RO" sz="2200" b="1" kern="1200" dirty="0" smtClean="0">
              <a:latin typeface="Calibri" pitchFamily="34" charset="0"/>
            </a:rPr>
            <a:t>Darea de seamă</a:t>
          </a:r>
          <a:endParaRPr lang="ro-RO" sz="2200" b="1" kern="1200" dirty="0">
            <a:latin typeface="Calibri" pitchFamily="34" charset="0"/>
          </a:endParaRPr>
        </a:p>
      </dsp:txBody>
      <dsp:txXfrm>
        <a:off x="0" y="4122359"/>
        <a:ext cx="6552728" cy="676307"/>
      </dsp:txXfrm>
    </dsp:sp>
    <dsp:sp modelId="{D695C1E3-590D-4906-AD34-89637D289949}">
      <dsp:nvSpPr>
        <dsp:cNvPr id="0" name=""/>
        <dsp:cNvSpPr/>
      </dsp:nvSpPr>
      <dsp:spPr>
        <a:xfrm rot="10800000">
          <a:off x="0" y="3092343"/>
          <a:ext cx="6552728" cy="1040160"/>
        </a:xfrm>
        <a:prstGeom prst="upArrowCallou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ro-RO" sz="2200" b="1" kern="1200" dirty="0" smtClean="0">
              <a:latin typeface="Calibri" pitchFamily="34" charset="0"/>
            </a:rPr>
            <a:t>Contract de achiziție </a:t>
          </a:r>
          <a:endParaRPr lang="ro-RO" sz="2200" b="1" kern="1200" dirty="0">
            <a:latin typeface="Calibri" pitchFamily="34" charset="0"/>
          </a:endParaRPr>
        </a:p>
      </dsp:txBody>
      <dsp:txXfrm rot="10800000">
        <a:off x="0" y="3092343"/>
        <a:ext cx="6552728" cy="675865"/>
      </dsp:txXfrm>
    </dsp:sp>
    <dsp:sp modelId="{02A4AF13-21CD-4CD7-8FDC-2D47A98A2EB9}">
      <dsp:nvSpPr>
        <dsp:cNvPr id="0" name=""/>
        <dsp:cNvSpPr/>
      </dsp:nvSpPr>
      <dsp:spPr>
        <a:xfrm rot="10800000">
          <a:off x="0" y="2062327"/>
          <a:ext cx="6552728" cy="1040160"/>
        </a:xfrm>
        <a:prstGeom prst="upArrowCallou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ro-RO" sz="2200" b="1" kern="1200" dirty="0" smtClean="0">
              <a:latin typeface="Calibri" pitchFamily="34" charset="0"/>
            </a:rPr>
            <a:t>Termen de așteptare</a:t>
          </a:r>
          <a:endParaRPr lang="ro-RO" sz="2200" b="1" kern="1200" dirty="0">
            <a:latin typeface="Calibri" pitchFamily="34" charset="0"/>
          </a:endParaRPr>
        </a:p>
      </dsp:txBody>
      <dsp:txXfrm rot="10800000">
        <a:off x="0" y="2062327"/>
        <a:ext cx="6552728" cy="675865"/>
      </dsp:txXfrm>
    </dsp:sp>
    <dsp:sp modelId="{9C0FD050-70A4-40AD-BCE5-E982CD6C5690}">
      <dsp:nvSpPr>
        <dsp:cNvPr id="0" name=""/>
        <dsp:cNvSpPr/>
      </dsp:nvSpPr>
      <dsp:spPr>
        <a:xfrm rot="10800000">
          <a:off x="0" y="1032311"/>
          <a:ext cx="6552728" cy="1040160"/>
        </a:xfrm>
        <a:prstGeom prst="upArrowCallout">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ro-RO" sz="2200" b="1" i="0" kern="1200" dirty="0" smtClean="0">
              <a:solidFill>
                <a:schemeClr val="tx1"/>
              </a:solidFill>
              <a:latin typeface="Calibri" pitchFamily="34" charset="0"/>
              <a:cs typeface="Times New Roman" pitchFamily="18" charset="0"/>
            </a:rPr>
            <a:t>Comunicarea privind decizia grupului de lucru</a:t>
          </a:r>
          <a:endParaRPr lang="ro-RO" sz="2200" b="1" i="0" kern="1200" dirty="0">
            <a:latin typeface="Calibri" pitchFamily="34" charset="0"/>
          </a:endParaRPr>
        </a:p>
      </dsp:txBody>
      <dsp:txXfrm rot="10800000">
        <a:off x="0" y="1032311"/>
        <a:ext cx="6552728" cy="675865"/>
      </dsp:txXfrm>
    </dsp:sp>
    <dsp:sp modelId="{5084A2F4-8DCB-40D0-BF97-722A342946E1}">
      <dsp:nvSpPr>
        <dsp:cNvPr id="0" name=""/>
        <dsp:cNvSpPr/>
      </dsp:nvSpPr>
      <dsp:spPr>
        <a:xfrm rot="10800000">
          <a:off x="0" y="2294"/>
          <a:ext cx="6552728" cy="1040160"/>
        </a:xfrm>
        <a:prstGeom prst="upArrowCallout">
          <a:avLst/>
        </a:prstGeom>
        <a:gradFill rotWithShape="0">
          <a:gsLst>
            <a:gs pos="0">
              <a:schemeClr val="accent6">
                <a:hueOff val="0"/>
                <a:satOff val="0"/>
                <a:lumOff val="0"/>
                <a:alphaOff val="0"/>
                <a:tint val="50000"/>
                <a:satMod val="300000"/>
              </a:schemeClr>
            </a:gs>
            <a:gs pos="35000">
              <a:schemeClr val="accent6">
                <a:hueOff val="0"/>
                <a:satOff val="0"/>
                <a:lumOff val="0"/>
                <a:alphaOff val="0"/>
                <a:tint val="37000"/>
                <a:satMod val="300000"/>
              </a:schemeClr>
            </a:gs>
            <a:gs pos="100000">
              <a:schemeClr val="accent6">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ro-RO" sz="2200" b="1" kern="1200" dirty="0" smtClean="0">
              <a:latin typeface="Calibri" pitchFamily="34" charset="0"/>
            </a:rPr>
            <a:t>Decizia grupului de lucru</a:t>
          </a:r>
          <a:endParaRPr lang="ro-RO" sz="2200" b="1" kern="1200" dirty="0">
            <a:latin typeface="Calibri" pitchFamily="34" charset="0"/>
          </a:endParaRPr>
        </a:p>
      </dsp:txBody>
      <dsp:txXfrm rot="10800000">
        <a:off x="0" y="2294"/>
        <a:ext cx="6552728" cy="675865"/>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6562" name="Rectangle 2"/>
          <p:cNvSpPr>
            <a:spLocks noGrp="1" noChangeArrowheads="1"/>
          </p:cNvSpPr>
          <p:nvPr>
            <p:ph type="hdr" sz="quarter"/>
          </p:nvPr>
        </p:nvSpPr>
        <p:spPr bwMode="auto">
          <a:xfrm>
            <a:off x="1" y="0"/>
            <a:ext cx="2918830" cy="492922"/>
          </a:xfrm>
          <a:prstGeom prst="rect">
            <a:avLst/>
          </a:prstGeom>
          <a:noFill/>
          <a:ln w="9525">
            <a:noFill/>
            <a:miter lim="800000"/>
            <a:headEnd/>
            <a:tailEnd/>
          </a:ln>
          <a:effectLst/>
        </p:spPr>
        <p:txBody>
          <a:bodyPr vert="horz" wrap="square" lIns="90328" tIns="45164" rIns="90328" bIns="45164" numCol="1" anchor="t" anchorCtr="0" compatLnSpc="1">
            <a:prstTxWarp prst="textNoShape">
              <a:avLst/>
            </a:prstTxWarp>
          </a:bodyPr>
          <a:lstStyle>
            <a:lvl1pPr>
              <a:defRPr sz="1200" b="0">
                <a:solidFill>
                  <a:schemeClr val="tx1"/>
                </a:solidFill>
                <a:latin typeface="Times" charset="0"/>
              </a:defRPr>
            </a:lvl1pPr>
          </a:lstStyle>
          <a:p>
            <a:endParaRPr lang="de-DE" dirty="0">
              <a:latin typeface="Arial Narrow" pitchFamily="34" charset="0"/>
            </a:endParaRPr>
          </a:p>
        </p:txBody>
      </p:sp>
      <p:sp>
        <p:nvSpPr>
          <p:cNvPr id="66563" name="Rectangle 3"/>
          <p:cNvSpPr>
            <a:spLocks noGrp="1" noChangeArrowheads="1"/>
          </p:cNvSpPr>
          <p:nvPr>
            <p:ph type="dt" sz="quarter" idx="1"/>
          </p:nvPr>
        </p:nvSpPr>
        <p:spPr bwMode="auto">
          <a:xfrm>
            <a:off x="3816933" y="0"/>
            <a:ext cx="2918830" cy="492922"/>
          </a:xfrm>
          <a:prstGeom prst="rect">
            <a:avLst/>
          </a:prstGeom>
          <a:noFill/>
          <a:ln w="9525">
            <a:noFill/>
            <a:miter lim="800000"/>
            <a:headEnd/>
            <a:tailEnd/>
          </a:ln>
          <a:effectLst/>
        </p:spPr>
        <p:txBody>
          <a:bodyPr vert="horz" wrap="square" lIns="90328" tIns="45164" rIns="90328" bIns="45164" numCol="1" anchor="t" anchorCtr="0" compatLnSpc="1">
            <a:prstTxWarp prst="textNoShape">
              <a:avLst/>
            </a:prstTxWarp>
          </a:bodyPr>
          <a:lstStyle>
            <a:lvl1pPr algn="r">
              <a:defRPr sz="1200" b="0">
                <a:solidFill>
                  <a:schemeClr val="tx1"/>
                </a:solidFill>
                <a:latin typeface="Times" charset="0"/>
              </a:defRPr>
            </a:lvl1pPr>
          </a:lstStyle>
          <a:p>
            <a:endParaRPr lang="de-DE" dirty="0">
              <a:latin typeface="Arial Narrow" pitchFamily="34" charset="0"/>
            </a:endParaRPr>
          </a:p>
        </p:txBody>
      </p:sp>
      <p:sp>
        <p:nvSpPr>
          <p:cNvPr id="66564" name="Rectangle 4"/>
          <p:cNvSpPr>
            <a:spLocks noGrp="1" noChangeArrowheads="1"/>
          </p:cNvSpPr>
          <p:nvPr>
            <p:ph type="ftr" sz="quarter" idx="2"/>
          </p:nvPr>
        </p:nvSpPr>
        <p:spPr bwMode="auto">
          <a:xfrm>
            <a:off x="1" y="9373391"/>
            <a:ext cx="2918830" cy="492922"/>
          </a:xfrm>
          <a:prstGeom prst="rect">
            <a:avLst/>
          </a:prstGeom>
          <a:noFill/>
          <a:ln w="9525">
            <a:noFill/>
            <a:miter lim="800000"/>
            <a:headEnd/>
            <a:tailEnd/>
          </a:ln>
          <a:effectLst/>
        </p:spPr>
        <p:txBody>
          <a:bodyPr vert="horz" wrap="square" lIns="90328" tIns="45164" rIns="90328" bIns="45164" numCol="1" anchor="b" anchorCtr="0" compatLnSpc="1">
            <a:prstTxWarp prst="textNoShape">
              <a:avLst/>
            </a:prstTxWarp>
          </a:bodyPr>
          <a:lstStyle>
            <a:lvl1pPr>
              <a:defRPr sz="1200" b="0">
                <a:solidFill>
                  <a:schemeClr val="tx1"/>
                </a:solidFill>
                <a:latin typeface="Times" charset="0"/>
              </a:defRPr>
            </a:lvl1pPr>
          </a:lstStyle>
          <a:p>
            <a:endParaRPr lang="de-DE" dirty="0">
              <a:latin typeface="Arial Narrow" pitchFamily="34" charset="0"/>
            </a:endParaRPr>
          </a:p>
        </p:txBody>
      </p:sp>
      <p:sp>
        <p:nvSpPr>
          <p:cNvPr id="66565" name="Rectangle 5"/>
          <p:cNvSpPr>
            <a:spLocks noGrp="1" noChangeArrowheads="1"/>
          </p:cNvSpPr>
          <p:nvPr>
            <p:ph type="sldNum" sz="quarter" idx="3"/>
          </p:nvPr>
        </p:nvSpPr>
        <p:spPr bwMode="auto">
          <a:xfrm>
            <a:off x="3816933" y="9373391"/>
            <a:ext cx="2918830" cy="492922"/>
          </a:xfrm>
          <a:prstGeom prst="rect">
            <a:avLst/>
          </a:prstGeom>
          <a:noFill/>
          <a:ln w="9525">
            <a:noFill/>
            <a:miter lim="800000"/>
            <a:headEnd/>
            <a:tailEnd/>
          </a:ln>
          <a:effectLst/>
        </p:spPr>
        <p:txBody>
          <a:bodyPr vert="horz" wrap="square" lIns="90328" tIns="45164" rIns="90328" bIns="45164" numCol="1" anchor="b" anchorCtr="0" compatLnSpc="1">
            <a:prstTxWarp prst="textNoShape">
              <a:avLst/>
            </a:prstTxWarp>
          </a:bodyPr>
          <a:lstStyle>
            <a:lvl1pPr algn="r">
              <a:defRPr sz="1200" b="0">
                <a:solidFill>
                  <a:schemeClr val="tx1"/>
                </a:solidFill>
                <a:latin typeface="Times" charset="0"/>
              </a:defRPr>
            </a:lvl1pPr>
          </a:lstStyle>
          <a:p>
            <a:fld id="{47F930EC-4FD0-431B-BB9B-47DE359CDF6F}" type="slidenum">
              <a:rPr lang="de-DE">
                <a:latin typeface="Arial Narrow" pitchFamily="34" charset="0"/>
              </a:rPr>
              <a:pPr/>
              <a:t>‹#›</a:t>
            </a:fld>
            <a:endParaRPr lang="de-DE" dirty="0">
              <a:latin typeface="Arial Narrow" pitchFamily="34" charset="0"/>
            </a:endParaRPr>
          </a:p>
        </p:txBody>
      </p:sp>
    </p:spTree>
    <p:extLst>
      <p:ext uri="{BB962C8B-B14F-4D97-AF65-F5344CB8AC3E}">
        <p14:creationId xmlns:p14="http://schemas.microsoft.com/office/powerpoint/2010/main" val="24842276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1" y="0"/>
            <a:ext cx="2918830" cy="492922"/>
          </a:xfrm>
          <a:prstGeom prst="rect">
            <a:avLst/>
          </a:prstGeom>
          <a:noFill/>
          <a:ln w="9525">
            <a:noFill/>
            <a:miter lim="800000"/>
            <a:headEnd/>
            <a:tailEnd/>
          </a:ln>
          <a:effectLst/>
        </p:spPr>
        <p:txBody>
          <a:bodyPr vert="horz" wrap="square" lIns="90328" tIns="45164" rIns="90328" bIns="45164" numCol="1" anchor="t" anchorCtr="0" compatLnSpc="1">
            <a:prstTxWarp prst="textNoShape">
              <a:avLst/>
            </a:prstTxWarp>
          </a:bodyPr>
          <a:lstStyle>
            <a:lvl1pPr>
              <a:defRPr sz="1200" b="0">
                <a:solidFill>
                  <a:schemeClr val="tx1"/>
                </a:solidFill>
                <a:latin typeface="Arial Narrow" pitchFamily="34" charset="0"/>
              </a:defRPr>
            </a:lvl1pPr>
          </a:lstStyle>
          <a:p>
            <a:endParaRPr lang="de-DE" dirty="0"/>
          </a:p>
        </p:txBody>
      </p:sp>
      <p:sp>
        <p:nvSpPr>
          <p:cNvPr id="8195" name="Rectangle 3"/>
          <p:cNvSpPr>
            <a:spLocks noGrp="1" noChangeArrowheads="1"/>
          </p:cNvSpPr>
          <p:nvPr>
            <p:ph type="dt" idx="1"/>
          </p:nvPr>
        </p:nvSpPr>
        <p:spPr bwMode="auto">
          <a:xfrm>
            <a:off x="3816933" y="0"/>
            <a:ext cx="2918830" cy="492922"/>
          </a:xfrm>
          <a:prstGeom prst="rect">
            <a:avLst/>
          </a:prstGeom>
          <a:noFill/>
          <a:ln w="9525">
            <a:noFill/>
            <a:miter lim="800000"/>
            <a:headEnd/>
            <a:tailEnd/>
          </a:ln>
          <a:effectLst/>
        </p:spPr>
        <p:txBody>
          <a:bodyPr vert="horz" wrap="square" lIns="90328" tIns="45164" rIns="90328" bIns="45164" numCol="1" anchor="t" anchorCtr="0" compatLnSpc="1">
            <a:prstTxWarp prst="textNoShape">
              <a:avLst/>
            </a:prstTxWarp>
          </a:bodyPr>
          <a:lstStyle>
            <a:lvl1pPr algn="r">
              <a:defRPr sz="1200" b="0">
                <a:solidFill>
                  <a:schemeClr val="tx1"/>
                </a:solidFill>
                <a:latin typeface="Arial Narrow" pitchFamily="34" charset="0"/>
              </a:defRPr>
            </a:lvl1pPr>
          </a:lstStyle>
          <a:p>
            <a:endParaRPr lang="de-DE" dirty="0"/>
          </a:p>
        </p:txBody>
      </p:sp>
      <p:sp>
        <p:nvSpPr>
          <p:cNvPr id="8196" name="Rectangle 4"/>
          <p:cNvSpPr>
            <a:spLocks noGrp="1" noRot="1" noChangeAspect="1" noChangeArrowheads="1" noTextEdit="1"/>
          </p:cNvSpPr>
          <p:nvPr>
            <p:ph type="sldImg" idx="2"/>
          </p:nvPr>
        </p:nvSpPr>
        <p:spPr bwMode="auto">
          <a:xfrm>
            <a:off x="901700" y="739775"/>
            <a:ext cx="4932363" cy="3700463"/>
          </a:xfrm>
          <a:prstGeom prst="rect">
            <a:avLst/>
          </a:prstGeom>
          <a:noFill/>
          <a:ln w="9525">
            <a:solidFill>
              <a:srgbClr val="000000"/>
            </a:solidFill>
            <a:miter lim="800000"/>
            <a:headEnd/>
            <a:tailEnd/>
          </a:ln>
          <a:effectLst/>
        </p:spPr>
      </p:sp>
      <p:sp>
        <p:nvSpPr>
          <p:cNvPr id="8197" name="Rectangle 5"/>
          <p:cNvSpPr>
            <a:spLocks noGrp="1" noChangeArrowheads="1"/>
          </p:cNvSpPr>
          <p:nvPr>
            <p:ph type="body" sz="quarter" idx="3"/>
          </p:nvPr>
        </p:nvSpPr>
        <p:spPr bwMode="auto">
          <a:xfrm>
            <a:off x="898102" y="4686696"/>
            <a:ext cx="4939560" cy="4439447"/>
          </a:xfrm>
          <a:prstGeom prst="rect">
            <a:avLst/>
          </a:prstGeom>
          <a:noFill/>
          <a:ln w="9525">
            <a:noFill/>
            <a:miter lim="800000"/>
            <a:headEnd/>
            <a:tailEnd/>
          </a:ln>
          <a:effectLst/>
        </p:spPr>
        <p:txBody>
          <a:bodyPr vert="horz" wrap="square" lIns="90328" tIns="45164" rIns="90328" bIns="45164" numCol="1" anchor="t" anchorCtr="0" compatLnSpc="1">
            <a:prstTxWarp prst="textNoShape">
              <a:avLst/>
            </a:prstTxWarp>
          </a:bodyPr>
          <a:lstStyle/>
          <a:p>
            <a:pPr lvl="0"/>
            <a:r>
              <a:rPr lang="de-DE" dirty="0" smtClean="0"/>
              <a:t>Klicken Sie, um die Formate des Vorlagentextes zu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p>
        </p:txBody>
      </p:sp>
      <p:sp>
        <p:nvSpPr>
          <p:cNvPr id="8198" name="Rectangle 6"/>
          <p:cNvSpPr>
            <a:spLocks noGrp="1" noChangeArrowheads="1"/>
          </p:cNvSpPr>
          <p:nvPr>
            <p:ph type="ftr" sz="quarter" idx="4"/>
          </p:nvPr>
        </p:nvSpPr>
        <p:spPr bwMode="auto">
          <a:xfrm>
            <a:off x="1" y="9373391"/>
            <a:ext cx="2918830" cy="492922"/>
          </a:xfrm>
          <a:prstGeom prst="rect">
            <a:avLst/>
          </a:prstGeom>
          <a:noFill/>
          <a:ln w="9525">
            <a:noFill/>
            <a:miter lim="800000"/>
            <a:headEnd/>
            <a:tailEnd/>
          </a:ln>
          <a:effectLst/>
        </p:spPr>
        <p:txBody>
          <a:bodyPr vert="horz" wrap="square" lIns="90328" tIns="45164" rIns="90328" bIns="45164" numCol="1" anchor="b" anchorCtr="0" compatLnSpc="1">
            <a:prstTxWarp prst="textNoShape">
              <a:avLst/>
            </a:prstTxWarp>
          </a:bodyPr>
          <a:lstStyle>
            <a:lvl1pPr>
              <a:defRPr sz="1200" b="0">
                <a:solidFill>
                  <a:schemeClr val="tx1"/>
                </a:solidFill>
                <a:latin typeface="Arial Narrow" pitchFamily="34" charset="0"/>
              </a:defRPr>
            </a:lvl1pPr>
          </a:lstStyle>
          <a:p>
            <a:endParaRPr lang="de-DE" dirty="0"/>
          </a:p>
        </p:txBody>
      </p:sp>
      <p:sp>
        <p:nvSpPr>
          <p:cNvPr id="8199" name="Rectangle 7"/>
          <p:cNvSpPr>
            <a:spLocks noGrp="1" noChangeArrowheads="1"/>
          </p:cNvSpPr>
          <p:nvPr>
            <p:ph type="sldNum" sz="quarter" idx="5"/>
          </p:nvPr>
        </p:nvSpPr>
        <p:spPr bwMode="auto">
          <a:xfrm>
            <a:off x="3816933" y="9373391"/>
            <a:ext cx="2918830" cy="492922"/>
          </a:xfrm>
          <a:prstGeom prst="rect">
            <a:avLst/>
          </a:prstGeom>
          <a:noFill/>
          <a:ln w="9525">
            <a:noFill/>
            <a:miter lim="800000"/>
            <a:headEnd/>
            <a:tailEnd/>
          </a:ln>
          <a:effectLst/>
        </p:spPr>
        <p:txBody>
          <a:bodyPr vert="horz" wrap="square" lIns="90328" tIns="45164" rIns="90328" bIns="45164" numCol="1" anchor="b" anchorCtr="0" compatLnSpc="1">
            <a:prstTxWarp prst="textNoShape">
              <a:avLst/>
            </a:prstTxWarp>
          </a:bodyPr>
          <a:lstStyle>
            <a:lvl1pPr algn="r">
              <a:defRPr sz="1200" b="0">
                <a:solidFill>
                  <a:schemeClr val="tx1"/>
                </a:solidFill>
                <a:latin typeface="Arial Narrow" pitchFamily="34" charset="0"/>
              </a:defRPr>
            </a:lvl1pPr>
          </a:lstStyle>
          <a:p>
            <a:fld id="{276F4F92-661F-4424-ADED-7D3829A4203F}" type="slidenum">
              <a:rPr lang="de-DE" smtClean="0"/>
              <a:pPr/>
              <a:t>‹#›</a:t>
            </a:fld>
            <a:endParaRPr lang="de-DE" dirty="0"/>
          </a:p>
        </p:txBody>
      </p:sp>
    </p:spTree>
    <p:extLst>
      <p:ext uri="{BB962C8B-B14F-4D97-AF65-F5344CB8AC3E}">
        <p14:creationId xmlns:p14="http://schemas.microsoft.com/office/powerpoint/2010/main" val="320160049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Narrow" pitchFamily="34" charset="0"/>
        <a:ea typeface="+mn-ea"/>
        <a:cs typeface="+mn-cs"/>
      </a:defRPr>
    </a:lvl1pPr>
    <a:lvl2pPr marL="457200" algn="l" rtl="0" fontAlgn="base">
      <a:spcBef>
        <a:spcPct val="30000"/>
      </a:spcBef>
      <a:spcAft>
        <a:spcPct val="0"/>
      </a:spcAft>
      <a:defRPr sz="1200" kern="1200">
        <a:solidFill>
          <a:schemeClr val="tx1"/>
        </a:solidFill>
        <a:latin typeface="Arial Narrow" pitchFamily="34" charset="0"/>
        <a:ea typeface="+mn-ea"/>
        <a:cs typeface="+mn-cs"/>
      </a:defRPr>
    </a:lvl2pPr>
    <a:lvl3pPr marL="914400" algn="l" rtl="0" fontAlgn="base">
      <a:spcBef>
        <a:spcPct val="30000"/>
      </a:spcBef>
      <a:spcAft>
        <a:spcPct val="0"/>
      </a:spcAft>
      <a:defRPr sz="1200" kern="1200">
        <a:solidFill>
          <a:schemeClr val="tx1"/>
        </a:solidFill>
        <a:latin typeface="Arial Narrow" pitchFamily="34" charset="0"/>
        <a:ea typeface="+mn-ea"/>
        <a:cs typeface="+mn-cs"/>
      </a:defRPr>
    </a:lvl3pPr>
    <a:lvl4pPr marL="1371600" algn="l" rtl="0" fontAlgn="base">
      <a:spcBef>
        <a:spcPct val="30000"/>
      </a:spcBef>
      <a:spcAft>
        <a:spcPct val="0"/>
      </a:spcAft>
      <a:defRPr sz="1200" kern="1200">
        <a:solidFill>
          <a:schemeClr val="tx1"/>
        </a:solidFill>
        <a:latin typeface="Arial Narrow" pitchFamily="34" charset="0"/>
        <a:ea typeface="+mn-ea"/>
        <a:cs typeface="+mn-cs"/>
      </a:defRPr>
    </a:lvl4pPr>
    <a:lvl5pPr marL="1828800" algn="l" rtl="0" fontAlgn="base">
      <a:spcBef>
        <a:spcPct val="30000"/>
      </a:spcBef>
      <a:spcAft>
        <a:spcPct val="0"/>
      </a:spcAft>
      <a:defRPr sz="1200" kern="1200">
        <a:solidFill>
          <a:schemeClr val="tx1"/>
        </a:solidFill>
        <a:latin typeface="Arial Narrow"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ro-RO" noProof="0" dirty="0"/>
          </a:p>
        </p:txBody>
      </p:sp>
      <p:sp>
        <p:nvSpPr>
          <p:cNvPr id="4" name="Slide Number Placeholder 3"/>
          <p:cNvSpPr>
            <a:spLocks noGrp="1"/>
          </p:cNvSpPr>
          <p:nvPr>
            <p:ph type="sldNum" sz="quarter" idx="10"/>
          </p:nvPr>
        </p:nvSpPr>
        <p:spPr/>
        <p:txBody>
          <a:bodyPr/>
          <a:lstStyle/>
          <a:p>
            <a:fld id="{276F4F92-661F-4424-ADED-7D3829A4203F}" type="slidenum">
              <a:rPr lang="de-DE" smtClean="0"/>
              <a:pPr/>
              <a:t>46</a:t>
            </a:fld>
            <a:endParaRPr lang="de-DE"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ro-RO" noProof="0" dirty="0"/>
          </a:p>
        </p:txBody>
      </p:sp>
      <p:sp>
        <p:nvSpPr>
          <p:cNvPr id="4" name="Slide Number Placeholder 3"/>
          <p:cNvSpPr>
            <a:spLocks noGrp="1"/>
          </p:cNvSpPr>
          <p:nvPr>
            <p:ph type="sldNum" sz="quarter" idx="10"/>
          </p:nvPr>
        </p:nvSpPr>
        <p:spPr/>
        <p:txBody>
          <a:bodyPr/>
          <a:lstStyle/>
          <a:p>
            <a:fld id="{276F4F92-661F-4424-ADED-7D3829A4203F}" type="slidenum">
              <a:rPr lang="de-DE" smtClean="0"/>
              <a:pPr/>
              <a:t>47</a:t>
            </a:fld>
            <a:endParaRPr lang="de-DE"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ro-RO" noProof="0" dirty="0"/>
          </a:p>
        </p:txBody>
      </p:sp>
      <p:sp>
        <p:nvSpPr>
          <p:cNvPr id="4" name="Slide Number Placeholder 3"/>
          <p:cNvSpPr>
            <a:spLocks noGrp="1"/>
          </p:cNvSpPr>
          <p:nvPr>
            <p:ph type="sldNum" sz="quarter" idx="10"/>
          </p:nvPr>
        </p:nvSpPr>
        <p:spPr/>
        <p:txBody>
          <a:bodyPr/>
          <a:lstStyle/>
          <a:p>
            <a:fld id="{276F4F92-661F-4424-ADED-7D3829A4203F}" type="slidenum">
              <a:rPr lang="de-DE" smtClean="0"/>
              <a:pPr/>
              <a:t>48</a:t>
            </a:fld>
            <a:endParaRPr lang="de-DE"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Headline, Bulletpoints">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lvl1pPr>
              <a:defRPr/>
            </a:lvl1pPr>
          </a:lstStyle>
          <a:p>
            <a:r>
              <a:rPr lang="de-DE" dirty="0" smtClean="0"/>
              <a:t>XXX</a:t>
            </a:r>
            <a:endParaRPr lang="de-DE" dirty="0"/>
          </a:p>
        </p:txBody>
      </p:sp>
      <p:sp>
        <p:nvSpPr>
          <p:cNvPr id="4" name="Datumsplatzhalter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5" name="Inhaltsplatzhalter 2"/>
          <p:cNvSpPr>
            <a:spLocks noGrp="1"/>
          </p:cNvSpPr>
          <p:nvPr>
            <p:ph idx="1" hasCustomPrompt="1"/>
          </p:nvPr>
        </p:nvSpPr>
        <p:spPr>
          <a:xfrm>
            <a:off x="684000" y="2448000"/>
            <a:ext cx="7776000" cy="3816000"/>
          </a:xfrm>
        </p:spPr>
        <p:txBody>
          <a:bodyPr/>
          <a:lstStyle>
            <a:lvl1pPr>
              <a:defRPr sz="1800"/>
            </a:lvl1pPr>
            <a:lvl2pPr>
              <a:defRPr sz="1800"/>
            </a:lvl2pPr>
            <a:lvl3pPr>
              <a:defRPr sz="1800"/>
            </a:lvl3pPr>
            <a:lvl4pPr>
              <a:defRPr sz="1800"/>
            </a:lvl4pPr>
            <a:lvl5pPr>
              <a:defRPr sz="1800"/>
            </a:lvl5pPr>
          </a:lstStyle>
          <a:p>
            <a:pPr lvl="0"/>
            <a:r>
              <a:rPr lang="en-GB" noProof="0" dirty="0" smtClean="0"/>
              <a:t>First layer</a:t>
            </a:r>
          </a:p>
          <a:p>
            <a:pPr lvl="1"/>
            <a:r>
              <a:rPr lang="en-GB" noProof="0" dirty="0" smtClean="0"/>
              <a:t>Second layer</a:t>
            </a:r>
          </a:p>
          <a:p>
            <a:pPr lvl="2"/>
            <a:r>
              <a:rPr lang="en-GB" noProof="0" dirty="0" smtClean="0"/>
              <a:t>Third layer</a:t>
            </a:r>
          </a:p>
          <a:p>
            <a:pPr lvl="3"/>
            <a:r>
              <a:rPr lang="en-GB" noProof="0" dirty="0" smtClean="0"/>
              <a:t>Fourth layer</a:t>
            </a:r>
          </a:p>
        </p:txBody>
      </p:sp>
    </p:spTree>
    <p:extLst>
      <p:ext uri="{BB962C8B-B14F-4D97-AF65-F5344CB8AC3E}">
        <p14:creationId xmlns:p14="http://schemas.microsoft.com/office/powerpoint/2010/main" val="2453010258"/>
      </p:ext>
    </p:extLst>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Headline, Subhead, Bulletpoints">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lvl1pPr>
              <a:defRPr/>
            </a:lvl1pPr>
          </a:lstStyle>
          <a:p>
            <a:r>
              <a:rPr lang="de-DE" dirty="0" smtClean="0"/>
              <a:t>XXX</a:t>
            </a:r>
            <a:endParaRPr lang="de-DE" dirty="0"/>
          </a:p>
        </p:txBody>
      </p:sp>
      <p:sp>
        <p:nvSpPr>
          <p:cNvPr id="4" name="Datumsplatzhalter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7" name="Inhaltsplatzhalter 2"/>
          <p:cNvSpPr>
            <a:spLocks noGrp="1"/>
          </p:cNvSpPr>
          <p:nvPr>
            <p:ph idx="1" hasCustomPrompt="1"/>
          </p:nvPr>
        </p:nvSpPr>
        <p:spPr>
          <a:xfrm>
            <a:off x="684000" y="2448000"/>
            <a:ext cx="7776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GB" noProof="0" dirty="0" smtClean="0"/>
              <a:t>Click here to add text</a:t>
            </a:r>
          </a:p>
          <a:p>
            <a:pPr lvl="1"/>
            <a:r>
              <a:rPr lang="en-GB" noProof="0" dirty="0" smtClean="0"/>
              <a:t>Second layer</a:t>
            </a:r>
          </a:p>
          <a:p>
            <a:pPr lvl="2"/>
            <a:r>
              <a:rPr lang="en-GB" noProof="0" dirty="0" smtClean="0"/>
              <a:t>Third layer</a:t>
            </a:r>
          </a:p>
          <a:p>
            <a:pPr lvl="3"/>
            <a:r>
              <a:rPr lang="en-GB" noProof="0" dirty="0" smtClean="0"/>
              <a:t>Fourth layer</a:t>
            </a:r>
          </a:p>
        </p:txBody>
      </p:sp>
    </p:spTree>
    <p:extLst>
      <p:ext uri="{BB962C8B-B14F-4D97-AF65-F5344CB8AC3E}">
        <p14:creationId xmlns:p14="http://schemas.microsoft.com/office/powerpoint/2010/main" val="1335835877"/>
      </p:ext>
    </p:extLst>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line, Subhead, Bulletpoints, Bild">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lvl1pPr>
              <a:defRPr/>
            </a:lvl1pPr>
          </a:lstStyle>
          <a:p>
            <a:r>
              <a:rPr lang="de-DE" dirty="0" smtClean="0"/>
              <a:t>XXX</a:t>
            </a:r>
            <a:endParaRPr lang="de-DE" dirty="0"/>
          </a:p>
        </p:txBody>
      </p:sp>
      <p:sp>
        <p:nvSpPr>
          <p:cNvPr id="4" name="Datumsplatzhalter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7" name="Inhaltsplatzhalter 2"/>
          <p:cNvSpPr>
            <a:spLocks noGrp="1"/>
          </p:cNvSpPr>
          <p:nvPr>
            <p:ph idx="1" hasCustomPrompt="1"/>
          </p:nvPr>
        </p:nvSpPr>
        <p:spPr>
          <a:xfrm>
            <a:off x="684000" y="2448000"/>
            <a:ext cx="576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GB" noProof="0" dirty="0" smtClean="0"/>
              <a:t>Click here to add text</a:t>
            </a:r>
          </a:p>
          <a:p>
            <a:pPr lvl="1"/>
            <a:r>
              <a:rPr lang="en-GB" noProof="0" dirty="0" smtClean="0"/>
              <a:t>Second layer</a:t>
            </a:r>
          </a:p>
          <a:p>
            <a:pPr lvl="2"/>
            <a:r>
              <a:rPr lang="en-GB" noProof="0" dirty="0" smtClean="0"/>
              <a:t>Third layer</a:t>
            </a:r>
          </a:p>
          <a:p>
            <a:pPr lvl="3"/>
            <a:r>
              <a:rPr lang="en-GB" noProof="0" dirty="0" smtClean="0"/>
              <a:t>Fourth layer</a:t>
            </a:r>
          </a:p>
        </p:txBody>
      </p:sp>
      <p:sp>
        <p:nvSpPr>
          <p:cNvPr id="6" name="Bildplatzhalter 2"/>
          <p:cNvSpPr>
            <a:spLocks noGrp="1"/>
          </p:cNvSpPr>
          <p:nvPr>
            <p:ph type="pic" idx="12" hasCustomPrompt="1"/>
          </p:nvPr>
        </p:nvSpPr>
        <p:spPr>
          <a:xfrm>
            <a:off x="6786000" y="2448001"/>
            <a:ext cx="2358000" cy="2052000"/>
          </a:xfr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dirty="0" smtClean="0"/>
              <a:t>Click on symbol </a:t>
            </a:r>
            <a:br>
              <a:rPr lang="en-GB" noProof="0" dirty="0" smtClean="0"/>
            </a:br>
            <a:r>
              <a:rPr lang="en-GB" noProof="0" dirty="0" smtClean="0"/>
              <a:t>to add image</a:t>
            </a:r>
          </a:p>
        </p:txBody>
      </p:sp>
    </p:spTree>
    <p:extLst>
      <p:ext uri="{BB962C8B-B14F-4D97-AF65-F5344CB8AC3E}">
        <p14:creationId xmlns:p14="http://schemas.microsoft.com/office/powerpoint/2010/main" val="581427851"/>
      </p:ext>
    </p:extLst>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adline, Subhead, Bulletpoints, großes Bild ">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lvl1pPr>
              <a:defRPr/>
            </a:lvl1pPr>
          </a:lstStyle>
          <a:p>
            <a:r>
              <a:rPr lang="de-DE" dirty="0" smtClean="0"/>
              <a:t>XXX</a:t>
            </a:r>
            <a:endParaRPr lang="de-DE" dirty="0"/>
          </a:p>
        </p:txBody>
      </p:sp>
      <p:sp>
        <p:nvSpPr>
          <p:cNvPr id="4" name="Datumsplatzhalter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7" name="Inhaltsplatzhalter 2"/>
          <p:cNvSpPr>
            <a:spLocks noGrp="1"/>
          </p:cNvSpPr>
          <p:nvPr>
            <p:ph idx="1" hasCustomPrompt="1"/>
          </p:nvPr>
        </p:nvSpPr>
        <p:spPr>
          <a:xfrm>
            <a:off x="684000" y="2448000"/>
            <a:ext cx="576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GB" noProof="0" dirty="0" smtClean="0"/>
              <a:t>Click here to add text</a:t>
            </a:r>
          </a:p>
          <a:p>
            <a:pPr lvl="1"/>
            <a:r>
              <a:rPr lang="en-GB" noProof="0" dirty="0" smtClean="0"/>
              <a:t>Second layer</a:t>
            </a:r>
          </a:p>
          <a:p>
            <a:pPr lvl="2"/>
            <a:r>
              <a:rPr lang="en-GB" noProof="0" dirty="0" smtClean="0"/>
              <a:t>Third layer</a:t>
            </a:r>
          </a:p>
          <a:p>
            <a:pPr lvl="3"/>
            <a:r>
              <a:rPr lang="en-GB" noProof="0" dirty="0" smtClean="0"/>
              <a:t>Fourth layer</a:t>
            </a:r>
          </a:p>
        </p:txBody>
      </p:sp>
      <p:sp>
        <p:nvSpPr>
          <p:cNvPr id="8" name="Bildplatzhalter 2"/>
          <p:cNvSpPr>
            <a:spLocks noGrp="1"/>
          </p:cNvSpPr>
          <p:nvPr>
            <p:ph type="pic" idx="12" hasCustomPrompt="1"/>
          </p:nvPr>
        </p:nvSpPr>
        <p:spPr>
          <a:xfrm>
            <a:off x="6786000" y="2448001"/>
            <a:ext cx="2358000" cy="3348000"/>
          </a:xfr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dirty="0" smtClean="0"/>
              <a:t>Click on symbol </a:t>
            </a:r>
            <a:br>
              <a:rPr lang="en-GB" noProof="0" dirty="0" smtClean="0"/>
            </a:br>
            <a:r>
              <a:rPr lang="en-GB" noProof="0" dirty="0" smtClean="0"/>
              <a:t>to add image</a:t>
            </a:r>
          </a:p>
        </p:txBody>
      </p:sp>
    </p:spTree>
    <p:extLst>
      <p:ext uri="{BB962C8B-B14F-4D97-AF65-F5344CB8AC3E}">
        <p14:creationId xmlns:p14="http://schemas.microsoft.com/office/powerpoint/2010/main" val="1801626705"/>
      </p:ext>
    </p:extLst>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eadline, 2 Spalten, Subheadline, Bulletpoint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84000" y="1483200"/>
            <a:ext cx="7776000" cy="617928"/>
          </a:xfrm>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lvl1pPr>
              <a:defRPr/>
            </a:lvl1pPr>
          </a:lstStyle>
          <a:p>
            <a:r>
              <a:rPr lang="de-DE" dirty="0" smtClean="0"/>
              <a:t>XXX</a:t>
            </a:r>
            <a:endParaRPr lang="de-DE" dirty="0"/>
          </a:p>
        </p:txBody>
      </p:sp>
      <p:sp>
        <p:nvSpPr>
          <p:cNvPr id="4" name="Datumsplatzhalter 3"/>
          <p:cNvSpPr>
            <a:spLocks noGrp="1"/>
          </p:cNvSpPr>
          <p:nvPr>
            <p:ph type="dt" sz="half" idx="11"/>
          </p:nvPr>
        </p:nvSpPr>
        <p:spPr>
          <a:xfrm>
            <a:off x="679155" y="6581001"/>
            <a:ext cx="1295400" cy="246221"/>
          </a:xfrm>
        </p:spPr>
        <p:txBody>
          <a:bodyPr/>
          <a:lstStyle>
            <a:lvl1pPr marL="0" marR="0" indent="0" algn="l" defTabSz="914400" rtl="0" eaLnBrk="0" fontAlgn="base" latinLnBrk="0" hangingPunct="0">
              <a:lnSpc>
                <a:spcPct val="100000"/>
              </a:lnSpc>
              <a:spcBef>
                <a:spcPct val="0"/>
              </a:spcBef>
              <a:spcAft>
                <a:spcPct val="0"/>
              </a:spcAft>
              <a:buClrTx/>
              <a:buSzTx/>
              <a:buFontTx/>
              <a:buNone/>
              <a:tabLst/>
              <a:defRPr/>
            </a:lvl1pPr>
          </a:lstStyle>
          <a:p>
            <a:fld id="{0F9A5078-6F60-49E2-B50D-11C30D454C38}" type="datetime1">
              <a:rPr lang="en-GB" smtClean="0"/>
              <a:pPr/>
              <a:t>14/01/2018</a:t>
            </a:fld>
            <a:endParaRPr lang="en-GB" dirty="0" smtClean="0"/>
          </a:p>
        </p:txBody>
      </p:sp>
      <p:sp>
        <p:nvSpPr>
          <p:cNvPr id="7" name="Inhaltsplatzhalter 2"/>
          <p:cNvSpPr>
            <a:spLocks noGrp="1"/>
          </p:cNvSpPr>
          <p:nvPr>
            <p:ph idx="1" hasCustomPrompt="1"/>
          </p:nvPr>
        </p:nvSpPr>
        <p:spPr>
          <a:xfrm>
            <a:off x="684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GB" noProof="0" dirty="0" smtClean="0"/>
              <a:t>Click here to add text</a:t>
            </a:r>
          </a:p>
          <a:p>
            <a:pPr lvl="1"/>
            <a:r>
              <a:rPr lang="en-GB" noProof="0" dirty="0" smtClean="0"/>
              <a:t>Second layer</a:t>
            </a:r>
          </a:p>
          <a:p>
            <a:pPr lvl="2"/>
            <a:r>
              <a:rPr lang="en-GB" noProof="0" dirty="0" smtClean="0"/>
              <a:t>Third layer</a:t>
            </a:r>
          </a:p>
          <a:p>
            <a:pPr lvl="3"/>
            <a:r>
              <a:rPr lang="en-GB" noProof="0" dirty="0" smtClean="0"/>
              <a:t>Fourth layer</a:t>
            </a:r>
          </a:p>
        </p:txBody>
      </p:sp>
      <p:sp>
        <p:nvSpPr>
          <p:cNvPr id="8" name="Inhaltsplatzhalter 2"/>
          <p:cNvSpPr>
            <a:spLocks noGrp="1"/>
          </p:cNvSpPr>
          <p:nvPr>
            <p:ph idx="12" hasCustomPrompt="1"/>
          </p:nvPr>
        </p:nvSpPr>
        <p:spPr>
          <a:xfrm>
            <a:off x="4680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GB" noProof="0" dirty="0" smtClean="0"/>
              <a:t>Click here to add text</a:t>
            </a:r>
          </a:p>
          <a:p>
            <a:pPr lvl="1"/>
            <a:r>
              <a:rPr lang="en-GB" noProof="0" dirty="0" smtClean="0"/>
              <a:t>Second layer</a:t>
            </a:r>
          </a:p>
          <a:p>
            <a:pPr lvl="2"/>
            <a:r>
              <a:rPr lang="en-GB" noProof="0" dirty="0" smtClean="0"/>
              <a:t>Third layer</a:t>
            </a:r>
          </a:p>
          <a:p>
            <a:pPr lvl="3"/>
            <a:r>
              <a:rPr lang="en-GB" noProof="0" dirty="0" smtClean="0"/>
              <a:t>Fourth layer</a:t>
            </a:r>
          </a:p>
        </p:txBody>
      </p:sp>
    </p:spTree>
    <p:extLst>
      <p:ext uri="{BB962C8B-B14F-4D97-AF65-F5344CB8AC3E}">
        <p14:creationId xmlns:p14="http://schemas.microsoft.com/office/powerpoint/2010/main" val="4241795388"/>
      </p:ext>
    </p:extLst>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eadline, 2 Spalten, Bulletpoint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84000" y="1483200"/>
            <a:ext cx="7776000" cy="617928"/>
          </a:xfrm>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lvl1pPr>
              <a:defRPr/>
            </a:lvl1pPr>
          </a:lstStyle>
          <a:p>
            <a:r>
              <a:rPr lang="de-DE" dirty="0" smtClean="0"/>
              <a:t>XXX</a:t>
            </a:r>
            <a:endParaRPr lang="de-DE" dirty="0"/>
          </a:p>
        </p:txBody>
      </p:sp>
      <p:sp>
        <p:nvSpPr>
          <p:cNvPr id="4" name="Datumsplatzhalter 3"/>
          <p:cNvSpPr>
            <a:spLocks noGrp="1"/>
          </p:cNvSpPr>
          <p:nvPr>
            <p:ph type="dt" sz="half" idx="11"/>
          </p:nvPr>
        </p:nvSpPr>
        <p:spPr>
          <a:xfrm>
            <a:off x="679155" y="6581001"/>
            <a:ext cx="1295400" cy="246221"/>
          </a:xfrm>
        </p:spPr>
        <p:txBody>
          <a:bodyPr/>
          <a:lstStyle>
            <a:lvl1pPr marL="0" marR="0" indent="0" algn="l" defTabSz="914400" rtl="0" eaLnBrk="0" fontAlgn="base" latinLnBrk="0" hangingPunct="0">
              <a:lnSpc>
                <a:spcPct val="100000"/>
              </a:lnSpc>
              <a:spcBef>
                <a:spcPct val="0"/>
              </a:spcBef>
              <a:spcAft>
                <a:spcPct val="0"/>
              </a:spcAft>
              <a:buClrTx/>
              <a:buSzTx/>
              <a:buFontTx/>
              <a:buNone/>
              <a:tabLst/>
              <a:defRPr/>
            </a:lvl1pPr>
          </a:lstStyle>
          <a:p>
            <a:fld id="{0F9A5078-6F60-49E2-B50D-11C30D454C38}" type="datetime1">
              <a:rPr lang="en-GB" smtClean="0"/>
              <a:pPr/>
              <a:t>14/01/2018</a:t>
            </a:fld>
            <a:endParaRPr lang="en-GB" dirty="0" smtClean="0"/>
          </a:p>
        </p:txBody>
      </p:sp>
      <p:sp>
        <p:nvSpPr>
          <p:cNvPr id="9" name="Inhaltsplatzhalter 2"/>
          <p:cNvSpPr>
            <a:spLocks noGrp="1"/>
          </p:cNvSpPr>
          <p:nvPr>
            <p:ph idx="1" hasCustomPrompt="1"/>
          </p:nvPr>
        </p:nvSpPr>
        <p:spPr>
          <a:xfrm>
            <a:off x="683999" y="2448000"/>
            <a:ext cx="3780000" cy="3816000"/>
          </a:xfrm>
        </p:spPr>
        <p:txBody>
          <a:bodyPr/>
          <a:lstStyle>
            <a:lvl1pPr>
              <a:defRPr sz="1800"/>
            </a:lvl1pPr>
            <a:lvl2pPr>
              <a:defRPr sz="1800"/>
            </a:lvl2pPr>
            <a:lvl3pPr>
              <a:defRPr sz="1800"/>
            </a:lvl3pPr>
            <a:lvl4pPr>
              <a:defRPr sz="1800"/>
            </a:lvl4pPr>
            <a:lvl5pPr>
              <a:defRPr sz="1800"/>
            </a:lvl5pPr>
          </a:lstStyle>
          <a:p>
            <a:pPr lvl="0"/>
            <a:r>
              <a:rPr lang="en-GB" noProof="0" dirty="0" smtClean="0"/>
              <a:t>First layer</a:t>
            </a:r>
          </a:p>
          <a:p>
            <a:pPr lvl="1"/>
            <a:r>
              <a:rPr lang="en-GB" noProof="0" dirty="0" smtClean="0"/>
              <a:t>Second layer</a:t>
            </a:r>
          </a:p>
          <a:p>
            <a:pPr lvl="2"/>
            <a:r>
              <a:rPr lang="en-GB" noProof="0" dirty="0" smtClean="0"/>
              <a:t>Third layer</a:t>
            </a:r>
          </a:p>
        </p:txBody>
      </p:sp>
      <p:sp>
        <p:nvSpPr>
          <p:cNvPr id="10" name="Inhaltsplatzhalter 2"/>
          <p:cNvSpPr>
            <a:spLocks noGrp="1"/>
          </p:cNvSpPr>
          <p:nvPr>
            <p:ph idx="12" hasCustomPrompt="1"/>
          </p:nvPr>
        </p:nvSpPr>
        <p:spPr>
          <a:xfrm>
            <a:off x="4680000" y="2448000"/>
            <a:ext cx="3780000" cy="3816000"/>
          </a:xfrm>
        </p:spPr>
        <p:txBody>
          <a:bodyPr/>
          <a:lstStyle>
            <a:lvl1pPr>
              <a:defRPr sz="1800"/>
            </a:lvl1pPr>
            <a:lvl2pPr>
              <a:defRPr sz="1800"/>
            </a:lvl2pPr>
            <a:lvl3pPr>
              <a:defRPr sz="1800"/>
            </a:lvl3pPr>
            <a:lvl4pPr>
              <a:defRPr sz="1800"/>
            </a:lvl4pPr>
            <a:lvl5pPr>
              <a:defRPr sz="1800"/>
            </a:lvl5pPr>
          </a:lstStyle>
          <a:p>
            <a:pPr lvl="0"/>
            <a:r>
              <a:rPr lang="en-GB" noProof="0" dirty="0" smtClean="0"/>
              <a:t>First layer</a:t>
            </a:r>
          </a:p>
          <a:p>
            <a:pPr lvl="1"/>
            <a:r>
              <a:rPr lang="en-GB" noProof="0" dirty="0" smtClean="0"/>
              <a:t>Second layer</a:t>
            </a:r>
          </a:p>
          <a:p>
            <a:pPr lvl="2"/>
            <a:r>
              <a:rPr lang="en-GB" noProof="0" dirty="0" smtClean="0"/>
              <a:t>Third layer</a:t>
            </a:r>
          </a:p>
        </p:txBody>
      </p:sp>
    </p:spTree>
    <p:extLst>
      <p:ext uri="{BB962C8B-B14F-4D97-AF65-F5344CB8AC3E}">
        <p14:creationId xmlns:p14="http://schemas.microsoft.com/office/powerpoint/2010/main" val="9934572"/>
      </p:ext>
    </p:extLst>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gi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gi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8" name="Grafik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bwMode="auto">
          <a:xfrm>
            <a:off x="0" y="1810"/>
            <a:ext cx="9144000" cy="1115568"/>
          </a:xfrm>
          <a:prstGeom prst="rect">
            <a:avLst/>
          </a:prstGeom>
          <a:noFill/>
          <a:ln w="9525">
            <a:noFill/>
            <a:miter lim="800000"/>
            <a:headEnd/>
            <a:tailEnd/>
          </a:ln>
        </p:spPr>
      </p:pic>
      <p:pic>
        <p:nvPicPr>
          <p:cNvPr id="20" name="Grafik 8"/>
          <p:cNvPicPr>
            <a:picLocks noChangeAspect="1"/>
          </p:cNvPicPr>
          <p:nvPr/>
        </p:nvPicPr>
        <p:blipFill>
          <a:blip r:embed="rId9" cstate="print"/>
          <a:srcRect/>
          <a:stretch>
            <a:fillRect/>
          </a:stretch>
        </p:blipFill>
        <p:spPr bwMode="auto">
          <a:xfrm>
            <a:off x="0" y="5851525"/>
            <a:ext cx="9144000" cy="738188"/>
          </a:xfrm>
          <a:prstGeom prst="rect">
            <a:avLst/>
          </a:prstGeom>
          <a:noFill/>
          <a:ln w="9525">
            <a:noFill/>
            <a:miter lim="800000"/>
            <a:headEnd/>
            <a:tailEnd/>
          </a:ln>
        </p:spPr>
      </p:pic>
      <p:sp>
        <p:nvSpPr>
          <p:cNvPr id="75792" name="Rectangle 16"/>
          <p:cNvSpPr>
            <a:spLocks noGrp="1" noChangeArrowheads="1"/>
          </p:cNvSpPr>
          <p:nvPr>
            <p:ph type="body" idx="1"/>
          </p:nvPr>
        </p:nvSpPr>
        <p:spPr bwMode="auto">
          <a:xfrm>
            <a:off x="684000" y="2447999"/>
            <a:ext cx="7776000" cy="3816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dirty="0" smtClean="0"/>
              <a:t>First layer</a:t>
            </a:r>
          </a:p>
          <a:p>
            <a:pPr lvl="1"/>
            <a:r>
              <a:rPr lang="en-GB" noProof="0" dirty="0" smtClean="0"/>
              <a:t>Second layer</a:t>
            </a:r>
          </a:p>
          <a:p>
            <a:pPr lvl="2"/>
            <a:r>
              <a:rPr lang="en-GB" noProof="0" dirty="0" smtClean="0"/>
              <a:t>Third layer</a:t>
            </a:r>
          </a:p>
          <a:p>
            <a:pPr lvl="3"/>
            <a:r>
              <a:rPr lang="en-GB" noProof="0" dirty="0" smtClean="0"/>
              <a:t>Fourth layer</a:t>
            </a:r>
          </a:p>
        </p:txBody>
      </p:sp>
      <p:sp>
        <p:nvSpPr>
          <p:cNvPr id="14" name="Text Box 19"/>
          <p:cNvSpPr txBox="1">
            <a:spLocks noChangeArrowheads="1"/>
          </p:cNvSpPr>
          <p:nvPr/>
        </p:nvSpPr>
        <p:spPr bwMode="auto">
          <a:xfrm>
            <a:off x="7703687" y="6581001"/>
            <a:ext cx="927100" cy="246221"/>
          </a:xfrm>
          <a:prstGeom prst="rect">
            <a:avLst/>
          </a:prstGeom>
          <a:noFill/>
          <a:ln w="9525">
            <a:noFill/>
            <a:miter lim="800000"/>
            <a:headEnd/>
            <a:tailEnd/>
          </a:ln>
          <a:effectLst/>
        </p:spPr>
        <p:txBody>
          <a:bodyPr>
            <a:spAutoFit/>
          </a:bodyPr>
          <a:lstStyle>
            <a:defPPr>
              <a:defRPr lang="de-DE"/>
            </a:defPPr>
            <a:lvl1pPr algn="l" rtl="0" eaLnBrk="0" fontAlgn="base" hangingPunct="0">
              <a:spcBef>
                <a:spcPct val="0"/>
              </a:spcBef>
              <a:spcAft>
                <a:spcPct val="0"/>
              </a:spcAft>
              <a:defRPr sz="2200" b="1" kern="1200">
                <a:solidFill>
                  <a:srgbClr val="999999"/>
                </a:solidFill>
                <a:latin typeface="Arial" charset="0"/>
                <a:ea typeface="+mn-ea"/>
                <a:cs typeface="+mn-cs"/>
              </a:defRPr>
            </a:lvl1pPr>
            <a:lvl2pPr marL="457200" algn="l" rtl="0" eaLnBrk="0" fontAlgn="base" hangingPunct="0">
              <a:spcBef>
                <a:spcPct val="0"/>
              </a:spcBef>
              <a:spcAft>
                <a:spcPct val="0"/>
              </a:spcAft>
              <a:defRPr sz="2200" b="1" kern="1200">
                <a:solidFill>
                  <a:srgbClr val="999999"/>
                </a:solidFill>
                <a:latin typeface="Arial" charset="0"/>
                <a:ea typeface="+mn-ea"/>
                <a:cs typeface="+mn-cs"/>
              </a:defRPr>
            </a:lvl2pPr>
            <a:lvl3pPr marL="914400" algn="l" rtl="0" eaLnBrk="0" fontAlgn="base" hangingPunct="0">
              <a:spcBef>
                <a:spcPct val="0"/>
              </a:spcBef>
              <a:spcAft>
                <a:spcPct val="0"/>
              </a:spcAft>
              <a:defRPr sz="2200" b="1" kern="1200">
                <a:solidFill>
                  <a:srgbClr val="999999"/>
                </a:solidFill>
                <a:latin typeface="Arial" charset="0"/>
                <a:ea typeface="+mn-ea"/>
                <a:cs typeface="+mn-cs"/>
              </a:defRPr>
            </a:lvl3pPr>
            <a:lvl4pPr marL="1371600" algn="l" rtl="0" eaLnBrk="0" fontAlgn="base" hangingPunct="0">
              <a:spcBef>
                <a:spcPct val="0"/>
              </a:spcBef>
              <a:spcAft>
                <a:spcPct val="0"/>
              </a:spcAft>
              <a:defRPr sz="2200" b="1" kern="1200">
                <a:solidFill>
                  <a:srgbClr val="999999"/>
                </a:solidFill>
                <a:latin typeface="Arial" charset="0"/>
                <a:ea typeface="+mn-ea"/>
                <a:cs typeface="+mn-cs"/>
              </a:defRPr>
            </a:lvl4pPr>
            <a:lvl5pPr marL="1828800" algn="l" rtl="0" eaLnBrk="0" fontAlgn="base" hangingPunct="0">
              <a:spcBef>
                <a:spcPct val="0"/>
              </a:spcBef>
              <a:spcAft>
                <a:spcPct val="0"/>
              </a:spcAft>
              <a:defRPr sz="2200" b="1" kern="1200">
                <a:solidFill>
                  <a:srgbClr val="999999"/>
                </a:solidFill>
                <a:latin typeface="Arial" charset="0"/>
                <a:ea typeface="+mn-ea"/>
                <a:cs typeface="+mn-cs"/>
              </a:defRPr>
            </a:lvl5pPr>
            <a:lvl6pPr marL="2286000" algn="l" defTabSz="914400" rtl="0" eaLnBrk="1" latinLnBrk="0" hangingPunct="1">
              <a:defRPr sz="2200" b="1" kern="1200">
                <a:solidFill>
                  <a:srgbClr val="999999"/>
                </a:solidFill>
                <a:latin typeface="Arial" charset="0"/>
                <a:ea typeface="+mn-ea"/>
                <a:cs typeface="+mn-cs"/>
              </a:defRPr>
            </a:lvl6pPr>
            <a:lvl7pPr marL="2743200" algn="l" defTabSz="914400" rtl="0" eaLnBrk="1" latinLnBrk="0" hangingPunct="1">
              <a:defRPr sz="2200" b="1" kern="1200">
                <a:solidFill>
                  <a:srgbClr val="999999"/>
                </a:solidFill>
                <a:latin typeface="Arial" charset="0"/>
                <a:ea typeface="+mn-ea"/>
                <a:cs typeface="+mn-cs"/>
              </a:defRPr>
            </a:lvl7pPr>
            <a:lvl8pPr marL="3200400" algn="l" defTabSz="914400" rtl="0" eaLnBrk="1" latinLnBrk="0" hangingPunct="1">
              <a:defRPr sz="2200" b="1" kern="1200">
                <a:solidFill>
                  <a:srgbClr val="999999"/>
                </a:solidFill>
                <a:latin typeface="Arial" charset="0"/>
                <a:ea typeface="+mn-ea"/>
                <a:cs typeface="+mn-cs"/>
              </a:defRPr>
            </a:lvl8pPr>
            <a:lvl9pPr marL="3657600" algn="l" defTabSz="914400" rtl="0" eaLnBrk="1" latinLnBrk="0" hangingPunct="1">
              <a:defRPr sz="2200" b="1" kern="1200">
                <a:solidFill>
                  <a:srgbClr val="999999"/>
                </a:solidFill>
                <a:latin typeface="Arial" charset="0"/>
                <a:ea typeface="+mn-ea"/>
                <a:cs typeface="+mn-cs"/>
              </a:defRPr>
            </a:lvl9pPr>
          </a:lstStyle>
          <a:p>
            <a:r>
              <a:rPr lang="en-GB" sz="1000" b="0" noProof="0" dirty="0" smtClean="0">
                <a:solidFill>
                  <a:srgbClr val="6E6452"/>
                </a:solidFill>
                <a:latin typeface="Arial Narrow" pitchFamily="34" charset="0"/>
              </a:rPr>
              <a:t>Page </a:t>
            </a:r>
            <a:fld id="{327115CA-E6A4-425F-BB4F-A64D48743A27}" type="slidenum">
              <a:rPr lang="en-GB" sz="1000" b="0" noProof="0" smtClean="0">
                <a:solidFill>
                  <a:srgbClr val="6E6452"/>
                </a:solidFill>
                <a:latin typeface="Arial Narrow" pitchFamily="34" charset="0"/>
              </a:rPr>
              <a:pPr/>
              <a:t>‹#›</a:t>
            </a:fld>
            <a:endParaRPr lang="en-GB" sz="1000" b="0" noProof="0" dirty="0">
              <a:solidFill>
                <a:srgbClr val="6E6452"/>
              </a:solidFill>
              <a:latin typeface="Arial Narrow" pitchFamily="34" charset="0"/>
            </a:endParaRPr>
          </a:p>
        </p:txBody>
      </p:sp>
      <p:sp>
        <p:nvSpPr>
          <p:cNvPr id="15" name="Rectangle 25"/>
          <p:cNvSpPr>
            <a:spLocks noGrp="1" noChangeArrowheads="1"/>
          </p:cNvSpPr>
          <p:nvPr>
            <p:ph type="ftr" sz="quarter" idx="3"/>
          </p:nvPr>
        </p:nvSpPr>
        <p:spPr bwMode="auto">
          <a:xfrm>
            <a:off x="2862776" y="6581001"/>
            <a:ext cx="3418449" cy="24622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algn="ctr">
              <a:defRPr sz="1000" b="1" spc="70" baseline="0">
                <a:solidFill>
                  <a:srgbClr val="6E6452"/>
                </a:solidFill>
                <a:latin typeface="Arial Narrow" pitchFamily="34" charset="0"/>
              </a:defRPr>
            </a:lvl1pPr>
          </a:lstStyle>
          <a:p>
            <a:r>
              <a:rPr lang="de-DE" dirty="0" smtClean="0"/>
              <a:t>XXX</a:t>
            </a:r>
            <a:endParaRPr lang="de-DE" dirty="0"/>
          </a:p>
        </p:txBody>
      </p:sp>
      <p:sp>
        <p:nvSpPr>
          <p:cNvPr id="16" name="Rectangle 17"/>
          <p:cNvSpPr>
            <a:spLocks noGrp="1" noChangeArrowheads="1"/>
          </p:cNvSpPr>
          <p:nvPr>
            <p:ph type="dt" sz="half" idx="2"/>
          </p:nvPr>
        </p:nvSpPr>
        <p:spPr bwMode="auto">
          <a:xfrm>
            <a:off x="679155" y="6581001"/>
            <a:ext cx="1295400" cy="24622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a:defRPr sz="1000" b="0">
                <a:solidFill>
                  <a:srgbClr val="6E6452"/>
                </a:solidFill>
                <a:latin typeface="Arial Narrow" pitchFamily="34" charset="0"/>
              </a:defRPr>
            </a:lvl1pPr>
          </a:lstStyle>
          <a:p>
            <a:fld id="{0F9A5078-6F60-49E2-B50D-11C30D454C38}" type="datetime1">
              <a:rPr lang="en-GB" noProof="0" smtClean="0"/>
              <a:pPr/>
              <a:t>14/01/2018</a:t>
            </a:fld>
            <a:endParaRPr lang="en-GB" noProof="0" dirty="0"/>
          </a:p>
        </p:txBody>
      </p:sp>
      <p:sp>
        <p:nvSpPr>
          <p:cNvPr id="75791" name="Rectangle 15"/>
          <p:cNvSpPr>
            <a:spLocks noGrp="1" noChangeArrowheads="1"/>
          </p:cNvSpPr>
          <p:nvPr>
            <p:ph type="title"/>
          </p:nvPr>
        </p:nvSpPr>
        <p:spPr bwMode="auto">
          <a:xfrm>
            <a:off x="684000" y="1483200"/>
            <a:ext cx="7776000" cy="61792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dirty="0" smtClean="0"/>
              <a:t>Click here to add title</a:t>
            </a:r>
            <a:endParaRPr lang="de-DE" noProof="0" dirty="0" smtClean="0"/>
          </a:p>
        </p:txBody>
      </p:sp>
    </p:spTree>
  </p:cSld>
  <p:clrMap bg1="lt1" tx1="dk1" bg2="lt2" tx2="dk2" accent1="accent1" accent2="accent2" accent3="accent3" accent4="accent4" accent5="accent5" accent6="accent6" hlink="hlink" folHlink="folHlink"/>
  <p:sldLayoutIdLst>
    <p:sldLayoutId id="2147483706" r:id="rId1"/>
    <p:sldLayoutId id="2147483708" r:id="rId2"/>
    <p:sldLayoutId id="2147483709" r:id="rId3"/>
    <p:sldLayoutId id="2147483714" r:id="rId4"/>
    <p:sldLayoutId id="2147483710" r:id="rId5"/>
    <p:sldLayoutId id="2147483711" r:id="rId6"/>
  </p:sldLayoutIdLst>
  <p:transition/>
  <p:timing>
    <p:tnLst>
      <p:par>
        <p:cTn id="1" dur="indefinite" restart="never" nodeType="tmRoot"/>
      </p:par>
    </p:tnLst>
  </p:timing>
  <p:hf sldNum="0" hdr="0"/>
  <p:txStyles>
    <p:title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p:titleStyle>
    <p:bodyStyle>
      <a:lvl1pPr marL="360000" indent="-360000" algn="l" rtl="0" eaLnBrk="1" fontAlgn="base" hangingPunct="1">
        <a:spcBef>
          <a:spcPts val="400"/>
        </a:spcBef>
        <a:spcAft>
          <a:spcPts val="800"/>
        </a:spcAft>
        <a:buClr>
          <a:srgbClr val="C80F0F"/>
        </a:buClr>
        <a:buFont typeface="Arial" pitchFamily="34" charset="0"/>
        <a:buChar char="•"/>
        <a:tabLst>
          <a:tab pos="2190750" algn="l"/>
        </a:tabLst>
        <a:defRPr sz="1800">
          <a:solidFill>
            <a:srgbClr val="6E6452"/>
          </a:solidFill>
          <a:latin typeface="+mn-lt"/>
          <a:ea typeface="+mn-ea"/>
          <a:cs typeface="+mn-cs"/>
        </a:defRPr>
      </a:lvl1pPr>
      <a:lvl2pPr marL="720000" indent="-360000" algn="l" rtl="0" eaLnBrk="1" fontAlgn="base" hangingPunct="1">
        <a:spcBef>
          <a:spcPts val="400"/>
        </a:spcBef>
        <a:spcAft>
          <a:spcPts val="800"/>
        </a:spcAft>
        <a:buClr>
          <a:srgbClr val="6E6452"/>
        </a:buClr>
        <a:buFont typeface="Arial" pitchFamily="34" charset="0"/>
        <a:buChar char="•"/>
        <a:tabLst>
          <a:tab pos="2190750" algn="l"/>
        </a:tabLst>
        <a:defRPr sz="1800">
          <a:solidFill>
            <a:srgbClr val="6E6452"/>
          </a:solidFill>
          <a:latin typeface="+mn-lt"/>
        </a:defRPr>
      </a:lvl2pPr>
      <a:lvl3pPr marL="1080000" indent="-360000" algn="l" rtl="0" eaLnBrk="1" fontAlgn="base" hangingPunct="1">
        <a:spcBef>
          <a:spcPts val="400"/>
        </a:spcBef>
        <a:spcAft>
          <a:spcPts val="800"/>
        </a:spcAft>
        <a:buClr>
          <a:srgbClr val="6E6452"/>
        </a:buClr>
        <a:buFont typeface="Arial" pitchFamily="34" charset="0"/>
        <a:buChar char="•"/>
        <a:tabLst>
          <a:tab pos="2190750" algn="l"/>
        </a:tabLst>
        <a:defRPr sz="1800">
          <a:solidFill>
            <a:srgbClr val="6E6452"/>
          </a:solidFill>
          <a:latin typeface="+mn-lt"/>
        </a:defRPr>
      </a:lvl3pPr>
      <a:lvl4pPr marL="144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4pPr>
      <a:lvl5pPr marL="180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5pPr>
      <a:lvl6pPr marL="216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6pPr>
      <a:lvl7pPr marL="252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7pPr>
      <a:lvl8pPr marL="288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8pPr>
      <a:lvl9pPr marL="324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chart" Target="../charts/chart1.xm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hyperlink" Target="http://www.ansc.md/" TargetMode="Externa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hyperlink" Target="http://www.ansc.md/" TargetMode="External"/><Relationship Id="rId7" Type="http://schemas.openxmlformats.org/officeDocument/2006/relationships/image" Target="../media/image6.png"/><Relationship Id="rId2" Type="http://schemas.openxmlformats.org/officeDocument/2006/relationships/hyperlink" Target="http://www.tender.gov.md/" TargetMode="Externa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0.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9.jpeg"/><Relationship Id="rId12" Type="http://schemas.openxmlformats.org/officeDocument/2006/relationships/hyperlink" Target="mailto:nadejda.tanasov@tender.gov.md" TargetMode="Externa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3.png"/><Relationship Id="rId5" Type="http://schemas.openxmlformats.org/officeDocument/2006/relationships/image" Target="../media/image6.png"/><Relationship Id="rId10" Type="http://schemas.openxmlformats.org/officeDocument/2006/relationships/image" Target="../media/image12.jpeg"/><Relationship Id="rId4" Type="http://schemas.openxmlformats.org/officeDocument/2006/relationships/image" Target="../media/image5.png"/><Relationship Id="rId9"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image" Target="../media/image4.png"/><Relationship Id="rId7" Type="http://schemas.openxmlformats.org/officeDocument/2006/relationships/diagramData" Target="../diagrams/data1.xm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11" Type="http://schemas.microsoft.com/office/2007/relationships/diagramDrawing" Target="../diagrams/drawing1.xml"/><Relationship Id="rId5" Type="http://schemas.openxmlformats.org/officeDocument/2006/relationships/image" Target="../media/image6.png"/><Relationship Id="rId10" Type="http://schemas.openxmlformats.org/officeDocument/2006/relationships/diagramColors" Target="../diagrams/colors1.xml"/><Relationship Id="rId4" Type="http://schemas.openxmlformats.org/officeDocument/2006/relationships/image" Target="../media/image5.png"/><Relationship Id="rId9"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ro-RO" dirty="0" smtClean="0"/>
              <a:t>Nadejda Tanasov</a:t>
            </a:r>
            <a:endParaRPr lang="de-DE" dirty="0"/>
          </a:p>
        </p:txBody>
      </p:sp>
      <p:sp>
        <p:nvSpPr>
          <p:cNvPr id="4" name="Date Placeholder 3"/>
          <p:cNvSpPr>
            <a:spLocks noGrp="1"/>
          </p:cNvSpPr>
          <p:nvPr>
            <p:ph type="dt" sz="half" idx="11"/>
          </p:nvPr>
        </p:nvSpPr>
        <p:spPr/>
        <p:txBody>
          <a:bodyPr/>
          <a:lstStyle/>
          <a:p>
            <a:fld id="{0F9A5078-6F60-49E2-B50D-11C30D454C38}" type="datetime1">
              <a:rPr lang="en-GB" noProof="0" smtClean="0"/>
              <a:pPr/>
              <a:t>14/01/2018</a:t>
            </a:fld>
            <a:endParaRPr lang="en-GB" noProof="0" dirty="0"/>
          </a:p>
        </p:txBody>
      </p:sp>
      <p:sp>
        <p:nvSpPr>
          <p:cNvPr id="7" name="Titel 15"/>
          <p:cNvSpPr>
            <a:spLocks noGrp="1"/>
          </p:cNvSpPr>
          <p:nvPr>
            <p:ph type="title"/>
          </p:nvPr>
        </p:nvSpPr>
        <p:spPr>
          <a:xfrm>
            <a:off x="148741" y="1845308"/>
            <a:ext cx="8839199" cy="4416167"/>
          </a:xfrm>
        </p:spPr>
        <p:txBody>
          <a:bodyPr/>
          <a:lstStyle/>
          <a:p>
            <a:pPr algn="ctr"/>
            <a:r>
              <a:rPr lang="ro-RO" b="1" dirty="0" smtClean="0">
                <a:solidFill>
                  <a:srgbClr val="002060"/>
                </a:solidFill>
              </a:rPr>
              <a:t>Curs de instruire pentru angajații operatorilor „Apă-Canal”</a:t>
            </a:r>
            <a:r>
              <a:rPr lang="ro-RO" dirty="0" smtClean="0">
                <a:solidFill>
                  <a:srgbClr val="002060"/>
                </a:solidFill>
              </a:rPr>
              <a:t/>
            </a:r>
            <a:br>
              <a:rPr lang="ro-RO" dirty="0" smtClean="0">
                <a:solidFill>
                  <a:srgbClr val="002060"/>
                </a:solidFill>
              </a:rPr>
            </a:br>
            <a:r>
              <a:rPr lang="ro-RO" dirty="0" smtClean="0">
                <a:solidFill>
                  <a:srgbClr val="002060"/>
                </a:solidFill>
              </a:rPr>
              <a:t/>
            </a:r>
            <a:br>
              <a:rPr lang="ro-RO" dirty="0" smtClean="0">
                <a:solidFill>
                  <a:srgbClr val="002060"/>
                </a:solidFill>
              </a:rPr>
            </a:br>
            <a:r>
              <a:rPr lang="ro-RO" b="1" dirty="0" smtClean="0">
                <a:solidFill>
                  <a:srgbClr val="FF0000"/>
                </a:solidFill>
              </a:rPr>
              <a:t>Modulul 1</a:t>
            </a:r>
            <a:r>
              <a:rPr lang="ro-RO" b="1" dirty="0">
                <a:solidFill>
                  <a:srgbClr val="FF0000"/>
                </a:solidFill>
              </a:rPr>
              <a:t>1</a:t>
            </a:r>
            <a:r>
              <a:rPr lang="ro-RO" b="1" dirty="0" smtClean="0">
                <a:solidFill>
                  <a:srgbClr val="FF0000"/>
                </a:solidFill>
              </a:rPr>
              <a:t>: </a:t>
            </a:r>
            <a:r>
              <a:rPr lang="ro-RO" b="1" dirty="0" smtClean="0">
                <a:solidFill>
                  <a:srgbClr val="002060"/>
                </a:solidFill>
              </a:rPr>
              <a:t> Procedurile de achiziție a bunurilor, lucrărilor și serviciilor utilizate în activitatea titularilor de licențe din sectorul apă și canalizare</a:t>
            </a:r>
            <a:br>
              <a:rPr lang="ro-RO" b="1" dirty="0" smtClean="0">
                <a:solidFill>
                  <a:srgbClr val="002060"/>
                </a:solidFill>
              </a:rPr>
            </a:br>
            <a:r>
              <a:rPr lang="ro-RO" b="1" dirty="0" smtClean="0">
                <a:solidFill>
                  <a:srgbClr val="002060"/>
                </a:solidFill>
              </a:rPr>
              <a:t/>
            </a:r>
            <a:br>
              <a:rPr lang="ro-RO" b="1" dirty="0" smtClean="0">
                <a:solidFill>
                  <a:srgbClr val="002060"/>
                </a:solidFill>
              </a:rPr>
            </a:br>
            <a:r>
              <a:rPr lang="ro-RO" altLang="en-US" sz="2000" b="1" dirty="0">
                <a:solidFill>
                  <a:srgbClr val="FF0000"/>
                </a:solidFill>
              </a:rPr>
              <a:t>Sesiunea </a:t>
            </a:r>
            <a:r>
              <a:rPr lang="en-US" altLang="en-US" sz="2000" b="1" dirty="0" smtClean="0">
                <a:solidFill>
                  <a:srgbClr val="FF0000"/>
                </a:solidFill>
              </a:rPr>
              <a:t>2</a:t>
            </a:r>
            <a:r>
              <a:rPr lang="en-US" altLang="en-US" b="1" dirty="0" smtClean="0">
                <a:solidFill>
                  <a:srgbClr val="000F2E"/>
                </a:solidFill>
                <a:cs typeface="Times New Roman" panose="02020603050405020304" pitchFamily="18" charset="0"/>
              </a:rPr>
              <a:t>:  </a:t>
            </a:r>
            <a:r>
              <a:rPr lang="ro-RO" b="1" dirty="0" smtClean="0">
                <a:solidFill>
                  <a:srgbClr val="000F2E"/>
                </a:solidFill>
                <a:cs typeface="Times New Roman" panose="02020603050405020304" pitchFamily="18" charset="0"/>
              </a:rPr>
              <a:t>Procesul de achiziție publică (continuare)</a:t>
            </a:r>
            <a:r>
              <a:rPr lang="ro-RO" dirty="0" smtClean="0">
                <a:solidFill>
                  <a:srgbClr val="000F2E"/>
                </a:solidFill>
                <a:latin typeface="Times New Roman" panose="02020603050405020304" pitchFamily="18" charset="0"/>
                <a:cs typeface="Times New Roman" panose="02020603050405020304" pitchFamily="18" charset="0"/>
              </a:rPr>
              <a:t/>
            </a:r>
            <a:br>
              <a:rPr lang="ro-RO" dirty="0" smtClean="0">
                <a:solidFill>
                  <a:srgbClr val="000F2E"/>
                </a:solidFill>
                <a:latin typeface="Times New Roman" panose="02020603050405020304" pitchFamily="18" charset="0"/>
                <a:cs typeface="Times New Roman" panose="02020603050405020304" pitchFamily="18" charset="0"/>
              </a:rPr>
            </a:br>
            <a:r>
              <a:rPr lang="ro-RO" b="1" dirty="0" smtClean="0">
                <a:solidFill>
                  <a:srgbClr val="000F2E"/>
                </a:solidFill>
              </a:rPr>
              <a:t/>
            </a:r>
            <a:br>
              <a:rPr lang="ro-RO" b="1" dirty="0" smtClean="0">
                <a:solidFill>
                  <a:srgbClr val="000F2E"/>
                </a:solidFill>
              </a:rPr>
            </a:br>
            <a:r>
              <a:rPr lang="ro-RO" sz="1800" b="1" i="1" dirty="0" smtClean="0">
                <a:solidFill>
                  <a:schemeClr val="tx1"/>
                </a:solidFill>
              </a:rPr>
              <a:t>Nadejda Tanasov</a:t>
            </a:r>
            <a:br>
              <a:rPr lang="ro-RO" sz="1800" b="1" i="1" dirty="0" smtClean="0">
                <a:solidFill>
                  <a:schemeClr val="tx1"/>
                </a:solidFill>
              </a:rPr>
            </a:br>
            <a:r>
              <a:rPr lang="ro-RO" sz="1800" b="1" i="1" dirty="0" smtClean="0">
                <a:solidFill>
                  <a:schemeClr val="tx1"/>
                </a:solidFill>
              </a:rPr>
              <a:t>Agenția Achiziții Publice</a:t>
            </a:r>
            <a:r>
              <a:rPr lang="ro-RO" sz="1800" b="1" dirty="0" smtClean="0">
                <a:solidFill>
                  <a:srgbClr val="002060"/>
                </a:solidFill>
              </a:rPr>
              <a:t/>
            </a:r>
            <a:br>
              <a:rPr lang="ro-RO" sz="1800" b="1" dirty="0" smtClean="0">
                <a:solidFill>
                  <a:srgbClr val="002060"/>
                </a:solidFill>
              </a:rPr>
            </a:br>
            <a:r>
              <a:rPr lang="ro-RO" sz="1600" b="1" dirty="0" smtClean="0">
                <a:solidFill>
                  <a:srgbClr val="002060"/>
                </a:solidFill>
              </a:rPr>
              <a:t/>
            </a:r>
            <a:br>
              <a:rPr lang="ro-RO" sz="1600" b="1" dirty="0" smtClean="0">
                <a:solidFill>
                  <a:srgbClr val="002060"/>
                </a:solidFill>
              </a:rPr>
            </a:br>
            <a:r>
              <a:rPr lang="ro-RO" sz="1600" b="1" dirty="0" smtClean="0">
                <a:solidFill>
                  <a:srgbClr val="002060"/>
                </a:solidFill>
              </a:rPr>
              <a:t>16 – 31 – 01 ianuarie/februarie 2018,  Chișinău</a:t>
            </a:r>
            <a:endParaRPr lang="ro-RO" sz="1600" b="1" dirty="0">
              <a:solidFill>
                <a:srgbClr val="002060"/>
              </a:solidFill>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2584933"/>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Nadejda Tanasov</a:t>
            </a:r>
            <a:endParaRPr lang="de-DE" dirty="0"/>
          </a:p>
        </p:txBody>
      </p:sp>
      <p:sp>
        <p:nvSpPr>
          <p:cNvPr id="26" name="Прямоугольник 8"/>
          <p:cNvSpPr/>
          <p:nvPr/>
        </p:nvSpPr>
        <p:spPr>
          <a:xfrm>
            <a:off x="203200" y="1915886"/>
            <a:ext cx="8766629" cy="3970318"/>
          </a:xfrm>
          <a:prstGeom prst="rect">
            <a:avLst/>
          </a:prstGeom>
        </p:spPr>
        <p:txBody>
          <a:bodyPr wrap="square">
            <a:spAutoFit/>
          </a:bodyPr>
          <a:lstStyle/>
          <a:p>
            <a:pPr marL="457200" lvl="0" indent="-457200" algn="just">
              <a:spcBef>
                <a:spcPts val="1200"/>
              </a:spcBef>
              <a:buFont typeface="+mj-lt"/>
              <a:buAutoNum type="alphaLcParenR" startAt="2"/>
            </a:pPr>
            <a:r>
              <a:rPr lang="ro-RO" b="0" dirty="0" smtClean="0">
                <a:solidFill>
                  <a:schemeClr val="tx1"/>
                </a:solidFill>
                <a:latin typeface="Calibri" pitchFamily="34" charset="0"/>
              </a:rPr>
              <a:t>pentru </a:t>
            </a:r>
            <a:r>
              <a:rPr lang="ro-RO" dirty="0" smtClean="0">
                <a:solidFill>
                  <a:schemeClr val="tx1"/>
                </a:solidFill>
                <a:latin typeface="Calibri" pitchFamily="34" charset="0"/>
              </a:rPr>
              <a:t>fiecare ofertă respinsă </a:t>
            </a:r>
            <a:r>
              <a:rPr lang="ro-RO" b="0" dirty="0" smtClean="0">
                <a:solidFill>
                  <a:schemeClr val="tx1"/>
                </a:solidFill>
                <a:latin typeface="Calibri" pitchFamily="34" charset="0"/>
              </a:rPr>
              <a:t>– motivele concrete care au stat la baza deciziei de respingere, detaliindu-se argumentele în temeiul cărora oferta a fost considerată inacceptabilă şi/sau neconformă, îndeosebi elementele ofertei care nu au corespuns cerinţelor de funcţionare şi performanţă prevăzute în caietul de sarcini; </a:t>
            </a:r>
            <a:endParaRPr lang="ro-RO" b="0" i="1" dirty="0" smtClean="0">
              <a:solidFill>
                <a:schemeClr val="tx1"/>
              </a:solidFill>
              <a:latin typeface="Calibri" pitchFamily="34" charset="0"/>
            </a:endParaRPr>
          </a:p>
          <a:p>
            <a:pPr marL="457200" lvl="0" indent="-457200" algn="just">
              <a:spcBef>
                <a:spcPts val="1200"/>
              </a:spcBef>
              <a:buFont typeface="+mj-lt"/>
              <a:buAutoNum type="alphaLcParenR" startAt="2"/>
            </a:pPr>
            <a:r>
              <a:rPr lang="ro-RO" b="0" dirty="0" smtClean="0">
                <a:solidFill>
                  <a:schemeClr val="tx1"/>
                </a:solidFill>
                <a:latin typeface="Calibri" pitchFamily="34" charset="0"/>
              </a:rPr>
              <a:t> </a:t>
            </a:r>
            <a:r>
              <a:rPr lang="ro-RO" dirty="0" smtClean="0">
                <a:solidFill>
                  <a:schemeClr val="tx1"/>
                </a:solidFill>
                <a:latin typeface="Calibri" pitchFamily="34" charset="0"/>
              </a:rPr>
              <a:t>fiecărui ofertant </a:t>
            </a:r>
            <a:r>
              <a:rPr lang="ro-RO" b="0" dirty="0" smtClean="0">
                <a:solidFill>
                  <a:schemeClr val="tx1"/>
                </a:solidFill>
                <a:latin typeface="Calibri" pitchFamily="34" charset="0"/>
              </a:rPr>
              <a:t>care a prezentat o ofertă acceptabilă şi conformă, prin urmare </a:t>
            </a:r>
            <a:r>
              <a:rPr lang="ro-RO" dirty="0" smtClean="0">
                <a:solidFill>
                  <a:schemeClr val="tx1"/>
                </a:solidFill>
                <a:latin typeface="Calibri" pitchFamily="34" charset="0"/>
              </a:rPr>
              <a:t>admisibilă</a:t>
            </a:r>
            <a:r>
              <a:rPr lang="ro-RO" b="0" dirty="0" smtClean="0">
                <a:solidFill>
                  <a:schemeClr val="tx1"/>
                </a:solidFill>
                <a:latin typeface="Calibri" pitchFamily="34" charset="0"/>
              </a:rPr>
              <a:t>, dar care </a:t>
            </a:r>
            <a:r>
              <a:rPr lang="ro-RO" dirty="0" smtClean="0">
                <a:solidFill>
                  <a:schemeClr val="tx1"/>
                </a:solidFill>
                <a:latin typeface="Calibri" pitchFamily="34" charset="0"/>
              </a:rPr>
              <a:t>nu a fost declarată câştigătoare </a:t>
            </a:r>
            <a:r>
              <a:rPr lang="ro-RO" b="0" dirty="0" smtClean="0">
                <a:solidFill>
                  <a:schemeClr val="tx1"/>
                </a:solidFill>
                <a:latin typeface="Calibri" pitchFamily="34" charset="0"/>
              </a:rPr>
              <a:t>– caracteristicile şi avantajele relative ale ofertei câştigătoare în raport cu oferta sa, numele ofertantului căruia urmează să i se atribuie contractul de achiziţii publice sau, după caz, numele ofertanţilor cu care urmează să se încheie un acord-cadru. </a:t>
            </a:r>
            <a:endParaRPr lang="ro-RO" b="0" i="1" dirty="0" smtClean="0">
              <a:solidFill>
                <a:schemeClr val="tx1"/>
              </a:solidFill>
              <a:latin typeface="Calibri" pitchFamily="34" charset="0"/>
            </a:endParaRPr>
          </a:p>
        </p:txBody>
      </p:sp>
      <p:sp>
        <p:nvSpPr>
          <p:cNvPr id="11" name="Rectangle 10"/>
          <p:cNvSpPr/>
          <p:nvPr/>
        </p:nvSpPr>
        <p:spPr>
          <a:xfrm>
            <a:off x="0" y="1480457"/>
            <a:ext cx="9144000" cy="461665"/>
          </a:xfrm>
          <a:prstGeom prst="rect">
            <a:avLst/>
          </a:prstGeom>
        </p:spPr>
        <p:txBody>
          <a:bodyPr wrap="square">
            <a:spAutoFit/>
          </a:bodyPr>
          <a:lstStyle/>
          <a:p>
            <a:pPr lvl="0" algn="ctr"/>
            <a:r>
              <a:rPr lang="ro-RO" sz="2400" i="1" dirty="0" smtClean="0">
                <a:solidFill>
                  <a:schemeClr val="tx1"/>
                </a:solidFill>
                <a:latin typeface="Calibri" pitchFamily="34" charset="0"/>
                <a:cs typeface="Times New Roman" pitchFamily="18" charset="0"/>
              </a:rPr>
              <a:t>Comunicarea privind decizia grupului de lucru (2)</a:t>
            </a:r>
            <a:endParaRPr lang="ro-RO" sz="2400" i="1" dirty="0">
              <a:solidFill>
                <a:schemeClr val="tx1"/>
              </a:solidFill>
              <a:latin typeface="Calibri" pitchFamily="34" charset="0"/>
              <a:cs typeface="Times New Roman" pitchFamily="18"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Nadejda Tanasov</a:t>
            </a:r>
            <a:endParaRPr lang="de-DE" dirty="0"/>
          </a:p>
        </p:txBody>
      </p:sp>
      <p:sp>
        <p:nvSpPr>
          <p:cNvPr id="26" name="Прямоугольник 8"/>
          <p:cNvSpPr/>
          <p:nvPr/>
        </p:nvSpPr>
        <p:spPr>
          <a:xfrm>
            <a:off x="203200" y="1915886"/>
            <a:ext cx="8766629" cy="4555093"/>
          </a:xfrm>
          <a:prstGeom prst="rect">
            <a:avLst/>
          </a:prstGeom>
        </p:spPr>
        <p:txBody>
          <a:bodyPr wrap="square">
            <a:spAutoFit/>
          </a:bodyPr>
          <a:lstStyle/>
          <a:p>
            <a:pPr indent="536575" algn="just">
              <a:spcBef>
                <a:spcPts val="1200"/>
              </a:spcBef>
            </a:pPr>
            <a:r>
              <a:rPr lang="ro-RO" i="1" dirty="0" smtClean="0">
                <a:solidFill>
                  <a:schemeClr val="tx1"/>
                </a:solidFill>
                <a:latin typeface="Calibri" pitchFamily="34" charset="0"/>
              </a:rPr>
              <a:t>Bune practici:</a:t>
            </a:r>
          </a:p>
          <a:p>
            <a:pPr indent="536575" algn="just">
              <a:spcBef>
                <a:spcPts val="1200"/>
              </a:spcBef>
            </a:pPr>
            <a:r>
              <a:rPr lang="ro-RO" b="0" dirty="0" smtClean="0">
                <a:solidFill>
                  <a:schemeClr val="tx1"/>
                </a:solidFill>
                <a:latin typeface="Calibri" pitchFamily="34" charset="0"/>
              </a:rPr>
              <a:t>Comunicarea urmează să conțină următoarele </a:t>
            </a:r>
            <a:r>
              <a:rPr lang="ro-RO" dirty="0" smtClean="0">
                <a:solidFill>
                  <a:schemeClr val="tx1"/>
                </a:solidFill>
                <a:latin typeface="Calibri" pitchFamily="34" charset="0"/>
              </a:rPr>
              <a:t>elemente</a:t>
            </a:r>
            <a:r>
              <a:rPr lang="ro-RO" b="0" dirty="0" smtClean="0">
                <a:solidFill>
                  <a:schemeClr val="tx1"/>
                </a:solidFill>
                <a:latin typeface="Calibri" pitchFamily="34" charset="0"/>
              </a:rPr>
              <a:t>:</a:t>
            </a:r>
          </a:p>
          <a:p>
            <a:pPr marL="536575" lvl="0" indent="-536575" algn="just">
              <a:spcBef>
                <a:spcPts val="1200"/>
              </a:spcBef>
              <a:buFont typeface="Wingdings" pitchFamily="2" charset="2"/>
              <a:buChar char="ü"/>
            </a:pPr>
            <a:r>
              <a:rPr lang="ro-RO" b="0" dirty="0" smtClean="0">
                <a:solidFill>
                  <a:schemeClr val="tx1"/>
                </a:solidFill>
                <a:latin typeface="Calibri" pitchFamily="34" charset="0"/>
              </a:rPr>
              <a:t> dată și număr de ieșire;</a:t>
            </a:r>
          </a:p>
          <a:p>
            <a:pPr marL="536575" lvl="0" indent="-536575" algn="just">
              <a:spcBef>
                <a:spcPts val="1200"/>
              </a:spcBef>
              <a:buFont typeface="Wingdings" pitchFamily="2" charset="2"/>
              <a:buChar char="ü"/>
            </a:pPr>
            <a:r>
              <a:rPr lang="ro-RO" b="0" dirty="0" smtClean="0">
                <a:solidFill>
                  <a:schemeClr val="tx1"/>
                </a:solidFill>
                <a:latin typeface="Calibri" pitchFamily="34" charset="0"/>
              </a:rPr>
              <a:t> denumirea, telefoane de contact și adresa AC;</a:t>
            </a:r>
          </a:p>
          <a:p>
            <a:pPr marL="536575" lvl="0" indent="-536575" algn="just">
              <a:spcBef>
                <a:spcPts val="1200"/>
              </a:spcBef>
              <a:buFont typeface="Wingdings" pitchFamily="2" charset="2"/>
              <a:buChar char="ü"/>
            </a:pPr>
            <a:r>
              <a:rPr lang="ro-RO" b="0" dirty="0" smtClean="0">
                <a:solidFill>
                  <a:schemeClr val="tx1"/>
                </a:solidFill>
                <a:latin typeface="Calibri" pitchFamily="34" charset="0"/>
              </a:rPr>
              <a:t> denumirea și adresa OE;</a:t>
            </a:r>
          </a:p>
          <a:p>
            <a:pPr marL="536575" lvl="0" indent="-536575" algn="just">
              <a:spcBef>
                <a:spcPts val="1200"/>
              </a:spcBef>
              <a:buFont typeface="Wingdings" pitchFamily="2" charset="2"/>
              <a:buChar char="ü"/>
            </a:pPr>
            <a:r>
              <a:rPr lang="ro-RO" b="0" dirty="0" smtClean="0">
                <a:solidFill>
                  <a:schemeClr val="tx1"/>
                </a:solidFill>
                <a:latin typeface="Calibri" pitchFamily="34" charset="0"/>
              </a:rPr>
              <a:t> denumirea obiectului de achiziție;</a:t>
            </a:r>
          </a:p>
          <a:p>
            <a:pPr marL="536575" lvl="0" indent="-536575" algn="just">
              <a:spcBef>
                <a:spcPts val="1200"/>
              </a:spcBef>
              <a:buFont typeface="Wingdings" pitchFamily="2" charset="2"/>
              <a:buChar char="ü"/>
            </a:pPr>
            <a:r>
              <a:rPr lang="ro-RO" b="0" dirty="0" smtClean="0">
                <a:solidFill>
                  <a:schemeClr val="tx1"/>
                </a:solidFill>
                <a:latin typeface="Calibri" pitchFamily="34" charset="0"/>
              </a:rPr>
              <a:t> numărul și data procedurii de achiziție, numărul și data BAP, după caz;</a:t>
            </a:r>
          </a:p>
          <a:p>
            <a:pPr marL="536575" lvl="0" indent="-536575" algn="just">
              <a:spcBef>
                <a:spcPts val="1200"/>
              </a:spcBef>
              <a:buFont typeface="Wingdings" pitchFamily="2" charset="2"/>
              <a:buChar char="ü"/>
            </a:pPr>
            <a:r>
              <a:rPr lang="ro-RO" b="0" dirty="0" smtClean="0">
                <a:solidFill>
                  <a:schemeClr val="tx1"/>
                </a:solidFill>
                <a:latin typeface="Calibri" pitchFamily="34" charset="0"/>
              </a:rPr>
              <a:t> invitația de a semna contractul de achiziție, termenul maxim de semnare și eventual alte documente pe care ofertantul câștigător trebuie să le prezinte în vederea semnării contractului; sau</a:t>
            </a:r>
          </a:p>
        </p:txBody>
      </p:sp>
      <p:sp>
        <p:nvSpPr>
          <p:cNvPr id="11" name="Rectangle 10"/>
          <p:cNvSpPr/>
          <p:nvPr/>
        </p:nvSpPr>
        <p:spPr>
          <a:xfrm>
            <a:off x="0" y="1480457"/>
            <a:ext cx="9144000" cy="461665"/>
          </a:xfrm>
          <a:prstGeom prst="rect">
            <a:avLst/>
          </a:prstGeom>
        </p:spPr>
        <p:txBody>
          <a:bodyPr wrap="square">
            <a:spAutoFit/>
          </a:bodyPr>
          <a:lstStyle/>
          <a:p>
            <a:pPr lvl="0" algn="ctr"/>
            <a:r>
              <a:rPr lang="ro-RO" sz="2400" i="1" dirty="0" smtClean="0">
                <a:solidFill>
                  <a:schemeClr val="tx1"/>
                </a:solidFill>
                <a:latin typeface="Calibri" pitchFamily="34" charset="0"/>
                <a:cs typeface="Times New Roman" pitchFamily="18" charset="0"/>
              </a:rPr>
              <a:t>Comunicarea privind decizia grupului de lucru (3)</a:t>
            </a:r>
            <a:endParaRPr lang="ro-RO" sz="2400" i="1" dirty="0">
              <a:solidFill>
                <a:schemeClr val="tx1"/>
              </a:solidFill>
              <a:latin typeface="Calibri" pitchFamily="34" charset="0"/>
              <a:cs typeface="Times New Roman" pitchFamily="18"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Nadejda Tanasov</a:t>
            </a:r>
            <a:endParaRPr lang="de-DE" dirty="0"/>
          </a:p>
        </p:txBody>
      </p:sp>
      <p:sp>
        <p:nvSpPr>
          <p:cNvPr id="26" name="Прямоугольник 8"/>
          <p:cNvSpPr/>
          <p:nvPr/>
        </p:nvSpPr>
        <p:spPr>
          <a:xfrm>
            <a:off x="203200" y="1915886"/>
            <a:ext cx="8766629" cy="4093428"/>
          </a:xfrm>
          <a:prstGeom prst="rect">
            <a:avLst/>
          </a:prstGeom>
        </p:spPr>
        <p:txBody>
          <a:bodyPr wrap="square">
            <a:spAutoFit/>
          </a:bodyPr>
          <a:lstStyle/>
          <a:p>
            <a:pPr lvl="0" indent="536575" algn="just">
              <a:spcBef>
                <a:spcPts val="1200"/>
              </a:spcBef>
              <a:buFont typeface="Wingdings" pitchFamily="2" charset="2"/>
              <a:buChar char="ü"/>
            </a:pPr>
            <a:r>
              <a:rPr lang="ro-RO" b="0" dirty="0" smtClean="0">
                <a:solidFill>
                  <a:schemeClr val="tx1"/>
                </a:solidFill>
                <a:latin typeface="Calibri" pitchFamily="34" charset="0"/>
              </a:rPr>
              <a:t> informația despre încetarea obligaţiilor pe care participanții şi le-au creat prin depunerea de oferte/candidaturi, cât şi:</a:t>
            </a:r>
          </a:p>
          <a:p>
            <a:pPr lvl="0" indent="536575" algn="just">
              <a:spcBef>
                <a:spcPts val="1200"/>
              </a:spcBef>
              <a:buFont typeface="Wingdings" pitchFamily="2" charset="2"/>
              <a:buChar char="ü"/>
            </a:pPr>
            <a:r>
              <a:rPr lang="ro-RO" b="0" dirty="0" smtClean="0">
                <a:solidFill>
                  <a:schemeClr val="tx1"/>
                </a:solidFill>
                <a:latin typeface="Calibri" pitchFamily="34" charset="0"/>
              </a:rPr>
              <a:t> motivele în temeiul cărora oferta/candidatura a fost considerată inacceptabilă, neconformă sau necorespunzătoare, precum și denumirea OE căruia i s-a atribuit contractul de achiziție, precum şi preţul contractului;</a:t>
            </a:r>
          </a:p>
          <a:p>
            <a:pPr lvl="0" indent="536575" algn="just">
              <a:spcBef>
                <a:spcPts val="1200"/>
              </a:spcBef>
            </a:pPr>
            <a:r>
              <a:rPr lang="ro-RO" b="0" dirty="0" smtClean="0">
                <a:solidFill>
                  <a:schemeClr val="tx1"/>
                </a:solidFill>
                <a:latin typeface="Calibri" pitchFamily="34" charset="0"/>
              </a:rPr>
              <a:t> sau</a:t>
            </a:r>
          </a:p>
          <a:p>
            <a:pPr lvl="0" indent="536575" algn="just">
              <a:spcBef>
                <a:spcPts val="1200"/>
              </a:spcBef>
              <a:buFont typeface="Wingdings" pitchFamily="2" charset="2"/>
              <a:buChar char="ü"/>
            </a:pPr>
            <a:r>
              <a:rPr lang="ro-RO" b="0" dirty="0" smtClean="0">
                <a:solidFill>
                  <a:schemeClr val="tx1"/>
                </a:solidFill>
                <a:latin typeface="Calibri" pitchFamily="34" charset="0"/>
              </a:rPr>
              <a:t> motivele anulării procedurii de achiziție și invitația de a participa la procedura de achiziție repetată cu precizarea perioadei desfășurării procedurii, după caz;</a:t>
            </a:r>
          </a:p>
          <a:p>
            <a:pPr indent="536575" algn="just">
              <a:spcBef>
                <a:spcPts val="1200"/>
              </a:spcBef>
              <a:buFont typeface="Wingdings" pitchFamily="2" charset="2"/>
              <a:buChar char="ü"/>
            </a:pPr>
            <a:r>
              <a:rPr lang="ro-RO" b="0" dirty="0" smtClean="0">
                <a:solidFill>
                  <a:schemeClr val="tx1"/>
                </a:solidFill>
                <a:latin typeface="Calibri" pitchFamily="34" charset="0"/>
              </a:rPr>
              <a:t>precizări privind termenele de depunere a contestației.</a:t>
            </a:r>
          </a:p>
        </p:txBody>
      </p:sp>
      <p:sp>
        <p:nvSpPr>
          <p:cNvPr id="11" name="Rectangle 10"/>
          <p:cNvSpPr/>
          <p:nvPr/>
        </p:nvSpPr>
        <p:spPr>
          <a:xfrm>
            <a:off x="0" y="1480457"/>
            <a:ext cx="9144000" cy="461665"/>
          </a:xfrm>
          <a:prstGeom prst="rect">
            <a:avLst/>
          </a:prstGeom>
        </p:spPr>
        <p:txBody>
          <a:bodyPr wrap="square">
            <a:spAutoFit/>
          </a:bodyPr>
          <a:lstStyle/>
          <a:p>
            <a:pPr lvl="0" algn="ctr"/>
            <a:r>
              <a:rPr lang="ro-RO" sz="2400" i="1" dirty="0" smtClean="0">
                <a:solidFill>
                  <a:schemeClr val="tx1"/>
                </a:solidFill>
                <a:latin typeface="Calibri" pitchFamily="34" charset="0"/>
                <a:cs typeface="Times New Roman" pitchFamily="18" charset="0"/>
              </a:rPr>
              <a:t>Comunicarea privind decizia grupului de lucru (4)</a:t>
            </a:r>
            <a:endParaRPr lang="ro-RO" sz="2400" i="1" dirty="0">
              <a:solidFill>
                <a:schemeClr val="tx1"/>
              </a:solidFill>
              <a:latin typeface="Calibri" pitchFamily="34" charset="0"/>
              <a:cs typeface="Times New Roman" pitchFamily="18"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Nadejda Tanasov</a:t>
            </a:r>
            <a:endParaRPr lang="de-DE" dirty="0"/>
          </a:p>
        </p:txBody>
      </p:sp>
      <p:sp>
        <p:nvSpPr>
          <p:cNvPr id="26" name="Прямоугольник 8"/>
          <p:cNvSpPr/>
          <p:nvPr/>
        </p:nvSpPr>
        <p:spPr>
          <a:xfrm>
            <a:off x="203200" y="1915886"/>
            <a:ext cx="8766629" cy="4616648"/>
          </a:xfrm>
          <a:prstGeom prst="rect">
            <a:avLst/>
          </a:prstGeom>
        </p:spPr>
        <p:txBody>
          <a:bodyPr wrap="square">
            <a:spAutoFit/>
          </a:bodyPr>
          <a:lstStyle/>
          <a:p>
            <a:pPr lvl="0" indent="536575" algn="just">
              <a:spcBef>
                <a:spcPts val="1200"/>
              </a:spcBef>
            </a:pPr>
            <a:r>
              <a:rPr lang="ro-RO" b="0" dirty="0" smtClean="0">
                <a:solidFill>
                  <a:schemeClr val="tx1"/>
                </a:solidFill>
                <a:latin typeface="Calibri" pitchFamily="34" charset="0"/>
              </a:rPr>
              <a:t>După transmiterea comunicărilor privind rezultatele procedurii de achiziție, contractele de achiziții publice vor fi încheiate numai după împlinirea termenelor de așteptare.</a:t>
            </a:r>
          </a:p>
          <a:p>
            <a:pPr lvl="0" indent="536575" algn="just">
              <a:spcBef>
                <a:spcPts val="1200"/>
              </a:spcBef>
            </a:pPr>
            <a:r>
              <a:rPr lang="ro-RO" b="0" dirty="0" smtClean="0">
                <a:solidFill>
                  <a:schemeClr val="tx1"/>
                </a:solidFill>
                <a:latin typeface="Calibri" pitchFamily="34" charset="0"/>
              </a:rPr>
              <a:t>În această perioadă ofertanții pot depune contestații cu privire la rezultatul procedurii de atribuire. </a:t>
            </a:r>
          </a:p>
          <a:p>
            <a:pPr lvl="0" indent="536575" algn="just">
              <a:spcBef>
                <a:spcPts val="1200"/>
              </a:spcBef>
            </a:pPr>
            <a:r>
              <a:rPr lang="ro-RO" b="0" dirty="0" smtClean="0">
                <a:solidFill>
                  <a:schemeClr val="tx1"/>
                </a:solidFill>
                <a:latin typeface="Calibri" pitchFamily="34" charset="0"/>
              </a:rPr>
              <a:t>În cazul în care autoritatea contractantă nu transmite comunicarea despre rezultatul procedurii şi prin fax sau prin mijloace electronice, termenele de aşteptare prevăzute pentru încheierea contractelor </a:t>
            </a:r>
            <a:r>
              <a:rPr lang="ro-RO" dirty="0" smtClean="0">
                <a:solidFill>
                  <a:schemeClr val="tx1"/>
                </a:solidFill>
                <a:latin typeface="Calibri" pitchFamily="34" charset="0"/>
              </a:rPr>
              <a:t>se prelungesc cu 5 zile</a:t>
            </a:r>
            <a:r>
              <a:rPr lang="ro-RO" b="0" dirty="0" smtClean="0">
                <a:solidFill>
                  <a:schemeClr val="tx1"/>
                </a:solidFill>
                <a:latin typeface="Calibri" pitchFamily="34" charset="0"/>
              </a:rPr>
              <a:t>;</a:t>
            </a:r>
          </a:p>
          <a:p>
            <a:pPr indent="536575" algn="just">
              <a:spcBef>
                <a:spcPts val="1200"/>
              </a:spcBef>
            </a:pPr>
            <a:r>
              <a:rPr lang="ro-RO" b="0" dirty="0" smtClean="0">
                <a:solidFill>
                  <a:schemeClr val="tx1"/>
                </a:solidFill>
                <a:latin typeface="Calibri" pitchFamily="34" charset="0"/>
              </a:rPr>
              <a:t>Termeul se va calcula în zile calendaristice depline, în conformitate cu prevederile Titlului IV, Capitolul I (Calcularea Termenului) al Codului Civil și implicit, art. 261, alin. (1), art. 264, alin. (4) și art. 265.</a:t>
            </a:r>
          </a:p>
        </p:txBody>
      </p:sp>
      <p:sp>
        <p:nvSpPr>
          <p:cNvPr id="11" name="Rectangle 10"/>
          <p:cNvSpPr/>
          <p:nvPr/>
        </p:nvSpPr>
        <p:spPr>
          <a:xfrm>
            <a:off x="0" y="1480457"/>
            <a:ext cx="9144000" cy="461665"/>
          </a:xfrm>
          <a:prstGeom prst="rect">
            <a:avLst/>
          </a:prstGeom>
        </p:spPr>
        <p:txBody>
          <a:bodyPr wrap="square">
            <a:spAutoFit/>
          </a:bodyPr>
          <a:lstStyle/>
          <a:p>
            <a:pPr lvl="0" algn="ctr"/>
            <a:r>
              <a:rPr lang="ro-RO" sz="2400" i="1" dirty="0" smtClean="0">
                <a:solidFill>
                  <a:schemeClr val="tx1"/>
                </a:solidFill>
                <a:latin typeface="Calibri" pitchFamily="34" charset="0"/>
                <a:cs typeface="Times New Roman" pitchFamily="18" charset="0"/>
              </a:rPr>
              <a:t>Termenii de așteptare (1)</a:t>
            </a:r>
            <a:endParaRPr lang="ro-RO" sz="2400" i="1" dirty="0">
              <a:solidFill>
                <a:schemeClr val="tx1"/>
              </a:solidFill>
              <a:latin typeface="Calibri" pitchFamily="34" charset="0"/>
              <a:cs typeface="Times New Roman" pitchFamily="18"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Nadejda Tanasov</a:t>
            </a:r>
            <a:endParaRPr lang="de-DE" dirty="0"/>
          </a:p>
        </p:txBody>
      </p:sp>
      <p:sp>
        <p:nvSpPr>
          <p:cNvPr id="26" name="Прямоугольник 8"/>
          <p:cNvSpPr/>
          <p:nvPr/>
        </p:nvSpPr>
        <p:spPr>
          <a:xfrm>
            <a:off x="203200" y="1915886"/>
            <a:ext cx="8766629" cy="430887"/>
          </a:xfrm>
          <a:prstGeom prst="rect">
            <a:avLst/>
          </a:prstGeom>
        </p:spPr>
        <p:txBody>
          <a:bodyPr wrap="square">
            <a:spAutoFit/>
          </a:bodyPr>
          <a:lstStyle/>
          <a:p>
            <a:pPr lvl="0" algn="just">
              <a:spcBef>
                <a:spcPts val="1200"/>
              </a:spcBef>
            </a:pPr>
            <a:endParaRPr lang="ro-RO" b="0" dirty="0" smtClean="0">
              <a:solidFill>
                <a:schemeClr val="tx1"/>
              </a:solidFill>
              <a:latin typeface="Calibri" pitchFamily="34" charset="0"/>
            </a:endParaRPr>
          </a:p>
        </p:txBody>
      </p:sp>
      <p:sp>
        <p:nvSpPr>
          <p:cNvPr id="11" name="Rectangle 10"/>
          <p:cNvSpPr/>
          <p:nvPr/>
        </p:nvSpPr>
        <p:spPr>
          <a:xfrm>
            <a:off x="0" y="1480457"/>
            <a:ext cx="9144000" cy="461665"/>
          </a:xfrm>
          <a:prstGeom prst="rect">
            <a:avLst/>
          </a:prstGeom>
        </p:spPr>
        <p:txBody>
          <a:bodyPr wrap="square">
            <a:spAutoFit/>
          </a:bodyPr>
          <a:lstStyle/>
          <a:p>
            <a:pPr lvl="0" algn="ctr"/>
            <a:r>
              <a:rPr lang="ro-RO" sz="2400" i="1" dirty="0" smtClean="0">
                <a:solidFill>
                  <a:schemeClr val="tx1"/>
                </a:solidFill>
                <a:latin typeface="Calibri" pitchFamily="34" charset="0"/>
                <a:cs typeface="Times New Roman" pitchFamily="18" charset="0"/>
              </a:rPr>
              <a:t>Termenii de așteptare (2)</a:t>
            </a:r>
            <a:endParaRPr lang="ro-RO" sz="2400" i="1" dirty="0">
              <a:solidFill>
                <a:schemeClr val="tx1"/>
              </a:solidFill>
              <a:latin typeface="Calibri" pitchFamily="34" charset="0"/>
              <a:cs typeface="Times New Roman" pitchFamily="18" charset="0"/>
            </a:endParaRPr>
          </a:p>
        </p:txBody>
      </p:sp>
      <p:graphicFrame>
        <p:nvGraphicFramePr>
          <p:cNvPr id="12" name="Table 11"/>
          <p:cNvGraphicFramePr>
            <a:graphicFrameLocks noGrp="1"/>
          </p:cNvGraphicFramePr>
          <p:nvPr/>
        </p:nvGraphicFramePr>
        <p:xfrm>
          <a:off x="449943" y="2079170"/>
          <a:ext cx="8258628" cy="4278087"/>
        </p:xfrm>
        <a:graphic>
          <a:graphicData uri="http://schemas.openxmlformats.org/drawingml/2006/table">
            <a:tbl>
              <a:tblPr firstRow="1" bandRow="1">
                <a:tableStyleId>{5C22544A-7EE6-4342-B048-85BDC9FD1C3A}</a:tableStyleId>
              </a:tblPr>
              <a:tblGrid>
                <a:gridCol w="2752876">
                  <a:extLst>
                    <a:ext uri="{9D8B030D-6E8A-4147-A177-3AD203B41FA5}">
                      <a16:colId xmlns:a16="http://schemas.microsoft.com/office/drawing/2014/main" val="20000"/>
                    </a:ext>
                  </a:extLst>
                </a:gridCol>
                <a:gridCol w="2752876">
                  <a:extLst>
                    <a:ext uri="{9D8B030D-6E8A-4147-A177-3AD203B41FA5}">
                      <a16:colId xmlns:a16="http://schemas.microsoft.com/office/drawing/2014/main" val="20001"/>
                    </a:ext>
                  </a:extLst>
                </a:gridCol>
                <a:gridCol w="2752876">
                  <a:extLst>
                    <a:ext uri="{9D8B030D-6E8A-4147-A177-3AD203B41FA5}">
                      <a16:colId xmlns:a16="http://schemas.microsoft.com/office/drawing/2014/main" val="20002"/>
                    </a:ext>
                  </a:extLst>
                </a:gridCol>
              </a:tblGrid>
              <a:tr h="1716349">
                <a:tc>
                  <a:txBody>
                    <a:bodyPr/>
                    <a:lstStyle/>
                    <a:p>
                      <a:pPr algn="ctr">
                        <a:lnSpc>
                          <a:spcPct val="115000"/>
                        </a:lnSpc>
                        <a:spcAft>
                          <a:spcPts val="0"/>
                        </a:spcAft>
                      </a:pPr>
                      <a:r>
                        <a:rPr lang="ro-RO" sz="2200" b="1" i="0" dirty="0">
                          <a:latin typeface="Calibri" pitchFamily="34" charset="0"/>
                          <a:ea typeface="Times New Roman"/>
                          <a:cs typeface="Times New Roman"/>
                        </a:rPr>
                        <a:t>Valoarea estimată a achiziției</a:t>
                      </a:r>
                      <a:endParaRPr lang="ro-RO" sz="2200" i="1" dirty="0">
                        <a:latin typeface="Calibri" pitchFamily="34" charset="0"/>
                        <a:ea typeface="Times New Roman"/>
                        <a:cs typeface="Times New Roman"/>
                      </a:endParaRPr>
                    </a:p>
                  </a:txBody>
                  <a:tcPr marL="68580" marR="68580" marT="0" marB="0"/>
                </a:tc>
                <a:tc>
                  <a:txBody>
                    <a:bodyPr/>
                    <a:lstStyle/>
                    <a:p>
                      <a:pPr algn="ctr">
                        <a:lnSpc>
                          <a:spcPct val="115000"/>
                        </a:lnSpc>
                        <a:spcAft>
                          <a:spcPts val="0"/>
                        </a:spcAft>
                      </a:pPr>
                      <a:r>
                        <a:rPr lang="ro-RO" sz="2200" b="1" i="0" dirty="0">
                          <a:latin typeface="Calibri" pitchFamily="34" charset="0"/>
                          <a:ea typeface="Times New Roman"/>
                          <a:cs typeface="Times New Roman"/>
                        </a:rPr>
                        <a:t>Comunicarea transmisă și prin fax sau mijloace electronice</a:t>
                      </a:r>
                      <a:endParaRPr lang="ro-RO" sz="2200" i="1" dirty="0">
                        <a:latin typeface="Calibri" pitchFamily="34" charset="0"/>
                        <a:ea typeface="Times New Roman"/>
                        <a:cs typeface="Times New Roman"/>
                      </a:endParaRPr>
                    </a:p>
                  </a:txBody>
                  <a:tcPr marL="68580" marR="68580" marT="0" marB="0"/>
                </a:tc>
                <a:tc>
                  <a:txBody>
                    <a:bodyPr/>
                    <a:lstStyle/>
                    <a:p>
                      <a:pPr algn="ctr">
                        <a:lnSpc>
                          <a:spcPct val="115000"/>
                        </a:lnSpc>
                        <a:spcAft>
                          <a:spcPts val="0"/>
                        </a:spcAft>
                      </a:pPr>
                      <a:r>
                        <a:rPr lang="ro-RO" sz="2200" b="1" i="0">
                          <a:latin typeface="Calibri" pitchFamily="34" charset="0"/>
                          <a:ea typeface="Times New Roman"/>
                          <a:cs typeface="Times New Roman"/>
                        </a:rPr>
                        <a:t>Comunicare transmisă prin intermediul poștei</a:t>
                      </a:r>
                      <a:endParaRPr lang="ro-RO" sz="2200" i="1">
                        <a:latin typeface="Calibri" pitchFamily="34" charset="0"/>
                        <a:ea typeface="Times New Roman"/>
                        <a:cs typeface="Times New Roman"/>
                      </a:endParaRPr>
                    </a:p>
                  </a:txBody>
                  <a:tcPr marL="68580" marR="68580" marT="0" marB="0"/>
                </a:tc>
                <a:extLst>
                  <a:ext uri="{0D108BD9-81ED-4DB2-BD59-A6C34878D82A}">
                    <a16:rowId xmlns:a16="http://schemas.microsoft.com/office/drawing/2014/main" val="10000"/>
                  </a:ext>
                </a:extLst>
              </a:tr>
              <a:tr h="1280869">
                <a:tc>
                  <a:txBody>
                    <a:bodyPr/>
                    <a:lstStyle/>
                    <a:p>
                      <a:pPr algn="ctr">
                        <a:lnSpc>
                          <a:spcPct val="115000"/>
                        </a:lnSpc>
                        <a:spcAft>
                          <a:spcPts val="0"/>
                        </a:spcAft>
                      </a:pPr>
                      <a:r>
                        <a:rPr lang="ro-RO" sz="2200" i="0" dirty="0">
                          <a:latin typeface="Calibri" pitchFamily="34" charset="0"/>
                          <a:ea typeface="Times New Roman"/>
                          <a:cs typeface="Times New Roman"/>
                        </a:rPr>
                        <a:t>&lt;  2,3 mln lei bunuri/ servicii și 90 mln lei lucrări</a:t>
                      </a:r>
                      <a:endParaRPr lang="ro-RO" sz="2200" i="1" dirty="0">
                        <a:latin typeface="Calibri" pitchFamily="34" charset="0"/>
                        <a:ea typeface="Times New Roman"/>
                        <a:cs typeface="Times New Roman"/>
                      </a:endParaRPr>
                    </a:p>
                  </a:txBody>
                  <a:tcPr marL="68580" marR="68580" marT="0" marB="0"/>
                </a:tc>
                <a:tc>
                  <a:txBody>
                    <a:bodyPr/>
                    <a:lstStyle/>
                    <a:p>
                      <a:pPr algn="ctr">
                        <a:lnSpc>
                          <a:spcPct val="115000"/>
                        </a:lnSpc>
                        <a:spcAft>
                          <a:spcPts val="0"/>
                        </a:spcAft>
                      </a:pPr>
                      <a:endParaRPr lang="ro-RO" sz="2200" i="0" dirty="0" smtClean="0">
                        <a:latin typeface="Calibri" pitchFamily="34" charset="0"/>
                        <a:ea typeface="Times New Roman"/>
                        <a:cs typeface="Times New Roman"/>
                      </a:endParaRPr>
                    </a:p>
                    <a:p>
                      <a:pPr algn="ctr">
                        <a:lnSpc>
                          <a:spcPct val="115000"/>
                        </a:lnSpc>
                        <a:spcAft>
                          <a:spcPts val="0"/>
                        </a:spcAft>
                      </a:pPr>
                      <a:r>
                        <a:rPr lang="ro-RO" sz="2200" i="0" dirty="0" smtClean="0">
                          <a:latin typeface="Calibri" pitchFamily="34" charset="0"/>
                          <a:ea typeface="Times New Roman"/>
                          <a:cs typeface="Times New Roman"/>
                        </a:rPr>
                        <a:t>6 </a:t>
                      </a:r>
                      <a:r>
                        <a:rPr lang="ro-RO" sz="2200" i="0" dirty="0">
                          <a:latin typeface="Calibri" pitchFamily="34" charset="0"/>
                          <a:ea typeface="Times New Roman"/>
                          <a:cs typeface="Times New Roman"/>
                        </a:rPr>
                        <a:t>zile</a:t>
                      </a:r>
                      <a:endParaRPr lang="ro-RO" sz="2200" i="1" dirty="0">
                        <a:latin typeface="Calibri" pitchFamily="34" charset="0"/>
                        <a:ea typeface="Times New Roman"/>
                        <a:cs typeface="Times New Roman"/>
                      </a:endParaRPr>
                    </a:p>
                  </a:txBody>
                  <a:tcPr marL="68580" marR="68580" marT="0" marB="0"/>
                </a:tc>
                <a:tc>
                  <a:txBody>
                    <a:bodyPr/>
                    <a:lstStyle/>
                    <a:p>
                      <a:pPr algn="ctr">
                        <a:lnSpc>
                          <a:spcPct val="115000"/>
                        </a:lnSpc>
                        <a:spcAft>
                          <a:spcPts val="0"/>
                        </a:spcAft>
                      </a:pPr>
                      <a:endParaRPr lang="ro-RO" sz="2200" i="0" dirty="0" smtClean="0">
                        <a:latin typeface="Calibri" pitchFamily="34" charset="0"/>
                        <a:ea typeface="Times New Roman"/>
                        <a:cs typeface="Times New Roman"/>
                      </a:endParaRPr>
                    </a:p>
                    <a:p>
                      <a:pPr algn="ctr">
                        <a:lnSpc>
                          <a:spcPct val="115000"/>
                        </a:lnSpc>
                        <a:spcAft>
                          <a:spcPts val="0"/>
                        </a:spcAft>
                      </a:pPr>
                      <a:r>
                        <a:rPr lang="ro-RO" sz="2200" i="0" dirty="0" smtClean="0">
                          <a:latin typeface="Calibri" pitchFamily="34" charset="0"/>
                          <a:ea typeface="Times New Roman"/>
                          <a:cs typeface="Times New Roman"/>
                        </a:rPr>
                        <a:t>11 </a:t>
                      </a:r>
                      <a:r>
                        <a:rPr lang="ro-RO" sz="2200" i="0" dirty="0">
                          <a:latin typeface="Calibri" pitchFamily="34" charset="0"/>
                          <a:ea typeface="Times New Roman"/>
                          <a:cs typeface="Times New Roman"/>
                        </a:rPr>
                        <a:t>zile</a:t>
                      </a:r>
                      <a:endParaRPr lang="ro-RO" sz="2200" i="1" dirty="0">
                        <a:latin typeface="Calibri" pitchFamily="34" charset="0"/>
                        <a:ea typeface="Times New Roman"/>
                        <a:cs typeface="Times New Roman"/>
                      </a:endParaRPr>
                    </a:p>
                  </a:txBody>
                  <a:tcPr marL="68580" marR="68580" marT="0" marB="0"/>
                </a:tc>
                <a:extLst>
                  <a:ext uri="{0D108BD9-81ED-4DB2-BD59-A6C34878D82A}">
                    <a16:rowId xmlns:a16="http://schemas.microsoft.com/office/drawing/2014/main" val="10001"/>
                  </a:ext>
                </a:extLst>
              </a:tr>
              <a:tr h="1280869">
                <a:tc>
                  <a:txBody>
                    <a:bodyPr/>
                    <a:lstStyle/>
                    <a:p>
                      <a:pPr algn="ctr">
                        <a:lnSpc>
                          <a:spcPct val="115000"/>
                        </a:lnSpc>
                        <a:spcAft>
                          <a:spcPts val="0"/>
                        </a:spcAft>
                      </a:pPr>
                      <a:r>
                        <a:rPr lang="ro-RO" sz="2200" i="0">
                          <a:latin typeface="Calibri" pitchFamily="34" charset="0"/>
                          <a:ea typeface="Times New Roman"/>
                          <a:cs typeface="Times New Roman"/>
                        </a:rPr>
                        <a:t>≥ 2,3 mln lei bunuri/ servicii și 90 mln lei lucrări</a:t>
                      </a:r>
                      <a:endParaRPr lang="ro-RO" sz="2200" i="1">
                        <a:latin typeface="Calibri" pitchFamily="34" charset="0"/>
                        <a:ea typeface="Times New Roman"/>
                        <a:cs typeface="Times New Roman"/>
                      </a:endParaRPr>
                    </a:p>
                  </a:txBody>
                  <a:tcPr marL="68580" marR="68580" marT="0" marB="0"/>
                </a:tc>
                <a:tc>
                  <a:txBody>
                    <a:bodyPr/>
                    <a:lstStyle/>
                    <a:p>
                      <a:pPr algn="ctr">
                        <a:lnSpc>
                          <a:spcPct val="115000"/>
                        </a:lnSpc>
                        <a:spcAft>
                          <a:spcPts val="0"/>
                        </a:spcAft>
                      </a:pPr>
                      <a:endParaRPr lang="ro-RO" sz="2200" i="0" dirty="0" smtClean="0">
                        <a:latin typeface="Calibri" pitchFamily="34" charset="0"/>
                        <a:ea typeface="Times New Roman"/>
                        <a:cs typeface="Times New Roman"/>
                      </a:endParaRPr>
                    </a:p>
                    <a:p>
                      <a:pPr algn="ctr">
                        <a:lnSpc>
                          <a:spcPct val="115000"/>
                        </a:lnSpc>
                        <a:spcAft>
                          <a:spcPts val="0"/>
                        </a:spcAft>
                      </a:pPr>
                      <a:r>
                        <a:rPr lang="ro-RO" sz="2200" i="0" dirty="0" smtClean="0">
                          <a:latin typeface="Calibri" pitchFamily="34" charset="0"/>
                          <a:ea typeface="Times New Roman"/>
                          <a:cs typeface="Times New Roman"/>
                        </a:rPr>
                        <a:t>11 </a:t>
                      </a:r>
                      <a:r>
                        <a:rPr lang="ro-RO" sz="2200" i="0" dirty="0">
                          <a:latin typeface="Calibri" pitchFamily="34" charset="0"/>
                          <a:ea typeface="Times New Roman"/>
                          <a:cs typeface="Times New Roman"/>
                        </a:rPr>
                        <a:t>zile</a:t>
                      </a:r>
                      <a:endParaRPr lang="ro-RO" sz="2200" i="1" dirty="0">
                        <a:latin typeface="Calibri" pitchFamily="34" charset="0"/>
                        <a:ea typeface="Times New Roman"/>
                        <a:cs typeface="Times New Roman"/>
                      </a:endParaRPr>
                    </a:p>
                  </a:txBody>
                  <a:tcPr marL="68580" marR="68580" marT="0" marB="0"/>
                </a:tc>
                <a:tc>
                  <a:txBody>
                    <a:bodyPr/>
                    <a:lstStyle/>
                    <a:p>
                      <a:pPr algn="ctr">
                        <a:lnSpc>
                          <a:spcPct val="115000"/>
                        </a:lnSpc>
                        <a:spcAft>
                          <a:spcPts val="0"/>
                        </a:spcAft>
                      </a:pPr>
                      <a:endParaRPr lang="ro-RO" sz="2200" i="0" dirty="0" smtClean="0">
                        <a:latin typeface="Calibri" pitchFamily="34" charset="0"/>
                        <a:ea typeface="Times New Roman"/>
                        <a:cs typeface="Times New Roman"/>
                      </a:endParaRPr>
                    </a:p>
                    <a:p>
                      <a:pPr algn="ctr">
                        <a:lnSpc>
                          <a:spcPct val="115000"/>
                        </a:lnSpc>
                        <a:spcAft>
                          <a:spcPts val="0"/>
                        </a:spcAft>
                      </a:pPr>
                      <a:r>
                        <a:rPr lang="ro-RO" sz="2200" i="0" dirty="0" smtClean="0">
                          <a:latin typeface="Calibri" pitchFamily="34" charset="0"/>
                          <a:ea typeface="Times New Roman"/>
                          <a:cs typeface="Times New Roman"/>
                        </a:rPr>
                        <a:t>16 </a:t>
                      </a:r>
                      <a:r>
                        <a:rPr lang="ro-RO" sz="2200" i="0" dirty="0">
                          <a:latin typeface="Calibri" pitchFamily="34" charset="0"/>
                          <a:ea typeface="Times New Roman"/>
                          <a:cs typeface="Times New Roman"/>
                        </a:rPr>
                        <a:t>zile</a:t>
                      </a:r>
                      <a:endParaRPr lang="ro-RO" sz="2200" i="1" dirty="0">
                        <a:latin typeface="Calibri" pitchFamily="34" charset="0"/>
                        <a:ea typeface="Times New Roman"/>
                        <a:cs typeface="Times New Roman"/>
                      </a:endParaRPr>
                    </a:p>
                  </a:txBody>
                  <a:tcPr marL="68580" marR="68580" marT="0" marB="0"/>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Nadejda Tanasov</a:t>
            </a:r>
            <a:endParaRPr lang="de-DE" dirty="0"/>
          </a:p>
        </p:txBody>
      </p:sp>
      <p:sp>
        <p:nvSpPr>
          <p:cNvPr id="26" name="Прямоугольник 8"/>
          <p:cNvSpPr/>
          <p:nvPr/>
        </p:nvSpPr>
        <p:spPr>
          <a:xfrm>
            <a:off x="203200" y="1915886"/>
            <a:ext cx="8766629" cy="5324535"/>
          </a:xfrm>
          <a:prstGeom prst="rect">
            <a:avLst/>
          </a:prstGeom>
        </p:spPr>
        <p:txBody>
          <a:bodyPr wrap="square">
            <a:spAutoFit/>
          </a:bodyPr>
          <a:lstStyle/>
          <a:p>
            <a:pPr indent="536575" algn="just">
              <a:spcBef>
                <a:spcPts val="0"/>
              </a:spcBef>
            </a:pPr>
            <a:r>
              <a:rPr lang="ro-RO" b="0" dirty="0" smtClean="0">
                <a:solidFill>
                  <a:schemeClr val="tx1"/>
                </a:solidFill>
                <a:latin typeface="Calibri" pitchFamily="34" charset="0"/>
              </a:rPr>
              <a:t>Respectarea termenilor de așteptare este</a:t>
            </a:r>
            <a:r>
              <a:rPr lang="ro-RO" dirty="0" smtClean="0">
                <a:solidFill>
                  <a:schemeClr val="tx1"/>
                </a:solidFill>
                <a:latin typeface="Calibri" pitchFamily="34" charset="0"/>
              </a:rPr>
              <a:t> facultativă </a:t>
            </a:r>
            <a:r>
              <a:rPr lang="ro-RO" b="0" dirty="0" smtClean="0">
                <a:solidFill>
                  <a:schemeClr val="tx1"/>
                </a:solidFill>
                <a:latin typeface="Calibri" pitchFamily="34" charset="0"/>
              </a:rPr>
              <a:t>în cazurile:</a:t>
            </a:r>
            <a:endParaRPr lang="ro-RO" b="0" i="1" dirty="0" smtClean="0">
              <a:solidFill>
                <a:schemeClr val="tx1"/>
              </a:solidFill>
              <a:latin typeface="Calibri" pitchFamily="34" charset="0"/>
            </a:endParaRPr>
          </a:p>
          <a:p>
            <a:pPr lvl="0" indent="536575" algn="just">
              <a:spcBef>
                <a:spcPts val="0"/>
              </a:spcBef>
              <a:buFont typeface="+mj-lt"/>
              <a:buAutoNum type="arabicPeriod"/>
            </a:pPr>
            <a:r>
              <a:rPr lang="ro-RO" b="0" dirty="0" smtClean="0">
                <a:solidFill>
                  <a:schemeClr val="tx1"/>
                </a:solidFill>
                <a:latin typeface="Calibri" pitchFamily="34" charset="0"/>
              </a:rPr>
              <a:t>Atunci când contractul de achiziții publice este atribuit în urma desfăşurării procedurii de negociere fără publicarea prealabilă a unui anunţ de participare; </a:t>
            </a:r>
            <a:endParaRPr lang="ro-RO" b="0" i="1" dirty="0" smtClean="0">
              <a:solidFill>
                <a:schemeClr val="tx1"/>
              </a:solidFill>
              <a:latin typeface="Calibri" pitchFamily="34" charset="0"/>
            </a:endParaRPr>
          </a:p>
          <a:p>
            <a:pPr lvl="0" indent="536575" algn="just">
              <a:spcBef>
                <a:spcPts val="0"/>
              </a:spcBef>
              <a:buFont typeface="+mj-lt"/>
              <a:buAutoNum type="arabicPeriod"/>
            </a:pPr>
            <a:r>
              <a:rPr lang="ro-RO" b="0" dirty="0" smtClean="0">
                <a:solidFill>
                  <a:schemeClr val="tx1"/>
                </a:solidFill>
                <a:latin typeface="Calibri" pitchFamily="34" charset="0"/>
              </a:rPr>
              <a:t>Atunci când contractul de achiziții publice/acordul-cadru respectiv urmează să fie încheiat cu un OE care a fost singurul ofertant la procedura de atribuire şi nu există alţi OE implicaţi în respectiva procedură de atribuire; </a:t>
            </a:r>
            <a:endParaRPr lang="ro-RO" b="0" i="1" dirty="0" smtClean="0">
              <a:solidFill>
                <a:schemeClr val="tx1"/>
              </a:solidFill>
              <a:latin typeface="Calibri" pitchFamily="34" charset="0"/>
            </a:endParaRPr>
          </a:p>
          <a:p>
            <a:pPr lvl="0" indent="536575" algn="just">
              <a:spcBef>
                <a:spcPts val="0"/>
              </a:spcBef>
              <a:buFont typeface="+mj-lt"/>
              <a:buAutoNum type="arabicPeriod"/>
            </a:pPr>
            <a:r>
              <a:rPr lang="ro-RO" b="0" dirty="0" smtClean="0">
                <a:solidFill>
                  <a:schemeClr val="tx1"/>
                </a:solidFill>
                <a:latin typeface="Calibri" pitchFamily="34" charset="0"/>
              </a:rPr>
              <a:t>Atunci când este atribuit un contract subsecvent unui acord-cadru sau ca urmare a utilizării unui sistem dinamic de achiziţie.</a:t>
            </a:r>
          </a:p>
          <a:p>
            <a:pPr indent="536575" algn="just">
              <a:spcBef>
                <a:spcPts val="1200"/>
              </a:spcBef>
            </a:pPr>
            <a:r>
              <a:rPr lang="ro-RO" b="0" i="1" dirty="0" smtClean="0">
                <a:solidFill>
                  <a:schemeClr val="tx1"/>
                </a:solidFill>
                <a:latin typeface="Calibri" pitchFamily="34" charset="0"/>
              </a:rPr>
              <a:t>Contractele de achiziții publice/acordurile-cadru încheiate înainte de împlinirea termenelor de mai sus, sânt lovite de nulitate, ceea ce înseamnă că ele nu au putere juridică, iar executarea contractului de achiziție în aceste condiții este ilegală.</a:t>
            </a:r>
          </a:p>
          <a:p>
            <a:pPr marL="457200" lvl="0" indent="-457200" algn="just">
              <a:spcBef>
                <a:spcPts val="0"/>
              </a:spcBef>
            </a:pPr>
            <a:endParaRPr lang="ro-RO" b="0" i="1" dirty="0">
              <a:solidFill>
                <a:schemeClr val="tx1"/>
              </a:solidFill>
              <a:latin typeface="Calibri" pitchFamily="34" charset="0"/>
            </a:endParaRPr>
          </a:p>
        </p:txBody>
      </p:sp>
      <p:sp>
        <p:nvSpPr>
          <p:cNvPr id="11" name="Rectangle 10"/>
          <p:cNvSpPr/>
          <p:nvPr/>
        </p:nvSpPr>
        <p:spPr>
          <a:xfrm>
            <a:off x="0" y="1480457"/>
            <a:ext cx="9144000" cy="461665"/>
          </a:xfrm>
          <a:prstGeom prst="rect">
            <a:avLst/>
          </a:prstGeom>
        </p:spPr>
        <p:txBody>
          <a:bodyPr wrap="square">
            <a:spAutoFit/>
          </a:bodyPr>
          <a:lstStyle/>
          <a:p>
            <a:pPr lvl="0" algn="ctr"/>
            <a:r>
              <a:rPr lang="ro-RO" sz="2400" i="1" dirty="0" smtClean="0">
                <a:solidFill>
                  <a:schemeClr val="tx1"/>
                </a:solidFill>
                <a:latin typeface="Calibri" pitchFamily="34" charset="0"/>
                <a:cs typeface="Times New Roman" pitchFamily="18" charset="0"/>
              </a:rPr>
              <a:t>Termenii de așteptare (3)</a:t>
            </a:r>
            <a:endParaRPr lang="ro-RO" sz="2400" i="1" dirty="0">
              <a:solidFill>
                <a:schemeClr val="tx1"/>
              </a:solidFill>
              <a:latin typeface="Calibri" pitchFamily="34" charset="0"/>
              <a:cs typeface="Times New Roman" pitchFamily="18"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Nadejda Tanasov</a:t>
            </a:r>
            <a:endParaRPr lang="de-DE" dirty="0"/>
          </a:p>
        </p:txBody>
      </p:sp>
      <p:sp>
        <p:nvSpPr>
          <p:cNvPr id="26" name="Прямоугольник 8"/>
          <p:cNvSpPr/>
          <p:nvPr/>
        </p:nvSpPr>
        <p:spPr>
          <a:xfrm>
            <a:off x="203200" y="1915886"/>
            <a:ext cx="8766629" cy="4462760"/>
          </a:xfrm>
          <a:prstGeom prst="rect">
            <a:avLst/>
          </a:prstGeom>
        </p:spPr>
        <p:txBody>
          <a:bodyPr wrap="square">
            <a:spAutoFit/>
          </a:bodyPr>
          <a:lstStyle/>
          <a:p>
            <a:pPr indent="536575" algn="just">
              <a:spcBef>
                <a:spcPts val="600"/>
              </a:spcBef>
            </a:pPr>
            <a:r>
              <a:rPr lang="ro-RO" b="0" dirty="0" smtClean="0">
                <a:solidFill>
                  <a:schemeClr val="tx1"/>
                </a:solidFill>
                <a:latin typeface="Calibri" pitchFamily="34" charset="0"/>
              </a:rPr>
              <a:t>După expirarea termenului de așteptare, contractul de achiziții publice va fi semnat de către OE câștigător în termen de </a:t>
            </a:r>
            <a:r>
              <a:rPr lang="ro-RO" dirty="0" smtClean="0">
                <a:solidFill>
                  <a:schemeClr val="tx1"/>
                </a:solidFill>
                <a:latin typeface="Calibri" pitchFamily="34" charset="0"/>
              </a:rPr>
              <a:t>maxim 10 zile</a:t>
            </a:r>
            <a:r>
              <a:rPr lang="ro-RO" b="0" dirty="0" smtClean="0">
                <a:solidFill>
                  <a:schemeClr val="tx1"/>
                </a:solidFill>
                <a:latin typeface="Calibri" pitchFamily="34" charset="0"/>
              </a:rPr>
              <a:t>.</a:t>
            </a:r>
          </a:p>
          <a:p>
            <a:pPr indent="536575" algn="just">
              <a:spcBef>
                <a:spcPts val="600"/>
              </a:spcBef>
            </a:pPr>
            <a:r>
              <a:rPr lang="ro-RO" b="0" dirty="0" smtClean="0">
                <a:solidFill>
                  <a:schemeClr val="tx1"/>
                </a:solidFill>
                <a:latin typeface="Calibri" pitchFamily="34" charset="0"/>
              </a:rPr>
              <a:t>În cazul în care, ofertantul care a primit comunicarea de acceptare a ofertei nu a semnat contractul de achiziţii publice sau nu a prezentat garanţia de bună execuţie a contractului (dacă s-a solicitat), acesta pierde garanția pentru ofertă (dacă s-a solicitat), iar procedura se finalizează astfel:</a:t>
            </a:r>
            <a:endParaRPr lang="ro-RO" b="0" i="1" dirty="0" smtClean="0">
              <a:solidFill>
                <a:schemeClr val="tx1"/>
              </a:solidFill>
              <a:latin typeface="Calibri" pitchFamily="34" charset="0"/>
            </a:endParaRPr>
          </a:p>
          <a:p>
            <a:pPr lvl="0" indent="536575" algn="just">
              <a:spcBef>
                <a:spcPts val="600"/>
              </a:spcBef>
              <a:buFont typeface="Wingdings" pitchFamily="2" charset="2"/>
              <a:buChar char="ü"/>
            </a:pPr>
            <a:r>
              <a:rPr lang="ro-RO" b="0" dirty="0" smtClean="0">
                <a:solidFill>
                  <a:schemeClr val="tx1"/>
                </a:solidFill>
                <a:latin typeface="Calibri" pitchFamily="34" charset="0"/>
              </a:rPr>
              <a:t> Selectarea altei oferte câştigătoare dintre ofertele rămase în vigoare; sau</a:t>
            </a:r>
            <a:endParaRPr lang="ro-RO" b="0" i="1" dirty="0" smtClean="0">
              <a:solidFill>
                <a:schemeClr val="tx1"/>
              </a:solidFill>
              <a:latin typeface="Calibri" pitchFamily="34" charset="0"/>
            </a:endParaRPr>
          </a:p>
          <a:p>
            <a:pPr lvl="0" indent="536575" algn="just">
              <a:spcBef>
                <a:spcPts val="600"/>
              </a:spcBef>
              <a:buFont typeface="Wingdings" pitchFamily="2" charset="2"/>
              <a:buChar char="ü"/>
            </a:pPr>
            <a:r>
              <a:rPr lang="ro-RO" b="0" dirty="0" smtClean="0">
                <a:solidFill>
                  <a:schemeClr val="tx1"/>
                </a:solidFill>
                <a:latin typeface="Calibri" pitchFamily="34" charset="0"/>
              </a:rPr>
              <a:t> Anularea procedurii de achiziție.</a:t>
            </a:r>
          </a:p>
          <a:p>
            <a:pPr indent="536575" algn="just">
              <a:spcBef>
                <a:spcPts val="600"/>
              </a:spcBef>
            </a:pPr>
            <a:r>
              <a:rPr lang="ro-RO" b="0" dirty="0" smtClean="0">
                <a:solidFill>
                  <a:schemeClr val="tx1"/>
                </a:solidFill>
                <a:latin typeface="Calibri" pitchFamily="34" charset="0"/>
              </a:rPr>
              <a:t>Oferta care a fost stabilită câştigătoare nu poate fi modificată. Preţurile unitare din ofertă sînt ferme şi nu pot fi schimbate pe toată durata execuţiei contractului. </a:t>
            </a:r>
            <a:endParaRPr lang="ro-RO" b="0" i="1" dirty="0" smtClean="0">
              <a:solidFill>
                <a:schemeClr val="tx1"/>
              </a:solidFill>
              <a:latin typeface="Calibri" pitchFamily="34" charset="0"/>
            </a:endParaRPr>
          </a:p>
        </p:txBody>
      </p:sp>
      <p:sp>
        <p:nvSpPr>
          <p:cNvPr id="11" name="Rectangle 10"/>
          <p:cNvSpPr/>
          <p:nvPr/>
        </p:nvSpPr>
        <p:spPr>
          <a:xfrm>
            <a:off x="0" y="1480457"/>
            <a:ext cx="9144000" cy="461665"/>
          </a:xfrm>
          <a:prstGeom prst="rect">
            <a:avLst/>
          </a:prstGeom>
        </p:spPr>
        <p:txBody>
          <a:bodyPr wrap="square">
            <a:spAutoFit/>
          </a:bodyPr>
          <a:lstStyle/>
          <a:p>
            <a:pPr lvl="0" algn="ctr"/>
            <a:r>
              <a:rPr lang="ro-RO" sz="2400" i="1" dirty="0" smtClean="0">
                <a:solidFill>
                  <a:schemeClr val="tx1"/>
                </a:solidFill>
                <a:latin typeface="Calibri" pitchFamily="34" charset="0"/>
                <a:cs typeface="Times New Roman" pitchFamily="18" charset="0"/>
              </a:rPr>
              <a:t>Încheierea contractului de achiziții publice</a:t>
            </a:r>
            <a:endParaRPr lang="ro-RO" sz="2400" i="1" dirty="0">
              <a:solidFill>
                <a:schemeClr val="tx1"/>
              </a:solidFill>
              <a:latin typeface="Calibri" pitchFamily="34" charset="0"/>
              <a:cs typeface="Times New Roman" pitchFamily="18"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Nadejda Tanasov</a:t>
            </a:r>
            <a:endParaRPr lang="de-DE" dirty="0"/>
          </a:p>
        </p:txBody>
      </p:sp>
      <p:sp>
        <p:nvSpPr>
          <p:cNvPr id="26" name="Прямоугольник 8"/>
          <p:cNvSpPr/>
          <p:nvPr/>
        </p:nvSpPr>
        <p:spPr>
          <a:xfrm>
            <a:off x="203200" y="1915886"/>
            <a:ext cx="8766629" cy="4801314"/>
          </a:xfrm>
          <a:prstGeom prst="rect">
            <a:avLst/>
          </a:prstGeom>
        </p:spPr>
        <p:txBody>
          <a:bodyPr wrap="square">
            <a:spAutoFit/>
          </a:bodyPr>
          <a:lstStyle/>
          <a:p>
            <a:pPr indent="536575" algn="just">
              <a:spcBef>
                <a:spcPts val="600"/>
              </a:spcBef>
            </a:pPr>
            <a:r>
              <a:rPr lang="ro-RO" b="0" dirty="0" smtClean="0">
                <a:solidFill>
                  <a:schemeClr val="tx1"/>
                </a:solidFill>
                <a:latin typeface="Calibri" pitchFamily="34" charset="0"/>
              </a:rPr>
              <a:t>AC</a:t>
            </a:r>
            <a:r>
              <a:rPr lang="vi-VN" b="0" dirty="0" smtClean="0">
                <a:solidFill>
                  <a:schemeClr val="tx1"/>
                </a:solidFill>
                <a:latin typeface="Calibri" pitchFamily="34" charset="0"/>
              </a:rPr>
              <a:t>, din proprie inițiativă, </a:t>
            </a:r>
            <a:r>
              <a:rPr lang="vi-VN" dirty="0" smtClean="0">
                <a:solidFill>
                  <a:schemeClr val="tx1"/>
                </a:solidFill>
                <a:latin typeface="Calibri" pitchFamily="34" charset="0"/>
              </a:rPr>
              <a:t>va anula </a:t>
            </a:r>
            <a:r>
              <a:rPr lang="vi-VN" b="0" dirty="0" smtClean="0">
                <a:solidFill>
                  <a:schemeClr val="tx1"/>
                </a:solidFill>
                <a:latin typeface="Calibri" pitchFamily="34" charset="0"/>
              </a:rPr>
              <a:t>procedura de atribuire a contractului de achiziţii publice, dacă ia această decizie înainte de data transmiterii comunicării</a:t>
            </a:r>
            <a:r>
              <a:rPr lang="vi-VN" dirty="0" smtClean="0">
                <a:solidFill>
                  <a:schemeClr val="tx1"/>
                </a:solidFill>
                <a:latin typeface="Calibri" pitchFamily="34" charset="0"/>
              </a:rPr>
              <a:t> </a:t>
            </a:r>
            <a:r>
              <a:rPr lang="vi-VN" b="0" dirty="0" smtClean="0">
                <a:solidFill>
                  <a:schemeClr val="tx1"/>
                </a:solidFill>
                <a:latin typeface="Calibri" pitchFamily="34" charset="0"/>
              </a:rPr>
              <a:t>privind rezultatul aplicării procedurii de achiziţie publică, în următoarele </a:t>
            </a:r>
            <a:r>
              <a:rPr lang="vi-VN" dirty="0" smtClean="0">
                <a:solidFill>
                  <a:schemeClr val="tx1"/>
                </a:solidFill>
                <a:latin typeface="Calibri" pitchFamily="34" charset="0"/>
              </a:rPr>
              <a:t>cazuri</a:t>
            </a:r>
            <a:r>
              <a:rPr lang="vi-VN" b="0" dirty="0" smtClean="0">
                <a:solidFill>
                  <a:schemeClr val="tx1"/>
                </a:solidFill>
                <a:latin typeface="Calibri" pitchFamily="34" charset="0"/>
              </a:rPr>
              <a:t>:</a:t>
            </a:r>
            <a:endParaRPr lang="ro-RO" b="0" dirty="0" smtClean="0">
              <a:solidFill>
                <a:schemeClr val="tx1"/>
              </a:solidFill>
              <a:latin typeface="Calibri" pitchFamily="34" charset="0"/>
              <a:cs typeface="Times New Roman" pitchFamily="18" charset="0"/>
            </a:endParaRPr>
          </a:p>
          <a:p>
            <a:pPr indent="536575" algn="just">
              <a:spcBef>
                <a:spcPts val="600"/>
              </a:spcBef>
            </a:pPr>
            <a:r>
              <a:rPr lang="vi-VN" b="0" dirty="0" smtClean="0">
                <a:solidFill>
                  <a:schemeClr val="tx1"/>
                </a:solidFill>
                <a:latin typeface="Calibri" pitchFamily="34" charset="0"/>
                <a:cs typeface="Times New Roman" pitchFamily="18" charset="0"/>
              </a:rPr>
              <a:t>a)</a:t>
            </a:r>
            <a:r>
              <a:rPr lang="ro-RO" b="0" dirty="0" smtClean="0">
                <a:solidFill>
                  <a:schemeClr val="tx1"/>
                </a:solidFill>
                <a:latin typeface="Calibri" pitchFamily="34" charset="0"/>
                <a:cs typeface="Times New Roman" pitchFamily="18" charset="0"/>
              </a:rPr>
              <a:t> </a:t>
            </a:r>
            <a:r>
              <a:rPr lang="vi-VN" b="0" dirty="0" smtClean="0">
                <a:solidFill>
                  <a:schemeClr val="tx1"/>
                </a:solidFill>
                <a:latin typeface="Calibri" pitchFamily="34" charset="0"/>
                <a:cs typeface="Times New Roman" pitchFamily="18" charset="0"/>
              </a:rPr>
              <a:t>nu a fost posibilă asigurarea unui nivel satisfăcător al concurenţei și numărul de ofertanţi/candidaţi este mai mic dec</a:t>
            </a:r>
            <a:r>
              <a:rPr lang="ro-RO" b="0" dirty="0" smtClean="0">
                <a:solidFill>
                  <a:schemeClr val="tx1"/>
                </a:solidFill>
                <a:latin typeface="Calibri" pitchFamily="34" charset="0"/>
                <a:cs typeface="Times New Roman" pitchFamily="18" charset="0"/>
              </a:rPr>
              <a:t>â</a:t>
            </a:r>
            <a:r>
              <a:rPr lang="vi-VN" b="0" dirty="0" smtClean="0">
                <a:solidFill>
                  <a:schemeClr val="tx1"/>
                </a:solidFill>
                <a:latin typeface="Calibri" pitchFamily="34" charset="0"/>
                <a:cs typeface="Times New Roman" pitchFamily="18" charset="0"/>
              </a:rPr>
              <a:t>t numărul minim prevăzut pentru fiecare procedură;</a:t>
            </a:r>
            <a:endParaRPr lang="ro-RO" b="0" dirty="0" smtClean="0">
              <a:solidFill>
                <a:schemeClr val="tx1"/>
              </a:solidFill>
              <a:latin typeface="Calibri" pitchFamily="34" charset="0"/>
              <a:cs typeface="Times New Roman" pitchFamily="18" charset="0"/>
            </a:endParaRPr>
          </a:p>
          <a:p>
            <a:pPr indent="536575" algn="just">
              <a:spcBef>
                <a:spcPts val="600"/>
              </a:spcBef>
            </a:pPr>
            <a:r>
              <a:rPr lang="vi-VN" b="0" dirty="0" smtClean="0">
                <a:solidFill>
                  <a:schemeClr val="tx1"/>
                </a:solidFill>
                <a:latin typeface="Calibri" pitchFamily="34" charset="0"/>
                <a:cs typeface="Times New Roman" pitchFamily="18" charset="0"/>
              </a:rPr>
              <a:t>b) niciunul dintre ofertanţi nu a întrunit condiţiile de calificare prevăzute în documentaţia de atribuire; </a:t>
            </a:r>
            <a:endParaRPr lang="ro-RO" b="0" dirty="0" smtClean="0">
              <a:solidFill>
                <a:schemeClr val="tx1"/>
              </a:solidFill>
              <a:latin typeface="Calibri" pitchFamily="34" charset="0"/>
              <a:cs typeface="Times New Roman" pitchFamily="18" charset="0"/>
            </a:endParaRPr>
          </a:p>
          <a:p>
            <a:pPr indent="536575" algn="just">
              <a:spcBef>
                <a:spcPts val="600"/>
              </a:spcBef>
            </a:pPr>
            <a:r>
              <a:rPr lang="vi-VN" b="0" dirty="0" smtClean="0">
                <a:solidFill>
                  <a:schemeClr val="tx1"/>
                </a:solidFill>
                <a:latin typeface="Calibri" pitchFamily="34" charset="0"/>
                <a:cs typeface="Times New Roman" pitchFamily="18" charset="0"/>
              </a:rPr>
              <a:t>c) în cazul achiziţiilor publice de lucrări, valoarea totală a fiecărei oferte este:</a:t>
            </a:r>
            <a:endParaRPr lang="ro-RO" b="0" dirty="0" smtClean="0">
              <a:solidFill>
                <a:schemeClr val="tx1"/>
              </a:solidFill>
              <a:latin typeface="Calibri" pitchFamily="34" charset="0"/>
              <a:cs typeface="Times New Roman" pitchFamily="18" charset="0"/>
            </a:endParaRPr>
          </a:p>
          <a:p>
            <a:pPr indent="536575" algn="just">
              <a:spcBef>
                <a:spcPts val="600"/>
              </a:spcBef>
            </a:pPr>
            <a:r>
              <a:rPr lang="vi-VN" b="0" dirty="0" smtClean="0">
                <a:solidFill>
                  <a:schemeClr val="tx1"/>
                </a:solidFill>
                <a:latin typeface="Calibri" pitchFamily="34" charset="0"/>
                <a:cs typeface="Times New Roman" pitchFamily="18" charset="0"/>
              </a:rPr>
              <a:t>– mai mare cu cel puțin 15% dec</a:t>
            </a:r>
            <a:r>
              <a:rPr lang="ro-RO" b="0" dirty="0" smtClean="0">
                <a:solidFill>
                  <a:schemeClr val="tx1"/>
                </a:solidFill>
                <a:latin typeface="Calibri" pitchFamily="34" charset="0"/>
                <a:cs typeface="Times New Roman" pitchFamily="18" charset="0"/>
              </a:rPr>
              <a:t>â</a:t>
            </a:r>
            <a:r>
              <a:rPr lang="vi-VN" b="0" dirty="0" smtClean="0">
                <a:solidFill>
                  <a:schemeClr val="tx1"/>
                </a:solidFill>
                <a:latin typeface="Calibri" pitchFamily="34" charset="0"/>
                <a:cs typeface="Times New Roman" pitchFamily="18" charset="0"/>
              </a:rPr>
              <a:t>t valoarea estimată a lucrărilor, calculată în conformitate cu prevederile legislației; </a:t>
            </a:r>
            <a:endParaRPr lang="ro-RO" b="0" dirty="0" smtClean="0">
              <a:solidFill>
                <a:schemeClr val="tx1"/>
              </a:solidFill>
              <a:latin typeface="Calibri" pitchFamily="34" charset="0"/>
              <a:cs typeface="Times New Roman" pitchFamily="18" charset="0"/>
            </a:endParaRPr>
          </a:p>
        </p:txBody>
      </p:sp>
      <p:sp>
        <p:nvSpPr>
          <p:cNvPr id="11" name="Rectangle 10"/>
          <p:cNvSpPr/>
          <p:nvPr/>
        </p:nvSpPr>
        <p:spPr>
          <a:xfrm>
            <a:off x="0" y="1480457"/>
            <a:ext cx="9144000" cy="461665"/>
          </a:xfrm>
          <a:prstGeom prst="rect">
            <a:avLst/>
          </a:prstGeom>
        </p:spPr>
        <p:txBody>
          <a:bodyPr wrap="square">
            <a:spAutoFit/>
          </a:bodyPr>
          <a:lstStyle/>
          <a:p>
            <a:pPr lvl="0" algn="ctr"/>
            <a:r>
              <a:rPr lang="ro-RO" sz="2400" i="1" dirty="0" smtClean="0">
                <a:solidFill>
                  <a:schemeClr val="tx1"/>
                </a:solidFill>
                <a:latin typeface="Calibri" pitchFamily="34" charset="0"/>
                <a:cs typeface="Times New Roman" pitchFamily="18" charset="0"/>
              </a:rPr>
              <a:t>Anularea procedurii de achiziții publice (1)</a:t>
            </a:r>
            <a:endParaRPr lang="ro-RO" sz="2400" i="1" dirty="0">
              <a:solidFill>
                <a:schemeClr val="tx1"/>
              </a:solidFill>
              <a:latin typeface="Calibri" pitchFamily="34" charset="0"/>
              <a:cs typeface="Times New Roman" pitchFamily="18"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Nadejda Tanasov</a:t>
            </a:r>
            <a:endParaRPr lang="de-DE" dirty="0"/>
          </a:p>
        </p:txBody>
      </p:sp>
      <p:sp>
        <p:nvSpPr>
          <p:cNvPr id="26" name="Прямоугольник 8"/>
          <p:cNvSpPr/>
          <p:nvPr/>
        </p:nvSpPr>
        <p:spPr>
          <a:xfrm>
            <a:off x="203200" y="1915886"/>
            <a:ext cx="8766629" cy="4539704"/>
          </a:xfrm>
          <a:prstGeom prst="rect">
            <a:avLst/>
          </a:prstGeom>
        </p:spPr>
        <p:txBody>
          <a:bodyPr wrap="square">
            <a:spAutoFit/>
          </a:bodyPr>
          <a:lstStyle/>
          <a:p>
            <a:pPr indent="536575" algn="just">
              <a:spcBef>
                <a:spcPts val="600"/>
              </a:spcBef>
            </a:pPr>
            <a:r>
              <a:rPr lang="vi-VN" b="0" dirty="0" smtClean="0">
                <a:solidFill>
                  <a:schemeClr val="tx1"/>
                </a:solidFill>
                <a:latin typeface="Calibri" pitchFamily="34" charset="0"/>
                <a:cs typeface="Times New Roman" pitchFamily="18" charset="0"/>
              </a:rPr>
              <a:t>– mai mică cu cel puțin 15% dec</a:t>
            </a:r>
            <a:r>
              <a:rPr lang="ro-RO" b="0" dirty="0" smtClean="0">
                <a:solidFill>
                  <a:schemeClr val="tx1"/>
                </a:solidFill>
                <a:latin typeface="Calibri" pitchFamily="34" charset="0"/>
                <a:cs typeface="Times New Roman" pitchFamily="18" charset="0"/>
              </a:rPr>
              <a:t>â</a:t>
            </a:r>
            <a:r>
              <a:rPr lang="vi-VN" b="0" dirty="0" smtClean="0">
                <a:solidFill>
                  <a:schemeClr val="tx1"/>
                </a:solidFill>
                <a:latin typeface="Calibri" pitchFamily="34" charset="0"/>
                <a:cs typeface="Times New Roman" pitchFamily="18" charset="0"/>
              </a:rPr>
              <a:t>t valoarea estimată a lucrărilor, calculată în conformitate cu prevederile legislației, cu condiția că ofertanții nu au fost în măsură să prezinte justificări relevante în conformitate cu art. 66</a:t>
            </a:r>
            <a:r>
              <a:rPr lang="ro-RO" b="0" dirty="0" smtClean="0">
                <a:solidFill>
                  <a:schemeClr val="tx1"/>
                </a:solidFill>
                <a:latin typeface="Calibri" pitchFamily="34" charset="0"/>
                <a:cs typeface="Times New Roman" pitchFamily="18" charset="0"/>
              </a:rPr>
              <a:t>,</a:t>
            </a:r>
            <a:r>
              <a:rPr lang="vi-VN" b="0" dirty="0" smtClean="0">
                <a:solidFill>
                  <a:schemeClr val="tx1"/>
                </a:solidFill>
                <a:latin typeface="Calibri" pitchFamily="34" charset="0"/>
                <a:cs typeface="Times New Roman" pitchFamily="18" charset="0"/>
              </a:rPr>
              <a:t> alin. (4) și (5)</a:t>
            </a:r>
            <a:r>
              <a:rPr lang="ro-RO" b="0" dirty="0" smtClean="0">
                <a:solidFill>
                  <a:schemeClr val="tx1"/>
                </a:solidFill>
                <a:latin typeface="Calibri" pitchFamily="34" charset="0"/>
                <a:cs typeface="Times New Roman" pitchFamily="18" charset="0"/>
              </a:rPr>
              <a:t> din Legea privind achizițiile publice</a:t>
            </a:r>
            <a:r>
              <a:rPr lang="vi-VN" b="0" dirty="0" smtClean="0">
                <a:solidFill>
                  <a:schemeClr val="tx1"/>
                </a:solidFill>
                <a:latin typeface="Calibri" pitchFamily="34" charset="0"/>
                <a:cs typeface="Times New Roman" pitchFamily="18" charset="0"/>
              </a:rPr>
              <a:t>;</a:t>
            </a:r>
            <a:endParaRPr lang="ro-RO" b="0" dirty="0" smtClean="0">
              <a:solidFill>
                <a:schemeClr val="tx1"/>
              </a:solidFill>
              <a:latin typeface="Calibri" pitchFamily="34" charset="0"/>
              <a:cs typeface="Times New Roman" pitchFamily="18" charset="0"/>
            </a:endParaRPr>
          </a:p>
          <a:p>
            <a:pPr indent="536575" algn="just">
              <a:spcBef>
                <a:spcPts val="600"/>
              </a:spcBef>
            </a:pPr>
            <a:r>
              <a:rPr lang="vi-VN" b="0" dirty="0" smtClean="0">
                <a:solidFill>
                  <a:schemeClr val="tx1"/>
                </a:solidFill>
                <a:latin typeface="Calibri" pitchFamily="34" charset="0"/>
                <a:cs typeface="Times New Roman" pitchFamily="18" charset="0"/>
              </a:rPr>
              <a:t>d) au fost depuse numai oferte necorespunzătoare, care: </a:t>
            </a:r>
            <a:endParaRPr lang="ro-RO" b="0" dirty="0" smtClean="0">
              <a:solidFill>
                <a:schemeClr val="tx1"/>
              </a:solidFill>
              <a:latin typeface="Calibri" pitchFamily="34" charset="0"/>
              <a:cs typeface="Times New Roman" pitchFamily="18" charset="0"/>
            </a:endParaRPr>
          </a:p>
          <a:p>
            <a:pPr indent="536575" algn="just">
              <a:spcBef>
                <a:spcPts val="600"/>
              </a:spcBef>
            </a:pPr>
            <a:r>
              <a:rPr lang="vi-VN" b="0" dirty="0" smtClean="0">
                <a:solidFill>
                  <a:schemeClr val="tx1"/>
                </a:solidFill>
                <a:latin typeface="Calibri" pitchFamily="34" charset="0"/>
                <a:cs typeface="Times New Roman" pitchFamily="18" charset="0"/>
              </a:rPr>
              <a:t>–</a:t>
            </a:r>
            <a:r>
              <a:rPr lang="ro-RO" b="0" dirty="0" smtClean="0">
                <a:solidFill>
                  <a:schemeClr val="tx1"/>
                </a:solidFill>
                <a:latin typeface="Calibri" pitchFamily="34" charset="0"/>
                <a:cs typeface="Times New Roman" pitchFamily="18" charset="0"/>
              </a:rPr>
              <a:t> </a:t>
            </a:r>
            <a:r>
              <a:rPr lang="vi-VN" b="0" dirty="0" smtClean="0">
                <a:solidFill>
                  <a:schemeClr val="tx1"/>
                </a:solidFill>
                <a:latin typeface="Calibri" pitchFamily="34" charset="0"/>
                <a:cs typeface="Times New Roman" pitchFamily="18" charset="0"/>
              </a:rPr>
              <a:t> s</a:t>
            </a:r>
            <a:r>
              <a:rPr lang="ro-RO" b="0" dirty="0" smtClean="0">
                <a:solidFill>
                  <a:schemeClr val="tx1"/>
                </a:solidFill>
                <a:latin typeface="Calibri" pitchFamily="34" charset="0"/>
                <a:cs typeface="Times New Roman" pitchFamily="18" charset="0"/>
              </a:rPr>
              <a:t>â</a:t>
            </a:r>
            <a:r>
              <a:rPr lang="vi-VN" b="0" dirty="0" smtClean="0">
                <a:solidFill>
                  <a:schemeClr val="tx1"/>
                </a:solidFill>
                <a:latin typeface="Calibri" pitchFamily="34" charset="0"/>
                <a:cs typeface="Times New Roman" pitchFamily="18" charset="0"/>
              </a:rPr>
              <a:t>nt prezentate după data-limită de depunere a ofertelor; </a:t>
            </a:r>
            <a:endParaRPr lang="ro-RO" b="0" dirty="0" smtClean="0">
              <a:solidFill>
                <a:schemeClr val="tx1"/>
              </a:solidFill>
              <a:latin typeface="Calibri" pitchFamily="34" charset="0"/>
              <a:cs typeface="Times New Roman" pitchFamily="18" charset="0"/>
            </a:endParaRPr>
          </a:p>
          <a:p>
            <a:pPr indent="536575" algn="just">
              <a:spcBef>
                <a:spcPts val="600"/>
              </a:spcBef>
            </a:pPr>
            <a:r>
              <a:rPr lang="vi-VN" b="0" dirty="0" smtClean="0">
                <a:solidFill>
                  <a:schemeClr val="tx1"/>
                </a:solidFill>
                <a:latin typeface="Calibri" pitchFamily="34" charset="0"/>
                <a:cs typeface="Times New Roman" pitchFamily="18" charset="0"/>
              </a:rPr>
              <a:t>– nu au fost elaborate şi prezentate în conformitate cu cerinţele cuprinse în documentaţia de atribuire;</a:t>
            </a:r>
            <a:endParaRPr lang="ro-RO" b="0" dirty="0" smtClean="0">
              <a:solidFill>
                <a:schemeClr val="tx1"/>
              </a:solidFill>
              <a:latin typeface="Calibri" pitchFamily="34" charset="0"/>
              <a:cs typeface="Times New Roman" pitchFamily="18" charset="0"/>
            </a:endParaRPr>
          </a:p>
          <a:p>
            <a:pPr indent="536575" algn="just">
              <a:spcBef>
                <a:spcPts val="600"/>
              </a:spcBef>
            </a:pPr>
            <a:r>
              <a:rPr lang="vi-VN" b="0" dirty="0" smtClean="0">
                <a:solidFill>
                  <a:schemeClr val="tx1"/>
                </a:solidFill>
                <a:latin typeface="Calibri" pitchFamily="34" charset="0"/>
                <a:cs typeface="Times New Roman" pitchFamily="18" charset="0"/>
              </a:rPr>
              <a:t>– conţin, în propunerea financiară, preţuri care nu s</a:t>
            </a:r>
            <a:r>
              <a:rPr lang="ro-RO" b="0" dirty="0" smtClean="0">
                <a:solidFill>
                  <a:schemeClr val="tx1"/>
                </a:solidFill>
                <a:latin typeface="Calibri" pitchFamily="34" charset="0"/>
                <a:cs typeface="Times New Roman" pitchFamily="18" charset="0"/>
              </a:rPr>
              <a:t>â</a:t>
            </a:r>
            <a:r>
              <a:rPr lang="vi-VN" b="0" dirty="0" smtClean="0">
                <a:solidFill>
                  <a:schemeClr val="tx1"/>
                </a:solidFill>
                <a:latin typeface="Calibri" pitchFamily="34" charset="0"/>
                <a:cs typeface="Times New Roman" pitchFamily="18" charset="0"/>
              </a:rPr>
              <a:t>nt un rezultat al liberei concurenţe şi care nu pot fi justificate temeinic;</a:t>
            </a:r>
            <a:endParaRPr lang="ro-RO" b="0" dirty="0" smtClean="0">
              <a:solidFill>
                <a:schemeClr val="tx1"/>
              </a:solidFill>
              <a:latin typeface="Calibri" pitchFamily="34" charset="0"/>
              <a:cs typeface="Times New Roman" pitchFamily="18" charset="0"/>
            </a:endParaRPr>
          </a:p>
          <a:p>
            <a:pPr indent="536575" algn="just">
              <a:spcBef>
                <a:spcPts val="600"/>
              </a:spcBef>
            </a:pPr>
            <a:r>
              <a:rPr lang="vi-VN" b="0" dirty="0" smtClean="0">
                <a:solidFill>
                  <a:schemeClr val="tx1"/>
                </a:solidFill>
                <a:latin typeface="Calibri" pitchFamily="34" charset="0"/>
                <a:cs typeface="Times New Roman" pitchFamily="18" charset="0"/>
              </a:rPr>
              <a:t>– conţin propuneri referitoare la clauzele contractuale, propuneri care s</a:t>
            </a:r>
            <a:r>
              <a:rPr lang="ro-RO" b="0" dirty="0" smtClean="0">
                <a:solidFill>
                  <a:schemeClr val="tx1"/>
                </a:solidFill>
                <a:latin typeface="Calibri" pitchFamily="34" charset="0"/>
                <a:cs typeface="Times New Roman" pitchFamily="18" charset="0"/>
              </a:rPr>
              <a:t>â</a:t>
            </a:r>
            <a:r>
              <a:rPr lang="vi-VN" b="0" dirty="0" smtClean="0">
                <a:solidFill>
                  <a:schemeClr val="tx1"/>
                </a:solidFill>
                <a:latin typeface="Calibri" pitchFamily="34" charset="0"/>
                <a:cs typeface="Times New Roman" pitchFamily="18" charset="0"/>
              </a:rPr>
              <a:t>nt, în mod evident, dezavantajoase pentru </a:t>
            </a:r>
            <a:r>
              <a:rPr lang="ro-RO" b="0" dirty="0" smtClean="0">
                <a:solidFill>
                  <a:schemeClr val="tx1"/>
                </a:solidFill>
                <a:latin typeface="Calibri" pitchFamily="34" charset="0"/>
                <a:cs typeface="Times New Roman" pitchFamily="18" charset="0"/>
              </a:rPr>
              <a:t>AC</a:t>
            </a:r>
            <a:r>
              <a:rPr lang="vi-VN" b="0" dirty="0" smtClean="0">
                <a:solidFill>
                  <a:schemeClr val="tx1"/>
                </a:solidFill>
                <a:latin typeface="Calibri" pitchFamily="34" charset="0"/>
                <a:cs typeface="Times New Roman" pitchFamily="18" charset="0"/>
              </a:rPr>
              <a:t>;</a:t>
            </a:r>
            <a:endParaRPr lang="ro-RO" b="0" dirty="0" smtClean="0">
              <a:solidFill>
                <a:schemeClr val="tx1"/>
              </a:solidFill>
              <a:latin typeface="Calibri" pitchFamily="34" charset="0"/>
              <a:cs typeface="Times New Roman" pitchFamily="18" charset="0"/>
            </a:endParaRPr>
          </a:p>
        </p:txBody>
      </p:sp>
      <p:sp>
        <p:nvSpPr>
          <p:cNvPr id="11" name="Rectangle 10"/>
          <p:cNvSpPr/>
          <p:nvPr/>
        </p:nvSpPr>
        <p:spPr>
          <a:xfrm>
            <a:off x="0" y="1480457"/>
            <a:ext cx="9144000" cy="461665"/>
          </a:xfrm>
          <a:prstGeom prst="rect">
            <a:avLst/>
          </a:prstGeom>
        </p:spPr>
        <p:txBody>
          <a:bodyPr wrap="square">
            <a:spAutoFit/>
          </a:bodyPr>
          <a:lstStyle/>
          <a:p>
            <a:pPr lvl="0" algn="ctr"/>
            <a:r>
              <a:rPr lang="ro-RO" sz="2400" i="1" dirty="0" smtClean="0">
                <a:solidFill>
                  <a:schemeClr val="tx1"/>
                </a:solidFill>
                <a:latin typeface="Calibri" pitchFamily="34" charset="0"/>
                <a:cs typeface="Times New Roman" pitchFamily="18" charset="0"/>
              </a:rPr>
              <a:t>Anularea procedurii de achiziții publice (2)</a:t>
            </a:r>
            <a:endParaRPr lang="ro-RO" sz="2400" i="1" dirty="0">
              <a:solidFill>
                <a:schemeClr val="tx1"/>
              </a:solidFill>
              <a:latin typeface="Calibri" pitchFamily="34" charset="0"/>
              <a:cs typeface="Times New Roman" pitchFamily="18"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Nadejda Tanasov</a:t>
            </a:r>
            <a:endParaRPr lang="de-DE" dirty="0"/>
          </a:p>
        </p:txBody>
      </p:sp>
      <p:sp>
        <p:nvSpPr>
          <p:cNvPr id="26" name="Прямоугольник 8"/>
          <p:cNvSpPr/>
          <p:nvPr/>
        </p:nvSpPr>
        <p:spPr>
          <a:xfrm>
            <a:off x="203200" y="1915886"/>
            <a:ext cx="8766629" cy="4124206"/>
          </a:xfrm>
          <a:prstGeom prst="rect">
            <a:avLst/>
          </a:prstGeom>
        </p:spPr>
        <p:txBody>
          <a:bodyPr wrap="square">
            <a:spAutoFit/>
          </a:bodyPr>
          <a:lstStyle/>
          <a:p>
            <a:pPr indent="536575" algn="just">
              <a:spcBef>
                <a:spcPts val="600"/>
              </a:spcBef>
            </a:pPr>
            <a:r>
              <a:rPr lang="ro-RO" b="0" dirty="0" smtClean="0">
                <a:solidFill>
                  <a:schemeClr val="tx1"/>
                </a:solidFill>
                <a:latin typeface="Calibri" pitchFamily="34" charset="0"/>
                <a:cs typeface="Times New Roman" pitchFamily="18" charset="0"/>
              </a:rPr>
              <a:t>  </a:t>
            </a:r>
            <a:r>
              <a:rPr lang="vi-VN" b="0" dirty="0" smtClean="0">
                <a:solidFill>
                  <a:schemeClr val="tx1"/>
                </a:solidFill>
                <a:latin typeface="Calibri" pitchFamily="34" charset="0"/>
                <a:cs typeface="Times New Roman" pitchFamily="18" charset="0"/>
              </a:rPr>
              <a:t>– depăşesc cu 30% valoarea estimată a achiziţiei, calculată conform prezentei legi;</a:t>
            </a:r>
            <a:r>
              <a:rPr lang="ro-RO" b="0" dirty="0" smtClean="0">
                <a:solidFill>
                  <a:schemeClr val="tx1"/>
                </a:solidFill>
                <a:latin typeface="Calibri" pitchFamily="34" charset="0"/>
                <a:cs typeface="Times New Roman" pitchFamily="18" charset="0"/>
              </a:rPr>
              <a:t> </a:t>
            </a:r>
          </a:p>
          <a:p>
            <a:pPr indent="536575" algn="just">
              <a:spcBef>
                <a:spcPts val="600"/>
              </a:spcBef>
            </a:pPr>
            <a:r>
              <a:rPr lang="ro-RO" b="0" dirty="0" smtClean="0">
                <a:solidFill>
                  <a:schemeClr val="tx1"/>
                </a:solidFill>
                <a:latin typeface="Calibri" pitchFamily="34" charset="0"/>
                <a:cs typeface="Times New Roman" pitchFamily="18" charset="0"/>
              </a:rPr>
              <a:t>  </a:t>
            </a:r>
            <a:r>
              <a:rPr lang="vi-VN" b="0" dirty="0" smtClean="0">
                <a:solidFill>
                  <a:schemeClr val="tx1"/>
                </a:solidFill>
                <a:latin typeface="Calibri" pitchFamily="34" charset="0"/>
                <a:cs typeface="Times New Roman" pitchFamily="18" charset="0"/>
              </a:rPr>
              <a:t>– au o valoare ce depăşeşte pragul prevăzut de prezenta lege pentru procedura de achiziţie publică desfăşurată;</a:t>
            </a:r>
            <a:endParaRPr lang="ro-RO" b="0" dirty="0" smtClean="0">
              <a:solidFill>
                <a:schemeClr val="tx1"/>
              </a:solidFill>
              <a:latin typeface="Calibri" pitchFamily="34" charset="0"/>
              <a:cs typeface="Times New Roman" pitchFamily="18" charset="0"/>
            </a:endParaRPr>
          </a:p>
          <a:p>
            <a:pPr indent="536575" algn="just">
              <a:spcBef>
                <a:spcPts val="600"/>
              </a:spcBef>
            </a:pPr>
            <a:r>
              <a:rPr lang="vi-VN" b="0" dirty="0" smtClean="0">
                <a:solidFill>
                  <a:schemeClr val="tx1"/>
                </a:solidFill>
                <a:latin typeface="Calibri" pitchFamily="34" charset="0"/>
                <a:cs typeface="Times New Roman" pitchFamily="18" charset="0"/>
              </a:rPr>
              <a:t> – prin valoarea inclusă în propunerea financiară, depăşesc valoarea fondurilor alocate pentru îndeplinirea contractului de achiziţii publice;</a:t>
            </a:r>
            <a:endParaRPr lang="ro-RO" b="0" dirty="0" smtClean="0">
              <a:solidFill>
                <a:schemeClr val="tx1"/>
              </a:solidFill>
              <a:latin typeface="Calibri" pitchFamily="34" charset="0"/>
              <a:cs typeface="Times New Roman" pitchFamily="18" charset="0"/>
            </a:endParaRPr>
          </a:p>
          <a:p>
            <a:pPr indent="536575" algn="just">
              <a:spcBef>
                <a:spcPts val="600"/>
              </a:spcBef>
            </a:pPr>
            <a:r>
              <a:rPr lang="vi-VN" b="0" dirty="0" smtClean="0">
                <a:solidFill>
                  <a:schemeClr val="tx1"/>
                </a:solidFill>
                <a:latin typeface="Calibri" pitchFamily="34" charset="0"/>
                <a:cs typeface="Times New Roman" pitchFamily="18" charset="0"/>
              </a:rPr>
              <a:t> e) s-a constatat comiterea unui act de corupere, confirmat prin hotă</a:t>
            </a:r>
            <a:r>
              <a:rPr lang="ro-RO" b="0" dirty="0" smtClean="0">
                <a:solidFill>
                  <a:schemeClr val="tx1"/>
                </a:solidFill>
                <a:latin typeface="Calibri" pitchFamily="34" charset="0"/>
                <a:cs typeface="Times New Roman" pitchFamily="18" charset="0"/>
              </a:rPr>
              <a:t>râ</a:t>
            </a:r>
            <a:r>
              <a:rPr lang="vi-VN" b="0" dirty="0" smtClean="0">
                <a:solidFill>
                  <a:schemeClr val="tx1"/>
                </a:solidFill>
                <a:latin typeface="Calibri" pitchFamily="34" charset="0"/>
                <a:cs typeface="Times New Roman" pitchFamily="18" charset="0"/>
              </a:rPr>
              <a:t>rea definitivă a instanţei judecătoreşti;</a:t>
            </a:r>
            <a:endParaRPr lang="ro-RO" b="0" dirty="0" smtClean="0">
              <a:solidFill>
                <a:schemeClr val="tx1"/>
              </a:solidFill>
              <a:latin typeface="Calibri" pitchFamily="34" charset="0"/>
              <a:cs typeface="Times New Roman" pitchFamily="18" charset="0"/>
            </a:endParaRPr>
          </a:p>
          <a:p>
            <a:pPr indent="536575" algn="just">
              <a:spcBef>
                <a:spcPts val="600"/>
              </a:spcBef>
            </a:pPr>
            <a:r>
              <a:rPr lang="en-US" b="0" dirty="0" smtClean="0">
                <a:solidFill>
                  <a:schemeClr val="tx1"/>
                </a:solidFill>
                <a:latin typeface="Calibri" pitchFamily="34" charset="0"/>
                <a:cs typeface="Times New Roman" pitchFamily="18" charset="0"/>
              </a:rPr>
              <a:t> </a:t>
            </a:r>
            <a:r>
              <a:rPr lang="ro-RO" b="0" dirty="0" smtClean="0">
                <a:solidFill>
                  <a:schemeClr val="tx1"/>
                </a:solidFill>
                <a:latin typeface="Calibri" pitchFamily="34" charset="0"/>
                <a:cs typeface="Times New Roman" pitchFamily="18" charset="0"/>
              </a:rPr>
              <a:t>  </a:t>
            </a:r>
            <a:r>
              <a:rPr lang="en-US" b="0" dirty="0" smtClean="0">
                <a:solidFill>
                  <a:schemeClr val="tx1"/>
                </a:solidFill>
                <a:latin typeface="Calibri" pitchFamily="34" charset="0"/>
                <a:cs typeface="Times New Roman" pitchFamily="18" charset="0"/>
              </a:rPr>
              <a:t>f) </a:t>
            </a:r>
            <a:r>
              <a:rPr lang="vi-VN" b="0" dirty="0" smtClean="0">
                <a:solidFill>
                  <a:schemeClr val="tx1"/>
                </a:solidFill>
                <a:latin typeface="Calibri" pitchFamily="34" charset="0"/>
                <a:cs typeface="Times New Roman" pitchFamily="18" charset="0"/>
              </a:rPr>
              <a:t>ofertele depuse, deşi pot fi luate în considerare, nu pot fi comparate din cauza modului neuniform de abordare a soluţiilor tehnice şi/sau financiare; </a:t>
            </a:r>
            <a:endParaRPr lang="ro-RO" b="0" dirty="0" smtClean="0">
              <a:solidFill>
                <a:schemeClr val="tx1"/>
              </a:solidFill>
              <a:latin typeface="Calibri" pitchFamily="34" charset="0"/>
              <a:cs typeface="Times New Roman" pitchFamily="18" charset="0"/>
            </a:endParaRPr>
          </a:p>
        </p:txBody>
      </p:sp>
      <p:sp>
        <p:nvSpPr>
          <p:cNvPr id="11" name="Rectangle 10"/>
          <p:cNvSpPr/>
          <p:nvPr/>
        </p:nvSpPr>
        <p:spPr>
          <a:xfrm>
            <a:off x="0" y="1480457"/>
            <a:ext cx="9144000" cy="461665"/>
          </a:xfrm>
          <a:prstGeom prst="rect">
            <a:avLst/>
          </a:prstGeom>
        </p:spPr>
        <p:txBody>
          <a:bodyPr wrap="square">
            <a:spAutoFit/>
          </a:bodyPr>
          <a:lstStyle/>
          <a:p>
            <a:pPr lvl="0" algn="ctr"/>
            <a:r>
              <a:rPr lang="ro-RO" sz="2400" i="1" dirty="0" smtClean="0">
                <a:solidFill>
                  <a:schemeClr val="tx1"/>
                </a:solidFill>
                <a:latin typeface="Calibri" pitchFamily="34" charset="0"/>
                <a:cs typeface="Times New Roman" pitchFamily="18" charset="0"/>
              </a:rPr>
              <a:t>Anularea procedurii de achiziții publice (3)</a:t>
            </a:r>
            <a:endParaRPr lang="ro-RO" sz="2400" i="1" dirty="0">
              <a:solidFill>
                <a:schemeClr val="tx1"/>
              </a:solidFill>
              <a:latin typeface="Calibri" pitchFamily="34" charset="0"/>
              <a:cs typeface="Times New Roman" pitchFamily="18"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ro-RO" dirty="0" smtClean="0"/>
              <a:t>Nadejda Tanasov</a:t>
            </a:r>
            <a:endParaRPr lang="de-DE" dirty="0"/>
          </a:p>
        </p:txBody>
      </p:sp>
      <p:sp>
        <p:nvSpPr>
          <p:cNvPr id="4" name="Date Placeholder 3"/>
          <p:cNvSpPr>
            <a:spLocks noGrp="1"/>
          </p:cNvSpPr>
          <p:nvPr>
            <p:ph type="dt" sz="half" idx="11"/>
          </p:nvPr>
        </p:nvSpPr>
        <p:spPr/>
        <p:txBody>
          <a:bodyPr/>
          <a:lstStyle/>
          <a:p>
            <a:endParaRPr lang="en-GB" noProof="0" dirty="0"/>
          </a:p>
        </p:txBody>
      </p:sp>
      <p:sp>
        <p:nvSpPr>
          <p:cNvPr id="7" name="Titel 15"/>
          <p:cNvSpPr>
            <a:spLocks noGrp="1"/>
          </p:cNvSpPr>
          <p:nvPr>
            <p:ph type="title"/>
          </p:nvPr>
        </p:nvSpPr>
        <p:spPr>
          <a:xfrm>
            <a:off x="148741" y="1845308"/>
            <a:ext cx="8839199" cy="4416167"/>
          </a:xfrm>
        </p:spPr>
        <p:txBody>
          <a:bodyPr/>
          <a:lstStyle/>
          <a:p>
            <a:pPr lvl="0"/>
            <a:r>
              <a:rPr lang="en-US" sz="2000" i="1" dirty="0" smtClean="0">
                <a:solidFill>
                  <a:schemeClr val="tx1"/>
                </a:solidFill>
                <a:latin typeface="Times New Roman" pitchFamily="18" charset="0"/>
                <a:cs typeface="Times New Roman" pitchFamily="18" charset="0"/>
              </a:rPr>
              <a:t> </a:t>
            </a:r>
            <a:r>
              <a:rPr lang="en-US" sz="2000" b="1" i="1" dirty="0" smtClean="0">
                <a:solidFill>
                  <a:schemeClr val="tx1"/>
                </a:solidFill>
                <a:latin typeface="Times New Roman" pitchFamily="18" charset="0"/>
                <a:cs typeface="Times New Roman" pitchFamily="18" charset="0"/>
              </a:rPr>
              <a:t>  </a:t>
            </a:r>
            <a:r>
              <a:rPr lang="en-US" sz="2000" b="1" i="1" dirty="0" err="1" smtClean="0">
                <a:solidFill>
                  <a:schemeClr val="tx1"/>
                </a:solidFill>
                <a:latin typeface="Calibri" pitchFamily="34" charset="0"/>
                <a:cs typeface="Times New Roman" pitchFamily="18" charset="0"/>
              </a:rPr>
              <a:t>Obiective</a:t>
            </a:r>
            <a:r>
              <a:rPr lang="en-US" sz="2000" b="1" i="1" dirty="0" smtClean="0">
                <a:solidFill>
                  <a:schemeClr val="tx1"/>
                </a:solidFill>
                <a:latin typeface="Calibri" pitchFamily="34" charset="0"/>
                <a:cs typeface="Times New Roman" pitchFamily="18" charset="0"/>
              </a:rPr>
              <a:t>:</a:t>
            </a:r>
            <a:r>
              <a:rPr lang="ro-RO" sz="2000" dirty="0" smtClean="0">
                <a:solidFill>
                  <a:schemeClr val="tx1"/>
                </a:solidFill>
                <a:latin typeface="Calibri" pitchFamily="34" charset="0"/>
                <a:cs typeface="Times New Roman" pitchFamily="18" charset="0"/>
              </a:rPr>
              <a:t/>
            </a:r>
            <a:br>
              <a:rPr lang="ro-RO" sz="2000" dirty="0" smtClean="0">
                <a:solidFill>
                  <a:schemeClr val="tx1"/>
                </a:solidFill>
                <a:latin typeface="Calibri" pitchFamily="34" charset="0"/>
                <a:cs typeface="Times New Roman" pitchFamily="18" charset="0"/>
              </a:rPr>
            </a:br>
            <a:r>
              <a:rPr lang="ro-RO" sz="2000" dirty="0" smtClean="0">
                <a:solidFill>
                  <a:schemeClr val="tx1"/>
                </a:solidFill>
                <a:latin typeface="Calibri" pitchFamily="34" charset="0"/>
                <a:cs typeface="Times New Roman" pitchFamily="18" charset="0"/>
              </a:rPr>
              <a:t/>
            </a:r>
            <a:br>
              <a:rPr lang="ro-RO" sz="2000" dirty="0" smtClean="0">
                <a:solidFill>
                  <a:schemeClr val="tx1"/>
                </a:solidFill>
                <a:latin typeface="Calibri" pitchFamily="34" charset="0"/>
                <a:cs typeface="Times New Roman" pitchFamily="18" charset="0"/>
              </a:rPr>
            </a:br>
            <a:r>
              <a:rPr lang="ro-RO" sz="2000" dirty="0" smtClean="0">
                <a:solidFill>
                  <a:schemeClr val="tx1"/>
                </a:solidFill>
                <a:latin typeface="Calibri" pitchFamily="34" charset="0"/>
                <a:cs typeface="Times New Roman" pitchFamily="18" charset="0"/>
              </a:rPr>
              <a:t>1. Cunoașterea prevederilor legislative privind procedura de atribuire a contractului de achiziții publice;</a:t>
            </a:r>
            <a:br>
              <a:rPr lang="ro-RO" sz="2000" dirty="0" smtClean="0">
                <a:solidFill>
                  <a:schemeClr val="tx1"/>
                </a:solidFill>
                <a:latin typeface="Calibri" pitchFamily="34" charset="0"/>
                <a:cs typeface="Times New Roman" pitchFamily="18" charset="0"/>
              </a:rPr>
            </a:br>
            <a:r>
              <a:rPr lang="ro-RO" sz="2000" dirty="0" smtClean="0">
                <a:solidFill>
                  <a:schemeClr val="tx1"/>
                </a:solidFill>
                <a:latin typeface="Calibri" pitchFamily="34" charset="0"/>
                <a:cs typeface="Times New Roman" pitchFamily="18" charset="0"/>
              </a:rPr>
              <a:t/>
            </a:r>
            <a:br>
              <a:rPr lang="ro-RO" sz="2000" dirty="0" smtClean="0">
                <a:solidFill>
                  <a:schemeClr val="tx1"/>
                </a:solidFill>
                <a:latin typeface="Calibri" pitchFamily="34" charset="0"/>
                <a:cs typeface="Times New Roman" pitchFamily="18" charset="0"/>
              </a:rPr>
            </a:br>
            <a:r>
              <a:rPr lang="ro-RO" sz="2000" dirty="0" smtClean="0">
                <a:solidFill>
                  <a:schemeClr val="tx1"/>
                </a:solidFill>
                <a:latin typeface="Calibri" pitchFamily="34" charset="0"/>
                <a:cs typeface="Times New Roman" pitchFamily="18" charset="0"/>
              </a:rPr>
              <a:t>2. Modalități de asigurare a transparenței în domeniul achizițiilor publice;</a:t>
            </a:r>
            <a:br>
              <a:rPr lang="ro-RO" sz="2000" dirty="0" smtClean="0">
                <a:solidFill>
                  <a:schemeClr val="tx1"/>
                </a:solidFill>
                <a:latin typeface="Calibri" pitchFamily="34" charset="0"/>
                <a:cs typeface="Times New Roman" pitchFamily="18" charset="0"/>
              </a:rPr>
            </a:br>
            <a:r>
              <a:rPr lang="ro-RO" sz="2000" dirty="0" smtClean="0">
                <a:solidFill>
                  <a:schemeClr val="tx1"/>
                </a:solidFill>
                <a:latin typeface="Calibri" pitchFamily="34" charset="0"/>
                <a:cs typeface="Times New Roman" pitchFamily="18" charset="0"/>
              </a:rPr>
              <a:t/>
            </a:r>
            <a:br>
              <a:rPr lang="ro-RO" sz="2000" dirty="0" smtClean="0">
                <a:solidFill>
                  <a:schemeClr val="tx1"/>
                </a:solidFill>
                <a:latin typeface="Calibri" pitchFamily="34" charset="0"/>
                <a:cs typeface="Times New Roman" pitchFamily="18" charset="0"/>
              </a:rPr>
            </a:br>
            <a:r>
              <a:rPr lang="ro-RO" sz="2000" dirty="0" smtClean="0">
                <a:solidFill>
                  <a:schemeClr val="tx1"/>
                </a:solidFill>
                <a:latin typeface="Calibri" pitchFamily="34" charset="0"/>
                <a:cs typeface="Times New Roman" pitchFamily="18" charset="0"/>
              </a:rPr>
              <a:t>3. Regulamentul privind lista de interdicție a operatorilor economici;</a:t>
            </a:r>
            <a:br>
              <a:rPr lang="ro-RO" sz="2000" dirty="0" smtClean="0">
                <a:solidFill>
                  <a:schemeClr val="tx1"/>
                </a:solidFill>
                <a:latin typeface="Calibri" pitchFamily="34" charset="0"/>
                <a:cs typeface="Times New Roman" pitchFamily="18" charset="0"/>
              </a:rPr>
            </a:br>
            <a:r>
              <a:rPr lang="ro-RO" sz="2000" dirty="0" smtClean="0">
                <a:solidFill>
                  <a:schemeClr val="tx1"/>
                </a:solidFill>
                <a:latin typeface="Calibri" pitchFamily="34" charset="0"/>
                <a:cs typeface="Times New Roman" pitchFamily="18" charset="0"/>
              </a:rPr>
              <a:t/>
            </a:r>
            <a:br>
              <a:rPr lang="ro-RO" sz="2000" dirty="0" smtClean="0">
                <a:solidFill>
                  <a:schemeClr val="tx1"/>
                </a:solidFill>
                <a:latin typeface="Calibri" pitchFamily="34" charset="0"/>
                <a:cs typeface="Times New Roman" pitchFamily="18" charset="0"/>
              </a:rPr>
            </a:br>
            <a:r>
              <a:rPr lang="ro-RO" sz="2000" dirty="0" smtClean="0">
                <a:solidFill>
                  <a:schemeClr val="tx1"/>
                </a:solidFill>
                <a:latin typeface="Calibri" pitchFamily="34" charset="0"/>
                <a:cs typeface="Times New Roman" pitchFamily="18" charset="0"/>
              </a:rPr>
              <a:t>4. Procedura de depunere, examinare și soluționare a contestațiilor.</a:t>
            </a:r>
            <a:r>
              <a:rPr lang="ro-RO" sz="1800" dirty="0" smtClean="0">
                <a:latin typeface="Times New Roman" pitchFamily="18" charset="0"/>
                <a:cs typeface="Times New Roman" pitchFamily="18" charset="0"/>
              </a:rPr>
              <a:t/>
            </a:r>
            <a:br>
              <a:rPr lang="ro-RO" sz="1800" dirty="0" smtClean="0">
                <a:latin typeface="Times New Roman" pitchFamily="18" charset="0"/>
                <a:cs typeface="Times New Roman" pitchFamily="18" charset="0"/>
              </a:rPr>
            </a:br>
            <a:r>
              <a:rPr lang="ro-RO" sz="1800" dirty="0" smtClean="0">
                <a:solidFill>
                  <a:srgbClr val="002060"/>
                </a:solidFill>
                <a:latin typeface="Times New Roman" pitchFamily="18" charset="0"/>
                <a:cs typeface="Times New Roman" pitchFamily="18" charset="0"/>
              </a:rPr>
              <a:t/>
            </a:r>
            <a:br>
              <a:rPr lang="ro-RO" sz="1800" dirty="0" smtClean="0">
                <a:solidFill>
                  <a:srgbClr val="002060"/>
                </a:solidFill>
                <a:latin typeface="Times New Roman" pitchFamily="18" charset="0"/>
                <a:cs typeface="Times New Roman" pitchFamily="18" charset="0"/>
              </a:rPr>
            </a:br>
            <a:endParaRPr lang="ro-RO" sz="1800" dirty="0">
              <a:solidFill>
                <a:srgbClr val="002060"/>
              </a:solidFill>
              <a:latin typeface="Times New Roman" pitchFamily="18" charset="0"/>
              <a:cs typeface="Times New Roman" pitchFamily="18" charset="0"/>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48107506"/>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Nadejda Tanasov</a:t>
            </a:r>
            <a:endParaRPr lang="de-DE" dirty="0"/>
          </a:p>
        </p:txBody>
      </p:sp>
      <p:sp>
        <p:nvSpPr>
          <p:cNvPr id="26" name="Прямоугольник 8"/>
          <p:cNvSpPr/>
          <p:nvPr/>
        </p:nvSpPr>
        <p:spPr>
          <a:xfrm>
            <a:off x="203200" y="1915886"/>
            <a:ext cx="8766629" cy="5232202"/>
          </a:xfrm>
          <a:prstGeom prst="rect">
            <a:avLst/>
          </a:prstGeom>
        </p:spPr>
        <p:txBody>
          <a:bodyPr wrap="square">
            <a:spAutoFit/>
          </a:bodyPr>
          <a:lstStyle/>
          <a:p>
            <a:pPr indent="536575" algn="just">
              <a:spcBef>
                <a:spcPts val="600"/>
              </a:spcBef>
            </a:pPr>
            <a:r>
              <a:rPr lang="vi-VN" b="0" dirty="0" smtClean="0">
                <a:solidFill>
                  <a:schemeClr val="tx1"/>
                </a:solidFill>
                <a:latin typeface="Calibri" pitchFamily="34" charset="0"/>
              </a:rPr>
              <a:t> </a:t>
            </a:r>
            <a:r>
              <a:rPr lang="en-US" b="0" dirty="0" smtClean="0">
                <a:solidFill>
                  <a:schemeClr val="tx1"/>
                </a:solidFill>
                <a:latin typeface="Calibri" pitchFamily="34" charset="0"/>
              </a:rPr>
              <a:t> </a:t>
            </a:r>
            <a:r>
              <a:rPr lang="vi-VN" b="0" dirty="0" smtClean="0">
                <a:solidFill>
                  <a:schemeClr val="tx1"/>
                </a:solidFill>
                <a:latin typeface="Calibri" pitchFamily="34" charset="0"/>
              </a:rPr>
              <a:t>g) existenţa unor abateri grave de la prevederile legislative afectează procedura de atribuire sau face imposibilă încheierea contractului. Prin abateri grave de la prevederile legislative se înţelege faptul că:   </a:t>
            </a:r>
            <a:endParaRPr lang="ro-RO" b="0" dirty="0" smtClean="0">
              <a:solidFill>
                <a:schemeClr val="tx1"/>
              </a:solidFill>
              <a:latin typeface="Calibri" pitchFamily="34" charset="0"/>
              <a:cs typeface="Times New Roman" pitchFamily="18" charset="0"/>
            </a:endParaRPr>
          </a:p>
          <a:p>
            <a:pPr indent="536575" algn="just">
              <a:spcBef>
                <a:spcPts val="600"/>
              </a:spcBef>
            </a:pPr>
            <a:r>
              <a:rPr lang="vi-VN" b="0" dirty="0" smtClean="0">
                <a:solidFill>
                  <a:schemeClr val="tx1"/>
                </a:solidFill>
                <a:latin typeface="Calibri" pitchFamily="34" charset="0"/>
              </a:rPr>
              <a:t> – nu au fost respectate principiile sau regulile privind transparenţa şi comunicarea, reglementate de prezenta lege; sau</a:t>
            </a:r>
            <a:endParaRPr lang="ro-RO" b="0" dirty="0" smtClean="0">
              <a:solidFill>
                <a:schemeClr val="tx1"/>
              </a:solidFill>
              <a:latin typeface="Calibri" pitchFamily="34" charset="0"/>
            </a:endParaRPr>
          </a:p>
          <a:p>
            <a:pPr indent="536575" algn="just">
              <a:spcBef>
                <a:spcPts val="600"/>
              </a:spcBef>
            </a:pPr>
            <a:r>
              <a:rPr lang="vi-VN" b="0" dirty="0" smtClean="0">
                <a:solidFill>
                  <a:schemeClr val="tx1"/>
                </a:solidFill>
                <a:latin typeface="Calibri" pitchFamily="34" charset="0"/>
              </a:rPr>
              <a:t> – pe parcursul analizei, evaluării şi/sau finalizării procedurii de atribuire, se constată erori sau omisiuni, iar autoritatea contractantă se află în imposibilitatea de a adopta măsuri corective fără ca acestea să conducă la încălcarea principiilor prevăzute la art. 6</a:t>
            </a:r>
            <a:r>
              <a:rPr lang="ro-RO" b="0" dirty="0" smtClean="0">
                <a:solidFill>
                  <a:schemeClr val="tx1"/>
                </a:solidFill>
                <a:latin typeface="Calibri" pitchFamily="34" charset="0"/>
              </a:rPr>
              <a:t> al Legii privind achizițiile publice.</a:t>
            </a:r>
          </a:p>
          <a:p>
            <a:pPr indent="536575" algn="just">
              <a:spcBef>
                <a:spcPts val="1200"/>
              </a:spcBef>
            </a:pPr>
            <a:r>
              <a:rPr lang="ro-RO" dirty="0" smtClean="0">
                <a:solidFill>
                  <a:schemeClr val="tx1"/>
                </a:solidFill>
                <a:latin typeface="Calibri" pitchFamily="34" charset="0"/>
                <a:cs typeface="Times New Roman" pitchFamily="18" charset="0"/>
              </a:rPr>
              <a:t>Notă! </a:t>
            </a:r>
            <a:r>
              <a:rPr lang="ro-RO" b="0" dirty="0" smtClean="0">
                <a:solidFill>
                  <a:schemeClr val="tx1"/>
                </a:solidFill>
                <a:latin typeface="Calibri" pitchFamily="34" charset="0"/>
                <a:cs typeface="Times New Roman" pitchFamily="18" charset="0"/>
              </a:rPr>
              <a:t>În cazul achizițiilor publice de lucrări, procedura de achiziție va fi anulată dacă </a:t>
            </a:r>
            <a:r>
              <a:rPr lang="vi-VN" b="0" dirty="0" smtClean="0">
                <a:solidFill>
                  <a:schemeClr val="tx1"/>
                </a:solidFill>
                <a:latin typeface="Calibri" pitchFamily="34" charset="0"/>
                <a:cs typeface="Times New Roman" pitchFamily="18" charset="0"/>
              </a:rPr>
              <a:t>ofertanţii clasaţi pe locul unu şi doi refuză încheierea contractului.</a:t>
            </a:r>
            <a:r>
              <a:rPr lang="ro-RO" b="0" dirty="0" smtClean="0">
                <a:solidFill>
                  <a:schemeClr val="tx1"/>
                </a:solidFill>
                <a:latin typeface="Calibri" pitchFamily="34" charset="0"/>
                <a:cs typeface="Times New Roman" pitchFamily="18" charset="0"/>
              </a:rPr>
              <a:t> </a:t>
            </a:r>
          </a:p>
          <a:p>
            <a:pPr algn="just">
              <a:spcBef>
                <a:spcPts val="600"/>
              </a:spcBef>
            </a:pPr>
            <a:r>
              <a:rPr lang="vi-VN" b="0" dirty="0" smtClean="0">
                <a:solidFill>
                  <a:schemeClr val="tx1"/>
                </a:solidFill>
                <a:latin typeface="Calibri" pitchFamily="34" charset="0"/>
                <a:cs typeface="Times New Roman" pitchFamily="18" charset="0"/>
              </a:rPr>
              <a:t/>
            </a:r>
            <a:br>
              <a:rPr lang="vi-VN" b="0" dirty="0" smtClean="0">
                <a:solidFill>
                  <a:schemeClr val="tx1"/>
                </a:solidFill>
                <a:latin typeface="Calibri" pitchFamily="34" charset="0"/>
                <a:cs typeface="Times New Roman" pitchFamily="18" charset="0"/>
              </a:rPr>
            </a:br>
            <a:endParaRPr lang="ro-RO" b="0" dirty="0" smtClean="0">
              <a:solidFill>
                <a:schemeClr val="tx1"/>
              </a:solidFill>
              <a:latin typeface="Calibri" pitchFamily="34" charset="0"/>
              <a:cs typeface="Times New Roman" pitchFamily="18" charset="0"/>
            </a:endParaRPr>
          </a:p>
        </p:txBody>
      </p:sp>
      <p:sp>
        <p:nvSpPr>
          <p:cNvPr id="11" name="Rectangle 10"/>
          <p:cNvSpPr/>
          <p:nvPr/>
        </p:nvSpPr>
        <p:spPr>
          <a:xfrm>
            <a:off x="0" y="1480457"/>
            <a:ext cx="9144000" cy="461665"/>
          </a:xfrm>
          <a:prstGeom prst="rect">
            <a:avLst/>
          </a:prstGeom>
        </p:spPr>
        <p:txBody>
          <a:bodyPr wrap="square">
            <a:spAutoFit/>
          </a:bodyPr>
          <a:lstStyle/>
          <a:p>
            <a:pPr lvl="0" algn="ctr"/>
            <a:r>
              <a:rPr lang="ro-RO" sz="2400" i="1" dirty="0" smtClean="0">
                <a:solidFill>
                  <a:schemeClr val="tx1"/>
                </a:solidFill>
                <a:latin typeface="Calibri" pitchFamily="34" charset="0"/>
                <a:cs typeface="Times New Roman" pitchFamily="18" charset="0"/>
              </a:rPr>
              <a:t>Anularea procedurii de achiziții publice (4)</a:t>
            </a:r>
            <a:endParaRPr lang="ro-RO" sz="2400" i="1" dirty="0">
              <a:solidFill>
                <a:schemeClr val="tx1"/>
              </a:solidFill>
              <a:latin typeface="Calibri" pitchFamily="34" charset="0"/>
              <a:cs typeface="Times New Roman" pitchFamily="18"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Nadejda Tanasov</a:t>
            </a:r>
            <a:endParaRPr lang="de-DE" dirty="0"/>
          </a:p>
        </p:txBody>
      </p:sp>
      <p:sp>
        <p:nvSpPr>
          <p:cNvPr id="26" name="Прямоугольник 8"/>
          <p:cNvSpPr/>
          <p:nvPr/>
        </p:nvSpPr>
        <p:spPr>
          <a:xfrm>
            <a:off x="203200" y="1915886"/>
            <a:ext cx="8766629" cy="5632311"/>
          </a:xfrm>
          <a:prstGeom prst="rect">
            <a:avLst/>
          </a:prstGeom>
        </p:spPr>
        <p:txBody>
          <a:bodyPr wrap="square">
            <a:spAutoFit/>
          </a:bodyPr>
          <a:lstStyle/>
          <a:p>
            <a:pPr indent="536575" algn="just">
              <a:spcBef>
                <a:spcPts val="1200"/>
              </a:spcBef>
            </a:pPr>
            <a:r>
              <a:rPr lang="ro-RO" dirty="0" smtClean="0">
                <a:solidFill>
                  <a:schemeClr val="tx1"/>
                </a:solidFill>
                <a:latin typeface="Calibri" pitchFamily="34" charset="0"/>
              </a:rPr>
              <a:t>Darea de seamă </a:t>
            </a:r>
            <a:r>
              <a:rPr lang="ro-RO" b="0" dirty="0" smtClean="0">
                <a:solidFill>
                  <a:schemeClr val="tx1"/>
                </a:solidFill>
                <a:latin typeface="Calibri" pitchFamily="34" charset="0"/>
              </a:rPr>
              <a:t>(conform modelului aprobat) este prezentată AAP în termen de pînă la </a:t>
            </a:r>
            <a:r>
              <a:rPr lang="ro-RO" dirty="0" smtClean="0">
                <a:solidFill>
                  <a:schemeClr val="tx1"/>
                </a:solidFill>
                <a:latin typeface="Calibri" pitchFamily="34" charset="0"/>
              </a:rPr>
              <a:t>5 zile </a:t>
            </a:r>
            <a:r>
              <a:rPr lang="ro-RO" b="0" dirty="0" smtClean="0">
                <a:solidFill>
                  <a:schemeClr val="tx1"/>
                </a:solidFill>
                <a:latin typeface="Calibri" pitchFamily="34" charset="0"/>
              </a:rPr>
              <a:t>de la data încheierii contractului sau de la data emiterii deciziei de anulare a procedurii de achiziţie publică.</a:t>
            </a:r>
          </a:p>
          <a:p>
            <a:pPr indent="536575" algn="just">
              <a:spcBef>
                <a:spcPts val="1200"/>
              </a:spcBef>
            </a:pPr>
            <a:r>
              <a:rPr lang="ro-RO" b="0" dirty="0" smtClean="0">
                <a:solidFill>
                  <a:schemeClr val="tx1"/>
                </a:solidFill>
                <a:latin typeface="Calibri" pitchFamily="34" charset="0"/>
              </a:rPr>
              <a:t>Darea de seamă privind procedura de achiziţie publică este un document public. Accesul persoanelor la aceste informaţii poate fi limitat, conform prevederilor Legii nr. 171-XIII din 6 iulie 1994 cu privire la secretul comercial sau ale Legii nr. 245-XVI din 27 noiembrie 2008 cu privire la secretul de stat, numai în măsura în care aceste informaţii includ, în special, secrete tehnice sau comerciale ori conțin aspecte confidenţiale ale ofertelor.</a:t>
            </a:r>
          </a:p>
          <a:p>
            <a:pPr indent="536575" algn="just">
              <a:spcBef>
                <a:spcPts val="1200"/>
              </a:spcBef>
            </a:pPr>
            <a:r>
              <a:rPr lang="ro-RO" b="0" dirty="0" smtClean="0">
                <a:solidFill>
                  <a:schemeClr val="tx1"/>
                </a:solidFill>
                <a:latin typeface="Calibri" pitchFamily="34" charset="0"/>
                <a:cs typeface="Times New Roman" pitchFamily="18" charset="0"/>
              </a:rPr>
              <a:t>AAP procesează informațiile din dările de seamă prezentate pe e-mail sau prin Sistemul Informațional Automatizat “RSAP” și plasează datele cu privire la contractele atribuite pe pagina web.</a:t>
            </a:r>
          </a:p>
          <a:p>
            <a:pPr algn="just">
              <a:spcBef>
                <a:spcPts val="1200"/>
              </a:spcBef>
            </a:pPr>
            <a:r>
              <a:rPr lang="ro-RO" b="0" dirty="0" smtClean="0">
                <a:solidFill>
                  <a:schemeClr val="tx1"/>
                </a:solidFill>
                <a:latin typeface="Calibri" pitchFamily="34" charset="0"/>
                <a:cs typeface="Times New Roman" pitchFamily="18" charset="0"/>
              </a:rPr>
              <a:t/>
            </a:r>
            <a:br>
              <a:rPr lang="ro-RO" b="0" dirty="0" smtClean="0">
                <a:solidFill>
                  <a:schemeClr val="tx1"/>
                </a:solidFill>
                <a:latin typeface="Calibri" pitchFamily="34" charset="0"/>
                <a:cs typeface="Times New Roman" pitchFamily="18" charset="0"/>
              </a:rPr>
            </a:br>
            <a:endParaRPr lang="ro-RO" b="0" dirty="0" smtClean="0">
              <a:solidFill>
                <a:schemeClr val="tx1"/>
              </a:solidFill>
              <a:latin typeface="Calibri" pitchFamily="34" charset="0"/>
              <a:cs typeface="Times New Roman" pitchFamily="18" charset="0"/>
            </a:endParaRPr>
          </a:p>
        </p:txBody>
      </p:sp>
      <p:sp>
        <p:nvSpPr>
          <p:cNvPr id="11" name="Rectangle 10"/>
          <p:cNvSpPr/>
          <p:nvPr/>
        </p:nvSpPr>
        <p:spPr>
          <a:xfrm>
            <a:off x="0" y="1480457"/>
            <a:ext cx="9144000" cy="461665"/>
          </a:xfrm>
          <a:prstGeom prst="rect">
            <a:avLst/>
          </a:prstGeom>
        </p:spPr>
        <p:txBody>
          <a:bodyPr wrap="square">
            <a:spAutoFit/>
          </a:bodyPr>
          <a:lstStyle/>
          <a:p>
            <a:pPr lvl="0" algn="ctr"/>
            <a:r>
              <a:rPr lang="ro-RO" sz="2400" i="1" dirty="0" smtClean="0">
                <a:solidFill>
                  <a:schemeClr val="tx1"/>
                </a:solidFill>
                <a:latin typeface="Calibri" pitchFamily="34" charset="0"/>
                <a:cs typeface="Times New Roman" pitchFamily="18" charset="0"/>
              </a:rPr>
              <a:t>Raportarea rezultatelor procedurii de achiziții publice</a:t>
            </a:r>
            <a:endParaRPr lang="ro-RO" sz="2400" i="1" dirty="0">
              <a:solidFill>
                <a:schemeClr val="tx1"/>
              </a:solidFill>
              <a:latin typeface="Calibri" pitchFamily="34" charset="0"/>
              <a:cs typeface="Times New Roman" pitchFamily="18"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Nadejda Tanasov</a:t>
            </a:r>
            <a:endParaRPr lang="de-DE" dirty="0"/>
          </a:p>
        </p:txBody>
      </p:sp>
      <p:sp>
        <p:nvSpPr>
          <p:cNvPr id="26" name="Прямоугольник 8"/>
          <p:cNvSpPr/>
          <p:nvPr/>
        </p:nvSpPr>
        <p:spPr>
          <a:xfrm>
            <a:off x="203200" y="1915886"/>
            <a:ext cx="8766629" cy="5232202"/>
          </a:xfrm>
          <a:prstGeom prst="rect">
            <a:avLst/>
          </a:prstGeom>
        </p:spPr>
        <p:txBody>
          <a:bodyPr wrap="square">
            <a:spAutoFit/>
          </a:bodyPr>
          <a:lstStyle/>
          <a:p>
            <a:pPr indent="536575" algn="just">
              <a:spcBef>
                <a:spcPts val="1200"/>
              </a:spcBef>
            </a:pPr>
            <a:r>
              <a:rPr lang="ro-RO" dirty="0" smtClean="0">
                <a:solidFill>
                  <a:schemeClr val="tx1"/>
                </a:solidFill>
                <a:latin typeface="Calibri" pitchFamily="34" charset="0"/>
              </a:rPr>
              <a:t>Contractul de achiziţie publică se încheie</a:t>
            </a:r>
            <a:r>
              <a:rPr lang="ro-RO" b="0" dirty="0" smtClean="0">
                <a:solidFill>
                  <a:schemeClr val="tx1"/>
                </a:solidFill>
                <a:latin typeface="Calibri" pitchFamily="34" charset="0"/>
              </a:rPr>
              <a:t>:</a:t>
            </a:r>
            <a:endParaRPr lang="ro-RO" b="0" i="1" dirty="0" smtClean="0">
              <a:solidFill>
                <a:schemeClr val="tx1"/>
              </a:solidFill>
              <a:latin typeface="Calibri" pitchFamily="34" charset="0"/>
            </a:endParaRPr>
          </a:p>
          <a:p>
            <a:pPr lvl="0" indent="536575" algn="just">
              <a:spcBef>
                <a:spcPts val="1200"/>
              </a:spcBef>
              <a:buFont typeface="Wingdings" pitchFamily="2" charset="2"/>
              <a:buChar char="ü"/>
            </a:pPr>
            <a:r>
              <a:rPr lang="ro-RO" b="0" dirty="0" smtClean="0">
                <a:solidFill>
                  <a:schemeClr val="tx1"/>
                </a:solidFill>
                <a:latin typeface="Calibri" pitchFamily="34" charset="0"/>
              </a:rPr>
              <a:t> cu ofertantul a cărui ofertă este stabilită câştigătoare de către grupul de lucru;</a:t>
            </a:r>
            <a:endParaRPr lang="ro-RO" b="0" i="1" dirty="0" smtClean="0">
              <a:solidFill>
                <a:schemeClr val="tx1"/>
              </a:solidFill>
              <a:latin typeface="Calibri" pitchFamily="34" charset="0"/>
            </a:endParaRPr>
          </a:p>
          <a:p>
            <a:pPr lvl="0" indent="536575" algn="just">
              <a:spcBef>
                <a:spcPts val="1200"/>
              </a:spcBef>
              <a:buFont typeface="Wingdings" pitchFamily="2" charset="2"/>
              <a:buChar char="ü"/>
            </a:pPr>
            <a:r>
              <a:rPr lang="ro-RO" b="0" dirty="0" smtClean="0">
                <a:solidFill>
                  <a:schemeClr val="tx1"/>
                </a:solidFill>
                <a:latin typeface="Calibri" pitchFamily="34" charset="0"/>
              </a:rPr>
              <a:t> după expirarea termenelor de așteptare;</a:t>
            </a:r>
            <a:endParaRPr lang="ro-RO" b="0" i="1" dirty="0" smtClean="0">
              <a:solidFill>
                <a:schemeClr val="tx1"/>
              </a:solidFill>
              <a:latin typeface="Calibri" pitchFamily="34" charset="0"/>
            </a:endParaRPr>
          </a:p>
          <a:p>
            <a:pPr lvl="0" indent="536575" algn="just">
              <a:spcBef>
                <a:spcPts val="1200"/>
              </a:spcBef>
              <a:buFont typeface="Wingdings" pitchFamily="2" charset="2"/>
              <a:buChar char="ü"/>
            </a:pPr>
            <a:r>
              <a:rPr lang="ro-RO" b="0" dirty="0" smtClean="0">
                <a:solidFill>
                  <a:schemeClr val="tx1"/>
                </a:solidFill>
                <a:latin typeface="Calibri" pitchFamily="34" charset="0"/>
              </a:rPr>
              <a:t> în termenul stabilit în documentația de atribuire;</a:t>
            </a:r>
            <a:endParaRPr lang="ro-RO" b="0" i="1" dirty="0" smtClean="0">
              <a:solidFill>
                <a:schemeClr val="tx1"/>
              </a:solidFill>
              <a:latin typeface="Calibri" pitchFamily="34" charset="0"/>
            </a:endParaRPr>
          </a:p>
          <a:p>
            <a:pPr lvl="0" indent="536575" algn="just">
              <a:spcBef>
                <a:spcPts val="1200"/>
              </a:spcBef>
              <a:buFont typeface="Wingdings" pitchFamily="2" charset="2"/>
              <a:buChar char="ü"/>
            </a:pPr>
            <a:r>
              <a:rPr lang="ro-RO" b="0" dirty="0" smtClean="0">
                <a:solidFill>
                  <a:schemeClr val="tx1"/>
                </a:solidFill>
                <a:latin typeface="Calibri" pitchFamily="34" charset="0"/>
              </a:rPr>
              <a:t> în perioada de valabilitate a ofertelor;</a:t>
            </a:r>
            <a:endParaRPr lang="ro-RO" b="0" i="1" dirty="0" smtClean="0">
              <a:solidFill>
                <a:schemeClr val="tx1"/>
              </a:solidFill>
              <a:latin typeface="Calibri" pitchFamily="34" charset="0"/>
            </a:endParaRPr>
          </a:p>
          <a:p>
            <a:pPr lvl="0" indent="536575" algn="just">
              <a:spcBef>
                <a:spcPts val="1200"/>
              </a:spcBef>
              <a:buFont typeface="Wingdings" pitchFamily="2" charset="2"/>
              <a:buChar char="ü"/>
            </a:pPr>
            <a:r>
              <a:rPr lang="ro-RO" b="0" dirty="0" smtClean="0">
                <a:solidFill>
                  <a:schemeClr val="tx1"/>
                </a:solidFill>
                <a:latin typeface="Calibri" pitchFamily="34" charset="0"/>
              </a:rPr>
              <a:t> pentru întreaga sumă atribuită unei achiziţii pe an, în temeiul planului de achiziţie și în limita alocațiilor aprobate. </a:t>
            </a:r>
          </a:p>
          <a:p>
            <a:pPr indent="536575" algn="just">
              <a:spcBef>
                <a:spcPts val="1200"/>
              </a:spcBef>
            </a:pPr>
            <a:r>
              <a:rPr lang="ro-RO" b="0" dirty="0" smtClean="0">
                <a:solidFill>
                  <a:schemeClr val="tx1"/>
                </a:solidFill>
                <a:latin typeface="Calibri" pitchFamily="34" charset="0"/>
              </a:rPr>
              <a:t>Condiţiile şi termenele incluse în contract trebuie să se regăsească în totalitate în documentaţia ce a stat la baza desfășurării procedurii de atribuire. </a:t>
            </a:r>
            <a:endParaRPr lang="ro-RO" b="0" i="1" dirty="0" smtClean="0">
              <a:solidFill>
                <a:schemeClr val="tx1"/>
              </a:solidFill>
              <a:latin typeface="Calibri" pitchFamily="34" charset="0"/>
            </a:endParaRPr>
          </a:p>
          <a:p>
            <a:pPr lvl="0" algn="just">
              <a:spcBef>
                <a:spcPts val="1200"/>
              </a:spcBef>
            </a:pPr>
            <a:endParaRPr lang="ro-RO" b="0" i="1" dirty="0">
              <a:solidFill>
                <a:schemeClr val="tx1"/>
              </a:solidFill>
              <a:latin typeface="Calibri" pitchFamily="34" charset="0"/>
            </a:endParaRPr>
          </a:p>
        </p:txBody>
      </p:sp>
      <p:sp>
        <p:nvSpPr>
          <p:cNvPr id="11" name="Rectangle 10"/>
          <p:cNvSpPr/>
          <p:nvPr/>
        </p:nvSpPr>
        <p:spPr>
          <a:xfrm>
            <a:off x="0" y="1480457"/>
            <a:ext cx="9144000" cy="461665"/>
          </a:xfrm>
          <a:prstGeom prst="rect">
            <a:avLst/>
          </a:prstGeom>
        </p:spPr>
        <p:txBody>
          <a:bodyPr wrap="square">
            <a:spAutoFit/>
          </a:bodyPr>
          <a:lstStyle/>
          <a:p>
            <a:pPr lvl="0" algn="ctr"/>
            <a:r>
              <a:rPr lang="ro-RO" sz="2400" i="1" dirty="0" smtClean="0">
                <a:solidFill>
                  <a:schemeClr val="tx1"/>
                </a:solidFill>
                <a:latin typeface="Calibri" pitchFamily="34" charset="0"/>
                <a:cs typeface="Times New Roman" pitchFamily="18" charset="0"/>
              </a:rPr>
              <a:t>Contractul de achiziții publice (1)</a:t>
            </a:r>
            <a:endParaRPr lang="ro-RO" sz="2400" i="1" dirty="0">
              <a:solidFill>
                <a:schemeClr val="tx1"/>
              </a:solidFill>
              <a:latin typeface="Calibri" pitchFamily="34" charset="0"/>
              <a:cs typeface="Times New Roman" pitchFamily="18"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Nadejda Tanasov</a:t>
            </a:r>
            <a:endParaRPr lang="de-DE" dirty="0"/>
          </a:p>
        </p:txBody>
      </p:sp>
      <p:sp>
        <p:nvSpPr>
          <p:cNvPr id="26" name="Прямоугольник 8"/>
          <p:cNvSpPr/>
          <p:nvPr/>
        </p:nvSpPr>
        <p:spPr>
          <a:xfrm>
            <a:off x="203200" y="1915886"/>
            <a:ext cx="8766629" cy="4801314"/>
          </a:xfrm>
          <a:prstGeom prst="rect">
            <a:avLst/>
          </a:prstGeom>
        </p:spPr>
        <p:txBody>
          <a:bodyPr wrap="square">
            <a:spAutoFit/>
          </a:bodyPr>
          <a:lstStyle/>
          <a:p>
            <a:pPr indent="536575" algn="just">
              <a:spcBef>
                <a:spcPts val="1200"/>
              </a:spcBef>
            </a:pPr>
            <a:r>
              <a:rPr lang="ro-RO" b="0" dirty="0" smtClean="0">
                <a:solidFill>
                  <a:schemeClr val="tx1"/>
                </a:solidFill>
                <a:latin typeface="Calibri" pitchFamily="34" charset="0"/>
              </a:rPr>
              <a:t> În cazul în care, oferta declarată câștigătoare a fost depusă de o Asociație de OE, AC va încheia contractul de achiziție cu respectiva Asociație.</a:t>
            </a:r>
            <a:endParaRPr lang="ro-RO" b="0" i="1" dirty="0" smtClean="0">
              <a:solidFill>
                <a:schemeClr val="tx1"/>
              </a:solidFill>
              <a:latin typeface="Calibri" pitchFamily="34" charset="0"/>
            </a:endParaRPr>
          </a:p>
          <a:p>
            <a:pPr indent="536575" algn="just">
              <a:spcBef>
                <a:spcPts val="1200"/>
              </a:spcBef>
            </a:pPr>
            <a:r>
              <a:rPr lang="ro-RO" b="0" dirty="0" smtClean="0">
                <a:solidFill>
                  <a:schemeClr val="tx1"/>
                </a:solidFill>
                <a:latin typeface="Calibri" pitchFamily="34" charset="0"/>
              </a:rPr>
              <a:t> În cazul în care, părți din contractul de achiziție publică urmează să se îndeplinească de unul sau mai mulți subcontractanți, la contractul de achiziție se va anexa lista subantreprenorilor și partea din contract pe care aceştia o vor executa, precum și contractele încheiate între viitorul contractant și subcontractanții nominalizați în ofertă.</a:t>
            </a:r>
            <a:endParaRPr lang="ro-RO" b="0" i="1" dirty="0" smtClean="0">
              <a:solidFill>
                <a:schemeClr val="tx1"/>
              </a:solidFill>
              <a:latin typeface="Calibri" pitchFamily="34" charset="0"/>
            </a:endParaRPr>
          </a:p>
          <a:p>
            <a:pPr indent="536575" algn="just">
              <a:spcBef>
                <a:spcPts val="1200"/>
              </a:spcBef>
            </a:pPr>
            <a:r>
              <a:rPr lang="ro-RO" b="0" dirty="0" smtClean="0">
                <a:solidFill>
                  <a:schemeClr val="tx1"/>
                </a:solidFill>
                <a:latin typeface="Calibri" pitchFamily="34" charset="0"/>
              </a:rPr>
              <a:t> La momentul adjudecării contractului, AC îşi rezervă dreptul de a micşora cantitatea de bunuri sau servicii, pentru a se putea încadra în mijloacele financiare alocate, însă fără a efectua vreo schimbare în preţul unitar sau în alţi termeni şi condiţii ale ofertei şi ale documentelor de atribuire.</a:t>
            </a:r>
            <a:endParaRPr lang="ro-RO" b="0" i="1" dirty="0" smtClean="0">
              <a:solidFill>
                <a:schemeClr val="tx1"/>
              </a:solidFill>
              <a:latin typeface="Calibri" pitchFamily="34" charset="0"/>
            </a:endParaRPr>
          </a:p>
        </p:txBody>
      </p:sp>
      <p:sp>
        <p:nvSpPr>
          <p:cNvPr id="11" name="Rectangle 10"/>
          <p:cNvSpPr/>
          <p:nvPr/>
        </p:nvSpPr>
        <p:spPr>
          <a:xfrm>
            <a:off x="0" y="1480457"/>
            <a:ext cx="9144000" cy="461665"/>
          </a:xfrm>
          <a:prstGeom prst="rect">
            <a:avLst/>
          </a:prstGeom>
        </p:spPr>
        <p:txBody>
          <a:bodyPr wrap="square">
            <a:spAutoFit/>
          </a:bodyPr>
          <a:lstStyle/>
          <a:p>
            <a:pPr lvl="0" algn="ctr"/>
            <a:r>
              <a:rPr lang="ro-RO" sz="2400" i="1" dirty="0" smtClean="0">
                <a:solidFill>
                  <a:schemeClr val="tx1"/>
                </a:solidFill>
                <a:latin typeface="Calibri" pitchFamily="34" charset="0"/>
                <a:cs typeface="Times New Roman" pitchFamily="18" charset="0"/>
              </a:rPr>
              <a:t>Contractul de achiziții publice (2)</a:t>
            </a:r>
            <a:endParaRPr lang="ro-RO" sz="2400" i="1" dirty="0">
              <a:solidFill>
                <a:schemeClr val="tx1"/>
              </a:solidFill>
              <a:latin typeface="Calibri" pitchFamily="34" charset="0"/>
              <a:cs typeface="Times New Roman" pitchFamily="18"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Nadejda Tanasov</a:t>
            </a:r>
            <a:endParaRPr lang="de-DE" dirty="0"/>
          </a:p>
        </p:txBody>
      </p:sp>
      <p:sp>
        <p:nvSpPr>
          <p:cNvPr id="26" name="Прямоугольник 8"/>
          <p:cNvSpPr/>
          <p:nvPr/>
        </p:nvSpPr>
        <p:spPr>
          <a:xfrm>
            <a:off x="203200" y="1915886"/>
            <a:ext cx="8766629" cy="4985980"/>
          </a:xfrm>
          <a:prstGeom prst="rect">
            <a:avLst/>
          </a:prstGeom>
        </p:spPr>
        <p:txBody>
          <a:bodyPr wrap="square">
            <a:spAutoFit/>
          </a:bodyPr>
          <a:lstStyle/>
          <a:p>
            <a:pPr indent="536575" algn="just">
              <a:spcBef>
                <a:spcPts val="600"/>
              </a:spcBef>
            </a:pPr>
            <a:r>
              <a:rPr lang="ro-RO" b="0" dirty="0" smtClean="0">
                <a:solidFill>
                  <a:schemeClr val="tx1"/>
                </a:solidFill>
                <a:latin typeface="Calibri" pitchFamily="34" charset="0"/>
              </a:rPr>
              <a:t> Modelele de contracte sunt oferite în anexa la Ordinul Ministrului de Finanțe nr. 71 din 24.05.2016 cu privire la aprobarea Documentației standard pentru realizarea achizițiilor publice de bunuri și servicii și la Ordinul Ministrului de Finanțe nr. 72 din 24.05.2016 cu privire la aprobarea Documentației standard pentru realizarea achizițiilor publice de lucrări.</a:t>
            </a:r>
          </a:p>
          <a:p>
            <a:pPr indent="536575" algn="just">
              <a:spcBef>
                <a:spcPts val="600"/>
              </a:spcBef>
            </a:pPr>
            <a:r>
              <a:rPr lang="ro-RO" b="0" dirty="0" smtClean="0">
                <a:solidFill>
                  <a:schemeClr val="tx1"/>
                </a:solidFill>
                <a:latin typeface="Calibri" pitchFamily="34" charset="0"/>
              </a:rPr>
              <a:t> Modelele de contract din Documentațiile standard se vor utiliza pentru toate tipurile de proceduri de achiziție publică aplicate, inclusiv pentru achizițiile publice de valoare mică.</a:t>
            </a:r>
          </a:p>
          <a:p>
            <a:pPr indent="536575" algn="just">
              <a:spcBef>
                <a:spcPts val="600"/>
              </a:spcBef>
            </a:pPr>
            <a:r>
              <a:rPr lang="ro-RO" b="0" dirty="0" smtClean="0">
                <a:solidFill>
                  <a:schemeClr val="tx1"/>
                </a:solidFill>
                <a:latin typeface="Calibri" pitchFamily="34" charset="0"/>
              </a:rPr>
              <a:t> Contractul de achiziție se consideră încheiat la data semnării acestuia de către părţi şi intră în vigoare din momentul înregistrării lui în una din trezoreriile teritoriale ale Ministerului Finanţelor dacă gestionarea surselor financiare se efectuează prin intermediul sistemului trezorerial. Contractele de achiziție care nu au fost înregistrate în modul stabilit nu au putere juridică.</a:t>
            </a:r>
            <a:endParaRPr lang="ro-RO" b="0" i="1" dirty="0" smtClean="0">
              <a:solidFill>
                <a:schemeClr val="tx1"/>
              </a:solidFill>
              <a:latin typeface="Calibri" pitchFamily="34" charset="0"/>
            </a:endParaRPr>
          </a:p>
        </p:txBody>
      </p:sp>
      <p:sp>
        <p:nvSpPr>
          <p:cNvPr id="11" name="Rectangle 10"/>
          <p:cNvSpPr/>
          <p:nvPr/>
        </p:nvSpPr>
        <p:spPr>
          <a:xfrm>
            <a:off x="0" y="1480457"/>
            <a:ext cx="9144000" cy="461665"/>
          </a:xfrm>
          <a:prstGeom prst="rect">
            <a:avLst/>
          </a:prstGeom>
        </p:spPr>
        <p:txBody>
          <a:bodyPr wrap="square">
            <a:spAutoFit/>
          </a:bodyPr>
          <a:lstStyle/>
          <a:p>
            <a:pPr lvl="0" algn="ctr"/>
            <a:r>
              <a:rPr lang="ro-RO" sz="2400" i="1" dirty="0" smtClean="0">
                <a:solidFill>
                  <a:schemeClr val="tx1"/>
                </a:solidFill>
                <a:latin typeface="Calibri" pitchFamily="34" charset="0"/>
                <a:cs typeface="Times New Roman" pitchFamily="18" charset="0"/>
              </a:rPr>
              <a:t>Contractul de achiziții publice (3)</a:t>
            </a:r>
            <a:endParaRPr lang="ro-RO" sz="2400" i="1" dirty="0">
              <a:solidFill>
                <a:schemeClr val="tx1"/>
              </a:solidFill>
              <a:latin typeface="Calibri" pitchFamily="34" charset="0"/>
              <a:cs typeface="Times New Roman" pitchFamily="18"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Nadejda Tanasov</a:t>
            </a:r>
            <a:endParaRPr lang="de-DE" dirty="0"/>
          </a:p>
        </p:txBody>
      </p:sp>
      <p:sp>
        <p:nvSpPr>
          <p:cNvPr id="26" name="Прямоугольник 8"/>
          <p:cNvSpPr/>
          <p:nvPr/>
        </p:nvSpPr>
        <p:spPr>
          <a:xfrm>
            <a:off x="203200" y="1843315"/>
            <a:ext cx="8766629" cy="5058552"/>
          </a:xfrm>
          <a:prstGeom prst="rect">
            <a:avLst/>
          </a:prstGeom>
        </p:spPr>
        <p:txBody>
          <a:bodyPr wrap="square">
            <a:spAutoFit/>
          </a:bodyPr>
          <a:lstStyle/>
          <a:p>
            <a:pPr indent="536575" algn="just">
              <a:spcBef>
                <a:spcPts val="600"/>
              </a:spcBef>
            </a:pPr>
            <a:r>
              <a:rPr lang="ro-RO" b="0" dirty="0" smtClean="0">
                <a:solidFill>
                  <a:schemeClr val="tx1"/>
                </a:solidFill>
                <a:latin typeface="Calibri" pitchFamily="34" charset="0"/>
              </a:rPr>
              <a:t> Părțile trebuie să-și îndeplinească, cu bună-credință, obligațiile asumate din punct de vedere cantitativ, calitativ, în termenul și bugetul stabilit. Pe durata executării contractului de achiziție, autoritatea contractantă va avea în vedere menținerea obiectului și scopului achiziției, precum și a duratei inițiale. </a:t>
            </a:r>
          </a:p>
          <a:p>
            <a:pPr lvl="0" indent="536575" algn="just">
              <a:spcBef>
                <a:spcPts val="600"/>
              </a:spcBef>
            </a:pPr>
            <a:r>
              <a:rPr lang="ro-RO" b="0" dirty="0" smtClean="0">
                <a:solidFill>
                  <a:schemeClr val="tx1"/>
                </a:solidFill>
                <a:latin typeface="Calibri" pitchFamily="34" charset="0"/>
              </a:rPr>
              <a:t> AC nu are dreptul să mărească volumul bunurilor, lucrărilor şi serviciilor, stabilit de contractele de achiziții publice încheiate, pentru a evita efectuarea unor noi achiziţii, cu excepţia cazurilor prevăzute de prezenta lege;</a:t>
            </a:r>
          </a:p>
          <a:p>
            <a:pPr indent="536575" algn="just">
              <a:spcBef>
                <a:spcPts val="600"/>
              </a:spcBef>
            </a:pPr>
            <a:r>
              <a:rPr lang="ro-RO" b="0" dirty="0" smtClean="0">
                <a:solidFill>
                  <a:schemeClr val="tx1"/>
                </a:solidFill>
                <a:latin typeface="Calibri" pitchFamily="34" charset="0"/>
              </a:rPr>
              <a:t> Nu se permite cesiunea de creanţă (datorie), precum şi modificarea oricărui element al contractului de achiziții publice încheiat sau introducerea unor elemente noi dacă asemenea acţiuni sânt de natură să schimbe condiţiile ofertei care au constituit temei pentru selectarea acesteia şi să majoreze valoarea ei.</a:t>
            </a:r>
          </a:p>
        </p:txBody>
      </p:sp>
      <p:sp>
        <p:nvSpPr>
          <p:cNvPr id="11" name="Rectangle 10"/>
          <p:cNvSpPr/>
          <p:nvPr/>
        </p:nvSpPr>
        <p:spPr>
          <a:xfrm>
            <a:off x="0" y="1480457"/>
            <a:ext cx="9144000" cy="461665"/>
          </a:xfrm>
          <a:prstGeom prst="rect">
            <a:avLst/>
          </a:prstGeom>
        </p:spPr>
        <p:txBody>
          <a:bodyPr wrap="square">
            <a:spAutoFit/>
          </a:bodyPr>
          <a:lstStyle/>
          <a:p>
            <a:pPr lvl="0" algn="ctr"/>
            <a:r>
              <a:rPr lang="ro-RO" sz="2400" i="1" dirty="0" smtClean="0">
                <a:solidFill>
                  <a:schemeClr val="tx1"/>
                </a:solidFill>
                <a:latin typeface="Calibri" pitchFamily="34" charset="0"/>
                <a:cs typeface="Times New Roman" pitchFamily="18" charset="0"/>
              </a:rPr>
              <a:t>Executarea contractului de achiziții publice (1)</a:t>
            </a:r>
            <a:endParaRPr lang="ro-RO" sz="2400" i="1" dirty="0">
              <a:solidFill>
                <a:schemeClr val="tx1"/>
              </a:solidFill>
              <a:latin typeface="Calibri" pitchFamily="34" charset="0"/>
              <a:cs typeface="Times New Roman" pitchFamily="18"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Nadejda Tanasov</a:t>
            </a:r>
            <a:endParaRPr lang="de-DE" dirty="0"/>
          </a:p>
        </p:txBody>
      </p:sp>
      <p:sp>
        <p:nvSpPr>
          <p:cNvPr id="26" name="Прямоугольник 8"/>
          <p:cNvSpPr/>
          <p:nvPr/>
        </p:nvSpPr>
        <p:spPr>
          <a:xfrm>
            <a:off x="203200" y="1915886"/>
            <a:ext cx="8766629" cy="4585871"/>
          </a:xfrm>
          <a:prstGeom prst="rect">
            <a:avLst/>
          </a:prstGeom>
        </p:spPr>
        <p:txBody>
          <a:bodyPr wrap="square">
            <a:spAutoFit/>
          </a:bodyPr>
          <a:lstStyle/>
          <a:p>
            <a:pPr indent="536575" algn="just">
              <a:spcBef>
                <a:spcPts val="1200"/>
              </a:spcBef>
            </a:pPr>
            <a:r>
              <a:rPr lang="ro-RO" b="0" dirty="0" smtClean="0">
                <a:solidFill>
                  <a:schemeClr val="tx1"/>
                </a:solidFill>
                <a:latin typeface="Calibri" pitchFamily="34" charset="0"/>
              </a:rPr>
              <a:t>În situaţia în care, pe parcursul implementării unui contract de achiziție, apare necesitatea </a:t>
            </a:r>
            <a:r>
              <a:rPr lang="ro-RO" dirty="0" smtClean="0">
                <a:solidFill>
                  <a:schemeClr val="tx1"/>
                </a:solidFill>
                <a:latin typeface="Calibri" pitchFamily="34" charset="0"/>
              </a:rPr>
              <a:t>modificării unor clauze contractuale</a:t>
            </a:r>
            <a:r>
              <a:rPr lang="ro-RO" b="0" dirty="0" smtClean="0">
                <a:solidFill>
                  <a:schemeClr val="tx1"/>
                </a:solidFill>
                <a:latin typeface="Calibri" pitchFamily="34" charset="0"/>
              </a:rPr>
              <a:t>, acestea pot fi efectuate dacă se îndeplinesc în mod cumulativ </a:t>
            </a:r>
            <a:r>
              <a:rPr lang="ro-RO" dirty="0" smtClean="0">
                <a:solidFill>
                  <a:schemeClr val="tx1"/>
                </a:solidFill>
                <a:latin typeface="Calibri" pitchFamily="34" charset="0"/>
              </a:rPr>
              <a:t>condiţiile</a:t>
            </a:r>
            <a:r>
              <a:rPr lang="ro-RO" b="0" dirty="0" smtClean="0">
                <a:solidFill>
                  <a:schemeClr val="tx1"/>
                </a:solidFill>
                <a:latin typeface="Calibri" pitchFamily="34" charset="0"/>
              </a:rPr>
              <a:t>: </a:t>
            </a:r>
            <a:endParaRPr lang="ro-RO" b="0" i="1" dirty="0" smtClean="0">
              <a:solidFill>
                <a:schemeClr val="tx1"/>
              </a:solidFill>
              <a:latin typeface="Calibri" pitchFamily="34" charset="0"/>
            </a:endParaRPr>
          </a:p>
          <a:p>
            <a:pPr lvl="0" indent="536575" algn="just">
              <a:spcBef>
                <a:spcPts val="600"/>
              </a:spcBef>
              <a:buFont typeface="Wingdings" pitchFamily="2" charset="2"/>
              <a:buChar char="ü"/>
            </a:pPr>
            <a:r>
              <a:rPr lang="ro-RO" b="0" dirty="0" smtClean="0">
                <a:solidFill>
                  <a:schemeClr val="tx1"/>
                </a:solidFill>
                <a:latin typeface="Calibri" pitchFamily="34" charset="0"/>
              </a:rPr>
              <a:t> Există acordul tuturor părţilor contractante; </a:t>
            </a:r>
            <a:endParaRPr lang="ro-RO" b="0" i="1" dirty="0" smtClean="0">
              <a:solidFill>
                <a:schemeClr val="tx1"/>
              </a:solidFill>
              <a:latin typeface="Calibri" pitchFamily="34" charset="0"/>
            </a:endParaRPr>
          </a:p>
          <a:p>
            <a:pPr lvl="0" indent="536575" algn="just">
              <a:spcBef>
                <a:spcPts val="600"/>
              </a:spcBef>
              <a:buFont typeface="Wingdings" pitchFamily="2" charset="2"/>
              <a:buChar char="ü"/>
            </a:pPr>
            <a:r>
              <a:rPr lang="ro-RO" b="0" dirty="0" smtClean="0">
                <a:solidFill>
                  <a:schemeClr val="tx1"/>
                </a:solidFill>
                <a:latin typeface="Calibri" pitchFamily="34" charset="0"/>
              </a:rPr>
              <a:t> Modificările nu contravin prevederilor legale în vigoare. </a:t>
            </a:r>
          </a:p>
          <a:p>
            <a:pPr indent="536575" algn="just">
              <a:spcBef>
                <a:spcPts val="1800"/>
              </a:spcBef>
            </a:pPr>
            <a:r>
              <a:rPr lang="fr-FR" dirty="0" smtClean="0">
                <a:solidFill>
                  <a:schemeClr val="tx1"/>
                </a:solidFill>
                <a:latin typeface="Calibri" pitchFamily="34" charset="0"/>
              </a:rPr>
              <a:t>Exemple</a:t>
            </a:r>
            <a:r>
              <a:rPr lang="fr-FR" b="0" dirty="0" smtClean="0">
                <a:solidFill>
                  <a:schemeClr val="tx1"/>
                </a:solidFill>
                <a:latin typeface="Calibri" pitchFamily="34" charset="0"/>
              </a:rPr>
              <a:t> de situa</a:t>
            </a:r>
            <a:r>
              <a:rPr lang="ro-RO" b="0" dirty="0" smtClean="0">
                <a:solidFill>
                  <a:schemeClr val="tx1"/>
                </a:solidFill>
                <a:latin typeface="Calibri" pitchFamily="34" charset="0"/>
              </a:rPr>
              <a:t>ț</a:t>
            </a:r>
            <a:r>
              <a:rPr lang="fr-FR" b="0" dirty="0" smtClean="0">
                <a:solidFill>
                  <a:schemeClr val="tx1"/>
                </a:solidFill>
                <a:latin typeface="Calibri" pitchFamily="34" charset="0"/>
              </a:rPr>
              <a:t>ii </a:t>
            </a:r>
            <a:r>
              <a:rPr lang="ro-RO" b="0" dirty="0" smtClean="0">
                <a:solidFill>
                  <a:schemeClr val="tx1"/>
                </a:solidFill>
                <a:latin typeface="Calibri" pitchFamily="34" charset="0"/>
              </a:rPr>
              <a:t>cînd se modifică clauzele contractuale:</a:t>
            </a:r>
          </a:p>
          <a:p>
            <a:pPr indent="536575" algn="just">
              <a:spcBef>
                <a:spcPts val="600"/>
              </a:spcBef>
              <a:buFont typeface="Arial" pitchFamily="34" charset="0"/>
              <a:buChar char="•"/>
            </a:pPr>
            <a:r>
              <a:rPr lang="ro-RO" b="0" dirty="0" smtClean="0">
                <a:solidFill>
                  <a:schemeClr val="tx1"/>
                </a:solidFill>
                <a:latin typeface="Calibri" pitchFamily="34" charset="0"/>
              </a:rPr>
              <a:t> Schimbarea denumirii părților sau datelor de identificare ale acestora; </a:t>
            </a:r>
          </a:p>
          <a:p>
            <a:pPr indent="536575" algn="just">
              <a:spcBef>
                <a:spcPts val="600"/>
              </a:spcBef>
              <a:buFont typeface="Arial" pitchFamily="34" charset="0"/>
              <a:buChar char="•"/>
            </a:pPr>
            <a:r>
              <a:rPr lang="ro-RO" b="0" dirty="0" smtClean="0">
                <a:solidFill>
                  <a:schemeClr val="tx1"/>
                </a:solidFill>
                <a:latin typeface="Calibri" pitchFamily="34" charset="0"/>
              </a:rPr>
              <a:t> Prelungirea duratei contractului; </a:t>
            </a:r>
            <a:endParaRPr lang="en-US" b="0" dirty="0" smtClean="0">
              <a:solidFill>
                <a:schemeClr val="tx1"/>
              </a:solidFill>
              <a:latin typeface="Calibri" pitchFamily="34" charset="0"/>
            </a:endParaRPr>
          </a:p>
          <a:p>
            <a:pPr indent="536575" algn="just">
              <a:spcBef>
                <a:spcPts val="600"/>
              </a:spcBef>
              <a:buFont typeface="Arial" pitchFamily="34" charset="0"/>
              <a:buChar char="•"/>
            </a:pPr>
            <a:r>
              <a:rPr lang="ro-RO" b="0" dirty="0" smtClean="0">
                <a:solidFill>
                  <a:schemeClr val="tx1"/>
                </a:solidFill>
                <a:latin typeface="Calibri" pitchFamily="34" charset="0"/>
              </a:rPr>
              <a:t> Micșorarea/majorarea cantității de bunuri sau exluderea unor lucrări sau servicii, în cazuri temeinic justificate.</a:t>
            </a:r>
          </a:p>
          <a:p>
            <a:pPr lvl="0" algn="just"/>
            <a:endParaRPr lang="ro-RO" b="0" i="1" dirty="0">
              <a:solidFill>
                <a:schemeClr val="tx1"/>
              </a:solidFill>
              <a:latin typeface="Calibri" pitchFamily="34" charset="0"/>
            </a:endParaRPr>
          </a:p>
        </p:txBody>
      </p:sp>
      <p:sp>
        <p:nvSpPr>
          <p:cNvPr id="11" name="Rectangle 10"/>
          <p:cNvSpPr/>
          <p:nvPr/>
        </p:nvSpPr>
        <p:spPr>
          <a:xfrm>
            <a:off x="0" y="1480457"/>
            <a:ext cx="9144000" cy="461665"/>
          </a:xfrm>
          <a:prstGeom prst="rect">
            <a:avLst/>
          </a:prstGeom>
        </p:spPr>
        <p:txBody>
          <a:bodyPr wrap="square">
            <a:spAutoFit/>
          </a:bodyPr>
          <a:lstStyle/>
          <a:p>
            <a:pPr lvl="0" algn="ctr"/>
            <a:r>
              <a:rPr lang="ro-RO" sz="2400" i="1" dirty="0" smtClean="0">
                <a:solidFill>
                  <a:schemeClr val="tx1"/>
                </a:solidFill>
                <a:latin typeface="Calibri" pitchFamily="34" charset="0"/>
                <a:cs typeface="Times New Roman" pitchFamily="18" charset="0"/>
              </a:rPr>
              <a:t>Executarea contractului de achiziții publice (2)</a:t>
            </a:r>
            <a:endParaRPr lang="ro-RO" sz="2400" i="1" dirty="0">
              <a:solidFill>
                <a:schemeClr val="tx1"/>
              </a:solidFill>
              <a:latin typeface="Calibri" pitchFamily="34" charset="0"/>
              <a:cs typeface="Times New Roman" pitchFamily="18"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Nadejda Tanasov</a:t>
            </a:r>
            <a:endParaRPr lang="de-DE" dirty="0"/>
          </a:p>
        </p:txBody>
      </p:sp>
      <p:sp>
        <p:nvSpPr>
          <p:cNvPr id="26" name="Прямоугольник 8"/>
          <p:cNvSpPr/>
          <p:nvPr/>
        </p:nvSpPr>
        <p:spPr>
          <a:xfrm>
            <a:off x="203200" y="1915886"/>
            <a:ext cx="8766629" cy="4832092"/>
          </a:xfrm>
          <a:prstGeom prst="rect">
            <a:avLst/>
          </a:prstGeom>
        </p:spPr>
        <p:txBody>
          <a:bodyPr wrap="square">
            <a:spAutoFit/>
          </a:bodyPr>
          <a:lstStyle/>
          <a:p>
            <a:pPr indent="536575" algn="just">
              <a:spcBef>
                <a:spcPts val="0"/>
              </a:spcBef>
            </a:pPr>
            <a:r>
              <a:rPr lang="ro-RO" b="0" dirty="0" smtClean="0">
                <a:solidFill>
                  <a:schemeClr val="tx1"/>
                </a:solidFill>
                <a:latin typeface="Calibri" pitchFamily="34" charset="0"/>
              </a:rPr>
              <a:t> În condiții justificate, AC poate achiziţiona </a:t>
            </a:r>
            <a:r>
              <a:rPr lang="ro-RO" dirty="0" smtClean="0">
                <a:solidFill>
                  <a:schemeClr val="tx1"/>
                </a:solidFill>
                <a:latin typeface="Calibri" pitchFamily="34" charset="0"/>
              </a:rPr>
              <a:t>suplimentar bunuri</a:t>
            </a:r>
            <a:r>
              <a:rPr lang="ro-RO" b="0" dirty="0" smtClean="0">
                <a:solidFill>
                  <a:schemeClr val="tx1"/>
                </a:solidFill>
                <a:latin typeface="Calibri" pitchFamily="34" charset="0"/>
              </a:rPr>
              <a:t>, cu condiţia respectării preţului iniţial stabilit, cerinţelor faţă de calitatea acestora, altor cerinţe prestabilite în contractul iniţial, iar valoarea bunurilor contractate suplimentar să nu depăşească </a:t>
            </a:r>
            <a:r>
              <a:rPr lang="ro-RO" dirty="0" smtClean="0">
                <a:solidFill>
                  <a:schemeClr val="tx1"/>
                </a:solidFill>
                <a:latin typeface="Calibri" pitchFamily="34" charset="0"/>
              </a:rPr>
              <a:t>15 la sută </a:t>
            </a:r>
            <a:r>
              <a:rPr lang="ro-RO" b="0" dirty="0" smtClean="0">
                <a:solidFill>
                  <a:schemeClr val="tx1"/>
                </a:solidFill>
                <a:latin typeface="Calibri" pitchFamily="34" charset="0"/>
              </a:rPr>
              <a:t>din valoarea bunurilor contractate iniţial sau soldului rămas după micşorarea anterioară a valorii bunurilor contractate.</a:t>
            </a:r>
          </a:p>
          <a:p>
            <a:pPr indent="536575" algn="just">
              <a:spcBef>
                <a:spcPts val="0"/>
              </a:spcBef>
            </a:pPr>
            <a:r>
              <a:rPr lang="ro-RO" b="0" dirty="0" smtClean="0">
                <a:solidFill>
                  <a:schemeClr val="tx1"/>
                </a:solidFill>
                <a:latin typeface="Calibri" pitchFamily="34" charset="0"/>
              </a:rPr>
              <a:t> Pentru </a:t>
            </a:r>
            <a:r>
              <a:rPr lang="ro-RO" dirty="0" smtClean="0">
                <a:solidFill>
                  <a:schemeClr val="tx1"/>
                </a:solidFill>
                <a:latin typeface="Calibri" pitchFamily="34" charset="0"/>
              </a:rPr>
              <a:t>lucrări/servicii suplimentare </a:t>
            </a:r>
            <a:r>
              <a:rPr lang="ro-RO" b="0" dirty="0" smtClean="0">
                <a:solidFill>
                  <a:schemeClr val="tx1"/>
                </a:solidFill>
                <a:latin typeface="Calibri" pitchFamily="34" charset="0"/>
              </a:rPr>
              <a:t>care nu sînt prevăzute în proiectul estimat iniţial şi nici în contractul iniţial şi care au devenit necesare ca urmare situaţiilor imprevizibile, va fi aplicată procedura de negociere fără publicare prealabilă a unui anunţ de participare cu condiţia atribuirii contractului OE care efectuează lucrările/serviciile respective. Procedura poate fi aplicată numai în decurs de </a:t>
            </a:r>
            <a:r>
              <a:rPr lang="ro-RO" dirty="0" smtClean="0">
                <a:solidFill>
                  <a:schemeClr val="tx1"/>
                </a:solidFill>
                <a:latin typeface="Calibri" pitchFamily="34" charset="0"/>
              </a:rPr>
              <a:t>3 ani </a:t>
            </a:r>
            <a:r>
              <a:rPr lang="ro-RO" b="0" dirty="0" smtClean="0">
                <a:solidFill>
                  <a:schemeClr val="tx1"/>
                </a:solidFill>
                <a:latin typeface="Calibri" pitchFamily="34" charset="0"/>
              </a:rPr>
              <a:t>de la încheierea contractului iniţial, iar valoarea cumulată a contractelor atribuite pentru lucrări/servicii suplimentare nu va depăși </a:t>
            </a:r>
            <a:r>
              <a:rPr lang="ro-RO" dirty="0" smtClean="0">
                <a:solidFill>
                  <a:schemeClr val="tx1"/>
                </a:solidFill>
                <a:latin typeface="Calibri" pitchFamily="34" charset="0"/>
              </a:rPr>
              <a:t>15 la sută </a:t>
            </a:r>
            <a:r>
              <a:rPr lang="ro-RO" b="0" dirty="0" smtClean="0">
                <a:solidFill>
                  <a:schemeClr val="tx1"/>
                </a:solidFill>
                <a:latin typeface="Calibri" pitchFamily="34" charset="0"/>
              </a:rPr>
              <a:t>din valoarea contractului inițial.</a:t>
            </a:r>
            <a:endParaRPr lang="ro-RO" b="0" i="1" dirty="0">
              <a:solidFill>
                <a:schemeClr val="tx1"/>
              </a:solidFill>
              <a:latin typeface="Calibri" pitchFamily="34" charset="0"/>
            </a:endParaRPr>
          </a:p>
        </p:txBody>
      </p:sp>
      <p:sp>
        <p:nvSpPr>
          <p:cNvPr id="11" name="Rectangle 10"/>
          <p:cNvSpPr/>
          <p:nvPr/>
        </p:nvSpPr>
        <p:spPr>
          <a:xfrm>
            <a:off x="0" y="1480457"/>
            <a:ext cx="9144000" cy="461665"/>
          </a:xfrm>
          <a:prstGeom prst="rect">
            <a:avLst/>
          </a:prstGeom>
        </p:spPr>
        <p:txBody>
          <a:bodyPr wrap="square">
            <a:spAutoFit/>
          </a:bodyPr>
          <a:lstStyle/>
          <a:p>
            <a:pPr lvl="0" algn="ctr"/>
            <a:r>
              <a:rPr lang="ro-RO" sz="2400" i="1" dirty="0" smtClean="0">
                <a:solidFill>
                  <a:schemeClr val="tx1"/>
                </a:solidFill>
                <a:latin typeface="Calibri" pitchFamily="34" charset="0"/>
                <a:cs typeface="Times New Roman" pitchFamily="18" charset="0"/>
              </a:rPr>
              <a:t>Executarea contractului de achiziții publice (3)</a:t>
            </a:r>
            <a:endParaRPr lang="ro-RO" sz="2400" i="1" dirty="0">
              <a:solidFill>
                <a:schemeClr val="tx1"/>
              </a:solidFill>
              <a:latin typeface="Calibri" pitchFamily="34" charset="0"/>
              <a:cs typeface="Times New Roman" pitchFamily="18"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Nadejda Tanasov</a:t>
            </a:r>
            <a:endParaRPr lang="de-DE" dirty="0"/>
          </a:p>
        </p:txBody>
      </p:sp>
      <p:sp>
        <p:nvSpPr>
          <p:cNvPr id="26" name="Прямоугольник 8"/>
          <p:cNvSpPr/>
          <p:nvPr/>
        </p:nvSpPr>
        <p:spPr>
          <a:xfrm>
            <a:off x="203200" y="1915886"/>
            <a:ext cx="8766629" cy="4739759"/>
          </a:xfrm>
          <a:prstGeom prst="rect">
            <a:avLst/>
          </a:prstGeom>
        </p:spPr>
        <p:txBody>
          <a:bodyPr wrap="square">
            <a:spAutoFit/>
          </a:bodyPr>
          <a:lstStyle/>
          <a:p>
            <a:pPr indent="536575" algn="just">
              <a:spcBef>
                <a:spcPts val="1200"/>
              </a:spcBef>
            </a:pPr>
            <a:r>
              <a:rPr lang="ro-RO" b="0" dirty="0" smtClean="0">
                <a:solidFill>
                  <a:schemeClr val="tx1"/>
                </a:solidFill>
                <a:latin typeface="Calibri" pitchFamily="34" charset="0"/>
              </a:rPr>
              <a:t>Principalele </a:t>
            </a:r>
            <a:r>
              <a:rPr lang="ro-RO" dirty="0" smtClean="0">
                <a:solidFill>
                  <a:schemeClr val="tx1"/>
                </a:solidFill>
                <a:latin typeface="Calibri" pitchFamily="34" charset="0"/>
              </a:rPr>
              <a:t>probleme</a:t>
            </a:r>
            <a:r>
              <a:rPr lang="ro-RO" b="0" dirty="0" smtClean="0">
                <a:solidFill>
                  <a:schemeClr val="tx1"/>
                </a:solidFill>
                <a:latin typeface="Calibri" pitchFamily="34" charset="0"/>
              </a:rPr>
              <a:t> ce pot interveni în etapa de implementare a unui contract de achiziții publice sunt: </a:t>
            </a:r>
            <a:endParaRPr lang="ro-RO" b="0" i="1" dirty="0" smtClean="0">
              <a:solidFill>
                <a:schemeClr val="tx1"/>
              </a:solidFill>
              <a:latin typeface="Calibri" pitchFamily="34" charset="0"/>
            </a:endParaRPr>
          </a:p>
          <a:p>
            <a:pPr lvl="0" indent="536575" algn="just">
              <a:spcBef>
                <a:spcPts val="1200"/>
              </a:spcBef>
              <a:buFont typeface="Wingdings" pitchFamily="2" charset="2"/>
              <a:buChar char="Ø"/>
            </a:pPr>
            <a:r>
              <a:rPr lang="ro-RO" b="0" dirty="0" smtClean="0">
                <a:solidFill>
                  <a:schemeClr val="tx1"/>
                </a:solidFill>
                <a:latin typeface="Calibri" pitchFamily="34" charset="0"/>
              </a:rPr>
              <a:t> Întârzieri/refuzuri în livrarea bunurilor, prestarea serviciilor sau finalizarea lucrărilor;</a:t>
            </a:r>
            <a:endParaRPr lang="ro-RO" b="0" i="1" dirty="0" smtClean="0">
              <a:solidFill>
                <a:schemeClr val="tx1"/>
              </a:solidFill>
              <a:latin typeface="Calibri" pitchFamily="34" charset="0"/>
            </a:endParaRPr>
          </a:p>
          <a:p>
            <a:pPr lvl="0" indent="536575" algn="just">
              <a:spcBef>
                <a:spcPts val="1200"/>
              </a:spcBef>
              <a:buFont typeface="Wingdings" pitchFamily="2" charset="2"/>
              <a:buChar char="Ø"/>
            </a:pPr>
            <a:r>
              <a:rPr lang="ro-RO" b="0" dirty="0" smtClean="0">
                <a:solidFill>
                  <a:schemeClr val="tx1"/>
                </a:solidFill>
                <a:latin typeface="Calibri" pitchFamily="34" charset="0"/>
              </a:rPr>
              <a:t> Creșterea costurilor;</a:t>
            </a:r>
            <a:endParaRPr lang="ro-RO" b="0" i="1" dirty="0" smtClean="0">
              <a:solidFill>
                <a:schemeClr val="tx1"/>
              </a:solidFill>
              <a:latin typeface="Calibri" pitchFamily="34" charset="0"/>
            </a:endParaRPr>
          </a:p>
          <a:p>
            <a:pPr lvl="0" indent="536575" algn="just">
              <a:spcBef>
                <a:spcPts val="1200"/>
              </a:spcBef>
              <a:buFont typeface="Wingdings" pitchFamily="2" charset="2"/>
              <a:buChar char="Ø"/>
            </a:pPr>
            <a:r>
              <a:rPr lang="ro-RO" b="0" dirty="0" smtClean="0">
                <a:solidFill>
                  <a:schemeClr val="tx1"/>
                </a:solidFill>
                <a:latin typeface="Calibri" pitchFamily="34" charset="0"/>
              </a:rPr>
              <a:t> Nerespectarea standardelor de calitate;</a:t>
            </a:r>
            <a:endParaRPr lang="ro-RO" b="0" i="1" dirty="0" smtClean="0">
              <a:solidFill>
                <a:schemeClr val="tx1"/>
              </a:solidFill>
              <a:latin typeface="Calibri" pitchFamily="34" charset="0"/>
            </a:endParaRPr>
          </a:p>
          <a:p>
            <a:pPr lvl="0" indent="536575" algn="just">
              <a:spcBef>
                <a:spcPts val="1200"/>
              </a:spcBef>
              <a:buFont typeface="Wingdings" pitchFamily="2" charset="2"/>
              <a:buChar char="Ø"/>
            </a:pPr>
            <a:r>
              <a:rPr lang="ro-RO" b="0" dirty="0" smtClean="0">
                <a:solidFill>
                  <a:schemeClr val="tx1"/>
                </a:solidFill>
                <a:latin typeface="Calibri" pitchFamily="34" charset="0"/>
              </a:rPr>
              <a:t> Nerespectarea (parțială sau totală) a cerințelor caietului de sarcini și a prevederilor contractuale;</a:t>
            </a:r>
            <a:endParaRPr lang="ro-RO" b="0" i="1" dirty="0" smtClean="0">
              <a:solidFill>
                <a:schemeClr val="tx1"/>
              </a:solidFill>
              <a:latin typeface="Calibri" pitchFamily="34" charset="0"/>
            </a:endParaRPr>
          </a:p>
          <a:p>
            <a:pPr lvl="0" indent="536575" algn="just">
              <a:spcBef>
                <a:spcPts val="1200"/>
              </a:spcBef>
              <a:buFont typeface="Wingdings" pitchFamily="2" charset="2"/>
              <a:buChar char="Ø"/>
            </a:pPr>
            <a:r>
              <a:rPr lang="ro-RO" b="0" dirty="0" smtClean="0">
                <a:solidFill>
                  <a:schemeClr val="tx1"/>
                </a:solidFill>
                <a:latin typeface="Calibri" pitchFamily="34" charset="0"/>
              </a:rPr>
              <a:t> Abateri de la obiectivele contractului;</a:t>
            </a:r>
            <a:endParaRPr lang="ro-RO" b="0" i="1" dirty="0" smtClean="0">
              <a:solidFill>
                <a:schemeClr val="tx1"/>
              </a:solidFill>
              <a:latin typeface="Calibri" pitchFamily="34" charset="0"/>
            </a:endParaRPr>
          </a:p>
          <a:p>
            <a:pPr lvl="0" indent="536575" algn="just">
              <a:spcBef>
                <a:spcPts val="1200"/>
              </a:spcBef>
              <a:buFont typeface="Wingdings" pitchFamily="2" charset="2"/>
              <a:buChar char="Ø"/>
            </a:pPr>
            <a:r>
              <a:rPr lang="ro-RO" b="0" dirty="0" smtClean="0">
                <a:solidFill>
                  <a:schemeClr val="tx1"/>
                </a:solidFill>
                <a:latin typeface="Calibri" pitchFamily="34" charset="0"/>
              </a:rPr>
              <a:t> Apariția situațiilor imprevizibile care împiedică finalizarea cu succes a contractului de achiziții publice, etc.</a:t>
            </a:r>
            <a:endParaRPr lang="ro-RO" b="0" i="1" dirty="0">
              <a:solidFill>
                <a:schemeClr val="tx1"/>
              </a:solidFill>
              <a:latin typeface="Calibri" pitchFamily="34" charset="0"/>
            </a:endParaRPr>
          </a:p>
        </p:txBody>
      </p:sp>
      <p:sp>
        <p:nvSpPr>
          <p:cNvPr id="11" name="Rectangle 10"/>
          <p:cNvSpPr/>
          <p:nvPr/>
        </p:nvSpPr>
        <p:spPr>
          <a:xfrm>
            <a:off x="0" y="1480457"/>
            <a:ext cx="9144000" cy="461665"/>
          </a:xfrm>
          <a:prstGeom prst="rect">
            <a:avLst/>
          </a:prstGeom>
        </p:spPr>
        <p:txBody>
          <a:bodyPr wrap="square">
            <a:spAutoFit/>
          </a:bodyPr>
          <a:lstStyle/>
          <a:p>
            <a:pPr lvl="0" algn="ctr"/>
            <a:r>
              <a:rPr lang="ro-RO" sz="2400" i="1" dirty="0" smtClean="0">
                <a:solidFill>
                  <a:schemeClr val="tx1"/>
                </a:solidFill>
                <a:latin typeface="Calibri" pitchFamily="34" charset="0"/>
                <a:cs typeface="Times New Roman" pitchFamily="18" charset="0"/>
              </a:rPr>
              <a:t>Executarea contractului de achiziții publice (4)</a:t>
            </a:r>
            <a:endParaRPr lang="ro-RO" sz="2400" i="1" dirty="0">
              <a:solidFill>
                <a:schemeClr val="tx1"/>
              </a:solidFill>
              <a:latin typeface="Calibri" pitchFamily="34" charset="0"/>
              <a:cs typeface="Times New Roman" pitchFamily="18"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Nadejda Tanasov</a:t>
            </a:r>
            <a:endParaRPr lang="de-DE" dirty="0"/>
          </a:p>
        </p:txBody>
      </p:sp>
      <p:sp>
        <p:nvSpPr>
          <p:cNvPr id="26" name="Прямоугольник 8"/>
          <p:cNvSpPr/>
          <p:nvPr/>
        </p:nvSpPr>
        <p:spPr>
          <a:xfrm>
            <a:off x="203200" y="1915886"/>
            <a:ext cx="8766629" cy="4832092"/>
          </a:xfrm>
          <a:prstGeom prst="rect">
            <a:avLst/>
          </a:prstGeom>
        </p:spPr>
        <p:txBody>
          <a:bodyPr wrap="square">
            <a:spAutoFit/>
          </a:bodyPr>
          <a:lstStyle/>
          <a:p>
            <a:pPr indent="536575" algn="just">
              <a:spcBef>
                <a:spcPts val="0"/>
              </a:spcBef>
            </a:pPr>
            <a:r>
              <a:rPr lang="ro-RO" dirty="0" smtClean="0">
                <a:solidFill>
                  <a:schemeClr val="tx1"/>
                </a:solidFill>
                <a:latin typeface="Calibri" pitchFamily="34" charset="0"/>
              </a:rPr>
              <a:t> </a:t>
            </a:r>
            <a:r>
              <a:rPr lang="ro-RO" b="0" dirty="0" smtClean="0">
                <a:solidFill>
                  <a:schemeClr val="tx1"/>
                </a:solidFill>
                <a:latin typeface="Calibri" pitchFamily="34" charset="0"/>
              </a:rPr>
              <a:t>AC este entitatea responsabilă de monitorizarea conformă a contractelor de achiziții publice și respectiv, de întreprinderea acțiunilor în conformitate cu legislația în vigoare, în cazurile de executare neconformă a contractelor de achiziții publice </a:t>
            </a:r>
          </a:p>
          <a:p>
            <a:pPr indent="536575" algn="just">
              <a:spcBef>
                <a:spcPts val="0"/>
              </a:spcBef>
            </a:pPr>
            <a:r>
              <a:rPr lang="ro-RO" b="0" dirty="0" smtClean="0">
                <a:solidFill>
                  <a:schemeClr val="tx1"/>
                </a:solidFill>
                <a:latin typeface="Calibri" pitchFamily="34" charset="0"/>
              </a:rPr>
              <a:t> În cazul neexecutării conforme a condițiilor contractuale, autoritatea contractantă va întreprinde următoarele </a:t>
            </a:r>
            <a:r>
              <a:rPr lang="ro-RO" dirty="0" smtClean="0">
                <a:solidFill>
                  <a:schemeClr val="tx1"/>
                </a:solidFill>
                <a:latin typeface="Calibri" pitchFamily="34" charset="0"/>
              </a:rPr>
              <a:t>măsuri</a:t>
            </a:r>
            <a:r>
              <a:rPr lang="ro-RO" b="0" dirty="0" smtClean="0">
                <a:solidFill>
                  <a:schemeClr val="tx1"/>
                </a:solidFill>
                <a:latin typeface="Calibri" pitchFamily="34" charset="0"/>
              </a:rPr>
              <a:t>:</a:t>
            </a:r>
            <a:endParaRPr lang="ro-RO" b="0" i="1" dirty="0" smtClean="0">
              <a:solidFill>
                <a:schemeClr val="tx1"/>
              </a:solidFill>
              <a:latin typeface="Calibri" pitchFamily="34" charset="0"/>
            </a:endParaRPr>
          </a:p>
          <a:p>
            <a:pPr lvl="0" indent="536575" algn="just">
              <a:spcBef>
                <a:spcPts val="0"/>
              </a:spcBef>
              <a:buFont typeface="Wingdings" pitchFamily="2" charset="2"/>
              <a:buChar char="ü"/>
            </a:pPr>
            <a:r>
              <a:rPr lang="ro-RO" b="0" dirty="0" smtClean="0">
                <a:solidFill>
                  <a:schemeClr val="tx1"/>
                </a:solidFill>
                <a:latin typeface="Calibri" pitchFamily="34" charset="0"/>
              </a:rPr>
              <a:t> Vor fi identificate acțiunile pentru rezolvarea problemelor apărute; </a:t>
            </a:r>
            <a:endParaRPr lang="ro-RO" b="0" i="1" dirty="0" smtClean="0">
              <a:solidFill>
                <a:schemeClr val="tx1"/>
              </a:solidFill>
              <a:latin typeface="Calibri" pitchFamily="34" charset="0"/>
            </a:endParaRPr>
          </a:p>
          <a:p>
            <a:pPr lvl="0" indent="536575" algn="just">
              <a:spcBef>
                <a:spcPts val="0"/>
              </a:spcBef>
              <a:buFont typeface="Wingdings" pitchFamily="2" charset="2"/>
              <a:buChar char="ü"/>
            </a:pPr>
            <a:r>
              <a:rPr lang="ro-RO" b="0" dirty="0" smtClean="0">
                <a:solidFill>
                  <a:schemeClr val="tx1"/>
                </a:solidFill>
                <a:latin typeface="Calibri" pitchFamily="34" charset="0"/>
              </a:rPr>
              <a:t> Notificarea pretențiilor contractantului, precizând obligațiile care nu au fost respectate; </a:t>
            </a:r>
            <a:endParaRPr lang="ro-RO" b="0" i="1" dirty="0" smtClean="0">
              <a:solidFill>
                <a:schemeClr val="tx1"/>
              </a:solidFill>
              <a:latin typeface="Calibri" pitchFamily="34" charset="0"/>
            </a:endParaRPr>
          </a:p>
          <a:p>
            <a:pPr lvl="0" indent="536575" algn="just">
              <a:spcBef>
                <a:spcPts val="0"/>
              </a:spcBef>
              <a:buFont typeface="Wingdings" pitchFamily="2" charset="2"/>
              <a:buChar char="ü"/>
            </a:pPr>
            <a:r>
              <a:rPr lang="ro-RO" b="0" dirty="0" smtClean="0">
                <a:solidFill>
                  <a:schemeClr val="tx1"/>
                </a:solidFill>
                <a:latin typeface="Calibri" pitchFamily="34" charset="0"/>
              </a:rPr>
              <a:t> Aplicarea penalităților;</a:t>
            </a:r>
            <a:endParaRPr lang="ro-RO" b="0" i="1" dirty="0" smtClean="0">
              <a:solidFill>
                <a:schemeClr val="tx1"/>
              </a:solidFill>
              <a:latin typeface="Calibri" pitchFamily="34" charset="0"/>
            </a:endParaRPr>
          </a:p>
          <a:p>
            <a:pPr lvl="0" indent="536575" algn="just">
              <a:spcBef>
                <a:spcPts val="0"/>
              </a:spcBef>
              <a:buFont typeface="Wingdings" pitchFamily="2" charset="2"/>
              <a:buChar char="ü"/>
            </a:pPr>
            <a:r>
              <a:rPr lang="ro-RO" b="0" dirty="0" smtClean="0">
                <a:solidFill>
                  <a:schemeClr val="tx1"/>
                </a:solidFill>
                <a:latin typeface="Calibri" pitchFamily="34" charset="0"/>
              </a:rPr>
              <a:t> Reținerea garanției de bună execuție;</a:t>
            </a:r>
            <a:endParaRPr lang="ro-RO" b="0" i="1" dirty="0" smtClean="0">
              <a:solidFill>
                <a:schemeClr val="tx1"/>
              </a:solidFill>
              <a:latin typeface="Calibri" pitchFamily="34" charset="0"/>
            </a:endParaRPr>
          </a:p>
          <a:p>
            <a:pPr lvl="0" indent="536575" algn="just">
              <a:spcBef>
                <a:spcPts val="0"/>
              </a:spcBef>
              <a:buFont typeface="Wingdings" pitchFamily="2" charset="2"/>
              <a:buChar char="ü"/>
            </a:pPr>
            <a:r>
              <a:rPr lang="ro-RO" b="0" dirty="0" smtClean="0">
                <a:solidFill>
                  <a:schemeClr val="tx1"/>
                </a:solidFill>
                <a:latin typeface="Calibri" pitchFamily="34" charset="0"/>
              </a:rPr>
              <a:t> Rezelierea contractului de achiziție;</a:t>
            </a:r>
            <a:endParaRPr lang="ro-RO" b="0" i="1" dirty="0" smtClean="0">
              <a:solidFill>
                <a:schemeClr val="tx1"/>
              </a:solidFill>
              <a:latin typeface="Calibri" pitchFamily="34" charset="0"/>
            </a:endParaRPr>
          </a:p>
          <a:p>
            <a:pPr lvl="0" indent="536575" algn="just">
              <a:spcBef>
                <a:spcPts val="0"/>
              </a:spcBef>
              <a:buFont typeface="Wingdings" pitchFamily="2" charset="2"/>
              <a:buChar char="ü"/>
            </a:pPr>
            <a:r>
              <a:rPr lang="ro-RO" b="0" dirty="0" smtClean="0">
                <a:solidFill>
                  <a:schemeClr val="tx1"/>
                </a:solidFill>
                <a:latin typeface="Calibri" pitchFamily="34" charset="0"/>
              </a:rPr>
              <a:t> Includerea OE în Lista de interdicție;</a:t>
            </a:r>
            <a:endParaRPr lang="ro-RO" b="0" i="1" dirty="0" smtClean="0">
              <a:solidFill>
                <a:schemeClr val="tx1"/>
              </a:solidFill>
              <a:latin typeface="Calibri" pitchFamily="34" charset="0"/>
            </a:endParaRPr>
          </a:p>
          <a:p>
            <a:pPr lvl="0" indent="536575" algn="just">
              <a:spcBef>
                <a:spcPts val="0"/>
              </a:spcBef>
              <a:buFont typeface="Wingdings" pitchFamily="2" charset="2"/>
              <a:buChar char="ü"/>
            </a:pPr>
            <a:r>
              <a:rPr lang="ro-RO" b="0" dirty="0" smtClean="0">
                <a:solidFill>
                  <a:schemeClr val="tx1"/>
                </a:solidFill>
                <a:latin typeface="Calibri" pitchFamily="34" charset="0"/>
              </a:rPr>
              <a:t> Sesizarea organelor de drept competente.</a:t>
            </a:r>
            <a:endParaRPr lang="ro-RO" b="0" i="1" dirty="0">
              <a:solidFill>
                <a:schemeClr val="tx1"/>
              </a:solidFill>
              <a:latin typeface="Calibri" pitchFamily="34" charset="0"/>
            </a:endParaRPr>
          </a:p>
        </p:txBody>
      </p:sp>
      <p:sp>
        <p:nvSpPr>
          <p:cNvPr id="11" name="Rectangle 10"/>
          <p:cNvSpPr/>
          <p:nvPr/>
        </p:nvSpPr>
        <p:spPr>
          <a:xfrm>
            <a:off x="0" y="1480457"/>
            <a:ext cx="9144000" cy="461665"/>
          </a:xfrm>
          <a:prstGeom prst="rect">
            <a:avLst/>
          </a:prstGeom>
        </p:spPr>
        <p:txBody>
          <a:bodyPr wrap="square">
            <a:spAutoFit/>
          </a:bodyPr>
          <a:lstStyle/>
          <a:p>
            <a:pPr lvl="0" algn="ctr"/>
            <a:r>
              <a:rPr lang="ro-RO" sz="2400" i="1" dirty="0" smtClean="0">
                <a:solidFill>
                  <a:schemeClr val="tx1"/>
                </a:solidFill>
                <a:latin typeface="Calibri" pitchFamily="34" charset="0"/>
                <a:cs typeface="Times New Roman" pitchFamily="18" charset="0"/>
              </a:rPr>
              <a:t>Executarea contractului de achiziții publice (5)</a:t>
            </a:r>
            <a:endParaRPr lang="ro-RO" sz="2400" i="1" dirty="0">
              <a:solidFill>
                <a:schemeClr val="tx1"/>
              </a:solidFill>
              <a:latin typeface="Calibri" pitchFamily="34" charset="0"/>
              <a:cs typeface="Times New Roman" pitchFamily="18"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ro-RO" dirty="0" smtClean="0"/>
              <a:t>Nadejda Tanasov</a:t>
            </a:r>
            <a:endParaRPr lang="de-DE" dirty="0"/>
          </a:p>
        </p:txBody>
      </p:sp>
      <p:sp>
        <p:nvSpPr>
          <p:cNvPr id="4" name="Date Placeholder 3"/>
          <p:cNvSpPr>
            <a:spLocks noGrp="1"/>
          </p:cNvSpPr>
          <p:nvPr>
            <p:ph type="dt" sz="half" idx="11"/>
          </p:nvPr>
        </p:nvSpPr>
        <p:spPr/>
        <p:txBody>
          <a:bodyPr/>
          <a:lstStyle/>
          <a:p>
            <a:endParaRPr lang="en-GB" noProof="0" dirty="0"/>
          </a:p>
        </p:txBody>
      </p:sp>
      <p:sp>
        <p:nvSpPr>
          <p:cNvPr id="7" name="Titel 15"/>
          <p:cNvSpPr>
            <a:spLocks noGrp="1"/>
          </p:cNvSpPr>
          <p:nvPr>
            <p:ph type="title"/>
          </p:nvPr>
        </p:nvSpPr>
        <p:spPr>
          <a:xfrm>
            <a:off x="148741" y="1845308"/>
            <a:ext cx="8839199" cy="4416167"/>
          </a:xfrm>
        </p:spPr>
        <p:txBody>
          <a:bodyPr/>
          <a:lstStyle/>
          <a:p>
            <a:pPr lvl="0"/>
            <a:r>
              <a:rPr lang="en-US" sz="2000" i="1" dirty="0" smtClean="0">
                <a:solidFill>
                  <a:schemeClr val="tx1"/>
                </a:solidFill>
                <a:latin typeface="Calibri" pitchFamily="34" charset="0"/>
                <a:cs typeface="Times New Roman" pitchFamily="18" charset="0"/>
              </a:rPr>
              <a:t> </a:t>
            </a:r>
            <a:r>
              <a:rPr lang="en-US" sz="2000" b="1" i="1" dirty="0" smtClean="0">
                <a:solidFill>
                  <a:schemeClr val="tx1"/>
                </a:solidFill>
                <a:latin typeface="Calibri" pitchFamily="34" charset="0"/>
                <a:cs typeface="Times New Roman" pitchFamily="18" charset="0"/>
              </a:rPr>
              <a:t>  </a:t>
            </a:r>
            <a:r>
              <a:rPr lang="ro-RO" sz="2000" b="1" i="1" dirty="0" smtClean="0">
                <a:solidFill>
                  <a:schemeClr val="tx1"/>
                </a:solidFill>
                <a:latin typeface="Calibri" pitchFamily="34" charset="0"/>
                <a:cs typeface="Times New Roman" pitchFamily="18" charset="0"/>
              </a:rPr>
              <a:t>Acronime</a:t>
            </a:r>
            <a:r>
              <a:rPr lang="en-US" sz="2000" b="1" i="1" dirty="0" smtClean="0">
                <a:solidFill>
                  <a:schemeClr val="tx1"/>
                </a:solidFill>
                <a:latin typeface="Calibri" pitchFamily="34" charset="0"/>
                <a:cs typeface="Times New Roman" pitchFamily="18" charset="0"/>
              </a:rPr>
              <a:t>:</a:t>
            </a:r>
            <a:r>
              <a:rPr lang="ro-RO" sz="2000" dirty="0" smtClean="0">
                <a:solidFill>
                  <a:schemeClr val="tx1"/>
                </a:solidFill>
                <a:latin typeface="Calibri" pitchFamily="34" charset="0"/>
                <a:cs typeface="Times New Roman" pitchFamily="18" charset="0"/>
              </a:rPr>
              <a:t/>
            </a:r>
            <a:br>
              <a:rPr lang="ro-RO" sz="2000" dirty="0" smtClean="0">
                <a:solidFill>
                  <a:schemeClr val="tx1"/>
                </a:solidFill>
                <a:latin typeface="Calibri" pitchFamily="34" charset="0"/>
                <a:cs typeface="Times New Roman" pitchFamily="18" charset="0"/>
              </a:rPr>
            </a:br>
            <a:r>
              <a:rPr lang="ro-RO" sz="2000" dirty="0" smtClean="0">
                <a:solidFill>
                  <a:schemeClr val="tx1"/>
                </a:solidFill>
                <a:latin typeface="Calibri" pitchFamily="34" charset="0"/>
                <a:cs typeface="Times New Roman" pitchFamily="18" charset="0"/>
              </a:rPr>
              <a:t/>
            </a:r>
            <a:br>
              <a:rPr lang="ro-RO" sz="2000" dirty="0" smtClean="0">
                <a:solidFill>
                  <a:schemeClr val="tx1"/>
                </a:solidFill>
                <a:latin typeface="Calibri" pitchFamily="34" charset="0"/>
                <a:cs typeface="Times New Roman" pitchFamily="18" charset="0"/>
              </a:rPr>
            </a:br>
            <a:r>
              <a:rPr lang="ro-RO" sz="2000" dirty="0" smtClean="0">
                <a:solidFill>
                  <a:schemeClr val="tx1"/>
                </a:solidFill>
                <a:latin typeface="Calibri" pitchFamily="34" charset="0"/>
                <a:cs typeface="Times New Roman" pitchFamily="18" charset="0"/>
              </a:rPr>
              <a:t>1. AAP – Agenția Achiziții Publice;</a:t>
            </a:r>
            <a:br>
              <a:rPr lang="ro-RO" sz="2000" dirty="0" smtClean="0">
                <a:solidFill>
                  <a:schemeClr val="tx1"/>
                </a:solidFill>
                <a:latin typeface="Calibri" pitchFamily="34" charset="0"/>
                <a:cs typeface="Times New Roman" pitchFamily="18" charset="0"/>
              </a:rPr>
            </a:br>
            <a:r>
              <a:rPr lang="ro-RO" sz="2000" dirty="0" smtClean="0">
                <a:solidFill>
                  <a:schemeClr val="tx1"/>
                </a:solidFill>
                <a:latin typeface="Calibri" pitchFamily="34" charset="0"/>
                <a:cs typeface="Times New Roman" pitchFamily="18" charset="0"/>
              </a:rPr>
              <a:t>2. ANSC – Agenția Națională pentru Soluționarea Contestațiilor;</a:t>
            </a:r>
            <a:br>
              <a:rPr lang="ro-RO" sz="2000" dirty="0" smtClean="0">
                <a:solidFill>
                  <a:schemeClr val="tx1"/>
                </a:solidFill>
                <a:latin typeface="Calibri" pitchFamily="34" charset="0"/>
                <a:cs typeface="Times New Roman" pitchFamily="18" charset="0"/>
              </a:rPr>
            </a:br>
            <a:r>
              <a:rPr lang="ro-RO" sz="2000" dirty="0" smtClean="0">
                <a:solidFill>
                  <a:schemeClr val="tx1"/>
                </a:solidFill>
                <a:latin typeface="Calibri" pitchFamily="34" charset="0"/>
                <a:cs typeface="Times New Roman" pitchFamily="18" charset="0"/>
              </a:rPr>
              <a:t>3. AC – Autorități contractante;</a:t>
            </a:r>
            <a:br>
              <a:rPr lang="ro-RO" sz="2000" dirty="0" smtClean="0">
                <a:solidFill>
                  <a:schemeClr val="tx1"/>
                </a:solidFill>
                <a:latin typeface="Calibri" pitchFamily="34" charset="0"/>
                <a:cs typeface="Times New Roman" pitchFamily="18" charset="0"/>
              </a:rPr>
            </a:br>
            <a:r>
              <a:rPr lang="ro-RO" sz="2000" dirty="0" smtClean="0">
                <a:solidFill>
                  <a:schemeClr val="tx1"/>
                </a:solidFill>
                <a:latin typeface="Calibri" pitchFamily="34" charset="0"/>
                <a:cs typeface="Times New Roman" pitchFamily="18" charset="0"/>
              </a:rPr>
              <a:t>4. OE – Operatori economici;</a:t>
            </a:r>
            <a:br>
              <a:rPr lang="ro-RO" sz="2000" dirty="0" smtClean="0">
                <a:solidFill>
                  <a:schemeClr val="tx1"/>
                </a:solidFill>
                <a:latin typeface="Calibri" pitchFamily="34" charset="0"/>
                <a:cs typeface="Times New Roman" pitchFamily="18" charset="0"/>
              </a:rPr>
            </a:br>
            <a:r>
              <a:rPr lang="ro-RO" sz="2000" dirty="0" smtClean="0">
                <a:solidFill>
                  <a:schemeClr val="tx1"/>
                </a:solidFill>
                <a:latin typeface="Calibri" pitchFamily="34" charset="0"/>
                <a:cs typeface="Times New Roman" pitchFamily="18" charset="0"/>
              </a:rPr>
              <a:t>5. BAP – Buletinul Achizițiilor Publice.</a:t>
            </a:r>
            <a:r>
              <a:rPr lang="ro-RO" sz="1800" dirty="0" smtClean="0">
                <a:latin typeface="Times New Roman" pitchFamily="18" charset="0"/>
                <a:cs typeface="Times New Roman" pitchFamily="18" charset="0"/>
              </a:rPr>
              <a:t/>
            </a:r>
            <a:br>
              <a:rPr lang="ro-RO" sz="1800" dirty="0" smtClean="0">
                <a:latin typeface="Times New Roman" pitchFamily="18" charset="0"/>
                <a:cs typeface="Times New Roman" pitchFamily="18" charset="0"/>
              </a:rPr>
            </a:br>
            <a:r>
              <a:rPr lang="ro-RO" sz="1800" dirty="0" smtClean="0">
                <a:solidFill>
                  <a:srgbClr val="002060"/>
                </a:solidFill>
                <a:latin typeface="Times New Roman" pitchFamily="18" charset="0"/>
                <a:cs typeface="Times New Roman" pitchFamily="18" charset="0"/>
              </a:rPr>
              <a:t/>
            </a:r>
            <a:br>
              <a:rPr lang="ro-RO" sz="1800" dirty="0" smtClean="0">
                <a:solidFill>
                  <a:srgbClr val="002060"/>
                </a:solidFill>
                <a:latin typeface="Times New Roman" pitchFamily="18" charset="0"/>
                <a:cs typeface="Times New Roman" pitchFamily="18" charset="0"/>
              </a:rPr>
            </a:br>
            <a:endParaRPr lang="ro-RO" sz="1800" dirty="0">
              <a:solidFill>
                <a:srgbClr val="002060"/>
              </a:solidFill>
              <a:latin typeface="Times New Roman" pitchFamily="18" charset="0"/>
              <a:cs typeface="Times New Roman" pitchFamily="18" charset="0"/>
            </a:endParaRPr>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48107506"/>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Nadejda Tanasov</a:t>
            </a:r>
            <a:endParaRPr lang="de-DE" dirty="0"/>
          </a:p>
        </p:txBody>
      </p:sp>
      <p:sp>
        <p:nvSpPr>
          <p:cNvPr id="26" name="Прямоугольник 8"/>
          <p:cNvSpPr/>
          <p:nvPr/>
        </p:nvSpPr>
        <p:spPr>
          <a:xfrm>
            <a:off x="203200" y="1915886"/>
            <a:ext cx="8766629" cy="4770537"/>
          </a:xfrm>
          <a:prstGeom prst="rect">
            <a:avLst/>
          </a:prstGeom>
        </p:spPr>
        <p:txBody>
          <a:bodyPr wrap="square">
            <a:spAutoFit/>
          </a:bodyPr>
          <a:lstStyle/>
          <a:p>
            <a:pPr lvl="0" indent="536575" algn="just">
              <a:spcBef>
                <a:spcPts val="1200"/>
              </a:spcBef>
            </a:pPr>
            <a:r>
              <a:rPr lang="ro-RO" b="0" dirty="0" smtClean="0">
                <a:solidFill>
                  <a:schemeClr val="tx1"/>
                </a:solidFill>
                <a:latin typeface="Calibri" pitchFamily="34" charset="0"/>
              </a:rPr>
              <a:t> Grupul de lucru va asigura </a:t>
            </a:r>
            <a:r>
              <a:rPr lang="ro-RO" dirty="0" smtClean="0">
                <a:solidFill>
                  <a:schemeClr val="tx1"/>
                </a:solidFill>
                <a:latin typeface="Calibri" pitchFamily="34" charset="0"/>
              </a:rPr>
              <a:t>monitorizarea executării contractelor </a:t>
            </a:r>
            <a:r>
              <a:rPr lang="ro-RO" b="0" dirty="0" smtClean="0">
                <a:solidFill>
                  <a:schemeClr val="tx1"/>
                </a:solidFill>
                <a:latin typeface="Calibri" pitchFamily="34" charset="0"/>
              </a:rPr>
              <a:t>de achiziţie publică în conformitate cu specificațiile contractului de achiziție, întocmind rapoarte în acest sens, trimestrial/semestrial şi anual;</a:t>
            </a:r>
          </a:p>
          <a:p>
            <a:pPr lvl="0" indent="536575" algn="just">
              <a:spcBef>
                <a:spcPts val="1200"/>
              </a:spcBef>
            </a:pPr>
            <a:r>
              <a:rPr lang="ro-RO" b="0" dirty="0" smtClean="0">
                <a:solidFill>
                  <a:schemeClr val="tx1"/>
                </a:solidFill>
                <a:latin typeface="Calibri" pitchFamily="34" charset="0"/>
              </a:rPr>
              <a:t> Rapoartele respective, vor include în mod </a:t>
            </a:r>
            <a:r>
              <a:rPr lang="ro-RO" dirty="0" smtClean="0">
                <a:solidFill>
                  <a:schemeClr val="tx1"/>
                </a:solidFill>
                <a:latin typeface="Calibri" pitchFamily="34" charset="0"/>
              </a:rPr>
              <a:t>obligatoriu</a:t>
            </a:r>
            <a:r>
              <a:rPr lang="ro-RO" b="0" dirty="0" smtClean="0">
                <a:solidFill>
                  <a:schemeClr val="tx1"/>
                </a:solidFill>
                <a:latin typeface="Calibri" pitchFamily="34" charset="0"/>
              </a:rPr>
              <a:t>:</a:t>
            </a:r>
          </a:p>
          <a:p>
            <a:pPr lvl="0" indent="536575" algn="just">
              <a:spcBef>
                <a:spcPts val="600"/>
              </a:spcBef>
              <a:buFont typeface="Wingdings" pitchFamily="2" charset="2"/>
              <a:buChar char="ü"/>
              <a:tabLst>
                <a:tab pos="0" algn="l"/>
              </a:tabLst>
            </a:pPr>
            <a:r>
              <a:rPr lang="ro-RO" b="0" dirty="0" smtClean="0">
                <a:solidFill>
                  <a:schemeClr val="tx1"/>
                </a:solidFill>
                <a:latin typeface="Calibri" pitchFamily="34" charset="0"/>
              </a:rPr>
              <a:t> informaţii  cu privire la etapa de executare a obligaţiunilor contractuale;</a:t>
            </a:r>
          </a:p>
          <a:p>
            <a:pPr lvl="0" indent="536575" algn="just">
              <a:spcBef>
                <a:spcPts val="600"/>
              </a:spcBef>
              <a:buFont typeface="Wingdings" pitchFamily="2" charset="2"/>
              <a:buChar char="ü"/>
              <a:tabLst>
                <a:tab pos="0" algn="l"/>
              </a:tabLst>
            </a:pPr>
            <a:r>
              <a:rPr lang="ro-RO" b="0" dirty="0" smtClean="0">
                <a:solidFill>
                  <a:schemeClr val="tx1"/>
                </a:solidFill>
                <a:latin typeface="Calibri" pitchFamily="34" charset="0"/>
              </a:rPr>
              <a:t> cauzele neexecutării;</a:t>
            </a:r>
          </a:p>
          <a:p>
            <a:pPr lvl="0" indent="536575" algn="just">
              <a:spcBef>
                <a:spcPts val="600"/>
              </a:spcBef>
              <a:buFont typeface="Wingdings" pitchFamily="2" charset="2"/>
              <a:buChar char="ü"/>
              <a:tabLst>
                <a:tab pos="0" algn="l"/>
              </a:tabLst>
            </a:pPr>
            <a:r>
              <a:rPr lang="ro-RO" b="0" dirty="0" smtClean="0">
                <a:solidFill>
                  <a:schemeClr val="tx1"/>
                </a:solidFill>
                <a:latin typeface="Calibri" pitchFamily="34" charset="0"/>
              </a:rPr>
              <a:t> reclamaţiile înaintate şi sancţiunile aplicate;</a:t>
            </a:r>
          </a:p>
          <a:p>
            <a:pPr lvl="0" indent="536575" algn="just">
              <a:spcBef>
                <a:spcPts val="600"/>
              </a:spcBef>
              <a:buFont typeface="Wingdings" pitchFamily="2" charset="2"/>
              <a:buChar char="ü"/>
              <a:tabLst>
                <a:tab pos="0" algn="l"/>
              </a:tabLst>
            </a:pPr>
            <a:r>
              <a:rPr lang="ro-RO" b="0" dirty="0" smtClean="0">
                <a:solidFill>
                  <a:schemeClr val="tx1"/>
                </a:solidFill>
                <a:latin typeface="Calibri" pitchFamily="34" charset="0"/>
              </a:rPr>
              <a:t> menţiuni cu privire la calitatea executării contractului, etc;</a:t>
            </a:r>
          </a:p>
          <a:p>
            <a:pPr indent="536575" algn="just">
              <a:spcBef>
                <a:spcPts val="1200"/>
              </a:spcBef>
            </a:pPr>
            <a:r>
              <a:rPr lang="ro-RO" b="0" dirty="0" smtClean="0">
                <a:solidFill>
                  <a:schemeClr val="tx1"/>
                </a:solidFill>
                <a:latin typeface="Calibri" pitchFamily="34" charset="0"/>
              </a:rPr>
              <a:t> Rapoartele vor fi plasate pe pagina web a AC, iar în lipsa acesteia pe pagina oficială a autorităţii centrale căreia i se subordonează  sau a autorităţilor administraţiei publice locale de nivelul al doilea.</a:t>
            </a:r>
            <a:endParaRPr lang="ro-RO" b="0" dirty="0">
              <a:solidFill>
                <a:schemeClr val="tx1"/>
              </a:solidFill>
              <a:latin typeface="Calibri" pitchFamily="34" charset="0"/>
            </a:endParaRPr>
          </a:p>
        </p:txBody>
      </p:sp>
      <p:sp>
        <p:nvSpPr>
          <p:cNvPr id="11" name="Rectangle 10"/>
          <p:cNvSpPr/>
          <p:nvPr/>
        </p:nvSpPr>
        <p:spPr>
          <a:xfrm>
            <a:off x="0" y="1480457"/>
            <a:ext cx="9144000" cy="461665"/>
          </a:xfrm>
          <a:prstGeom prst="rect">
            <a:avLst/>
          </a:prstGeom>
        </p:spPr>
        <p:txBody>
          <a:bodyPr wrap="square">
            <a:spAutoFit/>
          </a:bodyPr>
          <a:lstStyle/>
          <a:p>
            <a:pPr lvl="0" algn="ctr"/>
            <a:r>
              <a:rPr lang="ro-RO" sz="2400" i="1" dirty="0" smtClean="0">
                <a:solidFill>
                  <a:schemeClr val="tx1"/>
                </a:solidFill>
                <a:latin typeface="Calibri" pitchFamily="34" charset="0"/>
                <a:cs typeface="Times New Roman" pitchFamily="18" charset="0"/>
              </a:rPr>
              <a:t>Executarea contractului de achiziții publice (6)</a:t>
            </a:r>
            <a:endParaRPr lang="ro-RO" sz="2400" i="1" dirty="0">
              <a:solidFill>
                <a:schemeClr val="tx1"/>
              </a:solidFill>
              <a:latin typeface="Calibri" pitchFamily="34" charset="0"/>
              <a:cs typeface="Times New Roman" pitchFamily="18"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Nadejda Tanasov</a:t>
            </a:r>
            <a:endParaRPr lang="de-DE" dirty="0"/>
          </a:p>
        </p:txBody>
      </p:sp>
      <p:sp>
        <p:nvSpPr>
          <p:cNvPr id="26" name="Прямоугольник 8"/>
          <p:cNvSpPr/>
          <p:nvPr/>
        </p:nvSpPr>
        <p:spPr>
          <a:xfrm>
            <a:off x="203200" y="1915886"/>
            <a:ext cx="8766629" cy="4985980"/>
          </a:xfrm>
          <a:prstGeom prst="rect">
            <a:avLst/>
          </a:prstGeom>
        </p:spPr>
        <p:txBody>
          <a:bodyPr wrap="square">
            <a:spAutoFit/>
          </a:bodyPr>
          <a:lstStyle/>
          <a:p>
            <a:pPr indent="536575" algn="just">
              <a:spcBef>
                <a:spcPts val="600"/>
              </a:spcBef>
            </a:pPr>
            <a:r>
              <a:rPr lang="ro-RO" b="0" dirty="0" smtClean="0">
                <a:solidFill>
                  <a:schemeClr val="tx1"/>
                </a:solidFill>
                <a:latin typeface="Calibri" pitchFamily="34" charset="0"/>
              </a:rPr>
              <a:t> </a:t>
            </a:r>
            <a:r>
              <a:rPr lang="vi-VN" dirty="0" smtClean="0">
                <a:solidFill>
                  <a:schemeClr val="tx1"/>
                </a:solidFill>
                <a:latin typeface="Calibri" pitchFamily="34" charset="0"/>
              </a:rPr>
              <a:t>Transparență</a:t>
            </a:r>
            <a:r>
              <a:rPr lang="vi-VN" b="0" dirty="0" smtClean="0">
                <a:solidFill>
                  <a:schemeClr val="tx1"/>
                </a:solidFill>
                <a:latin typeface="Calibri" pitchFamily="34" charset="0"/>
              </a:rPr>
              <a:t> - aducerea la cunoştinţa publicului a tuturor informaţiilor referitoare la aplicarea</a:t>
            </a:r>
            <a:r>
              <a:rPr lang="ro-RO" b="0" dirty="0" smtClean="0">
                <a:solidFill>
                  <a:schemeClr val="tx1"/>
                </a:solidFill>
                <a:latin typeface="Calibri" pitchFamily="34" charset="0"/>
              </a:rPr>
              <a:t> </a:t>
            </a:r>
            <a:r>
              <a:rPr lang="vi-VN" b="0" dirty="0" smtClean="0">
                <a:solidFill>
                  <a:schemeClr val="tx1"/>
                </a:solidFill>
                <a:latin typeface="Calibri" pitchFamily="34" charset="0"/>
              </a:rPr>
              <a:t>procedurii de atribuire, prin asigurarea vizibilității tuturor regulilor, oportunităților, proceselor,</a:t>
            </a:r>
            <a:r>
              <a:rPr lang="ro-RO" b="0" dirty="0" smtClean="0">
                <a:solidFill>
                  <a:schemeClr val="tx1"/>
                </a:solidFill>
                <a:latin typeface="Calibri" pitchFamily="34" charset="0"/>
              </a:rPr>
              <a:t> </a:t>
            </a:r>
            <a:r>
              <a:rPr lang="vi-VN" b="0" dirty="0" smtClean="0">
                <a:solidFill>
                  <a:schemeClr val="tx1"/>
                </a:solidFill>
                <a:latin typeface="Calibri" pitchFamily="34" charset="0"/>
              </a:rPr>
              <a:t>rezultatelor, precum și claritatea documentelor elaborate pe parcursul derulării procesului de</a:t>
            </a:r>
            <a:r>
              <a:rPr lang="ro-RO" b="0" dirty="0" smtClean="0">
                <a:solidFill>
                  <a:schemeClr val="tx1"/>
                </a:solidFill>
                <a:latin typeface="Calibri" pitchFamily="34" charset="0"/>
              </a:rPr>
              <a:t> achiziție.</a:t>
            </a:r>
          </a:p>
          <a:p>
            <a:pPr indent="536575" algn="just">
              <a:spcBef>
                <a:spcPts val="600"/>
              </a:spcBef>
            </a:pPr>
            <a:r>
              <a:rPr lang="ro-RO" b="0" dirty="0" smtClean="0">
                <a:solidFill>
                  <a:schemeClr val="tx1"/>
                </a:solidFill>
                <a:latin typeface="Calibri" pitchFamily="34" charset="0"/>
              </a:rPr>
              <a:t> Prin publicarea informațiilor privind achizițiile publice </a:t>
            </a:r>
            <a:r>
              <a:rPr lang="vi-VN" b="0" dirty="0" smtClean="0">
                <a:solidFill>
                  <a:schemeClr val="tx1"/>
                </a:solidFill>
                <a:latin typeface="Calibri" pitchFamily="34" charset="0"/>
              </a:rPr>
              <a:t>desfășurate, autoritățile publice pot demonstra că sunt deschise și responsabile față de cetățeni</a:t>
            </a:r>
            <a:r>
              <a:rPr lang="ro-RO" b="0" dirty="0" smtClean="0">
                <a:solidFill>
                  <a:schemeClr val="tx1"/>
                </a:solidFill>
                <a:latin typeface="Calibri" pitchFamily="34" charset="0"/>
              </a:rPr>
              <a:t>.</a:t>
            </a:r>
          </a:p>
          <a:p>
            <a:pPr indent="536575" algn="just">
              <a:spcBef>
                <a:spcPts val="600"/>
              </a:spcBef>
            </a:pPr>
            <a:r>
              <a:rPr lang="ro-RO" b="0" dirty="0" smtClean="0">
                <a:solidFill>
                  <a:schemeClr val="tx1"/>
                </a:solidFill>
                <a:latin typeface="Calibri" pitchFamily="34" charset="0"/>
              </a:rPr>
              <a:t> AC </a:t>
            </a:r>
            <a:r>
              <a:rPr lang="vi-VN" b="0" dirty="0" smtClean="0">
                <a:solidFill>
                  <a:schemeClr val="tx1"/>
                </a:solidFill>
                <a:latin typeface="Calibri" pitchFamily="34" charset="0"/>
              </a:rPr>
              <a:t>trebuie să asigure transparența întregului proces al achizițiilor publice</a:t>
            </a:r>
            <a:r>
              <a:rPr lang="ro-RO" b="0" dirty="0" smtClean="0">
                <a:solidFill>
                  <a:schemeClr val="tx1"/>
                </a:solidFill>
                <a:latin typeface="Calibri" pitchFamily="34" charset="0"/>
              </a:rPr>
              <a:t> </a:t>
            </a:r>
            <a:r>
              <a:rPr lang="vi-VN" b="0" dirty="0" smtClean="0">
                <a:solidFill>
                  <a:schemeClr val="tx1"/>
                </a:solidFill>
                <a:latin typeface="Calibri" pitchFamily="34" charset="0"/>
              </a:rPr>
              <a:t>potrivit cadrului legal, începând cu etapa de planificare a contractelor de </a:t>
            </a:r>
            <a:r>
              <a:rPr lang="ro-RO" b="0" dirty="0" smtClean="0">
                <a:solidFill>
                  <a:schemeClr val="tx1"/>
                </a:solidFill>
                <a:latin typeface="Calibri" pitchFamily="34" charset="0"/>
              </a:rPr>
              <a:t> </a:t>
            </a:r>
            <a:r>
              <a:rPr lang="vi-VN" b="0" dirty="0" smtClean="0">
                <a:solidFill>
                  <a:schemeClr val="tx1"/>
                </a:solidFill>
                <a:latin typeface="Calibri" pitchFamily="34" charset="0"/>
              </a:rPr>
              <a:t>achiziții publice și finalizând cu etapa de executare și monitorizare a</a:t>
            </a:r>
            <a:r>
              <a:rPr lang="ro-RO" b="0" dirty="0" smtClean="0">
                <a:solidFill>
                  <a:schemeClr val="tx1"/>
                </a:solidFill>
                <a:latin typeface="Calibri" pitchFamily="34" charset="0"/>
              </a:rPr>
              <a:t> </a:t>
            </a:r>
            <a:r>
              <a:rPr lang="vi-VN" b="0" dirty="0" smtClean="0">
                <a:solidFill>
                  <a:schemeClr val="tx1"/>
                </a:solidFill>
                <a:latin typeface="Calibri" pitchFamily="34" charset="0"/>
              </a:rPr>
              <a:t>acestora, cu excepția etapei de examinare, evaluare şi comparare a ofertelor, pe parcursul căreia legislația impune asigurarea confidențialității.</a:t>
            </a:r>
            <a:endParaRPr lang="ro-RO" b="0" dirty="0" smtClean="0">
              <a:solidFill>
                <a:schemeClr val="tx1"/>
              </a:solidFill>
              <a:latin typeface="Calibri" pitchFamily="34" charset="0"/>
            </a:endParaRPr>
          </a:p>
        </p:txBody>
      </p:sp>
      <p:sp>
        <p:nvSpPr>
          <p:cNvPr id="11" name="Rectangle 10"/>
          <p:cNvSpPr/>
          <p:nvPr/>
        </p:nvSpPr>
        <p:spPr>
          <a:xfrm>
            <a:off x="0" y="1480457"/>
            <a:ext cx="9144000" cy="461665"/>
          </a:xfrm>
          <a:prstGeom prst="rect">
            <a:avLst/>
          </a:prstGeom>
        </p:spPr>
        <p:txBody>
          <a:bodyPr wrap="square">
            <a:spAutoFit/>
          </a:bodyPr>
          <a:lstStyle/>
          <a:p>
            <a:pPr lvl="0" algn="ctr"/>
            <a:r>
              <a:rPr lang="ro-RO" sz="2400" i="1" dirty="0" smtClean="0">
                <a:solidFill>
                  <a:schemeClr val="tx1"/>
                </a:solidFill>
                <a:latin typeface="Calibri" pitchFamily="34" charset="0"/>
                <a:cs typeface="Times New Roman" pitchFamily="18" charset="0"/>
              </a:rPr>
              <a:t>Transparența în procesul de achiziție publică (1)</a:t>
            </a:r>
            <a:endParaRPr lang="ro-RO" sz="2400" i="1" dirty="0">
              <a:solidFill>
                <a:schemeClr val="tx1"/>
              </a:solidFill>
              <a:latin typeface="Calibri" pitchFamily="34" charset="0"/>
              <a:cs typeface="Times New Roman" pitchFamily="18"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Nadejda Tanasov</a:t>
            </a:r>
            <a:endParaRPr lang="de-DE" dirty="0"/>
          </a:p>
        </p:txBody>
      </p:sp>
      <p:sp>
        <p:nvSpPr>
          <p:cNvPr id="26" name="Прямоугольник 8"/>
          <p:cNvSpPr/>
          <p:nvPr/>
        </p:nvSpPr>
        <p:spPr>
          <a:xfrm>
            <a:off x="203200" y="1915886"/>
            <a:ext cx="8766629" cy="4832092"/>
          </a:xfrm>
          <a:prstGeom prst="rect">
            <a:avLst/>
          </a:prstGeom>
        </p:spPr>
        <p:txBody>
          <a:bodyPr wrap="square">
            <a:spAutoFit/>
          </a:bodyPr>
          <a:lstStyle/>
          <a:p>
            <a:pPr indent="536575" algn="just">
              <a:spcBef>
                <a:spcPts val="0"/>
              </a:spcBef>
            </a:pPr>
            <a:r>
              <a:rPr lang="ro-RO" b="0" dirty="0" smtClean="0">
                <a:solidFill>
                  <a:schemeClr val="tx1"/>
                </a:solidFill>
                <a:latin typeface="Calibri" pitchFamily="34" charset="0"/>
              </a:rPr>
              <a:t> A</a:t>
            </a:r>
            <a:r>
              <a:rPr lang="vi-VN" b="0" dirty="0" smtClean="0">
                <a:solidFill>
                  <a:schemeClr val="tx1"/>
                </a:solidFill>
                <a:latin typeface="Calibri" pitchFamily="34" charset="0"/>
              </a:rPr>
              <a:t>ctele emise de către </a:t>
            </a:r>
            <a:r>
              <a:rPr lang="ro-RO" b="0" dirty="0" smtClean="0">
                <a:solidFill>
                  <a:schemeClr val="tx1"/>
                </a:solidFill>
                <a:latin typeface="Calibri" pitchFamily="34" charset="0"/>
              </a:rPr>
              <a:t>AC </a:t>
            </a:r>
            <a:r>
              <a:rPr lang="vi-VN" b="0" dirty="0" smtClean="0">
                <a:solidFill>
                  <a:schemeClr val="tx1"/>
                </a:solidFill>
                <a:latin typeface="Calibri" pitchFamily="34" charset="0"/>
              </a:rPr>
              <a:t>care în mod obligatoriu au un caracter public și trebuie să fie plasate pe pagina web a </a:t>
            </a:r>
            <a:r>
              <a:rPr lang="ro-RO" b="0" dirty="0" smtClean="0">
                <a:solidFill>
                  <a:schemeClr val="tx1"/>
                </a:solidFill>
                <a:latin typeface="Calibri" pitchFamily="34" charset="0"/>
              </a:rPr>
              <a:t>AC</a:t>
            </a:r>
            <a:r>
              <a:rPr lang="vi-VN" b="0" dirty="0" smtClean="0">
                <a:solidFill>
                  <a:schemeClr val="tx1"/>
                </a:solidFill>
                <a:latin typeface="Calibri" pitchFamily="34" charset="0"/>
              </a:rPr>
              <a:t>, </a:t>
            </a:r>
            <a:r>
              <a:rPr lang="ro-RO" b="0" dirty="0" smtClean="0">
                <a:solidFill>
                  <a:schemeClr val="tx1"/>
                </a:solidFill>
                <a:latin typeface="Calibri" pitchFamily="34" charset="0"/>
              </a:rPr>
              <a:t>pagina web </a:t>
            </a:r>
            <a:r>
              <a:rPr lang="vi-VN" b="0" dirty="0" smtClean="0">
                <a:solidFill>
                  <a:schemeClr val="tx1"/>
                </a:solidFill>
                <a:latin typeface="Calibri" pitchFamily="34" charset="0"/>
              </a:rPr>
              <a:t>a </a:t>
            </a:r>
            <a:r>
              <a:rPr lang="ro-RO" b="0" dirty="0" smtClean="0">
                <a:solidFill>
                  <a:schemeClr val="tx1"/>
                </a:solidFill>
                <a:latin typeface="Calibri" pitchFamily="34" charset="0"/>
              </a:rPr>
              <a:t>AAP </a:t>
            </a:r>
            <a:r>
              <a:rPr lang="vi-VN" b="0" dirty="0" smtClean="0">
                <a:solidFill>
                  <a:schemeClr val="tx1"/>
                </a:solidFill>
                <a:latin typeface="Calibri" pitchFamily="34" charset="0"/>
              </a:rPr>
              <a:t>(www.tender.gov.md) și în </a:t>
            </a:r>
            <a:r>
              <a:rPr lang="ro-RO" b="0" dirty="0" smtClean="0">
                <a:solidFill>
                  <a:schemeClr val="tx1"/>
                </a:solidFill>
                <a:latin typeface="Calibri" pitchFamily="34" charset="0"/>
              </a:rPr>
              <a:t>BAP</a:t>
            </a:r>
            <a:r>
              <a:rPr lang="vi-VN" b="0" dirty="0" smtClean="0">
                <a:solidFill>
                  <a:schemeClr val="tx1"/>
                </a:solidFill>
                <a:latin typeface="Calibri" pitchFamily="34" charset="0"/>
              </a:rPr>
              <a:t>: </a:t>
            </a:r>
            <a:endParaRPr lang="ro-RO" b="0" dirty="0" smtClean="0">
              <a:solidFill>
                <a:schemeClr val="tx1"/>
              </a:solidFill>
              <a:latin typeface="Calibri" pitchFamily="34" charset="0"/>
            </a:endParaRPr>
          </a:p>
          <a:p>
            <a:pPr indent="536575" algn="just">
              <a:spcBef>
                <a:spcPts val="0"/>
              </a:spcBef>
              <a:buFont typeface="Wingdings" pitchFamily="2" charset="2"/>
              <a:buChar char="ü"/>
              <a:tabLst>
                <a:tab pos="174625" algn="l"/>
              </a:tabLst>
            </a:pPr>
            <a:r>
              <a:rPr lang="ro-RO" b="0" dirty="0" smtClean="0">
                <a:solidFill>
                  <a:schemeClr val="tx1"/>
                </a:solidFill>
                <a:latin typeface="Calibri" pitchFamily="34" charset="0"/>
              </a:rPr>
              <a:t> </a:t>
            </a:r>
            <a:r>
              <a:rPr lang="vi-VN" b="0" dirty="0" smtClean="0">
                <a:solidFill>
                  <a:schemeClr val="tx1"/>
                </a:solidFill>
                <a:latin typeface="Calibri" pitchFamily="34" charset="0"/>
              </a:rPr>
              <a:t>Planul de achiziții publice</a:t>
            </a:r>
            <a:r>
              <a:rPr lang="ro-RO" b="0" dirty="0" smtClean="0">
                <a:solidFill>
                  <a:schemeClr val="tx1"/>
                </a:solidFill>
                <a:latin typeface="Calibri" pitchFamily="34" charset="0"/>
              </a:rPr>
              <a:t>;</a:t>
            </a:r>
          </a:p>
          <a:p>
            <a:pPr indent="536575" algn="just">
              <a:spcBef>
                <a:spcPts val="0"/>
              </a:spcBef>
              <a:buFont typeface="Wingdings" pitchFamily="2" charset="2"/>
              <a:buChar char="ü"/>
              <a:tabLst>
                <a:tab pos="174625" algn="l"/>
              </a:tabLst>
            </a:pPr>
            <a:r>
              <a:rPr lang="vi-VN" b="0" dirty="0" smtClean="0">
                <a:solidFill>
                  <a:schemeClr val="tx1"/>
                </a:solidFill>
                <a:latin typeface="Calibri" pitchFamily="34" charset="0"/>
              </a:rPr>
              <a:t> Anunțul de </a:t>
            </a:r>
            <a:r>
              <a:rPr lang="ro-RO" b="0" dirty="0" smtClean="0">
                <a:solidFill>
                  <a:schemeClr val="tx1"/>
                </a:solidFill>
                <a:latin typeface="Calibri" pitchFamily="34" charset="0"/>
              </a:rPr>
              <a:t>i</a:t>
            </a:r>
            <a:r>
              <a:rPr lang="vi-VN" b="0" dirty="0" smtClean="0">
                <a:solidFill>
                  <a:schemeClr val="tx1"/>
                </a:solidFill>
                <a:latin typeface="Calibri" pitchFamily="34" charset="0"/>
              </a:rPr>
              <a:t>ntenție</a:t>
            </a:r>
            <a:r>
              <a:rPr lang="ro-RO" b="0" dirty="0" smtClean="0">
                <a:solidFill>
                  <a:schemeClr val="tx1"/>
                </a:solidFill>
                <a:latin typeface="Calibri" pitchFamily="34" charset="0"/>
              </a:rPr>
              <a:t>;</a:t>
            </a:r>
          </a:p>
          <a:p>
            <a:pPr indent="536575" algn="just">
              <a:spcBef>
                <a:spcPts val="0"/>
              </a:spcBef>
              <a:buFont typeface="Wingdings" pitchFamily="2" charset="2"/>
              <a:buChar char="ü"/>
              <a:tabLst>
                <a:tab pos="174625" algn="l"/>
              </a:tabLst>
            </a:pPr>
            <a:r>
              <a:rPr lang="vi-VN" b="0" dirty="0" smtClean="0">
                <a:solidFill>
                  <a:schemeClr val="tx1"/>
                </a:solidFill>
                <a:latin typeface="Calibri" pitchFamily="34" charset="0"/>
              </a:rPr>
              <a:t> Anunțul de participare</a:t>
            </a:r>
            <a:r>
              <a:rPr lang="ro-RO" b="0" dirty="0" smtClean="0">
                <a:solidFill>
                  <a:schemeClr val="tx1"/>
                </a:solidFill>
                <a:latin typeface="Calibri" pitchFamily="34" charset="0"/>
              </a:rPr>
              <a:t>;</a:t>
            </a:r>
          </a:p>
          <a:p>
            <a:pPr indent="536575" algn="just">
              <a:spcBef>
                <a:spcPts val="0"/>
              </a:spcBef>
              <a:buFont typeface="Wingdings" pitchFamily="2" charset="2"/>
              <a:buChar char="ü"/>
              <a:tabLst>
                <a:tab pos="174625" algn="l"/>
              </a:tabLst>
            </a:pPr>
            <a:r>
              <a:rPr lang="vi-VN" b="0" dirty="0" smtClean="0">
                <a:solidFill>
                  <a:schemeClr val="tx1"/>
                </a:solidFill>
                <a:latin typeface="Calibri" pitchFamily="34" charset="0"/>
              </a:rPr>
              <a:t> Anunțul de atribuire</a:t>
            </a:r>
            <a:r>
              <a:rPr lang="ro-RO" b="0" dirty="0" smtClean="0">
                <a:solidFill>
                  <a:schemeClr val="tx1"/>
                </a:solidFill>
                <a:latin typeface="Calibri" pitchFamily="34" charset="0"/>
              </a:rPr>
              <a:t>;</a:t>
            </a:r>
          </a:p>
          <a:p>
            <a:pPr indent="536575" algn="just">
              <a:spcBef>
                <a:spcPts val="0"/>
              </a:spcBef>
              <a:buFont typeface="Wingdings" pitchFamily="2" charset="2"/>
              <a:buChar char="ü"/>
              <a:tabLst>
                <a:tab pos="174625" algn="l"/>
              </a:tabLst>
            </a:pPr>
            <a:r>
              <a:rPr lang="vi-VN" b="0" dirty="0" smtClean="0">
                <a:solidFill>
                  <a:schemeClr val="tx1"/>
                </a:solidFill>
                <a:latin typeface="Calibri" pitchFamily="34" charset="0"/>
              </a:rPr>
              <a:t> Raportul de monitorizare</a:t>
            </a:r>
            <a:r>
              <a:rPr lang="ro-RO" b="0" dirty="0" smtClean="0">
                <a:solidFill>
                  <a:schemeClr val="tx1"/>
                </a:solidFill>
                <a:latin typeface="Calibri" pitchFamily="34" charset="0"/>
              </a:rPr>
              <a:t> a contractelor de achiziții publice. </a:t>
            </a:r>
          </a:p>
          <a:p>
            <a:pPr indent="536575" algn="just">
              <a:spcBef>
                <a:spcPts val="0"/>
              </a:spcBef>
              <a:tabLst>
                <a:tab pos="0" algn="l"/>
              </a:tabLst>
            </a:pPr>
            <a:r>
              <a:rPr lang="ro-RO" b="0" dirty="0" smtClean="0">
                <a:solidFill>
                  <a:schemeClr val="tx1"/>
                </a:solidFill>
                <a:latin typeface="Calibri" pitchFamily="34" charset="0"/>
              </a:rPr>
              <a:t> </a:t>
            </a:r>
            <a:r>
              <a:rPr lang="vi-VN" b="0" dirty="0" smtClean="0">
                <a:solidFill>
                  <a:schemeClr val="tx1"/>
                </a:solidFill>
                <a:latin typeface="Calibri" pitchFamily="34" charset="0"/>
              </a:rPr>
              <a:t>Grupul de lucru va oferi informaţia privind desfăşurarea procedurilor de achiziţie publică în conformitate cu legislaţia în domeniul achiziţiilor publice, dacă aceasta nu conţine secrete tehnice sau comerciale şi aspecte confidenţiale ale ofertelor, conform prevederilor Legii nr. 171-XIII din 6 iulie 1994 cu privire la secretul comercial sau a Legii nr. 245-XVI din 27 noiembrie 2008 cu privire la secretul de stat.</a:t>
            </a:r>
            <a:endParaRPr lang="ro-RO" b="0" dirty="0" smtClean="0">
              <a:solidFill>
                <a:schemeClr val="tx1"/>
              </a:solidFill>
              <a:latin typeface="Calibri" pitchFamily="34" charset="0"/>
            </a:endParaRPr>
          </a:p>
        </p:txBody>
      </p:sp>
      <p:sp>
        <p:nvSpPr>
          <p:cNvPr id="11" name="Rectangle 10"/>
          <p:cNvSpPr/>
          <p:nvPr/>
        </p:nvSpPr>
        <p:spPr>
          <a:xfrm>
            <a:off x="0" y="1480457"/>
            <a:ext cx="9144000" cy="461665"/>
          </a:xfrm>
          <a:prstGeom prst="rect">
            <a:avLst/>
          </a:prstGeom>
        </p:spPr>
        <p:txBody>
          <a:bodyPr wrap="square">
            <a:spAutoFit/>
          </a:bodyPr>
          <a:lstStyle/>
          <a:p>
            <a:pPr lvl="0" algn="ctr"/>
            <a:r>
              <a:rPr lang="ro-RO" sz="2400" i="1" dirty="0" smtClean="0">
                <a:solidFill>
                  <a:schemeClr val="tx1"/>
                </a:solidFill>
                <a:latin typeface="Calibri" pitchFamily="34" charset="0"/>
                <a:cs typeface="Times New Roman" pitchFamily="18" charset="0"/>
              </a:rPr>
              <a:t>Transparența în procesul de achiziție publică (2)</a:t>
            </a:r>
            <a:endParaRPr lang="ro-RO" sz="2400" i="1" dirty="0">
              <a:solidFill>
                <a:schemeClr val="tx1"/>
              </a:solidFill>
              <a:latin typeface="Calibri" pitchFamily="34" charset="0"/>
              <a:cs typeface="Times New Roman" pitchFamily="18"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Nadejda Tanasov</a:t>
            </a:r>
            <a:endParaRPr lang="de-DE" dirty="0"/>
          </a:p>
        </p:txBody>
      </p:sp>
      <p:sp>
        <p:nvSpPr>
          <p:cNvPr id="26" name="Прямоугольник 8"/>
          <p:cNvSpPr/>
          <p:nvPr/>
        </p:nvSpPr>
        <p:spPr>
          <a:xfrm>
            <a:off x="203200" y="1843314"/>
            <a:ext cx="8766629" cy="4996997"/>
          </a:xfrm>
          <a:prstGeom prst="rect">
            <a:avLst/>
          </a:prstGeom>
        </p:spPr>
        <p:txBody>
          <a:bodyPr wrap="square">
            <a:spAutoFit/>
          </a:bodyPr>
          <a:lstStyle/>
          <a:p>
            <a:pPr indent="536575" algn="just">
              <a:spcBef>
                <a:spcPts val="600"/>
              </a:spcBef>
            </a:pPr>
            <a:r>
              <a:rPr lang="ro-RO" sz="2100" dirty="0" smtClean="0">
                <a:solidFill>
                  <a:schemeClr val="tx1"/>
                </a:solidFill>
                <a:latin typeface="Calibri" pitchFamily="34" charset="0"/>
              </a:rPr>
              <a:t> Regulamentul cu privire la modul de întocmire a Listei de interdicție a operatorilor economici aprobat prin Hotărârea de Guvern nr. 1418 din 28.12.2016.</a:t>
            </a:r>
          </a:p>
          <a:p>
            <a:pPr indent="536575" algn="just">
              <a:spcBef>
                <a:spcPts val="600"/>
              </a:spcBef>
            </a:pPr>
            <a:r>
              <a:rPr lang="ro-RO" sz="2100" b="0" dirty="0" smtClean="0">
                <a:solidFill>
                  <a:schemeClr val="tx1"/>
                </a:solidFill>
                <a:latin typeface="Calibri" pitchFamily="34" charset="0"/>
              </a:rPr>
              <a:t> În Listă </a:t>
            </a:r>
            <a:r>
              <a:rPr lang="vi-VN" sz="2100" b="0" dirty="0" smtClean="0">
                <a:solidFill>
                  <a:schemeClr val="tx1"/>
                </a:solidFill>
                <a:latin typeface="Calibri" pitchFamily="34" charset="0"/>
              </a:rPr>
              <a:t>pot fi înscrişi doar </a:t>
            </a:r>
            <a:r>
              <a:rPr lang="ro-RO" sz="2100" b="0" dirty="0" smtClean="0">
                <a:solidFill>
                  <a:schemeClr val="tx1"/>
                </a:solidFill>
                <a:latin typeface="Calibri" pitchFamily="34" charset="0"/>
              </a:rPr>
              <a:t>OE </a:t>
            </a:r>
            <a:r>
              <a:rPr lang="vi-VN" sz="2100" b="0" dirty="0" smtClean="0">
                <a:solidFill>
                  <a:schemeClr val="tx1"/>
                </a:solidFill>
                <a:latin typeface="Calibri" pitchFamily="34" charset="0"/>
              </a:rPr>
              <a:t>care au participat la procedurile de achiziţie publică, dar nu şi-au îndeplinit corespunzător obligaţiile asumate în cadrul acestor proceduri sau a căror conduită contravine prevederilor legislaţiei.</a:t>
            </a:r>
            <a:endParaRPr lang="ro-RO" sz="2100" b="0" dirty="0" smtClean="0">
              <a:solidFill>
                <a:schemeClr val="tx1"/>
              </a:solidFill>
              <a:latin typeface="Calibri" pitchFamily="34" charset="0"/>
            </a:endParaRPr>
          </a:p>
          <a:p>
            <a:pPr indent="536575" algn="just">
              <a:spcBef>
                <a:spcPts val="600"/>
              </a:spcBef>
            </a:pPr>
            <a:r>
              <a:rPr lang="ro-RO" sz="2100" b="0" dirty="0" smtClean="0">
                <a:solidFill>
                  <a:schemeClr val="tx1"/>
                </a:solidFill>
                <a:latin typeface="Calibri" pitchFamily="34" charset="0"/>
              </a:rPr>
              <a:t> </a:t>
            </a:r>
            <a:r>
              <a:rPr lang="vi-VN" sz="2100" b="0" dirty="0" smtClean="0">
                <a:solidFill>
                  <a:schemeClr val="tx1"/>
                </a:solidFill>
                <a:latin typeface="Calibri" pitchFamily="34" charset="0"/>
              </a:rPr>
              <a:t>Înscrierea în Listă se efectuează prin decizia </a:t>
            </a:r>
            <a:r>
              <a:rPr lang="ro-RO" sz="2100" b="0" dirty="0" smtClean="0">
                <a:solidFill>
                  <a:schemeClr val="tx1"/>
                </a:solidFill>
                <a:latin typeface="Calibri" pitchFamily="34" charset="0"/>
              </a:rPr>
              <a:t>AAP </a:t>
            </a:r>
            <a:r>
              <a:rPr lang="vi-VN" sz="2100" b="0" dirty="0" smtClean="0">
                <a:solidFill>
                  <a:schemeClr val="tx1"/>
                </a:solidFill>
                <a:latin typeface="Calibri" pitchFamily="34" charset="0"/>
              </a:rPr>
              <a:t>în cazurile de autosesizare, la sesizarea </a:t>
            </a:r>
            <a:r>
              <a:rPr lang="ro-RO" sz="2100" b="0" dirty="0" smtClean="0">
                <a:solidFill>
                  <a:schemeClr val="tx1"/>
                </a:solidFill>
                <a:latin typeface="Calibri" pitchFamily="34" charset="0"/>
              </a:rPr>
              <a:t>AC </a:t>
            </a:r>
            <a:r>
              <a:rPr lang="vi-VN" sz="2100" b="0" dirty="0" smtClean="0">
                <a:solidFill>
                  <a:schemeClr val="tx1"/>
                </a:solidFill>
                <a:latin typeface="Calibri" pitchFamily="34" charset="0"/>
              </a:rPr>
              <a:t>care a suportat un prejudiciu sau căreia i-a fost afectată activitatea ori la sesizarea </a:t>
            </a:r>
            <a:r>
              <a:rPr lang="ro-RO" sz="2100" b="0" dirty="0" smtClean="0">
                <a:solidFill>
                  <a:schemeClr val="tx1"/>
                </a:solidFill>
                <a:latin typeface="Calibri" pitchFamily="34" charset="0"/>
              </a:rPr>
              <a:t>ANSC </a:t>
            </a:r>
            <a:r>
              <a:rPr lang="vi-VN" sz="2100" b="0" dirty="0" smtClean="0">
                <a:solidFill>
                  <a:schemeClr val="tx1"/>
                </a:solidFill>
                <a:latin typeface="Calibri" pitchFamily="34" charset="0"/>
              </a:rPr>
              <a:t>în urma realizării atribuţiilor sale.</a:t>
            </a:r>
            <a:endParaRPr lang="ro-RO" sz="2100" b="0" dirty="0" smtClean="0">
              <a:solidFill>
                <a:schemeClr val="tx1"/>
              </a:solidFill>
              <a:latin typeface="Calibri" pitchFamily="34" charset="0"/>
            </a:endParaRPr>
          </a:p>
          <a:p>
            <a:pPr indent="536575" algn="just">
              <a:spcBef>
                <a:spcPts val="600"/>
              </a:spcBef>
            </a:pPr>
            <a:r>
              <a:rPr lang="ro-RO" sz="2100" b="0" dirty="0" smtClean="0">
                <a:solidFill>
                  <a:schemeClr val="tx1"/>
                </a:solidFill>
                <a:latin typeface="Calibri" pitchFamily="34" charset="0"/>
              </a:rPr>
              <a:t> </a:t>
            </a:r>
            <a:r>
              <a:rPr lang="vi-VN" sz="2100" b="0" dirty="0" smtClean="0">
                <a:solidFill>
                  <a:schemeClr val="tx1"/>
                </a:solidFill>
                <a:latin typeface="Calibri" pitchFamily="34" charset="0"/>
              </a:rPr>
              <a:t>Lista se întocmeşte, se menţine şi se actualizează de către </a:t>
            </a:r>
            <a:r>
              <a:rPr lang="ro-RO" sz="2100" b="0" dirty="0" smtClean="0">
                <a:solidFill>
                  <a:schemeClr val="tx1"/>
                </a:solidFill>
                <a:latin typeface="Calibri" pitchFamily="34" charset="0"/>
              </a:rPr>
              <a:t>AAP, iar informația este plasată pe pagina web a AAP și în BAP.</a:t>
            </a:r>
          </a:p>
          <a:p>
            <a:pPr indent="536575" algn="just">
              <a:spcBef>
                <a:spcPts val="600"/>
              </a:spcBef>
            </a:pPr>
            <a:r>
              <a:rPr lang="ro-RO" sz="2100" b="0" dirty="0" smtClean="0">
                <a:solidFill>
                  <a:schemeClr val="tx1"/>
                </a:solidFill>
                <a:latin typeface="Calibri" pitchFamily="34" charset="0"/>
              </a:rPr>
              <a:t> </a:t>
            </a:r>
            <a:r>
              <a:rPr lang="ro-RO" sz="2100" b="0" dirty="0" smtClean="0">
                <a:solidFill>
                  <a:schemeClr val="tx1"/>
                </a:solidFill>
                <a:latin typeface="Calibri" pitchFamily="34" charset="0"/>
                <a:cs typeface="Times New Roman" pitchFamily="18" charset="0"/>
              </a:rPr>
              <a:t>OE înscris în Listă sau care are cel puțin un fondator care este sau a fost fondator al unui operator înscris în listă nu are dreptul de a participa la procedurile de achiziții publice pentru o perioadă de 3 ani.</a:t>
            </a:r>
          </a:p>
        </p:txBody>
      </p:sp>
      <p:sp>
        <p:nvSpPr>
          <p:cNvPr id="11" name="Rectangle 10"/>
          <p:cNvSpPr/>
          <p:nvPr/>
        </p:nvSpPr>
        <p:spPr>
          <a:xfrm>
            <a:off x="0" y="1480457"/>
            <a:ext cx="9144000" cy="461665"/>
          </a:xfrm>
          <a:prstGeom prst="rect">
            <a:avLst/>
          </a:prstGeom>
        </p:spPr>
        <p:txBody>
          <a:bodyPr wrap="square">
            <a:spAutoFit/>
          </a:bodyPr>
          <a:lstStyle/>
          <a:p>
            <a:pPr lvl="0" algn="ctr"/>
            <a:r>
              <a:rPr lang="ro-RO" sz="2400" i="1" dirty="0" smtClean="0">
                <a:solidFill>
                  <a:srgbClr val="FF0000"/>
                </a:solidFill>
                <a:latin typeface="Calibri" pitchFamily="34" charset="0"/>
                <a:cs typeface="Times New Roman" pitchFamily="18" charset="0"/>
              </a:rPr>
              <a:t>Sesiunea 3: </a:t>
            </a:r>
            <a:r>
              <a:rPr lang="ro-RO" sz="2400" i="1" dirty="0" smtClean="0">
                <a:solidFill>
                  <a:schemeClr val="tx1"/>
                </a:solidFill>
                <a:latin typeface="Calibri" pitchFamily="34" charset="0"/>
                <a:cs typeface="Times New Roman" pitchFamily="18" charset="0"/>
              </a:rPr>
              <a:t>Lista </a:t>
            </a:r>
            <a:r>
              <a:rPr lang="ro-RO" sz="2400" i="1" dirty="0" smtClean="0">
                <a:solidFill>
                  <a:schemeClr val="tx1"/>
                </a:solidFill>
                <a:latin typeface="Calibri" pitchFamily="34" charset="0"/>
                <a:cs typeface="Times New Roman" pitchFamily="18" charset="0"/>
              </a:rPr>
              <a:t>de interdicție a operatorilor economici (1)</a:t>
            </a:r>
            <a:endParaRPr lang="ro-RO" sz="2400" i="1" dirty="0">
              <a:solidFill>
                <a:schemeClr val="tx1"/>
              </a:solidFill>
              <a:latin typeface="Calibri" pitchFamily="34" charset="0"/>
              <a:cs typeface="Times New Roman" pitchFamily="18"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Nadejda Tanasov</a:t>
            </a:r>
            <a:endParaRPr lang="de-DE" dirty="0"/>
          </a:p>
        </p:txBody>
      </p:sp>
      <p:sp>
        <p:nvSpPr>
          <p:cNvPr id="11" name="Rectangle 10"/>
          <p:cNvSpPr/>
          <p:nvPr/>
        </p:nvSpPr>
        <p:spPr>
          <a:xfrm>
            <a:off x="0" y="1480457"/>
            <a:ext cx="9144000" cy="461665"/>
          </a:xfrm>
          <a:prstGeom prst="rect">
            <a:avLst/>
          </a:prstGeom>
        </p:spPr>
        <p:txBody>
          <a:bodyPr wrap="square">
            <a:spAutoFit/>
          </a:bodyPr>
          <a:lstStyle/>
          <a:p>
            <a:pPr lvl="0" algn="ctr"/>
            <a:r>
              <a:rPr lang="ro-RO" sz="2400" i="1" dirty="0" smtClean="0">
                <a:solidFill>
                  <a:schemeClr val="tx1"/>
                </a:solidFill>
                <a:latin typeface="Calibri" pitchFamily="34" charset="0"/>
                <a:cs typeface="Times New Roman" pitchFamily="18" charset="0"/>
              </a:rPr>
              <a:t>Lista de interdicție a operatorilor economici (2)</a:t>
            </a:r>
            <a:endParaRPr lang="ro-RO" sz="2400" i="1" dirty="0">
              <a:solidFill>
                <a:schemeClr val="tx1"/>
              </a:solidFill>
              <a:latin typeface="Calibri" pitchFamily="34" charset="0"/>
              <a:cs typeface="Times New Roman" pitchFamily="18" charset="0"/>
            </a:endParaRPr>
          </a:p>
        </p:txBody>
      </p:sp>
      <p:pic>
        <p:nvPicPr>
          <p:cNvPr id="1026" name="Picture 2" descr="C:\Users\Nadia\Desktop\lista.jpg"/>
          <p:cNvPicPr>
            <a:picLocks noChangeAspect="1" noChangeArrowheads="1"/>
          </p:cNvPicPr>
          <p:nvPr/>
        </p:nvPicPr>
        <p:blipFill>
          <a:blip r:embed="rId7" cstate="print"/>
          <a:srcRect/>
          <a:stretch>
            <a:fillRect/>
          </a:stretch>
        </p:blipFill>
        <p:spPr bwMode="auto">
          <a:xfrm>
            <a:off x="0" y="1946956"/>
            <a:ext cx="9144000" cy="4395787"/>
          </a:xfrm>
          <a:prstGeom prst="rect">
            <a:avLst/>
          </a:prstGeom>
          <a:noFill/>
        </p:spPr>
      </p:pic>
      <p:sp>
        <p:nvSpPr>
          <p:cNvPr id="12" name="Rectangle 11"/>
          <p:cNvSpPr/>
          <p:nvPr/>
        </p:nvSpPr>
        <p:spPr>
          <a:xfrm>
            <a:off x="0" y="6306458"/>
            <a:ext cx="9144000" cy="276999"/>
          </a:xfrm>
          <a:prstGeom prst="rect">
            <a:avLst/>
          </a:prstGeom>
        </p:spPr>
        <p:txBody>
          <a:bodyPr wrap="square">
            <a:spAutoFit/>
          </a:bodyPr>
          <a:lstStyle/>
          <a:p>
            <a:pPr lvl="0"/>
            <a:r>
              <a:rPr lang="ro-RO" sz="1200" i="1" dirty="0" smtClean="0">
                <a:solidFill>
                  <a:schemeClr val="tx1"/>
                </a:solidFill>
                <a:latin typeface="Calibri" pitchFamily="34" charset="0"/>
                <a:cs typeface="Times New Roman" pitchFamily="18" charset="0"/>
              </a:rPr>
              <a:t>Sursa: www.tender.gov.md</a:t>
            </a:r>
            <a:endParaRPr lang="ro-RO" sz="1200" i="1" dirty="0">
              <a:solidFill>
                <a:schemeClr val="tx1"/>
              </a:solidFill>
              <a:latin typeface="Calibri" pitchFamily="34" charset="0"/>
              <a:cs typeface="Times New Roman" pitchFamily="18"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Nadejda Tanasov</a:t>
            </a:r>
            <a:endParaRPr lang="de-DE" dirty="0"/>
          </a:p>
        </p:txBody>
      </p:sp>
      <p:sp>
        <p:nvSpPr>
          <p:cNvPr id="11" name="Rectangle 10"/>
          <p:cNvSpPr/>
          <p:nvPr/>
        </p:nvSpPr>
        <p:spPr>
          <a:xfrm>
            <a:off x="0" y="1480457"/>
            <a:ext cx="9144000" cy="461665"/>
          </a:xfrm>
          <a:prstGeom prst="rect">
            <a:avLst/>
          </a:prstGeom>
        </p:spPr>
        <p:txBody>
          <a:bodyPr wrap="square">
            <a:spAutoFit/>
          </a:bodyPr>
          <a:lstStyle/>
          <a:p>
            <a:pPr lvl="0" algn="ctr"/>
            <a:r>
              <a:rPr lang="ro-RO" sz="2400" i="1" dirty="0" smtClean="0">
                <a:solidFill>
                  <a:schemeClr val="tx1"/>
                </a:solidFill>
                <a:latin typeface="Calibri" pitchFamily="34" charset="0"/>
                <a:cs typeface="Times New Roman" pitchFamily="18" charset="0"/>
              </a:rPr>
              <a:t>Lista de interdicție a operatorilor economici (3)</a:t>
            </a:r>
            <a:endParaRPr lang="ro-RO" sz="2400" i="1" dirty="0">
              <a:solidFill>
                <a:schemeClr val="tx1"/>
              </a:solidFill>
              <a:latin typeface="Calibri" pitchFamily="34" charset="0"/>
              <a:cs typeface="Times New Roman" pitchFamily="18" charset="0"/>
            </a:endParaRPr>
          </a:p>
        </p:txBody>
      </p:sp>
      <p:graphicFrame>
        <p:nvGraphicFramePr>
          <p:cNvPr id="13" name="Chart 12"/>
          <p:cNvGraphicFramePr/>
          <p:nvPr>
            <p:extLst>
              <p:ext uri="{D42A27DB-BD31-4B8C-83A1-F6EECF244321}">
                <p14:modId xmlns:p14="http://schemas.microsoft.com/office/powerpoint/2010/main" val="649747577"/>
              </p:ext>
            </p:extLst>
          </p:nvPr>
        </p:nvGraphicFramePr>
        <p:xfrm>
          <a:off x="457200" y="2435206"/>
          <a:ext cx="8075240" cy="3250798"/>
        </p:xfrm>
        <a:graphic>
          <a:graphicData uri="http://schemas.openxmlformats.org/drawingml/2006/chart">
            <c:chart xmlns:c="http://schemas.openxmlformats.org/drawingml/2006/chart" xmlns:r="http://schemas.openxmlformats.org/officeDocument/2006/relationships" r:id="rId7"/>
          </a:graphicData>
        </a:graphic>
      </p:graphicFrame>
      <p:sp>
        <p:nvSpPr>
          <p:cNvPr id="14" name="Rectangle 13"/>
          <p:cNvSpPr/>
          <p:nvPr/>
        </p:nvSpPr>
        <p:spPr>
          <a:xfrm>
            <a:off x="0" y="6306458"/>
            <a:ext cx="9144000" cy="276999"/>
          </a:xfrm>
          <a:prstGeom prst="rect">
            <a:avLst/>
          </a:prstGeom>
        </p:spPr>
        <p:txBody>
          <a:bodyPr wrap="square">
            <a:spAutoFit/>
          </a:bodyPr>
          <a:lstStyle/>
          <a:p>
            <a:pPr lvl="0"/>
            <a:r>
              <a:rPr lang="ro-RO" sz="1200" i="1" dirty="0" smtClean="0">
                <a:solidFill>
                  <a:schemeClr val="tx1"/>
                </a:solidFill>
                <a:latin typeface="Calibri" pitchFamily="34" charset="0"/>
                <a:cs typeface="Times New Roman" pitchFamily="18" charset="0"/>
              </a:rPr>
              <a:t>Sursa: www.tender.gov.md</a:t>
            </a:r>
            <a:endParaRPr lang="ro-RO" sz="1200" i="1" dirty="0">
              <a:solidFill>
                <a:schemeClr val="tx1"/>
              </a:solidFill>
              <a:latin typeface="Calibri" pitchFamily="34" charset="0"/>
              <a:cs typeface="Times New Roman" pitchFamily="18" charset="0"/>
            </a:endParaRPr>
          </a:p>
        </p:txBody>
      </p:sp>
      <p:sp>
        <p:nvSpPr>
          <p:cNvPr id="15" name="Rectangle 14"/>
          <p:cNvSpPr/>
          <p:nvPr/>
        </p:nvSpPr>
        <p:spPr>
          <a:xfrm>
            <a:off x="0" y="5776687"/>
            <a:ext cx="9144000" cy="430887"/>
          </a:xfrm>
          <a:prstGeom prst="rect">
            <a:avLst/>
          </a:prstGeom>
        </p:spPr>
        <p:txBody>
          <a:bodyPr wrap="square">
            <a:spAutoFit/>
          </a:bodyPr>
          <a:lstStyle/>
          <a:p>
            <a:pPr lvl="0" algn="ctr"/>
            <a:r>
              <a:rPr lang="ro-RO" b="0" i="1" dirty="0" smtClean="0">
                <a:solidFill>
                  <a:schemeClr val="tx1"/>
                </a:solidFill>
                <a:latin typeface="Calibri" pitchFamily="34" charset="0"/>
                <a:cs typeface="Times New Roman" pitchFamily="18" charset="0"/>
              </a:rPr>
              <a:t>Numărul  de operatori economici incluși în Lista de interdicție</a:t>
            </a:r>
            <a:endParaRPr lang="ro-RO" b="0" i="1" dirty="0">
              <a:solidFill>
                <a:schemeClr val="tx1"/>
              </a:solidFill>
              <a:latin typeface="Calibri" pitchFamily="34" charset="0"/>
              <a:cs typeface="Times New Roman" pitchFamily="18"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Nadejda Tanasov</a:t>
            </a:r>
            <a:endParaRPr lang="de-DE" dirty="0"/>
          </a:p>
        </p:txBody>
      </p:sp>
      <p:sp>
        <p:nvSpPr>
          <p:cNvPr id="26" name="Прямоугольник 8"/>
          <p:cNvSpPr/>
          <p:nvPr/>
        </p:nvSpPr>
        <p:spPr>
          <a:xfrm>
            <a:off x="203200" y="1915886"/>
            <a:ext cx="8766629" cy="5016758"/>
          </a:xfrm>
          <a:prstGeom prst="rect">
            <a:avLst/>
          </a:prstGeom>
        </p:spPr>
        <p:txBody>
          <a:bodyPr wrap="square">
            <a:spAutoFit/>
          </a:bodyPr>
          <a:lstStyle/>
          <a:p>
            <a:pPr indent="536575" algn="just">
              <a:spcBef>
                <a:spcPts val="0"/>
              </a:spcBef>
            </a:pPr>
            <a:r>
              <a:rPr lang="vi-VN" sz="2000" dirty="0" smtClean="0">
                <a:solidFill>
                  <a:schemeClr val="tx1"/>
                </a:solidFill>
                <a:latin typeface="Calibri" pitchFamily="34" charset="0"/>
              </a:rPr>
              <a:t>Temeiurile</a:t>
            </a:r>
            <a:r>
              <a:rPr lang="vi-VN" sz="2000" b="0" dirty="0" smtClean="0">
                <a:solidFill>
                  <a:schemeClr val="tx1"/>
                </a:solidFill>
                <a:latin typeface="Calibri" pitchFamily="34" charset="0"/>
              </a:rPr>
              <a:t> pentru care un </a:t>
            </a:r>
            <a:r>
              <a:rPr lang="ro-RO" sz="2000" b="0" dirty="0" smtClean="0">
                <a:solidFill>
                  <a:schemeClr val="tx1"/>
                </a:solidFill>
                <a:latin typeface="Calibri" pitchFamily="34" charset="0"/>
              </a:rPr>
              <a:t>OE </a:t>
            </a:r>
            <a:r>
              <a:rPr lang="vi-VN" sz="2000" b="0" dirty="0" smtClean="0">
                <a:solidFill>
                  <a:schemeClr val="tx1"/>
                </a:solidFill>
                <a:latin typeface="Calibri" pitchFamily="34" charset="0"/>
              </a:rPr>
              <a:t>poate fi înscris în Listă sînt următoarele:</a:t>
            </a:r>
            <a:endParaRPr lang="ro-RO" sz="2000" b="0" dirty="0" smtClean="0">
              <a:solidFill>
                <a:schemeClr val="tx1"/>
              </a:solidFill>
              <a:latin typeface="Calibri" pitchFamily="34" charset="0"/>
            </a:endParaRPr>
          </a:p>
          <a:p>
            <a:pPr indent="536575" algn="just">
              <a:spcBef>
                <a:spcPts val="0"/>
              </a:spcBef>
              <a:buFont typeface="+mj-lt"/>
              <a:buAutoNum type="arabicParenR"/>
            </a:pPr>
            <a:r>
              <a:rPr lang="vi-VN" sz="2000" b="0" dirty="0" smtClean="0">
                <a:solidFill>
                  <a:schemeClr val="tx1"/>
                </a:solidFill>
                <a:latin typeface="Calibri" pitchFamily="34" charset="0"/>
              </a:rPr>
              <a:t>există o hotăr</a:t>
            </a:r>
            <a:r>
              <a:rPr lang="ro-RO" sz="2000" b="0" dirty="0" smtClean="0">
                <a:solidFill>
                  <a:schemeClr val="tx1"/>
                </a:solidFill>
                <a:latin typeface="Calibri" pitchFamily="34" charset="0"/>
              </a:rPr>
              <a:t>â</a:t>
            </a:r>
            <a:r>
              <a:rPr lang="vi-VN" sz="2000" b="0" dirty="0" smtClean="0">
                <a:solidFill>
                  <a:schemeClr val="tx1"/>
                </a:solidFill>
                <a:latin typeface="Calibri" pitchFamily="34" charset="0"/>
              </a:rPr>
              <a:t>re definitivă a instanţei de judecată prin care a fost reziliat contractul de achiziţii ca rezultat al neîndeplinirii sau îndeplinirii necorespunzătoare de către </a:t>
            </a:r>
            <a:r>
              <a:rPr lang="ro-RO" sz="2000" b="0" dirty="0" smtClean="0">
                <a:solidFill>
                  <a:schemeClr val="tx1"/>
                </a:solidFill>
                <a:latin typeface="Calibri" pitchFamily="34" charset="0"/>
              </a:rPr>
              <a:t>OE </a:t>
            </a:r>
            <a:r>
              <a:rPr lang="vi-VN" sz="2000" b="0" dirty="0" smtClean="0">
                <a:solidFill>
                  <a:schemeClr val="tx1"/>
                </a:solidFill>
                <a:latin typeface="Calibri" pitchFamily="34" charset="0"/>
              </a:rPr>
              <a:t>a clauzelor contractuale; </a:t>
            </a:r>
            <a:endParaRPr lang="ro-RO" sz="2000" b="0" dirty="0" smtClean="0">
              <a:solidFill>
                <a:schemeClr val="tx1"/>
              </a:solidFill>
              <a:latin typeface="Calibri" pitchFamily="34" charset="0"/>
            </a:endParaRPr>
          </a:p>
          <a:p>
            <a:pPr indent="536575" algn="just">
              <a:spcBef>
                <a:spcPts val="0"/>
              </a:spcBef>
              <a:buFont typeface="+mj-lt"/>
              <a:buAutoNum type="arabicParenR"/>
            </a:pPr>
            <a:r>
              <a:rPr lang="ro-RO" sz="2000" b="0" dirty="0" smtClean="0">
                <a:solidFill>
                  <a:schemeClr val="tx1"/>
                </a:solidFill>
                <a:latin typeface="Calibri" pitchFamily="34" charset="0"/>
              </a:rPr>
              <a:t>OE </a:t>
            </a:r>
            <a:r>
              <a:rPr lang="vi-VN" sz="2000" b="0" dirty="0" smtClean="0">
                <a:solidFill>
                  <a:schemeClr val="tx1"/>
                </a:solidFill>
                <a:latin typeface="Calibri" pitchFamily="34" charset="0"/>
              </a:rPr>
              <a:t>nu îşi îndeplineşte obligaţiile contractuale, livrează bunuri, prestează servicii sau execută lucrări din proprie iniţiativă, altele decît cele prevăzute în contract, ori calitatea bunurilor, serviciilor şi lucrărilor este mai joasă decît cea stipulată în contract şi în documentele privind desfăşurarea procedurii de achiziţie;</a:t>
            </a:r>
            <a:endParaRPr lang="ro-RO" sz="2000" b="0" dirty="0" smtClean="0">
              <a:solidFill>
                <a:schemeClr val="tx1"/>
              </a:solidFill>
              <a:latin typeface="Calibri" pitchFamily="34" charset="0"/>
            </a:endParaRPr>
          </a:p>
          <a:p>
            <a:pPr indent="536575" algn="just">
              <a:spcBef>
                <a:spcPts val="0"/>
              </a:spcBef>
              <a:buFont typeface="+mj-lt"/>
              <a:buAutoNum type="arabicParenR"/>
            </a:pPr>
            <a:r>
              <a:rPr lang="vi-VN" sz="2000" b="0" dirty="0" smtClean="0">
                <a:solidFill>
                  <a:schemeClr val="tx1"/>
                </a:solidFill>
                <a:latin typeface="Calibri" pitchFamily="34" charset="0"/>
              </a:rPr>
              <a:t>prezentarea documentelor false în cadrul procedurilor de achiziţie publică. Pentru aplicarea prezentului punct, survenirea prejudiciului sau afectării activităţii nu reprezintă o condiţie obligatorie;</a:t>
            </a:r>
            <a:endParaRPr lang="ro-RO" sz="2000" b="0" dirty="0" smtClean="0">
              <a:solidFill>
                <a:schemeClr val="tx1"/>
              </a:solidFill>
              <a:latin typeface="Calibri" pitchFamily="34" charset="0"/>
            </a:endParaRPr>
          </a:p>
          <a:p>
            <a:pPr indent="536575" algn="just">
              <a:spcBef>
                <a:spcPts val="0"/>
              </a:spcBef>
              <a:buFont typeface="+mj-lt"/>
              <a:buAutoNum type="arabicParenR"/>
            </a:pPr>
            <a:r>
              <a:rPr lang="vi-VN" sz="2000" b="0" dirty="0" smtClean="0">
                <a:solidFill>
                  <a:schemeClr val="tx1"/>
                </a:solidFill>
                <a:latin typeface="Calibri" pitchFamily="34" charset="0"/>
              </a:rPr>
              <a:t>există dovezi prezentate de </a:t>
            </a:r>
            <a:r>
              <a:rPr lang="ro-RO" sz="2000" b="0" dirty="0" smtClean="0">
                <a:solidFill>
                  <a:schemeClr val="tx1"/>
                </a:solidFill>
                <a:latin typeface="Calibri" pitchFamily="34" charset="0"/>
              </a:rPr>
              <a:t>AC </a:t>
            </a:r>
            <a:r>
              <a:rPr lang="vi-VN" sz="2000" b="0" dirty="0" smtClean="0">
                <a:solidFill>
                  <a:schemeClr val="tx1"/>
                </a:solidFill>
                <a:latin typeface="Calibri" pitchFamily="34" charset="0"/>
              </a:rPr>
              <a:t>sau de organul de control care demonstrează faptul că </a:t>
            </a:r>
            <a:r>
              <a:rPr lang="ro-RO" sz="2000" b="0" dirty="0" smtClean="0">
                <a:solidFill>
                  <a:schemeClr val="tx1"/>
                </a:solidFill>
                <a:latin typeface="Calibri" pitchFamily="34" charset="0"/>
              </a:rPr>
              <a:t>OE </a:t>
            </a:r>
            <a:r>
              <a:rPr lang="vi-VN" sz="2000" b="0" dirty="0" smtClean="0">
                <a:solidFill>
                  <a:schemeClr val="tx1"/>
                </a:solidFill>
                <a:latin typeface="Calibri" pitchFamily="34" charset="0"/>
              </a:rPr>
              <a:t>au participat la procedura de achiziţie cu oferte trucate, au participat ca membri ai grupului de întreprinderi dependente la aceeaşi procedură de achiziţie publică cu mai multe oferte sau au creat o concurenţă neloială între participanţi.</a:t>
            </a:r>
            <a:endParaRPr lang="ro-RO" sz="2000" b="0" dirty="0" smtClean="0">
              <a:solidFill>
                <a:schemeClr val="tx1"/>
              </a:solidFill>
              <a:latin typeface="Calibri" pitchFamily="34" charset="0"/>
            </a:endParaRPr>
          </a:p>
        </p:txBody>
      </p:sp>
      <p:sp>
        <p:nvSpPr>
          <p:cNvPr id="11" name="Rectangle 10"/>
          <p:cNvSpPr/>
          <p:nvPr/>
        </p:nvSpPr>
        <p:spPr>
          <a:xfrm>
            <a:off x="0" y="1480457"/>
            <a:ext cx="9144000" cy="461665"/>
          </a:xfrm>
          <a:prstGeom prst="rect">
            <a:avLst/>
          </a:prstGeom>
        </p:spPr>
        <p:txBody>
          <a:bodyPr wrap="square">
            <a:spAutoFit/>
          </a:bodyPr>
          <a:lstStyle/>
          <a:p>
            <a:pPr lvl="0" algn="ctr"/>
            <a:r>
              <a:rPr lang="ro-RO" sz="2400" i="1" dirty="0" smtClean="0">
                <a:solidFill>
                  <a:schemeClr val="tx1"/>
                </a:solidFill>
                <a:latin typeface="Calibri" pitchFamily="34" charset="0"/>
                <a:cs typeface="Times New Roman" pitchFamily="18" charset="0"/>
              </a:rPr>
              <a:t>Lista de interdicție a operatorilor economici (4)</a:t>
            </a:r>
            <a:endParaRPr lang="ro-RO" sz="2400" i="1" dirty="0">
              <a:solidFill>
                <a:schemeClr val="tx1"/>
              </a:solidFill>
              <a:latin typeface="Calibri" pitchFamily="34" charset="0"/>
              <a:cs typeface="Times New Roman" pitchFamily="18"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Nadejda Tanasov</a:t>
            </a:r>
            <a:endParaRPr lang="de-DE" dirty="0"/>
          </a:p>
        </p:txBody>
      </p:sp>
      <p:sp>
        <p:nvSpPr>
          <p:cNvPr id="26" name="Прямоугольник 8"/>
          <p:cNvSpPr/>
          <p:nvPr/>
        </p:nvSpPr>
        <p:spPr>
          <a:xfrm>
            <a:off x="203200" y="1915886"/>
            <a:ext cx="8766629" cy="4401205"/>
          </a:xfrm>
          <a:prstGeom prst="rect">
            <a:avLst/>
          </a:prstGeom>
        </p:spPr>
        <p:txBody>
          <a:bodyPr wrap="square">
            <a:spAutoFit/>
          </a:bodyPr>
          <a:lstStyle/>
          <a:p>
            <a:pPr indent="536575" algn="just">
              <a:spcBef>
                <a:spcPts val="1200"/>
              </a:spcBef>
            </a:pPr>
            <a:r>
              <a:rPr lang="ro-RO" b="0" dirty="0" smtClean="0">
                <a:solidFill>
                  <a:schemeClr val="tx1"/>
                </a:solidFill>
                <a:latin typeface="Calibri" pitchFamily="34" charset="0"/>
              </a:rPr>
              <a:t> AC </a:t>
            </a:r>
            <a:r>
              <a:rPr lang="vi-VN" b="0" dirty="0" smtClean="0">
                <a:solidFill>
                  <a:schemeClr val="tx1"/>
                </a:solidFill>
                <a:latin typeface="Calibri" pitchFamily="34" charset="0"/>
              </a:rPr>
              <a:t>va iniţia obligatoriu procedura de înscriere în Listă, în termen de </a:t>
            </a:r>
            <a:r>
              <a:rPr lang="vi-VN" dirty="0" smtClean="0">
                <a:solidFill>
                  <a:schemeClr val="tx1"/>
                </a:solidFill>
                <a:latin typeface="Calibri" pitchFamily="34" charset="0"/>
              </a:rPr>
              <a:t>60 de zile</a:t>
            </a:r>
            <a:r>
              <a:rPr lang="vi-VN" b="0" dirty="0" smtClean="0">
                <a:solidFill>
                  <a:schemeClr val="tx1"/>
                </a:solidFill>
                <a:latin typeface="Calibri" pitchFamily="34" charset="0"/>
              </a:rPr>
              <a:t> din momentul apariţiei temeiurilor prevăzute</a:t>
            </a:r>
            <a:r>
              <a:rPr lang="ro-RO" b="0" dirty="0" smtClean="0">
                <a:solidFill>
                  <a:schemeClr val="tx1"/>
                </a:solidFill>
                <a:latin typeface="Calibri" pitchFamily="34" charset="0"/>
              </a:rPr>
              <a:t>.</a:t>
            </a:r>
          </a:p>
          <a:p>
            <a:pPr indent="536575" algn="just">
              <a:spcBef>
                <a:spcPts val="1200"/>
              </a:spcBef>
            </a:pPr>
            <a:r>
              <a:rPr lang="ro-RO" b="0" dirty="0" smtClean="0">
                <a:solidFill>
                  <a:schemeClr val="tx1"/>
                </a:solidFill>
                <a:latin typeface="Calibri" pitchFamily="34" charset="0"/>
              </a:rPr>
              <a:t> O</a:t>
            </a:r>
            <a:r>
              <a:rPr lang="vi-VN" b="0" dirty="0" smtClean="0">
                <a:solidFill>
                  <a:schemeClr val="tx1"/>
                </a:solidFill>
                <a:latin typeface="Calibri" pitchFamily="34" charset="0"/>
              </a:rPr>
              <a:t>rganele de control, la efectuarea activităţilor de control, </a:t>
            </a:r>
            <a:r>
              <a:rPr lang="ro-RO" b="0" dirty="0" smtClean="0">
                <a:solidFill>
                  <a:schemeClr val="tx1"/>
                </a:solidFill>
                <a:latin typeface="Calibri" pitchFamily="34" charset="0"/>
              </a:rPr>
              <a:t>dacă </a:t>
            </a:r>
            <a:r>
              <a:rPr lang="vi-VN" b="0" dirty="0" smtClean="0">
                <a:solidFill>
                  <a:schemeClr val="tx1"/>
                </a:solidFill>
                <a:latin typeface="Calibri" pitchFamily="34" charset="0"/>
              </a:rPr>
              <a:t>remarcă existenţa temeiurilor de înscriere în Listă, vor înainta o prescripţie </a:t>
            </a:r>
            <a:r>
              <a:rPr lang="ro-RO" b="0" dirty="0" smtClean="0">
                <a:solidFill>
                  <a:schemeClr val="tx1"/>
                </a:solidFill>
                <a:latin typeface="Calibri" pitchFamily="34" charset="0"/>
              </a:rPr>
              <a:t>AC </a:t>
            </a:r>
            <a:r>
              <a:rPr lang="vi-VN" b="0" dirty="0" smtClean="0">
                <a:solidFill>
                  <a:schemeClr val="tx1"/>
                </a:solidFill>
                <a:latin typeface="Calibri" pitchFamily="34" charset="0"/>
              </a:rPr>
              <a:t>de iniţiere a procedurii de înscriere a </a:t>
            </a:r>
            <a:r>
              <a:rPr lang="ro-RO" b="0" dirty="0" smtClean="0">
                <a:solidFill>
                  <a:schemeClr val="tx1"/>
                </a:solidFill>
                <a:latin typeface="Calibri" pitchFamily="34" charset="0"/>
              </a:rPr>
              <a:t>OE </a:t>
            </a:r>
            <a:r>
              <a:rPr lang="vi-VN" b="0" dirty="0" smtClean="0">
                <a:solidFill>
                  <a:schemeClr val="tx1"/>
                </a:solidFill>
                <a:latin typeface="Calibri" pitchFamily="34" charset="0"/>
              </a:rPr>
              <a:t>respectiv în Listă</a:t>
            </a:r>
            <a:r>
              <a:rPr lang="ro-RO" b="0" dirty="0" smtClean="0">
                <a:solidFill>
                  <a:schemeClr val="tx1"/>
                </a:solidFill>
                <a:latin typeface="Calibri" pitchFamily="34" charset="0"/>
              </a:rPr>
              <a:t>.</a:t>
            </a:r>
          </a:p>
          <a:p>
            <a:pPr indent="536575" algn="just">
              <a:spcBef>
                <a:spcPts val="1200"/>
              </a:spcBef>
            </a:pPr>
            <a:r>
              <a:rPr lang="ro-RO" b="0" dirty="0" smtClean="0">
                <a:solidFill>
                  <a:schemeClr val="tx1"/>
                </a:solidFill>
                <a:latin typeface="Calibri" pitchFamily="34" charset="0"/>
              </a:rPr>
              <a:t> Pentru includerea OE în Listă, AC va remite AAP:</a:t>
            </a:r>
          </a:p>
          <a:p>
            <a:pPr indent="536575" algn="just">
              <a:spcBef>
                <a:spcPts val="1200"/>
              </a:spcBef>
              <a:buFont typeface="Wingdings" pitchFamily="2" charset="2"/>
              <a:buChar char="ü"/>
            </a:pPr>
            <a:r>
              <a:rPr lang="ro-RO" b="0" dirty="0" smtClean="0">
                <a:solidFill>
                  <a:schemeClr val="tx1"/>
                </a:solidFill>
                <a:latin typeface="Calibri" pitchFamily="34" charset="0"/>
              </a:rPr>
              <a:t> solicitarea de includere în listă;</a:t>
            </a:r>
          </a:p>
          <a:p>
            <a:pPr indent="536575" algn="just">
              <a:spcBef>
                <a:spcPts val="1200"/>
              </a:spcBef>
              <a:buFont typeface="Wingdings" pitchFamily="2" charset="2"/>
              <a:buChar char="ü"/>
            </a:pPr>
            <a:r>
              <a:rPr lang="ro-RO" b="0" dirty="0" smtClean="0">
                <a:solidFill>
                  <a:schemeClr val="tx1"/>
                </a:solidFill>
                <a:latin typeface="Calibri" pitchFamily="34" charset="0"/>
              </a:rPr>
              <a:t> hotărârea grupului de lucru;</a:t>
            </a:r>
          </a:p>
          <a:p>
            <a:pPr indent="536575" algn="just">
              <a:spcBef>
                <a:spcPts val="1200"/>
              </a:spcBef>
              <a:buFont typeface="Wingdings" pitchFamily="2" charset="2"/>
              <a:buChar char="ü"/>
            </a:pPr>
            <a:r>
              <a:rPr lang="ro-RO" b="0" dirty="0" smtClean="0">
                <a:solidFill>
                  <a:schemeClr val="tx1"/>
                </a:solidFill>
                <a:latin typeface="Calibri" pitchFamily="34" charset="0"/>
              </a:rPr>
              <a:t> toate documentele confirmative.</a:t>
            </a:r>
          </a:p>
          <a:p>
            <a:pPr algn="just">
              <a:spcBef>
                <a:spcPts val="1200"/>
              </a:spcBef>
            </a:pPr>
            <a:endParaRPr lang="ro-RO" b="0" dirty="0" smtClean="0">
              <a:solidFill>
                <a:schemeClr val="tx1"/>
              </a:solidFill>
              <a:latin typeface="Calibri" pitchFamily="34" charset="0"/>
            </a:endParaRPr>
          </a:p>
        </p:txBody>
      </p:sp>
      <p:sp>
        <p:nvSpPr>
          <p:cNvPr id="11" name="Rectangle 10"/>
          <p:cNvSpPr/>
          <p:nvPr/>
        </p:nvSpPr>
        <p:spPr>
          <a:xfrm>
            <a:off x="0" y="1480457"/>
            <a:ext cx="9144000" cy="461665"/>
          </a:xfrm>
          <a:prstGeom prst="rect">
            <a:avLst/>
          </a:prstGeom>
        </p:spPr>
        <p:txBody>
          <a:bodyPr wrap="square">
            <a:spAutoFit/>
          </a:bodyPr>
          <a:lstStyle/>
          <a:p>
            <a:pPr lvl="0" algn="ctr"/>
            <a:r>
              <a:rPr lang="ro-RO" sz="2400" i="1" dirty="0" smtClean="0">
                <a:solidFill>
                  <a:schemeClr val="tx1"/>
                </a:solidFill>
                <a:latin typeface="Calibri" pitchFamily="34" charset="0"/>
                <a:cs typeface="Times New Roman" pitchFamily="18" charset="0"/>
              </a:rPr>
              <a:t>Lista de interdicție a operatorilor economici (5)</a:t>
            </a:r>
            <a:endParaRPr lang="ro-RO" sz="2400" i="1" dirty="0">
              <a:solidFill>
                <a:schemeClr val="tx1"/>
              </a:solidFill>
              <a:latin typeface="Calibri" pitchFamily="34" charset="0"/>
              <a:cs typeface="Times New Roman" pitchFamily="18"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Nadejda Tanasov</a:t>
            </a:r>
            <a:endParaRPr lang="de-DE" dirty="0"/>
          </a:p>
        </p:txBody>
      </p:sp>
      <p:sp>
        <p:nvSpPr>
          <p:cNvPr id="26" name="Прямоугольник 8"/>
          <p:cNvSpPr/>
          <p:nvPr/>
        </p:nvSpPr>
        <p:spPr>
          <a:xfrm>
            <a:off x="203200" y="1915886"/>
            <a:ext cx="8766629" cy="4585871"/>
          </a:xfrm>
          <a:prstGeom prst="rect">
            <a:avLst/>
          </a:prstGeom>
        </p:spPr>
        <p:txBody>
          <a:bodyPr wrap="square">
            <a:spAutoFit/>
          </a:bodyPr>
          <a:lstStyle/>
          <a:p>
            <a:pPr indent="536575" algn="just">
              <a:spcBef>
                <a:spcPts val="1200"/>
              </a:spcBef>
            </a:pPr>
            <a:r>
              <a:rPr lang="ro-RO" b="0" dirty="0" smtClean="0">
                <a:solidFill>
                  <a:schemeClr val="tx1"/>
                </a:solidFill>
                <a:latin typeface="Calibri" pitchFamily="34" charset="0"/>
              </a:rPr>
              <a:t>Informațiile care vor fi incluse </a:t>
            </a:r>
            <a:r>
              <a:rPr lang="ro-RO" dirty="0" smtClean="0">
                <a:solidFill>
                  <a:schemeClr val="tx1"/>
                </a:solidFill>
                <a:latin typeface="Calibri" pitchFamily="34" charset="0"/>
              </a:rPr>
              <a:t>obligatoriu</a:t>
            </a:r>
            <a:r>
              <a:rPr lang="ro-RO" b="0" dirty="0" smtClean="0">
                <a:solidFill>
                  <a:schemeClr val="tx1"/>
                </a:solidFill>
                <a:latin typeface="Calibri" pitchFamily="34" charset="0"/>
              </a:rPr>
              <a:t>:</a:t>
            </a:r>
          </a:p>
          <a:p>
            <a:pPr indent="536575" algn="just">
              <a:spcBef>
                <a:spcPts val="1200"/>
              </a:spcBef>
              <a:buFont typeface="+mj-lt"/>
              <a:buAutoNum type="arabicParenR"/>
            </a:pPr>
            <a:r>
              <a:rPr lang="vi-VN" b="0" dirty="0" smtClean="0">
                <a:solidFill>
                  <a:schemeClr val="tx1"/>
                </a:solidFill>
                <a:latin typeface="Calibri" pitchFamily="34" charset="0"/>
              </a:rPr>
              <a:t>descrierea succintă a obiectului procedurii de achiziţie;</a:t>
            </a:r>
            <a:endParaRPr lang="ro-RO" b="0" dirty="0" smtClean="0">
              <a:solidFill>
                <a:schemeClr val="tx1"/>
              </a:solidFill>
              <a:latin typeface="Calibri" pitchFamily="34" charset="0"/>
            </a:endParaRPr>
          </a:p>
          <a:p>
            <a:pPr indent="536575" algn="just">
              <a:spcBef>
                <a:spcPts val="1200"/>
              </a:spcBef>
              <a:buFont typeface="+mj-lt"/>
              <a:buAutoNum type="arabicParenR"/>
            </a:pPr>
            <a:r>
              <a:rPr lang="vi-VN" b="0" dirty="0" smtClean="0">
                <a:solidFill>
                  <a:schemeClr val="tx1"/>
                </a:solidFill>
                <a:latin typeface="Calibri" pitchFamily="34" charset="0"/>
              </a:rPr>
              <a:t>data desfăşurării, numărul şi data înregistrării la Agenţie a documentelor privind desfăşurarea procedurii de achiziţie; </a:t>
            </a:r>
            <a:endParaRPr lang="ro-RO" b="0" dirty="0" smtClean="0">
              <a:solidFill>
                <a:schemeClr val="tx1"/>
              </a:solidFill>
              <a:latin typeface="Calibri" pitchFamily="34" charset="0"/>
            </a:endParaRPr>
          </a:p>
          <a:p>
            <a:pPr indent="536575" algn="just">
              <a:spcBef>
                <a:spcPts val="1200"/>
              </a:spcBef>
              <a:buFont typeface="+mj-lt"/>
              <a:buAutoNum type="arabicParenR"/>
            </a:pPr>
            <a:r>
              <a:rPr lang="vi-VN" b="0" dirty="0" smtClean="0">
                <a:solidFill>
                  <a:schemeClr val="tx1"/>
                </a:solidFill>
                <a:latin typeface="Calibri" pitchFamily="34" charset="0"/>
              </a:rPr>
              <a:t>numărul şi data </a:t>
            </a:r>
            <a:r>
              <a:rPr lang="ro-RO" b="0" dirty="0" smtClean="0">
                <a:solidFill>
                  <a:schemeClr val="tx1"/>
                </a:solidFill>
                <a:latin typeface="Calibri" pitchFamily="34" charset="0"/>
              </a:rPr>
              <a:t>BAP </a:t>
            </a:r>
            <a:r>
              <a:rPr lang="vi-VN" b="0" dirty="0" smtClean="0">
                <a:solidFill>
                  <a:schemeClr val="tx1"/>
                </a:solidFill>
                <a:latin typeface="Calibri" pitchFamily="34" charset="0"/>
              </a:rPr>
              <a:t>în care a fost publicată informaţia privind desfăşurarea procedurii (se reflectă în cazul în care publicarea este obligatorie);</a:t>
            </a:r>
            <a:endParaRPr lang="ro-RO" b="0" dirty="0" smtClean="0">
              <a:solidFill>
                <a:schemeClr val="tx1"/>
              </a:solidFill>
              <a:latin typeface="Calibri" pitchFamily="34" charset="0"/>
            </a:endParaRPr>
          </a:p>
          <a:p>
            <a:pPr indent="536575" algn="just">
              <a:spcBef>
                <a:spcPts val="1200"/>
              </a:spcBef>
              <a:buFont typeface="+mj-lt"/>
              <a:buAutoNum type="arabicParenR"/>
            </a:pPr>
            <a:r>
              <a:rPr lang="vi-VN" b="0" dirty="0" smtClean="0">
                <a:solidFill>
                  <a:schemeClr val="tx1"/>
                </a:solidFill>
                <a:latin typeface="Calibri" pitchFamily="34" charset="0"/>
              </a:rPr>
              <a:t>numărul şi data contractului de achiziţie publică, numărul şi data înregistrării acestuia la Agenţie (după caz), perioada de valabilitate a acestuia; </a:t>
            </a:r>
            <a:endParaRPr lang="ro-RO" b="0" dirty="0" smtClean="0">
              <a:solidFill>
                <a:schemeClr val="tx1"/>
              </a:solidFill>
              <a:latin typeface="Calibri" pitchFamily="34" charset="0"/>
            </a:endParaRPr>
          </a:p>
          <a:p>
            <a:pPr indent="536575" algn="just">
              <a:spcBef>
                <a:spcPts val="1200"/>
              </a:spcBef>
              <a:buFont typeface="+mj-lt"/>
              <a:buAutoNum type="arabicParenR"/>
            </a:pPr>
            <a:r>
              <a:rPr lang="vi-VN" b="0" dirty="0" smtClean="0">
                <a:solidFill>
                  <a:schemeClr val="tx1"/>
                </a:solidFill>
                <a:latin typeface="Calibri" pitchFamily="34" charset="0"/>
              </a:rPr>
              <a:t>denumirea şi datele de relaţii ale operatorului economic;</a:t>
            </a:r>
            <a:endParaRPr lang="ro-RO" b="0" dirty="0" smtClean="0">
              <a:solidFill>
                <a:schemeClr val="tx1"/>
              </a:solidFill>
              <a:latin typeface="Calibri" pitchFamily="34" charset="0"/>
            </a:endParaRPr>
          </a:p>
        </p:txBody>
      </p:sp>
      <p:sp>
        <p:nvSpPr>
          <p:cNvPr id="11" name="Rectangle 10"/>
          <p:cNvSpPr/>
          <p:nvPr/>
        </p:nvSpPr>
        <p:spPr>
          <a:xfrm>
            <a:off x="0" y="1480457"/>
            <a:ext cx="9144000" cy="461665"/>
          </a:xfrm>
          <a:prstGeom prst="rect">
            <a:avLst/>
          </a:prstGeom>
        </p:spPr>
        <p:txBody>
          <a:bodyPr wrap="square">
            <a:spAutoFit/>
          </a:bodyPr>
          <a:lstStyle/>
          <a:p>
            <a:pPr lvl="0" algn="ctr"/>
            <a:r>
              <a:rPr lang="ro-RO" sz="2400" i="1" dirty="0" smtClean="0">
                <a:solidFill>
                  <a:schemeClr val="tx1"/>
                </a:solidFill>
                <a:latin typeface="Calibri" pitchFamily="34" charset="0"/>
                <a:cs typeface="Times New Roman" pitchFamily="18" charset="0"/>
              </a:rPr>
              <a:t>Lista de interdicție a operatorilor economici (6)</a:t>
            </a:r>
            <a:endParaRPr lang="ro-RO" sz="2400" i="1" dirty="0">
              <a:solidFill>
                <a:schemeClr val="tx1"/>
              </a:solidFill>
              <a:latin typeface="Calibri" pitchFamily="34" charset="0"/>
              <a:cs typeface="Times New Roman" pitchFamily="18"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Nadejda Tanasov</a:t>
            </a:r>
            <a:endParaRPr lang="de-DE" dirty="0"/>
          </a:p>
        </p:txBody>
      </p:sp>
      <p:sp>
        <p:nvSpPr>
          <p:cNvPr id="26" name="Прямоугольник 8"/>
          <p:cNvSpPr/>
          <p:nvPr/>
        </p:nvSpPr>
        <p:spPr>
          <a:xfrm>
            <a:off x="203200" y="1901371"/>
            <a:ext cx="8766629" cy="4770537"/>
          </a:xfrm>
          <a:prstGeom prst="rect">
            <a:avLst/>
          </a:prstGeom>
        </p:spPr>
        <p:txBody>
          <a:bodyPr wrap="square">
            <a:spAutoFit/>
          </a:bodyPr>
          <a:lstStyle/>
          <a:p>
            <a:pPr indent="536575" algn="just">
              <a:spcBef>
                <a:spcPts val="1200"/>
              </a:spcBef>
              <a:buFont typeface="+mj-lt"/>
              <a:buAutoNum type="arabicParenR" startAt="6"/>
            </a:pPr>
            <a:r>
              <a:rPr lang="vi-VN" b="0" dirty="0" smtClean="0">
                <a:solidFill>
                  <a:schemeClr val="tx1"/>
                </a:solidFill>
                <a:latin typeface="Calibri" pitchFamily="34" charset="0"/>
              </a:rPr>
              <a:t>expunerea exhaustivă a clauzelor prevăzute în contract şi în documentele privind desfăşurarea procedurii de achiziţie neîndeplinite sau îndeplinite necorespunzător de către </a:t>
            </a:r>
            <a:r>
              <a:rPr lang="ro-RO" b="0" dirty="0" smtClean="0">
                <a:solidFill>
                  <a:schemeClr val="tx1"/>
                </a:solidFill>
                <a:latin typeface="Calibri" pitchFamily="34" charset="0"/>
              </a:rPr>
              <a:t>OE</a:t>
            </a:r>
            <a:r>
              <a:rPr lang="vi-VN" b="0" dirty="0" smtClean="0">
                <a:solidFill>
                  <a:schemeClr val="tx1"/>
                </a:solidFill>
                <a:latin typeface="Calibri" pitchFamily="34" charset="0"/>
              </a:rPr>
              <a:t>; </a:t>
            </a:r>
            <a:endParaRPr lang="ro-RO" b="0" dirty="0" smtClean="0">
              <a:solidFill>
                <a:schemeClr val="tx1"/>
              </a:solidFill>
              <a:latin typeface="Calibri" pitchFamily="34" charset="0"/>
            </a:endParaRPr>
          </a:p>
          <a:p>
            <a:pPr indent="536575" algn="just">
              <a:spcBef>
                <a:spcPts val="1200"/>
              </a:spcBef>
              <a:buFont typeface="+mj-lt"/>
              <a:buAutoNum type="arabicParenR" startAt="6"/>
            </a:pPr>
            <a:r>
              <a:rPr lang="vi-VN" b="0" dirty="0" smtClean="0">
                <a:solidFill>
                  <a:schemeClr val="tx1"/>
                </a:solidFill>
                <a:latin typeface="Calibri" pitchFamily="34" charset="0"/>
              </a:rPr>
              <a:t>menţiunile despre neîndeplinirea sau îndeplinirea necorespunzătoare a obligaţiilor de către </a:t>
            </a:r>
            <a:r>
              <a:rPr lang="ro-RO" b="0" dirty="0" smtClean="0">
                <a:solidFill>
                  <a:schemeClr val="tx1"/>
                </a:solidFill>
                <a:latin typeface="Calibri" pitchFamily="34" charset="0"/>
              </a:rPr>
              <a:t>AC</a:t>
            </a:r>
            <a:r>
              <a:rPr lang="vi-VN" b="0" dirty="0" smtClean="0">
                <a:solidFill>
                  <a:schemeClr val="tx1"/>
                </a:solidFill>
                <a:latin typeface="Calibri" pitchFamily="34" charset="0"/>
              </a:rPr>
              <a:t>;</a:t>
            </a:r>
            <a:endParaRPr lang="ro-RO" b="0" dirty="0" smtClean="0">
              <a:solidFill>
                <a:schemeClr val="tx1"/>
              </a:solidFill>
              <a:latin typeface="Calibri" pitchFamily="34" charset="0"/>
            </a:endParaRPr>
          </a:p>
          <a:p>
            <a:pPr indent="536575" algn="just">
              <a:spcBef>
                <a:spcPts val="1200"/>
              </a:spcBef>
              <a:buFont typeface="+mj-lt"/>
              <a:buAutoNum type="arabicParenR" startAt="6"/>
            </a:pPr>
            <a:r>
              <a:rPr lang="vi-VN" b="0" dirty="0" smtClean="0">
                <a:solidFill>
                  <a:schemeClr val="tx1"/>
                </a:solidFill>
                <a:latin typeface="Calibri" pitchFamily="34" charset="0"/>
              </a:rPr>
              <a:t>rezumatul demersurilor în care s-au solicitat explicaţii sau prin care </a:t>
            </a:r>
            <a:r>
              <a:rPr lang="ro-RO" b="0" dirty="0" smtClean="0">
                <a:solidFill>
                  <a:schemeClr val="tx1"/>
                </a:solidFill>
                <a:latin typeface="Calibri" pitchFamily="34" charset="0"/>
              </a:rPr>
              <a:t>OE </a:t>
            </a:r>
            <a:r>
              <a:rPr lang="vi-VN" b="0" dirty="0" smtClean="0">
                <a:solidFill>
                  <a:schemeClr val="tx1"/>
                </a:solidFill>
                <a:latin typeface="Calibri" pitchFamily="34" charset="0"/>
              </a:rPr>
              <a:t>a fost avertizat despre neîndeplinirea sau îndeplinirea necorespunzătoare a clauzelor contractuale;</a:t>
            </a:r>
            <a:endParaRPr lang="ro-RO" b="0" dirty="0" smtClean="0">
              <a:solidFill>
                <a:schemeClr val="tx1"/>
              </a:solidFill>
              <a:latin typeface="Calibri" pitchFamily="34" charset="0"/>
            </a:endParaRPr>
          </a:p>
          <a:p>
            <a:pPr indent="536575" algn="just">
              <a:spcBef>
                <a:spcPts val="1200"/>
              </a:spcBef>
              <a:buFont typeface="+mj-lt"/>
              <a:buAutoNum type="arabicParenR" startAt="6"/>
            </a:pPr>
            <a:r>
              <a:rPr lang="vi-VN" b="0" dirty="0" smtClean="0">
                <a:solidFill>
                  <a:schemeClr val="tx1"/>
                </a:solidFill>
                <a:latin typeface="Calibri" pitchFamily="34" charset="0"/>
              </a:rPr>
              <a:t>menţiunile privind aplicarea sancţiunilor </a:t>
            </a:r>
            <a:r>
              <a:rPr lang="ro-RO" b="0" dirty="0" smtClean="0">
                <a:solidFill>
                  <a:schemeClr val="tx1"/>
                </a:solidFill>
                <a:latin typeface="Calibri" pitchFamily="34" charset="0"/>
              </a:rPr>
              <a:t>OE</a:t>
            </a:r>
            <a:r>
              <a:rPr lang="vi-VN" b="0" dirty="0" smtClean="0">
                <a:solidFill>
                  <a:schemeClr val="tx1"/>
                </a:solidFill>
                <a:latin typeface="Calibri" pitchFamily="34" charset="0"/>
              </a:rPr>
              <a:t>;</a:t>
            </a:r>
            <a:endParaRPr lang="ro-RO" b="0" dirty="0" smtClean="0">
              <a:solidFill>
                <a:schemeClr val="tx1"/>
              </a:solidFill>
              <a:latin typeface="Calibri" pitchFamily="34" charset="0"/>
            </a:endParaRPr>
          </a:p>
          <a:p>
            <a:pPr indent="536575" algn="just">
              <a:spcBef>
                <a:spcPts val="1200"/>
              </a:spcBef>
              <a:buFont typeface="+mj-lt"/>
              <a:buAutoNum type="arabicParenR" startAt="6"/>
            </a:pPr>
            <a:r>
              <a:rPr lang="vi-VN" b="0" dirty="0" smtClean="0">
                <a:solidFill>
                  <a:schemeClr val="tx1"/>
                </a:solidFill>
                <a:latin typeface="Calibri" pitchFamily="34" charset="0"/>
              </a:rPr>
              <a:t>descrierea prejudiciului sau a activităţii afectate, cauzate de către </a:t>
            </a:r>
            <a:r>
              <a:rPr lang="ro-RO" b="0" dirty="0" smtClean="0">
                <a:solidFill>
                  <a:schemeClr val="tx1"/>
                </a:solidFill>
                <a:latin typeface="Calibri" pitchFamily="34" charset="0"/>
              </a:rPr>
              <a:t>OE </a:t>
            </a:r>
            <a:r>
              <a:rPr lang="vi-VN" b="0" dirty="0" smtClean="0">
                <a:solidFill>
                  <a:schemeClr val="tx1"/>
                </a:solidFill>
                <a:latin typeface="Calibri" pitchFamily="34" charset="0"/>
              </a:rPr>
              <a:t>prin neîndeplinirea sau îndeplinirea necorespunzătoare a clauzelor contractuale, precum şi descrierea consecinţelor acestora. </a:t>
            </a:r>
            <a:endParaRPr lang="ro-RO" b="0" dirty="0" smtClean="0">
              <a:solidFill>
                <a:schemeClr val="tx1"/>
              </a:solidFill>
              <a:latin typeface="Calibri" pitchFamily="34" charset="0"/>
            </a:endParaRPr>
          </a:p>
        </p:txBody>
      </p:sp>
      <p:sp>
        <p:nvSpPr>
          <p:cNvPr id="11" name="Rectangle 10"/>
          <p:cNvSpPr/>
          <p:nvPr/>
        </p:nvSpPr>
        <p:spPr>
          <a:xfrm>
            <a:off x="0" y="1480457"/>
            <a:ext cx="9144000" cy="461665"/>
          </a:xfrm>
          <a:prstGeom prst="rect">
            <a:avLst/>
          </a:prstGeom>
        </p:spPr>
        <p:txBody>
          <a:bodyPr wrap="square">
            <a:spAutoFit/>
          </a:bodyPr>
          <a:lstStyle/>
          <a:p>
            <a:pPr lvl="0" algn="ctr"/>
            <a:r>
              <a:rPr lang="ro-RO" sz="2400" i="1" dirty="0" smtClean="0">
                <a:solidFill>
                  <a:schemeClr val="tx1"/>
                </a:solidFill>
                <a:latin typeface="Calibri" pitchFamily="34" charset="0"/>
                <a:cs typeface="Times New Roman" pitchFamily="18" charset="0"/>
              </a:rPr>
              <a:t>Lista de interdicție a operatorilor economici (7)</a:t>
            </a:r>
            <a:endParaRPr lang="ro-RO" sz="2400" i="1" dirty="0">
              <a:solidFill>
                <a:schemeClr val="tx1"/>
              </a:solidFill>
              <a:latin typeface="Calibri" pitchFamily="34" charset="0"/>
              <a:cs typeface="Times New Roman" pitchFamily="18"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Nadejda Tanasov</a:t>
            </a:r>
            <a:endParaRPr lang="de-DE" dirty="0"/>
          </a:p>
        </p:txBody>
      </p:sp>
      <p:sp>
        <p:nvSpPr>
          <p:cNvPr id="26" name="Прямоугольник 8"/>
          <p:cNvSpPr/>
          <p:nvPr/>
        </p:nvSpPr>
        <p:spPr>
          <a:xfrm>
            <a:off x="203200" y="1944914"/>
            <a:ext cx="8766629" cy="4431983"/>
          </a:xfrm>
          <a:prstGeom prst="rect">
            <a:avLst/>
          </a:prstGeom>
        </p:spPr>
        <p:txBody>
          <a:bodyPr wrap="square">
            <a:spAutoFit/>
          </a:bodyPr>
          <a:lstStyle/>
          <a:p>
            <a:pPr indent="536575" algn="just">
              <a:spcBef>
                <a:spcPts val="1200"/>
              </a:spcBef>
            </a:pPr>
            <a:r>
              <a:rPr lang="ro-RO" b="0" dirty="0" smtClean="0">
                <a:solidFill>
                  <a:schemeClr val="tx1"/>
                </a:solidFill>
                <a:latin typeface="Calibri" pitchFamily="34" charset="0"/>
                <a:cs typeface="Times New Roman" pitchFamily="18" charset="0"/>
              </a:rPr>
              <a:t>AC are obligaţia de a </a:t>
            </a:r>
            <a:r>
              <a:rPr lang="ro-RO" dirty="0" smtClean="0">
                <a:solidFill>
                  <a:schemeClr val="tx1"/>
                </a:solidFill>
                <a:latin typeface="Calibri" pitchFamily="34" charset="0"/>
                <a:cs typeface="Times New Roman" pitchFamily="18" charset="0"/>
              </a:rPr>
              <a:t>exclude</a:t>
            </a:r>
            <a:r>
              <a:rPr lang="ro-RO" b="0" dirty="0" smtClean="0">
                <a:solidFill>
                  <a:schemeClr val="tx1"/>
                </a:solidFill>
                <a:latin typeface="Calibri" pitchFamily="34" charset="0"/>
                <a:cs typeface="Times New Roman" pitchFamily="18" charset="0"/>
              </a:rPr>
              <a:t> din procedura de atribuire a contractului de achiziţii publice orice ofertant sau candidat:</a:t>
            </a:r>
          </a:p>
          <a:p>
            <a:pPr marL="457200" lvl="0" indent="-457200" algn="just">
              <a:spcBef>
                <a:spcPts val="1200"/>
              </a:spcBef>
              <a:buFont typeface="+mj-lt"/>
              <a:buAutoNum type="arabicParenR"/>
            </a:pPr>
            <a:r>
              <a:rPr lang="ro-RO" b="0" dirty="0" smtClean="0">
                <a:solidFill>
                  <a:schemeClr val="tx1"/>
                </a:solidFill>
                <a:latin typeface="Calibri" pitchFamily="34" charset="0"/>
                <a:cs typeface="Times New Roman" pitchFamily="18" charset="0"/>
              </a:rPr>
              <a:t>despre care are cunoştinţă că, în ultimii 5 ani, a fost condamnat, prin hotărârea definitivă a unei instanţe judecătoreşti, pentru participare la activităţi ale unei organizaţii sau grupări criminale, pentru corupţie, pentru fraudă şi/sau pentru spălare de bani;</a:t>
            </a:r>
          </a:p>
          <a:p>
            <a:pPr marL="457200" lvl="0" indent="-457200" algn="just">
              <a:spcBef>
                <a:spcPts val="1200"/>
              </a:spcBef>
              <a:buFont typeface="+mj-lt"/>
              <a:buAutoNum type="arabicParenR"/>
            </a:pPr>
            <a:r>
              <a:rPr lang="ro-RO" b="0" dirty="0" smtClean="0">
                <a:solidFill>
                  <a:schemeClr val="tx1"/>
                </a:solidFill>
                <a:latin typeface="Calibri" pitchFamily="34" charset="0"/>
                <a:cs typeface="Times New Roman" pitchFamily="18" charset="0"/>
              </a:rPr>
              <a:t>care se află în oricare dintre următoarele situaţii: </a:t>
            </a:r>
          </a:p>
          <a:p>
            <a:pPr marL="457200" lvl="0" indent="-457200" algn="just">
              <a:spcBef>
                <a:spcPts val="1200"/>
              </a:spcBef>
              <a:buFont typeface="+mj-lt"/>
              <a:buAutoNum type="alphaLcParenR"/>
            </a:pPr>
            <a:r>
              <a:rPr lang="ro-RO" b="0" dirty="0" smtClean="0">
                <a:solidFill>
                  <a:schemeClr val="tx1"/>
                </a:solidFill>
                <a:latin typeface="Calibri" pitchFamily="34" charset="0"/>
                <a:cs typeface="Times New Roman" pitchFamily="18" charset="0"/>
              </a:rPr>
              <a:t>se află în proces de insolvabilitate ca urmare a hotărârii judecătoreşti; </a:t>
            </a:r>
          </a:p>
          <a:p>
            <a:pPr marL="457200" lvl="0" indent="-457200" algn="just">
              <a:spcBef>
                <a:spcPts val="1200"/>
              </a:spcBef>
              <a:buFont typeface="+mj-lt"/>
              <a:buAutoNum type="alphaLcParenR"/>
            </a:pPr>
            <a:r>
              <a:rPr lang="ro-RO" b="0" dirty="0" smtClean="0">
                <a:solidFill>
                  <a:schemeClr val="tx1"/>
                </a:solidFill>
                <a:latin typeface="Calibri" pitchFamily="34" charset="0"/>
                <a:cs typeface="Times New Roman" pitchFamily="18" charset="0"/>
              </a:rPr>
              <a:t> nu şi-a îndeplinit obligaţiile de plată a impozitelor, taxelor şi contribuţiilor de asigurări sociale în conformitate cu prevederile legale în vigoare în Republica Moldova sau în ţara în care este stabilit;</a:t>
            </a:r>
          </a:p>
        </p:txBody>
      </p:sp>
      <p:sp>
        <p:nvSpPr>
          <p:cNvPr id="11" name="Rectangle 10"/>
          <p:cNvSpPr/>
          <p:nvPr/>
        </p:nvSpPr>
        <p:spPr>
          <a:xfrm>
            <a:off x="0" y="1480457"/>
            <a:ext cx="9144000" cy="461665"/>
          </a:xfrm>
          <a:prstGeom prst="rect">
            <a:avLst/>
          </a:prstGeom>
        </p:spPr>
        <p:txBody>
          <a:bodyPr wrap="square">
            <a:spAutoFit/>
          </a:bodyPr>
          <a:lstStyle/>
          <a:p>
            <a:pPr lvl="0" algn="ctr"/>
            <a:r>
              <a:rPr lang="ro-RO" sz="2400" i="1" dirty="0" smtClean="0">
                <a:solidFill>
                  <a:schemeClr val="tx1"/>
                </a:solidFill>
                <a:latin typeface="Calibri" pitchFamily="34" charset="0"/>
                <a:cs typeface="Times New Roman" pitchFamily="18" charset="0"/>
              </a:rPr>
              <a:t>Situații de exludere din procedura de achiziție (1)</a:t>
            </a:r>
            <a:endParaRPr lang="ro-RO" sz="2400" i="1" dirty="0">
              <a:solidFill>
                <a:schemeClr val="tx1"/>
              </a:solidFill>
              <a:latin typeface="Calibri" pitchFamily="34" charset="0"/>
              <a:cs typeface="Times New Roman" pitchFamily="18"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Nadejda Tanasov</a:t>
            </a:r>
            <a:endParaRPr lang="de-DE" dirty="0"/>
          </a:p>
        </p:txBody>
      </p:sp>
      <p:sp>
        <p:nvSpPr>
          <p:cNvPr id="26" name="Прямоугольник 8"/>
          <p:cNvSpPr/>
          <p:nvPr/>
        </p:nvSpPr>
        <p:spPr>
          <a:xfrm>
            <a:off x="203200" y="1901371"/>
            <a:ext cx="8766629" cy="4832092"/>
          </a:xfrm>
          <a:prstGeom prst="rect">
            <a:avLst/>
          </a:prstGeom>
        </p:spPr>
        <p:txBody>
          <a:bodyPr wrap="square">
            <a:spAutoFit/>
          </a:bodyPr>
          <a:lstStyle/>
          <a:p>
            <a:pPr marL="7938" indent="528638" algn="just">
              <a:spcBef>
                <a:spcPts val="0"/>
              </a:spcBef>
            </a:pPr>
            <a:r>
              <a:rPr lang="ro-RO" b="0" dirty="0" smtClean="0">
                <a:solidFill>
                  <a:schemeClr val="tx1"/>
                </a:solidFill>
                <a:latin typeface="Calibri" pitchFamily="34" charset="0"/>
              </a:rPr>
              <a:t> AAP </a:t>
            </a:r>
            <a:r>
              <a:rPr lang="vi-VN" b="0" dirty="0" smtClean="0">
                <a:solidFill>
                  <a:schemeClr val="tx1"/>
                </a:solidFill>
                <a:latin typeface="Calibri" pitchFamily="34" charset="0"/>
              </a:rPr>
              <a:t>verifică temeinicia demersului şi, în termen de </a:t>
            </a:r>
            <a:r>
              <a:rPr lang="vi-VN" dirty="0" smtClean="0">
                <a:solidFill>
                  <a:schemeClr val="tx1"/>
                </a:solidFill>
                <a:latin typeface="Calibri" pitchFamily="34" charset="0"/>
              </a:rPr>
              <a:t>15 zile</a:t>
            </a:r>
            <a:r>
              <a:rPr lang="vi-VN" b="0" dirty="0" smtClean="0">
                <a:solidFill>
                  <a:schemeClr val="tx1"/>
                </a:solidFill>
                <a:latin typeface="Calibri" pitchFamily="34" charset="0"/>
              </a:rPr>
              <a:t>, </a:t>
            </a:r>
            <a:r>
              <a:rPr lang="vi-VN" dirty="0" smtClean="0">
                <a:solidFill>
                  <a:schemeClr val="tx1"/>
                </a:solidFill>
                <a:latin typeface="Calibri" pitchFamily="34" charset="0"/>
              </a:rPr>
              <a:t>adoptă decizia</a:t>
            </a:r>
            <a:r>
              <a:rPr lang="vi-VN" b="0" dirty="0" smtClean="0">
                <a:solidFill>
                  <a:schemeClr val="tx1"/>
                </a:solidFill>
                <a:latin typeface="Calibri" pitchFamily="34" charset="0"/>
              </a:rPr>
              <a:t> de înscriere sau de neînscriere a </a:t>
            </a:r>
            <a:r>
              <a:rPr lang="ro-RO" b="0" dirty="0" smtClean="0">
                <a:solidFill>
                  <a:schemeClr val="tx1"/>
                </a:solidFill>
                <a:latin typeface="Calibri" pitchFamily="34" charset="0"/>
              </a:rPr>
              <a:t>OE</a:t>
            </a:r>
            <a:r>
              <a:rPr lang="vi-VN" b="0" dirty="0" smtClean="0">
                <a:solidFill>
                  <a:schemeClr val="tx1"/>
                </a:solidFill>
                <a:latin typeface="Calibri" pitchFamily="34" charset="0"/>
              </a:rPr>
              <a:t> în Listă</a:t>
            </a:r>
            <a:r>
              <a:rPr lang="ro-RO" b="0" dirty="0" smtClean="0">
                <a:solidFill>
                  <a:schemeClr val="tx1"/>
                </a:solidFill>
                <a:latin typeface="Calibri" pitchFamily="34" charset="0"/>
              </a:rPr>
              <a:t> sau în termen de </a:t>
            </a:r>
            <a:r>
              <a:rPr lang="ro-RO" dirty="0" smtClean="0">
                <a:solidFill>
                  <a:schemeClr val="tx1"/>
                </a:solidFill>
                <a:latin typeface="Calibri" pitchFamily="34" charset="0"/>
              </a:rPr>
              <a:t>15  zile </a:t>
            </a:r>
            <a:r>
              <a:rPr lang="ro-RO" b="0" dirty="0" smtClean="0">
                <a:solidFill>
                  <a:schemeClr val="tx1"/>
                </a:solidFill>
                <a:latin typeface="Calibri" pitchFamily="34" charset="0"/>
              </a:rPr>
              <a:t>de la prezentare informațiilor/documentelor/clarificărilor solicitate </a:t>
            </a:r>
            <a:r>
              <a:rPr lang="ro-RO" dirty="0" smtClean="0">
                <a:solidFill>
                  <a:schemeClr val="tx1"/>
                </a:solidFill>
                <a:latin typeface="Calibri" pitchFamily="34" charset="0"/>
              </a:rPr>
              <a:t>suplimentar.</a:t>
            </a:r>
          </a:p>
          <a:p>
            <a:pPr marL="7938" indent="528638" algn="just">
              <a:spcBef>
                <a:spcPts val="0"/>
              </a:spcBef>
            </a:pPr>
            <a:r>
              <a:rPr lang="ro-RO" b="0" dirty="0" smtClean="0">
                <a:solidFill>
                  <a:schemeClr val="tx1"/>
                </a:solidFill>
                <a:latin typeface="Calibri" pitchFamily="34" charset="0"/>
              </a:rPr>
              <a:t> AC va prezenta informațiile solicitate suplimentar în termen de </a:t>
            </a:r>
            <a:r>
              <a:rPr lang="ro-RO" dirty="0" smtClean="0">
                <a:solidFill>
                  <a:schemeClr val="tx1"/>
                </a:solidFill>
                <a:latin typeface="Calibri" pitchFamily="34" charset="0"/>
              </a:rPr>
              <a:t>10 zile</a:t>
            </a:r>
            <a:r>
              <a:rPr lang="ro-RO" b="0" dirty="0" smtClean="0">
                <a:solidFill>
                  <a:schemeClr val="tx1"/>
                </a:solidFill>
                <a:latin typeface="Calibri" pitchFamily="34" charset="0"/>
              </a:rPr>
              <a:t>.</a:t>
            </a:r>
          </a:p>
          <a:p>
            <a:pPr marL="7938" indent="528638" algn="just">
              <a:spcBef>
                <a:spcPts val="0"/>
              </a:spcBef>
            </a:pPr>
            <a:r>
              <a:rPr lang="ro-RO" b="0" dirty="0" smtClean="0">
                <a:solidFill>
                  <a:schemeClr val="tx1"/>
                </a:solidFill>
                <a:latin typeface="Calibri" pitchFamily="34" charset="0"/>
              </a:rPr>
              <a:t> </a:t>
            </a:r>
            <a:r>
              <a:rPr lang="vi-VN" b="0" dirty="0" smtClean="0">
                <a:solidFill>
                  <a:schemeClr val="tx1"/>
                </a:solidFill>
                <a:latin typeface="Calibri" pitchFamily="34" charset="0"/>
              </a:rPr>
              <a:t>Decizia de înscriere în Listă se remite </a:t>
            </a:r>
            <a:r>
              <a:rPr lang="ro-RO" b="0" dirty="0" smtClean="0">
                <a:solidFill>
                  <a:schemeClr val="tx1"/>
                </a:solidFill>
                <a:latin typeface="Calibri" pitchFamily="34" charset="0"/>
              </a:rPr>
              <a:t>OE </a:t>
            </a:r>
            <a:r>
              <a:rPr lang="vi-VN" b="0" dirty="0" smtClean="0">
                <a:solidFill>
                  <a:schemeClr val="tx1"/>
                </a:solidFill>
                <a:latin typeface="Calibri" pitchFamily="34" charset="0"/>
              </a:rPr>
              <a:t>în decurs de </a:t>
            </a:r>
            <a:r>
              <a:rPr lang="vi-VN" dirty="0" smtClean="0">
                <a:solidFill>
                  <a:schemeClr val="tx1"/>
                </a:solidFill>
                <a:latin typeface="Calibri" pitchFamily="34" charset="0"/>
              </a:rPr>
              <a:t>5 zile</a:t>
            </a:r>
            <a:r>
              <a:rPr lang="ro-RO" dirty="0" smtClean="0">
                <a:solidFill>
                  <a:schemeClr val="tx1"/>
                </a:solidFill>
                <a:latin typeface="Calibri" pitchFamily="34" charset="0"/>
              </a:rPr>
              <a:t>.</a:t>
            </a:r>
          </a:p>
          <a:p>
            <a:pPr marL="7938" indent="528638" algn="just">
              <a:spcBef>
                <a:spcPts val="0"/>
              </a:spcBef>
            </a:pPr>
            <a:r>
              <a:rPr lang="ro-RO" b="0" dirty="0" smtClean="0">
                <a:solidFill>
                  <a:schemeClr val="tx1"/>
                </a:solidFill>
                <a:latin typeface="Calibri" pitchFamily="34" charset="0"/>
              </a:rPr>
              <a:t> Excluderea din Lista de interdicţie are loc la expirarea termenului de înscriere sau înainte de expirarea termenului, în următoarele </a:t>
            </a:r>
            <a:r>
              <a:rPr lang="ro-RO" dirty="0" smtClean="0">
                <a:solidFill>
                  <a:schemeClr val="tx1"/>
                </a:solidFill>
                <a:latin typeface="Calibri" pitchFamily="34" charset="0"/>
              </a:rPr>
              <a:t>cazuri</a:t>
            </a:r>
            <a:r>
              <a:rPr lang="ro-RO" b="0" dirty="0" smtClean="0">
                <a:solidFill>
                  <a:schemeClr val="tx1"/>
                </a:solidFill>
                <a:latin typeface="Calibri" pitchFamily="34" charset="0"/>
              </a:rPr>
              <a:t>:</a:t>
            </a:r>
          </a:p>
          <a:p>
            <a:pPr marL="7938" indent="528638" algn="just">
              <a:spcBef>
                <a:spcPts val="0"/>
              </a:spcBef>
              <a:buFont typeface="Wingdings" pitchFamily="2" charset="2"/>
              <a:buChar char="ü"/>
            </a:pPr>
            <a:r>
              <a:rPr lang="ro-RO" b="0" dirty="0" smtClean="0">
                <a:solidFill>
                  <a:schemeClr val="tx1"/>
                </a:solidFill>
                <a:latin typeface="Calibri" pitchFamily="34" charset="0"/>
              </a:rPr>
              <a:t> </a:t>
            </a:r>
            <a:r>
              <a:rPr lang="vi-VN" b="0" dirty="0" smtClean="0">
                <a:solidFill>
                  <a:schemeClr val="tx1"/>
                </a:solidFill>
                <a:latin typeface="Calibri" pitchFamily="34" charset="0"/>
              </a:rPr>
              <a:t>revocarea deciziei Agenţiei Achiziţii Publice;</a:t>
            </a:r>
            <a:endParaRPr lang="ro-RO" b="0" dirty="0" smtClean="0">
              <a:solidFill>
                <a:schemeClr val="tx1"/>
              </a:solidFill>
              <a:latin typeface="Calibri" pitchFamily="34" charset="0"/>
            </a:endParaRPr>
          </a:p>
          <a:p>
            <a:pPr marL="7938" indent="528638" algn="just">
              <a:spcBef>
                <a:spcPts val="0"/>
              </a:spcBef>
              <a:buFont typeface="Wingdings" pitchFamily="2" charset="2"/>
              <a:buChar char="ü"/>
            </a:pPr>
            <a:r>
              <a:rPr lang="ro-RO" b="0" dirty="0" smtClean="0">
                <a:solidFill>
                  <a:schemeClr val="tx1"/>
                </a:solidFill>
                <a:latin typeface="Calibri" pitchFamily="34" charset="0"/>
              </a:rPr>
              <a:t> </a:t>
            </a:r>
            <a:r>
              <a:rPr lang="vi-VN" b="0" dirty="0" smtClean="0">
                <a:solidFill>
                  <a:schemeClr val="tx1"/>
                </a:solidFill>
                <a:latin typeface="Calibri" pitchFamily="34" charset="0"/>
              </a:rPr>
              <a:t>anularea deciziei de înscriere printr-o hotăr</a:t>
            </a:r>
            <a:r>
              <a:rPr lang="ro-RO" b="0" dirty="0" smtClean="0">
                <a:solidFill>
                  <a:schemeClr val="tx1"/>
                </a:solidFill>
                <a:latin typeface="Calibri" pitchFamily="34" charset="0"/>
              </a:rPr>
              <a:t>â</a:t>
            </a:r>
            <a:r>
              <a:rPr lang="vi-VN" b="0" dirty="0" smtClean="0">
                <a:solidFill>
                  <a:schemeClr val="tx1"/>
                </a:solidFill>
                <a:latin typeface="Calibri" pitchFamily="34" charset="0"/>
              </a:rPr>
              <a:t>re definitivă a instanţei de judecată.</a:t>
            </a:r>
            <a:endParaRPr lang="ro-RO" b="0" dirty="0" smtClean="0">
              <a:solidFill>
                <a:schemeClr val="tx1"/>
              </a:solidFill>
              <a:latin typeface="Calibri" pitchFamily="34" charset="0"/>
            </a:endParaRPr>
          </a:p>
          <a:p>
            <a:pPr marL="7938" indent="528638" algn="just">
              <a:spcBef>
                <a:spcPts val="0"/>
              </a:spcBef>
            </a:pPr>
            <a:r>
              <a:rPr lang="ro-RO" b="0" dirty="0" smtClean="0">
                <a:solidFill>
                  <a:schemeClr val="tx1"/>
                </a:solidFill>
                <a:latin typeface="Calibri" pitchFamily="34" charset="0"/>
              </a:rPr>
              <a:t> </a:t>
            </a:r>
            <a:r>
              <a:rPr lang="vi-VN" b="0" dirty="0" smtClean="0">
                <a:solidFill>
                  <a:schemeClr val="tx1"/>
                </a:solidFill>
                <a:latin typeface="Calibri" pitchFamily="34" charset="0"/>
              </a:rPr>
              <a:t>Orice </a:t>
            </a:r>
            <a:r>
              <a:rPr lang="ro-RO" b="0" dirty="0" smtClean="0">
                <a:solidFill>
                  <a:schemeClr val="tx1"/>
                </a:solidFill>
                <a:latin typeface="Calibri" pitchFamily="34" charset="0"/>
              </a:rPr>
              <a:t>OE </a:t>
            </a:r>
            <a:r>
              <a:rPr lang="vi-VN" b="0" dirty="0" smtClean="0">
                <a:solidFill>
                  <a:schemeClr val="tx1"/>
                </a:solidFill>
                <a:latin typeface="Calibri" pitchFamily="34" charset="0"/>
              </a:rPr>
              <a:t>care consideră că a fost înscris neîntemeiat în Listă este în drept să conteste actul administrativ de înscriere în instanţa judecătorească competentă.</a:t>
            </a:r>
            <a:endParaRPr lang="ro-RO" b="0" dirty="0" smtClean="0">
              <a:solidFill>
                <a:schemeClr val="tx1"/>
              </a:solidFill>
              <a:latin typeface="Calibri" pitchFamily="34" charset="0"/>
            </a:endParaRPr>
          </a:p>
        </p:txBody>
      </p:sp>
      <p:sp>
        <p:nvSpPr>
          <p:cNvPr id="11" name="Rectangle 10"/>
          <p:cNvSpPr/>
          <p:nvPr/>
        </p:nvSpPr>
        <p:spPr>
          <a:xfrm>
            <a:off x="0" y="1480457"/>
            <a:ext cx="9144000" cy="461665"/>
          </a:xfrm>
          <a:prstGeom prst="rect">
            <a:avLst/>
          </a:prstGeom>
        </p:spPr>
        <p:txBody>
          <a:bodyPr wrap="square">
            <a:spAutoFit/>
          </a:bodyPr>
          <a:lstStyle/>
          <a:p>
            <a:pPr lvl="0" algn="ctr"/>
            <a:r>
              <a:rPr lang="ro-RO" sz="2400" i="1" dirty="0" smtClean="0">
                <a:solidFill>
                  <a:schemeClr val="tx1"/>
                </a:solidFill>
                <a:latin typeface="Calibri" pitchFamily="34" charset="0"/>
                <a:cs typeface="Times New Roman" pitchFamily="18" charset="0"/>
              </a:rPr>
              <a:t>Lista de interdicție a operatorilor economici (8)</a:t>
            </a:r>
            <a:endParaRPr lang="ro-RO" sz="2400" i="1" dirty="0">
              <a:solidFill>
                <a:schemeClr val="tx1"/>
              </a:solidFill>
              <a:latin typeface="Calibri" pitchFamily="34" charset="0"/>
              <a:cs typeface="Times New Roman" pitchFamily="18"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Nadejda Tanasov</a:t>
            </a:r>
            <a:endParaRPr lang="de-DE" dirty="0"/>
          </a:p>
        </p:txBody>
      </p:sp>
      <p:sp>
        <p:nvSpPr>
          <p:cNvPr id="26" name="Прямоугольник 8"/>
          <p:cNvSpPr/>
          <p:nvPr/>
        </p:nvSpPr>
        <p:spPr>
          <a:xfrm>
            <a:off x="203200" y="1901371"/>
            <a:ext cx="8766629" cy="4462760"/>
          </a:xfrm>
          <a:prstGeom prst="rect">
            <a:avLst/>
          </a:prstGeom>
        </p:spPr>
        <p:txBody>
          <a:bodyPr wrap="square">
            <a:spAutoFit/>
          </a:bodyPr>
          <a:lstStyle/>
          <a:p>
            <a:pPr marL="7938" indent="528638" algn="just">
              <a:spcBef>
                <a:spcPts val="1200"/>
              </a:spcBef>
            </a:pPr>
            <a:r>
              <a:rPr lang="ro-RO" b="0" i="1" dirty="0" smtClean="0">
                <a:solidFill>
                  <a:schemeClr val="tx1"/>
                </a:solidFill>
                <a:latin typeface="Calibri" pitchFamily="34" charset="0"/>
              </a:rPr>
              <a:t> Hotărârea Parlamentului cu privire la instituirea, organizarea și funcționarea Agenției Naționale pentru Soluționarea contestațiilor nr. 271 din 15.12.16.</a:t>
            </a:r>
          </a:p>
          <a:p>
            <a:pPr marL="7938" indent="528638" algn="just">
              <a:spcBef>
                <a:spcPts val="1200"/>
              </a:spcBef>
            </a:pPr>
            <a:r>
              <a:rPr lang="ro-RO" b="0" dirty="0" smtClean="0">
                <a:solidFill>
                  <a:schemeClr val="tx1"/>
                </a:solidFill>
                <a:latin typeface="Calibri" pitchFamily="34" charset="0"/>
              </a:rPr>
              <a:t> ANSC – autoritate publică autonomă şi independentă faţă de alte autorităţi publice, faţă de persoane fizice şi juridice, care examinează contestaţiile formulate în cadrul procedurilor de achiziţie publică, având obligația de a apăra drepturile și interesele legitime ale tuturor părților implicate în contestaţiile trimise spre soluționare fără nicio privilegiere sau discriminare.</a:t>
            </a:r>
          </a:p>
          <a:p>
            <a:pPr marL="7938" indent="528638" algn="just">
              <a:spcBef>
                <a:spcPts val="1200"/>
              </a:spcBef>
            </a:pPr>
            <a:r>
              <a:rPr lang="ro-RO" b="0" dirty="0" smtClean="0">
                <a:solidFill>
                  <a:schemeClr val="tx1"/>
                </a:solidFill>
                <a:latin typeface="Calibri" pitchFamily="34" charset="0"/>
              </a:rPr>
              <a:t> ANSC a devenit funcțională din 04.09.2017 și este responsabilă faţă de Parlament, are statut de persoană juridică de drept public şi nu se subordonează unei alte autorităţi publice sau private.</a:t>
            </a:r>
          </a:p>
        </p:txBody>
      </p:sp>
      <p:sp>
        <p:nvSpPr>
          <p:cNvPr id="11" name="Rectangle 10"/>
          <p:cNvSpPr/>
          <p:nvPr/>
        </p:nvSpPr>
        <p:spPr>
          <a:xfrm>
            <a:off x="0" y="1480457"/>
            <a:ext cx="9144000" cy="461665"/>
          </a:xfrm>
          <a:prstGeom prst="rect">
            <a:avLst/>
          </a:prstGeom>
        </p:spPr>
        <p:txBody>
          <a:bodyPr wrap="square">
            <a:spAutoFit/>
          </a:bodyPr>
          <a:lstStyle/>
          <a:p>
            <a:pPr lvl="0" algn="ctr"/>
            <a:r>
              <a:rPr lang="ro-RO" sz="2400" i="1" dirty="0" smtClean="0">
                <a:solidFill>
                  <a:schemeClr val="tx1"/>
                </a:solidFill>
                <a:latin typeface="Calibri" pitchFamily="34" charset="0"/>
                <a:cs typeface="Times New Roman" pitchFamily="18" charset="0"/>
              </a:rPr>
              <a:t>Agenția Națională pentru Soluționarea Contestațiilor (1)</a:t>
            </a:r>
            <a:endParaRPr lang="ro-RO" sz="2400" i="1" dirty="0">
              <a:solidFill>
                <a:schemeClr val="tx1"/>
              </a:solidFill>
              <a:latin typeface="Calibri" pitchFamily="34" charset="0"/>
              <a:cs typeface="Times New Roman" pitchFamily="18"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Nadejda Tanasov</a:t>
            </a:r>
            <a:endParaRPr lang="de-DE" dirty="0"/>
          </a:p>
        </p:txBody>
      </p:sp>
      <p:sp>
        <p:nvSpPr>
          <p:cNvPr id="26" name="Прямоугольник 8"/>
          <p:cNvSpPr/>
          <p:nvPr/>
        </p:nvSpPr>
        <p:spPr>
          <a:xfrm>
            <a:off x="203200" y="1901371"/>
            <a:ext cx="8766629" cy="4770537"/>
          </a:xfrm>
          <a:prstGeom prst="rect">
            <a:avLst/>
          </a:prstGeom>
        </p:spPr>
        <p:txBody>
          <a:bodyPr wrap="square">
            <a:spAutoFit/>
          </a:bodyPr>
          <a:lstStyle/>
          <a:p>
            <a:pPr marL="7938" indent="528638" algn="just">
              <a:spcBef>
                <a:spcPts val="1200"/>
              </a:spcBef>
            </a:pPr>
            <a:r>
              <a:rPr lang="ro-RO" b="0" dirty="0" smtClean="0">
                <a:solidFill>
                  <a:schemeClr val="tx1"/>
                </a:solidFill>
                <a:latin typeface="Calibri" pitchFamily="34" charset="0"/>
              </a:rPr>
              <a:t> ANSC are în componența sa </a:t>
            </a:r>
            <a:r>
              <a:rPr lang="ro-RO" dirty="0" smtClean="0">
                <a:solidFill>
                  <a:schemeClr val="tx1"/>
                </a:solidFill>
                <a:latin typeface="Calibri" pitchFamily="34" charset="0"/>
              </a:rPr>
              <a:t>7 consilieri </a:t>
            </a:r>
            <a:r>
              <a:rPr lang="ro-RO" b="0" dirty="0" smtClean="0">
                <a:solidFill>
                  <a:schemeClr val="tx1"/>
                </a:solidFill>
                <a:latin typeface="Calibri" pitchFamily="34" charset="0"/>
              </a:rPr>
              <a:t>pentru soluționarea contestaţiilor, numiți de către Parlament cu votul majorității deputaților prezenți, la propunerea Comisiei economie, buget și finanțe a Parlamentului. </a:t>
            </a:r>
          </a:p>
          <a:p>
            <a:pPr marL="7938" indent="528638" algn="just">
              <a:spcBef>
                <a:spcPts val="1200"/>
              </a:spcBef>
            </a:pPr>
            <a:r>
              <a:rPr lang="ro-RO" b="0" dirty="0" smtClean="0">
                <a:solidFill>
                  <a:schemeClr val="tx1"/>
                </a:solidFill>
                <a:latin typeface="Calibri" pitchFamily="34" charset="0"/>
              </a:rPr>
              <a:t> Consilierii au statut de persoane cu funcții de demnitate publică și examinează contestațiile prin intermediul </a:t>
            </a:r>
            <a:r>
              <a:rPr lang="ro-RO" dirty="0" smtClean="0">
                <a:solidFill>
                  <a:schemeClr val="tx1"/>
                </a:solidFill>
                <a:latin typeface="Calibri" pitchFamily="34" charset="0"/>
              </a:rPr>
              <a:t>completelor</a:t>
            </a:r>
            <a:r>
              <a:rPr lang="ro-RO" b="0" dirty="0" smtClean="0">
                <a:solidFill>
                  <a:schemeClr val="tx1"/>
                </a:solidFill>
                <a:latin typeface="Calibri" pitchFamily="34" charset="0"/>
              </a:rPr>
              <a:t> de soluționare a contestațiilor formate din </a:t>
            </a:r>
            <a:r>
              <a:rPr lang="ro-RO" dirty="0" smtClean="0">
                <a:solidFill>
                  <a:schemeClr val="tx1"/>
                </a:solidFill>
                <a:latin typeface="Calibri" pitchFamily="34" charset="0"/>
              </a:rPr>
              <a:t>3 membri</a:t>
            </a:r>
            <a:r>
              <a:rPr lang="ro-RO" b="0" dirty="0" smtClean="0">
                <a:solidFill>
                  <a:schemeClr val="tx1"/>
                </a:solidFill>
                <a:latin typeface="Calibri" pitchFamily="34" charset="0"/>
              </a:rPr>
              <a:t>. </a:t>
            </a:r>
          </a:p>
          <a:p>
            <a:pPr marL="7938" indent="528638" algn="just">
              <a:spcBef>
                <a:spcPts val="1200"/>
              </a:spcBef>
            </a:pPr>
            <a:r>
              <a:rPr lang="ro-RO" b="0" dirty="0" smtClean="0">
                <a:solidFill>
                  <a:schemeClr val="tx1"/>
                </a:solidFill>
                <a:latin typeface="Calibri" pitchFamily="34" charset="0"/>
              </a:rPr>
              <a:t> Ședințele pentru examinarea contestațiilor sunt publice, informațiile despre acestea fiind publicate pe pagina web a Agenției (</a:t>
            </a:r>
            <a:r>
              <a:rPr lang="ro-RO" b="0" dirty="0" smtClean="0">
                <a:solidFill>
                  <a:schemeClr val="tx1"/>
                </a:solidFill>
                <a:latin typeface="Calibri" pitchFamily="34" charset="0"/>
                <a:hlinkClick r:id="rId7"/>
              </a:rPr>
              <a:t>www.ansc.md</a:t>
            </a:r>
            <a:r>
              <a:rPr lang="ro-RO" b="0" dirty="0" smtClean="0">
                <a:solidFill>
                  <a:schemeClr val="tx1"/>
                </a:solidFill>
                <a:latin typeface="Calibri" pitchFamily="34" charset="0"/>
              </a:rPr>
              <a:t>) cu 3 zile înainte de data la care au loc.</a:t>
            </a:r>
          </a:p>
          <a:p>
            <a:pPr marL="7938" indent="528638" algn="just">
              <a:spcBef>
                <a:spcPts val="1200"/>
              </a:spcBef>
            </a:pPr>
            <a:r>
              <a:rPr lang="ro-RO" b="0" dirty="0" smtClean="0">
                <a:solidFill>
                  <a:schemeClr val="tx1"/>
                </a:solidFill>
                <a:latin typeface="Calibri" pitchFamily="34" charset="0"/>
              </a:rPr>
              <a:t> Deciziile luate sunt plasate pe pagina web în termen de </a:t>
            </a:r>
            <a:r>
              <a:rPr lang="ro-RO" dirty="0" smtClean="0">
                <a:solidFill>
                  <a:schemeClr val="tx1"/>
                </a:solidFill>
                <a:latin typeface="Calibri" pitchFamily="34" charset="0"/>
              </a:rPr>
              <a:t>3 zile</a:t>
            </a:r>
            <a:r>
              <a:rPr lang="ro-RO" b="0" dirty="0" smtClean="0">
                <a:solidFill>
                  <a:schemeClr val="tx1"/>
                </a:solidFill>
                <a:latin typeface="Calibri" pitchFamily="34" charset="0"/>
              </a:rPr>
              <a:t>.</a:t>
            </a:r>
          </a:p>
          <a:p>
            <a:pPr marL="7938" indent="-7938" algn="just">
              <a:spcBef>
                <a:spcPts val="1200"/>
              </a:spcBef>
              <a:buFont typeface="Wingdings" pitchFamily="2" charset="2"/>
              <a:buChar char="Ø"/>
            </a:pPr>
            <a:endParaRPr lang="ro-RO" b="0" dirty="0" smtClean="0">
              <a:solidFill>
                <a:schemeClr val="tx1"/>
              </a:solidFill>
              <a:latin typeface="Calibri" pitchFamily="34" charset="0"/>
            </a:endParaRPr>
          </a:p>
        </p:txBody>
      </p:sp>
      <p:sp>
        <p:nvSpPr>
          <p:cNvPr id="11" name="Rectangle 10"/>
          <p:cNvSpPr/>
          <p:nvPr/>
        </p:nvSpPr>
        <p:spPr>
          <a:xfrm>
            <a:off x="0" y="1480457"/>
            <a:ext cx="9144000" cy="461665"/>
          </a:xfrm>
          <a:prstGeom prst="rect">
            <a:avLst/>
          </a:prstGeom>
        </p:spPr>
        <p:txBody>
          <a:bodyPr wrap="square">
            <a:spAutoFit/>
          </a:bodyPr>
          <a:lstStyle/>
          <a:p>
            <a:pPr lvl="0" algn="ctr"/>
            <a:r>
              <a:rPr lang="ro-RO" sz="2400" i="1" dirty="0" smtClean="0">
                <a:solidFill>
                  <a:schemeClr val="tx1"/>
                </a:solidFill>
                <a:latin typeface="Calibri" pitchFamily="34" charset="0"/>
                <a:cs typeface="Times New Roman" pitchFamily="18" charset="0"/>
              </a:rPr>
              <a:t>Agenția Națională pentru Soluționarea Contestațiilor (2)</a:t>
            </a:r>
            <a:endParaRPr lang="ro-RO" sz="2400" i="1" dirty="0">
              <a:solidFill>
                <a:schemeClr val="tx1"/>
              </a:solidFill>
              <a:latin typeface="Calibri" pitchFamily="34" charset="0"/>
              <a:cs typeface="Times New Roman" pitchFamily="18"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Nadejda Tanasov</a:t>
            </a:r>
            <a:endParaRPr lang="de-DE" dirty="0"/>
          </a:p>
        </p:txBody>
      </p:sp>
      <p:sp>
        <p:nvSpPr>
          <p:cNvPr id="11" name="Rectangle 10"/>
          <p:cNvSpPr/>
          <p:nvPr/>
        </p:nvSpPr>
        <p:spPr>
          <a:xfrm>
            <a:off x="0" y="1480457"/>
            <a:ext cx="9144000" cy="461665"/>
          </a:xfrm>
          <a:prstGeom prst="rect">
            <a:avLst/>
          </a:prstGeom>
        </p:spPr>
        <p:txBody>
          <a:bodyPr wrap="square">
            <a:spAutoFit/>
          </a:bodyPr>
          <a:lstStyle/>
          <a:p>
            <a:pPr lvl="0" algn="ctr"/>
            <a:r>
              <a:rPr lang="ro-RO" sz="2400" i="1" dirty="0" smtClean="0">
                <a:solidFill>
                  <a:schemeClr val="tx1"/>
                </a:solidFill>
                <a:latin typeface="Calibri" pitchFamily="34" charset="0"/>
                <a:cs typeface="Times New Roman" pitchFamily="18" charset="0"/>
              </a:rPr>
              <a:t>Termene de depunere a contestațiilor</a:t>
            </a:r>
            <a:endParaRPr lang="ro-RO" sz="2400" i="1" dirty="0">
              <a:solidFill>
                <a:schemeClr val="tx1"/>
              </a:solidFill>
              <a:latin typeface="Calibri" pitchFamily="34" charset="0"/>
              <a:cs typeface="Times New Roman" pitchFamily="18" charset="0"/>
            </a:endParaRPr>
          </a:p>
        </p:txBody>
      </p:sp>
      <p:graphicFrame>
        <p:nvGraphicFramePr>
          <p:cNvPr id="12" name="Table 11"/>
          <p:cNvGraphicFramePr>
            <a:graphicFrameLocks noGrp="1"/>
          </p:cNvGraphicFramePr>
          <p:nvPr/>
        </p:nvGraphicFramePr>
        <p:xfrm>
          <a:off x="812800" y="1977575"/>
          <a:ext cx="7678058" cy="2239137"/>
        </p:xfrm>
        <a:graphic>
          <a:graphicData uri="http://schemas.openxmlformats.org/drawingml/2006/table">
            <a:tbl>
              <a:tblPr firstRow="1" bandRow="1">
                <a:tableStyleId>{8799B23B-EC83-4686-B30A-512413B5E67A}</a:tableStyleId>
              </a:tblPr>
              <a:tblGrid>
                <a:gridCol w="3839029">
                  <a:extLst>
                    <a:ext uri="{9D8B030D-6E8A-4147-A177-3AD203B41FA5}">
                      <a16:colId xmlns:a16="http://schemas.microsoft.com/office/drawing/2014/main" val="20000"/>
                    </a:ext>
                  </a:extLst>
                </a:gridCol>
                <a:gridCol w="3839029">
                  <a:extLst>
                    <a:ext uri="{9D8B030D-6E8A-4147-A177-3AD203B41FA5}">
                      <a16:colId xmlns:a16="http://schemas.microsoft.com/office/drawing/2014/main" val="20001"/>
                    </a:ext>
                  </a:extLst>
                </a:gridCol>
              </a:tblGrid>
              <a:tr h="537804">
                <a:tc>
                  <a:txBody>
                    <a:bodyPr/>
                    <a:lstStyle/>
                    <a:p>
                      <a:pPr algn="ctr">
                        <a:lnSpc>
                          <a:spcPct val="115000"/>
                        </a:lnSpc>
                        <a:spcAft>
                          <a:spcPts val="0"/>
                        </a:spcAft>
                      </a:pPr>
                      <a:r>
                        <a:rPr lang="ro-RO" sz="2200" dirty="0"/>
                        <a:t>Valoarea estimată a achiziției</a:t>
                      </a:r>
                      <a:endParaRPr lang="ro-RO" sz="2200" i="1" dirty="0">
                        <a:latin typeface="Calibri" pitchFamily="34" charset="0"/>
                        <a:ea typeface="Times New Roman"/>
                        <a:cs typeface="Times New Roman"/>
                      </a:endParaRPr>
                    </a:p>
                  </a:txBody>
                  <a:tcPr marL="68580" marR="68580" marT="0" marB="0">
                    <a:solidFill>
                      <a:schemeClr val="accent3">
                        <a:lumMod val="75000"/>
                      </a:schemeClr>
                    </a:solidFill>
                  </a:tcPr>
                </a:tc>
                <a:tc>
                  <a:txBody>
                    <a:bodyPr/>
                    <a:lstStyle/>
                    <a:p>
                      <a:pPr algn="ctr">
                        <a:lnSpc>
                          <a:spcPct val="115000"/>
                        </a:lnSpc>
                        <a:spcAft>
                          <a:spcPts val="0"/>
                        </a:spcAft>
                      </a:pPr>
                      <a:r>
                        <a:rPr lang="ro-RO" sz="2200" dirty="0" smtClean="0"/>
                        <a:t>Număr</a:t>
                      </a:r>
                      <a:r>
                        <a:rPr lang="ro-RO" sz="2200" baseline="0" dirty="0" smtClean="0"/>
                        <a:t> de zile</a:t>
                      </a:r>
                      <a:endParaRPr lang="ro-RO" sz="2200" i="1" dirty="0">
                        <a:latin typeface="Calibri" pitchFamily="34" charset="0"/>
                        <a:ea typeface="Times New Roman"/>
                        <a:cs typeface="Times New Roman"/>
                      </a:endParaRPr>
                    </a:p>
                  </a:txBody>
                  <a:tcPr marL="68580" marR="68580" marT="0" marB="0">
                    <a:solidFill>
                      <a:schemeClr val="accent3">
                        <a:lumMod val="75000"/>
                      </a:schemeClr>
                    </a:solidFill>
                  </a:tcPr>
                </a:tc>
                <a:extLst>
                  <a:ext uri="{0D108BD9-81ED-4DB2-BD59-A6C34878D82A}">
                    <a16:rowId xmlns:a16="http://schemas.microsoft.com/office/drawing/2014/main" val="10000"/>
                  </a:ext>
                </a:extLst>
              </a:tr>
              <a:tr h="679968">
                <a:tc>
                  <a:txBody>
                    <a:bodyPr/>
                    <a:lstStyle/>
                    <a:p>
                      <a:pPr algn="ctr">
                        <a:lnSpc>
                          <a:spcPct val="115000"/>
                        </a:lnSpc>
                        <a:spcAft>
                          <a:spcPts val="0"/>
                        </a:spcAft>
                      </a:pPr>
                      <a:r>
                        <a:rPr lang="ro-RO" sz="2200" dirty="0"/>
                        <a:t>&lt;  2,3 mln lei bunuri/ servicii și 90 mln lei lucrări</a:t>
                      </a:r>
                      <a:endParaRPr lang="ro-RO" sz="2200" i="1" dirty="0">
                        <a:latin typeface="Calibri" pitchFamily="34" charset="0"/>
                        <a:ea typeface="Times New Roman"/>
                        <a:cs typeface="Times New Roman"/>
                      </a:endParaRPr>
                    </a:p>
                  </a:txBody>
                  <a:tcPr marL="68580" marR="68580" marT="0" marB="0">
                    <a:solidFill>
                      <a:schemeClr val="accent3">
                        <a:lumMod val="60000"/>
                        <a:lumOff val="40000"/>
                        <a:alpha val="20000"/>
                      </a:schemeClr>
                    </a:solidFill>
                  </a:tcPr>
                </a:tc>
                <a:tc>
                  <a:txBody>
                    <a:bodyPr/>
                    <a:lstStyle/>
                    <a:p>
                      <a:pPr algn="ctr">
                        <a:lnSpc>
                          <a:spcPct val="115000"/>
                        </a:lnSpc>
                        <a:spcAft>
                          <a:spcPts val="0"/>
                        </a:spcAft>
                      </a:pPr>
                      <a:r>
                        <a:rPr lang="ro-RO" sz="2200" dirty="0" smtClean="0"/>
                        <a:t>5 </a:t>
                      </a:r>
                      <a:r>
                        <a:rPr lang="ro-RO" sz="2200" dirty="0"/>
                        <a:t>zile</a:t>
                      </a:r>
                      <a:endParaRPr lang="ro-RO" sz="2200" i="1" dirty="0">
                        <a:latin typeface="Calibri" pitchFamily="34" charset="0"/>
                        <a:ea typeface="Times New Roman"/>
                        <a:cs typeface="Times New Roman"/>
                      </a:endParaRPr>
                    </a:p>
                  </a:txBody>
                  <a:tcPr marL="68580" marR="68580" marT="0" marB="0">
                    <a:solidFill>
                      <a:schemeClr val="accent3">
                        <a:lumMod val="60000"/>
                        <a:lumOff val="40000"/>
                        <a:alpha val="20000"/>
                      </a:schemeClr>
                    </a:solidFill>
                  </a:tcPr>
                </a:tc>
                <a:extLst>
                  <a:ext uri="{0D108BD9-81ED-4DB2-BD59-A6C34878D82A}">
                    <a16:rowId xmlns:a16="http://schemas.microsoft.com/office/drawing/2014/main" val="10001"/>
                  </a:ext>
                </a:extLst>
              </a:tr>
              <a:tr h="679968">
                <a:tc>
                  <a:txBody>
                    <a:bodyPr/>
                    <a:lstStyle/>
                    <a:p>
                      <a:pPr algn="ctr">
                        <a:lnSpc>
                          <a:spcPct val="115000"/>
                        </a:lnSpc>
                        <a:spcAft>
                          <a:spcPts val="0"/>
                        </a:spcAft>
                      </a:pPr>
                      <a:r>
                        <a:rPr lang="ro-RO" sz="2200" dirty="0"/>
                        <a:t>≥ 2,3 mln lei bunuri/ servicii și 90 mln lei lucrări</a:t>
                      </a:r>
                      <a:endParaRPr lang="ro-RO" sz="2200" i="1" dirty="0">
                        <a:latin typeface="Calibri" pitchFamily="34" charset="0"/>
                        <a:ea typeface="Times New Roman"/>
                        <a:cs typeface="Times New Roman"/>
                      </a:endParaRPr>
                    </a:p>
                  </a:txBody>
                  <a:tcPr marL="68580" marR="68580" marT="0" marB="0">
                    <a:solidFill>
                      <a:schemeClr val="accent3">
                        <a:lumMod val="20000"/>
                        <a:lumOff val="80000"/>
                      </a:schemeClr>
                    </a:solidFill>
                  </a:tcPr>
                </a:tc>
                <a:tc>
                  <a:txBody>
                    <a:bodyPr/>
                    <a:lstStyle/>
                    <a:p>
                      <a:pPr algn="ctr">
                        <a:lnSpc>
                          <a:spcPct val="115000"/>
                        </a:lnSpc>
                        <a:spcAft>
                          <a:spcPts val="0"/>
                        </a:spcAft>
                      </a:pPr>
                      <a:r>
                        <a:rPr lang="ro-RO" sz="2200" dirty="0" smtClean="0"/>
                        <a:t>10 </a:t>
                      </a:r>
                      <a:r>
                        <a:rPr lang="ro-RO" sz="2200" dirty="0"/>
                        <a:t>zile</a:t>
                      </a:r>
                      <a:endParaRPr lang="ro-RO" sz="2200" i="1" dirty="0">
                        <a:latin typeface="Calibri" pitchFamily="34" charset="0"/>
                        <a:ea typeface="Times New Roman"/>
                        <a:cs typeface="Times New Roman"/>
                      </a:endParaRPr>
                    </a:p>
                  </a:txBody>
                  <a:tcPr marL="68580" marR="68580" marT="0" marB="0">
                    <a:solidFill>
                      <a:schemeClr val="accent3">
                        <a:lumMod val="20000"/>
                        <a:lumOff val="80000"/>
                      </a:schemeClr>
                    </a:solidFill>
                  </a:tcPr>
                </a:tc>
                <a:extLst>
                  <a:ext uri="{0D108BD9-81ED-4DB2-BD59-A6C34878D82A}">
                    <a16:rowId xmlns:a16="http://schemas.microsoft.com/office/drawing/2014/main" val="10002"/>
                  </a:ext>
                </a:extLst>
              </a:tr>
            </a:tbl>
          </a:graphicData>
        </a:graphic>
      </p:graphicFrame>
      <p:sp>
        <p:nvSpPr>
          <p:cNvPr id="13" name="Rectangle 12"/>
          <p:cNvSpPr/>
          <p:nvPr/>
        </p:nvSpPr>
        <p:spPr>
          <a:xfrm>
            <a:off x="174171" y="4278162"/>
            <a:ext cx="8795658" cy="2246769"/>
          </a:xfrm>
          <a:prstGeom prst="rect">
            <a:avLst/>
          </a:prstGeom>
        </p:spPr>
        <p:txBody>
          <a:bodyPr wrap="square">
            <a:spAutoFit/>
          </a:bodyPr>
          <a:lstStyle/>
          <a:p>
            <a:pPr indent="536575" algn="just"/>
            <a:r>
              <a:rPr lang="ro-RO" sz="2000" b="0" dirty="0" smtClean="0">
                <a:solidFill>
                  <a:schemeClr val="tx1"/>
                </a:solidFill>
                <a:latin typeface="Calibri" pitchFamily="34" charset="0"/>
              </a:rPr>
              <a:t> Termenii se calculează începând cu ziua următoare luării la cunoştinţă a unui act al autorităţii contractante considerat nelegal.</a:t>
            </a:r>
          </a:p>
          <a:p>
            <a:pPr lvl="0" indent="536575" algn="just"/>
            <a:r>
              <a:rPr lang="ro-RO" sz="2000" b="0" dirty="0" smtClean="0">
                <a:solidFill>
                  <a:schemeClr val="tx1"/>
                </a:solidFill>
                <a:latin typeface="Calibri" pitchFamily="34" charset="0"/>
              </a:rPr>
              <a:t> Contestaţiile care se referă la acte ale autorităţii contractante care sânt emise sau au loc înainte de deschiderea ofertelor, se depun conform termenelor prezentate mai sus, însă nu mai târziu de data-limită de depunere a ofertelor.</a:t>
            </a:r>
          </a:p>
          <a:p>
            <a:pPr indent="536575" algn="just"/>
            <a:r>
              <a:rPr lang="ro-RO" sz="2000" b="0" dirty="0" smtClean="0">
                <a:solidFill>
                  <a:schemeClr val="tx1"/>
                </a:solidFill>
                <a:latin typeface="Calibri" pitchFamily="34" charset="0"/>
              </a:rPr>
              <a:t> În cazul în care contestaţiile se referă la documente publicate în mod electronic, data luării la cunoştinţă se consideră data publicării acestora.</a:t>
            </a:r>
            <a:endParaRPr lang="ro-RO" sz="2000" b="0" dirty="0">
              <a:solidFill>
                <a:schemeClr val="tx1"/>
              </a:solidFill>
              <a:latin typeface="Calibri" pitchFamily="34"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Nadejda Tanasov</a:t>
            </a:r>
            <a:endParaRPr lang="de-DE" dirty="0"/>
          </a:p>
        </p:txBody>
      </p:sp>
      <p:sp>
        <p:nvSpPr>
          <p:cNvPr id="26" name="Прямоугольник 8"/>
          <p:cNvSpPr/>
          <p:nvPr/>
        </p:nvSpPr>
        <p:spPr>
          <a:xfrm>
            <a:off x="203200" y="1857829"/>
            <a:ext cx="8766629" cy="4616648"/>
          </a:xfrm>
          <a:prstGeom prst="rect">
            <a:avLst/>
          </a:prstGeom>
        </p:spPr>
        <p:txBody>
          <a:bodyPr wrap="square">
            <a:spAutoFit/>
          </a:bodyPr>
          <a:lstStyle/>
          <a:p>
            <a:pPr indent="536575" algn="just">
              <a:spcBef>
                <a:spcPts val="0"/>
              </a:spcBef>
            </a:pPr>
            <a:r>
              <a:rPr lang="ro-RO" sz="2100" b="0" dirty="0" smtClean="0">
                <a:solidFill>
                  <a:schemeClr val="tx1"/>
                </a:solidFill>
                <a:latin typeface="Calibri" pitchFamily="34" charset="0"/>
              </a:rPr>
              <a:t> </a:t>
            </a:r>
            <a:r>
              <a:rPr lang="vi-VN" sz="2100" b="0" dirty="0" smtClean="0">
                <a:solidFill>
                  <a:schemeClr val="tx1"/>
                </a:solidFill>
                <a:latin typeface="Calibri" pitchFamily="34" charset="0"/>
              </a:rPr>
              <a:t>Contestaţia se depune în formă scrisă, în limba de stat, semnată și, după caz, ştampilată şi trebuie să </a:t>
            </a:r>
            <a:r>
              <a:rPr lang="vi-VN" sz="2100" dirty="0" smtClean="0">
                <a:solidFill>
                  <a:schemeClr val="tx1"/>
                </a:solidFill>
                <a:latin typeface="Calibri" pitchFamily="34" charset="0"/>
              </a:rPr>
              <a:t>conţină</a:t>
            </a:r>
            <a:r>
              <a:rPr lang="vi-VN" sz="2100" b="0" dirty="0" smtClean="0">
                <a:solidFill>
                  <a:schemeClr val="tx1"/>
                </a:solidFill>
                <a:latin typeface="Calibri" pitchFamily="34" charset="0"/>
              </a:rPr>
              <a:t>:</a:t>
            </a:r>
            <a:endParaRPr lang="ro-RO" sz="2100" b="0" dirty="0" smtClean="0">
              <a:solidFill>
                <a:schemeClr val="tx1"/>
              </a:solidFill>
              <a:latin typeface="Calibri" pitchFamily="34" charset="0"/>
            </a:endParaRPr>
          </a:p>
          <a:p>
            <a:pPr indent="536575" algn="just">
              <a:spcBef>
                <a:spcPts val="0"/>
              </a:spcBef>
              <a:buFont typeface="+mj-lt"/>
              <a:buAutoNum type="alphaLcParenR"/>
            </a:pPr>
            <a:r>
              <a:rPr lang="vi-VN" sz="2100" b="0" dirty="0" smtClean="0">
                <a:solidFill>
                  <a:schemeClr val="tx1"/>
                </a:solidFill>
                <a:latin typeface="Calibri" pitchFamily="34" charset="0"/>
              </a:rPr>
              <a:t>numele, domiciliul sau reşedinţa contestatorului ori, pentru persoanele juridice, denumirea completă a </a:t>
            </a:r>
            <a:r>
              <a:rPr lang="ro-RO" sz="2100" b="0" dirty="0" smtClean="0">
                <a:solidFill>
                  <a:schemeClr val="tx1"/>
                </a:solidFill>
                <a:latin typeface="Calibri" pitchFamily="34" charset="0"/>
              </a:rPr>
              <a:t>OE</a:t>
            </a:r>
            <a:r>
              <a:rPr lang="vi-VN" sz="2100" b="0" dirty="0" smtClean="0">
                <a:solidFill>
                  <a:schemeClr val="tx1"/>
                </a:solidFill>
                <a:latin typeface="Calibri" pitchFamily="34" charset="0"/>
              </a:rPr>
              <a:t>, numele şi prenumele reprezentantului acestuia, copia documentului ce confirmă împuternicirile, adresa juridică şi datele de contact;</a:t>
            </a:r>
            <a:endParaRPr lang="ro-RO" sz="2100" b="0" dirty="0" smtClean="0">
              <a:solidFill>
                <a:schemeClr val="tx1"/>
              </a:solidFill>
              <a:latin typeface="Calibri" pitchFamily="34" charset="0"/>
            </a:endParaRPr>
          </a:p>
          <a:p>
            <a:pPr indent="536575" algn="just">
              <a:spcBef>
                <a:spcPts val="0"/>
              </a:spcBef>
              <a:buFont typeface="+mj-lt"/>
              <a:buAutoNum type="alphaLcParenR"/>
            </a:pPr>
            <a:r>
              <a:rPr lang="vi-VN" sz="2100" b="0" dirty="0" smtClean="0">
                <a:solidFill>
                  <a:schemeClr val="tx1"/>
                </a:solidFill>
                <a:latin typeface="Calibri" pitchFamily="34" charset="0"/>
              </a:rPr>
              <a:t>denumirea </a:t>
            </a:r>
            <a:r>
              <a:rPr lang="ro-RO" sz="2100" b="0" dirty="0" smtClean="0">
                <a:solidFill>
                  <a:schemeClr val="tx1"/>
                </a:solidFill>
                <a:latin typeface="Calibri" pitchFamily="34" charset="0"/>
              </a:rPr>
              <a:t>AC</a:t>
            </a:r>
            <a:r>
              <a:rPr lang="vi-VN" sz="2100" b="0" dirty="0" smtClean="0">
                <a:solidFill>
                  <a:schemeClr val="tx1"/>
                </a:solidFill>
                <a:latin typeface="Calibri" pitchFamily="34" charset="0"/>
              </a:rPr>
              <a:t>, adresa juridică şi datele de contact;</a:t>
            </a:r>
            <a:endParaRPr lang="ro-RO" sz="2100" b="0" dirty="0" smtClean="0">
              <a:solidFill>
                <a:schemeClr val="tx1"/>
              </a:solidFill>
              <a:latin typeface="Calibri" pitchFamily="34" charset="0"/>
            </a:endParaRPr>
          </a:p>
          <a:p>
            <a:pPr indent="536575" algn="just">
              <a:spcBef>
                <a:spcPts val="0"/>
              </a:spcBef>
              <a:buFont typeface="+mj-lt"/>
              <a:buAutoNum type="alphaLcParenR"/>
            </a:pPr>
            <a:r>
              <a:rPr lang="vi-VN" sz="2100" b="0" dirty="0" smtClean="0">
                <a:solidFill>
                  <a:schemeClr val="tx1"/>
                </a:solidFill>
                <a:latin typeface="Calibri" pitchFamily="34" charset="0"/>
              </a:rPr>
              <a:t>denumirea obiectului contractului de achiziţii publice şi procedura de atribuire aplicată;</a:t>
            </a:r>
            <a:endParaRPr lang="ro-RO" sz="2100" b="0" dirty="0" smtClean="0">
              <a:solidFill>
                <a:schemeClr val="tx1"/>
              </a:solidFill>
              <a:latin typeface="Calibri" pitchFamily="34" charset="0"/>
            </a:endParaRPr>
          </a:p>
          <a:p>
            <a:pPr indent="536575" algn="just">
              <a:spcBef>
                <a:spcPts val="0"/>
              </a:spcBef>
              <a:buFont typeface="+mj-lt"/>
              <a:buAutoNum type="alphaLcParenR"/>
            </a:pPr>
            <a:r>
              <a:rPr lang="vi-VN" sz="2100" b="0" dirty="0" smtClean="0">
                <a:solidFill>
                  <a:schemeClr val="tx1"/>
                </a:solidFill>
                <a:latin typeface="Calibri" pitchFamily="34" charset="0"/>
              </a:rPr>
              <a:t>esenţa şi temeiul contestaţiei, cu indicarea drepturilor şi intereselor legitime ale contestatorului, încălcate în cadrul procedurii de achiziţie publică;</a:t>
            </a:r>
            <a:endParaRPr lang="ro-RO" sz="2100" b="0" dirty="0" smtClean="0">
              <a:solidFill>
                <a:schemeClr val="tx1"/>
              </a:solidFill>
              <a:latin typeface="Calibri" pitchFamily="34" charset="0"/>
            </a:endParaRPr>
          </a:p>
          <a:p>
            <a:pPr indent="536575" algn="just">
              <a:spcBef>
                <a:spcPts val="0"/>
              </a:spcBef>
              <a:buFont typeface="+mj-lt"/>
              <a:buAutoNum type="alphaLcParenR"/>
            </a:pPr>
            <a:r>
              <a:rPr lang="vi-VN" sz="2100" b="0" dirty="0" smtClean="0">
                <a:solidFill>
                  <a:schemeClr val="tx1"/>
                </a:solidFill>
                <a:latin typeface="Calibri" pitchFamily="34" charset="0"/>
              </a:rPr>
              <a:t>nomenclatorul documentelor anexate la contestaţie.</a:t>
            </a:r>
            <a:endParaRPr lang="ro-RO" sz="2100" b="0" dirty="0" smtClean="0">
              <a:solidFill>
                <a:schemeClr val="tx1"/>
              </a:solidFill>
              <a:latin typeface="Calibri" pitchFamily="34" charset="0"/>
            </a:endParaRPr>
          </a:p>
          <a:p>
            <a:pPr indent="536575" algn="just">
              <a:spcBef>
                <a:spcPts val="0"/>
              </a:spcBef>
            </a:pPr>
            <a:r>
              <a:rPr lang="ro-RO" sz="2100" b="0" dirty="0" smtClean="0">
                <a:solidFill>
                  <a:schemeClr val="tx1"/>
                </a:solidFill>
                <a:latin typeface="Calibri" pitchFamily="34" charset="0"/>
              </a:rPr>
              <a:t> Modelul de formular poate fi accesat pe pagina web a Agenției la rubrica contestații/depunerea contestațiilor. </a:t>
            </a:r>
          </a:p>
        </p:txBody>
      </p:sp>
      <p:sp>
        <p:nvSpPr>
          <p:cNvPr id="11" name="Rectangle 10"/>
          <p:cNvSpPr/>
          <p:nvPr/>
        </p:nvSpPr>
        <p:spPr>
          <a:xfrm>
            <a:off x="0" y="1480457"/>
            <a:ext cx="9144000" cy="461665"/>
          </a:xfrm>
          <a:prstGeom prst="rect">
            <a:avLst/>
          </a:prstGeom>
        </p:spPr>
        <p:txBody>
          <a:bodyPr wrap="square">
            <a:spAutoFit/>
          </a:bodyPr>
          <a:lstStyle/>
          <a:p>
            <a:pPr lvl="0" algn="ctr"/>
            <a:r>
              <a:rPr lang="ro-RO" sz="2400" i="1" dirty="0" smtClean="0">
                <a:solidFill>
                  <a:schemeClr val="tx1"/>
                </a:solidFill>
                <a:latin typeface="Calibri" pitchFamily="34" charset="0"/>
                <a:cs typeface="Times New Roman" pitchFamily="18" charset="0"/>
              </a:rPr>
              <a:t>Forma și conținutul contestației</a:t>
            </a:r>
            <a:endParaRPr lang="ro-RO" sz="2400" i="1" dirty="0">
              <a:solidFill>
                <a:schemeClr val="tx1"/>
              </a:solidFill>
              <a:latin typeface="Calibri" pitchFamily="34" charset="0"/>
              <a:cs typeface="Times New Roman" pitchFamily="18"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Nadejda Tanasov</a:t>
            </a:r>
            <a:endParaRPr lang="de-DE" dirty="0"/>
          </a:p>
        </p:txBody>
      </p:sp>
      <p:sp>
        <p:nvSpPr>
          <p:cNvPr id="26" name="Прямоугольник 8"/>
          <p:cNvSpPr/>
          <p:nvPr/>
        </p:nvSpPr>
        <p:spPr>
          <a:xfrm>
            <a:off x="203200" y="1857829"/>
            <a:ext cx="8766629" cy="4832092"/>
          </a:xfrm>
          <a:prstGeom prst="rect">
            <a:avLst/>
          </a:prstGeom>
        </p:spPr>
        <p:txBody>
          <a:bodyPr wrap="square">
            <a:spAutoFit/>
          </a:bodyPr>
          <a:lstStyle/>
          <a:p>
            <a:pPr indent="536575" algn="just">
              <a:spcBef>
                <a:spcPts val="0"/>
              </a:spcBef>
            </a:pPr>
            <a:r>
              <a:rPr lang="ro-RO" b="0" dirty="0" smtClean="0">
                <a:solidFill>
                  <a:schemeClr val="tx1"/>
                </a:solidFill>
                <a:latin typeface="Calibri" pitchFamily="34" charset="0"/>
              </a:rPr>
              <a:t> Participanții la aceeași procedură de achiziție se pot asocia pentru a depune o contestație comună.</a:t>
            </a:r>
          </a:p>
          <a:p>
            <a:pPr indent="536575" algn="just">
              <a:spcBef>
                <a:spcPts val="0"/>
              </a:spcBef>
            </a:pPr>
            <a:r>
              <a:rPr lang="ro-RO" b="0" dirty="0" smtClean="0">
                <a:solidFill>
                  <a:schemeClr val="tx1"/>
                </a:solidFill>
                <a:latin typeface="Calibri" pitchFamily="34" charset="0"/>
              </a:rPr>
              <a:t> Contestațiile formulate în cadrul aceleași proceduri de atribuire pot fi conexate de către ANSC.</a:t>
            </a:r>
          </a:p>
          <a:p>
            <a:pPr indent="536575" algn="just">
              <a:spcBef>
                <a:spcPts val="0"/>
              </a:spcBef>
            </a:pPr>
            <a:r>
              <a:rPr lang="ro-RO" b="0" dirty="0" smtClean="0">
                <a:solidFill>
                  <a:schemeClr val="tx1"/>
                </a:solidFill>
                <a:latin typeface="Calibri" pitchFamily="34" charset="0"/>
              </a:rPr>
              <a:t> </a:t>
            </a:r>
            <a:r>
              <a:rPr lang="vi-VN" b="0" dirty="0" smtClean="0">
                <a:solidFill>
                  <a:schemeClr val="tx1"/>
                </a:solidFill>
                <a:latin typeface="Calibri" pitchFamily="34" charset="0"/>
              </a:rPr>
              <a:t>Procedura de examinare a contestaţiilor se desfăşoară cu respectarea principiilor legalităţii, celerităţii, contradictorialităţii şi a dreptului la apărare. </a:t>
            </a:r>
            <a:endParaRPr lang="ro-RO" b="0" dirty="0" smtClean="0">
              <a:solidFill>
                <a:schemeClr val="tx1"/>
              </a:solidFill>
              <a:latin typeface="Calibri" pitchFamily="34" charset="0"/>
            </a:endParaRPr>
          </a:p>
          <a:p>
            <a:pPr indent="536575" algn="just">
              <a:spcBef>
                <a:spcPts val="0"/>
              </a:spcBef>
            </a:pPr>
            <a:r>
              <a:rPr lang="ro-RO" b="0" dirty="0" smtClean="0">
                <a:solidFill>
                  <a:schemeClr val="tx1"/>
                </a:solidFill>
                <a:latin typeface="Calibri" pitchFamily="34" charset="0"/>
              </a:rPr>
              <a:t> ANSC </a:t>
            </a:r>
            <a:r>
              <a:rPr lang="vi-VN" b="0" dirty="0" smtClean="0">
                <a:solidFill>
                  <a:schemeClr val="tx1"/>
                </a:solidFill>
                <a:latin typeface="Calibri" pitchFamily="34" charset="0"/>
              </a:rPr>
              <a:t>are obligaţia de a soluţiona în fond contestaţia în termen </a:t>
            </a:r>
            <a:r>
              <a:rPr lang="vi-VN" dirty="0" smtClean="0">
                <a:solidFill>
                  <a:schemeClr val="tx1"/>
                </a:solidFill>
                <a:latin typeface="Calibri" pitchFamily="34" charset="0"/>
              </a:rPr>
              <a:t>de 20 de zile lucrătoare </a:t>
            </a:r>
            <a:r>
              <a:rPr lang="vi-VN" b="0" dirty="0" smtClean="0">
                <a:solidFill>
                  <a:schemeClr val="tx1"/>
                </a:solidFill>
                <a:latin typeface="Calibri" pitchFamily="34" charset="0"/>
              </a:rPr>
              <a:t>de la data primirii contestaţiei, iar în situaţia incidenţei unei excepţii care împiedică examinarea în fond a contestaţiei</a:t>
            </a:r>
            <a:r>
              <a:rPr lang="ro-RO" b="0" dirty="0" smtClean="0">
                <a:solidFill>
                  <a:schemeClr val="tx1"/>
                </a:solidFill>
                <a:latin typeface="Calibri" pitchFamily="34" charset="0"/>
              </a:rPr>
              <a:t> (cazuri de restituire a contestației)</a:t>
            </a:r>
            <a:r>
              <a:rPr lang="vi-VN" b="0" dirty="0" smtClean="0">
                <a:solidFill>
                  <a:schemeClr val="tx1"/>
                </a:solidFill>
                <a:latin typeface="Calibri" pitchFamily="34" charset="0"/>
              </a:rPr>
              <a:t>, se va expune pe marginea acesteia în termen de </a:t>
            </a:r>
            <a:r>
              <a:rPr lang="vi-VN" dirty="0" smtClean="0">
                <a:solidFill>
                  <a:schemeClr val="tx1"/>
                </a:solidFill>
                <a:latin typeface="Calibri" pitchFamily="34" charset="0"/>
              </a:rPr>
              <a:t>10 zile</a:t>
            </a:r>
            <a:r>
              <a:rPr lang="vi-VN" b="0" dirty="0" smtClean="0">
                <a:solidFill>
                  <a:schemeClr val="tx1"/>
                </a:solidFill>
                <a:latin typeface="Calibri" pitchFamily="34" charset="0"/>
              </a:rPr>
              <a:t>. </a:t>
            </a:r>
            <a:endParaRPr lang="ro-RO" b="0" dirty="0" smtClean="0">
              <a:solidFill>
                <a:schemeClr val="tx1"/>
              </a:solidFill>
              <a:latin typeface="Calibri" pitchFamily="34" charset="0"/>
            </a:endParaRPr>
          </a:p>
          <a:p>
            <a:pPr indent="536575" algn="just">
              <a:spcBef>
                <a:spcPts val="0"/>
              </a:spcBef>
            </a:pPr>
            <a:r>
              <a:rPr lang="ro-RO" b="0" dirty="0" smtClean="0">
                <a:solidFill>
                  <a:schemeClr val="tx1"/>
                </a:solidFill>
                <a:latin typeface="Calibri" pitchFamily="34" charset="0"/>
              </a:rPr>
              <a:t> </a:t>
            </a:r>
            <a:r>
              <a:rPr lang="vi-VN" b="0" dirty="0" smtClean="0">
                <a:solidFill>
                  <a:schemeClr val="tx1"/>
                </a:solidFill>
                <a:latin typeface="Calibri" pitchFamily="34" charset="0"/>
              </a:rPr>
              <a:t>În cazuri temeinic justificate, termenul de soluţionare a contestaţiei poate fi prelungit o singură dată cu </a:t>
            </a:r>
            <a:r>
              <a:rPr lang="vi-VN" dirty="0" smtClean="0">
                <a:solidFill>
                  <a:schemeClr val="tx1"/>
                </a:solidFill>
                <a:latin typeface="Calibri" pitchFamily="34" charset="0"/>
              </a:rPr>
              <a:t>10 zile</a:t>
            </a:r>
            <a:r>
              <a:rPr lang="vi-VN" b="0" dirty="0" smtClean="0">
                <a:solidFill>
                  <a:schemeClr val="tx1"/>
                </a:solidFill>
                <a:latin typeface="Calibri" pitchFamily="34" charset="0"/>
              </a:rPr>
              <a:t>. </a:t>
            </a:r>
            <a:endParaRPr lang="ro-RO" b="0" dirty="0" smtClean="0">
              <a:solidFill>
                <a:schemeClr val="tx1"/>
              </a:solidFill>
              <a:latin typeface="Calibri" pitchFamily="34" charset="0"/>
            </a:endParaRPr>
          </a:p>
        </p:txBody>
      </p:sp>
      <p:sp>
        <p:nvSpPr>
          <p:cNvPr id="11" name="Rectangle 10"/>
          <p:cNvSpPr/>
          <p:nvPr/>
        </p:nvSpPr>
        <p:spPr>
          <a:xfrm>
            <a:off x="0" y="1480457"/>
            <a:ext cx="9144000" cy="461665"/>
          </a:xfrm>
          <a:prstGeom prst="rect">
            <a:avLst/>
          </a:prstGeom>
        </p:spPr>
        <p:txBody>
          <a:bodyPr wrap="square">
            <a:spAutoFit/>
          </a:bodyPr>
          <a:lstStyle/>
          <a:p>
            <a:pPr lvl="0" algn="ctr"/>
            <a:r>
              <a:rPr lang="ro-RO" sz="2400" i="1" dirty="0" smtClean="0">
                <a:solidFill>
                  <a:schemeClr val="tx1"/>
                </a:solidFill>
                <a:latin typeface="Calibri" pitchFamily="34" charset="0"/>
                <a:cs typeface="Times New Roman" pitchFamily="18" charset="0"/>
              </a:rPr>
              <a:t>Procedura de examinare a contestațiilor (1)</a:t>
            </a:r>
            <a:endParaRPr lang="ro-RO" sz="2400" i="1" dirty="0">
              <a:solidFill>
                <a:schemeClr val="tx1"/>
              </a:solidFill>
              <a:latin typeface="Calibri" pitchFamily="34" charset="0"/>
              <a:cs typeface="Times New Roman" pitchFamily="18"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Nadejda Tanasov</a:t>
            </a:r>
            <a:endParaRPr lang="de-DE" dirty="0"/>
          </a:p>
        </p:txBody>
      </p:sp>
      <p:sp>
        <p:nvSpPr>
          <p:cNvPr id="26" name="Прямоугольник 8"/>
          <p:cNvSpPr/>
          <p:nvPr/>
        </p:nvSpPr>
        <p:spPr>
          <a:xfrm>
            <a:off x="203200" y="1857829"/>
            <a:ext cx="8766629" cy="5170646"/>
          </a:xfrm>
          <a:prstGeom prst="rect">
            <a:avLst/>
          </a:prstGeom>
        </p:spPr>
        <p:txBody>
          <a:bodyPr wrap="square">
            <a:spAutoFit/>
          </a:bodyPr>
          <a:lstStyle/>
          <a:p>
            <a:pPr indent="536575" algn="just">
              <a:spcBef>
                <a:spcPts val="0"/>
              </a:spcBef>
            </a:pPr>
            <a:r>
              <a:rPr lang="ro-RO" dirty="0" smtClean="0">
                <a:solidFill>
                  <a:schemeClr val="tx1"/>
                </a:solidFill>
                <a:latin typeface="Calibri" pitchFamily="34" charset="0"/>
              </a:rPr>
              <a:t>Drepturile ANSC</a:t>
            </a:r>
            <a:r>
              <a:rPr lang="ro-RO" b="0" dirty="0" smtClean="0">
                <a:solidFill>
                  <a:schemeClr val="tx1"/>
                </a:solidFill>
                <a:latin typeface="Calibri" pitchFamily="34" charset="0"/>
              </a:rPr>
              <a:t>:</a:t>
            </a:r>
          </a:p>
          <a:p>
            <a:pPr lvl="0" indent="536575" algn="just">
              <a:spcBef>
                <a:spcPts val="0"/>
              </a:spcBef>
              <a:buFont typeface="Wingdings" pitchFamily="2" charset="2"/>
              <a:buChar char="ü"/>
            </a:pPr>
            <a:r>
              <a:rPr lang="ro-RO" b="0" dirty="0" smtClean="0">
                <a:solidFill>
                  <a:schemeClr val="tx1"/>
                </a:solidFill>
                <a:latin typeface="Calibri" pitchFamily="34" charset="0"/>
              </a:rPr>
              <a:t>să solicite lămuriri părţilor;</a:t>
            </a:r>
          </a:p>
          <a:p>
            <a:pPr lvl="0" indent="536575" algn="just">
              <a:spcBef>
                <a:spcPts val="0"/>
              </a:spcBef>
              <a:buFont typeface="Wingdings" pitchFamily="2" charset="2"/>
              <a:buChar char="ü"/>
            </a:pPr>
            <a:r>
              <a:rPr lang="ro-RO" b="0" dirty="0" smtClean="0">
                <a:solidFill>
                  <a:schemeClr val="tx1"/>
                </a:solidFill>
                <a:latin typeface="Calibri" pitchFamily="34" charset="0"/>
              </a:rPr>
              <a:t>să administreze probe;</a:t>
            </a:r>
          </a:p>
          <a:p>
            <a:pPr lvl="0" indent="536575" algn="just">
              <a:spcBef>
                <a:spcPts val="0"/>
              </a:spcBef>
              <a:buFont typeface="Wingdings" pitchFamily="2" charset="2"/>
              <a:buChar char="ü"/>
            </a:pPr>
            <a:r>
              <a:rPr lang="ro-RO" b="0" dirty="0" smtClean="0">
                <a:solidFill>
                  <a:schemeClr val="tx1"/>
                </a:solidFill>
                <a:latin typeface="Calibri" pitchFamily="34" charset="0"/>
              </a:rPr>
              <a:t>să solicite părților orice alte date/documente în măsura în care acestea sînt relevante în raport cu obiectul contestaţiei;</a:t>
            </a:r>
          </a:p>
          <a:p>
            <a:pPr lvl="0" indent="536575" algn="just">
              <a:spcBef>
                <a:spcPts val="0"/>
              </a:spcBef>
              <a:buFont typeface="Wingdings" pitchFamily="2" charset="2"/>
              <a:buChar char="ü"/>
            </a:pPr>
            <a:r>
              <a:rPr lang="ro-RO" b="0" dirty="0" smtClean="0">
                <a:solidFill>
                  <a:schemeClr val="tx1"/>
                </a:solidFill>
                <a:latin typeface="Calibri" pitchFamily="34" charset="0"/>
              </a:rPr>
              <a:t>să solicite orice date necesare pentru soluţionarea contestaţiei şi de la alte persoane fizice sau juridice; </a:t>
            </a:r>
          </a:p>
          <a:p>
            <a:pPr lvl="0" indent="536575" algn="just">
              <a:spcBef>
                <a:spcPts val="0"/>
              </a:spcBef>
              <a:buFont typeface="Wingdings" pitchFamily="2" charset="2"/>
              <a:buChar char="ü"/>
            </a:pPr>
            <a:r>
              <a:rPr lang="ro-RO" b="0" dirty="0" smtClean="0">
                <a:solidFill>
                  <a:schemeClr val="tx1"/>
                </a:solidFill>
                <a:latin typeface="Calibri" pitchFamily="34" charset="0"/>
              </a:rPr>
              <a:t>să desemneze un expert independent pentru lămurirea unor aspecte de natură tehnică sau financiară.</a:t>
            </a:r>
          </a:p>
          <a:p>
            <a:pPr lvl="0" indent="536575" algn="just">
              <a:spcBef>
                <a:spcPts val="0"/>
              </a:spcBef>
            </a:pPr>
            <a:r>
              <a:rPr lang="ro-RO" dirty="0" smtClean="0">
                <a:solidFill>
                  <a:schemeClr val="tx1"/>
                </a:solidFill>
                <a:latin typeface="Calibri" pitchFamily="34" charset="0"/>
              </a:rPr>
              <a:t>Drepturile părților:</a:t>
            </a:r>
          </a:p>
          <a:p>
            <a:pPr indent="536575" algn="just">
              <a:spcBef>
                <a:spcPts val="0"/>
              </a:spcBef>
              <a:buFont typeface="Wingdings" pitchFamily="2" charset="2"/>
              <a:buChar char="ü"/>
            </a:pPr>
            <a:r>
              <a:rPr lang="ro-RO" b="0" dirty="0" smtClean="0">
                <a:solidFill>
                  <a:schemeClr val="tx1"/>
                </a:solidFill>
                <a:latin typeface="Calibri" pitchFamily="34" charset="0"/>
              </a:rPr>
              <a:t>pot fi reprezentate de avocaţi;</a:t>
            </a:r>
          </a:p>
          <a:p>
            <a:pPr indent="536575" algn="just">
              <a:spcBef>
                <a:spcPts val="0"/>
              </a:spcBef>
              <a:buFont typeface="Wingdings" pitchFamily="2" charset="2"/>
              <a:buChar char="ü"/>
            </a:pPr>
            <a:r>
              <a:rPr lang="ro-RO" b="0" dirty="0" smtClean="0">
                <a:solidFill>
                  <a:schemeClr val="tx1"/>
                </a:solidFill>
                <a:latin typeface="Calibri" pitchFamily="34" charset="0"/>
              </a:rPr>
              <a:t>pot depune concluzii scrise pe durata procedurii;</a:t>
            </a:r>
          </a:p>
          <a:p>
            <a:pPr indent="536575" algn="just">
              <a:spcBef>
                <a:spcPts val="0"/>
              </a:spcBef>
              <a:buFont typeface="Wingdings" pitchFamily="2" charset="2"/>
              <a:buChar char="ü"/>
            </a:pPr>
            <a:r>
              <a:rPr lang="ro-RO" b="0" dirty="0" smtClean="0">
                <a:solidFill>
                  <a:schemeClr val="tx1"/>
                </a:solidFill>
                <a:latin typeface="Calibri" pitchFamily="34" charset="0"/>
              </a:rPr>
              <a:t>pot solicita să depună oral concluzii în faţa ANSC, fără ca prin aceasta să fie afectate termenele de soluţionare a contestaţiei.</a:t>
            </a:r>
          </a:p>
          <a:p>
            <a:pPr lvl="0" algn="just">
              <a:spcBef>
                <a:spcPts val="0"/>
              </a:spcBef>
            </a:pPr>
            <a:endParaRPr lang="ro-RO" b="0" dirty="0">
              <a:solidFill>
                <a:schemeClr val="tx1"/>
              </a:solidFill>
              <a:latin typeface="Calibri" pitchFamily="34" charset="0"/>
            </a:endParaRPr>
          </a:p>
        </p:txBody>
      </p:sp>
      <p:sp>
        <p:nvSpPr>
          <p:cNvPr id="11" name="Rectangle 10"/>
          <p:cNvSpPr/>
          <p:nvPr/>
        </p:nvSpPr>
        <p:spPr>
          <a:xfrm>
            <a:off x="0" y="1480457"/>
            <a:ext cx="9144000" cy="461665"/>
          </a:xfrm>
          <a:prstGeom prst="rect">
            <a:avLst/>
          </a:prstGeom>
        </p:spPr>
        <p:txBody>
          <a:bodyPr wrap="square">
            <a:spAutoFit/>
          </a:bodyPr>
          <a:lstStyle/>
          <a:p>
            <a:pPr lvl="0" algn="ctr"/>
            <a:r>
              <a:rPr lang="ro-RO" sz="2400" i="1" dirty="0" smtClean="0">
                <a:solidFill>
                  <a:schemeClr val="tx1"/>
                </a:solidFill>
                <a:latin typeface="Calibri" pitchFamily="34" charset="0"/>
                <a:cs typeface="Times New Roman" pitchFamily="18" charset="0"/>
              </a:rPr>
              <a:t>Procedura de examinare a contestațiilor (2)</a:t>
            </a:r>
            <a:endParaRPr lang="ro-RO" sz="2400" i="1" dirty="0">
              <a:solidFill>
                <a:schemeClr val="tx1"/>
              </a:solidFill>
              <a:latin typeface="Calibri" pitchFamily="34" charset="0"/>
              <a:cs typeface="Times New Roman" pitchFamily="18"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Nadejda Tanasov</a:t>
            </a:r>
            <a:endParaRPr lang="de-DE" dirty="0"/>
          </a:p>
        </p:txBody>
      </p:sp>
      <p:sp>
        <p:nvSpPr>
          <p:cNvPr id="26" name="Прямоугольник 8"/>
          <p:cNvSpPr/>
          <p:nvPr/>
        </p:nvSpPr>
        <p:spPr>
          <a:xfrm>
            <a:off x="203200" y="1857829"/>
            <a:ext cx="8766629" cy="5062924"/>
          </a:xfrm>
          <a:prstGeom prst="rect">
            <a:avLst/>
          </a:prstGeom>
        </p:spPr>
        <p:txBody>
          <a:bodyPr wrap="square">
            <a:spAutoFit/>
          </a:bodyPr>
          <a:lstStyle/>
          <a:p>
            <a:pPr indent="536575" algn="just">
              <a:spcBef>
                <a:spcPts val="0"/>
              </a:spcBef>
              <a:buAutoNum type="arabicPeriod"/>
            </a:pPr>
            <a:r>
              <a:rPr lang="ro-RO" sz="1900" dirty="0" smtClean="0">
                <a:solidFill>
                  <a:schemeClr val="tx1"/>
                </a:solidFill>
                <a:latin typeface="Calibri" pitchFamily="34" charset="0"/>
              </a:rPr>
              <a:t>Restituirea contestației:</a:t>
            </a:r>
          </a:p>
          <a:p>
            <a:pPr indent="536575" algn="just">
              <a:spcBef>
                <a:spcPts val="0"/>
              </a:spcBef>
              <a:buFont typeface="Wingdings" pitchFamily="2" charset="2"/>
              <a:buChar char="§"/>
            </a:pPr>
            <a:r>
              <a:rPr lang="ro-RO" sz="1900" b="0" dirty="0" smtClean="0">
                <a:solidFill>
                  <a:schemeClr val="tx1"/>
                </a:solidFill>
                <a:latin typeface="Calibri" pitchFamily="34" charset="0"/>
              </a:rPr>
              <a:t> Contestație depusă tardiv;</a:t>
            </a:r>
          </a:p>
          <a:p>
            <a:pPr indent="536575" algn="just">
              <a:spcBef>
                <a:spcPts val="0"/>
              </a:spcBef>
              <a:buFont typeface="Wingdings" pitchFamily="2" charset="2"/>
              <a:buChar char="§"/>
            </a:pPr>
            <a:r>
              <a:rPr lang="ro-RO" sz="1900" b="0" dirty="0" smtClean="0">
                <a:solidFill>
                  <a:schemeClr val="tx1"/>
                </a:solidFill>
                <a:latin typeface="Calibri" pitchFamily="34" charset="0"/>
              </a:rPr>
              <a:t> Contestație incompletă.</a:t>
            </a:r>
          </a:p>
          <a:p>
            <a:pPr indent="536575" algn="just">
              <a:spcBef>
                <a:spcPts val="0"/>
              </a:spcBef>
              <a:buAutoNum type="arabicPeriod" startAt="2"/>
            </a:pPr>
            <a:r>
              <a:rPr lang="ro-RO" sz="1900" dirty="0" smtClean="0">
                <a:solidFill>
                  <a:schemeClr val="tx1"/>
                </a:solidFill>
                <a:latin typeface="Calibri" pitchFamily="34" charset="0"/>
              </a:rPr>
              <a:t>Soluționarea în font a contestației:</a:t>
            </a:r>
          </a:p>
          <a:p>
            <a:pPr indent="536575" algn="just">
              <a:spcBef>
                <a:spcPts val="0"/>
              </a:spcBef>
              <a:buFont typeface="Wingdings" pitchFamily="2" charset="2"/>
              <a:buChar char="Ø"/>
            </a:pPr>
            <a:r>
              <a:rPr lang="ro-RO" sz="1900" i="1" dirty="0" smtClean="0">
                <a:solidFill>
                  <a:schemeClr val="tx1"/>
                </a:solidFill>
                <a:latin typeface="Calibri" pitchFamily="34" charset="0"/>
              </a:rPr>
              <a:t>Contestație admisă , integral sau parțial:</a:t>
            </a:r>
          </a:p>
          <a:p>
            <a:pPr indent="536575" algn="just">
              <a:spcBef>
                <a:spcPts val="0"/>
              </a:spcBef>
              <a:buFont typeface="Wingdings" pitchFamily="2" charset="2"/>
              <a:buChar char="§"/>
            </a:pPr>
            <a:r>
              <a:rPr lang="ro-RO" sz="1900" b="0" dirty="0" smtClean="0">
                <a:solidFill>
                  <a:schemeClr val="tx1"/>
                </a:solidFill>
                <a:latin typeface="Calibri" pitchFamily="34" charset="0"/>
              </a:rPr>
              <a:t> Anulează în parte sau în tot actul atacat;</a:t>
            </a:r>
          </a:p>
          <a:p>
            <a:pPr indent="536575" algn="just">
              <a:spcBef>
                <a:spcPts val="0"/>
              </a:spcBef>
              <a:buFont typeface="Wingdings" pitchFamily="2" charset="2"/>
              <a:buChar char="§"/>
            </a:pPr>
            <a:r>
              <a:rPr lang="ro-RO" sz="1900" b="0" dirty="0" smtClean="0">
                <a:solidFill>
                  <a:schemeClr val="tx1"/>
                </a:solidFill>
                <a:latin typeface="Calibri" pitchFamily="34" charset="0"/>
              </a:rPr>
              <a:t> O</a:t>
            </a:r>
            <a:r>
              <a:rPr lang="vi-VN" sz="1900" b="0" dirty="0" smtClean="0">
                <a:solidFill>
                  <a:schemeClr val="tx1"/>
                </a:solidFill>
                <a:latin typeface="Calibri" pitchFamily="34" charset="0"/>
              </a:rPr>
              <a:t>bligă autoritatea contractantă să emită un act</a:t>
            </a:r>
            <a:r>
              <a:rPr lang="ro-RO" sz="1900" b="0" dirty="0" smtClean="0">
                <a:solidFill>
                  <a:schemeClr val="tx1"/>
                </a:solidFill>
                <a:latin typeface="Calibri" pitchFamily="34" charset="0"/>
              </a:rPr>
              <a:t>;</a:t>
            </a:r>
          </a:p>
          <a:p>
            <a:pPr indent="536575" algn="just">
              <a:spcBef>
                <a:spcPts val="0"/>
              </a:spcBef>
              <a:buFont typeface="Wingdings" pitchFamily="2" charset="2"/>
              <a:buChar char="§"/>
            </a:pPr>
            <a:r>
              <a:rPr lang="ro-RO" sz="1900" b="0" dirty="0" smtClean="0">
                <a:solidFill>
                  <a:schemeClr val="tx1"/>
                </a:solidFill>
                <a:latin typeface="Calibri" pitchFamily="34" charset="0"/>
              </a:rPr>
              <a:t> D</a:t>
            </a:r>
            <a:r>
              <a:rPr lang="vi-VN" sz="1900" b="0" dirty="0" smtClean="0">
                <a:solidFill>
                  <a:schemeClr val="tx1"/>
                </a:solidFill>
                <a:latin typeface="Calibri" pitchFamily="34" charset="0"/>
              </a:rPr>
              <a:t>ispune modificarea/eliminarea oricăror specificaţii tehnice din caietul de sarcini ori din alte documente emise în legătură cu procedura de atribuire</a:t>
            </a:r>
            <a:r>
              <a:rPr lang="ro-RO" sz="1900" b="0" dirty="0" smtClean="0">
                <a:solidFill>
                  <a:schemeClr val="tx1"/>
                </a:solidFill>
                <a:latin typeface="Calibri" pitchFamily="34" charset="0"/>
              </a:rPr>
              <a:t> (AC are dreptul de a anula procedura de achiziție în temeiul art. 67 al Legii privind achizițiile publice);</a:t>
            </a:r>
          </a:p>
          <a:p>
            <a:pPr indent="536575" algn="just">
              <a:spcBef>
                <a:spcPts val="0"/>
              </a:spcBef>
              <a:buFont typeface="Wingdings" pitchFamily="2" charset="2"/>
              <a:buChar char="§"/>
            </a:pPr>
            <a:r>
              <a:rPr lang="ro-RO" sz="1900" b="0" dirty="0" smtClean="0">
                <a:solidFill>
                  <a:schemeClr val="tx1"/>
                </a:solidFill>
                <a:latin typeface="Calibri" pitchFamily="34" charset="0"/>
              </a:rPr>
              <a:t> </a:t>
            </a:r>
            <a:r>
              <a:rPr lang="vi-VN" sz="1900" b="0" dirty="0" smtClean="0">
                <a:solidFill>
                  <a:schemeClr val="tx1"/>
                </a:solidFill>
                <a:latin typeface="Calibri" pitchFamily="34" charset="0"/>
              </a:rPr>
              <a:t>Dispune orice altă măsură necesară pentru remedierea actelor ce afectează procedura de atribuire</a:t>
            </a:r>
            <a:r>
              <a:rPr lang="ro-RO" sz="1900" b="0" dirty="0" smtClean="0">
                <a:solidFill>
                  <a:schemeClr val="tx1"/>
                </a:solidFill>
                <a:latin typeface="Calibri" pitchFamily="34" charset="0"/>
              </a:rPr>
              <a:t> (cu </a:t>
            </a:r>
            <a:r>
              <a:rPr lang="vi-VN" sz="1900" b="0" dirty="0" smtClean="0">
                <a:solidFill>
                  <a:schemeClr val="tx1"/>
                </a:solidFill>
                <a:latin typeface="Calibri" pitchFamily="34" charset="0"/>
              </a:rPr>
              <a:t>preciza</a:t>
            </a:r>
            <a:r>
              <a:rPr lang="ro-RO" sz="1900" b="0" dirty="0" smtClean="0">
                <a:solidFill>
                  <a:schemeClr val="tx1"/>
                </a:solidFill>
                <a:latin typeface="Calibri" pitchFamily="34" charset="0"/>
              </a:rPr>
              <a:t>rea </a:t>
            </a:r>
            <a:r>
              <a:rPr lang="vi-VN" sz="1900" b="0" dirty="0" smtClean="0">
                <a:solidFill>
                  <a:schemeClr val="tx1"/>
                </a:solidFill>
                <a:latin typeface="Calibri" pitchFamily="34" charset="0"/>
              </a:rPr>
              <a:t>termenul</a:t>
            </a:r>
            <a:r>
              <a:rPr lang="ro-RO" sz="1900" b="0" dirty="0" smtClean="0">
                <a:solidFill>
                  <a:schemeClr val="tx1"/>
                </a:solidFill>
                <a:latin typeface="Calibri" pitchFamily="34" charset="0"/>
              </a:rPr>
              <a:t>ui</a:t>
            </a:r>
            <a:r>
              <a:rPr lang="vi-VN" sz="1900" b="0" dirty="0" smtClean="0">
                <a:solidFill>
                  <a:schemeClr val="tx1"/>
                </a:solidFill>
                <a:latin typeface="Calibri" pitchFamily="34" charset="0"/>
              </a:rPr>
              <a:t> în care măsura respectivă trebuie dusă la îndeplinire</a:t>
            </a:r>
            <a:r>
              <a:rPr lang="ro-RO" sz="1900" b="0" dirty="0" smtClean="0">
                <a:solidFill>
                  <a:schemeClr val="tx1"/>
                </a:solidFill>
                <a:latin typeface="Calibri" pitchFamily="34" charset="0"/>
              </a:rPr>
              <a:t>);</a:t>
            </a:r>
          </a:p>
          <a:p>
            <a:pPr indent="536575" algn="just">
              <a:spcBef>
                <a:spcPts val="0"/>
              </a:spcBef>
              <a:buFont typeface="Wingdings" pitchFamily="2" charset="2"/>
              <a:buChar char="§"/>
            </a:pPr>
            <a:r>
              <a:rPr lang="ro-RO" sz="1900" b="0" dirty="0" smtClean="0">
                <a:solidFill>
                  <a:schemeClr val="tx1"/>
                </a:solidFill>
                <a:latin typeface="Calibri" pitchFamily="34" charset="0"/>
              </a:rPr>
              <a:t> D</a:t>
            </a:r>
            <a:r>
              <a:rPr lang="vi-VN" sz="1900" b="0" dirty="0" smtClean="0">
                <a:solidFill>
                  <a:schemeClr val="tx1"/>
                </a:solidFill>
                <a:latin typeface="Calibri" pitchFamily="34" charset="0"/>
              </a:rPr>
              <a:t>ecide asupra continuării sau anulării procedurii de achiziţie publică, inclusiv asupra anulării contractului de achiziţii publice încheiat</a:t>
            </a:r>
            <a:r>
              <a:rPr lang="ro-RO" sz="1900" b="0" dirty="0" smtClean="0">
                <a:solidFill>
                  <a:schemeClr val="tx1"/>
                </a:solidFill>
                <a:latin typeface="Calibri" pitchFamily="34" charset="0"/>
              </a:rPr>
              <a:t> (anularea se va efectua </a:t>
            </a:r>
            <a:r>
              <a:rPr lang="vi-VN" sz="1900" b="0" dirty="0" smtClean="0">
                <a:solidFill>
                  <a:schemeClr val="tx1"/>
                </a:solidFill>
                <a:latin typeface="Calibri" pitchFamily="34" charset="0"/>
              </a:rPr>
              <a:t>în condiţiile art. 67</a:t>
            </a:r>
            <a:r>
              <a:rPr lang="ro-RO" sz="1900" b="0" dirty="0" smtClean="0">
                <a:solidFill>
                  <a:schemeClr val="tx1"/>
                </a:solidFill>
                <a:latin typeface="Calibri" pitchFamily="34" charset="0"/>
              </a:rPr>
              <a:t> al Legii privind achizițiile publice)</a:t>
            </a:r>
            <a:r>
              <a:rPr lang="vi-VN" sz="1900" b="0" dirty="0" smtClean="0">
                <a:solidFill>
                  <a:schemeClr val="tx1"/>
                </a:solidFill>
                <a:latin typeface="Calibri" pitchFamily="34" charset="0"/>
              </a:rPr>
              <a:t>.</a:t>
            </a:r>
            <a:endParaRPr lang="ro-RO" sz="1900" b="0" dirty="0" smtClean="0">
              <a:solidFill>
                <a:schemeClr val="tx1"/>
              </a:solidFill>
              <a:latin typeface="Calibri" pitchFamily="34" charset="0"/>
            </a:endParaRPr>
          </a:p>
          <a:p>
            <a:pPr indent="536575" algn="just">
              <a:spcBef>
                <a:spcPts val="0"/>
              </a:spcBef>
              <a:buFont typeface="Wingdings" pitchFamily="2" charset="2"/>
              <a:buChar char="Ø"/>
            </a:pPr>
            <a:r>
              <a:rPr lang="ro-RO" sz="1900" i="1" dirty="0" smtClean="0">
                <a:solidFill>
                  <a:schemeClr val="tx1"/>
                </a:solidFill>
                <a:latin typeface="Calibri" pitchFamily="34" charset="0"/>
              </a:rPr>
              <a:t>Contestație respinsă.</a:t>
            </a:r>
            <a:endParaRPr lang="ro-RO" sz="1900" i="1" dirty="0">
              <a:solidFill>
                <a:schemeClr val="tx1"/>
              </a:solidFill>
              <a:latin typeface="Calibri" pitchFamily="34" charset="0"/>
            </a:endParaRPr>
          </a:p>
        </p:txBody>
      </p:sp>
      <p:sp>
        <p:nvSpPr>
          <p:cNvPr id="11" name="Rectangle 10"/>
          <p:cNvSpPr/>
          <p:nvPr/>
        </p:nvSpPr>
        <p:spPr>
          <a:xfrm>
            <a:off x="0" y="1480457"/>
            <a:ext cx="9144000" cy="461665"/>
          </a:xfrm>
          <a:prstGeom prst="rect">
            <a:avLst/>
          </a:prstGeom>
        </p:spPr>
        <p:txBody>
          <a:bodyPr wrap="square">
            <a:spAutoFit/>
          </a:bodyPr>
          <a:lstStyle/>
          <a:p>
            <a:pPr lvl="0" algn="ctr"/>
            <a:r>
              <a:rPr lang="ro-RO" sz="2400" i="1" dirty="0" smtClean="0">
                <a:solidFill>
                  <a:schemeClr val="tx1"/>
                </a:solidFill>
                <a:latin typeface="Calibri" pitchFamily="34" charset="0"/>
                <a:cs typeface="Times New Roman" pitchFamily="18" charset="0"/>
              </a:rPr>
              <a:t>Soluțiile pronunțate de ANSC</a:t>
            </a:r>
            <a:endParaRPr lang="ro-RO" sz="2400" i="1" dirty="0">
              <a:solidFill>
                <a:schemeClr val="tx1"/>
              </a:solidFill>
              <a:latin typeface="Calibri" pitchFamily="34" charset="0"/>
              <a:cs typeface="Times New Roman" pitchFamily="18"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Nadejda Tanasov</a:t>
            </a:r>
            <a:endParaRPr lang="de-DE" dirty="0"/>
          </a:p>
        </p:txBody>
      </p:sp>
      <p:sp>
        <p:nvSpPr>
          <p:cNvPr id="26" name="Прямоугольник 8"/>
          <p:cNvSpPr/>
          <p:nvPr/>
        </p:nvSpPr>
        <p:spPr>
          <a:xfrm>
            <a:off x="203200" y="1857829"/>
            <a:ext cx="8766629" cy="4801314"/>
          </a:xfrm>
          <a:prstGeom prst="rect">
            <a:avLst/>
          </a:prstGeom>
        </p:spPr>
        <p:txBody>
          <a:bodyPr wrap="square">
            <a:spAutoFit/>
          </a:bodyPr>
          <a:lstStyle/>
          <a:p>
            <a:pPr indent="536575" algn="just">
              <a:spcBef>
                <a:spcPts val="600"/>
              </a:spcBef>
            </a:pPr>
            <a:r>
              <a:rPr lang="ro-RO" b="0" dirty="0" smtClean="0">
                <a:solidFill>
                  <a:schemeClr val="tx1"/>
                </a:solidFill>
                <a:latin typeface="Calibri" pitchFamily="34" charset="0"/>
              </a:rPr>
              <a:t> Autoritatea contractantă nu are dreptul de a încheia contractul de achiziţii publice pînă la emiterea unei decizii finale pe marginea contestaţiei de către ANSC.</a:t>
            </a:r>
          </a:p>
          <a:p>
            <a:pPr lvl="0" indent="536575" algn="just">
              <a:spcBef>
                <a:spcPts val="600"/>
              </a:spcBef>
            </a:pPr>
            <a:r>
              <a:rPr lang="ro-RO" b="0" dirty="0" smtClean="0">
                <a:solidFill>
                  <a:schemeClr val="tx1"/>
                </a:solidFill>
                <a:latin typeface="Calibri" pitchFamily="34" charset="0"/>
              </a:rPr>
              <a:t> Decizia ANSC, inclusiv justificarea deciziei va fi comunicată părţilor în scris, în termen de </a:t>
            </a:r>
            <a:r>
              <a:rPr lang="ro-RO" dirty="0" smtClean="0">
                <a:solidFill>
                  <a:schemeClr val="tx1"/>
                </a:solidFill>
                <a:latin typeface="Calibri" pitchFamily="34" charset="0"/>
              </a:rPr>
              <a:t>3 zile</a:t>
            </a:r>
            <a:r>
              <a:rPr lang="ro-RO" b="0" dirty="0" smtClean="0">
                <a:solidFill>
                  <a:schemeClr val="tx1"/>
                </a:solidFill>
                <a:latin typeface="Calibri" pitchFamily="34" charset="0"/>
              </a:rPr>
              <a:t> de la data pronunțării.</a:t>
            </a:r>
          </a:p>
          <a:p>
            <a:pPr indent="536575" algn="just">
              <a:spcBef>
                <a:spcPts val="600"/>
              </a:spcBef>
            </a:pPr>
            <a:r>
              <a:rPr lang="ro-RO" b="0" dirty="0" smtClean="0">
                <a:solidFill>
                  <a:schemeClr val="tx1"/>
                </a:solidFill>
                <a:latin typeface="Calibri" pitchFamily="34" charset="0"/>
              </a:rPr>
              <a:t> Decizia prin care ANSC a dispus luarea unor măsuri de remediere se remite, în copie, AAP, care are obligaţia de a monitoriza îndeplinirea măsurilor de remediere.</a:t>
            </a:r>
            <a:endParaRPr lang="ro-RO" b="0" i="1" dirty="0" smtClean="0">
              <a:solidFill>
                <a:schemeClr val="tx1"/>
              </a:solidFill>
              <a:latin typeface="Calibri" pitchFamily="34" charset="0"/>
            </a:endParaRPr>
          </a:p>
          <a:p>
            <a:pPr lvl="0" indent="536575" algn="just">
              <a:spcBef>
                <a:spcPts val="600"/>
              </a:spcBef>
            </a:pPr>
            <a:r>
              <a:rPr lang="ro-RO" b="0" dirty="0" smtClean="0">
                <a:solidFill>
                  <a:schemeClr val="tx1"/>
                </a:solidFill>
                <a:latin typeface="Calibri" pitchFamily="34" charset="0"/>
              </a:rPr>
              <a:t> Decizia ANSC este obligatorie pentru părţi. Contractul de achiziţii publice încheiat cu nerespectarea deciziei ANSC este lovit de nulitate absolută.</a:t>
            </a:r>
          </a:p>
          <a:p>
            <a:pPr lvl="0" indent="536575" algn="just">
              <a:spcBef>
                <a:spcPts val="600"/>
              </a:spcBef>
            </a:pPr>
            <a:r>
              <a:rPr lang="ro-RO" b="0" dirty="0" smtClean="0">
                <a:solidFill>
                  <a:schemeClr val="tx1"/>
                </a:solidFill>
                <a:latin typeface="Calibri" pitchFamily="34" charset="0"/>
              </a:rPr>
              <a:t> Deciziile ANSC privind examinarea și soluţionarea contestaţiilor, potrivit legislaţiei pot fi atacate în instanţa judecătorească competentă.</a:t>
            </a:r>
            <a:endParaRPr lang="ro-RO" b="0" i="1" dirty="0">
              <a:solidFill>
                <a:schemeClr val="tx1"/>
              </a:solidFill>
              <a:latin typeface="Calibri" pitchFamily="34" charset="0"/>
            </a:endParaRPr>
          </a:p>
        </p:txBody>
      </p:sp>
      <p:sp>
        <p:nvSpPr>
          <p:cNvPr id="11" name="Rectangle 10"/>
          <p:cNvSpPr/>
          <p:nvPr/>
        </p:nvSpPr>
        <p:spPr>
          <a:xfrm>
            <a:off x="0" y="1480457"/>
            <a:ext cx="9144000" cy="461665"/>
          </a:xfrm>
          <a:prstGeom prst="rect">
            <a:avLst/>
          </a:prstGeom>
        </p:spPr>
        <p:txBody>
          <a:bodyPr wrap="square">
            <a:spAutoFit/>
          </a:bodyPr>
          <a:lstStyle/>
          <a:p>
            <a:pPr lvl="0" algn="ctr"/>
            <a:r>
              <a:rPr lang="ro-RO" sz="2400" i="1" dirty="0" smtClean="0">
                <a:solidFill>
                  <a:schemeClr val="tx1"/>
                </a:solidFill>
                <a:latin typeface="Calibri" pitchFamily="34" charset="0"/>
                <a:cs typeface="Times New Roman" pitchFamily="18" charset="0"/>
              </a:rPr>
              <a:t>Decizia ANSC</a:t>
            </a:r>
            <a:endParaRPr lang="ro-RO" sz="2400" i="1" dirty="0">
              <a:solidFill>
                <a:schemeClr val="tx1"/>
              </a:solidFill>
              <a:latin typeface="Calibri" pitchFamily="34" charset="0"/>
              <a:cs typeface="Times New Roman" pitchFamily="18"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ro-RO" dirty="0" smtClean="0"/>
              <a:t>Nadejda Tanasov</a:t>
            </a:r>
            <a:endParaRPr lang="de-DE" dirty="0"/>
          </a:p>
        </p:txBody>
      </p:sp>
      <p:sp>
        <p:nvSpPr>
          <p:cNvPr id="4" name="Date Placeholder 3"/>
          <p:cNvSpPr>
            <a:spLocks noGrp="1"/>
          </p:cNvSpPr>
          <p:nvPr>
            <p:ph type="dt" sz="half" idx="11"/>
          </p:nvPr>
        </p:nvSpPr>
        <p:spPr/>
        <p:txBody>
          <a:bodyPr/>
          <a:lstStyle/>
          <a:p>
            <a:endParaRPr lang="en-GB" noProof="0" dirty="0"/>
          </a:p>
        </p:txBody>
      </p:sp>
      <p:sp>
        <p:nvSpPr>
          <p:cNvPr id="7" name="Titel 15"/>
          <p:cNvSpPr>
            <a:spLocks noGrp="1"/>
          </p:cNvSpPr>
          <p:nvPr>
            <p:ph type="title"/>
          </p:nvPr>
        </p:nvSpPr>
        <p:spPr>
          <a:xfrm>
            <a:off x="148741" y="1567544"/>
            <a:ext cx="8839199" cy="4693932"/>
          </a:xfrm>
        </p:spPr>
        <p:txBody>
          <a:bodyPr/>
          <a:lstStyle/>
          <a:p>
            <a:r>
              <a:rPr lang="ro-RO" sz="1600" b="1" dirty="0" smtClean="0">
                <a:solidFill>
                  <a:schemeClr val="tx1"/>
                </a:solidFill>
                <a:latin typeface="Calibri" pitchFamily="34" charset="0"/>
                <a:cs typeface="Times New Roman" pitchFamily="18" charset="0"/>
              </a:rPr>
              <a:t>Bibliografie:</a:t>
            </a:r>
            <a:br>
              <a:rPr lang="ro-RO" sz="1600" b="1" dirty="0" smtClean="0">
                <a:solidFill>
                  <a:schemeClr val="tx1"/>
                </a:solidFill>
                <a:latin typeface="Calibri" pitchFamily="34" charset="0"/>
                <a:cs typeface="Times New Roman" pitchFamily="18" charset="0"/>
              </a:rPr>
            </a:br>
            <a:r>
              <a:rPr lang="ro-RO" sz="1600" b="1" i="1" dirty="0" smtClean="0">
                <a:solidFill>
                  <a:schemeClr val="tx1"/>
                </a:solidFill>
                <a:latin typeface="Calibri" pitchFamily="34" charset="0"/>
                <a:cs typeface="Times New Roman" pitchFamily="18" charset="0"/>
              </a:rPr>
              <a:t>Legi și hotărâri:</a:t>
            </a:r>
            <a:r>
              <a:rPr lang="ro-RO" sz="1600" dirty="0" smtClean="0">
                <a:solidFill>
                  <a:schemeClr val="tx1"/>
                </a:solidFill>
                <a:latin typeface="Calibri" pitchFamily="34" charset="0"/>
                <a:cs typeface="Times New Roman" pitchFamily="18" charset="0"/>
              </a:rPr>
              <a:t/>
            </a:r>
            <a:br>
              <a:rPr lang="ro-RO" sz="1600" dirty="0" smtClean="0">
                <a:solidFill>
                  <a:schemeClr val="tx1"/>
                </a:solidFill>
                <a:latin typeface="Calibri" pitchFamily="34" charset="0"/>
                <a:cs typeface="Times New Roman" pitchFamily="18" charset="0"/>
              </a:rPr>
            </a:br>
            <a:r>
              <a:rPr lang="ro-RO" sz="1600" dirty="0" smtClean="0">
                <a:solidFill>
                  <a:schemeClr val="tx1"/>
                </a:solidFill>
                <a:latin typeface="Calibri" pitchFamily="34" charset="0"/>
                <a:cs typeface="Times New Roman" pitchFamily="18" charset="0"/>
              </a:rPr>
              <a:t>- </a:t>
            </a:r>
            <a:r>
              <a:rPr lang="ro-RO" sz="1600" dirty="0" smtClean="0">
                <a:solidFill>
                  <a:schemeClr val="tx1"/>
                </a:solidFill>
                <a:latin typeface="Calibri" pitchFamily="34" charset="0"/>
              </a:rPr>
              <a:t>Legea nr. 131 din 03.07.2015 privind achizițiile publice;</a:t>
            </a:r>
            <a:br>
              <a:rPr lang="ro-RO" sz="1600" dirty="0" smtClean="0">
                <a:solidFill>
                  <a:schemeClr val="tx1"/>
                </a:solidFill>
                <a:latin typeface="Calibri" pitchFamily="34" charset="0"/>
              </a:rPr>
            </a:br>
            <a:r>
              <a:rPr lang="ro-RO" sz="1600" dirty="0" smtClean="0">
                <a:solidFill>
                  <a:schemeClr val="tx1"/>
                </a:solidFill>
                <a:latin typeface="Calibri" pitchFamily="34" charset="0"/>
              </a:rPr>
              <a:t>- Hotărârea Guvernului nr. 667 din 27 mai 2016 pentru aprobarea Regulamentului cu privire la activitatea grupului de lucru pentru achiziții;</a:t>
            </a:r>
            <a:br>
              <a:rPr lang="ro-RO" sz="1600" dirty="0" smtClean="0">
                <a:solidFill>
                  <a:schemeClr val="tx1"/>
                </a:solidFill>
                <a:latin typeface="Calibri" pitchFamily="34" charset="0"/>
              </a:rPr>
            </a:br>
            <a:r>
              <a:rPr lang="ro-RO" sz="1600" dirty="0" smtClean="0">
                <a:solidFill>
                  <a:schemeClr val="tx1"/>
                </a:solidFill>
                <a:latin typeface="Calibri" pitchFamily="34" charset="0"/>
              </a:rPr>
              <a:t>- Hotărârea Guvernului nr. 669 din 27 mai 2016 pentru aprobarea  Regulamentului privind achizițiile publice de lucrări;</a:t>
            </a:r>
            <a:br>
              <a:rPr lang="ro-RO" sz="1600" dirty="0" smtClean="0">
                <a:solidFill>
                  <a:schemeClr val="tx1"/>
                </a:solidFill>
                <a:latin typeface="Calibri" pitchFamily="34" charset="0"/>
              </a:rPr>
            </a:br>
            <a:r>
              <a:rPr lang="ro-RO" sz="1600" dirty="0" smtClean="0">
                <a:solidFill>
                  <a:schemeClr val="tx1"/>
                </a:solidFill>
                <a:latin typeface="Calibri" pitchFamily="34" charset="0"/>
              </a:rPr>
              <a:t>- Hotărârea Guvernului nr. 1418 din 28.12.2016 pentru aprobarea Regulamentului cu privire la modul de întocmire a Listei de interdicţie a operatorilor economici;</a:t>
            </a:r>
            <a:br>
              <a:rPr lang="ro-RO" sz="1600" dirty="0" smtClean="0">
                <a:solidFill>
                  <a:schemeClr val="tx1"/>
                </a:solidFill>
                <a:latin typeface="Calibri" pitchFamily="34" charset="0"/>
              </a:rPr>
            </a:br>
            <a:r>
              <a:rPr lang="ro-RO" sz="1600" b="1" i="1" dirty="0" smtClean="0">
                <a:solidFill>
                  <a:schemeClr val="tx1"/>
                </a:solidFill>
                <a:latin typeface="Calibri" pitchFamily="34" charset="0"/>
              </a:rPr>
              <a:t>Ordine ale Ministerului Finanțelor:</a:t>
            </a:r>
            <a:r>
              <a:rPr lang="ro-RO" sz="1600" dirty="0" smtClean="0">
                <a:solidFill>
                  <a:schemeClr val="tx1"/>
                </a:solidFill>
                <a:latin typeface="Calibri" pitchFamily="34" charset="0"/>
              </a:rPr>
              <a:t/>
            </a:r>
            <a:br>
              <a:rPr lang="ro-RO" sz="1600" dirty="0" smtClean="0">
                <a:solidFill>
                  <a:schemeClr val="tx1"/>
                </a:solidFill>
                <a:latin typeface="Calibri" pitchFamily="34" charset="0"/>
              </a:rPr>
            </a:br>
            <a:r>
              <a:rPr lang="ro-RO" sz="1600" dirty="0" smtClean="0">
                <a:solidFill>
                  <a:schemeClr val="tx1"/>
                </a:solidFill>
                <a:latin typeface="Calibri" pitchFamily="34" charset="0"/>
              </a:rPr>
              <a:t>- Ordinul Ministrului Finanțelor nr. 71 din 24.05.2016 cu privire la aprobarea Documentației standard pentru realizarea achizițiilor publice de bunuri și servicii;</a:t>
            </a:r>
            <a:br>
              <a:rPr lang="ro-RO" sz="1600" dirty="0" smtClean="0">
                <a:solidFill>
                  <a:schemeClr val="tx1"/>
                </a:solidFill>
                <a:latin typeface="Calibri" pitchFamily="34" charset="0"/>
              </a:rPr>
            </a:br>
            <a:r>
              <a:rPr lang="ro-RO" sz="1600" dirty="0" smtClean="0">
                <a:solidFill>
                  <a:schemeClr val="tx1"/>
                </a:solidFill>
                <a:latin typeface="Calibri" pitchFamily="34" charset="0"/>
              </a:rPr>
              <a:t>- Ordinul Ministrului Finanțelor nr. 72 din 24.05.2016 cu privire la aprobarea Documentației standard pentru realizarea achizițiilor publice de lucrări.</a:t>
            </a:r>
            <a:r>
              <a:rPr lang="ro-RO" sz="1600" i="1" dirty="0" smtClean="0">
                <a:solidFill>
                  <a:srgbClr val="002060"/>
                </a:solidFill>
                <a:latin typeface="Calibri" pitchFamily="34" charset="0"/>
              </a:rPr>
              <a:t/>
            </a:r>
            <a:br>
              <a:rPr lang="ro-RO" sz="1600" i="1" dirty="0" smtClean="0">
                <a:solidFill>
                  <a:srgbClr val="002060"/>
                </a:solidFill>
                <a:latin typeface="Calibri" pitchFamily="34" charset="0"/>
              </a:rPr>
            </a:br>
            <a:r>
              <a:rPr lang="ro-RO" sz="1600" b="1" i="1" dirty="0" smtClean="0">
                <a:solidFill>
                  <a:schemeClr val="tx1"/>
                </a:solidFill>
                <a:latin typeface="Calibri" pitchFamily="34" charset="0"/>
              </a:rPr>
              <a:t>Publicații:</a:t>
            </a:r>
            <a:r>
              <a:rPr lang="ro-RO" sz="1600" dirty="0" smtClean="0">
                <a:solidFill>
                  <a:schemeClr val="tx1"/>
                </a:solidFill>
                <a:latin typeface="Calibri" pitchFamily="34" charset="0"/>
                <a:cs typeface="Times New Roman" pitchFamily="18" charset="0"/>
              </a:rPr>
              <a:t/>
            </a:r>
            <a:br>
              <a:rPr lang="ro-RO" sz="1600" dirty="0" smtClean="0">
                <a:solidFill>
                  <a:schemeClr val="tx1"/>
                </a:solidFill>
                <a:latin typeface="Calibri" pitchFamily="34" charset="0"/>
                <a:cs typeface="Times New Roman" pitchFamily="18" charset="0"/>
              </a:rPr>
            </a:br>
            <a:r>
              <a:rPr lang="ro-RO" sz="1600" dirty="0" smtClean="0">
                <a:solidFill>
                  <a:schemeClr val="tx1"/>
                </a:solidFill>
                <a:latin typeface="Calibri" pitchFamily="34" charset="0"/>
              </a:rPr>
              <a:t>Ghidul achizițiilor publice pentru autoritățile contractante, Chișinău, 2017.</a:t>
            </a:r>
            <a:br>
              <a:rPr lang="ro-RO" sz="1600" dirty="0" smtClean="0">
                <a:solidFill>
                  <a:schemeClr val="tx1"/>
                </a:solidFill>
                <a:latin typeface="Calibri" pitchFamily="34" charset="0"/>
              </a:rPr>
            </a:br>
            <a:r>
              <a:rPr lang="ro-RO" sz="1600" b="1" i="1" dirty="0" smtClean="0">
                <a:solidFill>
                  <a:schemeClr val="tx1"/>
                </a:solidFill>
                <a:latin typeface="Calibri" pitchFamily="34" charset="0"/>
              </a:rPr>
              <a:t>Pagini web: </a:t>
            </a:r>
            <a:r>
              <a:rPr lang="ro-RO" sz="1600" dirty="0" smtClean="0">
                <a:solidFill>
                  <a:schemeClr val="tx1"/>
                </a:solidFill>
                <a:latin typeface="Calibri" pitchFamily="34" charset="0"/>
                <a:cs typeface="Times New Roman" pitchFamily="18" charset="0"/>
              </a:rPr>
              <a:t/>
            </a:r>
            <a:br>
              <a:rPr lang="ro-RO" sz="1600" dirty="0" smtClean="0">
                <a:solidFill>
                  <a:schemeClr val="tx1"/>
                </a:solidFill>
                <a:latin typeface="Calibri" pitchFamily="34" charset="0"/>
                <a:cs typeface="Times New Roman" pitchFamily="18" charset="0"/>
              </a:rPr>
            </a:br>
            <a:r>
              <a:rPr lang="ro-RO" sz="1600" dirty="0" smtClean="0">
                <a:solidFill>
                  <a:schemeClr val="tx1"/>
                </a:solidFill>
                <a:latin typeface="Calibri" pitchFamily="34" charset="0"/>
                <a:cs typeface="Times New Roman" pitchFamily="18" charset="0"/>
                <a:hlinkClick r:id="rId2"/>
              </a:rPr>
              <a:t>www.tender.gov.md</a:t>
            </a:r>
            <a:r>
              <a:rPr lang="ro-RO" sz="1600" dirty="0" smtClean="0">
                <a:solidFill>
                  <a:schemeClr val="tx1"/>
                </a:solidFill>
                <a:latin typeface="Calibri" pitchFamily="34" charset="0"/>
                <a:cs typeface="Times New Roman" pitchFamily="18" charset="0"/>
              </a:rPr>
              <a:t>; </a:t>
            </a:r>
            <a:br>
              <a:rPr lang="ro-RO" sz="1600" dirty="0" smtClean="0">
                <a:solidFill>
                  <a:schemeClr val="tx1"/>
                </a:solidFill>
                <a:latin typeface="Calibri" pitchFamily="34" charset="0"/>
                <a:cs typeface="Times New Roman" pitchFamily="18" charset="0"/>
              </a:rPr>
            </a:br>
            <a:r>
              <a:rPr lang="ro-RO" sz="1600" dirty="0" smtClean="0">
                <a:solidFill>
                  <a:schemeClr val="tx1"/>
                </a:solidFill>
                <a:latin typeface="Calibri" pitchFamily="34" charset="0"/>
                <a:cs typeface="Times New Roman" pitchFamily="18" charset="0"/>
                <a:hlinkClick r:id="rId3"/>
              </a:rPr>
              <a:t>www.ansc.md</a:t>
            </a:r>
            <a:r>
              <a:rPr lang="ro-RO" sz="1600" dirty="0" smtClean="0">
                <a:solidFill>
                  <a:schemeClr val="tx1"/>
                </a:solidFill>
                <a:latin typeface="Calibri" pitchFamily="34" charset="0"/>
                <a:cs typeface="Times New Roman" pitchFamily="18" charset="0"/>
              </a:rPr>
              <a:t> </a:t>
            </a:r>
            <a:br>
              <a:rPr lang="ro-RO" sz="1600" dirty="0" smtClean="0">
                <a:solidFill>
                  <a:schemeClr val="tx1"/>
                </a:solidFill>
                <a:latin typeface="Calibri" pitchFamily="34" charset="0"/>
                <a:cs typeface="Times New Roman" pitchFamily="18" charset="0"/>
              </a:rPr>
            </a:br>
            <a:endParaRPr lang="ro-RO" sz="1600" dirty="0">
              <a:solidFill>
                <a:schemeClr val="tx1"/>
              </a:solidFill>
              <a:latin typeface="Calibri" pitchFamily="34" charset="0"/>
              <a:cs typeface="Times New Roman" pitchFamily="18" charset="0"/>
            </a:endParaRPr>
          </a:p>
        </p:txBody>
      </p:sp>
      <p:pic>
        <p:nvPicPr>
          <p:cNvPr id="8" name="Picture 6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36426406"/>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Nadejda Tanasov</a:t>
            </a:r>
            <a:endParaRPr lang="de-DE" dirty="0"/>
          </a:p>
        </p:txBody>
      </p:sp>
      <p:sp>
        <p:nvSpPr>
          <p:cNvPr id="26" name="Прямоугольник 8"/>
          <p:cNvSpPr/>
          <p:nvPr/>
        </p:nvSpPr>
        <p:spPr>
          <a:xfrm>
            <a:off x="203200" y="1973943"/>
            <a:ext cx="8766629" cy="4462760"/>
          </a:xfrm>
          <a:prstGeom prst="rect">
            <a:avLst/>
          </a:prstGeom>
        </p:spPr>
        <p:txBody>
          <a:bodyPr wrap="square">
            <a:spAutoFit/>
          </a:bodyPr>
          <a:lstStyle/>
          <a:p>
            <a:pPr marL="457200" lvl="0" indent="-457200" algn="just">
              <a:spcBef>
                <a:spcPts val="600"/>
              </a:spcBef>
              <a:buFont typeface="+mj-lt"/>
              <a:buAutoNum type="alphaLcParenR" startAt="3"/>
            </a:pPr>
            <a:r>
              <a:rPr lang="ro-RO" b="0" dirty="0" smtClean="0">
                <a:solidFill>
                  <a:schemeClr val="tx1"/>
                </a:solidFill>
                <a:latin typeface="Calibri" pitchFamily="34" charset="0"/>
                <a:cs typeface="Times New Roman" pitchFamily="18" charset="0"/>
              </a:rPr>
              <a:t>a fost condamnat, în ultimii 3 ani, prin hotărârea definitivă a unei instanţe judecătoreşti, pentru o faptă care a adus atingere eticii profesionale sau pentru comiterea unei greşeli în materie profesională; </a:t>
            </a:r>
            <a:endParaRPr lang="ro-RO" b="0" i="1" dirty="0" smtClean="0">
              <a:solidFill>
                <a:schemeClr val="tx1"/>
              </a:solidFill>
              <a:latin typeface="Calibri" pitchFamily="34" charset="0"/>
              <a:cs typeface="Times New Roman" pitchFamily="18" charset="0"/>
            </a:endParaRPr>
          </a:p>
          <a:p>
            <a:pPr marL="457200" lvl="0" indent="-457200" algn="just">
              <a:spcBef>
                <a:spcPts val="600"/>
              </a:spcBef>
              <a:buFont typeface="+mj-lt"/>
              <a:buAutoNum type="alphaLcParenR" startAt="3"/>
            </a:pPr>
            <a:r>
              <a:rPr lang="ro-RO" b="0" dirty="0" smtClean="0">
                <a:solidFill>
                  <a:schemeClr val="tx1"/>
                </a:solidFill>
                <a:latin typeface="Calibri" pitchFamily="34" charset="0"/>
                <a:cs typeface="Times New Roman" pitchFamily="18" charset="0"/>
              </a:rPr>
              <a:t>a prezentat informaţii false sau nu a prezentat informaţiile solicitate de către AC în scopul demonstrării îndeplinirii criteriilor de calificare şi selecţie;</a:t>
            </a:r>
            <a:endParaRPr lang="ro-RO" b="0" i="1" dirty="0" smtClean="0">
              <a:solidFill>
                <a:schemeClr val="tx1"/>
              </a:solidFill>
              <a:latin typeface="Calibri" pitchFamily="34" charset="0"/>
              <a:cs typeface="Times New Roman" pitchFamily="18" charset="0"/>
            </a:endParaRPr>
          </a:p>
          <a:p>
            <a:pPr marL="457200" lvl="0" indent="-457200" algn="just">
              <a:spcBef>
                <a:spcPts val="600"/>
              </a:spcBef>
              <a:buFont typeface="+mj-lt"/>
              <a:buAutoNum type="alphaLcParenR" startAt="3"/>
            </a:pPr>
            <a:r>
              <a:rPr lang="ro-RO" b="0" dirty="0" smtClean="0">
                <a:solidFill>
                  <a:schemeClr val="tx1"/>
                </a:solidFill>
                <a:latin typeface="Calibri" pitchFamily="34" charset="0"/>
                <a:cs typeface="Times New Roman" pitchFamily="18" charset="0"/>
              </a:rPr>
              <a:t>este inclus în Lista de interdicţie a operatorilor economici.</a:t>
            </a:r>
          </a:p>
          <a:p>
            <a:pPr indent="536575" algn="just">
              <a:spcBef>
                <a:spcPts val="1200"/>
              </a:spcBef>
            </a:pPr>
            <a:r>
              <a:rPr lang="ro-RO" b="0" dirty="0" smtClean="0">
                <a:solidFill>
                  <a:schemeClr val="tx1"/>
                </a:solidFill>
                <a:latin typeface="Calibri" pitchFamily="34" charset="0"/>
                <a:cs typeface="Times New Roman" pitchFamily="18" charset="0"/>
              </a:rPr>
              <a:t>În cazul în care capacitatea economică şi financiară și/sau cea tehnică şi/sau profesională a ofertantului/candidatului este susţinută, pentru îndeplinirea unui contract, şi de o altă persoană, aceasta nu trebuie să se afle în niciuna dintre situaţiile mai sus prevăzute la pct. 1) şi 2), lit. a), c) şi d), care determină excluderea din procedura de atribuire.</a:t>
            </a:r>
            <a:endParaRPr lang="ro-RO" b="0" i="1" dirty="0" smtClean="0">
              <a:solidFill>
                <a:schemeClr val="tx1"/>
              </a:solidFill>
              <a:latin typeface="Calibri" pitchFamily="34" charset="0"/>
              <a:cs typeface="Times New Roman" pitchFamily="18" charset="0"/>
            </a:endParaRPr>
          </a:p>
        </p:txBody>
      </p:sp>
      <p:sp>
        <p:nvSpPr>
          <p:cNvPr id="11" name="Rectangle 10"/>
          <p:cNvSpPr/>
          <p:nvPr/>
        </p:nvSpPr>
        <p:spPr>
          <a:xfrm>
            <a:off x="0" y="1480457"/>
            <a:ext cx="9144000" cy="461665"/>
          </a:xfrm>
          <a:prstGeom prst="rect">
            <a:avLst/>
          </a:prstGeom>
        </p:spPr>
        <p:txBody>
          <a:bodyPr wrap="square">
            <a:spAutoFit/>
          </a:bodyPr>
          <a:lstStyle/>
          <a:p>
            <a:pPr lvl="0" algn="ctr"/>
            <a:r>
              <a:rPr lang="ro-RO" sz="2400" i="1" dirty="0" smtClean="0">
                <a:solidFill>
                  <a:schemeClr val="tx1"/>
                </a:solidFill>
                <a:latin typeface="Calibri" pitchFamily="34" charset="0"/>
                <a:cs typeface="Times New Roman" pitchFamily="18" charset="0"/>
              </a:rPr>
              <a:t>Situații de exludere din procedura de achiziție (2)</a:t>
            </a:r>
            <a:endParaRPr lang="ro-RO" sz="2400" i="1" dirty="0">
              <a:solidFill>
                <a:schemeClr val="tx1"/>
              </a:solidFill>
              <a:latin typeface="Calibri" pitchFamily="34" charset="0"/>
              <a:cs typeface="Times New Roman" pitchFamily="18"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ro-RO" dirty="0" smtClean="0"/>
              <a:t>Nadejda Tanasov</a:t>
            </a:r>
            <a:endParaRPr lang="de-DE" dirty="0"/>
          </a:p>
        </p:txBody>
      </p:sp>
      <p:sp>
        <p:nvSpPr>
          <p:cNvPr id="4" name="Date Placeholder 3"/>
          <p:cNvSpPr>
            <a:spLocks noGrp="1"/>
          </p:cNvSpPr>
          <p:nvPr>
            <p:ph type="dt" sz="half" idx="11"/>
          </p:nvPr>
        </p:nvSpPr>
        <p:spPr/>
        <p:txBody>
          <a:bodyPr/>
          <a:lstStyle/>
          <a:p>
            <a:endParaRPr lang="en-GB" noProof="0" dirty="0"/>
          </a:p>
        </p:txBody>
      </p:sp>
      <p:pic>
        <p:nvPicPr>
          <p:cNvPr id="8"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dirty="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sp>
        <p:nvSpPr>
          <p:cNvPr id="16" name="Inhaltsplatzhalter 8"/>
          <p:cNvSpPr txBox="1">
            <a:spLocks/>
          </p:cNvSpPr>
          <p:nvPr/>
        </p:nvSpPr>
        <p:spPr>
          <a:xfrm>
            <a:off x="551543" y="1620411"/>
            <a:ext cx="8202676" cy="2074863"/>
          </a:xfrm>
          <a:prstGeom prst="rect">
            <a:avLst/>
          </a:prstGeom>
        </p:spPr>
        <p:txBody>
          <a:bodyPr/>
          <a:lstStyle/>
          <a:p>
            <a:pPr algn="ctr">
              <a:spcAft>
                <a:spcPts val="600"/>
              </a:spcAft>
            </a:pPr>
            <a:endParaRPr lang="en-US" sz="2000" dirty="0">
              <a:solidFill>
                <a:srgbClr val="534B3E"/>
              </a:solidFill>
            </a:endParaRPr>
          </a:p>
          <a:p>
            <a:pPr algn="ctr">
              <a:spcAft>
                <a:spcPts val="600"/>
              </a:spcAft>
            </a:pPr>
            <a:endParaRPr lang="en-US" sz="2000" dirty="0">
              <a:solidFill>
                <a:schemeClr val="tx1"/>
              </a:solidFill>
            </a:endParaRPr>
          </a:p>
          <a:p>
            <a:pPr>
              <a:spcAft>
                <a:spcPts val="300"/>
              </a:spcAft>
            </a:pPr>
            <a:endParaRPr lang="ro-RO" sz="3200" dirty="0" smtClean="0">
              <a:solidFill>
                <a:schemeClr val="tx1"/>
              </a:solidFill>
              <a:latin typeface="Calibri" pitchFamily="34" charset="0"/>
            </a:endParaRPr>
          </a:p>
          <a:p>
            <a:pPr algn="ctr">
              <a:spcAft>
                <a:spcPts val="300"/>
              </a:spcAft>
            </a:pPr>
            <a:r>
              <a:rPr lang="ro-RO" sz="3200" dirty="0" smtClean="0">
                <a:solidFill>
                  <a:schemeClr val="tx1"/>
                </a:solidFill>
                <a:latin typeface="Calibri" pitchFamily="34" charset="0"/>
              </a:rPr>
              <a:t>Vă mulțumim pentru atenție</a:t>
            </a:r>
            <a:endParaRPr lang="en-GB" sz="3200" dirty="0">
              <a:solidFill>
                <a:schemeClr val="tx1"/>
              </a:solidFill>
              <a:latin typeface="Calibri" pitchFamily="34" charset="0"/>
            </a:endParaRPr>
          </a:p>
          <a:p>
            <a:endParaRPr lang="en-GB" sz="1000" dirty="0">
              <a:solidFill>
                <a:srgbClr val="534B3E"/>
              </a:solidFill>
            </a:endParaRPr>
          </a:p>
        </p:txBody>
      </p:sp>
      <p:sp>
        <p:nvSpPr>
          <p:cNvPr id="17" name="Textfeld 9"/>
          <p:cNvSpPr txBox="1">
            <a:spLocks noChangeArrowheads="1"/>
          </p:cNvSpPr>
          <p:nvPr/>
        </p:nvSpPr>
        <p:spPr bwMode="auto">
          <a:xfrm>
            <a:off x="427153" y="5399463"/>
            <a:ext cx="1371600" cy="215900"/>
          </a:xfrm>
          <a:prstGeom prst="rect">
            <a:avLst/>
          </a:prstGeom>
          <a:noFill/>
          <a:ln>
            <a:noFill/>
          </a:ln>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defRPr/>
            </a:pPr>
            <a:r>
              <a:rPr lang="ro-RO" sz="800" b="0" dirty="0" smtClean="0">
                <a:solidFill>
                  <a:schemeClr val="tx2">
                    <a:lumMod val="75000"/>
                  </a:schemeClr>
                </a:solidFill>
              </a:rPr>
              <a:t>Proiect co-finanțat de</a:t>
            </a:r>
            <a:endParaRPr lang="en-GB" sz="800" b="0" dirty="0">
              <a:solidFill>
                <a:schemeClr val="tx2">
                  <a:lumMod val="75000"/>
                </a:schemeClr>
              </a:solidFill>
            </a:endParaRPr>
          </a:p>
        </p:txBody>
      </p:sp>
      <p:pic>
        <p:nvPicPr>
          <p:cNvPr id="18" name="Picture 11" descr="F:\Branding\EU\jaune.jpg"/>
          <p:cNvPicPr>
            <a:picLocks noChangeAspect="1" noChangeArrowheads="1"/>
          </p:cNvPicPr>
          <p:nvPr/>
        </p:nvPicPr>
        <p:blipFill>
          <a:blip r:embed="rId7" cstate="print"/>
          <a:srcRect/>
          <a:stretch>
            <a:fillRect/>
          </a:stretch>
        </p:blipFill>
        <p:spPr bwMode="auto">
          <a:xfrm>
            <a:off x="491056" y="5624205"/>
            <a:ext cx="1365250" cy="927100"/>
          </a:xfrm>
          <a:prstGeom prst="rect">
            <a:avLst/>
          </a:prstGeom>
          <a:noFill/>
          <a:ln w="9525">
            <a:noFill/>
            <a:miter lim="800000"/>
            <a:headEnd/>
            <a:tailEnd/>
          </a:ln>
        </p:spPr>
      </p:pic>
      <p:pic>
        <p:nvPicPr>
          <p:cNvPr id="19" name="Picture 11" descr="H:\bn4.jpg"/>
          <p:cNvPicPr>
            <a:picLocks noChangeAspect="1" noChangeArrowheads="1"/>
          </p:cNvPicPr>
          <p:nvPr/>
        </p:nvPicPr>
        <p:blipFill>
          <a:blip r:embed="rId8" cstate="print"/>
          <a:srcRect/>
          <a:stretch>
            <a:fillRect/>
          </a:stretch>
        </p:blipFill>
        <p:spPr bwMode="auto">
          <a:xfrm>
            <a:off x="2046511" y="5590073"/>
            <a:ext cx="1016000" cy="1025525"/>
          </a:xfrm>
          <a:prstGeom prst="rect">
            <a:avLst/>
          </a:prstGeom>
          <a:noFill/>
          <a:ln w="9525">
            <a:noFill/>
            <a:miter lim="800000"/>
            <a:headEnd/>
            <a:tailEnd/>
          </a:ln>
        </p:spPr>
      </p:pic>
      <p:pic>
        <p:nvPicPr>
          <p:cNvPr id="20" name="Picture 1"/>
          <p:cNvPicPr>
            <a:picLocks noChangeAspect="1"/>
          </p:cNvPicPr>
          <p:nvPr/>
        </p:nvPicPr>
        <p:blipFill>
          <a:blip r:embed="rId9" cstate="print"/>
          <a:srcRect/>
          <a:stretch>
            <a:fillRect/>
          </a:stretch>
        </p:blipFill>
        <p:spPr bwMode="auto">
          <a:xfrm>
            <a:off x="5258991" y="5624205"/>
            <a:ext cx="1639887" cy="957262"/>
          </a:xfrm>
          <a:prstGeom prst="rect">
            <a:avLst/>
          </a:prstGeom>
          <a:noFill/>
          <a:ln w="9525">
            <a:noFill/>
            <a:miter lim="800000"/>
            <a:headEnd/>
            <a:tailEnd/>
          </a:ln>
        </p:spPr>
      </p:pic>
      <p:sp>
        <p:nvSpPr>
          <p:cNvPr id="21" name="Textfeld 9"/>
          <p:cNvSpPr txBox="1">
            <a:spLocks noChangeArrowheads="1"/>
          </p:cNvSpPr>
          <p:nvPr/>
        </p:nvSpPr>
        <p:spPr bwMode="auto">
          <a:xfrm>
            <a:off x="6898878" y="5383151"/>
            <a:ext cx="1147762" cy="214313"/>
          </a:xfrm>
          <a:prstGeom prst="rect">
            <a:avLst/>
          </a:prstGeom>
          <a:noFill/>
          <a:ln>
            <a:noFill/>
          </a:ln>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defRPr/>
            </a:pPr>
            <a:r>
              <a:rPr lang="ro-RO" sz="800" b="0" dirty="0" smtClean="0">
                <a:solidFill>
                  <a:schemeClr val="tx2">
                    <a:lumMod val="75000"/>
                  </a:schemeClr>
                </a:solidFill>
              </a:rPr>
              <a:t>In cooperare cu</a:t>
            </a:r>
            <a:endParaRPr lang="ro-RO" sz="800" b="0" dirty="0">
              <a:solidFill>
                <a:schemeClr val="tx2">
                  <a:lumMod val="75000"/>
                </a:schemeClr>
              </a:solidFill>
            </a:endParaRPr>
          </a:p>
        </p:txBody>
      </p:sp>
      <p:pic>
        <p:nvPicPr>
          <p:cNvPr id="22" name="Picture 21"/>
          <p:cNvPicPr/>
          <p:nvPr/>
        </p:nvPicPr>
        <p:blipFill>
          <a:blip r:embed="rId10" cstate="print">
            <a:extLst>
              <a:ext uri="{28A0092B-C50C-407E-A947-70E740481C1C}">
                <a14:useLocalDpi xmlns:a14="http://schemas.microsoft.com/office/drawing/2010/main" val="0"/>
              </a:ext>
            </a:extLst>
          </a:blip>
          <a:stretch>
            <a:fillRect/>
          </a:stretch>
        </p:blipFill>
        <p:spPr>
          <a:xfrm>
            <a:off x="7752045" y="5540701"/>
            <a:ext cx="1071880" cy="1071880"/>
          </a:xfrm>
          <a:prstGeom prst="rect">
            <a:avLst/>
          </a:prstGeom>
        </p:spPr>
      </p:pic>
      <p:pic>
        <p:nvPicPr>
          <p:cNvPr id="23" name="Picture 22" descr="D:\Users\Desktop\logotype.png"/>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252716" y="5818037"/>
            <a:ext cx="1958975" cy="569595"/>
          </a:xfrm>
          <a:prstGeom prst="rect">
            <a:avLst/>
          </a:prstGeom>
          <a:noFill/>
          <a:ln>
            <a:noFill/>
          </a:ln>
        </p:spPr>
      </p:pic>
      <p:sp>
        <p:nvSpPr>
          <p:cNvPr id="24" name="CasetăText 1"/>
          <p:cNvSpPr txBox="1"/>
          <p:nvPr/>
        </p:nvSpPr>
        <p:spPr>
          <a:xfrm>
            <a:off x="1856306" y="3145976"/>
            <a:ext cx="5361912" cy="1692771"/>
          </a:xfrm>
          <a:prstGeom prst="rect">
            <a:avLst/>
          </a:prstGeom>
          <a:noFill/>
        </p:spPr>
        <p:txBody>
          <a:bodyPr wrap="square" rtlCol="0">
            <a:spAutoFit/>
          </a:bodyPr>
          <a:lstStyle/>
          <a:p>
            <a:pPr algn="ctr"/>
            <a:endParaRPr lang="ro-RO" sz="1600" b="0" u="sng" dirty="0" smtClean="0">
              <a:solidFill>
                <a:schemeClr val="tx1"/>
              </a:solidFill>
              <a:latin typeface="Calibri" pitchFamily="34" charset="0"/>
            </a:endParaRPr>
          </a:p>
          <a:p>
            <a:pPr algn="ctr"/>
            <a:endParaRPr lang="ro-RO" sz="1600" b="0" dirty="0" smtClean="0">
              <a:solidFill>
                <a:schemeClr val="tx1"/>
              </a:solidFill>
              <a:latin typeface="Calibri" pitchFamily="34" charset="0"/>
            </a:endParaRPr>
          </a:p>
          <a:p>
            <a:pPr algn="ctr"/>
            <a:r>
              <a:rPr lang="ro-RO" sz="1600" b="0" dirty="0" smtClean="0">
                <a:solidFill>
                  <a:schemeClr val="tx1"/>
                </a:solidFill>
                <a:latin typeface="Calibri" pitchFamily="34" charset="0"/>
              </a:rPr>
              <a:t>Nadejda Tanasov</a:t>
            </a:r>
          </a:p>
          <a:p>
            <a:pPr algn="ctr"/>
            <a:r>
              <a:rPr lang="ro-RO" sz="1600" b="0" dirty="0" smtClean="0">
                <a:solidFill>
                  <a:schemeClr val="tx1"/>
                </a:solidFill>
                <a:latin typeface="Calibri" pitchFamily="34" charset="0"/>
              </a:rPr>
              <a:t>Agenția Achiziții Publice</a:t>
            </a:r>
            <a:endParaRPr lang="ro-RO" sz="1600" b="0" dirty="0">
              <a:solidFill>
                <a:schemeClr val="tx1"/>
              </a:solidFill>
              <a:latin typeface="Calibri" pitchFamily="34" charset="0"/>
            </a:endParaRPr>
          </a:p>
          <a:p>
            <a:pPr algn="ctr"/>
            <a:r>
              <a:rPr lang="ro-RO" sz="1600" b="0" u="sng" dirty="0" smtClean="0">
                <a:solidFill>
                  <a:schemeClr val="tx1"/>
                </a:solidFill>
                <a:latin typeface="Calibri" pitchFamily="34" charset="0"/>
                <a:hlinkClick r:id="rId12"/>
              </a:rPr>
              <a:t>nadejda.tanasov@tender.gov.md</a:t>
            </a:r>
            <a:r>
              <a:rPr lang="ro-RO" sz="1600" b="0" u="sng" dirty="0" smtClean="0">
                <a:solidFill>
                  <a:schemeClr val="tx1"/>
                </a:solidFill>
                <a:latin typeface="Calibri" pitchFamily="34" charset="0"/>
              </a:rPr>
              <a:t> </a:t>
            </a:r>
            <a:endParaRPr lang="ro-RO" sz="1600" b="0" dirty="0">
              <a:solidFill>
                <a:schemeClr val="tx1"/>
              </a:solidFill>
              <a:latin typeface="Calibri" pitchFamily="34" charset="0"/>
            </a:endParaRPr>
          </a:p>
          <a:p>
            <a:pPr algn="ctr"/>
            <a:r>
              <a:rPr lang="ro-RO" sz="1600" b="0" dirty="0" smtClean="0">
                <a:solidFill>
                  <a:schemeClr val="tx1"/>
                </a:solidFill>
                <a:latin typeface="Calibri" pitchFamily="34" charset="0"/>
              </a:rPr>
              <a:t>Telefon</a:t>
            </a:r>
            <a:r>
              <a:rPr lang="ro-RO" sz="1600" b="0" dirty="0">
                <a:solidFill>
                  <a:schemeClr val="tx1"/>
                </a:solidFill>
                <a:latin typeface="Calibri" pitchFamily="34" charset="0"/>
              </a:rPr>
              <a:t>: (022) </a:t>
            </a:r>
            <a:r>
              <a:rPr lang="ro-RO" sz="1600" b="0" dirty="0" smtClean="0">
                <a:solidFill>
                  <a:schemeClr val="tx1"/>
                </a:solidFill>
                <a:latin typeface="Calibri" pitchFamily="34" charset="0"/>
              </a:rPr>
              <a:t>73-88-22</a:t>
            </a:r>
            <a:endParaRPr lang="ro-RO" sz="1600" b="0" dirty="0">
              <a:solidFill>
                <a:schemeClr val="tx1"/>
              </a:solidFill>
              <a:latin typeface="Calibri" pitchFamily="34" charset="0"/>
            </a:endParaRPr>
          </a:p>
          <a:p>
            <a:pPr algn="ctr"/>
            <a:endParaRPr lang="ro-RO" sz="800" b="0" dirty="0">
              <a:solidFill>
                <a:schemeClr val="bg2">
                  <a:lumMod val="25000"/>
                </a:schemeClr>
              </a:solidFill>
              <a:latin typeface="+mn-lt"/>
            </a:endParaRPr>
          </a:p>
        </p:txBody>
      </p:sp>
      <p:pic>
        <p:nvPicPr>
          <p:cNvPr id="1027" name="Picture 3" descr="C:\Users\Nadia\Desktop\logo AAP mic.png"/>
          <p:cNvPicPr>
            <a:picLocks noChangeAspect="1" noChangeArrowheads="1"/>
          </p:cNvPicPr>
          <p:nvPr/>
        </p:nvPicPr>
        <p:blipFill>
          <a:blip r:embed="rId13" cstate="print"/>
          <a:srcRect/>
          <a:stretch>
            <a:fillRect/>
          </a:stretch>
        </p:blipFill>
        <p:spPr bwMode="auto">
          <a:xfrm>
            <a:off x="2830285" y="1654627"/>
            <a:ext cx="3419249" cy="673203"/>
          </a:xfrm>
          <a:prstGeom prst="rect">
            <a:avLst/>
          </a:prstGeom>
          <a:noFill/>
        </p:spPr>
      </p:pic>
    </p:spTree>
    <p:extLst>
      <p:ext uri="{BB962C8B-B14F-4D97-AF65-F5344CB8AC3E}">
        <p14:creationId xmlns:p14="http://schemas.microsoft.com/office/powerpoint/2010/main" val="1367373489"/>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Nadejda Tanasov</a:t>
            </a:r>
            <a:endParaRPr lang="de-DE" dirty="0"/>
          </a:p>
        </p:txBody>
      </p:sp>
      <p:sp>
        <p:nvSpPr>
          <p:cNvPr id="26" name="Прямоугольник 8"/>
          <p:cNvSpPr/>
          <p:nvPr/>
        </p:nvSpPr>
        <p:spPr>
          <a:xfrm>
            <a:off x="203200" y="2017486"/>
            <a:ext cx="8766629" cy="4093428"/>
          </a:xfrm>
          <a:prstGeom prst="rect">
            <a:avLst/>
          </a:prstGeom>
        </p:spPr>
        <p:txBody>
          <a:bodyPr wrap="square">
            <a:spAutoFit/>
          </a:bodyPr>
          <a:lstStyle/>
          <a:p>
            <a:pPr indent="449263" algn="just">
              <a:spcBef>
                <a:spcPts val="1200"/>
              </a:spcBef>
            </a:pPr>
            <a:r>
              <a:rPr lang="ro-RO" dirty="0" smtClean="0">
                <a:solidFill>
                  <a:schemeClr val="tx1"/>
                </a:solidFill>
                <a:latin typeface="Calibri" pitchFamily="34" charset="0"/>
              </a:rPr>
              <a:t>Interdicția de a depune mai multe oferte:</a:t>
            </a:r>
            <a:endParaRPr lang="ro-RO" i="1" dirty="0" smtClean="0">
              <a:solidFill>
                <a:schemeClr val="tx1"/>
              </a:solidFill>
              <a:latin typeface="Calibri" pitchFamily="34" charset="0"/>
            </a:endParaRPr>
          </a:p>
          <a:p>
            <a:pPr lvl="0" algn="just">
              <a:spcBef>
                <a:spcPts val="1200"/>
              </a:spcBef>
              <a:buFont typeface="Wingdings" pitchFamily="2" charset="2"/>
              <a:buChar char="Ø"/>
              <a:tabLst>
                <a:tab pos="449263" algn="l"/>
              </a:tabLst>
            </a:pPr>
            <a:r>
              <a:rPr lang="ro-RO" b="0" dirty="0" smtClean="0">
                <a:solidFill>
                  <a:schemeClr val="tx1"/>
                </a:solidFill>
                <a:latin typeface="Calibri" pitchFamily="34" charset="0"/>
              </a:rPr>
              <a:t> Ofertantul va depune doar </a:t>
            </a:r>
            <a:r>
              <a:rPr lang="ro-RO" dirty="0" smtClean="0">
                <a:solidFill>
                  <a:schemeClr val="tx1"/>
                </a:solidFill>
                <a:latin typeface="Calibri" pitchFamily="34" charset="0"/>
              </a:rPr>
              <a:t>o singură ofertă</a:t>
            </a:r>
            <a:r>
              <a:rPr lang="ro-RO" b="0" dirty="0" smtClean="0">
                <a:solidFill>
                  <a:schemeClr val="tx1"/>
                </a:solidFill>
                <a:latin typeface="Calibri" pitchFamily="34" charset="0"/>
              </a:rPr>
              <a:t>, individual sau în calitate de membru al asociației. </a:t>
            </a:r>
          </a:p>
          <a:p>
            <a:pPr lvl="0" algn="just">
              <a:spcBef>
                <a:spcPts val="1200"/>
              </a:spcBef>
              <a:buFont typeface="Wingdings" pitchFamily="2" charset="2"/>
              <a:buChar char="Ø"/>
              <a:tabLst>
                <a:tab pos="449263" algn="l"/>
              </a:tabLst>
            </a:pPr>
            <a:r>
              <a:rPr lang="ro-RO" dirty="0" smtClean="0">
                <a:solidFill>
                  <a:schemeClr val="tx1"/>
                </a:solidFill>
                <a:latin typeface="Calibri" pitchFamily="34" charset="0"/>
              </a:rPr>
              <a:t> </a:t>
            </a:r>
            <a:r>
              <a:rPr lang="ro-RO" b="0" dirty="0" smtClean="0">
                <a:solidFill>
                  <a:schemeClr val="tx1"/>
                </a:solidFill>
                <a:latin typeface="Calibri" pitchFamily="34" charset="0"/>
              </a:rPr>
              <a:t>Ofertanţii </a:t>
            </a:r>
            <a:r>
              <a:rPr lang="ro-RO" dirty="0" smtClean="0">
                <a:solidFill>
                  <a:schemeClr val="tx1"/>
                </a:solidFill>
                <a:latin typeface="Calibri" pitchFamily="34" charset="0"/>
              </a:rPr>
              <a:t>asociaţi </a:t>
            </a:r>
            <a:r>
              <a:rPr lang="ro-RO" b="0" dirty="0" smtClean="0">
                <a:solidFill>
                  <a:schemeClr val="tx1"/>
                </a:solidFill>
                <a:latin typeface="Calibri" pitchFamily="34" charset="0"/>
              </a:rPr>
              <a:t>nu au dreptul de a depune alte oferte, în mod individual, pe lângă oferta comună. </a:t>
            </a:r>
          </a:p>
          <a:p>
            <a:pPr lvl="0" algn="just">
              <a:spcBef>
                <a:spcPts val="1200"/>
              </a:spcBef>
              <a:buFont typeface="Wingdings" pitchFamily="2" charset="2"/>
              <a:buChar char="Ø"/>
              <a:tabLst>
                <a:tab pos="449263" algn="l"/>
              </a:tabLst>
            </a:pPr>
            <a:r>
              <a:rPr lang="ro-RO" b="0" dirty="0" smtClean="0">
                <a:solidFill>
                  <a:schemeClr val="tx1"/>
                </a:solidFill>
                <a:latin typeface="Calibri" pitchFamily="34" charset="0"/>
              </a:rPr>
              <a:t> Persoanele juridice nominalizate ca </a:t>
            </a:r>
            <a:r>
              <a:rPr lang="ro-RO" dirty="0" smtClean="0">
                <a:solidFill>
                  <a:schemeClr val="tx1"/>
                </a:solidFill>
                <a:latin typeface="Calibri" pitchFamily="34" charset="0"/>
              </a:rPr>
              <a:t>subcontractanţi</a:t>
            </a:r>
            <a:r>
              <a:rPr lang="ro-RO" b="0" dirty="0" smtClean="0">
                <a:solidFill>
                  <a:schemeClr val="tx1"/>
                </a:solidFill>
                <a:latin typeface="Calibri" pitchFamily="34" charset="0"/>
              </a:rPr>
              <a:t> în cadrul uneia sau mai multor oferte nu au dreptul de a depune oferta în nume propriu sau în asociere. </a:t>
            </a:r>
            <a:endParaRPr lang="ro-RO" b="0" i="1" dirty="0" smtClean="0">
              <a:solidFill>
                <a:schemeClr val="tx1"/>
              </a:solidFill>
              <a:latin typeface="Calibri" pitchFamily="34" charset="0"/>
            </a:endParaRPr>
          </a:p>
          <a:p>
            <a:pPr lvl="0" algn="just">
              <a:spcBef>
                <a:spcPts val="1200"/>
              </a:spcBef>
              <a:buFont typeface="Wingdings" pitchFamily="2" charset="2"/>
              <a:buChar char="Ø"/>
              <a:tabLst>
                <a:tab pos="449263" algn="l"/>
              </a:tabLst>
            </a:pPr>
            <a:r>
              <a:rPr lang="ro-RO" dirty="0" smtClean="0">
                <a:solidFill>
                  <a:schemeClr val="tx1"/>
                </a:solidFill>
                <a:latin typeface="Calibri" pitchFamily="34" charset="0"/>
              </a:rPr>
              <a:t> Ofertele alternative </a:t>
            </a:r>
            <a:r>
              <a:rPr lang="ro-RO" b="0" dirty="0" smtClean="0">
                <a:solidFill>
                  <a:schemeClr val="tx1"/>
                </a:solidFill>
                <a:latin typeface="Calibri" pitchFamily="34" charset="0"/>
              </a:rPr>
              <a:t>nu vor fi acceptate, cu excepţia cazurilor în care acest lucru este permis în documentația de atribuire.</a:t>
            </a:r>
            <a:endParaRPr lang="ro-RO" b="0" i="1" dirty="0">
              <a:solidFill>
                <a:schemeClr val="tx1"/>
              </a:solidFill>
              <a:latin typeface="Calibri" pitchFamily="34" charset="0"/>
            </a:endParaRPr>
          </a:p>
        </p:txBody>
      </p:sp>
      <p:sp>
        <p:nvSpPr>
          <p:cNvPr id="11" name="Rectangle 10"/>
          <p:cNvSpPr/>
          <p:nvPr/>
        </p:nvSpPr>
        <p:spPr>
          <a:xfrm>
            <a:off x="0" y="1480457"/>
            <a:ext cx="9144000" cy="461665"/>
          </a:xfrm>
          <a:prstGeom prst="rect">
            <a:avLst/>
          </a:prstGeom>
        </p:spPr>
        <p:txBody>
          <a:bodyPr wrap="square">
            <a:spAutoFit/>
          </a:bodyPr>
          <a:lstStyle/>
          <a:p>
            <a:pPr lvl="0" algn="ctr"/>
            <a:r>
              <a:rPr lang="ro-RO" sz="2400" i="1" dirty="0" smtClean="0">
                <a:solidFill>
                  <a:schemeClr val="tx1"/>
                </a:solidFill>
                <a:latin typeface="Calibri" pitchFamily="34" charset="0"/>
                <a:cs typeface="Times New Roman" pitchFamily="18" charset="0"/>
              </a:rPr>
              <a:t>Situații de exludere din procedura de achiziție (3)</a:t>
            </a:r>
            <a:endParaRPr lang="ro-RO" sz="2400" i="1" dirty="0">
              <a:solidFill>
                <a:schemeClr val="tx1"/>
              </a:solidFill>
              <a:latin typeface="Calibri" pitchFamily="34" charset="0"/>
              <a:cs typeface="Times New Roman" pitchFamily="18"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Nadejda Tanasov</a:t>
            </a:r>
            <a:endParaRPr lang="de-DE" dirty="0"/>
          </a:p>
        </p:txBody>
      </p:sp>
      <p:sp>
        <p:nvSpPr>
          <p:cNvPr id="26" name="Прямоугольник 8"/>
          <p:cNvSpPr/>
          <p:nvPr/>
        </p:nvSpPr>
        <p:spPr>
          <a:xfrm>
            <a:off x="203200" y="2017486"/>
            <a:ext cx="8766629" cy="4170372"/>
          </a:xfrm>
          <a:prstGeom prst="rect">
            <a:avLst/>
          </a:prstGeom>
        </p:spPr>
        <p:txBody>
          <a:bodyPr wrap="square">
            <a:spAutoFit/>
          </a:bodyPr>
          <a:lstStyle/>
          <a:p>
            <a:pPr indent="536575" algn="just">
              <a:spcBef>
                <a:spcPts val="1200"/>
              </a:spcBef>
            </a:pPr>
            <a:r>
              <a:rPr lang="ro-RO" b="0" dirty="0" smtClean="0">
                <a:solidFill>
                  <a:schemeClr val="tx1"/>
                </a:solidFill>
                <a:latin typeface="Calibri" pitchFamily="34" charset="0"/>
              </a:rPr>
              <a:t>AC </a:t>
            </a:r>
            <a:r>
              <a:rPr lang="ro-RO" dirty="0" smtClean="0">
                <a:solidFill>
                  <a:schemeClr val="tx1"/>
                </a:solidFill>
                <a:latin typeface="Calibri" pitchFamily="34" charset="0"/>
              </a:rPr>
              <a:t>nu acceptă </a:t>
            </a:r>
            <a:r>
              <a:rPr lang="ro-RO" b="0" dirty="0" smtClean="0">
                <a:solidFill>
                  <a:schemeClr val="tx1"/>
                </a:solidFill>
                <a:latin typeface="Calibri" pitchFamily="34" charset="0"/>
              </a:rPr>
              <a:t>oferta în următoarele </a:t>
            </a:r>
            <a:r>
              <a:rPr lang="ro-RO" dirty="0" smtClean="0">
                <a:solidFill>
                  <a:schemeClr val="tx1"/>
                </a:solidFill>
                <a:latin typeface="Calibri" pitchFamily="34" charset="0"/>
              </a:rPr>
              <a:t>cazuri</a:t>
            </a:r>
            <a:r>
              <a:rPr lang="ro-RO" b="0" dirty="0" smtClean="0">
                <a:solidFill>
                  <a:schemeClr val="tx1"/>
                </a:solidFill>
                <a:latin typeface="Calibri" pitchFamily="34" charset="0"/>
              </a:rPr>
              <a:t>: </a:t>
            </a:r>
            <a:endParaRPr lang="ro-RO" b="0" i="1" dirty="0" smtClean="0">
              <a:solidFill>
                <a:schemeClr val="tx1"/>
              </a:solidFill>
              <a:latin typeface="Calibri" pitchFamily="34" charset="0"/>
            </a:endParaRPr>
          </a:p>
          <a:p>
            <a:pPr marL="457200" lvl="0" indent="-457200" algn="just">
              <a:spcBef>
                <a:spcPts val="600"/>
              </a:spcBef>
              <a:buFont typeface="+mj-lt"/>
              <a:buAutoNum type="arabicPeriod"/>
            </a:pPr>
            <a:r>
              <a:rPr lang="ro-RO" b="0" dirty="0" smtClean="0">
                <a:solidFill>
                  <a:schemeClr val="tx1"/>
                </a:solidFill>
                <a:latin typeface="Calibri" pitchFamily="34" charset="0"/>
              </a:rPr>
              <a:t>ofertantul nu îndeplinește cerinţele de calificare; </a:t>
            </a:r>
            <a:endParaRPr lang="ro-RO" b="0" i="1" dirty="0" smtClean="0">
              <a:solidFill>
                <a:schemeClr val="tx1"/>
              </a:solidFill>
              <a:latin typeface="Calibri" pitchFamily="34" charset="0"/>
            </a:endParaRPr>
          </a:p>
          <a:p>
            <a:pPr marL="457200" lvl="0" indent="-457200" algn="just">
              <a:spcBef>
                <a:spcPts val="600"/>
              </a:spcBef>
              <a:buFont typeface="+mj-lt"/>
              <a:buAutoNum type="arabicPeriod"/>
            </a:pPr>
            <a:r>
              <a:rPr lang="ro-RO" b="0" dirty="0" smtClean="0">
                <a:solidFill>
                  <a:schemeClr val="tx1"/>
                </a:solidFill>
                <a:latin typeface="Calibri" pitchFamily="34" charset="0"/>
              </a:rPr>
              <a:t>ofertantul nu acceptă corectarea unei greşeli aritmetice; </a:t>
            </a:r>
            <a:endParaRPr lang="ro-RO" b="0" i="1" dirty="0" smtClean="0">
              <a:solidFill>
                <a:schemeClr val="tx1"/>
              </a:solidFill>
              <a:latin typeface="Calibri" pitchFamily="34" charset="0"/>
            </a:endParaRPr>
          </a:p>
          <a:p>
            <a:pPr marL="457200" lvl="0" indent="-457200" algn="just">
              <a:spcBef>
                <a:spcPts val="600"/>
              </a:spcBef>
              <a:buFont typeface="+mj-lt"/>
              <a:buAutoNum type="arabicPeriod"/>
            </a:pPr>
            <a:r>
              <a:rPr lang="ro-RO" b="0" dirty="0" smtClean="0">
                <a:solidFill>
                  <a:schemeClr val="tx1"/>
                </a:solidFill>
                <a:latin typeface="Calibri" pitchFamily="34" charset="0"/>
              </a:rPr>
              <a:t>oferta nu corespunde cerinţelor expuse în documentația de atribuire;</a:t>
            </a:r>
            <a:endParaRPr lang="ro-RO" b="0" i="1" dirty="0" smtClean="0">
              <a:solidFill>
                <a:schemeClr val="tx1"/>
              </a:solidFill>
              <a:latin typeface="Calibri" pitchFamily="34" charset="0"/>
            </a:endParaRPr>
          </a:p>
          <a:p>
            <a:pPr marL="457200" lvl="0" indent="-457200" algn="just">
              <a:spcBef>
                <a:spcPts val="600"/>
              </a:spcBef>
              <a:buFont typeface="+mj-lt"/>
              <a:buAutoNum type="arabicPeriod"/>
            </a:pPr>
            <a:r>
              <a:rPr lang="ro-RO" b="0" dirty="0" smtClean="0">
                <a:solidFill>
                  <a:schemeClr val="tx1"/>
                </a:solidFill>
                <a:latin typeface="Calibri" pitchFamily="34" charset="0"/>
              </a:rPr>
              <a:t>oferta financiară nu are un preţ fixat;</a:t>
            </a:r>
            <a:endParaRPr lang="ro-RO" b="0" i="1" dirty="0" smtClean="0">
              <a:solidFill>
                <a:schemeClr val="tx1"/>
              </a:solidFill>
              <a:latin typeface="Calibri" pitchFamily="34" charset="0"/>
            </a:endParaRPr>
          </a:p>
          <a:p>
            <a:pPr marL="457200" lvl="0" indent="-457200" algn="just">
              <a:spcBef>
                <a:spcPts val="600"/>
              </a:spcBef>
              <a:buFont typeface="+mj-lt"/>
              <a:buAutoNum type="arabicPeriod"/>
            </a:pPr>
            <a:r>
              <a:rPr lang="ro-RO" b="0" dirty="0" smtClean="0">
                <a:solidFill>
                  <a:schemeClr val="tx1"/>
                </a:solidFill>
                <a:latin typeface="Calibri" pitchFamily="34" charset="0"/>
              </a:rPr>
              <a:t>oferta este anormal de scăzută potrivit art. 66 al Legii privind achizițiile publice;</a:t>
            </a:r>
            <a:endParaRPr lang="ro-RO" b="0" i="1" dirty="0" smtClean="0">
              <a:solidFill>
                <a:schemeClr val="tx1"/>
              </a:solidFill>
              <a:latin typeface="Calibri" pitchFamily="34" charset="0"/>
            </a:endParaRPr>
          </a:p>
          <a:p>
            <a:pPr marL="457200" lvl="0" indent="-457200" algn="just">
              <a:spcBef>
                <a:spcPts val="600"/>
              </a:spcBef>
              <a:buFont typeface="+mj-lt"/>
              <a:buAutoNum type="arabicPeriod"/>
            </a:pPr>
            <a:r>
              <a:rPr lang="ro-RO" b="0" dirty="0" smtClean="0">
                <a:solidFill>
                  <a:schemeClr val="tx1"/>
                </a:solidFill>
                <a:latin typeface="Calibri" pitchFamily="34" charset="0"/>
              </a:rPr>
              <a:t>s-a constatat comiterea unor acte de corupere.</a:t>
            </a:r>
          </a:p>
          <a:p>
            <a:pPr marL="7938" indent="528638" algn="just">
              <a:spcBef>
                <a:spcPts val="1800"/>
              </a:spcBef>
            </a:pPr>
            <a:r>
              <a:rPr lang="ro-RO" b="0" dirty="0" smtClean="0">
                <a:solidFill>
                  <a:schemeClr val="tx1"/>
                </a:solidFill>
                <a:latin typeface="Calibri" pitchFamily="34" charset="0"/>
              </a:rPr>
              <a:t>În cazul în care în cadrul procedurii se atribuie contracte pe loturi, situaţiile de excludere vor fi analizate pe fiecare lot în parte.</a:t>
            </a:r>
          </a:p>
        </p:txBody>
      </p:sp>
      <p:sp>
        <p:nvSpPr>
          <p:cNvPr id="11" name="Rectangle 10"/>
          <p:cNvSpPr/>
          <p:nvPr/>
        </p:nvSpPr>
        <p:spPr>
          <a:xfrm>
            <a:off x="0" y="1480457"/>
            <a:ext cx="9144000" cy="461665"/>
          </a:xfrm>
          <a:prstGeom prst="rect">
            <a:avLst/>
          </a:prstGeom>
        </p:spPr>
        <p:txBody>
          <a:bodyPr wrap="square">
            <a:spAutoFit/>
          </a:bodyPr>
          <a:lstStyle/>
          <a:p>
            <a:pPr lvl="0" algn="ctr"/>
            <a:r>
              <a:rPr lang="ro-RO" sz="2400" i="1" dirty="0" smtClean="0">
                <a:solidFill>
                  <a:schemeClr val="tx1"/>
                </a:solidFill>
                <a:latin typeface="Calibri" pitchFamily="34" charset="0"/>
                <a:cs typeface="Times New Roman" pitchFamily="18" charset="0"/>
              </a:rPr>
              <a:t>Situații de exludere din procedura de achiziție (4)</a:t>
            </a:r>
            <a:endParaRPr lang="ro-RO" sz="2400" i="1" dirty="0">
              <a:solidFill>
                <a:schemeClr val="tx1"/>
              </a:solidFill>
              <a:latin typeface="Calibri" pitchFamily="34" charset="0"/>
              <a:cs typeface="Times New Roman" pitchFamily="18"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Nadejda Tanasov</a:t>
            </a:r>
            <a:endParaRPr lang="de-DE" dirty="0"/>
          </a:p>
        </p:txBody>
      </p:sp>
      <p:graphicFrame>
        <p:nvGraphicFramePr>
          <p:cNvPr id="12" name="Diagram 11"/>
          <p:cNvGraphicFramePr/>
          <p:nvPr/>
        </p:nvGraphicFramePr>
        <p:xfrm>
          <a:off x="1230604" y="1683657"/>
          <a:ext cx="6552728" cy="480096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8565" y="337831"/>
            <a:ext cx="718557" cy="71855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Description: C:\Users\Stela\Desktop\Logou nou UTM\Logo_inscript_horizontal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3410" y="364946"/>
            <a:ext cx="2226253" cy="5584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f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768" y="231642"/>
            <a:ext cx="858817" cy="8588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ifcaac_logo0200px"/>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6384" y="200049"/>
            <a:ext cx="836721" cy="83672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852" y="8376"/>
            <a:ext cx="1631950" cy="1247775"/>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9"/>
          <p:cNvSpPr>
            <a:spLocks noChangeArrowheads="1"/>
          </p:cNvSpPr>
          <p:nvPr/>
        </p:nvSpPr>
        <p:spPr bwMode="auto">
          <a:xfrm>
            <a:off x="1163782" y="1040180"/>
            <a:ext cx="7162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ro-RO" altLang="ro-RO" sz="4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INSTITUTUL DE FORMARE CONTINUĂ ÎN DOMENIUL ALIMENTĂRII CU APĂ ŞI CANALIZĂRII</a:t>
            </a:r>
            <a:endParaRPr kumimoji="0" lang="ro-RO" altLang="ro-RO" sz="8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o-RO" altLang="ro-RO" sz="900" b="0" i="0" u="none" strike="noStrike" cap="none" normalizeH="0" baseline="0" smtClean="0">
                <a:ln>
                  <a:noFill/>
                </a:ln>
                <a:solidFill>
                  <a:srgbClr val="A6A6A6"/>
                </a:solidFill>
                <a:effectLst/>
                <a:latin typeface="Arial" panose="020B0604020202020204" pitchFamily="34" charset="0"/>
                <a:ea typeface="Calibri" panose="020F0502020204030204" pitchFamily="34" charset="0"/>
                <a:cs typeface="Calibri" panose="020F0502020204030204" pitchFamily="34" charset="0"/>
              </a:rPr>
              <a:t>PENTRU MEMBRII ASOCIAȚIEI „MOLDOVA APĂ-CANAL”</a:t>
            </a:r>
            <a:endParaRPr kumimoji="0" lang="ro-RO" altLang="ro-RO" sz="1800" b="0" i="0" u="none" strike="noStrike" cap="none" normalizeH="0" baseline="0" smtClean="0">
              <a:ln>
                <a:noFill/>
              </a:ln>
              <a:solidFill>
                <a:schemeClr val="tx1"/>
              </a:solidFill>
              <a:effectLst/>
              <a:latin typeface="Arial" panose="020B0604020202020204" pitchFamily="34" charset="0"/>
            </a:endParaRPr>
          </a:p>
        </p:txBody>
      </p:sp>
      <p:sp>
        <p:nvSpPr>
          <p:cNvPr id="30" name="Footer Placeholder 2"/>
          <p:cNvSpPr>
            <a:spLocks noGrp="1"/>
          </p:cNvSpPr>
          <p:nvPr>
            <p:ph type="ftr" sz="quarter" idx="10"/>
          </p:nvPr>
        </p:nvSpPr>
        <p:spPr>
          <a:xfrm>
            <a:off x="2862776" y="6581001"/>
            <a:ext cx="3418449" cy="246221"/>
          </a:xfrm>
        </p:spPr>
        <p:txBody>
          <a:bodyPr/>
          <a:lstStyle/>
          <a:p>
            <a:r>
              <a:rPr lang="ro-RO" dirty="0" smtClean="0"/>
              <a:t>Nadejda Tanasov</a:t>
            </a:r>
            <a:endParaRPr lang="de-DE" dirty="0"/>
          </a:p>
        </p:txBody>
      </p:sp>
      <p:sp>
        <p:nvSpPr>
          <p:cNvPr id="26" name="Прямоугольник 8"/>
          <p:cNvSpPr/>
          <p:nvPr/>
        </p:nvSpPr>
        <p:spPr>
          <a:xfrm>
            <a:off x="203200" y="1915886"/>
            <a:ext cx="8766629" cy="4093428"/>
          </a:xfrm>
          <a:prstGeom prst="rect">
            <a:avLst/>
          </a:prstGeom>
        </p:spPr>
        <p:txBody>
          <a:bodyPr wrap="square">
            <a:spAutoFit/>
          </a:bodyPr>
          <a:lstStyle/>
          <a:p>
            <a:pPr indent="536575" algn="just">
              <a:spcBef>
                <a:spcPts val="1200"/>
              </a:spcBef>
            </a:pPr>
            <a:r>
              <a:rPr lang="ro-RO" b="0" dirty="0" smtClean="0">
                <a:solidFill>
                  <a:schemeClr val="tx1"/>
                </a:solidFill>
                <a:latin typeface="Calibri" pitchFamily="34" charset="0"/>
              </a:rPr>
              <a:t>Comunicarea se realizează în scris, nu mai tîrziu de </a:t>
            </a:r>
            <a:r>
              <a:rPr lang="ro-RO" dirty="0" smtClean="0">
                <a:solidFill>
                  <a:schemeClr val="tx1"/>
                </a:solidFill>
                <a:latin typeface="Calibri" pitchFamily="34" charset="0"/>
              </a:rPr>
              <a:t>3 zile lucrătoare </a:t>
            </a:r>
            <a:r>
              <a:rPr lang="ro-RO" b="0" dirty="0" smtClean="0">
                <a:solidFill>
                  <a:schemeClr val="tx1"/>
                </a:solidFill>
                <a:latin typeface="Calibri" pitchFamily="34" charset="0"/>
              </a:rPr>
              <a:t>de la emiterea deciziei grupului de lucru.</a:t>
            </a:r>
          </a:p>
          <a:p>
            <a:pPr algn="just">
              <a:spcBef>
                <a:spcPts val="1200"/>
              </a:spcBef>
            </a:pPr>
            <a:r>
              <a:rPr lang="ro-RO" b="0" dirty="0" smtClean="0">
                <a:solidFill>
                  <a:schemeClr val="tx1"/>
                </a:solidFill>
                <a:latin typeface="Calibri" pitchFamily="34" charset="0"/>
              </a:rPr>
              <a:t>În cadrul comunicării, autoritatea contractantă are obligația de a informa:</a:t>
            </a:r>
            <a:endParaRPr lang="ro-RO" b="0" i="1" dirty="0" smtClean="0">
              <a:solidFill>
                <a:schemeClr val="tx1"/>
              </a:solidFill>
              <a:latin typeface="Calibri" pitchFamily="34" charset="0"/>
            </a:endParaRPr>
          </a:p>
          <a:p>
            <a:pPr marL="457200" lvl="0" indent="-457200" algn="just">
              <a:spcBef>
                <a:spcPts val="1200"/>
              </a:spcBef>
              <a:buFont typeface="Wingdings" pitchFamily="2" charset="2"/>
              <a:buChar char="ü"/>
            </a:pPr>
            <a:r>
              <a:rPr lang="ro-RO" dirty="0" smtClean="0">
                <a:solidFill>
                  <a:schemeClr val="tx1"/>
                </a:solidFill>
                <a:latin typeface="Calibri" pitchFamily="34" charset="0"/>
              </a:rPr>
              <a:t>ofertantul câştigător</a:t>
            </a:r>
            <a:r>
              <a:rPr lang="ro-RO" b="0" dirty="0" smtClean="0">
                <a:solidFill>
                  <a:schemeClr val="tx1"/>
                </a:solidFill>
                <a:latin typeface="Calibri" pitchFamily="34" charset="0"/>
              </a:rPr>
              <a:t> sau </a:t>
            </a:r>
            <a:r>
              <a:rPr lang="ro-RO" dirty="0" smtClean="0">
                <a:solidFill>
                  <a:schemeClr val="tx1"/>
                </a:solidFill>
                <a:latin typeface="Calibri" pitchFamily="34" charset="0"/>
              </a:rPr>
              <a:t>candidatul acceptat </a:t>
            </a:r>
            <a:r>
              <a:rPr lang="ro-RO" b="0" dirty="0" smtClean="0">
                <a:solidFill>
                  <a:schemeClr val="tx1"/>
                </a:solidFill>
                <a:latin typeface="Calibri" pitchFamily="34" charset="0"/>
              </a:rPr>
              <a:t>cu privire la acceptarea ofertei sau a candidaturii prezentate;</a:t>
            </a:r>
            <a:endParaRPr lang="ro-RO" b="0" i="1" dirty="0" smtClean="0">
              <a:solidFill>
                <a:schemeClr val="tx1"/>
              </a:solidFill>
              <a:latin typeface="Calibri" pitchFamily="34" charset="0"/>
            </a:endParaRPr>
          </a:p>
          <a:p>
            <a:pPr marL="457200" lvl="0" indent="-457200" algn="just">
              <a:spcBef>
                <a:spcPts val="1200"/>
              </a:spcBef>
              <a:buFont typeface="Wingdings" pitchFamily="2" charset="2"/>
              <a:buChar char="ü"/>
            </a:pPr>
            <a:r>
              <a:rPr lang="ro-RO" b="0" dirty="0" smtClean="0">
                <a:solidFill>
                  <a:schemeClr val="tx1"/>
                </a:solidFill>
                <a:latin typeface="Calibri" pitchFamily="34" charset="0"/>
              </a:rPr>
              <a:t>ofertanţii/candidaţii care au fost </a:t>
            </a:r>
            <a:r>
              <a:rPr lang="ro-RO" dirty="0" smtClean="0">
                <a:solidFill>
                  <a:schemeClr val="tx1"/>
                </a:solidFill>
                <a:latin typeface="Calibri" pitchFamily="34" charset="0"/>
              </a:rPr>
              <a:t>respinşi</a:t>
            </a:r>
            <a:r>
              <a:rPr lang="ro-RO" b="0" dirty="0" smtClean="0">
                <a:solidFill>
                  <a:schemeClr val="tx1"/>
                </a:solidFill>
                <a:latin typeface="Calibri" pitchFamily="34" charset="0"/>
              </a:rPr>
              <a:t> sau a căror ofertă sau candidatură </a:t>
            </a:r>
            <a:r>
              <a:rPr lang="ro-RO" dirty="0" smtClean="0">
                <a:solidFill>
                  <a:schemeClr val="tx1"/>
                </a:solidFill>
                <a:latin typeface="Calibri" pitchFamily="34" charset="0"/>
              </a:rPr>
              <a:t>nu a fost declarată câştigătoare/acceptată </a:t>
            </a:r>
            <a:r>
              <a:rPr lang="ro-RO" b="0" dirty="0" smtClean="0">
                <a:solidFill>
                  <a:schemeClr val="tx1"/>
                </a:solidFill>
                <a:latin typeface="Calibri" pitchFamily="34" charset="0"/>
              </a:rPr>
              <a:t>despre motivele care au stat la baza deciziei respective după cum urmează: </a:t>
            </a:r>
            <a:endParaRPr lang="ro-RO" b="0" i="1" dirty="0" smtClean="0">
              <a:solidFill>
                <a:schemeClr val="tx1"/>
              </a:solidFill>
              <a:latin typeface="Calibri" pitchFamily="34" charset="0"/>
            </a:endParaRPr>
          </a:p>
          <a:p>
            <a:pPr marL="457200" lvl="0" indent="442913" algn="just">
              <a:spcBef>
                <a:spcPts val="1200"/>
              </a:spcBef>
              <a:buFont typeface="+mj-lt"/>
              <a:buAutoNum type="alphaLcParenR"/>
            </a:pPr>
            <a:r>
              <a:rPr lang="ro-RO" dirty="0" smtClean="0">
                <a:solidFill>
                  <a:schemeClr val="tx1"/>
                </a:solidFill>
                <a:latin typeface="Calibri" pitchFamily="34" charset="0"/>
              </a:rPr>
              <a:t>fiecărui candidat respins </a:t>
            </a:r>
            <a:r>
              <a:rPr lang="ro-RO" b="0" dirty="0" smtClean="0">
                <a:solidFill>
                  <a:schemeClr val="tx1"/>
                </a:solidFill>
                <a:latin typeface="Calibri" pitchFamily="34" charset="0"/>
              </a:rPr>
              <a:t>– motivele concrete care au stat la baza deciziei de respingere a candidaturii sale; </a:t>
            </a:r>
            <a:endParaRPr lang="ro-RO" b="0" i="1" dirty="0" smtClean="0">
              <a:solidFill>
                <a:schemeClr val="tx1"/>
              </a:solidFill>
              <a:latin typeface="Calibri" pitchFamily="34" charset="0"/>
            </a:endParaRPr>
          </a:p>
        </p:txBody>
      </p:sp>
      <p:sp>
        <p:nvSpPr>
          <p:cNvPr id="11" name="Rectangle 10"/>
          <p:cNvSpPr/>
          <p:nvPr/>
        </p:nvSpPr>
        <p:spPr>
          <a:xfrm>
            <a:off x="0" y="1480457"/>
            <a:ext cx="9144000" cy="461665"/>
          </a:xfrm>
          <a:prstGeom prst="rect">
            <a:avLst/>
          </a:prstGeom>
        </p:spPr>
        <p:txBody>
          <a:bodyPr wrap="square">
            <a:spAutoFit/>
          </a:bodyPr>
          <a:lstStyle/>
          <a:p>
            <a:pPr lvl="0" algn="ctr"/>
            <a:r>
              <a:rPr lang="ro-RO" sz="2400" i="1" dirty="0" smtClean="0">
                <a:solidFill>
                  <a:schemeClr val="tx1"/>
                </a:solidFill>
                <a:latin typeface="Calibri" pitchFamily="34" charset="0"/>
                <a:cs typeface="Times New Roman" pitchFamily="18" charset="0"/>
              </a:rPr>
              <a:t>Comunicarea privind decizia grupului de lucru (1)</a:t>
            </a:r>
            <a:endParaRPr lang="ro-RO" sz="2400" i="1" dirty="0">
              <a:solidFill>
                <a:schemeClr val="tx1"/>
              </a:solidFill>
              <a:latin typeface="Calibri" pitchFamily="34" charset="0"/>
              <a:cs typeface="Times New Roman" pitchFamily="18" charset="0"/>
            </a:endParaRPr>
          </a:p>
        </p:txBody>
      </p:sp>
    </p:spTree>
    <p:extLst>
      <p:ext uri="{BB962C8B-B14F-4D97-AF65-F5344CB8AC3E}">
        <p14:creationId xmlns:p14="http://schemas.microsoft.com/office/powerpoint/2010/main" val="657478004"/>
      </p:ext>
    </p:extLst>
  </p:cSld>
  <p:clrMapOvr>
    <a:masterClrMapping/>
  </p:clrMapOvr>
  <p:timing>
    <p:tnLst>
      <p:par>
        <p:cTn id="1" dur="indefinite" restart="never" nodeType="tmRoot"/>
      </p:par>
    </p:tnLst>
  </p:timing>
</p:sld>
</file>

<file path=ppt/theme/theme1.xml><?xml version="1.0" encoding="utf-8"?>
<a:theme xmlns:a="http://schemas.openxmlformats.org/drawingml/2006/main" name="GIZ_Banner_Kopfzeile-Ausland (3)">
  <a:themeElements>
    <a:clrScheme name="GIZ">
      <a:dk1>
        <a:srgbClr val="000000"/>
      </a:dk1>
      <a:lt1>
        <a:srgbClr val="FFFFFF"/>
      </a:lt1>
      <a:dk2>
        <a:srgbClr val="6E6452"/>
      </a:dk2>
      <a:lt2>
        <a:srgbClr val="D2CDC8"/>
      </a:lt2>
      <a:accent1>
        <a:srgbClr val="C80F0F"/>
      </a:accent1>
      <a:accent2>
        <a:srgbClr val="4B859F"/>
      </a:accent2>
      <a:accent3>
        <a:srgbClr val="B498BA"/>
      </a:accent3>
      <a:accent4>
        <a:srgbClr val="F3BF49"/>
      </a:accent4>
      <a:accent5>
        <a:srgbClr val="94B322"/>
      </a:accent5>
      <a:accent6>
        <a:srgbClr val="B4E3ED"/>
      </a:accent6>
      <a:hlink>
        <a:srgbClr val="0000FF"/>
      </a:hlink>
      <a:folHlink>
        <a:srgbClr val="800080"/>
      </a:folHlink>
    </a:clrScheme>
    <a:fontScheme name="GIZ Schrift">
      <a:majorFont>
        <a:latin typeface="Arial"/>
        <a:ea typeface=""/>
        <a:cs typeface=""/>
      </a:majorFont>
      <a:minorFont>
        <a:latin typeface="Arial"/>
        <a:ea typeface=""/>
        <a:cs typeface=""/>
      </a:minorFont>
    </a:fontScheme>
    <a:fmtScheme name="GTZ">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lnDef>
  </a:objectDefaults>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GIZ_Banner_Kopfzeile-Ausland (3)</Template>
  <TotalTime>2511</TotalTime>
  <Words>4299</Words>
  <Application>Microsoft Office PowerPoint</Application>
  <PresentationFormat>On-screen Show (4:3)</PresentationFormat>
  <Paragraphs>462</Paragraphs>
  <Slides>50</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50</vt:i4>
      </vt:variant>
    </vt:vector>
  </HeadingPairs>
  <TitlesOfParts>
    <vt:vector size="56" baseType="lpstr">
      <vt:lpstr>Arial</vt:lpstr>
      <vt:lpstr>Arial Narrow</vt:lpstr>
      <vt:lpstr>Calibri</vt:lpstr>
      <vt:lpstr>Times New Roman</vt:lpstr>
      <vt:lpstr>Wingdings</vt:lpstr>
      <vt:lpstr>GIZ_Banner_Kopfzeile-Ausland (3)</vt:lpstr>
      <vt:lpstr>Curs de instruire pentru angajații operatorilor „Apă-Canal”  Modulul 11:  Procedurile de achiziție a bunurilor, lucrărilor și serviciilor utilizate în activitatea titularilor de licențe din sectorul apă și canalizare  Sesiunea 2:  Procesul de achiziție publică (continuare)  Nadejda Tanasov Agenția Achiziții Publice  16 – 31 – 01 ianuarie/februarie 2018,  Chișinău</vt:lpstr>
      <vt:lpstr>   Obiective:  1. Cunoașterea prevederilor legislative privind procedura de atribuire a contractului de achiziții publice;  2. Modalități de asigurare a transparenței în domeniul achizițiilor publice;  3. Regulamentul privind lista de interdicție a operatorilor economici;  4. Procedura de depunere, examinare și soluționare a contestațiilor.  </vt:lpstr>
      <vt:lpstr>   Acronime:  1. AAP – Agenția Achiziții Publice; 2. ANSC – Agenția Națională pentru Soluționarea Contestațiilor; 3. AC – Autorități contractante; 4. OE – Operatori economici; 5. BAP – Buletinul Achizițiilor Publice.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Bibliografie: Legi și hotărâri: - Legea nr. 131 din 03.07.2015 privind achizițiile publice; - Hotărârea Guvernului nr. 667 din 27 mai 2016 pentru aprobarea Regulamentului cu privire la activitatea grupului de lucru pentru achiziții; - Hotărârea Guvernului nr. 669 din 27 mai 2016 pentru aprobarea  Regulamentului privind achizițiile publice de lucrări; - Hotărârea Guvernului nr. 1418 din 28.12.2016 pentru aprobarea Regulamentului cu privire la modul de întocmire a Listei de interdicţie a operatorilor economici; Ordine ale Ministerului Finanțelor: - Ordinul Ministrului Finanțelor nr. 71 din 24.05.2016 cu privire la aprobarea Documentației standard pentru realizarea achizițiilor publice de bunuri și servicii; - Ordinul Ministrului Finanțelor nr. 72 din 24.05.2016 cu privire la aprobarea Documentației standard pentru realizarea achizițiilor publice de lucrări. Publicații: Ghidul achizițiilor publice pentru autoritățile contractante, Chișinău, 2017. Pagini web:  www.tender.gov.md;  www.ansc.md  </vt:lpstr>
      <vt:lpstr>PowerPoint Presentation</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GIZ-Design</dc:creator>
  <cp:keywords>GIZ-Leerfolie</cp:keywords>
  <cp:lastModifiedBy>Admin</cp:lastModifiedBy>
  <cp:revision>281</cp:revision>
  <cp:lastPrinted>2017-06-05T10:38:21Z</cp:lastPrinted>
  <dcterms:created xsi:type="dcterms:W3CDTF">2013-09-05T11:54:56Z</dcterms:created>
  <dcterms:modified xsi:type="dcterms:W3CDTF">2018-01-14T13:55:14Z</dcterms:modified>
</cp:coreProperties>
</file>