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39"/>
  </p:notesMasterIdLst>
  <p:handoutMasterIdLst>
    <p:handoutMasterId r:id="rId40"/>
  </p:handoutMasterIdLst>
  <p:sldIdLst>
    <p:sldId id="280" r:id="rId2"/>
    <p:sldId id="295" r:id="rId3"/>
    <p:sldId id="310" r:id="rId4"/>
    <p:sldId id="311" r:id="rId5"/>
    <p:sldId id="317" r:id="rId6"/>
    <p:sldId id="312" r:id="rId7"/>
    <p:sldId id="316" r:id="rId8"/>
    <p:sldId id="313" r:id="rId9"/>
    <p:sldId id="314" r:id="rId10"/>
    <p:sldId id="315" r:id="rId11"/>
    <p:sldId id="318" r:id="rId12"/>
    <p:sldId id="319" r:id="rId13"/>
    <p:sldId id="322" r:id="rId14"/>
    <p:sldId id="296" r:id="rId15"/>
    <p:sldId id="297" r:id="rId16"/>
    <p:sldId id="300" r:id="rId17"/>
    <p:sldId id="298" r:id="rId18"/>
    <p:sldId id="301" r:id="rId19"/>
    <p:sldId id="303" r:id="rId20"/>
    <p:sldId id="302" r:id="rId21"/>
    <p:sldId id="304" r:id="rId22"/>
    <p:sldId id="305" r:id="rId23"/>
    <p:sldId id="306" r:id="rId24"/>
    <p:sldId id="307" r:id="rId25"/>
    <p:sldId id="308" r:id="rId26"/>
    <p:sldId id="309" r:id="rId27"/>
    <p:sldId id="323" r:id="rId28"/>
    <p:sldId id="324" r:id="rId29"/>
    <p:sldId id="325" r:id="rId30"/>
    <p:sldId id="332" r:id="rId31"/>
    <p:sldId id="326" r:id="rId32"/>
    <p:sldId id="327" r:id="rId33"/>
    <p:sldId id="328" r:id="rId34"/>
    <p:sldId id="329" r:id="rId35"/>
    <p:sldId id="330" r:id="rId36"/>
    <p:sldId id="331" r:id="rId37"/>
    <p:sldId id="299" r:id="rId38"/>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xmlns="">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xmlns="">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F2E"/>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5730" autoAdjust="0"/>
  </p:normalViewPr>
  <p:slideViewPr>
    <p:cSldViewPr snapToGrid="0">
      <p:cViewPr varScale="1">
        <p:scale>
          <a:sx n="85" d="100"/>
          <a:sy n="85" d="100"/>
        </p:scale>
        <p:origin x="-1157" y="-77"/>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0B2535-77C5-4EAB-9A02-9DFD0F9B72ED}" type="doc">
      <dgm:prSet loTypeId="urn:microsoft.com/office/officeart/2005/8/layout/cycle3" loCatId="cycle" qsTypeId="urn:microsoft.com/office/officeart/2005/8/quickstyle/simple5" qsCatId="simple" csTypeId="urn:microsoft.com/office/officeart/2005/8/colors/accent3_2" csCatId="accent3" phldr="1"/>
      <dgm:spPr/>
      <dgm:t>
        <a:bodyPr/>
        <a:lstStyle/>
        <a:p>
          <a:endParaRPr lang="ro-RO"/>
        </a:p>
      </dgm:t>
    </dgm:pt>
    <dgm:pt modelId="{CE6EDA7C-3FFB-4CF7-9FCD-8EDDC5DC2B7A}">
      <dgm:prSet phldrT="[Текст]"/>
      <dgm:spPr/>
      <dgm:t>
        <a:bodyPr/>
        <a:lstStyle/>
        <a:p>
          <a:r>
            <a:rPr lang="ro-RO" smtClean="0"/>
            <a:t>Membrii din cadrul autorității contractante (conducătorul și secretarul);</a:t>
          </a:r>
          <a:endParaRPr lang="ro-RO"/>
        </a:p>
      </dgm:t>
    </dgm:pt>
    <dgm:pt modelId="{630D19E0-A6AD-4547-BD21-5D615AC19F56}" type="parTrans" cxnId="{18FE1615-5A2A-4B97-BEAA-14534896664D}">
      <dgm:prSet/>
      <dgm:spPr/>
      <dgm:t>
        <a:bodyPr/>
        <a:lstStyle/>
        <a:p>
          <a:endParaRPr lang="ro-RO"/>
        </a:p>
      </dgm:t>
    </dgm:pt>
    <dgm:pt modelId="{DDB8B048-C89A-458D-B90F-7E21D80EF32E}" type="sibTrans" cxnId="{18FE1615-5A2A-4B97-BEAA-14534896664D}">
      <dgm:prSet/>
      <dgm:spPr/>
      <dgm:t>
        <a:bodyPr/>
        <a:lstStyle/>
        <a:p>
          <a:endParaRPr lang="ro-RO"/>
        </a:p>
      </dgm:t>
    </dgm:pt>
    <dgm:pt modelId="{57A22FD8-ABF0-47A5-8162-B08386C69120}">
      <dgm:prSet/>
      <dgm:spPr/>
      <dgm:t>
        <a:bodyPr/>
        <a:lstStyle/>
        <a:p>
          <a:r>
            <a:rPr lang="ro-RO" smtClean="0"/>
            <a:t>Membri supleanți;</a:t>
          </a:r>
          <a:endParaRPr lang="ro-RO" dirty="0"/>
        </a:p>
      </dgm:t>
    </dgm:pt>
    <dgm:pt modelId="{5744E35A-8184-4811-823F-5AD679FFF66A}" type="parTrans" cxnId="{1AAB97CC-DE50-4CF1-A176-23F3782EE403}">
      <dgm:prSet/>
      <dgm:spPr/>
      <dgm:t>
        <a:bodyPr/>
        <a:lstStyle/>
        <a:p>
          <a:endParaRPr lang="ro-RO"/>
        </a:p>
      </dgm:t>
    </dgm:pt>
    <dgm:pt modelId="{F4FFFC8D-85A0-4F24-9D84-DF642DD1AF72}" type="sibTrans" cxnId="{1AAB97CC-DE50-4CF1-A176-23F3782EE403}">
      <dgm:prSet/>
      <dgm:spPr/>
      <dgm:t>
        <a:bodyPr/>
        <a:lstStyle/>
        <a:p>
          <a:endParaRPr lang="ro-RO"/>
        </a:p>
      </dgm:t>
    </dgm:pt>
    <dgm:pt modelId="{B0994479-6AEC-425E-AB69-CF7CE5FFF413}">
      <dgm:prSet/>
      <dgm:spPr/>
      <dgm:t>
        <a:bodyPr/>
        <a:lstStyle/>
        <a:p>
          <a:r>
            <a:rPr lang="ro-RO" smtClean="0"/>
            <a:t>Membri cooptați;</a:t>
          </a:r>
          <a:endParaRPr lang="ro-RO" dirty="0"/>
        </a:p>
      </dgm:t>
    </dgm:pt>
    <dgm:pt modelId="{F58ADF21-86EF-4190-BA3C-B9CB67927BE2}" type="parTrans" cxnId="{C90CE898-E04A-4E0F-B139-5B475A3D5541}">
      <dgm:prSet/>
      <dgm:spPr/>
      <dgm:t>
        <a:bodyPr/>
        <a:lstStyle/>
        <a:p>
          <a:endParaRPr lang="ro-RO"/>
        </a:p>
      </dgm:t>
    </dgm:pt>
    <dgm:pt modelId="{9FCFE2B6-502B-45C2-B694-08448E186DB4}" type="sibTrans" cxnId="{C90CE898-E04A-4E0F-B139-5B475A3D5541}">
      <dgm:prSet/>
      <dgm:spPr/>
      <dgm:t>
        <a:bodyPr/>
        <a:lstStyle/>
        <a:p>
          <a:endParaRPr lang="ro-RO"/>
        </a:p>
      </dgm:t>
    </dgm:pt>
    <dgm:pt modelId="{DADE7883-4BD4-407F-A770-29DCB1811E8C}">
      <dgm:prSet/>
      <dgm:spPr/>
      <dgm:t>
        <a:bodyPr/>
        <a:lstStyle/>
        <a:p>
          <a:r>
            <a:rPr lang="ro-RO" dirty="0" smtClean="0"/>
            <a:t>Reprezentanți ai societății civile;</a:t>
          </a:r>
          <a:endParaRPr lang="ro-RO" dirty="0"/>
        </a:p>
      </dgm:t>
    </dgm:pt>
    <dgm:pt modelId="{39166763-BF3E-40FD-B237-BE3FC227DEDF}" type="parTrans" cxnId="{2E055397-46F1-4BAA-B33B-D116EF702763}">
      <dgm:prSet/>
      <dgm:spPr/>
      <dgm:t>
        <a:bodyPr/>
        <a:lstStyle/>
        <a:p>
          <a:endParaRPr lang="ro-RO"/>
        </a:p>
      </dgm:t>
    </dgm:pt>
    <dgm:pt modelId="{080A52A1-3A03-4A52-975B-D12E2E5637FD}" type="sibTrans" cxnId="{2E055397-46F1-4BAA-B33B-D116EF702763}">
      <dgm:prSet/>
      <dgm:spPr/>
      <dgm:t>
        <a:bodyPr/>
        <a:lstStyle/>
        <a:p>
          <a:endParaRPr lang="ro-RO"/>
        </a:p>
      </dgm:t>
    </dgm:pt>
    <dgm:pt modelId="{AC818948-02F9-4AC9-A655-C2BE1CAFED46}" type="pres">
      <dgm:prSet presAssocID="{670B2535-77C5-4EAB-9A02-9DFD0F9B72ED}" presName="Name0" presStyleCnt="0">
        <dgm:presLayoutVars>
          <dgm:dir/>
          <dgm:resizeHandles val="exact"/>
        </dgm:presLayoutVars>
      </dgm:prSet>
      <dgm:spPr/>
      <dgm:t>
        <a:bodyPr/>
        <a:lstStyle/>
        <a:p>
          <a:endParaRPr lang="ro-RO"/>
        </a:p>
      </dgm:t>
    </dgm:pt>
    <dgm:pt modelId="{423B2A66-DF8A-4C06-8273-235F658EEC44}" type="pres">
      <dgm:prSet presAssocID="{670B2535-77C5-4EAB-9A02-9DFD0F9B72ED}" presName="cycle" presStyleCnt="0"/>
      <dgm:spPr/>
    </dgm:pt>
    <dgm:pt modelId="{6C7C60F0-4D62-406C-85C3-A91FD967D411}" type="pres">
      <dgm:prSet presAssocID="{CE6EDA7C-3FFB-4CF7-9FCD-8EDDC5DC2B7A}" presName="nodeFirstNode" presStyleLbl="node1" presStyleIdx="0" presStyleCnt="4">
        <dgm:presLayoutVars>
          <dgm:bulletEnabled val="1"/>
        </dgm:presLayoutVars>
      </dgm:prSet>
      <dgm:spPr/>
      <dgm:t>
        <a:bodyPr/>
        <a:lstStyle/>
        <a:p>
          <a:endParaRPr lang="ro-RO"/>
        </a:p>
      </dgm:t>
    </dgm:pt>
    <dgm:pt modelId="{BDEDB226-A5EF-4B19-8F56-1CF271B98991}" type="pres">
      <dgm:prSet presAssocID="{DDB8B048-C89A-458D-B90F-7E21D80EF32E}" presName="sibTransFirstNode" presStyleLbl="bgShp" presStyleIdx="0" presStyleCnt="1"/>
      <dgm:spPr/>
      <dgm:t>
        <a:bodyPr/>
        <a:lstStyle/>
        <a:p>
          <a:endParaRPr lang="ro-RO"/>
        </a:p>
      </dgm:t>
    </dgm:pt>
    <dgm:pt modelId="{2DF90C1E-D210-43EE-A428-F30DD3AB853F}" type="pres">
      <dgm:prSet presAssocID="{57A22FD8-ABF0-47A5-8162-B08386C69120}" presName="nodeFollowingNodes" presStyleLbl="node1" presStyleIdx="1" presStyleCnt="4">
        <dgm:presLayoutVars>
          <dgm:bulletEnabled val="1"/>
        </dgm:presLayoutVars>
      </dgm:prSet>
      <dgm:spPr/>
      <dgm:t>
        <a:bodyPr/>
        <a:lstStyle/>
        <a:p>
          <a:endParaRPr lang="ro-RO"/>
        </a:p>
      </dgm:t>
    </dgm:pt>
    <dgm:pt modelId="{7F69E211-6522-46D3-B3E0-E88D5BDCE25C}" type="pres">
      <dgm:prSet presAssocID="{B0994479-6AEC-425E-AB69-CF7CE5FFF413}" presName="nodeFollowingNodes" presStyleLbl="node1" presStyleIdx="2" presStyleCnt="4">
        <dgm:presLayoutVars>
          <dgm:bulletEnabled val="1"/>
        </dgm:presLayoutVars>
      </dgm:prSet>
      <dgm:spPr/>
      <dgm:t>
        <a:bodyPr/>
        <a:lstStyle/>
        <a:p>
          <a:endParaRPr lang="ro-RO"/>
        </a:p>
      </dgm:t>
    </dgm:pt>
    <dgm:pt modelId="{6A02C31C-1631-48F7-ACBD-531877D55AD3}" type="pres">
      <dgm:prSet presAssocID="{DADE7883-4BD4-407F-A770-29DCB1811E8C}" presName="nodeFollowingNodes" presStyleLbl="node1" presStyleIdx="3" presStyleCnt="4">
        <dgm:presLayoutVars>
          <dgm:bulletEnabled val="1"/>
        </dgm:presLayoutVars>
      </dgm:prSet>
      <dgm:spPr/>
      <dgm:t>
        <a:bodyPr/>
        <a:lstStyle/>
        <a:p>
          <a:endParaRPr lang="ro-RO"/>
        </a:p>
      </dgm:t>
    </dgm:pt>
  </dgm:ptLst>
  <dgm:cxnLst>
    <dgm:cxn modelId="{1AAB97CC-DE50-4CF1-A176-23F3782EE403}" srcId="{670B2535-77C5-4EAB-9A02-9DFD0F9B72ED}" destId="{57A22FD8-ABF0-47A5-8162-B08386C69120}" srcOrd="1" destOrd="0" parTransId="{5744E35A-8184-4811-823F-5AD679FFF66A}" sibTransId="{F4FFFC8D-85A0-4F24-9D84-DF642DD1AF72}"/>
    <dgm:cxn modelId="{1FEEFFBE-0624-4918-AE13-270A14F29E6A}" type="presOf" srcId="{B0994479-6AEC-425E-AB69-CF7CE5FFF413}" destId="{7F69E211-6522-46D3-B3E0-E88D5BDCE25C}" srcOrd="0" destOrd="0" presId="urn:microsoft.com/office/officeart/2005/8/layout/cycle3"/>
    <dgm:cxn modelId="{2E055397-46F1-4BAA-B33B-D116EF702763}" srcId="{670B2535-77C5-4EAB-9A02-9DFD0F9B72ED}" destId="{DADE7883-4BD4-407F-A770-29DCB1811E8C}" srcOrd="3" destOrd="0" parTransId="{39166763-BF3E-40FD-B237-BE3FC227DEDF}" sibTransId="{080A52A1-3A03-4A52-975B-D12E2E5637FD}"/>
    <dgm:cxn modelId="{18FE1615-5A2A-4B97-BEAA-14534896664D}" srcId="{670B2535-77C5-4EAB-9A02-9DFD0F9B72ED}" destId="{CE6EDA7C-3FFB-4CF7-9FCD-8EDDC5DC2B7A}" srcOrd="0" destOrd="0" parTransId="{630D19E0-A6AD-4547-BD21-5D615AC19F56}" sibTransId="{DDB8B048-C89A-458D-B90F-7E21D80EF32E}"/>
    <dgm:cxn modelId="{E8A54119-C3B3-4674-893A-97177E06CD42}" type="presOf" srcId="{57A22FD8-ABF0-47A5-8162-B08386C69120}" destId="{2DF90C1E-D210-43EE-A428-F30DD3AB853F}" srcOrd="0" destOrd="0" presId="urn:microsoft.com/office/officeart/2005/8/layout/cycle3"/>
    <dgm:cxn modelId="{C90CE898-E04A-4E0F-B139-5B475A3D5541}" srcId="{670B2535-77C5-4EAB-9A02-9DFD0F9B72ED}" destId="{B0994479-6AEC-425E-AB69-CF7CE5FFF413}" srcOrd="2" destOrd="0" parTransId="{F58ADF21-86EF-4190-BA3C-B9CB67927BE2}" sibTransId="{9FCFE2B6-502B-45C2-B694-08448E186DB4}"/>
    <dgm:cxn modelId="{601ED8FD-1C84-41B8-87B2-F7BEAC6B5F0F}" type="presOf" srcId="{670B2535-77C5-4EAB-9A02-9DFD0F9B72ED}" destId="{AC818948-02F9-4AC9-A655-C2BE1CAFED46}" srcOrd="0" destOrd="0" presId="urn:microsoft.com/office/officeart/2005/8/layout/cycle3"/>
    <dgm:cxn modelId="{732BF0DB-40F6-469F-9532-6E1CFB08BBB9}" type="presOf" srcId="{DADE7883-4BD4-407F-A770-29DCB1811E8C}" destId="{6A02C31C-1631-48F7-ACBD-531877D55AD3}" srcOrd="0" destOrd="0" presId="urn:microsoft.com/office/officeart/2005/8/layout/cycle3"/>
    <dgm:cxn modelId="{8ED13AC6-0ACE-4984-8698-D9FF78661CA2}" type="presOf" srcId="{DDB8B048-C89A-458D-B90F-7E21D80EF32E}" destId="{BDEDB226-A5EF-4B19-8F56-1CF271B98991}" srcOrd="0" destOrd="0" presId="urn:microsoft.com/office/officeart/2005/8/layout/cycle3"/>
    <dgm:cxn modelId="{F835F2F1-EBBF-4A67-A7F6-36C2DC97089A}" type="presOf" srcId="{CE6EDA7C-3FFB-4CF7-9FCD-8EDDC5DC2B7A}" destId="{6C7C60F0-4D62-406C-85C3-A91FD967D411}" srcOrd="0" destOrd="0" presId="urn:microsoft.com/office/officeart/2005/8/layout/cycle3"/>
    <dgm:cxn modelId="{E4315BCF-EF14-48FD-8F7E-60E7922AF3B5}" type="presParOf" srcId="{AC818948-02F9-4AC9-A655-C2BE1CAFED46}" destId="{423B2A66-DF8A-4C06-8273-235F658EEC44}" srcOrd="0" destOrd="0" presId="urn:microsoft.com/office/officeart/2005/8/layout/cycle3"/>
    <dgm:cxn modelId="{69E1E808-9745-4077-BA4B-E4E51204241B}" type="presParOf" srcId="{423B2A66-DF8A-4C06-8273-235F658EEC44}" destId="{6C7C60F0-4D62-406C-85C3-A91FD967D411}" srcOrd="0" destOrd="0" presId="urn:microsoft.com/office/officeart/2005/8/layout/cycle3"/>
    <dgm:cxn modelId="{18B8529B-663E-4E73-B38D-4A07061BF4BB}" type="presParOf" srcId="{423B2A66-DF8A-4C06-8273-235F658EEC44}" destId="{BDEDB226-A5EF-4B19-8F56-1CF271B98991}" srcOrd="1" destOrd="0" presId="urn:microsoft.com/office/officeart/2005/8/layout/cycle3"/>
    <dgm:cxn modelId="{F7B90A98-48E8-4E87-8746-E535B1CF2682}" type="presParOf" srcId="{423B2A66-DF8A-4C06-8273-235F658EEC44}" destId="{2DF90C1E-D210-43EE-A428-F30DD3AB853F}" srcOrd="2" destOrd="0" presId="urn:microsoft.com/office/officeart/2005/8/layout/cycle3"/>
    <dgm:cxn modelId="{6C60DEA9-4DF3-424B-B764-71C1A55A1EFA}" type="presParOf" srcId="{423B2A66-DF8A-4C06-8273-235F658EEC44}" destId="{7F69E211-6522-46D3-B3E0-E88D5BDCE25C}" srcOrd="3" destOrd="0" presId="urn:microsoft.com/office/officeart/2005/8/layout/cycle3"/>
    <dgm:cxn modelId="{291AF6B3-8BD6-4941-B0A6-59C97EE76131}" type="presParOf" srcId="{423B2A66-DF8A-4C06-8273-235F658EEC44}" destId="{6A02C31C-1631-48F7-ACBD-531877D55AD3}" srcOrd="4"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088B8E-4B31-43C0-8FFA-7D358C33CF54}" type="doc">
      <dgm:prSet loTypeId="urn:microsoft.com/office/officeart/2005/8/layout/list1" loCatId="list" qsTypeId="urn:microsoft.com/office/officeart/2005/8/quickstyle/simple5" qsCatId="simple" csTypeId="urn:microsoft.com/office/officeart/2005/8/colors/accent2_5" csCatId="accent2" phldr="1"/>
      <dgm:spPr/>
      <dgm:t>
        <a:bodyPr/>
        <a:lstStyle/>
        <a:p>
          <a:endParaRPr lang="ro-RO"/>
        </a:p>
      </dgm:t>
    </dgm:pt>
    <dgm:pt modelId="{9EB12B0C-F4A0-4E08-8987-337FD1B9497E}">
      <dgm:prSet phldrT="[Текст]"/>
      <dgm:spPr/>
      <dgm:t>
        <a:bodyPr/>
        <a:lstStyle/>
        <a:p>
          <a:r>
            <a:rPr lang="ro-RO" dirty="0" smtClean="0">
              <a:latin typeface="Times New Roman" panose="02020603050405020304" pitchFamily="18" charset="0"/>
              <a:cs typeface="Times New Roman" panose="02020603050405020304" pitchFamily="18" charset="0"/>
            </a:rPr>
            <a:t>Registru de evidență a cererilor parvenite de la societatea civilă;</a:t>
          </a:r>
          <a:endParaRPr lang="ro-RO" dirty="0">
            <a:latin typeface="Times New Roman" panose="02020603050405020304" pitchFamily="18" charset="0"/>
            <a:cs typeface="Times New Roman" panose="02020603050405020304" pitchFamily="18" charset="0"/>
          </a:endParaRPr>
        </a:p>
      </dgm:t>
    </dgm:pt>
    <dgm:pt modelId="{145844C8-324D-432B-A918-C66AC79AA27A}" type="parTrans" cxnId="{50B1FD4D-F246-4896-BCE7-6C4DBB32471B}">
      <dgm:prSet/>
      <dgm:spPr/>
      <dgm:t>
        <a:bodyPr/>
        <a:lstStyle/>
        <a:p>
          <a:endParaRPr lang="ro-RO"/>
        </a:p>
      </dgm:t>
    </dgm:pt>
    <dgm:pt modelId="{FD3DD0D4-E8DA-4B70-876D-99B2EBFE05F4}" type="sibTrans" cxnId="{50B1FD4D-F246-4896-BCE7-6C4DBB32471B}">
      <dgm:prSet/>
      <dgm:spPr/>
      <dgm:t>
        <a:bodyPr/>
        <a:lstStyle/>
        <a:p>
          <a:endParaRPr lang="ro-RO"/>
        </a:p>
      </dgm:t>
    </dgm:pt>
    <dgm:pt modelId="{13E2FBF4-F8C4-4051-AFDF-429701D6AAA2}">
      <dgm:prSet phldrT="[Текст]"/>
      <dgm:spPr/>
      <dgm:t>
        <a:bodyPr/>
        <a:lstStyle/>
        <a:p>
          <a:r>
            <a:rPr lang="ro-RO" dirty="0" smtClean="0">
              <a:latin typeface="Times New Roman" panose="02020603050405020304" pitchFamily="18" charset="0"/>
              <a:cs typeface="Times New Roman" panose="02020603050405020304" pitchFamily="18" charset="0"/>
            </a:rPr>
            <a:t>Registru de înregistrare a participanților;</a:t>
          </a:r>
          <a:endParaRPr lang="ro-RO" dirty="0">
            <a:latin typeface="Times New Roman" panose="02020603050405020304" pitchFamily="18" charset="0"/>
            <a:cs typeface="Times New Roman" panose="02020603050405020304" pitchFamily="18" charset="0"/>
          </a:endParaRPr>
        </a:p>
      </dgm:t>
    </dgm:pt>
    <dgm:pt modelId="{62A2EF5A-DE7C-4499-8498-65F3EAF1637F}" type="parTrans" cxnId="{2B315A1A-FD46-48D9-8E69-9D68FCBF78C1}">
      <dgm:prSet/>
      <dgm:spPr/>
      <dgm:t>
        <a:bodyPr/>
        <a:lstStyle/>
        <a:p>
          <a:endParaRPr lang="ro-RO"/>
        </a:p>
      </dgm:t>
    </dgm:pt>
    <dgm:pt modelId="{CC9348D4-6959-4BD6-892A-619BE7D64A8B}" type="sibTrans" cxnId="{2B315A1A-FD46-48D9-8E69-9D68FCBF78C1}">
      <dgm:prSet/>
      <dgm:spPr/>
      <dgm:t>
        <a:bodyPr/>
        <a:lstStyle/>
        <a:p>
          <a:endParaRPr lang="ro-RO"/>
        </a:p>
      </dgm:t>
    </dgm:pt>
    <dgm:pt modelId="{FFF9D6DF-D548-4A25-8C48-85DEBDAA9524}">
      <dgm:prSet phldrT="[Текст]"/>
      <dgm:spPr/>
      <dgm:t>
        <a:bodyPr/>
        <a:lstStyle/>
        <a:p>
          <a:r>
            <a:rPr lang="pt-BR" dirty="0" smtClean="0">
              <a:latin typeface="Times New Roman" panose="02020603050405020304" pitchFamily="18" charset="0"/>
              <a:cs typeface="Times New Roman" panose="02020603050405020304" pitchFamily="18" charset="0"/>
            </a:rPr>
            <a:t>Registru de înregistrare a ofertelor</a:t>
          </a:r>
          <a:r>
            <a:rPr lang="ro-RO" dirty="0" smtClean="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dgm:t>
    </dgm:pt>
    <dgm:pt modelId="{2972AE97-F83C-44C9-8E6C-235A67CD85DE}" type="parTrans" cxnId="{8D1CC824-F6D0-4B09-A201-CEF6C0993B8F}">
      <dgm:prSet/>
      <dgm:spPr/>
      <dgm:t>
        <a:bodyPr/>
        <a:lstStyle/>
        <a:p>
          <a:endParaRPr lang="ro-RO"/>
        </a:p>
      </dgm:t>
    </dgm:pt>
    <dgm:pt modelId="{FC8CE0B6-692D-43D0-A5EF-1B0BA7D36650}" type="sibTrans" cxnId="{8D1CC824-F6D0-4B09-A201-CEF6C0993B8F}">
      <dgm:prSet/>
      <dgm:spPr/>
      <dgm:t>
        <a:bodyPr/>
        <a:lstStyle/>
        <a:p>
          <a:endParaRPr lang="ro-RO"/>
        </a:p>
      </dgm:t>
    </dgm:pt>
    <dgm:pt modelId="{B062658F-1441-4F9E-81F6-AA32245F4B5E}" type="pres">
      <dgm:prSet presAssocID="{B0088B8E-4B31-43C0-8FFA-7D358C33CF54}" presName="linear" presStyleCnt="0">
        <dgm:presLayoutVars>
          <dgm:dir/>
          <dgm:animLvl val="lvl"/>
          <dgm:resizeHandles val="exact"/>
        </dgm:presLayoutVars>
      </dgm:prSet>
      <dgm:spPr/>
      <dgm:t>
        <a:bodyPr/>
        <a:lstStyle/>
        <a:p>
          <a:endParaRPr lang="ro-RO"/>
        </a:p>
      </dgm:t>
    </dgm:pt>
    <dgm:pt modelId="{D88369A0-69A4-4E0D-BA4C-89844E678E21}" type="pres">
      <dgm:prSet presAssocID="{9EB12B0C-F4A0-4E08-8987-337FD1B9497E}" presName="parentLin" presStyleCnt="0"/>
      <dgm:spPr/>
    </dgm:pt>
    <dgm:pt modelId="{DBC6FFA3-3DD0-4E08-95F9-9AE5504D6E6B}" type="pres">
      <dgm:prSet presAssocID="{9EB12B0C-F4A0-4E08-8987-337FD1B9497E}" presName="parentLeftMargin" presStyleLbl="node1" presStyleIdx="0" presStyleCnt="3"/>
      <dgm:spPr/>
      <dgm:t>
        <a:bodyPr/>
        <a:lstStyle/>
        <a:p>
          <a:endParaRPr lang="ro-RO"/>
        </a:p>
      </dgm:t>
    </dgm:pt>
    <dgm:pt modelId="{57257924-870A-490E-B8B8-0C8767C26B8D}" type="pres">
      <dgm:prSet presAssocID="{9EB12B0C-F4A0-4E08-8987-337FD1B9497E}" presName="parentText" presStyleLbl="node1" presStyleIdx="0" presStyleCnt="3">
        <dgm:presLayoutVars>
          <dgm:chMax val="0"/>
          <dgm:bulletEnabled val="1"/>
        </dgm:presLayoutVars>
      </dgm:prSet>
      <dgm:spPr/>
      <dgm:t>
        <a:bodyPr/>
        <a:lstStyle/>
        <a:p>
          <a:endParaRPr lang="ro-RO"/>
        </a:p>
      </dgm:t>
    </dgm:pt>
    <dgm:pt modelId="{3409AC1E-E55C-4AB5-9B40-9BAC004FAC81}" type="pres">
      <dgm:prSet presAssocID="{9EB12B0C-F4A0-4E08-8987-337FD1B9497E}" presName="negativeSpace" presStyleCnt="0"/>
      <dgm:spPr/>
    </dgm:pt>
    <dgm:pt modelId="{DA99AB33-D949-4132-B609-27524D207382}" type="pres">
      <dgm:prSet presAssocID="{9EB12B0C-F4A0-4E08-8987-337FD1B9497E}" presName="childText" presStyleLbl="conFgAcc1" presStyleIdx="0" presStyleCnt="3">
        <dgm:presLayoutVars>
          <dgm:bulletEnabled val="1"/>
        </dgm:presLayoutVars>
      </dgm:prSet>
      <dgm:spPr/>
    </dgm:pt>
    <dgm:pt modelId="{72A29CA8-2778-40F8-BB26-2016F788251A}" type="pres">
      <dgm:prSet presAssocID="{FD3DD0D4-E8DA-4B70-876D-99B2EBFE05F4}" presName="spaceBetweenRectangles" presStyleCnt="0"/>
      <dgm:spPr/>
    </dgm:pt>
    <dgm:pt modelId="{F1A8E43D-CFE1-4345-B9A1-322E8ABA9135}" type="pres">
      <dgm:prSet presAssocID="{13E2FBF4-F8C4-4051-AFDF-429701D6AAA2}" presName="parentLin" presStyleCnt="0"/>
      <dgm:spPr/>
    </dgm:pt>
    <dgm:pt modelId="{3DD9B385-9F27-4BE0-8AD8-177609C914A6}" type="pres">
      <dgm:prSet presAssocID="{13E2FBF4-F8C4-4051-AFDF-429701D6AAA2}" presName="parentLeftMargin" presStyleLbl="node1" presStyleIdx="0" presStyleCnt="3"/>
      <dgm:spPr/>
      <dgm:t>
        <a:bodyPr/>
        <a:lstStyle/>
        <a:p>
          <a:endParaRPr lang="ro-RO"/>
        </a:p>
      </dgm:t>
    </dgm:pt>
    <dgm:pt modelId="{34E905ED-8A8F-43D8-ADCD-BB1E2C6826C2}" type="pres">
      <dgm:prSet presAssocID="{13E2FBF4-F8C4-4051-AFDF-429701D6AAA2}" presName="parentText" presStyleLbl="node1" presStyleIdx="1" presStyleCnt="3">
        <dgm:presLayoutVars>
          <dgm:chMax val="0"/>
          <dgm:bulletEnabled val="1"/>
        </dgm:presLayoutVars>
      </dgm:prSet>
      <dgm:spPr/>
      <dgm:t>
        <a:bodyPr/>
        <a:lstStyle/>
        <a:p>
          <a:endParaRPr lang="ro-RO"/>
        </a:p>
      </dgm:t>
    </dgm:pt>
    <dgm:pt modelId="{6787FA78-972B-4FB8-BF22-1C80CE480F82}" type="pres">
      <dgm:prSet presAssocID="{13E2FBF4-F8C4-4051-AFDF-429701D6AAA2}" presName="negativeSpace" presStyleCnt="0"/>
      <dgm:spPr/>
    </dgm:pt>
    <dgm:pt modelId="{2BF2E794-0798-41BF-9207-2E5C68656DF0}" type="pres">
      <dgm:prSet presAssocID="{13E2FBF4-F8C4-4051-AFDF-429701D6AAA2}" presName="childText" presStyleLbl="conFgAcc1" presStyleIdx="1" presStyleCnt="3">
        <dgm:presLayoutVars>
          <dgm:bulletEnabled val="1"/>
        </dgm:presLayoutVars>
      </dgm:prSet>
      <dgm:spPr/>
    </dgm:pt>
    <dgm:pt modelId="{C9815FFB-CC78-4A42-82A7-66417B938B09}" type="pres">
      <dgm:prSet presAssocID="{CC9348D4-6959-4BD6-892A-619BE7D64A8B}" presName="spaceBetweenRectangles" presStyleCnt="0"/>
      <dgm:spPr/>
    </dgm:pt>
    <dgm:pt modelId="{67BCCCFF-1E52-4B0F-BFAF-6D19B20C2C80}" type="pres">
      <dgm:prSet presAssocID="{FFF9D6DF-D548-4A25-8C48-85DEBDAA9524}" presName="parentLin" presStyleCnt="0"/>
      <dgm:spPr/>
    </dgm:pt>
    <dgm:pt modelId="{20CB05C4-1DB0-4721-8380-90651B0EDDBC}" type="pres">
      <dgm:prSet presAssocID="{FFF9D6DF-D548-4A25-8C48-85DEBDAA9524}" presName="parentLeftMargin" presStyleLbl="node1" presStyleIdx="1" presStyleCnt="3"/>
      <dgm:spPr/>
      <dgm:t>
        <a:bodyPr/>
        <a:lstStyle/>
        <a:p>
          <a:endParaRPr lang="ro-RO"/>
        </a:p>
      </dgm:t>
    </dgm:pt>
    <dgm:pt modelId="{64082D86-38BC-4814-A056-937481145E13}" type="pres">
      <dgm:prSet presAssocID="{FFF9D6DF-D548-4A25-8C48-85DEBDAA9524}" presName="parentText" presStyleLbl="node1" presStyleIdx="2" presStyleCnt="3">
        <dgm:presLayoutVars>
          <dgm:chMax val="0"/>
          <dgm:bulletEnabled val="1"/>
        </dgm:presLayoutVars>
      </dgm:prSet>
      <dgm:spPr/>
      <dgm:t>
        <a:bodyPr/>
        <a:lstStyle/>
        <a:p>
          <a:endParaRPr lang="ro-RO"/>
        </a:p>
      </dgm:t>
    </dgm:pt>
    <dgm:pt modelId="{BF8C74A6-7139-48FE-BA2D-41048623BA2B}" type="pres">
      <dgm:prSet presAssocID="{FFF9D6DF-D548-4A25-8C48-85DEBDAA9524}" presName="negativeSpace" presStyleCnt="0"/>
      <dgm:spPr/>
    </dgm:pt>
    <dgm:pt modelId="{BE8B29CE-3C56-4715-9C46-2F0CF8E2DE11}" type="pres">
      <dgm:prSet presAssocID="{FFF9D6DF-D548-4A25-8C48-85DEBDAA9524}" presName="childText" presStyleLbl="conFgAcc1" presStyleIdx="2" presStyleCnt="3">
        <dgm:presLayoutVars>
          <dgm:bulletEnabled val="1"/>
        </dgm:presLayoutVars>
      </dgm:prSet>
      <dgm:spPr/>
    </dgm:pt>
  </dgm:ptLst>
  <dgm:cxnLst>
    <dgm:cxn modelId="{F5FDE07A-9576-4583-95DD-3D72C2690879}" type="presOf" srcId="{9EB12B0C-F4A0-4E08-8987-337FD1B9497E}" destId="{57257924-870A-490E-B8B8-0C8767C26B8D}" srcOrd="1" destOrd="0" presId="urn:microsoft.com/office/officeart/2005/8/layout/list1"/>
    <dgm:cxn modelId="{2821DF79-8209-46A3-985B-3842F85D9E60}" type="presOf" srcId="{FFF9D6DF-D548-4A25-8C48-85DEBDAA9524}" destId="{64082D86-38BC-4814-A056-937481145E13}" srcOrd="1" destOrd="0" presId="urn:microsoft.com/office/officeart/2005/8/layout/list1"/>
    <dgm:cxn modelId="{50B1FD4D-F246-4896-BCE7-6C4DBB32471B}" srcId="{B0088B8E-4B31-43C0-8FFA-7D358C33CF54}" destId="{9EB12B0C-F4A0-4E08-8987-337FD1B9497E}" srcOrd="0" destOrd="0" parTransId="{145844C8-324D-432B-A918-C66AC79AA27A}" sibTransId="{FD3DD0D4-E8DA-4B70-876D-99B2EBFE05F4}"/>
    <dgm:cxn modelId="{989868AB-137D-4663-9378-E051A74E887D}" type="presOf" srcId="{13E2FBF4-F8C4-4051-AFDF-429701D6AAA2}" destId="{3DD9B385-9F27-4BE0-8AD8-177609C914A6}" srcOrd="0" destOrd="0" presId="urn:microsoft.com/office/officeart/2005/8/layout/list1"/>
    <dgm:cxn modelId="{3DB37E67-FE42-4310-A539-B417EE2FDC3F}" type="presOf" srcId="{B0088B8E-4B31-43C0-8FFA-7D358C33CF54}" destId="{B062658F-1441-4F9E-81F6-AA32245F4B5E}" srcOrd="0" destOrd="0" presId="urn:microsoft.com/office/officeart/2005/8/layout/list1"/>
    <dgm:cxn modelId="{3AEBF10B-C112-40CD-B117-6B631D2E63C8}" type="presOf" srcId="{FFF9D6DF-D548-4A25-8C48-85DEBDAA9524}" destId="{20CB05C4-1DB0-4721-8380-90651B0EDDBC}" srcOrd="0" destOrd="0" presId="urn:microsoft.com/office/officeart/2005/8/layout/list1"/>
    <dgm:cxn modelId="{2B315A1A-FD46-48D9-8E69-9D68FCBF78C1}" srcId="{B0088B8E-4B31-43C0-8FFA-7D358C33CF54}" destId="{13E2FBF4-F8C4-4051-AFDF-429701D6AAA2}" srcOrd="1" destOrd="0" parTransId="{62A2EF5A-DE7C-4499-8498-65F3EAF1637F}" sibTransId="{CC9348D4-6959-4BD6-892A-619BE7D64A8B}"/>
    <dgm:cxn modelId="{785DA247-D3A4-4BB1-80F0-68F878586AFA}" type="presOf" srcId="{9EB12B0C-F4A0-4E08-8987-337FD1B9497E}" destId="{DBC6FFA3-3DD0-4E08-95F9-9AE5504D6E6B}" srcOrd="0" destOrd="0" presId="urn:microsoft.com/office/officeart/2005/8/layout/list1"/>
    <dgm:cxn modelId="{2A8FD82D-46EC-44CC-B46D-E551B14C4321}" type="presOf" srcId="{13E2FBF4-F8C4-4051-AFDF-429701D6AAA2}" destId="{34E905ED-8A8F-43D8-ADCD-BB1E2C6826C2}" srcOrd="1" destOrd="0" presId="urn:microsoft.com/office/officeart/2005/8/layout/list1"/>
    <dgm:cxn modelId="{8D1CC824-F6D0-4B09-A201-CEF6C0993B8F}" srcId="{B0088B8E-4B31-43C0-8FFA-7D358C33CF54}" destId="{FFF9D6DF-D548-4A25-8C48-85DEBDAA9524}" srcOrd="2" destOrd="0" parTransId="{2972AE97-F83C-44C9-8E6C-235A67CD85DE}" sibTransId="{FC8CE0B6-692D-43D0-A5EF-1B0BA7D36650}"/>
    <dgm:cxn modelId="{0A50F921-C561-4D7C-93DA-9E4A58799EB6}" type="presParOf" srcId="{B062658F-1441-4F9E-81F6-AA32245F4B5E}" destId="{D88369A0-69A4-4E0D-BA4C-89844E678E21}" srcOrd="0" destOrd="0" presId="urn:microsoft.com/office/officeart/2005/8/layout/list1"/>
    <dgm:cxn modelId="{BAE777C4-B011-4982-B298-E3AA4E7A4755}" type="presParOf" srcId="{D88369A0-69A4-4E0D-BA4C-89844E678E21}" destId="{DBC6FFA3-3DD0-4E08-95F9-9AE5504D6E6B}" srcOrd="0" destOrd="0" presId="urn:microsoft.com/office/officeart/2005/8/layout/list1"/>
    <dgm:cxn modelId="{06A38777-2780-43E1-9BAF-219247BD4BED}" type="presParOf" srcId="{D88369A0-69A4-4E0D-BA4C-89844E678E21}" destId="{57257924-870A-490E-B8B8-0C8767C26B8D}" srcOrd="1" destOrd="0" presId="urn:microsoft.com/office/officeart/2005/8/layout/list1"/>
    <dgm:cxn modelId="{573831FE-1F9D-47F9-8694-EAF883D470A3}" type="presParOf" srcId="{B062658F-1441-4F9E-81F6-AA32245F4B5E}" destId="{3409AC1E-E55C-4AB5-9B40-9BAC004FAC81}" srcOrd="1" destOrd="0" presId="urn:microsoft.com/office/officeart/2005/8/layout/list1"/>
    <dgm:cxn modelId="{411F33F4-8BDC-41A2-B1C9-C33326D21F95}" type="presParOf" srcId="{B062658F-1441-4F9E-81F6-AA32245F4B5E}" destId="{DA99AB33-D949-4132-B609-27524D207382}" srcOrd="2" destOrd="0" presId="urn:microsoft.com/office/officeart/2005/8/layout/list1"/>
    <dgm:cxn modelId="{0B35B6A6-F283-421B-91AE-55CF5CCF2CB5}" type="presParOf" srcId="{B062658F-1441-4F9E-81F6-AA32245F4B5E}" destId="{72A29CA8-2778-40F8-BB26-2016F788251A}" srcOrd="3" destOrd="0" presId="urn:microsoft.com/office/officeart/2005/8/layout/list1"/>
    <dgm:cxn modelId="{DBFA5B06-5A1E-4B18-868C-962A34E1772C}" type="presParOf" srcId="{B062658F-1441-4F9E-81F6-AA32245F4B5E}" destId="{F1A8E43D-CFE1-4345-B9A1-322E8ABA9135}" srcOrd="4" destOrd="0" presId="urn:microsoft.com/office/officeart/2005/8/layout/list1"/>
    <dgm:cxn modelId="{3670A7FF-7F17-4EEB-A1DC-6A84E0652AEE}" type="presParOf" srcId="{F1A8E43D-CFE1-4345-B9A1-322E8ABA9135}" destId="{3DD9B385-9F27-4BE0-8AD8-177609C914A6}" srcOrd="0" destOrd="0" presId="urn:microsoft.com/office/officeart/2005/8/layout/list1"/>
    <dgm:cxn modelId="{FF61B451-5CC2-4381-8874-670DA0FDF0EB}" type="presParOf" srcId="{F1A8E43D-CFE1-4345-B9A1-322E8ABA9135}" destId="{34E905ED-8A8F-43D8-ADCD-BB1E2C6826C2}" srcOrd="1" destOrd="0" presId="urn:microsoft.com/office/officeart/2005/8/layout/list1"/>
    <dgm:cxn modelId="{B6954BA5-41A8-4E0D-A013-14A57454F32A}" type="presParOf" srcId="{B062658F-1441-4F9E-81F6-AA32245F4B5E}" destId="{6787FA78-972B-4FB8-BF22-1C80CE480F82}" srcOrd="5" destOrd="0" presId="urn:microsoft.com/office/officeart/2005/8/layout/list1"/>
    <dgm:cxn modelId="{0E76CADE-59AF-4EC6-A8DD-5BB049C048AF}" type="presParOf" srcId="{B062658F-1441-4F9E-81F6-AA32245F4B5E}" destId="{2BF2E794-0798-41BF-9207-2E5C68656DF0}" srcOrd="6" destOrd="0" presId="urn:microsoft.com/office/officeart/2005/8/layout/list1"/>
    <dgm:cxn modelId="{49DFEEFF-14A7-4358-B897-B09EC9657F2B}" type="presParOf" srcId="{B062658F-1441-4F9E-81F6-AA32245F4B5E}" destId="{C9815FFB-CC78-4A42-82A7-66417B938B09}" srcOrd="7" destOrd="0" presId="urn:microsoft.com/office/officeart/2005/8/layout/list1"/>
    <dgm:cxn modelId="{55641A19-BA96-45E7-B0A4-CBC995A587DE}" type="presParOf" srcId="{B062658F-1441-4F9E-81F6-AA32245F4B5E}" destId="{67BCCCFF-1E52-4B0F-BFAF-6D19B20C2C80}" srcOrd="8" destOrd="0" presId="urn:microsoft.com/office/officeart/2005/8/layout/list1"/>
    <dgm:cxn modelId="{F7593770-00C6-4C22-9011-02AEACDDF236}" type="presParOf" srcId="{67BCCCFF-1E52-4B0F-BFAF-6D19B20C2C80}" destId="{20CB05C4-1DB0-4721-8380-90651B0EDDBC}" srcOrd="0" destOrd="0" presId="urn:microsoft.com/office/officeart/2005/8/layout/list1"/>
    <dgm:cxn modelId="{0CE33EB5-9A9E-4B50-872A-8D6F7A5033A6}" type="presParOf" srcId="{67BCCCFF-1E52-4B0F-BFAF-6D19B20C2C80}" destId="{64082D86-38BC-4814-A056-937481145E13}" srcOrd="1" destOrd="0" presId="urn:microsoft.com/office/officeart/2005/8/layout/list1"/>
    <dgm:cxn modelId="{AA18C22D-4FE4-44DF-8A46-A0DE7158142F}" type="presParOf" srcId="{B062658F-1441-4F9E-81F6-AA32245F4B5E}" destId="{BF8C74A6-7139-48FE-BA2D-41048623BA2B}" srcOrd="9" destOrd="0" presId="urn:microsoft.com/office/officeart/2005/8/layout/list1"/>
    <dgm:cxn modelId="{3F005875-D42A-43FF-9425-5F46D393CDDB}" type="presParOf" srcId="{B062658F-1441-4F9E-81F6-AA32245F4B5E}" destId="{BE8B29CE-3C56-4715-9C46-2F0CF8E2DE11}"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81D791-7858-4C16-8B4F-9F77DAD7854E}" type="doc">
      <dgm:prSet loTypeId="urn:microsoft.com/office/officeart/2005/8/layout/arrow6" loCatId="relationship" qsTypeId="urn:microsoft.com/office/officeart/2005/8/quickstyle/simple1" qsCatId="simple" csTypeId="urn:microsoft.com/office/officeart/2005/8/colors/accent2_1" csCatId="accent2" phldr="1"/>
      <dgm:spPr/>
      <dgm:t>
        <a:bodyPr/>
        <a:lstStyle/>
        <a:p>
          <a:endParaRPr lang="ro-RO"/>
        </a:p>
      </dgm:t>
    </dgm:pt>
    <dgm:pt modelId="{DCC25F99-D38A-4484-B327-91D65DE3CE68}">
      <dgm:prSet/>
      <dgm:spPr/>
      <dgm:t>
        <a:bodyPr/>
        <a:lstStyle/>
        <a:p>
          <a:pPr rtl="0"/>
          <a:r>
            <a:rPr lang="ro-RO" dirty="0" smtClean="0"/>
            <a:t>Prețul cel mai scăzut;</a:t>
          </a:r>
          <a:endParaRPr lang="ro-RO" dirty="0"/>
        </a:p>
      </dgm:t>
    </dgm:pt>
    <dgm:pt modelId="{72A6F59A-38FD-41F1-946B-06BBD1FECAF1}" type="parTrans" cxnId="{1F9BD470-4F98-4C54-B69B-2A42620361ED}">
      <dgm:prSet/>
      <dgm:spPr/>
      <dgm:t>
        <a:bodyPr/>
        <a:lstStyle/>
        <a:p>
          <a:endParaRPr lang="ro-RO"/>
        </a:p>
      </dgm:t>
    </dgm:pt>
    <dgm:pt modelId="{A1BD7DA8-4742-40B9-A9E3-01452C08FC36}" type="sibTrans" cxnId="{1F9BD470-4F98-4C54-B69B-2A42620361ED}">
      <dgm:prSet/>
      <dgm:spPr/>
      <dgm:t>
        <a:bodyPr/>
        <a:lstStyle/>
        <a:p>
          <a:endParaRPr lang="ro-RO"/>
        </a:p>
      </dgm:t>
    </dgm:pt>
    <dgm:pt modelId="{B781CC6A-BD87-46CE-A150-0B65D9ADA290}">
      <dgm:prSet/>
      <dgm:spPr/>
      <dgm:t>
        <a:bodyPr/>
        <a:lstStyle/>
        <a:p>
          <a:pPr rtl="0"/>
          <a:r>
            <a:rPr lang="ro-RO" dirty="0" smtClean="0"/>
            <a:t>O</a:t>
          </a:r>
          <a:r>
            <a:rPr lang="it-IT" dirty="0" smtClean="0"/>
            <a:t>ferta cea mai avantajoasă din punct de vedere tehnico-economic;</a:t>
          </a:r>
          <a:endParaRPr lang="ro-RO" dirty="0"/>
        </a:p>
      </dgm:t>
    </dgm:pt>
    <dgm:pt modelId="{FF911B51-D8DE-4B3C-9CA0-7E0907A1456C}" type="parTrans" cxnId="{83D6A78A-6715-4F7B-9667-FEAFAF1A999F}">
      <dgm:prSet/>
      <dgm:spPr/>
      <dgm:t>
        <a:bodyPr/>
        <a:lstStyle/>
        <a:p>
          <a:endParaRPr lang="ro-RO"/>
        </a:p>
      </dgm:t>
    </dgm:pt>
    <dgm:pt modelId="{CEA7A609-1EA3-46EB-9F22-DE7279849734}" type="sibTrans" cxnId="{83D6A78A-6715-4F7B-9667-FEAFAF1A999F}">
      <dgm:prSet/>
      <dgm:spPr/>
      <dgm:t>
        <a:bodyPr/>
        <a:lstStyle/>
        <a:p>
          <a:endParaRPr lang="ro-RO"/>
        </a:p>
      </dgm:t>
    </dgm:pt>
    <dgm:pt modelId="{7B04B99C-169F-4FCD-9B5C-5D07871271DB}" type="pres">
      <dgm:prSet presAssocID="{4381D791-7858-4C16-8B4F-9F77DAD7854E}" presName="compositeShape" presStyleCnt="0">
        <dgm:presLayoutVars>
          <dgm:chMax val="2"/>
          <dgm:dir/>
          <dgm:resizeHandles val="exact"/>
        </dgm:presLayoutVars>
      </dgm:prSet>
      <dgm:spPr/>
      <dgm:t>
        <a:bodyPr/>
        <a:lstStyle/>
        <a:p>
          <a:endParaRPr lang="ro-RO"/>
        </a:p>
      </dgm:t>
    </dgm:pt>
    <dgm:pt modelId="{EA5CBDB1-6E06-4330-B295-106FD11624DB}" type="pres">
      <dgm:prSet presAssocID="{4381D791-7858-4C16-8B4F-9F77DAD7854E}" presName="ribbon" presStyleLbl="node1" presStyleIdx="0" presStyleCnt="1"/>
      <dgm:spPr/>
    </dgm:pt>
    <dgm:pt modelId="{EAFE9040-F0EA-46BE-BF2B-EED5D6F0DF22}" type="pres">
      <dgm:prSet presAssocID="{4381D791-7858-4C16-8B4F-9F77DAD7854E}" presName="leftArrowText" presStyleLbl="node1" presStyleIdx="0" presStyleCnt="1">
        <dgm:presLayoutVars>
          <dgm:chMax val="0"/>
          <dgm:bulletEnabled val="1"/>
        </dgm:presLayoutVars>
      </dgm:prSet>
      <dgm:spPr/>
      <dgm:t>
        <a:bodyPr/>
        <a:lstStyle/>
        <a:p>
          <a:endParaRPr lang="ro-RO"/>
        </a:p>
      </dgm:t>
    </dgm:pt>
    <dgm:pt modelId="{EDFF9844-BFBD-4222-AC28-55DD8E9CB2F6}" type="pres">
      <dgm:prSet presAssocID="{4381D791-7858-4C16-8B4F-9F77DAD7854E}" presName="rightArrowText" presStyleLbl="node1" presStyleIdx="0" presStyleCnt="1">
        <dgm:presLayoutVars>
          <dgm:chMax val="0"/>
          <dgm:bulletEnabled val="1"/>
        </dgm:presLayoutVars>
      </dgm:prSet>
      <dgm:spPr/>
      <dgm:t>
        <a:bodyPr/>
        <a:lstStyle/>
        <a:p>
          <a:endParaRPr lang="ro-RO"/>
        </a:p>
      </dgm:t>
    </dgm:pt>
  </dgm:ptLst>
  <dgm:cxnLst>
    <dgm:cxn modelId="{83D6A78A-6715-4F7B-9667-FEAFAF1A999F}" srcId="{4381D791-7858-4C16-8B4F-9F77DAD7854E}" destId="{B781CC6A-BD87-46CE-A150-0B65D9ADA290}" srcOrd="1" destOrd="0" parTransId="{FF911B51-D8DE-4B3C-9CA0-7E0907A1456C}" sibTransId="{CEA7A609-1EA3-46EB-9F22-DE7279849734}"/>
    <dgm:cxn modelId="{C458F70E-F782-4E7A-8799-B6C37053B455}" type="presOf" srcId="{4381D791-7858-4C16-8B4F-9F77DAD7854E}" destId="{7B04B99C-169F-4FCD-9B5C-5D07871271DB}" srcOrd="0" destOrd="0" presId="urn:microsoft.com/office/officeart/2005/8/layout/arrow6"/>
    <dgm:cxn modelId="{1F9BD470-4F98-4C54-B69B-2A42620361ED}" srcId="{4381D791-7858-4C16-8B4F-9F77DAD7854E}" destId="{DCC25F99-D38A-4484-B327-91D65DE3CE68}" srcOrd="0" destOrd="0" parTransId="{72A6F59A-38FD-41F1-946B-06BBD1FECAF1}" sibTransId="{A1BD7DA8-4742-40B9-A9E3-01452C08FC36}"/>
    <dgm:cxn modelId="{ED6D36BD-0110-4ABA-A5E5-96FAF043F727}" type="presOf" srcId="{B781CC6A-BD87-46CE-A150-0B65D9ADA290}" destId="{EDFF9844-BFBD-4222-AC28-55DD8E9CB2F6}" srcOrd="0" destOrd="0" presId="urn:microsoft.com/office/officeart/2005/8/layout/arrow6"/>
    <dgm:cxn modelId="{A3E8D6A1-C0A2-404D-90AD-58B174071F23}" type="presOf" srcId="{DCC25F99-D38A-4484-B327-91D65DE3CE68}" destId="{EAFE9040-F0EA-46BE-BF2B-EED5D6F0DF22}" srcOrd="0" destOrd="0" presId="urn:microsoft.com/office/officeart/2005/8/layout/arrow6"/>
    <dgm:cxn modelId="{3ECF1F81-6049-48D5-995C-C1D2EE7B6D7A}" type="presParOf" srcId="{7B04B99C-169F-4FCD-9B5C-5D07871271DB}" destId="{EA5CBDB1-6E06-4330-B295-106FD11624DB}" srcOrd="0" destOrd="0" presId="urn:microsoft.com/office/officeart/2005/8/layout/arrow6"/>
    <dgm:cxn modelId="{FE76247F-406C-42CF-936B-C5DF1153817A}" type="presParOf" srcId="{7B04B99C-169F-4FCD-9B5C-5D07871271DB}" destId="{EAFE9040-F0EA-46BE-BF2B-EED5D6F0DF22}" srcOrd="1" destOrd="0" presId="urn:microsoft.com/office/officeart/2005/8/layout/arrow6"/>
    <dgm:cxn modelId="{7CCA1FF6-938D-44FC-8B29-664A435F7788}" type="presParOf" srcId="{7B04B99C-169F-4FCD-9B5C-5D07871271DB}" destId="{EDFF9844-BFBD-4222-AC28-55DD8E9CB2F6}" srcOrd="2" destOrd="0" presId="urn:microsoft.com/office/officeart/2005/8/layout/arrow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6E3DB4-50B0-4EA9-9CC1-392FE57CE9B4}" type="doc">
      <dgm:prSet loTypeId="urn:microsoft.com/office/officeart/2005/8/layout/cycle8" loCatId="cycle" qsTypeId="urn:microsoft.com/office/officeart/2005/8/quickstyle/simple1" qsCatId="simple" csTypeId="urn:microsoft.com/office/officeart/2005/8/colors/colorful2" csCatId="colorful" phldr="1"/>
      <dgm:spPr/>
    </dgm:pt>
    <dgm:pt modelId="{75EC95F2-0800-4F82-8AE3-D4CB622CA496}">
      <dgm:prSet phldrT="[Текст]"/>
      <dgm:spPr/>
      <dgm:t>
        <a:bodyPr/>
        <a:lstStyle/>
        <a:p>
          <a:r>
            <a:rPr lang="ro-RO" dirty="0" smtClean="0"/>
            <a:t>Lucrări 80%;</a:t>
          </a:r>
          <a:endParaRPr lang="ro-RO" dirty="0"/>
        </a:p>
      </dgm:t>
    </dgm:pt>
    <dgm:pt modelId="{1EDB5910-5CC6-40EE-A238-45B44D0B0EFD}" type="parTrans" cxnId="{C36F172E-9355-4358-A0D2-DBF03B4C3B2F}">
      <dgm:prSet/>
      <dgm:spPr/>
      <dgm:t>
        <a:bodyPr/>
        <a:lstStyle/>
        <a:p>
          <a:endParaRPr lang="ro-RO"/>
        </a:p>
      </dgm:t>
    </dgm:pt>
    <dgm:pt modelId="{65162A08-44C3-4F0C-A115-E7904423CA5C}" type="sibTrans" cxnId="{C36F172E-9355-4358-A0D2-DBF03B4C3B2F}">
      <dgm:prSet/>
      <dgm:spPr/>
      <dgm:t>
        <a:bodyPr/>
        <a:lstStyle/>
        <a:p>
          <a:endParaRPr lang="ro-RO"/>
        </a:p>
      </dgm:t>
    </dgm:pt>
    <dgm:pt modelId="{DDC1D968-FE4B-4650-AA2B-E73ABCC01CF5}">
      <dgm:prSet phldrT="[Текст]"/>
      <dgm:spPr/>
      <dgm:t>
        <a:bodyPr/>
        <a:lstStyle/>
        <a:p>
          <a:r>
            <a:rPr lang="ro-RO" dirty="0" smtClean="0"/>
            <a:t>Bunuri 60%;</a:t>
          </a:r>
          <a:endParaRPr lang="ro-RO" dirty="0"/>
        </a:p>
      </dgm:t>
    </dgm:pt>
    <dgm:pt modelId="{94ADCF05-A503-452C-8A06-6292CEDEA02E}" type="parTrans" cxnId="{96430BA4-3BD5-43E3-A9A3-0D316C4C42F6}">
      <dgm:prSet/>
      <dgm:spPr/>
      <dgm:t>
        <a:bodyPr/>
        <a:lstStyle/>
        <a:p>
          <a:endParaRPr lang="ro-RO"/>
        </a:p>
      </dgm:t>
    </dgm:pt>
    <dgm:pt modelId="{81BAACED-C46F-4EE3-A91E-50D897408B9D}" type="sibTrans" cxnId="{96430BA4-3BD5-43E3-A9A3-0D316C4C42F6}">
      <dgm:prSet/>
      <dgm:spPr/>
      <dgm:t>
        <a:bodyPr/>
        <a:lstStyle/>
        <a:p>
          <a:endParaRPr lang="ro-RO"/>
        </a:p>
      </dgm:t>
    </dgm:pt>
    <dgm:pt modelId="{90595E2A-E611-4E78-A071-6AB2B225A709}">
      <dgm:prSet phldrT="[Текст]"/>
      <dgm:spPr/>
      <dgm:t>
        <a:bodyPr/>
        <a:lstStyle/>
        <a:p>
          <a:r>
            <a:rPr lang="ro-RO" dirty="0" smtClean="0"/>
            <a:t>Servicii 40%;</a:t>
          </a:r>
          <a:endParaRPr lang="ro-RO" dirty="0"/>
        </a:p>
      </dgm:t>
    </dgm:pt>
    <dgm:pt modelId="{55D7E928-7AB5-4143-8AF1-BB6983795F68}" type="parTrans" cxnId="{DC52EE50-D972-4100-83F2-FBFA328B4856}">
      <dgm:prSet/>
      <dgm:spPr/>
      <dgm:t>
        <a:bodyPr/>
        <a:lstStyle/>
        <a:p>
          <a:endParaRPr lang="ro-RO"/>
        </a:p>
      </dgm:t>
    </dgm:pt>
    <dgm:pt modelId="{7DF96E47-1154-439A-AC4D-16C7186F4754}" type="sibTrans" cxnId="{DC52EE50-D972-4100-83F2-FBFA328B4856}">
      <dgm:prSet/>
      <dgm:spPr/>
      <dgm:t>
        <a:bodyPr/>
        <a:lstStyle/>
        <a:p>
          <a:endParaRPr lang="ro-RO"/>
        </a:p>
      </dgm:t>
    </dgm:pt>
    <dgm:pt modelId="{72AAFE12-BDA6-414E-B169-AC136A035365}" type="pres">
      <dgm:prSet presAssocID="{C06E3DB4-50B0-4EA9-9CC1-392FE57CE9B4}" presName="compositeShape" presStyleCnt="0">
        <dgm:presLayoutVars>
          <dgm:chMax val="7"/>
          <dgm:dir/>
          <dgm:resizeHandles val="exact"/>
        </dgm:presLayoutVars>
      </dgm:prSet>
      <dgm:spPr/>
    </dgm:pt>
    <dgm:pt modelId="{E7D464B1-FD21-46D3-862E-1420BAD10BC4}" type="pres">
      <dgm:prSet presAssocID="{C06E3DB4-50B0-4EA9-9CC1-392FE57CE9B4}" presName="wedge1" presStyleLbl="node1" presStyleIdx="0" presStyleCnt="3"/>
      <dgm:spPr/>
      <dgm:t>
        <a:bodyPr/>
        <a:lstStyle/>
        <a:p>
          <a:endParaRPr lang="ro-RO"/>
        </a:p>
      </dgm:t>
    </dgm:pt>
    <dgm:pt modelId="{869C38F4-CC88-4FF1-B263-8FDF41F47454}" type="pres">
      <dgm:prSet presAssocID="{C06E3DB4-50B0-4EA9-9CC1-392FE57CE9B4}" presName="dummy1a" presStyleCnt="0"/>
      <dgm:spPr/>
    </dgm:pt>
    <dgm:pt modelId="{8FDA8FBB-4051-4ADF-9650-5D816E079B67}" type="pres">
      <dgm:prSet presAssocID="{C06E3DB4-50B0-4EA9-9CC1-392FE57CE9B4}" presName="dummy1b" presStyleCnt="0"/>
      <dgm:spPr/>
    </dgm:pt>
    <dgm:pt modelId="{0A11A64E-C59A-457D-9C01-4A9FA298DA51}" type="pres">
      <dgm:prSet presAssocID="{C06E3DB4-50B0-4EA9-9CC1-392FE57CE9B4}" presName="wedge1Tx" presStyleLbl="node1" presStyleIdx="0" presStyleCnt="3">
        <dgm:presLayoutVars>
          <dgm:chMax val="0"/>
          <dgm:chPref val="0"/>
          <dgm:bulletEnabled val="1"/>
        </dgm:presLayoutVars>
      </dgm:prSet>
      <dgm:spPr/>
      <dgm:t>
        <a:bodyPr/>
        <a:lstStyle/>
        <a:p>
          <a:endParaRPr lang="ro-RO"/>
        </a:p>
      </dgm:t>
    </dgm:pt>
    <dgm:pt modelId="{AF834893-8DAF-41D2-B96A-03DFBEC001A4}" type="pres">
      <dgm:prSet presAssocID="{C06E3DB4-50B0-4EA9-9CC1-392FE57CE9B4}" presName="wedge2" presStyleLbl="node1" presStyleIdx="1" presStyleCnt="3"/>
      <dgm:spPr/>
      <dgm:t>
        <a:bodyPr/>
        <a:lstStyle/>
        <a:p>
          <a:endParaRPr lang="ro-RO"/>
        </a:p>
      </dgm:t>
    </dgm:pt>
    <dgm:pt modelId="{75ADAE10-1DCB-4D61-9827-E96AEC9C8EB3}" type="pres">
      <dgm:prSet presAssocID="{C06E3DB4-50B0-4EA9-9CC1-392FE57CE9B4}" presName="dummy2a" presStyleCnt="0"/>
      <dgm:spPr/>
    </dgm:pt>
    <dgm:pt modelId="{DEC90474-1C34-485C-BC4C-12F6C74CFD50}" type="pres">
      <dgm:prSet presAssocID="{C06E3DB4-50B0-4EA9-9CC1-392FE57CE9B4}" presName="dummy2b" presStyleCnt="0"/>
      <dgm:spPr/>
    </dgm:pt>
    <dgm:pt modelId="{CD1A2DDB-75A7-4220-AC23-83A3D46BADED}" type="pres">
      <dgm:prSet presAssocID="{C06E3DB4-50B0-4EA9-9CC1-392FE57CE9B4}" presName="wedge2Tx" presStyleLbl="node1" presStyleIdx="1" presStyleCnt="3">
        <dgm:presLayoutVars>
          <dgm:chMax val="0"/>
          <dgm:chPref val="0"/>
          <dgm:bulletEnabled val="1"/>
        </dgm:presLayoutVars>
      </dgm:prSet>
      <dgm:spPr/>
      <dgm:t>
        <a:bodyPr/>
        <a:lstStyle/>
        <a:p>
          <a:endParaRPr lang="ro-RO"/>
        </a:p>
      </dgm:t>
    </dgm:pt>
    <dgm:pt modelId="{FB744B06-3B47-4DBD-BA6A-1D61D45F40F1}" type="pres">
      <dgm:prSet presAssocID="{C06E3DB4-50B0-4EA9-9CC1-392FE57CE9B4}" presName="wedge3" presStyleLbl="node1" presStyleIdx="2" presStyleCnt="3"/>
      <dgm:spPr/>
      <dgm:t>
        <a:bodyPr/>
        <a:lstStyle/>
        <a:p>
          <a:endParaRPr lang="ro-RO"/>
        </a:p>
      </dgm:t>
    </dgm:pt>
    <dgm:pt modelId="{47B27E17-B8B2-47CA-AB3F-358E7505B95C}" type="pres">
      <dgm:prSet presAssocID="{C06E3DB4-50B0-4EA9-9CC1-392FE57CE9B4}" presName="dummy3a" presStyleCnt="0"/>
      <dgm:spPr/>
    </dgm:pt>
    <dgm:pt modelId="{05F72C55-AB72-40D8-A8ED-2F774D942763}" type="pres">
      <dgm:prSet presAssocID="{C06E3DB4-50B0-4EA9-9CC1-392FE57CE9B4}" presName="dummy3b" presStyleCnt="0"/>
      <dgm:spPr/>
    </dgm:pt>
    <dgm:pt modelId="{C5AB6F3E-15DD-4367-9C02-CE65E0F8F0FE}" type="pres">
      <dgm:prSet presAssocID="{C06E3DB4-50B0-4EA9-9CC1-392FE57CE9B4}" presName="wedge3Tx" presStyleLbl="node1" presStyleIdx="2" presStyleCnt="3">
        <dgm:presLayoutVars>
          <dgm:chMax val="0"/>
          <dgm:chPref val="0"/>
          <dgm:bulletEnabled val="1"/>
        </dgm:presLayoutVars>
      </dgm:prSet>
      <dgm:spPr/>
      <dgm:t>
        <a:bodyPr/>
        <a:lstStyle/>
        <a:p>
          <a:endParaRPr lang="ro-RO"/>
        </a:p>
      </dgm:t>
    </dgm:pt>
    <dgm:pt modelId="{1A03078B-DA19-4BD5-8074-AC313F268C04}" type="pres">
      <dgm:prSet presAssocID="{65162A08-44C3-4F0C-A115-E7904423CA5C}" presName="arrowWedge1" presStyleLbl="fgSibTrans2D1" presStyleIdx="0" presStyleCnt="3"/>
      <dgm:spPr/>
    </dgm:pt>
    <dgm:pt modelId="{15F4FC2E-0AE2-4D76-B7F9-F33AE9608A2E}" type="pres">
      <dgm:prSet presAssocID="{81BAACED-C46F-4EE3-A91E-50D897408B9D}" presName="arrowWedge2" presStyleLbl="fgSibTrans2D1" presStyleIdx="1" presStyleCnt="3"/>
      <dgm:spPr/>
    </dgm:pt>
    <dgm:pt modelId="{A5CEE577-F1AE-4710-9580-34B7C28378EE}" type="pres">
      <dgm:prSet presAssocID="{7DF96E47-1154-439A-AC4D-16C7186F4754}" presName="arrowWedge3" presStyleLbl="fgSibTrans2D1" presStyleIdx="2" presStyleCnt="3"/>
      <dgm:spPr/>
    </dgm:pt>
  </dgm:ptLst>
  <dgm:cxnLst>
    <dgm:cxn modelId="{51263B39-F37F-4551-9665-A73BA6AA356C}" type="presOf" srcId="{DDC1D968-FE4B-4650-AA2B-E73ABCC01CF5}" destId="{AF834893-8DAF-41D2-B96A-03DFBEC001A4}" srcOrd="0" destOrd="0" presId="urn:microsoft.com/office/officeart/2005/8/layout/cycle8"/>
    <dgm:cxn modelId="{E5AF1A97-0A15-40B7-ACD6-0C9961F0B825}" type="presOf" srcId="{90595E2A-E611-4E78-A071-6AB2B225A709}" destId="{C5AB6F3E-15DD-4367-9C02-CE65E0F8F0FE}" srcOrd="1" destOrd="0" presId="urn:microsoft.com/office/officeart/2005/8/layout/cycle8"/>
    <dgm:cxn modelId="{797E5555-B38F-483F-9DD7-F5544443C320}" type="presOf" srcId="{90595E2A-E611-4E78-A071-6AB2B225A709}" destId="{FB744B06-3B47-4DBD-BA6A-1D61D45F40F1}" srcOrd="0" destOrd="0" presId="urn:microsoft.com/office/officeart/2005/8/layout/cycle8"/>
    <dgm:cxn modelId="{49DDE2EE-98B8-40E9-86A0-7AEB8BD6EBB9}" type="presOf" srcId="{75EC95F2-0800-4F82-8AE3-D4CB622CA496}" destId="{E7D464B1-FD21-46D3-862E-1420BAD10BC4}" srcOrd="0" destOrd="0" presId="urn:microsoft.com/office/officeart/2005/8/layout/cycle8"/>
    <dgm:cxn modelId="{C36F172E-9355-4358-A0D2-DBF03B4C3B2F}" srcId="{C06E3DB4-50B0-4EA9-9CC1-392FE57CE9B4}" destId="{75EC95F2-0800-4F82-8AE3-D4CB622CA496}" srcOrd="0" destOrd="0" parTransId="{1EDB5910-5CC6-40EE-A238-45B44D0B0EFD}" sibTransId="{65162A08-44C3-4F0C-A115-E7904423CA5C}"/>
    <dgm:cxn modelId="{335F4C3B-3571-47CD-A4AE-169B0B695D10}" type="presOf" srcId="{75EC95F2-0800-4F82-8AE3-D4CB622CA496}" destId="{0A11A64E-C59A-457D-9C01-4A9FA298DA51}" srcOrd="1" destOrd="0" presId="urn:microsoft.com/office/officeart/2005/8/layout/cycle8"/>
    <dgm:cxn modelId="{96430BA4-3BD5-43E3-A9A3-0D316C4C42F6}" srcId="{C06E3DB4-50B0-4EA9-9CC1-392FE57CE9B4}" destId="{DDC1D968-FE4B-4650-AA2B-E73ABCC01CF5}" srcOrd="1" destOrd="0" parTransId="{94ADCF05-A503-452C-8A06-6292CEDEA02E}" sibTransId="{81BAACED-C46F-4EE3-A91E-50D897408B9D}"/>
    <dgm:cxn modelId="{75EA9B18-40CA-4BA8-846C-6E25F190B9DA}" type="presOf" srcId="{C06E3DB4-50B0-4EA9-9CC1-392FE57CE9B4}" destId="{72AAFE12-BDA6-414E-B169-AC136A035365}" srcOrd="0" destOrd="0" presId="urn:microsoft.com/office/officeart/2005/8/layout/cycle8"/>
    <dgm:cxn modelId="{DC52EE50-D972-4100-83F2-FBFA328B4856}" srcId="{C06E3DB4-50B0-4EA9-9CC1-392FE57CE9B4}" destId="{90595E2A-E611-4E78-A071-6AB2B225A709}" srcOrd="2" destOrd="0" parTransId="{55D7E928-7AB5-4143-8AF1-BB6983795F68}" sibTransId="{7DF96E47-1154-439A-AC4D-16C7186F4754}"/>
    <dgm:cxn modelId="{0D6B1F0C-15A9-4063-A19E-89B518864425}" type="presOf" srcId="{DDC1D968-FE4B-4650-AA2B-E73ABCC01CF5}" destId="{CD1A2DDB-75A7-4220-AC23-83A3D46BADED}" srcOrd="1" destOrd="0" presId="urn:microsoft.com/office/officeart/2005/8/layout/cycle8"/>
    <dgm:cxn modelId="{440B6E46-725D-477C-AD3F-6EE661F325D2}" type="presParOf" srcId="{72AAFE12-BDA6-414E-B169-AC136A035365}" destId="{E7D464B1-FD21-46D3-862E-1420BAD10BC4}" srcOrd="0" destOrd="0" presId="urn:microsoft.com/office/officeart/2005/8/layout/cycle8"/>
    <dgm:cxn modelId="{ED8149EC-144E-4572-9998-48A2F5C77D7E}" type="presParOf" srcId="{72AAFE12-BDA6-414E-B169-AC136A035365}" destId="{869C38F4-CC88-4FF1-B263-8FDF41F47454}" srcOrd="1" destOrd="0" presId="urn:microsoft.com/office/officeart/2005/8/layout/cycle8"/>
    <dgm:cxn modelId="{8C351E05-8FDE-4FB8-8023-750D7E667356}" type="presParOf" srcId="{72AAFE12-BDA6-414E-B169-AC136A035365}" destId="{8FDA8FBB-4051-4ADF-9650-5D816E079B67}" srcOrd="2" destOrd="0" presId="urn:microsoft.com/office/officeart/2005/8/layout/cycle8"/>
    <dgm:cxn modelId="{3F4E3A0C-AF2E-4B49-A9C6-A9341380DC68}" type="presParOf" srcId="{72AAFE12-BDA6-414E-B169-AC136A035365}" destId="{0A11A64E-C59A-457D-9C01-4A9FA298DA51}" srcOrd="3" destOrd="0" presId="urn:microsoft.com/office/officeart/2005/8/layout/cycle8"/>
    <dgm:cxn modelId="{58B29CE8-FA40-4ED8-9BFD-5E46D4DD2C9E}" type="presParOf" srcId="{72AAFE12-BDA6-414E-B169-AC136A035365}" destId="{AF834893-8DAF-41D2-B96A-03DFBEC001A4}" srcOrd="4" destOrd="0" presId="urn:microsoft.com/office/officeart/2005/8/layout/cycle8"/>
    <dgm:cxn modelId="{6133C457-973F-4AF6-A86F-8C47AF6D37C8}" type="presParOf" srcId="{72AAFE12-BDA6-414E-B169-AC136A035365}" destId="{75ADAE10-1DCB-4D61-9827-E96AEC9C8EB3}" srcOrd="5" destOrd="0" presId="urn:microsoft.com/office/officeart/2005/8/layout/cycle8"/>
    <dgm:cxn modelId="{E76B2F8C-70A7-4DE3-AE30-6ABF042EA25C}" type="presParOf" srcId="{72AAFE12-BDA6-414E-B169-AC136A035365}" destId="{DEC90474-1C34-485C-BC4C-12F6C74CFD50}" srcOrd="6" destOrd="0" presId="urn:microsoft.com/office/officeart/2005/8/layout/cycle8"/>
    <dgm:cxn modelId="{95EDD109-C17F-49DA-8925-CD1693012AE7}" type="presParOf" srcId="{72AAFE12-BDA6-414E-B169-AC136A035365}" destId="{CD1A2DDB-75A7-4220-AC23-83A3D46BADED}" srcOrd="7" destOrd="0" presId="urn:microsoft.com/office/officeart/2005/8/layout/cycle8"/>
    <dgm:cxn modelId="{1C20173F-6891-4763-8494-2C759BF8106A}" type="presParOf" srcId="{72AAFE12-BDA6-414E-B169-AC136A035365}" destId="{FB744B06-3B47-4DBD-BA6A-1D61D45F40F1}" srcOrd="8" destOrd="0" presId="urn:microsoft.com/office/officeart/2005/8/layout/cycle8"/>
    <dgm:cxn modelId="{4E8FF809-ED4E-4865-9251-2D3C33CCB919}" type="presParOf" srcId="{72AAFE12-BDA6-414E-B169-AC136A035365}" destId="{47B27E17-B8B2-47CA-AB3F-358E7505B95C}" srcOrd="9" destOrd="0" presId="urn:microsoft.com/office/officeart/2005/8/layout/cycle8"/>
    <dgm:cxn modelId="{2E49E300-6285-427F-B2B1-695469697A6E}" type="presParOf" srcId="{72AAFE12-BDA6-414E-B169-AC136A035365}" destId="{05F72C55-AB72-40D8-A8ED-2F774D942763}" srcOrd="10" destOrd="0" presId="urn:microsoft.com/office/officeart/2005/8/layout/cycle8"/>
    <dgm:cxn modelId="{7E4184F4-5EB6-4AF1-9570-745E8B053BC4}" type="presParOf" srcId="{72AAFE12-BDA6-414E-B169-AC136A035365}" destId="{C5AB6F3E-15DD-4367-9C02-CE65E0F8F0FE}" srcOrd="11" destOrd="0" presId="urn:microsoft.com/office/officeart/2005/8/layout/cycle8"/>
    <dgm:cxn modelId="{20F59AA0-05E9-4D5D-B07D-F159035579D2}" type="presParOf" srcId="{72AAFE12-BDA6-414E-B169-AC136A035365}" destId="{1A03078B-DA19-4BD5-8074-AC313F268C04}" srcOrd="12" destOrd="0" presId="urn:microsoft.com/office/officeart/2005/8/layout/cycle8"/>
    <dgm:cxn modelId="{0990D5FD-4F78-49CB-883E-2BF2EFF3C0A6}" type="presParOf" srcId="{72AAFE12-BDA6-414E-B169-AC136A035365}" destId="{15F4FC2E-0AE2-4D76-B7F9-F33AE9608A2E}" srcOrd="13" destOrd="0" presId="urn:microsoft.com/office/officeart/2005/8/layout/cycle8"/>
    <dgm:cxn modelId="{2473F46C-C7D4-49D6-A22B-F8140E723A2D}" type="presParOf" srcId="{72AAFE12-BDA6-414E-B169-AC136A035365}" destId="{A5CEE577-F1AE-4710-9580-34B7C28378EE}" srcOrd="14" destOrd="0" presId="urn:microsoft.com/office/officeart/2005/8/layout/cycle8"/>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9A100F-24EC-4328-AB86-99DC9E85955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ro-RO"/>
        </a:p>
      </dgm:t>
    </dgm:pt>
    <dgm:pt modelId="{FD50613A-91BD-4A32-AD59-CE21480C1AAB}">
      <dgm:prSet phldrT="[Текст]" custT="1"/>
      <dgm:spPr/>
      <dgm:t>
        <a:bodyPr/>
        <a:lstStyle/>
        <a:p>
          <a:r>
            <a:rPr lang="ro-RO" sz="2400" smtClean="0">
              <a:latin typeface="Times New Roman" panose="02020603050405020304" pitchFamily="18" charset="0"/>
              <a:cs typeface="Times New Roman" panose="02020603050405020304" pitchFamily="18" charset="0"/>
            </a:rPr>
            <a:t>I.P.O.</a:t>
          </a:r>
          <a:endParaRPr lang="ro-RO" sz="2400">
            <a:latin typeface="Times New Roman" panose="02020603050405020304" pitchFamily="18" charset="0"/>
            <a:cs typeface="Times New Roman" panose="02020603050405020304" pitchFamily="18" charset="0"/>
          </a:endParaRPr>
        </a:p>
      </dgm:t>
    </dgm:pt>
    <dgm:pt modelId="{8486FE04-0D8E-4A69-883A-C104D4130548}" type="parTrans" cxnId="{F360E6B4-E2F4-4BE9-9738-79DC71D86F3E}">
      <dgm:prSet/>
      <dgm:spPr/>
      <dgm:t>
        <a:bodyPr/>
        <a:lstStyle/>
        <a:p>
          <a:endParaRPr lang="ro-RO">
            <a:latin typeface="Times New Roman" panose="02020603050405020304" pitchFamily="18" charset="0"/>
            <a:cs typeface="Times New Roman" panose="02020603050405020304" pitchFamily="18" charset="0"/>
          </a:endParaRPr>
        </a:p>
      </dgm:t>
    </dgm:pt>
    <dgm:pt modelId="{55A19C01-D9CF-40EE-9E73-B36861D01B77}" type="sibTrans" cxnId="{F360E6B4-E2F4-4BE9-9738-79DC71D86F3E}">
      <dgm:prSet/>
      <dgm:spPr/>
      <dgm:t>
        <a:bodyPr/>
        <a:lstStyle/>
        <a:p>
          <a:endParaRPr lang="ro-RO">
            <a:latin typeface="Times New Roman" panose="02020603050405020304" pitchFamily="18" charset="0"/>
            <a:cs typeface="Times New Roman" panose="02020603050405020304" pitchFamily="18" charset="0"/>
          </a:endParaRPr>
        </a:p>
      </dgm:t>
    </dgm:pt>
    <dgm:pt modelId="{C28413F1-D8A4-4A82-AA5C-1D0D7FC09FD7}">
      <dgm:prSet custT="1"/>
      <dgm:spPr/>
      <dgm:t>
        <a:bodyPr/>
        <a:lstStyle/>
        <a:p>
          <a:r>
            <a:rPr lang="ro-RO" sz="2400" dirty="0" smtClean="0">
              <a:latin typeface="Times New Roman" panose="02020603050405020304" pitchFamily="18" charset="0"/>
              <a:cs typeface="Times New Roman" panose="02020603050405020304" pitchFamily="18" charset="0"/>
            </a:rPr>
            <a:t>F.D.A.</a:t>
          </a:r>
        </a:p>
      </dgm:t>
    </dgm:pt>
    <dgm:pt modelId="{511A9203-CA68-4ED3-8E4F-D80ABB7DB730}" type="parTrans" cxnId="{FB292829-751D-435F-B5BC-4AEB67647A76}">
      <dgm:prSet/>
      <dgm:spPr/>
      <dgm:t>
        <a:bodyPr/>
        <a:lstStyle/>
        <a:p>
          <a:endParaRPr lang="ro-RO">
            <a:latin typeface="Times New Roman" panose="02020603050405020304" pitchFamily="18" charset="0"/>
            <a:cs typeface="Times New Roman" panose="02020603050405020304" pitchFamily="18" charset="0"/>
          </a:endParaRPr>
        </a:p>
      </dgm:t>
    </dgm:pt>
    <dgm:pt modelId="{6B297405-0029-4DD6-8AC1-9D3F38DE8D1E}" type="sibTrans" cxnId="{FB292829-751D-435F-B5BC-4AEB67647A76}">
      <dgm:prSet/>
      <dgm:spPr/>
      <dgm:t>
        <a:bodyPr/>
        <a:lstStyle/>
        <a:p>
          <a:endParaRPr lang="ro-RO">
            <a:latin typeface="Times New Roman" panose="02020603050405020304" pitchFamily="18" charset="0"/>
            <a:cs typeface="Times New Roman" panose="02020603050405020304" pitchFamily="18" charset="0"/>
          </a:endParaRPr>
        </a:p>
      </dgm:t>
    </dgm:pt>
    <dgm:pt modelId="{9AD96397-04D2-491E-A44D-2F0434988460}">
      <dgm:prSet custT="1"/>
      <dgm:spPr/>
      <dgm:t>
        <a:bodyPr/>
        <a:lstStyle/>
        <a:p>
          <a:r>
            <a:rPr lang="ro-RO" sz="2400" dirty="0" smtClean="0">
              <a:latin typeface="Times New Roman" panose="02020603050405020304" pitchFamily="18" charset="0"/>
              <a:cs typeface="Times New Roman" panose="02020603050405020304" pitchFamily="18" charset="0"/>
            </a:rPr>
            <a:t>Formulare;</a:t>
          </a:r>
        </a:p>
      </dgm:t>
    </dgm:pt>
    <dgm:pt modelId="{B8218F55-0856-43D9-B1F1-59CB60D8114C}" type="parTrans" cxnId="{DE0DCDA2-4388-407B-A605-F0A3CB96037C}">
      <dgm:prSet/>
      <dgm:spPr/>
      <dgm:t>
        <a:bodyPr/>
        <a:lstStyle/>
        <a:p>
          <a:endParaRPr lang="ro-RO">
            <a:latin typeface="Times New Roman" panose="02020603050405020304" pitchFamily="18" charset="0"/>
            <a:cs typeface="Times New Roman" panose="02020603050405020304" pitchFamily="18" charset="0"/>
          </a:endParaRPr>
        </a:p>
      </dgm:t>
    </dgm:pt>
    <dgm:pt modelId="{B1CE03DB-BE18-410B-9D6A-9F0D8D6F25B4}" type="sibTrans" cxnId="{DE0DCDA2-4388-407B-A605-F0A3CB96037C}">
      <dgm:prSet/>
      <dgm:spPr/>
      <dgm:t>
        <a:bodyPr/>
        <a:lstStyle/>
        <a:p>
          <a:endParaRPr lang="ro-RO">
            <a:latin typeface="Times New Roman" panose="02020603050405020304" pitchFamily="18" charset="0"/>
            <a:cs typeface="Times New Roman" panose="02020603050405020304" pitchFamily="18" charset="0"/>
          </a:endParaRPr>
        </a:p>
      </dgm:t>
    </dgm:pt>
    <dgm:pt modelId="{AA5AD934-6D4D-4774-8B1B-79648F151254}">
      <dgm:prSet custT="1"/>
      <dgm:spPr/>
      <dgm:t>
        <a:bodyPr/>
        <a:lstStyle/>
        <a:p>
          <a:r>
            <a:rPr lang="ro-RO" sz="2400" dirty="0" smtClean="0">
              <a:latin typeface="Times New Roman" panose="02020603050405020304" pitchFamily="18" charset="0"/>
              <a:cs typeface="Times New Roman" panose="02020603050405020304" pitchFamily="18" charset="0"/>
            </a:rPr>
            <a:t>Model orientativ de contract;</a:t>
          </a:r>
        </a:p>
      </dgm:t>
    </dgm:pt>
    <dgm:pt modelId="{B4E68E96-AC8E-40F3-99FE-660EC999EF69}" type="parTrans" cxnId="{D801E9F0-3D96-433C-AD6A-0173EC244239}">
      <dgm:prSet/>
      <dgm:spPr/>
      <dgm:t>
        <a:bodyPr/>
        <a:lstStyle/>
        <a:p>
          <a:endParaRPr lang="ro-RO">
            <a:latin typeface="Times New Roman" panose="02020603050405020304" pitchFamily="18" charset="0"/>
            <a:cs typeface="Times New Roman" panose="02020603050405020304" pitchFamily="18" charset="0"/>
          </a:endParaRPr>
        </a:p>
      </dgm:t>
    </dgm:pt>
    <dgm:pt modelId="{A662D9EF-53ED-4275-83BD-7C502E4F1EE8}" type="sibTrans" cxnId="{D801E9F0-3D96-433C-AD6A-0173EC244239}">
      <dgm:prSet/>
      <dgm:spPr/>
      <dgm:t>
        <a:bodyPr/>
        <a:lstStyle/>
        <a:p>
          <a:endParaRPr lang="ro-RO">
            <a:latin typeface="Times New Roman" panose="02020603050405020304" pitchFamily="18" charset="0"/>
            <a:cs typeface="Times New Roman" panose="02020603050405020304" pitchFamily="18" charset="0"/>
          </a:endParaRPr>
        </a:p>
      </dgm:t>
    </dgm:pt>
    <dgm:pt modelId="{48F461A3-B09F-474B-A207-CB3ED4950C15}" type="pres">
      <dgm:prSet presAssocID="{AD9A100F-24EC-4328-AB86-99DC9E85955E}" presName="linear" presStyleCnt="0">
        <dgm:presLayoutVars>
          <dgm:dir/>
          <dgm:animLvl val="lvl"/>
          <dgm:resizeHandles val="exact"/>
        </dgm:presLayoutVars>
      </dgm:prSet>
      <dgm:spPr/>
      <dgm:t>
        <a:bodyPr/>
        <a:lstStyle/>
        <a:p>
          <a:endParaRPr lang="ro-RO"/>
        </a:p>
      </dgm:t>
    </dgm:pt>
    <dgm:pt modelId="{CE1C1CF8-2AED-4739-95B2-45835132CB85}" type="pres">
      <dgm:prSet presAssocID="{FD50613A-91BD-4A32-AD59-CE21480C1AAB}" presName="parentLin" presStyleCnt="0"/>
      <dgm:spPr/>
    </dgm:pt>
    <dgm:pt modelId="{893ACC3A-C436-41BA-BA21-2CE914E2B0F3}" type="pres">
      <dgm:prSet presAssocID="{FD50613A-91BD-4A32-AD59-CE21480C1AAB}" presName="parentLeftMargin" presStyleLbl="node1" presStyleIdx="0" presStyleCnt="4"/>
      <dgm:spPr/>
      <dgm:t>
        <a:bodyPr/>
        <a:lstStyle/>
        <a:p>
          <a:endParaRPr lang="ro-RO"/>
        </a:p>
      </dgm:t>
    </dgm:pt>
    <dgm:pt modelId="{677F3812-ABFE-40C5-80B3-31788CC35869}" type="pres">
      <dgm:prSet presAssocID="{FD50613A-91BD-4A32-AD59-CE21480C1AAB}" presName="parentText" presStyleLbl="node1" presStyleIdx="0" presStyleCnt="4">
        <dgm:presLayoutVars>
          <dgm:chMax val="0"/>
          <dgm:bulletEnabled val="1"/>
        </dgm:presLayoutVars>
      </dgm:prSet>
      <dgm:spPr/>
      <dgm:t>
        <a:bodyPr/>
        <a:lstStyle/>
        <a:p>
          <a:endParaRPr lang="ro-RO"/>
        </a:p>
      </dgm:t>
    </dgm:pt>
    <dgm:pt modelId="{1780203C-212F-4B1E-9926-AECAE9054D01}" type="pres">
      <dgm:prSet presAssocID="{FD50613A-91BD-4A32-AD59-CE21480C1AAB}" presName="negativeSpace" presStyleCnt="0"/>
      <dgm:spPr/>
    </dgm:pt>
    <dgm:pt modelId="{B6108A95-810A-4704-95ED-7809B98F283D}" type="pres">
      <dgm:prSet presAssocID="{FD50613A-91BD-4A32-AD59-CE21480C1AAB}" presName="childText" presStyleLbl="conFgAcc1" presStyleIdx="0" presStyleCnt="4">
        <dgm:presLayoutVars>
          <dgm:bulletEnabled val="1"/>
        </dgm:presLayoutVars>
      </dgm:prSet>
      <dgm:spPr/>
    </dgm:pt>
    <dgm:pt modelId="{64BC544E-1734-47B0-AA03-E406C29823D0}" type="pres">
      <dgm:prSet presAssocID="{55A19C01-D9CF-40EE-9E73-B36861D01B77}" presName="spaceBetweenRectangles" presStyleCnt="0"/>
      <dgm:spPr/>
    </dgm:pt>
    <dgm:pt modelId="{6E97E179-4CFF-409C-957F-E8A661BE9AB0}" type="pres">
      <dgm:prSet presAssocID="{C28413F1-D8A4-4A82-AA5C-1D0D7FC09FD7}" presName="parentLin" presStyleCnt="0"/>
      <dgm:spPr/>
    </dgm:pt>
    <dgm:pt modelId="{1CAEC799-2C58-4C90-80E0-236E710484D8}" type="pres">
      <dgm:prSet presAssocID="{C28413F1-D8A4-4A82-AA5C-1D0D7FC09FD7}" presName="parentLeftMargin" presStyleLbl="node1" presStyleIdx="0" presStyleCnt="4"/>
      <dgm:spPr/>
      <dgm:t>
        <a:bodyPr/>
        <a:lstStyle/>
        <a:p>
          <a:endParaRPr lang="ro-RO"/>
        </a:p>
      </dgm:t>
    </dgm:pt>
    <dgm:pt modelId="{9A56B8E3-9D27-4018-AFEB-5E70FC012349}" type="pres">
      <dgm:prSet presAssocID="{C28413F1-D8A4-4A82-AA5C-1D0D7FC09FD7}" presName="parentText" presStyleLbl="node1" presStyleIdx="1" presStyleCnt="4">
        <dgm:presLayoutVars>
          <dgm:chMax val="0"/>
          <dgm:bulletEnabled val="1"/>
        </dgm:presLayoutVars>
      </dgm:prSet>
      <dgm:spPr/>
      <dgm:t>
        <a:bodyPr/>
        <a:lstStyle/>
        <a:p>
          <a:endParaRPr lang="ro-RO"/>
        </a:p>
      </dgm:t>
    </dgm:pt>
    <dgm:pt modelId="{D9C7BB88-7E97-47E7-93B4-0A95379A9016}" type="pres">
      <dgm:prSet presAssocID="{C28413F1-D8A4-4A82-AA5C-1D0D7FC09FD7}" presName="negativeSpace" presStyleCnt="0"/>
      <dgm:spPr/>
    </dgm:pt>
    <dgm:pt modelId="{8FE41DBB-48C8-4922-A4CF-C9FA1E11ADAE}" type="pres">
      <dgm:prSet presAssocID="{C28413F1-D8A4-4A82-AA5C-1D0D7FC09FD7}" presName="childText" presStyleLbl="conFgAcc1" presStyleIdx="1" presStyleCnt="4">
        <dgm:presLayoutVars>
          <dgm:bulletEnabled val="1"/>
        </dgm:presLayoutVars>
      </dgm:prSet>
      <dgm:spPr/>
    </dgm:pt>
    <dgm:pt modelId="{BD67E43B-DA0A-4251-830A-05F7C97E1553}" type="pres">
      <dgm:prSet presAssocID="{6B297405-0029-4DD6-8AC1-9D3F38DE8D1E}" presName="spaceBetweenRectangles" presStyleCnt="0"/>
      <dgm:spPr/>
    </dgm:pt>
    <dgm:pt modelId="{99DAF781-BB96-4A5D-82C4-B222F6113882}" type="pres">
      <dgm:prSet presAssocID="{9AD96397-04D2-491E-A44D-2F0434988460}" presName="parentLin" presStyleCnt="0"/>
      <dgm:spPr/>
    </dgm:pt>
    <dgm:pt modelId="{DEC28603-991E-4E52-AAE0-1F0F2A0EECDD}" type="pres">
      <dgm:prSet presAssocID="{9AD96397-04D2-491E-A44D-2F0434988460}" presName="parentLeftMargin" presStyleLbl="node1" presStyleIdx="1" presStyleCnt="4"/>
      <dgm:spPr/>
      <dgm:t>
        <a:bodyPr/>
        <a:lstStyle/>
        <a:p>
          <a:endParaRPr lang="ro-RO"/>
        </a:p>
      </dgm:t>
    </dgm:pt>
    <dgm:pt modelId="{508D9B15-19F0-40F6-8048-A42C26280532}" type="pres">
      <dgm:prSet presAssocID="{9AD96397-04D2-491E-A44D-2F0434988460}" presName="parentText" presStyleLbl="node1" presStyleIdx="2" presStyleCnt="4">
        <dgm:presLayoutVars>
          <dgm:chMax val="0"/>
          <dgm:bulletEnabled val="1"/>
        </dgm:presLayoutVars>
      </dgm:prSet>
      <dgm:spPr/>
      <dgm:t>
        <a:bodyPr/>
        <a:lstStyle/>
        <a:p>
          <a:endParaRPr lang="ro-RO"/>
        </a:p>
      </dgm:t>
    </dgm:pt>
    <dgm:pt modelId="{152CC23F-E4B9-45EE-87D3-26F72EE7C4C4}" type="pres">
      <dgm:prSet presAssocID="{9AD96397-04D2-491E-A44D-2F0434988460}" presName="negativeSpace" presStyleCnt="0"/>
      <dgm:spPr/>
    </dgm:pt>
    <dgm:pt modelId="{8ED2E2DB-7318-4FB4-BE5D-C27151CAA36D}" type="pres">
      <dgm:prSet presAssocID="{9AD96397-04D2-491E-A44D-2F0434988460}" presName="childText" presStyleLbl="conFgAcc1" presStyleIdx="2" presStyleCnt="4">
        <dgm:presLayoutVars>
          <dgm:bulletEnabled val="1"/>
        </dgm:presLayoutVars>
      </dgm:prSet>
      <dgm:spPr/>
    </dgm:pt>
    <dgm:pt modelId="{844358D2-5E6C-4119-A2F6-5B02B0D4F610}" type="pres">
      <dgm:prSet presAssocID="{B1CE03DB-BE18-410B-9D6A-9F0D8D6F25B4}" presName="spaceBetweenRectangles" presStyleCnt="0"/>
      <dgm:spPr/>
    </dgm:pt>
    <dgm:pt modelId="{A65504CB-7A4E-4180-853C-C674BEC63143}" type="pres">
      <dgm:prSet presAssocID="{AA5AD934-6D4D-4774-8B1B-79648F151254}" presName="parentLin" presStyleCnt="0"/>
      <dgm:spPr/>
    </dgm:pt>
    <dgm:pt modelId="{2FB7A992-9262-40C7-B57C-578DC9C77795}" type="pres">
      <dgm:prSet presAssocID="{AA5AD934-6D4D-4774-8B1B-79648F151254}" presName="parentLeftMargin" presStyleLbl="node1" presStyleIdx="2" presStyleCnt="4"/>
      <dgm:spPr/>
      <dgm:t>
        <a:bodyPr/>
        <a:lstStyle/>
        <a:p>
          <a:endParaRPr lang="ro-RO"/>
        </a:p>
      </dgm:t>
    </dgm:pt>
    <dgm:pt modelId="{763462A1-5A09-4636-9DBD-53E5F0AB9D39}" type="pres">
      <dgm:prSet presAssocID="{AA5AD934-6D4D-4774-8B1B-79648F151254}" presName="parentText" presStyleLbl="node1" presStyleIdx="3" presStyleCnt="4">
        <dgm:presLayoutVars>
          <dgm:chMax val="0"/>
          <dgm:bulletEnabled val="1"/>
        </dgm:presLayoutVars>
      </dgm:prSet>
      <dgm:spPr/>
      <dgm:t>
        <a:bodyPr/>
        <a:lstStyle/>
        <a:p>
          <a:endParaRPr lang="ro-RO"/>
        </a:p>
      </dgm:t>
    </dgm:pt>
    <dgm:pt modelId="{EE80C4AC-F0F8-47D7-B4EF-FB7594F82C0F}" type="pres">
      <dgm:prSet presAssocID="{AA5AD934-6D4D-4774-8B1B-79648F151254}" presName="negativeSpace" presStyleCnt="0"/>
      <dgm:spPr/>
    </dgm:pt>
    <dgm:pt modelId="{E7CD9485-B89F-47C3-9DBE-192B66833FC4}" type="pres">
      <dgm:prSet presAssocID="{AA5AD934-6D4D-4774-8B1B-79648F151254}" presName="childText" presStyleLbl="conFgAcc1" presStyleIdx="3" presStyleCnt="4">
        <dgm:presLayoutVars>
          <dgm:bulletEnabled val="1"/>
        </dgm:presLayoutVars>
      </dgm:prSet>
      <dgm:spPr/>
    </dgm:pt>
  </dgm:ptLst>
  <dgm:cxnLst>
    <dgm:cxn modelId="{103CCF55-4AA6-4233-8256-75108B5F7272}" type="presOf" srcId="{AA5AD934-6D4D-4774-8B1B-79648F151254}" destId="{763462A1-5A09-4636-9DBD-53E5F0AB9D39}" srcOrd="1" destOrd="0" presId="urn:microsoft.com/office/officeart/2005/8/layout/list1"/>
    <dgm:cxn modelId="{DE0DCDA2-4388-407B-A605-F0A3CB96037C}" srcId="{AD9A100F-24EC-4328-AB86-99DC9E85955E}" destId="{9AD96397-04D2-491E-A44D-2F0434988460}" srcOrd="2" destOrd="0" parTransId="{B8218F55-0856-43D9-B1F1-59CB60D8114C}" sibTransId="{B1CE03DB-BE18-410B-9D6A-9F0D8D6F25B4}"/>
    <dgm:cxn modelId="{673FB988-8A6C-4CD9-A1B9-5A21ED978C38}" type="presOf" srcId="{C28413F1-D8A4-4A82-AA5C-1D0D7FC09FD7}" destId="{9A56B8E3-9D27-4018-AFEB-5E70FC012349}" srcOrd="1" destOrd="0" presId="urn:microsoft.com/office/officeart/2005/8/layout/list1"/>
    <dgm:cxn modelId="{3124782E-49BC-4B5C-BEF4-3BB601D1E15E}" type="presOf" srcId="{9AD96397-04D2-491E-A44D-2F0434988460}" destId="{508D9B15-19F0-40F6-8048-A42C26280532}" srcOrd="1" destOrd="0" presId="urn:microsoft.com/office/officeart/2005/8/layout/list1"/>
    <dgm:cxn modelId="{F091B242-5B16-488A-9F0E-97AB4EE9F2C6}" type="presOf" srcId="{C28413F1-D8A4-4A82-AA5C-1D0D7FC09FD7}" destId="{1CAEC799-2C58-4C90-80E0-236E710484D8}" srcOrd="0" destOrd="0" presId="urn:microsoft.com/office/officeart/2005/8/layout/list1"/>
    <dgm:cxn modelId="{15989558-B50B-439C-A2CA-5F88CB6A7230}" type="presOf" srcId="{FD50613A-91BD-4A32-AD59-CE21480C1AAB}" destId="{893ACC3A-C436-41BA-BA21-2CE914E2B0F3}" srcOrd="0" destOrd="0" presId="urn:microsoft.com/office/officeart/2005/8/layout/list1"/>
    <dgm:cxn modelId="{D801E9F0-3D96-433C-AD6A-0173EC244239}" srcId="{AD9A100F-24EC-4328-AB86-99DC9E85955E}" destId="{AA5AD934-6D4D-4774-8B1B-79648F151254}" srcOrd="3" destOrd="0" parTransId="{B4E68E96-AC8E-40F3-99FE-660EC999EF69}" sibTransId="{A662D9EF-53ED-4275-83BD-7C502E4F1EE8}"/>
    <dgm:cxn modelId="{F360E6B4-E2F4-4BE9-9738-79DC71D86F3E}" srcId="{AD9A100F-24EC-4328-AB86-99DC9E85955E}" destId="{FD50613A-91BD-4A32-AD59-CE21480C1AAB}" srcOrd="0" destOrd="0" parTransId="{8486FE04-0D8E-4A69-883A-C104D4130548}" sibTransId="{55A19C01-D9CF-40EE-9E73-B36861D01B77}"/>
    <dgm:cxn modelId="{CFF4101C-3439-4A35-8454-6F11EC180531}" type="presOf" srcId="{9AD96397-04D2-491E-A44D-2F0434988460}" destId="{DEC28603-991E-4E52-AAE0-1F0F2A0EECDD}" srcOrd="0" destOrd="0" presId="urn:microsoft.com/office/officeart/2005/8/layout/list1"/>
    <dgm:cxn modelId="{9D9169CF-25B3-49C0-AB77-F7C63E88F14C}" type="presOf" srcId="{AA5AD934-6D4D-4774-8B1B-79648F151254}" destId="{2FB7A992-9262-40C7-B57C-578DC9C77795}" srcOrd="0" destOrd="0" presId="urn:microsoft.com/office/officeart/2005/8/layout/list1"/>
    <dgm:cxn modelId="{B7B1BAFF-EF84-46A7-B68D-8E237BE155A8}" type="presOf" srcId="{FD50613A-91BD-4A32-AD59-CE21480C1AAB}" destId="{677F3812-ABFE-40C5-80B3-31788CC35869}" srcOrd="1" destOrd="0" presId="urn:microsoft.com/office/officeart/2005/8/layout/list1"/>
    <dgm:cxn modelId="{FB292829-751D-435F-B5BC-4AEB67647A76}" srcId="{AD9A100F-24EC-4328-AB86-99DC9E85955E}" destId="{C28413F1-D8A4-4A82-AA5C-1D0D7FC09FD7}" srcOrd="1" destOrd="0" parTransId="{511A9203-CA68-4ED3-8E4F-D80ABB7DB730}" sibTransId="{6B297405-0029-4DD6-8AC1-9D3F38DE8D1E}"/>
    <dgm:cxn modelId="{2027FC99-83D6-473F-B835-434AAB5F348C}" type="presOf" srcId="{AD9A100F-24EC-4328-AB86-99DC9E85955E}" destId="{48F461A3-B09F-474B-A207-CB3ED4950C15}" srcOrd="0" destOrd="0" presId="urn:microsoft.com/office/officeart/2005/8/layout/list1"/>
    <dgm:cxn modelId="{0B80D7F8-9D83-4C59-A884-F7032E719F62}" type="presParOf" srcId="{48F461A3-B09F-474B-A207-CB3ED4950C15}" destId="{CE1C1CF8-2AED-4739-95B2-45835132CB85}" srcOrd="0" destOrd="0" presId="urn:microsoft.com/office/officeart/2005/8/layout/list1"/>
    <dgm:cxn modelId="{68DD16C4-F013-473C-90E9-8A16AAD0FC68}" type="presParOf" srcId="{CE1C1CF8-2AED-4739-95B2-45835132CB85}" destId="{893ACC3A-C436-41BA-BA21-2CE914E2B0F3}" srcOrd="0" destOrd="0" presId="urn:microsoft.com/office/officeart/2005/8/layout/list1"/>
    <dgm:cxn modelId="{DA835118-CAD4-48E2-B741-12A4178CDB53}" type="presParOf" srcId="{CE1C1CF8-2AED-4739-95B2-45835132CB85}" destId="{677F3812-ABFE-40C5-80B3-31788CC35869}" srcOrd="1" destOrd="0" presId="urn:microsoft.com/office/officeart/2005/8/layout/list1"/>
    <dgm:cxn modelId="{2009358F-EDBD-4A4E-808B-A51D5EC5B6EF}" type="presParOf" srcId="{48F461A3-B09F-474B-A207-CB3ED4950C15}" destId="{1780203C-212F-4B1E-9926-AECAE9054D01}" srcOrd="1" destOrd="0" presId="urn:microsoft.com/office/officeart/2005/8/layout/list1"/>
    <dgm:cxn modelId="{255239A8-B1FC-41A8-93A7-CCDB121C2A7A}" type="presParOf" srcId="{48F461A3-B09F-474B-A207-CB3ED4950C15}" destId="{B6108A95-810A-4704-95ED-7809B98F283D}" srcOrd="2" destOrd="0" presId="urn:microsoft.com/office/officeart/2005/8/layout/list1"/>
    <dgm:cxn modelId="{8A60B347-24AE-47EF-B89B-382F0164A697}" type="presParOf" srcId="{48F461A3-B09F-474B-A207-CB3ED4950C15}" destId="{64BC544E-1734-47B0-AA03-E406C29823D0}" srcOrd="3" destOrd="0" presId="urn:microsoft.com/office/officeart/2005/8/layout/list1"/>
    <dgm:cxn modelId="{C3FC4E0C-B2F7-4AAF-80FC-94B9300FFFBE}" type="presParOf" srcId="{48F461A3-B09F-474B-A207-CB3ED4950C15}" destId="{6E97E179-4CFF-409C-957F-E8A661BE9AB0}" srcOrd="4" destOrd="0" presId="urn:microsoft.com/office/officeart/2005/8/layout/list1"/>
    <dgm:cxn modelId="{DFD0E3DE-00FB-4E91-A5AD-49807BEE8335}" type="presParOf" srcId="{6E97E179-4CFF-409C-957F-E8A661BE9AB0}" destId="{1CAEC799-2C58-4C90-80E0-236E710484D8}" srcOrd="0" destOrd="0" presId="urn:microsoft.com/office/officeart/2005/8/layout/list1"/>
    <dgm:cxn modelId="{ACFFFAF9-42FD-400C-A8BF-D2552CAA3B25}" type="presParOf" srcId="{6E97E179-4CFF-409C-957F-E8A661BE9AB0}" destId="{9A56B8E3-9D27-4018-AFEB-5E70FC012349}" srcOrd="1" destOrd="0" presId="urn:microsoft.com/office/officeart/2005/8/layout/list1"/>
    <dgm:cxn modelId="{0A6EC3E1-F1EF-4FBE-AC48-92885F47A98B}" type="presParOf" srcId="{48F461A3-B09F-474B-A207-CB3ED4950C15}" destId="{D9C7BB88-7E97-47E7-93B4-0A95379A9016}" srcOrd="5" destOrd="0" presId="urn:microsoft.com/office/officeart/2005/8/layout/list1"/>
    <dgm:cxn modelId="{0A09F7F1-9CF2-4AD4-ABB2-F1265C9AA8C5}" type="presParOf" srcId="{48F461A3-B09F-474B-A207-CB3ED4950C15}" destId="{8FE41DBB-48C8-4922-A4CF-C9FA1E11ADAE}" srcOrd="6" destOrd="0" presId="urn:microsoft.com/office/officeart/2005/8/layout/list1"/>
    <dgm:cxn modelId="{BD1C96CC-590B-4F85-AF79-65DB823783B5}" type="presParOf" srcId="{48F461A3-B09F-474B-A207-CB3ED4950C15}" destId="{BD67E43B-DA0A-4251-830A-05F7C97E1553}" srcOrd="7" destOrd="0" presId="urn:microsoft.com/office/officeart/2005/8/layout/list1"/>
    <dgm:cxn modelId="{3EB8A7F9-B62D-4AAC-93D4-008115205CE7}" type="presParOf" srcId="{48F461A3-B09F-474B-A207-CB3ED4950C15}" destId="{99DAF781-BB96-4A5D-82C4-B222F6113882}" srcOrd="8" destOrd="0" presId="urn:microsoft.com/office/officeart/2005/8/layout/list1"/>
    <dgm:cxn modelId="{A29D5AF7-FBCD-4D7E-A73E-C783FE640A9D}" type="presParOf" srcId="{99DAF781-BB96-4A5D-82C4-B222F6113882}" destId="{DEC28603-991E-4E52-AAE0-1F0F2A0EECDD}" srcOrd="0" destOrd="0" presId="urn:microsoft.com/office/officeart/2005/8/layout/list1"/>
    <dgm:cxn modelId="{319F08DD-52ED-4ECF-8903-D77805195DF6}" type="presParOf" srcId="{99DAF781-BB96-4A5D-82C4-B222F6113882}" destId="{508D9B15-19F0-40F6-8048-A42C26280532}" srcOrd="1" destOrd="0" presId="urn:microsoft.com/office/officeart/2005/8/layout/list1"/>
    <dgm:cxn modelId="{BA8A9C8D-56E8-48BB-BD96-59B9601707B8}" type="presParOf" srcId="{48F461A3-B09F-474B-A207-CB3ED4950C15}" destId="{152CC23F-E4B9-45EE-87D3-26F72EE7C4C4}" srcOrd="9" destOrd="0" presId="urn:microsoft.com/office/officeart/2005/8/layout/list1"/>
    <dgm:cxn modelId="{15D37CC9-6F92-4745-8560-C7F52D3FEA1E}" type="presParOf" srcId="{48F461A3-B09F-474B-A207-CB3ED4950C15}" destId="{8ED2E2DB-7318-4FB4-BE5D-C27151CAA36D}" srcOrd="10" destOrd="0" presId="urn:microsoft.com/office/officeart/2005/8/layout/list1"/>
    <dgm:cxn modelId="{78AA0EF9-5D32-43DA-8B82-22BE2849FD9E}" type="presParOf" srcId="{48F461A3-B09F-474B-A207-CB3ED4950C15}" destId="{844358D2-5E6C-4119-A2F6-5B02B0D4F610}" srcOrd="11" destOrd="0" presId="urn:microsoft.com/office/officeart/2005/8/layout/list1"/>
    <dgm:cxn modelId="{0400E865-311C-4F31-A1A5-76DD4421B4BC}" type="presParOf" srcId="{48F461A3-B09F-474B-A207-CB3ED4950C15}" destId="{A65504CB-7A4E-4180-853C-C674BEC63143}" srcOrd="12" destOrd="0" presId="urn:microsoft.com/office/officeart/2005/8/layout/list1"/>
    <dgm:cxn modelId="{C24B38AF-C6A1-48DA-A6F8-7A37E4BF40A6}" type="presParOf" srcId="{A65504CB-7A4E-4180-853C-C674BEC63143}" destId="{2FB7A992-9262-40C7-B57C-578DC9C77795}" srcOrd="0" destOrd="0" presId="urn:microsoft.com/office/officeart/2005/8/layout/list1"/>
    <dgm:cxn modelId="{F4F42DB0-08CC-468A-8321-2A8080D4E381}" type="presParOf" srcId="{A65504CB-7A4E-4180-853C-C674BEC63143}" destId="{763462A1-5A09-4636-9DBD-53E5F0AB9D39}" srcOrd="1" destOrd="0" presId="urn:microsoft.com/office/officeart/2005/8/layout/list1"/>
    <dgm:cxn modelId="{0634E780-8C02-4220-B8CC-4B2F41199D27}" type="presParOf" srcId="{48F461A3-B09F-474B-A207-CB3ED4950C15}" destId="{EE80C4AC-F0F8-47D7-B4EF-FB7594F82C0F}" srcOrd="13" destOrd="0" presId="urn:microsoft.com/office/officeart/2005/8/layout/list1"/>
    <dgm:cxn modelId="{64ACC750-4C1F-4F06-A413-E1BDA312C989}" type="presParOf" srcId="{48F461A3-B09F-474B-A207-CB3ED4950C15}" destId="{E7CD9485-B89F-47C3-9DBE-192B66833FC4}"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DEDB226-A5EF-4B19-8F56-1CF271B98991}">
      <dsp:nvSpPr>
        <dsp:cNvPr id="0" name=""/>
        <dsp:cNvSpPr/>
      </dsp:nvSpPr>
      <dsp:spPr>
        <a:xfrm>
          <a:off x="2503128" y="-104099"/>
          <a:ext cx="4042207" cy="4042207"/>
        </a:xfrm>
        <a:prstGeom prst="circularArrow">
          <a:avLst>
            <a:gd name="adj1" fmla="val 4668"/>
            <a:gd name="adj2" fmla="val 272909"/>
            <a:gd name="adj3" fmla="val 12858579"/>
            <a:gd name="adj4" fmla="val 18012337"/>
            <a:gd name="adj5" fmla="val 4847"/>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C7C60F0-4D62-406C-85C3-A91FD967D411}">
      <dsp:nvSpPr>
        <dsp:cNvPr id="0" name=""/>
        <dsp:cNvSpPr/>
      </dsp:nvSpPr>
      <dsp:spPr>
        <a:xfrm>
          <a:off x="3187728" y="461"/>
          <a:ext cx="2673008" cy="133650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o-RO" sz="1900" kern="1200" smtClean="0"/>
            <a:t>Membrii din cadrul autorității contractante (conducătorul și secretarul);</a:t>
          </a:r>
          <a:endParaRPr lang="ro-RO" sz="1900" kern="1200"/>
        </a:p>
      </dsp:txBody>
      <dsp:txXfrm>
        <a:off x="3187728" y="461"/>
        <a:ext cx="2673008" cy="1336504"/>
      </dsp:txXfrm>
    </dsp:sp>
    <dsp:sp modelId="{2DF90C1E-D210-43EE-A428-F30DD3AB853F}">
      <dsp:nvSpPr>
        <dsp:cNvPr id="0" name=""/>
        <dsp:cNvSpPr/>
      </dsp:nvSpPr>
      <dsp:spPr>
        <a:xfrm>
          <a:off x="4639149" y="1451881"/>
          <a:ext cx="2673008" cy="133650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o-RO" sz="1900" kern="1200" smtClean="0"/>
            <a:t>Membri supleanți;</a:t>
          </a:r>
          <a:endParaRPr lang="ro-RO" sz="1900" kern="1200" dirty="0"/>
        </a:p>
      </dsp:txBody>
      <dsp:txXfrm>
        <a:off x="4639149" y="1451881"/>
        <a:ext cx="2673008" cy="1336504"/>
      </dsp:txXfrm>
    </dsp:sp>
    <dsp:sp modelId="{7F69E211-6522-46D3-B3E0-E88D5BDCE25C}">
      <dsp:nvSpPr>
        <dsp:cNvPr id="0" name=""/>
        <dsp:cNvSpPr/>
      </dsp:nvSpPr>
      <dsp:spPr>
        <a:xfrm>
          <a:off x="3187728" y="2903302"/>
          <a:ext cx="2673008" cy="133650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o-RO" sz="1900" kern="1200" smtClean="0"/>
            <a:t>Membri cooptați;</a:t>
          </a:r>
          <a:endParaRPr lang="ro-RO" sz="1900" kern="1200" dirty="0"/>
        </a:p>
      </dsp:txBody>
      <dsp:txXfrm>
        <a:off x="3187728" y="2903302"/>
        <a:ext cx="2673008" cy="1336504"/>
      </dsp:txXfrm>
    </dsp:sp>
    <dsp:sp modelId="{6A02C31C-1631-48F7-ACBD-531877D55AD3}">
      <dsp:nvSpPr>
        <dsp:cNvPr id="0" name=""/>
        <dsp:cNvSpPr/>
      </dsp:nvSpPr>
      <dsp:spPr>
        <a:xfrm>
          <a:off x="1736307" y="1451881"/>
          <a:ext cx="2673008" cy="133650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o-RO" sz="1900" kern="1200" dirty="0" smtClean="0"/>
            <a:t>Reprezentanți ai societății civile;</a:t>
          </a:r>
          <a:endParaRPr lang="ro-RO" sz="1900" kern="1200" dirty="0"/>
        </a:p>
      </dsp:txBody>
      <dsp:txXfrm>
        <a:off x="1736307" y="1451881"/>
        <a:ext cx="2673008" cy="133650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99AB33-D949-4132-B609-27524D207382}">
      <dsp:nvSpPr>
        <dsp:cNvPr id="0" name=""/>
        <dsp:cNvSpPr/>
      </dsp:nvSpPr>
      <dsp:spPr>
        <a:xfrm>
          <a:off x="0" y="476685"/>
          <a:ext cx="8843749" cy="806400"/>
        </a:xfrm>
        <a:prstGeom prst="rect">
          <a:avLst/>
        </a:prstGeom>
        <a:solidFill>
          <a:schemeClr val="lt1">
            <a:alpha val="9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7257924-870A-490E-B8B8-0C8767C26B8D}">
      <dsp:nvSpPr>
        <dsp:cNvPr id="0" name=""/>
        <dsp:cNvSpPr/>
      </dsp:nvSpPr>
      <dsp:spPr>
        <a:xfrm>
          <a:off x="442187" y="4365"/>
          <a:ext cx="6190624" cy="944640"/>
        </a:xfrm>
        <a:prstGeom prst="roundRect">
          <a:avLst/>
        </a:prstGeom>
        <a:gradFill rotWithShape="0">
          <a:gsLst>
            <a:gs pos="0">
              <a:schemeClr val="accent2">
                <a:alpha val="90000"/>
                <a:hueOff val="0"/>
                <a:satOff val="0"/>
                <a:lumOff val="0"/>
                <a:alphaOff val="0"/>
                <a:shade val="51000"/>
                <a:satMod val="130000"/>
              </a:schemeClr>
            </a:gs>
            <a:gs pos="80000">
              <a:schemeClr val="accent2">
                <a:alpha val="90000"/>
                <a:hueOff val="0"/>
                <a:satOff val="0"/>
                <a:lumOff val="0"/>
                <a:alphaOff val="0"/>
                <a:shade val="93000"/>
                <a:satMod val="130000"/>
              </a:schemeClr>
            </a:gs>
            <a:gs pos="100000">
              <a:schemeClr val="accent2">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33991" tIns="0" rIns="233991" bIns="0" numCol="1" spcCol="1270" anchor="ctr" anchorCtr="0">
          <a:noAutofit/>
        </a:bodyPr>
        <a:lstStyle/>
        <a:p>
          <a:pPr lvl="0" algn="l" defTabSz="1422400">
            <a:lnSpc>
              <a:spcPct val="90000"/>
            </a:lnSpc>
            <a:spcBef>
              <a:spcPct val="0"/>
            </a:spcBef>
            <a:spcAft>
              <a:spcPct val="35000"/>
            </a:spcAft>
          </a:pPr>
          <a:r>
            <a:rPr lang="ro-RO" sz="3200" kern="1200" dirty="0" smtClean="0">
              <a:latin typeface="Times New Roman" panose="02020603050405020304" pitchFamily="18" charset="0"/>
              <a:cs typeface="Times New Roman" panose="02020603050405020304" pitchFamily="18" charset="0"/>
            </a:rPr>
            <a:t>Registru de evidență a cererilor parvenite de la societatea civilă;</a:t>
          </a:r>
          <a:endParaRPr lang="ro-RO" sz="3200" kern="1200" dirty="0">
            <a:latin typeface="Times New Roman" panose="02020603050405020304" pitchFamily="18" charset="0"/>
            <a:cs typeface="Times New Roman" panose="02020603050405020304" pitchFamily="18" charset="0"/>
          </a:endParaRPr>
        </a:p>
      </dsp:txBody>
      <dsp:txXfrm>
        <a:off x="442187" y="4365"/>
        <a:ext cx="6190624" cy="944640"/>
      </dsp:txXfrm>
    </dsp:sp>
    <dsp:sp modelId="{2BF2E794-0798-41BF-9207-2E5C68656DF0}">
      <dsp:nvSpPr>
        <dsp:cNvPr id="0" name=""/>
        <dsp:cNvSpPr/>
      </dsp:nvSpPr>
      <dsp:spPr>
        <a:xfrm>
          <a:off x="0" y="1928205"/>
          <a:ext cx="8843749" cy="806400"/>
        </a:xfrm>
        <a:prstGeom prst="rect">
          <a:avLst/>
        </a:prstGeom>
        <a:solidFill>
          <a:schemeClr val="lt1">
            <a:alpha val="90000"/>
            <a:hueOff val="0"/>
            <a:satOff val="0"/>
            <a:lumOff val="0"/>
            <a:alphaOff val="0"/>
          </a:schemeClr>
        </a:solidFill>
        <a:ln w="9525" cap="flat" cmpd="sng" algn="ctr">
          <a:solidFill>
            <a:schemeClr val="accent2">
              <a:alpha val="90000"/>
              <a:hueOff val="0"/>
              <a:satOff val="0"/>
              <a:lumOff val="0"/>
              <a:alphaOff val="-2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34E905ED-8A8F-43D8-ADCD-BB1E2C6826C2}">
      <dsp:nvSpPr>
        <dsp:cNvPr id="0" name=""/>
        <dsp:cNvSpPr/>
      </dsp:nvSpPr>
      <dsp:spPr>
        <a:xfrm>
          <a:off x="442187" y="1455885"/>
          <a:ext cx="6190624" cy="944640"/>
        </a:xfrm>
        <a:prstGeom prst="roundRect">
          <a:avLst/>
        </a:prstGeom>
        <a:gradFill rotWithShape="0">
          <a:gsLst>
            <a:gs pos="0">
              <a:schemeClr val="accent2">
                <a:alpha val="90000"/>
                <a:hueOff val="0"/>
                <a:satOff val="0"/>
                <a:lumOff val="0"/>
                <a:alphaOff val="-20000"/>
                <a:shade val="51000"/>
                <a:satMod val="130000"/>
              </a:schemeClr>
            </a:gs>
            <a:gs pos="80000">
              <a:schemeClr val="accent2">
                <a:alpha val="90000"/>
                <a:hueOff val="0"/>
                <a:satOff val="0"/>
                <a:lumOff val="0"/>
                <a:alphaOff val="-20000"/>
                <a:shade val="93000"/>
                <a:satMod val="130000"/>
              </a:schemeClr>
            </a:gs>
            <a:gs pos="100000">
              <a:schemeClr val="accent2">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33991" tIns="0" rIns="233991" bIns="0" numCol="1" spcCol="1270" anchor="ctr" anchorCtr="0">
          <a:noAutofit/>
        </a:bodyPr>
        <a:lstStyle/>
        <a:p>
          <a:pPr lvl="0" algn="l" defTabSz="1422400">
            <a:lnSpc>
              <a:spcPct val="90000"/>
            </a:lnSpc>
            <a:spcBef>
              <a:spcPct val="0"/>
            </a:spcBef>
            <a:spcAft>
              <a:spcPct val="35000"/>
            </a:spcAft>
          </a:pPr>
          <a:r>
            <a:rPr lang="ro-RO" sz="3200" kern="1200" dirty="0" smtClean="0">
              <a:latin typeface="Times New Roman" panose="02020603050405020304" pitchFamily="18" charset="0"/>
              <a:cs typeface="Times New Roman" panose="02020603050405020304" pitchFamily="18" charset="0"/>
            </a:rPr>
            <a:t>Registru de înregistrare a participanților;</a:t>
          </a:r>
          <a:endParaRPr lang="ro-RO" sz="3200" kern="1200" dirty="0">
            <a:latin typeface="Times New Roman" panose="02020603050405020304" pitchFamily="18" charset="0"/>
            <a:cs typeface="Times New Roman" panose="02020603050405020304" pitchFamily="18" charset="0"/>
          </a:endParaRPr>
        </a:p>
      </dsp:txBody>
      <dsp:txXfrm>
        <a:off x="442187" y="1455885"/>
        <a:ext cx="6190624" cy="944640"/>
      </dsp:txXfrm>
    </dsp:sp>
    <dsp:sp modelId="{BE8B29CE-3C56-4715-9C46-2F0CF8E2DE11}">
      <dsp:nvSpPr>
        <dsp:cNvPr id="0" name=""/>
        <dsp:cNvSpPr/>
      </dsp:nvSpPr>
      <dsp:spPr>
        <a:xfrm>
          <a:off x="0" y="3379725"/>
          <a:ext cx="8843749" cy="806400"/>
        </a:xfrm>
        <a:prstGeom prst="rect">
          <a:avLst/>
        </a:prstGeom>
        <a:solidFill>
          <a:schemeClr val="lt1">
            <a:alpha val="90000"/>
            <a:hueOff val="0"/>
            <a:satOff val="0"/>
            <a:lumOff val="0"/>
            <a:alphaOff val="0"/>
          </a:schemeClr>
        </a:solidFill>
        <a:ln w="9525" cap="flat" cmpd="sng" algn="ctr">
          <a:solidFill>
            <a:schemeClr val="accent2">
              <a:alpha val="90000"/>
              <a:hueOff val="0"/>
              <a:satOff val="0"/>
              <a:lumOff val="0"/>
              <a:alphaOff val="-4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64082D86-38BC-4814-A056-937481145E13}">
      <dsp:nvSpPr>
        <dsp:cNvPr id="0" name=""/>
        <dsp:cNvSpPr/>
      </dsp:nvSpPr>
      <dsp:spPr>
        <a:xfrm>
          <a:off x="442187" y="2907405"/>
          <a:ext cx="6190624" cy="944640"/>
        </a:xfrm>
        <a:prstGeom prst="roundRect">
          <a:avLst/>
        </a:prstGeom>
        <a:gradFill rotWithShape="0">
          <a:gsLst>
            <a:gs pos="0">
              <a:schemeClr val="accent2">
                <a:alpha val="90000"/>
                <a:hueOff val="0"/>
                <a:satOff val="0"/>
                <a:lumOff val="0"/>
                <a:alphaOff val="-40000"/>
                <a:shade val="51000"/>
                <a:satMod val="130000"/>
              </a:schemeClr>
            </a:gs>
            <a:gs pos="80000">
              <a:schemeClr val="accent2">
                <a:alpha val="90000"/>
                <a:hueOff val="0"/>
                <a:satOff val="0"/>
                <a:lumOff val="0"/>
                <a:alphaOff val="-40000"/>
                <a:shade val="93000"/>
                <a:satMod val="130000"/>
              </a:schemeClr>
            </a:gs>
            <a:gs pos="100000">
              <a:schemeClr val="accent2">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33991" tIns="0" rIns="233991" bIns="0" numCol="1" spcCol="1270" anchor="ctr" anchorCtr="0">
          <a:noAutofit/>
        </a:bodyPr>
        <a:lstStyle/>
        <a:p>
          <a:pPr lvl="0" algn="l" defTabSz="1422400">
            <a:lnSpc>
              <a:spcPct val="90000"/>
            </a:lnSpc>
            <a:spcBef>
              <a:spcPct val="0"/>
            </a:spcBef>
            <a:spcAft>
              <a:spcPct val="35000"/>
            </a:spcAft>
          </a:pPr>
          <a:r>
            <a:rPr lang="pt-BR" sz="3200" kern="1200" dirty="0" smtClean="0">
              <a:latin typeface="Times New Roman" panose="02020603050405020304" pitchFamily="18" charset="0"/>
              <a:cs typeface="Times New Roman" panose="02020603050405020304" pitchFamily="18" charset="0"/>
            </a:rPr>
            <a:t>Registru de înregistrare a ofertelor</a:t>
          </a:r>
          <a:r>
            <a:rPr lang="ro-RO" sz="3200" kern="1200" dirty="0" smtClean="0">
              <a:latin typeface="Times New Roman" panose="02020603050405020304" pitchFamily="18" charset="0"/>
              <a:cs typeface="Times New Roman" panose="02020603050405020304" pitchFamily="18" charset="0"/>
            </a:rPr>
            <a:t>.</a:t>
          </a:r>
          <a:endParaRPr lang="ro-RO" sz="3200" kern="1200" dirty="0">
            <a:latin typeface="Times New Roman" panose="02020603050405020304" pitchFamily="18" charset="0"/>
            <a:cs typeface="Times New Roman" panose="02020603050405020304" pitchFamily="18" charset="0"/>
          </a:endParaRPr>
        </a:p>
      </dsp:txBody>
      <dsp:txXfrm>
        <a:off x="442187" y="2907405"/>
        <a:ext cx="6190624" cy="94464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A5CBDB1-6E06-4330-B295-106FD11624DB}">
      <dsp:nvSpPr>
        <dsp:cNvPr id="0" name=""/>
        <dsp:cNvSpPr/>
      </dsp:nvSpPr>
      <dsp:spPr>
        <a:xfrm>
          <a:off x="0" y="361818"/>
          <a:ext cx="8598090" cy="3439236"/>
        </a:xfrm>
        <a:prstGeom prst="leftRightRibbon">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FE9040-F0EA-46BE-BF2B-EED5D6F0DF22}">
      <dsp:nvSpPr>
        <dsp:cNvPr id="0" name=""/>
        <dsp:cNvSpPr/>
      </dsp:nvSpPr>
      <dsp:spPr>
        <a:xfrm>
          <a:off x="1031770" y="963684"/>
          <a:ext cx="2837369" cy="16852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lvl="0" algn="ctr" defTabSz="1244600" rtl="0">
            <a:lnSpc>
              <a:spcPct val="90000"/>
            </a:lnSpc>
            <a:spcBef>
              <a:spcPct val="0"/>
            </a:spcBef>
            <a:spcAft>
              <a:spcPct val="35000"/>
            </a:spcAft>
          </a:pPr>
          <a:r>
            <a:rPr lang="ro-RO" sz="2800" kern="1200" dirty="0" smtClean="0"/>
            <a:t>Prețul cel mai scăzut;</a:t>
          </a:r>
          <a:endParaRPr lang="ro-RO" sz="2800" kern="1200" dirty="0"/>
        </a:p>
      </dsp:txBody>
      <dsp:txXfrm>
        <a:off x="1031770" y="963684"/>
        <a:ext cx="2837369" cy="1685225"/>
      </dsp:txXfrm>
    </dsp:sp>
    <dsp:sp modelId="{EDFF9844-BFBD-4222-AC28-55DD8E9CB2F6}">
      <dsp:nvSpPr>
        <dsp:cNvPr id="0" name=""/>
        <dsp:cNvSpPr/>
      </dsp:nvSpPr>
      <dsp:spPr>
        <a:xfrm>
          <a:off x="4299045" y="1513962"/>
          <a:ext cx="3353255" cy="16852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lvl="0" algn="ctr" defTabSz="1244600" rtl="0">
            <a:lnSpc>
              <a:spcPct val="90000"/>
            </a:lnSpc>
            <a:spcBef>
              <a:spcPct val="0"/>
            </a:spcBef>
            <a:spcAft>
              <a:spcPct val="35000"/>
            </a:spcAft>
          </a:pPr>
          <a:r>
            <a:rPr lang="ro-RO" sz="2800" kern="1200" dirty="0" smtClean="0"/>
            <a:t>O</a:t>
          </a:r>
          <a:r>
            <a:rPr lang="it-IT" sz="2800" kern="1200" dirty="0" smtClean="0"/>
            <a:t>ferta cea mai avantajoasă din punct de vedere tehnico-economic;</a:t>
          </a:r>
          <a:endParaRPr lang="ro-RO" sz="2800" kern="1200" dirty="0"/>
        </a:p>
      </dsp:txBody>
      <dsp:txXfrm>
        <a:off x="4299045" y="1513962"/>
        <a:ext cx="3353255" cy="168522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D464B1-FD21-46D3-862E-1420BAD10BC4}">
      <dsp:nvSpPr>
        <dsp:cNvPr id="0" name=""/>
        <dsp:cNvSpPr/>
      </dsp:nvSpPr>
      <dsp:spPr>
        <a:xfrm>
          <a:off x="1723722" y="262582"/>
          <a:ext cx="3393379" cy="3393379"/>
        </a:xfrm>
        <a:prstGeom prst="pie">
          <a:avLst>
            <a:gd name="adj1" fmla="val 16200000"/>
            <a:gd name="adj2" fmla="val 18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ro-RO" sz="2700" kern="1200" dirty="0" smtClean="0"/>
            <a:t>Lucrări 80%;</a:t>
          </a:r>
          <a:endParaRPr lang="ro-RO" sz="2700" kern="1200" dirty="0"/>
        </a:p>
      </dsp:txBody>
      <dsp:txXfrm>
        <a:off x="3512114" y="981656"/>
        <a:ext cx="1211921" cy="1009934"/>
      </dsp:txXfrm>
    </dsp:sp>
    <dsp:sp modelId="{AF834893-8DAF-41D2-B96A-03DFBEC001A4}">
      <dsp:nvSpPr>
        <dsp:cNvPr id="0" name=""/>
        <dsp:cNvSpPr/>
      </dsp:nvSpPr>
      <dsp:spPr>
        <a:xfrm>
          <a:off x="1653835" y="383775"/>
          <a:ext cx="3393379" cy="3393379"/>
        </a:xfrm>
        <a:prstGeom prst="pie">
          <a:avLst>
            <a:gd name="adj1" fmla="val 1800000"/>
            <a:gd name="adj2" fmla="val 9000000"/>
          </a:avLst>
        </a:prstGeom>
        <a:solidFill>
          <a:schemeClr val="accent2">
            <a:hueOff val="2725214"/>
            <a:satOff val="-8065"/>
            <a:lumOff val="1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ro-RO" sz="2700" kern="1200" dirty="0" smtClean="0"/>
            <a:t>Bunuri 60%;</a:t>
          </a:r>
          <a:endParaRPr lang="ro-RO" sz="2700" kern="1200" dirty="0"/>
        </a:p>
      </dsp:txBody>
      <dsp:txXfrm>
        <a:off x="2461782" y="2585431"/>
        <a:ext cx="1817881" cy="888742"/>
      </dsp:txXfrm>
    </dsp:sp>
    <dsp:sp modelId="{FB744B06-3B47-4DBD-BA6A-1D61D45F40F1}">
      <dsp:nvSpPr>
        <dsp:cNvPr id="0" name=""/>
        <dsp:cNvSpPr/>
      </dsp:nvSpPr>
      <dsp:spPr>
        <a:xfrm>
          <a:off x="1583948" y="262582"/>
          <a:ext cx="3393379" cy="3393379"/>
        </a:xfrm>
        <a:prstGeom prst="pie">
          <a:avLst>
            <a:gd name="adj1" fmla="val 9000000"/>
            <a:gd name="adj2" fmla="val 16200000"/>
          </a:avLst>
        </a:prstGeom>
        <a:solidFill>
          <a:schemeClr val="accent2">
            <a:hueOff val="5450428"/>
            <a:satOff val="-16130"/>
            <a:lumOff val="203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ro-RO" sz="2700" kern="1200" dirty="0" smtClean="0"/>
            <a:t>Servicii 40%;</a:t>
          </a:r>
          <a:endParaRPr lang="ro-RO" sz="2700" kern="1200" dirty="0"/>
        </a:p>
      </dsp:txBody>
      <dsp:txXfrm>
        <a:off x="1977014" y="981656"/>
        <a:ext cx="1211921" cy="1009934"/>
      </dsp:txXfrm>
    </dsp:sp>
    <dsp:sp modelId="{1A03078B-DA19-4BD5-8074-AC313F268C04}">
      <dsp:nvSpPr>
        <dsp:cNvPr id="0" name=""/>
        <dsp:cNvSpPr/>
      </dsp:nvSpPr>
      <dsp:spPr>
        <a:xfrm>
          <a:off x="1513936" y="52516"/>
          <a:ext cx="3813511" cy="3813511"/>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F4FC2E-0AE2-4D76-B7F9-F33AE9608A2E}">
      <dsp:nvSpPr>
        <dsp:cNvPr id="0" name=""/>
        <dsp:cNvSpPr/>
      </dsp:nvSpPr>
      <dsp:spPr>
        <a:xfrm>
          <a:off x="1443769" y="173494"/>
          <a:ext cx="3813511" cy="3813511"/>
        </a:xfrm>
        <a:prstGeom prst="circularArrow">
          <a:avLst>
            <a:gd name="adj1" fmla="val 5085"/>
            <a:gd name="adj2" fmla="val 327528"/>
            <a:gd name="adj3" fmla="val 8671970"/>
            <a:gd name="adj4" fmla="val 1800502"/>
            <a:gd name="adj5" fmla="val 5932"/>
          </a:avLst>
        </a:prstGeom>
        <a:solidFill>
          <a:schemeClr val="accent2">
            <a:hueOff val="2725214"/>
            <a:satOff val="-8065"/>
            <a:lumOff val="101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CEE577-F1AE-4710-9580-34B7C28378EE}">
      <dsp:nvSpPr>
        <dsp:cNvPr id="0" name=""/>
        <dsp:cNvSpPr/>
      </dsp:nvSpPr>
      <dsp:spPr>
        <a:xfrm>
          <a:off x="1373601" y="52516"/>
          <a:ext cx="3813511" cy="3813511"/>
        </a:xfrm>
        <a:prstGeom prst="circularArrow">
          <a:avLst>
            <a:gd name="adj1" fmla="val 5085"/>
            <a:gd name="adj2" fmla="val 327528"/>
            <a:gd name="adj3" fmla="val 15873039"/>
            <a:gd name="adj4" fmla="val 9000000"/>
            <a:gd name="adj5" fmla="val 5932"/>
          </a:avLst>
        </a:prstGeom>
        <a:solidFill>
          <a:schemeClr val="accent2">
            <a:hueOff val="5450428"/>
            <a:satOff val="-16130"/>
            <a:lumOff val="20393"/>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108A95-810A-4704-95ED-7809B98F283D}">
      <dsp:nvSpPr>
        <dsp:cNvPr id="0" name=""/>
        <dsp:cNvSpPr/>
      </dsp:nvSpPr>
      <dsp:spPr>
        <a:xfrm>
          <a:off x="0" y="362110"/>
          <a:ext cx="8761863" cy="478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7F3812-ABFE-40C5-80B3-31788CC35869}">
      <dsp:nvSpPr>
        <dsp:cNvPr id="0" name=""/>
        <dsp:cNvSpPr/>
      </dsp:nvSpPr>
      <dsp:spPr>
        <a:xfrm>
          <a:off x="438093" y="81670"/>
          <a:ext cx="6133304" cy="5608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1824" tIns="0" rIns="231824" bIns="0" numCol="1" spcCol="1270" anchor="ctr" anchorCtr="0">
          <a:noAutofit/>
        </a:bodyPr>
        <a:lstStyle/>
        <a:p>
          <a:pPr lvl="0" algn="l" defTabSz="1066800">
            <a:lnSpc>
              <a:spcPct val="90000"/>
            </a:lnSpc>
            <a:spcBef>
              <a:spcPct val="0"/>
            </a:spcBef>
            <a:spcAft>
              <a:spcPct val="35000"/>
            </a:spcAft>
          </a:pPr>
          <a:r>
            <a:rPr lang="ro-RO" sz="2400" kern="1200" smtClean="0">
              <a:latin typeface="Times New Roman" panose="02020603050405020304" pitchFamily="18" charset="0"/>
              <a:cs typeface="Times New Roman" panose="02020603050405020304" pitchFamily="18" charset="0"/>
            </a:rPr>
            <a:t>I.P.O.</a:t>
          </a:r>
          <a:endParaRPr lang="ro-RO" sz="2400" kern="1200">
            <a:latin typeface="Times New Roman" panose="02020603050405020304" pitchFamily="18" charset="0"/>
            <a:cs typeface="Times New Roman" panose="02020603050405020304" pitchFamily="18" charset="0"/>
          </a:endParaRPr>
        </a:p>
      </dsp:txBody>
      <dsp:txXfrm>
        <a:off x="438093" y="81670"/>
        <a:ext cx="6133304" cy="560880"/>
      </dsp:txXfrm>
    </dsp:sp>
    <dsp:sp modelId="{8FE41DBB-48C8-4922-A4CF-C9FA1E11ADAE}">
      <dsp:nvSpPr>
        <dsp:cNvPr id="0" name=""/>
        <dsp:cNvSpPr/>
      </dsp:nvSpPr>
      <dsp:spPr>
        <a:xfrm>
          <a:off x="0" y="1223951"/>
          <a:ext cx="8761863" cy="478800"/>
        </a:xfrm>
        <a:prstGeom prst="rect">
          <a:avLst/>
        </a:prstGeom>
        <a:solidFill>
          <a:schemeClr val="lt1">
            <a:alpha val="90000"/>
            <a:hueOff val="0"/>
            <a:satOff val="0"/>
            <a:lumOff val="0"/>
            <a:alphaOff val="0"/>
          </a:schemeClr>
        </a:solidFill>
        <a:ln w="25400" cap="flat" cmpd="sng" algn="ctr">
          <a:solidFill>
            <a:schemeClr val="accent3">
              <a:hueOff val="-4955291"/>
              <a:satOff val="22621"/>
              <a:lumOff val="-1438"/>
              <a:alphaOff val="0"/>
            </a:schemeClr>
          </a:solidFill>
          <a:prstDash val="solid"/>
        </a:ln>
        <a:effectLst/>
      </dsp:spPr>
      <dsp:style>
        <a:lnRef idx="2">
          <a:scrgbClr r="0" g="0" b="0"/>
        </a:lnRef>
        <a:fillRef idx="1">
          <a:scrgbClr r="0" g="0" b="0"/>
        </a:fillRef>
        <a:effectRef idx="0">
          <a:scrgbClr r="0" g="0" b="0"/>
        </a:effectRef>
        <a:fontRef idx="minor"/>
      </dsp:style>
    </dsp:sp>
    <dsp:sp modelId="{9A56B8E3-9D27-4018-AFEB-5E70FC012349}">
      <dsp:nvSpPr>
        <dsp:cNvPr id="0" name=""/>
        <dsp:cNvSpPr/>
      </dsp:nvSpPr>
      <dsp:spPr>
        <a:xfrm>
          <a:off x="438093" y="943510"/>
          <a:ext cx="6133304" cy="560880"/>
        </a:xfrm>
        <a:prstGeom prst="roundRect">
          <a:avLst/>
        </a:prstGeom>
        <a:solidFill>
          <a:schemeClr val="accent3">
            <a:hueOff val="-4955291"/>
            <a:satOff val="22621"/>
            <a:lumOff val="-14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1824" tIns="0" rIns="231824" bIns="0" numCol="1" spcCol="1270" anchor="ctr" anchorCtr="0">
          <a:noAutofit/>
        </a:bodyPr>
        <a:lstStyle/>
        <a:p>
          <a:pPr lvl="0" algn="l" defTabSz="1066800">
            <a:lnSpc>
              <a:spcPct val="90000"/>
            </a:lnSpc>
            <a:spcBef>
              <a:spcPct val="0"/>
            </a:spcBef>
            <a:spcAft>
              <a:spcPct val="35000"/>
            </a:spcAft>
          </a:pPr>
          <a:r>
            <a:rPr lang="ro-RO" sz="2400" kern="1200" dirty="0" smtClean="0">
              <a:latin typeface="Times New Roman" panose="02020603050405020304" pitchFamily="18" charset="0"/>
              <a:cs typeface="Times New Roman" panose="02020603050405020304" pitchFamily="18" charset="0"/>
            </a:rPr>
            <a:t>F.D.A.</a:t>
          </a:r>
        </a:p>
      </dsp:txBody>
      <dsp:txXfrm>
        <a:off x="438093" y="943510"/>
        <a:ext cx="6133304" cy="560880"/>
      </dsp:txXfrm>
    </dsp:sp>
    <dsp:sp modelId="{8ED2E2DB-7318-4FB4-BE5D-C27151CAA36D}">
      <dsp:nvSpPr>
        <dsp:cNvPr id="0" name=""/>
        <dsp:cNvSpPr/>
      </dsp:nvSpPr>
      <dsp:spPr>
        <a:xfrm>
          <a:off x="0" y="2085791"/>
          <a:ext cx="8761863" cy="478800"/>
        </a:xfrm>
        <a:prstGeom prst="rect">
          <a:avLst/>
        </a:prstGeom>
        <a:solidFill>
          <a:schemeClr val="lt1">
            <a:alpha val="90000"/>
            <a:hueOff val="0"/>
            <a:satOff val="0"/>
            <a:lumOff val="0"/>
            <a:alphaOff val="0"/>
          </a:schemeClr>
        </a:solidFill>
        <a:ln w="25400" cap="flat" cmpd="sng" algn="ctr">
          <a:solidFill>
            <a:schemeClr val="accent3">
              <a:hueOff val="-9910582"/>
              <a:satOff val="45241"/>
              <a:lumOff val="-2876"/>
              <a:alphaOff val="0"/>
            </a:schemeClr>
          </a:solidFill>
          <a:prstDash val="solid"/>
        </a:ln>
        <a:effectLst/>
      </dsp:spPr>
      <dsp:style>
        <a:lnRef idx="2">
          <a:scrgbClr r="0" g="0" b="0"/>
        </a:lnRef>
        <a:fillRef idx="1">
          <a:scrgbClr r="0" g="0" b="0"/>
        </a:fillRef>
        <a:effectRef idx="0">
          <a:scrgbClr r="0" g="0" b="0"/>
        </a:effectRef>
        <a:fontRef idx="minor"/>
      </dsp:style>
    </dsp:sp>
    <dsp:sp modelId="{508D9B15-19F0-40F6-8048-A42C26280532}">
      <dsp:nvSpPr>
        <dsp:cNvPr id="0" name=""/>
        <dsp:cNvSpPr/>
      </dsp:nvSpPr>
      <dsp:spPr>
        <a:xfrm>
          <a:off x="438093" y="1805351"/>
          <a:ext cx="6133304" cy="560880"/>
        </a:xfrm>
        <a:prstGeom prst="roundRect">
          <a:avLst/>
        </a:prstGeom>
        <a:solidFill>
          <a:schemeClr val="accent3">
            <a:hueOff val="-9910582"/>
            <a:satOff val="45241"/>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1824" tIns="0" rIns="231824" bIns="0" numCol="1" spcCol="1270" anchor="ctr" anchorCtr="0">
          <a:noAutofit/>
        </a:bodyPr>
        <a:lstStyle/>
        <a:p>
          <a:pPr lvl="0" algn="l" defTabSz="1066800">
            <a:lnSpc>
              <a:spcPct val="90000"/>
            </a:lnSpc>
            <a:spcBef>
              <a:spcPct val="0"/>
            </a:spcBef>
            <a:spcAft>
              <a:spcPct val="35000"/>
            </a:spcAft>
          </a:pPr>
          <a:r>
            <a:rPr lang="ro-RO" sz="2400" kern="1200" dirty="0" smtClean="0">
              <a:latin typeface="Times New Roman" panose="02020603050405020304" pitchFamily="18" charset="0"/>
              <a:cs typeface="Times New Roman" panose="02020603050405020304" pitchFamily="18" charset="0"/>
            </a:rPr>
            <a:t>Formulare;</a:t>
          </a:r>
        </a:p>
      </dsp:txBody>
      <dsp:txXfrm>
        <a:off x="438093" y="1805351"/>
        <a:ext cx="6133304" cy="560880"/>
      </dsp:txXfrm>
    </dsp:sp>
    <dsp:sp modelId="{E7CD9485-B89F-47C3-9DBE-192B66833FC4}">
      <dsp:nvSpPr>
        <dsp:cNvPr id="0" name=""/>
        <dsp:cNvSpPr/>
      </dsp:nvSpPr>
      <dsp:spPr>
        <a:xfrm>
          <a:off x="0" y="2947631"/>
          <a:ext cx="8761863" cy="478800"/>
        </a:xfrm>
        <a:prstGeom prst="rect">
          <a:avLst/>
        </a:prstGeom>
        <a:solidFill>
          <a:schemeClr val="lt1">
            <a:alpha val="90000"/>
            <a:hueOff val="0"/>
            <a:satOff val="0"/>
            <a:lumOff val="0"/>
            <a:alphaOff val="0"/>
          </a:schemeClr>
        </a:solidFill>
        <a:ln w="25400" cap="flat" cmpd="sng" algn="ctr">
          <a:solidFill>
            <a:schemeClr val="accent3">
              <a:hueOff val="-14865872"/>
              <a:satOff val="67862"/>
              <a:lumOff val="-4314"/>
              <a:alphaOff val="0"/>
            </a:schemeClr>
          </a:solidFill>
          <a:prstDash val="solid"/>
        </a:ln>
        <a:effectLst/>
      </dsp:spPr>
      <dsp:style>
        <a:lnRef idx="2">
          <a:scrgbClr r="0" g="0" b="0"/>
        </a:lnRef>
        <a:fillRef idx="1">
          <a:scrgbClr r="0" g="0" b="0"/>
        </a:fillRef>
        <a:effectRef idx="0">
          <a:scrgbClr r="0" g="0" b="0"/>
        </a:effectRef>
        <a:fontRef idx="minor"/>
      </dsp:style>
    </dsp:sp>
    <dsp:sp modelId="{763462A1-5A09-4636-9DBD-53E5F0AB9D39}">
      <dsp:nvSpPr>
        <dsp:cNvPr id="0" name=""/>
        <dsp:cNvSpPr/>
      </dsp:nvSpPr>
      <dsp:spPr>
        <a:xfrm>
          <a:off x="438093" y="2667191"/>
          <a:ext cx="6133304" cy="560880"/>
        </a:xfrm>
        <a:prstGeom prst="roundRect">
          <a:avLst/>
        </a:prstGeom>
        <a:solidFill>
          <a:schemeClr val="accent3">
            <a:hueOff val="-14865872"/>
            <a:satOff val="67862"/>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1824" tIns="0" rIns="231824" bIns="0" numCol="1" spcCol="1270" anchor="ctr" anchorCtr="0">
          <a:noAutofit/>
        </a:bodyPr>
        <a:lstStyle/>
        <a:p>
          <a:pPr lvl="0" algn="l" defTabSz="1066800">
            <a:lnSpc>
              <a:spcPct val="90000"/>
            </a:lnSpc>
            <a:spcBef>
              <a:spcPct val="0"/>
            </a:spcBef>
            <a:spcAft>
              <a:spcPct val="35000"/>
            </a:spcAft>
          </a:pPr>
          <a:r>
            <a:rPr lang="ro-RO" sz="2400" kern="1200" dirty="0" smtClean="0">
              <a:latin typeface="Times New Roman" panose="02020603050405020304" pitchFamily="18" charset="0"/>
              <a:cs typeface="Times New Roman" panose="02020603050405020304" pitchFamily="18" charset="0"/>
            </a:rPr>
            <a:t>Model orientativ de contract;</a:t>
          </a:r>
        </a:p>
      </dsp:txBody>
      <dsp:txXfrm>
        <a:off x="438093" y="2667191"/>
        <a:ext cx="6133304" cy="56088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xmlns=""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xmlns=""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RO" dirty="0"/>
          </a:p>
        </p:txBody>
      </p:sp>
      <p:sp>
        <p:nvSpPr>
          <p:cNvPr id="4" name="Номер слайда 3"/>
          <p:cNvSpPr>
            <a:spLocks noGrp="1"/>
          </p:cNvSpPr>
          <p:nvPr>
            <p:ph type="sldNum" sz="quarter" idx="10"/>
          </p:nvPr>
        </p:nvSpPr>
        <p:spPr/>
        <p:txBody>
          <a:bodyPr/>
          <a:lstStyle/>
          <a:p>
            <a:fld id="{276F4F92-661F-4424-ADED-7D3829A4203F}" type="slidenum">
              <a:rPr lang="de-DE" smtClean="0"/>
              <a:pPr/>
              <a:t>15</a:t>
            </a:fld>
            <a:endParaRPr lang="de-DE" dirty="0"/>
          </a:p>
        </p:txBody>
      </p:sp>
    </p:spTree>
    <p:extLst>
      <p:ext uri="{BB962C8B-B14F-4D97-AF65-F5344CB8AC3E}">
        <p14:creationId xmlns:p14="http://schemas.microsoft.com/office/powerpoint/2010/main" xmlns="" val="3109244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RO" dirty="0"/>
          </a:p>
        </p:txBody>
      </p:sp>
      <p:sp>
        <p:nvSpPr>
          <p:cNvPr id="4" name="Номер слайда 3"/>
          <p:cNvSpPr>
            <a:spLocks noGrp="1"/>
          </p:cNvSpPr>
          <p:nvPr>
            <p:ph type="sldNum" sz="quarter" idx="10"/>
          </p:nvPr>
        </p:nvSpPr>
        <p:spPr/>
        <p:txBody>
          <a:bodyPr/>
          <a:lstStyle/>
          <a:p>
            <a:fld id="{276F4F92-661F-4424-ADED-7D3829A4203F}" type="slidenum">
              <a:rPr lang="de-DE" smtClean="0"/>
              <a:pPr/>
              <a:t>26</a:t>
            </a:fld>
            <a:endParaRPr lang="de-DE" dirty="0"/>
          </a:p>
        </p:txBody>
      </p:sp>
    </p:spTree>
    <p:extLst>
      <p:ext uri="{BB962C8B-B14F-4D97-AF65-F5344CB8AC3E}">
        <p14:creationId xmlns:p14="http://schemas.microsoft.com/office/powerpoint/2010/main" xmlns="" val="2243912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xmlns=""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xmlns=""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xmlns=""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xmlns=""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09/01/2018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xmlns=""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09/01/2018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xmlns="" val="993457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09/01/2018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3.xml"/><Relationship Id="rId7" Type="http://schemas.openxmlformats.org/officeDocument/2006/relationships/image" Target="../media/image60.png"/><Relationship Id="rId12" Type="http://schemas.openxmlformats.org/officeDocument/2006/relationships/image" Target="../media/image3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35.png"/><Relationship Id="rId5" Type="http://schemas.openxmlformats.org/officeDocument/2006/relationships/diagramColors" Target="../diagrams/colors3.xml"/><Relationship Id="rId10" Type="http://schemas.openxmlformats.org/officeDocument/2006/relationships/image" Target="../media/image34.png"/><Relationship Id="rId4" Type="http://schemas.openxmlformats.org/officeDocument/2006/relationships/diagramQuickStyle" Target="../diagrams/quickStyle3.xml"/><Relationship Id="rId9"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Layout" Target="../diagrams/layout4.xml"/><Relationship Id="rId7" Type="http://schemas.openxmlformats.org/officeDocument/2006/relationships/image" Target="../media/image5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image" Target="../media/image40.png"/><Relationship Id="rId5" Type="http://schemas.openxmlformats.org/officeDocument/2006/relationships/diagramColors" Target="../diagrams/colors4.xml"/><Relationship Id="rId10" Type="http://schemas.openxmlformats.org/officeDocument/2006/relationships/image" Target="../media/image39.png"/><Relationship Id="rId4" Type="http://schemas.openxmlformats.org/officeDocument/2006/relationships/diagramQuickStyle" Target="../diagrams/quickStyle4.xml"/><Relationship Id="rId9"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Layout" Target="../diagrams/layout5.xml"/><Relationship Id="rId7" Type="http://schemas.openxmlformats.org/officeDocument/2006/relationships/image" Target="../media/image59.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image" Target="../media/image48.png"/><Relationship Id="rId5" Type="http://schemas.openxmlformats.org/officeDocument/2006/relationships/diagramColors" Target="../diagrams/colors5.xml"/><Relationship Id="rId10" Type="http://schemas.openxmlformats.org/officeDocument/2006/relationships/image" Target="../media/image47.png"/><Relationship Id="rId4" Type="http://schemas.openxmlformats.org/officeDocument/2006/relationships/diagramQuickStyle" Target="../diagrams/quickStyle5.xml"/><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7.xml.rels><?xml version="1.0" encoding="UTF-8" standalone="yes"?>
<Relationships xmlns="http://schemas.openxmlformats.org/package/2006/relationships"><Relationship Id="rId8" Type="http://schemas.openxmlformats.org/officeDocument/2006/relationships/image" Target="../media/image91.jpeg"/><Relationship Id="rId13" Type="http://schemas.openxmlformats.org/officeDocument/2006/relationships/hyperlink" Target="http://www.tender.gov.md/" TargetMode="External"/><Relationship Id="rId3" Type="http://schemas.openxmlformats.org/officeDocument/2006/relationships/image" Target="../media/image4.png"/><Relationship Id="rId7" Type="http://schemas.openxmlformats.org/officeDocument/2006/relationships/image" Target="../media/image90.jpeg"/><Relationship Id="rId12" Type="http://schemas.openxmlformats.org/officeDocument/2006/relationships/hyperlink" Target="http://www.ifcaac.amac.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94.png"/><Relationship Id="rId5" Type="http://schemas.openxmlformats.org/officeDocument/2006/relationships/image" Target="../media/image6.png"/><Relationship Id="rId15" Type="http://schemas.openxmlformats.org/officeDocument/2006/relationships/image" Target="../media/image95.png"/><Relationship Id="rId10" Type="http://schemas.openxmlformats.org/officeDocument/2006/relationships/image" Target="../media/image93.jpeg"/><Relationship Id="rId4" Type="http://schemas.openxmlformats.org/officeDocument/2006/relationships/image" Target="../media/image5.png"/><Relationship Id="rId9" Type="http://schemas.openxmlformats.org/officeDocument/2006/relationships/image" Target="../media/image92.jpeg"/><Relationship Id="rId14" Type="http://schemas.openxmlformats.org/officeDocument/2006/relationships/hyperlink" Target="mailto:bap@tender.gov.md"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6.png"/><Relationship Id="rId5" Type="http://schemas.openxmlformats.org/officeDocument/2006/relationships/diagramColors" Target="../diagrams/colors1.xml"/><Relationship Id="rId10" Type="http://schemas.openxmlformats.org/officeDocument/2006/relationships/image" Target="../media/image15.png"/><Relationship Id="rId4" Type="http://schemas.openxmlformats.org/officeDocument/2006/relationships/diagramQuickStyle" Target="../diagrams/quickStyle1.xm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2.xml"/><Relationship Id="rId7" Type="http://schemas.openxmlformats.org/officeDocument/2006/relationships/image" Target="../media/image8.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20.png"/><Relationship Id="rId5" Type="http://schemas.openxmlformats.org/officeDocument/2006/relationships/diagramColors" Target="../diagrams/colors2.xml"/><Relationship Id="rId10" Type="http://schemas.openxmlformats.org/officeDocument/2006/relationships/image" Target="../media/image19.png"/><Relationship Id="rId4" Type="http://schemas.openxmlformats.org/officeDocument/2006/relationships/diagramQuickStyle" Target="../diagrams/quickStyle2.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BOTICA Aurelia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FF0000"/>
                </a:solidFill>
              </a:rPr>
              <a:t>Modulul 1</a:t>
            </a:r>
            <a:r>
              <a:rPr lang="ro-RO" b="1" dirty="0">
                <a:solidFill>
                  <a:srgbClr val="FF0000"/>
                </a:solidFill>
              </a:rPr>
              <a:t>1</a:t>
            </a:r>
            <a:r>
              <a:rPr lang="ro-RO" b="1" dirty="0" smtClean="0">
                <a:solidFill>
                  <a:srgbClr val="FF0000"/>
                </a:solidFill>
              </a:rPr>
              <a:t>: </a:t>
            </a:r>
            <a:r>
              <a:rPr lang="ro-RO" b="1" dirty="0" smtClean="0">
                <a:solidFill>
                  <a:srgbClr val="002060"/>
                </a:solidFill>
              </a:rPr>
              <a:t> Procedurile de achiziție a bunurilor, lucrărilor și serviciilor utilizate în activitatea titularilor de licențe din sectorul apă și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dirty="0">
                <a:solidFill>
                  <a:srgbClr val="FF0000"/>
                </a:solidFill>
              </a:rPr>
              <a:t>Sesiunea </a:t>
            </a:r>
            <a:r>
              <a:rPr lang="en-US" altLang="en-US" sz="2000" b="1" dirty="0">
                <a:solidFill>
                  <a:srgbClr val="FF0000"/>
                </a:solidFill>
              </a:rPr>
              <a:t>2</a:t>
            </a:r>
            <a:r>
              <a:rPr lang="en-US" altLang="en-US" b="1" dirty="0" smtClean="0">
                <a:solidFill>
                  <a:srgbClr val="000F2E"/>
                </a:solidFill>
                <a:latin typeface="Times New Roman" panose="02020603050405020304" pitchFamily="18" charset="0"/>
                <a:cs typeface="Times New Roman" panose="02020603050405020304" pitchFamily="18" charset="0"/>
              </a:rPr>
              <a:t>:  </a:t>
            </a:r>
            <a:r>
              <a:rPr lang="en-US" altLang="en-US" b="1" dirty="0" err="1" smtClean="0">
                <a:solidFill>
                  <a:srgbClr val="000F2E"/>
                </a:solidFill>
                <a:latin typeface="Times New Roman" panose="02020603050405020304" pitchFamily="18" charset="0"/>
                <a:cs typeface="Times New Roman" panose="02020603050405020304" pitchFamily="18" charset="0"/>
              </a:rPr>
              <a:t>P</a:t>
            </a:r>
            <a:r>
              <a:rPr lang="en-US" altLang="en-US" dirty="0" err="1" smtClean="0">
                <a:solidFill>
                  <a:srgbClr val="000F2E"/>
                </a:solidFill>
                <a:latin typeface="Times New Roman" panose="02020603050405020304" pitchFamily="18" charset="0"/>
                <a:cs typeface="Times New Roman" panose="02020603050405020304" pitchFamily="18" charset="0"/>
              </a:rPr>
              <a:t>rocesul</a:t>
            </a:r>
            <a:r>
              <a:rPr lang="en-US" altLang="en-US" dirty="0" smtClean="0">
                <a:solidFill>
                  <a:srgbClr val="000F2E"/>
                </a:solidFill>
                <a:latin typeface="Times New Roman" panose="02020603050405020304" pitchFamily="18" charset="0"/>
                <a:cs typeface="Times New Roman" panose="02020603050405020304" pitchFamily="18" charset="0"/>
              </a:rPr>
              <a:t> </a:t>
            </a:r>
            <a:r>
              <a:rPr lang="en-US" altLang="en-US" dirty="0" smtClean="0">
                <a:solidFill>
                  <a:srgbClr val="000F2E"/>
                </a:solidFill>
                <a:latin typeface="Times New Roman" panose="02020603050405020304" pitchFamily="18" charset="0"/>
                <a:cs typeface="Times New Roman" panose="02020603050405020304" pitchFamily="18" charset="0"/>
              </a:rPr>
              <a:t>de </a:t>
            </a:r>
            <a:r>
              <a:rPr lang="en-US" altLang="en-US" dirty="0" err="1" smtClean="0">
                <a:solidFill>
                  <a:srgbClr val="000F2E"/>
                </a:solidFill>
                <a:latin typeface="Times New Roman" panose="02020603050405020304" pitchFamily="18" charset="0"/>
                <a:cs typeface="Times New Roman" panose="02020603050405020304" pitchFamily="18" charset="0"/>
              </a:rPr>
              <a:t>achizi</a:t>
            </a:r>
            <a:r>
              <a:rPr lang="ro-RO" altLang="en-US" dirty="0" smtClean="0">
                <a:solidFill>
                  <a:srgbClr val="000F2E"/>
                </a:solidFill>
                <a:latin typeface="Times New Roman" panose="02020603050405020304" pitchFamily="18" charset="0"/>
                <a:cs typeface="Times New Roman" panose="02020603050405020304" pitchFamily="18" charset="0"/>
              </a:rPr>
              <a:t>ție publică</a:t>
            </a: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o-RO" dirty="0">
                <a:solidFill>
                  <a:srgbClr val="000F2E"/>
                </a:solidFill>
                <a:latin typeface="Times New Roman" panose="02020603050405020304" pitchFamily="18" charset="0"/>
                <a:cs typeface="Times New Roman" panose="02020603050405020304" pitchFamily="18" charset="0"/>
              </a:rPr>
              <a:t/>
            </a:r>
            <a:br>
              <a:rPr lang="ro-RO" dirty="0">
                <a:solidFill>
                  <a:srgbClr val="000F2E"/>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rgbClr val="002060"/>
                </a:solidFill>
              </a:rPr>
              <a:t>BOTICA Aurelia</a:t>
            </a:r>
            <a:br>
              <a:rPr lang="ro-RO" sz="1800" b="1" i="1" dirty="0" smtClean="0">
                <a:solidFill>
                  <a:srgbClr val="002060"/>
                </a:solidFill>
              </a:rPr>
            </a:br>
            <a:r>
              <a:rPr lang="ro-RO" sz="1800" b="1" i="1" dirty="0" smtClean="0">
                <a:solidFill>
                  <a:srgbClr val="002060"/>
                </a:solidFill>
              </a:rPr>
              <a:t>Agenția Achiziții Publice</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31 – 01 ianuarie/februarie 2018,  Chișinău</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000" y="1641701"/>
            <a:ext cx="7776000" cy="617928"/>
          </a:xfrm>
        </p:spPr>
        <p:txBody>
          <a:bodyPr/>
          <a:lstStyle/>
          <a:p>
            <a:pPr algn="ctr"/>
            <a:r>
              <a:rPr lang="ro-RO" b="1" dirty="0" smtClean="0">
                <a:solidFill>
                  <a:schemeClr val="accent6">
                    <a:lumMod val="25000"/>
                  </a:schemeClr>
                </a:solidFill>
                <a:latin typeface="Times New Roman" panose="02020603050405020304" pitchFamily="18" charset="0"/>
                <a:cs typeface="Times New Roman" pitchFamily="18" charset="0"/>
              </a:rPr>
              <a:t>Planificarea contractelor de achiziţii publice</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22829" y="2448000"/>
            <a:ext cx="8857397" cy="3816000"/>
          </a:xfrm>
        </p:spPr>
        <p:txBody>
          <a:bodyPr/>
          <a:lstStyle/>
          <a:p>
            <a:pPr indent="-252000" algn="just">
              <a:spcBef>
                <a:spcPts val="0"/>
              </a:spcBef>
              <a:spcAft>
                <a:spcPts val="0"/>
              </a:spcAft>
              <a:buClrTx/>
              <a:buFont typeface="Arial" panose="020B0604020202020204" pitchFamily="34" charset="0"/>
              <a:buChar char="•"/>
              <a:defRPr/>
            </a:pPr>
            <a:r>
              <a:rPr lang="ro-RO" sz="2400" dirty="0">
                <a:solidFill>
                  <a:schemeClr val="tx1"/>
                </a:solidFill>
                <a:latin typeface="Times New Roman" panose="02020603050405020304" pitchFamily="18" charset="0"/>
                <a:cs typeface="Times New Roman" panose="02020603050405020304" pitchFamily="18" charset="0"/>
              </a:rPr>
              <a:t>După publicarea anunţului de intenţie în BAP, autoritatea contractantă, în decurs de 15 zile, va aproba planul de achiziţii.</a:t>
            </a:r>
          </a:p>
          <a:p>
            <a:pPr indent="-252000" algn="just">
              <a:spcBef>
                <a:spcPts val="0"/>
              </a:spcBef>
              <a:spcAft>
                <a:spcPts val="0"/>
              </a:spcAft>
              <a:buClrTx/>
              <a:buFont typeface="Arial" panose="020B0604020202020204" pitchFamily="34" charset="0"/>
              <a:buChar char="•"/>
              <a:defRPr/>
            </a:pPr>
            <a:r>
              <a:rPr lang="ro-RO" sz="2400" dirty="0">
                <a:solidFill>
                  <a:schemeClr val="tx1"/>
                </a:solidFill>
                <a:latin typeface="Times New Roman" panose="02020603050405020304" pitchFamily="18" charset="0"/>
                <a:cs typeface="Times New Roman" panose="02020603050405020304" pitchFamily="18" charset="0"/>
              </a:rPr>
              <a:t>Autoritatea contractată este obligată să publice pe pagina sa web planul provizoriu/anual de achiziţii, în termen de 15 zile de la aprobarea acestuia sau în 5 zile de la modificarea acestuia</a:t>
            </a:r>
            <a:r>
              <a:rPr lang="ro-RO" sz="2400" dirty="0" smtClean="0">
                <a:solidFill>
                  <a:schemeClr val="tx1"/>
                </a:solidFill>
                <a:latin typeface="Times New Roman" panose="02020603050405020304" pitchFamily="18" charset="0"/>
                <a:cs typeface="Times New Roman" panose="02020603050405020304" pitchFamily="18" charset="0"/>
              </a:rPr>
              <a:t>.</a:t>
            </a:r>
          </a:p>
          <a:p>
            <a:pPr indent="-252000" algn="just">
              <a:spcBef>
                <a:spcPts val="0"/>
              </a:spcBef>
              <a:spcAft>
                <a:spcPts val="0"/>
              </a:spcAft>
              <a:buClrTx/>
              <a:buFont typeface="Arial" panose="020B0604020202020204" pitchFamily="34" charset="0"/>
              <a:buChar char="•"/>
              <a:defRPr/>
            </a:pPr>
            <a:r>
              <a:rPr lang="ro-RO" sz="2400" dirty="0">
                <a:solidFill>
                  <a:schemeClr val="tx1"/>
                </a:solidFill>
                <a:latin typeface="Times New Roman" panose="02020603050405020304" pitchFamily="18" charset="0"/>
                <a:cs typeface="Times New Roman" panose="02020603050405020304" pitchFamily="18" charset="0"/>
              </a:rPr>
              <a:t>Planificarea anuală şi trimestrială a contractelor de achiziţii publice se efectuează potrivit </a:t>
            </a:r>
            <a:r>
              <a:rPr lang="ro-RO" sz="2400" dirty="0" smtClean="0">
                <a:solidFill>
                  <a:schemeClr val="tx1"/>
                </a:solidFill>
                <a:latin typeface="Times New Roman" panose="02020603050405020304" pitchFamily="18" charset="0"/>
                <a:cs typeface="Times New Roman" panose="02020603050405020304" pitchFamily="18" charset="0"/>
              </a:rPr>
              <a:t>modelului </a:t>
            </a:r>
            <a:r>
              <a:rPr lang="ro-RO" sz="2400" dirty="0">
                <a:solidFill>
                  <a:schemeClr val="tx1"/>
                </a:solidFill>
                <a:latin typeface="Times New Roman" panose="02020603050405020304" pitchFamily="18" charset="0"/>
                <a:cs typeface="Times New Roman" panose="02020603050405020304" pitchFamily="18" charset="0"/>
              </a:rPr>
              <a:t>de plan de achiziţii </a:t>
            </a:r>
            <a:r>
              <a:rPr lang="ro-RO" sz="2400" dirty="0" smtClean="0">
                <a:solidFill>
                  <a:schemeClr val="tx1"/>
                </a:solidFill>
                <a:latin typeface="Times New Roman" panose="02020603050405020304" pitchFamily="18" charset="0"/>
                <a:cs typeface="Times New Roman" panose="02020603050405020304" pitchFamily="18" charset="0"/>
              </a:rPr>
              <a:t>specificat </a:t>
            </a:r>
            <a:r>
              <a:rPr lang="ro-RO" sz="2400" dirty="0">
                <a:solidFill>
                  <a:schemeClr val="tx1"/>
                </a:solidFill>
                <a:latin typeface="Times New Roman" panose="02020603050405020304" pitchFamily="18" charset="0"/>
                <a:cs typeface="Times New Roman" panose="02020603050405020304" pitchFamily="18" charset="0"/>
              </a:rPr>
              <a:t>în </a:t>
            </a:r>
            <a:r>
              <a:rPr lang="ro-RO" sz="2400" dirty="0" smtClean="0">
                <a:solidFill>
                  <a:schemeClr val="tx1"/>
                </a:solidFill>
                <a:latin typeface="Times New Roman" panose="02020603050405020304" pitchFamily="18" charset="0"/>
                <a:cs typeface="Times New Roman" panose="02020603050405020304" pitchFamily="18" charset="0"/>
              </a:rPr>
              <a:t>anexa </a:t>
            </a:r>
            <a:r>
              <a:rPr lang="ro-RO" sz="2400" dirty="0">
                <a:solidFill>
                  <a:schemeClr val="tx1"/>
                </a:solidFill>
                <a:latin typeface="Times New Roman" panose="02020603050405020304" pitchFamily="18" charset="0"/>
                <a:cs typeface="Times New Roman" panose="02020603050405020304" pitchFamily="18" charset="0"/>
              </a:rPr>
              <a:t>nr. 1 </a:t>
            </a:r>
            <a:r>
              <a:rPr lang="ro-RO" sz="2400" dirty="0" smtClean="0">
                <a:solidFill>
                  <a:schemeClr val="tx1"/>
                </a:solidFill>
                <a:latin typeface="Times New Roman" panose="02020603050405020304" pitchFamily="18" charset="0"/>
                <a:cs typeface="Times New Roman" panose="02020603050405020304" pitchFamily="18" charset="0"/>
              </a:rPr>
              <a:t>a Regulementului privind modul de planificare a contractelor de achiziți publice aprobat prin Hotărârea de Guvern nr. 1419 din 28.12.2016</a:t>
            </a:r>
            <a:endParaRPr lang="ro-RO"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stretch>
            <a:fillRect/>
          </a:stretch>
        </p:blipFill>
        <p:spPr>
          <a:xfrm>
            <a:off x="0" y="74912"/>
            <a:ext cx="1633870" cy="1249788"/>
          </a:xfrm>
          <a:prstGeom prst="rect">
            <a:avLst/>
          </a:prstGeom>
        </p:spPr>
      </p:pic>
      <p:pic>
        <p:nvPicPr>
          <p:cNvPr id="7" name="Picture 6"/>
          <p:cNvPicPr>
            <a:picLocks noChangeAspect="1"/>
          </p:cNvPicPr>
          <p:nvPr/>
        </p:nvPicPr>
        <p:blipFill>
          <a:blip r:embed="rId3" cstate="print"/>
          <a:stretch>
            <a:fillRect/>
          </a:stretch>
        </p:blipFill>
        <p:spPr>
          <a:xfrm>
            <a:off x="1633870" y="230679"/>
            <a:ext cx="719390" cy="719390"/>
          </a:xfrm>
          <a:prstGeom prst="rect">
            <a:avLst/>
          </a:prstGeom>
        </p:spPr>
      </p:pic>
      <p:pic>
        <p:nvPicPr>
          <p:cNvPr id="8" name="Picture 7"/>
          <p:cNvPicPr>
            <a:picLocks noChangeAspect="1"/>
          </p:cNvPicPr>
          <p:nvPr/>
        </p:nvPicPr>
        <p:blipFill>
          <a:blip r:embed="rId4" cstate="print"/>
          <a:stretch>
            <a:fillRect/>
          </a:stretch>
        </p:blipFill>
        <p:spPr>
          <a:xfrm>
            <a:off x="2617719" y="145022"/>
            <a:ext cx="2225233" cy="554784"/>
          </a:xfrm>
          <a:prstGeom prst="rect">
            <a:avLst/>
          </a:prstGeom>
        </p:spPr>
      </p:pic>
      <p:pic>
        <p:nvPicPr>
          <p:cNvPr id="9" name="Picture 8"/>
          <p:cNvPicPr>
            <a:picLocks noChangeAspect="1"/>
          </p:cNvPicPr>
          <p:nvPr/>
        </p:nvPicPr>
        <p:blipFill>
          <a:blip r:embed="rId5" cstate="print"/>
          <a:stretch>
            <a:fillRect/>
          </a:stretch>
        </p:blipFill>
        <p:spPr>
          <a:xfrm>
            <a:off x="5264412" y="35283"/>
            <a:ext cx="859611" cy="859611"/>
          </a:xfrm>
          <a:prstGeom prst="rect">
            <a:avLst/>
          </a:prstGeom>
        </p:spPr>
      </p:pic>
      <p:pic>
        <p:nvPicPr>
          <p:cNvPr id="10" name="Picture 9"/>
          <p:cNvPicPr>
            <a:picLocks noChangeAspect="1"/>
          </p:cNvPicPr>
          <p:nvPr/>
        </p:nvPicPr>
        <p:blipFill>
          <a:blip r:embed="rId6" cstate="print"/>
          <a:stretch>
            <a:fillRect/>
          </a:stretch>
        </p:blipFill>
        <p:spPr>
          <a:xfrm>
            <a:off x="6545483" y="0"/>
            <a:ext cx="835224" cy="835224"/>
          </a:xfrm>
          <a:prstGeom prst="rect">
            <a:avLst/>
          </a:prstGeom>
        </p:spPr>
      </p:pic>
      <p:sp>
        <p:nvSpPr>
          <p:cNvPr id="11" name="TextBox 10"/>
          <p:cNvSpPr txBox="1"/>
          <p:nvPr/>
        </p:nvSpPr>
        <p:spPr>
          <a:xfrm>
            <a:off x="-131756" y="918485"/>
            <a:ext cx="9407512" cy="1754326"/>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283357020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a:solidFill>
                  <a:schemeClr val="accent6">
                    <a:lumMod val="25000"/>
                  </a:schemeClr>
                </a:solidFill>
                <a:latin typeface="Times New Roman" panose="02020603050405020304" pitchFamily="18" charset="0"/>
                <a:cs typeface="Times New Roman" pitchFamily="18" charset="0"/>
              </a:rPr>
              <a:t>Planificarea contractelor de achiziţii publice</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0" y="1988871"/>
            <a:ext cx="9034818" cy="4069812"/>
          </a:xfrm>
        </p:spPr>
        <p:txBody>
          <a:bodyPr/>
          <a:lstStyle/>
          <a:p>
            <a:pPr indent="252000" algn="just">
              <a:spcBef>
                <a:spcPts val="0"/>
              </a:spcBef>
              <a:spcAft>
                <a:spcPts val="0"/>
              </a:spcAft>
              <a:buClrTx/>
              <a:buFont typeface="Wingdings" panose="05000000000000000000" pitchFamily="2" charset="2"/>
              <a:buChar char="Ø"/>
            </a:pPr>
            <a:r>
              <a:rPr lang="ro-RO" sz="1900" b="1" dirty="0" smtClean="0">
                <a:solidFill>
                  <a:schemeClr val="tx1"/>
                </a:solidFill>
                <a:latin typeface="Times New Roman" panose="02020603050405020304" pitchFamily="18" charset="0"/>
                <a:cs typeface="Times New Roman" panose="02020603050405020304" pitchFamily="18" charset="0"/>
              </a:rPr>
              <a:t>COD CPV </a:t>
            </a:r>
            <a:r>
              <a:rPr lang="ro-RO" sz="1900" dirty="0" smtClean="0">
                <a:solidFill>
                  <a:schemeClr val="tx1"/>
                </a:solidFill>
                <a:latin typeface="Times New Roman" panose="02020603050405020304" pitchFamily="18" charset="0"/>
                <a:cs typeface="Times New Roman" panose="02020603050405020304" pitchFamily="18" charset="0"/>
              </a:rPr>
              <a:t>– </a:t>
            </a:r>
            <a:r>
              <a:rPr lang="ro-RO" sz="1900" dirty="0">
                <a:solidFill>
                  <a:schemeClr val="tx1"/>
                </a:solidFill>
                <a:latin typeface="Times New Roman" panose="02020603050405020304" pitchFamily="18" charset="0"/>
                <a:cs typeface="Times New Roman" panose="02020603050405020304" pitchFamily="18" charset="0"/>
              </a:rPr>
              <a:t>cod numeric sau alfanumeric din cadrul vocabularului principal sau </a:t>
            </a:r>
            <a:r>
              <a:rPr lang="ro-RO" sz="1900" dirty="0" smtClean="0">
                <a:solidFill>
                  <a:schemeClr val="tx1"/>
                </a:solidFill>
                <a:latin typeface="Times New Roman" panose="02020603050405020304" pitchFamily="18" charset="0"/>
                <a:cs typeface="Times New Roman" panose="02020603050405020304" pitchFamily="18" charset="0"/>
              </a:rPr>
              <a:t>suplimentar</a:t>
            </a:r>
            <a:r>
              <a:rPr lang="ro-RO" sz="1900" dirty="0">
                <a:solidFill>
                  <a:schemeClr val="tx1"/>
                </a:solidFill>
                <a:latin typeface="Times New Roman" panose="02020603050405020304" pitchFamily="18" charset="0"/>
                <a:cs typeface="Times New Roman" panose="02020603050405020304" pitchFamily="18" charset="0"/>
              </a:rPr>
              <a:t>  căruia îi corespunde o denumire care descrie bunuri, lucrări sau servicii şi care reprezintă obiectul contractelor de achiziţie publică</a:t>
            </a:r>
            <a:r>
              <a:rPr lang="ro-RO" sz="1900" dirty="0" smtClean="0">
                <a:solidFill>
                  <a:schemeClr val="tx1"/>
                </a:solidFill>
                <a:latin typeface="Times New Roman" panose="02020603050405020304" pitchFamily="18" charset="0"/>
                <a:cs typeface="Times New Roman" panose="02020603050405020304" pitchFamily="18" charset="0"/>
              </a:rPr>
              <a:t>.</a:t>
            </a:r>
          </a:p>
          <a:p>
            <a:pPr indent="252000" algn="just">
              <a:spcBef>
                <a:spcPts val="0"/>
              </a:spcBef>
              <a:spcAft>
                <a:spcPts val="0"/>
              </a:spcAft>
            </a:pPr>
            <a:r>
              <a:rPr lang="ro-RO" sz="1900" dirty="0">
                <a:solidFill>
                  <a:schemeClr val="tx1"/>
                </a:solidFill>
                <a:latin typeface="Times New Roman" panose="02020603050405020304" pitchFamily="18" charset="0"/>
                <a:cs typeface="Times New Roman" panose="02020603050405020304" pitchFamily="18" charset="0"/>
              </a:rPr>
              <a:t>Codurile numerice ale vocabularului principal se constituie din patru compartimente:</a:t>
            </a:r>
          </a:p>
          <a:p>
            <a:pPr indent="252000" algn="just">
              <a:spcBef>
                <a:spcPts val="0"/>
              </a:spcBef>
              <a:spcAft>
                <a:spcPts val="0"/>
              </a:spcAft>
            </a:pPr>
            <a:r>
              <a:rPr lang="ro-RO" sz="1900" dirty="0" smtClean="0">
                <a:solidFill>
                  <a:schemeClr val="tx1"/>
                </a:solidFill>
                <a:latin typeface="Times New Roman" panose="02020603050405020304" pitchFamily="18" charset="0"/>
                <a:cs typeface="Times New Roman" panose="02020603050405020304" pitchFamily="18" charset="0"/>
              </a:rPr>
              <a:t>a</a:t>
            </a:r>
            <a:r>
              <a:rPr lang="ro-RO" sz="1900" dirty="0">
                <a:solidFill>
                  <a:schemeClr val="tx1"/>
                </a:solidFill>
                <a:latin typeface="Times New Roman" panose="02020603050405020304" pitchFamily="18" charset="0"/>
                <a:cs typeface="Times New Roman" panose="02020603050405020304" pitchFamily="18" charset="0"/>
              </a:rPr>
              <a:t>) diviziuni – care sînt identificate prin primele două cifre ale codului (XX000000-Y);</a:t>
            </a:r>
          </a:p>
          <a:p>
            <a:pPr indent="252000" algn="just">
              <a:spcBef>
                <a:spcPts val="0"/>
              </a:spcBef>
              <a:spcAft>
                <a:spcPts val="0"/>
              </a:spcAft>
            </a:pPr>
            <a:r>
              <a:rPr lang="ro-RO" sz="1900" dirty="0" smtClean="0">
                <a:solidFill>
                  <a:schemeClr val="tx1"/>
                </a:solidFill>
                <a:latin typeface="Times New Roman" panose="02020603050405020304" pitchFamily="18" charset="0"/>
                <a:cs typeface="Times New Roman" panose="02020603050405020304" pitchFamily="18" charset="0"/>
              </a:rPr>
              <a:t>b</a:t>
            </a:r>
            <a:r>
              <a:rPr lang="ro-RO" sz="1900" dirty="0">
                <a:solidFill>
                  <a:schemeClr val="tx1"/>
                </a:solidFill>
                <a:latin typeface="Times New Roman" panose="02020603050405020304" pitchFamily="18" charset="0"/>
                <a:cs typeface="Times New Roman" panose="02020603050405020304" pitchFamily="18" charset="0"/>
              </a:rPr>
              <a:t>) grupe – care sînt identificate prin primele trei cifre ale codului (</a:t>
            </a:r>
            <a:r>
              <a:rPr lang="ro-RO" sz="1900" dirty="0" smtClean="0">
                <a:solidFill>
                  <a:schemeClr val="tx1"/>
                </a:solidFill>
                <a:latin typeface="Times New Roman" panose="02020603050405020304" pitchFamily="18" charset="0"/>
                <a:cs typeface="Times New Roman" panose="02020603050405020304" pitchFamily="18" charset="0"/>
              </a:rPr>
              <a:t>XXX00000-Y)</a:t>
            </a:r>
          </a:p>
          <a:p>
            <a:pPr indent="252000" algn="just">
              <a:spcBef>
                <a:spcPts val="0"/>
              </a:spcBef>
              <a:spcAft>
                <a:spcPts val="0"/>
              </a:spcAft>
            </a:pPr>
            <a:r>
              <a:rPr lang="ro-RO" sz="1900" dirty="0" smtClean="0">
                <a:solidFill>
                  <a:schemeClr val="tx1"/>
                </a:solidFill>
                <a:latin typeface="Times New Roman" panose="02020603050405020304" pitchFamily="18" charset="0"/>
                <a:cs typeface="Times New Roman" panose="02020603050405020304" pitchFamily="18" charset="0"/>
              </a:rPr>
              <a:t>c</a:t>
            </a:r>
            <a:r>
              <a:rPr lang="ro-RO" sz="1900" dirty="0">
                <a:solidFill>
                  <a:schemeClr val="tx1"/>
                </a:solidFill>
                <a:latin typeface="Times New Roman" panose="02020603050405020304" pitchFamily="18" charset="0"/>
                <a:cs typeface="Times New Roman" panose="02020603050405020304" pitchFamily="18" charset="0"/>
              </a:rPr>
              <a:t>) clase – care sînt identificate prin primele patru cifre ale codului (XXXX0000-Y</a:t>
            </a:r>
            <a:r>
              <a:rPr lang="ro-RO" sz="1900" dirty="0" smtClean="0">
                <a:solidFill>
                  <a:schemeClr val="tx1"/>
                </a:solidFill>
                <a:latin typeface="Times New Roman" panose="02020603050405020304" pitchFamily="18" charset="0"/>
                <a:cs typeface="Times New Roman" panose="02020603050405020304" pitchFamily="18" charset="0"/>
              </a:rPr>
              <a:t>); </a:t>
            </a:r>
          </a:p>
          <a:p>
            <a:pPr indent="252000" algn="just">
              <a:spcBef>
                <a:spcPts val="0"/>
              </a:spcBef>
              <a:spcAft>
                <a:spcPts val="0"/>
              </a:spcAft>
            </a:pPr>
            <a:r>
              <a:rPr lang="ro-RO" sz="1900" dirty="0" smtClean="0">
                <a:solidFill>
                  <a:schemeClr val="tx1"/>
                </a:solidFill>
                <a:latin typeface="Times New Roman" panose="02020603050405020304" pitchFamily="18" charset="0"/>
                <a:cs typeface="Times New Roman" panose="02020603050405020304" pitchFamily="18" charset="0"/>
              </a:rPr>
              <a:t>d</a:t>
            </a:r>
            <a:r>
              <a:rPr lang="ro-RO" sz="1900" dirty="0">
                <a:solidFill>
                  <a:schemeClr val="tx1"/>
                </a:solidFill>
                <a:latin typeface="Times New Roman" panose="02020603050405020304" pitchFamily="18" charset="0"/>
                <a:cs typeface="Times New Roman" panose="02020603050405020304" pitchFamily="18" charset="0"/>
              </a:rPr>
              <a:t>) categorii – care sînt identificate prin primele cinci cifre ale codului (XXXXX000-Y).</a:t>
            </a:r>
          </a:p>
          <a:p>
            <a:pPr indent="252000" algn="just">
              <a:spcBef>
                <a:spcPts val="0"/>
              </a:spcBef>
              <a:spcAft>
                <a:spcPts val="0"/>
              </a:spcAft>
              <a:buClrTx/>
              <a:buFont typeface="Wingdings" panose="05000000000000000000" pitchFamily="2" charset="2"/>
              <a:buChar char="Ø"/>
            </a:pPr>
            <a:r>
              <a:rPr lang="ro-RO" sz="1900" dirty="0" smtClean="0">
                <a:solidFill>
                  <a:schemeClr val="tx1"/>
                </a:solidFill>
                <a:latin typeface="Times New Roman" panose="02020603050405020304" pitchFamily="18" charset="0"/>
                <a:cs typeface="Times New Roman" panose="02020603050405020304" pitchFamily="18" charset="0"/>
              </a:rPr>
              <a:t>Fiecare </a:t>
            </a:r>
            <a:r>
              <a:rPr lang="ro-RO" sz="1900" dirty="0">
                <a:solidFill>
                  <a:schemeClr val="tx1"/>
                </a:solidFill>
                <a:latin typeface="Times New Roman" panose="02020603050405020304" pitchFamily="18" charset="0"/>
                <a:cs typeface="Times New Roman" panose="02020603050405020304" pitchFamily="18" charset="0"/>
              </a:rPr>
              <a:t>dintre ultimele trei cifre ale codului conferă un grad mai mare de precizie în interiorul fiecărei categorii. Cea de a noua cifră serveşte la verificarea cifrelor precedente.</a:t>
            </a:r>
          </a:p>
          <a:p>
            <a:pPr indent="252000" algn="just">
              <a:spcBef>
                <a:spcPts val="0"/>
              </a:spcBef>
              <a:spcAft>
                <a:spcPts val="0"/>
              </a:spcAft>
              <a:buClrTx/>
              <a:buFont typeface="Wingdings" panose="05000000000000000000" pitchFamily="2" charset="2"/>
              <a:buChar char="Ø"/>
            </a:pPr>
            <a:r>
              <a:rPr lang="ro-RO" sz="1900" dirty="0" smtClean="0">
                <a:solidFill>
                  <a:schemeClr val="tx1"/>
                </a:solidFill>
                <a:latin typeface="Times New Roman" panose="02020603050405020304" pitchFamily="18" charset="0"/>
                <a:cs typeface="Times New Roman" panose="02020603050405020304" pitchFamily="18" charset="0"/>
              </a:rPr>
              <a:t>Vocabularul </a:t>
            </a:r>
            <a:r>
              <a:rPr lang="ro-RO" sz="1900" dirty="0">
                <a:solidFill>
                  <a:schemeClr val="tx1"/>
                </a:solidFill>
                <a:latin typeface="Times New Roman" panose="02020603050405020304" pitchFamily="18" charset="0"/>
                <a:cs typeface="Times New Roman" panose="02020603050405020304" pitchFamily="18" charset="0"/>
              </a:rPr>
              <a:t>suplimentar se utilizează pentru a completa descrierea obiectului contractelor de achiziţii publice, cuprinzînd un şir de coduri alfanumerice. Codului alfanumeric îi corespunde o denumire care permite efectuarea de precizări suplimentare privind natura sau destinaţia specifică a bunurilor, lucrărilor şi serviciilor care urmează a fi achiziţionate.</a:t>
            </a:r>
          </a:p>
        </p:txBody>
      </p:sp>
      <p:pic>
        <p:nvPicPr>
          <p:cNvPr id="6" name="Picture 5"/>
          <p:cNvPicPr>
            <a:picLocks noChangeAspect="1"/>
          </p:cNvPicPr>
          <p:nvPr/>
        </p:nvPicPr>
        <p:blipFill>
          <a:blip r:embed="rId2" cstate="print"/>
          <a:stretch>
            <a:fillRect/>
          </a:stretch>
        </p:blipFill>
        <p:spPr>
          <a:xfrm>
            <a:off x="0" y="28123"/>
            <a:ext cx="1633870" cy="1249788"/>
          </a:xfrm>
          <a:prstGeom prst="rect">
            <a:avLst/>
          </a:prstGeom>
        </p:spPr>
      </p:pic>
      <p:pic>
        <p:nvPicPr>
          <p:cNvPr id="7" name="Picture 6"/>
          <p:cNvPicPr>
            <a:picLocks noChangeAspect="1"/>
          </p:cNvPicPr>
          <p:nvPr/>
        </p:nvPicPr>
        <p:blipFill>
          <a:blip r:embed="rId3" cstate="print"/>
          <a:stretch>
            <a:fillRect/>
          </a:stretch>
        </p:blipFill>
        <p:spPr>
          <a:xfrm>
            <a:off x="1755991" y="159189"/>
            <a:ext cx="719390" cy="719390"/>
          </a:xfrm>
          <a:prstGeom prst="rect">
            <a:avLst/>
          </a:prstGeom>
        </p:spPr>
      </p:pic>
      <p:pic>
        <p:nvPicPr>
          <p:cNvPr id="8" name="Picture 7"/>
          <p:cNvPicPr>
            <a:picLocks noChangeAspect="1"/>
          </p:cNvPicPr>
          <p:nvPr/>
        </p:nvPicPr>
        <p:blipFill>
          <a:blip r:embed="rId4" cstate="print"/>
          <a:stretch>
            <a:fillRect/>
          </a:stretch>
        </p:blipFill>
        <p:spPr>
          <a:xfrm>
            <a:off x="2680065" y="241492"/>
            <a:ext cx="2225233" cy="554784"/>
          </a:xfrm>
          <a:prstGeom prst="rect">
            <a:avLst/>
          </a:prstGeom>
        </p:spPr>
      </p:pic>
      <p:pic>
        <p:nvPicPr>
          <p:cNvPr id="9" name="Picture 8"/>
          <p:cNvPicPr>
            <a:picLocks noChangeAspect="1"/>
          </p:cNvPicPr>
          <p:nvPr/>
        </p:nvPicPr>
        <p:blipFill>
          <a:blip r:embed="rId5" cstate="print"/>
          <a:stretch>
            <a:fillRect/>
          </a:stretch>
        </p:blipFill>
        <p:spPr>
          <a:xfrm>
            <a:off x="5421614" y="89078"/>
            <a:ext cx="859611" cy="859611"/>
          </a:xfrm>
          <a:prstGeom prst="rect">
            <a:avLst/>
          </a:prstGeom>
        </p:spPr>
      </p:pic>
      <p:pic>
        <p:nvPicPr>
          <p:cNvPr id="10" name="Picture 9"/>
          <p:cNvPicPr>
            <a:picLocks noChangeAspect="1"/>
          </p:cNvPicPr>
          <p:nvPr/>
        </p:nvPicPr>
        <p:blipFill>
          <a:blip r:embed="rId6" cstate="print"/>
          <a:stretch>
            <a:fillRect/>
          </a:stretch>
        </p:blipFill>
        <p:spPr>
          <a:xfrm>
            <a:off x="6658597" y="125658"/>
            <a:ext cx="835224" cy="835224"/>
          </a:xfrm>
          <a:prstGeom prst="rect">
            <a:avLst/>
          </a:prstGeom>
        </p:spPr>
      </p:pic>
      <p:sp>
        <p:nvSpPr>
          <p:cNvPr id="11" name="TextBox 10"/>
          <p:cNvSpPr txBox="1"/>
          <p:nvPr/>
        </p:nvSpPr>
        <p:spPr>
          <a:xfrm>
            <a:off x="1551706" y="853816"/>
            <a:ext cx="6304098" cy="1892826"/>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smtClean="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a:t>
            </a: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292050218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227" y="1483200"/>
            <a:ext cx="7776000" cy="617928"/>
          </a:xfrm>
        </p:spPr>
        <p:txBody>
          <a:bodyPr/>
          <a:lstStyle/>
          <a:p>
            <a:pPr algn="ctr"/>
            <a:r>
              <a:rPr lang="ro-RO" b="1" dirty="0">
                <a:solidFill>
                  <a:schemeClr val="accent6">
                    <a:lumMod val="25000"/>
                  </a:schemeClr>
                </a:solidFill>
                <a:latin typeface="Times New Roman" panose="02020603050405020304" pitchFamily="18" charset="0"/>
                <a:cs typeface="Times New Roman" pitchFamily="18" charset="0"/>
              </a:rPr>
              <a:t>Planificarea contractelor de achiziţii publice</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29654" y="1972339"/>
            <a:ext cx="8884692" cy="3816000"/>
          </a:xfrm>
        </p:spPr>
        <p:txBody>
          <a:bodyPr/>
          <a:lstStyle/>
          <a:p>
            <a:pPr algn="just">
              <a:spcBef>
                <a:spcPts val="0"/>
              </a:spcBef>
              <a:spcAft>
                <a:spcPts val="0"/>
              </a:spcAft>
              <a:buClrTx/>
              <a:buFont typeface="Wingdings" pitchFamily="2" charset="2"/>
              <a:buChar char="Ø"/>
            </a:pPr>
            <a:r>
              <a:rPr lang="ro-RO" dirty="0">
                <a:solidFill>
                  <a:schemeClr val="tx1"/>
                </a:solidFill>
                <a:latin typeface="Times New Roman" pitchFamily="18" charset="0"/>
                <a:cs typeface="Times New Roman" pitchFamily="18" charset="0"/>
              </a:rPr>
              <a:t>La planificarea procedurilor de achiziții publice autoritatea contractantă </a:t>
            </a:r>
            <a:r>
              <a:rPr lang="ro-RO" b="1" dirty="0">
                <a:solidFill>
                  <a:schemeClr val="tx1"/>
                </a:solidFill>
                <a:latin typeface="Times New Roman" pitchFamily="18" charset="0"/>
                <a:cs typeface="Times New Roman" pitchFamily="18" charset="0"/>
              </a:rPr>
              <a:t>nu are dreptul să divizeze </a:t>
            </a:r>
            <a:r>
              <a:rPr lang="ro-RO" dirty="0">
                <a:solidFill>
                  <a:schemeClr val="tx1"/>
                </a:solidFill>
                <a:latin typeface="Times New Roman" pitchFamily="18" charset="0"/>
                <a:cs typeface="Times New Roman" pitchFamily="18" charset="0"/>
              </a:rPr>
              <a:t>achiziţia prin încheierea de contracte de achiziții publice separate în scopul aplicării unei alte proceduri de achiziţie publică decît procedura care ar fi fost utilizată în conformitate cu legea privind achizițiile publice  în cazul în care achiziţia nu ar fi fost divizată.</a:t>
            </a:r>
          </a:p>
          <a:p>
            <a:pPr algn="just">
              <a:spcBef>
                <a:spcPts val="0"/>
              </a:spcBef>
              <a:spcAft>
                <a:spcPts val="0"/>
              </a:spcAft>
              <a:buClrTx/>
              <a:buFont typeface="Wingdings" pitchFamily="2" charset="2"/>
              <a:buChar char="Ø"/>
            </a:pPr>
            <a:r>
              <a:rPr lang="ro-RO" dirty="0">
                <a:solidFill>
                  <a:schemeClr val="tx1"/>
                </a:solidFill>
                <a:latin typeface="Times New Roman" pitchFamily="18" charset="0"/>
                <a:cs typeface="Times New Roman" pitchFamily="18" charset="0"/>
              </a:rPr>
              <a:t> Pentru </a:t>
            </a:r>
            <a:r>
              <a:rPr lang="ro-RO" b="1" dirty="0">
                <a:solidFill>
                  <a:schemeClr val="tx1"/>
                </a:solidFill>
                <a:latin typeface="Times New Roman" pitchFamily="18" charset="0"/>
                <a:cs typeface="Times New Roman" pitchFamily="18" charset="0"/>
              </a:rPr>
              <a:t>sursele financiare alocate suplimentar </a:t>
            </a:r>
            <a:r>
              <a:rPr lang="ro-RO" dirty="0">
                <a:solidFill>
                  <a:schemeClr val="tx1"/>
                </a:solidFill>
                <a:latin typeface="Times New Roman" pitchFamily="18" charset="0"/>
                <a:cs typeface="Times New Roman" pitchFamily="18" charset="0"/>
              </a:rPr>
              <a:t>(modificarea planului de finanţare, acordarea subvenţiilor) despre care </a:t>
            </a:r>
            <a:r>
              <a:rPr lang="ro-RO" b="1" dirty="0">
                <a:solidFill>
                  <a:schemeClr val="tx1"/>
                </a:solidFill>
                <a:latin typeface="Times New Roman" pitchFamily="18" charset="0"/>
                <a:cs typeface="Times New Roman" pitchFamily="18" charset="0"/>
              </a:rPr>
              <a:t>nu se ştia </a:t>
            </a:r>
            <a:r>
              <a:rPr lang="ro-RO" dirty="0">
                <a:solidFill>
                  <a:schemeClr val="tx1"/>
                </a:solidFill>
                <a:latin typeface="Times New Roman" pitchFamily="18" charset="0"/>
                <a:cs typeface="Times New Roman" pitchFamily="18" charset="0"/>
              </a:rPr>
              <a:t>la momentul întocmirii planului de achiziţii, se desfăşoară o </a:t>
            </a:r>
            <a:r>
              <a:rPr lang="ro-RO" b="1" dirty="0">
                <a:solidFill>
                  <a:schemeClr val="tx1"/>
                </a:solidFill>
                <a:latin typeface="Times New Roman" pitchFamily="18" charset="0"/>
                <a:cs typeface="Times New Roman" pitchFamily="18" charset="0"/>
              </a:rPr>
              <a:t>procedură nouă </a:t>
            </a:r>
            <a:r>
              <a:rPr lang="ro-RO" dirty="0">
                <a:solidFill>
                  <a:schemeClr val="tx1"/>
                </a:solidFill>
                <a:latin typeface="Times New Roman" pitchFamily="18" charset="0"/>
                <a:cs typeface="Times New Roman" pitchFamily="18" charset="0"/>
              </a:rPr>
              <a:t>de achiziţie potrivit pragurilor prevăzute de lege pentru aplicarea procedurilor de achiziţie publică.</a:t>
            </a:r>
          </a:p>
          <a:p>
            <a:pPr algn="just">
              <a:spcBef>
                <a:spcPts val="0"/>
              </a:spcBef>
              <a:spcAft>
                <a:spcPts val="0"/>
              </a:spcAft>
              <a:buClrTx/>
              <a:buFont typeface="Wingdings" pitchFamily="2" charset="2"/>
              <a:buChar char="Ø"/>
            </a:pPr>
            <a:r>
              <a:rPr lang="ro-RO" dirty="0">
                <a:solidFill>
                  <a:schemeClr val="tx1"/>
                </a:solidFill>
                <a:latin typeface="Times New Roman" pitchFamily="18" charset="0"/>
                <a:cs typeface="Times New Roman" pitchFamily="18" charset="0"/>
              </a:rPr>
              <a:t> În cazul în care contractul de achiziţii publice este </a:t>
            </a:r>
            <a:r>
              <a:rPr lang="ro-RO" b="1" dirty="0">
                <a:solidFill>
                  <a:schemeClr val="tx1"/>
                </a:solidFill>
                <a:latin typeface="Times New Roman" pitchFamily="18" charset="0"/>
                <a:cs typeface="Times New Roman" pitchFamily="18" charset="0"/>
              </a:rPr>
              <a:t>reziliat</a:t>
            </a:r>
            <a:r>
              <a:rPr lang="ro-RO" dirty="0">
                <a:solidFill>
                  <a:schemeClr val="tx1"/>
                </a:solidFill>
                <a:latin typeface="Times New Roman" pitchFamily="18" charset="0"/>
                <a:cs typeface="Times New Roman" pitchFamily="18" charset="0"/>
              </a:rPr>
              <a:t>, desfăşurarea unei noi proceduri de achiziţie se efectuează reieşind din </a:t>
            </a:r>
            <a:r>
              <a:rPr lang="ro-RO" b="1" dirty="0">
                <a:solidFill>
                  <a:schemeClr val="tx1"/>
                </a:solidFill>
                <a:latin typeface="Times New Roman" pitchFamily="18" charset="0"/>
                <a:cs typeface="Times New Roman" pitchFamily="18" charset="0"/>
              </a:rPr>
              <a:t>soldul contractului iniţial</a:t>
            </a:r>
            <a:r>
              <a:rPr lang="ro-RO" dirty="0">
                <a:solidFill>
                  <a:schemeClr val="tx1"/>
                </a:solidFill>
                <a:latin typeface="Times New Roman" pitchFamily="18" charset="0"/>
                <a:cs typeface="Times New Roman" pitchFamily="18" charset="0"/>
              </a:rPr>
              <a:t> şi încadrarea acestei proceduri potrivit pragurilor prevăzute de lege pentru aplicarea procedurilor de achiziţie publică.</a:t>
            </a:r>
          </a:p>
          <a:p>
            <a:pPr algn="just">
              <a:spcBef>
                <a:spcPts val="0"/>
              </a:spcBef>
              <a:spcAft>
                <a:spcPts val="0"/>
              </a:spcAft>
              <a:buClrTx/>
              <a:buFont typeface="Wingdings" pitchFamily="2" charset="2"/>
              <a:buChar char="Ø"/>
            </a:pPr>
            <a:r>
              <a:rPr lang="ro-RO" dirty="0">
                <a:solidFill>
                  <a:schemeClr val="tx1"/>
                </a:solidFill>
                <a:latin typeface="Times New Roman" pitchFamily="18" charset="0"/>
                <a:cs typeface="Times New Roman" pitchFamily="18" charset="0"/>
              </a:rPr>
              <a:t> Pot fi achiziționate prin încheierea contractelor </a:t>
            </a:r>
            <a:r>
              <a:rPr lang="ro-RO" b="1" dirty="0">
                <a:solidFill>
                  <a:schemeClr val="tx1"/>
                </a:solidFill>
                <a:latin typeface="Times New Roman" pitchFamily="18" charset="0"/>
                <a:cs typeface="Times New Roman" pitchFamily="18" charset="0"/>
              </a:rPr>
              <a:t>separate </a:t>
            </a:r>
            <a:r>
              <a:rPr lang="ro-RO" dirty="0">
                <a:solidFill>
                  <a:schemeClr val="tx1"/>
                </a:solidFill>
                <a:latin typeface="Times New Roman" pitchFamily="18" charset="0"/>
                <a:cs typeface="Times New Roman" pitchFamily="18" charset="0"/>
              </a:rPr>
              <a:t>(periodice) pentru o anumită perioadă de timp: bunurile şi serviciile </a:t>
            </a:r>
            <a:r>
              <a:rPr lang="ro-RO" b="1" dirty="0">
                <a:solidFill>
                  <a:schemeClr val="tx1"/>
                </a:solidFill>
                <a:latin typeface="Times New Roman" pitchFamily="18" charset="0"/>
                <a:cs typeface="Times New Roman" pitchFamily="18" charset="0"/>
              </a:rPr>
              <a:t>sezoniere</a:t>
            </a:r>
            <a:r>
              <a:rPr lang="ro-RO" dirty="0">
                <a:solidFill>
                  <a:schemeClr val="tx1"/>
                </a:solidFill>
                <a:latin typeface="Times New Roman" pitchFamily="18" charset="0"/>
                <a:cs typeface="Times New Roman" pitchFamily="18" charset="0"/>
              </a:rPr>
              <a:t>; bunurile şi serviciile </a:t>
            </a:r>
            <a:r>
              <a:rPr lang="ro-RO" b="1" dirty="0">
                <a:solidFill>
                  <a:schemeClr val="tx1"/>
                </a:solidFill>
                <a:latin typeface="Times New Roman" pitchFamily="18" charset="0"/>
                <a:cs typeface="Times New Roman" pitchFamily="18" charset="0"/>
              </a:rPr>
              <a:t>noi recent apărute pe piaţă</a:t>
            </a:r>
            <a:r>
              <a:rPr lang="ro-RO" dirty="0">
                <a:solidFill>
                  <a:schemeClr val="tx1"/>
                </a:solidFill>
                <a:latin typeface="Times New Roman" pitchFamily="18" charset="0"/>
                <a:cs typeface="Times New Roman" pitchFamily="18" charset="0"/>
              </a:rPr>
              <a:t>, despre existenţa cărora nu s-a ştiut la momentul planificării procedurilor de achiziţie publică; bunuri, lucrări sau servicii </a:t>
            </a:r>
            <a:r>
              <a:rPr lang="ro-RO" b="1" dirty="0">
                <a:solidFill>
                  <a:schemeClr val="tx1"/>
                </a:solidFill>
                <a:latin typeface="Times New Roman" pitchFamily="18" charset="0"/>
                <a:cs typeface="Times New Roman" pitchFamily="18" charset="0"/>
              </a:rPr>
              <a:t>noi rezultate în urma unor situaţii imprevizibile. </a:t>
            </a:r>
            <a:endParaRPr lang="ru-RU" b="1" i="1"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cstate="print"/>
          <a:stretch>
            <a:fillRect/>
          </a:stretch>
        </p:blipFill>
        <p:spPr>
          <a:xfrm>
            <a:off x="0" y="0"/>
            <a:ext cx="1633870" cy="1249788"/>
          </a:xfrm>
          <a:prstGeom prst="rect">
            <a:avLst/>
          </a:prstGeom>
        </p:spPr>
      </p:pic>
      <p:pic>
        <p:nvPicPr>
          <p:cNvPr id="7" name="Picture 6"/>
          <p:cNvPicPr>
            <a:picLocks noChangeAspect="1"/>
          </p:cNvPicPr>
          <p:nvPr/>
        </p:nvPicPr>
        <p:blipFill>
          <a:blip r:embed="rId3" cstate="print"/>
          <a:stretch>
            <a:fillRect/>
          </a:stretch>
        </p:blipFill>
        <p:spPr>
          <a:xfrm>
            <a:off x="1637433" y="109558"/>
            <a:ext cx="719390" cy="719390"/>
          </a:xfrm>
          <a:prstGeom prst="rect">
            <a:avLst/>
          </a:prstGeom>
        </p:spPr>
      </p:pic>
      <p:pic>
        <p:nvPicPr>
          <p:cNvPr id="8" name="Picture 7"/>
          <p:cNvPicPr>
            <a:picLocks noChangeAspect="1"/>
          </p:cNvPicPr>
          <p:nvPr/>
        </p:nvPicPr>
        <p:blipFill>
          <a:blip r:embed="rId4" cstate="print"/>
          <a:stretch>
            <a:fillRect/>
          </a:stretch>
        </p:blipFill>
        <p:spPr>
          <a:xfrm>
            <a:off x="2596938" y="135754"/>
            <a:ext cx="2225233" cy="554784"/>
          </a:xfrm>
          <a:prstGeom prst="rect">
            <a:avLst/>
          </a:prstGeom>
        </p:spPr>
      </p:pic>
      <p:pic>
        <p:nvPicPr>
          <p:cNvPr id="9" name="Picture 8"/>
          <p:cNvPicPr>
            <a:picLocks noChangeAspect="1"/>
          </p:cNvPicPr>
          <p:nvPr/>
        </p:nvPicPr>
        <p:blipFill>
          <a:blip r:embed="rId5" cstate="print"/>
          <a:stretch>
            <a:fillRect/>
          </a:stretch>
        </p:blipFill>
        <p:spPr>
          <a:xfrm>
            <a:off x="5363564" y="0"/>
            <a:ext cx="859611" cy="859611"/>
          </a:xfrm>
          <a:prstGeom prst="rect">
            <a:avLst/>
          </a:prstGeom>
        </p:spPr>
      </p:pic>
      <p:pic>
        <p:nvPicPr>
          <p:cNvPr id="11" name="Picture 10"/>
          <p:cNvPicPr>
            <a:picLocks noChangeAspect="1"/>
          </p:cNvPicPr>
          <p:nvPr/>
        </p:nvPicPr>
        <p:blipFill>
          <a:blip r:embed="rId6" cstate="print"/>
          <a:stretch>
            <a:fillRect/>
          </a:stretch>
        </p:blipFill>
        <p:spPr>
          <a:xfrm>
            <a:off x="6748306" y="43712"/>
            <a:ext cx="835224" cy="835224"/>
          </a:xfrm>
          <a:prstGeom prst="rect">
            <a:avLst/>
          </a:prstGeom>
        </p:spPr>
      </p:pic>
      <p:sp>
        <p:nvSpPr>
          <p:cNvPr id="12" name="TextBox 11"/>
          <p:cNvSpPr txBox="1"/>
          <p:nvPr/>
        </p:nvSpPr>
        <p:spPr>
          <a:xfrm>
            <a:off x="118415" y="878936"/>
            <a:ext cx="9407512" cy="2031325"/>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5501329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155" y="1319427"/>
            <a:ext cx="7776000" cy="617928"/>
          </a:xfrm>
        </p:spPr>
        <p:txBody>
          <a:bodyPr/>
          <a:lstStyle/>
          <a:p>
            <a:pPr algn="ctr"/>
            <a:r>
              <a:rPr lang="ro-RO" b="1" dirty="0">
                <a:solidFill>
                  <a:schemeClr val="accent6">
                    <a:lumMod val="25000"/>
                  </a:schemeClr>
                </a:solidFill>
                <a:latin typeface="Times New Roman" panose="02020603050405020304" pitchFamily="18" charset="0"/>
                <a:cs typeface="Times New Roman" panose="02020603050405020304" pitchFamily="18" charset="0"/>
              </a:rPr>
              <a:t>Tipuri de procedurii de achiziții publice </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6" name="Объект 5"/>
          <p:cNvGraphicFramePr>
            <a:graphicFrameLocks noGrp="1"/>
          </p:cNvGraphicFramePr>
          <p:nvPr>
            <p:ph idx="1"/>
            <p:extLst>
              <p:ext uri="{D42A27DB-BD31-4B8C-83A1-F6EECF244321}">
                <p14:modId xmlns:p14="http://schemas.microsoft.com/office/powerpoint/2010/main" xmlns="" val="3433500835"/>
              </p:ext>
            </p:extLst>
          </p:nvPr>
        </p:nvGraphicFramePr>
        <p:xfrm>
          <a:off x="177423" y="1882763"/>
          <a:ext cx="8598088" cy="4383568"/>
        </p:xfrm>
        <a:graphic>
          <a:graphicData uri="http://schemas.openxmlformats.org/drawingml/2006/table">
            <a:tbl>
              <a:tblPr firstRow="1" firstCol="1" lastRow="1" lastCol="1" bandRow="1" bandCol="1"/>
              <a:tblGrid>
                <a:gridCol w="2002486"/>
                <a:gridCol w="2072503"/>
                <a:gridCol w="2422589"/>
                <a:gridCol w="2100510"/>
              </a:tblGrid>
              <a:tr h="690165">
                <a:tc>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Tipul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de procedură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Obiectul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de achiziție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Pragul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valoric</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Nr</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 minim de participanți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r>
              <a:tr h="430128">
                <a:tc rowSpan="2">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Achiziții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de valoare mică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Bunuri/Serivicii</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pînă la 80 000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endParaRPr lang="ro-RO"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smtClean="0">
                          <a:effectLst/>
                          <a:latin typeface="Times New Roman" panose="02020603050405020304" pitchFamily="18" charset="0"/>
                          <a:ea typeface="Calibri" panose="020F0502020204030204" pitchFamily="34" charset="0"/>
                          <a:cs typeface="Times New Roman" panose="02020603050405020304" pitchFamily="18" charset="0"/>
                        </a:rPr>
                        <a:t>Contractarea </a:t>
                      </a: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directă cu un singur ofertant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984">
                <a:tc vMerge="1">
                  <a:txBody>
                    <a:bodyPr/>
                    <a:lstStyle/>
                    <a:p>
                      <a:endParaRPr lang="ro-RO"/>
                    </a:p>
                  </a:txBody>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Lucrări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07000"/>
                        </a:lnSpc>
                        <a:spcAft>
                          <a:spcPts val="0"/>
                        </a:spcAft>
                      </a:pPr>
                      <a:r>
                        <a:rPr lang="ro-RO" sz="1400" dirty="0" smtClean="0">
                          <a:effectLst/>
                          <a:latin typeface="Times New Roman" panose="02020603050405020304" pitchFamily="18" charset="0"/>
                          <a:ea typeface="Calibri" panose="020F0502020204030204" pitchFamily="34" charset="0"/>
                          <a:cs typeface="Times New Roman" panose="02020603050405020304" pitchFamily="18" charset="0"/>
                        </a:rPr>
                        <a:t>pînă </a:t>
                      </a: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la 100 000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o-RO"/>
                    </a:p>
                  </a:txBody>
                  <a:tcPr/>
                </a:tc>
              </a:tr>
              <a:tr h="430128">
                <a:tc rowSpan="2">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Cerere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oferte de prețuri fără publicare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Bunuri/Serivicii</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80 000 – 150 000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Minim 3 oferte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984">
                <a:tc vMerge="1">
                  <a:txBody>
                    <a:bodyPr/>
                    <a:lstStyle/>
                    <a:p>
                      <a:endParaRPr lang="ro-RO"/>
                    </a:p>
                  </a:txBody>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Lucrări</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100 000 – 200 000</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Minim 3 oferte calificate</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128">
                <a:tc rowSpan="2">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Cerere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oferte de prețuri cu publicare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Bunuri/Serivicii</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150 000 – 400 000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Minim o ofertă calificată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984">
                <a:tc vMerge="1">
                  <a:txBody>
                    <a:bodyPr/>
                    <a:lstStyle/>
                    <a:p>
                      <a:endParaRPr lang="ro-RO"/>
                    </a:p>
                  </a:txBody>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Lucrări</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a:t>
                      </a: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00 000 – 1 500 000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Minim 3 oferte calificate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128">
                <a:tc rowSpan="2">
                  <a:txBody>
                    <a:bodyPr/>
                    <a:lstStyle/>
                    <a:p>
                      <a:pPr algn="ctr">
                        <a:lnSpc>
                          <a:spcPct val="107000"/>
                        </a:lnSpc>
                        <a:spcAft>
                          <a:spcPts val="0"/>
                        </a:spcAft>
                      </a:pPr>
                      <a:endPar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o-RO" sz="1400" b="1" dirty="0" smtClean="0">
                          <a:effectLst/>
                          <a:latin typeface="Times New Roman" panose="02020603050405020304" pitchFamily="18" charset="0"/>
                          <a:ea typeface="Calibri" panose="020F0502020204030204" pitchFamily="34" charset="0"/>
                          <a:cs typeface="Times New Roman" panose="02020603050405020304" pitchFamily="18" charset="0"/>
                        </a:rPr>
                        <a:t>Licitație </a:t>
                      </a:r>
                      <a:r>
                        <a:rPr lang="ro-RO" sz="1400" b="1" dirty="0">
                          <a:effectLst/>
                          <a:latin typeface="Times New Roman" panose="02020603050405020304" pitchFamily="18" charset="0"/>
                          <a:ea typeface="Calibri" panose="020F0502020204030204" pitchFamily="34" charset="0"/>
                          <a:cs typeface="Times New Roman" panose="02020603050405020304" pitchFamily="18" charset="0"/>
                        </a:rPr>
                        <a:t>deschisă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r>
                        <a:rPr lang="ro-RO" sz="1400">
                          <a:effectLst/>
                          <a:latin typeface="Times New Roman" panose="02020603050405020304" pitchFamily="18" charset="0"/>
                          <a:ea typeface="Calibri" panose="020F0502020204030204" pitchFamily="34" charset="0"/>
                          <a:cs typeface="Times New Roman" panose="02020603050405020304" pitchFamily="18" charset="0"/>
                        </a:rPr>
                        <a:t>Bunuri/Serivicii</a:t>
                      </a:r>
                      <a:endParaRPr lang="ro-RO" sz="140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mai mult de 400 000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Minim o ofetă calificată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448">
                <a:tc vMerge="1">
                  <a:txBody>
                    <a:bodyPr/>
                    <a:lstStyle/>
                    <a:p>
                      <a:endParaRPr lang="ro-RO"/>
                    </a:p>
                  </a:txBody>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Lucrări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mai mult de 1 500 000</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Minim </a:t>
                      </a:r>
                      <a:r>
                        <a:rPr lang="ro-RO" sz="1400" dirty="0" smtClean="0">
                          <a:effectLst/>
                          <a:latin typeface="Times New Roman" panose="02020603050405020304" pitchFamily="18" charset="0"/>
                          <a:ea typeface="Calibri" panose="020F0502020204030204" pitchFamily="34" charset="0"/>
                          <a:cs typeface="Times New Roman" panose="02020603050405020304" pitchFamily="18" charset="0"/>
                        </a:rPr>
                        <a:t>3 oferte </a:t>
                      </a: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calificate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6493" marR="664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TextBox 6"/>
          <p:cNvSpPr txBox="1"/>
          <p:nvPr/>
        </p:nvSpPr>
        <p:spPr>
          <a:xfrm>
            <a:off x="327547" y="6273224"/>
            <a:ext cx="3807725" cy="307777"/>
          </a:xfrm>
          <a:prstGeom prst="rect">
            <a:avLst/>
          </a:prstGeom>
          <a:noFill/>
        </p:spPr>
        <p:txBody>
          <a:bodyPr wrap="square" rtlCol="0">
            <a:spAutoFit/>
          </a:bodyPr>
          <a:lstStyle/>
          <a:p>
            <a:r>
              <a:rPr lang="ro-RO" sz="1400" b="0" dirty="0">
                <a:solidFill>
                  <a:schemeClr val="tx1"/>
                </a:solidFill>
                <a:latin typeface="Times New Roman" panose="02020603050405020304" pitchFamily="18" charset="0"/>
                <a:cs typeface="Times New Roman" panose="02020603050405020304" pitchFamily="18" charset="0"/>
              </a:rPr>
              <a:t>Notă! Lei fără </a:t>
            </a:r>
            <a:r>
              <a:rPr lang="ro-RO" sz="1400" b="0" dirty="0" smtClean="0">
                <a:solidFill>
                  <a:schemeClr val="tx1"/>
                </a:solidFill>
                <a:latin typeface="Times New Roman" panose="02020603050405020304" pitchFamily="18" charset="0"/>
                <a:cs typeface="Times New Roman" panose="02020603050405020304" pitchFamily="18" charset="0"/>
              </a:rPr>
              <a:t>T.V.A.</a:t>
            </a:r>
            <a:endParaRPr lang="ro-RO" sz="1400" b="0"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stretch>
            <a:fillRect/>
          </a:stretch>
        </p:blipFill>
        <p:spPr>
          <a:xfrm>
            <a:off x="0" y="0"/>
            <a:ext cx="1633870" cy="1249788"/>
          </a:xfrm>
          <a:prstGeom prst="rect">
            <a:avLst/>
          </a:prstGeom>
        </p:spPr>
      </p:pic>
      <p:pic>
        <p:nvPicPr>
          <p:cNvPr id="8" name="Picture 7"/>
          <p:cNvPicPr>
            <a:picLocks noChangeAspect="1"/>
          </p:cNvPicPr>
          <p:nvPr/>
        </p:nvPicPr>
        <p:blipFill>
          <a:blip r:embed="rId3" cstate="print"/>
          <a:stretch>
            <a:fillRect/>
          </a:stretch>
        </p:blipFill>
        <p:spPr>
          <a:xfrm>
            <a:off x="1752694" y="93019"/>
            <a:ext cx="719390" cy="719390"/>
          </a:xfrm>
          <a:prstGeom prst="rect">
            <a:avLst/>
          </a:prstGeom>
        </p:spPr>
      </p:pic>
      <p:pic>
        <p:nvPicPr>
          <p:cNvPr id="9" name="Picture 8"/>
          <p:cNvPicPr>
            <a:picLocks noChangeAspect="1"/>
          </p:cNvPicPr>
          <p:nvPr/>
        </p:nvPicPr>
        <p:blipFill>
          <a:blip r:embed="rId4" cstate="print"/>
          <a:stretch>
            <a:fillRect/>
          </a:stretch>
        </p:blipFill>
        <p:spPr>
          <a:xfrm>
            <a:off x="2834232" y="93019"/>
            <a:ext cx="2225233" cy="554784"/>
          </a:xfrm>
          <a:prstGeom prst="rect">
            <a:avLst/>
          </a:prstGeom>
        </p:spPr>
      </p:pic>
      <p:pic>
        <p:nvPicPr>
          <p:cNvPr id="10" name="Picture 9"/>
          <p:cNvPicPr>
            <a:picLocks noChangeAspect="1"/>
          </p:cNvPicPr>
          <p:nvPr/>
        </p:nvPicPr>
        <p:blipFill>
          <a:blip r:embed="rId5" cstate="print"/>
          <a:stretch>
            <a:fillRect/>
          </a:stretch>
        </p:blipFill>
        <p:spPr>
          <a:xfrm>
            <a:off x="5421614" y="65302"/>
            <a:ext cx="859611" cy="859611"/>
          </a:xfrm>
          <a:prstGeom prst="rect">
            <a:avLst/>
          </a:prstGeom>
        </p:spPr>
      </p:pic>
      <p:pic>
        <p:nvPicPr>
          <p:cNvPr id="11" name="Picture 10"/>
          <p:cNvPicPr>
            <a:picLocks noChangeAspect="1"/>
          </p:cNvPicPr>
          <p:nvPr/>
        </p:nvPicPr>
        <p:blipFill>
          <a:blip r:embed="rId6" cstate="print"/>
          <a:stretch>
            <a:fillRect/>
          </a:stretch>
        </p:blipFill>
        <p:spPr>
          <a:xfrm>
            <a:off x="6643374" y="31772"/>
            <a:ext cx="835224" cy="835224"/>
          </a:xfrm>
          <a:prstGeom prst="rect">
            <a:avLst/>
          </a:prstGeom>
        </p:spPr>
      </p:pic>
      <p:sp>
        <p:nvSpPr>
          <p:cNvPr id="12" name="TextBox 11"/>
          <p:cNvSpPr txBox="1"/>
          <p:nvPr/>
        </p:nvSpPr>
        <p:spPr>
          <a:xfrm>
            <a:off x="129362" y="696664"/>
            <a:ext cx="9407512" cy="2169825"/>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174206092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BOTICA Aurelia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7" name="Titel 15"/>
          <p:cNvSpPr>
            <a:spLocks noGrp="1"/>
          </p:cNvSpPr>
          <p:nvPr>
            <p:ph type="title"/>
          </p:nvPr>
        </p:nvSpPr>
        <p:spPr>
          <a:xfrm>
            <a:off x="148741" y="1986017"/>
            <a:ext cx="8995260" cy="4264658"/>
          </a:xfrm>
        </p:spPr>
        <p:txBody>
          <a:bodyPr/>
          <a:lstStyle/>
          <a:p>
            <a:pPr indent="432000"/>
            <a:r>
              <a:rPr lang="ro-RO" sz="1800" dirty="0" smtClean="0">
                <a:solidFill>
                  <a:schemeClr val="tx1"/>
                </a:solidFill>
                <a:latin typeface="Times New Roman" panose="02020603050405020304" pitchFamily="18" charset="0"/>
                <a:cs typeface="Times New Roman" panose="02020603050405020304" pitchFamily="18" charset="0"/>
              </a:rPr>
              <a:t>Legea nr. 131 din 3 iulie 2015 </a:t>
            </a:r>
            <a:r>
              <a:rPr lang="ro-RO" sz="1800" dirty="0">
                <a:solidFill>
                  <a:schemeClr val="tx1"/>
                </a:solidFill>
                <a:latin typeface="Times New Roman" panose="02020603050405020304" pitchFamily="18" charset="0"/>
                <a:cs typeface="Times New Roman" panose="02020603050405020304" pitchFamily="18" charset="0"/>
              </a:rPr>
              <a:t>privind achizițiile </a:t>
            </a:r>
            <a:r>
              <a:rPr lang="ro-RO" sz="1800" dirty="0" smtClean="0">
                <a:solidFill>
                  <a:schemeClr val="tx1"/>
                </a:solidFill>
                <a:latin typeface="Times New Roman" panose="02020603050405020304" pitchFamily="18" charset="0"/>
                <a:cs typeface="Times New Roman" panose="02020603050405020304" pitchFamily="18" charset="0"/>
              </a:rPr>
              <a:t>publice, </a:t>
            </a:r>
            <a:r>
              <a:rPr lang="ro-RO" sz="1800" dirty="0">
                <a:solidFill>
                  <a:schemeClr val="tx1"/>
                </a:solidFill>
                <a:latin typeface="Times New Roman" panose="02020603050405020304" pitchFamily="18" charset="0"/>
                <a:cs typeface="Times New Roman" panose="02020603050405020304" pitchFamily="18" charset="0"/>
              </a:rPr>
              <a:t>stabilește cerințele minime de </a:t>
            </a:r>
            <a:r>
              <a:rPr lang="ro-RO" sz="1800" dirty="0" smtClean="0">
                <a:solidFill>
                  <a:schemeClr val="tx1"/>
                </a:solidFill>
                <a:latin typeface="Times New Roman" panose="02020603050405020304" pitchFamily="18" charset="0"/>
                <a:cs typeface="Times New Roman" panose="02020603050405020304" pitchFamily="18" charset="0"/>
              </a:rPr>
              <a:t>calificare.</a:t>
            </a:r>
            <a:br>
              <a:rPr lang="ro-RO" sz="1800" dirty="0" smtClean="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Cerințele </a:t>
            </a:r>
            <a:r>
              <a:rPr lang="ro-RO" sz="1800" dirty="0">
                <a:solidFill>
                  <a:schemeClr val="tx1"/>
                </a:solidFill>
                <a:latin typeface="Times New Roman" panose="02020603050405020304" pitchFamily="18" charset="0"/>
                <a:cs typeface="Times New Roman" panose="02020603050405020304" pitchFamily="18" charset="0"/>
              </a:rPr>
              <a:t>minime de calificare se referă, la</a:t>
            </a:r>
            <a:r>
              <a:rPr lang="ro-RO" sz="1800" dirty="0" smtClean="0">
                <a:solidFill>
                  <a:schemeClr val="tx1"/>
                </a:solidFill>
                <a:latin typeface="Times New Roman" panose="02020603050405020304" pitchFamily="18" charset="0"/>
                <a:cs typeface="Times New Roman" panose="02020603050405020304" pitchFamily="18" charset="0"/>
              </a:rPr>
              <a:t>:</a:t>
            </a:r>
            <a:br>
              <a:rPr lang="ro-RO" sz="1800" dirty="0" smtClean="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-situaţia </a:t>
            </a:r>
            <a:r>
              <a:rPr lang="ro-RO" sz="1800" dirty="0">
                <a:solidFill>
                  <a:schemeClr val="tx1"/>
                </a:solidFill>
                <a:latin typeface="Times New Roman" panose="02020603050405020304" pitchFamily="18" charset="0"/>
                <a:cs typeface="Times New Roman" panose="02020603050405020304" pitchFamily="18" charset="0"/>
              </a:rPr>
              <a:t>personală a candidatului sau ofertantului; </a:t>
            </a:r>
            <a:br>
              <a:rPr lang="ro-RO" sz="1800" dirty="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-capacitatea </a:t>
            </a:r>
            <a:r>
              <a:rPr lang="ro-RO" sz="1800" dirty="0">
                <a:solidFill>
                  <a:schemeClr val="tx1"/>
                </a:solidFill>
                <a:latin typeface="Times New Roman" panose="02020603050405020304" pitchFamily="18" charset="0"/>
                <a:cs typeface="Times New Roman" panose="02020603050405020304" pitchFamily="18" charset="0"/>
              </a:rPr>
              <a:t>de exercitare a activităţii profesionale; </a:t>
            </a:r>
            <a:br>
              <a:rPr lang="ro-RO" sz="1800" dirty="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-situaţia </a:t>
            </a:r>
            <a:r>
              <a:rPr lang="ro-RO" sz="1800" dirty="0">
                <a:solidFill>
                  <a:schemeClr val="tx1"/>
                </a:solidFill>
                <a:latin typeface="Times New Roman" panose="02020603050405020304" pitchFamily="18" charset="0"/>
                <a:cs typeface="Times New Roman" panose="02020603050405020304" pitchFamily="18" charset="0"/>
              </a:rPr>
              <a:t>economică şi financiară; </a:t>
            </a:r>
            <a:br>
              <a:rPr lang="ro-RO" sz="1800" dirty="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-capacitatea </a:t>
            </a:r>
            <a:r>
              <a:rPr lang="ro-RO" sz="1800" dirty="0">
                <a:solidFill>
                  <a:schemeClr val="tx1"/>
                </a:solidFill>
                <a:latin typeface="Times New Roman" panose="02020603050405020304" pitchFamily="18" charset="0"/>
                <a:cs typeface="Times New Roman" panose="02020603050405020304" pitchFamily="18" charset="0"/>
              </a:rPr>
              <a:t>tehnică şi/ sau profesională; </a:t>
            </a:r>
            <a:br>
              <a:rPr lang="ro-RO" sz="1800" dirty="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-standarde </a:t>
            </a:r>
            <a:r>
              <a:rPr lang="ro-RO" sz="1800" dirty="0">
                <a:solidFill>
                  <a:schemeClr val="tx1"/>
                </a:solidFill>
                <a:latin typeface="Times New Roman" panose="02020603050405020304" pitchFamily="18" charset="0"/>
                <a:cs typeface="Times New Roman" panose="02020603050405020304" pitchFamily="18" charset="0"/>
              </a:rPr>
              <a:t>de asigurare a </a:t>
            </a:r>
            <a:r>
              <a:rPr lang="ro-RO" sz="1800" dirty="0" smtClean="0">
                <a:solidFill>
                  <a:schemeClr val="tx1"/>
                </a:solidFill>
                <a:latin typeface="Times New Roman" panose="02020603050405020304" pitchFamily="18" charset="0"/>
                <a:cs typeface="Times New Roman" panose="02020603050405020304" pitchFamily="18" charset="0"/>
              </a:rPr>
              <a:t>calităţii;</a:t>
            </a:r>
            <a:br>
              <a:rPr lang="ro-RO" sz="1800" dirty="0" smtClean="0">
                <a:solidFill>
                  <a:schemeClr val="tx1"/>
                </a:solidFill>
                <a:latin typeface="Times New Roman" panose="02020603050405020304" pitchFamily="18" charset="0"/>
                <a:cs typeface="Times New Roman" panose="02020603050405020304" pitchFamily="18" charset="0"/>
              </a:rPr>
            </a:br>
            <a:r>
              <a:rPr lang="pt-BR" sz="1800" dirty="0">
                <a:solidFill>
                  <a:schemeClr val="tx1"/>
                </a:solidFill>
                <a:latin typeface="Times New Roman" panose="02020603050405020304" pitchFamily="18" charset="0"/>
                <a:cs typeface="Times New Roman" panose="02020603050405020304" pitchFamily="18" charset="0"/>
              </a:rPr>
              <a:t> </a:t>
            </a:r>
            <a:r>
              <a:rPr lang="ro-RO" sz="1800" dirty="0" smtClean="0">
                <a:solidFill>
                  <a:schemeClr val="tx1"/>
                </a:solidFill>
                <a:latin typeface="Times New Roman" panose="02020603050405020304" pitchFamily="18" charset="0"/>
                <a:cs typeface="Times New Roman" panose="02020603050405020304" pitchFamily="18" charset="0"/>
              </a:rPr>
              <a:t>               -</a:t>
            </a:r>
            <a:r>
              <a:rPr lang="pt-BR" sz="1800" dirty="0" smtClean="0">
                <a:solidFill>
                  <a:schemeClr val="tx1"/>
                </a:solidFill>
                <a:latin typeface="Times New Roman" panose="02020603050405020304" pitchFamily="18" charset="0"/>
                <a:cs typeface="Times New Roman" panose="02020603050405020304" pitchFamily="18" charset="0"/>
              </a:rPr>
              <a:t>standarde </a:t>
            </a:r>
            <a:r>
              <a:rPr lang="pt-BR" sz="1800" dirty="0">
                <a:solidFill>
                  <a:schemeClr val="tx1"/>
                </a:solidFill>
                <a:latin typeface="Times New Roman" panose="02020603050405020304" pitchFamily="18" charset="0"/>
                <a:cs typeface="Times New Roman" panose="02020603050405020304" pitchFamily="18" charset="0"/>
              </a:rPr>
              <a:t>de protecţie a mediului.</a:t>
            </a:r>
            <a:r>
              <a:rPr lang="ro-RO" sz="1800" dirty="0">
                <a:solidFill>
                  <a:schemeClr val="tx1"/>
                </a:solidFill>
                <a:latin typeface="Times New Roman" panose="02020603050405020304" pitchFamily="18" charset="0"/>
                <a:cs typeface="Times New Roman" panose="02020603050405020304" pitchFamily="18" charset="0"/>
              </a:rPr>
              <a:t/>
            </a:r>
            <a:br>
              <a:rPr lang="ro-RO" sz="1800" dirty="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a:t>
            </a:r>
            <a:br>
              <a:rPr lang="ro-RO" sz="1800" dirty="0" smtClean="0">
                <a:solidFill>
                  <a:schemeClr val="tx1"/>
                </a:solidFill>
                <a:latin typeface="Times New Roman" panose="02020603050405020304" pitchFamily="18" charset="0"/>
                <a:cs typeface="Times New Roman" panose="02020603050405020304" pitchFamily="18" charset="0"/>
              </a:rPr>
            </a:br>
            <a:r>
              <a:rPr lang="ro-RO" sz="1800" dirty="0" smtClean="0">
                <a:solidFill>
                  <a:schemeClr val="tx1"/>
                </a:solidFill>
                <a:latin typeface="Times New Roman" panose="02020603050405020304" pitchFamily="18" charset="0"/>
                <a:cs typeface="Times New Roman" panose="02020603050405020304" pitchFamily="18" charset="0"/>
              </a:rPr>
              <a:t>       </a:t>
            </a:r>
            <a:endParaRPr lang="ro-RO" sz="1800" b="1" dirty="0">
              <a:solidFill>
                <a:schemeClr val="tx1"/>
              </a:solidFill>
              <a:latin typeface="Times New Roman" panose="02020603050405020304" pitchFamily="18" charset="0"/>
              <a:cs typeface="Times New Roman" panose="02020603050405020304"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48741" y="1493574"/>
            <a:ext cx="8839199" cy="523220"/>
          </a:xfrm>
          <a:prstGeom prst="rect">
            <a:avLst/>
          </a:prstGeom>
          <a:noFill/>
        </p:spPr>
        <p:txBody>
          <a:bodyPr wrap="square" rtlCol="0">
            <a:spAutoFit/>
          </a:bodyPr>
          <a:lstStyle/>
          <a:p>
            <a:pPr algn="ctr"/>
            <a:r>
              <a:rPr lang="ro-RO" sz="2800" dirty="0">
                <a:solidFill>
                  <a:srgbClr val="002060"/>
                </a:solidFill>
                <a:latin typeface="Times New Roman" panose="02020603050405020304" pitchFamily="18" charset="0"/>
                <a:cs typeface="Times New Roman" panose="02020603050405020304" pitchFamily="18" charset="0"/>
              </a:rPr>
              <a:t>Criteriile de calificare și selecție</a:t>
            </a:r>
            <a:endParaRPr lang="ro-RO" sz="2400" dirty="0"/>
          </a:p>
        </p:txBody>
      </p:sp>
      <p:sp>
        <p:nvSpPr>
          <p:cNvPr id="2" name="TextBox 1"/>
          <p:cNvSpPr txBox="1"/>
          <p:nvPr/>
        </p:nvSpPr>
        <p:spPr>
          <a:xfrm>
            <a:off x="148741" y="4688175"/>
            <a:ext cx="8839199" cy="1477328"/>
          </a:xfrm>
          <a:prstGeom prst="rect">
            <a:avLst/>
          </a:prstGeom>
          <a:noFill/>
        </p:spPr>
        <p:txBody>
          <a:bodyPr wrap="square" rtlCol="0">
            <a:spAutoFit/>
          </a:bodyPr>
          <a:lstStyle/>
          <a:p>
            <a:pPr algn="just"/>
            <a:r>
              <a:rPr lang="ro-RO" sz="1800" b="0" dirty="0">
                <a:solidFill>
                  <a:schemeClr val="tx1"/>
                </a:solidFill>
                <a:latin typeface="Times New Roman" panose="02020603050405020304" pitchFamily="18" charset="0"/>
                <a:cs typeface="Times New Roman" panose="02020603050405020304" pitchFamily="18" charset="0"/>
              </a:rPr>
              <a:t>Astfel, pentru constatarea datelor de calificare menționate mai sus, operatorul economic va prezenta documentele, eliberate de autorităţile competente stabilite de autoritatea contractantă în cadrul procedurilor de achiziţie publică. În dependență de specificul achiziției și procedura aleasă, autoritatea contractanta stabilește pentru fiecare procedură în parte criteriile de calificare cât și documentele suport necesare a fi prezentate de către operatorii economici.</a:t>
            </a:r>
            <a:endParaRPr lang="ro-RO" sz="1800" b="0" dirty="0"/>
          </a:p>
        </p:txBody>
      </p:sp>
    </p:spTree>
    <p:extLst>
      <p:ext uri="{BB962C8B-B14F-4D97-AF65-F5344CB8AC3E}">
        <p14:creationId xmlns:p14="http://schemas.microsoft.com/office/powerpoint/2010/main" xmlns="" val="411954109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BOTICA Aurelia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pic>
        <p:nvPicPr>
          <p:cNvPr id="8" name="Picture 6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cfc"/>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ifcaac_logo0200px"/>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2" name="TextBox 1"/>
          <p:cNvSpPr txBox="1"/>
          <p:nvPr/>
        </p:nvSpPr>
        <p:spPr>
          <a:xfrm>
            <a:off x="0" y="1200342"/>
            <a:ext cx="9116598" cy="1107996"/>
          </a:xfrm>
          <a:prstGeom prst="rect">
            <a:avLst/>
          </a:prstGeom>
          <a:noFill/>
        </p:spPr>
        <p:txBody>
          <a:bodyPr wrap="none" rtlCol="0">
            <a:spAutoFit/>
          </a:bodyPr>
          <a:lstStyle/>
          <a:p>
            <a:endParaRPr lang="ro-RO" b="0" dirty="0"/>
          </a:p>
          <a:p>
            <a:pPr algn="ctr"/>
            <a:r>
              <a:rPr lang="it-IT" b="0" dirty="0">
                <a:solidFill>
                  <a:srgbClr val="002060"/>
                </a:solidFill>
                <a:latin typeface="Times New Roman" panose="02020603050405020304" pitchFamily="18" charset="0"/>
                <a:cs typeface="Times New Roman" panose="02020603050405020304" pitchFamily="18" charset="0"/>
              </a:rPr>
              <a:t>Cerințele de calificare referitoare la situaţia personală a operatorului economic </a:t>
            </a:r>
          </a:p>
          <a:p>
            <a:r>
              <a:rPr lang="ro-RO" dirty="0" smtClean="0"/>
              <a:t> </a:t>
            </a:r>
            <a:endParaRPr lang="ro-RO" dirty="0"/>
          </a:p>
        </p:txBody>
      </p:sp>
      <p:sp>
        <p:nvSpPr>
          <p:cNvPr id="5" name="TextBox 4"/>
          <p:cNvSpPr txBox="1"/>
          <p:nvPr/>
        </p:nvSpPr>
        <p:spPr>
          <a:xfrm>
            <a:off x="218472" y="1945468"/>
            <a:ext cx="8748108" cy="4616648"/>
          </a:xfrm>
          <a:prstGeom prst="rect">
            <a:avLst/>
          </a:prstGeom>
          <a:noFill/>
        </p:spPr>
        <p:txBody>
          <a:bodyPr wrap="square" rtlCol="0">
            <a:spAutoFit/>
          </a:bodyPr>
          <a:lstStyle/>
          <a:p>
            <a:pPr indent="252000" algn="just"/>
            <a:r>
              <a:rPr lang="ro-RO" sz="2100" b="0" dirty="0" smtClean="0">
                <a:solidFill>
                  <a:schemeClr val="tx1"/>
                </a:solidFill>
                <a:latin typeface="Times New Roman" panose="02020603050405020304" pitchFamily="18" charset="0"/>
                <a:cs typeface="Times New Roman" panose="02020603050405020304" pitchFamily="18" charset="0"/>
              </a:rPr>
              <a:t>Neîncadrarea </a:t>
            </a:r>
            <a:r>
              <a:rPr lang="ro-RO" sz="2100" b="0" dirty="0">
                <a:solidFill>
                  <a:schemeClr val="tx1"/>
                </a:solidFill>
                <a:latin typeface="Times New Roman" panose="02020603050405020304" pitchFamily="18" charset="0"/>
                <a:cs typeface="Times New Roman" panose="02020603050405020304" pitchFamily="18" charset="0"/>
              </a:rPr>
              <a:t>în niciuna dintre situaţiile următoare, ce vin în aplicarea prevederilor </a:t>
            </a:r>
            <a:r>
              <a:rPr lang="ro-RO" sz="2100" b="0" dirty="0" smtClean="0">
                <a:solidFill>
                  <a:schemeClr val="tx1"/>
                </a:solidFill>
                <a:latin typeface="Times New Roman" panose="02020603050405020304" pitchFamily="18" charset="0"/>
                <a:cs typeface="Times New Roman" panose="02020603050405020304" pitchFamily="18" charset="0"/>
              </a:rPr>
              <a:t>art. 18 al Legii nr. 131 din 3 iulie 2015 privind </a:t>
            </a:r>
            <a:r>
              <a:rPr lang="ro-RO" sz="2100" b="0" dirty="0">
                <a:solidFill>
                  <a:schemeClr val="tx1"/>
                </a:solidFill>
                <a:latin typeface="Times New Roman" panose="02020603050405020304" pitchFamily="18" charset="0"/>
                <a:cs typeface="Times New Roman" panose="02020603050405020304" pitchFamily="18" charset="0"/>
              </a:rPr>
              <a:t>achizițiile </a:t>
            </a:r>
            <a:r>
              <a:rPr lang="ro-RO" sz="2100" b="0" dirty="0" smtClean="0">
                <a:solidFill>
                  <a:schemeClr val="tx1"/>
                </a:solidFill>
                <a:latin typeface="Times New Roman" panose="02020603050405020304" pitchFamily="18" charset="0"/>
                <a:cs typeface="Times New Roman" panose="02020603050405020304" pitchFamily="18" charset="0"/>
              </a:rPr>
              <a:t>publice, respectiv</a:t>
            </a:r>
            <a:r>
              <a:rPr lang="ro-RO" sz="2100" b="0" dirty="0">
                <a:solidFill>
                  <a:schemeClr val="tx1"/>
                </a:solidFill>
                <a:latin typeface="Times New Roman" panose="02020603050405020304" pitchFamily="18" charset="0"/>
                <a:cs typeface="Times New Roman" panose="02020603050405020304" pitchFamily="18" charset="0"/>
              </a:rPr>
              <a:t>: </a:t>
            </a:r>
            <a:endParaRPr lang="ro-RO" sz="2100" b="0" dirty="0" smtClean="0">
              <a:solidFill>
                <a:schemeClr val="tx1"/>
              </a:solidFill>
              <a:latin typeface="Times New Roman" panose="02020603050405020304" pitchFamily="18" charset="0"/>
              <a:cs typeface="Times New Roman" panose="02020603050405020304" pitchFamily="18" charset="0"/>
            </a:endParaRPr>
          </a:p>
          <a:p>
            <a:pPr indent="252000" algn="just">
              <a:buFont typeface="Wingdings" panose="05000000000000000000" pitchFamily="2" charset="2"/>
              <a:buChar char="ü"/>
            </a:pPr>
            <a:r>
              <a:rPr lang="ro-RO" sz="2100" b="0" dirty="0" smtClean="0">
                <a:solidFill>
                  <a:schemeClr val="tx1"/>
                </a:solidFill>
                <a:latin typeface="Times New Roman" panose="02020603050405020304" pitchFamily="18" charset="0"/>
                <a:cs typeface="Times New Roman" panose="02020603050405020304" pitchFamily="18" charset="0"/>
              </a:rPr>
              <a:t>să </a:t>
            </a:r>
            <a:r>
              <a:rPr lang="ro-RO" sz="2100" b="0" dirty="0">
                <a:solidFill>
                  <a:schemeClr val="tx1"/>
                </a:solidFill>
                <a:latin typeface="Times New Roman" panose="02020603050405020304" pitchFamily="18" charset="0"/>
                <a:cs typeface="Times New Roman" panose="02020603050405020304" pitchFamily="18" charset="0"/>
              </a:rPr>
              <a:t>nu fi fost condamnat în ultimii 5 ani </a:t>
            </a:r>
            <a:r>
              <a:rPr lang="ro-RO" sz="2100" b="0" dirty="0" smtClean="0">
                <a:solidFill>
                  <a:schemeClr val="tx1"/>
                </a:solidFill>
                <a:latin typeface="Times New Roman" panose="02020603050405020304" pitchFamily="18" charset="0"/>
                <a:cs typeface="Times New Roman" panose="02020603050405020304" pitchFamily="18" charset="0"/>
              </a:rPr>
              <a:t>printr-o hotărâre judecatorească definitivă pentru</a:t>
            </a:r>
            <a:r>
              <a:rPr lang="ro-RO" sz="2100" b="0" dirty="0">
                <a:solidFill>
                  <a:schemeClr val="tx1"/>
                </a:solidFill>
                <a:latin typeface="Times New Roman" panose="02020603050405020304" pitchFamily="18" charset="0"/>
                <a:cs typeface="Times New Roman" panose="02020603050405020304" pitchFamily="18" charset="0"/>
              </a:rPr>
              <a:t>: </a:t>
            </a:r>
            <a:endParaRPr lang="ro-RO" sz="2100" b="0" dirty="0" smtClean="0">
              <a:solidFill>
                <a:schemeClr val="tx1"/>
              </a:solidFill>
              <a:latin typeface="Times New Roman" panose="02020603050405020304" pitchFamily="18" charset="0"/>
              <a:cs typeface="Times New Roman" panose="02020603050405020304" pitchFamily="18" charset="0"/>
            </a:endParaRPr>
          </a:p>
          <a:p>
            <a:pPr indent="252000" algn="just"/>
            <a:r>
              <a:rPr lang="ro-RO" sz="2100" b="0" dirty="0" smtClean="0">
                <a:solidFill>
                  <a:schemeClr val="tx1"/>
                </a:solidFill>
                <a:latin typeface="Times New Roman" panose="02020603050405020304" pitchFamily="18" charset="0"/>
                <a:cs typeface="Times New Roman" panose="02020603050405020304" pitchFamily="18" charset="0"/>
              </a:rPr>
              <a:t>                 - participare </a:t>
            </a:r>
            <a:r>
              <a:rPr lang="ro-RO" sz="2100" b="0" dirty="0">
                <a:solidFill>
                  <a:schemeClr val="tx1"/>
                </a:solidFill>
                <a:latin typeface="Times New Roman" panose="02020603050405020304" pitchFamily="18" charset="0"/>
                <a:cs typeface="Times New Roman" panose="02020603050405020304" pitchFamily="18" charset="0"/>
              </a:rPr>
              <a:t>la activităţi ale unei </a:t>
            </a:r>
            <a:r>
              <a:rPr lang="ro-RO" sz="2100" b="0" dirty="0" smtClean="0">
                <a:solidFill>
                  <a:schemeClr val="tx1"/>
                </a:solidFill>
                <a:latin typeface="Times New Roman" panose="02020603050405020304" pitchFamily="18" charset="0"/>
                <a:cs typeface="Times New Roman" panose="02020603050405020304" pitchFamily="18" charset="0"/>
              </a:rPr>
              <a:t>organizații criminale;</a:t>
            </a:r>
          </a:p>
          <a:p>
            <a:pPr indent="252000" algn="just"/>
            <a:r>
              <a:rPr lang="ro-RO" sz="2100" b="0" dirty="0" smtClean="0">
                <a:solidFill>
                  <a:schemeClr val="tx1"/>
                </a:solidFill>
                <a:latin typeface="Times New Roman" panose="02020603050405020304" pitchFamily="18" charset="0"/>
                <a:cs typeface="Times New Roman" panose="02020603050405020304" pitchFamily="18" charset="0"/>
              </a:rPr>
              <a:t>                 - corupţie;</a:t>
            </a:r>
          </a:p>
          <a:p>
            <a:pPr indent="252000" algn="just"/>
            <a:r>
              <a:rPr lang="ro-RO" sz="2100" b="0" dirty="0" smtClean="0">
                <a:solidFill>
                  <a:schemeClr val="tx1"/>
                </a:solidFill>
                <a:latin typeface="Times New Roman" panose="02020603050405020304" pitchFamily="18" charset="0"/>
                <a:cs typeface="Times New Roman" panose="02020603050405020304" pitchFamily="18" charset="0"/>
              </a:rPr>
              <a:t>                 - fraudă</a:t>
            </a:r>
            <a:r>
              <a:rPr lang="ro-RO" sz="2100" b="0" dirty="0">
                <a:solidFill>
                  <a:schemeClr val="tx1"/>
                </a:solidFill>
                <a:latin typeface="Times New Roman" panose="02020603050405020304" pitchFamily="18" charset="0"/>
                <a:cs typeface="Times New Roman" panose="02020603050405020304" pitchFamily="18" charset="0"/>
              </a:rPr>
              <a:t>; </a:t>
            </a:r>
            <a:endParaRPr lang="ro-RO" sz="2100" b="0" dirty="0" smtClean="0">
              <a:solidFill>
                <a:schemeClr val="tx1"/>
              </a:solidFill>
              <a:latin typeface="Times New Roman" panose="02020603050405020304" pitchFamily="18" charset="0"/>
              <a:cs typeface="Times New Roman" panose="02020603050405020304" pitchFamily="18" charset="0"/>
            </a:endParaRPr>
          </a:p>
          <a:p>
            <a:pPr indent="252000" algn="just"/>
            <a:r>
              <a:rPr lang="ro-RO" sz="2100" b="0" dirty="0" smtClean="0">
                <a:solidFill>
                  <a:schemeClr val="tx1"/>
                </a:solidFill>
                <a:latin typeface="Times New Roman" panose="02020603050405020304" pitchFamily="18" charset="0"/>
                <a:cs typeface="Times New Roman" panose="02020603050405020304" pitchFamily="18" charset="0"/>
              </a:rPr>
              <a:t>                 - spălare </a:t>
            </a:r>
            <a:r>
              <a:rPr lang="ro-RO" sz="2100" b="0" dirty="0">
                <a:solidFill>
                  <a:schemeClr val="tx1"/>
                </a:solidFill>
                <a:latin typeface="Times New Roman" panose="02020603050405020304" pitchFamily="18" charset="0"/>
                <a:cs typeface="Times New Roman" panose="02020603050405020304" pitchFamily="18" charset="0"/>
              </a:rPr>
              <a:t>de bani; </a:t>
            </a:r>
            <a:endParaRPr lang="ro-RO" sz="2100" b="0" dirty="0" smtClean="0">
              <a:solidFill>
                <a:schemeClr val="tx1"/>
              </a:solidFill>
              <a:latin typeface="Times New Roman" panose="02020603050405020304" pitchFamily="18" charset="0"/>
              <a:cs typeface="Times New Roman" panose="02020603050405020304" pitchFamily="18" charset="0"/>
            </a:endParaRPr>
          </a:p>
          <a:p>
            <a:pPr indent="252000" algn="just">
              <a:buFont typeface="Wingdings" panose="05000000000000000000" pitchFamily="2" charset="2"/>
              <a:buChar char="ü"/>
            </a:pPr>
            <a:r>
              <a:rPr lang="ro-RO" sz="2100" b="0" dirty="0" smtClean="0">
                <a:solidFill>
                  <a:schemeClr val="tx1"/>
                </a:solidFill>
                <a:latin typeface="Times New Roman" panose="02020603050405020304" pitchFamily="18" charset="0"/>
                <a:cs typeface="Times New Roman" panose="02020603050405020304" pitchFamily="18" charset="0"/>
              </a:rPr>
              <a:t> </a:t>
            </a:r>
            <a:r>
              <a:rPr lang="ro-RO" sz="2100" b="0" dirty="0">
                <a:solidFill>
                  <a:schemeClr val="tx1"/>
                </a:solidFill>
                <a:latin typeface="Times New Roman" panose="02020603050405020304" pitchFamily="18" charset="0"/>
                <a:cs typeface="Times New Roman" panose="02020603050405020304" pitchFamily="18" charset="0"/>
              </a:rPr>
              <a:t>să nu se afle în proces de lichidare sau de </a:t>
            </a:r>
            <a:r>
              <a:rPr lang="ro-RO" sz="2100" b="0" dirty="0" smtClean="0">
                <a:solidFill>
                  <a:schemeClr val="tx1"/>
                </a:solidFill>
                <a:latin typeface="Times New Roman" panose="02020603050405020304" pitchFamily="18" charset="0"/>
                <a:cs typeface="Times New Roman" panose="02020603050405020304" pitchFamily="18" charset="0"/>
              </a:rPr>
              <a:t>insolvabilitate</a:t>
            </a:r>
            <a:r>
              <a:rPr lang="ro-RO" sz="2100" b="0" dirty="0">
                <a:solidFill>
                  <a:schemeClr val="tx1"/>
                </a:solidFill>
                <a:latin typeface="Times New Roman" panose="02020603050405020304" pitchFamily="18" charset="0"/>
                <a:cs typeface="Times New Roman" panose="02020603050405020304" pitchFamily="18" charset="0"/>
              </a:rPr>
              <a:t>, patrimoniul să nu îi fie </a:t>
            </a:r>
            <a:r>
              <a:rPr lang="ro-RO" sz="2100" b="0" dirty="0" smtClean="0">
                <a:solidFill>
                  <a:schemeClr val="tx1"/>
                </a:solidFill>
                <a:latin typeface="Times New Roman" panose="02020603050405020304" pitchFamily="18" charset="0"/>
                <a:cs typeface="Times New Roman" panose="02020603050405020304" pitchFamily="18" charset="0"/>
              </a:rPr>
              <a:t>sechestrat </a:t>
            </a:r>
            <a:r>
              <a:rPr lang="ro-RO" sz="2100" b="0" dirty="0">
                <a:solidFill>
                  <a:schemeClr val="tx1"/>
                </a:solidFill>
                <a:latin typeface="Times New Roman" panose="02020603050405020304" pitchFamily="18" charset="0"/>
                <a:cs typeface="Times New Roman" panose="02020603050405020304" pitchFamily="18" charset="0"/>
              </a:rPr>
              <a:t>sau activităţile să nu îi fie suspendate; </a:t>
            </a:r>
            <a:endParaRPr lang="ro-RO" sz="2100" b="0" dirty="0" smtClean="0">
              <a:solidFill>
                <a:schemeClr val="tx1"/>
              </a:solidFill>
              <a:latin typeface="Times New Roman" panose="02020603050405020304" pitchFamily="18" charset="0"/>
              <a:cs typeface="Times New Roman" panose="02020603050405020304" pitchFamily="18" charset="0"/>
            </a:endParaRPr>
          </a:p>
          <a:p>
            <a:pPr indent="252000" algn="just">
              <a:buFont typeface="Wingdings" panose="05000000000000000000" pitchFamily="2" charset="2"/>
              <a:buChar char="ü"/>
            </a:pPr>
            <a:r>
              <a:rPr lang="ro-RO" sz="2100" b="0" dirty="0">
                <a:solidFill>
                  <a:schemeClr val="tx1"/>
                </a:solidFill>
                <a:latin typeface="Times New Roman" panose="02020603050405020304" pitchFamily="18" charset="0"/>
                <a:cs typeface="Times New Roman" panose="02020603050405020304" pitchFamily="18" charset="0"/>
              </a:rPr>
              <a:t> să-și fi îndeplinit obligaţiile de plată a impozitelor, </a:t>
            </a:r>
            <a:r>
              <a:rPr lang="ro-RO" sz="2100" b="0" dirty="0" smtClean="0">
                <a:solidFill>
                  <a:schemeClr val="tx1"/>
                </a:solidFill>
                <a:latin typeface="Times New Roman" panose="02020603050405020304" pitchFamily="18" charset="0"/>
                <a:cs typeface="Times New Roman" panose="02020603050405020304" pitchFamily="18" charset="0"/>
              </a:rPr>
              <a:t>taxelor </a:t>
            </a:r>
            <a:r>
              <a:rPr lang="ro-RO" sz="2100" b="0" dirty="0">
                <a:solidFill>
                  <a:schemeClr val="tx1"/>
                </a:solidFill>
                <a:latin typeface="Times New Roman" panose="02020603050405020304" pitchFamily="18" charset="0"/>
                <a:cs typeface="Times New Roman" panose="02020603050405020304" pitchFamily="18" charset="0"/>
              </a:rPr>
              <a:t>şi contribuţiilor de asigurări sociale către bugetul de </a:t>
            </a:r>
            <a:r>
              <a:rPr lang="ro-RO" sz="2100" b="0" dirty="0" smtClean="0">
                <a:solidFill>
                  <a:schemeClr val="tx1"/>
                </a:solidFill>
                <a:latin typeface="Times New Roman" panose="02020603050405020304" pitchFamily="18" charset="0"/>
                <a:cs typeface="Times New Roman" panose="02020603050405020304" pitchFamily="18" charset="0"/>
              </a:rPr>
              <a:t>stat, bugetele </a:t>
            </a:r>
            <a:r>
              <a:rPr lang="ro-RO" sz="2100" b="0" dirty="0">
                <a:solidFill>
                  <a:schemeClr val="tx1"/>
                </a:solidFill>
                <a:latin typeface="Times New Roman" panose="02020603050405020304" pitchFamily="18" charset="0"/>
                <a:cs typeface="Times New Roman" panose="02020603050405020304" pitchFamily="18" charset="0"/>
              </a:rPr>
              <a:t>locale şi bugetul asigurărilor sociale de </a:t>
            </a:r>
            <a:r>
              <a:rPr lang="ro-RO" sz="2100" b="0" dirty="0" smtClean="0">
                <a:solidFill>
                  <a:schemeClr val="tx1"/>
                </a:solidFill>
                <a:latin typeface="Times New Roman" panose="02020603050405020304" pitchFamily="18" charset="0"/>
                <a:cs typeface="Times New Roman" panose="02020603050405020304" pitchFamily="18" charset="0"/>
              </a:rPr>
              <a:t>stat.</a:t>
            </a:r>
            <a:endParaRPr lang="ro-RO" sz="21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5238635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582795"/>
            <a:ext cx="9144000" cy="617928"/>
          </a:xfrm>
        </p:spPr>
        <p:txBody>
          <a:bodyPr/>
          <a:lstStyle/>
          <a:p>
            <a:pPr algn="ctr"/>
            <a:r>
              <a:rPr lang="it-IT" sz="2200" dirty="0">
                <a:solidFill>
                  <a:schemeClr val="accent6">
                    <a:lumMod val="25000"/>
                  </a:schemeClr>
                </a:solidFill>
                <a:latin typeface="Times New Roman" panose="02020603050405020304" pitchFamily="18" charset="0"/>
                <a:cs typeface="Times New Roman" panose="02020603050405020304" pitchFamily="18" charset="0"/>
              </a:rPr>
              <a:t>Cerințele de calificare referitoare la situaţia personală a operatorului economic </a:t>
            </a:r>
            <a:br>
              <a:rPr lang="it-IT" sz="2200" dirty="0">
                <a:solidFill>
                  <a:schemeClr val="accent6">
                    <a:lumMod val="25000"/>
                  </a:schemeClr>
                </a:solidFill>
                <a:latin typeface="Times New Roman" panose="02020603050405020304" pitchFamily="18" charset="0"/>
                <a:cs typeface="Times New Roman" panose="02020603050405020304" pitchFamily="18" charset="0"/>
              </a:rPr>
            </a:br>
            <a:endParaRPr lang="ro-RO" sz="2200"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pic>
        <p:nvPicPr>
          <p:cNvPr id="6" name="Рисунок 5"/>
          <p:cNvPicPr>
            <a:picLocks noChangeAspect="1"/>
          </p:cNvPicPr>
          <p:nvPr/>
        </p:nvPicPr>
        <p:blipFill>
          <a:blip r:embed="rId2" cstate="print"/>
          <a:stretch>
            <a:fillRect/>
          </a:stretch>
        </p:blipFill>
        <p:spPr>
          <a:xfrm>
            <a:off x="0" y="74912"/>
            <a:ext cx="1633870" cy="1249788"/>
          </a:xfrm>
          <a:prstGeom prst="rect">
            <a:avLst/>
          </a:prstGeom>
        </p:spPr>
      </p:pic>
      <p:pic>
        <p:nvPicPr>
          <p:cNvPr id="7" name="Рисунок 6"/>
          <p:cNvPicPr>
            <a:picLocks noChangeAspect="1"/>
          </p:cNvPicPr>
          <p:nvPr/>
        </p:nvPicPr>
        <p:blipFill>
          <a:blip r:embed="rId3" cstate="print"/>
          <a:stretch>
            <a:fillRect/>
          </a:stretch>
        </p:blipFill>
        <p:spPr>
          <a:xfrm>
            <a:off x="1769356" y="230679"/>
            <a:ext cx="719390" cy="719390"/>
          </a:xfrm>
          <a:prstGeom prst="rect">
            <a:avLst/>
          </a:prstGeom>
        </p:spPr>
      </p:pic>
      <p:pic>
        <p:nvPicPr>
          <p:cNvPr id="8" name="Рисунок 7"/>
          <p:cNvPicPr>
            <a:picLocks noChangeAspect="1"/>
          </p:cNvPicPr>
          <p:nvPr/>
        </p:nvPicPr>
        <p:blipFill>
          <a:blip r:embed="rId4" cstate="print"/>
          <a:stretch>
            <a:fillRect/>
          </a:stretch>
        </p:blipFill>
        <p:spPr>
          <a:xfrm>
            <a:off x="2736052" y="312982"/>
            <a:ext cx="2225233" cy="554784"/>
          </a:xfrm>
          <a:prstGeom prst="rect">
            <a:avLst/>
          </a:prstGeom>
        </p:spPr>
      </p:pic>
      <p:pic>
        <p:nvPicPr>
          <p:cNvPr id="9" name="Рисунок 8"/>
          <p:cNvPicPr>
            <a:picLocks noChangeAspect="1"/>
          </p:cNvPicPr>
          <p:nvPr/>
        </p:nvPicPr>
        <p:blipFill>
          <a:blip r:embed="rId5" cstate="print"/>
          <a:stretch>
            <a:fillRect/>
          </a:stretch>
        </p:blipFill>
        <p:spPr>
          <a:xfrm>
            <a:off x="5208591" y="114534"/>
            <a:ext cx="859611" cy="859611"/>
          </a:xfrm>
          <a:prstGeom prst="rect">
            <a:avLst/>
          </a:prstGeom>
        </p:spPr>
      </p:pic>
      <p:pic>
        <p:nvPicPr>
          <p:cNvPr id="10" name="Рисунок 9"/>
          <p:cNvPicPr>
            <a:picLocks noChangeAspect="1"/>
          </p:cNvPicPr>
          <p:nvPr/>
        </p:nvPicPr>
        <p:blipFill>
          <a:blip r:embed="rId6" cstate="print"/>
          <a:stretch>
            <a:fillRect/>
          </a:stretch>
        </p:blipFill>
        <p:spPr>
          <a:xfrm>
            <a:off x="6583690" y="151114"/>
            <a:ext cx="835224" cy="835224"/>
          </a:xfrm>
          <a:prstGeom prst="rect">
            <a:avLst/>
          </a:prstGeom>
        </p:spPr>
      </p:pic>
      <p:sp>
        <p:nvSpPr>
          <p:cNvPr id="11" name="TextBox 10"/>
          <p:cNvSpPr txBox="1"/>
          <p:nvPr/>
        </p:nvSpPr>
        <p:spPr>
          <a:xfrm>
            <a:off x="180873" y="2077249"/>
            <a:ext cx="8703819" cy="4401205"/>
          </a:xfrm>
          <a:prstGeom prst="rect">
            <a:avLst/>
          </a:prstGeom>
          <a:noFill/>
        </p:spPr>
        <p:txBody>
          <a:bodyPr wrap="square" rtlCol="0">
            <a:spAutoFit/>
          </a:bodyPr>
          <a:lstStyle/>
          <a:p>
            <a:pPr indent="-285750" algn="just">
              <a:buFont typeface="Wingdings" panose="05000000000000000000" pitchFamily="2" charset="2"/>
              <a:buChar char="ü"/>
            </a:pPr>
            <a:r>
              <a:rPr lang="ro-RO" b="0" dirty="0" smtClean="0">
                <a:solidFill>
                  <a:schemeClr val="tx1"/>
                </a:solidFill>
                <a:latin typeface="Times New Roman" panose="02020603050405020304" pitchFamily="18" charset="0"/>
                <a:cs typeface="Times New Roman" panose="02020603050405020304" pitchFamily="18" charset="0"/>
              </a:rPr>
              <a:t>să </a:t>
            </a:r>
            <a:r>
              <a:rPr lang="ro-RO" b="0" dirty="0">
                <a:solidFill>
                  <a:schemeClr val="tx1"/>
                </a:solidFill>
                <a:latin typeface="Times New Roman" panose="02020603050405020304" pitchFamily="18" charset="0"/>
                <a:cs typeface="Times New Roman" panose="02020603050405020304" pitchFamily="18" charset="0"/>
              </a:rPr>
              <a:t>nu aibă în cadrul conducerii, persoane care au fost </a:t>
            </a:r>
            <a:r>
              <a:rPr lang="ro-RO" b="0" dirty="0" smtClean="0">
                <a:solidFill>
                  <a:schemeClr val="tx1"/>
                </a:solidFill>
                <a:latin typeface="Times New Roman" panose="02020603050405020304" pitchFamily="18" charset="0"/>
                <a:cs typeface="Times New Roman" panose="02020603050405020304" pitchFamily="18" charset="0"/>
              </a:rPr>
              <a:t>condamnate</a:t>
            </a:r>
            <a:r>
              <a:rPr lang="ro-RO" b="0" dirty="0">
                <a:solidFill>
                  <a:schemeClr val="tx1"/>
                </a:solidFill>
                <a:latin typeface="Times New Roman" panose="02020603050405020304" pitchFamily="18" charset="0"/>
                <a:cs typeface="Times New Roman" panose="02020603050405020304" pitchFamily="18" charset="0"/>
              </a:rPr>
              <a:t>, </a:t>
            </a:r>
            <a:r>
              <a:rPr lang="ro-RO" b="0" dirty="0" smtClean="0">
                <a:solidFill>
                  <a:schemeClr val="tx1"/>
                </a:solidFill>
                <a:latin typeface="Times New Roman" panose="02020603050405020304" pitchFamily="18" charset="0"/>
                <a:cs typeface="Times New Roman" panose="02020603050405020304" pitchFamily="18" charset="0"/>
              </a:rPr>
              <a:t>în </a:t>
            </a:r>
            <a:r>
              <a:rPr lang="ro-RO" b="0" dirty="0">
                <a:solidFill>
                  <a:schemeClr val="tx1"/>
                </a:solidFill>
                <a:latin typeface="Times New Roman" panose="02020603050405020304" pitchFamily="18" charset="0"/>
                <a:cs typeface="Times New Roman" panose="02020603050405020304" pitchFamily="18" charset="0"/>
              </a:rPr>
              <a:t>ultimii 3 ani, prin hotărârea definitivă a unei instanţe judecătoreşti, pentru o faptă care a adus atingere eticii </a:t>
            </a:r>
            <a:r>
              <a:rPr lang="ro-RO" b="0" dirty="0" smtClean="0">
                <a:solidFill>
                  <a:schemeClr val="tx1"/>
                </a:solidFill>
                <a:latin typeface="Times New Roman" panose="02020603050405020304" pitchFamily="18" charset="0"/>
                <a:cs typeface="Times New Roman" panose="02020603050405020304" pitchFamily="18" charset="0"/>
              </a:rPr>
              <a:t>profesionale </a:t>
            </a:r>
            <a:r>
              <a:rPr lang="ro-RO" b="0" dirty="0">
                <a:solidFill>
                  <a:schemeClr val="tx1"/>
                </a:solidFill>
                <a:latin typeface="Times New Roman" panose="02020603050405020304" pitchFamily="18" charset="0"/>
                <a:cs typeface="Times New Roman" panose="02020603050405020304" pitchFamily="18" charset="0"/>
              </a:rPr>
              <a:t>sau pentru comiterea unei greşeli în materie profesională, de natură a afecta îndeplinirea viitorului contract; </a:t>
            </a:r>
            <a:endParaRPr lang="ro-RO" b="0" dirty="0" smtClean="0">
              <a:solidFill>
                <a:schemeClr val="tx1"/>
              </a:solidFill>
              <a:latin typeface="Times New Roman" panose="02020603050405020304" pitchFamily="18" charset="0"/>
              <a:cs typeface="Times New Roman" panose="02020603050405020304" pitchFamily="18" charset="0"/>
            </a:endParaRPr>
          </a:p>
          <a:p>
            <a:pPr indent="-285750" algn="just">
              <a:buFont typeface="Wingdings" panose="05000000000000000000" pitchFamily="2" charset="2"/>
              <a:buChar char="ü"/>
            </a:pPr>
            <a:r>
              <a:rPr lang="ro-RO" b="0" dirty="0" smtClean="0">
                <a:solidFill>
                  <a:schemeClr val="tx1"/>
                </a:solidFill>
                <a:latin typeface="Times New Roman" panose="02020603050405020304" pitchFamily="18" charset="0"/>
                <a:cs typeface="Times New Roman" panose="02020603050405020304" pitchFamily="18" charset="0"/>
              </a:rPr>
              <a:t>nu </a:t>
            </a:r>
            <a:r>
              <a:rPr lang="ro-RO" b="0" dirty="0">
                <a:solidFill>
                  <a:schemeClr val="tx1"/>
                </a:solidFill>
                <a:latin typeface="Times New Roman" panose="02020603050405020304" pitchFamily="18" charset="0"/>
                <a:cs typeface="Times New Roman" panose="02020603050405020304" pitchFamily="18" charset="0"/>
              </a:rPr>
              <a:t>se află în situația ca, în ultimii 2 ani, să nu-şi fi </a:t>
            </a:r>
            <a:r>
              <a:rPr lang="ro-RO" b="0" dirty="0" smtClean="0">
                <a:solidFill>
                  <a:schemeClr val="tx1"/>
                </a:solidFill>
                <a:latin typeface="Times New Roman" panose="02020603050405020304" pitchFamily="18" charset="0"/>
                <a:cs typeface="Times New Roman" panose="02020603050405020304" pitchFamily="18" charset="0"/>
              </a:rPr>
              <a:t>îndeplinit </a:t>
            </a:r>
            <a:r>
              <a:rPr lang="ro-RO" b="0" dirty="0">
                <a:solidFill>
                  <a:schemeClr val="tx1"/>
                </a:solidFill>
                <a:latin typeface="Times New Roman" panose="02020603050405020304" pitchFamily="18" charset="0"/>
                <a:cs typeface="Times New Roman" panose="02020603050405020304" pitchFamily="18" charset="0"/>
              </a:rPr>
              <a:t>sau să-și fi </a:t>
            </a:r>
            <a:r>
              <a:rPr lang="ro-RO" b="0" dirty="0" smtClean="0">
                <a:solidFill>
                  <a:schemeClr val="tx1"/>
                </a:solidFill>
                <a:latin typeface="Times New Roman" panose="02020603050405020304" pitchFamily="18" charset="0"/>
                <a:cs typeface="Times New Roman" panose="02020603050405020304" pitchFamily="18" charset="0"/>
              </a:rPr>
              <a:t>îndeplinit </a:t>
            </a:r>
            <a:r>
              <a:rPr lang="ro-RO" b="0" dirty="0">
                <a:solidFill>
                  <a:schemeClr val="tx1"/>
                </a:solidFill>
                <a:latin typeface="Times New Roman" panose="02020603050405020304" pitchFamily="18" charset="0"/>
                <a:cs typeface="Times New Roman" panose="02020603050405020304" pitchFamily="18" charset="0"/>
              </a:rPr>
              <a:t>în mod defectuos obligaţiile contractuale din motive imputabile </a:t>
            </a:r>
            <a:r>
              <a:rPr lang="ro-RO" b="0" dirty="0" smtClean="0">
                <a:solidFill>
                  <a:schemeClr val="tx1"/>
                </a:solidFill>
                <a:latin typeface="Times New Roman" panose="02020603050405020304" pitchFamily="18" charset="0"/>
                <a:cs typeface="Times New Roman" panose="02020603050405020304" pitchFamily="18" charset="0"/>
              </a:rPr>
              <a:t>acestuia, fapt </a:t>
            </a:r>
            <a:r>
              <a:rPr lang="ro-RO" b="0" dirty="0">
                <a:solidFill>
                  <a:schemeClr val="tx1"/>
                </a:solidFill>
                <a:latin typeface="Times New Roman" panose="02020603050405020304" pitchFamily="18" charset="0"/>
                <a:cs typeface="Times New Roman" panose="02020603050405020304" pitchFamily="18" charset="0"/>
              </a:rPr>
              <a:t>care a produs sau este de natură să producă grave prejudicii beneficiarilor acestuia, în măsura în care autoritatea contractantă poate aduce ca dovadă mijloace </a:t>
            </a:r>
            <a:r>
              <a:rPr lang="ro-RO" b="0" dirty="0" smtClean="0">
                <a:solidFill>
                  <a:schemeClr val="tx1"/>
                </a:solidFill>
                <a:latin typeface="Times New Roman" panose="02020603050405020304" pitchFamily="18" charset="0"/>
                <a:cs typeface="Times New Roman" panose="02020603050405020304" pitchFamily="18" charset="0"/>
              </a:rPr>
              <a:t>probante </a:t>
            </a:r>
            <a:r>
              <a:rPr lang="ro-RO" b="0" dirty="0">
                <a:solidFill>
                  <a:schemeClr val="tx1"/>
                </a:solidFill>
                <a:latin typeface="Times New Roman" panose="02020603050405020304" pitchFamily="18" charset="0"/>
                <a:cs typeface="Times New Roman" panose="02020603050405020304" pitchFamily="18" charset="0"/>
              </a:rPr>
              <a:t>în acest sens; </a:t>
            </a:r>
            <a:endParaRPr lang="ro-RO" b="0" dirty="0" smtClean="0">
              <a:solidFill>
                <a:schemeClr val="tx1"/>
              </a:solidFill>
              <a:latin typeface="Times New Roman" panose="02020603050405020304" pitchFamily="18" charset="0"/>
              <a:cs typeface="Times New Roman" panose="02020603050405020304" pitchFamily="18" charset="0"/>
            </a:endParaRPr>
          </a:p>
          <a:p>
            <a:pPr indent="-285750" algn="just">
              <a:buFont typeface="Wingdings" panose="05000000000000000000" pitchFamily="2" charset="2"/>
              <a:buChar char="ü"/>
            </a:pPr>
            <a:r>
              <a:rPr lang="ro-RO" b="0" dirty="0" smtClean="0">
                <a:solidFill>
                  <a:schemeClr val="tx1"/>
                </a:solidFill>
                <a:latin typeface="Times New Roman" panose="02020603050405020304" pitchFamily="18" charset="0"/>
                <a:cs typeface="Times New Roman" panose="02020603050405020304" pitchFamily="18" charset="0"/>
              </a:rPr>
              <a:t>nu </a:t>
            </a:r>
            <a:r>
              <a:rPr lang="ro-RO" b="0" dirty="0">
                <a:solidFill>
                  <a:schemeClr val="tx1"/>
                </a:solidFill>
                <a:latin typeface="Times New Roman" panose="02020603050405020304" pitchFamily="18" charset="0"/>
                <a:cs typeface="Times New Roman" panose="02020603050405020304" pitchFamily="18" charset="0"/>
              </a:rPr>
              <a:t>furnizează informaţii false în documentele prezentate; </a:t>
            </a:r>
            <a:endParaRPr lang="ro-RO" b="0" dirty="0" smtClean="0">
              <a:solidFill>
                <a:schemeClr val="tx1"/>
              </a:solidFill>
              <a:latin typeface="Times New Roman" panose="02020603050405020304" pitchFamily="18" charset="0"/>
              <a:cs typeface="Times New Roman" panose="02020603050405020304" pitchFamily="18" charset="0"/>
            </a:endParaRPr>
          </a:p>
          <a:p>
            <a:pPr indent="-285750" algn="just">
              <a:buFont typeface="Wingdings" panose="05000000000000000000" pitchFamily="2" charset="2"/>
              <a:buChar char="ü"/>
            </a:pPr>
            <a:r>
              <a:rPr lang="ro-RO" b="0" dirty="0" smtClean="0">
                <a:solidFill>
                  <a:schemeClr val="tx1"/>
                </a:solidFill>
                <a:latin typeface="Times New Roman" panose="02020603050405020304" pitchFamily="18" charset="0"/>
                <a:cs typeface="Times New Roman" panose="02020603050405020304" pitchFamily="18" charset="0"/>
              </a:rPr>
              <a:t>nu </a:t>
            </a:r>
            <a:r>
              <a:rPr lang="ro-RO" b="0" dirty="0">
                <a:solidFill>
                  <a:schemeClr val="tx1"/>
                </a:solidFill>
                <a:latin typeface="Times New Roman" panose="02020603050405020304" pitchFamily="18" charset="0"/>
                <a:cs typeface="Times New Roman" panose="02020603050405020304" pitchFamily="18" charset="0"/>
              </a:rPr>
              <a:t>este inclus în Lista de interdicţie a operatorilor economici.</a:t>
            </a:r>
          </a:p>
          <a:p>
            <a:endParaRPr lang="ro-RO" sz="1600" dirty="0"/>
          </a:p>
        </p:txBody>
      </p:sp>
      <p:sp>
        <p:nvSpPr>
          <p:cNvPr id="13" name="TextBox 12"/>
          <p:cNvSpPr txBox="1"/>
          <p:nvPr/>
        </p:nvSpPr>
        <p:spPr>
          <a:xfrm>
            <a:off x="1" y="924527"/>
            <a:ext cx="9144000" cy="707886"/>
          </a:xfrm>
          <a:prstGeom prst="rect">
            <a:avLst/>
          </a:prstGeom>
          <a:noFill/>
        </p:spPr>
        <p:txBody>
          <a:bodyPr wrap="square" rtlCol="0">
            <a:spAutoFit/>
          </a:bodyPr>
          <a:lstStyle/>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b="0" dirty="0">
              <a:solidFill>
                <a:srgbClr val="000000"/>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b="0" dirty="0">
              <a:solidFill>
                <a:srgbClr val="000000"/>
              </a:solidFill>
              <a:latin typeface="Arial" panose="020B0604020202020204" pitchFamily="34" charset="0"/>
            </a:endParaRPr>
          </a:p>
          <a:p>
            <a:endParaRPr lang="ro-RO" dirty="0"/>
          </a:p>
        </p:txBody>
      </p:sp>
    </p:spTree>
    <p:extLst>
      <p:ext uri="{BB962C8B-B14F-4D97-AF65-F5344CB8AC3E}">
        <p14:creationId xmlns:p14="http://schemas.microsoft.com/office/powerpoint/2010/main" xmlns="" val="345684735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smtClean="0"/>
              <a:t>BOTICA Aurelia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2" name="Прямоугольник 1"/>
          <p:cNvSpPr/>
          <p:nvPr/>
        </p:nvSpPr>
        <p:spPr>
          <a:xfrm>
            <a:off x="258331" y="2329462"/>
            <a:ext cx="8627338" cy="3077766"/>
          </a:xfrm>
          <a:prstGeom prst="rect">
            <a:avLst/>
          </a:prstGeom>
        </p:spPr>
        <p:txBody>
          <a:bodyPr wrap="square">
            <a:spAutoFit/>
          </a:bodyPr>
          <a:lstStyle/>
          <a:p>
            <a:r>
              <a:rPr lang="ro-RO" sz="2000" dirty="0">
                <a:solidFill>
                  <a:schemeClr val="tx1"/>
                </a:solidFill>
                <a:latin typeface="Times New Roman" panose="02020603050405020304" pitchFamily="18" charset="0"/>
                <a:cs typeface="Times New Roman" panose="02020603050405020304" pitchFamily="18" charset="0"/>
              </a:rPr>
              <a:t>Document prin care se dovedește îndeplinirea </a:t>
            </a:r>
            <a:r>
              <a:rPr lang="ro-RO" sz="2000" dirty="0" smtClean="0">
                <a:solidFill>
                  <a:schemeClr val="tx1"/>
                </a:solidFill>
                <a:latin typeface="Times New Roman" panose="02020603050405020304" pitchFamily="18" charset="0"/>
                <a:cs typeface="Times New Roman" panose="02020603050405020304" pitchFamily="18" charset="0"/>
              </a:rPr>
              <a:t>cerinței:</a:t>
            </a:r>
          </a:p>
          <a:p>
            <a:endParaRPr lang="ro-RO" sz="2000" dirty="0">
              <a:solidFill>
                <a:schemeClr val="tx1"/>
              </a:solidFill>
              <a:latin typeface="Times New Roman" panose="02020603050405020304" pitchFamily="18" charset="0"/>
              <a:cs typeface="Times New Roman" panose="02020603050405020304" pitchFamily="18" charset="0"/>
            </a:endParaRPr>
          </a:p>
          <a:p>
            <a:pPr indent="-285750" algn="just">
              <a:buFont typeface="Wingdings" panose="05000000000000000000" pitchFamily="2" charset="2"/>
              <a:buChar char="ü"/>
            </a:pPr>
            <a:r>
              <a:rPr lang="ro-RO" b="0" dirty="0">
                <a:solidFill>
                  <a:schemeClr val="tx1"/>
                </a:solidFill>
                <a:latin typeface="Times New Roman" panose="02020603050405020304" pitchFamily="18" charset="0"/>
                <a:cs typeface="Times New Roman" panose="02020603050405020304" pitchFamily="18" charset="0"/>
              </a:rPr>
              <a:t>Declaraţie pe proprie răspundere, completată în conformitate cu Formularul standard.</a:t>
            </a:r>
          </a:p>
          <a:p>
            <a:pPr indent="-285750" algn="just">
              <a:buFont typeface="Wingdings" panose="05000000000000000000" pitchFamily="2" charset="2"/>
              <a:buChar char="ü"/>
            </a:pPr>
            <a:r>
              <a:rPr lang="ro-RO" b="0" dirty="0">
                <a:solidFill>
                  <a:schemeClr val="tx1"/>
                </a:solidFill>
                <a:latin typeface="Times New Roman" panose="02020603050405020304" pitchFamily="18" charset="0"/>
                <a:cs typeface="Times New Roman" panose="02020603050405020304" pitchFamily="18" charset="0"/>
              </a:rPr>
              <a:t> Documente edificatoare cum ar fi certificate şi/ sau alte documente echivalente emise de autorităţi compentente din ţara de rezidenţă a ofertantului;</a:t>
            </a:r>
          </a:p>
          <a:p>
            <a:pPr indent="-285750" algn="just">
              <a:buFont typeface="Wingdings" panose="05000000000000000000" pitchFamily="2" charset="2"/>
              <a:buChar char="ü"/>
            </a:pPr>
            <a:r>
              <a:rPr lang="ro-RO" b="0" dirty="0">
                <a:solidFill>
                  <a:schemeClr val="tx1"/>
                </a:solidFill>
                <a:latin typeface="Times New Roman" panose="02020603050405020304" pitchFamily="18" charset="0"/>
                <a:cs typeface="Times New Roman" panose="02020603050405020304" pitchFamily="18" charset="0"/>
              </a:rPr>
              <a:t>Documente constatatoare eliberate de beneficiarii din cadrul altor contracte în care operatorul economic ofertant a avut calitatea de prestator.</a:t>
            </a:r>
          </a:p>
        </p:txBody>
      </p:sp>
      <p:sp>
        <p:nvSpPr>
          <p:cNvPr id="5" name="TextBox 4"/>
          <p:cNvSpPr txBox="1"/>
          <p:nvPr/>
        </p:nvSpPr>
        <p:spPr>
          <a:xfrm>
            <a:off x="0" y="1577363"/>
            <a:ext cx="9046066" cy="430887"/>
          </a:xfrm>
          <a:prstGeom prst="rect">
            <a:avLst/>
          </a:prstGeom>
          <a:noFill/>
        </p:spPr>
        <p:txBody>
          <a:bodyPr wrap="none" rtlCol="0">
            <a:spAutoFit/>
          </a:bodyPr>
          <a:lstStyle/>
          <a:p>
            <a:pPr algn="ctr"/>
            <a:r>
              <a:rPr lang="it-IT" b="0" dirty="0">
                <a:solidFill>
                  <a:schemeClr val="accent6">
                    <a:lumMod val="25000"/>
                  </a:schemeClr>
                </a:solidFill>
                <a:latin typeface="Times New Roman" panose="02020603050405020304" pitchFamily="18" charset="0"/>
                <a:cs typeface="Times New Roman" panose="02020603050405020304" pitchFamily="18" charset="0"/>
              </a:rPr>
              <a:t>Cerințele de calificare referitoare la situaţia personală a operatorului economic</a:t>
            </a:r>
            <a:endParaRPr lang="ro-RO" b="0" dirty="0"/>
          </a:p>
        </p:txBody>
      </p:sp>
    </p:spTree>
    <p:extLst>
      <p:ext uri="{BB962C8B-B14F-4D97-AF65-F5344CB8AC3E}">
        <p14:creationId xmlns:p14="http://schemas.microsoft.com/office/powerpoint/2010/main" xmlns="" val="183642640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36913"/>
            <a:ext cx="9144000" cy="617928"/>
          </a:xfrm>
        </p:spPr>
        <p:txBody>
          <a:bodyPr/>
          <a:lstStyle/>
          <a:p>
            <a:pPr algn="ctr"/>
            <a:r>
              <a:rPr lang="ro-RO" sz="2200" dirty="0">
                <a:solidFill>
                  <a:schemeClr val="accent6">
                    <a:lumMod val="25000"/>
                  </a:schemeClr>
                </a:solidFill>
                <a:latin typeface="Times New Roman" panose="02020603050405020304" pitchFamily="18" charset="0"/>
                <a:cs typeface="Times New Roman" panose="02020603050405020304" pitchFamily="18" charset="0"/>
              </a:rPr>
              <a:t>Capacitatea de exercitare a activităţii profesionale (înregistrare)</a:t>
            </a: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6" name="TextBox 5"/>
          <p:cNvSpPr txBox="1"/>
          <p:nvPr/>
        </p:nvSpPr>
        <p:spPr>
          <a:xfrm>
            <a:off x="122830" y="1854841"/>
            <a:ext cx="3384645" cy="3785652"/>
          </a:xfrm>
          <a:prstGeom prst="rect">
            <a:avLst/>
          </a:prstGeom>
          <a:noFill/>
        </p:spPr>
        <p:txBody>
          <a:bodyPr wrap="square" rtlCol="0">
            <a:spAutoFit/>
          </a:bodyPr>
          <a:lstStyle/>
          <a:p>
            <a:pPr algn="just"/>
            <a:r>
              <a:rPr lang="ro-RO" sz="2000" b="0" dirty="0">
                <a:solidFill>
                  <a:schemeClr val="tx1"/>
                </a:solidFill>
                <a:latin typeface="Times New Roman" panose="02020603050405020304" pitchFamily="18" charset="0"/>
                <a:cs typeface="Times New Roman" panose="02020603050405020304" pitchFamily="18" charset="0"/>
              </a:rPr>
              <a:t>Dovada înregistrării persoanei juridice, în conformitate cu prevederile legale din Republica </a:t>
            </a:r>
            <a:r>
              <a:rPr lang="ro-RO" sz="2000" b="0" dirty="0" smtClean="0">
                <a:solidFill>
                  <a:schemeClr val="tx1"/>
                </a:solidFill>
                <a:latin typeface="Times New Roman" panose="02020603050405020304" pitchFamily="18" charset="0"/>
                <a:cs typeface="Times New Roman" panose="02020603050405020304" pitchFamily="18" charset="0"/>
              </a:rPr>
              <a:t>Moldova:</a:t>
            </a:r>
          </a:p>
          <a:p>
            <a:endParaRPr lang="ro-RO" sz="2000" b="0" dirty="0" smtClean="0">
              <a:latin typeface="Times New Roman" panose="02020603050405020304" pitchFamily="18" charset="0"/>
              <a:cs typeface="Times New Roman" panose="02020603050405020304" pitchFamily="18" charset="0"/>
            </a:endParaRPr>
          </a:p>
          <a:p>
            <a:endParaRPr lang="ro-RO" sz="2000" b="0" dirty="0">
              <a:latin typeface="Times New Roman" panose="02020603050405020304" pitchFamily="18" charset="0"/>
              <a:cs typeface="Times New Roman" panose="02020603050405020304" pitchFamily="18" charset="0"/>
            </a:endParaRPr>
          </a:p>
          <a:p>
            <a:endParaRPr lang="ro-RO" sz="2000" b="0" dirty="0" smtClean="0">
              <a:latin typeface="Times New Roman" panose="02020603050405020304" pitchFamily="18" charset="0"/>
              <a:cs typeface="Times New Roman" panose="02020603050405020304" pitchFamily="18" charset="0"/>
            </a:endParaRPr>
          </a:p>
          <a:p>
            <a:endParaRPr lang="ro-RO" sz="2000" b="0" dirty="0" smtClean="0">
              <a:latin typeface="Times New Roman" panose="02020603050405020304" pitchFamily="18" charset="0"/>
              <a:cs typeface="Times New Roman" panose="02020603050405020304" pitchFamily="18" charset="0"/>
            </a:endParaRPr>
          </a:p>
          <a:p>
            <a:endParaRPr lang="ro-RO" sz="2000" b="0" dirty="0">
              <a:latin typeface="Times New Roman" panose="02020603050405020304" pitchFamily="18" charset="0"/>
              <a:cs typeface="Times New Roman" panose="02020603050405020304" pitchFamily="18" charset="0"/>
            </a:endParaRPr>
          </a:p>
          <a:p>
            <a:endParaRPr lang="ro-RO" sz="2000" b="0" dirty="0" smtClean="0">
              <a:solidFill>
                <a:schemeClr val="tx1"/>
              </a:solidFill>
              <a:latin typeface="Times New Roman" panose="02020603050405020304" pitchFamily="18" charset="0"/>
              <a:cs typeface="Times New Roman" panose="02020603050405020304" pitchFamily="18" charset="0"/>
            </a:endParaRPr>
          </a:p>
          <a:p>
            <a:r>
              <a:rPr lang="ro-RO" sz="2000" b="0" dirty="0" smtClean="0">
                <a:solidFill>
                  <a:schemeClr val="tx1"/>
                </a:solidFill>
                <a:latin typeface="Times New Roman" panose="02020603050405020304" pitchFamily="18" charset="0"/>
                <a:cs typeface="Times New Roman" panose="02020603050405020304" pitchFamily="18" charset="0"/>
              </a:rPr>
              <a:t>Dovada </a:t>
            </a:r>
            <a:r>
              <a:rPr lang="ro-RO" sz="2000" b="0" dirty="0">
                <a:solidFill>
                  <a:schemeClr val="tx1"/>
                </a:solidFill>
                <a:latin typeface="Times New Roman" panose="02020603050405020304" pitchFamily="18" charset="0"/>
                <a:cs typeface="Times New Roman" panose="02020603050405020304" pitchFamily="18" charset="0"/>
              </a:rPr>
              <a:t>înregistrării persoanei juridice/ fizice </a:t>
            </a:r>
            <a:r>
              <a:rPr lang="ro-RO" sz="2000" b="0" dirty="0" smtClean="0">
                <a:solidFill>
                  <a:schemeClr val="tx1"/>
                </a:solidFill>
                <a:latin typeface="Times New Roman" panose="02020603050405020304" pitchFamily="18" charset="0"/>
                <a:cs typeface="Times New Roman" panose="02020603050405020304" pitchFamily="18" charset="0"/>
              </a:rPr>
              <a:t>străine:</a:t>
            </a:r>
            <a:endParaRPr lang="ro-RO" sz="2000" b="0" dirty="0">
              <a:solidFill>
                <a:schemeClr val="tx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507475" y="1854841"/>
            <a:ext cx="5472752" cy="4524315"/>
          </a:xfrm>
          <a:prstGeom prst="rect">
            <a:avLst/>
          </a:prstGeom>
          <a:noFill/>
        </p:spPr>
        <p:txBody>
          <a:bodyPr wrap="square" rtlCol="0">
            <a:spAutoFit/>
          </a:bodyPr>
          <a:lstStyle/>
          <a:p>
            <a:pPr algn="just"/>
            <a:r>
              <a:rPr lang="ro-RO" sz="1800" b="0" dirty="0">
                <a:solidFill>
                  <a:schemeClr val="tx1"/>
                </a:solidFill>
                <a:latin typeface="Times New Roman" panose="02020603050405020304" pitchFamily="18" charset="0"/>
                <a:cs typeface="Times New Roman" panose="02020603050405020304" pitchFamily="18" charset="0"/>
              </a:rPr>
              <a:t>Documente edificatoare cum ar fi certificate constatatoare eliberate de autoritatea </a:t>
            </a:r>
            <a:r>
              <a:rPr lang="ro-RO" sz="1800" b="0" dirty="0" smtClean="0">
                <a:solidFill>
                  <a:schemeClr val="tx1"/>
                </a:solidFill>
                <a:latin typeface="Times New Roman" panose="02020603050405020304" pitchFamily="18" charset="0"/>
                <a:cs typeface="Times New Roman" panose="02020603050405020304" pitchFamily="18" charset="0"/>
              </a:rPr>
              <a:t>competentă. Printre </a:t>
            </a:r>
            <a:r>
              <a:rPr lang="ro-RO" sz="1800" b="0" dirty="0">
                <a:solidFill>
                  <a:schemeClr val="tx1"/>
                </a:solidFill>
                <a:latin typeface="Times New Roman" panose="02020603050405020304" pitchFamily="18" charset="0"/>
                <a:cs typeface="Times New Roman" panose="02020603050405020304" pitchFamily="18" charset="0"/>
              </a:rPr>
              <a:t>activităţile pe care operatorul economic este autorizat potrivit legii să le desfăşoare, trebuie să se regăsească activitatea care corespunde obiectului contractului ce urmează a fi atribuit. Drept documente confirmative ar fi: </a:t>
            </a:r>
          </a:p>
          <a:p>
            <a:pPr marL="285750" indent="-285750" algn="just">
              <a:buFont typeface="Arial" panose="020B0604020202020204" pitchFamily="34" charset="0"/>
              <a:buChar char="•"/>
            </a:pPr>
            <a:r>
              <a:rPr lang="ro-RO" sz="1800" b="0" dirty="0" smtClean="0">
                <a:solidFill>
                  <a:schemeClr val="tx1"/>
                </a:solidFill>
                <a:latin typeface="Times New Roman" panose="02020603050405020304" pitchFamily="18" charset="0"/>
                <a:cs typeface="Times New Roman" panose="02020603050405020304" pitchFamily="18" charset="0"/>
              </a:rPr>
              <a:t>Certificat/decizie </a:t>
            </a:r>
            <a:r>
              <a:rPr lang="ro-RO" sz="1800" b="0" dirty="0">
                <a:solidFill>
                  <a:schemeClr val="tx1"/>
                </a:solidFill>
                <a:latin typeface="Times New Roman" panose="02020603050405020304" pitchFamily="18" charset="0"/>
                <a:cs typeface="Times New Roman" panose="02020603050405020304" pitchFamily="18" charset="0"/>
              </a:rPr>
              <a:t>de înregistrare a </a:t>
            </a:r>
            <a:r>
              <a:rPr lang="ro-RO" sz="1800" b="0" dirty="0" smtClean="0">
                <a:solidFill>
                  <a:schemeClr val="tx1"/>
                </a:solidFill>
                <a:latin typeface="Times New Roman" panose="02020603050405020304" pitchFamily="18" charset="0"/>
                <a:cs typeface="Times New Roman" panose="02020603050405020304" pitchFamily="18" charset="0"/>
              </a:rPr>
              <a:t>întreprinderii</a:t>
            </a:r>
          </a:p>
          <a:p>
            <a:pPr marL="285750" indent="-285750" algn="just">
              <a:buFont typeface="Arial" panose="020B0604020202020204" pitchFamily="34" charset="0"/>
              <a:buChar char="•"/>
            </a:pPr>
            <a:r>
              <a:rPr lang="ro-RO" sz="1800" b="0" dirty="0" smtClean="0">
                <a:solidFill>
                  <a:schemeClr val="tx1"/>
                </a:solidFill>
                <a:latin typeface="Times New Roman" panose="02020603050405020304" pitchFamily="18" charset="0"/>
                <a:cs typeface="Times New Roman" panose="02020603050405020304" pitchFamily="18" charset="0"/>
              </a:rPr>
              <a:t> </a:t>
            </a:r>
            <a:r>
              <a:rPr lang="ro-RO" sz="1800" b="0" dirty="0">
                <a:solidFill>
                  <a:schemeClr val="tx1"/>
                </a:solidFill>
                <a:latin typeface="Times New Roman" panose="02020603050405020304" pitchFamily="18" charset="0"/>
                <a:cs typeface="Times New Roman" panose="02020603050405020304" pitchFamily="18" charset="0"/>
              </a:rPr>
              <a:t>Licenţa de activitate </a:t>
            </a:r>
            <a:endParaRPr lang="ro-RO" sz="1800" b="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ro-RO" sz="1800" b="0" dirty="0" smtClean="0">
                <a:solidFill>
                  <a:schemeClr val="tx1"/>
                </a:solidFill>
                <a:latin typeface="Times New Roman" panose="02020603050405020304" pitchFamily="18" charset="0"/>
                <a:cs typeface="Times New Roman" panose="02020603050405020304" pitchFamily="18" charset="0"/>
              </a:rPr>
              <a:t> </a:t>
            </a:r>
            <a:r>
              <a:rPr lang="ro-RO" sz="1800" b="0" dirty="0">
                <a:solidFill>
                  <a:schemeClr val="tx1"/>
                </a:solidFill>
                <a:latin typeface="Times New Roman" panose="02020603050405020304" pitchFamily="18" charset="0"/>
                <a:cs typeface="Times New Roman" panose="02020603050405020304" pitchFamily="18" charset="0"/>
              </a:rPr>
              <a:t>Autorizație sanitară de funcționare etc</a:t>
            </a:r>
            <a:r>
              <a:rPr lang="ro-RO" sz="1800" b="0" dirty="0" smtClean="0">
                <a:solidFill>
                  <a:schemeClr val="accent6">
                    <a:lumMod val="25000"/>
                  </a:schemeClr>
                </a:solidFill>
                <a:latin typeface="Times New Roman" panose="02020603050405020304" pitchFamily="18" charset="0"/>
                <a:cs typeface="Times New Roman" panose="02020603050405020304" pitchFamily="18" charset="0"/>
              </a:rPr>
              <a:t>.</a:t>
            </a:r>
          </a:p>
          <a:p>
            <a:pPr algn="just"/>
            <a:endParaRPr lang="ro-RO" sz="1800" b="0" dirty="0" smtClean="0">
              <a:solidFill>
                <a:schemeClr val="accent6">
                  <a:lumMod val="25000"/>
                </a:schemeClr>
              </a:solidFill>
              <a:latin typeface="Times New Roman" panose="02020603050405020304" pitchFamily="18" charset="0"/>
              <a:cs typeface="Times New Roman" panose="02020603050405020304" pitchFamily="18" charset="0"/>
            </a:endParaRPr>
          </a:p>
          <a:p>
            <a:pPr algn="just"/>
            <a:endParaRPr lang="ro-RO" sz="1800" b="0" dirty="0" smtClean="0">
              <a:solidFill>
                <a:schemeClr val="tx1"/>
              </a:solidFill>
              <a:latin typeface="Times New Roman" panose="02020603050405020304" pitchFamily="18" charset="0"/>
              <a:cs typeface="Times New Roman" panose="02020603050405020304" pitchFamily="18" charset="0"/>
            </a:endParaRPr>
          </a:p>
          <a:p>
            <a:pPr algn="just"/>
            <a:r>
              <a:rPr lang="ro-RO" sz="1800" b="0" dirty="0" smtClean="0">
                <a:solidFill>
                  <a:schemeClr val="tx1"/>
                </a:solidFill>
                <a:latin typeface="Times New Roman" panose="02020603050405020304" pitchFamily="18" charset="0"/>
                <a:cs typeface="Times New Roman" panose="02020603050405020304" pitchFamily="18" charset="0"/>
              </a:rPr>
              <a:t>Pentru </a:t>
            </a:r>
            <a:r>
              <a:rPr lang="ro-RO" sz="1800" b="0" dirty="0">
                <a:solidFill>
                  <a:schemeClr val="tx1"/>
                </a:solidFill>
                <a:latin typeface="Times New Roman" panose="02020603050405020304" pitchFamily="18" charset="0"/>
                <a:cs typeface="Times New Roman" panose="02020603050405020304" pitchFamily="18" charset="0"/>
              </a:rPr>
              <a:t>a-şi demonstra capacitatea de exercitare a activităţii profesionale, operatorul economic va prezenta documente din țara de origine care dovedesc forma de înregistrare/ atestare ori apartenenţa din punct de vedere profesional.</a:t>
            </a:r>
          </a:p>
        </p:txBody>
      </p:sp>
      <p:pic>
        <p:nvPicPr>
          <p:cNvPr id="5" name="Picture 4"/>
          <p:cNvPicPr>
            <a:picLocks noChangeAspect="1"/>
          </p:cNvPicPr>
          <p:nvPr/>
        </p:nvPicPr>
        <p:blipFill>
          <a:blip r:embed="rId2" cstate="print"/>
          <a:stretch>
            <a:fillRect/>
          </a:stretch>
        </p:blipFill>
        <p:spPr>
          <a:xfrm>
            <a:off x="0" y="3783"/>
            <a:ext cx="1633870" cy="1249788"/>
          </a:xfrm>
          <a:prstGeom prst="rect">
            <a:avLst/>
          </a:prstGeom>
        </p:spPr>
      </p:pic>
      <p:pic>
        <p:nvPicPr>
          <p:cNvPr id="8" name="Picture 7"/>
          <p:cNvPicPr>
            <a:picLocks noChangeAspect="1"/>
          </p:cNvPicPr>
          <p:nvPr/>
        </p:nvPicPr>
        <p:blipFill>
          <a:blip r:embed="rId3" cstate="print"/>
          <a:stretch>
            <a:fillRect/>
          </a:stretch>
        </p:blipFill>
        <p:spPr>
          <a:xfrm>
            <a:off x="1633870" y="138555"/>
            <a:ext cx="719390" cy="719390"/>
          </a:xfrm>
          <a:prstGeom prst="rect">
            <a:avLst/>
          </a:prstGeom>
        </p:spPr>
      </p:pic>
      <p:pic>
        <p:nvPicPr>
          <p:cNvPr id="9" name="Picture 8"/>
          <p:cNvPicPr>
            <a:picLocks noChangeAspect="1"/>
          </p:cNvPicPr>
          <p:nvPr/>
        </p:nvPicPr>
        <p:blipFill>
          <a:blip r:embed="rId4" cstate="print"/>
          <a:stretch>
            <a:fillRect/>
          </a:stretch>
        </p:blipFill>
        <p:spPr>
          <a:xfrm>
            <a:off x="2596937" y="134799"/>
            <a:ext cx="2225233" cy="554784"/>
          </a:xfrm>
          <a:prstGeom prst="rect">
            <a:avLst/>
          </a:prstGeom>
        </p:spPr>
      </p:pic>
      <p:pic>
        <p:nvPicPr>
          <p:cNvPr id="10" name="Picture 9"/>
          <p:cNvPicPr>
            <a:picLocks noChangeAspect="1"/>
          </p:cNvPicPr>
          <p:nvPr/>
        </p:nvPicPr>
        <p:blipFill>
          <a:blip r:embed="rId5" cstate="print"/>
          <a:stretch>
            <a:fillRect/>
          </a:stretch>
        </p:blipFill>
        <p:spPr>
          <a:xfrm>
            <a:off x="5305382" y="68338"/>
            <a:ext cx="859611" cy="859611"/>
          </a:xfrm>
          <a:prstGeom prst="rect">
            <a:avLst/>
          </a:prstGeom>
        </p:spPr>
      </p:pic>
      <p:pic>
        <p:nvPicPr>
          <p:cNvPr id="11" name="Picture 10"/>
          <p:cNvPicPr>
            <a:picLocks noChangeAspect="1"/>
          </p:cNvPicPr>
          <p:nvPr/>
        </p:nvPicPr>
        <p:blipFill>
          <a:blip r:embed="rId6" cstate="print"/>
          <a:stretch>
            <a:fillRect/>
          </a:stretch>
        </p:blipFill>
        <p:spPr>
          <a:xfrm>
            <a:off x="6648206" y="128024"/>
            <a:ext cx="835224" cy="835224"/>
          </a:xfrm>
          <a:prstGeom prst="rect">
            <a:avLst/>
          </a:prstGeom>
        </p:spPr>
      </p:pic>
      <p:sp>
        <p:nvSpPr>
          <p:cNvPr id="12" name="TextBox 11"/>
          <p:cNvSpPr txBox="1"/>
          <p:nvPr/>
        </p:nvSpPr>
        <p:spPr>
          <a:xfrm>
            <a:off x="-265948" y="700680"/>
            <a:ext cx="9409948" cy="784830"/>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p:txBody>
      </p:sp>
    </p:spTree>
    <p:extLst>
      <p:ext uri="{BB962C8B-B14F-4D97-AF65-F5344CB8AC3E}">
        <p14:creationId xmlns:p14="http://schemas.microsoft.com/office/powerpoint/2010/main" xmlns="" val="231419560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200" dirty="0">
                <a:solidFill>
                  <a:schemeClr val="accent6">
                    <a:lumMod val="25000"/>
                  </a:schemeClr>
                </a:solidFill>
                <a:latin typeface="Times New Roman" panose="02020603050405020304" pitchFamily="18" charset="0"/>
                <a:cs typeface="Times New Roman" panose="02020603050405020304" pitchFamily="18" charset="0"/>
              </a:rPr>
              <a:t>Situaţia economico-financiară</a:t>
            </a: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6" name="TextBox 5"/>
          <p:cNvSpPr txBox="1"/>
          <p:nvPr/>
        </p:nvSpPr>
        <p:spPr>
          <a:xfrm>
            <a:off x="163773" y="2224585"/>
            <a:ext cx="3835021" cy="1107996"/>
          </a:xfrm>
          <a:prstGeom prst="rect">
            <a:avLst/>
          </a:prstGeom>
          <a:noFill/>
        </p:spPr>
        <p:txBody>
          <a:bodyPr wrap="square" rtlCol="0">
            <a:spAutoFit/>
          </a:bodyPr>
          <a:lstStyle/>
          <a:p>
            <a:r>
              <a:rPr lang="ro-RO" b="0" dirty="0">
                <a:solidFill>
                  <a:schemeClr val="tx1"/>
                </a:solidFill>
                <a:latin typeface="Times New Roman" panose="02020603050405020304" pitchFamily="18" charset="0"/>
                <a:cs typeface="Times New Roman" panose="02020603050405020304" pitchFamily="18" charset="0"/>
              </a:rPr>
              <a:t>Prezentarea de </a:t>
            </a:r>
            <a:r>
              <a:rPr lang="ro-RO" b="0" dirty="0" smtClean="0">
                <a:solidFill>
                  <a:schemeClr val="tx1"/>
                </a:solidFill>
                <a:latin typeface="Times New Roman" panose="02020603050405020304" pitchFamily="18" charset="0"/>
                <a:cs typeface="Times New Roman" panose="02020603050405020304" pitchFamily="18" charset="0"/>
              </a:rPr>
              <a:t>informaţii privind </a:t>
            </a:r>
            <a:r>
              <a:rPr lang="ro-RO" b="0" dirty="0">
                <a:solidFill>
                  <a:schemeClr val="tx1"/>
                </a:solidFill>
                <a:latin typeface="Times New Roman" panose="02020603050405020304" pitchFamily="18" charset="0"/>
                <a:cs typeface="Times New Roman" panose="02020603050405020304" pitchFamily="18" charset="0"/>
              </a:rPr>
              <a:t>situaţia economico-financiară</a:t>
            </a:r>
          </a:p>
        </p:txBody>
      </p:sp>
      <p:sp>
        <p:nvSpPr>
          <p:cNvPr id="14" name="TextBox 13"/>
          <p:cNvSpPr txBox="1"/>
          <p:nvPr/>
        </p:nvSpPr>
        <p:spPr>
          <a:xfrm>
            <a:off x="3998794" y="2224585"/>
            <a:ext cx="5022376" cy="3816429"/>
          </a:xfrm>
          <a:prstGeom prst="rect">
            <a:avLst/>
          </a:prstGeom>
          <a:noFill/>
        </p:spPr>
        <p:txBody>
          <a:bodyPr wrap="square" rtlCol="0">
            <a:spAutoFit/>
          </a:bodyPr>
          <a:lstStyle/>
          <a:p>
            <a:r>
              <a:rPr lang="ro-RO" b="0" dirty="0">
                <a:solidFill>
                  <a:schemeClr val="tx1"/>
                </a:solidFill>
                <a:latin typeface="Times New Roman" panose="02020603050405020304" pitchFamily="18" charset="0"/>
                <a:cs typeface="Times New Roman" panose="02020603050405020304" pitchFamily="18" charset="0"/>
              </a:rPr>
              <a:t>Informaţii generale, </a:t>
            </a:r>
            <a:r>
              <a:rPr lang="ro-RO" b="0" dirty="0" smtClean="0">
                <a:solidFill>
                  <a:schemeClr val="tx1"/>
                </a:solidFill>
                <a:latin typeface="Times New Roman" panose="02020603050405020304" pitchFamily="18" charset="0"/>
                <a:cs typeface="Times New Roman" panose="02020603050405020304" pitchFamily="18" charset="0"/>
              </a:rPr>
              <a:t>conform Formularului standard;</a:t>
            </a:r>
          </a:p>
          <a:p>
            <a:r>
              <a:rPr lang="ro-RO" b="0" dirty="0" smtClean="0">
                <a:solidFill>
                  <a:schemeClr val="tx1"/>
                </a:solidFill>
                <a:latin typeface="Times New Roman" panose="02020603050405020304" pitchFamily="18" charset="0"/>
                <a:cs typeface="Times New Roman" panose="02020603050405020304" pitchFamily="18" charset="0"/>
              </a:rPr>
              <a:t>Raportul </a:t>
            </a:r>
            <a:r>
              <a:rPr lang="ro-RO" b="0" dirty="0">
                <a:solidFill>
                  <a:schemeClr val="tx1"/>
                </a:solidFill>
                <a:latin typeface="Times New Roman" panose="02020603050405020304" pitchFamily="18" charset="0"/>
                <a:cs typeface="Times New Roman" panose="02020603050405020304" pitchFamily="18" charset="0"/>
              </a:rPr>
              <a:t>financiar, vizat şi înregistrat de organele </a:t>
            </a:r>
            <a:r>
              <a:rPr lang="ro-RO" b="0" dirty="0" smtClean="0">
                <a:solidFill>
                  <a:schemeClr val="tx1"/>
                </a:solidFill>
                <a:latin typeface="Times New Roman" panose="02020603050405020304" pitchFamily="18" charset="0"/>
                <a:cs typeface="Times New Roman" panose="02020603050405020304" pitchFamily="18" charset="0"/>
              </a:rPr>
              <a:t>competente;</a:t>
            </a:r>
          </a:p>
          <a:p>
            <a:r>
              <a:rPr lang="ro-RO" b="0" dirty="0" smtClean="0">
                <a:solidFill>
                  <a:schemeClr val="tx1"/>
                </a:solidFill>
                <a:latin typeface="Times New Roman" panose="02020603050405020304" pitchFamily="18" charset="0"/>
                <a:cs typeface="Times New Roman" panose="02020603050405020304" pitchFamily="18" charset="0"/>
              </a:rPr>
              <a:t>Certificat </a:t>
            </a:r>
            <a:r>
              <a:rPr lang="ro-RO" b="0" dirty="0">
                <a:solidFill>
                  <a:schemeClr val="tx1"/>
                </a:solidFill>
                <a:latin typeface="Times New Roman" panose="02020603050405020304" pitchFamily="18" charset="0"/>
                <a:cs typeface="Times New Roman" panose="02020603050405020304" pitchFamily="18" charset="0"/>
              </a:rPr>
              <a:t>de atribuire a contului </a:t>
            </a:r>
            <a:r>
              <a:rPr lang="ro-RO" b="0" dirty="0" smtClean="0">
                <a:solidFill>
                  <a:schemeClr val="tx1"/>
                </a:solidFill>
                <a:latin typeface="Times New Roman" panose="02020603050405020304" pitchFamily="18" charset="0"/>
                <a:cs typeface="Times New Roman" panose="02020603050405020304" pitchFamily="18" charset="0"/>
              </a:rPr>
              <a:t>bancar;</a:t>
            </a:r>
          </a:p>
          <a:p>
            <a:r>
              <a:rPr lang="ro-RO" b="0" dirty="0" smtClean="0">
                <a:solidFill>
                  <a:schemeClr val="tx1"/>
                </a:solidFill>
                <a:latin typeface="Times New Roman" panose="02020603050405020304" pitchFamily="18" charset="0"/>
                <a:cs typeface="Times New Roman" panose="02020603050405020304" pitchFamily="18" charset="0"/>
              </a:rPr>
              <a:t>Disponibilitate </a:t>
            </a:r>
            <a:r>
              <a:rPr lang="ro-RO" b="0" dirty="0">
                <a:solidFill>
                  <a:schemeClr val="tx1"/>
                </a:solidFill>
                <a:latin typeface="Times New Roman" panose="02020603050405020304" pitchFamily="18" charset="0"/>
                <a:cs typeface="Times New Roman" panose="02020603050405020304" pitchFamily="18" charset="0"/>
              </a:rPr>
              <a:t>de bani lichizi sau capital </a:t>
            </a:r>
            <a:r>
              <a:rPr lang="ro-RO" b="0" dirty="0" smtClean="0">
                <a:solidFill>
                  <a:schemeClr val="tx1"/>
                </a:solidFill>
                <a:latin typeface="Times New Roman" panose="02020603050405020304" pitchFamily="18" charset="0"/>
                <a:cs typeface="Times New Roman" panose="02020603050405020304" pitchFamily="18" charset="0"/>
              </a:rPr>
              <a:t>circulant, de resurse creditare sau alte mijloace financiare;</a:t>
            </a:r>
          </a:p>
          <a:p>
            <a:r>
              <a:rPr lang="ro-RO" b="0" dirty="0" smtClean="0">
                <a:solidFill>
                  <a:schemeClr val="tx1"/>
                </a:solidFill>
                <a:latin typeface="Times New Roman" panose="02020603050405020304" pitchFamily="18" charset="0"/>
                <a:cs typeface="Times New Roman" panose="02020603050405020304" pitchFamily="18" charset="0"/>
              </a:rPr>
              <a:t>O </a:t>
            </a:r>
            <a:r>
              <a:rPr lang="ro-RO" b="0" dirty="0">
                <a:solidFill>
                  <a:schemeClr val="tx1"/>
                </a:solidFill>
                <a:latin typeface="Times New Roman" panose="02020603050405020304" pitchFamily="18" charset="0"/>
                <a:cs typeface="Times New Roman" panose="02020603050405020304" pitchFamily="18" charset="0"/>
              </a:rPr>
              <a:t>cifră medie anuală de afaceri în ultimii 3 </a:t>
            </a:r>
            <a:r>
              <a:rPr lang="ro-RO" b="0" dirty="0" smtClean="0">
                <a:solidFill>
                  <a:schemeClr val="tx1"/>
                </a:solidFill>
                <a:latin typeface="Times New Roman" panose="02020603050405020304" pitchFamily="18" charset="0"/>
                <a:cs typeface="Times New Roman" panose="02020603050405020304" pitchFamily="18" charset="0"/>
              </a:rPr>
              <a:t>ani;</a:t>
            </a:r>
          </a:p>
          <a:p>
            <a:r>
              <a:rPr lang="ro-RO" b="0" dirty="0" smtClean="0">
                <a:solidFill>
                  <a:schemeClr val="tx1"/>
                </a:solidFill>
                <a:latin typeface="Times New Roman" panose="02020603050405020304" pitchFamily="18" charset="0"/>
                <a:cs typeface="Times New Roman" panose="02020603050405020304" pitchFamily="18" charset="0"/>
              </a:rPr>
              <a:t>lichiditate </a:t>
            </a:r>
            <a:r>
              <a:rPr lang="ro-RO" b="0" dirty="0">
                <a:solidFill>
                  <a:schemeClr val="tx1"/>
                </a:solidFill>
                <a:latin typeface="Times New Roman" panose="02020603050405020304" pitchFamily="18" charset="0"/>
                <a:cs typeface="Times New Roman" panose="02020603050405020304" pitchFamily="18" charset="0"/>
              </a:rPr>
              <a:t>generală - minim </a:t>
            </a:r>
            <a:r>
              <a:rPr lang="ro-RO" b="0" dirty="0" smtClean="0">
                <a:solidFill>
                  <a:schemeClr val="tx1"/>
                </a:solidFill>
                <a:latin typeface="Times New Roman" panose="02020603050405020304" pitchFamily="18" charset="0"/>
                <a:cs typeface="Times New Roman" panose="02020603050405020304" pitchFamily="18" charset="0"/>
              </a:rPr>
              <a:t>100%.</a:t>
            </a:r>
            <a:endParaRPr lang="ro-RO" b="0"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stretch>
            <a:fillRect/>
          </a:stretch>
        </p:blipFill>
        <p:spPr>
          <a:xfrm>
            <a:off x="0" y="774914"/>
            <a:ext cx="9413040" cy="786452"/>
          </a:xfrm>
          <a:prstGeom prst="rect">
            <a:avLst/>
          </a:prstGeom>
        </p:spPr>
      </p:pic>
      <p:pic>
        <p:nvPicPr>
          <p:cNvPr id="7" name="Picture 6"/>
          <p:cNvPicPr>
            <a:picLocks noChangeAspect="1"/>
          </p:cNvPicPr>
          <p:nvPr/>
        </p:nvPicPr>
        <p:blipFill>
          <a:blip r:embed="rId3" cstate="print"/>
          <a:stretch>
            <a:fillRect/>
          </a:stretch>
        </p:blipFill>
        <p:spPr>
          <a:xfrm>
            <a:off x="0" y="88292"/>
            <a:ext cx="1633870" cy="1249788"/>
          </a:xfrm>
          <a:prstGeom prst="rect">
            <a:avLst/>
          </a:prstGeom>
        </p:spPr>
      </p:pic>
      <p:pic>
        <p:nvPicPr>
          <p:cNvPr id="8" name="Picture 7"/>
          <p:cNvPicPr>
            <a:picLocks noChangeAspect="1"/>
          </p:cNvPicPr>
          <p:nvPr/>
        </p:nvPicPr>
        <p:blipFill>
          <a:blip r:embed="rId4" cstate="print"/>
          <a:stretch>
            <a:fillRect/>
          </a:stretch>
        </p:blipFill>
        <p:spPr>
          <a:xfrm>
            <a:off x="1721588" y="111695"/>
            <a:ext cx="719390" cy="719390"/>
          </a:xfrm>
          <a:prstGeom prst="rect">
            <a:avLst/>
          </a:prstGeom>
        </p:spPr>
      </p:pic>
      <p:pic>
        <p:nvPicPr>
          <p:cNvPr id="9" name="Picture 8"/>
          <p:cNvPicPr>
            <a:picLocks noChangeAspect="1"/>
          </p:cNvPicPr>
          <p:nvPr/>
        </p:nvPicPr>
        <p:blipFill>
          <a:blip r:embed="rId5" cstate="print"/>
          <a:stretch>
            <a:fillRect/>
          </a:stretch>
        </p:blipFill>
        <p:spPr>
          <a:xfrm>
            <a:off x="2742411" y="111695"/>
            <a:ext cx="2225233" cy="554784"/>
          </a:xfrm>
          <a:prstGeom prst="rect">
            <a:avLst/>
          </a:prstGeom>
        </p:spPr>
      </p:pic>
      <p:pic>
        <p:nvPicPr>
          <p:cNvPr id="10" name="Picture 9"/>
          <p:cNvPicPr>
            <a:picLocks noChangeAspect="1"/>
          </p:cNvPicPr>
          <p:nvPr/>
        </p:nvPicPr>
        <p:blipFill>
          <a:blip r:embed="rId6" cstate="print"/>
          <a:stretch>
            <a:fillRect/>
          </a:stretch>
        </p:blipFill>
        <p:spPr>
          <a:xfrm>
            <a:off x="5421614" y="0"/>
            <a:ext cx="859611" cy="859611"/>
          </a:xfrm>
          <a:prstGeom prst="rect">
            <a:avLst/>
          </a:prstGeom>
        </p:spPr>
      </p:pic>
      <p:pic>
        <p:nvPicPr>
          <p:cNvPr id="11" name="Picture 10"/>
          <p:cNvPicPr>
            <a:picLocks noChangeAspect="1"/>
          </p:cNvPicPr>
          <p:nvPr/>
        </p:nvPicPr>
        <p:blipFill>
          <a:blip r:embed="rId7" cstate="print"/>
          <a:stretch>
            <a:fillRect/>
          </a:stretch>
        </p:blipFill>
        <p:spPr>
          <a:xfrm>
            <a:off x="6735195" y="13991"/>
            <a:ext cx="835224" cy="835224"/>
          </a:xfrm>
          <a:prstGeom prst="rect">
            <a:avLst/>
          </a:prstGeom>
        </p:spPr>
      </p:pic>
    </p:spTree>
    <p:extLst>
      <p:ext uri="{BB962C8B-B14F-4D97-AF65-F5344CB8AC3E}">
        <p14:creationId xmlns:p14="http://schemas.microsoft.com/office/powerpoint/2010/main" xmlns="" val="419682781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smtClean="0"/>
              <a:t>BOTICA Aurelia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7" name="Titel 15"/>
          <p:cNvSpPr>
            <a:spLocks noGrp="1"/>
          </p:cNvSpPr>
          <p:nvPr>
            <p:ph type="title"/>
          </p:nvPr>
        </p:nvSpPr>
        <p:spPr>
          <a:xfrm>
            <a:off x="152400" y="1792807"/>
            <a:ext cx="8839199" cy="4416167"/>
          </a:xfrm>
        </p:spPr>
        <p:txBody>
          <a:bodyPr/>
          <a:lstStyle/>
          <a:p>
            <a:pPr>
              <a:lnSpc>
                <a:spcPct val="150000"/>
              </a:lnSpc>
            </a:pPr>
            <a:r>
              <a:rPr lang="en-US" sz="1600" b="1" dirty="0" smtClean="0">
                <a:solidFill>
                  <a:srgbClr val="002060"/>
                </a:solidFill>
              </a:rPr>
              <a:t> </a:t>
            </a:r>
            <a:r>
              <a:rPr lang="en-US" sz="1600" dirty="0" err="1" smtClean="0">
                <a:solidFill>
                  <a:schemeClr val="tx1"/>
                </a:solidFill>
                <a:latin typeface="Times New Roman" panose="02020603050405020304" pitchFamily="18" charset="0"/>
                <a:cs typeface="Times New Roman" panose="02020603050405020304" pitchFamily="18" charset="0"/>
              </a:rPr>
              <a:t>Obiective</a:t>
            </a:r>
            <a:r>
              <a:rPr lang="en-US" sz="1600" dirty="0" smtClean="0">
                <a:solidFill>
                  <a:schemeClr val="tx1"/>
                </a:solidFill>
                <a:latin typeface="Times New Roman" panose="02020603050405020304" pitchFamily="18" charset="0"/>
                <a:cs typeface="Times New Roman" panose="02020603050405020304" pitchFamily="18" charset="0"/>
              </a:rPr>
              <a:t>:</a:t>
            </a:r>
            <a:r>
              <a:rPr lang="ro-RO" sz="1600" dirty="0" smtClean="0">
                <a:solidFill>
                  <a:schemeClr val="tx1"/>
                </a:solidFill>
                <a:latin typeface="Times New Roman" panose="02020603050405020304" pitchFamily="18" charset="0"/>
                <a:cs typeface="Times New Roman" panose="02020603050405020304" pitchFamily="18" charset="0"/>
              </a:rPr>
              <a:t> </a:t>
            </a:r>
            <a:br>
              <a:rPr lang="ro-RO" sz="1600" dirty="0" smtClean="0">
                <a:solidFill>
                  <a:schemeClr val="tx1"/>
                </a:solidFill>
                <a:latin typeface="Times New Roman" panose="02020603050405020304" pitchFamily="18" charset="0"/>
                <a:cs typeface="Times New Roman" panose="02020603050405020304" pitchFamily="18" charset="0"/>
              </a:rPr>
            </a:br>
            <a:r>
              <a:rPr lang="ro-RO" sz="1600" dirty="0" smtClean="0">
                <a:solidFill>
                  <a:schemeClr val="tx1"/>
                </a:solidFill>
                <a:latin typeface="Times New Roman" panose="02020603050405020304" pitchFamily="18" charset="0"/>
                <a:cs typeface="Times New Roman" panose="02020603050405020304" pitchFamily="18" charset="0"/>
              </a:rPr>
              <a:t>1. </a:t>
            </a:r>
            <a:r>
              <a:rPr lang="en-US" sz="1600" dirty="0" err="1" smtClean="0">
                <a:solidFill>
                  <a:schemeClr val="tx1"/>
                </a:solidFill>
                <a:latin typeface="Times New Roman" panose="02020603050405020304" pitchFamily="18" charset="0"/>
                <a:cs typeface="Times New Roman" panose="02020603050405020304" pitchFamily="18" charset="0"/>
              </a:rPr>
              <a:t>Cunoa</a:t>
            </a:r>
            <a:r>
              <a:rPr lang="ro-RO" sz="1600" dirty="0" smtClean="0">
                <a:solidFill>
                  <a:schemeClr val="tx1"/>
                </a:solidFill>
                <a:latin typeface="Times New Roman" panose="02020603050405020304" pitchFamily="18" charset="0"/>
                <a:cs typeface="Times New Roman" panose="02020603050405020304" pitchFamily="18" charset="0"/>
              </a:rPr>
              <a:t>ș</a:t>
            </a:r>
            <a:r>
              <a:rPr lang="en-US" sz="1600" dirty="0" err="1" smtClean="0">
                <a:solidFill>
                  <a:schemeClr val="tx1"/>
                </a:solidFill>
                <a:latin typeface="Times New Roman" panose="02020603050405020304" pitchFamily="18" charset="0"/>
                <a:cs typeface="Times New Roman" panose="02020603050405020304" pitchFamily="18" charset="0"/>
              </a:rPr>
              <a:t>terea</a:t>
            </a:r>
            <a:r>
              <a:rPr lang="en-US" sz="1600" dirty="0" smtClean="0">
                <a:solidFill>
                  <a:schemeClr val="tx1"/>
                </a:solidFill>
                <a:latin typeface="Times New Roman" panose="02020603050405020304" pitchFamily="18" charset="0"/>
                <a:cs typeface="Times New Roman" panose="02020603050405020304" pitchFamily="18" charset="0"/>
              </a:rPr>
              <a:t> </a:t>
            </a:r>
            <a:r>
              <a:rPr lang="ro-RO" sz="1600" dirty="0" smtClean="0">
                <a:solidFill>
                  <a:schemeClr val="tx1"/>
                </a:solidFill>
                <a:latin typeface="Times New Roman" panose="02020603050405020304" pitchFamily="18" charset="0"/>
                <a:cs typeface="Times New Roman" panose="02020603050405020304" pitchFamily="18" charset="0"/>
              </a:rPr>
              <a:t>prevederilor Regulamentului cu privire la activitatea grupului de lucru pentru achiziții; </a:t>
            </a:r>
            <a:r>
              <a:rPr lang="ro-RO" sz="1600" dirty="0" smtClean="0">
                <a:solidFill>
                  <a:schemeClr val="tx1"/>
                </a:solidFill>
                <a:latin typeface="Times New Roman" panose="02020603050405020304" pitchFamily="18" charset="0"/>
                <a:cs typeface="Times New Roman" panose="02020603050405020304" pitchFamily="18" charset="0"/>
              </a:rPr>
              <a:t/>
            </a:r>
            <a:br>
              <a:rPr lang="ro-RO" sz="1600" dirty="0" smtClean="0">
                <a:solidFill>
                  <a:schemeClr val="tx1"/>
                </a:solidFill>
                <a:latin typeface="Times New Roman" panose="02020603050405020304" pitchFamily="18" charset="0"/>
                <a:cs typeface="Times New Roman" panose="02020603050405020304" pitchFamily="18" charset="0"/>
              </a:rPr>
            </a:br>
            <a:r>
              <a:rPr lang="ro-RO" sz="1600" dirty="0" smtClean="0">
                <a:solidFill>
                  <a:schemeClr val="tx1"/>
                </a:solidFill>
                <a:latin typeface="Times New Roman" panose="02020603050405020304" pitchFamily="18" charset="0"/>
                <a:cs typeface="Times New Roman" panose="02020603050405020304" pitchFamily="18" charset="0"/>
              </a:rPr>
              <a:t>2. </a:t>
            </a:r>
            <a:r>
              <a:rPr lang="en-US" sz="1600" dirty="0" err="1" smtClean="0">
                <a:solidFill>
                  <a:schemeClr val="tx1"/>
                </a:solidFill>
                <a:latin typeface="Times New Roman" panose="02020603050405020304" pitchFamily="18" charset="0"/>
                <a:cs typeface="Times New Roman" panose="02020603050405020304" pitchFamily="18" charset="0"/>
              </a:rPr>
              <a:t>Cunoa</a:t>
            </a:r>
            <a:r>
              <a:rPr lang="ro-RO" sz="1600" dirty="0" smtClean="0">
                <a:solidFill>
                  <a:schemeClr val="tx1"/>
                </a:solidFill>
                <a:latin typeface="Times New Roman" panose="02020603050405020304" pitchFamily="18" charset="0"/>
                <a:cs typeface="Times New Roman" panose="02020603050405020304" pitchFamily="18" charset="0"/>
              </a:rPr>
              <a:t>ș</a:t>
            </a:r>
            <a:r>
              <a:rPr lang="en-US" sz="1600" dirty="0" err="1" smtClean="0">
                <a:solidFill>
                  <a:schemeClr val="tx1"/>
                </a:solidFill>
                <a:latin typeface="Times New Roman" panose="02020603050405020304" pitchFamily="18" charset="0"/>
                <a:cs typeface="Times New Roman" panose="02020603050405020304" pitchFamily="18" charset="0"/>
              </a:rPr>
              <a:t>terea</a:t>
            </a:r>
            <a:r>
              <a:rPr lang="en-US" sz="1600" dirty="0" smtClean="0">
                <a:solidFill>
                  <a:schemeClr val="tx1"/>
                </a:solidFill>
                <a:latin typeface="Times New Roman" panose="02020603050405020304" pitchFamily="18" charset="0"/>
                <a:cs typeface="Times New Roman" panose="02020603050405020304" pitchFamily="18" charset="0"/>
              </a:rPr>
              <a:t> </a:t>
            </a:r>
            <a:r>
              <a:rPr lang="ro-RO" sz="1600" dirty="0" smtClean="0">
                <a:solidFill>
                  <a:schemeClr val="tx1"/>
                </a:solidFill>
                <a:latin typeface="Times New Roman" panose="02020603050405020304" pitchFamily="18" charset="0"/>
                <a:cs typeface="Times New Roman" panose="02020603050405020304" pitchFamily="18" charset="0"/>
              </a:rPr>
              <a:t>prevederilor Regulamentului cu privire la </a:t>
            </a:r>
            <a:r>
              <a:rPr lang="ro-RO" sz="1600" dirty="0" smtClean="0">
                <a:solidFill>
                  <a:schemeClr val="tx1"/>
                </a:solidFill>
                <a:latin typeface="Times New Roman" panose="02020603050405020304" pitchFamily="18" charset="0"/>
                <a:cs typeface="Times New Roman" panose="02020603050405020304" pitchFamily="18" charset="0"/>
              </a:rPr>
              <a:t>modul de planificare a contractelor de achiziții publice;</a:t>
            </a:r>
            <a:r>
              <a:rPr lang="ro-RO" sz="1600" dirty="0" smtClean="0">
                <a:solidFill>
                  <a:schemeClr val="tx1"/>
                </a:solidFill>
                <a:latin typeface="Times New Roman" panose="02020603050405020304" pitchFamily="18" charset="0"/>
                <a:cs typeface="Times New Roman" panose="02020603050405020304" pitchFamily="18" charset="0"/>
              </a:rPr>
              <a:t/>
            </a:r>
            <a:br>
              <a:rPr lang="ro-RO" sz="1600" dirty="0" smtClean="0">
                <a:solidFill>
                  <a:schemeClr val="tx1"/>
                </a:solidFill>
                <a:latin typeface="Times New Roman" panose="02020603050405020304" pitchFamily="18" charset="0"/>
                <a:cs typeface="Times New Roman" panose="02020603050405020304" pitchFamily="18" charset="0"/>
              </a:rPr>
            </a:br>
            <a:r>
              <a:rPr lang="ro-RO" sz="1600" dirty="0" smtClean="0">
                <a:solidFill>
                  <a:schemeClr val="tx1"/>
                </a:solidFill>
                <a:latin typeface="Times New Roman" panose="02020603050405020304" pitchFamily="18" charset="0"/>
                <a:cs typeface="Times New Roman" panose="02020603050405020304" pitchFamily="18" charset="0"/>
              </a:rPr>
              <a:t>4. </a:t>
            </a:r>
            <a:r>
              <a:rPr lang="ro-RO" sz="1600" dirty="0" smtClean="0">
                <a:solidFill>
                  <a:schemeClr val="tx1"/>
                </a:solidFill>
                <a:latin typeface="Times New Roman" panose="02020603050405020304" pitchFamily="18" charset="0"/>
                <a:cs typeface="Times New Roman" panose="02020603050405020304" pitchFamily="18" charset="0"/>
              </a:rPr>
              <a:t>Elaborarea documentației </a:t>
            </a:r>
            <a:r>
              <a:rPr lang="ro-RO" sz="1600" dirty="0" smtClean="0">
                <a:solidFill>
                  <a:schemeClr val="tx1"/>
                </a:solidFill>
                <a:latin typeface="Times New Roman" panose="02020603050405020304" pitchFamily="18" charset="0"/>
                <a:cs typeface="Times New Roman" panose="02020603050405020304" pitchFamily="18" charset="0"/>
              </a:rPr>
              <a:t>de </a:t>
            </a:r>
            <a:r>
              <a:rPr lang="ro-RO" sz="1600" dirty="0" smtClean="0">
                <a:solidFill>
                  <a:schemeClr val="tx1"/>
                </a:solidFill>
                <a:latin typeface="Times New Roman" panose="02020603050405020304" pitchFamily="18" charset="0"/>
                <a:cs typeface="Times New Roman" panose="02020603050405020304" pitchFamily="18" charset="0"/>
              </a:rPr>
              <a:t>atribuire și publicarea anunțurilor în Buletinul Achizițiilor Publice;</a:t>
            </a:r>
            <a:r>
              <a:rPr lang="ro-RO" sz="1600" dirty="0" smtClean="0">
                <a:solidFill>
                  <a:schemeClr val="tx1"/>
                </a:solidFill>
                <a:latin typeface="Times New Roman" panose="02020603050405020304" pitchFamily="18" charset="0"/>
                <a:cs typeface="Times New Roman" panose="02020603050405020304" pitchFamily="18" charset="0"/>
              </a:rPr>
              <a:t/>
            </a:r>
            <a:br>
              <a:rPr lang="ro-RO" sz="1600" dirty="0" smtClean="0">
                <a:solidFill>
                  <a:schemeClr val="tx1"/>
                </a:solidFill>
                <a:latin typeface="Times New Roman" panose="02020603050405020304" pitchFamily="18" charset="0"/>
                <a:cs typeface="Times New Roman" panose="02020603050405020304" pitchFamily="18" charset="0"/>
              </a:rPr>
            </a:br>
            <a:r>
              <a:rPr lang="ro-RO" sz="1600" dirty="0" smtClean="0">
                <a:solidFill>
                  <a:schemeClr val="tx1"/>
                </a:solidFill>
                <a:latin typeface="Times New Roman" panose="02020603050405020304" pitchFamily="18" charset="0"/>
                <a:cs typeface="Times New Roman" panose="02020603050405020304" pitchFamily="18" charset="0"/>
              </a:rPr>
              <a:t>5. </a:t>
            </a:r>
            <a:r>
              <a:rPr lang="ro-RO" sz="1600" dirty="0" smtClean="0">
                <a:solidFill>
                  <a:schemeClr val="tx1"/>
                </a:solidFill>
                <a:latin typeface="Times New Roman" pitchFamily="18" charset="0"/>
                <a:cs typeface="Times New Roman" pitchFamily="18" charset="0"/>
              </a:rPr>
              <a:t>Cunoașterea prevederilor legislative privind procedura de </a:t>
            </a:r>
            <a:r>
              <a:rPr lang="ro-RO" sz="1600" dirty="0" smtClean="0">
                <a:solidFill>
                  <a:schemeClr val="tx1"/>
                </a:solidFill>
                <a:latin typeface="Times New Roman" pitchFamily="18" charset="0"/>
                <a:cs typeface="Times New Roman" pitchFamily="18" charset="0"/>
              </a:rPr>
              <a:t>depunere și deschidere a ofertelor și procedura de examinare, evaluare și comparare a ofertelor</a:t>
            </a:r>
            <a:r>
              <a:rPr lang="ro-RO" sz="1600" dirty="0" smtClean="0">
                <a:solidFill>
                  <a:schemeClr val="tx1"/>
                </a:solidFill>
                <a:latin typeface="Times New Roman" panose="02020603050405020304" pitchFamily="18" charset="0"/>
                <a:cs typeface="Times New Roman" panose="02020603050405020304" pitchFamily="18" charset="0"/>
              </a:rPr>
              <a:t/>
            </a:r>
            <a:br>
              <a:rPr lang="ro-RO" sz="1600" dirty="0" smtClean="0">
                <a:solidFill>
                  <a:schemeClr val="tx1"/>
                </a:solidFill>
                <a:latin typeface="Times New Roman" panose="02020603050405020304" pitchFamily="18" charset="0"/>
                <a:cs typeface="Times New Roman" panose="02020603050405020304" pitchFamily="18" charset="0"/>
              </a:rPr>
            </a:br>
            <a:r>
              <a:rPr lang="ro-RO" sz="1600" dirty="0" smtClean="0">
                <a:solidFill>
                  <a:schemeClr val="tx1"/>
                </a:solidFill>
                <a:latin typeface="Times New Roman" panose="02020603050405020304" pitchFamily="18" charset="0"/>
                <a:cs typeface="Times New Roman" panose="02020603050405020304" pitchFamily="18" charset="0"/>
              </a:rPr>
              <a:t/>
            </a:r>
            <a:br>
              <a:rPr lang="ro-RO" sz="1600" dirty="0" smtClean="0">
                <a:solidFill>
                  <a:schemeClr val="tx1"/>
                </a:solidFill>
                <a:latin typeface="Times New Roman" panose="02020603050405020304" pitchFamily="18" charset="0"/>
                <a:cs typeface="Times New Roman" panose="02020603050405020304" pitchFamily="18" charset="0"/>
              </a:rPr>
            </a:br>
            <a:r>
              <a:rPr lang="ro-RO" sz="1600" dirty="0" smtClean="0">
                <a:solidFill>
                  <a:schemeClr val="tx1"/>
                </a:solidFill>
                <a:latin typeface="Times New Roman" panose="02020603050405020304" pitchFamily="18" charset="0"/>
                <a:cs typeface="Times New Roman" panose="02020603050405020304" pitchFamily="18" charset="0"/>
              </a:rPr>
              <a:t/>
            </a:r>
            <a:br>
              <a:rPr lang="ro-RO" sz="1600" dirty="0" smtClean="0">
                <a:solidFill>
                  <a:schemeClr val="tx1"/>
                </a:solidFill>
                <a:latin typeface="Times New Roman" panose="02020603050405020304" pitchFamily="18" charset="0"/>
                <a:cs typeface="Times New Roman" panose="02020603050405020304" pitchFamily="18" charset="0"/>
              </a:rPr>
            </a:br>
            <a:endParaRPr lang="ro-RO" sz="1600" dirty="0">
              <a:solidFill>
                <a:schemeClr val="tx1"/>
              </a:solidFill>
              <a:latin typeface="Times New Roman" panose="02020603050405020304" pitchFamily="18" charset="0"/>
              <a:cs typeface="Times New Roman" panose="02020603050405020304"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200" dirty="0">
                <a:solidFill>
                  <a:schemeClr val="accent6">
                    <a:lumMod val="25000"/>
                  </a:schemeClr>
                </a:solidFill>
                <a:latin typeface="Times New Roman" panose="02020603050405020304" pitchFamily="18" charset="0"/>
                <a:cs typeface="Times New Roman" panose="02020603050405020304" pitchFamily="18" charset="0"/>
              </a:rPr>
              <a:t>Capacitatea tehnică şi/sau profesională</a:t>
            </a: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6" name="TextBox 5"/>
          <p:cNvSpPr txBox="1"/>
          <p:nvPr/>
        </p:nvSpPr>
        <p:spPr>
          <a:xfrm>
            <a:off x="122830" y="2101128"/>
            <a:ext cx="8830101" cy="4431983"/>
          </a:xfrm>
          <a:prstGeom prst="rect">
            <a:avLst/>
          </a:prstGeom>
          <a:noFill/>
        </p:spPr>
        <p:txBody>
          <a:bodyPr wrap="square" rtlCol="0">
            <a:spAutoFit/>
          </a:bodyPr>
          <a:lstStyle/>
          <a:p>
            <a:pPr algn="just"/>
            <a:r>
              <a:rPr lang="ro-RO" sz="2000" b="0" dirty="0" smtClean="0">
                <a:solidFill>
                  <a:schemeClr val="tx1"/>
                </a:solidFill>
                <a:latin typeface="Times New Roman" panose="02020603050405020304" pitchFamily="18" charset="0"/>
                <a:cs typeface="Times New Roman" panose="02020603050405020304" pitchFamily="18" charset="0"/>
              </a:rPr>
              <a:t>Documente </a:t>
            </a:r>
            <a:r>
              <a:rPr lang="ro-RO" sz="2000" b="0" dirty="0">
                <a:solidFill>
                  <a:schemeClr val="tx1"/>
                </a:solidFill>
                <a:latin typeface="Times New Roman" panose="02020603050405020304" pitchFamily="18" charset="0"/>
                <a:cs typeface="Times New Roman" panose="02020603050405020304" pitchFamily="18" charset="0"/>
              </a:rPr>
              <a:t>ce confirmă livrare/prestarea și executarea în ultimii 3 ani, conținutul </a:t>
            </a:r>
            <a:r>
              <a:rPr lang="ro-RO" sz="2000" b="0" dirty="0" smtClean="0">
                <a:solidFill>
                  <a:schemeClr val="tx1"/>
                </a:solidFill>
                <a:latin typeface="Times New Roman" panose="02020603050405020304" pitchFamily="18" charset="0"/>
                <a:cs typeface="Times New Roman" panose="02020603050405020304" pitchFamily="18" charset="0"/>
              </a:rPr>
              <a:t>valoric, perioade </a:t>
            </a:r>
            <a:r>
              <a:rPr lang="ro-RO" sz="2000" b="0" dirty="0">
                <a:solidFill>
                  <a:schemeClr val="tx1"/>
                </a:solidFill>
                <a:latin typeface="Times New Roman" panose="02020603050405020304" pitchFamily="18" charset="0"/>
                <a:cs typeface="Times New Roman" panose="02020603050405020304" pitchFamily="18" charset="0"/>
              </a:rPr>
              <a:t>de livrare, prestare, lista beneficiarilor, certificate de bună executare, după caz, </a:t>
            </a:r>
          </a:p>
          <a:p>
            <a:pPr algn="just"/>
            <a:r>
              <a:rPr lang="ro-RO" sz="2000" b="0" dirty="0" smtClean="0">
                <a:solidFill>
                  <a:schemeClr val="tx1"/>
                </a:solidFill>
                <a:latin typeface="Times New Roman" panose="02020603050405020304" pitchFamily="18" charset="0"/>
                <a:cs typeface="Times New Roman" panose="02020603050405020304" pitchFamily="18" charset="0"/>
              </a:rPr>
              <a:t>Declarații </a:t>
            </a:r>
            <a:r>
              <a:rPr lang="ro-RO" sz="2000" b="0" dirty="0">
                <a:solidFill>
                  <a:schemeClr val="tx1"/>
                </a:solidFill>
                <a:latin typeface="Times New Roman" panose="02020603050405020304" pitchFamily="18" charset="0"/>
                <a:cs typeface="Times New Roman" panose="02020603050405020304" pitchFamily="18" charset="0"/>
              </a:rPr>
              <a:t>referitoare la echipamentele tehnice şi la măsurile aplicate în vederea asigurării </a:t>
            </a:r>
            <a:r>
              <a:rPr lang="ro-RO" sz="2000" b="0" dirty="0" smtClean="0">
                <a:solidFill>
                  <a:schemeClr val="tx1"/>
                </a:solidFill>
                <a:latin typeface="Times New Roman" panose="02020603050405020304" pitchFamily="18" charset="0"/>
                <a:cs typeface="Times New Roman" panose="02020603050405020304" pitchFamily="18" charset="0"/>
              </a:rPr>
              <a:t>calităţii</a:t>
            </a:r>
            <a:r>
              <a:rPr lang="ro-RO" sz="2000" b="0" dirty="0">
                <a:solidFill>
                  <a:schemeClr val="tx1"/>
                </a:solidFill>
                <a:latin typeface="Times New Roman" panose="02020603050405020304" pitchFamily="18" charset="0"/>
                <a:cs typeface="Times New Roman" panose="02020603050405020304" pitchFamily="18" charset="0"/>
              </a:rPr>
              <a:t>, informaţii referitoare la personalul/organismul tehnic de specialitate de care dispune sau al cărui angajament de participare a </a:t>
            </a:r>
            <a:r>
              <a:rPr lang="ro-RO" sz="2000" b="0" dirty="0" smtClean="0">
                <a:solidFill>
                  <a:schemeClr val="tx1"/>
                </a:solidFill>
                <a:latin typeface="Times New Roman" panose="02020603050405020304" pitchFamily="18" charset="0"/>
                <a:cs typeface="Times New Roman" panose="02020603050405020304" pitchFamily="18" charset="0"/>
              </a:rPr>
              <a:t>fost obţinut </a:t>
            </a:r>
            <a:r>
              <a:rPr lang="ro-RO" sz="2000" b="0" dirty="0">
                <a:solidFill>
                  <a:schemeClr val="tx1"/>
                </a:solidFill>
                <a:latin typeface="Times New Roman" panose="02020603050405020304" pitchFamily="18" charset="0"/>
                <a:cs typeface="Times New Roman" panose="02020603050405020304" pitchFamily="18" charset="0"/>
              </a:rPr>
              <a:t>de către candidat/ofertant;</a:t>
            </a:r>
          </a:p>
          <a:p>
            <a:pPr algn="just"/>
            <a:r>
              <a:rPr lang="ro-RO" sz="2000" b="0" dirty="0" smtClean="0">
                <a:solidFill>
                  <a:schemeClr val="tx1"/>
                </a:solidFill>
                <a:latin typeface="Times New Roman" panose="02020603050405020304" pitchFamily="18" charset="0"/>
                <a:cs typeface="Times New Roman" panose="02020603050405020304" pitchFamily="18" charset="0"/>
              </a:rPr>
              <a:t>Certificate </a:t>
            </a:r>
            <a:r>
              <a:rPr lang="ro-RO" sz="2000" b="0" dirty="0">
                <a:solidFill>
                  <a:schemeClr val="tx1"/>
                </a:solidFill>
                <a:latin typeface="Times New Roman" panose="02020603050405020304" pitchFamily="18" charset="0"/>
                <a:cs typeface="Times New Roman" panose="02020603050405020304" pitchFamily="18" charset="0"/>
              </a:rPr>
              <a:t>sau alte documente emise de organisme abilitate în acest sens, care să ateste </a:t>
            </a:r>
            <a:r>
              <a:rPr lang="ro-RO" sz="2000" b="0" dirty="0" smtClean="0">
                <a:solidFill>
                  <a:schemeClr val="tx1"/>
                </a:solidFill>
                <a:latin typeface="Times New Roman" panose="02020603050405020304" pitchFamily="18" charset="0"/>
                <a:cs typeface="Times New Roman" panose="02020603050405020304" pitchFamily="18" charset="0"/>
              </a:rPr>
              <a:t>conformitatea </a:t>
            </a:r>
            <a:r>
              <a:rPr lang="ro-RO" sz="2000" b="0" dirty="0">
                <a:solidFill>
                  <a:schemeClr val="tx1"/>
                </a:solidFill>
                <a:latin typeface="Times New Roman" panose="02020603050405020304" pitchFamily="18" charset="0"/>
                <a:cs typeface="Times New Roman" panose="02020603050405020304" pitchFamily="18" charset="0"/>
              </a:rPr>
              <a:t>produselor, informaţii referitoare la studiile, pregătirea profesională şi calificarea personalului de conducere, precum şi ale persoanelor responsabile pentru îndeplinirea contractului;</a:t>
            </a:r>
          </a:p>
          <a:p>
            <a:pPr algn="just"/>
            <a:r>
              <a:rPr lang="ro-RO" sz="2000" b="0" dirty="0" smtClean="0">
                <a:solidFill>
                  <a:schemeClr val="tx1"/>
                </a:solidFill>
                <a:latin typeface="Times New Roman" panose="02020603050405020304" pitchFamily="18" charset="0"/>
                <a:cs typeface="Times New Roman" panose="02020603050405020304" pitchFamily="18" charset="0"/>
              </a:rPr>
              <a:t>Informaţii </a:t>
            </a:r>
            <a:r>
              <a:rPr lang="ro-RO" sz="2000" b="0" dirty="0">
                <a:solidFill>
                  <a:schemeClr val="tx1"/>
                </a:solidFill>
                <a:latin typeface="Times New Roman" panose="02020603050405020304" pitchFamily="18" charset="0"/>
                <a:cs typeface="Times New Roman" panose="02020603050405020304" pitchFamily="18" charset="0"/>
              </a:rPr>
              <a:t>privind partea din contract pe care operatorul economic are, eventual, intenţia </a:t>
            </a:r>
            <a:r>
              <a:rPr lang="ro-RO" sz="2000" b="0" dirty="0" smtClean="0">
                <a:solidFill>
                  <a:schemeClr val="tx1"/>
                </a:solidFill>
                <a:latin typeface="Times New Roman" panose="02020603050405020304" pitchFamily="18" charset="0"/>
                <a:cs typeface="Times New Roman" panose="02020603050405020304" pitchFamily="18" charset="0"/>
              </a:rPr>
              <a:t>să </a:t>
            </a:r>
            <a:r>
              <a:rPr lang="ro-RO" sz="2000" b="0" dirty="0">
                <a:solidFill>
                  <a:schemeClr val="tx1"/>
                </a:solidFill>
                <a:latin typeface="Times New Roman" panose="02020603050405020304" pitchFamily="18" charset="0"/>
                <a:cs typeface="Times New Roman" panose="02020603050405020304" pitchFamily="18" charset="0"/>
              </a:rPr>
              <a:t>o subcontracteze, după caz.</a:t>
            </a:r>
          </a:p>
          <a:p>
            <a:endParaRPr lang="ro-RO" dirty="0"/>
          </a:p>
        </p:txBody>
      </p:sp>
      <p:pic>
        <p:nvPicPr>
          <p:cNvPr id="5" name="Picture 4"/>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14860" y="200745"/>
            <a:ext cx="719390" cy="719390"/>
          </a:xfrm>
          <a:prstGeom prst="rect">
            <a:avLst/>
          </a:prstGeom>
        </p:spPr>
      </p:pic>
      <p:pic>
        <p:nvPicPr>
          <p:cNvPr id="8" name="Picture 7"/>
          <p:cNvPicPr>
            <a:picLocks noChangeAspect="1"/>
          </p:cNvPicPr>
          <p:nvPr/>
        </p:nvPicPr>
        <p:blipFill>
          <a:blip r:embed="rId4" cstate="print"/>
          <a:stretch>
            <a:fillRect/>
          </a:stretch>
        </p:blipFill>
        <p:spPr>
          <a:xfrm>
            <a:off x="2638501" y="200745"/>
            <a:ext cx="2225233" cy="554784"/>
          </a:xfrm>
          <a:prstGeom prst="rect">
            <a:avLst/>
          </a:prstGeom>
        </p:spPr>
      </p:pic>
      <p:pic>
        <p:nvPicPr>
          <p:cNvPr id="9" name="Picture 8"/>
          <p:cNvPicPr>
            <a:picLocks noChangeAspect="1"/>
          </p:cNvPicPr>
          <p:nvPr/>
        </p:nvPicPr>
        <p:blipFill>
          <a:blip r:embed="rId5" cstate="print"/>
          <a:stretch>
            <a:fillRect/>
          </a:stretch>
        </p:blipFill>
        <p:spPr>
          <a:xfrm>
            <a:off x="5326758" y="80126"/>
            <a:ext cx="859611" cy="859611"/>
          </a:xfrm>
          <a:prstGeom prst="rect">
            <a:avLst/>
          </a:prstGeom>
        </p:spPr>
      </p:pic>
      <p:pic>
        <p:nvPicPr>
          <p:cNvPr id="10" name="Picture 9"/>
          <p:cNvPicPr>
            <a:picLocks noChangeAspect="1"/>
          </p:cNvPicPr>
          <p:nvPr/>
        </p:nvPicPr>
        <p:blipFill>
          <a:blip r:embed="rId6" cstate="print"/>
          <a:stretch>
            <a:fillRect/>
          </a:stretch>
        </p:blipFill>
        <p:spPr>
          <a:xfrm>
            <a:off x="6649393" y="0"/>
            <a:ext cx="835224" cy="835224"/>
          </a:xfrm>
          <a:prstGeom prst="rect">
            <a:avLst/>
          </a:prstGeom>
        </p:spPr>
      </p:pic>
      <p:sp>
        <p:nvSpPr>
          <p:cNvPr id="11" name="TextBox 10"/>
          <p:cNvSpPr txBox="1"/>
          <p:nvPr/>
        </p:nvSpPr>
        <p:spPr>
          <a:xfrm>
            <a:off x="-528921" y="835224"/>
            <a:ext cx="10532050" cy="923330"/>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p:txBody>
      </p:sp>
    </p:spTree>
    <p:extLst>
      <p:ext uri="{BB962C8B-B14F-4D97-AF65-F5344CB8AC3E}">
        <p14:creationId xmlns:p14="http://schemas.microsoft.com/office/powerpoint/2010/main" xmlns="" val="10042047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155" y="1264836"/>
            <a:ext cx="7776000" cy="617928"/>
          </a:xfrm>
        </p:spPr>
        <p:txBody>
          <a:bodyPr/>
          <a:lstStyle/>
          <a:p>
            <a:pPr algn="ctr"/>
            <a:r>
              <a:rPr lang="ro-RO" sz="2200" dirty="0">
                <a:solidFill>
                  <a:schemeClr val="accent6">
                    <a:lumMod val="25000"/>
                  </a:schemeClr>
                </a:solidFill>
              </a:rPr>
              <a:t>Capacitatea tehnică şi/sau profesională</a:t>
            </a: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36478" y="1732638"/>
            <a:ext cx="8666328" cy="3816000"/>
          </a:xfrm>
        </p:spPr>
        <p:txBody>
          <a:bodyPr/>
          <a:lstStyle/>
          <a:p>
            <a:r>
              <a:rPr lang="ro-RO" sz="2000" dirty="0">
                <a:solidFill>
                  <a:schemeClr val="tx1"/>
                </a:solidFill>
                <a:latin typeface="Times New Roman" panose="02020603050405020304" pitchFamily="18" charset="0"/>
                <a:cs typeface="Times New Roman" panose="02020603050405020304" pitchFamily="18" charset="0"/>
              </a:rPr>
              <a:t>Document prin care se dovedește îndeplinirea cerinței:</a:t>
            </a:r>
          </a:p>
          <a:p>
            <a:pPr indent="-285750" algn="just">
              <a:spcBef>
                <a:spcPts val="0"/>
              </a:spcBef>
              <a:spcAft>
                <a:spcPts val="0"/>
              </a:spcAft>
              <a:buClr>
                <a:schemeClr val="tx1"/>
              </a:buClr>
              <a:buFont typeface="Arial" panose="020B0604020202020204" pitchFamily="34" charset="0"/>
              <a:buChar char="•"/>
            </a:pPr>
            <a:r>
              <a:rPr lang="ro-RO" sz="1900" dirty="0">
                <a:solidFill>
                  <a:schemeClr val="tx1"/>
                </a:solidFill>
                <a:latin typeface="Times New Roman" panose="02020603050405020304" pitchFamily="18" charset="0"/>
                <a:cs typeface="Times New Roman" panose="02020603050405020304" pitchFamily="18" charset="0"/>
              </a:rPr>
              <a:t>Declarație privind experiența similară în conformitate cu Formularul standard care </a:t>
            </a:r>
            <a:r>
              <a:rPr lang="ro-RO" sz="1900" dirty="0" smtClean="0">
                <a:solidFill>
                  <a:schemeClr val="tx1"/>
                </a:solidFill>
                <a:latin typeface="Times New Roman" panose="02020603050405020304" pitchFamily="18" charset="0"/>
                <a:cs typeface="Times New Roman" panose="02020603050405020304" pitchFamily="18" charset="0"/>
              </a:rPr>
              <a:t>va </a:t>
            </a:r>
            <a:r>
              <a:rPr lang="ro-RO" sz="1900" dirty="0">
                <a:solidFill>
                  <a:schemeClr val="tx1"/>
                </a:solidFill>
                <a:latin typeface="Times New Roman" panose="02020603050405020304" pitchFamily="18" charset="0"/>
                <a:cs typeface="Times New Roman" panose="02020603050405020304" pitchFamily="18" charset="0"/>
              </a:rPr>
              <a:t>conține informație privind contractul executat, valori, perioade de livrare, beneficiari, indiferent dacă aceştia din urmă sunt autorităţi contractante sau clienţi privaţi,</a:t>
            </a:r>
          </a:p>
          <a:p>
            <a:pPr indent="-285750" algn="just">
              <a:spcBef>
                <a:spcPts val="0"/>
              </a:spcBef>
              <a:spcAft>
                <a:spcPts val="0"/>
              </a:spcAft>
              <a:buClr>
                <a:schemeClr val="tx1"/>
              </a:buClr>
              <a:buFont typeface="Arial" panose="020B0604020202020204" pitchFamily="34" charset="0"/>
              <a:buChar char="•"/>
            </a:pPr>
            <a:r>
              <a:rPr lang="ro-RO" sz="1900" dirty="0">
                <a:solidFill>
                  <a:schemeClr val="tx1"/>
                </a:solidFill>
                <a:latin typeface="Times New Roman" panose="02020603050405020304" pitchFamily="18" charset="0"/>
                <a:cs typeface="Times New Roman" panose="02020603050405020304" pitchFamily="18" charset="0"/>
              </a:rPr>
              <a:t>Certificate/documente/recomandări emise sau contrasemnate de o autoritate </a:t>
            </a:r>
            <a:r>
              <a:rPr lang="ro-RO" sz="1900" dirty="0" smtClean="0">
                <a:solidFill>
                  <a:schemeClr val="tx1"/>
                </a:solidFill>
                <a:latin typeface="Times New Roman" panose="02020603050405020304" pitchFamily="18" charset="0"/>
                <a:cs typeface="Times New Roman" panose="02020603050405020304" pitchFamily="18" charset="0"/>
              </a:rPr>
              <a:t>contractantă </a:t>
            </a:r>
            <a:r>
              <a:rPr lang="ro-RO" sz="1900" dirty="0">
                <a:solidFill>
                  <a:schemeClr val="tx1"/>
                </a:solidFill>
                <a:latin typeface="Times New Roman" panose="02020603050405020304" pitchFamily="18" charset="0"/>
                <a:cs typeface="Times New Roman" panose="02020603050405020304" pitchFamily="18" charset="0"/>
              </a:rPr>
              <a:t>beneficiară sau de clientul privat beneficiar; Şi/sau - Copii ale respectivului/ respectivelor contract/ contracte, astfel încât autoritatea contractantă să poată identifica natura produselor livrate, valoarea acestora şi preţul, precum şi documente care atestă finalizarea corespunzătoare a obligaţiilor contractuale.</a:t>
            </a:r>
          </a:p>
          <a:p>
            <a:pPr indent="-285750" algn="just">
              <a:spcBef>
                <a:spcPts val="0"/>
              </a:spcBef>
              <a:spcAft>
                <a:spcPts val="0"/>
              </a:spcAft>
              <a:buClr>
                <a:schemeClr val="tx1"/>
              </a:buClr>
              <a:buFont typeface="Arial" panose="020B0604020202020204" pitchFamily="34" charset="0"/>
              <a:buChar char="•"/>
            </a:pPr>
            <a:r>
              <a:rPr lang="ro-RO" sz="1900" dirty="0">
                <a:solidFill>
                  <a:schemeClr val="tx1"/>
                </a:solidFill>
                <a:latin typeface="Times New Roman" panose="02020603050405020304" pitchFamily="18" charset="0"/>
                <a:cs typeface="Times New Roman" panose="02020603050405020304" pitchFamily="18" charset="0"/>
              </a:rPr>
              <a:t>Declarație pe proprie răspundere a operatorului economic privind dotările </a:t>
            </a:r>
            <a:r>
              <a:rPr lang="ro-RO" sz="1900" dirty="0" smtClean="0">
                <a:solidFill>
                  <a:schemeClr val="tx1"/>
                </a:solidFill>
                <a:latin typeface="Times New Roman" panose="02020603050405020304" pitchFamily="18" charset="0"/>
                <a:cs typeface="Times New Roman" panose="02020603050405020304" pitchFamily="18" charset="0"/>
              </a:rPr>
              <a:t>specifice</a:t>
            </a:r>
            <a:r>
              <a:rPr lang="ro-RO" sz="1900" dirty="0">
                <a:solidFill>
                  <a:schemeClr val="tx1"/>
                </a:solidFill>
                <a:latin typeface="Times New Roman" panose="02020603050405020304" pitchFamily="18" charset="0"/>
                <a:cs typeface="Times New Roman" panose="02020603050405020304" pitchFamily="18" charset="0"/>
              </a:rPr>
              <a:t>, utilajul şi echipamentul necesar pentru îndeplinirea corespunzătoare a contractului în conformitate cu Formularul standard. Documente care atestă faptul că operatorul economic se află în posesia echipamentelor indicate de autoritatea contractantă, acestea fiind fie în dotare proprie, fie închiriate prin contracte sau convenţii de închieriere a echipamentelor necesare îndeplinirii contractului.</a:t>
            </a:r>
          </a:p>
        </p:txBody>
      </p:sp>
      <p:pic>
        <p:nvPicPr>
          <p:cNvPr id="6" name="Picture 5"/>
          <p:cNvPicPr>
            <a:picLocks noChangeAspect="1"/>
          </p:cNvPicPr>
          <p:nvPr/>
        </p:nvPicPr>
        <p:blipFill>
          <a:blip r:embed="rId2" cstate="print"/>
          <a:stretch>
            <a:fillRect/>
          </a:stretch>
        </p:blipFill>
        <p:spPr>
          <a:xfrm>
            <a:off x="0" y="72332"/>
            <a:ext cx="1633870" cy="1255885"/>
          </a:xfrm>
          <a:prstGeom prst="rect">
            <a:avLst/>
          </a:prstGeom>
        </p:spPr>
      </p:pic>
      <p:pic>
        <p:nvPicPr>
          <p:cNvPr id="7" name="Picture 6"/>
          <p:cNvPicPr>
            <a:picLocks noChangeAspect="1"/>
          </p:cNvPicPr>
          <p:nvPr/>
        </p:nvPicPr>
        <p:blipFill>
          <a:blip r:embed="rId3" cstate="print"/>
          <a:stretch>
            <a:fillRect/>
          </a:stretch>
        </p:blipFill>
        <p:spPr>
          <a:xfrm>
            <a:off x="1633870" y="137372"/>
            <a:ext cx="719390" cy="719390"/>
          </a:xfrm>
          <a:prstGeom prst="rect">
            <a:avLst/>
          </a:prstGeom>
        </p:spPr>
      </p:pic>
      <p:pic>
        <p:nvPicPr>
          <p:cNvPr id="8" name="Picture 7"/>
          <p:cNvPicPr>
            <a:picLocks noChangeAspect="1"/>
          </p:cNvPicPr>
          <p:nvPr/>
        </p:nvPicPr>
        <p:blipFill>
          <a:blip r:embed="rId4" cstate="print"/>
          <a:stretch>
            <a:fillRect/>
          </a:stretch>
        </p:blipFill>
        <p:spPr>
          <a:xfrm>
            <a:off x="2503420" y="193871"/>
            <a:ext cx="2225233" cy="554784"/>
          </a:xfrm>
          <a:prstGeom prst="rect">
            <a:avLst/>
          </a:prstGeom>
        </p:spPr>
      </p:pic>
      <p:pic>
        <p:nvPicPr>
          <p:cNvPr id="9" name="Picture 8"/>
          <p:cNvPicPr>
            <a:picLocks noChangeAspect="1"/>
          </p:cNvPicPr>
          <p:nvPr/>
        </p:nvPicPr>
        <p:blipFill>
          <a:blip r:embed="rId5" cstate="print"/>
          <a:stretch>
            <a:fillRect/>
          </a:stretch>
        </p:blipFill>
        <p:spPr>
          <a:xfrm>
            <a:off x="5233240" y="72332"/>
            <a:ext cx="859611" cy="859611"/>
          </a:xfrm>
          <a:prstGeom prst="rect">
            <a:avLst/>
          </a:prstGeom>
        </p:spPr>
      </p:pic>
      <p:pic>
        <p:nvPicPr>
          <p:cNvPr id="10" name="Picture 9"/>
          <p:cNvPicPr>
            <a:picLocks noChangeAspect="1"/>
          </p:cNvPicPr>
          <p:nvPr/>
        </p:nvPicPr>
        <p:blipFill>
          <a:blip r:embed="rId6" cstate="print"/>
          <a:stretch>
            <a:fillRect/>
          </a:stretch>
        </p:blipFill>
        <p:spPr>
          <a:xfrm>
            <a:off x="6689769" y="79455"/>
            <a:ext cx="835224" cy="835224"/>
          </a:xfrm>
          <a:prstGeom prst="rect">
            <a:avLst/>
          </a:prstGeom>
        </p:spPr>
      </p:pic>
      <p:sp>
        <p:nvSpPr>
          <p:cNvPr id="11" name="TextBox 10"/>
          <p:cNvSpPr txBox="1"/>
          <p:nvPr/>
        </p:nvSpPr>
        <p:spPr>
          <a:xfrm>
            <a:off x="-40774" y="730268"/>
            <a:ext cx="9377054" cy="1061829"/>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p:txBody>
      </p:sp>
    </p:spTree>
    <p:extLst>
      <p:ext uri="{BB962C8B-B14F-4D97-AF65-F5344CB8AC3E}">
        <p14:creationId xmlns:p14="http://schemas.microsoft.com/office/powerpoint/2010/main" xmlns="" val="202800053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smtClean="0">
                <a:solidFill>
                  <a:schemeClr val="accent6">
                    <a:lumMod val="25000"/>
                  </a:schemeClr>
                </a:solidFill>
                <a:latin typeface="Times New Roman" panose="02020603050405020304" pitchFamily="18" charset="0"/>
                <a:cs typeface="Times New Roman" panose="02020603050405020304" pitchFamily="18" charset="0"/>
              </a:rPr>
              <a:t>Standarde </a:t>
            </a:r>
            <a:r>
              <a:rPr lang="ro-RO" dirty="0">
                <a:solidFill>
                  <a:schemeClr val="accent6">
                    <a:lumMod val="25000"/>
                  </a:schemeClr>
                </a:solidFill>
                <a:latin typeface="Times New Roman" panose="02020603050405020304" pitchFamily="18" charset="0"/>
                <a:cs typeface="Times New Roman" panose="02020603050405020304" pitchFamily="18" charset="0"/>
              </a:rPr>
              <a:t>de asigurare a calităţii. </a:t>
            </a:r>
            <a:br>
              <a:rPr lang="ro-RO" dirty="0">
                <a:solidFill>
                  <a:schemeClr val="accent6">
                    <a:lumMod val="25000"/>
                  </a:schemeClr>
                </a:solidFill>
                <a:latin typeface="Times New Roman" panose="02020603050405020304" pitchFamily="18" charset="0"/>
                <a:cs typeface="Times New Roman" panose="02020603050405020304" pitchFamily="18" charset="0"/>
              </a:rPr>
            </a:br>
            <a:endParaRPr lang="ro-RO"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6" name="TextBox 5"/>
          <p:cNvSpPr txBox="1"/>
          <p:nvPr/>
        </p:nvSpPr>
        <p:spPr>
          <a:xfrm>
            <a:off x="259307" y="2101128"/>
            <a:ext cx="3671248" cy="2462213"/>
          </a:xfrm>
          <a:prstGeom prst="rect">
            <a:avLst/>
          </a:prstGeom>
          <a:noFill/>
        </p:spPr>
        <p:txBody>
          <a:bodyPr wrap="square" rtlCol="0">
            <a:spAutoFit/>
          </a:bodyPr>
          <a:lstStyle/>
          <a:p>
            <a:pPr algn="just"/>
            <a:r>
              <a:rPr lang="ro-RO" b="0" dirty="0">
                <a:solidFill>
                  <a:schemeClr val="tx1"/>
                </a:solidFill>
                <a:latin typeface="Times New Roman" panose="02020603050405020304" pitchFamily="18" charset="0"/>
                <a:cs typeface="Times New Roman" panose="02020603050405020304" pitchFamily="18" charset="0"/>
              </a:rPr>
              <a:t>Prezentarea dovezii asigurării unui nivel corespunzător al calităţii prin implementarea şi menţinerea unui sistem de management al calităţii, în conformitate cu cerinţele unui standard relevant în acest sens</a:t>
            </a:r>
          </a:p>
        </p:txBody>
      </p:sp>
      <p:sp>
        <p:nvSpPr>
          <p:cNvPr id="7" name="TextBox 6"/>
          <p:cNvSpPr txBox="1"/>
          <p:nvPr/>
        </p:nvSpPr>
        <p:spPr>
          <a:xfrm>
            <a:off x="3930555" y="2101128"/>
            <a:ext cx="4954138" cy="4493538"/>
          </a:xfrm>
          <a:prstGeom prst="rect">
            <a:avLst/>
          </a:prstGeom>
          <a:noFill/>
        </p:spPr>
        <p:txBody>
          <a:bodyPr wrap="square" rtlCol="0">
            <a:spAutoFit/>
          </a:bodyPr>
          <a:lstStyle/>
          <a:p>
            <a:pPr algn="just"/>
            <a:r>
              <a:rPr lang="ro-RO" b="0" dirty="0">
                <a:solidFill>
                  <a:schemeClr val="tx1"/>
                </a:solidFill>
                <a:latin typeface="Times New Roman" panose="02020603050405020304" pitchFamily="18" charset="0"/>
                <a:cs typeface="Times New Roman" panose="02020603050405020304" pitchFamily="18" charset="0"/>
              </a:rPr>
              <a:t>Documentul de certificare a sistemului de management al calităţii candidatului, emis de terţă parte; </a:t>
            </a:r>
            <a:endParaRPr lang="ro-RO" b="0" dirty="0" smtClean="0">
              <a:solidFill>
                <a:schemeClr val="tx1"/>
              </a:solidFill>
              <a:latin typeface="Times New Roman" panose="02020603050405020304" pitchFamily="18" charset="0"/>
              <a:cs typeface="Times New Roman" panose="02020603050405020304" pitchFamily="18" charset="0"/>
            </a:endParaRPr>
          </a:p>
          <a:p>
            <a:pPr algn="just"/>
            <a:r>
              <a:rPr lang="ro-RO" b="0" dirty="0" smtClean="0">
                <a:solidFill>
                  <a:schemeClr val="tx1"/>
                </a:solidFill>
                <a:latin typeface="Times New Roman" panose="02020603050405020304" pitchFamily="18" charset="0"/>
                <a:cs typeface="Times New Roman" panose="02020603050405020304" pitchFamily="18" charset="0"/>
              </a:rPr>
              <a:t>şi/sau </a:t>
            </a:r>
          </a:p>
          <a:p>
            <a:pPr algn="just"/>
            <a:r>
              <a:rPr lang="ro-RO" b="0" dirty="0" smtClean="0">
                <a:solidFill>
                  <a:schemeClr val="tx1"/>
                </a:solidFill>
                <a:latin typeface="Times New Roman" panose="02020603050405020304" pitchFamily="18" charset="0"/>
                <a:cs typeface="Times New Roman" panose="02020603050405020304" pitchFamily="18" charset="0"/>
              </a:rPr>
              <a:t> </a:t>
            </a:r>
            <a:r>
              <a:rPr lang="ro-RO" b="0" dirty="0">
                <a:solidFill>
                  <a:schemeClr val="tx1"/>
                </a:solidFill>
                <a:latin typeface="Times New Roman" panose="02020603050405020304" pitchFamily="18" charset="0"/>
                <a:cs typeface="Times New Roman" panose="02020603050405020304" pitchFamily="18" charset="0"/>
              </a:rPr>
              <a:t>manualul sistemului de management al calităţii în vigoare la data depunerii candidaturii. </a:t>
            </a:r>
            <a:endParaRPr lang="ro-RO" b="0" dirty="0" smtClean="0">
              <a:solidFill>
                <a:schemeClr val="tx1"/>
              </a:solidFill>
              <a:latin typeface="Times New Roman" panose="02020603050405020304" pitchFamily="18" charset="0"/>
              <a:cs typeface="Times New Roman" panose="02020603050405020304" pitchFamily="18" charset="0"/>
            </a:endParaRPr>
          </a:p>
          <a:p>
            <a:pPr algn="just"/>
            <a:r>
              <a:rPr lang="ro-RO" b="0" dirty="0" smtClean="0">
                <a:solidFill>
                  <a:schemeClr val="tx1"/>
                </a:solidFill>
                <a:latin typeface="Times New Roman" panose="02020603050405020304" pitchFamily="18" charset="0"/>
                <a:cs typeface="Times New Roman" panose="02020603050405020304" pitchFamily="18" charset="0"/>
              </a:rPr>
              <a:t>Dacă </a:t>
            </a:r>
            <a:r>
              <a:rPr lang="ro-RO" b="0" dirty="0">
                <a:solidFill>
                  <a:schemeClr val="tx1"/>
                </a:solidFill>
                <a:latin typeface="Times New Roman" panose="02020603050405020304" pitchFamily="18" charset="0"/>
                <a:cs typeface="Times New Roman" panose="02020603050405020304" pitchFamily="18" charset="0"/>
              </a:rPr>
              <a:t>operatorul economic nu deţine certificatul solicitat, atunci se acceptă orice alte probe sau dovezi prezentate de acesta dacă prin aceste probe sau dovezi confirmă asigurarea unui nivel corespunzător al calităţii.</a:t>
            </a:r>
          </a:p>
        </p:txBody>
      </p:sp>
      <p:pic>
        <p:nvPicPr>
          <p:cNvPr id="5" name="Picture 4"/>
          <p:cNvPicPr>
            <a:picLocks noChangeAspect="1"/>
          </p:cNvPicPr>
          <p:nvPr/>
        </p:nvPicPr>
        <p:blipFill>
          <a:blip r:embed="rId2" cstate="print"/>
          <a:stretch>
            <a:fillRect/>
          </a:stretch>
        </p:blipFill>
        <p:spPr>
          <a:xfrm>
            <a:off x="0" y="83468"/>
            <a:ext cx="1633870" cy="1255885"/>
          </a:xfrm>
          <a:prstGeom prst="rect">
            <a:avLst/>
          </a:prstGeom>
        </p:spPr>
      </p:pic>
      <p:pic>
        <p:nvPicPr>
          <p:cNvPr id="8" name="Picture 7"/>
          <p:cNvPicPr>
            <a:picLocks noChangeAspect="1"/>
          </p:cNvPicPr>
          <p:nvPr/>
        </p:nvPicPr>
        <p:blipFill>
          <a:blip r:embed="rId3" cstate="print"/>
          <a:stretch>
            <a:fillRect/>
          </a:stretch>
        </p:blipFill>
        <p:spPr>
          <a:xfrm>
            <a:off x="1633870" y="232587"/>
            <a:ext cx="719390" cy="719390"/>
          </a:xfrm>
          <a:prstGeom prst="rect">
            <a:avLst/>
          </a:prstGeom>
        </p:spPr>
      </p:pic>
      <p:pic>
        <p:nvPicPr>
          <p:cNvPr id="9" name="Picture 8"/>
          <p:cNvPicPr>
            <a:picLocks noChangeAspect="1"/>
          </p:cNvPicPr>
          <p:nvPr/>
        </p:nvPicPr>
        <p:blipFill>
          <a:blip r:embed="rId4" cstate="print"/>
          <a:stretch>
            <a:fillRect/>
          </a:stretch>
        </p:blipFill>
        <p:spPr>
          <a:xfrm>
            <a:off x="2714385" y="270137"/>
            <a:ext cx="2225233" cy="554784"/>
          </a:xfrm>
          <a:prstGeom prst="rect">
            <a:avLst/>
          </a:prstGeom>
        </p:spPr>
      </p:pic>
      <p:pic>
        <p:nvPicPr>
          <p:cNvPr id="10" name="Picture 9"/>
          <p:cNvPicPr>
            <a:picLocks noChangeAspect="1"/>
          </p:cNvPicPr>
          <p:nvPr/>
        </p:nvPicPr>
        <p:blipFill>
          <a:blip r:embed="rId5" cstate="print"/>
          <a:stretch>
            <a:fillRect/>
          </a:stretch>
        </p:blipFill>
        <p:spPr>
          <a:xfrm>
            <a:off x="5295585" y="121860"/>
            <a:ext cx="859611" cy="859611"/>
          </a:xfrm>
          <a:prstGeom prst="rect">
            <a:avLst/>
          </a:prstGeom>
        </p:spPr>
      </p:pic>
      <p:pic>
        <p:nvPicPr>
          <p:cNvPr id="11" name="Picture 10"/>
          <p:cNvPicPr>
            <a:picLocks noChangeAspect="1"/>
          </p:cNvPicPr>
          <p:nvPr/>
        </p:nvPicPr>
        <p:blipFill>
          <a:blip r:embed="rId6" cstate="print"/>
          <a:stretch>
            <a:fillRect/>
          </a:stretch>
        </p:blipFill>
        <p:spPr>
          <a:xfrm>
            <a:off x="6648206" y="83468"/>
            <a:ext cx="835224" cy="835224"/>
          </a:xfrm>
          <a:prstGeom prst="rect">
            <a:avLst/>
          </a:prstGeom>
        </p:spPr>
      </p:pic>
      <p:sp>
        <p:nvSpPr>
          <p:cNvPr id="12" name="TextBox 11"/>
          <p:cNvSpPr txBox="1"/>
          <p:nvPr/>
        </p:nvSpPr>
        <p:spPr>
          <a:xfrm>
            <a:off x="374074" y="883035"/>
            <a:ext cx="8873836" cy="1200329"/>
          </a:xfrm>
          <a:prstGeom prst="rect">
            <a:avLst/>
          </a:prstGeom>
          <a:noFill/>
        </p:spPr>
        <p:txBody>
          <a:bodyPr wrap="squar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179545928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27" y="1306509"/>
            <a:ext cx="8936182" cy="617928"/>
          </a:xfrm>
        </p:spPr>
        <p:txBody>
          <a:bodyPr/>
          <a:lstStyle/>
          <a:p>
            <a:pPr algn="ctr"/>
            <a:r>
              <a:rPr lang="pt-BR" dirty="0"/>
              <a:t> </a:t>
            </a:r>
            <a:r>
              <a:rPr lang="ro-RO" dirty="0" smtClean="0">
                <a:solidFill>
                  <a:schemeClr val="accent6">
                    <a:lumMod val="25000"/>
                  </a:schemeClr>
                </a:solidFill>
                <a:latin typeface="Times New Roman" panose="02020603050405020304" pitchFamily="18" charset="0"/>
                <a:cs typeface="Times New Roman" panose="02020603050405020304" pitchFamily="18" charset="0"/>
              </a:rPr>
              <a:t>S</a:t>
            </a:r>
            <a:r>
              <a:rPr lang="pt-BR" dirty="0" smtClean="0">
                <a:solidFill>
                  <a:schemeClr val="accent6">
                    <a:lumMod val="25000"/>
                  </a:schemeClr>
                </a:solidFill>
                <a:latin typeface="Times New Roman" panose="02020603050405020304" pitchFamily="18" charset="0"/>
                <a:cs typeface="Times New Roman" panose="02020603050405020304" pitchFamily="18" charset="0"/>
              </a:rPr>
              <a:t>tandarde </a:t>
            </a:r>
            <a:r>
              <a:rPr lang="pt-BR" dirty="0">
                <a:solidFill>
                  <a:schemeClr val="accent6">
                    <a:lumMod val="25000"/>
                  </a:schemeClr>
                </a:solidFill>
                <a:latin typeface="Times New Roman" panose="02020603050405020304" pitchFamily="18" charset="0"/>
                <a:cs typeface="Times New Roman" panose="02020603050405020304" pitchFamily="18" charset="0"/>
              </a:rPr>
              <a:t>de protecţie a </a:t>
            </a:r>
            <a:r>
              <a:rPr lang="pt-BR" dirty="0" smtClean="0">
                <a:solidFill>
                  <a:schemeClr val="accent6">
                    <a:lumMod val="25000"/>
                  </a:schemeClr>
                </a:solidFill>
                <a:latin typeface="Times New Roman" panose="02020603050405020304" pitchFamily="18" charset="0"/>
                <a:cs typeface="Times New Roman" panose="02020603050405020304" pitchFamily="18" charset="0"/>
              </a:rPr>
              <a:t>mediului</a:t>
            </a:r>
            <a:endParaRPr lang="ro-RO"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207139" y="1964494"/>
            <a:ext cx="8729722" cy="3816000"/>
          </a:xfrm>
        </p:spPr>
        <p:txBody>
          <a:bodyPr/>
          <a:lstStyle/>
          <a:p>
            <a:pPr algn="just">
              <a:spcBef>
                <a:spcPts val="0"/>
              </a:spcBef>
              <a:spcAft>
                <a:spcPts val="0"/>
              </a:spcAft>
            </a:pPr>
            <a:r>
              <a:rPr lang="ro-RO" sz="2000" dirty="0">
                <a:solidFill>
                  <a:schemeClr val="tx1"/>
                </a:solidFill>
                <a:latin typeface="Times New Roman" panose="02020603050405020304" pitchFamily="18" charset="0"/>
                <a:cs typeface="Times New Roman" panose="02020603050405020304" pitchFamily="18" charset="0"/>
              </a:rPr>
              <a:t>În cazul în care autoritatea contractantă solicită prezentarea unor certificate, emise de organisme independente, prin care se atestă faptul că operatorul economic respectă anumite standarde de protecţie a mediului, aceasta trebuie să se raporteze: </a:t>
            </a:r>
          </a:p>
          <a:p>
            <a:pPr algn="just">
              <a:spcBef>
                <a:spcPts val="0"/>
              </a:spcBef>
              <a:spcAft>
                <a:spcPts val="0"/>
              </a:spcAft>
            </a:pPr>
            <a:r>
              <a:rPr lang="ro-RO" sz="2000" dirty="0">
                <a:solidFill>
                  <a:schemeClr val="tx1"/>
                </a:solidFill>
                <a:latin typeface="Times New Roman" panose="02020603050405020304" pitchFamily="18" charset="0"/>
                <a:cs typeface="Times New Roman" panose="02020603050405020304" pitchFamily="18" charset="0"/>
              </a:rPr>
              <a:t>    a) fie la Sistemul Comunitar de Management de Mediu şi Audit (EMAS); </a:t>
            </a:r>
          </a:p>
          <a:p>
            <a:pPr algn="just">
              <a:spcBef>
                <a:spcPts val="0"/>
              </a:spcBef>
              <a:spcAft>
                <a:spcPts val="0"/>
              </a:spcAft>
            </a:pPr>
            <a:r>
              <a:rPr lang="ro-RO" sz="2000" dirty="0">
                <a:solidFill>
                  <a:schemeClr val="tx1"/>
                </a:solidFill>
                <a:latin typeface="Times New Roman" panose="02020603050405020304" pitchFamily="18" charset="0"/>
                <a:cs typeface="Times New Roman" panose="02020603050405020304" pitchFamily="18" charset="0"/>
              </a:rPr>
              <a:t>    b) fie la standarde de gestiune ecologică bazate pe seriile de standarde europene sau internaţionale în domeniu, certificate de organisme conforme cu legislaţia comunitară ori cu standardele europene sau internaţionale privind certificarea. </a:t>
            </a:r>
            <a:endParaRPr lang="ro-RO" sz="20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pPr>
            <a:r>
              <a:rPr lang="ro-RO" sz="2000" dirty="0">
                <a:solidFill>
                  <a:schemeClr val="tx1"/>
                </a:solidFill>
                <a:latin typeface="Times New Roman" panose="02020603050405020304" pitchFamily="18" charset="0"/>
                <a:cs typeface="Times New Roman" panose="02020603050405020304" pitchFamily="18" charset="0"/>
              </a:rPr>
              <a:t> În conformitate cu principiul recunoaşterii reciproce, autoritatea contractantă are obligaţia de a accepta certificatele echivalente emise de organismele stabilite în statele membre ale Uniunii Europene. În cazul în care operatorul economic nu deţine un certificat de mediu astfel cum este solicitat de autoritatea contractantă, aceasta din urmă are obligaţia de a accepta orice alte certificări prezentate de operatorul economic respectiv, în măsura în care acestea confirmă asigurarea unui nivel corespunzător al protecţiei mediului</a:t>
            </a:r>
            <a:r>
              <a:rPr lang="ro-RO" sz="2000" dirty="0" smtClean="0">
                <a:solidFill>
                  <a:schemeClr val="tx1"/>
                </a:solidFill>
                <a:latin typeface="Times New Roman" panose="02020603050405020304" pitchFamily="18" charset="0"/>
                <a:cs typeface="Times New Roman" panose="02020603050405020304" pitchFamily="18" charset="0"/>
              </a:rPr>
              <a:t>.</a:t>
            </a:r>
            <a:endParaRPr lang="ro-RO" sz="20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stretch>
            <a:fillRect/>
          </a:stretch>
        </p:blipFill>
        <p:spPr>
          <a:xfrm>
            <a:off x="0" y="7833"/>
            <a:ext cx="1633870" cy="1255885"/>
          </a:xfrm>
          <a:prstGeom prst="rect">
            <a:avLst/>
          </a:prstGeom>
        </p:spPr>
      </p:pic>
      <p:pic>
        <p:nvPicPr>
          <p:cNvPr id="7" name="Picture 6"/>
          <p:cNvPicPr>
            <a:picLocks noChangeAspect="1"/>
          </p:cNvPicPr>
          <p:nvPr/>
        </p:nvPicPr>
        <p:blipFill>
          <a:blip r:embed="rId3" cstate="print"/>
          <a:stretch>
            <a:fillRect/>
          </a:stretch>
        </p:blipFill>
        <p:spPr>
          <a:xfrm>
            <a:off x="1775315" y="125423"/>
            <a:ext cx="719390" cy="719390"/>
          </a:xfrm>
          <a:prstGeom prst="rect">
            <a:avLst/>
          </a:prstGeom>
        </p:spPr>
      </p:pic>
      <p:pic>
        <p:nvPicPr>
          <p:cNvPr id="8" name="Picture 7"/>
          <p:cNvPicPr>
            <a:picLocks noChangeAspect="1"/>
          </p:cNvPicPr>
          <p:nvPr/>
        </p:nvPicPr>
        <p:blipFill>
          <a:blip r:embed="rId4" cstate="print"/>
          <a:stretch>
            <a:fillRect/>
          </a:stretch>
        </p:blipFill>
        <p:spPr>
          <a:xfrm>
            <a:off x="2868907" y="118270"/>
            <a:ext cx="2225233" cy="554784"/>
          </a:xfrm>
          <a:prstGeom prst="rect">
            <a:avLst/>
          </a:prstGeom>
        </p:spPr>
      </p:pic>
      <p:pic>
        <p:nvPicPr>
          <p:cNvPr id="9" name="Picture 8"/>
          <p:cNvPicPr>
            <a:picLocks noChangeAspect="1"/>
          </p:cNvPicPr>
          <p:nvPr/>
        </p:nvPicPr>
        <p:blipFill>
          <a:blip r:embed="rId5" cstate="print"/>
          <a:stretch>
            <a:fillRect/>
          </a:stretch>
        </p:blipFill>
        <p:spPr>
          <a:xfrm>
            <a:off x="5301279" y="50584"/>
            <a:ext cx="859611" cy="859611"/>
          </a:xfrm>
          <a:prstGeom prst="rect">
            <a:avLst/>
          </a:prstGeom>
        </p:spPr>
      </p:pic>
      <p:pic>
        <p:nvPicPr>
          <p:cNvPr id="10" name="Picture 9"/>
          <p:cNvPicPr>
            <a:picLocks noChangeAspect="1"/>
          </p:cNvPicPr>
          <p:nvPr/>
        </p:nvPicPr>
        <p:blipFill>
          <a:blip r:embed="rId6" cstate="print"/>
          <a:stretch>
            <a:fillRect/>
          </a:stretch>
        </p:blipFill>
        <p:spPr>
          <a:xfrm>
            <a:off x="6535092" y="50584"/>
            <a:ext cx="835224" cy="835224"/>
          </a:xfrm>
          <a:prstGeom prst="rect">
            <a:avLst/>
          </a:prstGeom>
        </p:spPr>
      </p:pic>
      <p:sp>
        <p:nvSpPr>
          <p:cNvPr id="11" name="TextBox 10"/>
          <p:cNvSpPr txBox="1"/>
          <p:nvPr/>
        </p:nvSpPr>
        <p:spPr>
          <a:xfrm>
            <a:off x="-137309" y="673054"/>
            <a:ext cx="9377054" cy="1338828"/>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292472026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25000"/>
                  </a:schemeClr>
                </a:solidFill>
                <a:latin typeface="Times New Roman" panose="02020603050405020304" pitchFamily="18" charset="0"/>
                <a:cs typeface="Times New Roman" panose="02020603050405020304" pitchFamily="18" charset="0"/>
              </a:rPr>
              <a:t>Criteriile de atribuire a contractului de achiziții publice</a:t>
            </a:r>
            <a:endParaRPr lang="ro-RO" b="1"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6" name="Объект 5"/>
          <p:cNvGraphicFramePr>
            <a:graphicFrameLocks noGrp="1"/>
          </p:cNvGraphicFramePr>
          <p:nvPr>
            <p:ph idx="1"/>
            <p:extLst>
              <p:ext uri="{D42A27DB-BD31-4B8C-83A1-F6EECF244321}">
                <p14:modId xmlns:p14="http://schemas.microsoft.com/office/powerpoint/2010/main" xmlns="" val="3180998791"/>
              </p:ext>
            </p:extLst>
          </p:nvPr>
        </p:nvGraphicFramePr>
        <p:xfrm>
          <a:off x="300250" y="2444797"/>
          <a:ext cx="8598090" cy="4162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0" y="1991946"/>
            <a:ext cx="9144000" cy="1107996"/>
          </a:xfrm>
          <a:prstGeom prst="rect">
            <a:avLst/>
          </a:prstGeom>
          <a:noFill/>
        </p:spPr>
        <p:txBody>
          <a:bodyPr wrap="square" rtlCol="0">
            <a:spAutoFit/>
          </a:bodyPr>
          <a:lstStyle/>
          <a:p>
            <a:pPr lvl="0"/>
            <a:r>
              <a:rPr lang="ro-RO" b="0" dirty="0" smtClean="0">
                <a:solidFill>
                  <a:schemeClr val="tx1"/>
                </a:solidFill>
                <a:latin typeface="Times New Roman" panose="02020603050405020304" pitchFamily="18" charset="0"/>
                <a:cs typeface="Times New Roman" panose="02020603050405020304" pitchFamily="18" charset="0"/>
              </a:rPr>
              <a:t>	Legea </a:t>
            </a:r>
            <a:r>
              <a:rPr lang="ro-RO" b="0" dirty="0">
                <a:solidFill>
                  <a:schemeClr val="tx1"/>
                </a:solidFill>
                <a:latin typeface="Times New Roman" panose="02020603050405020304" pitchFamily="18" charset="0"/>
                <a:cs typeface="Times New Roman" panose="02020603050405020304" pitchFamily="18" charset="0"/>
              </a:rPr>
              <a:t>nr. 131 din 3 iulie 2015 prevede două criterii de atribuire a contractelor de achiziții </a:t>
            </a:r>
            <a:r>
              <a:rPr lang="ro-RO" b="0" dirty="0" smtClean="0">
                <a:solidFill>
                  <a:schemeClr val="tx1"/>
                </a:solidFill>
                <a:latin typeface="Times New Roman" panose="02020603050405020304" pitchFamily="18" charset="0"/>
                <a:cs typeface="Times New Roman" panose="02020603050405020304" pitchFamily="18" charset="0"/>
              </a:rPr>
              <a:t>publice poate fi numai (art</a:t>
            </a:r>
            <a:r>
              <a:rPr lang="ro-RO" b="0" dirty="0">
                <a:solidFill>
                  <a:schemeClr val="tx1"/>
                </a:solidFill>
                <a:latin typeface="Times New Roman" panose="02020603050405020304" pitchFamily="18" charset="0"/>
                <a:cs typeface="Times New Roman" panose="02020603050405020304" pitchFamily="18" charset="0"/>
              </a:rPr>
              <a:t>. 26):</a:t>
            </a:r>
          </a:p>
          <a:p>
            <a:endParaRPr lang="ro-RO" b="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7" cstate="print"/>
          <a:stretch>
            <a:fillRect/>
          </a:stretch>
        </p:blipFill>
        <p:spPr>
          <a:xfrm>
            <a:off x="192448" y="759892"/>
            <a:ext cx="9382557" cy="1341236"/>
          </a:xfrm>
          <a:prstGeom prst="rect">
            <a:avLst/>
          </a:prstGeom>
        </p:spPr>
      </p:pic>
      <p:pic>
        <p:nvPicPr>
          <p:cNvPr id="9" name="Picture 8"/>
          <p:cNvPicPr>
            <a:picLocks noChangeAspect="1"/>
          </p:cNvPicPr>
          <p:nvPr/>
        </p:nvPicPr>
        <p:blipFill>
          <a:blip r:embed="rId8" cstate="print"/>
          <a:stretch>
            <a:fillRect/>
          </a:stretch>
        </p:blipFill>
        <p:spPr>
          <a:xfrm>
            <a:off x="0" y="8603"/>
            <a:ext cx="1633870" cy="1255885"/>
          </a:xfrm>
          <a:prstGeom prst="rect">
            <a:avLst/>
          </a:prstGeom>
        </p:spPr>
      </p:pic>
      <p:pic>
        <p:nvPicPr>
          <p:cNvPr id="10" name="Picture 9"/>
          <p:cNvPicPr>
            <a:picLocks noChangeAspect="1"/>
          </p:cNvPicPr>
          <p:nvPr/>
        </p:nvPicPr>
        <p:blipFill>
          <a:blip r:embed="rId9" cstate="print"/>
          <a:stretch>
            <a:fillRect/>
          </a:stretch>
        </p:blipFill>
        <p:spPr>
          <a:xfrm>
            <a:off x="1633870" y="149742"/>
            <a:ext cx="719390" cy="719390"/>
          </a:xfrm>
          <a:prstGeom prst="rect">
            <a:avLst/>
          </a:prstGeom>
        </p:spPr>
      </p:pic>
      <p:pic>
        <p:nvPicPr>
          <p:cNvPr id="11" name="Picture 10"/>
          <p:cNvPicPr>
            <a:picLocks noChangeAspect="1"/>
          </p:cNvPicPr>
          <p:nvPr/>
        </p:nvPicPr>
        <p:blipFill>
          <a:blip r:embed="rId10" cstate="print"/>
          <a:stretch>
            <a:fillRect/>
          </a:stretch>
        </p:blipFill>
        <p:spPr>
          <a:xfrm>
            <a:off x="2626283" y="149742"/>
            <a:ext cx="2225233" cy="554784"/>
          </a:xfrm>
          <a:prstGeom prst="rect">
            <a:avLst/>
          </a:prstGeom>
        </p:spPr>
      </p:pic>
      <p:pic>
        <p:nvPicPr>
          <p:cNvPr id="12" name="Picture 11"/>
          <p:cNvPicPr>
            <a:picLocks noChangeAspect="1"/>
          </p:cNvPicPr>
          <p:nvPr/>
        </p:nvPicPr>
        <p:blipFill>
          <a:blip r:embed="rId11" cstate="print"/>
          <a:stretch>
            <a:fillRect/>
          </a:stretch>
        </p:blipFill>
        <p:spPr>
          <a:xfrm>
            <a:off x="5174632" y="79631"/>
            <a:ext cx="859611" cy="859611"/>
          </a:xfrm>
          <a:prstGeom prst="rect">
            <a:avLst/>
          </a:prstGeom>
        </p:spPr>
      </p:pic>
      <p:pic>
        <p:nvPicPr>
          <p:cNvPr id="13" name="Picture 12"/>
          <p:cNvPicPr>
            <a:picLocks noChangeAspect="1"/>
          </p:cNvPicPr>
          <p:nvPr/>
        </p:nvPicPr>
        <p:blipFill>
          <a:blip r:embed="rId12" cstate="print"/>
          <a:stretch>
            <a:fillRect/>
          </a:stretch>
        </p:blipFill>
        <p:spPr>
          <a:xfrm>
            <a:off x="6551788" y="104018"/>
            <a:ext cx="835224" cy="835224"/>
          </a:xfrm>
          <a:prstGeom prst="rect">
            <a:avLst/>
          </a:prstGeom>
        </p:spPr>
      </p:pic>
    </p:spTree>
    <p:extLst>
      <p:ext uri="{BB962C8B-B14F-4D97-AF65-F5344CB8AC3E}">
        <p14:creationId xmlns:p14="http://schemas.microsoft.com/office/powerpoint/2010/main" xmlns="" val="360265905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155" y="1362608"/>
            <a:ext cx="7776000" cy="617928"/>
          </a:xfrm>
        </p:spPr>
        <p:txBody>
          <a:bodyPr/>
          <a:lstStyle/>
          <a:p>
            <a:pPr algn="ctr"/>
            <a:r>
              <a:rPr lang="ro-RO" b="1" dirty="0">
                <a:solidFill>
                  <a:schemeClr val="accent6">
                    <a:lumMod val="25000"/>
                  </a:schemeClr>
                </a:solidFill>
                <a:latin typeface="Times New Roman" panose="02020603050405020304" pitchFamily="18" charset="0"/>
                <a:cs typeface="Times New Roman" panose="02020603050405020304" pitchFamily="18" charset="0"/>
              </a:rPr>
              <a:t>Criteriile de atribuire a contractului de achiziții publice</a:t>
            </a:r>
            <a:endParaRPr lang="it-IT"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286603" y="1801504"/>
            <a:ext cx="8666328" cy="4585648"/>
          </a:xfrm>
        </p:spPr>
        <p:txBody>
          <a:bodyPr/>
          <a:lstStyle/>
          <a:p>
            <a:pPr lvl="0" algn="ctr"/>
            <a:r>
              <a:rPr lang="ro-RO" dirty="0">
                <a:latin typeface="Times New Roman" panose="02020603050405020304" pitchFamily="18" charset="0"/>
                <a:cs typeface="Times New Roman" panose="02020603050405020304" pitchFamily="18" charset="0"/>
              </a:rPr>
              <a:t>O</a:t>
            </a:r>
            <a:r>
              <a:rPr lang="it-IT" dirty="0">
                <a:latin typeface="Times New Roman" panose="02020603050405020304" pitchFamily="18" charset="0"/>
                <a:cs typeface="Times New Roman" panose="02020603050405020304" pitchFamily="18" charset="0"/>
              </a:rPr>
              <a:t>ferta cea mai avantajoasă din punct de vedere </a:t>
            </a:r>
            <a:r>
              <a:rPr lang="it-IT" dirty="0" smtClean="0">
                <a:latin typeface="Times New Roman" panose="02020603050405020304" pitchFamily="18" charset="0"/>
                <a:cs typeface="Times New Roman" panose="02020603050405020304" pitchFamily="18" charset="0"/>
              </a:rPr>
              <a:t>tehnico-economic</a:t>
            </a:r>
            <a:endParaRPr lang="ro-RO" dirty="0">
              <a:latin typeface="Times New Roman" panose="02020603050405020304" pitchFamily="18" charset="0"/>
              <a:cs typeface="Times New Roman" panose="02020603050405020304" pitchFamily="18" charset="0"/>
            </a:endParaRPr>
          </a:p>
          <a:p>
            <a:endParaRPr lang="ro-RO" dirty="0"/>
          </a:p>
        </p:txBody>
      </p:sp>
      <p:graphicFrame>
        <p:nvGraphicFramePr>
          <p:cNvPr id="6" name="Схема 5"/>
          <p:cNvGraphicFramePr/>
          <p:nvPr>
            <p:extLst>
              <p:ext uri="{D42A27DB-BD31-4B8C-83A1-F6EECF244321}">
                <p14:modId xmlns:p14="http://schemas.microsoft.com/office/powerpoint/2010/main" xmlns="" val="2965606469"/>
              </p:ext>
            </p:extLst>
          </p:nvPr>
        </p:nvGraphicFramePr>
        <p:xfrm>
          <a:off x="1337481" y="2347415"/>
          <a:ext cx="6701050" cy="4039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cstate="print"/>
          <a:stretch>
            <a:fillRect/>
          </a:stretch>
        </p:blipFill>
        <p:spPr>
          <a:xfrm>
            <a:off x="0" y="9798"/>
            <a:ext cx="1633870" cy="1255885"/>
          </a:xfrm>
          <a:prstGeom prst="rect">
            <a:avLst/>
          </a:prstGeom>
        </p:spPr>
      </p:pic>
      <p:pic>
        <p:nvPicPr>
          <p:cNvPr id="8" name="Picture 7"/>
          <p:cNvPicPr>
            <a:picLocks noChangeAspect="1"/>
          </p:cNvPicPr>
          <p:nvPr/>
        </p:nvPicPr>
        <p:blipFill>
          <a:blip r:embed="rId8" cstate="print"/>
          <a:stretch>
            <a:fillRect/>
          </a:stretch>
        </p:blipFill>
        <p:spPr>
          <a:xfrm>
            <a:off x="1739269" y="186599"/>
            <a:ext cx="719390" cy="719390"/>
          </a:xfrm>
          <a:prstGeom prst="rect">
            <a:avLst/>
          </a:prstGeom>
        </p:spPr>
      </p:pic>
      <p:pic>
        <p:nvPicPr>
          <p:cNvPr id="9" name="Picture 8"/>
          <p:cNvPicPr>
            <a:picLocks noChangeAspect="1"/>
          </p:cNvPicPr>
          <p:nvPr/>
        </p:nvPicPr>
        <p:blipFill>
          <a:blip r:embed="rId9" cstate="print"/>
          <a:stretch>
            <a:fillRect/>
          </a:stretch>
        </p:blipFill>
        <p:spPr>
          <a:xfrm>
            <a:off x="2742410" y="186599"/>
            <a:ext cx="2225233" cy="554784"/>
          </a:xfrm>
          <a:prstGeom prst="rect">
            <a:avLst/>
          </a:prstGeom>
        </p:spPr>
      </p:pic>
      <p:pic>
        <p:nvPicPr>
          <p:cNvPr id="10" name="Picture 9"/>
          <p:cNvPicPr>
            <a:picLocks noChangeAspect="1"/>
          </p:cNvPicPr>
          <p:nvPr/>
        </p:nvPicPr>
        <p:blipFill>
          <a:blip r:embed="rId10" cstate="print"/>
          <a:stretch>
            <a:fillRect/>
          </a:stretch>
        </p:blipFill>
        <p:spPr>
          <a:xfrm>
            <a:off x="5421614" y="116488"/>
            <a:ext cx="859611" cy="859611"/>
          </a:xfrm>
          <a:prstGeom prst="rect">
            <a:avLst/>
          </a:prstGeom>
        </p:spPr>
      </p:pic>
      <p:pic>
        <p:nvPicPr>
          <p:cNvPr id="11" name="Picture 10"/>
          <p:cNvPicPr>
            <a:picLocks noChangeAspect="1"/>
          </p:cNvPicPr>
          <p:nvPr/>
        </p:nvPicPr>
        <p:blipFill>
          <a:blip r:embed="rId11" cstate="print"/>
          <a:stretch>
            <a:fillRect/>
          </a:stretch>
        </p:blipFill>
        <p:spPr>
          <a:xfrm>
            <a:off x="6735196" y="34153"/>
            <a:ext cx="835224" cy="835224"/>
          </a:xfrm>
          <a:prstGeom prst="rect">
            <a:avLst/>
          </a:prstGeom>
        </p:spPr>
      </p:pic>
      <p:sp>
        <p:nvSpPr>
          <p:cNvPr id="12" name="TextBox 11"/>
          <p:cNvSpPr txBox="1"/>
          <p:nvPr/>
        </p:nvSpPr>
        <p:spPr>
          <a:xfrm>
            <a:off x="0" y="769041"/>
            <a:ext cx="9377054" cy="1477328"/>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313069701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01314"/>
            <a:ext cx="9144000" cy="617928"/>
          </a:xfrm>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Garanția pentru ofertă. Garanția de bună execuție</a:t>
            </a:r>
            <a:endParaRPr lang="ro-RO"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6" name="Table 4"/>
          <p:cNvGraphicFramePr>
            <a:graphicFrameLocks noGrp="1"/>
          </p:cNvGraphicFramePr>
          <p:nvPr>
            <p:extLst>
              <p:ext uri="{D42A27DB-BD31-4B8C-83A1-F6EECF244321}">
                <p14:modId xmlns:p14="http://schemas.microsoft.com/office/powerpoint/2010/main" xmlns="" val="2977161924"/>
              </p:ext>
            </p:extLst>
          </p:nvPr>
        </p:nvGraphicFramePr>
        <p:xfrm>
          <a:off x="170597" y="2003622"/>
          <a:ext cx="8802806" cy="4462242"/>
        </p:xfrm>
        <a:graphic>
          <a:graphicData uri="http://schemas.openxmlformats.org/drawingml/2006/table">
            <a:tbl>
              <a:tblPr firstRow="1" bandRow="1">
                <a:tableStyleId>{5C22544A-7EE6-4342-B048-85BDC9FD1C3A}</a:tableStyleId>
              </a:tblPr>
              <a:tblGrid>
                <a:gridCol w="4401403"/>
                <a:gridCol w="4401403"/>
              </a:tblGrid>
              <a:tr h="530322">
                <a:tc>
                  <a:txBody>
                    <a:bodyPr/>
                    <a:lstStyle/>
                    <a:p>
                      <a:pPr algn="ctr">
                        <a:buFont typeface="Wingdings" pitchFamily="2" charset="2"/>
                        <a:buNone/>
                      </a:pPr>
                      <a:r>
                        <a:rPr lang="ro-RO" sz="1800" dirty="0" smtClean="0">
                          <a:latin typeface="Times New Roman" panose="02020603050405020304" pitchFamily="18" charset="0"/>
                          <a:cs typeface="Times New Roman" panose="02020603050405020304" pitchFamily="18" charset="0"/>
                        </a:rPr>
                        <a:t>Garanția pentru ofertă</a:t>
                      </a:r>
                      <a:endParaRPr lang="ro-RO" sz="1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r>
                        <a:rPr lang="ro-RO" sz="1800" dirty="0" smtClean="0">
                          <a:latin typeface="Times New Roman" panose="02020603050405020304" pitchFamily="18" charset="0"/>
                          <a:cs typeface="Times New Roman" panose="02020603050405020304" pitchFamily="18" charset="0"/>
                        </a:rPr>
                        <a:t>Garanția de bună execuție</a:t>
                      </a:r>
                      <a:endParaRPr lang="ro-RO" sz="1800"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r>
              <a:tr h="3860901">
                <a:tc>
                  <a:txBody>
                    <a:bodyPr/>
                    <a:lstStyle/>
                    <a:p>
                      <a:pPr algn="l">
                        <a:buFont typeface="Wingdings" pitchFamily="2" charset="2"/>
                        <a:buChar char="Ø"/>
                      </a:pPr>
                      <a:r>
                        <a:rPr lang="ro-RO" sz="1600" dirty="0" smtClean="0">
                          <a:solidFill>
                            <a:schemeClr val="tx1"/>
                          </a:solidFill>
                          <a:latin typeface="Times New Roman" panose="02020603050405020304" pitchFamily="18" charset="0"/>
                          <a:cs typeface="Times New Roman" panose="02020603050405020304" pitchFamily="18" charset="0"/>
                        </a:rPr>
                        <a:t> </a:t>
                      </a:r>
                      <a:r>
                        <a:rPr lang="ro-RO" sz="1800" dirty="0" smtClean="0">
                          <a:solidFill>
                            <a:schemeClr val="tx1"/>
                          </a:solidFill>
                          <a:latin typeface="Times New Roman" panose="02020603050405020304" pitchFamily="18" charset="0"/>
                          <a:cs typeface="Times New Roman" panose="02020603050405020304" pitchFamily="18" charset="0"/>
                        </a:rPr>
                        <a:t>Pînă la </a:t>
                      </a:r>
                      <a:r>
                        <a:rPr lang="ro-RO" sz="1800" b="1" dirty="0" smtClean="0">
                          <a:solidFill>
                            <a:schemeClr val="tx1"/>
                          </a:solidFill>
                          <a:latin typeface="Times New Roman" panose="02020603050405020304" pitchFamily="18" charset="0"/>
                          <a:cs typeface="Times New Roman" panose="02020603050405020304" pitchFamily="18" charset="0"/>
                        </a:rPr>
                        <a:t>2 % </a:t>
                      </a:r>
                      <a:r>
                        <a:rPr lang="ro-RO" sz="1800" dirty="0" smtClean="0">
                          <a:solidFill>
                            <a:schemeClr val="tx1"/>
                          </a:solidFill>
                          <a:latin typeface="Times New Roman" panose="02020603050405020304" pitchFamily="18" charset="0"/>
                          <a:cs typeface="Times New Roman" panose="02020603050405020304" pitchFamily="18" charset="0"/>
                        </a:rPr>
                        <a:t>din valoarea ofertei fără T.V.A.;</a:t>
                      </a:r>
                    </a:p>
                    <a:p>
                      <a:pPr algn="l">
                        <a:buFont typeface="Wingdings" pitchFamily="2" charset="2"/>
                        <a:buChar char="Ø"/>
                      </a:pPr>
                      <a:r>
                        <a:rPr lang="ro-RO" sz="1800" dirty="0" smtClean="0">
                          <a:solidFill>
                            <a:schemeClr val="tx1"/>
                          </a:solidFill>
                          <a:latin typeface="Times New Roman" panose="02020603050405020304" pitchFamily="18" charset="0"/>
                          <a:cs typeface="Times New Roman" panose="02020603050405020304" pitchFamily="18" charset="0"/>
                        </a:rPr>
                        <a:t> Garanția emisă de bancă se va prezenta în original;</a:t>
                      </a:r>
                    </a:p>
                    <a:p>
                      <a:pPr algn="l">
                        <a:buFont typeface="Wingdings" pitchFamily="2" charset="2"/>
                        <a:buChar char="Ø"/>
                      </a:pPr>
                      <a:r>
                        <a:rPr lang="ro-RO" sz="1800" dirty="0" smtClean="0">
                          <a:solidFill>
                            <a:schemeClr val="tx1"/>
                          </a:solidFill>
                          <a:latin typeface="Times New Roman" panose="02020603050405020304" pitchFamily="18" charset="0"/>
                          <a:cs typeface="Times New Roman" panose="02020603050405020304" pitchFamily="18" charset="0"/>
                        </a:rPr>
                        <a:t>La momentul returnării se va păstra o copie cu mențiunea că originalul a fost restituit,  precum și data, semnătura, ștampila ofertantului;</a:t>
                      </a:r>
                    </a:p>
                    <a:p>
                      <a:pPr algn="l">
                        <a:buFont typeface="Wingdings" pitchFamily="2" charset="2"/>
                        <a:buChar char="Ø"/>
                      </a:pPr>
                      <a:r>
                        <a:rPr lang="ro-RO" sz="1800" dirty="0" smtClean="0">
                          <a:solidFill>
                            <a:schemeClr val="tx1"/>
                          </a:solidFill>
                          <a:latin typeface="Times New Roman" panose="02020603050405020304" pitchFamily="18" charset="0"/>
                          <a:cs typeface="Times New Roman" panose="02020603050405020304" pitchFamily="18" charset="0"/>
                        </a:rPr>
                        <a:t>Perioada de valabilitate a garanției va fi cel puțin egală cu perioada de valabilitate a ofertei.</a:t>
                      </a:r>
                    </a:p>
                    <a:p>
                      <a:pPr algn="l">
                        <a:buFont typeface="Wingdings" pitchFamily="2" charset="2"/>
                        <a:buChar char="Ø"/>
                      </a:pPr>
                      <a:r>
                        <a:rPr lang="ro-RO" sz="1800" dirty="0" smtClean="0">
                          <a:solidFill>
                            <a:schemeClr val="tx1"/>
                          </a:solidFill>
                          <a:latin typeface="Times New Roman" panose="02020603050405020304" pitchFamily="18" charset="0"/>
                          <a:cs typeface="Times New Roman" panose="02020603050405020304" pitchFamily="18" charset="0"/>
                        </a:rPr>
                        <a:t>Se va prelungi dacă se prelungește perioada de valabilitate a ofertelor;</a:t>
                      </a:r>
                    </a:p>
                    <a:p>
                      <a:pPr algn="l">
                        <a:buFont typeface="Wingdings" pitchFamily="2" charset="2"/>
                        <a:buChar char="Ø"/>
                      </a:pPr>
                      <a:r>
                        <a:rPr lang="ro-RO" sz="1800" dirty="0" smtClean="0">
                          <a:solidFill>
                            <a:schemeClr val="tx1"/>
                          </a:solidFill>
                          <a:latin typeface="Times New Roman" panose="02020603050405020304" pitchFamily="18" charset="0"/>
                          <a:cs typeface="Times New Roman" panose="02020603050405020304" pitchFamily="18" charset="0"/>
                        </a:rPr>
                        <a:t>Se returnează</a:t>
                      </a:r>
                      <a:r>
                        <a:rPr lang="ro-RO" sz="1800" baseline="0" dirty="0" smtClean="0">
                          <a:solidFill>
                            <a:schemeClr val="tx1"/>
                          </a:solidFill>
                          <a:latin typeface="Times New Roman" panose="02020603050405020304" pitchFamily="18" charset="0"/>
                          <a:cs typeface="Times New Roman" panose="02020603050405020304" pitchFamily="18" charset="0"/>
                        </a:rPr>
                        <a:t> d</a:t>
                      </a:r>
                      <a:r>
                        <a:rPr lang="ro-RO" sz="1800" dirty="0" smtClean="0">
                          <a:solidFill>
                            <a:schemeClr val="tx1"/>
                          </a:solidFill>
                          <a:latin typeface="Times New Roman" panose="02020603050405020304" pitchFamily="18" charset="0"/>
                          <a:cs typeface="Times New Roman" panose="02020603050405020304" pitchFamily="18" charset="0"/>
                        </a:rPr>
                        <a:t>upă semnarea contractului</a:t>
                      </a:r>
                      <a:r>
                        <a:rPr lang="en-US" sz="1800" dirty="0" smtClean="0">
                          <a:solidFill>
                            <a:schemeClr val="tx1"/>
                          </a:solidFill>
                          <a:latin typeface="Times New Roman" panose="02020603050405020304" pitchFamily="18" charset="0"/>
                          <a:cs typeface="Times New Roman" panose="02020603050405020304" pitchFamily="18" charset="0"/>
                        </a:rPr>
                        <a:t>.</a:t>
                      </a:r>
                      <a:endParaRPr lang="ro-RO" sz="1800" dirty="0" smtClean="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Font typeface="Wingdings" pitchFamily="2" charset="2"/>
                        <a:buChar char="Ø"/>
                      </a:pPr>
                      <a:r>
                        <a:rPr lang="ro-RO" sz="1800" dirty="0" smtClean="0">
                          <a:latin typeface="Times New Roman" panose="02020603050405020304" pitchFamily="18" charset="0"/>
                          <a:cs typeface="Times New Roman" panose="02020603050405020304" pitchFamily="18" charset="0"/>
                        </a:rPr>
                        <a:t>Pînă la </a:t>
                      </a:r>
                      <a:r>
                        <a:rPr lang="ro-RO" sz="1800" b="1" dirty="0" smtClean="0">
                          <a:latin typeface="Times New Roman" panose="02020603050405020304" pitchFamily="18" charset="0"/>
                          <a:cs typeface="Times New Roman" panose="02020603050405020304" pitchFamily="18" charset="0"/>
                        </a:rPr>
                        <a:t>15% </a:t>
                      </a:r>
                      <a:r>
                        <a:rPr lang="ro-RO" sz="1800" dirty="0" smtClean="0">
                          <a:latin typeface="Times New Roman" panose="02020603050405020304" pitchFamily="18" charset="0"/>
                          <a:cs typeface="Times New Roman" panose="02020603050405020304" pitchFamily="18" charset="0"/>
                        </a:rPr>
                        <a:t>din valoarea contractului;</a:t>
                      </a:r>
                    </a:p>
                    <a:p>
                      <a:pPr>
                        <a:buFont typeface="Wingdings" pitchFamily="2" charset="2"/>
                        <a:buChar char="Ø"/>
                      </a:pPr>
                      <a:r>
                        <a:rPr lang="ro-RO" sz="1800" dirty="0" smtClean="0">
                          <a:latin typeface="Times New Roman" panose="02020603050405020304" pitchFamily="18" charset="0"/>
                          <a:cs typeface="Times New Roman" panose="02020603050405020304" pitchFamily="18" charset="0"/>
                        </a:rPr>
                        <a:t>Se depune la momentul încheierii contractului;</a:t>
                      </a:r>
                    </a:p>
                    <a:p>
                      <a:pPr>
                        <a:buFont typeface="Wingdings" pitchFamily="2" charset="2"/>
                        <a:buChar char="Ø"/>
                      </a:pPr>
                      <a:r>
                        <a:rPr lang="ro-RO" sz="1800" dirty="0" smtClean="0">
                          <a:latin typeface="Times New Roman" panose="02020603050405020304" pitchFamily="18" charset="0"/>
                          <a:cs typeface="Times New Roman" panose="02020603050405020304" pitchFamily="18" charset="0"/>
                        </a:rPr>
                        <a:t>Dacă nu a fost depusă,</a:t>
                      </a:r>
                      <a:r>
                        <a:rPr lang="ro-RO" sz="1800" baseline="0" dirty="0" smtClean="0">
                          <a:latin typeface="Times New Roman" panose="02020603050405020304" pitchFamily="18" charset="0"/>
                          <a:cs typeface="Times New Roman" panose="02020603050405020304" pitchFamily="18" charset="0"/>
                        </a:rPr>
                        <a:t> oferta se va respinge fiind reținută garanția pentru ofertă</a:t>
                      </a:r>
                      <a:r>
                        <a:rPr lang="en-US" sz="1800" baseline="0" dirty="0" smtClean="0">
                          <a:latin typeface="Times New Roman" panose="02020603050405020304" pitchFamily="18" charset="0"/>
                          <a:cs typeface="Times New Roman" panose="02020603050405020304" pitchFamily="18" charset="0"/>
                        </a:rPr>
                        <a:t> </a:t>
                      </a:r>
                      <a:r>
                        <a:rPr lang="ro-RO" sz="1800" baseline="0" dirty="0" smtClean="0">
                          <a:latin typeface="Times New Roman" panose="02020603050405020304" pitchFamily="18" charset="0"/>
                          <a:cs typeface="Times New Roman" panose="02020603050405020304" pitchFamily="18" charset="0"/>
                        </a:rPr>
                        <a:t>și se va selecta altă</a:t>
                      </a:r>
                      <a:r>
                        <a:rPr lang="en-US" sz="1800" baseline="0" dirty="0" smtClean="0">
                          <a:latin typeface="Times New Roman" panose="02020603050405020304" pitchFamily="18" charset="0"/>
                          <a:cs typeface="Times New Roman" panose="02020603050405020304" pitchFamily="18" charset="0"/>
                        </a:rPr>
                        <a:t> </a:t>
                      </a:r>
                      <a:r>
                        <a:rPr lang="en-US" sz="1800" baseline="0" dirty="0" err="1" smtClean="0">
                          <a:latin typeface="Times New Roman" panose="02020603050405020304" pitchFamily="18" charset="0"/>
                          <a:cs typeface="Times New Roman" panose="02020603050405020304" pitchFamily="18" charset="0"/>
                        </a:rPr>
                        <a:t>ofert</a:t>
                      </a:r>
                      <a:r>
                        <a:rPr lang="ro-RO" sz="1800" baseline="0" dirty="0" smtClean="0">
                          <a:latin typeface="Times New Roman" panose="02020603050405020304" pitchFamily="18" charset="0"/>
                          <a:cs typeface="Times New Roman" panose="02020603050405020304" pitchFamily="18" charset="0"/>
                        </a:rPr>
                        <a:t>ă sau procedura de achiziție se va anula;</a:t>
                      </a:r>
                      <a:endParaRPr lang="ro-RO" sz="1800" dirty="0" smtClean="0">
                        <a:latin typeface="Times New Roman" panose="02020603050405020304" pitchFamily="18" charset="0"/>
                        <a:cs typeface="Times New Roman" panose="02020603050405020304" pitchFamily="18" charset="0"/>
                      </a:endParaRPr>
                    </a:p>
                    <a:p>
                      <a:pPr>
                        <a:buFont typeface="Wingdings" pitchFamily="2" charset="2"/>
                        <a:buChar char="Ø"/>
                      </a:pPr>
                      <a:r>
                        <a:rPr lang="ro-RO" sz="1800" dirty="0" smtClean="0">
                          <a:latin typeface="Times New Roman" panose="02020603050405020304" pitchFamily="18" charset="0"/>
                          <a:cs typeface="Times New Roman" panose="02020603050405020304" pitchFamily="18" charset="0"/>
                        </a:rPr>
                        <a:t>Se specifică în contract;</a:t>
                      </a:r>
                    </a:p>
                    <a:p>
                      <a:pPr>
                        <a:buFont typeface="Wingdings" pitchFamily="2" charset="2"/>
                        <a:buChar char="Ø"/>
                      </a:pPr>
                      <a:r>
                        <a:rPr lang="ro-RO" sz="1800" dirty="0" smtClean="0">
                          <a:latin typeface="Times New Roman" panose="02020603050405020304" pitchFamily="18" charset="0"/>
                          <a:cs typeface="Times New Roman" panose="02020603050405020304" pitchFamily="18" charset="0"/>
                        </a:rPr>
                        <a:t>Se returnează la momentul executării</a:t>
                      </a:r>
                      <a:r>
                        <a:rPr lang="ro-RO" sz="1800" baseline="0" dirty="0" smtClean="0">
                          <a:latin typeface="Times New Roman" panose="02020603050405020304" pitchFamily="18" charset="0"/>
                          <a:cs typeface="Times New Roman" panose="02020603050405020304" pitchFamily="18" charset="0"/>
                        </a:rPr>
                        <a:t> integrale a contractului;</a:t>
                      </a:r>
                    </a:p>
                    <a:p>
                      <a:pPr>
                        <a:buFont typeface="Wingdings" pitchFamily="2" charset="2"/>
                        <a:buChar char="Ø"/>
                      </a:pPr>
                      <a:r>
                        <a:rPr lang="ro-RO" sz="1800" baseline="0" dirty="0" smtClean="0">
                          <a:latin typeface="Times New Roman" panose="02020603050405020304" pitchFamily="18" charset="0"/>
                          <a:cs typeface="Times New Roman" panose="02020603050405020304" pitchFamily="18" charset="0"/>
                        </a:rPr>
                        <a:t>Se reține în cazul neexecutării clauzelor contractuale, refuzului de a executa contractul sau în cazul unui prejudiciu cauzat</a:t>
                      </a:r>
                      <a:r>
                        <a:rPr lang="ro-RO" sz="1600" baseline="0" dirty="0" smtClean="0">
                          <a:latin typeface="Times New Roman" panose="02020603050405020304" pitchFamily="18" charset="0"/>
                          <a:cs typeface="Times New Roman" panose="02020603050405020304" pitchFamily="18" charset="0"/>
                        </a:rPr>
                        <a:t>.</a:t>
                      </a:r>
                    </a:p>
                    <a:p>
                      <a:pPr>
                        <a:buFont typeface="Wingdings" pitchFamily="2" charset="2"/>
                        <a:buNone/>
                      </a:pPr>
                      <a:endParaRPr lang="ro-RO"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5" name="Picture 4"/>
          <p:cNvPicPr>
            <a:picLocks noChangeAspect="1"/>
          </p:cNvPicPr>
          <p:nvPr/>
        </p:nvPicPr>
        <p:blipFill>
          <a:blip r:embed="rId3" cstate="print"/>
          <a:stretch>
            <a:fillRect/>
          </a:stretch>
        </p:blipFill>
        <p:spPr>
          <a:xfrm>
            <a:off x="83128" y="0"/>
            <a:ext cx="1633870" cy="1255885"/>
          </a:xfrm>
          <a:prstGeom prst="rect">
            <a:avLst/>
          </a:prstGeom>
        </p:spPr>
      </p:pic>
      <p:pic>
        <p:nvPicPr>
          <p:cNvPr id="7" name="Picture 6"/>
          <p:cNvPicPr>
            <a:picLocks noChangeAspect="1"/>
          </p:cNvPicPr>
          <p:nvPr/>
        </p:nvPicPr>
        <p:blipFill>
          <a:blip r:embed="rId4" cstate="print"/>
          <a:stretch>
            <a:fillRect/>
          </a:stretch>
        </p:blipFill>
        <p:spPr>
          <a:xfrm>
            <a:off x="1812005" y="128678"/>
            <a:ext cx="719390" cy="719390"/>
          </a:xfrm>
          <a:prstGeom prst="rect">
            <a:avLst/>
          </a:prstGeom>
        </p:spPr>
      </p:pic>
      <p:pic>
        <p:nvPicPr>
          <p:cNvPr id="8" name="Picture 7"/>
          <p:cNvPicPr>
            <a:picLocks noChangeAspect="1"/>
          </p:cNvPicPr>
          <p:nvPr/>
        </p:nvPicPr>
        <p:blipFill>
          <a:blip r:embed="rId5" cstate="print"/>
          <a:stretch>
            <a:fillRect/>
          </a:stretch>
        </p:blipFill>
        <p:spPr>
          <a:xfrm>
            <a:off x="2742410" y="128678"/>
            <a:ext cx="2225233" cy="554784"/>
          </a:xfrm>
          <a:prstGeom prst="rect">
            <a:avLst/>
          </a:prstGeom>
        </p:spPr>
      </p:pic>
      <p:pic>
        <p:nvPicPr>
          <p:cNvPr id="9" name="Picture 8"/>
          <p:cNvPicPr>
            <a:picLocks noChangeAspect="1"/>
          </p:cNvPicPr>
          <p:nvPr/>
        </p:nvPicPr>
        <p:blipFill>
          <a:blip r:embed="rId6" cstate="print"/>
          <a:stretch>
            <a:fillRect/>
          </a:stretch>
        </p:blipFill>
        <p:spPr>
          <a:xfrm>
            <a:off x="5316367" y="128678"/>
            <a:ext cx="859611" cy="859611"/>
          </a:xfrm>
          <a:prstGeom prst="rect">
            <a:avLst/>
          </a:prstGeom>
        </p:spPr>
      </p:pic>
      <p:pic>
        <p:nvPicPr>
          <p:cNvPr id="10" name="Picture 9"/>
          <p:cNvPicPr>
            <a:picLocks noChangeAspect="1"/>
          </p:cNvPicPr>
          <p:nvPr/>
        </p:nvPicPr>
        <p:blipFill>
          <a:blip r:embed="rId7" cstate="print"/>
          <a:stretch>
            <a:fillRect/>
          </a:stretch>
        </p:blipFill>
        <p:spPr>
          <a:xfrm>
            <a:off x="6700161" y="128678"/>
            <a:ext cx="835224" cy="835224"/>
          </a:xfrm>
          <a:prstGeom prst="rect">
            <a:avLst/>
          </a:prstGeom>
        </p:spPr>
      </p:pic>
      <p:sp>
        <p:nvSpPr>
          <p:cNvPr id="13" name="TextBox 12"/>
          <p:cNvSpPr txBox="1"/>
          <p:nvPr/>
        </p:nvSpPr>
        <p:spPr>
          <a:xfrm>
            <a:off x="0" y="713940"/>
            <a:ext cx="9377054" cy="1615827"/>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422169637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155" y="1360370"/>
            <a:ext cx="7776000" cy="617928"/>
          </a:xfrm>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Documentația standard</a:t>
            </a:r>
            <a:endParaRPr lang="ro-RO"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6" name="Объект 5"/>
          <p:cNvGraphicFramePr>
            <a:graphicFrameLocks noGrp="1"/>
          </p:cNvGraphicFramePr>
          <p:nvPr>
            <p:ph idx="1"/>
            <p:extLst>
              <p:ext uri="{D42A27DB-BD31-4B8C-83A1-F6EECF244321}">
                <p14:modId xmlns:p14="http://schemas.microsoft.com/office/powerpoint/2010/main" xmlns="" val="3909194217"/>
              </p:ext>
            </p:extLst>
          </p:nvPr>
        </p:nvGraphicFramePr>
        <p:xfrm>
          <a:off x="218365" y="1828174"/>
          <a:ext cx="8761863" cy="3508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65752" y="5349894"/>
            <a:ext cx="8802806" cy="1477328"/>
          </a:xfrm>
          <a:prstGeom prst="rect">
            <a:avLst/>
          </a:prstGeom>
          <a:noFill/>
        </p:spPr>
        <p:txBody>
          <a:bodyPr wrap="square" rtlCol="0">
            <a:spAutoFit/>
          </a:bodyPr>
          <a:lstStyle/>
          <a:p>
            <a:r>
              <a:rPr lang="ro-RO" sz="1800" b="0" dirty="0">
                <a:solidFill>
                  <a:schemeClr val="tx1"/>
                </a:solidFill>
                <a:latin typeface="Times New Roman" panose="02020603050405020304" pitchFamily="18" charset="0"/>
                <a:cs typeface="Times New Roman" panose="02020603050405020304" pitchFamily="18" charset="0"/>
              </a:rPr>
              <a:t>DOCUMENTAŢIA STANDARD pentru realizarea achiziţiilor publice de bunuri și </a:t>
            </a:r>
            <a:r>
              <a:rPr lang="ro-RO" sz="1800" b="0" dirty="0" smtClean="0">
                <a:solidFill>
                  <a:schemeClr val="tx1"/>
                </a:solidFill>
                <a:latin typeface="Times New Roman" panose="02020603050405020304" pitchFamily="18" charset="0"/>
                <a:cs typeface="Times New Roman" panose="02020603050405020304" pitchFamily="18" charset="0"/>
              </a:rPr>
              <a:t>servicii aprabotă prin ordinul 71 din 24.05.2015 al Ministrului Finanțelor;</a:t>
            </a:r>
          </a:p>
          <a:p>
            <a:r>
              <a:rPr lang="ro-RO" sz="1800" b="0" dirty="0">
                <a:solidFill>
                  <a:schemeClr val="tx1"/>
                </a:solidFill>
                <a:latin typeface="Times New Roman" panose="02020603050405020304" pitchFamily="18" charset="0"/>
                <a:cs typeface="Times New Roman" panose="02020603050405020304" pitchFamily="18" charset="0"/>
              </a:rPr>
              <a:t>DOCUMENTAŢIA STANDARD pentru realizarea achiziţiilor publice de </a:t>
            </a:r>
            <a:r>
              <a:rPr lang="ro-RO" sz="1800" b="0" dirty="0" smtClean="0">
                <a:solidFill>
                  <a:schemeClr val="tx1"/>
                </a:solidFill>
                <a:latin typeface="Times New Roman" panose="02020603050405020304" pitchFamily="18" charset="0"/>
                <a:cs typeface="Times New Roman" panose="02020603050405020304" pitchFamily="18" charset="0"/>
              </a:rPr>
              <a:t>lucrări aprabotă </a:t>
            </a:r>
            <a:r>
              <a:rPr lang="ro-RO" sz="1800" b="0" dirty="0">
                <a:solidFill>
                  <a:schemeClr val="tx1"/>
                </a:solidFill>
                <a:latin typeface="Times New Roman" panose="02020603050405020304" pitchFamily="18" charset="0"/>
                <a:cs typeface="Times New Roman" panose="02020603050405020304" pitchFamily="18" charset="0"/>
              </a:rPr>
              <a:t>prin ordinul </a:t>
            </a:r>
            <a:r>
              <a:rPr lang="ro-RO" sz="1800" b="0" dirty="0" smtClean="0">
                <a:solidFill>
                  <a:schemeClr val="tx1"/>
                </a:solidFill>
                <a:latin typeface="Times New Roman" panose="02020603050405020304" pitchFamily="18" charset="0"/>
                <a:cs typeface="Times New Roman" panose="02020603050405020304" pitchFamily="18" charset="0"/>
              </a:rPr>
              <a:t>72 </a:t>
            </a:r>
            <a:r>
              <a:rPr lang="ro-RO" sz="1800" b="0" dirty="0">
                <a:solidFill>
                  <a:schemeClr val="tx1"/>
                </a:solidFill>
                <a:latin typeface="Times New Roman" panose="02020603050405020304" pitchFamily="18" charset="0"/>
                <a:cs typeface="Times New Roman" panose="02020603050405020304" pitchFamily="18" charset="0"/>
              </a:rPr>
              <a:t>din 24.05.2015 al Ministrului Finanțelor;</a:t>
            </a:r>
          </a:p>
          <a:p>
            <a:endParaRPr lang="ro-RO" sz="1800" b="0"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7" cstate="print"/>
          <a:stretch>
            <a:fillRect/>
          </a:stretch>
        </p:blipFill>
        <p:spPr>
          <a:xfrm>
            <a:off x="0" y="0"/>
            <a:ext cx="1633870" cy="1255885"/>
          </a:xfrm>
          <a:prstGeom prst="rect">
            <a:avLst/>
          </a:prstGeom>
        </p:spPr>
      </p:pic>
      <p:pic>
        <p:nvPicPr>
          <p:cNvPr id="8" name="Picture 7"/>
          <p:cNvPicPr>
            <a:picLocks noChangeAspect="1"/>
          </p:cNvPicPr>
          <p:nvPr/>
        </p:nvPicPr>
        <p:blipFill>
          <a:blip r:embed="rId8" cstate="print"/>
          <a:stretch>
            <a:fillRect/>
          </a:stretch>
        </p:blipFill>
        <p:spPr>
          <a:xfrm>
            <a:off x="1633870" y="107730"/>
            <a:ext cx="719390" cy="719390"/>
          </a:xfrm>
          <a:prstGeom prst="rect">
            <a:avLst/>
          </a:prstGeom>
        </p:spPr>
      </p:pic>
      <p:pic>
        <p:nvPicPr>
          <p:cNvPr id="9" name="Picture 8"/>
          <p:cNvPicPr>
            <a:picLocks noChangeAspect="1"/>
          </p:cNvPicPr>
          <p:nvPr/>
        </p:nvPicPr>
        <p:blipFill>
          <a:blip r:embed="rId9" cstate="print"/>
          <a:stretch>
            <a:fillRect/>
          </a:stretch>
        </p:blipFill>
        <p:spPr>
          <a:xfrm>
            <a:off x="2617719" y="190033"/>
            <a:ext cx="2225233" cy="554784"/>
          </a:xfrm>
          <a:prstGeom prst="rect">
            <a:avLst/>
          </a:prstGeom>
        </p:spPr>
      </p:pic>
      <p:pic>
        <p:nvPicPr>
          <p:cNvPr id="10" name="Picture 9"/>
          <p:cNvPicPr>
            <a:picLocks noChangeAspect="1"/>
          </p:cNvPicPr>
          <p:nvPr/>
        </p:nvPicPr>
        <p:blipFill>
          <a:blip r:embed="rId10" cstate="print"/>
          <a:stretch>
            <a:fillRect/>
          </a:stretch>
        </p:blipFill>
        <p:spPr>
          <a:xfrm>
            <a:off x="5421614" y="55292"/>
            <a:ext cx="859611" cy="859611"/>
          </a:xfrm>
          <a:prstGeom prst="rect">
            <a:avLst/>
          </a:prstGeom>
        </p:spPr>
      </p:pic>
      <p:pic>
        <p:nvPicPr>
          <p:cNvPr id="11" name="Picture 10"/>
          <p:cNvPicPr>
            <a:picLocks noChangeAspect="1"/>
          </p:cNvPicPr>
          <p:nvPr/>
        </p:nvPicPr>
        <p:blipFill>
          <a:blip r:embed="rId11" cstate="print"/>
          <a:stretch>
            <a:fillRect/>
          </a:stretch>
        </p:blipFill>
        <p:spPr>
          <a:xfrm>
            <a:off x="6585861" y="55292"/>
            <a:ext cx="835224" cy="835224"/>
          </a:xfrm>
          <a:prstGeom prst="rect">
            <a:avLst/>
          </a:prstGeom>
        </p:spPr>
      </p:pic>
      <p:sp>
        <p:nvSpPr>
          <p:cNvPr id="12" name="TextBox 11"/>
          <p:cNvSpPr txBox="1"/>
          <p:nvPr/>
        </p:nvSpPr>
        <p:spPr>
          <a:xfrm>
            <a:off x="788" y="687002"/>
            <a:ext cx="9377054" cy="1754326"/>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35429380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Invitația/anunțul de participare</a:t>
            </a:r>
            <a:endParaRPr lang="ro-RO"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36478" y="2101128"/>
            <a:ext cx="8843749" cy="3816000"/>
          </a:xfrm>
        </p:spPr>
        <p:txBody>
          <a:bodyPr/>
          <a:lstStyle/>
          <a:p>
            <a:pPr indent="252000" algn="just">
              <a:spcBef>
                <a:spcPts val="0"/>
              </a:spcBef>
              <a:spcAft>
                <a:spcPts val="0"/>
              </a:spcAft>
              <a:buClrTx/>
              <a:buFont typeface="Wingdings" panose="05000000000000000000" pitchFamily="2" charset="2"/>
              <a:buChar char="v"/>
            </a:pPr>
            <a:r>
              <a:rPr lang="it-IT" sz="1900" dirty="0" smtClean="0">
                <a:solidFill>
                  <a:schemeClr val="tx1"/>
                </a:solidFill>
                <a:latin typeface="Times New Roman" panose="02020603050405020304" pitchFamily="18" charset="0"/>
                <a:cs typeface="Times New Roman" panose="02020603050405020304" pitchFamily="18" charset="0"/>
              </a:rPr>
              <a:t>Invitația </a:t>
            </a:r>
            <a:r>
              <a:rPr lang="it-IT" sz="1900" dirty="0">
                <a:solidFill>
                  <a:schemeClr val="tx1"/>
                </a:solidFill>
                <a:latin typeface="Times New Roman" panose="02020603050405020304" pitchFamily="18" charset="0"/>
                <a:cs typeface="Times New Roman" panose="02020603050405020304" pitchFamily="18" charset="0"/>
              </a:rPr>
              <a:t>de participare (COPF) se transmite concomitent unui număr cît mai mare de operatori economici; </a:t>
            </a:r>
          </a:p>
          <a:p>
            <a:pPr indent="252000" algn="just">
              <a:spcBef>
                <a:spcPts val="0"/>
              </a:spcBef>
              <a:spcAft>
                <a:spcPts val="0"/>
              </a:spcAft>
              <a:buClrTx/>
              <a:buFont typeface="Wingdings" panose="05000000000000000000" pitchFamily="2" charset="2"/>
              <a:buChar char="v"/>
            </a:pPr>
            <a:r>
              <a:rPr lang="ro-RO" sz="1900" dirty="0" smtClean="0">
                <a:solidFill>
                  <a:schemeClr val="tx1"/>
                </a:solidFill>
                <a:latin typeface="Times New Roman" panose="02020603050405020304" pitchFamily="18" charset="0"/>
                <a:cs typeface="Times New Roman" panose="02020603050405020304" pitchFamily="18" charset="0"/>
              </a:rPr>
              <a:t>Anunțul </a:t>
            </a:r>
            <a:r>
              <a:rPr lang="ro-RO" sz="1900" dirty="0">
                <a:solidFill>
                  <a:schemeClr val="tx1"/>
                </a:solidFill>
                <a:latin typeface="Times New Roman" panose="02020603050405020304" pitchFamily="18" charset="0"/>
                <a:cs typeface="Times New Roman" panose="02020603050405020304" pitchFamily="18" charset="0"/>
              </a:rPr>
              <a:t>de participare se publică în B.A.P. și pe pagina web a Agenției Achiziții Publice; </a:t>
            </a:r>
            <a:endParaRPr lang="ro-RO" sz="1900" dirty="0" smtClean="0">
              <a:solidFill>
                <a:schemeClr val="tx1"/>
              </a:solidFill>
              <a:latin typeface="Times New Roman" panose="02020603050405020304" pitchFamily="18" charset="0"/>
              <a:cs typeface="Times New Roman" panose="02020603050405020304" pitchFamily="18" charset="0"/>
            </a:endParaRPr>
          </a:p>
          <a:p>
            <a:pPr indent="252000" algn="just">
              <a:spcBef>
                <a:spcPts val="0"/>
              </a:spcBef>
              <a:spcAft>
                <a:spcPts val="0"/>
              </a:spcAft>
              <a:buClrTx/>
              <a:buFont typeface="Wingdings" panose="05000000000000000000" pitchFamily="2" charset="2"/>
              <a:buChar char="v"/>
            </a:pPr>
            <a:r>
              <a:rPr lang="ro-RO" sz="1900" dirty="0">
                <a:solidFill>
                  <a:schemeClr val="tx1"/>
                </a:solidFill>
                <a:latin typeface="Times New Roman" panose="02020603050405020304" pitchFamily="18" charset="0"/>
                <a:cs typeface="Times New Roman" panose="02020603050405020304" pitchFamily="18" charset="0"/>
              </a:rPr>
              <a:t>Invitaţia/anunțul de participare pot fi transmise prin poştă, prin ridicare directă, prin fax, pe cale electronică, sau prin combinarea acestor mijloace, în toate cazurile acest fapt fiind înregistrat. </a:t>
            </a:r>
          </a:p>
          <a:p>
            <a:pPr indent="252000" algn="just">
              <a:spcBef>
                <a:spcPts val="0"/>
              </a:spcBef>
              <a:spcAft>
                <a:spcPts val="0"/>
              </a:spcAft>
              <a:buClrTx/>
              <a:buFont typeface="Wingdings" panose="05000000000000000000" pitchFamily="2" charset="2"/>
              <a:buChar char="v"/>
            </a:pPr>
            <a:r>
              <a:rPr lang="ro-RO" sz="1900" dirty="0">
                <a:solidFill>
                  <a:schemeClr val="tx1"/>
                </a:solidFill>
                <a:latin typeface="Times New Roman" panose="02020603050405020304" pitchFamily="18" charset="0"/>
                <a:cs typeface="Times New Roman" panose="02020603050405020304" pitchFamily="18" charset="0"/>
              </a:rPr>
              <a:t> Invitaţia/anunțul de participare, transmise operatorilor economici vor fi semnate, în mod obligatoriu, de preşedintele grupului de lucru, cu aplicarea ştampilei autorităţii contractante</a:t>
            </a:r>
            <a:r>
              <a:rPr lang="ro-RO" sz="1900" dirty="0" smtClean="0">
                <a:solidFill>
                  <a:schemeClr val="tx1"/>
                </a:solidFill>
                <a:latin typeface="Times New Roman" panose="02020603050405020304" pitchFamily="18" charset="0"/>
                <a:cs typeface="Times New Roman" panose="02020603050405020304" pitchFamily="18" charset="0"/>
              </a:rPr>
              <a:t>;</a:t>
            </a:r>
            <a:endParaRPr lang="ro-RO" sz="1900" dirty="0">
              <a:solidFill>
                <a:schemeClr val="tx1"/>
              </a:solidFill>
              <a:latin typeface="Times New Roman" panose="02020603050405020304" pitchFamily="18" charset="0"/>
              <a:cs typeface="Times New Roman" panose="02020603050405020304" pitchFamily="18" charset="0"/>
            </a:endParaRPr>
          </a:p>
          <a:p>
            <a:pPr indent="252000" algn="just">
              <a:spcBef>
                <a:spcPts val="0"/>
              </a:spcBef>
              <a:spcAft>
                <a:spcPts val="0"/>
              </a:spcAft>
              <a:buClrTx/>
              <a:buFont typeface="Wingdings" panose="05000000000000000000" pitchFamily="2" charset="2"/>
              <a:buChar char="v"/>
            </a:pPr>
            <a:r>
              <a:rPr lang="it-IT" sz="1900" dirty="0" smtClean="0">
                <a:solidFill>
                  <a:schemeClr val="tx1"/>
                </a:solidFill>
                <a:latin typeface="Times New Roman" panose="02020603050405020304" pitchFamily="18" charset="0"/>
                <a:cs typeface="Times New Roman" panose="02020603050405020304" pitchFamily="18" charset="0"/>
              </a:rPr>
              <a:t>Se </a:t>
            </a:r>
            <a:r>
              <a:rPr lang="it-IT" sz="1900" dirty="0">
                <a:solidFill>
                  <a:schemeClr val="tx1"/>
                </a:solidFill>
                <a:latin typeface="Times New Roman" panose="02020603050405020304" pitchFamily="18" charset="0"/>
                <a:cs typeface="Times New Roman" panose="02020603050405020304" pitchFamily="18" charset="0"/>
              </a:rPr>
              <a:t>utilizează formulare – standard </a:t>
            </a:r>
            <a:r>
              <a:rPr lang="ro-RO" sz="1900" dirty="0" smtClean="0">
                <a:solidFill>
                  <a:schemeClr val="tx1"/>
                </a:solidFill>
                <a:latin typeface="Times New Roman" panose="02020603050405020304" pitchFamily="18" charset="0"/>
                <a:cs typeface="Times New Roman" panose="02020603050405020304" pitchFamily="18" charset="0"/>
              </a:rPr>
              <a:t>publicate pe pagina web a Agenției de Achiziții Publice.</a:t>
            </a:r>
          </a:p>
          <a:p>
            <a:pPr indent="252000" algn="just">
              <a:spcBef>
                <a:spcPts val="0"/>
              </a:spcBef>
              <a:spcAft>
                <a:spcPts val="0"/>
              </a:spcAft>
              <a:buClrTx/>
              <a:buFont typeface="Wingdings" panose="05000000000000000000" pitchFamily="2" charset="2"/>
              <a:buChar char="v"/>
            </a:pPr>
            <a:r>
              <a:rPr lang="it-IT" sz="1900" dirty="0">
                <a:solidFill>
                  <a:schemeClr val="tx1"/>
                </a:solidFill>
                <a:latin typeface="Times New Roman" panose="02020603050405020304" pitchFamily="18" charset="0"/>
                <a:cs typeface="Times New Roman" panose="02020603050405020304" pitchFamily="18" charset="0"/>
              </a:rPr>
              <a:t>Autoritatea contractantă este responsabilă de stabilirea conform prevederilor legale, a perioadei cuprinse între data publicării anunțului de participare în B.A.P. sau data transmiterii invitației de participare și data limită de depunere a ofertelor.</a:t>
            </a:r>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33870" y="95151"/>
            <a:ext cx="719390" cy="719390"/>
          </a:xfrm>
          <a:prstGeom prst="rect">
            <a:avLst/>
          </a:prstGeom>
        </p:spPr>
      </p:pic>
      <p:pic>
        <p:nvPicPr>
          <p:cNvPr id="8" name="Picture 7"/>
          <p:cNvPicPr>
            <a:picLocks noChangeAspect="1"/>
          </p:cNvPicPr>
          <p:nvPr/>
        </p:nvPicPr>
        <p:blipFill>
          <a:blip r:embed="rId4" cstate="print"/>
          <a:stretch>
            <a:fillRect/>
          </a:stretch>
        </p:blipFill>
        <p:spPr>
          <a:xfrm>
            <a:off x="2740234" y="177454"/>
            <a:ext cx="2225233" cy="554784"/>
          </a:xfrm>
          <a:prstGeom prst="rect">
            <a:avLst/>
          </a:prstGeom>
        </p:spPr>
      </p:pic>
      <p:pic>
        <p:nvPicPr>
          <p:cNvPr id="10" name="Picture 9"/>
          <p:cNvPicPr>
            <a:picLocks noChangeAspect="1"/>
          </p:cNvPicPr>
          <p:nvPr/>
        </p:nvPicPr>
        <p:blipFill>
          <a:blip r:embed="rId5" cstate="print"/>
          <a:stretch>
            <a:fillRect/>
          </a:stretch>
        </p:blipFill>
        <p:spPr>
          <a:xfrm>
            <a:off x="5352441" y="95151"/>
            <a:ext cx="859611" cy="859611"/>
          </a:xfrm>
          <a:prstGeom prst="rect">
            <a:avLst/>
          </a:prstGeom>
        </p:spPr>
      </p:pic>
      <p:pic>
        <p:nvPicPr>
          <p:cNvPr id="11" name="Picture 10"/>
          <p:cNvPicPr>
            <a:picLocks noChangeAspect="1"/>
          </p:cNvPicPr>
          <p:nvPr/>
        </p:nvPicPr>
        <p:blipFill>
          <a:blip r:embed="rId6" cstate="print"/>
          <a:stretch>
            <a:fillRect/>
          </a:stretch>
        </p:blipFill>
        <p:spPr>
          <a:xfrm>
            <a:off x="6648206" y="37234"/>
            <a:ext cx="835224" cy="835224"/>
          </a:xfrm>
          <a:prstGeom prst="rect">
            <a:avLst/>
          </a:prstGeom>
        </p:spPr>
      </p:pic>
      <p:sp>
        <p:nvSpPr>
          <p:cNvPr id="12" name="TextBox 11"/>
          <p:cNvSpPr txBox="1"/>
          <p:nvPr/>
        </p:nvSpPr>
        <p:spPr>
          <a:xfrm>
            <a:off x="-130175" y="713371"/>
            <a:ext cx="9377054" cy="1892826"/>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26022333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Termene minime de primire a ofertelor</a:t>
            </a:r>
            <a:endParaRPr lang="ro-RO"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6" name="Объект 5"/>
          <p:cNvGraphicFramePr>
            <a:graphicFrameLocks noGrp="1"/>
          </p:cNvGraphicFramePr>
          <p:nvPr>
            <p:ph idx="1"/>
            <p:extLst>
              <p:ext uri="{D42A27DB-BD31-4B8C-83A1-F6EECF244321}">
                <p14:modId xmlns:p14="http://schemas.microsoft.com/office/powerpoint/2010/main" xmlns="" val="160468132"/>
              </p:ext>
            </p:extLst>
          </p:nvPr>
        </p:nvGraphicFramePr>
        <p:xfrm>
          <a:off x="245660" y="2101129"/>
          <a:ext cx="8693625" cy="4026716"/>
        </p:xfrm>
        <a:graphic>
          <a:graphicData uri="http://schemas.openxmlformats.org/drawingml/2006/table">
            <a:tbl>
              <a:tblPr firstRow="1" firstCol="1" bandRow="1">
                <a:tableStyleId>{F5AB1C69-6EDB-4FF4-983F-18BD219EF322}</a:tableStyleId>
              </a:tblPr>
              <a:tblGrid>
                <a:gridCol w="2897875"/>
                <a:gridCol w="2897875"/>
                <a:gridCol w="2897875"/>
              </a:tblGrid>
              <a:tr h="720112">
                <a:tc>
                  <a:txBody>
                    <a:bodyPr/>
                    <a:lstStyle/>
                    <a:p>
                      <a:pPr algn="ctr">
                        <a:lnSpc>
                          <a:spcPct val="107000"/>
                        </a:lnSpc>
                        <a:spcAft>
                          <a:spcPts val="0"/>
                        </a:spcAft>
                        <a:tabLst>
                          <a:tab pos="2133600" algn="l"/>
                        </a:tabLst>
                      </a:pPr>
                      <a:endParaRPr lang="ro-RO" sz="1600" dirty="0" smtClean="0">
                        <a:effectLst/>
                      </a:endParaRPr>
                    </a:p>
                    <a:p>
                      <a:pPr algn="ctr">
                        <a:lnSpc>
                          <a:spcPct val="107000"/>
                        </a:lnSpc>
                        <a:spcAft>
                          <a:spcPts val="0"/>
                        </a:spcAft>
                        <a:tabLst>
                          <a:tab pos="2133600" algn="l"/>
                        </a:tabLst>
                      </a:pPr>
                      <a:r>
                        <a:rPr lang="ro-RO" sz="1600" dirty="0" smtClean="0">
                          <a:effectLst/>
                        </a:rPr>
                        <a:t>Tipul </a:t>
                      </a:r>
                      <a:r>
                        <a:rPr lang="ro-RO" sz="1600" dirty="0">
                          <a:effectLst/>
                        </a:rPr>
                        <a:t>de procedură</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endParaRPr lang="ro-RO" sz="1600" dirty="0" smtClean="0">
                        <a:effectLst/>
                      </a:endParaRPr>
                    </a:p>
                    <a:p>
                      <a:pPr algn="ctr">
                        <a:lnSpc>
                          <a:spcPct val="107000"/>
                        </a:lnSpc>
                        <a:spcAft>
                          <a:spcPts val="0"/>
                        </a:spcAft>
                        <a:tabLst>
                          <a:tab pos="2133600" algn="l"/>
                        </a:tabLst>
                      </a:pPr>
                      <a:r>
                        <a:rPr lang="ro-RO" sz="1600" dirty="0" smtClean="0">
                          <a:effectLst/>
                        </a:rPr>
                        <a:t>Obiectul </a:t>
                      </a:r>
                      <a:r>
                        <a:rPr lang="ro-RO" sz="1600" dirty="0">
                          <a:effectLst/>
                        </a:rPr>
                        <a:t>de achiziție</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endParaRPr lang="ro-RO" sz="1600" dirty="0" smtClean="0">
                        <a:effectLst/>
                      </a:endParaRPr>
                    </a:p>
                    <a:p>
                      <a:pPr algn="ctr">
                        <a:lnSpc>
                          <a:spcPct val="107000"/>
                        </a:lnSpc>
                        <a:spcAft>
                          <a:spcPts val="0"/>
                        </a:spcAft>
                        <a:tabLst>
                          <a:tab pos="2133600" algn="l"/>
                        </a:tabLst>
                      </a:pPr>
                      <a:r>
                        <a:rPr lang="ro-RO" sz="1600" dirty="0" smtClean="0">
                          <a:effectLst/>
                        </a:rPr>
                        <a:t>Minimum </a:t>
                      </a:r>
                      <a:r>
                        <a:rPr lang="ro-RO" sz="1600" dirty="0">
                          <a:effectLst/>
                        </a:rPr>
                        <a:t>de zile</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17391">
                <a:tc rowSpan="2">
                  <a:txBody>
                    <a:bodyPr/>
                    <a:lstStyle/>
                    <a:p>
                      <a:pPr algn="ctr">
                        <a:lnSpc>
                          <a:spcPct val="107000"/>
                        </a:lnSpc>
                        <a:spcAft>
                          <a:spcPts val="0"/>
                        </a:spcAft>
                        <a:tabLst>
                          <a:tab pos="2133600" algn="l"/>
                        </a:tabLst>
                      </a:pPr>
                      <a:endParaRPr lang="ro-RO" sz="1600" dirty="0" smtClean="0">
                        <a:effectLst/>
                      </a:endParaRPr>
                    </a:p>
                    <a:p>
                      <a:pPr algn="ctr">
                        <a:lnSpc>
                          <a:spcPct val="107000"/>
                        </a:lnSpc>
                        <a:spcAft>
                          <a:spcPts val="0"/>
                        </a:spcAft>
                        <a:tabLst>
                          <a:tab pos="2133600" algn="l"/>
                        </a:tabLst>
                      </a:pPr>
                      <a:r>
                        <a:rPr lang="ro-RO" sz="1600" dirty="0" smtClean="0">
                          <a:effectLst/>
                        </a:rPr>
                        <a:t>Cererea </a:t>
                      </a:r>
                      <a:r>
                        <a:rPr lang="ro-RO" sz="1600" dirty="0">
                          <a:effectLst/>
                        </a:rPr>
                        <a:t>ofertelor de prețuri</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r>
                        <a:rPr lang="ro-RO" sz="1600" dirty="0">
                          <a:effectLst/>
                        </a:rPr>
                        <a:t>Bunuri</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r>
                        <a:rPr lang="ro-RO" sz="1600">
                          <a:effectLst/>
                        </a:rPr>
                        <a:t>7 </a:t>
                      </a:r>
                      <a:endParaRPr lang="ro-R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650085">
                <a:tc vMerge="1">
                  <a:txBody>
                    <a:bodyPr/>
                    <a:lstStyle/>
                    <a:p>
                      <a:endParaRPr lang="ro-RO"/>
                    </a:p>
                  </a:txBody>
                  <a:tcPr/>
                </a:tc>
                <a:tc>
                  <a:txBody>
                    <a:bodyPr/>
                    <a:lstStyle/>
                    <a:p>
                      <a:pPr algn="ctr">
                        <a:lnSpc>
                          <a:spcPct val="107000"/>
                        </a:lnSpc>
                        <a:spcAft>
                          <a:spcPts val="0"/>
                        </a:spcAft>
                        <a:tabLst>
                          <a:tab pos="2133600" algn="l"/>
                        </a:tabLst>
                      </a:pPr>
                      <a:r>
                        <a:rPr lang="ro-RO" sz="1600">
                          <a:effectLst/>
                        </a:rPr>
                        <a:t>Servicii/ Lucrări</a:t>
                      </a:r>
                      <a:endParaRPr lang="ro-R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r>
                        <a:rPr lang="ro-RO" sz="1600">
                          <a:effectLst/>
                        </a:rPr>
                        <a:t>12</a:t>
                      </a:r>
                      <a:endParaRPr lang="ro-R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771652">
                <a:tc rowSpan="2">
                  <a:txBody>
                    <a:bodyPr/>
                    <a:lstStyle/>
                    <a:p>
                      <a:pPr algn="ctr">
                        <a:lnSpc>
                          <a:spcPct val="107000"/>
                        </a:lnSpc>
                        <a:spcAft>
                          <a:spcPts val="0"/>
                        </a:spcAft>
                        <a:tabLst>
                          <a:tab pos="2133600" algn="l"/>
                        </a:tabLst>
                      </a:pPr>
                      <a:r>
                        <a:rPr lang="ro-RO" sz="1600" dirty="0">
                          <a:effectLst/>
                        </a:rPr>
                        <a:t> </a:t>
                      </a:r>
                    </a:p>
                    <a:p>
                      <a:pPr algn="ctr">
                        <a:lnSpc>
                          <a:spcPct val="107000"/>
                        </a:lnSpc>
                        <a:spcAft>
                          <a:spcPts val="0"/>
                        </a:spcAft>
                        <a:tabLst>
                          <a:tab pos="2133600" algn="l"/>
                        </a:tabLst>
                      </a:pPr>
                      <a:endParaRPr lang="ro-RO" sz="1600" dirty="0" smtClean="0">
                        <a:effectLst/>
                      </a:endParaRPr>
                    </a:p>
                    <a:p>
                      <a:pPr algn="ctr">
                        <a:lnSpc>
                          <a:spcPct val="107000"/>
                        </a:lnSpc>
                        <a:spcAft>
                          <a:spcPts val="0"/>
                        </a:spcAft>
                        <a:tabLst>
                          <a:tab pos="2133600" algn="l"/>
                        </a:tabLst>
                      </a:pPr>
                      <a:endParaRPr lang="ro-RO" sz="1600" dirty="0" smtClean="0">
                        <a:effectLst/>
                      </a:endParaRPr>
                    </a:p>
                    <a:p>
                      <a:pPr algn="ctr">
                        <a:lnSpc>
                          <a:spcPct val="107000"/>
                        </a:lnSpc>
                        <a:spcAft>
                          <a:spcPts val="0"/>
                        </a:spcAft>
                        <a:tabLst>
                          <a:tab pos="2133600" algn="l"/>
                        </a:tabLst>
                      </a:pPr>
                      <a:r>
                        <a:rPr lang="ro-RO" sz="1600" dirty="0" smtClean="0">
                          <a:effectLst/>
                        </a:rPr>
                        <a:t>Licitație </a:t>
                      </a:r>
                      <a:r>
                        <a:rPr lang="ro-RO" sz="1600" dirty="0">
                          <a:effectLst/>
                        </a:rPr>
                        <a:t>deschisă</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r>
                        <a:rPr lang="ro-RO" sz="1600">
                          <a:effectLst/>
                        </a:rPr>
                        <a:t>Bunuri/ Servicii </a:t>
                      </a:r>
                      <a:endParaRPr lang="ro-R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r>
                        <a:rPr lang="ro-RO" sz="1600" dirty="0">
                          <a:effectLst/>
                        </a:rPr>
                        <a:t>20 &lt;2 300 </a:t>
                      </a:r>
                      <a:r>
                        <a:rPr lang="ro-RO" sz="1600" dirty="0" smtClean="0">
                          <a:effectLst/>
                        </a:rPr>
                        <a:t>000</a:t>
                      </a:r>
                      <a:r>
                        <a:rPr lang="ro-RO" sz="1600" baseline="0" dirty="0" smtClean="0">
                          <a:effectLst/>
                        </a:rPr>
                        <a:t> </a:t>
                      </a:r>
                      <a:r>
                        <a:rPr lang="ro-RO" sz="1600" baseline="0" dirty="0" smtClean="0">
                          <a:effectLst/>
                          <a:latin typeface="Times New Roman" panose="02020603050405020304" pitchFamily="18" charset="0"/>
                          <a:cs typeface="Times New Roman" panose="02020603050405020304" pitchFamily="18" charset="0"/>
                        </a:rPr>
                        <a:t>lei fără TVA</a:t>
                      </a:r>
                      <a:endParaRPr lang="ro-RO" sz="1600" dirty="0">
                        <a:effectLst/>
                      </a:endParaRPr>
                    </a:p>
                    <a:p>
                      <a:pPr algn="ctr">
                        <a:lnSpc>
                          <a:spcPct val="107000"/>
                        </a:lnSpc>
                        <a:spcAft>
                          <a:spcPts val="0"/>
                        </a:spcAft>
                        <a:tabLst>
                          <a:tab pos="2133600" algn="l"/>
                        </a:tabLst>
                      </a:pPr>
                      <a:r>
                        <a:rPr lang="ro-RO" sz="1600" dirty="0" smtClean="0">
                          <a:effectLst/>
                        </a:rPr>
                        <a:t>35 </a:t>
                      </a:r>
                      <a:r>
                        <a:rPr lang="ro-RO" sz="1600" dirty="0">
                          <a:effectLst/>
                        </a:rPr>
                        <a:t>≥2 300 </a:t>
                      </a:r>
                      <a:r>
                        <a:rPr lang="ro-RO" sz="1600" dirty="0" smtClean="0">
                          <a:effectLst/>
                        </a:rPr>
                        <a:t>000</a:t>
                      </a:r>
                      <a:r>
                        <a:rPr lang="ro-RO" sz="1600" baseline="0" dirty="0" smtClean="0">
                          <a:effectLst/>
                        </a:rPr>
                        <a:t> </a:t>
                      </a:r>
                      <a:r>
                        <a:rPr lang="ro-RO" sz="1600" baseline="0" dirty="0" smtClean="0">
                          <a:effectLst/>
                          <a:latin typeface="Times New Roman" panose="02020603050405020304" pitchFamily="18" charset="0"/>
                          <a:cs typeface="Times New Roman" panose="02020603050405020304" pitchFamily="18" charset="0"/>
                        </a:rPr>
                        <a:t>lei fără TVA</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267476">
                <a:tc vMerge="1">
                  <a:txBody>
                    <a:bodyPr/>
                    <a:lstStyle/>
                    <a:p>
                      <a:endParaRPr lang="ro-RO"/>
                    </a:p>
                  </a:txBody>
                  <a:tcPr/>
                </a:tc>
                <a:tc>
                  <a:txBody>
                    <a:bodyPr/>
                    <a:lstStyle/>
                    <a:p>
                      <a:pPr algn="ctr">
                        <a:lnSpc>
                          <a:spcPct val="107000"/>
                        </a:lnSpc>
                        <a:spcAft>
                          <a:spcPts val="0"/>
                        </a:spcAft>
                        <a:tabLst>
                          <a:tab pos="2133600" algn="l"/>
                        </a:tabLst>
                      </a:pPr>
                      <a:r>
                        <a:rPr lang="ro-RO" sz="1600" dirty="0">
                          <a:effectLst/>
                        </a:rPr>
                        <a:t>Lucrări </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tabLst>
                          <a:tab pos="2133600" algn="l"/>
                        </a:tabLst>
                      </a:pPr>
                      <a:r>
                        <a:rPr lang="ro-RO" sz="1600" dirty="0">
                          <a:effectLst/>
                        </a:rPr>
                        <a:t>20 &lt; 90 000 </a:t>
                      </a:r>
                      <a:r>
                        <a:rPr lang="ro-RO" sz="1600" dirty="0" smtClean="0">
                          <a:effectLst/>
                        </a:rPr>
                        <a:t>000 </a:t>
                      </a:r>
                      <a:r>
                        <a:rPr lang="ro-RO" sz="1600" dirty="0" smtClean="0">
                          <a:effectLst/>
                          <a:latin typeface="Times New Roman" panose="02020603050405020304" pitchFamily="18" charset="0"/>
                          <a:cs typeface="Times New Roman" panose="02020603050405020304" pitchFamily="18" charset="0"/>
                        </a:rPr>
                        <a:t>lei fără TVA</a:t>
                      </a:r>
                      <a:endParaRPr lang="ro-RO" sz="1600" dirty="0">
                        <a:effectLst/>
                      </a:endParaRPr>
                    </a:p>
                    <a:p>
                      <a:pPr algn="ctr">
                        <a:lnSpc>
                          <a:spcPct val="107000"/>
                        </a:lnSpc>
                        <a:spcAft>
                          <a:spcPts val="0"/>
                        </a:spcAft>
                        <a:tabLst>
                          <a:tab pos="2133600" algn="l"/>
                        </a:tabLst>
                      </a:pPr>
                      <a:r>
                        <a:rPr lang="ro-RO" sz="1600" smtClean="0">
                          <a:effectLst/>
                        </a:rPr>
                        <a:t>35 </a:t>
                      </a:r>
                      <a:r>
                        <a:rPr lang="ro-RO" sz="1600" dirty="0">
                          <a:effectLst/>
                        </a:rPr>
                        <a:t>≥ 90 000 000 </a:t>
                      </a:r>
                      <a:r>
                        <a:rPr lang="ro-RO" sz="1600" dirty="0" smtClean="0">
                          <a:effectLst/>
                        </a:rPr>
                        <a:t>lei fără TVA</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5" name="Picture 4"/>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33870" y="118287"/>
            <a:ext cx="719390" cy="719390"/>
          </a:xfrm>
          <a:prstGeom prst="rect">
            <a:avLst/>
          </a:prstGeom>
        </p:spPr>
      </p:pic>
      <p:pic>
        <p:nvPicPr>
          <p:cNvPr id="8" name="Picture 7"/>
          <p:cNvPicPr>
            <a:picLocks noChangeAspect="1"/>
          </p:cNvPicPr>
          <p:nvPr/>
        </p:nvPicPr>
        <p:blipFill>
          <a:blip r:embed="rId4" cstate="print"/>
          <a:stretch>
            <a:fillRect/>
          </a:stretch>
        </p:blipFill>
        <p:spPr>
          <a:xfrm>
            <a:off x="2628110" y="282893"/>
            <a:ext cx="2225233" cy="554784"/>
          </a:xfrm>
          <a:prstGeom prst="rect">
            <a:avLst/>
          </a:prstGeom>
        </p:spPr>
      </p:pic>
      <p:pic>
        <p:nvPicPr>
          <p:cNvPr id="9" name="Picture 8"/>
          <p:cNvPicPr>
            <a:picLocks noChangeAspect="1"/>
          </p:cNvPicPr>
          <p:nvPr/>
        </p:nvPicPr>
        <p:blipFill>
          <a:blip r:embed="rId5" cstate="print"/>
          <a:stretch>
            <a:fillRect/>
          </a:stretch>
        </p:blipFill>
        <p:spPr>
          <a:xfrm>
            <a:off x="5421614" y="0"/>
            <a:ext cx="859611" cy="859611"/>
          </a:xfrm>
          <a:prstGeom prst="rect">
            <a:avLst/>
          </a:prstGeom>
        </p:spPr>
      </p:pic>
      <p:pic>
        <p:nvPicPr>
          <p:cNvPr id="10" name="Picture 9"/>
          <p:cNvPicPr>
            <a:picLocks noChangeAspect="1"/>
          </p:cNvPicPr>
          <p:nvPr/>
        </p:nvPicPr>
        <p:blipFill>
          <a:blip r:embed="rId6" cstate="print"/>
          <a:stretch>
            <a:fillRect/>
          </a:stretch>
        </p:blipFill>
        <p:spPr>
          <a:xfrm>
            <a:off x="6752115" y="60370"/>
            <a:ext cx="835224" cy="835224"/>
          </a:xfrm>
          <a:prstGeom prst="rect">
            <a:avLst/>
          </a:prstGeom>
        </p:spPr>
      </p:pic>
      <p:sp>
        <p:nvSpPr>
          <p:cNvPr id="11" name="TextBox 10"/>
          <p:cNvSpPr txBox="1"/>
          <p:nvPr/>
        </p:nvSpPr>
        <p:spPr>
          <a:xfrm>
            <a:off x="-116527" y="627942"/>
            <a:ext cx="9377054" cy="2031325"/>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216620154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83200"/>
            <a:ext cx="9144000" cy="617928"/>
          </a:xfrm>
        </p:spPr>
        <p:txBody>
          <a:bodyPr/>
          <a:lstStyle/>
          <a:p>
            <a:pPr algn="ctr"/>
            <a:r>
              <a:rPr lang="ro-RO" sz="2800" b="1" dirty="0" smtClean="0">
                <a:solidFill>
                  <a:schemeClr val="accent6">
                    <a:lumMod val="25000"/>
                  </a:schemeClr>
                </a:solidFill>
                <a:latin typeface="Times New Roman" panose="02020603050405020304" pitchFamily="18" charset="0"/>
                <a:cs typeface="Times New Roman" panose="02020603050405020304" pitchFamily="18" charset="0"/>
              </a:rPr>
              <a:t>Componența grupului de lucru pentru achiziții publice</a:t>
            </a:r>
            <a:endParaRPr lang="ro-RO" sz="2800" b="1"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77422" y="2101128"/>
            <a:ext cx="8966578" cy="3816000"/>
          </a:xfrm>
        </p:spPr>
        <p:txBody>
          <a:bodyPr/>
          <a:lstStyle/>
          <a:p>
            <a:pPr marL="342900" indent="-342900" algn="just">
              <a:spcBef>
                <a:spcPts val="0"/>
              </a:spcBef>
              <a:spcAft>
                <a:spcPts val="0"/>
              </a:spcAft>
              <a:buClrTx/>
              <a:buFont typeface="Arial" panose="020B0604020202020204" pitchFamily="34" charset="0"/>
              <a:buChar char="•"/>
            </a:pPr>
            <a:r>
              <a:rPr lang="ro-RO" sz="2000" dirty="0">
                <a:solidFill>
                  <a:schemeClr val="tx1"/>
                </a:solidFill>
                <a:latin typeface="Times New Roman" panose="02020603050405020304" pitchFamily="18" charset="0"/>
                <a:cs typeface="Times New Roman" panose="02020603050405020304" pitchFamily="18" charset="0"/>
              </a:rPr>
              <a:t>Modul de creare și de activitate al grupului de </a:t>
            </a:r>
            <a:r>
              <a:rPr lang="ro-RO" sz="2000" dirty="0" smtClean="0">
                <a:solidFill>
                  <a:schemeClr val="tx1"/>
                </a:solidFill>
                <a:latin typeface="Times New Roman" panose="02020603050405020304" pitchFamily="18" charset="0"/>
                <a:cs typeface="Times New Roman" panose="02020603050405020304" pitchFamily="18" charset="0"/>
              </a:rPr>
              <a:t>lucru pentru achiziții publice </a:t>
            </a:r>
            <a:r>
              <a:rPr lang="ro-RO" sz="2000" dirty="0">
                <a:solidFill>
                  <a:schemeClr val="tx1"/>
                </a:solidFill>
                <a:latin typeface="Times New Roman" panose="02020603050405020304" pitchFamily="18" charset="0"/>
                <a:cs typeface="Times New Roman" panose="02020603050405020304" pitchFamily="18" charset="0"/>
              </a:rPr>
              <a:t>este </a:t>
            </a: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prevăzut </a:t>
            </a:r>
            <a:r>
              <a:rPr lang="ro-RO" sz="2000" dirty="0">
                <a:solidFill>
                  <a:schemeClr val="tx1"/>
                </a:solidFill>
                <a:latin typeface="Times New Roman" panose="02020603050405020304" pitchFamily="18" charset="0"/>
                <a:cs typeface="Times New Roman" panose="02020603050405020304" pitchFamily="18" charset="0"/>
              </a:rPr>
              <a:t>în </a:t>
            </a:r>
            <a:r>
              <a:rPr lang="ro-RO" sz="2000" b="1" dirty="0">
                <a:solidFill>
                  <a:schemeClr val="tx1"/>
                </a:solidFill>
                <a:latin typeface="Times New Roman" panose="02020603050405020304" pitchFamily="18" charset="0"/>
                <a:cs typeface="Times New Roman" panose="02020603050405020304" pitchFamily="18" charset="0"/>
              </a:rPr>
              <a:t>Regulamentul cu privire la activitatea grupului de lucru pentru achiziții aprobat prin Hotărîrea Guvernului nr. 667 din 27.05.2016</a:t>
            </a:r>
            <a:r>
              <a:rPr lang="ro-RO" sz="2000" dirty="0">
                <a:solidFill>
                  <a:schemeClr val="tx1"/>
                </a:solidFill>
                <a:latin typeface="Times New Roman" panose="02020603050405020304" pitchFamily="18" charset="0"/>
                <a:cs typeface="Times New Roman" panose="02020603050405020304" pitchFamily="18" charset="0"/>
              </a:rPr>
              <a:t>.</a:t>
            </a:r>
          </a:p>
          <a:p>
            <a:pPr marL="342900" indent="-342900" algn="just">
              <a:spcBef>
                <a:spcPts val="0"/>
              </a:spcBef>
              <a:spcAft>
                <a:spcPts val="0"/>
              </a:spcAft>
              <a:buClrTx/>
              <a:buFont typeface="Arial" panose="020B0604020202020204" pitchFamily="34" charset="0"/>
              <a:buChar char="•"/>
            </a:pPr>
            <a:r>
              <a:rPr lang="ro-RO" sz="2000" dirty="0">
                <a:solidFill>
                  <a:schemeClr val="tx1"/>
                </a:solidFill>
                <a:latin typeface="Times New Roman" panose="02020603050405020304" pitchFamily="18" charset="0"/>
                <a:cs typeface="Times New Roman" panose="02020603050405020304" pitchFamily="18" charset="0"/>
              </a:rPr>
              <a:t> În funcţie de obiectul achiziţiei, autoritatea contractantă poate crea unul sau mai </a:t>
            </a:r>
            <a:endParaRPr lang="ro-RO" sz="20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multe </a:t>
            </a:r>
            <a:r>
              <a:rPr lang="ro-RO" sz="2000" dirty="0">
                <a:solidFill>
                  <a:schemeClr val="tx1"/>
                </a:solidFill>
                <a:latin typeface="Times New Roman" panose="02020603050405020304" pitchFamily="18" charset="0"/>
                <a:cs typeface="Times New Roman" panose="02020603050405020304" pitchFamily="18" charset="0"/>
              </a:rPr>
              <a:t>grupuri de lucru.</a:t>
            </a:r>
          </a:p>
          <a:p>
            <a:pPr marL="342900" indent="-342900" algn="just">
              <a:spcBef>
                <a:spcPts val="0"/>
              </a:spcBef>
              <a:spcAft>
                <a:spcPts val="0"/>
              </a:spcAft>
              <a:buClrTx/>
              <a:buFont typeface="Arial" panose="020B0604020202020204" pitchFamily="34" charset="0"/>
              <a:buChar char="•"/>
            </a:pPr>
            <a:r>
              <a:rPr lang="ro-RO" sz="2000" dirty="0">
                <a:solidFill>
                  <a:schemeClr val="tx1"/>
                </a:solidFill>
                <a:latin typeface="Times New Roman" panose="02020603050405020304" pitchFamily="18" charset="0"/>
                <a:cs typeface="Times New Roman" panose="02020603050405020304" pitchFamily="18" charset="0"/>
              </a:rPr>
              <a:t> Grupul de lucru se creează printr-o decizie specială (ordin) sau dispoziţie, din </a:t>
            </a:r>
            <a:endParaRPr lang="ro-RO" sz="20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cel </a:t>
            </a:r>
            <a:r>
              <a:rPr lang="ro-RO" sz="2000" dirty="0">
                <a:solidFill>
                  <a:schemeClr val="tx1"/>
                </a:solidFill>
                <a:latin typeface="Times New Roman" panose="02020603050405020304" pitchFamily="18" charset="0"/>
                <a:cs typeface="Times New Roman" panose="02020603050405020304" pitchFamily="18" charset="0"/>
              </a:rPr>
              <a:t>puţin 5 membri, iar în cazuri temeinic justificate, din cel puţin 3 membri.</a:t>
            </a:r>
          </a:p>
          <a:p>
            <a:pPr marL="342900" indent="-342900" algn="just">
              <a:spcBef>
                <a:spcPts val="0"/>
              </a:spcBef>
              <a:spcAft>
                <a:spcPts val="0"/>
              </a:spcAft>
              <a:buClrTx/>
              <a:buFont typeface="Arial" panose="020B0604020202020204" pitchFamily="34" charset="0"/>
              <a:buChar char="•"/>
            </a:pPr>
            <a:r>
              <a:rPr lang="ro-RO" sz="2000" dirty="0">
                <a:solidFill>
                  <a:schemeClr val="tx1"/>
                </a:solidFill>
                <a:latin typeface="Times New Roman" panose="02020603050405020304" pitchFamily="18" charset="0"/>
                <a:cs typeface="Times New Roman" panose="02020603050405020304" pitchFamily="18" charset="0"/>
              </a:rPr>
              <a:t> Motivele desemnării unui număr mai mic de 5 membri în componența grupului </a:t>
            </a:r>
            <a:endParaRPr lang="ro-RO" sz="20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de </a:t>
            </a:r>
            <a:r>
              <a:rPr lang="ro-RO" sz="2000" dirty="0">
                <a:solidFill>
                  <a:schemeClr val="tx1"/>
                </a:solidFill>
                <a:latin typeface="Times New Roman" panose="02020603050405020304" pitchFamily="18" charset="0"/>
                <a:cs typeface="Times New Roman" panose="02020603050405020304" pitchFamily="18" charset="0"/>
              </a:rPr>
              <a:t>lucru urmează a fi justificate</a:t>
            </a:r>
            <a:r>
              <a:rPr lang="ro-RO" sz="2000" dirty="0" smtClean="0">
                <a:solidFill>
                  <a:schemeClr val="tx1"/>
                </a:solidFill>
                <a:latin typeface="Times New Roman" panose="02020603050405020304" pitchFamily="18" charset="0"/>
                <a:cs typeface="Times New Roman" panose="02020603050405020304" pitchFamily="18" charset="0"/>
              </a:rPr>
              <a:t>.</a:t>
            </a:r>
          </a:p>
          <a:p>
            <a:pPr marL="342900" indent="-342900" algn="just">
              <a:spcBef>
                <a:spcPts val="0"/>
              </a:spcBef>
              <a:spcAft>
                <a:spcPts val="0"/>
              </a:spcAft>
              <a:buClrTx/>
              <a:buFont typeface="Arial" panose="020B0604020202020204" pitchFamily="34" charset="0"/>
              <a:buChar char="•"/>
            </a:pPr>
            <a:r>
              <a:rPr lang="ro-RO" sz="2000" dirty="0">
                <a:solidFill>
                  <a:schemeClr val="tx1"/>
                </a:solidFill>
                <a:latin typeface="Times New Roman" panose="02020603050405020304" pitchFamily="18" charset="0"/>
                <a:cs typeface="Times New Roman" panose="02020603050405020304" pitchFamily="18" charset="0"/>
              </a:rPr>
              <a:t>În cazul în care unul din membrii grupului de lucru absentează motivat, el este </a:t>
            </a:r>
            <a:endParaRPr lang="ro-RO" sz="20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înlocuit </a:t>
            </a:r>
            <a:r>
              <a:rPr lang="ro-RO" sz="2000" dirty="0">
                <a:solidFill>
                  <a:schemeClr val="tx1"/>
                </a:solidFill>
                <a:latin typeface="Times New Roman" panose="02020603050405020304" pitchFamily="18" charset="0"/>
                <a:cs typeface="Times New Roman" panose="02020603050405020304" pitchFamily="18" charset="0"/>
              </a:rPr>
              <a:t>(fără emiterea unei decizii speciale (ordin) sau dispoziţii suplimentare) cu persoana care exercită funcţiile acestuia pentru perioada de absenţă şi, respectiv, exercită funcţiile pe care membrul grupului de lucru absent le exercită din oficiu. Efectuarea unei asemenea înlocuiri se consemnează în procesul-verbal.</a:t>
            </a:r>
          </a:p>
          <a:p>
            <a:pPr algn="just"/>
            <a:endParaRPr lang="ro-RO" dirty="0">
              <a:latin typeface="Times New Roman" panose="02020603050405020304" pitchFamily="18" charset="0"/>
              <a:cs typeface="Times New Roman" panose="02020603050405020304" pitchFamily="18" charset="0"/>
            </a:endParaRPr>
          </a:p>
          <a:p>
            <a:pPr algn="just"/>
            <a:endParaRPr lang="ro-RO" dirty="0"/>
          </a:p>
        </p:txBody>
      </p:sp>
      <p:pic>
        <p:nvPicPr>
          <p:cNvPr id="6" name="Picture 5"/>
          <p:cNvPicPr>
            <a:picLocks noChangeAspect="1"/>
          </p:cNvPicPr>
          <p:nvPr/>
        </p:nvPicPr>
        <p:blipFill>
          <a:blip r:embed="rId2" cstate="print"/>
          <a:stretch>
            <a:fillRect/>
          </a:stretch>
        </p:blipFill>
        <p:spPr>
          <a:xfrm>
            <a:off x="0" y="0"/>
            <a:ext cx="1633870" cy="1249788"/>
          </a:xfrm>
          <a:prstGeom prst="rect">
            <a:avLst/>
          </a:prstGeom>
        </p:spPr>
      </p:pic>
      <p:pic>
        <p:nvPicPr>
          <p:cNvPr id="8" name="Picture 7"/>
          <p:cNvPicPr>
            <a:picLocks noChangeAspect="1"/>
          </p:cNvPicPr>
          <p:nvPr/>
        </p:nvPicPr>
        <p:blipFill>
          <a:blip r:embed="rId3" cstate="print"/>
          <a:stretch>
            <a:fillRect/>
          </a:stretch>
        </p:blipFill>
        <p:spPr>
          <a:xfrm>
            <a:off x="1770442" y="99937"/>
            <a:ext cx="719390" cy="719390"/>
          </a:xfrm>
          <a:prstGeom prst="rect">
            <a:avLst/>
          </a:prstGeom>
        </p:spPr>
      </p:pic>
      <p:pic>
        <p:nvPicPr>
          <p:cNvPr id="9" name="Picture 8"/>
          <p:cNvPicPr>
            <a:picLocks noChangeAspect="1"/>
          </p:cNvPicPr>
          <p:nvPr/>
        </p:nvPicPr>
        <p:blipFill>
          <a:blip r:embed="rId4" cstate="print"/>
          <a:stretch>
            <a:fillRect/>
          </a:stretch>
        </p:blipFill>
        <p:spPr>
          <a:xfrm>
            <a:off x="2712551" y="139028"/>
            <a:ext cx="2225233" cy="554784"/>
          </a:xfrm>
          <a:prstGeom prst="rect">
            <a:avLst/>
          </a:prstGeom>
        </p:spPr>
      </p:pic>
      <p:pic>
        <p:nvPicPr>
          <p:cNvPr id="10" name="Picture 9"/>
          <p:cNvPicPr>
            <a:picLocks noChangeAspect="1"/>
          </p:cNvPicPr>
          <p:nvPr/>
        </p:nvPicPr>
        <p:blipFill>
          <a:blip r:embed="rId5" cstate="print"/>
          <a:stretch>
            <a:fillRect/>
          </a:stretch>
        </p:blipFill>
        <p:spPr>
          <a:xfrm>
            <a:off x="5160504" y="77078"/>
            <a:ext cx="859611" cy="859611"/>
          </a:xfrm>
          <a:prstGeom prst="rect">
            <a:avLst/>
          </a:prstGeom>
        </p:spPr>
      </p:pic>
      <p:pic>
        <p:nvPicPr>
          <p:cNvPr id="11" name="Picture 10"/>
          <p:cNvPicPr>
            <a:picLocks noChangeAspect="1"/>
          </p:cNvPicPr>
          <p:nvPr/>
        </p:nvPicPr>
        <p:blipFill>
          <a:blip r:embed="rId6" cstate="print"/>
          <a:stretch>
            <a:fillRect/>
          </a:stretch>
        </p:blipFill>
        <p:spPr>
          <a:xfrm>
            <a:off x="6499434" y="66222"/>
            <a:ext cx="835224" cy="835224"/>
          </a:xfrm>
          <a:prstGeom prst="rect">
            <a:avLst/>
          </a:prstGeom>
        </p:spPr>
      </p:pic>
      <p:sp>
        <p:nvSpPr>
          <p:cNvPr id="12" name="TextBox 11"/>
          <p:cNvSpPr txBox="1"/>
          <p:nvPr/>
        </p:nvSpPr>
        <p:spPr>
          <a:xfrm>
            <a:off x="0" y="832839"/>
            <a:ext cx="9019309" cy="784830"/>
          </a:xfrm>
          <a:prstGeom prst="rect">
            <a:avLst/>
          </a:prstGeom>
          <a:noFill/>
        </p:spPr>
        <p:txBody>
          <a:bodyPr wrap="squar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4901702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smtClean="0">
                <a:solidFill>
                  <a:schemeClr val="accent6">
                    <a:lumMod val="25000"/>
                  </a:schemeClr>
                </a:solidFill>
                <a:latin typeface="Times New Roman" panose="02020603050405020304" pitchFamily="18" charset="0"/>
                <a:cs typeface="Times New Roman" panose="02020603050405020304" pitchFamily="18" charset="0"/>
              </a:rPr>
              <a:t>Publicarea anunțurilor în Buletinul Achizițiilor Publice</a:t>
            </a:r>
            <a:endParaRPr lang="ro-RO" b="1"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0"/>
          </p:nvPr>
        </p:nvSpPr>
        <p:spPr/>
        <p:txBody>
          <a:bodyPr/>
          <a:lstStyle/>
          <a:p>
            <a:r>
              <a:rPr lang="ro-RO" dirty="0" smtClean="0"/>
              <a:t>BOTICA Aurelia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Content Placeholder 4"/>
          <p:cNvSpPr>
            <a:spLocks noGrp="1"/>
          </p:cNvSpPr>
          <p:nvPr>
            <p:ph idx="1"/>
          </p:nvPr>
        </p:nvSpPr>
        <p:spPr>
          <a:xfrm>
            <a:off x="301336" y="2565222"/>
            <a:ext cx="8541327" cy="3816000"/>
          </a:xfrm>
        </p:spPr>
        <p:txBody>
          <a:bodyPr/>
          <a:lstStyle/>
          <a:p>
            <a:pPr indent="-285750" algn="just">
              <a:buClrTx/>
              <a:buFont typeface="Wingdings" panose="05000000000000000000" pitchFamily="2" charset="2"/>
              <a:buChar char="Ø"/>
            </a:pPr>
            <a:r>
              <a:rPr lang="ro-RO" dirty="0" smtClean="0">
                <a:solidFill>
                  <a:schemeClr val="tx1"/>
                </a:solidFill>
                <a:latin typeface="Times New Roman" panose="02020603050405020304" pitchFamily="18" charset="0"/>
                <a:cs typeface="Times New Roman" panose="02020603050405020304" pitchFamily="18" charset="0"/>
              </a:rPr>
              <a:t>Transmiterea unui cereri de publicare a anunțului în BAP, inclusiv a anunțului.</a:t>
            </a:r>
          </a:p>
          <a:p>
            <a:pPr indent="-285750" algn="just">
              <a:buClrTx/>
              <a:buFont typeface="Wingdings" panose="05000000000000000000" pitchFamily="2" charset="2"/>
              <a:buChar char="Ø"/>
            </a:pPr>
            <a:r>
              <a:rPr lang="ro-RO" dirty="0" smtClean="0">
                <a:solidFill>
                  <a:schemeClr val="tx1"/>
                </a:solidFill>
                <a:latin typeface="Times New Roman" panose="02020603050405020304" pitchFamily="18" charset="0"/>
                <a:cs typeface="Times New Roman" panose="02020603050405020304" pitchFamily="18" charset="0"/>
              </a:rPr>
              <a:t>Agenția Achiziții Publice v-a calcula prețul total pentru anunț și v-a transmite factura pentru achitare.</a:t>
            </a:r>
          </a:p>
          <a:p>
            <a:pPr indent="-285750" algn="just">
              <a:buClrTx/>
              <a:buFont typeface="Wingdings" panose="05000000000000000000" pitchFamily="2" charset="2"/>
              <a:buChar char="Ø"/>
            </a:pPr>
            <a:r>
              <a:rPr lang="ro-RO" dirty="0" smtClean="0">
                <a:solidFill>
                  <a:schemeClr val="tx1"/>
                </a:solidFill>
                <a:latin typeface="Times New Roman" panose="02020603050405020304" pitchFamily="18" charset="0"/>
                <a:cs typeface="Times New Roman" panose="02020603050405020304" pitchFamily="18" charset="0"/>
              </a:rPr>
              <a:t>  Prețul unui cm² fiind de 5 lei.</a:t>
            </a:r>
          </a:p>
          <a:p>
            <a:pPr indent="-285750" algn="just">
              <a:buClrTx/>
              <a:buFont typeface="Wingdings" panose="05000000000000000000" pitchFamily="2" charset="2"/>
              <a:buChar char="Ø"/>
            </a:pPr>
            <a:r>
              <a:rPr lang="ro-RO" dirty="0" smtClean="0">
                <a:solidFill>
                  <a:schemeClr val="tx1"/>
                </a:solidFill>
                <a:latin typeface="Times New Roman" panose="02020603050405020304" pitchFamily="18" charset="0"/>
                <a:cs typeface="Times New Roman" panose="02020603050405020304" pitchFamily="18" charset="0"/>
              </a:rPr>
              <a:t>După transmiterea ordinului de plată, fiind confirmată achitarea, anunțul de achiziție v-a fi publicat în BAP</a:t>
            </a:r>
          </a:p>
          <a:p>
            <a:pPr>
              <a:buClrTx/>
            </a:pPr>
            <a:endParaRPr lang="ro-RO" dirty="0"/>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33870" y="131315"/>
            <a:ext cx="719390" cy="719390"/>
          </a:xfrm>
          <a:prstGeom prst="rect">
            <a:avLst/>
          </a:prstGeom>
        </p:spPr>
      </p:pic>
      <p:pic>
        <p:nvPicPr>
          <p:cNvPr id="8" name="Picture 7"/>
          <p:cNvPicPr>
            <a:picLocks noChangeAspect="1"/>
          </p:cNvPicPr>
          <p:nvPr/>
        </p:nvPicPr>
        <p:blipFill>
          <a:blip r:embed="rId4" cstate="print"/>
          <a:stretch>
            <a:fillRect/>
          </a:stretch>
        </p:blipFill>
        <p:spPr>
          <a:xfrm>
            <a:off x="2607328" y="203227"/>
            <a:ext cx="2225233" cy="554784"/>
          </a:xfrm>
          <a:prstGeom prst="rect">
            <a:avLst/>
          </a:prstGeom>
        </p:spPr>
      </p:pic>
      <p:pic>
        <p:nvPicPr>
          <p:cNvPr id="9" name="Picture 8"/>
          <p:cNvPicPr>
            <a:picLocks noChangeAspect="1"/>
          </p:cNvPicPr>
          <p:nvPr/>
        </p:nvPicPr>
        <p:blipFill>
          <a:blip r:embed="rId5" cstate="print"/>
          <a:stretch>
            <a:fillRect/>
          </a:stretch>
        </p:blipFill>
        <p:spPr>
          <a:xfrm>
            <a:off x="5421614" y="77988"/>
            <a:ext cx="859611" cy="859611"/>
          </a:xfrm>
          <a:prstGeom prst="rect">
            <a:avLst/>
          </a:prstGeom>
        </p:spPr>
      </p:pic>
      <p:pic>
        <p:nvPicPr>
          <p:cNvPr id="10" name="Picture 9"/>
          <p:cNvPicPr>
            <a:picLocks noChangeAspect="1"/>
          </p:cNvPicPr>
          <p:nvPr/>
        </p:nvPicPr>
        <p:blipFill>
          <a:blip r:embed="rId6" cstate="print"/>
          <a:stretch>
            <a:fillRect/>
          </a:stretch>
        </p:blipFill>
        <p:spPr>
          <a:xfrm>
            <a:off x="6731334" y="15481"/>
            <a:ext cx="835224" cy="835224"/>
          </a:xfrm>
          <a:prstGeom prst="rect">
            <a:avLst/>
          </a:prstGeom>
        </p:spPr>
      </p:pic>
      <p:sp>
        <p:nvSpPr>
          <p:cNvPr id="11" name="TextBox 10"/>
          <p:cNvSpPr txBox="1"/>
          <p:nvPr/>
        </p:nvSpPr>
        <p:spPr>
          <a:xfrm>
            <a:off x="0" y="788659"/>
            <a:ext cx="9377054" cy="2169825"/>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186504177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Depunerea, modificarea și retragerea ofertelor</a:t>
            </a:r>
            <a:endParaRPr lang="ro-RO"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67424" y="1946582"/>
            <a:ext cx="8847787" cy="4162872"/>
          </a:xfrm>
        </p:spPr>
        <p:txBody>
          <a:bodyPr/>
          <a:lstStyle/>
          <a:p>
            <a:pPr indent="-285750" algn="just">
              <a:spcBef>
                <a:spcPts val="0"/>
              </a:spcBef>
              <a:spcAft>
                <a:spcPts val="0"/>
              </a:spcAft>
              <a:buClrTx/>
              <a:buFont typeface="Wingdings" panose="05000000000000000000" pitchFamily="2" charset="2"/>
              <a:buChar char="ü"/>
            </a:pPr>
            <a:r>
              <a:rPr lang="x-none" sz="1900" dirty="0">
                <a:solidFill>
                  <a:schemeClr val="tx1"/>
                </a:solidFill>
                <a:latin typeface="Times New Roman" panose="02020603050405020304" pitchFamily="18" charset="0"/>
                <a:cs typeface="Times New Roman" panose="02020603050405020304" pitchFamily="18" charset="0"/>
              </a:rPr>
              <a:t>Ofertele se vor depune la locul, data și pînă la ora limită de depunere a ofertelor fixată de autoritatea contractantă indicată în anunțul/invitația de participare.</a:t>
            </a:r>
            <a:endParaRPr lang="ro-RO" sz="1900" dirty="0">
              <a:solidFill>
                <a:schemeClr val="tx1"/>
              </a:solidFill>
              <a:latin typeface="Times New Roman" panose="02020603050405020304" pitchFamily="18" charset="0"/>
              <a:cs typeface="Times New Roman" panose="02020603050405020304" pitchFamily="18" charset="0"/>
            </a:endParaRPr>
          </a:p>
          <a:p>
            <a:pPr indent="-285750" algn="just">
              <a:spcBef>
                <a:spcPts val="0"/>
              </a:spcBef>
              <a:spcAft>
                <a:spcPts val="0"/>
              </a:spcAft>
              <a:buClrTx/>
              <a:buFont typeface="Wingdings" panose="05000000000000000000" pitchFamily="2" charset="2"/>
              <a:buChar char="ü"/>
            </a:pPr>
            <a:r>
              <a:rPr lang="x-none" sz="1900" dirty="0">
                <a:solidFill>
                  <a:schemeClr val="tx1"/>
                </a:solidFill>
                <a:latin typeface="Times New Roman" panose="02020603050405020304" pitchFamily="18" charset="0"/>
                <a:cs typeface="Times New Roman" panose="02020603050405020304" pitchFamily="18" charset="0"/>
              </a:rPr>
              <a:t>Prezentarea ofertei presupune depunerea a 2 plicuri separate care vor conţine „propunerea tehnică” şi „propunerea financiară”. Oferta care va fi scrisă, semnată şi, după caz, ştampilată, se prezintă în conformitate cu cerinţele expuse în documentația de atribuire. </a:t>
            </a:r>
            <a:endParaRPr lang="x-none" sz="1900" dirty="0" smtClean="0">
              <a:solidFill>
                <a:schemeClr val="tx1"/>
              </a:solidFill>
              <a:latin typeface="Times New Roman" panose="02020603050405020304" pitchFamily="18" charset="0"/>
              <a:cs typeface="Times New Roman" panose="02020603050405020304" pitchFamily="18" charset="0"/>
            </a:endParaRPr>
          </a:p>
          <a:p>
            <a:pPr indent="-285750" algn="just">
              <a:spcBef>
                <a:spcPts val="0"/>
              </a:spcBef>
              <a:spcAft>
                <a:spcPts val="0"/>
              </a:spcAft>
              <a:buClrTx/>
              <a:buFont typeface="Wingdings" panose="05000000000000000000" pitchFamily="2" charset="2"/>
              <a:buChar char="ü"/>
            </a:pPr>
            <a:r>
              <a:rPr lang="x-none" sz="1900" dirty="0">
                <a:solidFill>
                  <a:schemeClr val="tx1"/>
                </a:solidFill>
                <a:latin typeface="Times New Roman" panose="02020603050405020304" pitchFamily="18" charset="0"/>
                <a:cs typeface="Times New Roman" panose="02020603050405020304" pitchFamily="18" charset="0"/>
              </a:rPr>
              <a:t>Autoritatea contractantă eliberează operatorului economic, în mod obligatoriu, o recipisă în care indică data şi ora recepţionării ofertei sau confirmă recepţionarea acesteia în cazurile în care oferta a fost depusă prin mijloace electronice</a:t>
            </a:r>
            <a:r>
              <a:rPr lang="x-none" sz="1900" dirty="0" smtClean="0">
                <a:solidFill>
                  <a:schemeClr val="tx1"/>
                </a:solidFill>
                <a:latin typeface="Times New Roman" panose="02020603050405020304" pitchFamily="18" charset="0"/>
                <a:cs typeface="Times New Roman" panose="02020603050405020304" pitchFamily="18" charset="0"/>
              </a:rPr>
              <a:t>.</a:t>
            </a:r>
          </a:p>
          <a:p>
            <a:pPr indent="-285750" algn="just">
              <a:spcBef>
                <a:spcPts val="0"/>
              </a:spcBef>
              <a:spcAft>
                <a:spcPts val="0"/>
              </a:spcAft>
              <a:buClrTx/>
              <a:buFont typeface="Wingdings" panose="05000000000000000000" pitchFamily="2" charset="2"/>
              <a:buChar char="ü"/>
            </a:pPr>
            <a:r>
              <a:rPr lang="x-none" sz="1900" dirty="0">
                <a:solidFill>
                  <a:schemeClr val="tx1"/>
                </a:solidFill>
                <a:latin typeface="Times New Roman" panose="02020603050405020304" pitchFamily="18" charset="0"/>
                <a:cs typeface="Times New Roman" panose="02020603050405020304" pitchFamily="18" charset="0"/>
              </a:rPr>
              <a:t>În momentul recepționării ofertei, autoritatea contractantă v-a înregistat ofertele recepționate în ,,Registrul de înregistrare a ofertelor depuse de operatorii economici</a:t>
            </a:r>
            <a:r>
              <a:rPr lang="x-none" sz="1900" dirty="0" smtClean="0">
                <a:solidFill>
                  <a:schemeClr val="tx1"/>
                </a:solidFill>
                <a:latin typeface="Times New Roman" panose="02020603050405020304" pitchFamily="18" charset="0"/>
                <a:cs typeface="Times New Roman" panose="02020603050405020304" pitchFamily="18" charset="0"/>
              </a:rPr>
              <a:t>”.</a:t>
            </a:r>
          </a:p>
          <a:p>
            <a:pPr indent="-285750" algn="just">
              <a:spcBef>
                <a:spcPts val="0"/>
              </a:spcBef>
              <a:spcAft>
                <a:spcPts val="0"/>
              </a:spcAft>
              <a:buClrTx/>
              <a:buFont typeface="Wingdings" panose="05000000000000000000" pitchFamily="2" charset="2"/>
              <a:buChar char="ü"/>
            </a:pPr>
            <a:r>
              <a:rPr lang="x-none" sz="1900" dirty="0">
                <a:solidFill>
                  <a:schemeClr val="tx1"/>
                </a:solidFill>
                <a:latin typeface="Times New Roman" panose="02020603050405020304" pitchFamily="18" charset="0"/>
                <a:cs typeface="Times New Roman" panose="02020603050405020304" pitchFamily="18" charset="0"/>
              </a:rPr>
              <a:t>Autoritatea contractantă nu va lua în considerare nici o ofertă depusă după expirarea data limită de depunere a ofertelor stabilită în anunțul/invitație de participare. Orice ofertă primită de către autoritatea contractantă după data limită de depunere a ofertelor va fi înregistrată în modul corespunzător şi restituită ofertantului fără a fi deschisă, cu consemnarea în procesul-verbal de deschidere. </a:t>
            </a:r>
            <a:endParaRPr lang="ro-RO" sz="1900" dirty="0">
              <a:solidFill>
                <a:schemeClr val="tx1"/>
              </a:solidFill>
              <a:latin typeface="Times New Roman" panose="02020603050405020304" pitchFamily="18" charset="0"/>
              <a:cs typeface="Times New Roman" panose="02020603050405020304" pitchFamily="18" charset="0"/>
            </a:endParaRPr>
          </a:p>
          <a:p>
            <a:pPr indent="-285750" algn="just">
              <a:spcBef>
                <a:spcPts val="0"/>
              </a:spcBef>
              <a:spcAft>
                <a:spcPts val="0"/>
              </a:spcAft>
              <a:buClrTx/>
              <a:buFont typeface="Wingdings" panose="05000000000000000000" pitchFamily="2" charset="2"/>
              <a:buChar char="ü"/>
            </a:pPr>
            <a:endParaRPr lang="x-none" sz="19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buClrTx/>
            </a:pPr>
            <a:endParaRPr lang="ro-RO" sz="19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stretch>
            <a:fillRect/>
          </a:stretch>
        </p:blipFill>
        <p:spPr>
          <a:xfrm>
            <a:off x="167424" y="695737"/>
            <a:ext cx="9376461" cy="2030144"/>
          </a:xfrm>
          <a:prstGeom prst="rect">
            <a:avLst/>
          </a:prstGeom>
        </p:spPr>
      </p:pic>
      <p:pic>
        <p:nvPicPr>
          <p:cNvPr id="9" name="Picture 8"/>
          <p:cNvPicPr>
            <a:picLocks noChangeAspect="1"/>
          </p:cNvPicPr>
          <p:nvPr/>
        </p:nvPicPr>
        <p:blipFill>
          <a:blip r:embed="rId3" cstate="print"/>
          <a:stretch>
            <a:fillRect/>
          </a:stretch>
        </p:blipFill>
        <p:spPr>
          <a:xfrm>
            <a:off x="0" y="65274"/>
            <a:ext cx="1633870" cy="1255885"/>
          </a:xfrm>
          <a:prstGeom prst="rect">
            <a:avLst/>
          </a:prstGeom>
        </p:spPr>
      </p:pic>
      <p:pic>
        <p:nvPicPr>
          <p:cNvPr id="10" name="Picture 9"/>
          <p:cNvPicPr>
            <a:picLocks noChangeAspect="1"/>
          </p:cNvPicPr>
          <p:nvPr/>
        </p:nvPicPr>
        <p:blipFill>
          <a:blip r:embed="rId4" cstate="print"/>
          <a:stretch>
            <a:fillRect/>
          </a:stretch>
        </p:blipFill>
        <p:spPr>
          <a:xfrm>
            <a:off x="1633870" y="168342"/>
            <a:ext cx="719390" cy="719390"/>
          </a:xfrm>
          <a:prstGeom prst="rect">
            <a:avLst/>
          </a:prstGeom>
        </p:spPr>
      </p:pic>
      <p:pic>
        <p:nvPicPr>
          <p:cNvPr id="11" name="Picture 10"/>
          <p:cNvPicPr>
            <a:picLocks noChangeAspect="1"/>
          </p:cNvPicPr>
          <p:nvPr/>
        </p:nvPicPr>
        <p:blipFill>
          <a:blip r:embed="rId5" cstate="print"/>
          <a:stretch>
            <a:fillRect/>
          </a:stretch>
        </p:blipFill>
        <p:spPr>
          <a:xfrm>
            <a:off x="2610723" y="250645"/>
            <a:ext cx="2225233" cy="554784"/>
          </a:xfrm>
          <a:prstGeom prst="rect">
            <a:avLst/>
          </a:prstGeom>
        </p:spPr>
      </p:pic>
      <p:pic>
        <p:nvPicPr>
          <p:cNvPr id="12" name="Picture 11"/>
          <p:cNvPicPr>
            <a:picLocks noChangeAspect="1"/>
          </p:cNvPicPr>
          <p:nvPr/>
        </p:nvPicPr>
        <p:blipFill>
          <a:blip r:embed="rId6" cstate="print"/>
          <a:stretch>
            <a:fillRect/>
          </a:stretch>
        </p:blipFill>
        <p:spPr>
          <a:xfrm>
            <a:off x="5159072" y="65274"/>
            <a:ext cx="859611" cy="859611"/>
          </a:xfrm>
          <a:prstGeom prst="rect">
            <a:avLst/>
          </a:prstGeom>
        </p:spPr>
      </p:pic>
      <p:pic>
        <p:nvPicPr>
          <p:cNvPr id="13" name="Picture 12"/>
          <p:cNvPicPr>
            <a:picLocks noChangeAspect="1"/>
          </p:cNvPicPr>
          <p:nvPr/>
        </p:nvPicPr>
        <p:blipFill>
          <a:blip r:embed="rId7" cstate="print"/>
          <a:stretch>
            <a:fillRect/>
          </a:stretch>
        </p:blipFill>
        <p:spPr>
          <a:xfrm>
            <a:off x="6720943" y="68324"/>
            <a:ext cx="835224" cy="835224"/>
          </a:xfrm>
          <a:prstGeom prst="rect">
            <a:avLst/>
          </a:prstGeom>
        </p:spPr>
      </p:pic>
    </p:spTree>
    <p:extLst>
      <p:ext uri="{BB962C8B-B14F-4D97-AF65-F5344CB8AC3E}">
        <p14:creationId xmlns:p14="http://schemas.microsoft.com/office/powerpoint/2010/main" xmlns="" val="228779869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a:solidFill>
                  <a:schemeClr val="accent6">
                    <a:lumMod val="50000"/>
                  </a:schemeClr>
                </a:solidFill>
                <a:latin typeface="Times New Roman" panose="02020603050405020304" pitchFamily="18" charset="0"/>
                <a:cs typeface="Times New Roman" panose="02020603050405020304" pitchFamily="18" charset="0"/>
              </a:rPr>
              <a:t>Depunerea, modificarea și retragerea ofertelor</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60986" y="2138722"/>
            <a:ext cx="8822028" cy="3816000"/>
          </a:xfrm>
        </p:spPr>
        <p:txBody>
          <a:bodyPr/>
          <a:lstStyle/>
          <a:p>
            <a:pPr indent="-285750" algn="just">
              <a:spcBef>
                <a:spcPts val="0"/>
              </a:spcBef>
              <a:spcAft>
                <a:spcPts val="0"/>
              </a:spcAft>
              <a:buClrTx/>
              <a:buFont typeface="Wingdings" panose="05000000000000000000" pitchFamily="2" charset="2"/>
              <a:buChar char="ü"/>
            </a:pPr>
            <a:r>
              <a:rPr lang="x-none" sz="2000" dirty="0" smtClean="0">
                <a:solidFill>
                  <a:schemeClr val="tx1"/>
                </a:solidFill>
                <a:latin typeface="Times New Roman" panose="02020603050405020304" pitchFamily="18" charset="0"/>
                <a:cs typeface="Times New Roman" panose="02020603050405020304" pitchFamily="18" charset="0"/>
              </a:rPr>
              <a:t>Ofertanții </a:t>
            </a:r>
            <a:r>
              <a:rPr lang="x-none" sz="2000" dirty="0">
                <a:solidFill>
                  <a:schemeClr val="tx1"/>
                </a:solidFill>
                <a:latin typeface="Times New Roman" panose="02020603050405020304" pitchFamily="18" charset="0"/>
                <a:cs typeface="Times New Roman" panose="02020603050405020304" pitchFamily="18" charset="0"/>
              </a:rPr>
              <a:t>pot retrage, înlocui sau modifica oferta după ce a fost depusă, doar pînă la data limită de depunere a ofertelor prin trimiterea unei notificări în scris, semnată în modul corespunzător de către un reprezentant autorizat şi incluzînd o copie a scrisorii de delegare/împuternicire. În cazul retragerii ofertei, aceasta se va face printr-o scrisoare autorizată din partea ofertantului.</a:t>
            </a:r>
            <a:endParaRPr lang="ro-RO" sz="2000" dirty="0">
              <a:solidFill>
                <a:schemeClr val="tx1"/>
              </a:solidFill>
              <a:latin typeface="Times New Roman" panose="02020603050405020304" pitchFamily="18" charset="0"/>
              <a:cs typeface="Times New Roman" panose="02020603050405020304" pitchFamily="18" charset="0"/>
            </a:endParaRPr>
          </a:p>
          <a:p>
            <a:pPr indent="-285750" algn="just">
              <a:spcBef>
                <a:spcPts val="0"/>
              </a:spcBef>
              <a:spcAft>
                <a:spcPts val="0"/>
              </a:spcAft>
              <a:buClrTx/>
              <a:buFont typeface="Wingdings" panose="05000000000000000000" pitchFamily="2" charset="2"/>
              <a:buChar char="ü"/>
            </a:pPr>
            <a:r>
              <a:rPr lang="en-US" sz="2000" dirty="0" err="1">
                <a:solidFill>
                  <a:schemeClr val="tx1"/>
                </a:solidFill>
                <a:latin typeface="Times New Roman" panose="02020603050405020304" pitchFamily="18" charset="0"/>
                <a:cs typeface="Times New Roman" panose="02020603050405020304" pitchFamily="18" charset="0"/>
              </a:rPr>
              <a:t>În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cazul</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în</a:t>
            </a:r>
            <a:r>
              <a:rPr lang="en-US" sz="2000" dirty="0">
                <a:solidFill>
                  <a:schemeClr val="tx1"/>
                </a:solidFill>
                <a:latin typeface="Times New Roman" panose="02020603050405020304" pitchFamily="18" charset="0"/>
                <a:cs typeface="Times New Roman" panose="02020603050405020304" pitchFamily="18" charset="0"/>
              </a:rPr>
              <a:t> care, </a:t>
            </a:r>
            <a:r>
              <a:rPr lang="x-none" sz="2000" dirty="0">
                <a:solidFill>
                  <a:schemeClr val="tx1"/>
                </a:solidFill>
                <a:latin typeface="Times New Roman" panose="02020603050405020304" pitchFamily="18" charset="0"/>
                <a:cs typeface="Times New Roman" panose="02020603050405020304" pitchFamily="18" charset="0"/>
              </a:rPr>
              <a:t>sunt solicitări de a retrage ofertele depuse pînă la data limită de depunere, acestea se vor restitui la momentul solictării, fără a fi deschise și reținerii garanției pentru ofertă, în cazul în care s-a solicitat o astfel de garanție și excluderea acestuia din competiție</a:t>
            </a:r>
            <a:r>
              <a:rPr lang="x-none" sz="2000" dirty="0" smtClean="0">
                <a:solidFill>
                  <a:schemeClr val="tx1"/>
                </a:solidFill>
                <a:latin typeface="Times New Roman" panose="02020603050405020304" pitchFamily="18" charset="0"/>
                <a:cs typeface="Times New Roman" panose="02020603050405020304" pitchFamily="18" charset="0"/>
              </a:rPr>
              <a:t>.</a:t>
            </a:r>
          </a:p>
          <a:p>
            <a:pPr indent="-285750" algn="just">
              <a:buClrTx/>
              <a:buFont typeface="Wingdings" panose="05000000000000000000" pitchFamily="2" charset="2"/>
              <a:buChar char="ü"/>
            </a:pPr>
            <a:r>
              <a:rPr lang="x-none" sz="2000" dirty="0" smtClean="0">
                <a:solidFill>
                  <a:schemeClr val="tx1"/>
                </a:solidFill>
                <a:latin typeface="Times New Roman" panose="02020603050405020304" pitchFamily="18" charset="0"/>
                <a:cs typeface="Times New Roman" panose="02020603050405020304" pitchFamily="18" charset="0"/>
              </a:rPr>
              <a:t>După </a:t>
            </a:r>
            <a:r>
              <a:rPr lang="x-none" sz="2000" dirty="0">
                <a:solidFill>
                  <a:schemeClr val="tx1"/>
                </a:solidFill>
                <a:latin typeface="Times New Roman" panose="02020603050405020304" pitchFamily="18" charset="0"/>
                <a:cs typeface="Times New Roman" panose="02020603050405020304" pitchFamily="18" charset="0"/>
              </a:rPr>
              <a:t>data limită de depunere a ofertelor, ofertanții nu pot retrage, modifica sau înlocui ofertele pe perioada valabilității ofertei, doar sub sancțiunea reținerii garanției pentru ofertă, în cazul cînd s-a solicitat o astfel de garanție.</a:t>
            </a:r>
            <a:endParaRPr lang="ro-RO" sz="20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14860" y="90976"/>
            <a:ext cx="719390" cy="719390"/>
          </a:xfrm>
          <a:prstGeom prst="rect">
            <a:avLst/>
          </a:prstGeom>
        </p:spPr>
      </p:pic>
      <p:pic>
        <p:nvPicPr>
          <p:cNvPr id="8" name="Picture 7"/>
          <p:cNvPicPr>
            <a:picLocks noChangeAspect="1"/>
          </p:cNvPicPr>
          <p:nvPr/>
        </p:nvPicPr>
        <p:blipFill>
          <a:blip r:embed="rId4" cstate="print"/>
          <a:stretch>
            <a:fillRect/>
          </a:stretch>
        </p:blipFill>
        <p:spPr>
          <a:xfrm>
            <a:off x="2628111" y="209606"/>
            <a:ext cx="2225233" cy="554784"/>
          </a:xfrm>
          <a:prstGeom prst="rect">
            <a:avLst/>
          </a:prstGeom>
        </p:spPr>
      </p:pic>
      <p:pic>
        <p:nvPicPr>
          <p:cNvPr id="9" name="Picture 8"/>
          <p:cNvPicPr>
            <a:picLocks noChangeAspect="1"/>
          </p:cNvPicPr>
          <p:nvPr/>
        </p:nvPicPr>
        <p:blipFill>
          <a:blip r:embed="rId5" cstate="print"/>
          <a:stretch>
            <a:fillRect/>
          </a:stretch>
        </p:blipFill>
        <p:spPr>
          <a:xfrm>
            <a:off x="5264412" y="20865"/>
            <a:ext cx="859611" cy="859611"/>
          </a:xfrm>
          <a:prstGeom prst="rect">
            <a:avLst/>
          </a:prstGeom>
        </p:spPr>
      </p:pic>
      <p:pic>
        <p:nvPicPr>
          <p:cNvPr id="10" name="Picture 9"/>
          <p:cNvPicPr>
            <a:picLocks noChangeAspect="1"/>
          </p:cNvPicPr>
          <p:nvPr/>
        </p:nvPicPr>
        <p:blipFill>
          <a:blip r:embed="rId6" cstate="print"/>
          <a:stretch>
            <a:fillRect/>
          </a:stretch>
        </p:blipFill>
        <p:spPr>
          <a:xfrm>
            <a:off x="6535091" y="69386"/>
            <a:ext cx="835224" cy="835224"/>
          </a:xfrm>
          <a:prstGeom prst="rect">
            <a:avLst/>
          </a:prstGeom>
        </p:spPr>
      </p:pic>
      <p:sp>
        <p:nvSpPr>
          <p:cNvPr id="11" name="TextBox 10"/>
          <p:cNvSpPr txBox="1"/>
          <p:nvPr/>
        </p:nvSpPr>
        <p:spPr>
          <a:xfrm>
            <a:off x="0" y="740670"/>
            <a:ext cx="9377054" cy="2169825"/>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422474091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Deschiderea ofertelor</a:t>
            </a:r>
            <a:endParaRPr lang="ro-RO"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244698" y="1971482"/>
            <a:ext cx="8809149" cy="3816000"/>
          </a:xfrm>
        </p:spPr>
        <p:txBody>
          <a:bodyPr/>
          <a:lstStyle/>
          <a:p>
            <a:pPr indent="-342900" algn="just">
              <a:spcBef>
                <a:spcPts val="0"/>
              </a:spcBef>
              <a:spcAft>
                <a:spcPts val="0"/>
              </a:spcAft>
              <a:buClrTx/>
              <a:buFont typeface="Wingdings" panose="05000000000000000000" pitchFamily="2" charset="2"/>
              <a:buChar char="ü"/>
            </a:pPr>
            <a:r>
              <a:rPr lang="x-none" dirty="0">
                <a:solidFill>
                  <a:schemeClr val="tx1"/>
                </a:solidFill>
                <a:latin typeface="Times New Roman" panose="02020603050405020304" pitchFamily="18" charset="0"/>
                <a:cs typeface="Times New Roman" panose="02020603050405020304" pitchFamily="18" charset="0"/>
              </a:rPr>
              <a:t>Deschiderea ofertelor are loc la data, ora şi locul specificate în anunțul/invitația de participare, în prezența membrilor grupului de lucru ce are atribuții în legătură cu respectiva procedură de atribuire. Ofertele se deschid la timpul specificat în documentația de atribuire ca dată-limită a termenului de depunere a ofertelor sau la timpul specificat ca dată-limită a termenului prelungit, indiferent de numărul de ofertanţi, în locul şi în conformitate cu procedurile stabilite în documentația de </a:t>
            </a:r>
            <a:r>
              <a:rPr lang="x-none" dirty="0" smtClean="0">
                <a:solidFill>
                  <a:schemeClr val="tx1"/>
                </a:solidFill>
                <a:latin typeface="Times New Roman" panose="02020603050405020304" pitchFamily="18" charset="0"/>
                <a:cs typeface="Times New Roman" panose="02020603050405020304" pitchFamily="18" charset="0"/>
              </a:rPr>
              <a:t>atribuire.</a:t>
            </a:r>
          </a:p>
          <a:p>
            <a:pPr indent="-342900" algn="just">
              <a:spcBef>
                <a:spcPts val="0"/>
              </a:spcBef>
              <a:spcAft>
                <a:spcPts val="0"/>
              </a:spcAft>
              <a:buClrTx/>
              <a:buFont typeface="Wingdings" panose="05000000000000000000" pitchFamily="2" charset="2"/>
              <a:buChar char="ü"/>
            </a:pPr>
            <a:r>
              <a:rPr lang="x-none" dirty="0">
                <a:solidFill>
                  <a:schemeClr val="tx1"/>
                </a:solidFill>
                <a:latin typeface="Times New Roman" panose="02020603050405020304" pitchFamily="18" charset="0"/>
                <a:cs typeface="Times New Roman" panose="02020603050405020304" pitchFamily="18" charset="0"/>
              </a:rPr>
              <a:t>Deschiderea ofertelor este o sedința deschisă unde pot participa ofertanţii sau reprezentanţii acestora, societatea civilă, precum și alți specialiști, consultați, experti atrași în domeniul, și orice persoană care dorește să participe la ședința de deschidere.</a:t>
            </a:r>
            <a:endParaRPr lang="ro-RO" dirty="0">
              <a:solidFill>
                <a:schemeClr val="tx1"/>
              </a:solidFill>
              <a:latin typeface="Times New Roman" panose="02020603050405020304" pitchFamily="18" charset="0"/>
              <a:cs typeface="Times New Roman" panose="02020603050405020304" pitchFamily="18" charset="0"/>
            </a:endParaRPr>
          </a:p>
          <a:p>
            <a:pPr indent="-342900" algn="just">
              <a:spcBef>
                <a:spcPts val="0"/>
              </a:spcBef>
              <a:spcAft>
                <a:spcPts val="0"/>
              </a:spcAft>
              <a:buClrTx/>
              <a:buFont typeface="Wingdings" panose="05000000000000000000" pitchFamily="2" charset="2"/>
              <a:buChar char="ü"/>
            </a:pPr>
            <a:r>
              <a:rPr lang="x-none" dirty="0">
                <a:solidFill>
                  <a:schemeClr val="tx1"/>
                </a:solidFill>
                <a:latin typeface="Times New Roman" panose="02020603050405020304" pitchFamily="18" charset="0"/>
                <a:cs typeface="Times New Roman" panose="02020603050405020304" pitchFamily="18" charset="0"/>
              </a:rPr>
              <a:t>Toate plicurile recepționate pînă la termenul-limită de depunere a ofertelor, se vor deschide, iar grupul de lucru va da citire:</a:t>
            </a:r>
            <a:endParaRPr lang="ro-RO" dirty="0">
              <a:solidFill>
                <a:schemeClr val="tx1"/>
              </a:solidFill>
              <a:latin typeface="Times New Roman" panose="02020603050405020304" pitchFamily="18" charset="0"/>
              <a:cs typeface="Times New Roman" panose="02020603050405020304" pitchFamily="18" charset="0"/>
            </a:endParaRPr>
          </a:p>
          <a:p>
            <a:pPr lvl="0" indent="-342900" algn="just">
              <a:spcBef>
                <a:spcPts val="0"/>
              </a:spcBef>
              <a:spcAft>
                <a:spcPts val="0"/>
              </a:spcAft>
              <a:buClrTx/>
              <a:buFont typeface="Arial" panose="020B0604020202020204" pitchFamily="34" charset="0"/>
              <a:buChar char="•"/>
            </a:pPr>
            <a:r>
              <a:rPr lang="x-none" dirty="0">
                <a:solidFill>
                  <a:schemeClr val="tx1"/>
                </a:solidFill>
                <a:latin typeface="Times New Roman" panose="02020603050405020304" pitchFamily="18" charset="0"/>
                <a:cs typeface="Times New Roman" panose="02020603050405020304" pitchFamily="18" charset="0"/>
              </a:rPr>
              <a:t>numele ofertantului și dacă au fost efectuatre careva modificări a ofertei;</a:t>
            </a:r>
            <a:endParaRPr lang="ro-RO" dirty="0">
              <a:solidFill>
                <a:schemeClr val="tx1"/>
              </a:solidFill>
              <a:latin typeface="Times New Roman" panose="02020603050405020304" pitchFamily="18" charset="0"/>
              <a:cs typeface="Times New Roman" panose="02020603050405020304" pitchFamily="18" charset="0"/>
            </a:endParaRPr>
          </a:p>
          <a:p>
            <a:pPr lvl="0" indent="-342900" algn="just">
              <a:spcBef>
                <a:spcPts val="0"/>
              </a:spcBef>
              <a:spcAft>
                <a:spcPts val="0"/>
              </a:spcAft>
              <a:buClrTx/>
              <a:buFont typeface="Arial" panose="020B0604020202020204" pitchFamily="34" charset="0"/>
              <a:buChar char="•"/>
            </a:pPr>
            <a:r>
              <a:rPr lang="x-none" dirty="0">
                <a:solidFill>
                  <a:schemeClr val="tx1"/>
                </a:solidFill>
                <a:latin typeface="Times New Roman" panose="02020603050405020304" pitchFamily="18" charset="0"/>
                <a:cs typeface="Times New Roman" panose="02020603050405020304" pitchFamily="18" charset="0"/>
              </a:rPr>
              <a:t>documentelor prezentate în cadrul proceduri de achiziție publică;</a:t>
            </a:r>
            <a:endParaRPr lang="ro-RO" dirty="0">
              <a:solidFill>
                <a:schemeClr val="tx1"/>
              </a:solidFill>
              <a:latin typeface="Times New Roman" panose="02020603050405020304" pitchFamily="18" charset="0"/>
              <a:cs typeface="Times New Roman" panose="02020603050405020304" pitchFamily="18" charset="0"/>
            </a:endParaRPr>
          </a:p>
          <a:p>
            <a:pPr lvl="0" indent="-342900" algn="just">
              <a:spcBef>
                <a:spcPts val="0"/>
              </a:spcBef>
              <a:spcAft>
                <a:spcPts val="0"/>
              </a:spcAft>
              <a:buClrTx/>
              <a:buFont typeface="Arial" panose="020B0604020202020204" pitchFamily="34" charset="0"/>
              <a:buChar char="•"/>
            </a:pPr>
            <a:r>
              <a:rPr lang="x-none" dirty="0">
                <a:solidFill>
                  <a:schemeClr val="tx1"/>
                </a:solidFill>
                <a:latin typeface="Times New Roman" panose="02020603050405020304" pitchFamily="18" charset="0"/>
                <a:cs typeface="Times New Roman" panose="02020603050405020304" pitchFamily="18" charset="0"/>
              </a:rPr>
              <a:t>oferta, cu menţionarea preţurilor expuse în oferta operatorului economic, a valorii totale şi/sau a preţurilor pe poziţii, loturi, a ofertelor alternative, după caz;</a:t>
            </a:r>
            <a:endParaRPr lang="ro-RO" dirty="0">
              <a:solidFill>
                <a:schemeClr val="tx1"/>
              </a:solidFill>
              <a:latin typeface="Times New Roman" panose="02020603050405020304" pitchFamily="18" charset="0"/>
              <a:cs typeface="Times New Roman" panose="02020603050405020304" pitchFamily="18" charset="0"/>
            </a:endParaRPr>
          </a:p>
          <a:p>
            <a:pPr lvl="0" indent="-342900" algn="just">
              <a:spcBef>
                <a:spcPts val="0"/>
              </a:spcBef>
              <a:spcAft>
                <a:spcPts val="0"/>
              </a:spcAft>
              <a:buClrTx/>
              <a:buFont typeface="Arial" panose="020B0604020202020204" pitchFamily="34" charset="0"/>
              <a:buChar char="•"/>
            </a:pPr>
            <a:r>
              <a:rPr lang="x-none" dirty="0">
                <a:solidFill>
                  <a:schemeClr val="tx1"/>
                </a:solidFill>
                <a:latin typeface="Times New Roman" panose="02020603050405020304" pitchFamily="18" charset="0"/>
                <a:cs typeface="Times New Roman" panose="02020603050405020304" pitchFamily="18" charset="0"/>
              </a:rPr>
              <a:t>prezența Garanției pentru ofertă, după caz;</a:t>
            </a:r>
            <a:endParaRPr lang="ro-RO" dirty="0">
              <a:solidFill>
                <a:schemeClr val="tx1"/>
              </a:solidFill>
              <a:latin typeface="Times New Roman" panose="02020603050405020304" pitchFamily="18" charset="0"/>
              <a:cs typeface="Times New Roman" panose="02020603050405020304" pitchFamily="18" charset="0"/>
            </a:endParaRPr>
          </a:p>
          <a:p>
            <a:pPr indent="-342900" algn="just">
              <a:spcBef>
                <a:spcPts val="0"/>
              </a:spcBef>
              <a:spcAft>
                <a:spcPts val="0"/>
              </a:spcAft>
              <a:buClrTx/>
              <a:buFont typeface="Wingdings" panose="05000000000000000000" pitchFamily="2" charset="2"/>
              <a:buChar char="ü"/>
            </a:pPr>
            <a:endParaRPr lang="ro-RO"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739269" y="159974"/>
            <a:ext cx="719390" cy="719390"/>
          </a:xfrm>
          <a:prstGeom prst="rect">
            <a:avLst/>
          </a:prstGeom>
        </p:spPr>
      </p:pic>
      <p:pic>
        <p:nvPicPr>
          <p:cNvPr id="8" name="Picture 7"/>
          <p:cNvPicPr>
            <a:picLocks noChangeAspect="1"/>
          </p:cNvPicPr>
          <p:nvPr/>
        </p:nvPicPr>
        <p:blipFill>
          <a:blip r:embed="rId4" cstate="print"/>
          <a:stretch>
            <a:fillRect/>
          </a:stretch>
        </p:blipFill>
        <p:spPr>
          <a:xfrm>
            <a:off x="2783974" y="254265"/>
            <a:ext cx="2225233" cy="554784"/>
          </a:xfrm>
          <a:prstGeom prst="rect">
            <a:avLst/>
          </a:prstGeom>
        </p:spPr>
      </p:pic>
      <p:pic>
        <p:nvPicPr>
          <p:cNvPr id="9" name="Picture 8"/>
          <p:cNvPicPr>
            <a:picLocks noChangeAspect="1"/>
          </p:cNvPicPr>
          <p:nvPr/>
        </p:nvPicPr>
        <p:blipFill>
          <a:blip r:embed="rId5" cstate="print"/>
          <a:stretch>
            <a:fillRect/>
          </a:stretch>
        </p:blipFill>
        <p:spPr>
          <a:xfrm>
            <a:off x="5334522" y="80126"/>
            <a:ext cx="859611" cy="859611"/>
          </a:xfrm>
          <a:prstGeom prst="rect">
            <a:avLst/>
          </a:prstGeom>
        </p:spPr>
      </p:pic>
      <p:pic>
        <p:nvPicPr>
          <p:cNvPr id="10" name="Picture 9"/>
          <p:cNvPicPr>
            <a:picLocks noChangeAspect="1"/>
          </p:cNvPicPr>
          <p:nvPr/>
        </p:nvPicPr>
        <p:blipFill>
          <a:blip r:embed="rId6" cstate="print"/>
          <a:stretch>
            <a:fillRect/>
          </a:stretch>
        </p:blipFill>
        <p:spPr>
          <a:xfrm>
            <a:off x="6710552" y="80126"/>
            <a:ext cx="835224" cy="835224"/>
          </a:xfrm>
          <a:prstGeom prst="rect">
            <a:avLst/>
          </a:prstGeom>
        </p:spPr>
      </p:pic>
      <p:sp>
        <p:nvSpPr>
          <p:cNvPr id="11" name="TextBox 10"/>
          <p:cNvSpPr txBox="1"/>
          <p:nvPr/>
        </p:nvSpPr>
        <p:spPr>
          <a:xfrm>
            <a:off x="100530" y="817320"/>
            <a:ext cx="9377054" cy="2308324"/>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309230853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a:solidFill>
                  <a:schemeClr val="accent6">
                    <a:lumMod val="50000"/>
                  </a:schemeClr>
                </a:solidFill>
                <a:latin typeface="Times New Roman" panose="02020603050405020304" pitchFamily="18" charset="0"/>
                <a:cs typeface="Times New Roman" panose="02020603050405020304" pitchFamily="18" charset="0"/>
              </a:rPr>
              <a:t>Deschiderea ofertelor</a:t>
            </a:r>
            <a:endParaRPr lang="ro-RO" dirty="0"/>
          </a:p>
        </p:txBody>
      </p:sp>
      <p:sp>
        <p:nvSpPr>
          <p:cNvPr id="3" name="Нижний колонтитул 2"/>
          <p:cNvSpPr>
            <a:spLocks noGrp="1"/>
          </p:cNvSpPr>
          <p:nvPr>
            <p:ph type="ftr" sz="quarter" idx="10"/>
          </p:nvPr>
        </p:nvSpPr>
        <p:spPr/>
        <p:txBody>
          <a:bodyPr/>
          <a:lstStyle/>
          <a:p>
            <a:r>
              <a:rPr lang="de-DE" dirty="0" smtClean="0"/>
              <a:t>XXX</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80304" y="2101128"/>
            <a:ext cx="8847786" cy="4162872"/>
          </a:xfrm>
        </p:spPr>
        <p:txBody>
          <a:bodyPr/>
          <a:lstStyle/>
          <a:p>
            <a:pPr indent="-252000" algn="just">
              <a:spcBef>
                <a:spcPts val="0"/>
              </a:spcBef>
              <a:spcAft>
                <a:spcPts val="0"/>
              </a:spcAft>
              <a:buClrTx/>
              <a:buFont typeface="Wingdings" panose="05000000000000000000" pitchFamily="2" charset="2"/>
              <a:buChar char="ü"/>
            </a:pPr>
            <a:r>
              <a:rPr lang="x-none" sz="2000" dirty="0">
                <a:solidFill>
                  <a:schemeClr val="tx1"/>
                </a:solidFill>
                <a:latin typeface="Times New Roman" panose="02020603050405020304" pitchFamily="18" charset="0"/>
                <a:cs typeface="Times New Roman" panose="02020603050405020304" pitchFamily="18" charset="0"/>
              </a:rPr>
              <a:t>Toate ofertele financiare, Formularul ofertei, Formularul Specificații tehnice și Formularul Specificații de preț vor fi contrasemnate de către toţi membrii grupului de lucru participanți la procedura de deschiderea </a:t>
            </a:r>
            <a:r>
              <a:rPr lang="x-none" sz="2000" dirty="0" smtClean="0">
                <a:solidFill>
                  <a:schemeClr val="tx1"/>
                </a:solidFill>
                <a:latin typeface="Times New Roman" panose="02020603050405020304" pitchFamily="18" charset="0"/>
                <a:cs typeface="Times New Roman" panose="02020603050405020304" pitchFamily="18" charset="0"/>
              </a:rPr>
              <a:t>ofertelor.</a:t>
            </a:r>
          </a:p>
          <a:p>
            <a:pPr indent="-252000" algn="just">
              <a:spcBef>
                <a:spcPts val="0"/>
              </a:spcBef>
              <a:spcAft>
                <a:spcPts val="0"/>
              </a:spcAft>
              <a:buClrTx/>
              <a:buFont typeface="Wingdings" panose="05000000000000000000" pitchFamily="2" charset="2"/>
              <a:buChar char="ü"/>
            </a:pPr>
            <a:r>
              <a:rPr lang="x-none" sz="2000" dirty="0">
                <a:solidFill>
                  <a:schemeClr val="tx1"/>
                </a:solidFill>
                <a:latin typeface="Times New Roman" panose="02020603050405020304" pitchFamily="18" charset="0"/>
                <a:cs typeface="Times New Roman" panose="02020603050405020304" pitchFamily="18" charset="0"/>
              </a:rPr>
              <a:t>În momentul deschiderii ofertelor recenționate, autoritatea contractantă nu ia nici o decizie privind respingerea ofertelor, </a:t>
            </a:r>
            <a:r>
              <a:rPr lang="x-none" sz="2000" b="1" dirty="0">
                <a:solidFill>
                  <a:schemeClr val="tx1"/>
                </a:solidFill>
                <a:latin typeface="Times New Roman" panose="02020603050405020304" pitchFamily="18" charset="0"/>
                <a:cs typeface="Times New Roman" panose="02020603050405020304" pitchFamily="18" charset="0"/>
              </a:rPr>
              <a:t>cu excepţia</a:t>
            </a:r>
            <a:r>
              <a:rPr lang="x-none" sz="2000" dirty="0">
                <a:solidFill>
                  <a:schemeClr val="tx1"/>
                </a:solidFill>
                <a:latin typeface="Times New Roman" panose="02020603050405020304" pitchFamily="18" charset="0"/>
                <a:cs typeface="Times New Roman" panose="02020603050405020304" pitchFamily="18" charset="0"/>
              </a:rPr>
              <a:t> ofertelor întîrziate, sau determinarea ofertei ca fiind cîştigătoare</a:t>
            </a:r>
            <a:r>
              <a:rPr lang="x-none" sz="2000" dirty="0" smtClean="0">
                <a:solidFill>
                  <a:schemeClr val="tx1"/>
                </a:solidFill>
                <a:latin typeface="Times New Roman" panose="02020603050405020304" pitchFamily="18" charset="0"/>
                <a:cs typeface="Times New Roman" panose="02020603050405020304" pitchFamily="18" charset="0"/>
              </a:rPr>
              <a:t>.</a:t>
            </a:r>
          </a:p>
          <a:p>
            <a:pPr indent="-252000" algn="just">
              <a:spcBef>
                <a:spcPts val="0"/>
              </a:spcBef>
              <a:spcAft>
                <a:spcPts val="0"/>
              </a:spcAft>
              <a:buClrTx/>
              <a:buFont typeface="Wingdings" panose="05000000000000000000" pitchFamily="2" charset="2"/>
              <a:buChar char="ü"/>
            </a:pPr>
            <a:r>
              <a:rPr lang="x-none" sz="2000" dirty="0">
                <a:solidFill>
                  <a:schemeClr val="tx1"/>
                </a:solidFill>
                <a:latin typeface="Times New Roman" panose="02020603050405020304" pitchFamily="18" charset="0"/>
                <a:cs typeface="Times New Roman" panose="02020603050405020304" pitchFamily="18" charset="0"/>
              </a:rPr>
              <a:t>Ședința de deschidere a ofertelor se finalizează cu întocmirea procesului-verbal de deschidere a ofertelor. Acesta, se va semna de toți membri ai grupului de lucru participanți la procedura de deschidere a ofertelor, inclusiv și reprezentanţilor operatorilor economici participanți, dacă au solicitat contrasemnarea acestuia, se va menționa numele complet al reprezentantului ofertantului. </a:t>
            </a:r>
            <a:endParaRPr lang="x-none" sz="2000" dirty="0" smtClean="0">
              <a:solidFill>
                <a:schemeClr val="tx1"/>
              </a:solidFill>
              <a:latin typeface="Times New Roman" panose="02020603050405020304" pitchFamily="18" charset="0"/>
              <a:cs typeface="Times New Roman" panose="02020603050405020304" pitchFamily="18" charset="0"/>
            </a:endParaRPr>
          </a:p>
          <a:p>
            <a:pPr indent="-252000" algn="just">
              <a:spcBef>
                <a:spcPts val="0"/>
              </a:spcBef>
              <a:spcAft>
                <a:spcPts val="0"/>
              </a:spcAft>
              <a:buClrTx/>
              <a:buFont typeface="Wingdings" panose="05000000000000000000" pitchFamily="2" charset="2"/>
              <a:buChar char="ü"/>
            </a:pPr>
            <a:r>
              <a:rPr lang="x-none" sz="2000" dirty="0" smtClean="0">
                <a:solidFill>
                  <a:schemeClr val="tx1"/>
                </a:solidFill>
                <a:latin typeface="Times New Roman" panose="02020603050405020304" pitchFamily="18" charset="0"/>
                <a:cs typeface="Times New Roman" panose="02020603050405020304" pitchFamily="18" charset="0"/>
              </a:rPr>
              <a:t>Totodată</a:t>
            </a:r>
            <a:r>
              <a:rPr lang="x-none" sz="2000" dirty="0">
                <a:solidFill>
                  <a:schemeClr val="tx1"/>
                </a:solidFill>
                <a:latin typeface="Times New Roman" panose="02020603050405020304" pitchFamily="18" charset="0"/>
                <a:cs typeface="Times New Roman" panose="02020603050405020304" pitchFamily="18" charset="0"/>
              </a:rPr>
              <a:t>, o copie a procesului-verbal va fi distribuită, la solicitare, ofertanţilor care au depus ofertele </a:t>
            </a:r>
            <a:r>
              <a:rPr lang="x-none" sz="2000" dirty="0" smtClean="0">
                <a:solidFill>
                  <a:schemeClr val="tx1"/>
                </a:solidFill>
                <a:latin typeface="Times New Roman" panose="02020603050405020304" pitchFamily="18" charset="0"/>
                <a:cs typeface="Times New Roman" panose="02020603050405020304" pitchFamily="18" charset="0"/>
              </a:rPr>
              <a:t>pînă la termenul limită de depunere a ofertelor.</a:t>
            </a:r>
            <a:endParaRPr lang="ro-RO" sz="2000" dirty="0">
              <a:solidFill>
                <a:schemeClr val="tx1"/>
              </a:solidFill>
              <a:latin typeface="Times New Roman" panose="02020603050405020304" pitchFamily="18" charset="0"/>
              <a:cs typeface="Times New Roman" panose="02020603050405020304" pitchFamily="18" charset="0"/>
            </a:endParaRPr>
          </a:p>
          <a:p>
            <a:pPr algn="just"/>
            <a:endParaRPr lang="ro-RO"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33870" y="170242"/>
            <a:ext cx="719390" cy="719390"/>
          </a:xfrm>
          <a:prstGeom prst="rect">
            <a:avLst/>
          </a:prstGeom>
        </p:spPr>
      </p:pic>
      <p:pic>
        <p:nvPicPr>
          <p:cNvPr id="8" name="Picture 7"/>
          <p:cNvPicPr>
            <a:picLocks noChangeAspect="1"/>
          </p:cNvPicPr>
          <p:nvPr/>
        </p:nvPicPr>
        <p:blipFill>
          <a:blip r:embed="rId4" cstate="print"/>
          <a:stretch>
            <a:fillRect/>
          </a:stretch>
        </p:blipFill>
        <p:spPr>
          <a:xfrm>
            <a:off x="2690456" y="252545"/>
            <a:ext cx="2225233" cy="554784"/>
          </a:xfrm>
          <a:prstGeom prst="rect">
            <a:avLst/>
          </a:prstGeom>
        </p:spPr>
      </p:pic>
      <p:pic>
        <p:nvPicPr>
          <p:cNvPr id="9" name="Picture 8"/>
          <p:cNvPicPr>
            <a:picLocks noChangeAspect="1"/>
          </p:cNvPicPr>
          <p:nvPr/>
        </p:nvPicPr>
        <p:blipFill>
          <a:blip r:embed="rId5" cstate="print"/>
          <a:stretch>
            <a:fillRect/>
          </a:stretch>
        </p:blipFill>
        <p:spPr>
          <a:xfrm>
            <a:off x="5252885" y="100131"/>
            <a:ext cx="859611" cy="859611"/>
          </a:xfrm>
          <a:prstGeom prst="rect">
            <a:avLst/>
          </a:prstGeom>
        </p:spPr>
      </p:pic>
      <p:pic>
        <p:nvPicPr>
          <p:cNvPr id="10" name="Picture 9"/>
          <p:cNvPicPr>
            <a:picLocks noChangeAspect="1"/>
          </p:cNvPicPr>
          <p:nvPr/>
        </p:nvPicPr>
        <p:blipFill>
          <a:blip r:embed="rId6" cstate="print"/>
          <a:stretch>
            <a:fillRect/>
          </a:stretch>
        </p:blipFill>
        <p:spPr>
          <a:xfrm>
            <a:off x="6648206" y="54408"/>
            <a:ext cx="835224" cy="835224"/>
          </a:xfrm>
          <a:prstGeom prst="rect">
            <a:avLst/>
          </a:prstGeom>
        </p:spPr>
      </p:pic>
      <p:sp>
        <p:nvSpPr>
          <p:cNvPr id="11" name="TextBox 10"/>
          <p:cNvSpPr txBox="1"/>
          <p:nvPr/>
        </p:nvSpPr>
        <p:spPr>
          <a:xfrm>
            <a:off x="-223800" y="650401"/>
            <a:ext cx="9377054" cy="2446824"/>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374342548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50000"/>
                  </a:schemeClr>
                </a:solidFill>
                <a:latin typeface="Times New Roman" panose="02020603050405020304" pitchFamily="18" charset="0"/>
                <a:cs typeface="Times New Roman" panose="02020603050405020304" pitchFamily="18" charset="0"/>
              </a:rPr>
              <a:t>Examinarea, evaluare și compararea ofertelor</a:t>
            </a:r>
            <a:endParaRPr lang="ro-RO"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35228" y="2101128"/>
            <a:ext cx="8873543" cy="3816000"/>
          </a:xfrm>
        </p:spPr>
        <p:txBody>
          <a:bodyPr/>
          <a:lstStyle/>
          <a:p>
            <a:pPr indent="-285750" algn="just">
              <a:spcBef>
                <a:spcPts val="0"/>
              </a:spcBef>
              <a:spcAft>
                <a:spcPts val="0"/>
              </a:spcAft>
              <a:buClrTx/>
              <a:buFont typeface="Wingdings" panose="05000000000000000000" pitchFamily="2" charset="2"/>
              <a:buChar char="Ø"/>
            </a:pPr>
            <a:r>
              <a:rPr lang="x-none" sz="1900" dirty="0">
                <a:solidFill>
                  <a:schemeClr val="tx1"/>
                </a:solidFill>
                <a:latin typeface="Times New Roman" panose="02020603050405020304" pitchFamily="18" charset="0"/>
                <a:cs typeface="Times New Roman" panose="02020603050405020304" pitchFamily="18" charset="0"/>
              </a:rPr>
              <a:t>Examinarea, evaluarea şi compararea ofertelor se efectuează fără participarea ofertanţilor sau reprezentanţilor acestora. </a:t>
            </a:r>
            <a:endParaRPr lang="ro-RO" sz="1900" dirty="0">
              <a:solidFill>
                <a:schemeClr val="tx1"/>
              </a:solidFill>
              <a:latin typeface="Times New Roman" panose="02020603050405020304" pitchFamily="18" charset="0"/>
              <a:cs typeface="Times New Roman" panose="02020603050405020304" pitchFamily="18" charset="0"/>
            </a:endParaRPr>
          </a:p>
          <a:p>
            <a:pPr indent="-285750" algn="just">
              <a:spcBef>
                <a:spcPts val="0"/>
              </a:spcBef>
              <a:spcAft>
                <a:spcPts val="0"/>
              </a:spcAft>
              <a:buClrTx/>
              <a:buFont typeface="Wingdings" panose="05000000000000000000" pitchFamily="2" charset="2"/>
              <a:buChar char="Ø"/>
            </a:pPr>
            <a:r>
              <a:rPr lang="x-none" sz="1900" dirty="0">
                <a:solidFill>
                  <a:schemeClr val="tx1"/>
                </a:solidFill>
                <a:latin typeface="Times New Roman" panose="02020603050405020304" pitchFamily="18" charset="0"/>
                <a:cs typeface="Times New Roman" panose="02020603050405020304" pitchFamily="18" charset="0"/>
              </a:rPr>
              <a:t>Procedură privind examinarea, evaluarea şi compararea ofertelor nu va fi divulgată ofertanţilor sau altor persoane neimplicate oficial în aceste proceduri sau în determinarea ofertei cîştigătoare.</a:t>
            </a:r>
            <a:endParaRPr lang="ro-RO" sz="1900" dirty="0">
              <a:solidFill>
                <a:schemeClr val="tx1"/>
              </a:solidFill>
              <a:latin typeface="Times New Roman" panose="02020603050405020304" pitchFamily="18" charset="0"/>
              <a:cs typeface="Times New Roman" panose="02020603050405020304" pitchFamily="18" charset="0"/>
            </a:endParaRPr>
          </a:p>
          <a:p>
            <a:pPr indent="-285750" algn="just">
              <a:spcBef>
                <a:spcPts val="0"/>
              </a:spcBef>
              <a:spcAft>
                <a:spcPts val="0"/>
              </a:spcAft>
              <a:buClrTx/>
              <a:buFont typeface="Wingdings" panose="05000000000000000000" pitchFamily="2" charset="2"/>
              <a:buChar char="Ø"/>
            </a:pPr>
            <a:r>
              <a:rPr lang="x-none" sz="1900" dirty="0">
                <a:solidFill>
                  <a:schemeClr val="tx1"/>
                </a:solidFill>
                <a:latin typeface="Times New Roman" panose="02020603050405020304" pitchFamily="18" charset="0"/>
                <a:cs typeface="Times New Roman" panose="02020603050405020304" pitchFamily="18" charset="0"/>
              </a:rPr>
              <a:t>Şedinţa grupului de lucru este deliberativă dacă la ea este prezentă majoritatea membrilor săi, iar decizia grupului de lucru se adoptă prin vot deschis, cu simpla majoritate de voturi. Autoritatea contractantă examinează ofertele în mod confidenţial şi nu divulgă informaţia privind examinarea, evaluarea şi compararea ofertelor ofertanţilor sau persoanelor neimplicate oficial în aceste proceduri sau în determinarea ofertei cîştigătoare</a:t>
            </a:r>
            <a:r>
              <a:rPr lang="x-none" sz="1900" dirty="0" smtClean="0">
                <a:solidFill>
                  <a:schemeClr val="tx1"/>
                </a:solidFill>
                <a:latin typeface="Times New Roman" panose="02020603050405020304" pitchFamily="18" charset="0"/>
                <a:cs typeface="Times New Roman" panose="02020603050405020304" pitchFamily="18" charset="0"/>
              </a:rPr>
              <a:t>.</a:t>
            </a:r>
          </a:p>
          <a:p>
            <a:pPr indent="-285750" algn="just">
              <a:spcBef>
                <a:spcPts val="0"/>
              </a:spcBef>
              <a:spcAft>
                <a:spcPts val="0"/>
              </a:spcAft>
              <a:buClrTx/>
              <a:buFont typeface="Wingdings" panose="05000000000000000000" pitchFamily="2" charset="2"/>
              <a:buChar char="Ø"/>
            </a:pPr>
            <a:r>
              <a:rPr lang="ro-RO" sz="1900" dirty="0">
                <a:solidFill>
                  <a:schemeClr val="tx1"/>
                </a:solidFill>
                <a:latin typeface="Times New Roman" pitchFamily="18" charset="0"/>
                <a:cs typeface="Times New Roman" pitchFamily="18" charset="0"/>
              </a:rPr>
              <a:t>Calificarea </a:t>
            </a:r>
            <a:r>
              <a:rPr lang="vi-VN" sz="1900" dirty="0">
                <a:solidFill>
                  <a:schemeClr val="tx1"/>
                </a:solidFill>
                <a:latin typeface="Times New Roman" pitchFamily="18" charset="0"/>
                <a:cs typeface="Times New Roman" pitchFamily="18" charset="0"/>
              </a:rPr>
              <a:t>participanţilor la procedurile de achiziţie</a:t>
            </a:r>
            <a:r>
              <a:rPr lang="ro-RO" sz="1900" dirty="0">
                <a:solidFill>
                  <a:schemeClr val="tx1"/>
                </a:solidFill>
                <a:latin typeface="Times New Roman" pitchFamily="18" charset="0"/>
                <a:cs typeface="Times New Roman" pitchFamily="18" charset="0"/>
              </a:rPr>
              <a:t> se va efectua</a:t>
            </a:r>
            <a:r>
              <a:rPr lang="vi-VN" sz="1900" dirty="0">
                <a:solidFill>
                  <a:schemeClr val="tx1"/>
                </a:solidFill>
                <a:latin typeface="Times New Roman" pitchFamily="18" charset="0"/>
                <a:cs typeface="Times New Roman" pitchFamily="18" charset="0"/>
              </a:rPr>
              <a:t> în conformitate  cu cerinţele stabilite în documentaţia de atribuire;</a:t>
            </a:r>
            <a:endParaRPr lang="ro-RO" sz="1900" dirty="0">
              <a:solidFill>
                <a:schemeClr val="tx1"/>
              </a:solidFill>
              <a:latin typeface="Times New Roman" pitchFamily="18" charset="0"/>
              <a:cs typeface="Times New Roman" pitchFamily="18" charset="0"/>
            </a:endParaRPr>
          </a:p>
          <a:p>
            <a:pPr indent="-285750" algn="just">
              <a:spcBef>
                <a:spcPts val="0"/>
              </a:spcBef>
              <a:spcAft>
                <a:spcPts val="0"/>
              </a:spcAft>
              <a:buClrTx/>
              <a:buFont typeface="Wingdings" panose="05000000000000000000" pitchFamily="2" charset="2"/>
              <a:buChar char="Ø"/>
            </a:pPr>
            <a:r>
              <a:rPr lang="ro-RO" sz="1900" dirty="0">
                <a:solidFill>
                  <a:schemeClr val="tx1"/>
                </a:solidFill>
                <a:latin typeface="Times New Roman" pitchFamily="18" charset="0"/>
                <a:cs typeface="Times New Roman" pitchFamily="18" charset="0"/>
              </a:rPr>
              <a:t> Examinarea, evaluarea și compararea ofertelor va avea loc în termenele și în condițiile stabilite în documentația de atribuire;</a:t>
            </a:r>
          </a:p>
          <a:p>
            <a:pPr algn="just">
              <a:spcBef>
                <a:spcPts val="0"/>
              </a:spcBef>
              <a:spcAft>
                <a:spcPts val="0"/>
              </a:spcAft>
              <a:buClrTx/>
            </a:pPr>
            <a:endParaRPr lang="ro-RO" sz="1900" dirty="0">
              <a:solidFill>
                <a:schemeClr val="tx1"/>
              </a:solidFill>
              <a:latin typeface="Times New Roman" pitchFamily="18" charset="0"/>
              <a:cs typeface="Times New Roman" pitchFamily="18" charset="0"/>
            </a:endParaRPr>
          </a:p>
          <a:p>
            <a:pPr indent="-285750" algn="just">
              <a:spcBef>
                <a:spcPts val="0"/>
              </a:spcBef>
              <a:spcAft>
                <a:spcPts val="0"/>
              </a:spcAft>
              <a:buClrTx/>
              <a:buFont typeface="Wingdings" panose="05000000000000000000" pitchFamily="2" charset="2"/>
              <a:buChar char="Ø"/>
            </a:pPr>
            <a:endParaRPr lang="ro-RO" sz="1900"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531451" y="95151"/>
            <a:ext cx="719390" cy="719390"/>
          </a:xfrm>
          <a:prstGeom prst="rect">
            <a:avLst/>
          </a:prstGeom>
        </p:spPr>
      </p:pic>
      <p:pic>
        <p:nvPicPr>
          <p:cNvPr id="8" name="Picture 7"/>
          <p:cNvPicPr>
            <a:picLocks noChangeAspect="1"/>
          </p:cNvPicPr>
          <p:nvPr/>
        </p:nvPicPr>
        <p:blipFill>
          <a:blip r:embed="rId4" cstate="print"/>
          <a:stretch>
            <a:fillRect/>
          </a:stretch>
        </p:blipFill>
        <p:spPr>
          <a:xfrm>
            <a:off x="2669675" y="177454"/>
            <a:ext cx="2225233" cy="554784"/>
          </a:xfrm>
          <a:prstGeom prst="rect">
            <a:avLst/>
          </a:prstGeom>
        </p:spPr>
      </p:pic>
      <p:pic>
        <p:nvPicPr>
          <p:cNvPr id="9" name="Picture 8"/>
          <p:cNvPicPr>
            <a:picLocks noChangeAspect="1"/>
          </p:cNvPicPr>
          <p:nvPr/>
        </p:nvPicPr>
        <p:blipFill>
          <a:blip r:embed="rId5" cstate="print"/>
          <a:stretch>
            <a:fillRect/>
          </a:stretch>
        </p:blipFill>
        <p:spPr>
          <a:xfrm>
            <a:off x="5313742" y="95151"/>
            <a:ext cx="859611" cy="859611"/>
          </a:xfrm>
          <a:prstGeom prst="rect">
            <a:avLst/>
          </a:prstGeom>
        </p:spPr>
      </p:pic>
      <p:pic>
        <p:nvPicPr>
          <p:cNvPr id="10" name="Picture 9"/>
          <p:cNvPicPr>
            <a:picLocks noChangeAspect="1"/>
          </p:cNvPicPr>
          <p:nvPr/>
        </p:nvPicPr>
        <p:blipFill>
          <a:blip r:embed="rId6" cstate="print"/>
          <a:stretch>
            <a:fillRect/>
          </a:stretch>
        </p:blipFill>
        <p:spPr>
          <a:xfrm>
            <a:off x="6731333" y="0"/>
            <a:ext cx="835224" cy="835224"/>
          </a:xfrm>
          <a:prstGeom prst="rect">
            <a:avLst/>
          </a:prstGeom>
        </p:spPr>
      </p:pic>
      <p:sp>
        <p:nvSpPr>
          <p:cNvPr id="11" name="TextBox 10"/>
          <p:cNvSpPr txBox="1"/>
          <p:nvPr/>
        </p:nvSpPr>
        <p:spPr>
          <a:xfrm>
            <a:off x="-368283" y="732238"/>
            <a:ext cx="9377054" cy="2585323"/>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49307037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a:solidFill>
                  <a:schemeClr val="accent6">
                    <a:lumMod val="50000"/>
                  </a:schemeClr>
                </a:solidFill>
                <a:latin typeface="Times New Roman" panose="02020603050405020304" pitchFamily="18" charset="0"/>
                <a:cs typeface="Times New Roman" panose="02020603050405020304" pitchFamily="18" charset="0"/>
              </a:rPr>
              <a:t>Examinarea, evaluare și compararea ofertelor</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67424" y="1984361"/>
            <a:ext cx="8834907" cy="3816000"/>
          </a:xfrm>
        </p:spPr>
        <p:txBody>
          <a:bodyPr/>
          <a:lstStyle/>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Calificarea </a:t>
            </a:r>
            <a:r>
              <a:rPr lang="vi-VN" sz="1900" dirty="0">
                <a:solidFill>
                  <a:schemeClr val="tx1"/>
                </a:solidFill>
                <a:latin typeface="Times New Roman" pitchFamily="18" charset="0"/>
                <a:cs typeface="Times New Roman" pitchFamily="18" charset="0"/>
              </a:rPr>
              <a:t>participanţilor la procedurile de achiziţie</a:t>
            </a:r>
            <a:r>
              <a:rPr lang="ro-RO" sz="1900" dirty="0">
                <a:solidFill>
                  <a:schemeClr val="tx1"/>
                </a:solidFill>
                <a:latin typeface="Times New Roman" pitchFamily="18" charset="0"/>
                <a:cs typeface="Times New Roman" pitchFamily="18" charset="0"/>
              </a:rPr>
              <a:t> se va efectua</a:t>
            </a:r>
            <a:r>
              <a:rPr lang="vi-VN" sz="1900" dirty="0">
                <a:solidFill>
                  <a:schemeClr val="tx1"/>
                </a:solidFill>
                <a:latin typeface="Times New Roman" pitchFamily="18" charset="0"/>
                <a:cs typeface="Times New Roman" pitchFamily="18" charset="0"/>
              </a:rPr>
              <a:t> în conformitate  cu cerinţele stabilite în documentaţia de atribuire;</a:t>
            </a:r>
            <a:endParaRPr lang="ro-RO" sz="1900" dirty="0">
              <a:solidFill>
                <a:schemeClr val="tx1"/>
              </a:solidFill>
              <a:latin typeface="Times New Roman" pitchFamily="18" charset="0"/>
              <a:cs typeface="Times New Roman" pitchFamily="18" charset="0"/>
            </a:endParaRPr>
          </a:p>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 Examinarea, evaluarea și compararea ofertelor va avea loc în termenele și în condițiile stabilite în documentația de atribuire;</a:t>
            </a:r>
          </a:p>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 Vor fi solicitate de la ofertant prezentarea documentelor doveditoare în cazul în care apar incertitudini cu privire la situația personală a acestuia, poate fi solicitată cooperarea și informații suplimentare de la autoritățile competente, inclusiv din străinătate;</a:t>
            </a:r>
            <a:endParaRPr lang="en-US" sz="1900" dirty="0">
              <a:solidFill>
                <a:schemeClr val="tx1"/>
              </a:solidFill>
              <a:latin typeface="Times New Roman" pitchFamily="18" charset="0"/>
              <a:cs typeface="Times New Roman" pitchFamily="18" charset="0"/>
            </a:endParaRPr>
          </a:p>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 Pot fi solicitate explicații, clarificări asupra ofertelor, reconfirmarea anumitor elemente ale ofertei sau ale angajamentelor asumate în cadrul acesteia; </a:t>
            </a:r>
          </a:p>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 Se va acorda un termen rezonabil pentru prezentarea răspunsurilor, în funcție de complexitatea solicitării</a:t>
            </a:r>
            <a:r>
              <a:rPr lang="ro-RO" sz="1900" dirty="0" smtClean="0">
                <a:solidFill>
                  <a:schemeClr val="tx1"/>
                </a:solidFill>
                <a:latin typeface="Times New Roman" pitchFamily="18" charset="0"/>
                <a:cs typeface="Times New Roman" pitchFamily="18" charset="0"/>
              </a:rPr>
              <a:t>;</a:t>
            </a:r>
          </a:p>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Evaluarea ofertelor se finalizează prin întocmirea procesului-verbal de evaluare consemnat de către toți membrii grupului de lucru;</a:t>
            </a:r>
          </a:p>
          <a:p>
            <a:pPr indent="252000" algn="just">
              <a:spcBef>
                <a:spcPts val="0"/>
              </a:spcBef>
              <a:spcAft>
                <a:spcPts val="0"/>
              </a:spcAft>
              <a:buClrTx/>
              <a:buFont typeface="Wingdings" pitchFamily="2" charset="2"/>
              <a:buChar char="Ø"/>
            </a:pPr>
            <a:r>
              <a:rPr lang="ro-RO" sz="1900" dirty="0">
                <a:solidFill>
                  <a:schemeClr val="tx1"/>
                </a:solidFill>
                <a:latin typeface="Times New Roman" pitchFamily="18" charset="0"/>
                <a:cs typeface="Times New Roman" pitchFamily="18" charset="0"/>
              </a:rPr>
              <a:t> Opiniile separate se consemnează în procesul-verbal cu indicarea motivelor clare privind dezacordul cu decizia luată;</a:t>
            </a:r>
          </a:p>
          <a:p>
            <a:pPr indent="252000" algn="just">
              <a:spcBef>
                <a:spcPts val="0"/>
              </a:spcBef>
              <a:spcAft>
                <a:spcPts val="0"/>
              </a:spcAft>
              <a:buClrTx/>
              <a:buFont typeface="Wingdings" pitchFamily="2" charset="2"/>
              <a:buChar char="Ø"/>
            </a:pPr>
            <a:endParaRPr lang="ro-RO" sz="1900"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cstate="print"/>
          <a:stretch>
            <a:fillRect/>
          </a:stretch>
        </p:blipFill>
        <p:spPr>
          <a:xfrm>
            <a:off x="0" y="0"/>
            <a:ext cx="1633870" cy="1255885"/>
          </a:xfrm>
          <a:prstGeom prst="rect">
            <a:avLst/>
          </a:prstGeom>
        </p:spPr>
      </p:pic>
      <p:pic>
        <p:nvPicPr>
          <p:cNvPr id="7" name="Picture 6"/>
          <p:cNvPicPr>
            <a:picLocks noChangeAspect="1"/>
          </p:cNvPicPr>
          <p:nvPr/>
        </p:nvPicPr>
        <p:blipFill>
          <a:blip r:embed="rId3" cstate="print"/>
          <a:stretch>
            <a:fillRect/>
          </a:stretch>
        </p:blipFill>
        <p:spPr>
          <a:xfrm>
            <a:off x="1633870" y="153535"/>
            <a:ext cx="719390" cy="719390"/>
          </a:xfrm>
          <a:prstGeom prst="rect">
            <a:avLst/>
          </a:prstGeom>
        </p:spPr>
      </p:pic>
      <p:pic>
        <p:nvPicPr>
          <p:cNvPr id="8" name="Picture 7"/>
          <p:cNvPicPr>
            <a:picLocks noChangeAspect="1"/>
          </p:cNvPicPr>
          <p:nvPr/>
        </p:nvPicPr>
        <p:blipFill>
          <a:blip r:embed="rId4" cstate="print"/>
          <a:stretch>
            <a:fillRect/>
          </a:stretch>
        </p:blipFill>
        <p:spPr>
          <a:xfrm>
            <a:off x="2555374" y="147776"/>
            <a:ext cx="2225233" cy="554784"/>
          </a:xfrm>
          <a:prstGeom prst="rect">
            <a:avLst/>
          </a:prstGeom>
        </p:spPr>
      </p:pic>
      <p:pic>
        <p:nvPicPr>
          <p:cNvPr id="9" name="Picture 8"/>
          <p:cNvPicPr>
            <a:picLocks noChangeAspect="1"/>
          </p:cNvPicPr>
          <p:nvPr/>
        </p:nvPicPr>
        <p:blipFill>
          <a:blip r:embed="rId5" cstate="print"/>
          <a:stretch>
            <a:fillRect/>
          </a:stretch>
        </p:blipFill>
        <p:spPr>
          <a:xfrm>
            <a:off x="5272305" y="83424"/>
            <a:ext cx="859611" cy="859611"/>
          </a:xfrm>
          <a:prstGeom prst="rect">
            <a:avLst/>
          </a:prstGeom>
        </p:spPr>
      </p:pic>
      <p:pic>
        <p:nvPicPr>
          <p:cNvPr id="10" name="Picture 9"/>
          <p:cNvPicPr>
            <a:picLocks noChangeAspect="1"/>
          </p:cNvPicPr>
          <p:nvPr/>
        </p:nvPicPr>
        <p:blipFill>
          <a:blip r:embed="rId6" cstate="print"/>
          <a:stretch>
            <a:fillRect/>
          </a:stretch>
        </p:blipFill>
        <p:spPr>
          <a:xfrm>
            <a:off x="6623614" y="37701"/>
            <a:ext cx="835224" cy="835224"/>
          </a:xfrm>
          <a:prstGeom prst="rect">
            <a:avLst/>
          </a:prstGeom>
        </p:spPr>
      </p:pic>
      <p:sp>
        <p:nvSpPr>
          <p:cNvPr id="11" name="TextBox 10"/>
          <p:cNvSpPr txBox="1"/>
          <p:nvPr/>
        </p:nvSpPr>
        <p:spPr>
          <a:xfrm>
            <a:off x="0" y="674613"/>
            <a:ext cx="9377054" cy="2723823"/>
          </a:xfrm>
          <a:prstGeom prst="rect">
            <a:avLst/>
          </a:prstGeom>
          <a:noFill/>
        </p:spPr>
        <p:txBody>
          <a:bodyPr wrap="none" rtlCol="0">
            <a:spAutoFit/>
          </a:bodyPr>
          <a:lstStyle/>
          <a:p>
            <a:pPr lvl="0" algn="ct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t/>
            </a:r>
            <a:br>
              <a:rPr lang="ro-RO" altLang="ro-RO" sz="900" b="0" dirty="0">
                <a:solidFill>
                  <a:schemeClr val="tx1"/>
                </a:solidFill>
                <a:latin typeface="Arial" panose="020B0604020202020204" pitchFamily="34" charset="0"/>
                <a:ea typeface="Calibri" panose="020F0502020204030204" pitchFamily="34" charset="0"/>
                <a:cs typeface="Arial" panose="020B0604020202020204" pitchFamily="34" charset="0"/>
              </a:rPr>
            </a:b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900" b="0" dirty="0">
              <a:solidFill>
                <a:schemeClr val="tx1"/>
              </a:solidFill>
            </a:endParaRPr>
          </a:p>
          <a:p>
            <a:pPr lvl="0" algn="ctr"/>
            <a:r>
              <a:rPr lang="ro-RO" altLang="ro-RO" sz="900" b="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900" b="0" dirty="0">
              <a:solidFill>
                <a:schemeClr val="tx1"/>
              </a:solidFill>
              <a:latin typeface="Arial" panose="020B0604020202020204" pitchFamily="34" charset="0"/>
            </a:endParaRPr>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170507054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Margareta Vîrcolici</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09/01/2018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Datumsplatzhalter 3"/>
          <p:cNvSpPr txBox="1">
            <a:spLocks/>
          </p:cNvSpPr>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de-DE"/>
            </a:defPPr>
            <a:lvl1pPr algn="l" rtl="0" eaLnBrk="0" fontAlgn="base" hangingPunct="0">
              <a:spcBef>
                <a:spcPct val="0"/>
              </a:spcBef>
              <a:spcAft>
                <a:spcPct val="0"/>
              </a:spcAft>
              <a:defRPr sz="1000" b="0" kern="1200">
                <a:solidFill>
                  <a:srgbClr val="6E6452"/>
                </a:solidFill>
                <a:latin typeface="Arial Narrow" pitchFamily="34"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fld id="{1A768533-9F5A-4A96-B8F6-9A95114E0856}" type="datetime1">
              <a:rPr lang="en-GB" smtClean="0">
                <a:cs typeface="Arial" charset="0"/>
              </a:rPr>
              <a:pPr/>
              <a:t>09/01/2018</a:t>
            </a:fld>
            <a:endParaRPr lang="de-DE">
              <a:cs typeface="Arial" charset="0"/>
            </a:endParaRPr>
          </a:p>
        </p:txBody>
      </p:sp>
      <p:sp>
        <p:nvSpPr>
          <p:cNvPr id="16" name="Inhaltsplatzhalter 8"/>
          <p:cNvSpPr txBox="1">
            <a:spLocks/>
          </p:cNvSpPr>
          <p:nvPr/>
        </p:nvSpPr>
        <p:spPr>
          <a:xfrm>
            <a:off x="2480049" y="823085"/>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endParaRPr lang="ro-RO" sz="2800" dirty="0" smtClean="0">
              <a:solidFill>
                <a:srgbClr val="534B3E"/>
              </a:solidFill>
            </a:endParaRPr>
          </a:p>
          <a:p>
            <a:pPr>
              <a:spcAft>
                <a:spcPts val="300"/>
              </a:spcAft>
            </a:pPr>
            <a:endParaRPr lang="ro-RO" sz="2800" dirty="0" smtClean="0">
              <a:solidFill>
                <a:srgbClr val="534B3E"/>
              </a:solidFill>
            </a:endParaRPr>
          </a:p>
          <a:p>
            <a:pPr>
              <a:spcAft>
                <a:spcPts val="300"/>
              </a:spcAft>
            </a:pPr>
            <a:r>
              <a:rPr lang="ro-RO" sz="2800" dirty="0" smtClean="0">
                <a:solidFill>
                  <a:srgbClr val="534B3E"/>
                </a:solidFill>
              </a:rPr>
              <a:t>Vă </a:t>
            </a:r>
            <a:r>
              <a:rPr lang="ro-RO" sz="2800" dirty="0" smtClean="0">
                <a:solidFill>
                  <a:srgbClr val="534B3E"/>
                </a:solidFill>
              </a:rPr>
              <a:t>mulțumim pentru atenție</a:t>
            </a:r>
            <a:endParaRPr lang="en-GB" sz="2800" dirty="0">
              <a:solidFill>
                <a:srgbClr val="534B3E"/>
              </a:solidFill>
            </a:endParaRPr>
          </a:p>
          <a:p>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cstate="print"/>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cstate="print"/>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cstate="print"/>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xmlns=""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963550" y="2044535"/>
            <a:ext cx="5361912" cy="6124754"/>
          </a:xfrm>
          <a:prstGeom prst="rect">
            <a:avLst/>
          </a:prstGeom>
          <a:noFill/>
        </p:spPr>
        <p:txBody>
          <a:bodyPr wrap="square" numCol="2" rtlCol="0">
            <a:spAutoFit/>
          </a:bodyPr>
          <a:lstStyle/>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dirty="0" smtClean="0">
              <a:solidFill>
                <a:schemeClr val="bg2">
                  <a:lumMod val="25000"/>
                </a:schemeClr>
              </a:solidFill>
            </a:endParaRPr>
          </a:p>
          <a:p>
            <a:pPr algn="ctr"/>
            <a:r>
              <a:rPr lang="en-GB" sz="1400" dirty="0" smtClean="0">
                <a:solidFill>
                  <a:schemeClr val="bg2">
                    <a:lumMod val="25000"/>
                  </a:schemeClr>
                </a:solidFill>
              </a:rPr>
              <a:t>Botica </a:t>
            </a:r>
            <a:r>
              <a:rPr lang="en-GB" sz="1400" dirty="0" smtClean="0">
                <a:solidFill>
                  <a:schemeClr val="bg2">
                    <a:lumMod val="25000"/>
                  </a:schemeClr>
                </a:solidFill>
              </a:rPr>
              <a:t>Aurelia</a:t>
            </a:r>
          </a:p>
          <a:p>
            <a:pPr algn="ctr"/>
            <a:r>
              <a:rPr lang="en-GB" sz="1400" b="0" dirty="0" err="1" smtClean="0">
                <a:solidFill>
                  <a:schemeClr val="bg2">
                    <a:lumMod val="25000"/>
                  </a:schemeClr>
                </a:solidFill>
              </a:rPr>
              <a:t>Agen</a:t>
            </a:r>
            <a:r>
              <a:rPr lang="ro-RO" sz="1400" b="0" dirty="0" smtClean="0">
                <a:solidFill>
                  <a:schemeClr val="bg2">
                    <a:lumMod val="25000"/>
                  </a:schemeClr>
                </a:solidFill>
              </a:rPr>
              <a:t>ția Achiziții Publice</a:t>
            </a:r>
          </a:p>
          <a:p>
            <a:pPr algn="ctr"/>
            <a:r>
              <a:rPr lang="ro-RO" sz="1400" b="0" u="sng" dirty="0" smtClean="0">
                <a:solidFill>
                  <a:schemeClr val="bg2">
                    <a:lumMod val="25000"/>
                  </a:schemeClr>
                </a:solidFill>
              </a:rPr>
              <a:t>aurelia.botica@tender.gov.md</a:t>
            </a:r>
          </a:p>
          <a:p>
            <a:pPr algn="ctr"/>
            <a:r>
              <a:rPr lang="ro-RO" sz="1400" b="0" dirty="0" smtClean="0">
                <a:solidFill>
                  <a:schemeClr val="bg2">
                    <a:lumMod val="25000"/>
                  </a:schemeClr>
                </a:solidFill>
              </a:rPr>
              <a:t>telefon: (022) 78-20-81</a:t>
            </a:r>
          </a:p>
          <a:p>
            <a:pPr algn="ctr"/>
            <a:endParaRPr lang="ro-RO" sz="1400" b="0" dirty="0" smtClean="0">
              <a:solidFill>
                <a:schemeClr val="bg2">
                  <a:lumMod val="25000"/>
                </a:schemeClr>
              </a:solidFill>
            </a:endParaRPr>
          </a:p>
          <a:p>
            <a:pPr algn="ctr"/>
            <a:r>
              <a:rPr lang="ro-RO" sz="1400" b="0" dirty="0" smtClean="0">
                <a:solidFill>
                  <a:schemeClr val="bg2">
                    <a:lumMod val="25000"/>
                  </a:schemeClr>
                </a:solidFill>
                <a:hlinkClick r:id="rId13"/>
              </a:rPr>
              <a:t>www.tender.gov.md</a:t>
            </a:r>
            <a:endParaRPr lang="ro-RO" sz="1400" b="0" dirty="0" smtClean="0">
              <a:solidFill>
                <a:schemeClr val="bg2">
                  <a:lumMod val="25000"/>
                </a:schemeClr>
              </a:solidFill>
            </a:endParaRPr>
          </a:p>
          <a:p>
            <a:pPr algn="ctr"/>
            <a:r>
              <a:rPr lang="ro-RO" sz="1400" b="0" dirty="0" smtClean="0">
                <a:solidFill>
                  <a:schemeClr val="bg2">
                    <a:lumMod val="25000"/>
                  </a:schemeClr>
                </a:solidFill>
                <a:hlinkClick r:id="rId14"/>
              </a:rPr>
              <a:t>bap@tender.gov.md</a:t>
            </a:r>
            <a:endParaRPr lang="ro-RO" sz="1400" b="0" dirty="0" smtClean="0">
              <a:solidFill>
                <a:schemeClr val="bg2">
                  <a:lumMod val="25000"/>
                </a:schemeClr>
              </a:solidFill>
            </a:endParaRPr>
          </a:p>
          <a:p>
            <a:pPr algn="ctr"/>
            <a:r>
              <a:rPr lang="ro-RO" sz="1400" b="0" dirty="0" smtClean="0">
                <a:solidFill>
                  <a:schemeClr val="bg2">
                    <a:lumMod val="25000"/>
                  </a:schemeClr>
                </a:solidFill>
              </a:rPr>
              <a:t>tel. </a:t>
            </a:r>
            <a:r>
              <a:rPr lang="ro-RO" sz="1400" b="0" dirty="0" smtClean="0">
                <a:solidFill>
                  <a:schemeClr val="bg2">
                    <a:lumMod val="25000"/>
                  </a:schemeClr>
                </a:solidFill>
              </a:rPr>
              <a:t>anticamera: (022) 23-42-80</a:t>
            </a: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endParaRPr lang="ro-RO" sz="1400" b="0" u="sng" dirty="0" smtClean="0">
              <a:solidFill>
                <a:schemeClr val="bg2">
                  <a:lumMod val="25000"/>
                </a:schemeClr>
              </a:solidFill>
              <a:latin typeface="+mn-lt"/>
              <a:hlinkClick r:id="rId12"/>
            </a:endParaRPr>
          </a:p>
          <a:p>
            <a:pPr algn="ctr"/>
            <a:r>
              <a:rPr lang="ro-RO" sz="1400" b="0" u="sng" dirty="0" smtClean="0">
                <a:solidFill>
                  <a:schemeClr val="bg2">
                    <a:lumMod val="25000"/>
                  </a:schemeClr>
                </a:solidFill>
                <a:latin typeface="+mn-lt"/>
                <a:hlinkClick r:id="rId12"/>
              </a:rPr>
              <a:t>www.ifcaac.amac.md</a:t>
            </a:r>
            <a:endParaRPr lang="ro-RO" sz="1400" b="0" dirty="0">
              <a:solidFill>
                <a:schemeClr val="bg2">
                  <a:lumMod val="25000"/>
                </a:schemeClr>
              </a:solidFill>
              <a:latin typeface="+mn-lt"/>
            </a:endParaRPr>
          </a:p>
          <a:p>
            <a:pPr algn="ctr"/>
            <a:endParaRPr lang="ro-RO" sz="1400" b="0" u="sng" dirty="0" smtClean="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dirty="0">
                <a:solidFill>
                  <a:srgbClr val="7030A0"/>
                </a:solidFill>
                <a:latin typeface="+mn-lt"/>
              </a:rPr>
              <a:t>www.amac.md</a:t>
            </a:r>
            <a:r>
              <a:rPr lang="ro-RO" sz="1400" b="0" dirty="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a:t>
            </a:r>
            <a:r>
              <a:rPr lang="ro-RO" sz="1400" b="0" dirty="0" smtClean="0">
                <a:solidFill>
                  <a:schemeClr val="bg2">
                    <a:lumMod val="25000"/>
                  </a:schemeClr>
                </a:solidFill>
                <a:latin typeface="+mn-lt"/>
              </a:rPr>
              <a:t>28-84-33</a:t>
            </a:r>
          </a:p>
          <a:p>
            <a:pPr algn="ctr"/>
            <a:endParaRPr lang="en-GB" sz="1000" b="0" dirty="0" smtClean="0">
              <a:solidFill>
                <a:schemeClr val="bg2">
                  <a:lumMod val="25000"/>
                </a:schemeClr>
              </a:solidFill>
              <a:latin typeface="+mn-lt"/>
            </a:endParaRPr>
          </a:p>
          <a:p>
            <a:pPr algn="ctr"/>
            <a:endParaRPr lang="ro-RO" sz="800" b="0" dirty="0">
              <a:solidFill>
                <a:schemeClr val="bg2">
                  <a:lumMod val="25000"/>
                </a:schemeClr>
              </a:solidFill>
              <a:latin typeface="+mn-lt"/>
            </a:endParaRPr>
          </a:p>
        </p:txBody>
      </p:sp>
      <p:pic>
        <p:nvPicPr>
          <p:cNvPr id="25" name="Picture 3" descr="C:\Users\Nadia\Desktop\logo AAP mic.png"/>
          <p:cNvPicPr>
            <a:picLocks noChangeAspect="1" noChangeArrowheads="1"/>
          </p:cNvPicPr>
          <p:nvPr/>
        </p:nvPicPr>
        <p:blipFill>
          <a:blip r:embed="rId15" cstate="print"/>
          <a:srcRect/>
          <a:stretch>
            <a:fillRect/>
          </a:stretch>
        </p:blipFill>
        <p:spPr bwMode="auto">
          <a:xfrm>
            <a:off x="2910967" y="1493262"/>
            <a:ext cx="3419249" cy="673203"/>
          </a:xfrm>
          <a:prstGeom prst="rect">
            <a:avLst/>
          </a:prstGeom>
          <a:noFill/>
        </p:spPr>
      </p:pic>
    </p:spTree>
    <p:extLst>
      <p:ext uri="{BB962C8B-B14F-4D97-AF65-F5344CB8AC3E}">
        <p14:creationId xmlns:p14="http://schemas.microsoft.com/office/powerpoint/2010/main" xmlns="" val="136737348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83200"/>
            <a:ext cx="9144000" cy="617928"/>
          </a:xfrm>
        </p:spPr>
        <p:txBody>
          <a:bodyPr/>
          <a:lstStyle/>
          <a:p>
            <a:pPr algn="ctr"/>
            <a:r>
              <a:rPr lang="ro-RO" sz="2800" b="1" dirty="0" smtClean="0">
                <a:solidFill>
                  <a:schemeClr val="accent6">
                    <a:lumMod val="25000"/>
                  </a:schemeClr>
                </a:solidFill>
                <a:latin typeface="Times New Roman" panose="02020603050405020304" pitchFamily="18" charset="0"/>
                <a:cs typeface="Times New Roman" panose="02020603050405020304" pitchFamily="18" charset="0"/>
              </a:rPr>
              <a:t>Componența grupului de lucru pentru achiziții publice</a:t>
            </a:r>
            <a:endParaRPr lang="ro-RO" sz="2800" b="1" dirty="0">
              <a:solidFill>
                <a:schemeClr val="accent6">
                  <a:lumMod val="25000"/>
                </a:schemeClr>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10" name="Объект 9"/>
          <p:cNvGraphicFramePr>
            <a:graphicFrameLocks noGrp="1"/>
          </p:cNvGraphicFramePr>
          <p:nvPr>
            <p:ph idx="1"/>
            <p:extLst>
              <p:ext uri="{D42A27DB-BD31-4B8C-83A1-F6EECF244321}">
                <p14:modId xmlns:p14="http://schemas.microsoft.com/office/powerpoint/2010/main" xmlns="" val="1684205874"/>
              </p:ext>
            </p:extLst>
          </p:nvPr>
        </p:nvGraphicFramePr>
        <p:xfrm>
          <a:off x="95534" y="2187828"/>
          <a:ext cx="9048465" cy="4240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stretch>
            <a:fillRect/>
          </a:stretch>
        </p:blipFill>
        <p:spPr>
          <a:xfrm>
            <a:off x="0" y="0"/>
            <a:ext cx="1633870" cy="1249788"/>
          </a:xfrm>
          <a:prstGeom prst="rect">
            <a:avLst/>
          </a:prstGeom>
        </p:spPr>
      </p:pic>
      <p:pic>
        <p:nvPicPr>
          <p:cNvPr id="7" name="Picture 6"/>
          <p:cNvPicPr>
            <a:picLocks noChangeAspect="1"/>
          </p:cNvPicPr>
          <p:nvPr/>
        </p:nvPicPr>
        <p:blipFill>
          <a:blip r:embed="rId8" cstate="print"/>
          <a:stretch>
            <a:fillRect/>
          </a:stretch>
        </p:blipFill>
        <p:spPr>
          <a:xfrm>
            <a:off x="1614860" y="225476"/>
            <a:ext cx="719390" cy="719390"/>
          </a:xfrm>
          <a:prstGeom prst="rect">
            <a:avLst/>
          </a:prstGeom>
        </p:spPr>
      </p:pic>
      <p:pic>
        <p:nvPicPr>
          <p:cNvPr id="9" name="Picture 8"/>
          <p:cNvPicPr>
            <a:picLocks noChangeAspect="1"/>
          </p:cNvPicPr>
          <p:nvPr/>
        </p:nvPicPr>
        <p:blipFill>
          <a:blip r:embed="rId9" cstate="print"/>
          <a:stretch>
            <a:fillRect/>
          </a:stretch>
        </p:blipFill>
        <p:spPr>
          <a:xfrm>
            <a:off x="2607329" y="225476"/>
            <a:ext cx="2225233" cy="554784"/>
          </a:xfrm>
          <a:prstGeom prst="rect">
            <a:avLst/>
          </a:prstGeom>
        </p:spPr>
      </p:pic>
      <p:pic>
        <p:nvPicPr>
          <p:cNvPr id="11" name="Picture 10"/>
          <p:cNvPicPr>
            <a:picLocks noChangeAspect="1"/>
          </p:cNvPicPr>
          <p:nvPr/>
        </p:nvPicPr>
        <p:blipFill>
          <a:blip r:embed="rId10" cstate="print"/>
          <a:stretch>
            <a:fillRect/>
          </a:stretch>
        </p:blipFill>
        <p:spPr>
          <a:xfrm>
            <a:off x="5105641" y="0"/>
            <a:ext cx="859611" cy="859611"/>
          </a:xfrm>
          <a:prstGeom prst="rect">
            <a:avLst/>
          </a:prstGeom>
        </p:spPr>
      </p:pic>
      <p:pic>
        <p:nvPicPr>
          <p:cNvPr id="12" name="Picture 11"/>
          <p:cNvPicPr>
            <a:picLocks noChangeAspect="1"/>
          </p:cNvPicPr>
          <p:nvPr/>
        </p:nvPicPr>
        <p:blipFill>
          <a:blip r:embed="rId11" cstate="print"/>
          <a:stretch>
            <a:fillRect/>
          </a:stretch>
        </p:blipFill>
        <p:spPr>
          <a:xfrm>
            <a:off x="6606642" y="24387"/>
            <a:ext cx="835224" cy="835224"/>
          </a:xfrm>
          <a:prstGeom prst="rect">
            <a:avLst/>
          </a:prstGeom>
        </p:spPr>
      </p:pic>
      <p:sp>
        <p:nvSpPr>
          <p:cNvPr id="13" name="TextBox 12"/>
          <p:cNvSpPr txBox="1"/>
          <p:nvPr/>
        </p:nvSpPr>
        <p:spPr>
          <a:xfrm>
            <a:off x="-465417" y="733402"/>
            <a:ext cx="9407512" cy="923330"/>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p:txBody>
      </p:sp>
    </p:spTree>
    <p:extLst>
      <p:ext uri="{BB962C8B-B14F-4D97-AF65-F5344CB8AC3E}">
        <p14:creationId xmlns:p14="http://schemas.microsoft.com/office/powerpoint/2010/main" xmlns="" val="275182707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b="1" dirty="0" smtClean="0">
                <a:solidFill>
                  <a:schemeClr val="accent6">
                    <a:lumMod val="25000"/>
                  </a:schemeClr>
                </a:solidFill>
                <a:latin typeface="Times New Roman" panose="02020603050405020304" pitchFamily="18" charset="0"/>
                <a:cs typeface="Times New Roman" panose="02020603050405020304" pitchFamily="18" charset="0"/>
              </a:rPr>
              <a:t>Registrele de evidență</a:t>
            </a:r>
            <a:endParaRPr lang="ro-RO" sz="2800"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graphicFrame>
        <p:nvGraphicFramePr>
          <p:cNvPr id="6" name="Объект 5"/>
          <p:cNvGraphicFramePr>
            <a:graphicFrameLocks noGrp="1"/>
          </p:cNvGraphicFramePr>
          <p:nvPr>
            <p:ph idx="1"/>
            <p:extLst>
              <p:ext uri="{D42A27DB-BD31-4B8C-83A1-F6EECF244321}">
                <p14:modId xmlns:p14="http://schemas.microsoft.com/office/powerpoint/2010/main" xmlns="" val="2174701143"/>
              </p:ext>
            </p:extLst>
          </p:nvPr>
        </p:nvGraphicFramePr>
        <p:xfrm>
          <a:off x="81887" y="2101128"/>
          <a:ext cx="8843749" cy="4190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stretch>
            <a:fillRect/>
          </a:stretch>
        </p:blipFill>
        <p:spPr>
          <a:xfrm>
            <a:off x="0" y="0"/>
            <a:ext cx="1633870" cy="1249788"/>
          </a:xfrm>
          <a:prstGeom prst="rect">
            <a:avLst/>
          </a:prstGeom>
        </p:spPr>
      </p:pic>
      <p:pic>
        <p:nvPicPr>
          <p:cNvPr id="7" name="Picture 6"/>
          <p:cNvPicPr>
            <a:picLocks noChangeAspect="1"/>
          </p:cNvPicPr>
          <p:nvPr/>
        </p:nvPicPr>
        <p:blipFill>
          <a:blip r:embed="rId8" cstate="print"/>
          <a:stretch>
            <a:fillRect/>
          </a:stretch>
        </p:blipFill>
        <p:spPr>
          <a:xfrm>
            <a:off x="1633870" y="180633"/>
            <a:ext cx="719390" cy="719390"/>
          </a:xfrm>
          <a:prstGeom prst="rect">
            <a:avLst/>
          </a:prstGeom>
        </p:spPr>
      </p:pic>
      <p:pic>
        <p:nvPicPr>
          <p:cNvPr id="8" name="Picture 7"/>
          <p:cNvPicPr>
            <a:picLocks noChangeAspect="1"/>
          </p:cNvPicPr>
          <p:nvPr/>
        </p:nvPicPr>
        <p:blipFill>
          <a:blip r:embed="rId9" cstate="print"/>
          <a:stretch>
            <a:fillRect/>
          </a:stretch>
        </p:blipFill>
        <p:spPr>
          <a:xfrm>
            <a:off x="2576156" y="180633"/>
            <a:ext cx="2225233" cy="554784"/>
          </a:xfrm>
          <a:prstGeom prst="rect">
            <a:avLst/>
          </a:prstGeom>
        </p:spPr>
      </p:pic>
      <p:pic>
        <p:nvPicPr>
          <p:cNvPr id="9" name="Picture 8"/>
          <p:cNvPicPr>
            <a:picLocks noChangeAspect="1"/>
          </p:cNvPicPr>
          <p:nvPr/>
        </p:nvPicPr>
        <p:blipFill>
          <a:blip r:embed="rId10" cstate="print"/>
          <a:stretch>
            <a:fillRect/>
          </a:stretch>
        </p:blipFill>
        <p:spPr>
          <a:xfrm>
            <a:off x="5024285" y="40412"/>
            <a:ext cx="859611" cy="859611"/>
          </a:xfrm>
          <a:prstGeom prst="rect">
            <a:avLst/>
          </a:prstGeom>
        </p:spPr>
      </p:pic>
      <p:pic>
        <p:nvPicPr>
          <p:cNvPr id="10" name="Picture 9"/>
          <p:cNvPicPr>
            <a:picLocks noChangeAspect="1"/>
          </p:cNvPicPr>
          <p:nvPr/>
        </p:nvPicPr>
        <p:blipFill>
          <a:blip r:embed="rId11" cstate="print"/>
          <a:stretch>
            <a:fillRect/>
          </a:stretch>
        </p:blipFill>
        <p:spPr>
          <a:xfrm>
            <a:off x="6637190" y="64799"/>
            <a:ext cx="835224" cy="835224"/>
          </a:xfrm>
          <a:prstGeom prst="rect">
            <a:avLst/>
          </a:prstGeom>
        </p:spPr>
      </p:pic>
      <p:sp>
        <p:nvSpPr>
          <p:cNvPr id="11" name="TextBox 10"/>
          <p:cNvSpPr txBox="1"/>
          <p:nvPr/>
        </p:nvSpPr>
        <p:spPr>
          <a:xfrm>
            <a:off x="0" y="718873"/>
            <a:ext cx="9144000" cy="1061829"/>
          </a:xfrm>
          <a:prstGeom prst="rect">
            <a:avLst/>
          </a:prstGeom>
          <a:noFill/>
        </p:spPr>
        <p:txBody>
          <a:bodyPr wrap="squar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p:txBody>
      </p:sp>
    </p:spTree>
    <p:extLst>
      <p:ext uri="{BB962C8B-B14F-4D97-AF65-F5344CB8AC3E}">
        <p14:creationId xmlns:p14="http://schemas.microsoft.com/office/powerpoint/2010/main" xmlns="" val="38200019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25000"/>
                  </a:schemeClr>
                </a:solidFill>
                <a:latin typeface="Times New Roman" panose="02020603050405020304" pitchFamily="18" charset="0"/>
                <a:cs typeface="Times New Roman" pitchFamily="18" charset="0"/>
              </a:rPr>
              <a:t>Planificarea </a:t>
            </a:r>
            <a:r>
              <a:rPr lang="ro-RO" b="1" dirty="0">
                <a:solidFill>
                  <a:schemeClr val="accent6">
                    <a:lumMod val="25000"/>
                  </a:schemeClr>
                </a:solidFill>
                <a:latin typeface="Times New Roman" panose="02020603050405020304" pitchFamily="18" charset="0"/>
                <a:cs typeface="Times New Roman" pitchFamily="18" charset="0"/>
              </a:rPr>
              <a:t>contractelor de achiziţii </a:t>
            </a:r>
            <a:r>
              <a:rPr lang="ro-RO" b="1" dirty="0" smtClean="0">
                <a:solidFill>
                  <a:schemeClr val="accent6">
                    <a:lumMod val="25000"/>
                  </a:schemeClr>
                </a:solidFill>
                <a:latin typeface="Times New Roman" panose="02020603050405020304" pitchFamily="18" charset="0"/>
                <a:cs typeface="Times New Roman" pitchFamily="18" charset="0"/>
              </a:rPr>
              <a:t>publice</a:t>
            </a:r>
            <a:endParaRPr lang="ro-RO" dirty="0">
              <a:solidFill>
                <a:schemeClr val="accent6">
                  <a:lumMod val="25000"/>
                </a:schemeClr>
              </a:solidFill>
            </a:endParaRPr>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0" y="2101128"/>
            <a:ext cx="8720919" cy="3816000"/>
          </a:xfrm>
        </p:spPr>
        <p:txBody>
          <a:bodyPr/>
          <a:lstStyle/>
          <a:p>
            <a:pPr marL="252000" indent="-252000" algn="just">
              <a:spcBef>
                <a:spcPts val="0"/>
              </a:spcBef>
              <a:spcAft>
                <a:spcPts val="0"/>
              </a:spcAft>
              <a:buClrTx/>
              <a:buFont typeface="Arial" panose="020B0604020202020204" pitchFamily="34" charset="0"/>
              <a:buChar char="•"/>
              <a:defRPr/>
            </a:pPr>
            <a:r>
              <a:rPr lang="ro-RO" sz="2400" b="1" dirty="0" smtClean="0">
                <a:solidFill>
                  <a:schemeClr val="tx1"/>
                </a:solidFill>
                <a:latin typeface="Times New Roman" panose="02020603050405020304" pitchFamily="18" charset="0"/>
                <a:cs typeface="Times New Roman" pitchFamily="18" charset="0"/>
              </a:rPr>
              <a:t>Planificare a contractelor de achiziţii publice</a:t>
            </a:r>
            <a:r>
              <a:rPr lang="ro-RO" sz="2400" i="1" dirty="0" smtClean="0">
                <a:solidFill>
                  <a:schemeClr val="tx1"/>
                </a:solidFill>
                <a:latin typeface="Times New Roman" panose="02020603050405020304" pitchFamily="18" charset="0"/>
                <a:cs typeface="Times New Roman" panose="02020603050405020304" pitchFamily="18" charset="0"/>
              </a:rPr>
              <a:t> </a:t>
            </a:r>
            <a:r>
              <a:rPr lang="ro-RO" sz="2400" dirty="0" smtClean="0">
                <a:solidFill>
                  <a:schemeClr val="tx1"/>
                </a:solidFill>
                <a:latin typeface="Times New Roman" panose="02020603050405020304" pitchFamily="18" charset="0"/>
                <a:cs typeface="Times New Roman" panose="02020603050405020304" pitchFamily="18" charset="0"/>
              </a:rPr>
              <a:t>– identificare a contractelor de achiziţii publice destinate satisfacerii necesităţilor de bunuri, lucrări sau servicii pentru întreg anul bugetar, reflectate în planul de achiziţii al autorităţii contractante.</a:t>
            </a:r>
          </a:p>
          <a:p>
            <a:pPr marL="252000" indent="-252000" algn="just">
              <a:spcBef>
                <a:spcPts val="0"/>
              </a:spcBef>
              <a:spcAft>
                <a:spcPts val="0"/>
              </a:spcAft>
              <a:buClrTx/>
              <a:buFont typeface="Arial" panose="020B0604020202020204" pitchFamily="34" charset="0"/>
              <a:buChar char="•"/>
              <a:defRPr/>
            </a:pPr>
            <a:r>
              <a:rPr lang="ro-RO" sz="2400" dirty="0" smtClean="0">
                <a:solidFill>
                  <a:schemeClr val="tx1"/>
                </a:solidFill>
                <a:latin typeface="Times New Roman" panose="02020603050405020304" pitchFamily="18" charset="0"/>
                <a:cs typeface="Times New Roman" panose="02020603050405020304" pitchFamily="18" charset="0"/>
              </a:rPr>
              <a:t>Planificarea contractelor de achiziții publice este reglementată prin </a:t>
            </a:r>
            <a:r>
              <a:rPr lang="ro-RO" sz="2400" b="1" dirty="0" smtClean="0">
                <a:solidFill>
                  <a:schemeClr val="tx1"/>
                </a:solidFill>
                <a:latin typeface="Times New Roman" panose="02020603050405020304" pitchFamily="18" charset="0"/>
                <a:cs typeface="Times New Roman" panose="02020603050405020304" pitchFamily="18" charset="0"/>
              </a:rPr>
              <a:t>Regulamentul privind modul de planificarea contractelor de achiziții publice aprobat prin Hotărârea de Guvern nr. 1419 din 28.12.2016.</a:t>
            </a:r>
          </a:p>
          <a:p>
            <a:pPr marL="252000" indent="-252000" algn="just">
              <a:spcBef>
                <a:spcPts val="600"/>
              </a:spcBef>
              <a:defRPr/>
            </a:pPr>
            <a:endParaRPr lang="ro-RO" sz="2000" b="1"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cstate="print"/>
          <a:stretch>
            <a:fillRect/>
          </a:stretch>
        </p:blipFill>
        <p:spPr>
          <a:xfrm>
            <a:off x="0" y="0"/>
            <a:ext cx="1633870" cy="1249788"/>
          </a:xfrm>
          <a:prstGeom prst="rect">
            <a:avLst/>
          </a:prstGeom>
        </p:spPr>
      </p:pic>
      <p:pic>
        <p:nvPicPr>
          <p:cNvPr id="7" name="Picture 6"/>
          <p:cNvPicPr>
            <a:picLocks noChangeAspect="1"/>
          </p:cNvPicPr>
          <p:nvPr/>
        </p:nvPicPr>
        <p:blipFill>
          <a:blip r:embed="rId3" cstate="print"/>
          <a:stretch>
            <a:fillRect/>
          </a:stretch>
        </p:blipFill>
        <p:spPr>
          <a:xfrm>
            <a:off x="1630040" y="117700"/>
            <a:ext cx="719390" cy="719390"/>
          </a:xfrm>
          <a:prstGeom prst="rect">
            <a:avLst/>
          </a:prstGeom>
        </p:spPr>
      </p:pic>
      <p:pic>
        <p:nvPicPr>
          <p:cNvPr id="8" name="Picture 7"/>
          <p:cNvPicPr>
            <a:picLocks noChangeAspect="1"/>
          </p:cNvPicPr>
          <p:nvPr/>
        </p:nvPicPr>
        <p:blipFill>
          <a:blip r:embed="rId4" cstate="print"/>
          <a:stretch>
            <a:fillRect/>
          </a:stretch>
        </p:blipFill>
        <p:spPr>
          <a:xfrm>
            <a:off x="2534592" y="172580"/>
            <a:ext cx="2225233" cy="554784"/>
          </a:xfrm>
          <a:prstGeom prst="rect">
            <a:avLst/>
          </a:prstGeom>
        </p:spPr>
      </p:pic>
      <p:pic>
        <p:nvPicPr>
          <p:cNvPr id="9" name="Picture 8"/>
          <p:cNvPicPr>
            <a:picLocks noChangeAspect="1"/>
          </p:cNvPicPr>
          <p:nvPr/>
        </p:nvPicPr>
        <p:blipFill>
          <a:blip r:embed="rId5" cstate="print"/>
          <a:stretch>
            <a:fillRect/>
          </a:stretch>
        </p:blipFill>
        <p:spPr>
          <a:xfrm>
            <a:off x="5035812" y="102470"/>
            <a:ext cx="859611" cy="859611"/>
          </a:xfrm>
          <a:prstGeom prst="rect">
            <a:avLst/>
          </a:prstGeom>
        </p:spPr>
      </p:pic>
      <p:pic>
        <p:nvPicPr>
          <p:cNvPr id="10" name="Picture 9"/>
          <p:cNvPicPr>
            <a:picLocks noChangeAspect="1"/>
          </p:cNvPicPr>
          <p:nvPr/>
        </p:nvPicPr>
        <p:blipFill>
          <a:blip r:embed="rId6" cstate="print"/>
          <a:stretch>
            <a:fillRect/>
          </a:stretch>
        </p:blipFill>
        <p:spPr>
          <a:xfrm>
            <a:off x="6607153" y="102470"/>
            <a:ext cx="835224" cy="835224"/>
          </a:xfrm>
          <a:prstGeom prst="rect">
            <a:avLst/>
          </a:prstGeom>
        </p:spPr>
      </p:pic>
      <p:sp>
        <p:nvSpPr>
          <p:cNvPr id="11" name="TextBox 10"/>
          <p:cNvSpPr txBox="1"/>
          <p:nvPr/>
        </p:nvSpPr>
        <p:spPr>
          <a:xfrm>
            <a:off x="-131756" y="837090"/>
            <a:ext cx="9407512" cy="1200329"/>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p:txBody>
      </p:sp>
    </p:spTree>
    <p:extLst>
      <p:ext uri="{BB962C8B-B14F-4D97-AF65-F5344CB8AC3E}">
        <p14:creationId xmlns:p14="http://schemas.microsoft.com/office/powerpoint/2010/main" xmlns="" val="17331563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000" y="1437866"/>
            <a:ext cx="7776000" cy="617928"/>
          </a:xfrm>
        </p:spPr>
        <p:txBody>
          <a:bodyPr/>
          <a:lstStyle/>
          <a:p>
            <a:pPr algn="ctr"/>
            <a:r>
              <a:rPr lang="ro-RO" b="1" dirty="0">
                <a:solidFill>
                  <a:schemeClr val="accent6">
                    <a:lumMod val="25000"/>
                  </a:schemeClr>
                </a:solidFill>
                <a:latin typeface="Times New Roman" panose="02020603050405020304" pitchFamily="18" charset="0"/>
                <a:cs typeface="Times New Roman" pitchFamily="18" charset="0"/>
              </a:rPr>
              <a:t>Planificarea contractelor de achiziţii publice</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77420" y="2055794"/>
            <a:ext cx="8789159" cy="3816000"/>
          </a:xfrm>
        </p:spPr>
        <p:txBody>
          <a:bodyPr/>
          <a:lstStyle/>
          <a:p>
            <a:pPr indent="252000"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Potrivit reglementărilor pct. 3 și 4 al Regulamentului privind modul de panificare a contractelor de achiziții publice:</a:t>
            </a:r>
          </a:p>
          <a:p>
            <a:pPr indent="252000" algn="just">
              <a:spcBef>
                <a:spcPts val="0"/>
              </a:spcBef>
              <a:spcAft>
                <a:spcPts val="0"/>
              </a:spcAft>
              <a:buClrTx/>
              <a:buFont typeface="Wingdings" panose="05000000000000000000" pitchFamily="2" charset="2"/>
              <a:buChar char="Ø"/>
            </a:pPr>
            <a:r>
              <a:rPr lang="ro-RO" sz="2000" dirty="0" smtClean="0">
                <a:solidFill>
                  <a:schemeClr val="tx1"/>
                </a:solidFill>
                <a:latin typeface="Times New Roman" panose="02020603050405020304" pitchFamily="18" charset="0"/>
                <a:cs typeface="Times New Roman" panose="02020603050405020304" pitchFamily="18" charset="0"/>
              </a:rPr>
              <a:t>Contractul </a:t>
            </a:r>
            <a:r>
              <a:rPr lang="ro-RO" sz="2000" dirty="0">
                <a:solidFill>
                  <a:schemeClr val="tx1"/>
                </a:solidFill>
                <a:latin typeface="Times New Roman" panose="02020603050405020304" pitchFamily="18" charset="0"/>
                <a:cs typeface="Times New Roman" panose="02020603050405020304" pitchFamily="18" charset="0"/>
              </a:rPr>
              <a:t>de achiziţii publice, care are ca obiect atît </a:t>
            </a:r>
            <a:r>
              <a:rPr lang="ro-RO" sz="2000" b="1" dirty="0">
                <a:solidFill>
                  <a:schemeClr val="tx1"/>
                </a:solidFill>
                <a:latin typeface="Times New Roman" panose="02020603050405020304" pitchFamily="18" charset="0"/>
                <a:cs typeface="Times New Roman" panose="02020603050405020304" pitchFamily="18" charset="0"/>
              </a:rPr>
              <a:t>prestarea serviciilor</a:t>
            </a:r>
            <a:r>
              <a:rPr lang="ro-RO" sz="2000" dirty="0">
                <a:solidFill>
                  <a:schemeClr val="tx1"/>
                </a:solidFill>
                <a:latin typeface="Times New Roman" panose="02020603050405020304" pitchFamily="18" charset="0"/>
                <a:cs typeface="Times New Roman" panose="02020603050405020304" pitchFamily="18" charset="0"/>
              </a:rPr>
              <a:t>, cît şi </a:t>
            </a:r>
            <a:r>
              <a:rPr lang="ro-RO" sz="2000" b="1" dirty="0">
                <a:solidFill>
                  <a:schemeClr val="tx1"/>
                </a:solidFill>
                <a:latin typeface="Times New Roman" panose="02020603050405020304" pitchFamily="18" charset="0"/>
                <a:cs typeface="Times New Roman" panose="02020603050405020304" pitchFamily="18" charset="0"/>
              </a:rPr>
              <a:t>executarea lucrărilor</a:t>
            </a:r>
            <a:r>
              <a:rPr lang="ro-RO" sz="2000" dirty="0">
                <a:solidFill>
                  <a:schemeClr val="tx1"/>
                </a:solidFill>
                <a:latin typeface="Times New Roman" panose="02020603050405020304" pitchFamily="18" charset="0"/>
                <a:cs typeface="Times New Roman" panose="02020603050405020304" pitchFamily="18" charset="0"/>
              </a:rPr>
              <a:t>, este </a:t>
            </a:r>
            <a:r>
              <a:rPr lang="ro-RO" sz="2000" dirty="0" smtClean="0">
                <a:solidFill>
                  <a:schemeClr val="tx1"/>
                </a:solidFill>
                <a:latin typeface="Times New Roman" panose="02020603050405020304" pitchFamily="18" charset="0"/>
                <a:cs typeface="Times New Roman" panose="02020603050405020304" pitchFamily="18" charset="0"/>
              </a:rPr>
              <a:t>considerat:</a:t>
            </a: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  - contract de achiziţii publice de </a:t>
            </a:r>
            <a:r>
              <a:rPr lang="ro-RO" sz="2000" b="1" dirty="0" smtClean="0">
                <a:solidFill>
                  <a:schemeClr val="tx1"/>
                </a:solidFill>
                <a:latin typeface="Times New Roman" panose="02020603050405020304" pitchFamily="18" charset="0"/>
                <a:cs typeface="Times New Roman" panose="02020603050405020304" pitchFamily="18" charset="0"/>
              </a:rPr>
              <a:t>servicii</a:t>
            </a:r>
            <a:r>
              <a:rPr lang="ro-RO" sz="2000" dirty="0" smtClean="0">
                <a:solidFill>
                  <a:schemeClr val="tx1"/>
                </a:solidFill>
                <a:latin typeface="Times New Roman" panose="02020603050405020304" pitchFamily="18" charset="0"/>
                <a:cs typeface="Times New Roman" panose="02020603050405020304" pitchFamily="18" charset="0"/>
              </a:rPr>
              <a:t>, dacă valoarea estimată a serviciilor este mai mare decît valoarea estimată a lucrărilor;</a:t>
            </a: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 - contract de achiziţii publice de </a:t>
            </a:r>
            <a:r>
              <a:rPr lang="ro-RO" sz="2000" b="1" dirty="0" smtClean="0">
                <a:solidFill>
                  <a:schemeClr val="tx1"/>
                </a:solidFill>
                <a:latin typeface="Times New Roman" panose="02020603050405020304" pitchFamily="18" charset="0"/>
                <a:cs typeface="Times New Roman" panose="02020603050405020304" pitchFamily="18" charset="0"/>
              </a:rPr>
              <a:t>lucrări</a:t>
            </a:r>
            <a:r>
              <a:rPr lang="ro-RO" sz="2000" dirty="0" smtClean="0">
                <a:solidFill>
                  <a:schemeClr val="tx1"/>
                </a:solidFill>
                <a:latin typeface="Times New Roman" panose="02020603050405020304" pitchFamily="18" charset="0"/>
                <a:cs typeface="Times New Roman" panose="02020603050405020304" pitchFamily="18" charset="0"/>
              </a:rPr>
              <a:t>, dacă valoarea estimată a lucrărilor este mai mare decît valoarea estimată a serviciilor.</a:t>
            </a:r>
          </a:p>
          <a:p>
            <a:pPr indent="252000" algn="just">
              <a:spcBef>
                <a:spcPts val="0"/>
              </a:spcBef>
              <a:spcAft>
                <a:spcPts val="0"/>
              </a:spcAft>
              <a:buClrTx/>
              <a:buFont typeface="Wingdings" panose="05000000000000000000" pitchFamily="2" charset="2"/>
              <a:buChar char="Ø"/>
            </a:pPr>
            <a:r>
              <a:rPr lang="ro-RO" sz="2000" dirty="0" smtClean="0">
                <a:solidFill>
                  <a:schemeClr val="tx1"/>
                </a:solidFill>
                <a:latin typeface="Times New Roman" panose="02020603050405020304" pitchFamily="18" charset="0"/>
                <a:cs typeface="Times New Roman" panose="02020603050405020304" pitchFamily="18" charset="0"/>
              </a:rPr>
              <a:t>Contractul </a:t>
            </a:r>
            <a:r>
              <a:rPr lang="ro-RO" sz="2000" dirty="0">
                <a:solidFill>
                  <a:schemeClr val="tx1"/>
                </a:solidFill>
                <a:latin typeface="Times New Roman" panose="02020603050405020304" pitchFamily="18" charset="0"/>
                <a:cs typeface="Times New Roman" panose="02020603050405020304" pitchFamily="18" charset="0"/>
              </a:rPr>
              <a:t>de achiziţii publice, care are ca obiect atît </a:t>
            </a:r>
            <a:r>
              <a:rPr lang="ro-RO" sz="2000" b="1" dirty="0">
                <a:solidFill>
                  <a:schemeClr val="tx1"/>
                </a:solidFill>
                <a:latin typeface="Times New Roman" panose="02020603050405020304" pitchFamily="18" charset="0"/>
                <a:cs typeface="Times New Roman" panose="02020603050405020304" pitchFamily="18" charset="0"/>
              </a:rPr>
              <a:t>furnizarea bunurilor</a:t>
            </a:r>
            <a:r>
              <a:rPr lang="ro-RO" sz="2000" dirty="0">
                <a:solidFill>
                  <a:schemeClr val="tx1"/>
                </a:solidFill>
                <a:latin typeface="Times New Roman" panose="02020603050405020304" pitchFamily="18" charset="0"/>
                <a:cs typeface="Times New Roman" panose="02020603050405020304" pitchFamily="18" charset="0"/>
              </a:rPr>
              <a:t>, cît şi </a:t>
            </a:r>
            <a:r>
              <a:rPr lang="ro-RO" sz="2000" b="1" dirty="0">
                <a:solidFill>
                  <a:schemeClr val="tx1"/>
                </a:solidFill>
                <a:latin typeface="Times New Roman" panose="02020603050405020304" pitchFamily="18" charset="0"/>
                <a:cs typeface="Times New Roman" panose="02020603050405020304" pitchFamily="18" charset="0"/>
              </a:rPr>
              <a:t>prestarea serviciilor</a:t>
            </a:r>
            <a:r>
              <a:rPr lang="ro-RO" sz="2000" dirty="0">
                <a:solidFill>
                  <a:schemeClr val="tx1"/>
                </a:solidFill>
                <a:latin typeface="Times New Roman" panose="02020603050405020304" pitchFamily="18" charset="0"/>
                <a:cs typeface="Times New Roman" panose="02020603050405020304" pitchFamily="18" charset="0"/>
              </a:rPr>
              <a:t>, este considerat</a:t>
            </a:r>
            <a:r>
              <a:rPr lang="ro-RO" sz="2000" dirty="0" smtClean="0">
                <a:solidFill>
                  <a:schemeClr val="tx1"/>
                </a:solidFill>
                <a:latin typeface="Times New Roman" panose="02020603050405020304" pitchFamily="18" charset="0"/>
                <a:cs typeface="Times New Roman" panose="02020603050405020304" pitchFamily="18" charset="0"/>
              </a:rPr>
              <a:t>:</a:t>
            </a:r>
          </a:p>
          <a:p>
            <a:pPr marL="342900" indent="-342900" algn="just">
              <a:spcBef>
                <a:spcPts val="0"/>
              </a:spcBef>
              <a:spcAft>
                <a:spcPts val="0"/>
              </a:spcAft>
              <a:buClrTx/>
              <a:buFontTx/>
              <a:buChar char="-"/>
            </a:pPr>
            <a:r>
              <a:rPr lang="ro-RO" sz="2000" dirty="0" smtClean="0">
                <a:solidFill>
                  <a:schemeClr val="tx1"/>
                </a:solidFill>
                <a:latin typeface="Times New Roman" panose="02020603050405020304" pitchFamily="18" charset="0"/>
                <a:cs typeface="Times New Roman" panose="02020603050405020304" pitchFamily="18" charset="0"/>
              </a:rPr>
              <a:t>contract </a:t>
            </a:r>
            <a:r>
              <a:rPr lang="ro-RO" sz="2000" dirty="0">
                <a:solidFill>
                  <a:schemeClr val="tx1"/>
                </a:solidFill>
                <a:latin typeface="Times New Roman" panose="02020603050405020304" pitchFamily="18" charset="0"/>
                <a:cs typeface="Times New Roman" panose="02020603050405020304" pitchFamily="18" charset="0"/>
              </a:rPr>
              <a:t>de achiziţii publice de </a:t>
            </a:r>
            <a:r>
              <a:rPr lang="ro-RO" sz="2000" b="1" dirty="0">
                <a:solidFill>
                  <a:schemeClr val="tx1"/>
                </a:solidFill>
                <a:latin typeface="Times New Roman" panose="02020603050405020304" pitchFamily="18" charset="0"/>
                <a:cs typeface="Times New Roman" panose="02020603050405020304" pitchFamily="18" charset="0"/>
              </a:rPr>
              <a:t>bunuri</a:t>
            </a:r>
            <a:r>
              <a:rPr lang="ro-RO" sz="2000" dirty="0">
                <a:solidFill>
                  <a:schemeClr val="tx1"/>
                </a:solidFill>
                <a:latin typeface="Times New Roman" panose="02020603050405020304" pitchFamily="18" charset="0"/>
                <a:cs typeface="Times New Roman" panose="02020603050405020304" pitchFamily="18" charset="0"/>
              </a:rPr>
              <a:t>, dacă valoarea estimată a bunurilor este mai mare decît valoarea estimată a serviciilor prevăzute în contractul </a:t>
            </a:r>
            <a:r>
              <a:rPr lang="ro-RO" sz="2000" dirty="0" smtClean="0">
                <a:solidFill>
                  <a:schemeClr val="tx1"/>
                </a:solidFill>
                <a:latin typeface="Times New Roman" panose="02020603050405020304" pitchFamily="18" charset="0"/>
                <a:cs typeface="Times New Roman" panose="02020603050405020304" pitchFamily="18" charset="0"/>
              </a:rPr>
              <a:t>respectiv;</a:t>
            </a:r>
          </a:p>
          <a:p>
            <a:pPr algn="just">
              <a:spcBef>
                <a:spcPts val="0"/>
              </a:spcBef>
              <a:spcAft>
                <a:spcPts val="0"/>
              </a:spcAft>
              <a:buClrTx/>
            </a:pPr>
            <a:r>
              <a:rPr lang="ro-RO" sz="2000" dirty="0" smtClean="0">
                <a:solidFill>
                  <a:schemeClr val="tx1"/>
                </a:solidFill>
                <a:latin typeface="Times New Roman" panose="02020603050405020304" pitchFamily="18" charset="0"/>
                <a:cs typeface="Times New Roman" panose="02020603050405020304" pitchFamily="18" charset="0"/>
              </a:rPr>
              <a:t>- contract </a:t>
            </a:r>
            <a:r>
              <a:rPr lang="ro-RO" sz="2000" dirty="0">
                <a:solidFill>
                  <a:schemeClr val="tx1"/>
                </a:solidFill>
                <a:latin typeface="Times New Roman" panose="02020603050405020304" pitchFamily="18" charset="0"/>
                <a:cs typeface="Times New Roman" panose="02020603050405020304" pitchFamily="18" charset="0"/>
              </a:rPr>
              <a:t>de achiziţii publice de </a:t>
            </a:r>
            <a:r>
              <a:rPr lang="ro-RO" sz="2000" b="1" dirty="0">
                <a:solidFill>
                  <a:schemeClr val="tx1"/>
                </a:solidFill>
                <a:latin typeface="Times New Roman" panose="02020603050405020304" pitchFamily="18" charset="0"/>
                <a:cs typeface="Times New Roman" panose="02020603050405020304" pitchFamily="18" charset="0"/>
              </a:rPr>
              <a:t>servicii</a:t>
            </a:r>
            <a:r>
              <a:rPr lang="ro-RO" sz="2000" dirty="0">
                <a:solidFill>
                  <a:schemeClr val="tx1"/>
                </a:solidFill>
                <a:latin typeface="Times New Roman" panose="02020603050405020304" pitchFamily="18" charset="0"/>
                <a:cs typeface="Times New Roman" panose="02020603050405020304" pitchFamily="18" charset="0"/>
              </a:rPr>
              <a:t>, dacă valoarea estimată a serviciilor este mai mare decît valoarea estimată a bunurilor prevăzute în contractul respectiv.</a:t>
            </a:r>
          </a:p>
        </p:txBody>
      </p:sp>
      <p:pic>
        <p:nvPicPr>
          <p:cNvPr id="6" name="Picture 5"/>
          <p:cNvPicPr>
            <a:picLocks noChangeAspect="1"/>
          </p:cNvPicPr>
          <p:nvPr/>
        </p:nvPicPr>
        <p:blipFill>
          <a:blip r:embed="rId2" cstate="print"/>
          <a:stretch>
            <a:fillRect/>
          </a:stretch>
        </p:blipFill>
        <p:spPr>
          <a:xfrm>
            <a:off x="0" y="0"/>
            <a:ext cx="1633870" cy="1249788"/>
          </a:xfrm>
          <a:prstGeom prst="rect">
            <a:avLst/>
          </a:prstGeom>
        </p:spPr>
      </p:pic>
      <p:pic>
        <p:nvPicPr>
          <p:cNvPr id="7" name="Picture 6"/>
          <p:cNvPicPr>
            <a:picLocks noChangeAspect="1"/>
          </p:cNvPicPr>
          <p:nvPr/>
        </p:nvPicPr>
        <p:blipFill>
          <a:blip r:embed="rId3" cstate="print"/>
          <a:stretch>
            <a:fillRect/>
          </a:stretch>
        </p:blipFill>
        <p:spPr>
          <a:xfrm>
            <a:off x="1706473" y="81151"/>
            <a:ext cx="719390" cy="719390"/>
          </a:xfrm>
          <a:prstGeom prst="rect">
            <a:avLst/>
          </a:prstGeom>
        </p:spPr>
      </p:pic>
      <p:pic>
        <p:nvPicPr>
          <p:cNvPr id="8" name="Picture 7"/>
          <p:cNvPicPr>
            <a:picLocks noChangeAspect="1"/>
          </p:cNvPicPr>
          <p:nvPr/>
        </p:nvPicPr>
        <p:blipFill>
          <a:blip r:embed="rId4" cstate="print"/>
          <a:stretch>
            <a:fillRect/>
          </a:stretch>
        </p:blipFill>
        <p:spPr>
          <a:xfrm>
            <a:off x="2714743" y="163454"/>
            <a:ext cx="2225233" cy="554784"/>
          </a:xfrm>
          <a:prstGeom prst="rect">
            <a:avLst/>
          </a:prstGeom>
        </p:spPr>
      </p:pic>
      <p:pic>
        <p:nvPicPr>
          <p:cNvPr id="9" name="Picture 8"/>
          <p:cNvPicPr>
            <a:picLocks noChangeAspect="1"/>
          </p:cNvPicPr>
          <p:nvPr/>
        </p:nvPicPr>
        <p:blipFill>
          <a:blip r:embed="rId5" cstate="print"/>
          <a:stretch>
            <a:fillRect/>
          </a:stretch>
        </p:blipFill>
        <p:spPr>
          <a:xfrm>
            <a:off x="5243631" y="0"/>
            <a:ext cx="859611" cy="859611"/>
          </a:xfrm>
          <a:prstGeom prst="rect">
            <a:avLst/>
          </a:prstGeom>
        </p:spPr>
      </p:pic>
      <p:pic>
        <p:nvPicPr>
          <p:cNvPr id="10" name="Picture 9"/>
          <p:cNvPicPr>
            <a:picLocks noChangeAspect="1"/>
          </p:cNvPicPr>
          <p:nvPr/>
        </p:nvPicPr>
        <p:blipFill>
          <a:blip r:embed="rId6" cstate="print"/>
          <a:stretch>
            <a:fillRect/>
          </a:stretch>
        </p:blipFill>
        <p:spPr>
          <a:xfrm>
            <a:off x="6710552" y="23234"/>
            <a:ext cx="835224" cy="835224"/>
          </a:xfrm>
          <a:prstGeom prst="rect">
            <a:avLst/>
          </a:prstGeom>
        </p:spPr>
      </p:pic>
      <p:sp>
        <p:nvSpPr>
          <p:cNvPr id="17" name="TextBox 16"/>
          <p:cNvSpPr txBox="1"/>
          <p:nvPr/>
        </p:nvSpPr>
        <p:spPr>
          <a:xfrm>
            <a:off x="0" y="768452"/>
            <a:ext cx="9407512" cy="1338828"/>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238031748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25000"/>
                  </a:schemeClr>
                </a:solidFill>
                <a:latin typeface="Times New Roman" panose="02020603050405020304" pitchFamily="18" charset="0"/>
                <a:cs typeface="Times New Roman" pitchFamily="18" charset="0"/>
              </a:rPr>
              <a:t>Planificarea </a:t>
            </a:r>
            <a:r>
              <a:rPr lang="ro-RO" b="1" dirty="0">
                <a:solidFill>
                  <a:schemeClr val="accent6">
                    <a:lumMod val="25000"/>
                  </a:schemeClr>
                </a:solidFill>
                <a:latin typeface="Times New Roman" panose="02020603050405020304" pitchFamily="18" charset="0"/>
                <a:cs typeface="Times New Roman" pitchFamily="18" charset="0"/>
              </a:rPr>
              <a:t>contractelor de achiziţii publice</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22830" y="2256932"/>
            <a:ext cx="8666328" cy="3816000"/>
          </a:xfrm>
        </p:spPr>
        <p:txBody>
          <a:bodyPr/>
          <a:lstStyle/>
          <a:p>
            <a:pPr indent="-342900" algn="just">
              <a:spcBef>
                <a:spcPts val="0"/>
              </a:spcBef>
              <a:spcAft>
                <a:spcPts val="0"/>
              </a:spcAft>
              <a:buClrTx/>
              <a:buFont typeface="Arial" panose="020B0604020202020204" pitchFamily="34" charset="0"/>
              <a:buChar char="•"/>
              <a:defRPr/>
            </a:pPr>
            <a:r>
              <a:rPr lang="ro-RO" sz="2100" b="1" dirty="0">
                <a:solidFill>
                  <a:schemeClr val="tx1"/>
                </a:solidFill>
                <a:latin typeface="Times New Roman" panose="02020603050405020304" pitchFamily="18" charset="0"/>
                <a:cs typeface="Times New Roman" panose="02020603050405020304" pitchFamily="18" charset="0"/>
              </a:rPr>
              <a:t>Anunţ de intenţie </a:t>
            </a:r>
            <a:r>
              <a:rPr lang="ro-RO" sz="2100" dirty="0">
                <a:solidFill>
                  <a:schemeClr val="tx1"/>
                </a:solidFill>
                <a:latin typeface="Times New Roman" panose="02020603050405020304" pitchFamily="18" charset="0"/>
                <a:cs typeface="Times New Roman" panose="02020603050405020304" pitchFamily="18" charset="0"/>
              </a:rPr>
              <a:t>– anunţ care urmează a fi publicat în Buletinul Achiziţiilor </a:t>
            </a:r>
            <a:r>
              <a:rPr lang="ro-RO" sz="2100" dirty="0" smtClean="0">
                <a:solidFill>
                  <a:schemeClr val="tx1"/>
                </a:solidFill>
                <a:latin typeface="Times New Roman" panose="02020603050405020304" pitchFamily="18" charset="0"/>
                <a:cs typeface="Times New Roman" panose="02020603050405020304" pitchFamily="18" charset="0"/>
              </a:rPr>
              <a:t>Publice obligatoriu, </a:t>
            </a:r>
            <a:r>
              <a:rPr lang="ro-RO" sz="2100" dirty="0">
                <a:solidFill>
                  <a:schemeClr val="tx1"/>
                </a:solidFill>
                <a:latin typeface="Times New Roman" panose="02020603050405020304" pitchFamily="18" charset="0"/>
                <a:cs typeface="Times New Roman" panose="02020603050405020304" pitchFamily="18" charset="0"/>
              </a:rPr>
              <a:t>cuprinzînd totalitatea contractelor de achiziţii publice preconizate a fi atribuite pînă la sfîrşitul anului bugetar, a căror valoare estimată pentru bunuri şi servicii este egală sau mai mare de 400 000 lei, iar pentru lucrări este egală sau mai mare de 1 500 000 </a:t>
            </a:r>
            <a:r>
              <a:rPr lang="ro-RO" sz="2100" dirty="0" smtClean="0">
                <a:solidFill>
                  <a:schemeClr val="tx1"/>
                </a:solidFill>
                <a:latin typeface="Times New Roman" panose="02020603050405020304" pitchFamily="18" charset="0"/>
                <a:cs typeface="Times New Roman" panose="02020603050405020304" pitchFamily="18" charset="0"/>
              </a:rPr>
              <a:t>lei. Se va </a:t>
            </a:r>
            <a:r>
              <a:rPr lang="ro-RO" sz="2100" dirty="0">
                <a:solidFill>
                  <a:schemeClr val="tx1"/>
                </a:solidFill>
                <a:latin typeface="Times New Roman" panose="02020603050405020304" pitchFamily="18" charset="0"/>
                <a:cs typeface="Times New Roman" panose="02020603050405020304" pitchFamily="18" charset="0"/>
              </a:rPr>
              <a:t>fi publicat în mod separat pentru bunuri, lucrări şi servicii, în cel mult 30 de zile de la data aprobării bugetului propriu al autorităţii contractante </a:t>
            </a:r>
            <a:r>
              <a:rPr lang="ro-RO" sz="2100" dirty="0" smtClean="0">
                <a:solidFill>
                  <a:schemeClr val="tx1"/>
                </a:solidFill>
                <a:latin typeface="Times New Roman" panose="02020603050405020304" pitchFamily="18" charset="0"/>
                <a:cs typeface="Times New Roman" panose="02020603050405020304" pitchFamily="18" charset="0"/>
              </a:rPr>
              <a:t>respective.</a:t>
            </a:r>
          </a:p>
          <a:p>
            <a:pPr indent="-342900" algn="just">
              <a:spcBef>
                <a:spcPts val="0"/>
              </a:spcBef>
              <a:spcAft>
                <a:spcPts val="0"/>
              </a:spcAft>
              <a:buClrTx/>
              <a:buFont typeface="Arial" panose="020B0604020202020204" pitchFamily="34" charset="0"/>
              <a:buChar char="•"/>
              <a:defRPr/>
            </a:pPr>
            <a:r>
              <a:rPr lang="ro-RO" sz="2100" dirty="0" smtClean="0">
                <a:solidFill>
                  <a:schemeClr val="tx1"/>
                </a:solidFill>
                <a:latin typeface="Times New Roman" panose="02020603050405020304" pitchFamily="18" charset="0"/>
                <a:cs typeface="Times New Roman" panose="02020603050405020304" pitchFamily="18" charset="0"/>
              </a:rPr>
              <a:t>Se </a:t>
            </a:r>
            <a:r>
              <a:rPr lang="ro-RO" sz="2100" dirty="0">
                <a:solidFill>
                  <a:schemeClr val="tx1"/>
                </a:solidFill>
                <a:latin typeface="Times New Roman" panose="02020603050405020304" pitchFamily="18" charset="0"/>
                <a:cs typeface="Times New Roman" panose="02020603050405020304" pitchFamily="18" charset="0"/>
              </a:rPr>
              <a:t>v-a elabora în conformitate cu anexa nr. 2 la Regulamentului cu privire la modul de palnificare a contractelor de achiziții publice</a:t>
            </a:r>
          </a:p>
          <a:p>
            <a:pPr algn="just">
              <a:spcBef>
                <a:spcPts val="0"/>
              </a:spcBef>
              <a:spcAft>
                <a:spcPts val="0"/>
              </a:spcAft>
              <a:buClrTx/>
              <a:defRPr/>
            </a:pPr>
            <a:endParaRPr lang="ro-RO" sz="21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spcAft>
                <a:spcPts val="0"/>
              </a:spcAft>
              <a:buClrTx/>
              <a:defRPr/>
            </a:pPr>
            <a:r>
              <a:rPr lang="ro-RO" sz="2100" b="1" dirty="0" smtClean="0">
                <a:solidFill>
                  <a:schemeClr val="tx1"/>
                </a:solidFill>
                <a:latin typeface="Times New Roman" panose="02020603050405020304" pitchFamily="18" charset="0"/>
                <a:cs typeface="Times New Roman" panose="02020603050405020304" pitchFamily="18" charset="0"/>
              </a:rPr>
              <a:t>Notă! </a:t>
            </a:r>
          </a:p>
          <a:p>
            <a:pPr indent="360000" algn="just">
              <a:spcBef>
                <a:spcPts val="0"/>
              </a:spcBef>
              <a:spcAft>
                <a:spcPts val="0"/>
              </a:spcAft>
              <a:buClrTx/>
              <a:defRPr/>
            </a:pPr>
            <a:r>
              <a:rPr lang="ro-RO" sz="2100" dirty="0" smtClean="0">
                <a:solidFill>
                  <a:schemeClr val="tx1"/>
                </a:solidFill>
                <a:latin typeface="Times New Roman" panose="02020603050405020304" pitchFamily="18" charset="0"/>
                <a:cs typeface="Times New Roman" panose="02020603050405020304" pitchFamily="18" charset="0"/>
              </a:rPr>
              <a:t>Publicarea </a:t>
            </a:r>
            <a:r>
              <a:rPr lang="ro-RO" sz="2100" dirty="0">
                <a:solidFill>
                  <a:schemeClr val="tx1"/>
                </a:solidFill>
                <a:latin typeface="Times New Roman" panose="02020603050405020304" pitchFamily="18" charset="0"/>
                <a:cs typeface="Times New Roman" panose="02020603050405020304" pitchFamily="18" charset="0"/>
              </a:rPr>
              <a:t>anunţului de intenţie nu obligă autoritatea contractantă să efectueze achiziţia publică </a:t>
            </a:r>
            <a:r>
              <a:rPr lang="ro-RO" sz="2100" dirty="0" smtClean="0">
                <a:solidFill>
                  <a:schemeClr val="tx1"/>
                </a:solidFill>
                <a:latin typeface="Times New Roman" panose="02020603050405020304" pitchFamily="18" charset="0"/>
                <a:cs typeface="Times New Roman" panose="02020603050405020304" pitchFamily="18" charset="0"/>
              </a:rPr>
              <a:t>respectivă.</a:t>
            </a:r>
          </a:p>
        </p:txBody>
      </p:sp>
      <p:pic>
        <p:nvPicPr>
          <p:cNvPr id="6" name="Picture 5"/>
          <p:cNvPicPr>
            <a:picLocks noChangeAspect="1"/>
          </p:cNvPicPr>
          <p:nvPr/>
        </p:nvPicPr>
        <p:blipFill>
          <a:blip r:embed="rId2" cstate="print"/>
          <a:stretch>
            <a:fillRect/>
          </a:stretch>
        </p:blipFill>
        <p:spPr>
          <a:xfrm>
            <a:off x="0" y="0"/>
            <a:ext cx="1633870" cy="1249788"/>
          </a:xfrm>
          <a:prstGeom prst="rect">
            <a:avLst/>
          </a:prstGeom>
        </p:spPr>
      </p:pic>
      <p:pic>
        <p:nvPicPr>
          <p:cNvPr id="7" name="Picture 6"/>
          <p:cNvPicPr>
            <a:picLocks noChangeAspect="1"/>
          </p:cNvPicPr>
          <p:nvPr/>
        </p:nvPicPr>
        <p:blipFill>
          <a:blip r:embed="rId3" cstate="print"/>
          <a:stretch>
            <a:fillRect/>
          </a:stretch>
        </p:blipFill>
        <p:spPr>
          <a:xfrm>
            <a:off x="1633870" y="150081"/>
            <a:ext cx="719390" cy="719390"/>
          </a:xfrm>
          <a:prstGeom prst="rect">
            <a:avLst/>
          </a:prstGeom>
        </p:spPr>
      </p:pic>
      <p:pic>
        <p:nvPicPr>
          <p:cNvPr id="8" name="Picture 7"/>
          <p:cNvPicPr>
            <a:picLocks noChangeAspect="1"/>
          </p:cNvPicPr>
          <p:nvPr/>
        </p:nvPicPr>
        <p:blipFill>
          <a:blip r:embed="rId4" cstate="print"/>
          <a:stretch>
            <a:fillRect/>
          </a:stretch>
        </p:blipFill>
        <p:spPr>
          <a:xfrm>
            <a:off x="2586547" y="150081"/>
            <a:ext cx="2225233" cy="554784"/>
          </a:xfrm>
          <a:prstGeom prst="rect">
            <a:avLst/>
          </a:prstGeom>
        </p:spPr>
      </p:pic>
      <p:pic>
        <p:nvPicPr>
          <p:cNvPr id="9" name="Picture 8"/>
          <p:cNvPicPr>
            <a:picLocks noChangeAspect="1"/>
          </p:cNvPicPr>
          <p:nvPr/>
        </p:nvPicPr>
        <p:blipFill>
          <a:blip r:embed="rId5" cstate="print"/>
          <a:stretch>
            <a:fillRect/>
          </a:stretch>
        </p:blipFill>
        <p:spPr>
          <a:xfrm>
            <a:off x="5374319" y="28489"/>
            <a:ext cx="859611" cy="859611"/>
          </a:xfrm>
          <a:prstGeom prst="rect">
            <a:avLst/>
          </a:prstGeom>
        </p:spPr>
      </p:pic>
      <p:pic>
        <p:nvPicPr>
          <p:cNvPr id="10" name="Picture 9"/>
          <p:cNvPicPr>
            <a:picLocks noChangeAspect="1"/>
          </p:cNvPicPr>
          <p:nvPr/>
        </p:nvPicPr>
        <p:blipFill>
          <a:blip r:embed="rId6" cstate="print"/>
          <a:stretch>
            <a:fillRect/>
          </a:stretch>
        </p:blipFill>
        <p:spPr>
          <a:xfrm>
            <a:off x="6523515" y="34247"/>
            <a:ext cx="835224" cy="835224"/>
          </a:xfrm>
          <a:prstGeom prst="rect">
            <a:avLst/>
          </a:prstGeom>
        </p:spPr>
      </p:pic>
      <p:sp>
        <p:nvSpPr>
          <p:cNvPr id="11" name="TextBox 10"/>
          <p:cNvSpPr txBox="1"/>
          <p:nvPr/>
        </p:nvSpPr>
        <p:spPr>
          <a:xfrm>
            <a:off x="-131756" y="808674"/>
            <a:ext cx="9407512" cy="1477328"/>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31486231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solidFill>
                  <a:schemeClr val="accent6">
                    <a:lumMod val="25000"/>
                  </a:schemeClr>
                </a:solidFill>
                <a:latin typeface="Times New Roman" panose="02020603050405020304" pitchFamily="18" charset="0"/>
                <a:cs typeface="Times New Roman" pitchFamily="18" charset="0"/>
              </a:rPr>
              <a:t>Planificarea </a:t>
            </a:r>
            <a:r>
              <a:rPr lang="ro-RO" b="1" dirty="0">
                <a:solidFill>
                  <a:schemeClr val="accent6">
                    <a:lumMod val="25000"/>
                  </a:schemeClr>
                </a:solidFill>
                <a:latin typeface="Times New Roman" panose="02020603050405020304" pitchFamily="18" charset="0"/>
                <a:cs typeface="Times New Roman" pitchFamily="18" charset="0"/>
              </a:rPr>
              <a:t>contractelor de achiziţii publice</a:t>
            </a:r>
            <a:endParaRPr lang="ro-RO" dirty="0"/>
          </a:p>
        </p:txBody>
      </p:sp>
      <p:sp>
        <p:nvSpPr>
          <p:cNvPr id="3" name="Нижний колонтитул 2"/>
          <p:cNvSpPr>
            <a:spLocks noGrp="1"/>
          </p:cNvSpPr>
          <p:nvPr>
            <p:ph type="ftr" sz="quarter" idx="10"/>
          </p:nvPr>
        </p:nvSpPr>
        <p:spPr/>
        <p:txBody>
          <a:bodyPr/>
          <a:lstStyle/>
          <a:p>
            <a:r>
              <a:rPr lang="ro-RO" dirty="0" smtClean="0"/>
              <a:t>BOTICA Aurelia</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09/01/2018</a:t>
            </a:fld>
            <a:endParaRPr lang="en-GB" noProof="0" dirty="0"/>
          </a:p>
        </p:txBody>
      </p:sp>
      <p:sp>
        <p:nvSpPr>
          <p:cNvPr id="5" name="Объект 4"/>
          <p:cNvSpPr>
            <a:spLocks noGrp="1"/>
          </p:cNvSpPr>
          <p:nvPr>
            <p:ph idx="1"/>
          </p:nvPr>
        </p:nvSpPr>
        <p:spPr>
          <a:xfrm>
            <a:off x="122830" y="2101128"/>
            <a:ext cx="8911988" cy="4299672"/>
          </a:xfrm>
        </p:spPr>
        <p:txBody>
          <a:bodyPr/>
          <a:lstStyle/>
          <a:p>
            <a:pPr indent="252000" algn="just">
              <a:spcBef>
                <a:spcPts val="0"/>
              </a:spcBef>
              <a:spcAft>
                <a:spcPts val="0"/>
              </a:spcAft>
              <a:buClrTx/>
              <a:buFont typeface="Arial" panose="020B0604020202020204" pitchFamily="34" charset="0"/>
              <a:buChar char="•"/>
              <a:defRPr/>
            </a:pPr>
            <a:r>
              <a:rPr lang="ro-RO" b="1" dirty="0">
                <a:solidFill>
                  <a:schemeClr val="tx1"/>
                </a:solidFill>
                <a:latin typeface="Times New Roman" panose="02020603050405020304" pitchFamily="18" charset="0"/>
                <a:cs typeface="Times New Roman" panose="02020603050405020304" pitchFamily="18" charset="0"/>
              </a:rPr>
              <a:t>Plan de achiziţii </a:t>
            </a:r>
            <a:r>
              <a:rPr lang="ro-RO" dirty="0">
                <a:solidFill>
                  <a:schemeClr val="tx1"/>
                </a:solidFill>
                <a:latin typeface="Times New Roman" panose="02020603050405020304" pitchFamily="18" charset="0"/>
                <a:cs typeface="Times New Roman" panose="02020603050405020304" pitchFamily="18" charset="0"/>
              </a:rPr>
              <a:t>– ansamblu al necesităţilor de bunuri, lucrări sau servicii pentru întreg </a:t>
            </a:r>
            <a:endParaRPr lang="ro-RO" dirty="0" smtClean="0">
              <a:solidFill>
                <a:schemeClr val="tx1"/>
              </a:solidFill>
              <a:latin typeface="Times New Roman" panose="02020603050405020304" pitchFamily="18" charset="0"/>
              <a:cs typeface="Times New Roman" panose="02020603050405020304" pitchFamily="18" charset="0"/>
            </a:endParaRPr>
          </a:p>
          <a:p>
            <a:pPr indent="252000" algn="just">
              <a:spcBef>
                <a:spcPts val="0"/>
              </a:spcBef>
              <a:spcAft>
                <a:spcPts val="0"/>
              </a:spcAft>
              <a:buClrTx/>
              <a:defRPr/>
            </a:pPr>
            <a:r>
              <a:rPr lang="ro-RO" dirty="0" smtClean="0">
                <a:solidFill>
                  <a:schemeClr val="tx1"/>
                </a:solidFill>
                <a:latin typeface="Times New Roman" panose="02020603050405020304" pitchFamily="18" charset="0"/>
                <a:cs typeface="Times New Roman" panose="02020603050405020304" pitchFamily="18" charset="0"/>
              </a:rPr>
              <a:t>anul </a:t>
            </a:r>
            <a:r>
              <a:rPr lang="ro-RO" dirty="0">
                <a:solidFill>
                  <a:schemeClr val="tx1"/>
                </a:solidFill>
                <a:latin typeface="Times New Roman" panose="02020603050405020304" pitchFamily="18" charset="0"/>
                <a:cs typeface="Times New Roman" panose="02020603050405020304" pitchFamily="18" charset="0"/>
              </a:rPr>
              <a:t>bugetar, necesităţi care urmează a fi realizate prin încheierea unuia sau mai multe contracte de achiziţii publice, în funcţie de modul de planificare a acestora. </a:t>
            </a:r>
            <a:endParaRPr lang="ro-RO" dirty="0" smtClean="0">
              <a:solidFill>
                <a:schemeClr val="tx1"/>
              </a:solidFill>
              <a:latin typeface="Times New Roman" panose="02020603050405020304" pitchFamily="18" charset="0"/>
              <a:cs typeface="Times New Roman" panose="02020603050405020304" pitchFamily="18" charset="0"/>
            </a:endParaRPr>
          </a:p>
          <a:p>
            <a:pPr indent="252000" algn="just">
              <a:spcBef>
                <a:spcPts val="0"/>
              </a:spcBef>
              <a:spcAft>
                <a:spcPts val="0"/>
              </a:spcAft>
              <a:buClrTx/>
              <a:buFont typeface="Wingdings" panose="05000000000000000000" pitchFamily="2" charset="2"/>
              <a:buChar char="Ø"/>
              <a:defRPr/>
            </a:pPr>
            <a:r>
              <a:rPr lang="ro-RO" dirty="0">
                <a:solidFill>
                  <a:schemeClr val="tx1"/>
                </a:solidFill>
                <a:latin typeface="Times New Roman" panose="02020603050405020304" pitchFamily="18" charset="0"/>
                <a:cs typeface="Times New Roman" panose="02020603050405020304" pitchFamily="18" charset="0"/>
              </a:rPr>
              <a:t>Planul de achiziţii </a:t>
            </a:r>
            <a:r>
              <a:rPr lang="ro-RO" dirty="0" smtClean="0">
                <a:solidFill>
                  <a:schemeClr val="tx1"/>
                </a:solidFill>
                <a:latin typeface="Times New Roman" panose="02020603050405020304" pitchFamily="18" charset="0"/>
                <a:cs typeface="Times New Roman" panose="02020603050405020304" pitchFamily="18" charset="0"/>
              </a:rPr>
              <a:t>publice:</a:t>
            </a:r>
          </a:p>
          <a:p>
            <a:pPr indent="252000" algn="just">
              <a:spcBef>
                <a:spcPts val="0"/>
              </a:spcBef>
              <a:spcAft>
                <a:spcPts val="0"/>
              </a:spcAft>
              <a:buClrTx/>
              <a:buFont typeface="Wingdings" panose="05000000000000000000" pitchFamily="2" charset="2"/>
              <a:buChar char="ü"/>
              <a:defRPr/>
            </a:pPr>
            <a:r>
              <a:rPr lang="ro-RO" dirty="0" smtClean="0">
                <a:solidFill>
                  <a:schemeClr val="tx1"/>
                </a:solidFill>
                <a:latin typeface="Times New Roman" panose="02020603050405020304" pitchFamily="18" charset="0"/>
                <a:cs typeface="Times New Roman" panose="02020603050405020304" pitchFamily="18" charset="0"/>
              </a:rPr>
              <a:t>se </a:t>
            </a:r>
            <a:r>
              <a:rPr lang="ro-RO" dirty="0">
                <a:solidFill>
                  <a:schemeClr val="tx1"/>
                </a:solidFill>
                <a:latin typeface="Times New Roman" panose="02020603050405020304" pitchFamily="18" charset="0"/>
                <a:cs typeface="Times New Roman" panose="02020603050405020304" pitchFamily="18" charset="0"/>
              </a:rPr>
              <a:t>coordonează cu bugetul entităţii publice în corespundere cu strategia de dezvoltare a entităţii;</a:t>
            </a:r>
          </a:p>
          <a:p>
            <a:pPr indent="252000" algn="just">
              <a:spcBef>
                <a:spcPts val="0"/>
              </a:spcBef>
              <a:spcAft>
                <a:spcPts val="0"/>
              </a:spcAft>
              <a:buClrTx/>
              <a:buFont typeface="Wingdings" panose="05000000000000000000" pitchFamily="2" charset="2"/>
              <a:buChar char="ü"/>
              <a:defRPr/>
            </a:pPr>
            <a:r>
              <a:rPr lang="ro-RO" dirty="0">
                <a:solidFill>
                  <a:schemeClr val="tx1"/>
                </a:solidFill>
                <a:latin typeface="Times New Roman" panose="02020603050405020304" pitchFamily="18" charset="0"/>
                <a:cs typeface="Times New Roman" panose="02020603050405020304" pitchFamily="18" charset="0"/>
              </a:rPr>
              <a:t> </a:t>
            </a:r>
            <a:r>
              <a:rPr lang="ro-RO" dirty="0" smtClean="0">
                <a:solidFill>
                  <a:schemeClr val="tx1"/>
                </a:solidFill>
                <a:latin typeface="Times New Roman" panose="02020603050405020304" pitchFamily="18" charset="0"/>
                <a:cs typeface="Times New Roman" panose="02020603050405020304" pitchFamily="18" charset="0"/>
              </a:rPr>
              <a:t>se </a:t>
            </a:r>
            <a:r>
              <a:rPr lang="ro-RO" dirty="0">
                <a:solidFill>
                  <a:schemeClr val="tx1"/>
                </a:solidFill>
                <a:latin typeface="Times New Roman" panose="02020603050405020304" pitchFamily="18" charset="0"/>
                <a:cs typeface="Times New Roman" panose="02020603050405020304" pitchFamily="18" charset="0"/>
              </a:rPr>
              <a:t>întocmeşte, într-o primă variantă, înainte de elaborarea propunerii de buget;</a:t>
            </a:r>
          </a:p>
          <a:p>
            <a:pPr indent="252000" algn="just">
              <a:spcBef>
                <a:spcPts val="0"/>
              </a:spcBef>
              <a:spcAft>
                <a:spcPts val="0"/>
              </a:spcAft>
              <a:buClrTx/>
              <a:buFont typeface="Wingdings" panose="05000000000000000000" pitchFamily="2" charset="2"/>
              <a:buChar char="ü"/>
              <a:defRPr/>
            </a:pPr>
            <a:r>
              <a:rPr lang="ro-RO" dirty="0">
                <a:solidFill>
                  <a:schemeClr val="tx1"/>
                </a:solidFill>
                <a:latin typeface="Times New Roman" panose="02020603050405020304" pitchFamily="18" charset="0"/>
                <a:cs typeface="Times New Roman" panose="02020603050405020304" pitchFamily="18" charset="0"/>
              </a:rPr>
              <a:t> </a:t>
            </a:r>
            <a:r>
              <a:rPr lang="ro-RO" dirty="0" smtClean="0">
                <a:solidFill>
                  <a:schemeClr val="tx1"/>
                </a:solidFill>
                <a:latin typeface="Times New Roman" panose="02020603050405020304" pitchFamily="18" charset="0"/>
                <a:cs typeface="Times New Roman" panose="02020603050405020304" pitchFamily="18" charset="0"/>
              </a:rPr>
              <a:t>se </a:t>
            </a:r>
            <a:r>
              <a:rPr lang="ro-RO" dirty="0">
                <a:solidFill>
                  <a:schemeClr val="tx1"/>
                </a:solidFill>
                <a:latin typeface="Times New Roman" panose="02020603050405020304" pitchFamily="18" charset="0"/>
                <a:cs typeface="Times New Roman" panose="02020603050405020304" pitchFamily="18" charset="0"/>
              </a:rPr>
              <a:t>definitivează după aprobarea bugetului propriu al autorităţii contractante. </a:t>
            </a:r>
          </a:p>
          <a:p>
            <a:pPr indent="252000" algn="just">
              <a:spcBef>
                <a:spcPts val="0"/>
              </a:spcBef>
              <a:spcAft>
                <a:spcPts val="0"/>
              </a:spcAft>
              <a:buClrTx/>
              <a:buFont typeface="Arial" panose="020B0604020202020204" pitchFamily="34" charset="0"/>
              <a:buChar char="•"/>
              <a:defRPr/>
            </a:pPr>
            <a:r>
              <a:rPr lang="ro-RO" dirty="0" smtClean="0">
                <a:solidFill>
                  <a:schemeClr val="tx1"/>
                </a:solidFill>
                <a:latin typeface="Times New Roman" panose="02020603050405020304" pitchFamily="18" charset="0"/>
                <a:cs typeface="Times New Roman" panose="02020603050405020304" pitchFamily="18" charset="0"/>
              </a:rPr>
              <a:t>Planul </a:t>
            </a:r>
            <a:r>
              <a:rPr lang="ro-RO" dirty="0">
                <a:solidFill>
                  <a:schemeClr val="tx1"/>
                </a:solidFill>
                <a:latin typeface="Times New Roman" panose="02020603050405020304" pitchFamily="18" charset="0"/>
                <a:cs typeface="Times New Roman" panose="02020603050405020304" pitchFamily="18" charset="0"/>
              </a:rPr>
              <a:t>se modifică ori se completează dacă apar modificări în buget şi, respectiv, sînt identificate noi resurse financiare.</a:t>
            </a:r>
          </a:p>
          <a:p>
            <a:pPr indent="252000" algn="just">
              <a:spcBef>
                <a:spcPts val="0"/>
              </a:spcBef>
              <a:spcAft>
                <a:spcPts val="0"/>
              </a:spcAft>
              <a:buClrTx/>
              <a:buFont typeface="Arial" panose="020B0604020202020204" pitchFamily="34" charset="0"/>
              <a:buChar char="•"/>
              <a:defRPr/>
            </a:pPr>
            <a:r>
              <a:rPr lang="ro-RO" dirty="0">
                <a:solidFill>
                  <a:schemeClr val="tx1"/>
                </a:solidFill>
                <a:latin typeface="Times New Roman" panose="02020603050405020304" pitchFamily="18" charset="0"/>
                <a:cs typeface="Times New Roman" panose="02020603050405020304" pitchFamily="18" charset="0"/>
              </a:rPr>
              <a:t>    După publicarea anunţului de intenţie în </a:t>
            </a:r>
            <a:r>
              <a:rPr lang="ro-RO" dirty="0" smtClean="0">
                <a:solidFill>
                  <a:schemeClr val="tx1"/>
                </a:solidFill>
                <a:latin typeface="Times New Roman" panose="02020603050405020304" pitchFamily="18" charset="0"/>
                <a:cs typeface="Times New Roman" panose="02020603050405020304" pitchFamily="18" charset="0"/>
              </a:rPr>
              <a:t>BAP, </a:t>
            </a:r>
            <a:r>
              <a:rPr lang="ro-RO" dirty="0">
                <a:solidFill>
                  <a:schemeClr val="tx1"/>
                </a:solidFill>
                <a:latin typeface="Times New Roman" panose="02020603050405020304" pitchFamily="18" charset="0"/>
                <a:cs typeface="Times New Roman" panose="02020603050405020304" pitchFamily="18" charset="0"/>
              </a:rPr>
              <a:t>autoritatea contractantă, în decurs de 15 zile, va aproba planul de achiziţii.</a:t>
            </a:r>
          </a:p>
          <a:p>
            <a:pPr indent="252000" algn="just">
              <a:spcBef>
                <a:spcPts val="0"/>
              </a:spcBef>
              <a:spcAft>
                <a:spcPts val="0"/>
              </a:spcAft>
              <a:buClrTx/>
              <a:buFont typeface="Arial" panose="020B0604020202020204" pitchFamily="34" charset="0"/>
              <a:buChar char="•"/>
              <a:defRPr/>
            </a:pPr>
            <a:r>
              <a:rPr lang="ro-RO" dirty="0" smtClean="0">
                <a:solidFill>
                  <a:schemeClr val="tx1"/>
                </a:solidFill>
                <a:latin typeface="Times New Roman" panose="02020603050405020304" pitchFamily="18" charset="0"/>
                <a:cs typeface="Times New Roman" panose="02020603050405020304" pitchFamily="18" charset="0"/>
              </a:rPr>
              <a:t>Autoritatea </a:t>
            </a:r>
            <a:r>
              <a:rPr lang="ro-RO" dirty="0">
                <a:solidFill>
                  <a:schemeClr val="tx1"/>
                </a:solidFill>
                <a:latin typeface="Times New Roman" panose="02020603050405020304" pitchFamily="18" charset="0"/>
                <a:cs typeface="Times New Roman" panose="02020603050405020304" pitchFamily="18" charset="0"/>
              </a:rPr>
              <a:t>contractată este obligată să publice pe pagina sa web planul provizoriu/anual de achiziţii, în termen de 15 zile de la aprobarea acestuia sau în 5 zile de la modificarea acestuia.</a:t>
            </a:r>
          </a:p>
        </p:txBody>
      </p:sp>
      <p:pic>
        <p:nvPicPr>
          <p:cNvPr id="6" name="Picture 5"/>
          <p:cNvPicPr>
            <a:picLocks noChangeAspect="1"/>
          </p:cNvPicPr>
          <p:nvPr/>
        </p:nvPicPr>
        <p:blipFill>
          <a:blip r:embed="rId2" cstate="print"/>
          <a:stretch>
            <a:fillRect/>
          </a:stretch>
        </p:blipFill>
        <p:spPr>
          <a:xfrm>
            <a:off x="0" y="53211"/>
            <a:ext cx="1633870" cy="1249788"/>
          </a:xfrm>
          <a:prstGeom prst="rect">
            <a:avLst/>
          </a:prstGeom>
        </p:spPr>
      </p:pic>
      <p:pic>
        <p:nvPicPr>
          <p:cNvPr id="7" name="Picture 6"/>
          <p:cNvPicPr>
            <a:picLocks noChangeAspect="1"/>
          </p:cNvPicPr>
          <p:nvPr/>
        </p:nvPicPr>
        <p:blipFill>
          <a:blip r:embed="rId3" cstate="print"/>
          <a:stretch>
            <a:fillRect/>
          </a:stretch>
        </p:blipFill>
        <p:spPr>
          <a:xfrm>
            <a:off x="1633870" y="180632"/>
            <a:ext cx="719390" cy="719390"/>
          </a:xfrm>
          <a:prstGeom prst="rect">
            <a:avLst/>
          </a:prstGeom>
        </p:spPr>
      </p:pic>
      <p:pic>
        <p:nvPicPr>
          <p:cNvPr id="8" name="Picture 7"/>
          <p:cNvPicPr>
            <a:picLocks noChangeAspect="1"/>
          </p:cNvPicPr>
          <p:nvPr/>
        </p:nvPicPr>
        <p:blipFill>
          <a:blip r:embed="rId4" cstate="print"/>
          <a:stretch>
            <a:fillRect/>
          </a:stretch>
        </p:blipFill>
        <p:spPr>
          <a:xfrm>
            <a:off x="2732588" y="222763"/>
            <a:ext cx="2225233" cy="554784"/>
          </a:xfrm>
          <a:prstGeom prst="rect">
            <a:avLst/>
          </a:prstGeom>
        </p:spPr>
      </p:pic>
      <p:pic>
        <p:nvPicPr>
          <p:cNvPr id="9" name="Picture 8"/>
          <p:cNvPicPr>
            <a:picLocks noChangeAspect="1"/>
          </p:cNvPicPr>
          <p:nvPr/>
        </p:nvPicPr>
        <p:blipFill>
          <a:blip r:embed="rId5" cstate="print"/>
          <a:stretch>
            <a:fillRect/>
          </a:stretch>
        </p:blipFill>
        <p:spPr>
          <a:xfrm>
            <a:off x="5337149" y="53211"/>
            <a:ext cx="859611" cy="859611"/>
          </a:xfrm>
          <a:prstGeom prst="rect">
            <a:avLst/>
          </a:prstGeom>
        </p:spPr>
      </p:pic>
      <p:pic>
        <p:nvPicPr>
          <p:cNvPr id="10" name="Picture 9"/>
          <p:cNvPicPr>
            <a:picLocks noChangeAspect="1"/>
          </p:cNvPicPr>
          <p:nvPr/>
        </p:nvPicPr>
        <p:blipFill>
          <a:blip r:embed="rId6" cstate="print"/>
          <a:stretch>
            <a:fillRect/>
          </a:stretch>
        </p:blipFill>
        <p:spPr>
          <a:xfrm>
            <a:off x="6659784" y="0"/>
            <a:ext cx="835224" cy="835224"/>
          </a:xfrm>
          <a:prstGeom prst="rect">
            <a:avLst/>
          </a:prstGeom>
        </p:spPr>
      </p:pic>
      <p:sp>
        <p:nvSpPr>
          <p:cNvPr id="11" name="TextBox 10"/>
          <p:cNvSpPr txBox="1"/>
          <p:nvPr/>
        </p:nvSpPr>
        <p:spPr>
          <a:xfrm>
            <a:off x="0" y="847912"/>
            <a:ext cx="9407512" cy="1615827"/>
          </a:xfrm>
          <a:prstGeom prst="rect">
            <a:avLst/>
          </a:prstGeom>
          <a:noFill/>
        </p:spPr>
        <p:txBody>
          <a:bodyPr wrap="none" rtlCol="0">
            <a:spAutoFit/>
          </a:bodyPr>
          <a:lstStyle/>
          <a:p>
            <a:pPr lvl="0" algn="ct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ro-RO" sz="9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INSTITUTUL DE FORMARE CONTINUĂ ÎN DOMENIUL ALIMENTĂRII CU APĂ ŞI CANALIZĂRII</a:t>
            </a:r>
            <a:endParaRPr lang="ro-RO" altLang="ro-RO" sz="900" b="0" dirty="0">
              <a:solidFill>
                <a:schemeClr val="tx1"/>
              </a:solidFill>
              <a:latin typeface="Times New Roman" panose="02020603050405020304" pitchFamily="18" charset="0"/>
              <a:cs typeface="Times New Roman" panose="02020603050405020304" pitchFamily="18" charset="0"/>
            </a:endParaRPr>
          </a:p>
          <a:p>
            <a:pPr lvl="0" algn="ctr"/>
            <a:r>
              <a:rPr lang="ro-RO" altLang="ro-RO" sz="900" b="0" dirty="0">
                <a:solidFill>
                  <a:srgbClr val="A6A6A6"/>
                </a:solidFill>
                <a:latin typeface="Times New Roman" panose="02020603050405020304" pitchFamily="18" charset="0"/>
                <a:ea typeface="Calibri" panose="020F0502020204030204" pitchFamily="34" charset="0"/>
                <a:cs typeface="Times New Roman" panose="02020603050405020304" pitchFamily="18" charset="0"/>
              </a:rPr>
              <a:t>PENTRU MEMBRII ASOCIAȚIEI „MOLDOVA APĂ-CANAL”</a:t>
            </a:r>
            <a:endParaRPr lang="ro-RO" altLang="ro-RO" sz="900" b="0" dirty="0">
              <a:solidFill>
                <a:schemeClr val="tx1"/>
              </a:solidFill>
              <a:latin typeface="Times New Roman" panose="02020603050405020304" pitchFamily="18" charset="0"/>
              <a:cs typeface="Times New Roman" panose="02020603050405020304" pitchFamily="18" charset="0"/>
            </a:endParaRPr>
          </a:p>
          <a:p>
            <a:endParaRPr lang="ro-RO" sz="900" dirty="0">
              <a:latin typeface="Times New Roman" panose="02020603050405020304" pitchFamily="18" charset="0"/>
              <a:cs typeface="Times New Roman" panose="02020603050405020304" pitchFamily="18" charset="0"/>
            </a:endParaRPr>
          </a:p>
          <a:p>
            <a:endParaRPr lang="ro-RO" sz="900" dirty="0"/>
          </a:p>
          <a:p>
            <a:endParaRPr lang="ro-RO" sz="900" dirty="0"/>
          </a:p>
          <a:p>
            <a:endParaRPr lang="ro-RO" sz="900" dirty="0"/>
          </a:p>
          <a:p>
            <a:endParaRPr lang="ro-RO" sz="900" dirty="0"/>
          </a:p>
          <a:p>
            <a:endParaRPr lang="ro-RO" sz="900" dirty="0"/>
          </a:p>
          <a:p>
            <a:endParaRPr lang="ro-RO" sz="900" dirty="0"/>
          </a:p>
        </p:txBody>
      </p:sp>
    </p:spTree>
    <p:extLst>
      <p:ext uri="{BB962C8B-B14F-4D97-AF65-F5344CB8AC3E}">
        <p14:creationId xmlns:p14="http://schemas.microsoft.com/office/powerpoint/2010/main" xmlns="" val="1951503884"/>
      </p:ext>
    </p:extLst>
  </p:cSld>
  <p:clrMapOvr>
    <a:masterClrMapping/>
  </p:clrMapOvr>
  <p:transition/>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2413</TotalTime>
  <Words>3970</Words>
  <Application>Microsoft Office PowerPoint</Application>
  <PresentationFormat>Экран (4:3)</PresentationFormat>
  <Paragraphs>633</Paragraphs>
  <Slides>37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GIZ_Banner_Kopfzeile-Ausland (3)</vt:lpstr>
      <vt:lpstr>Curs de instruire pentru angajații operatorilor „Apă-Canal”  Modulul 11:  Procedurile de achiziție a bunurilor, lucrărilor și serviciilor utilizate în activitatea titularilor de licențe din sectorul apă și canalizare  Sesiunea 2:  Procesul de achiziție publică   BOTICA Aurelia Agenția Achiziții Publice  16 – 31 – 01 ianuarie/februarie 2018,  Chișinău</vt:lpstr>
      <vt:lpstr> Obiective:  1. Cunoașterea prevederilor Regulamentului cu privire la activitatea grupului de lucru pentru achiziții;  2. Cunoașterea prevederilor Regulamentului cu privire la modul de planificare a contractelor de achiziții publice; 4. Elaborarea documentației de atribuire și publicarea anunțurilor în Buletinul Achizițiilor Publice; 5. Cunoașterea prevederilor legislative privind procedura de depunere și deschidere a ofertelor și procedura de examinare, evaluare și comparare a ofertelor   </vt:lpstr>
      <vt:lpstr>Componența grupului de lucru pentru achiziții publice</vt:lpstr>
      <vt:lpstr>Componența grupului de lucru pentru achiziții publice</vt:lpstr>
      <vt:lpstr>Registrele de evidență</vt:lpstr>
      <vt:lpstr>Planificarea contractelor de achiziţii publice</vt:lpstr>
      <vt:lpstr>Planificarea contractelor de achiziţii publice</vt:lpstr>
      <vt:lpstr>Planificarea contractelor de achiziţii publice</vt:lpstr>
      <vt:lpstr>Planificarea contractelor de achiziţii publice</vt:lpstr>
      <vt:lpstr>Planificarea contractelor de achiziţii publice</vt:lpstr>
      <vt:lpstr>Planificarea contractelor de achiziţii publice</vt:lpstr>
      <vt:lpstr>Planificarea contractelor de achiziţii publice</vt:lpstr>
      <vt:lpstr>Tipuri de procedurii de achiziții publice </vt:lpstr>
      <vt:lpstr>Legea nr. 131 din 3 iulie 2015 privind achizițiile publice, stabilește cerințele minime de calificare.        Cerințele minime de calificare se referă, la:                 -situaţia personală a candidatului sau ofertantului;                  -capacitatea de exercitare a activităţii profesionale;                  -situaţia economică şi financiară;                  -capacitatea tehnică şi/ sau profesională;                  -standarde de asigurare a calităţii;                 -standarde de protecţie a mediului.          </vt:lpstr>
      <vt:lpstr>Слайд 15</vt:lpstr>
      <vt:lpstr>Cerințele de calificare referitoare la situaţia personală a operatorului economic  </vt:lpstr>
      <vt:lpstr>Слайд 17</vt:lpstr>
      <vt:lpstr>Capacitatea de exercitare a activităţii profesionale (înregistrare)</vt:lpstr>
      <vt:lpstr>Situaţia economico-financiară</vt:lpstr>
      <vt:lpstr>Capacitatea tehnică şi/sau profesională</vt:lpstr>
      <vt:lpstr>Capacitatea tehnică şi/sau profesională</vt:lpstr>
      <vt:lpstr>Standarde de asigurare a calităţii.  </vt:lpstr>
      <vt:lpstr> Standarde de protecţie a mediului</vt:lpstr>
      <vt:lpstr>Criteriile de atribuire a contractului de achiziții publice</vt:lpstr>
      <vt:lpstr>Criteriile de atribuire a contractului de achiziții publice</vt:lpstr>
      <vt:lpstr>Garanția pentru ofertă. Garanția de bună execuție</vt:lpstr>
      <vt:lpstr>Documentația standard</vt:lpstr>
      <vt:lpstr>Invitația/anunțul de participare</vt:lpstr>
      <vt:lpstr>Termene minime de primire a ofertelor</vt:lpstr>
      <vt:lpstr>Publicarea anunțurilor în Buletinul Achizițiilor Publice</vt:lpstr>
      <vt:lpstr>Depunerea, modificarea și retragerea ofertelor</vt:lpstr>
      <vt:lpstr>Depunerea, modificarea și retragerea ofertelor</vt:lpstr>
      <vt:lpstr>Deschiderea ofertelor</vt:lpstr>
      <vt:lpstr>Deschiderea ofertelor</vt:lpstr>
      <vt:lpstr>Examinarea, evaluare și compararea ofertelor</vt:lpstr>
      <vt:lpstr>Examinarea, evaluare și compararea ofertelor</vt:lpstr>
      <vt:lpstr>Слайд 37</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User</cp:lastModifiedBy>
  <cp:revision>215</cp:revision>
  <cp:lastPrinted>2017-06-05T10:38:21Z</cp:lastPrinted>
  <dcterms:created xsi:type="dcterms:W3CDTF">2013-09-05T11:54:56Z</dcterms:created>
  <dcterms:modified xsi:type="dcterms:W3CDTF">2018-01-09T11:45:03Z</dcterms:modified>
</cp:coreProperties>
</file>