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1" r:id="rId1"/>
  </p:sldMasterIdLst>
  <p:notesMasterIdLst>
    <p:notesMasterId r:id="rId41"/>
  </p:notesMasterIdLst>
  <p:handoutMasterIdLst>
    <p:handoutMasterId r:id="rId42"/>
  </p:handoutMasterIdLst>
  <p:sldIdLst>
    <p:sldId id="280" r:id="rId2"/>
    <p:sldId id="310" r:id="rId3"/>
    <p:sldId id="311" r:id="rId4"/>
    <p:sldId id="336" r:id="rId5"/>
    <p:sldId id="337" r:id="rId6"/>
    <p:sldId id="339" r:id="rId7"/>
    <p:sldId id="317" r:id="rId8"/>
    <p:sldId id="312" r:id="rId9"/>
    <p:sldId id="340" r:id="rId10"/>
    <p:sldId id="334" r:id="rId11"/>
    <p:sldId id="341" r:id="rId12"/>
    <p:sldId id="342" r:id="rId13"/>
    <p:sldId id="333" r:id="rId14"/>
    <p:sldId id="343" r:id="rId15"/>
    <p:sldId id="344" r:id="rId16"/>
    <p:sldId id="345" r:id="rId17"/>
    <p:sldId id="322" r:id="rId18"/>
    <p:sldId id="346" r:id="rId19"/>
    <p:sldId id="297" r:id="rId20"/>
    <p:sldId id="347" r:id="rId21"/>
    <p:sldId id="348" r:id="rId22"/>
    <p:sldId id="349" r:id="rId23"/>
    <p:sldId id="350" r:id="rId24"/>
    <p:sldId id="351" r:id="rId25"/>
    <p:sldId id="352" r:id="rId26"/>
    <p:sldId id="353" r:id="rId27"/>
    <p:sldId id="354" r:id="rId28"/>
    <p:sldId id="307" r:id="rId29"/>
    <p:sldId id="355" r:id="rId30"/>
    <p:sldId id="309" r:id="rId31"/>
    <p:sldId id="323" r:id="rId32"/>
    <p:sldId id="324" r:id="rId33"/>
    <p:sldId id="325" r:id="rId34"/>
    <p:sldId id="327" r:id="rId35"/>
    <p:sldId id="328" r:id="rId36"/>
    <p:sldId id="330" r:id="rId37"/>
    <p:sldId id="331" r:id="rId38"/>
    <p:sldId id="338" r:id="rId39"/>
    <p:sldId id="299" r:id="rId40"/>
  </p:sldIdLst>
  <p:sldSz cx="9144000" cy="6858000" type="screen4x3"/>
  <p:notesSz cx="6735763" cy="98663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58">
          <p15:clr>
            <a:srgbClr val="A4A3A4"/>
          </p15:clr>
        </p15:guide>
        <p15:guide id="2" orient="horz" pos="388">
          <p15:clr>
            <a:srgbClr val="A4A3A4"/>
          </p15:clr>
        </p15:guide>
        <p15:guide id="3" pos="288">
          <p15:clr>
            <a:srgbClr val="A4A3A4"/>
          </p15:clr>
        </p15:guide>
        <p15:guide id="4" pos="10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Bohantova" initials="LB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F2E"/>
    <a:srgbClr val="6E6452"/>
    <a:srgbClr val="E5DBA1"/>
    <a:srgbClr val="BABA93"/>
    <a:srgbClr val="BABB93"/>
    <a:srgbClr val="DEDEAF"/>
    <a:srgbClr val="999999"/>
    <a:srgbClr val="D9D9D9"/>
    <a:srgbClr val="CCCCCC"/>
    <a:srgbClr val="C8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265" autoAdjust="0"/>
    <p:restoredTop sz="95730" autoAdjust="0"/>
  </p:normalViewPr>
  <p:slideViewPr>
    <p:cSldViewPr snapToGrid="0">
      <p:cViewPr varScale="1">
        <p:scale>
          <a:sx n="116" d="100"/>
          <a:sy n="116" d="100"/>
        </p:scale>
        <p:origin x="1086" y="108"/>
      </p:cViewPr>
      <p:guideLst>
        <p:guide orient="horz" pos="658"/>
        <p:guide orient="horz" pos="388"/>
        <p:guide pos="288"/>
        <p:guide pos="10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8" d="100"/>
          <a:sy n="108" d="100"/>
        </p:scale>
        <p:origin x="-4140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0B2535-77C5-4EAB-9A02-9DFD0F9B72ED}" type="doc">
      <dgm:prSet loTypeId="urn:microsoft.com/office/officeart/2005/8/layout/cycle3" loCatId="cycle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o-RO"/>
        </a:p>
      </dgm:t>
    </dgm:pt>
    <dgm:pt modelId="{CE6EDA7C-3FFB-4CF7-9FCD-8EDDC5DC2B7A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Служащие и специалисты закупающего органа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 секретарем</a:t>
          </a:r>
          <a:r>
            <a:rPr lang="en-US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r>
            <a:rPr lang="ro-RO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o-R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0D19E0-A6AD-4547-BD21-5D615AC19F56}" type="parTrans" cxnId="{18FE1615-5A2A-4B97-BEAA-14534896664D}">
      <dgm:prSet/>
      <dgm:spPr/>
      <dgm:t>
        <a:bodyPr/>
        <a:lstStyle/>
        <a:p>
          <a:endParaRPr lang="ro-RO"/>
        </a:p>
      </dgm:t>
    </dgm:pt>
    <dgm:pt modelId="{DDB8B048-C89A-458D-B90F-7E21D80EF32E}" type="sibTrans" cxnId="{18FE1615-5A2A-4B97-BEAA-14534896664D}">
      <dgm:prSet/>
      <dgm:spPr/>
      <dgm:t>
        <a:bodyPr/>
        <a:lstStyle/>
        <a:p>
          <a:endParaRPr lang="ro-RO"/>
        </a:p>
      </dgm:t>
    </dgm:pt>
    <dgm:pt modelId="{57A22FD8-ABF0-47A5-8162-B08386C69120}">
      <dgm:prSet custT="1"/>
      <dgm:spPr/>
      <dgm:t>
        <a:bodyPr/>
        <a:lstStyle/>
        <a:p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Альтернативные члены</a:t>
          </a:r>
          <a:r>
            <a:rPr lang="ro-RO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o-RO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44E35A-8184-4811-823F-5AD679FFF66A}" type="parTrans" cxnId="{1AAB97CC-DE50-4CF1-A176-23F3782EE403}">
      <dgm:prSet/>
      <dgm:spPr/>
      <dgm:t>
        <a:bodyPr/>
        <a:lstStyle/>
        <a:p>
          <a:endParaRPr lang="ro-RO"/>
        </a:p>
      </dgm:t>
    </dgm:pt>
    <dgm:pt modelId="{F4FFFC8D-85A0-4F24-9D84-DF642DD1AF72}" type="sibTrans" cxnId="{1AAB97CC-DE50-4CF1-A176-23F3782EE403}">
      <dgm:prSet/>
      <dgm:spPr/>
      <dgm:t>
        <a:bodyPr/>
        <a:lstStyle/>
        <a:p>
          <a:endParaRPr lang="ro-RO"/>
        </a:p>
      </dgm:t>
    </dgm:pt>
    <dgm:pt modelId="{B0994479-6AEC-425E-AB69-CF7CE5FFF413}">
      <dgm:prSet custT="1"/>
      <dgm:spPr/>
      <dgm:t>
        <a:bodyPr/>
        <a:lstStyle/>
        <a:p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Привлеченные участники</a:t>
          </a:r>
          <a:r>
            <a:rPr lang="ro-RO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o-RO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8ADF21-86EF-4190-BA3C-B9CB67927BE2}" type="parTrans" cxnId="{C90CE898-E04A-4E0F-B139-5B475A3D5541}">
      <dgm:prSet/>
      <dgm:spPr/>
      <dgm:t>
        <a:bodyPr/>
        <a:lstStyle/>
        <a:p>
          <a:endParaRPr lang="ro-RO"/>
        </a:p>
      </dgm:t>
    </dgm:pt>
    <dgm:pt modelId="{9FCFE2B6-502B-45C2-B694-08448E186DB4}" type="sibTrans" cxnId="{C90CE898-E04A-4E0F-B139-5B475A3D5541}">
      <dgm:prSet/>
      <dgm:spPr/>
      <dgm:t>
        <a:bodyPr/>
        <a:lstStyle/>
        <a:p>
          <a:endParaRPr lang="ro-RO"/>
        </a:p>
      </dgm:t>
    </dgm:pt>
    <dgm:pt modelId="{DADE7883-4BD4-407F-A770-29DCB1811E8C}">
      <dgm:prSet custT="1"/>
      <dgm:spPr/>
      <dgm:t>
        <a:bodyPr/>
        <a:lstStyle/>
        <a:p>
          <a:r>
            <a:rPr lang="ru-RU" sz="2800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Представители гражданского общества</a:t>
          </a:r>
          <a:r>
            <a:rPr lang="ro-RO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o-RO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166763-BF3E-40FD-B237-BE3FC227DEDF}" type="parTrans" cxnId="{2E055397-46F1-4BAA-B33B-D116EF702763}">
      <dgm:prSet/>
      <dgm:spPr/>
      <dgm:t>
        <a:bodyPr/>
        <a:lstStyle/>
        <a:p>
          <a:endParaRPr lang="ro-RO"/>
        </a:p>
      </dgm:t>
    </dgm:pt>
    <dgm:pt modelId="{080A52A1-3A03-4A52-975B-D12E2E5637FD}" type="sibTrans" cxnId="{2E055397-46F1-4BAA-B33B-D116EF702763}">
      <dgm:prSet/>
      <dgm:spPr/>
      <dgm:t>
        <a:bodyPr/>
        <a:lstStyle/>
        <a:p>
          <a:endParaRPr lang="ro-RO"/>
        </a:p>
      </dgm:t>
    </dgm:pt>
    <dgm:pt modelId="{AC818948-02F9-4AC9-A655-C2BE1CAFED46}" type="pres">
      <dgm:prSet presAssocID="{670B2535-77C5-4EAB-9A02-9DFD0F9B72E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o-RO"/>
        </a:p>
      </dgm:t>
    </dgm:pt>
    <dgm:pt modelId="{423B2A66-DF8A-4C06-8273-235F658EEC44}" type="pres">
      <dgm:prSet presAssocID="{670B2535-77C5-4EAB-9A02-9DFD0F9B72ED}" presName="cycle" presStyleCnt="0"/>
      <dgm:spPr/>
    </dgm:pt>
    <dgm:pt modelId="{6C7C60F0-4D62-406C-85C3-A91FD967D411}" type="pres">
      <dgm:prSet presAssocID="{CE6EDA7C-3FFB-4CF7-9FCD-8EDDC5DC2B7A}" presName="nodeFirs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BDEDB226-A5EF-4B19-8F56-1CF271B98991}" type="pres">
      <dgm:prSet presAssocID="{DDB8B048-C89A-458D-B90F-7E21D80EF32E}" presName="sibTransFirstNode" presStyleLbl="bgShp" presStyleIdx="0" presStyleCnt="1"/>
      <dgm:spPr/>
      <dgm:t>
        <a:bodyPr/>
        <a:lstStyle/>
        <a:p>
          <a:endParaRPr lang="ro-RO"/>
        </a:p>
      </dgm:t>
    </dgm:pt>
    <dgm:pt modelId="{2DF90C1E-D210-43EE-A428-F30DD3AB853F}" type="pres">
      <dgm:prSet presAssocID="{57A22FD8-ABF0-47A5-8162-B08386C69120}" presName="nodeFollowingNodes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7F69E211-6522-46D3-B3E0-E88D5BDCE25C}" type="pres">
      <dgm:prSet presAssocID="{B0994479-6AEC-425E-AB69-CF7CE5FFF413}" presName="nodeFollowingNodes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6A02C31C-1631-48F7-ACBD-531877D55AD3}" type="pres">
      <dgm:prSet presAssocID="{DADE7883-4BD4-407F-A770-29DCB1811E8C}" presName="nodeFollowingNodes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</dgm:ptLst>
  <dgm:cxnLst>
    <dgm:cxn modelId="{1FEEFFBE-0624-4918-AE13-270A14F29E6A}" type="presOf" srcId="{B0994479-6AEC-425E-AB69-CF7CE5FFF413}" destId="{7F69E211-6522-46D3-B3E0-E88D5BDCE25C}" srcOrd="0" destOrd="0" presId="urn:microsoft.com/office/officeart/2005/8/layout/cycle3"/>
    <dgm:cxn modelId="{C90CE898-E04A-4E0F-B139-5B475A3D5541}" srcId="{670B2535-77C5-4EAB-9A02-9DFD0F9B72ED}" destId="{B0994479-6AEC-425E-AB69-CF7CE5FFF413}" srcOrd="2" destOrd="0" parTransId="{F58ADF21-86EF-4190-BA3C-B9CB67927BE2}" sibTransId="{9FCFE2B6-502B-45C2-B694-08448E186DB4}"/>
    <dgm:cxn modelId="{F835F2F1-EBBF-4A67-A7F6-36C2DC97089A}" type="presOf" srcId="{CE6EDA7C-3FFB-4CF7-9FCD-8EDDC5DC2B7A}" destId="{6C7C60F0-4D62-406C-85C3-A91FD967D411}" srcOrd="0" destOrd="0" presId="urn:microsoft.com/office/officeart/2005/8/layout/cycle3"/>
    <dgm:cxn modelId="{1AAB97CC-DE50-4CF1-A176-23F3782EE403}" srcId="{670B2535-77C5-4EAB-9A02-9DFD0F9B72ED}" destId="{57A22FD8-ABF0-47A5-8162-B08386C69120}" srcOrd="1" destOrd="0" parTransId="{5744E35A-8184-4811-823F-5AD679FFF66A}" sibTransId="{F4FFFC8D-85A0-4F24-9D84-DF642DD1AF72}"/>
    <dgm:cxn modelId="{18FE1615-5A2A-4B97-BEAA-14534896664D}" srcId="{670B2535-77C5-4EAB-9A02-9DFD0F9B72ED}" destId="{CE6EDA7C-3FFB-4CF7-9FCD-8EDDC5DC2B7A}" srcOrd="0" destOrd="0" parTransId="{630D19E0-A6AD-4547-BD21-5D615AC19F56}" sibTransId="{DDB8B048-C89A-458D-B90F-7E21D80EF32E}"/>
    <dgm:cxn modelId="{732BF0DB-40F6-469F-9532-6E1CFB08BBB9}" type="presOf" srcId="{DADE7883-4BD4-407F-A770-29DCB1811E8C}" destId="{6A02C31C-1631-48F7-ACBD-531877D55AD3}" srcOrd="0" destOrd="0" presId="urn:microsoft.com/office/officeart/2005/8/layout/cycle3"/>
    <dgm:cxn modelId="{601ED8FD-1C84-41B8-87B2-F7BEAC6B5F0F}" type="presOf" srcId="{670B2535-77C5-4EAB-9A02-9DFD0F9B72ED}" destId="{AC818948-02F9-4AC9-A655-C2BE1CAFED46}" srcOrd="0" destOrd="0" presId="urn:microsoft.com/office/officeart/2005/8/layout/cycle3"/>
    <dgm:cxn modelId="{E8A54119-C3B3-4674-893A-97177E06CD42}" type="presOf" srcId="{57A22FD8-ABF0-47A5-8162-B08386C69120}" destId="{2DF90C1E-D210-43EE-A428-F30DD3AB853F}" srcOrd="0" destOrd="0" presId="urn:microsoft.com/office/officeart/2005/8/layout/cycle3"/>
    <dgm:cxn modelId="{2E055397-46F1-4BAA-B33B-D116EF702763}" srcId="{670B2535-77C5-4EAB-9A02-9DFD0F9B72ED}" destId="{DADE7883-4BD4-407F-A770-29DCB1811E8C}" srcOrd="3" destOrd="0" parTransId="{39166763-BF3E-40FD-B237-BE3FC227DEDF}" sibTransId="{080A52A1-3A03-4A52-975B-D12E2E5637FD}"/>
    <dgm:cxn modelId="{8ED13AC6-0ACE-4984-8698-D9FF78661CA2}" type="presOf" srcId="{DDB8B048-C89A-458D-B90F-7E21D80EF32E}" destId="{BDEDB226-A5EF-4B19-8F56-1CF271B98991}" srcOrd="0" destOrd="0" presId="urn:microsoft.com/office/officeart/2005/8/layout/cycle3"/>
    <dgm:cxn modelId="{E4315BCF-EF14-48FD-8F7E-60E7922AF3B5}" type="presParOf" srcId="{AC818948-02F9-4AC9-A655-C2BE1CAFED46}" destId="{423B2A66-DF8A-4C06-8273-235F658EEC44}" srcOrd="0" destOrd="0" presId="urn:microsoft.com/office/officeart/2005/8/layout/cycle3"/>
    <dgm:cxn modelId="{69E1E808-9745-4077-BA4B-E4E51204241B}" type="presParOf" srcId="{423B2A66-DF8A-4C06-8273-235F658EEC44}" destId="{6C7C60F0-4D62-406C-85C3-A91FD967D411}" srcOrd="0" destOrd="0" presId="urn:microsoft.com/office/officeart/2005/8/layout/cycle3"/>
    <dgm:cxn modelId="{18B8529B-663E-4E73-B38D-4A07061BF4BB}" type="presParOf" srcId="{423B2A66-DF8A-4C06-8273-235F658EEC44}" destId="{BDEDB226-A5EF-4B19-8F56-1CF271B98991}" srcOrd="1" destOrd="0" presId="urn:microsoft.com/office/officeart/2005/8/layout/cycle3"/>
    <dgm:cxn modelId="{F7B90A98-48E8-4E87-8746-E535B1CF2682}" type="presParOf" srcId="{423B2A66-DF8A-4C06-8273-235F658EEC44}" destId="{2DF90C1E-D210-43EE-A428-F30DD3AB853F}" srcOrd="2" destOrd="0" presId="urn:microsoft.com/office/officeart/2005/8/layout/cycle3"/>
    <dgm:cxn modelId="{6C60DEA9-4DF3-424B-B764-71C1A55A1EFA}" type="presParOf" srcId="{423B2A66-DF8A-4C06-8273-235F658EEC44}" destId="{7F69E211-6522-46D3-B3E0-E88D5BDCE25C}" srcOrd="3" destOrd="0" presId="urn:microsoft.com/office/officeart/2005/8/layout/cycle3"/>
    <dgm:cxn modelId="{291AF6B3-8BD6-4941-B0A6-59C97EE76131}" type="presParOf" srcId="{423B2A66-DF8A-4C06-8273-235F658EEC44}" destId="{6A02C31C-1631-48F7-ACBD-531877D55AD3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088B8E-4B31-43C0-8FFA-7D358C33CF54}" type="doc">
      <dgm:prSet loTypeId="urn:microsoft.com/office/officeart/2005/8/layout/list1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ro-RO"/>
        </a:p>
      </dgm:t>
    </dgm:pt>
    <dgm:pt modelId="{9EB12B0C-F4A0-4E08-8987-337FD1B9497E}">
      <dgm:prSet phldrT="[Текст]"/>
      <dgm:spPr/>
      <dgm:t>
        <a:bodyPr/>
        <a:lstStyle/>
        <a:p>
          <a:r>
            <a:rPr lang="ru-RU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Регистр учета заявлений, поданных от гражданского общества</a:t>
          </a:r>
          <a:r>
            <a:rPr lang="ro-RO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o-R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5844C8-324D-432B-A918-C66AC79AA27A}" type="parTrans" cxnId="{50B1FD4D-F246-4896-BCE7-6C4DBB32471B}">
      <dgm:prSet/>
      <dgm:spPr/>
      <dgm:t>
        <a:bodyPr/>
        <a:lstStyle/>
        <a:p>
          <a:endParaRPr lang="ro-RO"/>
        </a:p>
      </dgm:t>
    </dgm:pt>
    <dgm:pt modelId="{FD3DD0D4-E8DA-4B70-876D-99B2EBFE05F4}" type="sibTrans" cxnId="{50B1FD4D-F246-4896-BCE7-6C4DBB32471B}">
      <dgm:prSet/>
      <dgm:spPr/>
      <dgm:t>
        <a:bodyPr/>
        <a:lstStyle/>
        <a:p>
          <a:endParaRPr lang="ro-RO"/>
        </a:p>
      </dgm:t>
    </dgm:pt>
    <dgm:pt modelId="{651660A9-0EAB-422F-B9E9-86C6FFA5C2F4}">
      <dgm:prSet phldrT="[Текст]"/>
      <dgm:spPr/>
      <dgm:t>
        <a:bodyPr/>
        <a:lstStyle/>
        <a:p>
          <a:r>
            <a:rPr lang="ru-RU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Регистр учета заявлений на участие</a:t>
          </a:r>
          <a:r>
            <a:rPr lang="ro-RO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o-R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9C2438-5E75-4366-995E-691F9236C8EF}" type="parTrans" cxnId="{290A87E9-746F-4278-86B5-A6607DBD89CF}">
      <dgm:prSet/>
      <dgm:spPr/>
      <dgm:t>
        <a:bodyPr/>
        <a:lstStyle/>
        <a:p>
          <a:endParaRPr lang="ro-RO"/>
        </a:p>
      </dgm:t>
    </dgm:pt>
    <dgm:pt modelId="{8A1750CA-2EB5-4D04-9352-48B7E9FFA178}" type="sibTrans" cxnId="{290A87E9-746F-4278-86B5-A6607DBD89CF}">
      <dgm:prSet/>
      <dgm:spPr/>
      <dgm:t>
        <a:bodyPr/>
        <a:lstStyle/>
        <a:p>
          <a:endParaRPr lang="ro-RO"/>
        </a:p>
      </dgm:t>
    </dgm:pt>
    <dgm:pt modelId="{F3E0CDA5-C0F0-4E33-8B60-FCAF5E4D493F}">
      <dgm:prSet phldrT="[Текст]"/>
      <dgm:spPr/>
      <dgm:t>
        <a:bodyPr/>
        <a:lstStyle/>
        <a:p>
          <a:r>
            <a:rPr lang="ru-RU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Регистр регистрации оферт</a:t>
          </a:r>
          <a:r>
            <a:rPr lang="ro-RO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o-R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BE9EAB-8801-4018-9FEF-C4291B86B123}" type="parTrans" cxnId="{2087DAF1-914E-4AAF-85B7-EF2EC7D2A570}">
      <dgm:prSet/>
      <dgm:spPr/>
      <dgm:t>
        <a:bodyPr/>
        <a:lstStyle/>
        <a:p>
          <a:endParaRPr lang="ro-RO"/>
        </a:p>
      </dgm:t>
    </dgm:pt>
    <dgm:pt modelId="{6A0B1EA0-B5F6-432B-ADAB-0DD6A930C8DB}" type="sibTrans" cxnId="{2087DAF1-914E-4AAF-85B7-EF2EC7D2A570}">
      <dgm:prSet/>
      <dgm:spPr/>
      <dgm:t>
        <a:bodyPr/>
        <a:lstStyle/>
        <a:p>
          <a:endParaRPr lang="ro-RO"/>
        </a:p>
      </dgm:t>
    </dgm:pt>
    <dgm:pt modelId="{B062658F-1441-4F9E-81F6-AA32245F4B5E}" type="pres">
      <dgm:prSet presAssocID="{B0088B8E-4B31-43C0-8FFA-7D358C33CF5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o-RO"/>
        </a:p>
      </dgm:t>
    </dgm:pt>
    <dgm:pt modelId="{D88369A0-69A4-4E0D-BA4C-89844E678E21}" type="pres">
      <dgm:prSet presAssocID="{9EB12B0C-F4A0-4E08-8987-337FD1B9497E}" presName="parentLin" presStyleCnt="0"/>
      <dgm:spPr/>
    </dgm:pt>
    <dgm:pt modelId="{DBC6FFA3-3DD0-4E08-95F9-9AE5504D6E6B}" type="pres">
      <dgm:prSet presAssocID="{9EB12B0C-F4A0-4E08-8987-337FD1B9497E}" presName="parentLeftMargin" presStyleLbl="node1" presStyleIdx="0" presStyleCnt="3"/>
      <dgm:spPr/>
      <dgm:t>
        <a:bodyPr/>
        <a:lstStyle/>
        <a:p>
          <a:endParaRPr lang="ro-RO"/>
        </a:p>
      </dgm:t>
    </dgm:pt>
    <dgm:pt modelId="{57257924-870A-490E-B8B8-0C8767C26B8D}" type="pres">
      <dgm:prSet presAssocID="{9EB12B0C-F4A0-4E08-8987-337FD1B9497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3409AC1E-E55C-4AB5-9B40-9BAC004FAC81}" type="pres">
      <dgm:prSet presAssocID="{9EB12B0C-F4A0-4E08-8987-337FD1B9497E}" presName="negativeSpace" presStyleCnt="0"/>
      <dgm:spPr/>
    </dgm:pt>
    <dgm:pt modelId="{DA99AB33-D949-4132-B609-27524D207382}" type="pres">
      <dgm:prSet presAssocID="{9EB12B0C-F4A0-4E08-8987-337FD1B9497E}" presName="childText" presStyleLbl="conFgAcc1" presStyleIdx="0" presStyleCnt="3">
        <dgm:presLayoutVars>
          <dgm:bulletEnabled val="1"/>
        </dgm:presLayoutVars>
      </dgm:prSet>
      <dgm:spPr/>
    </dgm:pt>
    <dgm:pt modelId="{72A29CA8-2778-40F8-BB26-2016F788251A}" type="pres">
      <dgm:prSet presAssocID="{FD3DD0D4-E8DA-4B70-876D-99B2EBFE05F4}" presName="spaceBetweenRectangles" presStyleCnt="0"/>
      <dgm:spPr/>
    </dgm:pt>
    <dgm:pt modelId="{61FFC2B4-1AAD-45AF-B7C1-FF8B1A7694A3}" type="pres">
      <dgm:prSet presAssocID="{651660A9-0EAB-422F-B9E9-86C6FFA5C2F4}" presName="parentLin" presStyleCnt="0"/>
      <dgm:spPr/>
    </dgm:pt>
    <dgm:pt modelId="{EB7F3799-51A5-4593-8B05-E371879E8CE7}" type="pres">
      <dgm:prSet presAssocID="{651660A9-0EAB-422F-B9E9-86C6FFA5C2F4}" presName="parentLeftMargin" presStyleLbl="node1" presStyleIdx="0" presStyleCnt="3"/>
      <dgm:spPr/>
      <dgm:t>
        <a:bodyPr/>
        <a:lstStyle/>
        <a:p>
          <a:endParaRPr lang="ro-RO"/>
        </a:p>
      </dgm:t>
    </dgm:pt>
    <dgm:pt modelId="{DA093CD3-79E8-4550-B559-84FBCDF89833}" type="pres">
      <dgm:prSet presAssocID="{651660A9-0EAB-422F-B9E9-86C6FFA5C2F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7496275A-E141-47C7-9F98-385F7BDB1704}" type="pres">
      <dgm:prSet presAssocID="{651660A9-0EAB-422F-B9E9-86C6FFA5C2F4}" presName="negativeSpace" presStyleCnt="0"/>
      <dgm:spPr/>
    </dgm:pt>
    <dgm:pt modelId="{8EDDFDA5-7B15-4671-B795-ACAD9603DE78}" type="pres">
      <dgm:prSet presAssocID="{651660A9-0EAB-422F-B9E9-86C6FFA5C2F4}" presName="childText" presStyleLbl="conFgAcc1" presStyleIdx="1" presStyleCnt="3">
        <dgm:presLayoutVars>
          <dgm:bulletEnabled val="1"/>
        </dgm:presLayoutVars>
      </dgm:prSet>
      <dgm:spPr/>
    </dgm:pt>
    <dgm:pt modelId="{C3FA0F43-51A2-4CA4-A7C4-E920999BA332}" type="pres">
      <dgm:prSet presAssocID="{8A1750CA-2EB5-4D04-9352-48B7E9FFA178}" presName="spaceBetweenRectangles" presStyleCnt="0"/>
      <dgm:spPr/>
    </dgm:pt>
    <dgm:pt modelId="{2EF152FB-33D2-4AE8-B2F1-5D918C184CB4}" type="pres">
      <dgm:prSet presAssocID="{F3E0CDA5-C0F0-4E33-8B60-FCAF5E4D493F}" presName="parentLin" presStyleCnt="0"/>
      <dgm:spPr/>
    </dgm:pt>
    <dgm:pt modelId="{1A8497E0-8224-4E69-94A1-48481034C1B2}" type="pres">
      <dgm:prSet presAssocID="{F3E0CDA5-C0F0-4E33-8B60-FCAF5E4D493F}" presName="parentLeftMargin" presStyleLbl="node1" presStyleIdx="1" presStyleCnt="3"/>
      <dgm:spPr/>
      <dgm:t>
        <a:bodyPr/>
        <a:lstStyle/>
        <a:p>
          <a:endParaRPr lang="ro-RO"/>
        </a:p>
      </dgm:t>
    </dgm:pt>
    <dgm:pt modelId="{3225BADA-C9E8-42FF-8B6B-7E84879887C2}" type="pres">
      <dgm:prSet presAssocID="{F3E0CDA5-C0F0-4E33-8B60-FCAF5E4D493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B6880A53-7626-4942-A3CE-586BA6E6B89E}" type="pres">
      <dgm:prSet presAssocID="{F3E0CDA5-C0F0-4E33-8B60-FCAF5E4D493F}" presName="negativeSpace" presStyleCnt="0"/>
      <dgm:spPr/>
    </dgm:pt>
    <dgm:pt modelId="{F5D5B912-8389-4465-9366-9043B4CCF0C6}" type="pres">
      <dgm:prSet presAssocID="{F3E0CDA5-C0F0-4E33-8B60-FCAF5E4D493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087DAF1-914E-4AAF-85B7-EF2EC7D2A570}" srcId="{B0088B8E-4B31-43C0-8FFA-7D358C33CF54}" destId="{F3E0CDA5-C0F0-4E33-8B60-FCAF5E4D493F}" srcOrd="2" destOrd="0" parTransId="{B0BE9EAB-8801-4018-9FEF-C4291B86B123}" sibTransId="{6A0B1EA0-B5F6-432B-ADAB-0DD6A930C8DB}"/>
    <dgm:cxn modelId="{269ECB51-6B08-4050-8EB5-F178F1659A48}" type="presOf" srcId="{F3E0CDA5-C0F0-4E33-8B60-FCAF5E4D493F}" destId="{1A8497E0-8224-4E69-94A1-48481034C1B2}" srcOrd="0" destOrd="0" presId="urn:microsoft.com/office/officeart/2005/8/layout/list1"/>
    <dgm:cxn modelId="{F5FDE07A-9576-4583-95DD-3D72C2690879}" type="presOf" srcId="{9EB12B0C-F4A0-4E08-8987-337FD1B9497E}" destId="{57257924-870A-490E-B8B8-0C8767C26B8D}" srcOrd="1" destOrd="0" presId="urn:microsoft.com/office/officeart/2005/8/layout/list1"/>
    <dgm:cxn modelId="{785DA247-D3A4-4BB1-80F0-68F878586AFA}" type="presOf" srcId="{9EB12B0C-F4A0-4E08-8987-337FD1B9497E}" destId="{DBC6FFA3-3DD0-4E08-95F9-9AE5504D6E6B}" srcOrd="0" destOrd="0" presId="urn:microsoft.com/office/officeart/2005/8/layout/list1"/>
    <dgm:cxn modelId="{290A87E9-746F-4278-86B5-A6607DBD89CF}" srcId="{B0088B8E-4B31-43C0-8FFA-7D358C33CF54}" destId="{651660A9-0EAB-422F-B9E9-86C6FFA5C2F4}" srcOrd="1" destOrd="0" parTransId="{049C2438-5E75-4366-995E-691F9236C8EF}" sibTransId="{8A1750CA-2EB5-4D04-9352-48B7E9FFA178}"/>
    <dgm:cxn modelId="{EC343F45-407A-4A84-A40B-E0CE8774FC13}" type="presOf" srcId="{651660A9-0EAB-422F-B9E9-86C6FFA5C2F4}" destId="{EB7F3799-51A5-4593-8B05-E371879E8CE7}" srcOrd="0" destOrd="0" presId="urn:microsoft.com/office/officeart/2005/8/layout/list1"/>
    <dgm:cxn modelId="{50B1FD4D-F246-4896-BCE7-6C4DBB32471B}" srcId="{B0088B8E-4B31-43C0-8FFA-7D358C33CF54}" destId="{9EB12B0C-F4A0-4E08-8987-337FD1B9497E}" srcOrd="0" destOrd="0" parTransId="{145844C8-324D-432B-A918-C66AC79AA27A}" sibTransId="{FD3DD0D4-E8DA-4B70-876D-99B2EBFE05F4}"/>
    <dgm:cxn modelId="{3DB37E67-FE42-4310-A539-B417EE2FDC3F}" type="presOf" srcId="{B0088B8E-4B31-43C0-8FFA-7D358C33CF54}" destId="{B062658F-1441-4F9E-81F6-AA32245F4B5E}" srcOrd="0" destOrd="0" presId="urn:microsoft.com/office/officeart/2005/8/layout/list1"/>
    <dgm:cxn modelId="{79659326-FC6F-4DCC-96B3-BA146B8AE10E}" type="presOf" srcId="{F3E0CDA5-C0F0-4E33-8B60-FCAF5E4D493F}" destId="{3225BADA-C9E8-42FF-8B6B-7E84879887C2}" srcOrd="1" destOrd="0" presId="urn:microsoft.com/office/officeart/2005/8/layout/list1"/>
    <dgm:cxn modelId="{188ACF89-0E9C-477D-9FB1-83CB9084CF39}" type="presOf" srcId="{651660A9-0EAB-422F-B9E9-86C6FFA5C2F4}" destId="{DA093CD3-79E8-4550-B559-84FBCDF89833}" srcOrd="1" destOrd="0" presId="urn:microsoft.com/office/officeart/2005/8/layout/list1"/>
    <dgm:cxn modelId="{0A50F921-C561-4D7C-93DA-9E4A58799EB6}" type="presParOf" srcId="{B062658F-1441-4F9E-81F6-AA32245F4B5E}" destId="{D88369A0-69A4-4E0D-BA4C-89844E678E21}" srcOrd="0" destOrd="0" presId="urn:microsoft.com/office/officeart/2005/8/layout/list1"/>
    <dgm:cxn modelId="{BAE777C4-B011-4982-B298-E3AA4E7A4755}" type="presParOf" srcId="{D88369A0-69A4-4E0D-BA4C-89844E678E21}" destId="{DBC6FFA3-3DD0-4E08-95F9-9AE5504D6E6B}" srcOrd="0" destOrd="0" presId="urn:microsoft.com/office/officeart/2005/8/layout/list1"/>
    <dgm:cxn modelId="{06A38777-2780-43E1-9BAF-219247BD4BED}" type="presParOf" srcId="{D88369A0-69A4-4E0D-BA4C-89844E678E21}" destId="{57257924-870A-490E-B8B8-0C8767C26B8D}" srcOrd="1" destOrd="0" presId="urn:microsoft.com/office/officeart/2005/8/layout/list1"/>
    <dgm:cxn modelId="{573831FE-1F9D-47F9-8694-EAF883D470A3}" type="presParOf" srcId="{B062658F-1441-4F9E-81F6-AA32245F4B5E}" destId="{3409AC1E-E55C-4AB5-9B40-9BAC004FAC81}" srcOrd="1" destOrd="0" presId="urn:microsoft.com/office/officeart/2005/8/layout/list1"/>
    <dgm:cxn modelId="{411F33F4-8BDC-41A2-B1C9-C33326D21F95}" type="presParOf" srcId="{B062658F-1441-4F9E-81F6-AA32245F4B5E}" destId="{DA99AB33-D949-4132-B609-27524D207382}" srcOrd="2" destOrd="0" presId="urn:microsoft.com/office/officeart/2005/8/layout/list1"/>
    <dgm:cxn modelId="{AA7E5331-861D-4AB1-959B-12C2C878F8FB}" type="presParOf" srcId="{B062658F-1441-4F9E-81F6-AA32245F4B5E}" destId="{72A29CA8-2778-40F8-BB26-2016F788251A}" srcOrd="3" destOrd="0" presId="urn:microsoft.com/office/officeart/2005/8/layout/list1"/>
    <dgm:cxn modelId="{907635C7-4AD7-4B8F-83F2-ED78DF3AE3E3}" type="presParOf" srcId="{B062658F-1441-4F9E-81F6-AA32245F4B5E}" destId="{61FFC2B4-1AAD-45AF-B7C1-FF8B1A7694A3}" srcOrd="4" destOrd="0" presId="urn:microsoft.com/office/officeart/2005/8/layout/list1"/>
    <dgm:cxn modelId="{31EEEE89-31CB-4DA1-B187-3FE6BEBCBDD0}" type="presParOf" srcId="{61FFC2B4-1AAD-45AF-B7C1-FF8B1A7694A3}" destId="{EB7F3799-51A5-4593-8B05-E371879E8CE7}" srcOrd="0" destOrd="0" presId="urn:microsoft.com/office/officeart/2005/8/layout/list1"/>
    <dgm:cxn modelId="{344D5916-381A-4028-82C8-7CF2FF161B8C}" type="presParOf" srcId="{61FFC2B4-1AAD-45AF-B7C1-FF8B1A7694A3}" destId="{DA093CD3-79E8-4550-B559-84FBCDF89833}" srcOrd="1" destOrd="0" presId="urn:microsoft.com/office/officeart/2005/8/layout/list1"/>
    <dgm:cxn modelId="{C4693DD4-E3F9-4194-A3A8-A893D5CA5BE2}" type="presParOf" srcId="{B062658F-1441-4F9E-81F6-AA32245F4B5E}" destId="{7496275A-E141-47C7-9F98-385F7BDB1704}" srcOrd="5" destOrd="0" presId="urn:microsoft.com/office/officeart/2005/8/layout/list1"/>
    <dgm:cxn modelId="{8C33CD89-7CCF-4EA1-AACF-838FC818518D}" type="presParOf" srcId="{B062658F-1441-4F9E-81F6-AA32245F4B5E}" destId="{8EDDFDA5-7B15-4671-B795-ACAD9603DE78}" srcOrd="6" destOrd="0" presId="urn:microsoft.com/office/officeart/2005/8/layout/list1"/>
    <dgm:cxn modelId="{ECFEB661-645B-4190-9D16-1BFFE986BEB8}" type="presParOf" srcId="{B062658F-1441-4F9E-81F6-AA32245F4B5E}" destId="{C3FA0F43-51A2-4CA4-A7C4-E920999BA332}" srcOrd="7" destOrd="0" presId="urn:microsoft.com/office/officeart/2005/8/layout/list1"/>
    <dgm:cxn modelId="{33CF9F19-0D1E-40C0-A59F-F5864A2D85CD}" type="presParOf" srcId="{B062658F-1441-4F9E-81F6-AA32245F4B5E}" destId="{2EF152FB-33D2-4AE8-B2F1-5D918C184CB4}" srcOrd="8" destOrd="0" presId="urn:microsoft.com/office/officeart/2005/8/layout/list1"/>
    <dgm:cxn modelId="{4B1282C9-7EA4-4706-8ACB-CA105C30D14C}" type="presParOf" srcId="{2EF152FB-33D2-4AE8-B2F1-5D918C184CB4}" destId="{1A8497E0-8224-4E69-94A1-48481034C1B2}" srcOrd="0" destOrd="0" presId="urn:microsoft.com/office/officeart/2005/8/layout/list1"/>
    <dgm:cxn modelId="{F9AA8AB4-53F8-4442-AA40-239B0879F335}" type="presParOf" srcId="{2EF152FB-33D2-4AE8-B2F1-5D918C184CB4}" destId="{3225BADA-C9E8-42FF-8B6B-7E84879887C2}" srcOrd="1" destOrd="0" presId="urn:microsoft.com/office/officeart/2005/8/layout/list1"/>
    <dgm:cxn modelId="{32959445-A84A-4593-A1E4-30CEA079432F}" type="presParOf" srcId="{B062658F-1441-4F9E-81F6-AA32245F4B5E}" destId="{B6880A53-7626-4942-A3CE-586BA6E6B89E}" srcOrd="9" destOrd="0" presId="urn:microsoft.com/office/officeart/2005/8/layout/list1"/>
    <dgm:cxn modelId="{D8CB94CB-0CA6-4760-AB1A-624715FFF038}" type="presParOf" srcId="{B062658F-1441-4F9E-81F6-AA32245F4B5E}" destId="{F5D5B912-8389-4465-9366-9043B4CCF0C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81D791-7858-4C16-8B4F-9F77DAD7854E}" type="doc">
      <dgm:prSet loTypeId="urn:microsoft.com/office/officeart/2005/8/layout/arrow6" loCatId="relationship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o-RO"/>
        </a:p>
      </dgm:t>
    </dgm:pt>
    <dgm:pt modelId="{DCC25F99-D38A-4484-B327-91D65DE3CE68}">
      <dgm:prSet/>
      <dgm:spPr/>
      <dgm:t>
        <a:bodyPr/>
        <a:lstStyle/>
        <a:p>
          <a:pPr rtl="0"/>
          <a:r>
            <a:rPr lang="ru-RU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либо наиболее выгодная с технико-экономической точки зрения оферта;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/>
          </a:r>
          <a:b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endParaRPr lang="ro-R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A6F59A-38FD-41F1-946B-06BBD1FECAF1}" type="parTrans" cxnId="{1F9BD470-4F98-4C54-B69B-2A42620361ED}">
      <dgm:prSet/>
      <dgm:spPr/>
      <dgm:t>
        <a:bodyPr/>
        <a:lstStyle/>
        <a:p>
          <a:endParaRPr lang="ro-RO"/>
        </a:p>
      </dgm:t>
    </dgm:pt>
    <dgm:pt modelId="{A1BD7DA8-4742-40B9-A9E3-01452C08FC36}" type="sibTrans" cxnId="{1F9BD470-4F98-4C54-B69B-2A42620361ED}">
      <dgm:prSet/>
      <dgm:spPr/>
      <dgm:t>
        <a:bodyPr/>
        <a:lstStyle/>
        <a:p>
          <a:endParaRPr lang="ro-RO"/>
        </a:p>
      </dgm:t>
    </dgm:pt>
    <dgm:pt modelId="{4DC0588E-B7C5-483D-BC84-9C02BC4CA6F8}">
      <dgm:prSet/>
      <dgm:spPr/>
      <dgm:t>
        <a:bodyPr/>
        <a:lstStyle/>
        <a:p>
          <a:pPr rtl="0"/>
          <a:r>
            <a:rPr lang="ru-RU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либо самая низкая цена.</a:t>
          </a:r>
          <a:endParaRPr lang="ro-R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1E23E3-B682-4FA4-AA51-34576CAD2E9E}" type="parTrans" cxnId="{96C9B525-87B1-4243-A356-42508DAAB72B}">
      <dgm:prSet/>
      <dgm:spPr/>
      <dgm:t>
        <a:bodyPr/>
        <a:lstStyle/>
        <a:p>
          <a:endParaRPr lang="ro-RO"/>
        </a:p>
      </dgm:t>
    </dgm:pt>
    <dgm:pt modelId="{4D8E886F-E6B6-4DF9-8C53-2BFDBD964B3E}" type="sibTrans" cxnId="{96C9B525-87B1-4243-A356-42508DAAB72B}">
      <dgm:prSet/>
      <dgm:spPr/>
      <dgm:t>
        <a:bodyPr/>
        <a:lstStyle/>
        <a:p>
          <a:endParaRPr lang="ro-RO"/>
        </a:p>
      </dgm:t>
    </dgm:pt>
    <dgm:pt modelId="{7B04B99C-169F-4FCD-9B5C-5D07871271DB}" type="pres">
      <dgm:prSet presAssocID="{4381D791-7858-4C16-8B4F-9F77DAD7854E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o-RO"/>
        </a:p>
      </dgm:t>
    </dgm:pt>
    <dgm:pt modelId="{EA5CBDB1-6E06-4330-B295-106FD11624DB}" type="pres">
      <dgm:prSet presAssocID="{4381D791-7858-4C16-8B4F-9F77DAD7854E}" presName="ribbon" presStyleLbl="node1" presStyleIdx="0" presStyleCnt="1"/>
      <dgm:spPr/>
    </dgm:pt>
    <dgm:pt modelId="{EAFE9040-F0EA-46BE-BF2B-EED5D6F0DF22}" type="pres">
      <dgm:prSet presAssocID="{4381D791-7858-4C16-8B4F-9F77DAD7854E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EDFF9844-BFBD-4222-AC28-55DD8E9CB2F6}" type="pres">
      <dgm:prSet presAssocID="{4381D791-7858-4C16-8B4F-9F77DAD7854E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o-RO"/>
        </a:p>
      </dgm:t>
    </dgm:pt>
  </dgm:ptLst>
  <dgm:cxnLst>
    <dgm:cxn modelId="{C458F70E-F782-4E7A-8799-B6C37053B455}" type="presOf" srcId="{4381D791-7858-4C16-8B4F-9F77DAD7854E}" destId="{7B04B99C-169F-4FCD-9B5C-5D07871271DB}" srcOrd="0" destOrd="0" presId="urn:microsoft.com/office/officeart/2005/8/layout/arrow6"/>
    <dgm:cxn modelId="{96C9B525-87B1-4243-A356-42508DAAB72B}" srcId="{4381D791-7858-4C16-8B4F-9F77DAD7854E}" destId="{4DC0588E-B7C5-483D-BC84-9C02BC4CA6F8}" srcOrd="1" destOrd="0" parTransId="{5A1E23E3-B682-4FA4-AA51-34576CAD2E9E}" sibTransId="{4D8E886F-E6B6-4DF9-8C53-2BFDBD964B3E}"/>
    <dgm:cxn modelId="{22B88620-089E-4AEA-A156-C8078CF8B914}" type="presOf" srcId="{4DC0588E-B7C5-483D-BC84-9C02BC4CA6F8}" destId="{EDFF9844-BFBD-4222-AC28-55DD8E9CB2F6}" srcOrd="0" destOrd="0" presId="urn:microsoft.com/office/officeart/2005/8/layout/arrow6"/>
    <dgm:cxn modelId="{1F9BD470-4F98-4C54-B69B-2A42620361ED}" srcId="{4381D791-7858-4C16-8B4F-9F77DAD7854E}" destId="{DCC25F99-D38A-4484-B327-91D65DE3CE68}" srcOrd="0" destOrd="0" parTransId="{72A6F59A-38FD-41F1-946B-06BBD1FECAF1}" sibTransId="{A1BD7DA8-4742-40B9-A9E3-01452C08FC36}"/>
    <dgm:cxn modelId="{A3E8D6A1-C0A2-404D-90AD-58B174071F23}" type="presOf" srcId="{DCC25F99-D38A-4484-B327-91D65DE3CE68}" destId="{EAFE9040-F0EA-46BE-BF2B-EED5D6F0DF22}" srcOrd="0" destOrd="0" presId="urn:microsoft.com/office/officeart/2005/8/layout/arrow6"/>
    <dgm:cxn modelId="{3ECF1F81-6049-48D5-995C-C1D2EE7B6D7A}" type="presParOf" srcId="{7B04B99C-169F-4FCD-9B5C-5D07871271DB}" destId="{EA5CBDB1-6E06-4330-B295-106FD11624DB}" srcOrd="0" destOrd="0" presId="urn:microsoft.com/office/officeart/2005/8/layout/arrow6"/>
    <dgm:cxn modelId="{FE76247F-406C-42CF-936B-C5DF1153817A}" type="presParOf" srcId="{7B04B99C-169F-4FCD-9B5C-5D07871271DB}" destId="{EAFE9040-F0EA-46BE-BF2B-EED5D6F0DF22}" srcOrd="1" destOrd="0" presId="urn:microsoft.com/office/officeart/2005/8/layout/arrow6"/>
    <dgm:cxn modelId="{7CCA1FF6-938D-44FC-8B29-664A435F7788}" type="presParOf" srcId="{7B04B99C-169F-4FCD-9B5C-5D07871271DB}" destId="{EDFF9844-BFBD-4222-AC28-55DD8E9CB2F6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309FC03-727D-4E42-A871-0E4EAA9163E1}" type="doc">
      <dgm:prSet loTypeId="urn:microsoft.com/office/officeart/2005/8/layout/chart3" loCatId="cycle" qsTypeId="urn:microsoft.com/office/officeart/2005/8/quickstyle/simple1" qsCatId="simple" csTypeId="urn:microsoft.com/office/officeart/2005/8/colors/accent1_5" csCatId="accent1" phldr="1"/>
      <dgm:spPr/>
    </dgm:pt>
    <dgm:pt modelId="{B75DB311-F01B-4A51-86FD-ECFA28C01E69}">
      <dgm:prSet phldrT="[Текст]"/>
      <dgm:spPr/>
      <dgm:t>
        <a:bodyPr/>
        <a:lstStyle/>
        <a:p>
          <a:r>
            <a:rPr lang="ru-RU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Работ</a:t>
          </a:r>
          <a:r>
            <a:rPr lang="en-US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80%;</a:t>
          </a:r>
          <a:endParaRPr lang="ro-R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4BF886-59CF-4A55-804B-604F89DCD82E}" type="parTrans" cxnId="{18D255DF-603F-4BB7-8FE0-5FAE0BE7F1DD}">
      <dgm:prSet/>
      <dgm:spPr/>
      <dgm:t>
        <a:bodyPr/>
        <a:lstStyle/>
        <a:p>
          <a:endParaRPr lang="ro-RO"/>
        </a:p>
      </dgm:t>
    </dgm:pt>
    <dgm:pt modelId="{1A5AE81F-2017-4003-B5F5-94FA9AA2C6BF}" type="sibTrans" cxnId="{18D255DF-603F-4BB7-8FE0-5FAE0BE7F1DD}">
      <dgm:prSet/>
      <dgm:spPr/>
      <dgm:t>
        <a:bodyPr/>
        <a:lstStyle/>
        <a:p>
          <a:endParaRPr lang="ro-RO"/>
        </a:p>
      </dgm:t>
    </dgm:pt>
    <dgm:pt modelId="{210F628C-13A6-49BD-8DB7-957F495AEAFA}">
      <dgm:prSet phldrT="[Текст]"/>
      <dgm:spPr/>
      <dgm:t>
        <a:bodyPr/>
        <a:lstStyle/>
        <a:p>
          <a:r>
            <a:rPr lang="ru-RU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Товаров</a:t>
          </a:r>
          <a:r>
            <a:rPr lang="en-US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60%;</a:t>
          </a:r>
          <a:endParaRPr lang="ro-R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835289-0355-4CAE-BF86-229FF6337C7D}" type="parTrans" cxnId="{320F0121-DBA9-40BC-8948-F2EA4106FBC7}">
      <dgm:prSet/>
      <dgm:spPr/>
      <dgm:t>
        <a:bodyPr/>
        <a:lstStyle/>
        <a:p>
          <a:endParaRPr lang="ro-RO"/>
        </a:p>
      </dgm:t>
    </dgm:pt>
    <dgm:pt modelId="{2D907619-CECB-4C0B-BA0F-A10E3BE4664B}" type="sibTrans" cxnId="{320F0121-DBA9-40BC-8948-F2EA4106FBC7}">
      <dgm:prSet/>
      <dgm:spPr/>
      <dgm:t>
        <a:bodyPr/>
        <a:lstStyle/>
        <a:p>
          <a:endParaRPr lang="ro-RO"/>
        </a:p>
      </dgm:t>
    </dgm:pt>
    <dgm:pt modelId="{A7C58031-FF7B-4B34-80F3-75040629462E}">
      <dgm:prSet phldrT="[Текст]"/>
      <dgm:spPr/>
      <dgm:t>
        <a:bodyPr/>
        <a:lstStyle/>
        <a:p>
          <a:r>
            <a:rPr lang="ru-RU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Услуг</a:t>
          </a:r>
          <a:r>
            <a:rPr lang="en-US" b="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40%;</a:t>
          </a:r>
          <a:endParaRPr lang="ro-RO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1574F4-CE9B-4922-99F7-0B10FA6D40E6}" type="parTrans" cxnId="{CA536071-367F-4DF2-964F-FD6CF19C8F61}">
      <dgm:prSet/>
      <dgm:spPr/>
      <dgm:t>
        <a:bodyPr/>
        <a:lstStyle/>
        <a:p>
          <a:endParaRPr lang="ro-RO"/>
        </a:p>
      </dgm:t>
    </dgm:pt>
    <dgm:pt modelId="{940FCAD5-ADC3-4265-A453-FCF6F9EA27D3}" type="sibTrans" cxnId="{CA536071-367F-4DF2-964F-FD6CF19C8F61}">
      <dgm:prSet/>
      <dgm:spPr/>
      <dgm:t>
        <a:bodyPr/>
        <a:lstStyle/>
        <a:p>
          <a:endParaRPr lang="ro-RO"/>
        </a:p>
      </dgm:t>
    </dgm:pt>
    <dgm:pt modelId="{89CED42A-7F12-47FB-8E61-0AE144024642}" type="pres">
      <dgm:prSet presAssocID="{4309FC03-727D-4E42-A871-0E4EAA9163E1}" presName="compositeShape" presStyleCnt="0">
        <dgm:presLayoutVars>
          <dgm:chMax val="7"/>
          <dgm:dir/>
          <dgm:resizeHandles val="exact"/>
        </dgm:presLayoutVars>
      </dgm:prSet>
      <dgm:spPr/>
    </dgm:pt>
    <dgm:pt modelId="{0FCB0691-A64D-4CDA-B3FF-848BA059517C}" type="pres">
      <dgm:prSet presAssocID="{4309FC03-727D-4E42-A871-0E4EAA9163E1}" presName="wedge1" presStyleLbl="node1" presStyleIdx="0" presStyleCnt="3" custLinFactNeighborX="-5039" custLinFactNeighborY="2892"/>
      <dgm:spPr/>
      <dgm:t>
        <a:bodyPr/>
        <a:lstStyle/>
        <a:p>
          <a:endParaRPr lang="ro-RO"/>
        </a:p>
      </dgm:t>
    </dgm:pt>
    <dgm:pt modelId="{F55CE1C6-24C4-4018-BEFF-4411120E0821}" type="pres">
      <dgm:prSet presAssocID="{4309FC03-727D-4E42-A871-0E4EAA9163E1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9B0BD8EC-BA41-4815-A48F-6021E0E5A755}" type="pres">
      <dgm:prSet presAssocID="{4309FC03-727D-4E42-A871-0E4EAA9163E1}" presName="wedge2" presStyleLbl="node1" presStyleIdx="1" presStyleCnt="3"/>
      <dgm:spPr/>
      <dgm:t>
        <a:bodyPr/>
        <a:lstStyle/>
        <a:p>
          <a:endParaRPr lang="ro-RO"/>
        </a:p>
      </dgm:t>
    </dgm:pt>
    <dgm:pt modelId="{6F071359-C917-43DE-B252-452D18F96B35}" type="pres">
      <dgm:prSet presAssocID="{4309FC03-727D-4E42-A871-0E4EAA9163E1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9180ABF4-A0D4-4EF6-913F-7A1588F54AF1}" type="pres">
      <dgm:prSet presAssocID="{4309FC03-727D-4E42-A871-0E4EAA9163E1}" presName="wedge3" presStyleLbl="node1" presStyleIdx="2" presStyleCnt="3"/>
      <dgm:spPr/>
      <dgm:t>
        <a:bodyPr/>
        <a:lstStyle/>
        <a:p>
          <a:endParaRPr lang="ro-RO"/>
        </a:p>
      </dgm:t>
    </dgm:pt>
    <dgm:pt modelId="{7304E1A2-610A-495C-B622-14701199C0D2}" type="pres">
      <dgm:prSet presAssocID="{4309FC03-727D-4E42-A871-0E4EAA9163E1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o-RO"/>
        </a:p>
      </dgm:t>
    </dgm:pt>
  </dgm:ptLst>
  <dgm:cxnLst>
    <dgm:cxn modelId="{AEC290BF-9408-4C84-BE23-B90F7BCC2188}" type="presOf" srcId="{210F628C-13A6-49BD-8DB7-957F495AEAFA}" destId="{9B0BD8EC-BA41-4815-A48F-6021E0E5A755}" srcOrd="0" destOrd="0" presId="urn:microsoft.com/office/officeart/2005/8/layout/chart3"/>
    <dgm:cxn modelId="{C5394FA4-B5D2-4254-ACC2-9D35E1BDF363}" type="presOf" srcId="{A7C58031-FF7B-4B34-80F3-75040629462E}" destId="{9180ABF4-A0D4-4EF6-913F-7A1588F54AF1}" srcOrd="0" destOrd="0" presId="urn:microsoft.com/office/officeart/2005/8/layout/chart3"/>
    <dgm:cxn modelId="{F0B714B4-DE3D-4982-92C8-5962B13F8F04}" type="presOf" srcId="{4309FC03-727D-4E42-A871-0E4EAA9163E1}" destId="{89CED42A-7F12-47FB-8E61-0AE144024642}" srcOrd="0" destOrd="0" presId="urn:microsoft.com/office/officeart/2005/8/layout/chart3"/>
    <dgm:cxn modelId="{A6DDCC07-8440-44E2-9990-63F2F122CC86}" type="presOf" srcId="{B75DB311-F01B-4A51-86FD-ECFA28C01E69}" destId="{0FCB0691-A64D-4CDA-B3FF-848BA059517C}" srcOrd="0" destOrd="0" presId="urn:microsoft.com/office/officeart/2005/8/layout/chart3"/>
    <dgm:cxn modelId="{CA536071-367F-4DF2-964F-FD6CF19C8F61}" srcId="{4309FC03-727D-4E42-A871-0E4EAA9163E1}" destId="{A7C58031-FF7B-4B34-80F3-75040629462E}" srcOrd="2" destOrd="0" parTransId="{B61574F4-CE9B-4922-99F7-0B10FA6D40E6}" sibTransId="{940FCAD5-ADC3-4265-A453-FCF6F9EA27D3}"/>
    <dgm:cxn modelId="{969FEDC0-75DB-4E32-8A70-50A656BA4071}" type="presOf" srcId="{210F628C-13A6-49BD-8DB7-957F495AEAFA}" destId="{6F071359-C917-43DE-B252-452D18F96B35}" srcOrd="1" destOrd="0" presId="urn:microsoft.com/office/officeart/2005/8/layout/chart3"/>
    <dgm:cxn modelId="{320F0121-DBA9-40BC-8948-F2EA4106FBC7}" srcId="{4309FC03-727D-4E42-A871-0E4EAA9163E1}" destId="{210F628C-13A6-49BD-8DB7-957F495AEAFA}" srcOrd="1" destOrd="0" parTransId="{19835289-0355-4CAE-BF86-229FF6337C7D}" sibTransId="{2D907619-CECB-4C0B-BA0F-A10E3BE4664B}"/>
    <dgm:cxn modelId="{18D255DF-603F-4BB7-8FE0-5FAE0BE7F1DD}" srcId="{4309FC03-727D-4E42-A871-0E4EAA9163E1}" destId="{B75DB311-F01B-4A51-86FD-ECFA28C01E69}" srcOrd="0" destOrd="0" parTransId="{0E4BF886-59CF-4A55-804B-604F89DCD82E}" sibTransId="{1A5AE81F-2017-4003-B5F5-94FA9AA2C6BF}"/>
    <dgm:cxn modelId="{FCFB5F19-E9A1-47EE-AF0E-03699E5F3BE3}" type="presOf" srcId="{A7C58031-FF7B-4B34-80F3-75040629462E}" destId="{7304E1A2-610A-495C-B622-14701199C0D2}" srcOrd="1" destOrd="0" presId="urn:microsoft.com/office/officeart/2005/8/layout/chart3"/>
    <dgm:cxn modelId="{EFAA2D43-3435-4E98-872D-C34DE49A5D2D}" type="presOf" srcId="{B75DB311-F01B-4A51-86FD-ECFA28C01E69}" destId="{F55CE1C6-24C4-4018-BEFF-4411120E0821}" srcOrd="1" destOrd="0" presId="urn:microsoft.com/office/officeart/2005/8/layout/chart3"/>
    <dgm:cxn modelId="{B459D76C-E3E4-4DBC-85E1-1E0267D4F57D}" type="presParOf" srcId="{89CED42A-7F12-47FB-8E61-0AE144024642}" destId="{0FCB0691-A64D-4CDA-B3FF-848BA059517C}" srcOrd="0" destOrd="0" presId="urn:microsoft.com/office/officeart/2005/8/layout/chart3"/>
    <dgm:cxn modelId="{503C2AC1-61D7-4F1F-BBD4-56CA840D7B38}" type="presParOf" srcId="{89CED42A-7F12-47FB-8E61-0AE144024642}" destId="{F55CE1C6-24C4-4018-BEFF-4411120E0821}" srcOrd="1" destOrd="0" presId="urn:microsoft.com/office/officeart/2005/8/layout/chart3"/>
    <dgm:cxn modelId="{714B2A8D-807B-4CB7-8A1A-D7AE35B56425}" type="presParOf" srcId="{89CED42A-7F12-47FB-8E61-0AE144024642}" destId="{9B0BD8EC-BA41-4815-A48F-6021E0E5A755}" srcOrd="2" destOrd="0" presId="urn:microsoft.com/office/officeart/2005/8/layout/chart3"/>
    <dgm:cxn modelId="{34DF371E-A669-44EF-98A6-5E865DA666FF}" type="presParOf" srcId="{89CED42A-7F12-47FB-8E61-0AE144024642}" destId="{6F071359-C917-43DE-B252-452D18F96B35}" srcOrd="3" destOrd="0" presId="urn:microsoft.com/office/officeart/2005/8/layout/chart3"/>
    <dgm:cxn modelId="{552BFFFA-7016-41D1-B7CA-A5E3133D503F}" type="presParOf" srcId="{89CED42A-7F12-47FB-8E61-0AE144024642}" destId="{9180ABF4-A0D4-4EF6-913F-7A1588F54AF1}" srcOrd="4" destOrd="0" presId="urn:microsoft.com/office/officeart/2005/8/layout/chart3"/>
    <dgm:cxn modelId="{4077C419-83CE-494E-B05D-5393C4796AB8}" type="presParOf" srcId="{89CED42A-7F12-47FB-8E61-0AE144024642}" destId="{7304E1A2-610A-495C-B622-14701199C0D2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D9A100F-24EC-4328-AB86-99DC9E85955E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o-RO"/>
        </a:p>
      </dgm:t>
    </dgm:pt>
    <dgm:pt modelId="{FD50613A-91BD-4A32-AD59-CE21480C1AAB}">
      <dgm:prSet phldrT="[Текст]"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endParaRPr lang="ro-RO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86FE04-0D8E-4A69-883A-C104D4130548}" type="parTrans" cxnId="{F360E6B4-E2F4-4BE9-9738-79DC71D86F3E}">
      <dgm:prSet/>
      <dgm:spPr/>
      <dgm:t>
        <a:bodyPr/>
        <a:lstStyle/>
        <a:p>
          <a:endParaRPr lang="ro-R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A19C01-D9CF-40EE-9E73-B36861D01B77}" type="sibTrans" cxnId="{F360E6B4-E2F4-4BE9-9738-79DC71D86F3E}">
      <dgm:prSet/>
      <dgm:spPr/>
      <dgm:t>
        <a:bodyPr/>
        <a:lstStyle/>
        <a:p>
          <a:endParaRPr lang="ro-R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8413F1-D8A4-4A82-AA5C-1D0D7FC09FD7}">
      <dgm:prSet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</a:t>
          </a:r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o-RO" sz="24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1A9203-CA68-4ED3-8E4F-D80ABB7DB730}" type="parTrans" cxnId="{FB292829-751D-435F-B5BC-4AEB67647A76}">
      <dgm:prSet/>
      <dgm:spPr/>
      <dgm:t>
        <a:bodyPr/>
        <a:lstStyle/>
        <a:p>
          <a:endParaRPr lang="ro-R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297405-0029-4DD6-8AC1-9D3F38DE8D1E}" type="sibTrans" cxnId="{FB292829-751D-435F-B5BC-4AEB67647A76}">
      <dgm:prSet/>
      <dgm:spPr/>
      <dgm:t>
        <a:bodyPr/>
        <a:lstStyle/>
        <a:p>
          <a:endParaRPr lang="ro-R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D96397-04D2-491E-A44D-2F0434988460}">
      <dgm:prSet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Формуляры для подачи оферт</a:t>
          </a:r>
          <a:r>
            <a:rPr lang="ro-RO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gm:t>
    </dgm:pt>
    <dgm:pt modelId="{B8218F55-0856-43D9-B1F1-59CB60D8114C}" type="parTrans" cxnId="{DE0DCDA2-4388-407B-A605-F0A3CB96037C}">
      <dgm:prSet/>
      <dgm:spPr/>
      <dgm:t>
        <a:bodyPr/>
        <a:lstStyle/>
        <a:p>
          <a:endParaRPr lang="ro-R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CE03DB-BE18-410B-9D6A-9F0D8D6F25B4}" type="sibTrans" cxnId="{DE0DCDA2-4388-407B-A605-F0A3CB96037C}">
      <dgm:prSet/>
      <dgm:spPr/>
      <dgm:t>
        <a:bodyPr/>
        <a:lstStyle/>
        <a:p>
          <a:endParaRPr lang="ro-R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5AD934-6D4D-4774-8B1B-79648F151254}">
      <dgm:prSet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Формуляр Договора</a:t>
          </a:r>
          <a:r>
            <a:rPr lang="ro-RO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gm:t>
    </dgm:pt>
    <dgm:pt modelId="{B4E68E96-AC8E-40F3-99FE-660EC999EF69}" type="parTrans" cxnId="{D801E9F0-3D96-433C-AD6A-0173EC244239}">
      <dgm:prSet/>
      <dgm:spPr/>
      <dgm:t>
        <a:bodyPr/>
        <a:lstStyle/>
        <a:p>
          <a:endParaRPr lang="ro-R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62D9EF-53ED-4275-83BD-7C502E4F1EE8}" type="sibTrans" cxnId="{D801E9F0-3D96-433C-AD6A-0173EC244239}">
      <dgm:prSet/>
      <dgm:spPr/>
      <dgm:t>
        <a:bodyPr/>
        <a:lstStyle/>
        <a:p>
          <a:endParaRPr lang="ro-RO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F461A3-B09F-474B-A207-CB3ED4950C15}" type="pres">
      <dgm:prSet presAssocID="{AD9A100F-24EC-4328-AB86-99DC9E85955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o-RO"/>
        </a:p>
      </dgm:t>
    </dgm:pt>
    <dgm:pt modelId="{CE1C1CF8-2AED-4739-95B2-45835132CB85}" type="pres">
      <dgm:prSet presAssocID="{FD50613A-91BD-4A32-AD59-CE21480C1AAB}" presName="parentLin" presStyleCnt="0"/>
      <dgm:spPr/>
    </dgm:pt>
    <dgm:pt modelId="{893ACC3A-C436-41BA-BA21-2CE914E2B0F3}" type="pres">
      <dgm:prSet presAssocID="{FD50613A-91BD-4A32-AD59-CE21480C1AAB}" presName="parentLeftMargin" presStyleLbl="node1" presStyleIdx="0" presStyleCnt="4"/>
      <dgm:spPr/>
      <dgm:t>
        <a:bodyPr/>
        <a:lstStyle/>
        <a:p>
          <a:endParaRPr lang="ro-RO"/>
        </a:p>
      </dgm:t>
    </dgm:pt>
    <dgm:pt modelId="{677F3812-ABFE-40C5-80B3-31788CC35869}" type="pres">
      <dgm:prSet presAssocID="{FD50613A-91BD-4A32-AD59-CE21480C1AAB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1780203C-212F-4B1E-9926-AECAE9054D01}" type="pres">
      <dgm:prSet presAssocID="{FD50613A-91BD-4A32-AD59-CE21480C1AAB}" presName="negativeSpace" presStyleCnt="0"/>
      <dgm:spPr/>
    </dgm:pt>
    <dgm:pt modelId="{B6108A95-810A-4704-95ED-7809B98F283D}" type="pres">
      <dgm:prSet presAssocID="{FD50613A-91BD-4A32-AD59-CE21480C1AAB}" presName="childText" presStyleLbl="conFgAcc1" presStyleIdx="0" presStyleCnt="4">
        <dgm:presLayoutVars>
          <dgm:bulletEnabled val="1"/>
        </dgm:presLayoutVars>
      </dgm:prSet>
      <dgm:spPr/>
    </dgm:pt>
    <dgm:pt modelId="{64BC544E-1734-47B0-AA03-E406C29823D0}" type="pres">
      <dgm:prSet presAssocID="{55A19C01-D9CF-40EE-9E73-B36861D01B77}" presName="spaceBetweenRectangles" presStyleCnt="0"/>
      <dgm:spPr/>
    </dgm:pt>
    <dgm:pt modelId="{6E97E179-4CFF-409C-957F-E8A661BE9AB0}" type="pres">
      <dgm:prSet presAssocID="{C28413F1-D8A4-4A82-AA5C-1D0D7FC09FD7}" presName="parentLin" presStyleCnt="0"/>
      <dgm:spPr/>
    </dgm:pt>
    <dgm:pt modelId="{1CAEC799-2C58-4C90-80E0-236E710484D8}" type="pres">
      <dgm:prSet presAssocID="{C28413F1-D8A4-4A82-AA5C-1D0D7FC09FD7}" presName="parentLeftMargin" presStyleLbl="node1" presStyleIdx="0" presStyleCnt="4"/>
      <dgm:spPr/>
      <dgm:t>
        <a:bodyPr/>
        <a:lstStyle/>
        <a:p>
          <a:endParaRPr lang="ro-RO"/>
        </a:p>
      </dgm:t>
    </dgm:pt>
    <dgm:pt modelId="{9A56B8E3-9D27-4018-AFEB-5E70FC012349}" type="pres">
      <dgm:prSet presAssocID="{C28413F1-D8A4-4A82-AA5C-1D0D7FC09FD7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D9C7BB88-7E97-47E7-93B4-0A95379A9016}" type="pres">
      <dgm:prSet presAssocID="{C28413F1-D8A4-4A82-AA5C-1D0D7FC09FD7}" presName="negativeSpace" presStyleCnt="0"/>
      <dgm:spPr/>
    </dgm:pt>
    <dgm:pt modelId="{8FE41DBB-48C8-4922-A4CF-C9FA1E11ADAE}" type="pres">
      <dgm:prSet presAssocID="{C28413F1-D8A4-4A82-AA5C-1D0D7FC09FD7}" presName="childText" presStyleLbl="conFgAcc1" presStyleIdx="1" presStyleCnt="4">
        <dgm:presLayoutVars>
          <dgm:bulletEnabled val="1"/>
        </dgm:presLayoutVars>
      </dgm:prSet>
      <dgm:spPr/>
    </dgm:pt>
    <dgm:pt modelId="{BD67E43B-DA0A-4251-830A-05F7C97E1553}" type="pres">
      <dgm:prSet presAssocID="{6B297405-0029-4DD6-8AC1-9D3F38DE8D1E}" presName="spaceBetweenRectangles" presStyleCnt="0"/>
      <dgm:spPr/>
    </dgm:pt>
    <dgm:pt modelId="{99DAF781-BB96-4A5D-82C4-B222F6113882}" type="pres">
      <dgm:prSet presAssocID="{9AD96397-04D2-491E-A44D-2F0434988460}" presName="parentLin" presStyleCnt="0"/>
      <dgm:spPr/>
    </dgm:pt>
    <dgm:pt modelId="{DEC28603-991E-4E52-AAE0-1F0F2A0EECDD}" type="pres">
      <dgm:prSet presAssocID="{9AD96397-04D2-491E-A44D-2F0434988460}" presName="parentLeftMargin" presStyleLbl="node1" presStyleIdx="1" presStyleCnt="4"/>
      <dgm:spPr/>
      <dgm:t>
        <a:bodyPr/>
        <a:lstStyle/>
        <a:p>
          <a:endParaRPr lang="ro-RO"/>
        </a:p>
      </dgm:t>
    </dgm:pt>
    <dgm:pt modelId="{508D9B15-19F0-40F6-8048-A42C26280532}" type="pres">
      <dgm:prSet presAssocID="{9AD96397-04D2-491E-A44D-2F043498846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152CC23F-E4B9-45EE-87D3-26F72EE7C4C4}" type="pres">
      <dgm:prSet presAssocID="{9AD96397-04D2-491E-A44D-2F0434988460}" presName="negativeSpace" presStyleCnt="0"/>
      <dgm:spPr/>
    </dgm:pt>
    <dgm:pt modelId="{8ED2E2DB-7318-4FB4-BE5D-C27151CAA36D}" type="pres">
      <dgm:prSet presAssocID="{9AD96397-04D2-491E-A44D-2F0434988460}" presName="childText" presStyleLbl="conFgAcc1" presStyleIdx="2" presStyleCnt="4">
        <dgm:presLayoutVars>
          <dgm:bulletEnabled val="1"/>
        </dgm:presLayoutVars>
      </dgm:prSet>
      <dgm:spPr/>
    </dgm:pt>
    <dgm:pt modelId="{844358D2-5E6C-4119-A2F6-5B02B0D4F610}" type="pres">
      <dgm:prSet presAssocID="{B1CE03DB-BE18-410B-9D6A-9F0D8D6F25B4}" presName="spaceBetweenRectangles" presStyleCnt="0"/>
      <dgm:spPr/>
    </dgm:pt>
    <dgm:pt modelId="{A65504CB-7A4E-4180-853C-C674BEC63143}" type="pres">
      <dgm:prSet presAssocID="{AA5AD934-6D4D-4774-8B1B-79648F151254}" presName="parentLin" presStyleCnt="0"/>
      <dgm:spPr/>
    </dgm:pt>
    <dgm:pt modelId="{2FB7A992-9262-40C7-B57C-578DC9C77795}" type="pres">
      <dgm:prSet presAssocID="{AA5AD934-6D4D-4774-8B1B-79648F151254}" presName="parentLeftMargin" presStyleLbl="node1" presStyleIdx="2" presStyleCnt="4"/>
      <dgm:spPr/>
      <dgm:t>
        <a:bodyPr/>
        <a:lstStyle/>
        <a:p>
          <a:endParaRPr lang="ro-RO"/>
        </a:p>
      </dgm:t>
    </dgm:pt>
    <dgm:pt modelId="{763462A1-5A09-4636-9DBD-53E5F0AB9D39}" type="pres">
      <dgm:prSet presAssocID="{AA5AD934-6D4D-4774-8B1B-79648F151254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EE80C4AC-F0F8-47D7-B4EF-FB7594F82C0F}" type="pres">
      <dgm:prSet presAssocID="{AA5AD934-6D4D-4774-8B1B-79648F151254}" presName="negativeSpace" presStyleCnt="0"/>
      <dgm:spPr/>
    </dgm:pt>
    <dgm:pt modelId="{E7CD9485-B89F-47C3-9DBE-192B66833FC4}" type="pres">
      <dgm:prSet presAssocID="{AA5AD934-6D4D-4774-8B1B-79648F151254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F091B242-5B16-488A-9F0E-97AB4EE9F2C6}" type="presOf" srcId="{C28413F1-D8A4-4A82-AA5C-1D0D7FC09FD7}" destId="{1CAEC799-2C58-4C90-80E0-236E710484D8}" srcOrd="0" destOrd="0" presId="urn:microsoft.com/office/officeart/2005/8/layout/list1"/>
    <dgm:cxn modelId="{CFF4101C-3439-4A35-8454-6F11EC180531}" type="presOf" srcId="{9AD96397-04D2-491E-A44D-2F0434988460}" destId="{DEC28603-991E-4E52-AAE0-1F0F2A0EECDD}" srcOrd="0" destOrd="0" presId="urn:microsoft.com/office/officeart/2005/8/layout/list1"/>
    <dgm:cxn modelId="{DE0DCDA2-4388-407B-A605-F0A3CB96037C}" srcId="{AD9A100F-24EC-4328-AB86-99DC9E85955E}" destId="{9AD96397-04D2-491E-A44D-2F0434988460}" srcOrd="2" destOrd="0" parTransId="{B8218F55-0856-43D9-B1F1-59CB60D8114C}" sibTransId="{B1CE03DB-BE18-410B-9D6A-9F0D8D6F25B4}"/>
    <dgm:cxn modelId="{9D9169CF-25B3-49C0-AB77-F7C63E88F14C}" type="presOf" srcId="{AA5AD934-6D4D-4774-8B1B-79648F151254}" destId="{2FB7A992-9262-40C7-B57C-578DC9C77795}" srcOrd="0" destOrd="0" presId="urn:microsoft.com/office/officeart/2005/8/layout/list1"/>
    <dgm:cxn modelId="{FB292829-751D-435F-B5BC-4AEB67647A76}" srcId="{AD9A100F-24EC-4328-AB86-99DC9E85955E}" destId="{C28413F1-D8A4-4A82-AA5C-1D0D7FC09FD7}" srcOrd="1" destOrd="0" parTransId="{511A9203-CA68-4ED3-8E4F-D80ABB7DB730}" sibTransId="{6B297405-0029-4DD6-8AC1-9D3F38DE8D1E}"/>
    <dgm:cxn modelId="{F360E6B4-E2F4-4BE9-9738-79DC71D86F3E}" srcId="{AD9A100F-24EC-4328-AB86-99DC9E85955E}" destId="{FD50613A-91BD-4A32-AD59-CE21480C1AAB}" srcOrd="0" destOrd="0" parTransId="{8486FE04-0D8E-4A69-883A-C104D4130548}" sibTransId="{55A19C01-D9CF-40EE-9E73-B36861D01B77}"/>
    <dgm:cxn modelId="{673FB988-8A6C-4CD9-A1B9-5A21ED978C38}" type="presOf" srcId="{C28413F1-D8A4-4A82-AA5C-1D0D7FC09FD7}" destId="{9A56B8E3-9D27-4018-AFEB-5E70FC012349}" srcOrd="1" destOrd="0" presId="urn:microsoft.com/office/officeart/2005/8/layout/list1"/>
    <dgm:cxn modelId="{15989558-B50B-439C-A2CA-5F88CB6A7230}" type="presOf" srcId="{FD50613A-91BD-4A32-AD59-CE21480C1AAB}" destId="{893ACC3A-C436-41BA-BA21-2CE914E2B0F3}" srcOrd="0" destOrd="0" presId="urn:microsoft.com/office/officeart/2005/8/layout/list1"/>
    <dgm:cxn modelId="{2027FC99-83D6-473F-B835-434AAB5F348C}" type="presOf" srcId="{AD9A100F-24EC-4328-AB86-99DC9E85955E}" destId="{48F461A3-B09F-474B-A207-CB3ED4950C15}" srcOrd="0" destOrd="0" presId="urn:microsoft.com/office/officeart/2005/8/layout/list1"/>
    <dgm:cxn modelId="{D801E9F0-3D96-433C-AD6A-0173EC244239}" srcId="{AD9A100F-24EC-4328-AB86-99DC9E85955E}" destId="{AA5AD934-6D4D-4774-8B1B-79648F151254}" srcOrd="3" destOrd="0" parTransId="{B4E68E96-AC8E-40F3-99FE-660EC999EF69}" sibTransId="{A662D9EF-53ED-4275-83BD-7C502E4F1EE8}"/>
    <dgm:cxn modelId="{B7B1BAFF-EF84-46A7-B68D-8E237BE155A8}" type="presOf" srcId="{FD50613A-91BD-4A32-AD59-CE21480C1AAB}" destId="{677F3812-ABFE-40C5-80B3-31788CC35869}" srcOrd="1" destOrd="0" presId="urn:microsoft.com/office/officeart/2005/8/layout/list1"/>
    <dgm:cxn modelId="{3124782E-49BC-4B5C-BEF4-3BB601D1E15E}" type="presOf" srcId="{9AD96397-04D2-491E-A44D-2F0434988460}" destId="{508D9B15-19F0-40F6-8048-A42C26280532}" srcOrd="1" destOrd="0" presId="urn:microsoft.com/office/officeart/2005/8/layout/list1"/>
    <dgm:cxn modelId="{103CCF55-4AA6-4233-8256-75108B5F7272}" type="presOf" srcId="{AA5AD934-6D4D-4774-8B1B-79648F151254}" destId="{763462A1-5A09-4636-9DBD-53E5F0AB9D39}" srcOrd="1" destOrd="0" presId="urn:microsoft.com/office/officeart/2005/8/layout/list1"/>
    <dgm:cxn modelId="{0B80D7F8-9D83-4C59-A884-F7032E719F62}" type="presParOf" srcId="{48F461A3-B09F-474B-A207-CB3ED4950C15}" destId="{CE1C1CF8-2AED-4739-95B2-45835132CB85}" srcOrd="0" destOrd="0" presId="urn:microsoft.com/office/officeart/2005/8/layout/list1"/>
    <dgm:cxn modelId="{68DD16C4-F013-473C-90E9-8A16AAD0FC68}" type="presParOf" srcId="{CE1C1CF8-2AED-4739-95B2-45835132CB85}" destId="{893ACC3A-C436-41BA-BA21-2CE914E2B0F3}" srcOrd="0" destOrd="0" presId="urn:microsoft.com/office/officeart/2005/8/layout/list1"/>
    <dgm:cxn modelId="{DA835118-CAD4-48E2-B741-12A4178CDB53}" type="presParOf" srcId="{CE1C1CF8-2AED-4739-95B2-45835132CB85}" destId="{677F3812-ABFE-40C5-80B3-31788CC35869}" srcOrd="1" destOrd="0" presId="urn:microsoft.com/office/officeart/2005/8/layout/list1"/>
    <dgm:cxn modelId="{2009358F-EDBD-4A4E-808B-A51D5EC5B6EF}" type="presParOf" srcId="{48F461A3-B09F-474B-A207-CB3ED4950C15}" destId="{1780203C-212F-4B1E-9926-AECAE9054D01}" srcOrd="1" destOrd="0" presId="urn:microsoft.com/office/officeart/2005/8/layout/list1"/>
    <dgm:cxn modelId="{255239A8-B1FC-41A8-93A7-CCDB121C2A7A}" type="presParOf" srcId="{48F461A3-B09F-474B-A207-CB3ED4950C15}" destId="{B6108A95-810A-4704-95ED-7809B98F283D}" srcOrd="2" destOrd="0" presId="urn:microsoft.com/office/officeart/2005/8/layout/list1"/>
    <dgm:cxn modelId="{8A60B347-24AE-47EF-B89B-382F0164A697}" type="presParOf" srcId="{48F461A3-B09F-474B-A207-CB3ED4950C15}" destId="{64BC544E-1734-47B0-AA03-E406C29823D0}" srcOrd="3" destOrd="0" presId="urn:microsoft.com/office/officeart/2005/8/layout/list1"/>
    <dgm:cxn modelId="{C3FC4E0C-B2F7-4AAF-80FC-94B9300FFFBE}" type="presParOf" srcId="{48F461A3-B09F-474B-A207-CB3ED4950C15}" destId="{6E97E179-4CFF-409C-957F-E8A661BE9AB0}" srcOrd="4" destOrd="0" presId="urn:microsoft.com/office/officeart/2005/8/layout/list1"/>
    <dgm:cxn modelId="{DFD0E3DE-00FB-4E91-A5AD-49807BEE8335}" type="presParOf" srcId="{6E97E179-4CFF-409C-957F-E8A661BE9AB0}" destId="{1CAEC799-2C58-4C90-80E0-236E710484D8}" srcOrd="0" destOrd="0" presId="urn:microsoft.com/office/officeart/2005/8/layout/list1"/>
    <dgm:cxn modelId="{ACFFFAF9-42FD-400C-A8BF-D2552CAA3B25}" type="presParOf" srcId="{6E97E179-4CFF-409C-957F-E8A661BE9AB0}" destId="{9A56B8E3-9D27-4018-AFEB-5E70FC012349}" srcOrd="1" destOrd="0" presId="urn:microsoft.com/office/officeart/2005/8/layout/list1"/>
    <dgm:cxn modelId="{0A6EC3E1-F1EF-4FBE-AC48-92885F47A98B}" type="presParOf" srcId="{48F461A3-B09F-474B-A207-CB3ED4950C15}" destId="{D9C7BB88-7E97-47E7-93B4-0A95379A9016}" srcOrd="5" destOrd="0" presId="urn:microsoft.com/office/officeart/2005/8/layout/list1"/>
    <dgm:cxn modelId="{0A09F7F1-9CF2-4AD4-ABB2-F1265C9AA8C5}" type="presParOf" srcId="{48F461A3-B09F-474B-A207-CB3ED4950C15}" destId="{8FE41DBB-48C8-4922-A4CF-C9FA1E11ADAE}" srcOrd="6" destOrd="0" presId="urn:microsoft.com/office/officeart/2005/8/layout/list1"/>
    <dgm:cxn modelId="{BD1C96CC-590B-4F85-AF79-65DB823783B5}" type="presParOf" srcId="{48F461A3-B09F-474B-A207-CB3ED4950C15}" destId="{BD67E43B-DA0A-4251-830A-05F7C97E1553}" srcOrd="7" destOrd="0" presId="urn:microsoft.com/office/officeart/2005/8/layout/list1"/>
    <dgm:cxn modelId="{3EB8A7F9-B62D-4AAC-93D4-008115205CE7}" type="presParOf" srcId="{48F461A3-B09F-474B-A207-CB3ED4950C15}" destId="{99DAF781-BB96-4A5D-82C4-B222F6113882}" srcOrd="8" destOrd="0" presId="urn:microsoft.com/office/officeart/2005/8/layout/list1"/>
    <dgm:cxn modelId="{A29D5AF7-FBCD-4D7E-A73E-C783FE640A9D}" type="presParOf" srcId="{99DAF781-BB96-4A5D-82C4-B222F6113882}" destId="{DEC28603-991E-4E52-AAE0-1F0F2A0EECDD}" srcOrd="0" destOrd="0" presId="urn:microsoft.com/office/officeart/2005/8/layout/list1"/>
    <dgm:cxn modelId="{319F08DD-52ED-4ECF-8903-D77805195DF6}" type="presParOf" srcId="{99DAF781-BB96-4A5D-82C4-B222F6113882}" destId="{508D9B15-19F0-40F6-8048-A42C26280532}" srcOrd="1" destOrd="0" presId="urn:microsoft.com/office/officeart/2005/8/layout/list1"/>
    <dgm:cxn modelId="{BA8A9C8D-56E8-48BB-BD96-59B9601707B8}" type="presParOf" srcId="{48F461A3-B09F-474B-A207-CB3ED4950C15}" destId="{152CC23F-E4B9-45EE-87D3-26F72EE7C4C4}" srcOrd="9" destOrd="0" presId="urn:microsoft.com/office/officeart/2005/8/layout/list1"/>
    <dgm:cxn modelId="{15D37CC9-6F92-4745-8560-C7F52D3FEA1E}" type="presParOf" srcId="{48F461A3-B09F-474B-A207-CB3ED4950C15}" destId="{8ED2E2DB-7318-4FB4-BE5D-C27151CAA36D}" srcOrd="10" destOrd="0" presId="urn:microsoft.com/office/officeart/2005/8/layout/list1"/>
    <dgm:cxn modelId="{78AA0EF9-5D32-43DA-8B82-22BE2849FD9E}" type="presParOf" srcId="{48F461A3-B09F-474B-A207-CB3ED4950C15}" destId="{844358D2-5E6C-4119-A2F6-5B02B0D4F610}" srcOrd="11" destOrd="0" presId="urn:microsoft.com/office/officeart/2005/8/layout/list1"/>
    <dgm:cxn modelId="{0400E865-311C-4F31-A1A5-76DD4421B4BC}" type="presParOf" srcId="{48F461A3-B09F-474B-A207-CB3ED4950C15}" destId="{A65504CB-7A4E-4180-853C-C674BEC63143}" srcOrd="12" destOrd="0" presId="urn:microsoft.com/office/officeart/2005/8/layout/list1"/>
    <dgm:cxn modelId="{C24B38AF-C6A1-48DA-A6F8-7A37E4BF40A6}" type="presParOf" srcId="{A65504CB-7A4E-4180-853C-C674BEC63143}" destId="{2FB7A992-9262-40C7-B57C-578DC9C77795}" srcOrd="0" destOrd="0" presId="urn:microsoft.com/office/officeart/2005/8/layout/list1"/>
    <dgm:cxn modelId="{F4F42DB0-08CC-468A-8321-2A8080D4E381}" type="presParOf" srcId="{A65504CB-7A4E-4180-853C-C674BEC63143}" destId="{763462A1-5A09-4636-9DBD-53E5F0AB9D39}" srcOrd="1" destOrd="0" presId="urn:microsoft.com/office/officeart/2005/8/layout/list1"/>
    <dgm:cxn modelId="{0634E780-8C02-4220-B8CC-4B2F41199D27}" type="presParOf" srcId="{48F461A3-B09F-474B-A207-CB3ED4950C15}" destId="{EE80C4AC-F0F8-47D7-B4EF-FB7594F82C0F}" srcOrd="13" destOrd="0" presId="urn:microsoft.com/office/officeart/2005/8/layout/list1"/>
    <dgm:cxn modelId="{64ACC750-4C1F-4F06-A413-E1BDA312C989}" type="presParOf" srcId="{48F461A3-B09F-474B-A207-CB3ED4950C15}" destId="{E7CD9485-B89F-47C3-9DBE-192B66833FC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EDB226-A5EF-4B19-8F56-1CF271B98991}">
      <dsp:nvSpPr>
        <dsp:cNvPr id="0" name=""/>
        <dsp:cNvSpPr/>
      </dsp:nvSpPr>
      <dsp:spPr>
        <a:xfrm>
          <a:off x="2503128" y="-104099"/>
          <a:ext cx="4042207" cy="4042207"/>
        </a:xfrm>
        <a:prstGeom prst="circularArrow">
          <a:avLst>
            <a:gd name="adj1" fmla="val 4668"/>
            <a:gd name="adj2" fmla="val 272909"/>
            <a:gd name="adj3" fmla="val 12858579"/>
            <a:gd name="adj4" fmla="val 18012337"/>
            <a:gd name="adj5" fmla="val 4847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C7C60F0-4D62-406C-85C3-A91FD967D411}">
      <dsp:nvSpPr>
        <dsp:cNvPr id="0" name=""/>
        <dsp:cNvSpPr/>
      </dsp:nvSpPr>
      <dsp:spPr>
        <a:xfrm>
          <a:off x="3187728" y="461"/>
          <a:ext cx="2673008" cy="133650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Служащие и специалисты закупающего органа</a:t>
          </a: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0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 секретарем</a:t>
          </a:r>
          <a:r>
            <a:rPr lang="en-US" sz="20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r>
            <a:rPr lang="ro-RO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o-RO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52971" y="65704"/>
        <a:ext cx="2542522" cy="1206018"/>
      </dsp:txXfrm>
    </dsp:sp>
    <dsp:sp modelId="{2DF90C1E-D210-43EE-A428-F30DD3AB853F}">
      <dsp:nvSpPr>
        <dsp:cNvPr id="0" name=""/>
        <dsp:cNvSpPr/>
      </dsp:nvSpPr>
      <dsp:spPr>
        <a:xfrm>
          <a:off x="4639149" y="1451881"/>
          <a:ext cx="2673008" cy="133650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Альтернативные члены</a:t>
          </a:r>
          <a:r>
            <a:rPr lang="ro-RO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o-RO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04392" y="1517124"/>
        <a:ext cx="2542522" cy="1206018"/>
      </dsp:txXfrm>
    </dsp:sp>
    <dsp:sp modelId="{7F69E211-6522-46D3-B3E0-E88D5BDCE25C}">
      <dsp:nvSpPr>
        <dsp:cNvPr id="0" name=""/>
        <dsp:cNvSpPr/>
      </dsp:nvSpPr>
      <dsp:spPr>
        <a:xfrm>
          <a:off x="3187728" y="2903302"/>
          <a:ext cx="2673008" cy="133650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Привлеченные участники</a:t>
          </a:r>
          <a:r>
            <a:rPr lang="ro-RO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o-RO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52971" y="2968545"/>
        <a:ext cx="2542522" cy="1206018"/>
      </dsp:txXfrm>
    </dsp:sp>
    <dsp:sp modelId="{6A02C31C-1631-48F7-ACBD-531877D55AD3}">
      <dsp:nvSpPr>
        <dsp:cNvPr id="0" name=""/>
        <dsp:cNvSpPr/>
      </dsp:nvSpPr>
      <dsp:spPr>
        <a:xfrm>
          <a:off x="1736307" y="1451881"/>
          <a:ext cx="2673008" cy="133650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Представители гражданского общества</a:t>
          </a:r>
          <a:r>
            <a:rPr lang="ro-RO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o-RO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01550" y="1517124"/>
        <a:ext cx="2542522" cy="12060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933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933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47F930EC-4FD0-431B-BB9B-47DE359CDF6F}" type="slidenum">
              <a:rPr lang="de-DE">
                <a:latin typeface="Arial Narrow" pitchFamily="34" charset="0"/>
              </a:rPr>
              <a:pPr/>
              <a:t>‹#›</a:t>
            </a:fld>
            <a:endParaRPr lang="de-DE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227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933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102" y="4686696"/>
            <a:ext cx="4939560" cy="4439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Klicken Sie, um die Formate des Vorlagentextes zu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933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fld id="{276F4F92-661F-4424-ADED-7D3829A420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16004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92447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30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3912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9696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5206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60303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240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815838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93870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66062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F4F92-661F-4424-ADED-7D3829A4203F}" type="slidenum">
              <a:rPr lang="de-DE" smtClean="0"/>
              <a:pPr/>
              <a:t>27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577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sp>
        <p:nvSpPr>
          <p:cNvPr id="5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24530102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13358358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6" name="Bildplatzhalter 2"/>
          <p:cNvSpPr>
            <a:spLocks noGrp="1"/>
          </p:cNvSpPr>
          <p:nvPr>
            <p:ph type="pic" idx="12" hasCustomPrompt="1"/>
          </p:nvPr>
        </p:nvSpPr>
        <p:spPr>
          <a:xfrm>
            <a:off x="6786000" y="2448001"/>
            <a:ext cx="2358000" cy="2052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dirty="0" smtClean="0"/>
              <a:t>Click on symbol </a:t>
            </a:r>
            <a:br>
              <a:rPr lang="en-GB" noProof="0" dirty="0" smtClean="0"/>
            </a:br>
            <a:r>
              <a:rPr lang="en-GB" noProof="0" dirty="0" smtClean="0"/>
              <a:t>to add image</a:t>
            </a:r>
          </a:p>
        </p:txBody>
      </p:sp>
    </p:spTree>
    <p:extLst>
      <p:ext uri="{BB962C8B-B14F-4D97-AF65-F5344CB8AC3E}">
        <p14:creationId xmlns:p14="http://schemas.microsoft.com/office/powerpoint/2010/main" val="5814278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großes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8" name="Bildplatzhalter 2"/>
          <p:cNvSpPr>
            <a:spLocks noGrp="1"/>
          </p:cNvSpPr>
          <p:nvPr>
            <p:ph type="pic" idx="12" hasCustomPrompt="1"/>
          </p:nvPr>
        </p:nvSpPr>
        <p:spPr>
          <a:xfrm>
            <a:off x="6786000" y="2448001"/>
            <a:ext cx="2358000" cy="3348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dirty="0" smtClean="0"/>
              <a:t>Click on symbol </a:t>
            </a:r>
            <a:br>
              <a:rPr lang="en-GB" noProof="0" dirty="0" smtClean="0"/>
            </a:br>
            <a:r>
              <a:rPr lang="en-GB" noProof="0" dirty="0" smtClean="0"/>
              <a:t>to add image</a:t>
            </a:r>
          </a:p>
        </p:txBody>
      </p:sp>
    </p:spTree>
    <p:extLst>
      <p:ext uri="{BB962C8B-B14F-4D97-AF65-F5344CB8AC3E}">
        <p14:creationId xmlns:p14="http://schemas.microsoft.com/office/powerpoint/2010/main" val="18016267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Sub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>
          <a:xfrm>
            <a:off x="679155" y="6581001"/>
            <a:ext cx="1295400" cy="246221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F9A5078-6F60-49E2-B50D-11C30D454C38}" type="datetime1">
              <a:rPr lang="en-GB" smtClean="0"/>
              <a:pPr/>
              <a:t>02/02/2018</a:t>
            </a:fld>
            <a:endParaRPr lang="en-GB" dirty="0" smtClean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2" hasCustomPrompt="1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42417953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>
          <a:xfrm>
            <a:off x="679155" y="6581001"/>
            <a:ext cx="1295400" cy="246221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F9A5078-6F60-49E2-B50D-11C30D454C38}" type="datetime1">
              <a:rPr lang="en-GB" smtClean="0"/>
              <a:pPr/>
              <a:t>02/02/2018</a:t>
            </a:fld>
            <a:endParaRPr lang="en-GB" dirty="0" smtClean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683999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2" hasCustomPrompt="1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</p:txBody>
      </p:sp>
    </p:spTree>
    <p:extLst>
      <p:ext uri="{BB962C8B-B14F-4D97-AF65-F5344CB8AC3E}">
        <p14:creationId xmlns:p14="http://schemas.microsoft.com/office/powerpoint/2010/main" val="99345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810"/>
            <a:ext cx="9144000" cy="1115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Grafik 8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5851525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9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000" y="2447999"/>
            <a:ext cx="7776000" cy="38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7703687" y="6581001"/>
            <a:ext cx="9271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GB" sz="1000" b="0" noProof="0" dirty="0" smtClean="0">
                <a:solidFill>
                  <a:srgbClr val="6E6452"/>
                </a:solidFill>
                <a:latin typeface="Arial Narrow" pitchFamily="34" charset="0"/>
              </a:rPr>
              <a:t>Page </a:t>
            </a:r>
            <a:fld id="{327115CA-E6A4-425F-BB4F-A64D48743A27}" type="slidenum">
              <a:rPr lang="en-GB" sz="1000" b="0" noProof="0" smtClean="0">
                <a:solidFill>
                  <a:srgbClr val="6E6452"/>
                </a:solidFill>
                <a:latin typeface="Arial Narrow" pitchFamily="34" charset="0"/>
              </a:rPr>
              <a:pPr/>
              <a:t>‹#›</a:t>
            </a:fld>
            <a:endParaRPr lang="en-GB" sz="1000" b="0" noProof="0" dirty="0">
              <a:solidFill>
                <a:srgbClr val="6E6452"/>
              </a:solidFill>
              <a:latin typeface="Arial Narrow" pitchFamily="34" charset="0"/>
            </a:endParaRPr>
          </a:p>
        </p:txBody>
      </p:sp>
      <p:sp>
        <p:nvSpPr>
          <p:cNvPr id="15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62776" y="6581001"/>
            <a:ext cx="341844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000" b="1" spc="70" baseline="0">
                <a:solidFill>
                  <a:srgbClr val="6E6452"/>
                </a:solidFill>
                <a:latin typeface="Arial Narrow" pitchFamily="34" charset="0"/>
              </a:defRPr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16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9155" y="6581001"/>
            <a:ext cx="12954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b="0">
                <a:solidFill>
                  <a:srgbClr val="6E6452"/>
                </a:solidFill>
                <a:latin typeface="Arial Narrow" pitchFamily="34" charset="0"/>
              </a:defRPr>
            </a:lvl1pPr>
          </a:lstStyle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sp>
        <p:nvSpPr>
          <p:cNvPr id="7579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684000" y="1483200"/>
            <a:ext cx="7776000" cy="61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here to add title</a:t>
            </a:r>
            <a:endParaRPr lang="de-DE" noProof="0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8" r:id="rId2"/>
    <p:sldLayoutId id="2147483709" r:id="rId3"/>
    <p:sldLayoutId id="2147483714" r:id="rId4"/>
    <p:sldLayoutId id="2147483710" r:id="rId5"/>
    <p:sldLayoutId id="2147483711" r:id="rId6"/>
  </p:sldLayoutIdLst>
  <p:transition/>
  <p:timing>
    <p:tnLst>
      <p:par>
        <p:cTn id="1" dur="indefinite" restart="never" nodeType="tmRoot"/>
      </p:par>
    </p:tnLst>
  </p:timing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9pPr>
    </p:titleStyle>
    <p:bodyStyle>
      <a:lvl1pPr marL="360000" indent="-360000" algn="l" rtl="0" eaLnBrk="1" fontAlgn="base" hangingPunct="1">
        <a:spcBef>
          <a:spcPts val="400"/>
        </a:spcBef>
        <a:spcAft>
          <a:spcPts val="800"/>
        </a:spcAft>
        <a:buClr>
          <a:srgbClr val="C80F0F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  <a:ea typeface="+mn-ea"/>
          <a:cs typeface="+mn-cs"/>
        </a:defRPr>
      </a:lvl1pPr>
      <a:lvl2pPr marL="7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</a:defRPr>
      </a:lvl2pPr>
      <a:lvl3pPr marL="10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</a:defRPr>
      </a:lvl3pPr>
      <a:lvl4pPr marL="14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4pPr>
      <a:lvl5pPr marL="180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5pPr>
      <a:lvl6pPr marL="216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6pPr>
      <a:lvl7pPr marL="25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7pPr>
      <a:lvl8pPr marL="28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8pPr>
      <a:lvl9pPr marL="32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image" Target="../media/image35.png"/><Relationship Id="rId5" Type="http://schemas.openxmlformats.org/officeDocument/2006/relationships/diagramColors" Target="../diagrams/colors3.xml"/><Relationship Id="rId10" Type="http://schemas.openxmlformats.org/officeDocument/2006/relationships/image" Target="../media/image34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microsoft.com/office/2007/relationships/diagramDrawing" Target="../diagrams/drawing4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diagramColors" Target="../diagrams/colors4.xml"/><Relationship Id="rId5" Type="http://schemas.openxmlformats.org/officeDocument/2006/relationships/image" Target="../media/image34.png"/><Relationship Id="rId10" Type="http://schemas.openxmlformats.org/officeDocument/2006/relationships/diagramQuickStyle" Target="../diagrams/quickStyle4.xml"/><Relationship Id="rId4" Type="http://schemas.openxmlformats.org/officeDocument/2006/relationships/image" Target="../media/image33.png"/><Relationship Id="rId9" Type="http://schemas.openxmlformats.org/officeDocument/2006/relationships/diagramLayout" Target="../diagrams/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6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5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32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openxmlformats.org/officeDocument/2006/relationships/image" Target="../media/image44.png"/><Relationship Id="rId5" Type="http://schemas.openxmlformats.org/officeDocument/2006/relationships/diagramColors" Target="../diagrams/colors5.xml"/><Relationship Id="rId10" Type="http://schemas.openxmlformats.org/officeDocument/2006/relationships/image" Target="../media/image43.pn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13" Type="http://schemas.openxmlformats.org/officeDocument/2006/relationships/hyperlink" Target="http://www.tender.gov.md/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65.jpeg"/><Relationship Id="rId12" Type="http://schemas.openxmlformats.org/officeDocument/2006/relationships/hyperlink" Target="http://www.ifcaac.amac.md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69.png"/><Relationship Id="rId5" Type="http://schemas.openxmlformats.org/officeDocument/2006/relationships/image" Target="../media/image6.png"/><Relationship Id="rId15" Type="http://schemas.openxmlformats.org/officeDocument/2006/relationships/image" Target="../media/image70.png"/><Relationship Id="rId10" Type="http://schemas.openxmlformats.org/officeDocument/2006/relationships/image" Target="../media/image68.jpeg"/><Relationship Id="rId4" Type="http://schemas.openxmlformats.org/officeDocument/2006/relationships/image" Target="../media/image5.png"/><Relationship Id="rId9" Type="http://schemas.openxmlformats.org/officeDocument/2006/relationships/image" Target="../media/image67.jpeg"/><Relationship Id="rId14" Type="http://schemas.openxmlformats.org/officeDocument/2006/relationships/hyperlink" Target="mailto:bap@tender.gov.md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image" Target="../media/image20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19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8"/>
            <a:ext cx="8839199" cy="4416167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Учебный курс для сотрудников операторов «Водоканала»</a:t>
            </a:r>
            <a:r>
              <a:rPr lang="en-US" sz="1600" b="1" dirty="0">
                <a:solidFill>
                  <a:srgbClr val="002060"/>
                </a:solidFill>
              </a:rPr>
              <a:t/>
            </a:r>
            <a:br>
              <a:rPr lang="en-US" sz="1600" b="1" dirty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o-RO" sz="1600" b="1" dirty="0">
                <a:solidFill>
                  <a:srgbClr val="002060"/>
                </a:solidFill>
              </a:rPr>
              <a:t/>
            </a:r>
            <a:br>
              <a:rPr lang="ro-RO" sz="1600" b="1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FF0000"/>
                </a:solidFill>
              </a:rPr>
              <a:t>Модуль </a:t>
            </a:r>
            <a:r>
              <a:rPr lang="ru-RU" sz="1600" b="1" dirty="0" smtClean="0">
                <a:solidFill>
                  <a:srgbClr val="FF0000"/>
                </a:solidFill>
                <a:latin typeface="+mn-lt"/>
              </a:rPr>
              <a:t>11:</a:t>
            </a:r>
            <a:r>
              <a:rPr lang="ru-RU" sz="1600" b="1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Процедуры закупки товаров, работ и услуг, используемых в деятельности обладателей лицензий предоставляющих публичную услугу водоснабжения и канализации</a:t>
            </a:r>
            <a:r>
              <a:rPr lang="ro-RO" sz="1600" b="1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/>
            </a:r>
            <a:br>
              <a:rPr lang="ro-RO" sz="1600" b="1" dirty="0">
                <a:solidFill>
                  <a:srgbClr val="002060"/>
                </a:solidFill>
                <a:latin typeface="+mn-lt"/>
                <a:cs typeface="Times New Roman" pitchFamily="18" charset="0"/>
              </a:rPr>
            </a:br>
            <a:r>
              <a:rPr lang="ro-RO" sz="1600" b="1" dirty="0">
                <a:solidFill>
                  <a:srgbClr val="002060"/>
                </a:solidFill>
              </a:rPr>
              <a:t/>
            </a:r>
            <a:br>
              <a:rPr lang="ro-RO" sz="1600" b="1" dirty="0">
                <a:solidFill>
                  <a:srgbClr val="002060"/>
                </a:solidFill>
              </a:rPr>
            </a:br>
            <a:r>
              <a:rPr lang="ro-RO" sz="1600" b="1" dirty="0">
                <a:solidFill>
                  <a:srgbClr val="002060"/>
                </a:solidFill>
              </a:rPr>
              <a:t/>
            </a:r>
            <a:br>
              <a:rPr lang="ro-RO" sz="1600" b="1" dirty="0">
                <a:solidFill>
                  <a:srgbClr val="002060"/>
                </a:solidFill>
              </a:rPr>
            </a:br>
            <a:r>
              <a:rPr lang="ru-RU" altLang="en-US" sz="1600" b="1" dirty="0">
                <a:solidFill>
                  <a:srgbClr val="FF0000"/>
                </a:solidFill>
              </a:rPr>
              <a:t>Сессия </a:t>
            </a:r>
            <a:r>
              <a:rPr lang="en-US" altLang="en-US" sz="1600" b="1" dirty="0">
                <a:solidFill>
                  <a:srgbClr val="FF0000"/>
                </a:solidFill>
              </a:rPr>
              <a:t>2</a:t>
            </a:r>
            <a:r>
              <a:rPr lang="en-US" altLang="en-US" sz="1600" b="1" dirty="0">
                <a:solidFill>
                  <a:srgbClr val="000F2E"/>
                </a:solidFill>
                <a:cs typeface="Times New Roman" panose="02020603050405020304" pitchFamily="18" charset="0"/>
              </a:rPr>
              <a:t>: </a:t>
            </a:r>
            <a:r>
              <a:rPr lang="ru-RU" altLang="en-US" sz="1600" b="1" dirty="0">
                <a:solidFill>
                  <a:srgbClr val="000F2E"/>
                </a:solidFill>
                <a:cs typeface="Times New Roman" panose="02020603050405020304" pitchFamily="18" charset="0"/>
              </a:rPr>
              <a:t>Процесс государственных закупок (продолжение) </a:t>
            </a:r>
            <a:r>
              <a:rPr lang="ro-RO" sz="1600" dirty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sz="1600" dirty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1600" b="1" dirty="0">
                <a:solidFill>
                  <a:srgbClr val="000F2E"/>
                </a:solidFill>
              </a:rPr>
              <a:t/>
            </a:r>
            <a:br>
              <a:rPr lang="ro-RO" sz="1600" b="1" dirty="0">
                <a:solidFill>
                  <a:srgbClr val="000F2E"/>
                </a:solidFill>
              </a:rPr>
            </a:br>
            <a:r>
              <a:rPr lang="ru-RU" sz="1600" b="1" i="1" dirty="0" err="1" smtClean="0">
                <a:solidFill>
                  <a:srgbClr val="000000"/>
                </a:solidFill>
              </a:rPr>
              <a:t>Аурелия</a:t>
            </a:r>
            <a:r>
              <a:rPr lang="ru-RU" sz="1600" b="1" i="1" dirty="0" smtClean="0">
                <a:solidFill>
                  <a:srgbClr val="000000"/>
                </a:solidFill>
              </a:rPr>
              <a:t> Ботика</a:t>
            </a:r>
            <a:r>
              <a:rPr lang="ro-RO" sz="1600" b="1" i="1" dirty="0">
                <a:solidFill>
                  <a:srgbClr val="000000"/>
                </a:solidFill>
              </a:rPr>
              <a:t/>
            </a:r>
            <a:br>
              <a:rPr lang="ro-RO" sz="1600" b="1" i="1" dirty="0">
                <a:solidFill>
                  <a:srgbClr val="000000"/>
                </a:solidFill>
              </a:rPr>
            </a:br>
            <a:r>
              <a:rPr lang="ru-RU" sz="1600" b="1" i="1" dirty="0" err="1">
                <a:solidFill>
                  <a:srgbClr val="000000"/>
                </a:solidFill>
              </a:rPr>
              <a:t>Агенство</a:t>
            </a:r>
            <a:r>
              <a:rPr lang="ru-RU" sz="1600" b="1" i="1" dirty="0">
                <a:solidFill>
                  <a:srgbClr val="000000"/>
                </a:solidFill>
              </a:rPr>
              <a:t> Государственных Закупок</a:t>
            </a:r>
            <a:r>
              <a:rPr lang="ro-RO" sz="1600" b="1" dirty="0">
                <a:solidFill>
                  <a:srgbClr val="002060"/>
                </a:solidFill>
              </a:rPr>
              <a:t/>
            </a:r>
            <a:br>
              <a:rPr lang="ro-RO" sz="1600" b="1" dirty="0">
                <a:solidFill>
                  <a:srgbClr val="002060"/>
                </a:solidFill>
              </a:rPr>
            </a:br>
            <a:r>
              <a:rPr lang="ro-RO" sz="1600" b="1" dirty="0">
                <a:solidFill>
                  <a:srgbClr val="002060"/>
                </a:solidFill>
              </a:rPr>
              <a:t/>
            </a:r>
            <a:br>
              <a:rPr lang="ro-RO" sz="1600" b="1" dirty="0">
                <a:solidFill>
                  <a:srgbClr val="002060"/>
                </a:solidFill>
              </a:rPr>
            </a:br>
            <a:r>
              <a:rPr lang="ro-RO" sz="1600" b="1" dirty="0">
                <a:solidFill>
                  <a:srgbClr val="002060"/>
                </a:solidFill>
              </a:rPr>
              <a:t>16 – 31 – 01 </a:t>
            </a:r>
            <a:r>
              <a:rPr lang="ru-RU" sz="1600" b="1" dirty="0">
                <a:solidFill>
                  <a:srgbClr val="002060"/>
                </a:solidFill>
              </a:rPr>
              <a:t>января</a:t>
            </a:r>
            <a:r>
              <a:rPr lang="ro-RO" sz="1600" b="1" dirty="0">
                <a:solidFill>
                  <a:srgbClr val="002060"/>
                </a:solidFill>
              </a:rPr>
              <a:t>/</a:t>
            </a:r>
            <a:r>
              <a:rPr lang="ru-RU" sz="1600" b="1" dirty="0">
                <a:solidFill>
                  <a:srgbClr val="002060"/>
                </a:solidFill>
              </a:rPr>
              <a:t>февраля</a:t>
            </a:r>
            <a:r>
              <a:rPr lang="ro-RO" sz="1600" b="1" dirty="0">
                <a:solidFill>
                  <a:srgbClr val="002060"/>
                </a:solidFill>
              </a:rPr>
              <a:t> 2018,  </a:t>
            </a:r>
            <a:r>
              <a:rPr lang="ru-RU" sz="1600" b="1" dirty="0">
                <a:solidFill>
                  <a:srgbClr val="002060"/>
                </a:solidFill>
              </a:rPr>
              <a:t>Кишинёв</a:t>
            </a: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849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0" t="22669" r="23253" b="14132"/>
          <a:stretch/>
        </p:blipFill>
        <p:spPr>
          <a:xfrm>
            <a:off x="154546" y="97483"/>
            <a:ext cx="8834908" cy="6238177"/>
          </a:xfrm>
        </p:spPr>
      </p:pic>
    </p:spTree>
    <p:extLst>
      <p:ext uri="{BB962C8B-B14F-4D97-AF65-F5344CB8AC3E}">
        <p14:creationId xmlns:p14="http://schemas.microsoft.com/office/powerpoint/2010/main" val="296769901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Планирование </a:t>
            </a:r>
            <a:r>
              <a:rPr lang="ru-RU" b="1" dirty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договоров о государственных закупках</a:t>
            </a:r>
            <a:endParaRPr lang="ro-RO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67424" y="2005624"/>
            <a:ext cx="8734093" cy="4138495"/>
          </a:xfrm>
        </p:spPr>
        <p:txBody>
          <a:bodyPr/>
          <a:lstStyle/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/>
              <a:t> 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совокупность потребностей в товарах, работах или услугах на весь бюджетный год, которые необходимо реализовать путем заключения одного или нескольких договоров о государственных закупках в зависимости от порядка планирования этих договоров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 закупок:</a:t>
            </a:r>
          </a:p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1) должен быть согласован с бюджетом публичного органа в соответствии со стратегией развития органа; </a:t>
            </a:r>
          </a:p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2) составляется в первоначальном варианте до разработки предложений по бюджету;</a:t>
            </a:r>
          </a:p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3) окончательно составляется после утверждения собственного бюджета закупающего органа. </a:t>
            </a:r>
            <a:endParaRPr lang="ro-RO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изменяется или дополняется в случае возникновения изменений в соответствующем бюджете или в случае выявления новых финансовых ресурсов. </a:t>
            </a:r>
            <a:endParaRPr lang="ro-RO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33870" cy="12497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30040" y="117700"/>
            <a:ext cx="719390" cy="7193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34592" y="172580"/>
            <a:ext cx="2225233" cy="5547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35812" y="102470"/>
            <a:ext cx="859611" cy="8596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07153" y="102470"/>
            <a:ext cx="835224" cy="8352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-263512" y="695569"/>
            <a:ext cx="94075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INSTITUTUL DE FORMARE CONTINUĂ ÎN DOMENIUL ALIMENTĂRII CU APĂ ŞI CANALIZĂRII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 MEMBRII ASOCIAȚIEI „MOLDOVA APĂ-CANAL”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</p:txBody>
      </p:sp>
    </p:spTree>
    <p:extLst>
      <p:ext uri="{BB962C8B-B14F-4D97-AF65-F5344CB8AC3E}">
        <p14:creationId xmlns:p14="http://schemas.microsoft.com/office/powerpoint/2010/main" val="116317577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Планирование </a:t>
            </a:r>
            <a:r>
              <a:rPr lang="ru-RU" b="1" dirty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договоров о государственных закупках</a:t>
            </a:r>
            <a:endParaRPr lang="ro-RO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67424" y="2005624"/>
            <a:ext cx="8734093" cy="4138495"/>
          </a:xfrm>
        </p:spPr>
        <p:txBody>
          <a:bodyPr/>
          <a:lstStyle/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/>
              <a:t> 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опубликования объявления о намерении в Бюллетене государственных закупок и на официальной веб-странице Агентства по государственным закупкам закупающий орган в течение 15 дней утверждает план закупок. </a:t>
            </a:r>
          </a:p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Закупающий орган обязан публиковать на своей веб-странице временный/годовой план закупок в течение 15 дней с момента его утверждения или в течение 5 дней с момента его изменения. </a:t>
            </a:r>
            <a:endParaRPr lang="ro-RO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Квартальное или годовое планирование договоров о государственных закупках осуществляется согласно образцам плана закупок и объявлений о намерениях, предусмотренным в приложениях № 1 и 2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Положению</a:t>
            </a:r>
            <a: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порядке планирования договоров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 закупках</a:t>
            </a:r>
            <a:endParaRPr lang="ro-RO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33870" cy="12497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30040" y="117700"/>
            <a:ext cx="719390" cy="7193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34592" y="172580"/>
            <a:ext cx="2225233" cy="5547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35812" y="102470"/>
            <a:ext cx="859611" cy="8596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07153" y="102470"/>
            <a:ext cx="835224" cy="8352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-263512" y="695569"/>
            <a:ext cx="94075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INSTITUTUL DE FORMARE CONTINUĂ ÎN DOMENIUL ALIMENTĂRII CU APĂ ŞI CANALIZĂRII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 MEMBRII ASOCIAȚIEI „MOLDOVA APĂ-CANAL”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</p:txBody>
      </p:sp>
    </p:spTree>
    <p:extLst>
      <p:ext uri="{BB962C8B-B14F-4D97-AF65-F5344CB8AC3E}">
        <p14:creationId xmlns:p14="http://schemas.microsoft.com/office/powerpoint/2010/main" val="44606812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6" t="20585" r="52343" b="19341"/>
          <a:stretch/>
        </p:blipFill>
        <p:spPr>
          <a:xfrm>
            <a:off x="0" y="159025"/>
            <a:ext cx="9024729" cy="6421975"/>
          </a:xfrm>
        </p:spPr>
      </p:pic>
    </p:spTree>
    <p:extLst>
      <p:ext uri="{BB962C8B-B14F-4D97-AF65-F5344CB8AC3E}">
        <p14:creationId xmlns:p14="http://schemas.microsoft.com/office/powerpoint/2010/main" val="79264852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Планирование </a:t>
            </a:r>
            <a:r>
              <a:rPr lang="ru-RU" b="1" dirty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договоров о государственных закупках</a:t>
            </a:r>
            <a:endParaRPr lang="ro-RO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67424" y="2005624"/>
            <a:ext cx="8734093" cy="4138495"/>
          </a:xfrm>
        </p:spPr>
        <p:txBody>
          <a:bodyPr/>
          <a:lstStyle/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o-RO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код CPV – цифровой или буквенно-цифровой код основного или дополнительного словаря, которому соответствует наименование, описывающее товары, работы или услуги, являющиеся предметом договора государственных закупок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Цифровые коды основного словаря состоят из четырех разделов:</a:t>
            </a:r>
          </a:p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a) подразделы – определяются по первым двум цифрам кода (XX000000-Y);</a:t>
            </a:r>
          </a:p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b) группы – определяются по первым трем цифрам кода (XXX00000-Y);</a:t>
            </a:r>
          </a:p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c) классы – определяются по первым четырем цифрам кода (XXXX0000-Y);</a:t>
            </a:r>
          </a:p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d) категории – определяются по первым пяти цифрам кода (XXXXX000-Y).</a:t>
            </a:r>
          </a:p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последних трех цифр кода присваивает более высокую степень точности внутри каждой категории. Девятая цифра служит для проверки предыдущих цифр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o-R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Коды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CPV изложены в Общем словаре государственных закупок отдельно для товаров, работ и услуг. Они содержат части или целостные сочетания информации, такие как основное наименование товара или его назначение, а в отношении услуг и работ коды CPV содержат информацию о типе услуг/работ, которые должны быть предоставлены/выполнены, или о том, что/кому/кем будет предоставлено/выполнено.</a:t>
            </a:r>
            <a:endParaRPr lang="ro-RO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33870" cy="12497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30040" y="117700"/>
            <a:ext cx="719390" cy="7193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34592" y="172580"/>
            <a:ext cx="2225233" cy="5547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35812" y="102470"/>
            <a:ext cx="859611" cy="8596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07153" y="102470"/>
            <a:ext cx="835224" cy="8352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-263512" y="695569"/>
            <a:ext cx="94075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INSTITUTUL DE FORMARE CONTINUĂ ÎN DOMENIUL ALIMENTĂRII CU APĂ ŞI CANALIZĂRII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 MEMBRII ASOCIAȚIEI „MOLDOVA APĂ-CANAL”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</p:txBody>
      </p:sp>
    </p:spTree>
    <p:extLst>
      <p:ext uri="{BB962C8B-B14F-4D97-AF65-F5344CB8AC3E}">
        <p14:creationId xmlns:p14="http://schemas.microsoft.com/office/powerpoint/2010/main" val="229162464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Планирование </a:t>
            </a:r>
            <a:r>
              <a:rPr lang="ru-RU" b="1" dirty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договоров о государственных закупках</a:t>
            </a:r>
            <a:endParaRPr lang="ro-RO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67424" y="2005624"/>
            <a:ext cx="8734093" cy="4138495"/>
          </a:xfrm>
        </p:spPr>
        <p:txBody>
          <a:bodyPr/>
          <a:lstStyle/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o-RO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При планировании процедур государственных закупок закупающий орган не вправе разделять закупку путем заключения отдельных договоров о государственных закупках для применения другой процедуры государственной закупки, нежели процедура, которая подлежит применению в соответствии с законом о государственных закупках в случае, если бы закупка не была бы разделена. </a:t>
            </a:r>
            <a:endParaRPr lang="ro-RO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o-R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выделенных дополнительно финансовых средств (изменение плана финансирования, предоставление субсидий), о которых не было известно на момент составления плана закупок, осуществляется новая процедура закупки в соответствии с пороговыми суммами, предусмотренными законом для применения процедур государственной закупки. </a:t>
            </a:r>
            <a:endParaRPr lang="ro-RO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o-RO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 о государственной закупке был расторгнут, а закупающий орган нуждается в товарах, работах или услугах, предусмотренных в данном договоре, проведение новой процедуры государственной закупки осуществляется исходя из остатка (не поставленный, не предоставленный или невыполненный объем) первоначального договора и при условии, что данная процедура не выходит за пределы сумм, установленных законом для применения процедуры государственной закупки. </a:t>
            </a:r>
            <a:endParaRPr lang="ro-RO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33870" cy="12497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30040" y="117700"/>
            <a:ext cx="719390" cy="7193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34592" y="172580"/>
            <a:ext cx="2225233" cy="5547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35812" y="102470"/>
            <a:ext cx="859611" cy="8596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07153" y="102470"/>
            <a:ext cx="835224" cy="8352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-263512" y="695569"/>
            <a:ext cx="94075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INSTITUTUL DE FORMARE CONTINUĂ ÎN DOMENIUL ALIMENTĂRII CU APĂ ŞI CANALIZĂRII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 MEMBRII ASOCIAȚIEI „MOLDOVA APĂ-CANAL”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</p:txBody>
      </p:sp>
    </p:spTree>
    <p:extLst>
      <p:ext uri="{BB962C8B-B14F-4D97-AF65-F5344CB8AC3E}">
        <p14:creationId xmlns:p14="http://schemas.microsoft.com/office/powerpoint/2010/main" val="452161279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Планирование </a:t>
            </a:r>
            <a:r>
              <a:rPr lang="ru-RU" b="1" dirty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договоров о государственных закупках</a:t>
            </a:r>
            <a:endParaRPr lang="ro-RO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67424" y="2005624"/>
            <a:ext cx="8734093" cy="4138495"/>
          </a:xfrm>
        </p:spPr>
        <p:txBody>
          <a:bodyPr/>
          <a:lstStyle/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o-R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закупаться по отдельным (периодическим) договорам сезонные товары и услуги, что требует заключения договоров на конкретный период времени. Такой метод может применяться и в случае приобретения новых товаров и услуг, только появившихся на рынке, о существовании которых не было известно на момент планирования процедур государственных закупок, или, если потребности в определенных товарах, работах и услугах возникли в результате непредвиденных обстоятельств. Для новых потребностей в товарах, работах и услугах заключаются договоры с применением соответствующих процедур государственных закупок, исходя из оценочной стоимости нового договора/договоров, которые будут присуждены.</a:t>
            </a:r>
            <a:endParaRPr lang="ro-RO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33870" cy="12497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30040" y="117700"/>
            <a:ext cx="719390" cy="7193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34592" y="172580"/>
            <a:ext cx="2225233" cy="5547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35812" y="102470"/>
            <a:ext cx="859611" cy="8596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07153" y="102470"/>
            <a:ext cx="835224" cy="8352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-263512" y="695569"/>
            <a:ext cx="94075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INSTITUTUL DE FORMARE CONTINUĂ ÎN DOMENIUL ALIMENTĂRII CU APĂ ŞI CANALIZĂRII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 MEMBRII ASOCIAȚIEI „MOLDOVA APĂ-CANAL”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</p:txBody>
      </p:sp>
    </p:spTree>
    <p:extLst>
      <p:ext uri="{BB962C8B-B14F-4D97-AF65-F5344CB8AC3E}">
        <p14:creationId xmlns:p14="http://schemas.microsoft.com/office/powerpoint/2010/main" val="205969810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155" y="1319427"/>
            <a:ext cx="7776000" cy="61792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Процедуры государственной закупки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2398653"/>
              </p:ext>
            </p:extLst>
          </p:nvPr>
        </p:nvGraphicFramePr>
        <p:xfrm>
          <a:off x="177422" y="1882763"/>
          <a:ext cx="8760515" cy="466095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040315"/>
                <a:gridCol w="2111655"/>
                <a:gridCol w="2468354"/>
                <a:gridCol w="2140191"/>
              </a:tblGrid>
              <a:tr h="7831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o-RO" sz="14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Процедуры государственной закупки</a:t>
                      </a:r>
                      <a:endParaRPr lang="ro-R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o-RO" sz="14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Объект приобретения</a:t>
                      </a:r>
                      <a:endParaRPr lang="ro-R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o-RO" sz="14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Пороговое значение</a:t>
                      </a:r>
                      <a:endParaRPr lang="ro-R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o-RO" sz="14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Минимальное количество кандидатов</a:t>
                      </a:r>
                      <a:r>
                        <a:rPr lang="ro-RO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43012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o-RO" sz="14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государственных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закупках небольшой стоимости </a:t>
                      </a: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Товары</a:t>
                      </a:r>
                      <a:r>
                        <a:rPr lang="ro-RO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услуги</a:t>
                      </a:r>
                      <a:endParaRPr lang="ro-RO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pînă la 80 000</a:t>
                      </a:r>
                      <a:endParaRPr lang="ro-R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o-RO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o-R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229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</a:t>
                      </a:r>
                      <a:endParaRPr lang="ro-RO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pînă </a:t>
                      </a: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100 000</a:t>
                      </a:r>
                      <a:endParaRPr lang="ro-R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  <a:tr h="43012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o-RO" sz="14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запроса ценовых оферт</a:t>
                      </a:r>
                      <a:r>
                        <a:rPr lang="ro-RO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без публикации</a:t>
                      </a: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Товары</a:t>
                      </a:r>
                      <a:r>
                        <a:rPr lang="ro-RO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услуги</a:t>
                      </a:r>
                      <a:endParaRPr lang="ro-RO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80 000 – 150 000</a:t>
                      </a:r>
                      <a:endParaRPr lang="ro-R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Минимальное</a:t>
                      </a:r>
                      <a:r>
                        <a:rPr lang="ro-RO" sz="14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</a:t>
                      </a:r>
                      <a:endParaRPr lang="ro-RO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984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</a:t>
                      </a:r>
                      <a:endParaRPr lang="ro-RO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100 000 – 200 000</a:t>
                      </a:r>
                      <a:endParaRPr lang="ro-R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Минимальное 3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012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o-RO" sz="14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запроса ценовых оферт</a:t>
                      </a:r>
                      <a:r>
                        <a:rPr lang="ro-RO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публикацией</a:t>
                      </a: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Товары</a:t>
                      </a:r>
                      <a:r>
                        <a:rPr lang="ro-RO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услуги</a:t>
                      </a:r>
                      <a:endParaRPr lang="ro-RO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150 000 – 400 000</a:t>
                      </a:r>
                      <a:endParaRPr lang="ro-R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Минимальное</a:t>
                      </a:r>
                      <a:r>
                        <a:rPr lang="ro-RO" sz="14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</a:t>
                      </a:r>
                      <a:endParaRPr lang="ro-RO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984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</a:t>
                      </a:r>
                      <a:endParaRPr lang="ro-RO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00 000 – 1 500 000</a:t>
                      </a:r>
                      <a:endParaRPr lang="ro-R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Минимальное 3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012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o-RO" sz="14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Открытые торги</a:t>
                      </a: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Товары</a:t>
                      </a:r>
                      <a:r>
                        <a:rPr lang="ro-RO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услуги</a:t>
                      </a:r>
                      <a:endParaRPr lang="ro-RO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 mult de 400 000</a:t>
                      </a:r>
                      <a:endParaRPr lang="ro-R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Минимальное</a:t>
                      </a:r>
                      <a:r>
                        <a:rPr lang="ro-RO" sz="14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</a:t>
                      </a:r>
                      <a:endParaRPr lang="ro-RO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7448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</a:t>
                      </a:r>
                      <a:endParaRPr lang="ro-RO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 mult de 1 500 000</a:t>
                      </a:r>
                      <a:endParaRPr lang="ro-R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o-RO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o-R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Минимальное 3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93" marR="66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27547" y="6273224"/>
            <a:ext cx="3807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Notă! Lei fără </a:t>
            </a:r>
            <a:r>
              <a:rPr lang="ro-RO" sz="14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T.V.A.</a:t>
            </a:r>
            <a:endParaRPr lang="ro-RO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33870" cy="12497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52694" y="93019"/>
            <a:ext cx="719390" cy="7193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58112" y="370129"/>
            <a:ext cx="2225233" cy="5547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21614" y="65302"/>
            <a:ext cx="859611" cy="85961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43374" y="31772"/>
            <a:ext cx="835224" cy="83522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087" y="-896261"/>
            <a:ext cx="9407512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INSTITUTUL DE FORMARE CONTINUĂ ÎN DOMENIUL ALIMENTĂRII CU APĂ ŞI CANALIZĂRII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 MEMBRII ASOCIAȚIEI „MOLDOVA APĂ-CANAL”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</p:txBody>
      </p:sp>
    </p:spTree>
    <p:extLst>
      <p:ext uri="{BB962C8B-B14F-4D97-AF65-F5344CB8AC3E}">
        <p14:creationId xmlns:p14="http://schemas.microsoft.com/office/powerpoint/2010/main" val="1742060928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986017"/>
            <a:ext cx="8995260" cy="4594984"/>
          </a:xfrm>
        </p:spPr>
        <p:txBody>
          <a:bodyPr/>
          <a:lstStyle/>
          <a:p>
            <a:pPr indent="432000"/>
            <a:r>
              <a:rPr lang="ro-RO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Закупающий орган применяет пропорциональные критерии квалификации и отбора, соотносимые с предметом договора, лишь в части: </a:t>
            </a:r>
            <a:b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a) личной ситуации оферента или кандидата; </a:t>
            </a:r>
            <a:b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b) способности осуществлять профессиональную деятельность; </a:t>
            </a:r>
            <a:b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c) экономического и финансового положения; </a:t>
            </a:r>
            <a:b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d) технических и/или профессиональных возможностей; </a:t>
            </a:r>
            <a:b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e) стандартов обеспечения качества; </a:t>
            </a:r>
            <a:b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f) стандартов защиты окружающей среды.</a:t>
            </a:r>
            <a:r>
              <a:rPr lang="ro-RO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br>
              <a:rPr lang="ro-RO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ro-RO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8741" y="1493574"/>
            <a:ext cx="8839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квалификации и отбора </a:t>
            </a:r>
            <a:endParaRPr lang="ro-RO" sz="2400" dirty="0"/>
          </a:p>
        </p:txBody>
      </p:sp>
    </p:spTree>
    <p:extLst>
      <p:ext uri="{BB962C8B-B14F-4D97-AF65-F5344CB8AC3E}">
        <p14:creationId xmlns:p14="http://schemas.microsoft.com/office/powerpoint/2010/main" val="19850945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6883" y="1304255"/>
            <a:ext cx="2632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o-RO" b="0" dirty="0"/>
          </a:p>
          <a:p>
            <a:r>
              <a:rPr lang="ro-RO" dirty="0" smtClean="0"/>
              <a:t> </a:t>
            </a:r>
            <a:endParaRPr lang="ro-RO" dirty="0"/>
          </a:p>
        </p:txBody>
      </p:sp>
      <p:sp>
        <p:nvSpPr>
          <p:cNvPr id="6" name="TextBox 5"/>
          <p:cNvSpPr txBox="1"/>
          <p:nvPr/>
        </p:nvSpPr>
        <p:spPr>
          <a:xfrm>
            <a:off x="187277" y="1817941"/>
            <a:ext cx="8776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Личной </a:t>
            </a:r>
            <a:r>
              <a:rPr lang="ru-RU" sz="2800" dirty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 оферента или кандидата</a:t>
            </a:r>
            <a:endParaRPr lang="ro-RO" sz="2400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6883" y="2765810"/>
            <a:ext cx="877720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24000" algn="just"/>
            <a:r>
              <a:rPr lang="ru-RU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Закупающий орган обязан принять в качестве достаточного и соответствующего для доказательства того, что оферент/кандидат не находится в одной из ситуаций, </a:t>
            </a:r>
            <a:r>
              <a:rPr lang="ru-RU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предусмотренных</a:t>
            </a:r>
            <a:r>
              <a:rPr lang="en-US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любой документ, считающийся доказательным с данной точки зрения в стране происхождения или стране регистрации оферента/кандидата, такой как сертификаты, справки об отсутствии судимости и другие эквивалентные документы, выданные компетентными органами соответствующей страны</a:t>
            </a:r>
            <a:r>
              <a:rPr lang="ru-RU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24000" algn="just"/>
            <a:endParaRPr lang="ro-R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3863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83200"/>
            <a:ext cx="9144000" cy="617928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РАБОЧЕЙ ГРУППЫ </a:t>
            </a:r>
            <a:endParaRPr lang="ro-RO" sz="2800" b="1" dirty="0">
              <a:solidFill>
                <a:schemeClr val="accent6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7422" y="2101128"/>
            <a:ext cx="8966578" cy="3816000"/>
          </a:xfrm>
        </p:spPr>
        <p:txBody>
          <a:bodyPr/>
          <a:lstStyle/>
          <a:p>
            <a:pPr indent="432000" algn="just">
              <a:spcBef>
                <a:spcPts val="0"/>
              </a:spcBef>
              <a:spcAft>
                <a:spcPts val="0"/>
              </a:spcAft>
              <a:buClrTx/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группа представляет собой группу специалистов в рамках закупающего органа, который организует и осуществляет процедуру государственных закупок для удовлетворения нужд закупающего органа или объединения таких органов.</a:t>
            </a:r>
            <a:r>
              <a:rPr lang="ro-RO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32000" algn="just">
              <a:spcBef>
                <a:spcPts val="0"/>
              </a:spcBef>
              <a:spcAft>
                <a:spcPts val="0"/>
              </a:spcAft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группа создается специальным решением (приказом) или распоряжением в составе не менее 5 человек, в веско обоснованных случаях в составе не менее 3 человек, включая     руководителя рабочей группы – лицо, имеющее право первой подписи в соответствующем учреждении, или лицо, уполно­моченное данным учреждением и секретарем рабочей группы. Закупающий орган может создать несколько рабочих групп по закупкам в зависимости от области, в которой осуществляется закупка.</a:t>
            </a:r>
            <a:endParaRPr lang="en-US" sz="1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32000" algn="just">
              <a:spcBef>
                <a:spcPts val="0"/>
              </a:spcBef>
              <a:spcAft>
                <a:spcPts val="0"/>
              </a:spcAft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Закупающий орган в специальном решении (приказе) или распоряжении о создании рабочей группы/рабочих групп четко устанавливает обязанности каждой рабочей группы (если созданы две или более) и функции каждого члена группы в отдельности, необходимые для выполнения в рамках процедур государственных закупок.</a:t>
            </a:r>
            <a:endParaRPr lang="en-US" sz="1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33870" cy="12497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70442" y="99937"/>
            <a:ext cx="719390" cy="7193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12551" y="139028"/>
            <a:ext cx="2225233" cy="5547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60504" y="77078"/>
            <a:ext cx="859611" cy="85961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99434" y="66222"/>
            <a:ext cx="835224" cy="83522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0" y="832839"/>
            <a:ext cx="901930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INSTITUTUL DE FORMARE CONTINUĂ ÎN DOMENIUL ALIMENTĂRII CU APĂ ŞI CANALIZĂRII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 MEMBRII ASOCIAȚIEI „MOLDOVA APĂ-CANAL”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017028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6883" y="1304255"/>
            <a:ext cx="2632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o-RO" b="0" dirty="0"/>
          </a:p>
          <a:p>
            <a:r>
              <a:rPr lang="ro-RO" dirty="0" smtClean="0"/>
              <a:t> </a:t>
            </a:r>
            <a:endParaRPr lang="ro-RO" dirty="0"/>
          </a:p>
        </p:txBody>
      </p:sp>
      <p:sp>
        <p:nvSpPr>
          <p:cNvPr id="6" name="TextBox 5"/>
          <p:cNvSpPr txBox="1"/>
          <p:nvPr/>
        </p:nvSpPr>
        <p:spPr>
          <a:xfrm>
            <a:off x="187277" y="1817941"/>
            <a:ext cx="8776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Личной </a:t>
            </a:r>
            <a:r>
              <a:rPr lang="ru-RU" sz="2800" dirty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 оферента или кандидата</a:t>
            </a:r>
            <a:endParaRPr lang="ro-RO" sz="2400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6883" y="2287955"/>
            <a:ext cx="8777206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 algn="just">
              <a:buFont typeface="Wingdings" panose="05000000000000000000" pitchFamily="2" charset="2"/>
              <a:buChar char="Ø"/>
            </a:pPr>
            <a:r>
              <a:rPr lang="ru-RU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находится в процессе несостоятельности на основе судебного решения; </a:t>
            </a:r>
          </a:p>
          <a:p>
            <a:pPr indent="-342900" algn="just">
              <a:buFont typeface="Wingdings" panose="05000000000000000000" pitchFamily="2" charset="2"/>
              <a:buChar char="Ø"/>
            </a:pPr>
            <a:r>
              <a:rPr lang="ru-RU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 обязательств по уплате налогов, сборов и взносов социального страхования согласно положениям действующего законодательства Республики Молдова или страны его регистрации</a:t>
            </a:r>
            <a:r>
              <a:rPr lang="ru-RU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42900" algn="just">
              <a:buFont typeface="Wingdings" panose="05000000000000000000" pitchFamily="2" charset="2"/>
              <a:buChar char="Ø"/>
            </a:pPr>
            <a:r>
              <a:rPr lang="ru-RU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осужден в течение последних трех лет окончательным решением судебной инстанции за нарушение профессиональной этики или за совершение профессиональной ошибки; </a:t>
            </a:r>
          </a:p>
          <a:p>
            <a:pPr indent="-342900" algn="just">
              <a:buFont typeface="Wingdings" panose="05000000000000000000" pitchFamily="2" charset="2"/>
              <a:buChar char="Ø"/>
            </a:pPr>
            <a:r>
              <a:rPr lang="ru-RU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представил </a:t>
            </a:r>
            <a:r>
              <a:rPr lang="ru-RU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ложную информацию или не представил информацию, затребованную закупающим органом в доказательство соответствия критериям квалификации </a:t>
            </a:r>
            <a:r>
              <a:rPr lang="ru-RU" sz="21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отбора;</a:t>
            </a:r>
          </a:p>
          <a:p>
            <a:pPr indent="-342900" algn="just">
              <a:buFont typeface="Wingdings" panose="05000000000000000000" pitchFamily="2" charset="2"/>
              <a:buChar char="Ø"/>
            </a:pPr>
            <a:r>
              <a:rPr lang="ru-RU" sz="21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 </a:t>
            </a:r>
            <a:r>
              <a:rPr lang="ru-RU" sz="21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Запретный список экономических операторов.</a:t>
            </a:r>
            <a:endParaRPr lang="ro-RO" sz="21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1621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6883" y="1304255"/>
            <a:ext cx="2632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o-RO" b="0" dirty="0"/>
          </a:p>
          <a:p>
            <a:r>
              <a:rPr lang="ro-RO" dirty="0" smtClean="0"/>
              <a:t> </a:t>
            </a:r>
            <a:endParaRPr lang="ro-RO" dirty="0"/>
          </a:p>
        </p:txBody>
      </p:sp>
      <p:sp>
        <p:nvSpPr>
          <p:cNvPr id="6" name="TextBox 5"/>
          <p:cNvSpPr txBox="1"/>
          <p:nvPr/>
        </p:nvSpPr>
        <p:spPr>
          <a:xfrm>
            <a:off x="186883" y="1429285"/>
            <a:ext cx="904002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осуществлять </a:t>
            </a:r>
          </a:p>
          <a:p>
            <a:pPr algn="ctr"/>
            <a:r>
              <a:rPr lang="ru-RU" sz="2600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профессиональную деятельность </a:t>
            </a:r>
            <a:endParaRPr lang="ro-RO" sz="2600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6883" y="2287955"/>
            <a:ext cx="87772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 algn="just">
              <a:buFont typeface="Wingdings" panose="05000000000000000000" pitchFamily="2" charset="2"/>
              <a:buChar char="Ø"/>
            </a:pPr>
            <a:r>
              <a:rPr lang="ru-RU" sz="21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Закупающий орган вправе потребовать от любого экономического оператора представления доказательных документов, подтверждающих форму его регистрации в качестве физического или юридического лица и, по необходимости, его аттестации или принадлежности с профессиональной точки зрения в соответствии с положениями страны регистрации оферента/кандидата.</a:t>
            </a:r>
            <a:endParaRPr lang="ro-RO" sz="21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1564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6883" y="1304255"/>
            <a:ext cx="2632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o-RO" b="0" dirty="0"/>
          </a:p>
          <a:p>
            <a:r>
              <a:rPr lang="ro-RO" dirty="0" smtClean="0"/>
              <a:t> </a:t>
            </a:r>
            <a:endParaRPr lang="ro-RO" dirty="0"/>
          </a:p>
        </p:txBody>
      </p:sp>
      <p:sp>
        <p:nvSpPr>
          <p:cNvPr id="6" name="TextBox 5"/>
          <p:cNvSpPr txBox="1"/>
          <p:nvPr/>
        </p:nvSpPr>
        <p:spPr>
          <a:xfrm>
            <a:off x="183397" y="1470363"/>
            <a:ext cx="9040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Экономическое и финансовое положение</a:t>
            </a:r>
            <a:endParaRPr lang="ro-RO" sz="2800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3397" y="1849377"/>
            <a:ext cx="8777206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 algn="just">
              <a:buFont typeface="Wingdings" panose="05000000000000000000" pitchFamily="2" charset="2"/>
              <a:buChar char="Ø"/>
            </a:pPr>
            <a:r>
              <a:rPr lang="ru-RU" sz="21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Подтверждение экономического и финансового положения экономического оператора осуществляется посредством представления одного или нескольких соответствующих документов, таких </a:t>
            </a:r>
            <a:r>
              <a:rPr lang="ru-RU" sz="21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как:</a:t>
            </a:r>
            <a:endParaRPr lang="en-US" sz="21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42900" algn="just">
              <a:buFont typeface="Wingdings" panose="05000000000000000000" pitchFamily="2" charset="2"/>
              <a:buChar char="Ø"/>
            </a:pPr>
            <a:r>
              <a:rPr lang="ru-RU" sz="21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1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соответствующие банковские декларации или, по необходимости, доказательства страхования профессионального риска; </a:t>
            </a:r>
          </a:p>
          <a:p>
            <a:pPr algn="just"/>
            <a:r>
              <a:rPr lang="ru-RU" sz="21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21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финансовые отчеты либо, в случае если опубликование данных отчетов предусмотрено законодательством страны регистрации оферента/кандидата, выписки из финансовых отчетов; </a:t>
            </a:r>
            <a:r>
              <a:rPr lang="ru-RU" sz="21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en-US" sz="21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1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декларации об общем обороте или, по необходимости, обороте в области деятельности, относящейся к предмету договора, в предыдущий период, охватывающий деятельность на протяжении последних не более чем пяти лет, в той мере, в какой соответствующая информация доступна. В последнем случае закупающий орган обязан принимать во внимание дату учреждения экономического оператора или начала его коммерческой деятельности. </a:t>
            </a:r>
          </a:p>
        </p:txBody>
      </p:sp>
    </p:spTree>
    <p:extLst>
      <p:ext uri="{BB962C8B-B14F-4D97-AF65-F5344CB8AC3E}">
        <p14:creationId xmlns:p14="http://schemas.microsoft.com/office/powerpoint/2010/main" val="960824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6883" y="1304255"/>
            <a:ext cx="2632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o-RO" b="0" dirty="0"/>
          </a:p>
          <a:p>
            <a:r>
              <a:rPr lang="ro-RO" dirty="0" smtClean="0"/>
              <a:t> </a:t>
            </a:r>
            <a:endParaRPr lang="ro-RO" dirty="0"/>
          </a:p>
        </p:txBody>
      </p:sp>
      <p:sp>
        <p:nvSpPr>
          <p:cNvPr id="6" name="TextBox 5"/>
          <p:cNvSpPr txBox="1"/>
          <p:nvPr/>
        </p:nvSpPr>
        <p:spPr>
          <a:xfrm>
            <a:off x="186883" y="1602312"/>
            <a:ext cx="9040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Экономическое и финансовое положение</a:t>
            </a:r>
            <a:endParaRPr lang="ro-RO" sz="2800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6883" y="2287955"/>
            <a:ext cx="8777206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 algn="just">
              <a:buFont typeface="Wingdings" panose="05000000000000000000" pitchFamily="2" charset="2"/>
              <a:buChar char="Ø"/>
            </a:pPr>
            <a:r>
              <a:rPr lang="ru-RU" sz="21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если по объективным причинам, подтвержденным надлежащим образом, экономический оператор не имеет возможности представить </a:t>
            </a:r>
            <a:r>
              <a:rPr lang="ru-RU" sz="21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истребуемые</a:t>
            </a:r>
            <a:r>
              <a:rPr lang="ru-RU" sz="21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закупающим органом документы, он вправе продемонстрировать свое экономическое и финансовое положение представлением других документов, которые могут быть признаны закупающим органом доказательными в той мере, в какой они достоверно отражают экономическое и финансовое положение оферента/кандидата.</a:t>
            </a:r>
          </a:p>
          <a:p>
            <a:pPr indent="-342900" algn="just">
              <a:buFont typeface="Wingdings" panose="05000000000000000000" pitchFamily="2" charset="2"/>
              <a:buChar char="Ø"/>
            </a:pPr>
            <a:r>
              <a:rPr lang="ru-RU" sz="21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1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если закупающий орган требует доказательства экономического и финансового положения, он обязан указать в документации по присуждению и информацию, которую экономические операторы обязаны для этого представить</a:t>
            </a:r>
          </a:p>
        </p:txBody>
      </p:sp>
    </p:spTree>
    <p:extLst>
      <p:ext uri="{BB962C8B-B14F-4D97-AF65-F5344CB8AC3E}">
        <p14:creationId xmlns:p14="http://schemas.microsoft.com/office/powerpoint/2010/main" val="15867122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25496" y="1090495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6883" y="1304255"/>
            <a:ext cx="2632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o-RO" b="0" dirty="0"/>
          </a:p>
          <a:p>
            <a:r>
              <a:rPr lang="ro-RO" dirty="0" smtClean="0"/>
              <a:t> </a:t>
            </a:r>
            <a:endParaRPr lang="ro-RO" dirty="0"/>
          </a:p>
        </p:txBody>
      </p:sp>
      <p:sp>
        <p:nvSpPr>
          <p:cNvPr id="6" name="TextBox 5"/>
          <p:cNvSpPr txBox="1"/>
          <p:nvPr/>
        </p:nvSpPr>
        <p:spPr>
          <a:xfrm>
            <a:off x="186883" y="1470410"/>
            <a:ext cx="9040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</a:t>
            </a:r>
            <a:r>
              <a:rPr lang="ru-RU" sz="2800" dirty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и/или </a:t>
            </a:r>
            <a:r>
              <a:rPr lang="ru-RU" sz="2800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профессиональные</a:t>
            </a:r>
            <a:r>
              <a:rPr lang="en-US" sz="2800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</a:t>
            </a:r>
            <a:endParaRPr lang="ro-RO" sz="2800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6883" y="2073696"/>
            <a:ext cx="884120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применения процедуры для присуждения договора о государственных закупках товаров в целях проверки технических и/или профессиональных возможностей оферентов/кандидатов закупающий орган вправе затребовать от них, с учетом специфики, количества и сложности продукции, подлежащей поставке, и лишь в той мере, в какой данная информация является необходимой для исполнения договора, следующее: </a:t>
            </a:r>
            <a:endParaRPr lang="en-US" sz="1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457200" algn="just">
              <a:buFont typeface="+mj-lt"/>
              <a:buAutoNum type="arabicPeriod"/>
            </a:pP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основных поставок одноименной продукции, выполненных в последние три года, с указанием стоимости, срока поставок, бенефициаров, вне зависимости от того, являются они закупающими органами или частными клиентами. Поставки продукции должны подтверждаться представлением определенных сертификатов/документов, выданных или подписанных бенефициаром – органом или частным клиентом. В случае если бенефициаром является частный клиент и по объективным причинам у экономического оператора нет возможности получить сертификат/подтверждение, доказательство поставок продукции осуществляется посредством декларации экономического оператора; </a:t>
            </a:r>
            <a:endParaRPr lang="ro-RO" sz="1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1924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25496" y="1090495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6883" y="1304255"/>
            <a:ext cx="2632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o-RO" b="0" dirty="0"/>
          </a:p>
          <a:p>
            <a:r>
              <a:rPr lang="ro-RO" dirty="0" smtClean="0"/>
              <a:t> </a:t>
            </a:r>
            <a:endParaRPr lang="ro-RO" dirty="0"/>
          </a:p>
        </p:txBody>
      </p:sp>
      <p:sp>
        <p:nvSpPr>
          <p:cNvPr id="6" name="TextBox 5"/>
          <p:cNvSpPr txBox="1"/>
          <p:nvPr/>
        </p:nvSpPr>
        <p:spPr>
          <a:xfrm>
            <a:off x="186883" y="1470410"/>
            <a:ext cx="9040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</a:t>
            </a:r>
            <a:r>
              <a:rPr lang="ru-RU" sz="2800" dirty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и/или </a:t>
            </a:r>
            <a:r>
              <a:rPr lang="ru-RU" sz="2800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профессиональные</a:t>
            </a:r>
            <a:r>
              <a:rPr lang="en-US" sz="2800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</a:t>
            </a:r>
            <a:endParaRPr lang="ro-RO" sz="2800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6883" y="2073696"/>
            <a:ext cx="884120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 algn="just">
              <a:buAutoNum type="arabicPeriod" startAt="2"/>
            </a:pPr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декларацию 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относительно технического оборудования и мер, предпринятых в целях обеспечения качества, а также, по необходимости, относительно наличия ресурсов для обучения и исследований; </a:t>
            </a:r>
            <a:endParaRPr lang="en-US" sz="20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457200" algn="just">
              <a:buAutoNum type="arabicPeriod" startAt="2"/>
            </a:pPr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относительно специализированного технического персонала/органа, которым располагает либо обязательством участия которого заручился оферент/кандидат, в частности в целях обеспечения контроля качества; </a:t>
            </a:r>
            <a:endParaRPr lang="en-US" sz="20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457200" algn="just">
              <a:buAutoNum type="arabicPeriod" startAt="2"/>
            </a:pPr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сертификаты 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другие документы, выданные уполномоченными органами, подтверждающие соответствие продукции, четко определенное путем ссылки на соответствующие спецификации или стандарты; </a:t>
            </a:r>
            <a:endParaRPr lang="en-US" sz="20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457200" algn="just">
              <a:buAutoNum type="arabicPeriod" startAt="2"/>
            </a:pPr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образцы 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той мере, в какой необходимость их представления оправдана), описания и/или фотографии, достоверность которых может быть доказана в случае, если этого потребует закупающий орган. </a:t>
            </a:r>
            <a:endParaRPr lang="ro-RO" sz="20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2276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25496" y="1090495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6883" y="1304255"/>
            <a:ext cx="2632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o-RO" b="0" dirty="0"/>
          </a:p>
          <a:p>
            <a:r>
              <a:rPr lang="ro-RO" dirty="0" smtClean="0"/>
              <a:t> </a:t>
            </a:r>
            <a:endParaRPr lang="ro-RO" dirty="0"/>
          </a:p>
        </p:txBody>
      </p:sp>
      <p:sp>
        <p:nvSpPr>
          <p:cNvPr id="6" name="TextBox 5"/>
          <p:cNvSpPr txBox="1"/>
          <p:nvPr/>
        </p:nvSpPr>
        <p:spPr>
          <a:xfrm>
            <a:off x="186883" y="1470410"/>
            <a:ext cx="9040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Стандарты обеспечения качества</a:t>
            </a:r>
            <a:endParaRPr lang="ro-RO" sz="2800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6883" y="2073696"/>
            <a:ext cx="8841207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 algn="just">
              <a:buFont typeface="Wingdings" panose="05000000000000000000" pitchFamily="2" charset="2"/>
              <a:buChar char="ü"/>
            </a:pPr>
            <a:r>
              <a:rPr lang="ru-RU" sz="19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истребования представления сертификатов, выданных независимыми организациями, подтверждающих соблюдение экономическим оператором определенных стандартов по обеспечению качества, закупающий орган должен сравнить их с системами обеспечения качества, основанными на сериях соответствующих европейских стандартов, сертифицированных организациями, соответствующими сериям европейских стандартов по сертификации, или с подходящими международными стандартами, изданными аккредитованными органами.</a:t>
            </a:r>
          </a:p>
          <a:p>
            <a:pPr indent="-342900" algn="just">
              <a:buFont typeface="Wingdings" panose="05000000000000000000" pitchFamily="2" charset="2"/>
              <a:buChar char="ü"/>
            </a:pPr>
            <a:r>
              <a:rPr lang="ru-RU" sz="19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9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принципом взаимного признания закупающий орган обязан признать равноценные сертификаты, выданные организациями, зарегистрированными в государствах – членах Европейского Союза. В случае если экономический оператор не располагает сертификатом качества в форме, затребованной закупающим органом, последний обязан принять любые другие сертификаты, представленные соответствующим экономическим оператором, в той мере, в какой они подтверждают обеспечение соответствующего уровня качества.</a:t>
            </a:r>
            <a:endParaRPr lang="ro-RO" sz="1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9572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25496" y="1090495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6883" y="1304255"/>
            <a:ext cx="2632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o-RO" b="0" dirty="0"/>
          </a:p>
          <a:p>
            <a:r>
              <a:rPr lang="ro-RO" dirty="0" smtClean="0"/>
              <a:t> </a:t>
            </a:r>
            <a:endParaRPr lang="ro-RO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611819"/>
            <a:ext cx="9040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Стандарты защиты окружающей среды </a:t>
            </a:r>
            <a:endParaRPr lang="ro-RO" sz="2800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6883" y="2073696"/>
            <a:ext cx="884120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2900" algn="just">
              <a:buFont typeface="Wingdings" panose="05000000000000000000" pitchFamily="2" charset="2"/>
              <a:buChar char="ü"/>
            </a:pP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истребования представления сертификатов, выданных независимыми организациями, подтверждающих соблюдение экономическим оператором определенных стандартов по защите окружающей среды, закупающий орган должен сравнить </a:t>
            </a: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их:</a:t>
            </a:r>
            <a:endParaRPr lang="en-US" sz="1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lphaLcParenR"/>
            </a:pP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либо </a:t>
            </a: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Европейской системой экологического менеджмента и аудита (EMAS); </a:t>
            </a:r>
            <a:endParaRPr lang="en-US" sz="1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либо со стандартами экологического менеджмента, основанными на сериях европейских или международных стандартов в данной области, сертифицированных организациями, соответствующими законодательству Европейского Союза либо европейским или международным стандартам по сертификации.</a:t>
            </a:r>
          </a:p>
          <a:p>
            <a:pPr indent="-342900" algn="just">
              <a:buFont typeface="Wingdings" panose="05000000000000000000" pitchFamily="2" charset="2"/>
              <a:buChar char="ü"/>
            </a:pPr>
            <a:r>
              <a:rPr lang="ru-RU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принципом взаимного признания закупающий орган обязан признать равноценные сертификаты, выданные организациями, зарегистрированными в государствах – членах Европейского Союза. В случае если экономический оператор не располагает экологическим сертификатом в форме, затребованной закупающим органом, последний обязан принять любые другие сертификаты, представленные соответствующим экономическим оператором, в той мере, в какой они подтверждают обеспечение соответствующего уровня защиты окружающей среды.</a:t>
            </a:r>
            <a:endParaRPr lang="ro-RO" sz="1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9463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83200"/>
            <a:ext cx="9144000" cy="61792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</a:t>
            </a:r>
            <a:r>
              <a:rPr lang="ru-RU" b="1" dirty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присуждения </a:t>
            </a:r>
            <a:r>
              <a:rPr lang="ru-RU" b="1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договора</a:t>
            </a:r>
            <a:r>
              <a:rPr lang="en-US" b="1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b="1" dirty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 закупках </a:t>
            </a:r>
            <a:endParaRPr lang="ro-RO" b="1" dirty="0">
              <a:solidFill>
                <a:schemeClr val="accent6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9825429"/>
              </p:ext>
            </p:extLst>
          </p:nvPr>
        </p:nvGraphicFramePr>
        <p:xfrm>
          <a:off x="238739" y="2747153"/>
          <a:ext cx="8666520" cy="4162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199194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o-RO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ущерба для законодательных или административных положений, относящихся к оплате определенных услуг, критерием присуждения договора о государственных закупках может быть лишь: </a:t>
            </a:r>
            <a:endParaRPr lang="ro-RO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119279" y="707260"/>
            <a:ext cx="9382557" cy="13412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8603"/>
            <a:ext cx="1633870" cy="125588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633870" y="149742"/>
            <a:ext cx="719390" cy="7193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626283" y="149742"/>
            <a:ext cx="2225233" cy="55478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174632" y="79631"/>
            <a:ext cx="859611" cy="85961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551788" y="104018"/>
            <a:ext cx="835224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59057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83200"/>
            <a:ext cx="9144000" cy="61792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</a:t>
            </a:r>
            <a:r>
              <a:rPr lang="ru-RU" b="1" dirty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присуждения </a:t>
            </a:r>
            <a:r>
              <a:rPr lang="ru-RU" b="1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договора</a:t>
            </a:r>
            <a:r>
              <a:rPr lang="en-US" b="1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b="1" dirty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 закупках </a:t>
            </a:r>
            <a:endParaRPr lang="ro-RO" b="1" dirty="0">
              <a:solidFill>
                <a:schemeClr val="accent6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1991946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o-RO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o-RO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38557" y="865849"/>
            <a:ext cx="9382557" cy="13412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603"/>
            <a:ext cx="1633870" cy="125588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33870" y="149742"/>
            <a:ext cx="719390" cy="7193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26283" y="149742"/>
            <a:ext cx="2225233" cy="55478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74632" y="79631"/>
            <a:ext cx="859611" cy="85961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51788" y="104018"/>
            <a:ext cx="835224" cy="83522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80304" y="1963145"/>
            <a:ext cx="88477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Либо </a:t>
            </a:r>
            <a:r>
              <a:rPr lang="ru-RU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выгодная с технико-экономической точки зрения оферта</a:t>
            </a:r>
            <a:endParaRPr lang="ro-R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2009936564"/>
              </p:ext>
            </p:extLst>
          </p:nvPr>
        </p:nvGraphicFramePr>
        <p:xfrm>
          <a:off x="1556197" y="241713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40821868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96757"/>
            <a:ext cx="9144000" cy="617928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РАБОЧЕЙ ГРУППЫ </a:t>
            </a:r>
            <a:endParaRPr lang="ro-RO" sz="2800" b="1" dirty="0">
              <a:solidFill>
                <a:schemeClr val="accent6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3385590"/>
              </p:ext>
            </p:extLst>
          </p:nvPr>
        </p:nvGraphicFramePr>
        <p:xfrm>
          <a:off x="95534" y="2187828"/>
          <a:ext cx="9048465" cy="4240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633870" cy="12497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14860" y="225476"/>
            <a:ext cx="719390" cy="7193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607329" y="225476"/>
            <a:ext cx="2225233" cy="55478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105641" y="0"/>
            <a:ext cx="859611" cy="8596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606642" y="24387"/>
            <a:ext cx="835224" cy="83522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-439659" y="573892"/>
            <a:ext cx="94075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INSTITUTUL DE FORMARE CONTINUĂ ÎN DOMENIUL ALIMENTĂRII CU APĂ ŞI CANALIZĂRII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 MEMBRII ASOCIAȚIEI „MOLDOVA APĂ-CANAL”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/>
          </a:p>
        </p:txBody>
      </p:sp>
    </p:spTree>
    <p:extLst>
      <p:ext uri="{BB962C8B-B14F-4D97-AF65-F5344CB8AC3E}">
        <p14:creationId xmlns:p14="http://schemas.microsoft.com/office/powerpoint/2010/main" val="2751827070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87661"/>
            <a:ext cx="9144000" cy="61792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оферты 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надлежащего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исполнения договора</a:t>
            </a:r>
            <a:endParaRPr lang="ro-RO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graphicFrame>
        <p:nvGraphicFramePr>
          <p:cNvPr id="6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5536795"/>
              </p:ext>
            </p:extLst>
          </p:nvPr>
        </p:nvGraphicFramePr>
        <p:xfrm>
          <a:off x="170597" y="2003622"/>
          <a:ext cx="8802806" cy="45009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1403"/>
                <a:gridCol w="4401403"/>
              </a:tblGrid>
              <a:tr h="530322">
                <a:tc>
                  <a:txBody>
                    <a:bodyPr/>
                    <a:lstStyle/>
                    <a:p>
                      <a:pPr algn="ctr">
                        <a:buFont typeface="Wingdings" pitchFamily="2" charset="2"/>
                        <a:buNone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оферты </a:t>
                      </a:r>
                      <a:endParaRPr lang="ro-RO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</a:t>
                      </a:r>
                      <a:r>
                        <a:rPr lang="en-US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надлежащего исполнения договора</a:t>
                      </a:r>
                      <a:endParaRPr lang="ro-RO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860901">
                <a:tc>
                  <a:txBody>
                    <a:bodyPr/>
                    <a:lstStyle/>
                    <a:p>
                      <a:pPr algn="l">
                        <a:buFont typeface="Wingdings" pitchFamily="2" charset="2"/>
                        <a:buChar char="Ø"/>
                      </a:pPr>
                      <a:r>
                        <a:rPr lang="ro-RO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o-RO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2 %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тоимости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оферты, без налога на добавленную стоимость</a:t>
                      </a:r>
                      <a:r>
                        <a:rPr lang="ro-RO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buFont typeface="Wingdings" pitchFamily="2" charset="2"/>
                        <a:buChar char="Ø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Возвращается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algn="l">
                        <a:buFont typeface="Wingdings" pitchFamily="2" charset="2"/>
                        <a:buNone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1.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истечение срока действия обеспечения оферты;</a:t>
                      </a:r>
                      <a:endParaRPr lang="en-US" sz="18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buFont typeface="Wingdings" pitchFamily="2" charset="2"/>
                        <a:buNone/>
                      </a:pP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заключение договора о государственных закупках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algn="l">
                        <a:buFont typeface="Wingdings" pitchFamily="2" charset="2"/>
                        <a:buNone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приостановление процедуры торгов без заключения договора о государственных закупках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algn="l">
                        <a:buFont typeface="Wingdings" pitchFamily="2" charset="2"/>
                        <a:buNone/>
                      </a:pP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отзыв оферты до истечения срока подачи оферт</a:t>
                      </a:r>
                      <a:endParaRPr lang="ro-RO" sz="1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o-RO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 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сметной стоимости договора о государственных закупках</a:t>
                      </a:r>
                      <a:r>
                        <a:rPr lang="ro-RO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закупке товаров, работ и услуг закупающий орган должен потребовать от оферента при заключении договора предоставления обеспечения его надлежащего исполнения. </a:t>
                      </a:r>
                      <a:endParaRPr lang="en-US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надлежащего исполнения возвращается закупающим органом в момент полного исполнения договора о государственных закупках. </a:t>
                      </a:r>
                      <a:endParaRPr lang="ro-RO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128" y="0"/>
            <a:ext cx="1633870" cy="12558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12005" y="128678"/>
            <a:ext cx="719390" cy="7193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42410" y="128678"/>
            <a:ext cx="2225233" cy="5547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16367" y="128678"/>
            <a:ext cx="859611" cy="8596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00161" y="128678"/>
            <a:ext cx="835224" cy="83522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-421026"/>
            <a:ext cx="9377054" cy="1615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lang="ro-RO" altLang="ro-RO" sz="900" b="0" dirty="0">
              <a:solidFill>
                <a:schemeClr val="tx1"/>
              </a:solidFill>
            </a:endParaRPr>
          </a:p>
          <a:p>
            <a:pPr lvl="0" algn="ctr"/>
            <a:r>
              <a:rPr lang="ro-RO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lang="ro-RO" altLang="ro-RO" sz="900" b="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</p:txBody>
      </p:sp>
    </p:spTree>
    <p:extLst>
      <p:ext uri="{BB962C8B-B14F-4D97-AF65-F5344CB8AC3E}">
        <p14:creationId xmlns:p14="http://schemas.microsoft.com/office/powerpoint/2010/main" val="4221696372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155" y="1360370"/>
            <a:ext cx="7776000" cy="61792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СТАНДАРТНАЯ ДОКУМЕНТАЦИЯ</a:t>
            </a:r>
            <a:endParaRPr lang="ro-RO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7720838"/>
              </p:ext>
            </p:extLst>
          </p:nvPr>
        </p:nvGraphicFramePr>
        <p:xfrm>
          <a:off x="218365" y="1828174"/>
          <a:ext cx="8761863" cy="35081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65752" y="5349894"/>
            <a:ext cx="88028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DOCUMENTAŢIA STANDARD pentru realizarea achiziţiilor publice de bunuri și </a:t>
            </a:r>
            <a:r>
              <a:rPr lang="ro-RO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servicii aprabotă prin ordinul 71 din 24.05.201</a:t>
            </a:r>
            <a:r>
              <a:rPr lang="en-US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o-RO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 Ministrului Finanțelor;</a:t>
            </a:r>
          </a:p>
          <a:p>
            <a:r>
              <a:rPr lang="ro-R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DOCUMENTAŢIA STANDARD pentru realizarea achiziţiilor publice de </a:t>
            </a:r>
            <a:r>
              <a:rPr lang="ro-RO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lucrări aprabotă </a:t>
            </a:r>
            <a:r>
              <a:rPr lang="ro-R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 ordinul </a:t>
            </a:r>
            <a:r>
              <a:rPr lang="ro-RO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 </a:t>
            </a:r>
            <a:r>
              <a:rPr lang="ro-R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 </a:t>
            </a:r>
            <a:r>
              <a:rPr lang="ro-RO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24.05.201</a:t>
            </a:r>
            <a:r>
              <a:rPr lang="en-US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o-RO" sz="1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 Ministrului Finanțelor;</a:t>
            </a:r>
          </a:p>
          <a:p>
            <a:endParaRPr lang="ro-RO" sz="1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633870" cy="12558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33870" y="107730"/>
            <a:ext cx="719390" cy="7193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617719" y="190033"/>
            <a:ext cx="2225233" cy="5547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421614" y="55292"/>
            <a:ext cx="859611" cy="85961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585861" y="55292"/>
            <a:ext cx="835224" cy="83522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30782" y="-249221"/>
            <a:ext cx="937705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lang="ro-RO" altLang="ro-RO" sz="900" b="0" dirty="0">
              <a:solidFill>
                <a:schemeClr val="tx1"/>
              </a:solidFill>
            </a:endParaRPr>
          </a:p>
          <a:p>
            <a:pPr lvl="0" algn="ctr"/>
            <a:r>
              <a:rPr lang="ro-RO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lang="ro-RO" altLang="ro-RO" sz="900" b="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</p:txBody>
      </p:sp>
    </p:spTree>
    <p:extLst>
      <p:ext uri="{BB962C8B-B14F-4D97-AF65-F5344CB8AC3E}">
        <p14:creationId xmlns:p14="http://schemas.microsoft.com/office/powerpoint/2010/main" val="354293804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Приглашении/объявлении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участие</a:t>
            </a:r>
            <a:endParaRPr lang="ro-RO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6478" y="2101128"/>
            <a:ext cx="8843749" cy="3816000"/>
          </a:xfrm>
        </p:spPr>
        <p:txBody>
          <a:bodyPr/>
          <a:lstStyle/>
          <a:p>
            <a:pPr indent="252000" algn="just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v"/>
            </a:pP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Приглашение на участие передается бесплатно одновременно всем экономическим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операторам</a:t>
            </a:r>
            <a:r>
              <a:rPr lang="it-IT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it-IT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52000" algn="just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v"/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Закупающий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 публикует предварительно приглашение к участию в Бюллетене государственных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закупок</a:t>
            </a:r>
            <a:r>
              <a:rPr lang="ro-RO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indent="252000" algn="just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v"/>
            </a:pP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Приглашение на участие может быть передано по почте, прямым вручением, по факсу, по электронной почте или комбинированным путем. Во всех случаях данный факт регистрируется</a:t>
            </a:r>
            <a:r>
              <a:rPr lang="ro-RO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52000" algn="just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v"/>
            </a:pP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относительно квалификации экономических операторов четко предусматриваются в приглашении/объявлении на участие. </a:t>
            </a:r>
          </a:p>
          <a:p>
            <a:pPr indent="252000" algn="just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v"/>
            </a:pP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Экономический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 может запросить у закупающего органа разъяснения, касающиеся приглашения/объявления на участие, не более чем за 3 календарных дня до истечения срока подачи оферт. На любой запрос такого рода закупающий орган дает ответ в течение одного календарного дня, но не позднее одного дня до истечения срока подачи оферт.</a:t>
            </a:r>
            <a:endParaRPr lang="it-IT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33870" cy="12558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33870" y="95151"/>
            <a:ext cx="719390" cy="7193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40234" y="177454"/>
            <a:ext cx="2225233" cy="5547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52441" y="95151"/>
            <a:ext cx="859611" cy="85961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48206" y="37234"/>
            <a:ext cx="835224" cy="83522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0" y="-318471"/>
            <a:ext cx="9377054" cy="1892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lang="ro-RO" altLang="ro-RO" sz="900" b="0" dirty="0">
              <a:solidFill>
                <a:schemeClr val="tx1"/>
              </a:solidFill>
            </a:endParaRPr>
          </a:p>
          <a:p>
            <a:pPr lvl="0" algn="ctr"/>
            <a:r>
              <a:rPr lang="ro-RO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lang="ro-RO" altLang="ro-RO" sz="900" b="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</p:txBody>
      </p:sp>
    </p:spTree>
    <p:extLst>
      <p:ext uri="{BB962C8B-B14F-4D97-AF65-F5344CB8AC3E}">
        <p14:creationId xmlns:p14="http://schemas.microsoft.com/office/powerpoint/2010/main" val="2602233382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Предельный срок представления оферт</a:t>
            </a:r>
            <a:endParaRPr lang="ro-RO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1885990"/>
              </p:ext>
            </p:extLst>
          </p:nvPr>
        </p:nvGraphicFramePr>
        <p:xfrm>
          <a:off x="245660" y="2101129"/>
          <a:ext cx="8693625" cy="4071525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2897875"/>
                <a:gridCol w="2897875"/>
                <a:gridCol w="2897875"/>
              </a:tblGrid>
              <a:tr h="720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33600" algn="l"/>
                        </a:tabLst>
                      </a:pPr>
                      <a:endParaRPr lang="ro-RO" sz="16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33600" algn="l"/>
                        </a:tabLst>
                      </a:pPr>
                      <a:r>
                        <a:rPr lang="ru-RU" sz="1600" dirty="0" smtClean="0">
                          <a:effectLst/>
                        </a:rPr>
                        <a:t>Виды процедур государственной закупки</a:t>
                      </a:r>
                      <a:endParaRPr lang="ro-RO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33600" algn="l"/>
                        </a:tabLst>
                      </a:pPr>
                      <a:endParaRPr lang="ro-RO" sz="16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33600" algn="l"/>
                        </a:tabLst>
                      </a:pPr>
                      <a:r>
                        <a:rPr lang="ru-RU" sz="1600" dirty="0" smtClean="0">
                          <a:effectLst/>
                        </a:rPr>
                        <a:t>предмета закупки</a:t>
                      </a:r>
                      <a:endParaRPr lang="ro-RO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33600" algn="l"/>
                        </a:tabLst>
                      </a:pPr>
                      <a:endParaRPr lang="ro-RO" sz="16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33600" algn="l"/>
                        </a:tabLst>
                      </a:pPr>
                      <a:r>
                        <a:rPr lang="ru-RU" sz="1600" dirty="0" smtClean="0">
                          <a:effectLst/>
                        </a:rPr>
                        <a:t>дней</a:t>
                      </a:r>
                      <a:endParaRPr lang="ro-RO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1739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33600" algn="l"/>
                        </a:tabLst>
                      </a:pPr>
                      <a:endParaRPr lang="ro-RO" sz="16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33600" algn="l"/>
                        </a:tabLst>
                      </a:pPr>
                      <a:r>
                        <a:rPr lang="ru-RU" sz="1600" dirty="0" smtClean="0">
                          <a:effectLst/>
                        </a:rPr>
                        <a:t> Запрос ценовых оферт</a:t>
                      </a:r>
                      <a:endParaRPr lang="ro-RO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b="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</a:t>
                      </a:r>
                      <a:r>
                        <a:rPr lang="en-US" sz="1600" b="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o-RO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33600" algn="l"/>
                        </a:tabLst>
                      </a:pPr>
                      <a:r>
                        <a:rPr lang="ro-RO" sz="1600">
                          <a:effectLst/>
                        </a:rPr>
                        <a:t>7 </a:t>
                      </a:r>
                      <a:endParaRPr lang="ro-RO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0085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33600" algn="l"/>
                        </a:tabLst>
                      </a:pPr>
                      <a:r>
                        <a:rPr lang="ru-RU" sz="1600" b="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</a:t>
                      </a:r>
                      <a:r>
                        <a:rPr lang="ro-RO" sz="1600" dirty="0" smtClean="0">
                          <a:effectLst/>
                        </a:rPr>
                        <a:t>/ </a:t>
                      </a:r>
                      <a:r>
                        <a:rPr lang="ru-RU" sz="1600" b="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</a:t>
                      </a:r>
                      <a:endParaRPr lang="ro-RO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33600" algn="l"/>
                        </a:tabLst>
                      </a:pPr>
                      <a:r>
                        <a:rPr lang="ro-RO" sz="1600">
                          <a:effectLst/>
                        </a:rPr>
                        <a:t>12</a:t>
                      </a:r>
                      <a:endParaRPr lang="ro-RO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7165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33600" algn="l"/>
                        </a:tabLst>
                      </a:pPr>
                      <a:r>
                        <a:rPr lang="ro-RO" sz="1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33600" algn="l"/>
                        </a:tabLst>
                      </a:pPr>
                      <a:endParaRPr lang="ro-RO" sz="16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33600" algn="l"/>
                        </a:tabLst>
                      </a:pPr>
                      <a:endParaRPr lang="ro-RO" sz="16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33600" algn="l"/>
                        </a:tabLst>
                      </a:pPr>
                      <a:r>
                        <a:rPr lang="ru-RU" sz="1600" dirty="0" smtClean="0">
                          <a:effectLst/>
                        </a:rPr>
                        <a:t>Открытые торги</a:t>
                      </a:r>
                      <a:endParaRPr lang="ro-RO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33600" algn="l"/>
                        </a:tabLst>
                      </a:pPr>
                      <a:r>
                        <a:rPr lang="ru-RU" sz="1600" b="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</a:t>
                      </a:r>
                      <a:r>
                        <a:rPr lang="ro-RO" sz="1600" dirty="0" smtClean="0">
                          <a:effectLst/>
                        </a:rPr>
                        <a:t>/ </a:t>
                      </a:r>
                      <a:r>
                        <a:rPr lang="ru-RU" sz="1600" b="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</a:t>
                      </a:r>
                      <a:endParaRPr lang="ro-RO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33600" algn="l"/>
                        </a:tabLst>
                      </a:pPr>
                      <a:r>
                        <a:rPr lang="ro-RO" sz="1600" dirty="0">
                          <a:effectLst/>
                        </a:rPr>
                        <a:t>20 &lt;2 300 </a:t>
                      </a:r>
                      <a:r>
                        <a:rPr lang="ro-RO" sz="1600" dirty="0" smtClean="0">
                          <a:effectLst/>
                        </a:rPr>
                        <a:t>000</a:t>
                      </a:r>
                      <a:r>
                        <a:rPr lang="ro-RO" sz="1600" baseline="0" dirty="0" smtClean="0">
                          <a:effectLst/>
                        </a:rPr>
                        <a:t> </a:t>
                      </a:r>
                      <a:r>
                        <a:rPr lang="ro-RO" sz="16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lei fără TVA</a:t>
                      </a:r>
                      <a:endParaRPr lang="ro-RO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33600" algn="l"/>
                        </a:tabLst>
                      </a:pPr>
                      <a:r>
                        <a:rPr lang="ro-RO" sz="1600" dirty="0" smtClean="0">
                          <a:effectLst/>
                        </a:rPr>
                        <a:t>35 </a:t>
                      </a:r>
                      <a:r>
                        <a:rPr lang="ro-RO" sz="1600" dirty="0">
                          <a:effectLst/>
                        </a:rPr>
                        <a:t>≥2 300 </a:t>
                      </a:r>
                      <a:r>
                        <a:rPr lang="ro-RO" sz="1600" dirty="0" smtClean="0">
                          <a:effectLst/>
                        </a:rPr>
                        <a:t>000</a:t>
                      </a:r>
                      <a:r>
                        <a:rPr lang="ro-RO" sz="1600" baseline="0" dirty="0" smtClean="0">
                          <a:effectLst/>
                        </a:rPr>
                        <a:t> </a:t>
                      </a:r>
                      <a:r>
                        <a:rPr lang="ro-RO" sz="16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lei fără TVA</a:t>
                      </a:r>
                      <a:endParaRPr lang="ro-RO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67476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33600" algn="l"/>
                        </a:tabLst>
                      </a:pPr>
                      <a:r>
                        <a:rPr lang="ru-RU" sz="1600" b="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</a:t>
                      </a:r>
                      <a:endParaRPr lang="ro-RO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33600" algn="l"/>
                        </a:tabLst>
                      </a:pPr>
                      <a:r>
                        <a:rPr lang="ro-RO" sz="1600" dirty="0">
                          <a:effectLst/>
                        </a:rPr>
                        <a:t>20 &lt; 90 000 </a:t>
                      </a:r>
                      <a:r>
                        <a:rPr lang="ro-RO" sz="1600" dirty="0" smtClean="0">
                          <a:effectLst/>
                        </a:rPr>
                        <a:t>000 </a:t>
                      </a:r>
                      <a:r>
                        <a:rPr lang="ro-RO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lei fără TVA</a:t>
                      </a:r>
                      <a:endParaRPr lang="ro-RO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133600" algn="l"/>
                        </a:tabLst>
                      </a:pPr>
                      <a:r>
                        <a:rPr lang="ro-RO" sz="1600" dirty="0" smtClean="0">
                          <a:effectLst/>
                        </a:rPr>
                        <a:t>35 </a:t>
                      </a:r>
                      <a:r>
                        <a:rPr lang="ro-RO" sz="1600" dirty="0">
                          <a:effectLst/>
                        </a:rPr>
                        <a:t>≥ 90 000 000 </a:t>
                      </a:r>
                      <a:r>
                        <a:rPr lang="ro-RO" sz="1600" dirty="0" smtClean="0">
                          <a:effectLst/>
                        </a:rPr>
                        <a:t>lei fără TVA</a:t>
                      </a:r>
                      <a:endParaRPr lang="ro-RO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33870" cy="12558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33870" y="118287"/>
            <a:ext cx="719390" cy="7193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28110" y="282893"/>
            <a:ext cx="2225233" cy="5547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21614" y="0"/>
            <a:ext cx="859611" cy="8596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52115" y="60370"/>
            <a:ext cx="835224" cy="8352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-386983" y="-387721"/>
            <a:ext cx="937705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lang="ro-RO" altLang="ro-RO" sz="900" b="0" dirty="0">
              <a:solidFill>
                <a:schemeClr val="tx1"/>
              </a:solidFill>
            </a:endParaRPr>
          </a:p>
          <a:p>
            <a:pPr lvl="0" algn="ctr"/>
            <a:r>
              <a:rPr lang="ro-RO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lang="ro-RO" altLang="ro-RO" sz="900" b="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</p:txBody>
      </p:sp>
    </p:spTree>
    <p:extLst>
      <p:ext uri="{BB962C8B-B14F-4D97-AF65-F5344CB8AC3E}">
        <p14:creationId xmlns:p14="http://schemas.microsoft.com/office/powerpoint/2010/main" val="2166201545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замена и отзыв оферт </a:t>
            </a:r>
            <a:endParaRPr lang="ro-RO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60986" y="2138722"/>
            <a:ext cx="8822028" cy="3816000"/>
          </a:xfrm>
        </p:spPr>
        <p:txBody>
          <a:bodyPr/>
          <a:lstStyle/>
          <a:p>
            <a:pPr indent="-342900" algn="just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Офертант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вправе отозвать, заменить либо изменить оферту после ее подачи только до предельного срока для подачи оферт посредством предоставления письменного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уведомления,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подписанного соответствующим образом уполномоченным представителем, включающим копию письма 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делегировании/уполномочивании.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либо соответствующее изменение оферты должно сопровождаться письменным уведомлением. В случае отзыва оферты данный отзыв должен быть произведен посредством письма, уполномоченного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офертантом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42900" algn="just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Оферты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затребованные к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возврату,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будут возвращены в момент такого требования без их вскрытия.</a:t>
            </a:r>
          </a:p>
          <a:p>
            <a:pPr indent="-342900" algn="just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 из оферт не может быть отозвана, заменена либо изменена в период между сроком вскрытия оферт и сроком истечения их действия, где наказанием за такое действие может быть удержание гарантии для оферты.</a:t>
            </a:r>
          </a:p>
          <a:p>
            <a:pPr indent="-342900" algn="just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endParaRPr lang="ro-RO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33870" cy="12558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4860" y="90976"/>
            <a:ext cx="719390" cy="7193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28111" y="209606"/>
            <a:ext cx="2225233" cy="5547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64412" y="20865"/>
            <a:ext cx="859611" cy="8596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35091" y="69386"/>
            <a:ext cx="835224" cy="8352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4817" y="-1596661"/>
            <a:ext cx="9377054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lang="ro-RO" altLang="ro-RO" sz="900" b="0" dirty="0">
              <a:solidFill>
                <a:schemeClr val="tx1"/>
              </a:solidFill>
            </a:endParaRPr>
          </a:p>
          <a:p>
            <a:pPr lvl="0" algn="ctr"/>
            <a:r>
              <a:rPr lang="ro-RO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lang="ro-RO" altLang="ro-RO" sz="900" b="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</p:txBody>
      </p:sp>
    </p:spTree>
    <p:extLst>
      <p:ext uri="{BB962C8B-B14F-4D97-AF65-F5344CB8AC3E}">
        <p14:creationId xmlns:p14="http://schemas.microsoft.com/office/powerpoint/2010/main" val="4224740912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155" y="1399905"/>
            <a:ext cx="7776000" cy="61792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Вскрытие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оферт</a:t>
            </a:r>
            <a:endParaRPr lang="ro-RO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44698" y="1971482"/>
            <a:ext cx="8809149" cy="3816000"/>
          </a:xfrm>
        </p:spPr>
        <p:txBody>
          <a:bodyPr/>
          <a:lstStyle/>
          <a:p>
            <a:pPr indent="-342900" algn="just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Закупающий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 публично вскроет оферты по адресу в день 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указано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приглашении/объявлении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-342900" algn="just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конверты будут вскрыты один за другим, зачитывая: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ClrTx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название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офертанта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если было внесено какое-либо изменение в оферту;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ClrTx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цены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оферты, по лотам и общие, и альтернативные оферты;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ClrTx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наличие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Гарантии для оферты, если применимо;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ClrTx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документы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представленные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офертантом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ClrTx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 из оферт не будет исключена в ходе процедуры их вскрытия, за исключением оферт, поданных с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опозданием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-285750" algn="just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Закупающий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 составляет протокол вскрытия оферт и по требованию представителей экономических операторов, присутствующих на заседании по вскрытию оферт, передаст его последним на подпись. Копия протокола будет распределена по требованию,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офертантам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представившим оферты вовремя.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ClrTx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Формуляр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оферты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Формуляр технической спецификации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Формуляр ценовой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спецификации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представляющие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финансовую стоимость предложения, будут подписаны всеми членами рабочей группы.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ClrTx/>
            </a:pP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42900" algn="just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ü"/>
            </a:pPr>
            <a:endParaRPr lang="ro-R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33870" cy="12558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39269" y="159974"/>
            <a:ext cx="719390" cy="7193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83974" y="254265"/>
            <a:ext cx="2225233" cy="5547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34522" y="80126"/>
            <a:ext cx="859611" cy="8596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10552" y="80126"/>
            <a:ext cx="835224" cy="8352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48260" y="-1574048"/>
            <a:ext cx="937705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lang="ro-RO" altLang="ro-RO" sz="900" b="0" dirty="0">
              <a:solidFill>
                <a:schemeClr val="tx1"/>
              </a:solidFill>
            </a:endParaRPr>
          </a:p>
          <a:p>
            <a:pPr lvl="0" algn="ctr"/>
            <a:r>
              <a:rPr lang="ro-RO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lang="ro-RO" altLang="ro-RO" sz="900" b="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</p:txBody>
      </p:sp>
    </p:spTree>
    <p:extLst>
      <p:ext uri="{BB962C8B-B14F-4D97-AF65-F5344CB8AC3E}">
        <p14:creationId xmlns:p14="http://schemas.microsoft.com/office/powerpoint/2010/main" val="3092308531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83200"/>
            <a:ext cx="9144000" cy="61792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Рассмотрение, оценка и сопоставление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оферт</a:t>
            </a:r>
            <a:endParaRPr lang="ro-RO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5228" y="2101128"/>
            <a:ext cx="8873543" cy="3816000"/>
          </a:xfrm>
        </p:spPr>
        <p:txBody>
          <a:bodyPr/>
          <a:lstStyle/>
          <a:p>
            <a:pPr indent="-285750" algn="just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Рассмотрение, оценка и сопоставление оферт осуществляются без участия оферентов или их представителей. С целью облегчения рассмотрения, оценки и сопоставления оферт закупающий орган может запрашивать у оферента лишь письменные пояснения по его оферте. Не допускается изменение оферты, в том числе ее цены, направленное на то, чтобы сделать оферту отвечающей требованиям, которым она первоначально не соответствовала. Закупающий орган исправляет лишь арифметические ошибки, обнаруженные в ходе рассмотрения оферты, с незамедлительным уведомлением об этом оферента. </a:t>
            </a:r>
          </a:p>
          <a:p>
            <a:pPr indent="-285750" algn="just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Закупающий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 вправе признать оферту соответствующей, если в ней содержатся лишь несущественные отклонения от положений документации по присуждению, ошибки или недочеты, поддающиеся устранению без ущерба для существа оферты. Любые такие отклонения выражаются, по возможности, в количественной форме и учитываются при оценке и сопоставлении оферт. </a:t>
            </a:r>
            <a:endParaRPr lang="en-US" sz="1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ClrTx/>
            </a:pPr>
            <a:endParaRPr lang="ro-RO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285750" algn="just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endParaRPr lang="ro-RO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33870" cy="12558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31451" y="95151"/>
            <a:ext cx="719390" cy="7193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69675" y="177454"/>
            <a:ext cx="2225233" cy="5547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13742" y="95151"/>
            <a:ext cx="859611" cy="8596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1333" y="0"/>
            <a:ext cx="835224" cy="8352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-368283" y="-1477604"/>
            <a:ext cx="937705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lang="ro-RO" altLang="ro-RO" sz="900" b="0" dirty="0">
              <a:solidFill>
                <a:schemeClr val="tx1"/>
              </a:solidFill>
            </a:endParaRPr>
          </a:p>
          <a:p>
            <a:pPr lvl="0" algn="ctr"/>
            <a:r>
              <a:rPr lang="ro-RO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lang="ro-RO" altLang="ro-RO" sz="900" b="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</p:txBody>
      </p:sp>
    </p:spTree>
    <p:extLst>
      <p:ext uri="{BB962C8B-B14F-4D97-AF65-F5344CB8AC3E}">
        <p14:creationId xmlns:p14="http://schemas.microsoft.com/office/powerpoint/2010/main" val="493070378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155" y="1199296"/>
            <a:ext cx="7776000" cy="61792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Рассмотрение, оценка и сопоставление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оферт</a:t>
            </a:r>
            <a:endParaRPr lang="ro-RO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91688" y="1664560"/>
            <a:ext cx="8834907" cy="3816000"/>
          </a:xfrm>
        </p:spPr>
        <p:txBody>
          <a:bodyPr/>
          <a:lstStyle/>
          <a:p>
            <a:pPr indent="-342900" algn="just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определения выигравшей оферты закупающий орган оценивает и сопоставляет представленные оферты, используя порядок и критерии, изложенные в документации по присуждению. Не может быть применен ни единый критерий, не указанный в документации по присуждению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42900" algn="just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если цены оферт представлены в двух или более валютах, для облегчения оценки и сопоставления оферт цены всех оферт пересчитываются в одну валюту по курсу, установленному в документации по присуждению. </a:t>
            </a:r>
            <a:endParaRPr lang="en-US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spcBef>
                <a:spcPts val="0"/>
              </a:spcBef>
              <a:spcAft>
                <a:spcPts val="0"/>
              </a:spcAft>
              <a:buClrTx/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Информация, касающаяся рассмотрения, оценки и сопоставления оферт, не должна раскрываться оферентам или иным лицам, не участвующим официально в данных процедурах или в определении выигравшей оферты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spcBef>
                <a:spcPts val="0"/>
              </a:spcBef>
              <a:spcAft>
                <a:spcPts val="0"/>
              </a:spcAft>
              <a:buClrTx/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Заседание рабочей группы считается правомочным, если на нем присутствует большинство ее членов, а решения рабочей группы принимаются открытым голосованием простым большинством голосов.</a:t>
            </a:r>
          </a:p>
          <a:p>
            <a:pPr indent="457200" algn="just">
              <a:spcBef>
                <a:spcPts val="0"/>
              </a:spcBef>
              <a:spcAft>
                <a:spcPts val="0"/>
              </a:spcAft>
              <a:buClrTx/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случае, если один из членов рабочей группы не согласен с принятым в рамках заседания решением, он обязан изложить свое особое мнение в протоколе с указанием четких мотивов несогласия с принятым решением. </a:t>
            </a:r>
          </a:p>
          <a:p>
            <a:pPr indent="457200" algn="just">
              <a:spcBef>
                <a:spcPts val="0"/>
              </a:spcBef>
              <a:spcAft>
                <a:spcPts val="0"/>
              </a:spcAft>
              <a:buClrTx/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Рабочая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группа изучает оферты конфиденциально и не разглашает информацию о рассмотрении, оценке и сравнении оферт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офертантам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или лицам, официально не участвующим в этих процедурах или в определении победившей оферты. </a:t>
            </a:r>
            <a:endParaRPr lang="ro-RO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33870" cy="12558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33870" y="153535"/>
            <a:ext cx="719390" cy="7193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95578" y="235837"/>
            <a:ext cx="2225233" cy="5547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72305" y="83424"/>
            <a:ext cx="859611" cy="8596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23614" y="37701"/>
            <a:ext cx="835224" cy="8352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59447" y="455313"/>
            <a:ext cx="5499391" cy="27238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lang="ro-RO" altLang="ro-RO" sz="900" b="0" dirty="0">
              <a:solidFill>
                <a:schemeClr val="tx1"/>
              </a:solidFill>
            </a:endParaRPr>
          </a:p>
          <a:p>
            <a:pPr lvl="0" algn="ctr"/>
            <a:r>
              <a:rPr lang="ro-RO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lang="ro-RO" altLang="ro-RO" sz="900" b="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</p:txBody>
      </p:sp>
    </p:spTree>
    <p:extLst>
      <p:ext uri="{BB962C8B-B14F-4D97-AF65-F5344CB8AC3E}">
        <p14:creationId xmlns:p14="http://schemas.microsoft.com/office/powerpoint/2010/main" val="1705070548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Bibliografie</a:t>
            </a:r>
            <a:endParaRPr lang="ro-RO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67424" y="1984361"/>
            <a:ext cx="8834907" cy="381600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  <a:buClrTx/>
            </a:pPr>
            <a:r>
              <a:rPr lang="ro-RO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Legea nr. 131 din 03.07.2015 privind achizițiile publice;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ClrTx/>
            </a:pPr>
            <a:r>
              <a:rPr lang="ro-RO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Hotărîre de Guvern Nr</a:t>
            </a:r>
            <a:r>
              <a:rPr lang="ro-RO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667 </a:t>
            </a:r>
            <a:r>
              <a:rPr lang="ro-RO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din  27.05.2016 pentru </a:t>
            </a:r>
            <a:r>
              <a:rPr lang="ro-RO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aprobarea Regulamentului cu </a:t>
            </a:r>
            <a:r>
              <a:rPr lang="ro-RO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privire la </a:t>
            </a:r>
            <a:r>
              <a:rPr lang="ro-RO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activitatea grupului de lucru pentru </a:t>
            </a:r>
            <a:r>
              <a:rPr lang="ro-RO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achiziţii;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ClrTx/>
            </a:pPr>
            <a:r>
              <a:rPr lang="ro-RO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Hotărîre de Guvern Nr. 1419 din  28.12.2016 pentru </a:t>
            </a:r>
            <a:r>
              <a:rPr lang="ro-RO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aprobarea Regulamentului cu privire la </a:t>
            </a:r>
            <a:r>
              <a:rPr lang="ro-RO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modul de </a:t>
            </a:r>
            <a:r>
              <a:rPr lang="ro-RO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planificare a contractelor de achiziţii </a:t>
            </a:r>
            <a:r>
              <a:rPr lang="ro-RO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publice;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o-RO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DOCUMENTAŢIA STANDARD pentru realizarea achiziţiilor publice de bunuri și servicii aprabotă prin ordinul 71 din 24.05.201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o-RO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 Ministrului Finanțelor;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o-RO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DOCUMENTAŢIA STANDARD pentru realizarea achiziţiilor publice de lucrări aprabotă prin ordinul 72 din 24.05.201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o-RO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 Ministrului Finanțelor;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ClrTx/>
            </a:pPr>
            <a:endParaRPr lang="ro-RO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ClrTx/>
            </a:pPr>
            <a:endParaRPr lang="ro-RO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33870" cy="12558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33870" y="153535"/>
            <a:ext cx="719390" cy="7193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5374" y="147776"/>
            <a:ext cx="2225233" cy="5547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72305" y="83424"/>
            <a:ext cx="859611" cy="8596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23614" y="37701"/>
            <a:ext cx="835224" cy="8352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38830" y="627942"/>
            <a:ext cx="5499391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o-RO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lang="ro-RO" altLang="ro-RO" sz="900" b="0" dirty="0">
              <a:solidFill>
                <a:schemeClr val="tx1"/>
              </a:solidFill>
            </a:endParaRPr>
          </a:p>
          <a:p>
            <a:pPr lvl="0" algn="ctr"/>
            <a:r>
              <a:rPr lang="ro-RO" altLang="ro-RO" sz="900" b="0" dirty="0">
                <a:solidFill>
                  <a:srgbClr val="A6A6A6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lang="ro-RO" altLang="ro-RO" sz="900" b="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</p:txBody>
      </p:sp>
    </p:spTree>
    <p:extLst>
      <p:ext uri="{BB962C8B-B14F-4D97-AF65-F5344CB8AC3E}">
        <p14:creationId xmlns:p14="http://schemas.microsoft.com/office/powerpoint/2010/main" val="570661551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Datumsplatzhalter 3"/>
          <p:cNvSpPr txBox="1">
            <a:spLocks/>
          </p:cNvSpPr>
          <p:nvPr/>
        </p:nvSpPr>
        <p:spPr bwMode="auto">
          <a:xfrm>
            <a:off x="679450" y="6581775"/>
            <a:ext cx="12954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b="0" kern="1200">
                <a:solidFill>
                  <a:srgbClr val="6E6452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1A768533-9F5A-4A96-B8F6-9A95114E0856}" type="datetime1">
              <a:rPr lang="en-GB" smtClean="0">
                <a:cs typeface="Arial" charset="0"/>
              </a:rPr>
              <a:pPr/>
              <a:t>02/02/2018</a:t>
            </a:fld>
            <a:endParaRPr lang="de-DE">
              <a:cs typeface="Arial" charset="0"/>
            </a:endParaRPr>
          </a:p>
        </p:txBody>
      </p:sp>
      <p:sp>
        <p:nvSpPr>
          <p:cNvPr id="16" name="Inhaltsplatzhalter 8"/>
          <p:cNvSpPr txBox="1">
            <a:spLocks/>
          </p:cNvSpPr>
          <p:nvPr/>
        </p:nvSpPr>
        <p:spPr>
          <a:xfrm>
            <a:off x="2480049" y="823085"/>
            <a:ext cx="6262254" cy="2074863"/>
          </a:xfrm>
          <a:prstGeom prst="rect">
            <a:avLst/>
          </a:prstGeom>
        </p:spPr>
        <p:txBody>
          <a:bodyPr/>
          <a:lstStyle/>
          <a:p>
            <a:pPr algn="ctr">
              <a:spcAft>
                <a:spcPts val="600"/>
              </a:spcAft>
            </a:pPr>
            <a:endParaRPr lang="en-US" sz="2000" dirty="0">
              <a:solidFill>
                <a:srgbClr val="534B3E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dirty="0">
              <a:solidFill>
                <a:srgbClr val="534B3E"/>
              </a:solidFill>
            </a:endParaRPr>
          </a:p>
          <a:p>
            <a:pPr>
              <a:spcAft>
                <a:spcPts val="300"/>
              </a:spcAft>
            </a:pPr>
            <a:endParaRPr lang="ro-RO" sz="2800" dirty="0" smtClean="0">
              <a:solidFill>
                <a:srgbClr val="534B3E"/>
              </a:solidFill>
            </a:endParaRPr>
          </a:p>
          <a:p>
            <a:pPr>
              <a:spcAft>
                <a:spcPts val="300"/>
              </a:spcAft>
            </a:pPr>
            <a:endParaRPr lang="ro-RO" sz="2800" dirty="0" smtClean="0">
              <a:solidFill>
                <a:srgbClr val="534B3E"/>
              </a:solidFill>
            </a:endParaRPr>
          </a:p>
          <a:p>
            <a:pPr>
              <a:spcAft>
                <a:spcPts val="300"/>
              </a:spcAft>
            </a:pPr>
            <a:r>
              <a:rPr lang="ro-RO" sz="2800" dirty="0" smtClean="0">
                <a:solidFill>
                  <a:srgbClr val="534B3E"/>
                </a:solidFill>
              </a:rPr>
              <a:t>Vă mulțumim pentru atenție</a:t>
            </a:r>
            <a:endParaRPr lang="en-GB" sz="2800" dirty="0">
              <a:solidFill>
                <a:srgbClr val="534B3E"/>
              </a:solidFill>
            </a:endParaRPr>
          </a:p>
          <a:p>
            <a:endParaRPr lang="en-GB" sz="1000" dirty="0">
              <a:solidFill>
                <a:srgbClr val="534B3E"/>
              </a:solidFill>
            </a:endParaRPr>
          </a:p>
        </p:txBody>
      </p:sp>
      <p:sp>
        <p:nvSpPr>
          <p:cNvPr id="17" name="Textfeld 9"/>
          <p:cNvSpPr txBox="1">
            <a:spLocks noChangeArrowheads="1"/>
          </p:cNvSpPr>
          <p:nvPr/>
        </p:nvSpPr>
        <p:spPr bwMode="auto">
          <a:xfrm>
            <a:off x="427153" y="5399463"/>
            <a:ext cx="1371600" cy="2159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Proiect co-finanțat de</a:t>
            </a:r>
            <a:endParaRPr lang="en-GB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8" name="Picture 11" descr="F:\Branding\EU\jaun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1056" y="5624205"/>
            <a:ext cx="13652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1" descr="H:\bn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46511" y="5590073"/>
            <a:ext cx="1016000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58991" y="5624205"/>
            <a:ext cx="1639887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feld 9"/>
          <p:cNvSpPr txBox="1">
            <a:spLocks noChangeArrowheads="1"/>
          </p:cNvSpPr>
          <p:nvPr/>
        </p:nvSpPr>
        <p:spPr bwMode="auto">
          <a:xfrm>
            <a:off x="6898878" y="5383151"/>
            <a:ext cx="1147762" cy="2143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In cooperare cu</a:t>
            </a:r>
            <a:endParaRPr lang="ro-RO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2" name="Picture 21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045" y="5540701"/>
            <a:ext cx="1071880" cy="1071880"/>
          </a:xfrm>
          <a:prstGeom prst="rect">
            <a:avLst/>
          </a:prstGeom>
        </p:spPr>
      </p:pic>
      <p:pic>
        <p:nvPicPr>
          <p:cNvPr id="23" name="Picture 22" descr="D:\Users\Desktop\logotype.pn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16" y="5818037"/>
            <a:ext cx="1958975" cy="56959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CasetăText 1"/>
          <p:cNvSpPr txBox="1"/>
          <p:nvPr/>
        </p:nvSpPr>
        <p:spPr>
          <a:xfrm>
            <a:off x="2110847" y="2320774"/>
            <a:ext cx="5361912" cy="6124754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endParaRPr lang="ro-RO" sz="1400" b="0" u="sng" dirty="0" smtClean="0">
              <a:solidFill>
                <a:schemeClr val="bg2">
                  <a:lumMod val="25000"/>
                </a:schemeClr>
              </a:solidFill>
              <a:latin typeface="+mn-lt"/>
              <a:hlinkClick r:id="rId12"/>
            </a:endParaRPr>
          </a:p>
          <a:p>
            <a:pPr algn="ctr"/>
            <a:endParaRPr lang="ro-RO" sz="1400" b="0" u="sng" dirty="0" smtClean="0">
              <a:solidFill>
                <a:schemeClr val="bg2">
                  <a:lumMod val="25000"/>
                </a:schemeClr>
              </a:solidFill>
              <a:latin typeface="+mn-lt"/>
              <a:hlinkClick r:id="rId12"/>
            </a:endParaRPr>
          </a:p>
          <a:p>
            <a:pPr algn="ctr"/>
            <a:endParaRPr lang="ro-RO" sz="1400" b="0" u="sng" dirty="0" smtClean="0">
              <a:solidFill>
                <a:schemeClr val="bg2">
                  <a:lumMod val="25000"/>
                </a:schemeClr>
              </a:solidFill>
              <a:latin typeface="+mn-lt"/>
              <a:hlinkClick r:id="rId12"/>
            </a:endParaRPr>
          </a:p>
          <a:p>
            <a:pPr algn="ctr"/>
            <a:endParaRPr lang="ro-RO" sz="1400" b="0" u="sng" dirty="0" smtClean="0">
              <a:solidFill>
                <a:schemeClr val="bg2">
                  <a:lumMod val="25000"/>
                </a:schemeClr>
              </a:solidFill>
              <a:latin typeface="+mn-lt"/>
              <a:hlinkClick r:id="rId12"/>
            </a:endParaRPr>
          </a:p>
          <a:p>
            <a:pPr algn="ctr"/>
            <a:endParaRPr lang="ro-RO" sz="140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en-GB" sz="1400" dirty="0" smtClean="0">
                <a:solidFill>
                  <a:schemeClr val="bg2">
                    <a:lumMod val="25000"/>
                  </a:schemeClr>
                </a:solidFill>
              </a:rPr>
              <a:t>Botica Aurelia</a:t>
            </a:r>
          </a:p>
          <a:p>
            <a:pPr algn="ctr"/>
            <a:r>
              <a:rPr lang="en-GB" sz="1400" b="0" dirty="0" err="1" smtClean="0">
                <a:solidFill>
                  <a:schemeClr val="bg2">
                    <a:lumMod val="25000"/>
                  </a:schemeClr>
                </a:solidFill>
              </a:rPr>
              <a:t>Agen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</a:rPr>
              <a:t>ția Achiziții Publice</a:t>
            </a:r>
          </a:p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</a:rPr>
              <a:t>aurelia.botica@tender.gov.md</a:t>
            </a:r>
          </a:p>
          <a:p>
            <a:pPr algn="ctr"/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</a:rPr>
              <a:t>telefon: (022) 78-20-81</a:t>
            </a:r>
          </a:p>
          <a:p>
            <a:pPr algn="ctr"/>
            <a:endParaRPr lang="ro-RO" sz="1400" b="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hlinkClick r:id="rId13"/>
              </a:rPr>
              <a:t>www.tender.gov.md</a:t>
            </a:r>
            <a:endParaRPr lang="ro-RO" sz="1400" b="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hlinkClick r:id="rId14"/>
              </a:rPr>
              <a:t>bap@tender.gov.md</a:t>
            </a:r>
            <a:endParaRPr lang="ro-RO" sz="1400" b="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</a:rPr>
              <a:t>tel. anticamera: (022) 23-42-80</a:t>
            </a:r>
          </a:p>
          <a:p>
            <a:pPr algn="ctr"/>
            <a:endParaRPr lang="ro-RO" sz="1400" b="0" u="sng" dirty="0" smtClean="0">
              <a:solidFill>
                <a:schemeClr val="bg2">
                  <a:lumMod val="25000"/>
                </a:schemeClr>
              </a:solidFill>
              <a:latin typeface="+mn-lt"/>
              <a:hlinkClick r:id="rId12"/>
            </a:endParaRPr>
          </a:p>
          <a:p>
            <a:pPr algn="ctr"/>
            <a:endParaRPr lang="ro-RO" sz="1400" b="0" u="sng" dirty="0" smtClean="0">
              <a:solidFill>
                <a:schemeClr val="bg2">
                  <a:lumMod val="25000"/>
                </a:schemeClr>
              </a:solidFill>
              <a:latin typeface="+mn-lt"/>
              <a:hlinkClick r:id="rId12"/>
            </a:endParaRPr>
          </a:p>
          <a:p>
            <a:pPr algn="ctr"/>
            <a:endParaRPr lang="ro-RO" sz="1400" b="0" u="sng" dirty="0" smtClean="0">
              <a:solidFill>
                <a:schemeClr val="bg2">
                  <a:lumMod val="25000"/>
                </a:schemeClr>
              </a:solidFill>
              <a:latin typeface="+mn-lt"/>
              <a:hlinkClick r:id="rId12"/>
            </a:endParaRPr>
          </a:p>
          <a:p>
            <a:pPr algn="ctr"/>
            <a:endParaRPr lang="ro-RO" sz="1400" b="0" u="sng" dirty="0" smtClean="0">
              <a:solidFill>
                <a:schemeClr val="bg2">
                  <a:lumMod val="25000"/>
                </a:schemeClr>
              </a:solidFill>
              <a:latin typeface="+mn-lt"/>
              <a:hlinkClick r:id="rId12"/>
            </a:endParaRPr>
          </a:p>
          <a:p>
            <a:pPr algn="ctr"/>
            <a:endParaRPr lang="ro-RO" sz="1400" b="0" u="sng" dirty="0" smtClean="0">
              <a:solidFill>
                <a:schemeClr val="bg2">
                  <a:lumMod val="25000"/>
                </a:schemeClr>
              </a:solidFill>
              <a:latin typeface="+mn-lt"/>
              <a:hlinkClick r:id="rId12"/>
            </a:endParaRPr>
          </a:p>
          <a:p>
            <a:pPr algn="ctr"/>
            <a:endParaRPr lang="ro-RO" sz="1400" b="0" u="sng" dirty="0" smtClean="0">
              <a:solidFill>
                <a:schemeClr val="bg2">
                  <a:lumMod val="25000"/>
                </a:schemeClr>
              </a:solidFill>
              <a:latin typeface="+mn-lt"/>
              <a:hlinkClick r:id="rId12"/>
            </a:endParaRPr>
          </a:p>
          <a:p>
            <a:pPr algn="ctr"/>
            <a:endParaRPr lang="ro-RO" sz="1400" b="0" u="sng" dirty="0" smtClean="0">
              <a:solidFill>
                <a:schemeClr val="bg2">
                  <a:lumMod val="25000"/>
                </a:schemeClr>
              </a:solidFill>
              <a:latin typeface="+mn-lt"/>
              <a:hlinkClick r:id="rId12"/>
            </a:endParaRPr>
          </a:p>
          <a:p>
            <a:pPr algn="ctr"/>
            <a:endParaRPr lang="ro-RO" sz="1400" b="0" u="sng" dirty="0" smtClean="0">
              <a:solidFill>
                <a:schemeClr val="bg2">
                  <a:lumMod val="25000"/>
                </a:schemeClr>
              </a:solidFill>
              <a:latin typeface="+mn-lt"/>
              <a:hlinkClick r:id="rId12"/>
            </a:endParaRPr>
          </a:p>
          <a:p>
            <a:pPr algn="ctr"/>
            <a:endParaRPr lang="ro-RO" sz="1400" b="0" u="sng" dirty="0" smtClean="0">
              <a:solidFill>
                <a:schemeClr val="bg2">
                  <a:lumMod val="25000"/>
                </a:schemeClr>
              </a:solidFill>
              <a:latin typeface="+mn-lt"/>
              <a:hlinkClick r:id="rId12"/>
            </a:endParaRPr>
          </a:p>
          <a:p>
            <a:pPr algn="ctr"/>
            <a:endParaRPr lang="ro-RO" sz="1400" b="0" u="sng" dirty="0" smtClean="0">
              <a:solidFill>
                <a:schemeClr val="bg2">
                  <a:lumMod val="25000"/>
                </a:schemeClr>
              </a:solidFill>
              <a:latin typeface="+mn-lt"/>
              <a:hlinkClick r:id="rId12"/>
            </a:endParaRPr>
          </a:p>
          <a:p>
            <a:pPr algn="ctr"/>
            <a:endParaRPr lang="ro-RO" sz="1400" b="0" u="sng" dirty="0" smtClean="0">
              <a:solidFill>
                <a:schemeClr val="bg2">
                  <a:lumMod val="25000"/>
                </a:schemeClr>
              </a:solidFill>
              <a:latin typeface="+mn-lt"/>
              <a:hlinkClick r:id="rId12"/>
            </a:endParaRPr>
          </a:p>
          <a:p>
            <a:pPr algn="ctr"/>
            <a:endParaRPr lang="ro-RO" sz="1400" b="0" u="sng" dirty="0" smtClean="0">
              <a:solidFill>
                <a:schemeClr val="bg2">
                  <a:lumMod val="25000"/>
                </a:schemeClr>
              </a:solidFill>
              <a:latin typeface="+mn-lt"/>
              <a:hlinkClick r:id="rId12"/>
            </a:endParaRPr>
          </a:p>
          <a:p>
            <a:pPr algn="ctr"/>
            <a:endParaRPr lang="ro-RO" sz="1400" b="0" u="sng" dirty="0" smtClean="0">
              <a:solidFill>
                <a:schemeClr val="bg2">
                  <a:lumMod val="25000"/>
                </a:schemeClr>
              </a:solidFill>
              <a:latin typeface="+mn-lt"/>
              <a:hlinkClick r:id="rId12"/>
            </a:endParaRPr>
          </a:p>
          <a:p>
            <a:pPr algn="ctr"/>
            <a:endParaRPr lang="ro-RO" sz="1400" b="0" u="sng" dirty="0" smtClean="0">
              <a:solidFill>
                <a:schemeClr val="bg2">
                  <a:lumMod val="25000"/>
                </a:schemeClr>
              </a:solidFill>
              <a:latin typeface="+mn-lt"/>
              <a:hlinkClick r:id="rId12"/>
            </a:endParaRPr>
          </a:p>
          <a:p>
            <a:pPr algn="ctr"/>
            <a:endParaRPr lang="ro-RO" sz="1400" b="0" u="sng" dirty="0" smtClean="0">
              <a:solidFill>
                <a:schemeClr val="bg2">
                  <a:lumMod val="25000"/>
                </a:schemeClr>
              </a:solidFill>
              <a:latin typeface="+mn-lt"/>
              <a:hlinkClick r:id="rId12"/>
            </a:endParaRPr>
          </a:p>
          <a:p>
            <a:pPr algn="ctr"/>
            <a:endParaRPr lang="ro-RO" sz="1400" b="0" u="sng" dirty="0" smtClean="0">
              <a:solidFill>
                <a:schemeClr val="bg2">
                  <a:lumMod val="25000"/>
                </a:schemeClr>
              </a:solidFill>
              <a:latin typeface="+mn-lt"/>
              <a:hlinkClick r:id="rId12"/>
            </a:endParaRPr>
          </a:p>
          <a:p>
            <a:pPr algn="ctr"/>
            <a:endParaRPr lang="ro-RO" sz="1400" b="0" u="sng" dirty="0" smtClean="0">
              <a:solidFill>
                <a:schemeClr val="bg2">
                  <a:lumMod val="25000"/>
                </a:schemeClr>
              </a:solidFill>
              <a:latin typeface="+mn-lt"/>
              <a:hlinkClick r:id="rId12"/>
            </a:endParaRPr>
          </a:p>
          <a:p>
            <a:pPr algn="ctr"/>
            <a:endParaRPr lang="ro-RO" sz="1400" b="0" u="sng" dirty="0" smtClean="0">
              <a:solidFill>
                <a:schemeClr val="bg2">
                  <a:lumMod val="25000"/>
                </a:schemeClr>
              </a:solidFill>
              <a:latin typeface="+mn-lt"/>
              <a:hlinkClick r:id="rId12"/>
            </a:endParaRPr>
          </a:p>
          <a:p>
            <a:pPr algn="ctr"/>
            <a:endParaRPr lang="ro-RO" sz="1400" b="0" u="sng" dirty="0" smtClean="0">
              <a:solidFill>
                <a:schemeClr val="bg2">
                  <a:lumMod val="25000"/>
                </a:schemeClr>
              </a:solidFill>
              <a:latin typeface="+mn-lt"/>
              <a:hlinkClick r:id="rId12"/>
            </a:endParaRPr>
          </a:p>
          <a:p>
            <a:pPr algn="ctr"/>
            <a:endParaRPr lang="ro-RO" sz="1400" b="0" u="sng" dirty="0" smtClean="0">
              <a:solidFill>
                <a:schemeClr val="bg2">
                  <a:lumMod val="25000"/>
                </a:schemeClr>
              </a:solidFill>
              <a:latin typeface="+mn-lt"/>
              <a:hlinkClick r:id="rId12"/>
            </a:endParaRPr>
          </a:p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  <a:hlinkClick r:id="rId12"/>
              </a:rPr>
              <a:t>www.ifcaac.amac.md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endParaRPr lang="ro-RO" sz="1400" b="0" u="sng" dirty="0" smtClean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ifcaac@fua.utm.md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telefon</a:t>
            </a:r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 (022) 77-38 22</a:t>
            </a:r>
          </a:p>
          <a:p>
            <a:pPr algn="ctr"/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 </a:t>
            </a:r>
          </a:p>
          <a:p>
            <a:pPr algn="ctr"/>
            <a:r>
              <a:rPr lang="ro-RO" sz="1400" b="0" u="sng" dirty="0">
                <a:solidFill>
                  <a:srgbClr val="7030A0"/>
                </a:solidFill>
                <a:latin typeface="+mn-lt"/>
              </a:rPr>
              <a:t>www.amac.md</a:t>
            </a:r>
            <a:r>
              <a:rPr lang="ro-RO" sz="1400" b="0" dirty="0">
                <a:solidFill>
                  <a:srgbClr val="7030A0"/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apacanal@yandex.ru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telefon</a:t>
            </a:r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 (022) 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28-84-33</a:t>
            </a:r>
          </a:p>
          <a:p>
            <a:pPr algn="ctr"/>
            <a:endParaRPr lang="en-GB" sz="1000" b="0" dirty="0" smtClean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endParaRPr lang="ro-RO" sz="8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  <p:pic>
        <p:nvPicPr>
          <p:cNvPr id="25" name="Picture 3" descr="C:\Users\Nadia\Desktop\logo AAP mic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910967" y="1493262"/>
            <a:ext cx="3419249" cy="6732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673734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83200"/>
            <a:ext cx="9144000" cy="617928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РАБОЧЕЙ ГРУППЫ </a:t>
            </a:r>
            <a:endParaRPr lang="ro-RO" sz="2800" b="1" dirty="0">
              <a:solidFill>
                <a:schemeClr val="accent6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33870" cy="12497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4860" y="225476"/>
            <a:ext cx="719390" cy="7193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07329" y="225476"/>
            <a:ext cx="2225233" cy="55478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05641" y="0"/>
            <a:ext cx="859611" cy="8596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06642" y="24387"/>
            <a:ext cx="835224" cy="83522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-465417" y="733402"/>
            <a:ext cx="94075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INSTITUTUL DE FORMARE CONTINUĂ ÎN DOMENIUL ALIMENTĂRII CU APĂ ŞI CANALIZĂRII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 MEMBRII ASOCIAȚIEI „MOLDOVA APĂ-CANAL”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41667" y="2101128"/>
            <a:ext cx="8800427" cy="4162872"/>
          </a:xfrm>
        </p:spPr>
        <p:txBody>
          <a:bodyPr/>
          <a:lstStyle/>
          <a:p>
            <a:pPr indent="288000" algn="just">
              <a:spcBef>
                <a:spcPts val="0"/>
              </a:spcBef>
              <a:spcAft>
                <a:spcPts val="0"/>
              </a:spcAft>
            </a:pP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Закупающий орган в обязательном порядке должен включать в состав рабочей группы представителей гражданского общества в случае поступления письменного заявления за два дня до предельного срока подачи оферт, но они не могут составлять более трети общего состава группы. Представители гражданского общества, включенные в рабочую группу, обладают правом совещательного голоса или правом на особое мнение, которое вносится в решение соответствующей рабочей группы. </a:t>
            </a:r>
            <a:endParaRPr lang="en-US" sz="1900" dirty="0" smtClean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indent="288000" algn="just">
              <a:spcBef>
                <a:spcPts val="0"/>
              </a:spcBef>
              <a:spcAft>
                <a:spcPts val="0"/>
              </a:spcAft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</a:t>
            </a:r>
            <a:r>
              <a:rPr lang="en-US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включать, по меньшей мере, название организации, имя и фамилию ее представителя, копию документа, подтверждающего полномочия, или фамилию и имя физического лица; юридический и почтовый или домашний адрес; контактные данные, включая электронный адрес; процедуру закупки, для которой запрашивается включение в состав рабочей группы.</a:t>
            </a:r>
            <a:endParaRPr lang="en-US" sz="1900" dirty="0" smtClean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indent="288000" algn="just">
              <a:spcBef>
                <a:spcPts val="0"/>
              </a:spcBef>
              <a:spcAft>
                <a:spcPts val="0"/>
              </a:spcAft>
            </a:pPr>
            <a:r>
              <a:rPr lang="ro-RO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представителя гражданского общества в состав рабочей группы выполняется для каждой конкурсной процедуры в отдельности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o-RO" sz="1900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11702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83200"/>
            <a:ext cx="9144000" cy="617928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РАБОЧЕЙ ГРУППЫ </a:t>
            </a:r>
            <a:endParaRPr lang="ro-RO" sz="2800" b="1" dirty="0">
              <a:solidFill>
                <a:schemeClr val="accent6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33870" cy="12497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4860" y="225476"/>
            <a:ext cx="719390" cy="7193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07329" y="225476"/>
            <a:ext cx="2225233" cy="55478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05641" y="0"/>
            <a:ext cx="859611" cy="8596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06642" y="24387"/>
            <a:ext cx="835224" cy="83522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-465417" y="733402"/>
            <a:ext cx="94075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INSTITUTUL DE FORMARE CONTINUĂ ÎN DOMENIUL ALIMENTĂRII CU APĂ ŞI CANALIZĂRII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 MEMBRII ASOCIAȚIEI „MOLDOVA APĂ-CANAL”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41667" y="2101128"/>
            <a:ext cx="8800427" cy="4162872"/>
          </a:xfrm>
        </p:spPr>
        <p:txBody>
          <a:bodyPr/>
          <a:lstStyle/>
          <a:p>
            <a:pPr indent="288000" algn="just">
              <a:spcBef>
                <a:spcPts val="0"/>
              </a:spcBef>
              <a:spcAft>
                <a:spcPts val="0"/>
              </a:spcAft>
            </a:pP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группа обеспечивает регистрацию 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заявлений,</a:t>
            </a:r>
            <a:r>
              <a:rPr lang="en-US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обязательное информирование представителей гражданского общества, от которых поступили соответствующие заявления, об их включении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невключении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 рабочей группы, а также о дате, месте и времени проведения розыгрыша в 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случае,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одного дня до предельного срока подачи оферт. </a:t>
            </a:r>
            <a:endParaRPr lang="en-US" sz="17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8000" algn="just">
              <a:spcBef>
                <a:spcPts val="0"/>
              </a:spcBef>
              <a:spcAft>
                <a:spcPts val="0"/>
              </a:spcAft>
            </a:pP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подачи большего числа заявлений, чем максимально допустимое количество в соотношении с количеством членов рабочей группы с правом совещательного голоса, рабочая группа назначает заявителей для включения в состав рабочей группы посредством розыгрыша. Для проведения розыгрыша рабочая группа в присутствии представителей гражданского общества подготавливает билетики в количестве, равном представителям гражданского общества, пронумеровав их цифрами 1, 2, 3... n, помещает их в конверты, а затем в урну, содержимое которой предварительно демонстрируется всем представителям для того, чтобы они убедились в отсутствии в ней других билетиков. Представители гражданского общества в присутствии членов рабочей группы достают по одному конверту с билетиком из урны. Розыгрыш выполняется в порядке подачи ими заявлений на участие. Выбранный номер способствует расстановке мест в порядке увеличения, согласно которой представители гражданского общества будут включаться в состав рабочей группы, начиная с № 1, 2, 3... 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sz="1700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46717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83200"/>
            <a:ext cx="9144000" cy="617928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РАБОЧЕЙ ГРУППЫ </a:t>
            </a:r>
            <a:endParaRPr lang="ro-RO" sz="2800" b="1" dirty="0">
              <a:solidFill>
                <a:schemeClr val="accent6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33870" cy="12497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4860" y="225476"/>
            <a:ext cx="719390" cy="7193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07329" y="225476"/>
            <a:ext cx="2225233" cy="55478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05641" y="0"/>
            <a:ext cx="859611" cy="8596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06642" y="24387"/>
            <a:ext cx="835224" cy="83522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-465417" y="733402"/>
            <a:ext cx="94075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INSTITUTUL DE FORMARE CONTINUĂ ÎN DOMENIUL ALIMENTĂRII CU APĂ ŞI CANALIZĂRII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 MEMBRII ASOCIAȚIEI „MOLDOVA APĂ-CANAL”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41667" y="2101128"/>
            <a:ext cx="8800427" cy="4162872"/>
          </a:xfrm>
        </p:spPr>
        <p:txBody>
          <a:bodyPr/>
          <a:lstStyle/>
          <a:p>
            <a:pPr indent="288000" algn="just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представителя гражданского общества конверт с порядковым номером достает председатель рабочей группы или, где применимо, один из ее членов; данный факт вносится в протокол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составляет протокол, согласно приложению № 2 к настоящему Положению, о расстановке представителей гражданского общества, в том числе тех, кто будет включен в состав рабочей группы, который подписывается всеми членами рабочей группы. Каждому участнику розыгрыша вручается копия протокола. </a:t>
            </a:r>
            <a:endPara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8000" algn="just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гражданского общества назначаются в состав рабочей группы специальным решением (приказом) или распоряжением, издаваемым по каждой конкурсной процедуре в отдельности, который обязательно размещается на веб-странице закупающего органа и/или на видном месте в здании закупающего органа не позднее одного дня до предельного срока подачи оферт.</a:t>
            </a:r>
            <a:endParaRPr lang="ro-RO" sz="2000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36344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Регистры учета</a:t>
            </a:r>
            <a:endParaRPr lang="ro-RO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17314"/>
              </p:ext>
            </p:extLst>
          </p:nvPr>
        </p:nvGraphicFramePr>
        <p:xfrm>
          <a:off x="-64394" y="2379504"/>
          <a:ext cx="8908143" cy="4190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633870" cy="12497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33870" y="180633"/>
            <a:ext cx="719390" cy="7193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76156" y="180633"/>
            <a:ext cx="2225233" cy="5547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024285" y="40412"/>
            <a:ext cx="859611" cy="8596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637190" y="64799"/>
            <a:ext cx="835224" cy="8352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304665"/>
            <a:ext cx="91440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INSTITUTUL DE FORMARE CONTINUĂ ÎN DOMENIUL ALIMENTĂRII CU APĂ ŞI CANALIZĂRII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 MEMBRII ASOCIAȚIEI „MOLDOVA APĂ-CANAL”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/>
          </a:p>
          <a:p>
            <a:endParaRPr lang="ro-RO" sz="900" dirty="0"/>
          </a:p>
        </p:txBody>
      </p:sp>
    </p:spTree>
    <p:extLst>
      <p:ext uri="{BB962C8B-B14F-4D97-AF65-F5344CB8AC3E}">
        <p14:creationId xmlns:p14="http://schemas.microsoft.com/office/powerpoint/2010/main" val="382000198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Планирование </a:t>
            </a:r>
            <a:r>
              <a:rPr lang="ru-RU" b="1" dirty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договоров о государственных закупках</a:t>
            </a:r>
            <a:endParaRPr lang="ro-RO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-21030" y="2005624"/>
            <a:ext cx="8922548" cy="4138495"/>
          </a:xfrm>
        </p:spPr>
        <p:txBody>
          <a:bodyPr/>
          <a:lstStyle/>
          <a:p>
            <a:pPr indent="288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договоров о государственных закупках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определение договоров о государственных закупках, предназначенных для удовлетворения потребностей в товарах, работах и услугах на весь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</a:t>
            </a:r>
            <a:r>
              <a:rPr lang="ro-RO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жетный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год, отраженных в плане закупок закупающего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органа.</a:t>
            </a:r>
            <a:endParaRPr lang="ro-R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8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Договором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государственных закупках, предметом которого является как предоставление услуг, так и выполнение работ, считается:</a:t>
            </a:r>
          </a:p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1) договор о государственных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закупках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если оценочная стоимость услуг выше оценочной стоимости работ;</a:t>
            </a:r>
          </a:p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ro-RO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государственных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закупках работ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если оценочная стоимость работ выше оценочной стоимости услуг.</a:t>
            </a:r>
          </a:p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Договором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государственных закупках, объектом которого является как поставка товаров, так и оказание услуг, считается:</a:t>
            </a:r>
          </a:p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1) договор о государственных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закупках товаров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если оценочная стоимость товаров выше оценочной стоимости услуг, предусмотренных в соответствующем договоре;</a:t>
            </a:r>
          </a:p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2) договор о государственных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закупках услуг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если оценочная стоимость услуг выше оценочной стоимости товаров, предусмотренных в соответствующем договоре.</a:t>
            </a:r>
            <a:endParaRPr lang="ro-RO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2000" indent="-252000" algn="just">
              <a:spcBef>
                <a:spcPts val="600"/>
              </a:spcBef>
              <a:defRPr/>
            </a:pPr>
            <a:endParaRPr lang="ro-RO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33870" cy="12497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30040" y="117700"/>
            <a:ext cx="719390" cy="7193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34592" y="172580"/>
            <a:ext cx="2225233" cy="5547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35812" y="102470"/>
            <a:ext cx="859611" cy="8596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07153" y="102470"/>
            <a:ext cx="835224" cy="8352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-263512" y="695569"/>
            <a:ext cx="94075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INSTITUTUL DE FORMARE CONTINUĂ ÎN DOMENIUL ALIMENTĂRII CU APĂ ŞI CANALIZĂRII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 MEMBRII ASOCIAȚIEI „MOLDOVA APĂ-CANAL”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</p:txBody>
      </p:sp>
    </p:spTree>
    <p:extLst>
      <p:ext uri="{BB962C8B-B14F-4D97-AF65-F5344CB8AC3E}">
        <p14:creationId xmlns:p14="http://schemas.microsoft.com/office/powerpoint/2010/main" val="173315637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Планирование </a:t>
            </a:r>
            <a:r>
              <a:rPr lang="ru-RU" b="1" dirty="0">
                <a:solidFill>
                  <a:schemeClr val="accent6">
                    <a:lumMod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договоров о государственных закупках</a:t>
            </a:r>
            <a:endParaRPr lang="ro-RO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BOTICA Aurelia</a:t>
            </a:r>
            <a:endParaRPr lang="de-DE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02/02/2018</a:t>
            </a:fld>
            <a:endParaRPr lang="en-GB" noProof="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67424" y="2005624"/>
            <a:ext cx="8734093" cy="4138495"/>
          </a:xfrm>
        </p:spPr>
        <p:txBody>
          <a:bodyPr/>
          <a:lstStyle/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Объявление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намерениях – объявление, которое должно быть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опубликовано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Бюллетене государственных закупок в течение 30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</a:t>
            </a:r>
            <a: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дня утверждения бюджета закупающего органа, содержащее совокупность договоров о публичных закупках, предусмотренных к заключению до конца бюджетного года, оценочная стоимость которых для товаров и услуг равна или превышает 400 000 леев, а для работ – равна или превышает 1 500 000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леев</a:t>
            </a:r>
            <a:r>
              <a:rPr lang="ro-RO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Объявление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намерении публикуется отдельно по товарам, работам и услугам в срок не более 30 дней со дня утверждения собственного бюджета соответствующего закупающего органа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o-RO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25200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Опубликование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объявления о намерении не обязывает закупающий орган осуществить соответствующую государственную закупку.</a:t>
            </a:r>
            <a:endParaRPr lang="ro-RO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633870" cy="12497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30040" y="117700"/>
            <a:ext cx="719390" cy="7193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34592" y="172580"/>
            <a:ext cx="2225233" cy="5547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35812" y="102470"/>
            <a:ext cx="859611" cy="8596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07153" y="102470"/>
            <a:ext cx="835224" cy="8352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-263512" y="695569"/>
            <a:ext cx="94075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o-RO" altLang="ro-RO" sz="900" b="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INSTITUTUL DE FORMARE CONTINUĂ ÎN DOMENIUL ALIMENTĂRII CU APĂ ŞI CANALIZĂRII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o-RO" altLang="ro-RO" sz="900" b="0" dirty="0">
                <a:solidFill>
                  <a:srgbClr val="A6A6A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 MEMBRII ASOCIAȚIEI „MOLDOVA APĂ-CANAL”</a:t>
            </a:r>
            <a:endParaRPr lang="ro-RO" altLang="ro-RO" sz="9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900" dirty="0"/>
          </a:p>
          <a:p>
            <a:endParaRPr lang="ro-RO" sz="900" dirty="0"/>
          </a:p>
          <a:p>
            <a:endParaRPr lang="ro-RO" sz="900" dirty="0"/>
          </a:p>
        </p:txBody>
      </p:sp>
    </p:spTree>
    <p:extLst>
      <p:ext uri="{BB962C8B-B14F-4D97-AF65-F5344CB8AC3E}">
        <p14:creationId xmlns:p14="http://schemas.microsoft.com/office/powerpoint/2010/main" val="378828734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GIZ_Banner_Kopfzeile-Ausland (3)">
  <a:themeElements>
    <a:clrScheme name="GIZ">
      <a:dk1>
        <a:srgbClr val="000000"/>
      </a:dk1>
      <a:lt1>
        <a:srgbClr val="FFFFFF"/>
      </a:lt1>
      <a:dk2>
        <a:srgbClr val="6E6452"/>
      </a:dk2>
      <a:lt2>
        <a:srgbClr val="D2CDC8"/>
      </a:lt2>
      <a:accent1>
        <a:srgbClr val="C80F0F"/>
      </a:accent1>
      <a:accent2>
        <a:srgbClr val="4B859F"/>
      </a:accent2>
      <a:accent3>
        <a:srgbClr val="B498BA"/>
      </a:accent3>
      <a:accent4>
        <a:srgbClr val="F3BF49"/>
      </a:accent4>
      <a:accent5>
        <a:srgbClr val="94B322"/>
      </a:accent5>
      <a:accent6>
        <a:srgbClr val="B4E3ED"/>
      </a:accent6>
      <a:hlink>
        <a:srgbClr val="0000FF"/>
      </a:hlink>
      <a:folHlink>
        <a:srgbClr val="800080"/>
      </a:folHlink>
    </a:clrScheme>
    <a:fontScheme name="GIZ Schrif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TZ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GIZ_Banner_Kopfzeile-Ausland (3)</Template>
  <TotalTime>2759</TotalTime>
  <Words>2764</Words>
  <Application>Microsoft Office PowerPoint</Application>
  <PresentationFormat>Экран (4:3)</PresentationFormat>
  <Paragraphs>569</Paragraphs>
  <Slides>39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6" baseType="lpstr">
      <vt:lpstr>Arial</vt:lpstr>
      <vt:lpstr>Arial Narrow</vt:lpstr>
      <vt:lpstr>Calibri</vt:lpstr>
      <vt:lpstr>Tahoma</vt:lpstr>
      <vt:lpstr>Times New Roman</vt:lpstr>
      <vt:lpstr>Wingdings</vt:lpstr>
      <vt:lpstr>GIZ_Banner_Kopfzeile-Ausland (3)</vt:lpstr>
      <vt:lpstr>Учебный курс для сотрудников операторов «Водоканала»    Модуль 11:Процедуры закупки товаров, работ и услуг, используемых в деятельности обладателей лицензий предоставляющих публичную услугу водоснабжения и канализации   Сессия 2: Процесс государственных закупок (продолжение)     Аурелия Ботика Агенство Государственных Закупок  16 – 31 – 01 января/февраля 2018,  Кишинёв</vt:lpstr>
      <vt:lpstr>СОСТАВ РАБОЧЕЙ ГРУППЫ </vt:lpstr>
      <vt:lpstr>СОСТАВ РАБОЧЕЙ ГРУППЫ </vt:lpstr>
      <vt:lpstr>СОСТАВ РАБОЧЕЙ ГРУППЫ </vt:lpstr>
      <vt:lpstr>СОСТАВ РАБОЧЕЙ ГРУППЫ </vt:lpstr>
      <vt:lpstr>СОСТАВ РАБОЧЕЙ ГРУППЫ </vt:lpstr>
      <vt:lpstr>Регистры учета</vt:lpstr>
      <vt:lpstr>Планирование договоров о государственных закупках</vt:lpstr>
      <vt:lpstr>Планирование договоров о государственных закупках</vt:lpstr>
      <vt:lpstr>Презентация PowerPoint</vt:lpstr>
      <vt:lpstr>Планирование договоров о государственных закупках</vt:lpstr>
      <vt:lpstr>Планирование договоров о государственных закупках</vt:lpstr>
      <vt:lpstr>Презентация PowerPoint</vt:lpstr>
      <vt:lpstr>Планирование договоров о государственных закупках</vt:lpstr>
      <vt:lpstr>Планирование договоров о государственных закупках</vt:lpstr>
      <vt:lpstr>Планирование договоров о государственных закупках</vt:lpstr>
      <vt:lpstr>Процедуры государственной закупки</vt:lpstr>
      <vt:lpstr>         Закупающий орган применяет пропорциональные критерии квалификации и отбора, соотносимые с предметом договора, лишь в части:      a) личной ситуации оферента или кандидата;      b) способности осуществлять профессиональную деятельность;      c) экономического и финансового положения;      d) технических и/или профессиональных возможностей;      e) стандартов обеспечения качества;      f) стандартов защиты окружающей среды.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Критерии присуждения договора о государственных закупках </vt:lpstr>
      <vt:lpstr>Критерии присуждения договора о государственных закупках </vt:lpstr>
      <vt:lpstr>Обеспечение оферты и обеспечение надлежащего исполнения договора</vt:lpstr>
      <vt:lpstr>СТАНДАРТНАЯ ДОКУМЕНТАЦИЯ</vt:lpstr>
      <vt:lpstr>Приглашении/объявлении на участие</vt:lpstr>
      <vt:lpstr>Предельный срок представления оферт</vt:lpstr>
      <vt:lpstr>Изменение, замена и отзыв оферт </vt:lpstr>
      <vt:lpstr>Вскрытие оферт</vt:lpstr>
      <vt:lpstr>Рассмотрение, оценка и сопоставление оферт</vt:lpstr>
      <vt:lpstr>Рассмотрение, оценка и сопоставление оферт</vt:lpstr>
      <vt:lpstr>Bibliografie</vt:lpstr>
      <vt:lpstr>Презентация PowerPoint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GIZ-Design</dc:creator>
  <cp:keywords>GIZ-Leerfolie</cp:keywords>
  <cp:lastModifiedBy>Anticamera</cp:lastModifiedBy>
  <cp:revision>253</cp:revision>
  <cp:lastPrinted>2017-06-05T10:38:21Z</cp:lastPrinted>
  <dcterms:created xsi:type="dcterms:W3CDTF">2013-09-05T11:54:56Z</dcterms:created>
  <dcterms:modified xsi:type="dcterms:W3CDTF">2018-02-02T12:17:55Z</dcterms:modified>
</cp:coreProperties>
</file>