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1"/>
  </p:notesMasterIdLst>
  <p:handoutMasterIdLst>
    <p:handoutMasterId r:id="rId42"/>
  </p:handoutMasterIdLst>
  <p:sldIdLst>
    <p:sldId id="280" r:id="rId2"/>
    <p:sldId id="310" r:id="rId3"/>
    <p:sldId id="311" r:id="rId4"/>
    <p:sldId id="336" r:id="rId5"/>
    <p:sldId id="337" r:id="rId6"/>
    <p:sldId id="339" r:id="rId7"/>
    <p:sldId id="317" r:id="rId8"/>
    <p:sldId id="312" r:id="rId9"/>
    <p:sldId id="340" r:id="rId10"/>
    <p:sldId id="334" r:id="rId11"/>
    <p:sldId id="341" r:id="rId12"/>
    <p:sldId id="342" r:id="rId13"/>
    <p:sldId id="333" r:id="rId14"/>
    <p:sldId id="343" r:id="rId15"/>
    <p:sldId id="344" r:id="rId16"/>
    <p:sldId id="345" r:id="rId17"/>
    <p:sldId id="322" r:id="rId18"/>
    <p:sldId id="346" r:id="rId19"/>
    <p:sldId id="297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07" r:id="rId29"/>
    <p:sldId id="355" r:id="rId30"/>
    <p:sldId id="309" r:id="rId31"/>
    <p:sldId id="323" r:id="rId32"/>
    <p:sldId id="324" r:id="rId33"/>
    <p:sldId id="325" r:id="rId34"/>
    <p:sldId id="327" r:id="rId35"/>
    <p:sldId id="328" r:id="rId36"/>
    <p:sldId id="330" r:id="rId37"/>
    <p:sldId id="331" r:id="rId38"/>
    <p:sldId id="338" r:id="rId39"/>
    <p:sldId id="299" r:id="rId40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65" autoAdjust="0"/>
    <p:restoredTop sz="95730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B2535-77C5-4EAB-9A02-9DFD0F9B72ED}" type="doc">
      <dgm:prSet loTypeId="urn:microsoft.com/office/officeart/2005/8/layout/cycle3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o-RO"/>
        </a:p>
      </dgm:t>
    </dgm:pt>
    <dgm:pt modelId="{CE6EDA7C-3FFB-4CF7-9FCD-8EDDC5DC2B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Служащие и специалисты закупающего органа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секретарем</a:t>
          </a:r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D19E0-A6AD-4547-BD21-5D615AC19F56}" type="parTrans" cxnId="{18FE1615-5A2A-4B97-BEAA-14534896664D}">
      <dgm:prSet/>
      <dgm:spPr/>
      <dgm:t>
        <a:bodyPr/>
        <a:lstStyle/>
        <a:p>
          <a:endParaRPr lang="ro-RO"/>
        </a:p>
      </dgm:t>
    </dgm:pt>
    <dgm:pt modelId="{DDB8B048-C89A-458D-B90F-7E21D80EF32E}" type="sibTrans" cxnId="{18FE1615-5A2A-4B97-BEAA-14534896664D}">
      <dgm:prSet/>
      <dgm:spPr/>
      <dgm:t>
        <a:bodyPr/>
        <a:lstStyle/>
        <a:p>
          <a:endParaRPr lang="ro-RO"/>
        </a:p>
      </dgm:t>
    </dgm:pt>
    <dgm:pt modelId="{57A22FD8-ABF0-47A5-8162-B08386C69120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Альтернативные члены</a:t>
          </a:r>
          <a:r>
            <a: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4E35A-8184-4811-823F-5AD679FFF66A}" type="parTrans" cxnId="{1AAB97CC-DE50-4CF1-A176-23F3782EE403}">
      <dgm:prSet/>
      <dgm:spPr/>
      <dgm:t>
        <a:bodyPr/>
        <a:lstStyle/>
        <a:p>
          <a:endParaRPr lang="ro-RO"/>
        </a:p>
      </dgm:t>
    </dgm:pt>
    <dgm:pt modelId="{F4FFFC8D-85A0-4F24-9D84-DF642DD1AF72}" type="sibTrans" cxnId="{1AAB97CC-DE50-4CF1-A176-23F3782EE403}">
      <dgm:prSet/>
      <dgm:spPr/>
      <dgm:t>
        <a:bodyPr/>
        <a:lstStyle/>
        <a:p>
          <a:endParaRPr lang="ro-RO"/>
        </a:p>
      </dgm:t>
    </dgm:pt>
    <dgm:pt modelId="{B0994479-6AEC-425E-AB69-CF7CE5FFF413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Привлеченные участники</a:t>
          </a:r>
          <a:r>
            <a: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ADF21-86EF-4190-BA3C-B9CB67927BE2}" type="parTrans" cxnId="{C90CE898-E04A-4E0F-B139-5B475A3D5541}">
      <dgm:prSet/>
      <dgm:spPr/>
      <dgm:t>
        <a:bodyPr/>
        <a:lstStyle/>
        <a:p>
          <a:endParaRPr lang="ro-RO"/>
        </a:p>
      </dgm:t>
    </dgm:pt>
    <dgm:pt modelId="{9FCFE2B6-502B-45C2-B694-08448E186DB4}" type="sibTrans" cxnId="{C90CE898-E04A-4E0F-B139-5B475A3D5541}">
      <dgm:prSet/>
      <dgm:spPr/>
      <dgm:t>
        <a:bodyPr/>
        <a:lstStyle/>
        <a:p>
          <a:endParaRPr lang="ro-RO"/>
        </a:p>
      </dgm:t>
    </dgm:pt>
    <dgm:pt modelId="{DADE7883-4BD4-407F-A770-29DCB1811E8C}">
      <dgm:prSet custT="1"/>
      <dgm:spPr/>
      <dgm:t>
        <a:bodyPr/>
        <a:lstStyle/>
        <a:p>
          <a:r>
            <a:rPr lang="ru-RU" sz="2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гражданского общества</a:t>
          </a:r>
          <a:r>
            <a: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66763-BF3E-40FD-B237-BE3FC227DEDF}" type="parTrans" cxnId="{2E055397-46F1-4BAA-B33B-D116EF702763}">
      <dgm:prSet/>
      <dgm:spPr/>
      <dgm:t>
        <a:bodyPr/>
        <a:lstStyle/>
        <a:p>
          <a:endParaRPr lang="ro-RO"/>
        </a:p>
      </dgm:t>
    </dgm:pt>
    <dgm:pt modelId="{080A52A1-3A03-4A52-975B-D12E2E5637FD}" type="sibTrans" cxnId="{2E055397-46F1-4BAA-B33B-D116EF702763}">
      <dgm:prSet/>
      <dgm:spPr/>
      <dgm:t>
        <a:bodyPr/>
        <a:lstStyle/>
        <a:p>
          <a:endParaRPr lang="ro-RO"/>
        </a:p>
      </dgm:t>
    </dgm:pt>
    <dgm:pt modelId="{AC818948-02F9-4AC9-A655-C2BE1CAFED46}" type="pres">
      <dgm:prSet presAssocID="{670B2535-77C5-4EAB-9A02-9DFD0F9B72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423B2A66-DF8A-4C06-8273-235F658EEC44}" type="pres">
      <dgm:prSet presAssocID="{670B2535-77C5-4EAB-9A02-9DFD0F9B72ED}" presName="cycle" presStyleCnt="0"/>
      <dgm:spPr/>
    </dgm:pt>
    <dgm:pt modelId="{6C7C60F0-4D62-406C-85C3-A91FD967D411}" type="pres">
      <dgm:prSet presAssocID="{CE6EDA7C-3FFB-4CF7-9FCD-8EDDC5DC2B7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DEDB226-A5EF-4B19-8F56-1CF271B98991}" type="pres">
      <dgm:prSet presAssocID="{DDB8B048-C89A-458D-B90F-7E21D80EF32E}" presName="sibTransFirstNode" presStyleLbl="bgShp" presStyleIdx="0" presStyleCnt="1"/>
      <dgm:spPr/>
      <dgm:t>
        <a:bodyPr/>
        <a:lstStyle/>
        <a:p>
          <a:endParaRPr lang="ro-RO"/>
        </a:p>
      </dgm:t>
    </dgm:pt>
    <dgm:pt modelId="{2DF90C1E-D210-43EE-A428-F30DD3AB853F}" type="pres">
      <dgm:prSet presAssocID="{57A22FD8-ABF0-47A5-8162-B08386C6912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F69E211-6522-46D3-B3E0-E88D5BDCE25C}" type="pres">
      <dgm:prSet presAssocID="{B0994479-6AEC-425E-AB69-CF7CE5FFF41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A02C31C-1631-48F7-ACBD-531877D55AD3}" type="pres">
      <dgm:prSet presAssocID="{DADE7883-4BD4-407F-A770-29DCB1811E8C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FEEFFBE-0624-4918-AE13-270A14F29E6A}" type="presOf" srcId="{B0994479-6AEC-425E-AB69-CF7CE5FFF413}" destId="{7F69E211-6522-46D3-B3E0-E88D5BDCE25C}" srcOrd="0" destOrd="0" presId="urn:microsoft.com/office/officeart/2005/8/layout/cycle3"/>
    <dgm:cxn modelId="{C90CE898-E04A-4E0F-B139-5B475A3D5541}" srcId="{670B2535-77C5-4EAB-9A02-9DFD0F9B72ED}" destId="{B0994479-6AEC-425E-AB69-CF7CE5FFF413}" srcOrd="2" destOrd="0" parTransId="{F58ADF21-86EF-4190-BA3C-B9CB67927BE2}" sibTransId="{9FCFE2B6-502B-45C2-B694-08448E186DB4}"/>
    <dgm:cxn modelId="{F835F2F1-EBBF-4A67-A7F6-36C2DC97089A}" type="presOf" srcId="{CE6EDA7C-3FFB-4CF7-9FCD-8EDDC5DC2B7A}" destId="{6C7C60F0-4D62-406C-85C3-A91FD967D411}" srcOrd="0" destOrd="0" presId="urn:microsoft.com/office/officeart/2005/8/layout/cycle3"/>
    <dgm:cxn modelId="{1AAB97CC-DE50-4CF1-A176-23F3782EE403}" srcId="{670B2535-77C5-4EAB-9A02-9DFD0F9B72ED}" destId="{57A22FD8-ABF0-47A5-8162-B08386C69120}" srcOrd="1" destOrd="0" parTransId="{5744E35A-8184-4811-823F-5AD679FFF66A}" sibTransId="{F4FFFC8D-85A0-4F24-9D84-DF642DD1AF72}"/>
    <dgm:cxn modelId="{18FE1615-5A2A-4B97-BEAA-14534896664D}" srcId="{670B2535-77C5-4EAB-9A02-9DFD0F9B72ED}" destId="{CE6EDA7C-3FFB-4CF7-9FCD-8EDDC5DC2B7A}" srcOrd="0" destOrd="0" parTransId="{630D19E0-A6AD-4547-BD21-5D615AC19F56}" sibTransId="{DDB8B048-C89A-458D-B90F-7E21D80EF32E}"/>
    <dgm:cxn modelId="{732BF0DB-40F6-469F-9532-6E1CFB08BBB9}" type="presOf" srcId="{DADE7883-4BD4-407F-A770-29DCB1811E8C}" destId="{6A02C31C-1631-48F7-ACBD-531877D55AD3}" srcOrd="0" destOrd="0" presId="urn:microsoft.com/office/officeart/2005/8/layout/cycle3"/>
    <dgm:cxn modelId="{601ED8FD-1C84-41B8-87B2-F7BEAC6B5F0F}" type="presOf" srcId="{670B2535-77C5-4EAB-9A02-9DFD0F9B72ED}" destId="{AC818948-02F9-4AC9-A655-C2BE1CAFED46}" srcOrd="0" destOrd="0" presId="urn:microsoft.com/office/officeart/2005/8/layout/cycle3"/>
    <dgm:cxn modelId="{E8A54119-C3B3-4674-893A-97177E06CD42}" type="presOf" srcId="{57A22FD8-ABF0-47A5-8162-B08386C69120}" destId="{2DF90C1E-D210-43EE-A428-F30DD3AB853F}" srcOrd="0" destOrd="0" presId="urn:microsoft.com/office/officeart/2005/8/layout/cycle3"/>
    <dgm:cxn modelId="{2E055397-46F1-4BAA-B33B-D116EF702763}" srcId="{670B2535-77C5-4EAB-9A02-9DFD0F9B72ED}" destId="{DADE7883-4BD4-407F-A770-29DCB1811E8C}" srcOrd="3" destOrd="0" parTransId="{39166763-BF3E-40FD-B237-BE3FC227DEDF}" sibTransId="{080A52A1-3A03-4A52-975B-D12E2E5637FD}"/>
    <dgm:cxn modelId="{8ED13AC6-0ACE-4984-8698-D9FF78661CA2}" type="presOf" srcId="{DDB8B048-C89A-458D-B90F-7E21D80EF32E}" destId="{BDEDB226-A5EF-4B19-8F56-1CF271B98991}" srcOrd="0" destOrd="0" presId="urn:microsoft.com/office/officeart/2005/8/layout/cycle3"/>
    <dgm:cxn modelId="{E4315BCF-EF14-48FD-8F7E-60E7922AF3B5}" type="presParOf" srcId="{AC818948-02F9-4AC9-A655-C2BE1CAFED46}" destId="{423B2A66-DF8A-4C06-8273-235F658EEC44}" srcOrd="0" destOrd="0" presId="urn:microsoft.com/office/officeart/2005/8/layout/cycle3"/>
    <dgm:cxn modelId="{69E1E808-9745-4077-BA4B-E4E51204241B}" type="presParOf" srcId="{423B2A66-DF8A-4C06-8273-235F658EEC44}" destId="{6C7C60F0-4D62-406C-85C3-A91FD967D411}" srcOrd="0" destOrd="0" presId="urn:microsoft.com/office/officeart/2005/8/layout/cycle3"/>
    <dgm:cxn modelId="{18B8529B-663E-4E73-B38D-4A07061BF4BB}" type="presParOf" srcId="{423B2A66-DF8A-4C06-8273-235F658EEC44}" destId="{BDEDB226-A5EF-4B19-8F56-1CF271B98991}" srcOrd="1" destOrd="0" presId="urn:microsoft.com/office/officeart/2005/8/layout/cycle3"/>
    <dgm:cxn modelId="{F7B90A98-48E8-4E87-8746-E535B1CF2682}" type="presParOf" srcId="{423B2A66-DF8A-4C06-8273-235F658EEC44}" destId="{2DF90C1E-D210-43EE-A428-F30DD3AB853F}" srcOrd="2" destOrd="0" presId="urn:microsoft.com/office/officeart/2005/8/layout/cycle3"/>
    <dgm:cxn modelId="{6C60DEA9-4DF3-424B-B764-71C1A55A1EFA}" type="presParOf" srcId="{423B2A66-DF8A-4C06-8273-235F658EEC44}" destId="{7F69E211-6522-46D3-B3E0-E88D5BDCE25C}" srcOrd="3" destOrd="0" presId="urn:microsoft.com/office/officeart/2005/8/layout/cycle3"/>
    <dgm:cxn modelId="{291AF6B3-8BD6-4941-B0A6-59C97EE76131}" type="presParOf" srcId="{423B2A66-DF8A-4C06-8273-235F658EEC44}" destId="{6A02C31C-1631-48F7-ACBD-531877D55AD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88B8E-4B31-43C0-8FFA-7D358C33CF54}" type="doc">
      <dgm:prSet loTypeId="urn:microsoft.com/office/officeart/2005/8/layout/list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o-RO"/>
        </a:p>
      </dgm:t>
    </dgm:pt>
    <dgm:pt modelId="{9EB12B0C-F4A0-4E08-8987-337FD1B9497E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 учета заявлений, поданных от гражданского общества</a:t>
          </a:r>
          <a:r>
            <a:rPr lang="ro-RO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844C8-324D-432B-A918-C66AC79AA27A}" type="parTrans" cxnId="{50B1FD4D-F246-4896-BCE7-6C4DBB32471B}">
      <dgm:prSet/>
      <dgm:spPr/>
      <dgm:t>
        <a:bodyPr/>
        <a:lstStyle/>
        <a:p>
          <a:endParaRPr lang="ro-RO"/>
        </a:p>
      </dgm:t>
    </dgm:pt>
    <dgm:pt modelId="{FD3DD0D4-E8DA-4B70-876D-99B2EBFE05F4}" type="sibTrans" cxnId="{50B1FD4D-F246-4896-BCE7-6C4DBB32471B}">
      <dgm:prSet/>
      <dgm:spPr/>
      <dgm:t>
        <a:bodyPr/>
        <a:lstStyle/>
        <a:p>
          <a:endParaRPr lang="ro-RO"/>
        </a:p>
      </dgm:t>
    </dgm:pt>
    <dgm:pt modelId="{651660A9-0EAB-422F-B9E9-86C6FFA5C2F4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 учета заявлений на участие</a:t>
          </a:r>
          <a:r>
            <a:rPr lang="ro-RO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C2438-5E75-4366-995E-691F9236C8EF}" type="parTrans" cxnId="{290A87E9-746F-4278-86B5-A6607DBD89CF}">
      <dgm:prSet/>
      <dgm:spPr/>
      <dgm:t>
        <a:bodyPr/>
        <a:lstStyle/>
        <a:p>
          <a:endParaRPr lang="ro-RO"/>
        </a:p>
      </dgm:t>
    </dgm:pt>
    <dgm:pt modelId="{8A1750CA-2EB5-4D04-9352-48B7E9FFA178}" type="sibTrans" cxnId="{290A87E9-746F-4278-86B5-A6607DBD89CF}">
      <dgm:prSet/>
      <dgm:spPr/>
      <dgm:t>
        <a:bodyPr/>
        <a:lstStyle/>
        <a:p>
          <a:endParaRPr lang="ro-RO"/>
        </a:p>
      </dgm:t>
    </dgm:pt>
    <dgm:pt modelId="{F3E0CDA5-C0F0-4E33-8B60-FCAF5E4D493F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 регистрации оферт</a:t>
          </a:r>
          <a:r>
            <a:rPr lang="ro-RO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E9EAB-8801-4018-9FEF-C4291B86B123}" type="parTrans" cxnId="{2087DAF1-914E-4AAF-85B7-EF2EC7D2A570}">
      <dgm:prSet/>
      <dgm:spPr/>
      <dgm:t>
        <a:bodyPr/>
        <a:lstStyle/>
        <a:p>
          <a:endParaRPr lang="ro-RO"/>
        </a:p>
      </dgm:t>
    </dgm:pt>
    <dgm:pt modelId="{6A0B1EA0-B5F6-432B-ADAB-0DD6A930C8DB}" type="sibTrans" cxnId="{2087DAF1-914E-4AAF-85B7-EF2EC7D2A570}">
      <dgm:prSet/>
      <dgm:spPr/>
      <dgm:t>
        <a:bodyPr/>
        <a:lstStyle/>
        <a:p>
          <a:endParaRPr lang="ro-RO"/>
        </a:p>
      </dgm:t>
    </dgm:pt>
    <dgm:pt modelId="{B062658F-1441-4F9E-81F6-AA32245F4B5E}" type="pres">
      <dgm:prSet presAssocID="{B0088B8E-4B31-43C0-8FFA-7D358C33CF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88369A0-69A4-4E0D-BA4C-89844E678E21}" type="pres">
      <dgm:prSet presAssocID="{9EB12B0C-F4A0-4E08-8987-337FD1B9497E}" presName="parentLin" presStyleCnt="0"/>
      <dgm:spPr/>
    </dgm:pt>
    <dgm:pt modelId="{DBC6FFA3-3DD0-4E08-95F9-9AE5504D6E6B}" type="pres">
      <dgm:prSet presAssocID="{9EB12B0C-F4A0-4E08-8987-337FD1B9497E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57257924-870A-490E-B8B8-0C8767C26B8D}" type="pres">
      <dgm:prSet presAssocID="{9EB12B0C-F4A0-4E08-8987-337FD1B949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409AC1E-E55C-4AB5-9B40-9BAC004FAC81}" type="pres">
      <dgm:prSet presAssocID="{9EB12B0C-F4A0-4E08-8987-337FD1B9497E}" presName="negativeSpace" presStyleCnt="0"/>
      <dgm:spPr/>
    </dgm:pt>
    <dgm:pt modelId="{DA99AB33-D949-4132-B609-27524D207382}" type="pres">
      <dgm:prSet presAssocID="{9EB12B0C-F4A0-4E08-8987-337FD1B9497E}" presName="childText" presStyleLbl="conFgAcc1" presStyleIdx="0" presStyleCnt="3">
        <dgm:presLayoutVars>
          <dgm:bulletEnabled val="1"/>
        </dgm:presLayoutVars>
      </dgm:prSet>
      <dgm:spPr/>
    </dgm:pt>
    <dgm:pt modelId="{72A29CA8-2778-40F8-BB26-2016F788251A}" type="pres">
      <dgm:prSet presAssocID="{FD3DD0D4-E8DA-4B70-876D-99B2EBFE05F4}" presName="spaceBetweenRectangles" presStyleCnt="0"/>
      <dgm:spPr/>
    </dgm:pt>
    <dgm:pt modelId="{61FFC2B4-1AAD-45AF-B7C1-FF8B1A7694A3}" type="pres">
      <dgm:prSet presAssocID="{651660A9-0EAB-422F-B9E9-86C6FFA5C2F4}" presName="parentLin" presStyleCnt="0"/>
      <dgm:spPr/>
    </dgm:pt>
    <dgm:pt modelId="{EB7F3799-51A5-4593-8B05-E371879E8CE7}" type="pres">
      <dgm:prSet presAssocID="{651660A9-0EAB-422F-B9E9-86C6FFA5C2F4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DA093CD3-79E8-4550-B559-84FBCDF89833}" type="pres">
      <dgm:prSet presAssocID="{651660A9-0EAB-422F-B9E9-86C6FFA5C2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496275A-E141-47C7-9F98-385F7BDB1704}" type="pres">
      <dgm:prSet presAssocID="{651660A9-0EAB-422F-B9E9-86C6FFA5C2F4}" presName="negativeSpace" presStyleCnt="0"/>
      <dgm:spPr/>
    </dgm:pt>
    <dgm:pt modelId="{8EDDFDA5-7B15-4671-B795-ACAD9603DE78}" type="pres">
      <dgm:prSet presAssocID="{651660A9-0EAB-422F-B9E9-86C6FFA5C2F4}" presName="childText" presStyleLbl="conFgAcc1" presStyleIdx="1" presStyleCnt="3">
        <dgm:presLayoutVars>
          <dgm:bulletEnabled val="1"/>
        </dgm:presLayoutVars>
      </dgm:prSet>
      <dgm:spPr/>
    </dgm:pt>
    <dgm:pt modelId="{C3FA0F43-51A2-4CA4-A7C4-E920999BA332}" type="pres">
      <dgm:prSet presAssocID="{8A1750CA-2EB5-4D04-9352-48B7E9FFA178}" presName="spaceBetweenRectangles" presStyleCnt="0"/>
      <dgm:spPr/>
    </dgm:pt>
    <dgm:pt modelId="{2EF152FB-33D2-4AE8-B2F1-5D918C184CB4}" type="pres">
      <dgm:prSet presAssocID="{F3E0CDA5-C0F0-4E33-8B60-FCAF5E4D493F}" presName="parentLin" presStyleCnt="0"/>
      <dgm:spPr/>
    </dgm:pt>
    <dgm:pt modelId="{1A8497E0-8224-4E69-94A1-48481034C1B2}" type="pres">
      <dgm:prSet presAssocID="{F3E0CDA5-C0F0-4E33-8B60-FCAF5E4D493F}" presName="parentLeftMargin" presStyleLbl="node1" presStyleIdx="1" presStyleCnt="3"/>
      <dgm:spPr/>
      <dgm:t>
        <a:bodyPr/>
        <a:lstStyle/>
        <a:p>
          <a:endParaRPr lang="ro-RO"/>
        </a:p>
      </dgm:t>
    </dgm:pt>
    <dgm:pt modelId="{3225BADA-C9E8-42FF-8B6B-7E84879887C2}" type="pres">
      <dgm:prSet presAssocID="{F3E0CDA5-C0F0-4E33-8B60-FCAF5E4D49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6880A53-7626-4942-A3CE-586BA6E6B89E}" type="pres">
      <dgm:prSet presAssocID="{F3E0CDA5-C0F0-4E33-8B60-FCAF5E4D493F}" presName="negativeSpace" presStyleCnt="0"/>
      <dgm:spPr/>
    </dgm:pt>
    <dgm:pt modelId="{F5D5B912-8389-4465-9366-9043B4CCF0C6}" type="pres">
      <dgm:prSet presAssocID="{F3E0CDA5-C0F0-4E33-8B60-FCAF5E4D49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87DAF1-914E-4AAF-85B7-EF2EC7D2A570}" srcId="{B0088B8E-4B31-43C0-8FFA-7D358C33CF54}" destId="{F3E0CDA5-C0F0-4E33-8B60-FCAF5E4D493F}" srcOrd="2" destOrd="0" parTransId="{B0BE9EAB-8801-4018-9FEF-C4291B86B123}" sibTransId="{6A0B1EA0-B5F6-432B-ADAB-0DD6A930C8DB}"/>
    <dgm:cxn modelId="{269ECB51-6B08-4050-8EB5-F178F1659A48}" type="presOf" srcId="{F3E0CDA5-C0F0-4E33-8B60-FCAF5E4D493F}" destId="{1A8497E0-8224-4E69-94A1-48481034C1B2}" srcOrd="0" destOrd="0" presId="urn:microsoft.com/office/officeart/2005/8/layout/list1"/>
    <dgm:cxn modelId="{F5FDE07A-9576-4583-95DD-3D72C2690879}" type="presOf" srcId="{9EB12B0C-F4A0-4E08-8987-337FD1B9497E}" destId="{57257924-870A-490E-B8B8-0C8767C26B8D}" srcOrd="1" destOrd="0" presId="urn:microsoft.com/office/officeart/2005/8/layout/list1"/>
    <dgm:cxn modelId="{785DA247-D3A4-4BB1-80F0-68F878586AFA}" type="presOf" srcId="{9EB12B0C-F4A0-4E08-8987-337FD1B9497E}" destId="{DBC6FFA3-3DD0-4E08-95F9-9AE5504D6E6B}" srcOrd="0" destOrd="0" presId="urn:microsoft.com/office/officeart/2005/8/layout/list1"/>
    <dgm:cxn modelId="{290A87E9-746F-4278-86B5-A6607DBD89CF}" srcId="{B0088B8E-4B31-43C0-8FFA-7D358C33CF54}" destId="{651660A9-0EAB-422F-B9E9-86C6FFA5C2F4}" srcOrd="1" destOrd="0" parTransId="{049C2438-5E75-4366-995E-691F9236C8EF}" sibTransId="{8A1750CA-2EB5-4D04-9352-48B7E9FFA178}"/>
    <dgm:cxn modelId="{EC343F45-407A-4A84-A40B-E0CE8774FC13}" type="presOf" srcId="{651660A9-0EAB-422F-B9E9-86C6FFA5C2F4}" destId="{EB7F3799-51A5-4593-8B05-E371879E8CE7}" srcOrd="0" destOrd="0" presId="urn:microsoft.com/office/officeart/2005/8/layout/list1"/>
    <dgm:cxn modelId="{50B1FD4D-F246-4896-BCE7-6C4DBB32471B}" srcId="{B0088B8E-4B31-43C0-8FFA-7D358C33CF54}" destId="{9EB12B0C-F4A0-4E08-8987-337FD1B9497E}" srcOrd="0" destOrd="0" parTransId="{145844C8-324D-432B-A918-C66AC79AA27A}" sibTransId="{FD3DD0D4-E8DA-4B70-876D-99B2EBFE05F4}"/>
    <dgm:cxn modelId="{3DB37E67-FE42-4310-A539-B417EE2FDC3F}" type="presOf" srcId="{B0088B8E-4B31-43C0-8FFA-7D358C33CF54}" destId="{B062658F-1441-4F9E-81F6-AA32245F4B5E}" srcOrd="0" destOrd="0" presId="urn:microsoft.com/office/officeart/2005/8/layout/list1"/>
    <dgm:cxn modelId="{79659326-FC6F-4DCC-96B3-BA146B8AE10E}" type="presOf" srcId="{F3E0CDA5-C0F0-4E33-8B60-FCAF5E4D493F}" destId="{3225BADA-C9E8-42FF-8B6B-7E84879887C2}" srcOrd="1" destOrd="0" presId="urn:microsoft.com/office/officeart/2005/8/layout/list1"/>
    <dgm:cxn modelId="{188ACF89-0E9C-477D-9FB1-83CB9084CF39}" type="presOf" srcId="{651660A9-0EAB-422F-B9E9-86C6FFA5C2F4}" destId="{DA093CD3-79E8-4550-B559-84FBCDF89833}" srcOrd="1" destOrd="0" presId="urn:microsoft.com/office/officeart/2005/8/layout/list1"/>
    <dgm:cxn modelId="{0A50F921-C561-4D7C-93DA-9E4A58799EB6}" type="presParOf" srcId="{B062658F-1441-4F9E-81F6-AA32245F4B5E}" destId="{D88369A0-69A4-4E0D-BA4C-89844E678E21}" srcOrd="0" destOrd="0" presId="urn:microsoft.com/office/officeart/2005/8/layout/list1"/>
    <dgm:cxn modelId="{BAE777C4-B011-4982-B298-E3AA4E7A4755}" type="presParOf" srcId="{D88369A0-69A4-4E0D-BA4C-89844E678E21}" destId="{DBC6FFA3-3DD0-4E08-95F9-9AE5504D6E6B}" srcOrd="0" destOrd="0" presId="urn:microsoft.com/office/officeart/2005/8/layout/list1"/>
    <dgm:cxn modelId="{06A38777-2780-43E1-9BAF-219247BD4BED}" type="presParOf" srcId="{D88369A0-69A4-4E0D-BA4C-89844E678E21}" destId="{57257924-870A-490E-B8B8-0C8767C26B8D}" srcOrd="1" destOrd="0" presId="urn:microsoft.com/office/officeart/2005/8/layout/list1"/>
    <dgm:cxn modelId="{573831FE-1F9D-47F9-8694-EAF883D470A3}" type="presParOf" srcId="{B062658F-1441-4F9E-81F6-AA32245F4B5E}" destId="{3409AC1E-E55C-4AB5-9B40-9BAC004FAC81}" srcOrd="1" destOrd="0" presId="urn:microsoft.com/office/officeart/2005/8/layout/list1"/>
    <dgm:cxn modelId="{411F33F4-8BDC-41A2-B1C9-C33326D21F95}" type="presParOf" srcId="{B062658F-1441-4F9E-81F6-AA32245F4B5E}" destId="{DA99AB33-D949-4132-B609-27524D207382}" srcOrd="2" destOrd="0" presId="urn:microsoft.com/office/officeart/2005/8/layout/list1"/>
    <dgm:cxn modelId="{AA7E5331-861D-4AB1-959B-12C2C878F8FB}" type="presParOf" srcId="{B062658F-1441-4F9E-81F6-AA32245F4B5E}" destId="{72A29CA8-2778-40F8-BB26-2016F788251A}" srcOrd="3" destOrd="0" presId="urn:microsoft.com/office/officeart/2005/8/layout/list1"/>
    <dgm:cxn modelId="{907635C7-4AD7-4B8F-83F2-ED78DF3AE3E3}" type="presParOf" srcId="{B062658F-1441-4F9E-81F6-AA32245F4B5E}" destId="{61FFC2B4-1AAD-45AF-B7C1-FF8B1A7694A3}" srcOrd="4" destOrd="0" presId="urn:microsoft.com/office/officeart/2005/8/layout/list1"/>
    <dgm:cxn modelId="{31EEEE89-31CB-4DA1-B187-3FE6BEBCBDD0}" type="presParOf" srcId="{61FFC2B4-1AAD-45AF-B7C1-FF8B1A7694A3}" destId="{EB7F3799-51A5-4593-8B05-E371879E8CE7}" srcOrd="0" destOrd="0" presId="urn:microsoft.com/office/officeart/2005/8/layout/list1"/>
    <dgm:cxn modelId="{344D5916-381A-4028-82C8-7CF2FF161B8C}" type="presParOf" srcId="{61FFC2B4-1AAD-45AF-B7C1-FF8B1A7694A3}" destId="{DA093CD3-79E8-4550-B559-84FBCDF89833}" srcOrd="1" destOrd="0" presId="urn:microsoft.com/office/officeart/2005/8/layout/list1"/>
    <dgm:cxn modelId="{C4693DD4-E3F9-4194-A3A8-A893D5CA5BE2}" type="presParOf" srcId="{B062658F-1441-4F9E-81F6-AA32245F4B5E}" destId="{7496275A-E141-47C7-9F98-385F7BDB1704}" srcOrd="5" destOrd="0" presId="urn:microsoft.com/office/officeart/2005/8/layout/list1"/>
    <dgm:cxn modelId="{8C33CD89-7CCF-4EA1-AACF-838FC818518D}" type="presParOf" srcId="{B062658F-1441-4F9E-81F6-AA32245F4B5E}" destId="{8EDDFDA5-7B15-4671-B795-ACAD9603DE78}" srcOrd="6" destOrd="0" presId="urn:microsoft.com/office/officeart/2005/8/layout/list1"/>
    <dgm:cxn modelId="{ECFEB661-645B-4190-9D16-1BFFE986BEB8}" type="presParOf" srcId="{B062658F-1441-4F9E-81F6-AA32245F4B5E}" destId="{C3FA0F43-51A2-4CA4-A7C4-E920999BA332}" srcOrd="7" destOrd="0" presId="urn:microsoft.com/office/officeart/2005/8/layout/list1"/>
    <dgm:cxn modelId="{33CF9F19-0D1E-40C0-A59F-F5864A2D85CD}" type="presParOf" srcId="{B062658F-1441-4F9E-81F6-AA32245F4B5E}" destId="{2EF152FB-33D2-4AE8-B2F1-5D918C184CB4}" srcOrd="8" destOrd="0" presId="urn:microsoft.com/office/officeart/2005/8/layout/list1"/>
    <dgm:cxn modelId="{4B1282C9-7EA4-4706-8ACB-CA105C30D14C}" type="presParOf" srcId="{2EF152FB-33D2-4AE8-B2F1-5D918C184CB4}" destId="{1A8497E0-8224-4E69-94A1-48481034C1B2}" srcOrd="0" destOrd="0" presId="urn:microsoft.com/office/officeart/2005/8/layout/list1"/>
    <dgm:cxn modelId="{F9AA8AB4-53F8-4442-AA40-239B0879F335}" type="presParOf" srcId="{2EF152FB-33D2-4AE8-B2F1-5D918C184CB4}" destId="{3225BADA-C9E8-42FF-8B6B-7E84879887C2}" srcOrd="1" destOrd="0" presId="urn:microsoft.com/office/officeart/2005/8/layout/list1"/>
    <dgm:cxn modelId="{32959445-A84A-4593-A1E4-30CEA079432F}" type="presParOf" srcId="{B062658F-1441-4F9E-81F6-AA32245F4B5E}" destId="{B6880A53-7626-4942-A3CE-586BA6E6B89E}" srcOrd="9" destOrd="0" presId="urn:microsoft.com/office/officeart/2005/8/layout/list1"/>
    <dgm:cxn modelId="{D8CB94CB-0CA6-4760-AB1A-624715FFF038}" type="presParOf" srcId="{B062658F-1441-4F9E-81F6-AA32245F4B5E}" destId="{F5D5B912-8389-4465-9366-9043B4CCF0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1D791-7858-4C16-8B4F-9F77DAD7854E}" type="doc">
      <dgm:prSet loTypeId="urn:microsoft.com/office/officeart/2005/8/layout/arrow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DCC25F99-D38A-4484-B327-91D65DE3CE68}">
      <dgm:prSet/>
      <dgm:spPr/>
      <dgm:t>
        <a:bodyPr/>
        <a:lstStyle/>
        <a:p>
          <a:pPr rtl="0"/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либо наиболее выгодная с технико-экономической точки зрения оферта;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6F59A-38FD-41F1-946B-06BBD1FECAF1}" type="parTrans" cxnId="{1F9BD470-4F98-4C54-B69B-2A42620361ED}">
      <dgm:prSet/>
      <dgm:spPr/>
      <dgm:t>
        <a:bodyPr/>
        <a:lstStyle/>
        <a:p>
          <a:endParaRPr lang="ro-RO"/>
        </a:p>
      </dgm:t>
    </dgm:pt>
    <dgm:pt modelId="{A1BD7DA8-4742-40B9-A9E3-01452C08FC36}" type="sibTrans" cxnId="{1F9BD470-4F98-4C54-B69B-2A42620361ED}">
      <dgm:prSet/>
      <dgm:spPr/>
      <dgm:t>
        <a:bodyPr/>
        <a:lstStyle/>
        <a:p>
          <a:endParaRPr lang="ro-RO"/>
        </a:p>
      </dgm:t>
    </dgm:pt>
    <dgm:pt modelId="{4DC0588E-B7C5-483D-BC84-9C02BC4CA6F8}">
      <dgm:prSet/>
      <dgm:spPr/>
      <dgm:t>
        <a:bodyPr/>
        <a:lstStyle/>
        <a:p>
          <a:pPr rtl="0"/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либо самая низкая цена.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E23E3-B682-4FA4-AA51-34576CAD2E9E}" type="parTrans" cxnId="{96C9B525-87B1-4243-A356-42508DAAB72B}">
      <dgm:prSet/>
      <dgm:spPr/>
      <dgm:t>
        <a:bodyPr/>
        <a:lstStyle/>
        <a:p>
          <a:endParaRPr lang="ro-RO"/>
        </a:p>
      </dgm:t>
    </dgm:pt>
    <dgm:pt modelId="{4D8E886F-E6B6-4DF9-8C53-2BFDBD964B3E}" type="sibTrans" cxnId="{96C9B525-87B1-4243-A356-42508DAAB72B}">
      <dgm:prSet/>
      <dgm:spPr/>
      <dgm:t>
        <a:bodyPr/>
        <a:lstStyle/>
        <a:p>
          <a:endParaRPr lang="ro-RO"/>
        </a:p>
      </dgm:t>
    </dgm:pt>
    <dgm:pt modelId="{7B04B99C-169F-4FCD-9B5C-5D07871271DB}" type="pres">
      <dgm:prSet presAssocID="{4381D791-7858-4C16-8B4F-9F77DAD785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EA5CBDB1-6E06-4330-B295-106FD11624DB}" type="pres">
      <dgm:prSet presAssocID="{4381D791-7858-4C16-8B4F-9F77DAD7854E}" presName="ribbon" presStyleLbl="node1" presStyleIdx="0" presStyleCnt="1"/>
      <dgm:spPr/>
    </dgm:pt>
    <dgm:pt modelId="{EAFE9040-F0EA-46BE-BF2B-EED5D6F0DF22}" type="pres">
      <dgm:prSet presAssocID="{4381D791-7858-4C16-8B4F-9F77DAD7854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DFF9844-BFBD-4222-AC28-55DD8E9CB2F6}" type="pres">
      <dgm:prSet presAssocID="{4381D791-7858-4C16-8B4F-9F77DAD7854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C458F70E-F782-4E7A-8799-B6C37053B455}" type="presOf" srcId="{4381D791-7858-4C16-8B4F-9F77DAD7854E}" destId="{7B04B99C-169F-4FCD-9B5C-5D07871271DB}" srcOrd="0" destOrd="0" presId="urn:microsoft.com/office/officeart/2005/8/layout/arrow6"/>
    <dgm:cxn modelId="{96C9B525-87B1-4243-A356-42508DAAB72B}" srcId="{4381D791-7858-4C16-8B4F-9F77DAD7854E}" destId="{4DC0588E-B7C5-483D-BC84-9C02BC4CA6F8}" srcOrd="1" destOrd="0" parTransId="{5A1E23E3-B682-4FA4-AA51-34576CAD2E9E}" sibTransId="{4D8E886F-E6B6-4DF9-8C53-2BFDBD964B3E}"/>
    <dgm:cxn modelId="{22B88620-089E-4AEA-A156-C8078CF8B914}" type="presOf" srcId="{4DC0588E-B7C5-483D-BC84-9C02BC4CA6F8}" destId="{EDFF9844-BFBD-4222-AC28-55DD8E9CB2F6}" srcOrd="0" destOrd="0" presId="urn:microsoft.com/office/officeart/2005/8/layout/arrow6"/>
    <dgm:cxn modelId="{1F9BD470-4F98-4C54-B69B-2A42620361ED}" srcId="{4381D791-7858-4C16-8B4F-9F77DAD7854E}" destId="{DCC25F99-D38A-4484-B327-91D65DE3CE68}" srcOrd="0" destOrd="0" parTransId="{72A6F59A-38FD-41F1-946B-06BBD1FECAF1}" sibTransId="{A1BD7DA8-4742-40B9-A9E3-01452C08FC36}"/>
    <dgm:cxn modelId="{A3E8D6A1-C0A2-404D-90AD-58B174071F23}" type="presOf" srcId="{DCC25F99-D38A-4484-B327-91D65DE3CE68}" destId="{EAFE9040-F0EA-46BE-BF2B-EED5D6F0DF22}" srcOrd="0" destOrd="0" presId="urn:microsoft.com/office/officeart/2005/8/layout/arrow6"/>
    <dgm:cxn modelId="{3ECF1F81-6049-48D5-995C-C1D2EE7B6D7A}" type="presParOf" srcId="{7B04B99C-169F-4FCD-9B5C-5D07871271DB}" destId="{EA5CBDB1-6E06-4330-B295-106FD11624DB}" srcOrd="0" destOrd="0" presId="urn:microsoft.com/office/officeart/2005/8/layout/arrow6"/>
    <dgm:cxn modelId="{FE76247F-406C-42CF-936B-C5DF1153817A}" type="presParOf" srcId="{7B04B99C-169F-4FCD-9B5C-5D07871271DB}" destId="{EAFE9040-F0EA-46BE-BF2B-EED5D6F0DF22}" srcOrd="1" destOrd="0" presId="urn:microsoft.com/office/officeart/2005/8/layout/arrow6"/>
    <dgm:cxn modelId="{7CCA1FF6-938D-44FC-8B29-664A435F7788}" type="presParOf" srcId="{7B04B99C-169F-4FCD-9B5C-5D07871271DB}" destId="{EDFF9844-BFBD-4222-AC28-55DD8E9CB2F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9FC03-727D-4E42-A871-0E4EAA9163E1}" type="doc">
      <dgm:prSet loTypeId="urn:microsoft.com/office/officeart/2005/8/layout/chart3" loCatId="cycle" qsTypeId="urn:microsoft.com/office/officeart/2005/8/quickstyle/simple1" qsCatId="simple" csTypeId="urn:microsoft.com/office/officeart/2005/8/colors/accent1_5" csCatId="accent1" phldr="1"/>
      <dgm:spPr/>
    </dgm:pt>
    <dgm:pt modelId="{B75DB311-F01B-4A51-86FD-ECFA28C01E69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</a:t>
          </a:r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80%;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4BF886-59CF-4A55-804B-604F89DCD82E}" type="parTrans" cxnId="{18D255DF-603F-4BB7-8FE0-5FAE0BE7F1DD}">
      <dgm:prSet/>
      <dgm:spPr/>
      <dgm:t>
        <a:bodyPr/>
        <a:lstStyle/>
        <a:p>
          <a:endParaRPr lang="ro-RO"/>
        </a:p>
      </dgm:t>
    </dgm:pt>
    <dgm:pt modelId="{1A5AE81F-2017-4003-B5F5-94FA9AA2C6BF}" type="sibTrans" cxnId="{18D255DF-603F-4BB7-8FE0-5FAE0BE7F1DD}">
      <dgm:prSet/>
      <dgm:spPr/>
      <dgm:t>
        <a:bodyPr/>
        <a:lstStyle/>
        <a:p>
          <a:endParaRPr lang="ro-RO"/>
        </a:p>
      </dgm:t>
    </dgm:pt>
    <dgm:pt modelId="{210F628C-13A6-49BD-8DB7-957F495AEAFA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Товаров</a:t>
          </a:r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60%;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35289-0355-4CAE-BF86-229FF6337C7D}" type="parTrans" cxnId="{320F0121-DBA9-40BC-8948-F2EA4106FBC7}">
      <dgm:prSet/>
      <dgm:spPr/>
      <dgm:t>
        <a:bodyPr/>
        <a:lstStyle/>
        <a:p>
          <a:endParaRPr lang="ro-RO"/>
        </a:p>
      </dgm:t>
    </dgm:pt>
    <dgm:pt modelId="{2D907619-CECB-4C0B-BA0F-A10E3BE4664B}" type="sibTrans" cxnId="{320F0121-DBA9-40BC-8948-F2EA4106FBC7}">
      <dgm:prSet/>
      <dgm:spPr/>
      <dgm:t>
        <a:bodyPr/>
        <a:lstStyle/>
        <a:p>
          <a:endParaRPr lang="ro-RO"/>
        </a:p>
      </dgm:t>
    </dgm:pt>
    <dgm:pt modelId="{A7C58031-FF7B-4B34-80F3-75040629462E}">
      <dgm:prSet phldrT="[Текст]"/>
      <dgm:spPr/>
      <dgm:t>
        <a:bodyPr/>
        <a:lstStyle/>
        <a:p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Услуг</a:t>
          </a:r>
          <a:r>
            <a:rPr lang="en-US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40%;</a:t>
          </a:r>
          <a:endParaRPr lang="ro-R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574F4-CE9B-4922-99F7-0B10FA6D40E6}" type="parTrans" cxnId="{CA536071-367F-4DF2-964F-FD6CF19C8F61}">
      <dgm:prSet/>
      <dgm:spPr/>
      <dgm:t>
        <a:bodyPr/>
        <a:lstStyle/>
        <a:p>
          <a:endParaRPr lang="ro-RO"/>
        </a:p>
      </dgm:t>
    </dgm:pt>
    <dgm:pt modelId="{940FCAD5-ADC3-4265-A453-FCF6F9EA27D3}" type="sibTrans" cxnId="{CA536071-367F-4DF2-964F-FD6CF19C8F61}">
      <dgm:prSet/>
      <dgm:spPr/>
      <dgm:t>
        <a:bodyPr/>
        <a:lstStyle/>
        <a:p>
          <a:endParaRPr lang="ro-RO"/>
        </a:p>
      </dgm:t>
    </dgm:pt>
    <dgm:pt modelId="{89CED42A-7F12-47FB-8E61-0AE144024642}" type="pres">
      <dgm:prSet presAssocID="{4309FC03-727D-4E42-A871-0E4EAA9163E1}" presName="compositeShape" presStyleCnt="0">
        <dgm:presLayoutVars>
          <dgm:chMax val="7"/>
          <dgm:dir/>
          <dgm:resizeHandles val="exact"/>
        </dgm:presLayoutVars>
      </dgm:prSet>
      <dgm:spPr/>
    </dgm:pt>
    <dgm:pt modelId="{0FCB0691-A64D-4CDA-B3FF-848BA059517C}" type="pres">
      <dgm:prSet presAssocID="{4309FC03-727D-4E42-A871-0E4EAA9163E1}" presName="wedge1" presStyleLbl="node1" presStyleIdx="0" presStyleCnt="3" custLinFactNeighborX="-5039" custLinFactNeighborY="2892"/>
      <dgm:spPr/>
      <dgm:t>
        <a:bodyPr/>
        <a:lstStyle/>
        <a:p>
          <a:endParaRPr lang="ro-RO"/>
        </a:p>
      </dgm:t>
    </dgm:pt>
    <dgm:pt modelId="{F55CE1C6-24C4-4018-BEFF-4411120E0821}" type="pres">
      <dgm:prSet presAssocID="{4309FC03-727D-4E42-A871-0E4EAA9163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B0BD8EC-BA41-4815-A48F-6021E0E5A755}" type="pres">
      <dgm:prSet presAssocID="{4309FC03-727D-4E42-A871-0E4EAA9163E1}" presName="wedge2" presStyleLbl="node1" presStyleIdx="1" presStyleCnt="3"/>
      <dgm:spPr/>
      <dgm:t>
        <a:bodyPr/>
        <a:lstStyle/>
        <a:p>
          <a:endParaRPr lang="ro-RO"/>
        </a:p>
      </dgm:t>
    </dgm:pt>
    <dgm:pt modelId="{6F071359-C917-43DE-B252-452D18F96B35}" type="pres">
      <dgm:prSet presAssocID="{4309FC03-727D-4E42-A871-0E4EAA9163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180ABF4-A0D4-4EF6-913F-7A1588F54AF1}" type="pres">
      <dgm:prSet presAssocID="{4309FC03-727D-4E42-A871-0E4EAA9163E1}" presName="wedge3" presStyleLbl="node1" presStyleIdx="2" presStyleCnt="3"/>
      <dgm:spPr/>
      <dgm:t>
        <a:bodyPr/>
        <a:lstStyle/>
        <a:p>
          <a:endParaRPr lang="ro-RO"/>
        </a:p>
      </dgm:t>
    </dgm:pt>
    <dgm:pt modelId="{7304E1A2-610A-495C-B622-14701199C0D2}" type="pres">
      <dgm:prSet presAssocID="{4309FC03-727D-4E42-A871-0E4EAA9163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AEC290BF-9408-4C84-BE23-B90F7BCC2188}" type="presOf" srcId="{210F628C-13A6-49BD-8DB7-957F495AEAFA}" destId="{9B0BD8EC-BA41-4815-A48F-6021E0E5A755}" srcOrd="0" destOrd="0" presId="urn:microsoft.com/office/officeart/2005/8/layout/chart3"/>
    <dgm:cxn modelId="{C5394FA4-B5D2-4254-ACC2-9D35E1BDF363}" type="presOf" srcId="{A7C58031-FF7B-4B34-80F3-75040629462E}" destId="{9180ABF4-A0D4-4EF6-913F-7A1588F54AF1}" srcOrd="0" destOrd="0" presId="urn:microsoft.com/office/officeart/2005/8/layout/chart3"/>
    <dgm:cxn modelId="{F0B714B4-DE3D-4982-92C8-5962B13F8F04}" type="presOf" srcId="{4309FC03-727D-4E42-A871-0E4EAA9163E1}" destId="{89CED42A-7F12-47FB-8E61-0AE144024642}" srcOrd="0" destOrd="0" presId="urn:microsoft.com/office/officeart/2005/8/layout/chart3"/>
    <dgm:cxn modelId="{A6DDCC07-8440-44E2-9990-63F2F122CC86}" type="presOf" srcId="{B75DB311-F01B-4A51-86FD-ECFA28C01E69}" destId="{0FCB0691-A64D-4CDA-B3FF-848BA059517C}" srcOrd="0" destOrd="0" presId="urn:microsoft.com/office/officeart/2005/8/layout/chart3"/>
    <dgm:cxn modelId="{CA536071-367F-4DF2-964F-FD6CF19C8F61}" srcId="{4309FC03-727D-4E42-A871-0E4EAA9163E1}" destId="{A7C58031-FF7B-4B34-80F3-75040629462E}" srcOrd="2" destOrd="0" parTransId="{B61574F4-CE9B-4922-99F7-0B10FA6D40E6}" sibTransId="{940FCAD5-ADC3-4265-A453-FCF6F9EA27D3}"/>
    <dgm:cxn modelId="{969FEDC0-75DB-4E32-8A70-50A656BA4071}" type="presOf" srcId="{210F628C-13A6-49BD-8DB7-957F495AEAFA}" destId="{6F071359-C917-43DE-B252-452D18F96B35}" srcOrd="1" destOrd="0" presId="urn:microsoft.com/office/officeart/2005/8/layout/chart3"/>
    <dgm:cxn modelId="{320F0121-DBA9-40BC-8948-F2EA4106FBC7}" srcId="{4309FC03-727D-4E42-A871-0E4EAA9163E1}" destId="{210F628C-13A6-49BD-8DB7-957F495AEAFA}" srcOrd="1" destOrd="0" parTransId="{19835289-0355-4CAE-BF86-229FF6337C7D}" sibTransId="{2D907619-CECB-4C0B-BA0F-A10E3BE4664B}"/>
    <dgm:cxn modelId="{18D255DF-603F-4BB7-8FE0-5FAE0BE7F1DD}" srcId="{4309FC03-727D-4E42-A871-0E4EAA9163E1}" destId="{B75DB311-F01B-4A51-86FD-ECFA28C01E69}" srcOrd="0" destOrd="0" parTransId="{0E4BF886-59CF-4A55-804B-604F89DCD82E}" sibTransId="{1A5AE81F-2017-4003-B5F5-94FA9AA2C6BF}"/>
    <dgm:cxn modelId="{FCFB5F19-E9A1-47EE-AF0E-03699E5F3BE3}" type="presOf" srcId="{A7C58031-FF7B-4B34-80F3-75040629462E}" destId="{7304E1A2-610A-495C-B622-14701199C0D2}" srcOrd="1" destOrd="0" presId="urn:microsoft.com/office/officeart/2005/8/layout/chart3"/>
    <dgm:cxn modelId="{EFAA2D43-3435-4E98-872D-C34DE49A5D2D}" type="presOf" srcId="{B75DB311-F01B-4A51-86FD-ECFA28C01E69}" destId="{F55CE1C6-24C4-4018-BEFF-4411120E0821}" srcOrd="1" destOrd="0" presId="urn:microsoft.com/office/officeart/2005/8/layout/chart3"/>
    <dgm:cxn modelId="{B459D76C-E3E4-4DBC-85E1-1E0267D4F57D}" type="presParOf" srcId="{89CED42A-7F12-47FB-8E61-0AE144024642}" destId="{0FCB0691-A64D-4CDA-B3FF-848BA059517C}" srcOrd="0" destOrd="0" presId="urn:microsoft.com/office/officeart/2005/8/layout/chart3"/>
    <dgm:cxn modelId="{503C2AC1-61D7-4F1F-BBD4-56CA840D7B38}" type="presParOf" srcId="{89CED42A-7F12-47FB-8E61-0AE144024642}" destId="{F55CE1C6-24C4-4018-BEFF-4411120E0821}" srcOrd="1" destOrd="0" presId="urn:microsoft.com/office/officeart/2005/8/layout/chart3"/>
    <dgm:cxn modelId="{714B2A8D-807B-4CB7-8A1A-D7AE35B56425}" type="presParOf" srcId="{89CED42A-7F12-47FB-8E61-0AE144024642}" destId="{9B0BD8EC-BA41-4815-A48F-6021E0E5A755}" srcOrd="2" destOrd="0" presId="urn:microsoft.com/office/officeart/2005/8/layout/chart3"/>
    <dgm:cxn modelId="{34DF371E-A669-44EF-98A6-5E865DA666FF}" type="presParOf" srcId="{89CED42A-7F12-47FB-8E61-0AE144024642}" destId="{6F071359-C917-43DE-B252-452D18F96B35}" srcOrd="3" destOrd="0" presId="urn:microsoft.com/office/officeart/2005/8/layout/chart3"/>
    <dgm:cxn modelId="{552BFFFA-7016-41D1-B7CA-A5E3133D503F}" type="presParOf" srcId="{89CED42A-7F12-47FB-8E61-0AE144024642}" destId="{9180ABF4-A0D4-4EF6-913F-7A1588F54AF1}" srcOrd="4" destOrd="0" presId="urn:microsoft.com/office/officeart/2005/8/layout/chart3"/>
    <dgm:cxn modelId="{4077C419-83CE-494E-B05D-5393C4796AB8}" type="presParOf" srcId="{89CED42A-7F12-47FB-8E61-0AE144024642}" destId="{7304E1A2-610A-495C-B622-14701199C0D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9A100F-24EC-4328-AB86-99DC9E85955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o-RO"/>
        </a:p>
      </dgm:t>
    </dgm:pt>
    <dgm:pt modelId="{FD50613A-91BD-4A32-AD59-CE21480C1AA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endParaRPr lang="ro-RO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6FE04-0D8E-4A69-883A-C104D4130548}" type="parTrans" cxnId="{F360E6B4-E2F4-4BE9-9738-79DC71D86F3E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A19C01-D9CF-40EE-9E73-B36861D01B77}" type="sibTrans" cxnId="{F360E6B4-E2F4-4BE9-9738-79DC71D86F3E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413F1-D8A4-4A82-AA5C-1D0D7FC09FD7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o-RO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A9203-CA68-4ED3-8E4F-D80ABB7DB730}" type="parTrans" cxnId="{FB292829-751D-435F-B5BC-4AEB67647A76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97405-0029-4DD6-8AC1-9D3F38DE8D1E}" type="sibTrans" cxnId="{FB292829-751D-435F-B5BC-4AEB67647A76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96397-04D2-491E-A44D-2F0434988460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Формуляры для подачи оферт</a:t>
          </a:r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B8218F55-0856-43D9-B1F1-59CB60D8114C}" type="parTrans" cxnId="{DE0DCDA2-4388-407B-A605-F0A3CB96037C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E03DB-BE18-410B-9D6A-9F0D8D6F25B4}" type="sibTrans" cxnId="{DE0DCDA2-4388-407B-A605-F0A3CB96037C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AD934-6D4D-4774-8B1B-79648F151254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Формуляр Договора</a:t>
          </a:r>
          <a:r>
            <a: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B4E68E96-AC8E-40F3-99FE-660EC999EF69}" type="parTrans" cxnId="{D801E9F0-3D96-433C-AD6A-0173EC244239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62D9EF-53ED-4275-83BD-7C502E4F1EE8}" type="sibTrans" cxnId="{D801E9F0-3D96-433C-AD6A-0173EC244239}">
      <dgm:prSet/>
      <dgm:spPr/>
      <dgm:t>
        <a:bodyPr/>
        <a:lstStyle/>
        <a:p>
          <a:endParaRPr lang="ro-R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F461A3-B09F-474B-A207-CB3ED4950C15}" type="pres">
      <dgm:prSet presAssocID="{AD9A100F-24EC-4328-AB86-99DC9E8595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E1C1CF8-2AED-4739-95B2-45835132CB85}" type="pres">
      <dgm:prSet presAssocID="{FD50613A-91BD-4A32-AD59-CE21480C1AAB}" presName="parentLin" presStyleCnt="0"/>
      <dgm:spPr/>
    </dgm:pt>
    <dgm:pt modelId="{893ACC3A-C436-41BA-BA21-2CE914E2B0F3}" type="pres">
      <dgm:prSet presAssocID="{FD50613A-91BD-4A32-AD59-CE21480C1AAB}" presName="parentLeftMargin" presStyleLbl="node1" presStyleIdx="0" presStyleCnt="4"/>
      <dgm:spPr/>
      <dgm:t>
        <a:bodyPr/>
        <a:lstStyle/>
        <a:p>
          <a:endParaRPr lang="ro-RO"/>
        </a:p>
      </dgm:t>
    </dgm:pt>
    <dgm:pt modelId="{677F3812-ABFE-40C5-80B3-31788CC35869}" type="pres">
      <dgm:prSet presAssocID="{FD50613A-91BD-4A32-AD59-CE21480C1A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780203C-212F-4B1E-9926-AECAE9054D01}" type="pres">
      <dgm:prSet presAssocID="{FD50613A-91BD-4A32-AD59-CE21480C1AAB}" presName="negativeSpace" presStyleCnt="0"/>
      <dgm:spPr/>
    </dgm:pt>
    <dgm:pt modelId="{B6108A95-810A-4704-95ED-7809B98F283D}" type="pres">
      <dgm:prSet presAssocID="{FD50613A-91BD-4A32-AD59-CE21480C1AAB}" presName="childText" presStyleLbl="conFgAcc1" presStyleIdx="0" presStyleCnt="4">
        <dgm:presLayoutVars>
          <dgm:bulletEnabled val="1"/>
        </dgm:presLayoutVars>
      </dgm:prSet>
      <dgm:spPr/>
    </dgm:pt>
    <dgm:pt modelId="{64BC544E-1734-47B0-AA03-E406C29823D0}" type="pres">
      <dgm:prSet presAssocID="{55A19C01-D9CF-40EE-9E73-B36861D01B77}" presName="spaceBetweenRectangles" presStyleCnt="0"/>
      <dgm:spPr/>
    </dgm:pt>
    <dgm:pt modelId="{6E97E179-4CFF-409C-957F-E8A661BE9AB0}" type="pres">
      <dgm:prSet presAssocID="{C28413F1-D8A4-4A82-AA5C-1D0D7FC09FD7}" presName="parentLin" presStyleCnt="0"/>
      <dgm:spPr/>
    </dgm:pt>
    <dgm:pt modelId="{1CAEC799-2C58-4C90-80E0-236E710484D8}" type="pres">
      <dgm:prSet presAssocID="{C28413F1-D8A4-4A82-AA5C-1D0D7FC09FD7}" presName="parentLeftMargin" presStyleLbl="node1" presStyleIdx="0" presStyleCnt="4"/>
      <dgm:spPr/>
      <dgm:t>
        <a:bodyPr/>
        <a:lstStyle/>
        <a:p>
          <a:endParaRPr lang="ro-RO"/>
        </a:p>
      </dgm:t>
    </dgm:pt>
    <dgm:pt modelId="{9A56B8E3-9D27-4018-AFEB-5E70FC012349}" type="pres">
      <dgm:prSet presAssocID="{C28413F1-D8A4-4A82-AA5C-1D0D7FC09FD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9C7BB88-7E97-47E7-93B4-0A95379A9016}" type="pres">
      <dgm:prSet presAssocID="{C28413F1-D8A4-4A82-AA5C-1D0D7FC09FD7}" presName="negativeSpace" presStyleCnt="0"/>
      <dgm:spPr/>
    </dgm:pt>
    <dgm:pt modelId="{8FE41DBB-48C8-4922-A4CF-C9FA1E11ADAE}" type="pres">
      <dgm:prSet presAssocID="{C28413F1-D8A4-4A82-AA5C-1D0D7FC09FD7}" presName="childText" presStyleLbl="conFgAcc1" presStyleIdx="1" presStyleCnt="4">
        <dgm:presLayoutVars>
          <dgm:bulletEnabled val="1"/>
        </dgm:presLayoutVars>
      </dgm:prSet>
      <dgm:spPr/>
    </dgm:pt>
    <dgm:pt modelId="{BD67E43B-DA0A-4251-830A-05F7C97E1553}" type="pres">
      <dgm:prSet presAssocID="{6B297405-0029-4DD6-8AC1-9D3F38DE8D1E}" presName="spaceBetweenRectangles" presStyleCnt="0"/>
      <dgm:spPr/>
    </dgm:pt>
    <dgm:pt modelId="{99DAF781-BB96-4A5D-82C4-B222F6113882}" type="pres">
      <dgm:prSet presAssocID="{9AD96397-04D2-491E-A44D-2F0434988460}" presName="parentLin" presStyleCnt="0"/>
      <dgm:spPr/>
    </dgm:pt>
    <dgm:pt modelId="{DEC28603-991E-4E52-AAE0-1F0F2A0EECDD}" type="pres">
      <dgm:prSet presAssocID="{9AD96397-04D2-491E-A44D-2F0434988460}" presName="parentLeftMargin" presStyleLbl="node1" presStyleIdx="1" presStyleCnt="4"/>
      <dgm:spPr/>
      <dgm:t>
        <a:bodyPr/>
        <a:lstStyle/>
        <a:p>
          <a:endParaRPr lang="ro-RO"/>
        </a:p>
      </dgm:t>
    </dgm:pt>
    <dgm:pt modelId="{508D9B15-19F0-40F6-8048-A42C26280532}" type="pres">
      <dgm:prSet presAssocID="{9AD96397-04D2-491E-A44D-2F04349884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52CC23F-E4B9-45EE-87D3-26F72EE7C4C4}" type="pres">
      <dgm:prSet presAssocID="{9AD96397-04D2-491E-A44D-2F0434988460}" presName="negativeSpace" presStyleCnt="0"/>
      <dgm:spPr/>
    </dgm:pt>
    <dgm:pt modelId="{8ED2E2DB-7318-4FB4-BE5D-C27151CAA36D}" type="pres">
      <dgm:prSet presAssocID="{9AD96397-04D2-491E-A44D-2F0434988460}" presName="childText" presStyleLbl="conFgAcc1" presStyleIdx="2" presStyleCnt="4">
        <dgm:presLayoutVars>
          <dgm:bulletEnabled val="1"/>
        </dgm:presLayoutVars>
      </dgm:prSet>
      <dgm:spPr/>
    </dgm:pt>
    <dgm:pt modelId="{844358D2-5E6C-4119-A2F6-5B02B0D4F610}" type="pres">
      <dgm:prSet presAssocID="{B1CE03DB-BE18-410B-9D6A-9F0D8D6F25B4}" presName="spaceBetweenRectangles" presStyleCnt="0"/>
      <dgm:spPr/>
    </dgm:pt>
    <dgm:pt modelId="{A65504CB-7A4E-4180-853C-C674BEC63143}" type="pres">
      <dgm:prSet presAssocID="{AA5AD934-6D4D-4774-8B1B-79648F151254}" presName="parentLin" presStyleCnt="0"/>
      <dgm:spPr/>
    </dgm:pt>
    <dgm:pt modelId="{2FB7A992-9262-40C7-B57C-578DC9C77795}" type="pres">
      <dgm:prSet presAssocID="{AA5AD934-6D4D-4774-8B1B-79648F151254}" presName="parentLeftMargin" presStyleLbl="node1" presStyleIdx="2" presStyleCnt="4"/>
      <dgm:spPr/>
      <dgm:t>
        <a:bodyPr/>
        <a:lstStyle/>
        <a:p>
          <a:endParaRPr lang="ro-RO"/>
        </a:p>
      </dgm:t>
    </dgm:pt>
    <dgm:pt modelId="{763462A1-5A09-4636-9DBD-53E5F0AB9D39}" type="pres">
      <dgm:prSet presAssocID="{AA5AD934-6D4D-4774-8B1B-79648F1512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80C4AC-F0F8-47D7-B4EF-FB7594F82C0F}" type="pres">
      <dgm:prSet presAssocID="{AA5AD934-6D4D-4774-8B1B-79648F151254}" presName="negativeSpace" presStyleCnt="0"/>
      <dgm:spPr/>
    </dgm:pt>
    <dgm:pt modelId="{E7CD9485-B89F-47C3-9DBE-192B66833FC4}" type="pres">
      <dgm:prSet presAssocID="{AA5AD934-6D4D-4774-8B1B-79648F1512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91B242-5B16-488A-9F0E-97AB4EE9F2C6}" type="presOf" srcId="{C28413F1-D8A4-4A82-AA5C-1D0D7FC09FD7}" destId="{1CAEC799-2C58-4C90-80E0-236E710484D8}" srcOrd="0" destOrd="0" presId="urn:microsoft.com/office/officeart/2005/8/layout/list1"/>
    <dgm:cxn modelId="{CFF4101C-3439-4A35-8454-6F11EC180531}" type="presOf" srcId="{9AD96397-04D2-491E-A44D-2F0434988460}" destId="{DEC28603-991E-4E52-AAE0-1F0F2A0EECDD}" srcOrd="0" destOrd="0" presId="urn:microsoft.com/office/officeart/2005/8/layout/list1"/>
    <dgm:cxn modelId="{DE0DCDA2-4388-407B-A605-F0A3CB96037C}" srcId="{AD9A100F-24EC-4328-AB86-99DC9E85955E}" destId="{9AD96397-04D2-491E-A44D-2F0434988460}" srcOrd="2" destOrd="0" parTransId="{B8218F55-0856-43D9-B1F1-59CB60D8114C}" sibTransId="{B1CE03DB-BE18-410B-9D6A-9F0D8D6F25B4}"/>
    <dgm:cxn modelId="{9D9169CF-25B3-49C0-AB77-F7C63E88F14C}" type="presOf" srcId="{AA5AD934-6D4D-4774-8B1B-79648F151254}" destId="{2FB7A992-9262-40C7-B57C-578DC9C77795}" srcOrd="0" destOrd="0" presId="urn:microsoft.com/office/officeart/2005/8/layout/list1"/>
    <dgm:cxn modelId="{FB292829-751D-435F-B5BC-4AEB67647A76}" srcId="{AD9A100F-24EC-4328-AB86-99DC9E85955E}" destId="{C28413F1-D8A4-4A82-AA5C-1D0D7FC09FD7}" srcOrd="1" destOrd="0" parTransId="{511A9203-CA68-4ED3-8E4F-D80ABB7DB730}" sibTransId="{6B297405-0029-4DD6-8AC1-9D3F38DE8D1E}"/>
    <dgm:cxn modelId="{F360E6B4-E2F4-4BE9-9738-79DC71D86F3E}" srcId="{AD9A100F-24EC-4328-AB86-99DC9E85955E}" destId="{FD50613A-91BD-4A32-AD59-CE21480C1AAB}" srcOrd="0" destOrd="0" parTransId="{8486FE04-0D8E-4A69-883A-C104D4130548}" sibTransId="{55A19C01-D9CF-40EE-9E73-B36861D01B77}"/>
    <dgm:cxn modelId="{673FB988-8A6C-4CD9-A1B9-5A21ED978C38}" type="presOf" srcId="{C28413F1-D8A4-4A82-AA5C-1D0D7FC09FD7}" destId="{9A56B8E3-9D27-4018-AFEB-5E70FC012349}" srcOrd="1" destOrd="0" presId="urn:microsoft.com/office/officeart/2005/8/layout/list1"/>
    <dgm:cxn modelId="{15989558-B50B-439C-A2CA-5F88CB6A7230}" type="presOf" srcId="{FD50613A-91BD-4A32-AD59-CE21480C1AAB}" destId="{893ACC3A-C436-41BA-BA21-2CE914E2B0F3}" srcOrd="0" destOrd="0" presId="urn:microsoft.com/office/officeart/2005/8/layout/list1"/>
    <dgm:cxn modelId="{2027FC99-83D6-473F-B835-434AAB5F348C}" type="presOf" srcId="{AD9A100F-24EC-4328-AB86-99DC9E85955E}" destId="{48F461A3-B09F-474B-A207-CB3ED4950C15}" srcOrd="0" destOrd="0" presId="urn:microsoft.com/office/officeart/2005/8/layout/list1"/>
    <dgm:cxn modelId="{D801E9F0-3D96-433C-AD6A-0173EC244239}" srcId="{AD9A100F-24EC-4328-AB86-99DC9E85955E}" destId="{AA5AD934-6D4D-4774-8B1B-79648F151254}" srcOrd="3" destOrd="0" parTransId="{B4E68E96-AC8E-40F3-99FE-660EC999EF69}" sibTransId="{A662D9EF-53ED-4275-83BD-7C502E4F1EE8}"/>
    <dgm:cxn modelId="{B7B1BAFF-EF84-46A7-B68D-8E237BE155A8}" type="presOf" srcId="{FD50613A-91BD-4A32-AD59-CE21480C1AAB}" destId="{677F3812-ABFE-40C5-80B3-31788CC35869}" srcOrd="1" destOrd="0" presId="urn:microsoft.com/office/officeart/2005/8/layout/list1"/>
    <dgm:cxn modelId="{3124782E-49BC-4B5C-BEF4-3BB601D1E15E}" type="presOf" srcId="{9AD96397-04D2-491E-A44D-2F0434988460}" destId="{508D9B15-19F0-40F6-8048-A42C26280532}" srcOrd="1" destOrd="0" presId="urn:microsoft.com/office/officeart/2005/8/layout/list1"/>
    <dgm:cxn modelId="{103CCF55-4AA6-4233-8256-75108B5F7272}" type="presOf" srcId="{AA5AD934-6D4D-4774-8B1B-79648F151254}" destId="{763462A1-5A09-4636-9DBD-53E5F0AB9D39}" srcOrd="1" destOrd="0" presId="urn:microsoft.com/office/officeart/2005/8/layout/list1"/>
    <dgm:cxn modelId="{0B80D7F8-9D83-4C59-A884-F7032E719F62}" type="presParOf" srcId="{48F461A3-B09F-474B-A207-CB3ED4950C15}" destId="{CE1C1CF8-2AED-4739-95B2-45835132CB85}" srcOrd="0" destOrd="0" presId="urn:microsoft.com/office/officeart/2005/8/layout/list1"/>
    <dgm:cxn modelId="{68DD16C4-F013-473C-90E9-8A16AAD0FC68}" type="presParOf" srcId="{CE1C1CF8-2AED-4739-95B2-45835132CB85}" destId="{893ACC3A-C436-41BA-BA21-2CE914E2B0F3}" srcOrd="0" destOrd="0" presId="urn:microsoft.com/office/officeart/2005/8/layout/list1"/>
    <dgm:cxn modelId="{DA835118-CAD4-48E2-B741-12A4178CDB53}" type="presParOf" srcId="{CE1C1CF8-2AED-4739-95B2-45835132CB85}" destId="{677F3812-ABFE-40C5-80B3-31788CC35869}" srcOrd="1" destOrd="0" presId="urn:microsoft.com/office/officeart/2005/8/layout/list1"/>
    <dgm:cxn modelId="{2009358F-EDBD-4A4E-808B-A51D5EC5B6EF}" type="presParOf" srcId="{48F461A3-B09F-474B-A207-CB3ED4950C15}" destId="{1780203C-212F-4B1E-9926-AECAE9054D01}" srcOrd="1" destOrd="0" presId="urn:microsoft.com/office/officeart/2005/8/layout/list1"/>
    <dgm:cxn modelId="{255239A8-B1FC-41A8-93A7-CCDB121C2A7A}" type="presParOf" srcId="{48F461A3-B09F-474B-A207-CB3ED4950C15}" destId="{B6108A95-810A-4704-95ED-7809B98F283D}" srcOrd="2" destOrd="0" presId="urn:microsoft.com/office/officeart/2005/8/layout/list1"/>
    <dgm:cxn modelId="{8A60B347-24AE-47EF-B89B-382F0164A697}" type="presParOf" srcId="{48F461A3-B09F-474B-A207-CB3ED4950C15}" destId="{64BC544E-1734-47B0-AA03-E406C29823D0}" srcOrd="3" destOrd="0" presId="urn:microsoft.com/office/officeart/2005/8/layout/list1"/>
    <dgm:cxn modelId="{C3FC4E0C-B2F7-4AAF-80FC-94B9300FFFBE}" type="presParOf" srcId="{48F461A3-B09F-474B-A207-CB3ED4950C15}" destId="{6E97E179-4CFF-409C-957F-E8A661BE9AB0}" srcOrd="4" destOrd="0" presId="urn:microsoft.com/office/officeart/2005/8/layout/list1"/>
    <dgm:cxn modelId="{DFD0E3DE-00FB-4E91-A5AD-49807BEE8335}" type="presParOf" srcId="{6E97E179-4CFF-409C-957F-E8A661BE9AB0}" destId="{1CAEC799-2C58-4C90-80E0-236E710484D8}" srcOrd="0" destOrd="0" presId="urn:microsoft.com/office/officeart/2005/8/layout/list1"/>
    <dgm:cxn modelId="{ACFFFAF9-42FD-400C-A8BF-D2552CAA3B25}" type="presParOf" srcId="{6E97E179-4CFF-409C-957F-E8A661BE9AB0}" destId="{9A56B8E3-9D27-4018-AFEB-5E70FC012349}" srcOrd="1" destOrd="0" presId="urn:microsoft.com/office/officeart/2005/8/layout/list1"/>
    <dgm:cxn modelId="{0A6EC3E1-F1EF-4FBE-AC48-92885F47A98B}" type="presParOf" srcId="{48F461A3-B09F-474B-A207-CB3ED4950C15}" destId="{D9C7BB88-7E97-47E7-93B4-0A95379A9016}" srcOrd="5" destOrd="0" presId="urn:microsoft.com/office/officeart/2005/8/layout/list1"/>
    <dgm:cxn modelId="{0A09F7F1-9CF2-4AD4-ABB2-F1265C9AA8C5}" type="presParOf" srcId="{48F461A3-B09F-474B-A207-CB3ED4950C15}" destId="{8FE41DBB-48C8-4922-A4CF-C9FA1E11ADAE}" srcOrd="6" destOrd="0" presId="urn:microsoft.com/office/officeart/2005/8/layout/list1"/>
    <dgm:cxn modelId="{BD1C96CC-590B-4F85-AF79-65DB823783B5}" type="presParOf" srcId="{48F461A3-B09F-474B-A207-CB3ED4950C15}" destId="{BD67E43B-DA0A-4251-830A-05F7C97E1553}" srcOrd="7" destOrd="0" presId="urn:microsoft.com/office/officeart/2005/8/layout/list1"/>
    <dgm:cxn modelId="{3EB8A7F9-B62D-4AAC-93D4-008115205CE7}" type="presParOf" srcId="{48F461A3-B09F-474B-A207-CB3ED4950C15}" destId="{99DAF781-BB96-4A5D-82C4-B222F6113882}" srcOrd="8" destOrd="0" presId="urn:microsoft.com/office/officeart/2005/8/layout/list1"/>
    <dgm:cxn modelId="{A29D5AF7-FBCD-4D7E-A73E-C783FE640A9D}" type="presParOf" srcId="{99DAF781-BB96-4A5D-82C4-B222F6113882}" destId="{DEC28603-991E-4E52-AAE0-1F0F2A0EECDD}" srcOrd="0" destOrd="0" presId="urn:microsoft.com/office/officeart/2005/8/layout/list1"/>
    <dgm:cxn modelId="{319F08DD-52ED-4ECF-8903-D77805195DF6}" type="presParOf" srcId="{99DAF781-BB96-4A5D-82C4-B222F6113882}" destId="{508D9B15-19F0-40F6-8048-A42C26280532}" srcOrd="1" destOrd="0" presId="urn:microsoft.com/office/officeart/2005/8/layout/list1"/>
    <dgm:cxn modelId="{BA8A9C8D-56E8-48BB-BD96-59B9601707B8}" type="presParOf" srcId="{48F461A3-B09F-474B-A207-CB3ED4950C15}" destId="{152CC23F-E4B9-45EE-87D3-26F72EE7C4C4}" srcOrd="9" destOrd="0" presId="urn:microsoft.com/office/officeart/2005/8/layout/list1"/>
    <dgm:cxn modelId="{15D37CC9-6F92-4745-8560-C7F52D3FEA1E}" type="presParOf" srcId="{48F461A3-B09F-474B-A207-CB3ED4950C15}" destId="{8ED2E2DB-7318-4FB4-BE5D-C27151CAA36D}" srcOrd="10" destOrd="0" presId="urn:microsoft.com/office/officeart/2005/8/layout/list1"/>
    <dgm:cxn modelId="{78AA0EF9-5D32-43DA-8B82-22BE2849FD9E}" type="presParOf" srcId="{48F461A3-B09F-474B-A207-CB3ED4950C15}" destId="{844358D2-5E6C-4119-A2F6-5B02B0D4F610}" srcOrd="11" destOrd="0" presId="urn:microsoft.com/office/officeart/2005/8/layout/list1"/>
    <dgm:cxn modelId="{0400E865-311C-4F31-A1A5-76DD4421B4BC}" type="presParOf" srcId="{48F461A3-B09F-474B-A207-CB3ED4950C15}" destId="{A65504CB-7A4E-4180-853C-C674BEC63143}" srcOrd="12" destOrd="0" presId="urn:microsoft.com/office/officeart/2005/8/layout/list1"/>
    <dgm:cxn modelId="{C24B38AF-C6A1-48DA-A6F8-7A37E4BF40A6}" type="presParOf" srcId="{A65504CB-7A4E-4180-853C-C674BEC63143}" destId="{2FB7A992-9262-40C7-B57C-578DC9C77795}" srcOrd="0" destOrd="0" presId="urn:microsoft.com/office/officeart/2005/8/layout/list1"/>
    <dgm:cxn modelId="{F4F42DB0-08CC-468A-8321-2A8080D4E381}" type="presParOf" srcId="{A65504CB-7A4E-4180-853C-C674BEC63143}" destId="{763462A1-5A09-4636-9DBD-53E5F0AB9D39}" srcOrd="1" destOrd="0" presId="urn:microsoft.com/office/officeart/2005/8/layout/list1"/>
    <dgm:cxn modelId="{0634E780-8C02-4220-B8CC-4B2F41199D27}" type="presParOf" srcId="{48F461A3-B09F-474B-A207-CB3ED4950C15}" destId="{EE80C4AC-F0F8-47D7-B4EF-FB7594F82C0F}" srcOrd="13" destOrd="0" presId="urn:microsoft.com/office/officeart/2005/8/layout/list1"/>
    <dgm:cxn modelId="{64ACC750-4C1F-4F06-A413-E1BDA312C989}" type="presParOf" srcId="{48F461A3-B09F-474B-A207-CB3ED4950C15}" destId="{E7CD9485-B89F-47C3-9DBE-192B66833F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DB226-A5EF-4B19-8F56-1CF271B98991}">
      <dsp:nvSpPr>
        <dsp:cNvPr id="0" name=""/>
        <dsp:cNvSpPr/>
      </dsp:nvSpPr>
      <dsp:spPr>
        <a:xfrm>
          <a:off x="2503128" y="-104099"/>
          <a:ext cx="4042207" cy="4042207"/>
        </a:xfrm>
        <a:prstGeom prst="circularArrow">
          <a:avLst>
            <a:gd name="adj1" fmla="val 4668"/>
            <a:gd name="adj2" fmla="val 272909"/>
            <a:gd name="adj3" fmla="val 12858579"/>
            <a:gd name="adj4" fmla="val 18012337"/>
            <a:gd name="adj5" fmla="val 484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7C60F0-4D62-406C-85C3-A91FD967D411}">
      <dsp:nvSpPr>
        <dsp:cNvPr id="0" name=""/>
        <dsp:cNvSpPr/>
      </dsp:nvSpPr>
      <dsp:spPr>
        <a:xfrm>
          <a:off x="3187728" y="461"/>
          <a:ext cx="2673008" cy="1336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Служащие и специалисты закупающего органа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секретарем</a:t>
          </a:r>
          <a:r>
            <a:rPr lang="en-US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o-RO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971" y="65704"/>
        <a:ext cx="2542522" cy="1206018"/>
      </dsp:txXfrm>
    </dsp:sp>
    <dsp:sp modelId="{2DF90C1E-D210-43EE-A428-F30DD3AB853F}">
      <dsp:nvSpPr>
        <dsp:cNvPr id="0" name=""/>
        <dsp:cNvSpPr/>
      </dsp:nvSpPr>
      <dsp:spPr>
        <a:xfrm>
          <a:off x="4639149" y="1451881"/>
          <a:ext cx="2673008" cy="1336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Альтернативные члены</a:t>
          </a:r>
          <a:r>
            <a:rPr lang="ro-RO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4392" y="1517124"/>
        <a:ext cx="2542522" cy="1206018"/>
      </dsp:txXfrm>
    </dsp:sp>
    <dsp:sp modelId="{7F69E211-6522-46D3-B3E0-E88D5BDCE25C}">
      <dsp:nvSpPr>
        <dsp:cNvPr id="0" name=""/>
        <dsp:cNvSpPr/>
      </dsp:nvSpPr>
      <dsp:spPr>
        <a:xfrm>
          <a:off x="3187728" y="2903302"/>
          <a:ext cx="2673008" cy="1336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Привлеченные участники</a:t>
          </a:r>
          <a:r>
            <a:rPr lang="ro-RO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971" y="2968545"/>
        <a:ext cx="2542522" cy="1206018"/>
      </dsp:txXfrm>
    </dsp:sp>
    <dsp:sp modelId="{6A02C31C-1631-48F7-ACBD-531877D55AD3}">
      <dsp:nvSpPr>
        <dsp:cNvPr id="0" name=""/>
        <dsp:cNvSpPr/>
      </dsp:nvSpPr>
      <dsp:spPr>
        <a:xfrm>
          <a:off x="1736307" y="1451881"/>
          <a:ext cx="2673008" cy="1336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 гражданского общества</a:t>
          </a:r>
          <a:r>
            <a:rPr lang="ro-RO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o-RO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550" y="1517124"/>
        <a:ext cx="2542522" cy="120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244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91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69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20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03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4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58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87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60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02/02/2018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02/02/2018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microsoft.com/office/2007/relationships/diagramDrawing" Target="../diagrams/drawing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34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33.png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hyperlink" Target="http://www.tender.gov.md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5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9.png"/><Relationship Id="rId5" Type="http://schemas.openxmlformats.org/officeDocument/2006/relationships/image" Target="../media/image6.png"/><Relationship Id="rId15" Type="http://schemas.openxmlformats.org/officeDocument/2006/relationships/image" Target="../media/image70.png"/><Relationship Id="rId10" Type="http://schemas.openxmlformats.org/officeDocument/2006/relationships/image" Target="../media/image68.jpeg"/><Relationship Id="rId4" Type="http://schemas.openxmlformats.org/officeDocument/2006/relationships/image" Target="../media/image5.png"/><Relationship Id="rId9" Type="http://schemas.openxmlformats.org/officeDocument/2006/relationships/image" Target="../media/image67.jpeg"/><Relationship Id="rId14" Type="http://schemas.openxmlformats.org/officeDocument/2006/relationships/hyperlink" Target="mailto:bap@tender.gov.m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Учебный курс для сотрудников операторов «Водоканала»</a:t>
            </a:r>
            <a:r>
              <a:rPr lang="en-US" sz="1600" b="1" dirty="0">
                <a:solidFill>
                  <a:srgbClr val="002060"/>
                </a:solidFill>
              </a:rPr>
              <a:t/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Модуль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11: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Процедуры закупки товаров, работ и услуг, используемых в деятельности обладателей лицензий предоставляющих публичную услугу водоснабжения и канализации</a:t>
            </a:r>
            <a:r>
              <a:rPr lang="ro-RO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o-RO" sz="16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u-RU" altLang="en-US" sz="1600" b="1" dirty="0">
                <a:solidFill>
                  <a:srgbClr val="FF0000"/>
                </a:solidFill>
              </a:rPr>
              <a:t>Сессия </a:t>
            </a:r>
            <a:r>
              <a:rPr lang="en-US" altLang="en-US" sz="1600" b="1" dirty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000F2E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sz="1600" b="1" dirty="0">
                <a:solidFill>
                  <a:srgbClr val="000F2E"/>
                </a:solidFill>
                <a:cs typeface="Times New Roman" panose="02020603050405020304" pitchFamily="18" charset="0"/>
              </a:rPr>
              <a:t>Процесс государственных закупок (продолжение) </a:t>
            </a:r>
            <a:r>
              <a:rPr lang="ro-RO" sz="1600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1600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600" b="1" dirty="0">
                <a:solidFill>
                  <a:srgbClr val="000F2E"/>
                </a:solidFill>
              </a:rPr>
              <a:t/>
            </a:r>
            <a:br>
              <a:rPr lang="ro-RO" sz="1600" b="1" dirty="0">
                <a:solidFill>
                  <a:srgbClr val="000F2E"/>
                </a:solidFill>
              </a:rPr>
            </a:br>
            <a:r>
              <a:rPr lang="ru-RU" sz="1600" b="1" i="1" dirty="0" err="1" smtClean="0">
                <a:solidFill>
                  <a:srgbClr val="000000"/>
                </a:solidFill>
              </a:rPr>
              <a:t>Аурелия</a:t>
            </a:r>
            <a:r>
              <a:rPr lang="ru-RU" sz="1600" b="1" i="1" dirty="0" smtClean="0">
                <a:solidFill>
                  <a:srgbClr val="000000"/>
                </a:solidFill>
              </a:rPr>
              <a:t> Ботика</a:t>
            </a:r>
            <a:r>
              <a:rPr lang="ro-RO" sz="1600" b="1" i="1" dirty="0">
                <a:solidFill>
                  <a:srgbClr val="000000"/>
                </a:solidFill>
              </a:rPr>
              <a:t/>
            </a:r>
            <a:br>
              <a:rPr lang="ro-RO" sz="1600" b="1" i="1" dirty="0">
                <a:solidFill>
                  <a:srgbClr val="000000"/>
                </a:solidFill>
              </a:rPr>
            </a:br>
            <a:r>
              <a:rPr lang="ru-RU" sz="1600" b="1" i="1" dirty="0" err="1">
                <a:solidFill>
                  <a:srgbClr val="000000"/>
                </a:solidFill>
              </a:rPr>
              <a:t>Агенство</a:t>
            </a:r>
            <a:r>
              <a:rPr lang="ru-RU" sz="1600" b="1" i="1" dirty="0">
                <a:solidFill>
                  <a:srgbClr val="000000"/>
                </a:solidFill>
              </a:rPr>
              <a:t> Государственных Закупок</a:t>
            </a: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>16 – 31 – 01 </a:t>
            </a:r>
            <a:r>
              <a:rPr lang="ru-RU" sz="1600" b="1" dirty="0">
                <a:solidFill>
                  <a:srgbClr val="002060"/>
                </a:solidFill>
              </a:rPr>
              <a:t>января</a:t>
            </a:r>
            <a:r>
              <a:rPr lang="ro-RO" sz="1600" b="1" dirty="0">
                <a:solidFill>
                  <a:srgbClr val="002060"/>
                </a:solidFill>
              </a:rPr>
              <a:t>/</a:t>
            </a:r>
            <a:r>
              <a:rPr lang="ru-RU" sz="1600" b="1" dirty="0">
                <a:solidFill>
                  <a:srgbClr val="002060"/>
                </a:solidFill>
              </a:rPr>
              <a:t>февраля</a:t>
            </a:r>
            <a:r>
              <a:rPr lang="ro-RO" sz="1600" b="1" dirty="0">
                <a:solidFill>
                  <a:srgbClr val="002060"/>
                </a:solidFill>
              </a:rPr>
              <a:t> 2018,  </a:t>
            </a:r>
            <a:r>
              <a:rPr lang="ru-RU" sz="1600" b="1" dirty="0">
                <a:solidFill>
                  <a:srgbClr val="002060"/>
                </a:solidFill>
              </a:rPr>
              <a:t>Кишинёв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t="22669" r="23253" b="14132"/>
          <a:stretch/>
        </p:blipFill>
        <p:spPr>
          <a:xfrm>
            <a:off x="154546" y="97483"/>
            <a:ext cx="8834908" cy="6238177"/>
          </a:xfrm>
        </p:spPr>
      </p:pic>
    </p:spTree>
    <p:extLst>
      <p:ext uri="{BB962C8B-B14F-4D97-AF65-F5344CB8AC3E}">
        <p14:creationId xmlns:p14="http://schemas.microsoft.com/office/powerpoint/2010/main" val="29676990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2005624"/>
            <a:ext cx="8734093" cy="4138495"/>
          </a:xfrm>
        </p:spPr>
        <p:txBody>
          <a:bodyPr/>
          <a:lstStyle/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/>
              <a:t>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совокупность потребностей в товарах, работах или услугах на весь бюджетный год, которые необходимо реализовать путем заключения одного или нескольких договоров о государственных закупках в зависимости от порядка планирования этих договоров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закупок: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должен быть согласован с бюджетом публичного органа в соответствии со стратегией развития органа; 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составляется в первоначальном варианте до разработки предложений по бюджету;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окончательно составляется после утверждения собственного бюджета закупающего органа.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 или дополняется в случае возникновения изменений в соответствующем бюджете или в случае выявления новых финансовых ресурсов.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11631757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2005624"/>
            <a:ext cx="8734093" cy="4138495"/>
          </a:xfrm>
        </p:spPr>
        <p:txBody>
          <a:bodyPr/>
          <a:lstStyle/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опубликования объявления о намерении в Бюллетене государственных закупок и на официальной веб-странице Агентства по государственным закупкам закупающий орган в течение 15 дней утверждает план закупок. 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орган обязан публиковать на своей веб-странице временный/годовой план закупок в течение 15 дней с момента его утверждения или в течение 5 дней с момента его изменения.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Квартальное или годовое планирование договоров о государственных закупках осуществляется согласно образцам плана закупок и объявлений о намерениях, предусмотренным в приложениях № 1 и 2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Положению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планирования договоров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закупках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4460681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20585" r="52343" b="19341"/>
          <a:stretch/>
        </p:blipFill>
        <p:spPr>
          <a:xfrm>
            <a:off x="0" y="159025"/>
            <a:ext cx="9024729" cy="6421975"/>
          </a:xfrm>
        </p:spPr>
      </p:pic>
    </p:spTree>
    <p:extLst>
      <p:ext uri="{BB962C8B-B14F-4D97-AF65-F5344CB8AC3E}">
        <p14:creationId xmlns:p14="http://schemas.microsoft.com/office/powerpoint/2010/main" val="7926485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2005624"/>
            <a:ext cx="8734093" cy="4138495"/>
          </a:xfrm>
        </p:spPr>
        <p:txBody>
          <a:bodyPr/>
          <a:lstStyle/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 CPV – цифровой или буквенно-цифровой код основного или дополнительного словаря, которому соответствует наименование, описывающее товары, работы или услуги, являющиеся предметом договора государственных закупок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коды основного словаря состоят из четырех разделов: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подразделы – определяются по первым двум цифрам кода (XX000000-Y);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группы – определяются по первым трем цифрам кода (XXX00000-Y);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c) классы – определяются по первым четырем цифрам кода (XXXX0000-Y);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d) категории – определяются по первым пяти цифрам кода (XXXXX000-Y).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последних трех цифр кода присваивает более высокую степень точности внутри каждой категории. Девятая цифра служит для проверки предыдущих цифр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CPV изложены в Общем словаре государственных закупок отдельно для товаров, работ и услуг. Они содержат части или целостные сочетания информации, такие как основное наименование товара или его назначение, а в отношении услуг и работ коды CPV содержат информацию о типе услуг/работ, которые должны быть предоставлены/выполнены, или о том, что/кому/кем будет предоставлено/выполнено.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22916246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2005624"/>
            <a:ext cx="8734093" cy="4138495"/>
          </a:xfrm>
        </p:spPr>
        <p:txBody>
          <a:bodyPr/>
          <a:lstStyle/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планировании процедур государственных закупок закупающий орган не вправе разделять закупку путем заключения отдельных договоров о государственных закупках для применения другой процедуры государственной закупки, нежели процедура, которая подлежит применению в соответствии с законом о государственных закупках в случае, если бы закупка не была бы разделена. 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выделенных дополнительно финансовых средств (изменение плана финансирования, предоставление субсидий), о которых не было известно на момент составления плана закупок, осуществляется новая процедура закупки в соответствии с пороговыми суммами, предусмотренными законом для применения процедур государственной закупки. 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государственной закупке был расторгнут, а закупающий орган нуждается в товарах, работах или услугах, предусмотренных в данном договоре, проведение новой процедуры государственной закупки осуществляется исходя из остатка (не поставленный, не предоставленный или невыполненный объем) первоначального договора и при условии, что данная процедура не выходит за пределы сумм, установленных законом для применения процедуры государственной закупки. 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4521612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2005624"/>
            <a:ext cx="8734093" cy="4138495"/>
          </a:xfrm>
        </p:spPr>
        <p:txBody>
          <a:bodyPr/>
          <a:lstStyle/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закупаться по отдельным (периодическим) договорам сезонные товары и услуги, что требует заключения договоров на конкретный период времени. Такой метод может применяться и в случае приобретения новых товаров и услуг, только появившихся на рынке, о существовании которых не было известно на момент планирования процедур государственных закупок, или, если потребности в определенных товарах, работах и услугах возникли в результате непредвиденных обстоятельств. Для новых потребностей в товарах, работах и услугах заключаются договоры с применением соответствующих процедур государственных закупок, исходя из оценочной стоимости нового договора/договоров, которые будут присуждены.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20596981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319427"/>
            <a:ext cx="7776000" cy="6179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 государственной закупки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398653"/>
              </p:ext>
            </p:extLst>
          </p:nvPr>
        </p:nvGraphicFramePr>
        <p:xfrm>
          <a:off x="177422" y="1882763"/>
          <a:ext cx="8760515" cy="46609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40315"/>
                <a:gridCol w="2111655"/>
                <a:gridCol w="2468354"/>
                <a:gridCol w="2140191"/>
              </a:tblGrid>
              <a:tr h="783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Процедуры государственной закупки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 приобретения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Пороговое значение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количество кандидатов</a:t>
                      </a:r>
                      <a:r>
                        <a:rPr lang="ro-RO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0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закупках небольшой стоимости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</a:t>
                      </a:r>
                      <a:r>
                        <a:rPr lang="ro-RO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pînă la 80 000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pînă 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100 000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430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запроса ценовых оферт</a:t>
                      </a:r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публикации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</a:t>
                      </a:r>
                      <a:r>
                        <a:rPr lang="ro-RO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</a:t>
                      </a:r>
                      <a:endParaRPr lang="ro-RO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80 000 – 150 000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</a:t>
                      </a: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ro-R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100 000 – 200 000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запроса ценовых оферт</a:t>
                      </a:r>
                      <a:r>
                        <a:rPr lang="ro-RO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публикацией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</a:t>
                      </a:r>
                      <a:r>
                        <a:rPr lang="ro-RO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</a:t>
                      </a:r>
                      <a:endParaRPr lang="ro-RO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150 000 – 400 000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</a:t>
                      </a: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ro-R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84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00 000 – 1 500 000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Открытые торги</a:t>
                      </a: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Товары</a:t>
                      </a:r>
                      <a:r>
                        <a:rPr lang="ro-RO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</a:t>
                      </a:r>
                      <a:endParaRPr lang="ro-RO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 mult de 400 000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</a:t>
                      </a:r>
                      <a:r>
                        <a:rPr lang="ro-RO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</a:t>
                      </a:r>
                      <a:endParaRPr lang="ro-RO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48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endParaRPr lang="ro-RO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 mult de 1 500 000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o-R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Минимальное 3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93" marR="664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547" y="6273224"/>
            <a:ext cx="3807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Notă! Lei fără </a:t>
            </a:r>
            <a:r>
              <a:rPr lang="ro-RO" sz="1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T.V.A.</a:t>
            </a:r>
            <a:endParaRPr lang="ro-RO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94" y="93019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8112" y="370129"/>
            <a:ext cx="2225233" cy="55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1614" y="65302"/>
            <a:ext cx="85961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374" y="31772"/>
            <a:ext cx="835224" cy="835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7" y="-896261"/>
            <a:ext cx="940751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17420609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986017"/>
            <a:ext cx="8995260" cy="4594984"/>
          </a:xfrm>
        </p:spPr>
        <p:txBody>
          <a:bodyPr/>
          <a:lstStyle/>
          <a:p>
            <a:pPr indent="432000"/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орган применяет пропорциональные критерии квалификации и отбора, соотносимые с предметом договора, лишь в части: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личной ситуации оферента или кандидата;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способности осуществлять профессиональную деятельность;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c) экономического и финансового положения;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d) технических и/или профессиональных возможностей;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e) стандартов обеспечения качества;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f) стандартов защиты окружающей среды.</a:t>
            </a:r>
            <a:r>
              <a:rPr lang="ro-R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o-RO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741" y="1493574"/>
            <a:ext cx="883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квалификации и отбора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98509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7277" y="1817941"/>
            <a:ext cx="877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оферента или кандидата</a:t>
            </a:r>
            <a:endParaRPr lang="ro-RO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883" y="2765810"/>
            <a:ext cx="8777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4000" algn="just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орган обязан принять в качестве достаточного и соответствующего для доказательства того, что оферент/кандидат не находится в одной из ситуаций,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</a:t>
            </a:r>
            <a:r>
              <a:rPr lang="en-US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документ, считающийся доказательным с данной точки зрения в стране происхождения или стране регистрации оферента/кандидата, такой как сертификаты, справки об отсутствии судимости и другие эквивалентные документы, выданные компетентными органами соответствующей страны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24000" algn="just"/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</a:t>
            </a:r>
            <a:endParaRPr lang="ro-RO" sz="28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7422" y="2101128"/>
            <a:ext cx="8966578" cy="3816000"/>
          </a:xfrm>
        </p:spPr>
        <p:txBody>
          <a:bodyPr/>
          <a:lstStyle/>
          <a:p>
            <a:pPr indent="432000"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представляет собой группу специалистов в рамках закупающего органа, который организует и осуществляет процедуру государственных закупок для удовлетворения нужд закупающего органа или объединения таких органов.</a:t>
            </a:r>
            <a:r>
              <a:rPr lang="ro-RO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создается специальным решением (приказом) или распоряжением в составе не менее 5 человек, в веско обоснованных случаях в составе не менее 3 человек, включая     руководителя рабочей группы – лицо, имеющее право первой подписи в соответствующем учреждении, или лицо, уполно­моченное данным учреждением и секретарем рабочей группы. Закупающий орган может создать несколько рабочих групп по закупкам в зависимости от области, в которой осуществляется закупка.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орган в специальном решении (приказе) или распоряжении о создании рабочей группы/рабочих групп четко устанавливает обязанности каждой рабочей группы (если созданы две или более) и функции каждого члена группы в отдельности, необходимые для выполнения в рамках процедур государственных закупок.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0442" y="99937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2551" y="139028"/>
            <a:ext cx="2225233" cy="55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0504" y="77078"/>
            <a:ext cx="85961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9434" y="66222"/>
            <a:ext cx="835224" cy="835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832839"/>
            <a:ext cx="90193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1702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7277" y="1817941"/>
            <a:ext cx="877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оферента или кандидата</a:t>
            </a:r>
            <a:endParaRPr lang="ro-RO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883" y="2287955"/>
            <a:ext cx="877720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процессе несостоятельности на основе судебного решения; 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обязательств по уплате налогов, сборов и взносов социального страхования согласно положениям действующего законодательства Республики Молдова или страны его регистрации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 в течение последних трех лет окончательным решением судебной инстанции за нарушение профессиональной этики или за совершение профессиональной ошибки; 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ложную информацию или не представил информацию, затребованную закупающим органом в доказательство соответствия критериям квалификации 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отбора;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Запретный список экономических операторов.</a:t>
            </a:r>
            <a:endParaRPr lang="ro-RO" sz="2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6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6883" y="1429285"/>
            <a:ext cx="9040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осуществлять </a:t>
            </a:r>
          </a:p>
          <a:p>
            <a:pPr algn="ctr"/>
            <a:r>
              <a:rPr lang="ru-RU" sz="26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профессиональную деятельность </a:t>
            </a:r>
            <a:endParaRPr lang="ro-RO" sz="26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883" y="2287955"/>
            <a:ext cx="8777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Закупающий орган вправе потребовать от любого экономического оператора представления доказательных документов, подтверждающих форму его регистрации в качестве физического или юридического лица и, по необходимости, его аттестации или принадлежности с профессиональной точки зрения в соответствии с положениями страны регистрации оферента/кандидата.</a:t>
            </a:r>
            <a:endParaRPr lang="ro-RO" sz="21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56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3397" y="1470363"/>
            <a:ext cx="90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и финансовое положение</a:t>
            </a:r>
            <a:endParaRPr lang="ro-RO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97" y="1849377"/>
            <a:ext cx="877720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Подтверждение экономического и финансового положения экономического оператора осуществляется посредством представления одного или нескольких соответствующих документов, таких </a:t>
            </a:r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как:</a:t>
            </a:r>
            <a:endParaRPr lang="en-US" sz="2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соответствующие банковские декларации или, по необходимости, доказательства страхования профессионального риска; </a:t>
            </a:r>
          </a:p>
          <a:p>
            <a:pPr algn="just"/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финансовые отчеты либо, в случае если опубликование данных отчетов предусмотрено законодательством страны регистрации оферента/кандидата, выписки из финансовых отчетов; </a:t>
            </a:r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1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декларации об общем обороте или, по необходимости, обороте в области деятельности, относящейся к предмету договора, в предыдущий период, охватывающий деятельность на протяжении последних не более чем пяти лет, в той мере, в какой соответствующая информация доступна. В последнем случае закупающий орган обязан принимать во внимание дату учреждения экономического оператора или начала его коммерческой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960824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6883" y="1602312"/>
            <a:ext cx="90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и финансовое положение</a:t>
            </a:r>
            <a:endParaRPr lang="ro-RO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883" y="2287955"/>
            <a:ext cx="877720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по объективным причинам, подтвержденным надлежащим образом, экономический оператор не имеет возможности представить </a:t>
            </a:r>
            <a:r>
              <a:rPr lang="ru-RU" sz="21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истребуемые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закупающим органом документы, он вправе продемонстрировать свое экономическое и финансовое положение представлением других документов, которые могут быть признаны закупающим органом доказательными в той мере, в какой они достоверно отражают экономическое и финансовое положение оферента/кандидата.</a:t>
            </a:r>
          </a:p>
          <a:p>
            <a:pPr indent="-342900" algn="just">
              <a:buFont typeface="Wingdings" panose="05000000000000000000" pitchFamily="2" charset="2"/>
              <a:buChar char="Ø"/>
            </a:pP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закупающий орган требует доказательства экономического и финансового положения, он обязан указать в документации по присуждению и информацию, которую экономические операторы обязаны для этого представить</a:t>
            </a:r>
          </a:p>
        </p:txBody>
      </p:sp>
    </p:spTree>
    <p:extLst>
      <p:ext uri="{BB962C8B-B14F-4D97-AF65-F5344CB8AC3E}">
        <p14:creationId xmlns:p14="http://schemas.microsoft.com/office/powerpoint/2010/main" val="158671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25496" y="1090495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6883" y="1470410"/>
            <a:ext cx="90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r>
              <a:rPr lang="en-US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endParaRPr lang="ro-RO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83" y="2073696"/>
            <a:ext cx="88412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применения процедуры для присуждения договора о государственных закупках товаров в целях проверки технических и/или профессиональных возможностей оферентов/кандидатов закупающий орган вправе затребовать от них, с учетом специфики, количества и сложности продукции, подлежащей поставке, и лишь в той мере, в какой данная информация является необходимой для исполнения договора, следующее: </a:t>
            </a:r>
            <a:endPara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+mj-lt"/>
              <a:buAutoNum type="arabicPeriod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поставок одноименной продукции, выполненных в последние три года, с указанием стоимости, срока поставок, бенефициаров, вне зависимости от того, являются они закупающими органами или частными клиентами. Поставки продукции должны подтверждаться представлением определенных сертификатов/документов, выданных или подписанных бенефициаром – органом или частным клиентом. В случае если бенефициаром является частный клиент и по объективным причинам у экономического оператора нет возможности получить сертификат/подтверждение, доказательство поставок продукции осуществляется посредством декларации экономического оператора; 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9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25496" y="1090495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6883" y="1470410"/>
            <a:ext cx="90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r>
              <a:rPr lang="en-US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endParaRPr lang="ro-RO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83" y="2073696"/>
            <a:ext cx="88412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AutoNum type="arabicPeriod" startAt="2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технического оборудования и мер, предпринятых в целях обеспечения качества, а также, по необходимости, относительно наличия ресурсов для обучения и исследований; 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AutoNum type="arabicPeriod" startAt="2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специализированного технического персонала/органа, которым располагает либо обязательством участия которого заручился оферент/кандидат, в частности в целях обеспечения контроля качества; 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AutoNum type="arabicPeriod" startAt="2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другие документы, выданные уполномоченными органами, подтверждающие соответствие продукции, четко определенное путем ссылки на соответствующие спецификации или стандарты; 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AutoNum type="arabicPeriod" startAt="2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той мере, в какой необходимость их представления оправдана), описания и/или фотографии, достоверность которых может быть доказана в случае, если этого потребует закупающий орган. </a:t>
            </a:r>
            <a:endParaRPr lang="ro-RO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27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25496" y="1090495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86883" y="1470410"/>
            <a:ext cx="90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обеспечения качества</a:t>
            </a:r>
            <a:endParaRPr lang="ro-RO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83" y="2073696"/>
            <a:ext cx="884120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ü"/>
            </a:pP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истребования представления сертификатов, выданных независимыми организациями, подтверждающих соблюдение экономическим оператором определенных стандартов по обеспечению качества, закупающий орган должен сравнить их с системами обеспечения качества, основанными на сериях соответствующих европейских стандартов, сертифицированных организациями, соответствующими сериям европейских стандартов по сертификации, или с подходящими международными стандартами, изданными аккредитованными органами.</a:t>
            </a:r>
          </a:p>
          <a:p>
            <a:pPr indent="-342900" algn="just">
              <a:buFont typeface="Wingdings" panose="05000000000000000000" pitchFamily="2" charset="2"/>
              <a:buChar char="ü"/>
            </a:pPr>
            <a:r>
              <a:rPr lang="ru-RU" sz="19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принципом взаимного признания закупающий орган обязан признать равноценные сертификаты, выданные организациями, зарегистрированными в государствах – членах Европейского Союза. В случае если экономический оператор не располагает сертификатом качества в форме, затребованной закупающим органом, последний обязан принять любые другие сертификаты, представленные соответствующим экономическим оператором, в той мере, в какой они подтверждают обеспечение соответствующего уровня качества.</a:t>
            </a:r>
            <a:endParaRPr lang="ro-RO" sz="1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5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25496" y="1090495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883" y="1304255"/>
            <a:ext cx="263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b="0" dirty="0"/>
          </a:p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11819"/>
            <a:ext cx="904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защиты окружающей среды </a:t>
            </a:r>
            <a:endParaRPr lang="ro-RO" sz="28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883" y="2073696"/>
            <a:ext cx="88412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истребования представления сертификатов, выданных независимыми организациями, подтверждающих соблюдение экономическим оператором определенных стандартов по защите окружающей среды, закупающий орган должен сравнить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их:</a:t>
            </a:r>
            <a:endPara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lphaLcParenR"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Европейской системой экологического менеджмента и аудита (EMAS); </a:t>
            </a:r>
            <a:endParaRPr lang="en-US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либо со стандартами экологического менеджмента, основанными на сериях европейских или международных стандартов в данной области, сертифицированных организациями, соответствующими законодательству Европейского Союза либо европейским или международным стандартам по сертификации.</a:t>
            </a:r>
          </a:p>
          <a:p>
            <a:pPr indent="-342900" algn="just">
              <a:buFont typeface="Wingdings" panose="05000000000000000000" pitchFamily="2" charset="2"/>
              <a:buChar char="ü"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принципом взаимного признания закупающий орган обязан признать равноценные сертификаты, выданные организациями, зарегистрированными в государствах – членах Европейского Союза. В случае если экономический оператор не располагает экологическим сертификатом в форме, затребованной закупающим органом, последний обязан принять любые другие сертификаты, представленные соответствующим экономическим оператором, в той мере, в какой они подтверждают обеспечение соответствующего уровня защиты окружающей среды.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присуждения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en-US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закупках </a:t>
            </a:r>
            <a:endParaRPr lang="ro-RO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825429"/>
              </p:ext>
            </p:extLst>
          </p:nvPr>
        </p:nvGraphicFramePr>
        <p:xfrm>
          <a:off x="238739" y="2747153"/>
          <a:ext cx="8666520" cy="416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99194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o-RO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ущерба для законодательных или административных положений, относящихся к оплате определенных услуг, критерием присуждения договора о государственных закупках может быть лишь: </a:t>
            </a:r>
            <a:endParaRPr lang="ro-RO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19279" y="707260"/>
            <a:ext cx="9382557" cy="134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8603"/>
            <a:ext cx="1633870" cy="1255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33870" y="149742"/>
            <a:ext cx="719390" cy="719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6283" y="149742"/>
            <a:ext cx="2225233" cy="554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74632" y="79631"/>
            <a:ext cx="859611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1788" y="104018"/>
            <a:ext cx="8352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90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присуждения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en-US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закупках </a:t>
            </a:r>
            <a:endParaRPr lang="ro-RO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919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o-RO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o-RO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557" y="865849"/>
            <a:ext cx="9382557" cy="134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03"/>
            <a:ext cx="1633870" cy="1255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3870" y="149742"/>
            <a:ext cx="719390" cy="719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6283" y="149742"/>
            <a:ext cx="2225233" cy="554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4632" y="79631"/>
            <a:ext cx="859611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1788" y="104018"/>
            <a:ext cx="835224" cy="8352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304" y="1963145"/>
            <a:ext cx="8847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выгодная с технико-экономической точки зрения оферта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009936564"/>
              </p:ext>
            </p:extLst>
          </p:nvPr>
        </p:nvGraphicFramePr>
        <p:xfrm>
          <a:off x="1556197" y="24171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08218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6757"/>
            <a:ext cx="9144000" cy="6179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</a:t>
            </a:r>
            <a:endParaRPr lang="ro-RO" sz="28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85590"/>
              </p:ext>
            </p:extLst>
          </p:nvPr>
        </p:nvGraphicFramePr>
        <p:xfrm>
          <a:off x="95534" y="2187828"/>
          <a:ext cx="9048465" cy="4240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4860" y="225476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07329" y="225476"/>
            <a:ext cx="2225233" cy="55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05641" y="0"/>
            <a:ext cx="859611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06642" y="24387"/>
            <a:ext cx="835224" cy="835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39659" y="573892"/>
            <a:ext cx="9407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27518270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7661"/>
            <a:ext cx="9144000" cy="6179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оферты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договора</a:t>
            </a:r>
            <a:endParaRPr lang="ro-RO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36795"/>
              </p:ext>
            </p:extLst>
          </p:nvPr>
        </p:nvGraphicFramePr>
        <p:xfrm>
          <a:off x="170597" y="2003622"/>
          <a:ext cx="8802806" cy="450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403"/>
                <a:gridCol w="4401403"/>
              </a:tblGrid>
              <a:tr h="530322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оферты </a:t>
                      </a:r>
                      <a:endParaRPr lang="ro-R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надлежащего исполнения договора</a:t>
                      </a:r>
                      <a:endParaRPr lang="ro-R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60901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2 %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тоимости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оферты, без налога на добавленную стоимость</a:t>
                      </a:r>
                      <a:r>
                        <a:rPr lang="ro-RO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Возвращается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истечение срока действия обеспечения оферты;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договора о государственных закупках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процедуры торгов без заключения договора о государственных закупках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 оферты до истечения срока подачи оферт</a:t>
                      </a:r>
                      <a:endParaRPr lang="ro-RO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сметной стоимости договора о государственных закупках</a:t>
                      </a:r>
                      <a:r>
                        <a:rPr lang="ro-RO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закупке товаров, работ и услуг закупающий орган должен потребовать от оферента при заключении договора предоставления обеспечения его надлежащего исполнения. 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надлежащего исполнения возвращается закупающим органом в момент полного исполнения договора о государственных закупках. </a:t>
                      </a:r>
                      <a:endParaRPr lang="ro-RO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8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2005" y="128678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2410" y="128678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6367" y="128678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0161" y="128678"/>
            <a:ext cx="835224" cy="835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-421026"/>
            <a:ext cx="937705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42216963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360370"/>
            <a:ext cx="7776000" cy="6179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ДОКУМЕНТАЦИЯ</a:t>
            </a:r>
            <a:endParaRPr lang="ro-RO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720838"/>
              </p:ext>
            </p:extLst>
          </p:nvPr>
        </p:nvGraphicFramePr>
        <p:xfrm>
          <a:off x="218365" y="1828174"/>
          <a:ext cx="8761863" cy="350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5752" y="5349894"/>
            <a:ext cx="8802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DOCUMENTAŢIA STANDARD pentru realizarea achiziţiilor publice de bunuri și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servicii aprabotă prin ordinul 71 din 24.05.201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Ministrului Finanțelor;</a:t>
            </a:r>
          </a:p>
          <a:p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DOCUMENTAŢIA STANDARD pentru realizarea achiziţiilor publice de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lucrări aprabotă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ordinul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24.05.201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Ministrului Finanțelor;</a:t>
            </a:r>
          </a:p>
          <a:p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3870" y="107730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17719" y="190033"/>
            <a:ext cx="2225233" cy="55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21614" y="55292"/>
            <a:ext cx="85961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5861" y="55292"/>
            <a:ext cx="835224" cy="835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782" y="-249221"/>
            <a:ext cx="9377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35429380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Приглашении/объявлении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</a:t>
            </a:r>
            <a:endParaRPr lang="ro-RO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6478" y="2101128"/>
            <a:ext cx="8843749" cy="3816000"/>
          </a:xfrm>
        </p:spPr>
        <p:txBody>
          <a:bodyPr/>
          <a:lstStyle/>
          <a:p>
            <a:pPr indent="2520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на участие передается бесплатно одновременно всем экономическим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операторам</a:t>
            </a:r>
            <a:r>
              <a:rPr lang="it-I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it-IT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публикует предварительно приглашение к участию в Бюллетене государственных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o-RO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2520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на участие может быть передано по почте, прямым вручением, по факсу, по электронной почте или комбинированным путем. Во всех случаях данный факт регистрируется</a:t>
            </a:r>
            <a:r>
              <a:rPr lang="ro-RO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520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относительно квалификации экономических операторов четко предусматриваются в приглашении/объявлении на участие. </a:t>
            </a:r>
          </a:p>
          <a:p>
            <a:pPr indent="2520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может запросить у закупающего органа разъяснения, касающиеся приглашения/объявления на участие, не более чем за 3 календарных дня до истечения срока подачи оферт. На любой запрос такого рода закупающий орган дает ответ в течение одного календарного дня, но не позднее одного дня до истечения срока подачи оферт.</a:t>
            </a:r>
            <a:endParaRPr lang="it-IT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870" y="95151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0234" y="177454"/>
            <a:ext cx="2225233" cy="554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2441" y="95151"/>
            <a:ext cx="859611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8206" y="37234"/>
            <a:ext cx="835224" cy="835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318471"/>
            <a:ext cx="937705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26022333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срок представления оферт</a:t>
            </a:r>
            <a:endParaRPr lang="ro-RO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85990"/>
              </p:ext>
            </p:extLst>
          </p:nvPr>
        </p:nvGraphicFramePr>
        <p:xfrm>
          <a:off x="245660" y="2101129"/>
          <a:ext cx="8693625" cy="407152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97875"/>
                <a:gridCol w="2897875"/>
                <a:gridCol w="2897875"/>
              </a:tblGrid>
              <a:tr h="720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endParaRPr lang="ro-RO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Виды процедур государственной закупки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endParaRPr lang="ro-RO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предмета закупки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endParaRPr lang="ro-RO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дней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73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endParaRPr lang="ro-RO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 Запрос ценовых оферт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</a:t>
                      </a:r>
                      <a:r>
                        <a:rPr lang="en-US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o-RO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>
                          <a:effectLst/>
                        </a:rPr>
                        <a:t>7 </a:t>
                      </a:r>
                      <a:endParaRPr lang="ro-R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008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r>
                        <a:rPr lang="ro-RO" sz="1600" dirty="0" smtClean="0">
                          <a:effectLst/>
                        </a:rPr>
                        <a:t>/ </a:t>
                      </a: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>
                          <a:effectLst/>
                        </a:rPr>
                        <a:t>12</a:t>
                      </a:r>
                      <a:endParaRPr lang="ro-RO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6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endParaRPr lang="ro-RO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endParaRPr lang="ro-RO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Открытые торги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</a:t>
                      </a:r>
                      <a:r>
                        <a:rPr lang="ro-RO" sz="1600" dirty="0" smtClean="0">
                          <a:effectLst/>
                        </a:rPr>
                        <a:t>/ </a:t>
                      </a: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 dirty="0">
                          <a:effectLst/>
                        </a:rPr>
                        <a:t>20 &lt;2 300 </a:t>
                      </a:r>
                      <a:r>
                        <a:rPr lang="ro-RO" sz="1600" dirty="0" smtClean="0">
                          <a:effectLst/>
                        </a:rPr>
                        <a:t>000</a:t>
                      </a:r>
                      <a:r>
                        <a:rPr lang="ro-RO" sz="1600" baseline="0" dirty="0" smtClean="0">
                          <a:effectLst/>
                        </a:rPr>
                        <a:t> </a:t>
                      </a:r>
                      <a:r>
                        <a:rPr lang="ro-RO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fără TVA</a:t>
                      </a:r>
                      <a:endParaRPr lang="ro-RO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 dirty="0" smtClean="0">
                          <a:effectLst/>
                        </a:rPr>
                        <a:t>35 </a:t>
                      </a:r>
                      <a:r>
                        <a:rPr lang="ro-RO" sz="1600" dirty="0">
                          <a:effectLst/>
                        </a:rPr>
                        <a:t>≥2 300 </a:t>
                      </a:r>
                      <a:r>
                        <a:rPr lang="ro-RO" sz="1600" dirty="0" smtClean="0">
                          <a:effectLst/>
                        </a:rPr>
                        <a:t>000</a:t>
                      </a:r>
                      <a:r>
                        <a:rPr lang="ro-RO" sz="1600" baseline="0" dirty="0" smtClean="0">
                          <a:effectLst/>
                        </a:rPr>
                        <a:t> </a:t>
                      </a:r>
                      <a:r>
                        <a:rPr lang="ro-RO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fără TVA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747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 dirty="0">
                          <a:effectLst/>
                        </a:rPr>
                        <a:t>20 &lt; 90 000 </a:t>
                      </a:r>
                      <a:r>
                        <a:rPr lang="ro-RO" sz="1600" dirty="0" smtClean="0">
                          <a:effectLst/>
                        </a:rPr>
                        <a:t>000 </a:t>
                      </a:r>
                      <a:r>
                        <a:rPr lang="ro-RO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fără TVA</a:t>
                      </a:r>
                      <a:endParaRPr lang="ro-RO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o-RO" sz="1600" dirty="0" smtClean="0">
                          <a:effectLst/>
                        </a:rPr>
                        <a:t>35 </a:t>
                      </a:r>
                      <a:r>
                        <a:rPr lang="ro-RO" sz="1600" dirty="0">
                          <a:effectLst/>
                        </a:rPr>
                        <a:t>≥ 90 000 000 </a:t>
                      </a:r>
                      <a:r>
                        <a:rPr lang="ro-RO" sz="1600" dirty="0" smtClean="0">
                          <a:effectLst/>
                        </a:rPr>
                        <a:t>lei fără TVA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870" y="118287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110" y="282893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1614" y="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2115" y="603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86983" y="-387721"/>
            <a:ext cx="9377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216620154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замена и отзыв оферт </a:t>
            </a:r>
            <a:endParaRPr lang="ro-RO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0986" y="2138722"/>
            <a:ext cx="8822028" cy="3816000"/>
          </a:xfrm>
        </p:spPr>
        <p:txBody>
          <a:bodyPr/>
          <a:lstStyle/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Офертант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отозвать, заменить либо изменить оферту после ее подачи только до предельного срока для подачи оферт посредством предоставления письменного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подписанного соответствующим образом уполномоченным представителем, включающим копию письма 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делегировании/уполномочивании.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либо соответствующее изменение оферты должно сопровождаться письменным уведомлением. В случае отзыва оферты данный отзыв должен быть произведен посредством письма, уполномоченного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офертантом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затребованные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возврату,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возвращены в момент такого требования без их вскрытия.</a:t>
            </a:r>
          </a:p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оферт не может быть отозвана, заменена либо изменена в период между сроком вскрытия оферт и сроком истечения их действия, где наказанием за такое действие может быть удержание гарантии для оферты.</a:t>
            </a:r>
          </a:p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860" y="90976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111" y="209606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4412" y="20865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5091" y="69386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817" y="-1596661"/>
            <a:ext cx="937705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422474091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399905"/>
            <a:ext cx="7776000" cy="6179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</a:t>
            </a:r>
            <a:endParaRPr lang="ro-RO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4698" y="1971482"/>
            <a:ext cx="8809149" cy="3816000"/>
          </a:xfrm>
        </p:spPr>
        <p:txBody>
          <a:bodyPr/>
          <a:lstStyle/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публично вскроет оферты по адресу в день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приглашении/объявлении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 будут вскрыты один за другим, зачитывая: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название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офертанта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если было внесено какое-либо изменение в оферту;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цены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оферты, по лотам и общие, и альтернативные оферты;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наличие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для оферты, если применимо;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документы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офертантом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оферт не будет исключена в ходе процедуры их вскрытия, за исключением оферт, поданных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опозданием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8575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составляет протокол вскрытия оферт и по требованию представителей экономических операторов, присутствующих на заседании по вскрытию оферт, передаст его последним на подпись. Копия протокола будет распределена по требованию,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офертантам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представившим оферты вовремя.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технической спецификации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 ценовой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спецификации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стоимость предложения, будут подписаны всеми членами рабочей группы.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9269" y="159974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3974" y="254265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522" y="80126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0552" y="80126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260" y="-1574048"/>
            <a:ext cx="93770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309230853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Рассмотрение, оценка и сопоставление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</a:t>
            </a:r>
            <a:endParaRPr lang="ro-RO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5228" y="2101128"/>
            <a:ext cx="8873543" cy="3816000"/>
          </a:xfrm>
        </p:spPr>
        <p:txBody>
          <a:bodyPr/>
          <a:lstStyle/>
          <a:p>
            <a:pPr indent="-28575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Рассмотрение, оценка и сопоставление оферт осуществляются без участия оферентов или их представителей. С целью облегчения рассмотрения, оценки и сопоставления оферт закупающий орган может запрашивать у оферента лишь письменные пояснения по его оферте. Не допускается изменение оферты, в том числе ее цены, направленное на то, чтобы сделать оферту отвечающей требованиям, которым она первоначально не соответствовала. Закупающий орган исправляет лишь арифметические ошибки, обнаруженные в ходе рассмотрения оферты, с незамедлительным уведомлением об этом оферента. </a:t>
            </a:r>
          </a:p>
          <a:p>
            <a:pPr indent="-28575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Закупающий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вправе признать оферту соответствующей, если в ней содержатся лишь несущественные отклонения от положений документации по присуждению, ошибки или недочеты, поддающиеся устранению без ущерба для существа оферты. Любые такие отклонения выражаются, по возможности, в количественной форме и учитываются при оценке и сопоставлении оферт. 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endParaRPr lang="ro-RO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ro-RO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1451" y="95151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9675" y="177454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3742" y="95151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1333" y="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68283" y="-1477604"/>
            <a:ext cx="93770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49307037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199296"/>
            <a:ext cx="7776000" cy="6179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Рассмотрение, оценка и сопоставление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оферт</a:t>
            </a:r>
            <a:endParaRPr lang="ro-RO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1688" y="1664560"/>
            <a:ext cx="8834907" cy="3816000"/>
          </a:xfrm>
        </p:spPr>
        <p:txBody>
          <a:bodyPr/>
          <a:lstStyle/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выигравшей оферты закупающий орган оценивает и сопоставляет представленные оферты, используя порядок и критерии, изложенные в документации по присуждению. Не может быть применен ни единый критерий, не указанный в документации по присуждению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цены оферт представлены в двух или более валютах, для облегчения оценки и сопоставления оферт цены всех оферт пересчитываются в одну валюту по курсу, установленному в документации по присуждению. 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касающаяся рассмотрения, оценки и сопоставления оферт, не должна раскрываться оферентам или иным лицам, не участвующим официально в данных процедурах или в определении выигравшей оферты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Заседание рабочей группы считается правомочным, если на нем присутствует большинство ее членов, а решения рабочей группы принимаются открытым голосованием простым большинством голосов.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случае, если один из членов рабочей группы не согласен с принятым в рамках заседания решением, он обязан изложить свое особое мнение в протоколе с указанием четких мотивов несогласия с принятым решением.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изучает оферты конфиденциально и не разглашает информацию о рассмотрении, оценке и сравнении оферт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офертантам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лицам, официально не участвующим в этих процедурах или в определении победившей оферты. </a:t>
            </a:r>
            <a:endParaRPr lang="ro-RO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870" y="153535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5578" y="235837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2305" y="83424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3614" y="37701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9447" y="455313"/>
            <a:ext cx="5499391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17050705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ro-RO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1984361"/>
            <a:ext cx="8834907" cy="381600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Legea nr. 131 din 03.07.2015 privind achizițiile publice;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Hotărîre de Guvern Nr</a:t>
            </a:r>
            <a:r>
              <a:rPr lang="ro-RO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667 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  27.05.2016 pentru </a:t>
            </a:r>
            <a:r>
              <a:rPr lang="ro-RO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aprobarea Regulamentului cu 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privire la </a:t>
            </a:r>
            <a:r>
              <a:rPr lang="ro-RO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activitatea grupului de lucru pentru 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achiziţii;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Hotărîre de Guvern Nr. 1419 din  28.12.2016 pentru </a:t>
            </a:r>
            <a:r>
              <a:rPr lang="ro-RO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aprobarea Regulamentului cu privire la 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 de </a:t>
            </a:r>
            <a:r>
              <a:rPr lang="ro-RO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planificare a contractelor de achiziţii </a:t>
            </a:r>
            <a:r>
              <a:rPr lang="ro-RO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publice;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DOCUMENTAŢIA STANDARD pentru realizarea achiziţiilor publice de bunuri și servicii aprabotă prin ordinul 71 din 24.05.201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Ministrului Finanțelor;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DOCUMENTAŢIA STANDARD pentru realizarea achiziţiilor publice de lucrări aprabotă prin ordinul 72 din 24.05.201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Ministrului Finanțelor;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endParaRPr lang="ro-RO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</a:pPr>
            <a:endParaRPr lang="ro-RO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870" y="153535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374" y="147776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2305" y="83424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3614" y="37701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8830" y="627942"/>
            <a:ext cx="549939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57066155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b="0" i="0" u="none" strike="noStrike" cap="none" normalizeH="0" baseline="0" dirty="0" smtClean="0">
                <a:ln>
                  <a:noFill/>
                </a:ln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02/02/2018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80049" y="823085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endParaRPr lang="ro-RO" sz="2800" dirty="0" smtClean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endParaRPr lang="ro-RO" sz="2800" dirty="0" smtClean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2110847" y="2320774"/>
            <a:ext cx="5361912" cy="61247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Botica Aurelia</a:t>
            </a:r>
          </a:p>
          <a:p>
            <a:pPr algn="ctr"/>
            <a:r>
              <a:rPr lang="en-GB" sz="1400" b="0" dirty="0" err="1" smtClean="0">
                <a:solidFill>
                  <a:schemeClr val="bg2">
                    <a:lumMod val="25000"/>
                  </a:schemeClr>
                </a:solidFill>
              </a:rPr>
              <a:t>Agen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</a:rPr>
              <a:t>ția Achiziții Publice</a:t>
            </a: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</a:rPr>
              <a:t>aurelia.botica@tender.gov.md</a:t>
            </a: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</a:rPr>
              <a:t>telefon: (022) 78-20-81</a:t>
            </a:r>
          </a:p>
          <a:p>
            <a:pPr algn="ctr"/>
            <a:endParaRPr lang="ro-RO" sz="1400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hlinkClick r:id="rId13"/>
              </a:rPr>
              <a:t>www.tender.gov.md</a:t>
            </a:r>
            <a:endParaRPr lang="ro-RO" sz="1400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hlinkClick r:id="rId14"/>
              </a:rPr>
              <a:t>bap@tender.gov.md</a:t>
            </a:r>
            <a:endParaRPr lang="ro-RO" sz="1400" b="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</a:rPr>
              <a:t>tel. anticamera: (022) 23-42-80</a:t>
            </a: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  <a:hlinkClick r:id="rId12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endParaRPr lang="ro-RO" sz="1400" b="0" u="sng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28-84-33</a:t>
            </a:r>
          </a:p>
          <a:p>
            <a:pPr algn="ctr"/>
            <a:endParaRPr lang="en-GB" sz="1000" b="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5" name="Picture 3" descr="C:\Users\Nadia\Desktop\logo AAP mic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0967" y="1493262"/>
            <a:ext cx="3419249" cy="673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</a:t>
            </a:r>
            <a:endParaRPr lang="ro-RO" sz="28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860" y="225476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7329" y="225476"/>
            <a:ext cx="2225233" cy="55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641" y="0"/>
            <a:ext cx="859611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6642" y="24387"/>
            <a:ext cx="835224" cy="835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65417" y="733402"/>
            <a:ext cx="9407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667" y="2101128"/>
            <a:ext cx="8800427" cy="4162872"/>
          </a:xfrm>
        </p:spPr>
        <p:txBody>
          <a:bodyPr/>
          <a:lstStyle/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Закупающий орган в обязательном порядке должен включать в состав рабочей группы представителей гражданского общества в случае поступления письменного заявления за два дня до предельного срока подачи оферт, но они не могут составлять более трети общего состава группы. Представители гражданского общества, включенные в рабочую группу, обладают правом совещательного голоса или правом на особое мнение, которое вносится в решение соответствующей рабочей группы. 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включать, по меньшей мере, название организации, имя и фамилию ее представителя, копию документа, подтверждающего полномочия, или фамилию и имя физического лица; юридический и почтовый или домашний адрес; контактные данные, включая электронный адрес; процедуру закупки, для которой запрашивается включение в состав рабочей группы.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o-R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представителя гражданского общества в состав рабочей группы выполняется для каждой конкурсной процедуры в отдельности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o-RO" sz="19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170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</a:t>
            </a:r>
            <a:endParaRPr lang="ro-RO" sz="28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860" y="225476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7329" y="225476"/>
            <a:ext cx="2225233" cy="55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641" y="0"/>
            <a:ext cx="859611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6642" y="24387"/>
            <a:ext cx="835224" cy="835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65417" y="733402"/>
            <a:ext cx="9407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667" y="2101128"/>
            <a:ext cx="8800427" cy="4162872"/>
          </a:xfrm>
        </p:spPr>
        <p:txBody>
          <a:bodyPr/>
          <a:lstStyle/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обеспечивает регистрацию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заявлений,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информирование представителей гражданского общества, от которых поступили соответствующие заявления, об их включении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невключении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рабочей группы, а также о дате, месте и времени проведения розыгрыша в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одного дня до предельного срока подачи оферт. </a:t>
            </a:r>
            <a:endParaRPr lang="en-US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подачи большего числа заявлений, чем максимально допустимое количество в соотношении с количеством членов рабочей группы с правом совещательного голоса, рабочая группа назначает заявителей для включения в состав рабочей группы посредством розыгрыша. Для проведения розыгрыша рабочая группа в присутствии представителей гражданского общества подготавливает билетики в количестве, равном представителям гражданского общества, пронумеровав их цифрами 1, 2, 3... n, помещает их в конверты, а затем в урну, содержимое которой предварительно демонстрируется всем представителям для того, чтобы они убедились в отсутствии в ней других билетиков. Представители гражданского общества в присутствии членов рабочей группы достают по одному конверту с билетиком из урны. Розыгрыш выполняется в порядке подачи ими заявлений на участие. Выбранный номер способствует расстановке мест в порядке увеличения, согласно которой представители гражданского общества будут включаться в состав рабочей группы, начиная с № 1, 2, 3...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7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671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3200"/>
            <a:ext cx="9144000" cy="617928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</a:t>
            </a:r>
            <a:endParaRPr lang="ro-RO" sz="28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4860" y="225476"/>
            <a:ext cx="719390" cy="719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7329" y="225476"/>
            <a:ext cx="2225233" cy="55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641" y="0"/>
            <a:ext cx="859611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6642" y="24387"/>
            <a:ext cx="835224" cy="835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465417" y="733402"/>
            <a:ext cx="9407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667" y="2101128"/>
            <a:ext cx="8800427" cy="4162872"/>
          </a:xfrm>
        </p:spPr>
        <p:txBody>
          <a:bodyPr/>
          <a:lstStyle/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представителя гражданского общества конверт с порядковым номером достает председатель рабочей группы или, где применимо, один из ее членов; данный факт вносится в протокол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составляет протокол, согласно приложению № 2 к настоящему Положению, о расстановке представителей гражданского общества, в том числе тех, кто будет включен в состав рабочей группы, который подписывается всеми членами рабочей группы. Каждому участнику розыгрыша вручается копия протокола. 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гражданского общества назначаются в состав рабочей группы специальным решением (приказом) или распоряжением, издаваемым по каждой конкурсной процедуре в отдельности, который обязательно размещается на веб-странице закупающего органа и/или на видном месте в здании закупающего органа не позднее одного дня до предельного срока подачи оферт.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634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Регистры учета</a:t>
            </a:r>
            <a:endParaRPr lang="ro-RO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7314"/>
              </p:ext>
            </p:extLst>
          </p:nvPr>
        </p:nvGraphicFramePr>
        <p:xfrm>
          <a:off x="-64394" y="2379504"/>
          <a:ext cx="8908143" cy="419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3870" y="180633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6156" y="180633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24285" y="40412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37190" y="64799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04665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38200019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21030" y="2005624"/>
            <a:ext cx="8922548" cy="4138495"/>
          </a:xfrm>
        </p:spPr>
        <p:txBody>
          <a:bodyPr/>
          <a:lstStyle/>
          <a:p>
            <a:pPr indent="288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договоров о государственных закупках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определение договоров о государственных закупках, предназначенных для удовлетворения потребностей в товарах, работах и услугах на весь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отраженных в плане закупок закупающего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органа.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государственных закупках, предметом которого является как предоставление услуг, так и выполнение работ, считается: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договор о государственных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оценочная стоимость услуг выше оценочной стоимости работ;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работ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оценочная стоимость работ выше оценочной стоимости услуг.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государственных закупках, объектом которого является как поставка товаров, так и оказание услуг, считается: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договор о государственных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товаров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оценочная стоимость товаров выше оценочной стоимости услуг, предусмотренных в соответствующем договоре;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договор о государственных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услуг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оценочная стоимость услуг выше оценочной стоимости товаров, предусмотренных в соответствующем договоре.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 algn="just">
              <a:spcBef>
                <a:spcPts val="600"/>
              </a:spcBef>
              <a:defRPr/>
            </a:pPr>
            <a:endPara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17331563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Планирование 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договоров о государственных закупках</a:t>
            </a:r>
            <a:endParaRPr lang="ro-RO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BOTICA Aurelia</a:t>
            </a:r>
            <a:endParaRPr lang="de-DE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02/02/2018</a:t>
            </a:fld>
            <a:endParaRPr lang="en-GB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67424" y="2005624"/>
            <a:ext cx="8734093" cy="4138495"/>
          </a:xfrm>
        </p:spPr>
        <p:txBody>
          <a:bodyPr/>
          <a:lstStyle/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намерениях – объявление, которое должно быть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Бюллетене государственных закупок в течение 30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утверждения бюджета закупающего органа, содержащее совокупность договоров о публичных закупках, предусмотренных к заключению до конца бюджетного года, оценочная стоимость которых для товаров и услуг равна или превышает 400 000 леев, а для работ – равна или превышает 1 500 000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леев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намерении публикуется отдельно по товарам, работам и услугам в срок не более 30 дней со дня утверждения собственного бюджета соответствующего закупающего органа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52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Опубликование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объявления о намерении не обязывает закупающий орган осуществить соответствующую государственную закупку.</a:t>
            </a:r>
            <a:endParaRPr lang="ro-RO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33870" cy="1249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0040" y="117700"/>
            <a:ext cx="719390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4592" y="172580"/>
            <a:ext cx="2225233" cy="554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5812" y="102470"/>
            <a:ext cx="859611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153" y="102470"/>
            <a:ext cx="835224" cy="835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63512" y="695569"/>
            <a:ext cx="9407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altLang="ro-RO" sz="900" b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INSTITUTUL DE FORMARE CONTINUĂ ÎN DOMENIUL ALIMENTĂRII CU APĂ ŞI CANALIZĂRII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RO" altLang="ro-RO" sz="900" b="0" dirty="0">
                <a:solidFill>
                  <a:srgbClr val="A6A6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MEMBRII ASOCIAȚIEI „MOLDOVA APĂ-CANAL”</a:t>
            </a:r>
            <a:endParaRPr lang="ro-RO" altLang="ro-RO" sz="9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900" dirty="0"/>
          </a:p>
          <a:p>
            <a:endParaRPr lang="ro-RO" sz="900" dirty="0"/>
          </a:p>
          <a:p>
            <a:endParaRPr lang="ro-RO" sz="900" dirty="0"/>
          </a:p>
        </p:txBody>
      </p:sp>
    </p:spTree>
    <p:extLst>
      <p:ext uri="{BB962C8B-B14F-4D97-AF65-F5344CB8AC3E}">
        <p14:creationId xmlns:p14="http://schemas.microsoft.com/office/powerpoint/2010/main" val="37882873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2759</TotalTime>
  <Words>2764</Words>
  <Application>Microsoft Office PowerPoint</Application>
  <PresentationFormat>Экран (4:3)</PresentationFormat>
  <Paragraphs>569</Paragraphs>
  <Slides>39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Tahoma</vt:lpstr>
      <vt:lpstr>Times New Roman</vt:lpstr>
      <vt:lpstr>Wingdings</vt:lpstr>
      <vt:lpstr>GIZ_Banner_Kopfzeile-Ausland (3)</vt:lpstr>
      <vt:lpstr>Учебный курс для сотрудников операторов «Водоканала»    Модуль 11:Процедуры закупки товаров, работ и услуг, используемых в деятельности обладателей лицензий предоставляющих публичную услугу водоснабжения и канализации   Сессия 2: Процесс государственных закупок (продолжение)     Аурелия Ботика Агенство Государственных Закупок  16 – 31 – 01 января/февраля 2018,  Кишинёв</vt:lpstr>
      <vt:lpstr>СОСТАВ РАБОЧЕЙ ГРУППЫ </vt:lpstr>
      <vt:lpstr>СОСТАВ РАБОЧЕЙ ГРУППЫ </vt:lpstr>
      <vt:lpstr>СОСТАВ РАБОЧЕЙ ГРУППЫ </vt:lpstr>
      <vt:lpstr>СОСТАВ РАБОЧЕЙ ГРУППЫ </vt:lpstr>
      <vt:lpstr>СОСТАВ РАБОЧЕЙ ГРУППЫ </vt:lpstr>
      <vt:lpstr>Регистры учета</vt:lpstr>
      <vt:lpstr>Планирование договоров о государственных закупках</vt:lpstr>
      <vt:lpstr>Планирование договоров о государственных закупках</vt:lpstr>
      <vt:lpstr>Презентация PowerPoint</vt:lpstr>
      <vt:lpstr>Планирование договоров о государственных закупках</vt:lpstr>
      <vt:lpstr>Планирование договоров о государственных закупках</vt:lpstr>
      <vt:lpstr>Презентация PowerPoint</vt:lpstr>
      <vt:lpstr>Планирование договоров о государственных закупках</vt:lpstr>
      <vt:lpstr>Планирование договоров о государственных закупках</vt:lpstr>
      <vt:lpstr>Планирование договоров о государственных закупках</vt:lpstr>
      <vt:lpstr>Процедуры государственной закупки</vt:lpstr>
      <vt:lpstr>         Закупающий орган применяет пропорциональные критерии квалификации и отбора, соотносимые с предметом договора, лишь в части:      a) личной ситуации оферента или кандидата;      b) способности осуществлять профессиональную деятельность;      c) экономического и финансового положения;      d) технических и/или профессиональных возможностей;      e) стандартов обеспечения качества;      f) стандартов защиты окружающей среды.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присуждения договора о государственных закупках </vt:lpstr>
      <vt:lpstr>Критерии присуждения договора о государственных закупках </vt:lpstr>
      <vt:lpstr>Обеспечение оферты и обеспечение надлежащего исполнения договора</vt:lpstr>
      <vt:lpstr>СТАНДАРТНАЯ ДОКУМЕНТАЦИЯ</vt:lpstr>
      <vt:lpstr>Приглашении/объявлении на участие</vt:lpstr>
      <vt:lpstr>Предельный срок представления оферт</vt:lpstr>
      <vt:lpstr>Изменение, замена и отзыв оферт </vt:lpstr>
      <vt:lpstr>Вскрытие оферт</vt:lpstr>
      <vt:lpstr>Рассмотрение, оценка и сопоставление оферт</vt:lpstr>
      <vt:lpstr>Рассмотрение, оценка и сопоставление оферт</vt:lpstr>
      <vt:lpstr>Bibliografie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253</cp:revision>
  <cp:lastPrinted>2017-06-05T10:38:21Z</cp:lastPrinted>
  <dcterms:created xsi:type="dcterms:W3CDTF">2013-09-05T11:54:56Z</dcterms:created>
  <dcterms:modified xsi:type="dcterms:W3CDTF">2018-02-02T12:17:55Z</dcterms:modified>
</cp:coreProperties>
</file>