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9"/>
  </p:notesMasterIdLst>
  <p:handoutMasterIdLst>
    <p:handoutMasterId r:id="rId10"/>
  </p:handoutMasterIdLst>
  <p:sldIdLst>
    <p:sldId id="407" r:id="rId2"/>
    <p:sldId id="419" r:id="rId3"/>
    <p:sldId id="422" r:id="rId4"/>
    <p:sldId id="421" r:id="rId5"/>
    <p:sldId id="420" r:id="rId6"/>
    <p:sldId id="408" r:id="rId7"/>
    <p:sldId id="406" r:id="rId8"/>
  </p:sldIdLst>
  <p:sldSz cx="9144000" cy="6858000" type="screen4x3"/>
  <p:notesSz cx="6858000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Bohantov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452"/>
    <a:srgbClr val="E5DBA1"/>
    <a:srgbClr val="BABA93"/>
    <a:srgbClr val="BABB93"/>
    <a:srgbClr val="DEDEAF"/>
    <a:srgbClr val="999999"/>
    <a:srgbClr val="D9D9D9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2385" autoAdjust="0"/>
  </p:normalViewPr>
  <p:slideViewPr>
    <p:cSldViewPr snapToGrid="0">
      <p:cViewPr varScale="1">
        <p:scale>
          <a:sx n="107" d="100"/>
          <a:sy n="107" d="100"/>
        </p:scale>
        <p:origin x="1854" y="114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453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453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4BBF79D3-D540-4A1F-9847-1559C7AB9D7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918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453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508" y="4714876"/>
            <a:ext cx="5028986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Klicken Sie, um die Formate des Vorlagentextes zu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453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FCC8D018-2849-4367-944E-648FA90DDE5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0175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A5A60-FFC1-4DD6-B034-06B726499F40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7B01B-C2E8-4CD6-B726-44287C896096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 smtClean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1188A-33A2-4652-B861-6B898985BDA5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 smtClean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31B3F-98C9-477F-8A19-E86B62010671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D77F8-03E1-499A-AFE8-B8E68698775C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D8158-1737-45DB-8ECC-2C3A89813773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588"/>
            <a:ext cx="914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Grafik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447925"/>
            <a:ext cx="77755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layer</a:t>
            </a:r>
          </a:p>
          <a:p>
            <a:pPr lvl="1"/>
            <a:r>
              <a:rPr lang="en-GB" smtClean="0"/>
              <a:t>Second layer</a:t>
            </a:r>
          </a:p>
          <a:p>
            <a:pPr lvl="2"/>
            <a:r>
              <a:rPr lang="en-GB" smtClean="0"/>
              <a:t>Third layer</a:t>
            </a:r>
          </a:p>
          <a:p>
            <a:pPr lvl="3"/>
            <a:r>
              <a:rPr lang="en-GB" smtClean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4138" y="6581775"/>
            <a:ext cx="927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b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9BC64416-FE4D-4747-9892-1848A6515E88}" type="slidenum">
              <a:rPr lang="en-GB" sz="1000" b="0" smtClean="0">
                <a:solidFill>
                  <a:srgbClr val="6E6452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GB" sz="1000" b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263" y="6581775"/>
            <a:ext cx="341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000" b="1" spc="70" baseline="0" dirty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450" y="658177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 b="0" smtClean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6CC72D31-0A1F-4446-B251-5763FDFFC8B0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  <p:sp>
        <p:nvSpPr>
          <p:cNvPr id="103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82725"/>
            <a:ext cx="7775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here to add title</a:t>
            </a:r>
            <a:endParaRPr lang="de-D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698" r:id="rId3"/>
    <p:sldLayoutId id="2147483697" r:id="rId4"/>
    <p:sldLayoutId id="2147483696" r:id="rId5"/>
    <p:sldLayoutId id="2147483695" r:id="rId6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58775" indent="-358775" algn="l" rtl="0" fontAlgn="base">
        <a:spcBef>
          <a:spcPts val="400"/>
        </a:spcBef>
        <a:spcAft>
          <a:spcPts val="800"/>
        </a:spcAft>
        <a:buClr>
          <a:srgbClr val="C80F0F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  <a:ea typeface="+mn-ea"/>
          <a:cs typeface="+mn-cs"/>
        </a:defRPr>
      </a:lvl1pPr>
      <a:lvl2pPr marL="7191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2pPr>
      <a:lvl3pPr marL="1079500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3pPr>
      <a:lvl4pPr marL="1439863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4pPr>
      <a:lvl5pPr marL="17986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9.jpeg"/><Relationship Id="rId7" Type="http://schemas.openxmlformats.org/officeDocument/2006/relationships/hyperlink" Target="http://www.ifcaac.amac.md/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6.png"/><Relationship Id="rId5" Type="http://schemas.openxmlformats.org/officeDocument/2006/relationships/image" Target="../media/image21.jpeg"/><Relationship Id="rId10" Type="http://schemas.openxmlformats.org/officeDocument/2006/relationships/image" Target="../media/image5.png"/><Relationship Id="rId4" Type="http://schemas.openxmlformats.org/officeDocument/2006/relationships/image" Target="../media/image20.jpe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Учебный курс для сотрудников операторов</a:t>
            </a:r>
            <a:r>
              <a:rPr lang="ro-RO" b="1" dirty="0">
                <a:solidFill>
                  <a:srgbClr val="002060"/>
                </a:solidFill>
              </a:rPr>
              <a:t> „A</a:t>
            </a:r>
            <a:r>
              <a:rPr lang="ru-RU" b="1" dirty="0">
                <a:solidFill>
                  <a:srgbClr val="002060"/>
                </a:solidFill>
              </a:rPr>
              <a:t>пэ</a:t>
            </a:r>
            <a:r>
              <a:rPr lang="ro-RO" b="1" dirty="0">
                <a:solidFill>
                  <a:srgbClr val="002060"/>
                </a:solidFill>
              </a:rPr>
              <a:t>-</a:t>
            </a:r>
            <a:r>
              <a:rPr lang="ru-RU" b="1" dirty="0">
                <a:solidFill>
                  <a:srgbClr val="002060"/>
                </a:solidFill>
              </a:rPr>
              <a:t>К</a:t>
            </a:r>
            <a:r>
              <a:rPr lang="ro-RO" b="1" dirty="0">
                <a:solidFill>
                  <a:srgbClr val="002060"/>
                </a:solidFill>
              </a:rPr>
              <a:t>a</a:t>
            </a:r>
            <a:r>
              <a:rPr lang="ru-RU" b="1" dirty="0">
                <a:solidFill>
                  <a:srgbClr val="002060"/>
                </a:solidFill>
              </a:rPr>
              <a:t>н</a:t>
            </a:r>
            <a:r>
              <a:rPr lang="ro-RO" b="1" dirty="0">
                <a:solidFill>
                  <a:srgbClr val="002060"/>
                </a:solidFill>
              </a:rPr>
              <a:t>a</a:t>
            </a:r>
            <a:r>
              <a:rPr lang="ru-RU" b="1" dirty="0">
                <a:solidFill>
                  <a:srgbClr val="002060"/>
                </a:solidFill>
              </a:rPr>
              <a:t>л</a:t>
            </a:r>
            <a:r>
              <a:rPr lang="ro-RO" b="1" dirty="0">
                <a:solidFill>
                  <a:srgbClr val="002060"/>
                </a:solidFill>
              </a:rPr>
              <a:t>”</a:t>
            </a:r>
            <a:r>
              <a:rPr lang="ro-RO" dirty="0">
                <a:solidFill>
                  <a:srgbClr val="002060"/>
                </a:solidFill>
              </a:rPr>
              <a:t/>
            </a:r>
            <a:br>
              <a:rPr lang="ro-RO" dirty="0">
                <a:solidFill>
                  <a:srgbClr val="002060"/>
                </a:solidFill>
              </a:rPr>
            </a:br>
            <a:r>
              <a:rPr lang="ro-RO" dirty="0">
                <a:solidFill>
                  <a:srgbClr val="002060"/>
                </a:solidFill>
              </a:rPr>
              <a:t/>
            </a:r>
            <a:br>
              <a:rPr lang="ro-RO" dirty="0">
                <a:solidFill>
                  <a:srgbClr val="002060"/>
                </a:solidFill>
              </a:rPr>
            </a:br>
            <a:r>
              <a:rPr lang="ro-RO" b="1" dirty="0">
                <a:solidFill>
                  <a:srgbClr val="C00000"/>
                </a:solidFill>
              </a:rPr>
              <a:t>Mo</a:t>
            </a:r>
            <a:r>
              <a:rPr lang="ru-RU" b="1" dirty="0" smtClean="0">
                <a:solidFill>
                  <a:srgbClr val="C00000"/>
                </a:solidFill>
              </a:rPr>
              <a:t>дуль</a:t>
            </a:r>
            <a:r>
              <a:rPr lang="ro-RO" b="1" dirty="0" smtClean="0">
                <a:solidFill>
                  <a:srgbClr val="C00000"/>
                </a:solidFill>
              </a:rPr>
              <a:t>:  </a:t>
            </a:r>
            <a:r>
              <a:rPr lang="ru-RU" b="1" dirty="0">
                <a:solidFill>
                  <a:srgbClr val="002060"/>
                </a:solidFill>
              </a:rPr>
              <a:t>Управления и эксплуатация сетей водоснабжения и канализации</a:t>
            </a:r>
            <a:r>
              <a:rPr lang="ro-RO" b="1" dirty="0">
                <a:solidFill>
                  <a:srgbClr val="002060"/>
                </a:solidFill>
              </a:rPr>
              <a:t/>
            </a:r>
            <a:br>
              <a:rPr lang="ro-RO" b="1" dirty="0">
                <a:solidFill>
                  <a:srgbClr val="002060"/>
                </a:solidFill>
              </a:rPr>
            </a:br>
            <a:r>
              <a:rPr lang="ro-RO" b="1" dirty="0">
                <a:solidFill>
                  <a:srgbClr val="002060"/>
                </a:solidFill>
              </a:rPr>
              <a:t/>
            </a:r>
            <a:br>
              <a:rPr lang="ro-RO" b="1" dirty="0">
                <a:solidFill>
                  <a:srgbClr val="002060"/>
                </a:solidFill>
              </a:rPr>
            </a:br>
            <a:r>
              <a:rPr lang="ro-RO" altLang="en-US" sz="2000" b="1" dirty="0">
                <a:solidFill>
                  <a:srgbClr val="FF0000"/>
                </a:solidFill>
              </a:rPr>
              <a:t>Sesiunea </a:t>
            </a:r>
            <a:r>
              <a:rPr lang="ru-RU" altLang="en-US" sz="2000" b="1" dirty="0">
                <a:solidFill>
                  <a:srgbClr val="FF0000"/>
                </a:solidFill>
              </a:rPr>
              <a:t>2</a:t>
            </a:r>
            <a:r>
              <a:rPr lang="en-US" altLang="en-US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:  </a:t>
            </a:r>
            <a:r>
              <a:rPr lang="ru-RU" altLang="en-US" sz="2000" b="1" dirty="0">
                <a:solidFill>
                  <a:srgbClr val="002060"/>
                </a:solidFill>
              </a:rPr>
              <a:t>Организационная структура службы </a:t>
            </a:r>
            <a:r>
              <a:rPr lang="ru-RU" altLang="en-US" sz="2000" b="1" dirty="0" smtClean="0">
                <a:solidFill>
                  <a:srgbClr val="002060"/>
                </a:solidFill>
              </a:rPr>
              <a:t>водоснабжения/канализации</a:t>
            </a:r>
            <a:r>
              <a:rPr lang="ro-MD" altLang="en-US" sz="2000" b="1" dirty="0" smtClean="0">
                <a:solidFill>
                  <a:srgbClr val="002060"/>
                </a:solidFill>
              </a:rPr>
              <a:t>. </a:t>
            </a:r>
            <a:r>
              <a:rPr lang="ru-RU" altLang="en-US" sz="2000" b="1">
                <a:solidFill>
                  <a:srgbClr val="002060"/>
                </a:solidFill>
                <a:latin typeface="inherit"/>
              </a:rPr>
              <a:t>Оборудование</a:t>
            </a:r>
            <a:r>
              <a:rPr lang="ru-RU" altLang="ru-RU" sz="2000" b="1" smtClean="0">
                <a:solidFill>
                  <a:srgbClr val="002060"/>
                </a:solidFill>
                <a:latin typeface="inherit"/>
              </a:rPr>
              <a:t>, </a:t>
            </a:r>
            <a:r>
              <a:rPr lang="ru-RU" altLang="ru-RU" sz="2000" b="1" dirty="0">
                <a:solidFill>
                  <a:srgbClr val="002060"/>
                </a:solidFill>
                <a:latin typeface="inherit"/>
              </a:rPr>
              <a:t>механизмы и </a:t>
            </a:r>
            <a:r>
              <a:rPr lang="ru-RU" altLang="ru-RU" sz="2000" b="1">
                <a:solidFill>
                  <a:srgbClr val="002060"/>
                </a:solidFill>
                <a:latin typeface="inherit"/>
              </a:rPr>
              <a:t>машины</a:t>
            </a:r>
            <a:r>
              <a:rPr lang="ru-RU" altLang="ru-RU" sz="500" b="1">
                <a:solidFill>
                  <a:srgbClr val="002060"/>
                </a:solidFill>
              </a:rPr>
              <a:t> </a:t>
            </a:r>
            <a:r>
              <a:rPr lang="ro-RO" sz="2000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o-RO" sz="20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o-RO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b="1" dirty="0">
                <a:solidFill>
                  <a:srgbClr val="000F2E"/>
                </a:solidFill>
              </a:rPr>
              <a:t/>
            </a:r>
            <a:br>
              <a:rPr lang="ro-RO" b="1" dirty="0">
                <a:solidFill>
                  <a:srgbClr val="000F2E"/>
                </a:solidFill>
              </a:rPr>
            </a:br>
            <a:r>
              <a:rPr lang="ro-RO" sz="1800" b="1" dirty="0">
                <a:solidFill>
                  <a:srgbClr val="002060"/>
                </a:solidFill>
              </a:rPr>
              <a:t/>
            </a:r>
            <a:br>
              <a:rPr lang="ro-RO" sz="1800" b="1" dirty="0">
                <a:solidFill>
                  <a:srgbClr val="002060"/>
                </a:solidFill>
              </a:rPr>
            </a:br>
            <a:r>
              <a:rPr lang="ro-RO" sz="1600" b="1" dirty="0">
                <a:solidFill>
                  <a:srgbClr val="002060"/>
                </a:solidFill>
              </a:rPr>
              <a:t/>
            </a:r>
            <a:br>
              <a:rPr lang="ro-RO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9</a:t>
            </a:r>
            <a:r>
              <a:rPr lang="ro-RO" sz="1600" b="1" dirty="0">
                <a:solidFill>
                  <a:srgbClr val="002060"/>
                </a:solidFill>
              </a:rPr>
              <a:t> – </a:t>
            </a:r>
            <a:r>
              <a:rPr lang="ru-RU" sz="1600" b="1" dirty="0">
                <a:solidFill>
                  <a:srgbClr val="002060"/>
                </a:solidFill>
              </a:rPr>
              <a:t>10</a:t>
            </a:r>
            <a:r>
              <a:rPr lang="ro-RO" sz="1600" b="1" dirty="0">
                <a:solidFill>
                  <a:srgbClr val="002060"/>
                </a:solidFill>
              </a:rPr>
              <a:t>– </a:t>
            </a:r>
            <a:r>
              <a:rPr lang="ru-RU" sz="1600" b="1" dirty="0">
                <a:solidFill>
                  <a:srgbClr val="002060"/>
                </a:solidFill>
              </a:rPr>
              <a:t>11</a:t>
            </a:r>
            <a:r>
              <a:rPr lang="ro-RO" sz="1600" b="1" dirty="0">
                <a:solidFill>
                  <a:srgbClr val="002060"/>
                </a:solidFill>
              </a:rPr>
              <a:t> A</a:t>
            </a:r>
            <a:r>
              <a:rPr lang="ru-RU" sz="1600" b="1" dirty="0">
                <a:solidFill>
                  <a:srgbClr val="002060"/>
                </a:solidFill>
              </a:rPr>
              <a:t>прель</a:t>
            </a:r>
            <a:r>
              <a:rPr lang="ro-RO" sz="1600" b="1" dirty="0">
                <a:solidFill>
                  <a:srgbClr val="002060"/>
                </a:solidFill>
              </a:rPr>
              <a:t> 2019,  </a:t>
            </a:r>
            <a:r>
              <a:rPr lang="ru-RU" sz="1600" b="1" dirty="0" err="1">
                <a:solidFill>
                  <a:srgbClr val="002060"/>
                </a:solidFill>
              </a:rPr>
              <a:t>Кишинэу</a:t>
            </a:r>
            <a:endParaRPr lang="ro-RO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16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65" y="2632303"/>
            <a:ext cx="2576052" cy="19823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646" y="1280336"/>
            <a:ext cx="4047752" cy="1502667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366" y="2387272"/>
            <a:ext cx="2404271" cy="20171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470" y="4601069"/>
            <a:ext cx="2562647" cy="19981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978" y="4321908"/>
            <a:ext cx="2643679" cy="208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83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0" y="1763878"/>
            <a:ext cx="9058727" cy="423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06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8" y="1720011"/>
            <a:ext cx="8966447" cy="429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82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5" y="1720011"/>
            <a:ext cx="8973038" cy="42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79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0" y="1665944"/>
            <a:ext cx="9080586" cy="427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81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8"/>
          <p:cNvSpPr txBox="1">
            <a:spLocks/>
          </p:cNvSpPr>
          <p:nvPr/>
        </p:nvSpPr>
        <p:spPr>
          <a:xfrm>
            <a:off x="2433908" y="1620411"/>
            <a:ext cx="6262254" cy="2074863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>
              <a:spcAft>
                <a:spcPts val="300"/>
              </a:spcAft>
            </a:pPr>
            <a:r>
              <a:rPr lang="ro-RO" sz="2800" dirty="0" smtClean="0">
                <a:solidFill>
                  <a:srgbClr val="534B3E"/>
                </a:solidFill>
              </a:rPr>
              <a:t>Vă mulțumim pentru atenție</a:t>
            </a:r>
            <a:endParaRPr lang="en-GB" sz="2800" dirty="0">
              <a:solidFill>
                <a:srgbClr val="534B3E"/>
              </a:solidFill>
            </a:endParaRPr>
          </a:p>
          <a:p>
            <a:endParaRPr lang="en-GB" sz="1000" dirty="0">
              <a:solidFill>
                <a:srgbClr val="534B3E"/>
              </a:solidFill>
            </a:endParaRPr>
          </a:p>
        </p:txBody>
      </p:sp>
      <p:sp>
        <p:nvSpPr>
          <p:cNvPr id="22" name="Textfeld 9"/>
          <p:cNvSpPr txBox="1">
            <a:spLocks noChangeArrowheads="1"/>
          </p:cNvSpPr>
          <p:nvPr/>
        </p:nvSpPr>
        <p:spPr bwMode="auto">
          <a:xfrm>
            <a:off x="427153" y="5399463"/>
            <a:ext cx="13716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Proiect co-finanțat de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" name="Picture 11" descr="F:\Branding\EU\jau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056" y="5624205"/>
            <a:ext cx="13652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H:\bn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6511" y="5590073"/>
            <a:ext cx="1016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8991" y="5624205"/>
            <a:ext cx="16398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feld 9"/>
          <p:cNvSpPr txBox="1">
            <a:spLocks noChangeArrowheads="1"/>
          </p:cNvSpPr>
          <p:nvPr/>
        </p:nvSpPr>
        <p:spPr bwMode="auto">
          <a:xfrm>
            <a:off x="6898878" y="5383151"/>
            <a:ext cx="1147762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In cooperare cu</a:t>
            </a:r>
            <a:endParaRPr lang="ro-RO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45" y="5540701"/>
            <a:ext cx="1071880" cy="1071880"/>
          </a:xfrm>
          <a:prstGeom prst="rect">
            <a:avLst/>
          </a:prstGeom>
        </p:spPr>
      </p:pic>
      <p:pic>
        <p:nvPicPr>
          <p:cNvPr id="17" name="Picture 16" descr="D:\Users\Desktop\logotyp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16" y="5818037"/>
            <a:ext cx="1958975" cy="56959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setăText 1"/>
          <p:cNvSpPr txBox="1"/>
          <p:nvPr/>
        </p:nvSpPr>
        <p:spPr>
          <a:xfrm>
            <a:off x="1856306" y="3145976"/>
            <a:ext cx="53619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  <a:hlinkClick r:id="rId7"/>
              </a:rPr>
              <a:t>www.ifcaac.amac.md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ifcaac@fua.utm.md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77-38 22</a:t>
            </a:r>
          </a:p>
          <a:p>
            <a:pPr algn="ctr"/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 </a:t>
            </a:r>
          </a:p>
          <a:p>
            <a:pPr algn="ctr"/>
            <a:r>
              <a:rPr lang="ro-RO" sz="1400" b="0" u="sng">
                <a:solidFill>
                  <a:srgbClr val="7030A0"/>
                </a:solidFill>
                <a:latin typeface="+mn-lt"/>
              </a:rPr>
              <a:t>www.amac.md</a:t>
            </a:r>
            <a:r>
              <a:rPr lang="ro-RO" sz="1400" b="0">
                <a:solidFill>
                  <a:srgbClr val="7030A0"/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apacanal@yandex.ru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28-84-33</a:t>
            </a:r>
          </a:p>
          <a:p>
            <a:pPr algn="ctr"/>
            <a:endParaRPr lang="ro-RO" sz="8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509167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6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407106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462357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f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315231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fcaac_logo0200px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269324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215461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163782" y="-24491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163782" y="2122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</a:t>
            </a:r>
            <a:endParaRPr kumimoji="0" lang="ro-RO" alt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163782" y="978625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94</TotalTime>
  <Words>34</Words>
  <Application>Microsoft Office PowerPoint</Application>
  <PresentationFormat>Экран (4:3)</PresentationFormat>
  <Paragraphs>35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Arial Narrow</vt:lpstr>
      <vt:lpstr>Calibri</vt:lpstr>
      <vt:lpstr>inherit</vt:lpstr>
      <vt:lpstr>Times New Roman</vt:lpstr>
      <vt:lpstr>GIZ_Banner_Kopfzeile-Ausland (3)</vt:lpstr>
      <vt:lpstr>Учебный курс для сотрудников операторов „Aпэ-Кaнaл”  Moдуль:  Управления и эксплуатация сетей водоснабжения и канализации  Sesiunea 2:  Организационная структура службы водоснабжения/канализации. Оборудование, механизмы и машины      9 – 10– 11 Aпрель 2019,  Кишинэу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Anticamera</cp:lastModifiedBy>
  <cp:revision>281</cp:revision>
  <cp:lastPrinted>2017-07-11T13:18:46Z</cp:lastPrinted>
  <dcterms:created xsi:type="dcterms:W3CDTF">2013-09-05T11:54:56Z</dcterms:created>
  <dcterms:modified xsi:type="dcterms:W3CDTF">2019-04-12T10:10:09Z</dcterms:modified>
</cp:coreProperties>
</file>