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13"/>
  </p:notesMasterIdLst>
  <p:handoutMasterIdLst>
    <p:handoutMasterId r:id="rId14"/>
  </p:handoutMasterIdLst>
  <p:sldIdLst>
    <p:sldId id="407" r:id="rId2"/>
    <p:sldId id="419" r:id="rId3"/>
    <p:sldId id="422" r:id="rId4"/>
    <p:sldId id="421" r:id="rId5"/>
    <p:sldId id="420" r:id="rId6"/>
    <p:sldId id="408" r:id="rId7"/>
    <p:sldId id="417" r:id="rId8"/>
    <p:sldId id="418" r:id="rId9"/>
    <p:sldId id="416" r:id="rId10"/>
    <p:sldId id="410" r:id="rId11"/>
    <p:sldId id="406" r:id="rId12"/>
  </p:sldIdLst>
  <p:sldSz cx="9144000" cy="6858000" type="screen4x3"/>
  <p:notesSz cx="6858000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Bohanto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2385" autoAdjust="0"/>
  </p:normalViewPr>
  <p:slideViewPr>
    <p:cSldViewPr snapToGrid="0">
      <p:cViewPr varScale="1">
        <p:scale>
          <a:sx n="107" d="100"/>
          <a:sy n="107" d="100"/>
        </p:scale>
        <p:origin x="1854" y="114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BBF79D3-D540-4A1F-9847-1559C7AB9D7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918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508" y="4714876"/>
            <a:ext cx="502898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Klicken Sie, um die Formate des Vorlagentextes zu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FCC8D018-2849-4367-944E-648FA90DDE5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175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950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5A60-FFC1-4DD6-B034-06B726499F40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B01B-C2E8-4CD6-B726-44287C896096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188A-33A2-4652-B861-6B898985BDA5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31B3F-98C9-477F-8A19-E86B62010671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77F8-03E1-499A-AFE8-B8E68698775C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D8158-1737-45DB-8ECC-2C3A89813773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layer</a:t>
            </a:r>
          </a:p>
          <a:p>
            <a:pPr lvl="1"/>
            <a:r>
              <a:rPr lang="en-GB" smtClean="0"/>
              <a:t>Second layer</a:t>
            </a:r>
          </a:p>
          <a:p>
            <a:pPr lvl="2"/>
            <a:r>
              <a:rPr lang="en-GB" smtClean="0"/>
              <a:t>Third layer</a:t>
            </a:r>
          </a:p>
          <a:p>
            <a:pPr lvl="3"/>
            <a:r>
              <a:rPr lang="en-GB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9BC64416-FE4D-4747-9892-1848A6515E88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000" b="1" spc="70" baseline="0" dirty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 smtClean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6CC72D31-0A1F-4446-B251-5763FDFFC8B0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add title</a:t>
            </a:r>
            <a:endParaRPr 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fontAlgn="base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7986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3.jpeg"/><Relationship Id="rId7" Type="http://schemas.openxmlformats.org/officeDocument/2006/relationships/hyperlink" Target="http://www.ifcaac.amac.md/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6.png"/><Relationship Id="rId5" Type="http://schemas.openxmlformats.org/officeDocument/2006/relationships/image" Target="../media/image15.jpeg"/><Relationship Id="rId10" Type="http://schemas.openxmlformats.org/officeDocument/2006/relationships/image" Target="../media/image5.png"/><Relationship Id="rId4" Type="http://schemas.openxmlformats.org/officeDocument/2006/relationships/image" Target="../media/image14.jpe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ro-RO" b="1" dirty="0" smtClean="0">
                <a:solidFill>
                  <a:srgbClr val="002060"/>
                </a:solidFill>
              </a:rPr>
              <a:t>Curs de instruire pentru angajații operatorilor „Apă-Canal”</a:t>
            </a: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o-RO" smtClean="0">
                <a:solidFill>
                  <a:srgbClr val="002060"/>
                </a:solidFill>
              </a:rPr>
              <a:t/>
            </a:r>
            <a:br>
              <a:rPr lang="ro-RO" smtClean="0">
                <a:solidFill>
                  <a:srgbClr val="002060"/>
                </a:solidFill>
              </a:rPr>
            </a:br>
            <a:r>
              <a:rPr lang="ro-RO" b="1" smtClean="0">
                <a:solidFill>
                  <a:srgbClr val="C00000"/>
                </a:solidFill>
              </a:rPr>
              <a:t>Modulul:  </a:t>
            </a:r>
            <a:r>
              <a:rPr lang="ro-RO" b="1" dirty="0" smtClean="0">
                <a:solidFill>
                  <a:srgbClr val="002060"/>
                </a:solidFill>
              </a:rPr>
              <a:t>Managementul și exploatarea rețelelor de alimentare cu apă și de canalizare</a:t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002060"/>
                </a:solidFill>
              </a:rPr>
              <a:t/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altLang="en-US" sz="2000" b="1" dirty="0">
                <a:solidFill>
                  <a:srgbClr val="FF0000"/>
                </a:solidFill>
              </a:rPr>
              <a:t>Sesiunea </a:t>
            </a:r>
            <a:r>
              <a:rPr lang="ro-RO" altLang="en-US" sz="2000" b="1" dirty="0" smtClean="0">
                <a:solidFill>
                  <a:srgbClr val="FF0000"/>
                </a:solidFill>
              </a:rPr>
              <a:t>4</a:t>
            </a:r>
            <a:r>
              <a:rPr lang="en-US" alt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:  </a:t>
            </a:r>
            <a:r>
              <a:rPr lang="pt-BR" sz="2000" b="1" dirty="0">
                <a:solidFill>
                  <a:srgbClr val="002060"/>
                </a:solidFill>
                <a:latin typeface="+mn-lt"/>
              </a:rPr>
              <a:t>Sistema SCADA pentru rețele de apă</a:t>
            </a:r>
            <a:r>
              <a:rPr lang="ro-RO" sz="20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o-RO" sz="20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dirty="0" smtClean="0">
                <a:solidFill>
                  <a:srgbClr val="000F2E"/>
                </a:solidFill>
              </a:rPr>
              <a:t/>
            </a:r>
            <a:br>
              <a:rPr lang="ro-RO" b="1" dirty="0" smtClean="0">
                <a:solidFill>
                  <a:srgbClr val="000F2E"/>
                </a:solidFill>
              </a:rPr>
            </a:br>
            <a:r>
              <a:rPr lang="ro-RO" sz="1800" b="1" i="1" dirty="0" smtClean="0">
                <a:solidFill>
                  <a:srgbClr val="002060"/>
                </a:solidFill>
              </a:rPr>
              <a:t>Expert                         Moldovan Artiom</a:t>
            </a:r>
            <a:r>
              <a:rPr lang="ro-RO" sz="1800" b="1" i="1" dirty="0">
                <a:solidFill>
                  <a:srgbClr val="002060"/>
                </a:solidFill>
              </a:rPr>
              <a:t/>
            </a:r>
            <a:br>
              <a:rPr lang="ro-RO" sz="1800" b="1" i="1" dirty="0">
                <a:solidFill>
                  <a:srgbClr val="002060"/>
                </a:solidFill>
              </a:rPr>
            </a:br>
            <a:r>
              <a:rPr lang="ro-RO" sz="1800" b="1" i="1" dirty="0" smtClean="0">
                <a:solidFill>
                  <a:srgbClr val="002060"/>
                </a:solidFill>
              </a:rPr>
              <a:t>Intreprinderea                 Salonix Engineering</a:t>
            </a:r>
            <a:r>
              <a:rPr lang="ro-RO" sz="1800" b="1" dirty="0" smtClean="0">
                <a:solidFill>
                  <a:srgbClr val="002060"/>
                </a:solidFill>
              </a:rPr>
              <a:t/>
            </a:r>
            <a:br>
              <a:rPr lang="ro-RO" sz="1800" b="1" dirty="0" smtClean="0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/>
            </a:r>
            <a:br>
              <a:rPr lang="ro-RO" sz="1600" b="1" dirty="0" smtClean="0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>2 – 3 – 4 Aprilie 2019,  Chișinău</a:t>
            </a:r>
            <a:endParaRPr lang="ro-RO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16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802" y="3595367"/>
            <a:ext cx="8366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Prezentarea Sistemului SCADA ACC in regim Online</a:t>
            </a:r>
          </a:p>
        </p:txBody>
      </p:sp>
    </p:spTree>
    <p:extLst>
      <p:ext uri="{BB962C8B-B14F-4D97-AF65-F5344CB8AC3E}">
        <p14:creationId xmlns:p14="http://schemas.microsoft.com/office/powerpoint/2010/main" val="4052748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8"/>
          <p:cNvSpPr txBox="1">
            <a:spLocks/>
          </p:cNvSpPr>
          <p:nvPr/>
        </p:nvSpPr>
        <p:spPr>
          <a:xfrm>
            <a:off x="2433908" y="1620411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o-RO" sz="2800" dirty="0" smtClean="0">
                <a:solidFill>
                  <a:srgbClr val="534B3E"/>
                </a:solidFill>
              </a:rPr>
              <a:t>Vă mulțumim pentru atenție</a:t>
            </a:r>
            <a:endParaRPr lang="en-GB" sz="2800" dirty="0">
              <a:solidFill>
                <a:srgbClr val="534B3E"/>
              </a:solidFill>
            </a:endParaRPr>
          </a:p>
          <a:p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11" descr="F:\Branding\EU\ja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:\b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17" name="Picture 16" descr="D:\Users\Desktop\logotyp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  <a:hlinkClick r:id="rId7"/>
              </a:rPr>
              <a:t>www.ifcaac.amac.md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 dirty="0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 dirty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509167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407106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462357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315231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fcaac_logo0200px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269324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215461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163782" y="-2449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163782" y="2122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endParaRPr kumimoji="0" lang="ro-RO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63782" y="978625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040" y="2188526"/>
            <a:ext cx="80302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 (Supervisory Control and Data Acquisition)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tehnologia care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oferă operatorului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posibilitate de a primi informaţii de la echipamente situate la distanţă şi de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transmite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set limitat de instrucţiuni către acestea.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 este un sistem bidirecţional care permite nu numai monitorizarea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 instalaţii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 şi efectuarea unei acţiuni asupra acesteia.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 deschis dispune de posibilităţi care permit implementarea aplicaţiilor astfel ca: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-să poată fi executate pe sisteme provenind de la mai mulţi furnizori;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-să poată conlucra cu alte aplicaţii realizate pe sisteme deschise (inclusiv la distanţă);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-să prezinte un stil consistent de interacţiune cu utilizatorul. 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83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l="15653" t="15676" r="62250" b="7764"/>
          <a:stretch/>
        </p:blipFill>
        <p:spPr>
          <a:xfrm>
            <a:off x="690582" y="1473115"/>
            <a:ext cx="4327157" cy="42166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17739" y="1473115"/>
            <a:ext cx="37855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Unităţile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RTU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realizează o legătură dublă cu MTU: retransmite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către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acesta informaţiile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culese din instalaţie şi executarea comenzilor primite. 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736" y="5689724"/>
            <a:ext cx="8030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Funcţiile unei unităţi MTU sunt următoarele: elaborarea comenzilor,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centralizarea datelor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memorarea informaţiilor, comunicarea cu alte sisteme, interfaţa cu operatorul. 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06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2174" y="1419048"/>
            <a:ext cx="412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Particularităţile sistemelor 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040" y="1992380"/>
            <a:ext cx="80302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Achiziţia şi transferul de date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Funcţia este utilizată pentru a asigura interfaţa sistemului informatic destinat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conducerii operativa a instalaţiilor cu echipamentele de achiziţie de date şi alte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sistemeinformatice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externe. În cadrul acestei funcţii se realizează: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-culegerea şi transmiterea informaţiilor din instalaţii;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-recepţia informaţiilor şi schimbul de date cu alte trepte de conducere operativă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alte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sisteme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informatice.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0040" y="4476595"/>
            <a:ext cx="8030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Înregistrarea secvenţială a evenimentelor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serie de echipamente din instalaţiile energetice pot fi selectate pentru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înregistrarea secvenţială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orice modificare a stării acestora, considerată ca eveniment, va fi înregistrată. 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82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2174" y="1419048"/>
            <a:ext cx="412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Particularităţile sistemelor 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0288" y="2300977"/>
            <a:ext cx="80302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Prelucrarea datelor</a:t>
            </a:r>
          </a:p>
          <a:p>
            <a:pPr algn="just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Această funcţie include următoarele acţiuni: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-prelucrarea de date analogice: realizează convertirea acestora în unităţi tehnice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 verificarea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încadrării lor între limitele prestabilite;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-prelucrarea datelor referitoare la stări: punerea în evidenţă a schimbării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stărilor anumitor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echipamente (întreruptoare, comutatoare);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-prelucrarea de date de tip acumulare (energii): convertirea numărului de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impulsuri provenite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contoare în unităţi de energie;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-calcule în timp real: sumări, medii, maxime şi minime pe anumite intervale de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timp, bilanţuri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energetice (inclusiv puterile absorbite de consumatori şi verificarea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încadrării acestora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valorile contractate); se poate face şi verificarea topologică a informaţiilor.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179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2174" y="1419048"/>
            <a:ext cx="412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Particularităţile sistemelor 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0288" y="2300977"/>
            <a:ext cx="8030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Prelucrarea şi gestiunea alarmelor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Alarmele detectate de sistemul SCADA sunt prelucrate astfel încât condiţiile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alarmă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importante să fie transmise într-o manieră clară şi concisă numai la consolele care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nevoie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aceste informaţii. 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040" y="4097562"/>
            <a:ext cx="8030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Prelucrarea parolelor</a:t>
            </a: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Această funcţie asigură gestionarea accesului utilizatorilor potenţiali în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sistemele informatice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 care sunt implementate sistemele SCADA, sau la anumite funcţii ale acestora.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681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8148" y="1412026"/>
            <a:ext cx="434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Componenta sistemului SCADA ACC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6468" y="2003721"/>
            <a:ext cx="80302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Biroul de control al dispeceratului central (DCO), include:</a:t>
            </a:r>
          </a:p>
          <a:p>
            <a:pPr algn="just"/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server SCADA cu redundanță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stație de lucru pentru operatorii 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stație de lucru pentru 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inginer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Hardware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rețea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Software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 pentru servere și stații de 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o-RO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DCO locale, 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Patru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posturi de lucru pentru operatori cu monitoare și accesorii pentru monitorizarea instalațiilor 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relevante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ro-RO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Echipamente locale de achiziție și control al datelor ("DACE"), inclusiv echipamente de măsurare specificate, PLC cu infrastructură Ethernet TCP / IP sau GPRS pentru:</a:t>
            </a: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douăzeci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 opt (28) stații de pompare a apei (PS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doua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stații de tratare a apei (WTP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treizeci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 trei (33) stații de pompare a apelor reziduale (WWPS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cincizeci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 opt (58) stații 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(BPS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926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8148" y="1412026"/>
            <a:ext cx="434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sistemului SCADA ACC</a:t>
            </a:r>
          </a:p>
        </p:txBody>
      </p:sp>
      <p:pic>
        <p:nvPicPr>
          <p:cNvPr id="12" name="Picture 11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59" y="1810688"/>
            <a:ext cx="8656322" cy="4621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703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8148" y="1412026"/>
            <a:ext cx="434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 </a:t>
            </a: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date pentru </a:t>
            </a:r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 ArcGIS </a:t>
            </a:r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487" y="2134663"/>
            <a:ext cx="5937885" cy="220853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24739" y="4665720"/>
            <a:ext cx="8030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Datele </a:t>
            </a:r>
            <a:r>
              <a:rPr lang="en-US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procesate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diferiți senzori și dispozitive prin intermediul diferitelor canale de comunicație sunt prelucrate de sistemul SCADA și arhivate într-o bază de date intermediară SQL din care software-ul ArcGIS poate colecta toate datele necesare.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607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160</TotalTime>
  <Words>538</Words>
  <Application>Microsoft Office PowerPoint</Application>
  <PresentationFormat>Экран (4:3)</PresentationFormat>
  <Paragraphs>94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Times New Roman</vt:lpstr>
      <vt:lpstr>GIZ_Banner_Kopfzeile-Ausland (3)</vt:lpstr>
      <vt:lpstr>Curs de instruire pentru angajații operatorilor „Apă-Canal”  Modulul:  Managementul și exploatarea rețelelor de alimentare cu apă și de canalizare  Sesiunea 4:  Sistema SCADA pentru rețele de apă   Expert                         Moldovan Artiom Intreprinderea                 Salonix Engineering  2 – 3 – 4 Aprilie 2019,  Chișinău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Anticamera</cp:lastModifiedBy>
  <cp:revision>288</cp:revision>
  <cp:lastPrinted>2017-07-11T13:18:46Z</cp:lastPrinted>
  <dcterms:created xsi:type="dcterms:W3CDTF">2013-09-05T11:54:56Z</dcterms:created>
  <dcterms:modified xsi:type="dcterms:W3CDTF">2019-04-12T10:01:52Z</dcterms:modified>
</cp:coreProperties>
</file>