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3"/>
  </p:notesMasterIdLst>
  <p:handoutMasterIdLst>
    <p:handoutMasterId r:id="rId14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16" r:id="rId10"/>
    <p:sldId id="410" r:id="rId11"/>
    <p:sldId id="406" r:id="rId12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курс для сотрудников операторов</a:t>
            </a:r>
            <a:r>
              <a:rPr lang="ro-RO" b="1" dirty="0">
                <a:solidFill>
                  <a:srgbClr val="002060"/>
                </a:solidFill>
              </a:rPr>
              <a:t> „A</a:t>
            </a:r>
            <a:r>
              <a:rPr lang="ru-RU" b="1" dirty="0">
                <a:solidFill>
                  <a:srgbClr val="002060"/>
                </a:solidFill>
              </a:rPr>
              <a:t>пэ</a:t>
            </a:r>
            <a:r>
              <a:rPr lang="ro-RO" b="1" dirty="0">
                <a:solidFill>
                  <a:srgbClr val="002060"/>
                </a:solidFill>
              </a:rPr>
              <a:t>-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o-RO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н</a:t>
            </a:r>
            <a:r>
              <a:rPr lang="ro-RO" b="1" dirty="0">
                <a:solidFill>
                  <a:srgbClr val="002060"/>
                </a:solidFill>
              </a:rPr>
              <a:t>a</a:t>
            </a:r>
            <a:r>
              <a:rPr lang="ru-RU" b="1" dirty="0">
                <a:solidFill>
                  <a:srgbClr val="002060"/>
                </a:solidFill>
              </a:rPr>
              <a:t>л</a:t>
            </a:r>
            <a:r>
              <a:rPr lang="ro-RO" b="1" dirty="0">
                <a:solidFill>
                  <a:srgbClr val="002060"/>
                </a:solidFill>
              </a:rPr>
              <a:t>”</a:t>
            </a: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dirty="0">
                <a:solidFill>
                  <a:srgbClr val="002060"/>
                </a:solidFill>
              </a:rPr>
              <a:t/>
            </a:r>
            <a:br>
              <a:rPr lang="ro-RO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C00000"/>
                </a:solidFill>
              </a:rPr>
              <a:t>Mo</a:t>
            </a:r>
            <a:r>
              <a:rPr lang="ru-RU" b="1" smtClean="0">
                <a:solidFill>
                  <a:srgbClr val="C00000"/>
                </a:solidFill>
              </a:rPr>
              <a:t>дуль</a:t>
            </a:r>
            <a:r>
              <a:rPr lang="ro-RO" b="1" smtClean="0">
                <a:solidFill>
                  <a:srgbClr val="C00000"/>
                </a:solidFill>
              </a:rPr>
              <a:t>:  </a:t>
            </a:r>
            <a:r>
              <a:rPr lang="ru-RU" b="1" dirty="0">
                <a:solidFill>
                  <a:srgbClr val="002060"/>
                </a:solidFill>
              </a:rPr>
              <a:t>Управления и эксплуатация сетей водоснабжения и канализации</a:t>
            </a:r>
            <a:r>
              <a:rPr lang="ro-RO" b="1" dirty="0">
                <a:solidFill>
                  <a:srgbClr val="002060"/>
                </a:solidFill>
              </a:rPr>
              <a:t/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ro-RO" altLang="en-US" sz="2000" b="1" dirty="0" smtClean="0">
                <a:solidFill>
                  <a:srgbClr val="FF0000"/>
                </a:solidFill>
              </a:rPr>
              <a:t>4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u-RU" altLang="en-US" sz="20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SCADA - </a:t>
            </a:r>
            <a:r>
              <a:rPr lang="ru-RU" altLang="en-US" sz="2000" b="1" dirty="0">
                <a:solidFill>
                  <a:srgbClr val="002060"/>
                </a:solidFill>
                <a:cs typeface="Times New Roman" panose="02020603050405020304" pitchFamily="18" charset="0"/>
              </a:rPr>
              <a:t>система для сетей водоснабжения</a:t>
            </a:r>
            <a:r>
              <a:rPr lang="ro-RO" sz="2000" dirty="0">
                <a:solidFill>
                  <a:srgbClr val="004070"/>
                </a:solidFill>
                <a:cs typeface="Times New Roman" panose="02020603050405020304" pitchFamily="18" charset="0"/>
              </a:rPr>
              <a:t/>
            </a:r>
            <a:br>
              <a:rPr lang="ro-RO" sz="2000" dirty="0">
                <a:solidFill>
                  <a:srgbClr val="004070"/>
                </a:solidFill>
                <a:cs typeface="Times New Roman" panose="02020603050405020304" pitchFamily="18" charset="0"/>
              </a:rPr>
            </a:br>
            <a: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o-RO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Expert                         Moldovan Artiom</a:t>
            </a:r>
            <a:r>
              <a:rPr lang="ro-RO" sz="1800" b="1" i="1" dirty="0">
                <a:solidFill>
                  <a:srgbClr val="002060"/>
                </a:solidFill>
              </a:rPr>
              <a:t/>
            </a:r>
            <a:br>
              <a:rPr lang="ro-RO" sz="1800" b="1" i="1" dirty="0">
                <a:solidFill>
                  <a:srgbClr val="002060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Intreprinderea                 Salonix Engineering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en-US" sz="1600" b="1" dirty="0" smtClean="0">
                <a:solidFill>
                  <a:srgbClr val="002060"/>
                </a:solidFill>
              </a:rPr>
              <a:t>9</a:t>
            </a:r>
            <a:r>
              <a:rPr lang="ro-RO" sz="1600" b="1" dirty="0" smtClean="0">
                <a:solidFill>
                  <a:srgbClr val="002060"/>
                </a:solidFill>
              </a:rPr>
              <a:t> – </a:t>
            </a:r>
            <a:r>
              <a:rPr lang="en-US" sz="1600" b="1" dirty="0" smtClean="0">
                <a:solidFill>
                  <a:srgbClr val="002060"/>
                </a:solidFill>
              </a:rPr>
              <a:t>10</a:t>
            </a:r>
            <a:r>
              <a:rPr lang="ro-RO" sz="1600" b="1" dirty="0" smtClean="0">
                <a:solidFill>
                  <a:srgbClr val="002060"/>
                </a:solidFill>
              </a:rPr>
              <a:t> – </a:t>
            </a:r>
            <a:r>
              <a:rPr lang="en-US" sz="1600" b="1" dirty="0" smtClean="0">
                <a:solidFill>
                  <a:srgbClr val="002060"/>
                </a:solidFill>
              </a:rPr>
              <a:t>11</a:t>
            </a:r>
            <a:r>
              <a:rPr lang="ro-RO" sz="1600" b="1" dirty="0" smtClean="0">
                <a:solidFill>
                  <a:srgbClr val="002060"/>
                </a:solidFill>
              </a:rPr>
              <a:t> Aprilie 2019,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802" y="3595367"/>
            <a:ext cx="83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онлайн</a:t>
            </a:r>
            <a:endParaRPr lang="ro-RO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800" dirty="0">
                <a:solidFill>
                  <a:srgbClr val="534B3E"/>
                </a:solidFill>
              </a:rPr>
              <a:t>Спасибо за внимание</a:t>
            </a:r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40" y="2188526"/>
            <a:ext cx="803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(Supervisory Control and Data Acquisition)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технология, которая предоставляет оператору возможность получать информацию от удаленного оборудования и передавать ему ограниченный набор инструкций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двунаправленная система, которая позволяет не только следить за установкой, но и выполнять над ней действия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система имеет возможности, которые позволяют реализовать такие приложения, как: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запускать на системах от нескольких поставщиков;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-может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другими приложениями на открытых системах (в том числе удаленно);</a:t>
            </a:r>
          </a:p>
          <a:p>
            <a:pPr algn="just"/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последовательный стиль взаимодействия с пользователем.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5653" t="15676" r="62250" b="7764"/>
          <a:stretch/>
        </p:blipFill>
        <p:spPr>
          <a:xfrm>
            <a:off x="690582" y="1473115"/>
            <a:ext cx="4327157" cy="4216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7739" y="1473115"/>
            <a:ext cx="3785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RTU устанавливают двойную связь с MTU: ретранслируют информацию, собранную с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установок,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выполняют входящие заказы.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736" y="5689724"/>
            <a:ext cx="803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MTU: генерация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данных, хранение информации, связь с другими системами, интерфейс оператора.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288" y="1861438"/>
            <a:ext cx="80302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передача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используется, чтобы обеспечить предполагаемый интерфейс информационной системы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управление объектами с использованием оборудования для сбора данных и других внешних информационных систем. Выполняются следующие функции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-сбор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передача информации с установок;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-концепция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информацией и данными с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компьютерными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040" y="4476595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 запись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последовательной регистрации может быть выбран ряд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оборудования: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изменение их статуса, рассматриваемое как событие, будет записано.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функция включает в себя следующие действия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аналоговых данных: осуществляет их преобразование в технические единицы и проверку их подгонки в заданных пределах;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о состоянии: выделение изменений в состоянии определенного оборудования (автоматические выключатели, выключатели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о типе накопления (энергии): преобразование количества импульсов со счетчиков в единицы энергии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в режиме реального времени: суммарные значения, средние значения, максимумы и минимальные значения в определенные промежутки времени, энергетические балансы (включая потребляемую потребителями мощность и проверку их соответствия согласованным значениям)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управление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тревогами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Аварийные сигналы, обнаруженные системой SCADA, обрабатываются таким образом, что важные аварийные состояния передаются в ясной и краткой форме только на консоли, которые нуждаются в этой информации.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40" y="4097562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пароля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обеспечивает управление доступом потенциальных пользователей к компьютерным системам, на которых развернуты системы SCADA, или к определенным их функциям.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68" y="2003721"/>
            <a:ext cx="8030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диспетчерское управление (DCO) включает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себя: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SCADA-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 с резервированием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станция для первичных операторов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станция для инженера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оборудование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SCADA для серверов и рабочих станций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DCO,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(4) рабочих станции для операторов с мониторами и аксессуарами для мониторинга соответствующих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</a:t>
            </a: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сбора и контроля данных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DACE"),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указанное измерительное оборудование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PLC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комуникацией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 / IP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GPRS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восемь (28) насосных станций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(2) водоочистные станции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WTP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 (33) насосные станции сточных вод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(WWPS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пятьдесят восемь (58)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бустерные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станции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</a:t>
            </a: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9" y="1810688"/>
            <a:ext cx="8656322" cy="462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системы 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87" y="2134663"/>
            <a:ext cx="5937885" cy="2208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24739" y="4665720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обработанные с разных датчиков и устройств через разные каналы связи, обрабатываются системой SCADA и архивируются в промежуточную базу данных SQL, из которой программное обеспечение </a:t>
            </a:r>
            <a:r>
              <a:rPr lang="ru-RU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собирать все необходимые данные.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213</TotalTime>
  <Words>468</Words>
  <Application>Microsoft Office PowerPoint</Application>
  <PresentationFormat>Экран (4:3)</PresentationFormat>
  <Paragraphs>93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GIZ_Banner_Kopfzeile-Ausland (3)</vt:lpstr>
      <vt:lpstr>Учебный курс для сотрудников операторов „Aпэ-Кaнaл”  Moдуль:  Управления и эксплуатация сетей водоснабжения и канализации  Sesiunea 4:  SCADA - система для сетей водоснабжения    Expert                         Moldovan Artiom Intreprinderea                 Salonix Engineering  9 – 10 – 11 Aprilie 2019,  Chișinău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300</cp:revision>
  <cp:lastPrinted>2017-07-11T13:18:46Z</cp:lastPrinted>
  <dcterms:created xsi:type="dcterms:W3CDTF">2013-09-05T11:54:56Z</dcterms:created>
  <dcterms:modified xsi:type="dcterms:W3CDTF">2019-04-12T09:50:08Z</dcterms:modified>
</cp:coreProperties>
</file>