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106"/>
  </p:notesMasterIdLst>
  <p:handoutMasterIdLst>
    <p:handoutMasterId r:id="rId107"/>
  </p:handoutMasterIdLst>
  <p:sldIdLst>
    <p:sldId id="280" r:id="rId2"/>
    <p:sldId id="295" r:id="rId3"/>
    <p:sldId id="296" r:id="rId4"/>
    <p:sldId id="297" r:id="rId5"/>
    <p:sldId id="298" r:id="rId6"/>
    <p:sldId id="342" r:id="rId7"/>
    <p:sldId id="320" r:id="rId8"/>
    <p:sldId id="334" r:id="rId9"/>
    <p:sldId id="335" r:id="rId10"/>
    <p:sldId id="333" r:id="rId11"/>
    <p:sldId id="369" r:id="rId12"/>
    <p:sldId id="343" r:id="rId13"/>
    <p:sldId id="370" r:id="rId14"/>
    <p:sldId id="331" r:id="rId15"/>
    <p:sldId id="330" r:id="rId16"/>
    <p:sldId id="371" r:id="rId17"/>
    <p:sldId id="344" r:id="rId18"/>
    <p:sldId id="372" r:id="rId19"/>
    <p:sldId id="373" r:id="rId20"/>
    <p:sldId id="329" r:id="rId21"/>
    <p:sldId id="328" r:id="rId22"/>
    <p:sldId id="327" r:id="rId23"/>
    <p:sldId id="326" r:id="rId24"/>
    <p:sldId id="374" r:id="rId25"/>
    <p:sldId id="375" r:id="rId26"/>
    <p:sldId id="325" r:id="rId27"/>
    <p:sldId id="376" r:id="rId28"/>
    <p:sldId id="324" r:id="rId29"/>
    <p:sldId id="323" r:id="rId30"/>
    <p:sldId id="322" r:id="rId31"/>
    <p:sldId id="321" r:id="rId32"/>
    <p:sldId id="377" r:id="rId33"/>
    <p:sldId id="319" r:id="rId34"/>
    <p:sldId id="378" r:id="rId35"/>
    <p:sldId id="379" r:id="rId36"/>
    <p:sldId id="318" r:id="rId37"/>
    <p:sldId id="380" r:id="rId38"/>
    <p:sldId id="381" r:id="rId39"/>
    <p:sldId id="382" r:id="rId40"/>
    <p:sldId id="383" r:id="rId41"/>
    <p:sldId id="384" r:id="rId42"/>
    <p:sldId id="385" r:id="rId43"/>
    <p:sldId id="386" r:id="rId44"/>
    <p:sldId id="387" r:id="rId45"/>
    <p:sldId id="388" r:id="rId46"/>
    <p:sldId id="389" r:id="rId47"/>
    <p:sldId id="317" r:id="rId48"/>
    <p:sldId id="390" r:id="rId49"/>
    <p:sldId id="391" r:id="rId50"/>
    <p:sldId id="392" r:id="rId51"/>
    <p:sldId id="315" r:id="rId52"/>
    <p:sldId id="393" r:id="rId53"/>
    <p:sldId id="394" r:id="rId54"/>
    <p:sldId id="395" r:id="rId55"/>
    <p:sldId id="313" r:id="rId56"/>
    <p:sldId id="396" r:id="rId57"/>
    <p:sldId id="397" r:id="rId58"/>
    <p:sldId id="398" r:id="rId59"/>
    <p:sldId id="312" r:id="rId60"/>
    <p:sldId id="399" r:id="rId61"/>
    <p:sldId id="310" r:id="rId62"/>
    <p:sldId id="400" r:id="rId63"/>
    <p:sldId id="401" r:id="rId64"/>
    <p:sldId id="402" r:id="rId65"/>
    <p:sldId id="403" r:id="rId66"/>
    <p:sldId id="308" r:id="rId67"/>
    <p:sldId id="404" r:id="rId68"/>
    <p:sldId id="405" r:id="rId69"/>
    <p:sldId id="406" r:id="rId70"/>
    <p:sldId id="307" r:id="rId71"/>
    <p:sldId id="407" r:id="rId72"/>
    <p:sldId id="408" r:id="rId73"/>
    <p:sldId id="409" r:id="rId74"/>
    <p:sldId id="410" r:id="rId75"/>
    <p:sldId id="411" r:id="rId76"/>
    <p:sldId id="412" r:id="rId77"/>
    <p:sldId id="413" r:id="rId78"/>
    <p:sldId id="414" r:id="rId79"/>
    <p:sldId id="415" r:id="rId80"/>
    <p:sldId id="305" r:id="rId81"/>
    <p:sldId id="416" r:id="rId82"/>
    <p:sldId id="417" r:id="rId83"/>
    <p:sldId id="304" r:id="rId84"/>
    <p:sldId id="418" r:id="rId85"/>
    <p:sldId id="419" r:id="rId86"/>
    <p:sldId id="420" r:id="rId87"/>
    <p:sldId id="421" r:id="rId88"/>
    <p:sldId id="422" r:id="rId89"/>
    <p:sldId id="303" r:id="rId90"/>
    <p:sldId id="423" r:id="rId91"/>
    <p:sldId id="424" r:id="rId92"/>
    <p:sldId id="302" r:id="rId93"/>
    <p:sldId id="301" r:id="rId94"/>
    <p:sldId id="350" r:id="rId95"/>
    <p:sldId id="351" r:id="rId96"/>
    <p:sldId id="354" r:id="rId97"/>
    <p:sldId id="361" r:id="rId98"/>
    <p:sldId id="365" r:id="rId99"/>
    <p:sldId id="362" r:id="rId100"/>
    <p:sldId id="363" r:id="rId101"/>
    <p:sldId id="366" r:id="rId102"/>
    <p:sldId id="367" r:id="rId103"/>
    <p:sldId id="368" r:id="rId104"/>
    <p:sldId id="299" r:id="rId105"/>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F2E"/>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4" autoAdjust="0"/>
    <p:restoredTop sz="94743" autoAdjust="0"/>
  </p:normalViewPr>
  <p:slideViewPr>
    <p:cSldViewPr snapToGrid="0">
      <p:cViewPr varScale="1">
        <p:scale>
          <a:sx n="69" d="100"/>
          <a:sy n="69" d="100"/>
        </p:scale>
        <p:origin x="1386" y="66"/>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MO" dirty="0"/>
          </a:p>
        </p:txBody>
      </p:sp>
      <p:sp>
        <p:nvSpPr>
          <p:cNvPr id="4" name="Номер слайда 3"/>
          <p:cNvSpPr>
            <a:spLocks noGrp="1"/>
          </p:cNvSpPr>
          <p:nvPr>
            <p:ph type="sldNum" sz="quarter" idx="10"/>
          </p:nvPr>
        </p:nvSpPr>
        <p:spPr/>
        <p:txBody>
          <a:bodyPr/>
          <a:lstStyle/>
          <a:p>
            <a:fld id="{276F4F92-661F-4424-ADED-7D3829A4203F}" type="slidenum">
              <a:rPr lang="de-DE" smtClean="0"/>
              <a:pPr/>
              <a:t>82</a:t>
            </a:fld>
            <a:endParaRPr lang="de-DE" dirty="0"/>
          </a:p>
        </p:txBody>
      </p:sp>
    </p:spTree>
    <p:extLst>
      <p:ext uri="{BB962C8B-B14F-4D97-AF65-F5344CB8AC3E}">
        <p14:creationId xmlns:p14="http://schemas.microsoft.com/office/powerpoint/2010/main" val="318799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01/02/2018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01/02/2018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01/02/2018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0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4.png"/><Relationship Id="rId7" Type="http://schemas.openxmlformats.org/officeDocument/2006/relationships/image" Target="../media/image9.jpeg"/><Relationship Id="rId12" Type="http://schemas.openxmlformats.org/officeDocument/2006/relationships/hyperlink" Target="http://www.ifcaac.amac.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jpeg"/><Relationship Id="rId4" Type="http://schemas.openxmlformats.org/officeDocument/2006/relationships/image" Target="../media/image5.png"/><Relationship Id="rId9"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de-DE"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FF0000"/>
                </a:solidFill>
                <a:latin typeface="Times New Roman" pitchFamily="18" charset="0"/>
                <a:cs typeface="Times New Roman" pitchFamily="18" charset="0"/>
              </a:rPr>
              <a:t>Modulul 11</a:t>
            </a:r>
            <a:r>
              <a:rPr lang="ru-RU" b="1" dirty="0" smtClean="0">
                <a:solidFill>
                  <a:srgbClr val="002060"/>
                </a:solidFill>
                <a:latin typeface="Times New Roman" pitchFamily="18" charset="0"/>
                <a:cs typeface="Times New Roman" pitchFamily="18" charset="0"/>
              </a:rPr>
              <a:t>:  Процедуры закупки товаров, работ и услуг, используемых в деятельности обладателей лицензий предоставляющих публичную услугу водоснабжения и канализации</a:t>
            </a:r>
            <a:r>
              <a:rPr lang="ro-RO" b="1" dirty="0" smtClean="0">
                <a:solidFill>
                  <a:srgbClr val="002060"/>
                </a:solidFill>
                <a:latin typeface="Times New Roman" pitchFamily="18" charset="0"/>
                <a:cs typeface="Times New Roman" pitchFamily="18" charset="0"/>
              </a:rPr>
              <a:t/>
            </a:r>
            <a:br>
              <a:rPr lang="ro-RO" b="1" dirty="0" smtClean="0">
                <a:solidFill>
                  <a:srgbClr val="002060"/>
                </a:solidFill>
                <a:latin typeface="Times New Roman" pitchFamily="18" charset="0"/>
                <a:cs typeface="Times New Roman" pitchFamily="18" charset="0"/>
              </a:rPr>
            </a:br>
            <a:r>
              <a:rPr lang="ro-RO" altLang="en-US" sz="2000" b="1" dirty="0" smtClean="0">
                <a:solidFill>
                  <a:srgbClr val="FF0000"/>
                </a:solidFill>
                <a:latin typeface="Times New Roman" pitchFamily="18" charset="0"/>
                <a:cs typeface="Times New Roman" pitchFamily="18" charset="0"/>
              </a:rPr>
              <a:t>Sesiunea </a:t>
            </a:r>
            <a:r>
              <a:rPr lang="en-US" altLang="en-US" sz="2000" b="1" dirty="0" smtClean="0">
                <a:solidFill>
                  <a:srgbClr val="FF0000"/>
                </a:solidFill>
                <a:latin typeface="Times New Roman" pitchFamily="18" charset="0"/>
                <a:cs typeface="Times New Roman" pitchFamily="18" charset="0"/>
              </a:rPr>
              <a:t>6</a:t>
            </a:r>
            <a:r>
              <a:rPr lang="en-US" altLang="en-US" b="1" dirty="0" smtClean="0">
                <a:solidFill>
                  <a:srgbClr val="000F2E"/>
                </a:solidFill>
                <a:latin typeface="Times New Roman" panose="02020603050405020304" pitchFamily="18" charset="0"/>
                <a:cs typeface="Times New Roman" panose="02020603050405020304" pitchFamily="18" charset="0"/>
              </a:rPr>
              <a:t>:  </a:t>
            </a:r>
            <a:r>
              <a:rPr lang="ru-RU" sz="1800" b="1" dirty="0" smtClean="0">
                <a:solidFill>
                  <a:srgbClr val="002060"/>
                </a:solidFill>
                <a:latin typeface="Times New Roman" pitchFamily="18" charset="0"/>
                <a:cs typeface="Times New Roman" pitchFamily="18" charset="0"/>
              </a:rPr>
              <a:t>Положения о процедурах закупки товаров, работ и услуг, используемых в деятельности обладателей лицензий в электроэнергетическом, теплоэнергетическом, газовом секторах, и операторов, предоставляющих публичную услугу водоснабжения и канализации</a:t>
            </a:r>
            <a:r>
              <a:rPr lang="ru-RU" altLang="ru-RU" sz="1800" b="1" dirty="0" smtClean="0">
                <a:solidFill>
                  <a:srgbClr val="002060"/>
                </a:solidFill>
                <a:latin typeface="Times New Roman" pitchFamily="18" charset="0"/>
                <a:cs typeface="Times New Roman" pitchFamily="18" charset="0"/>
              </a:rPr>
              <a:t> № 24/2017 от 26.01.2017</a:t>
            </a:r>
            <a:r>
              <a:rPr lang="ro-RO" dirty="0" smtClean="0">
                <a:solidFill>
                  <a:srgbClr val="002060"/>
                </a:solidFill>
                <a:latin typeface="Times New Roman" panose="02020603050405020304" pitchFamily="18" charset="0"/>
                <a:cs typeface="Times New Roman" panose="02020603050405020304" pitchFamily="18" charset="0"/>
              </a:rPr>
              <a:t/>
            </a:r>
            <a:br>
              <a:rPr lang="ro-RO"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u-RU" sz="1800" b="1" i="1" dirty="0" smtClean="0">
                <a:solidFill>
                  <a:srgbClr val="002060"/>
                </a:solidFill>
                <a:latin typeface="Times New Roman" pitchFamily="18" charset="0"/>
                <a:cs typeface="Times New Roman" pitchFamily="18" charset="0"/>
              </a:rPr>
              <a:t>Эксперт</a:t>
            </a:r>
            <a:r>
              <a:rPr lang="ro-RO" sz="1800" b="1" i="1" dirty="0" smtClean="0">
                <a:solidFill>
                  <a:srgbClr val="002060"/>
                </a:solidFill>
                <a:latin typeface="Times New Roman" pitchFamily="18" charset="0"/>
                <a:cs typeface="Times New Roman" pitchFamily="18" charset="0"/>
              </a:rPr>
              <a:t>  </a:t>
            </a:r>
            <a:r>
              <a:rPr lang="ru-RU" sz="1800" b="1" i="1" dirty="0" smtClean="0">
                <a:solidFill>
                  <a:srgbClr val="002060"/>
                </a:solidFill>
                <a:latin typeface="Times New Roman" pitchFamily="18" charset="0"/>
                <a:cs typeface="Times New Roman" pitchFamily="18" charset="0"/>
              </a:rPr>
              <a:t>Андрей Адам</a:t>
            </a:r>
            <a:r>
              <a:rPr lang="ro-RO" sz="1800" b="1" i="1" dirty="0" smtClean="0">
                <a:solidFill>
                  <a:srgbClr val="002060"/>
                </a:solidFill>
                <a:latin typeface="Times New Roman" pitchFamily="18" charset="0"/>
                <a:cs typeface="Times New Roman" pitchFamily="18" charset="0"/>
              </a:rPr>
              <a:t/>
            </a:r>
            <a:br>
              <a:rPr lang="ro-RO" sz="1800" b="1" i="1" dirty="0" smtClean="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Национальное </a:t>
            </a:r>
            <a:r>
              <a:rPr lang="ru-RU" sz="1800" b="1" i="1" dirty="0">
                <a:solidFill>
                  <a:srgbClr val="002060"/>
                </a:solidFill>
                <a:latin typeface="Times New Roman" pitchFamily="18" charset="0"/>
                <a:cs typeface="Times New Roman" pitchFamily="18" charset="0"/>
              </a:rPr>
              <a:t>агентство по регулированию в энергетике</a:t>
            </a:r>
            <a:r>
              <a:rPr lang="ro-RO" sz="1800" b="1" dirty="0" smtClean="0">
                <a:solidFill>
                  <a:srgbClr val="002060"/>
                </a:solidFill>
                <a:latin typeface="Times New Roman" pitchFamily="18" charset="0"/>
                <a:cs typeface="Times New Roman" pitchFamily="18" charset="0"/>
              </a:rPr>
              <a:t/>
            </a:r>
            <a:br>
              <a:rPr lang="ro-RO" sz="1800" b="1" dirty="0" smtClean="0">
                <a:solidFill>
                  <a:srgbClr val="002060"/>
                </a:solidFill>
                <a:latin typeface="Times New Roman" pitchFamily="18" charset="0"/>
                <a:cs typeface="Times New Roman" pitchFamily="18" charset="0"/>
              </a:rPr>
            </a:br>
            <a:r>
              <a:rPr lang="ro-RO" sz="1600" b="1" dirty="0" smtClean="0">
                <a:solidFill>
                  <a:srgbClr val="002060"/>
                </a:solidFill>
                <a:latin typeface="Times New Roman" pitchFamily="18" charset="0"/>
                <a:cs typeface="Times New Roman" pitchFamily="18" charset="0"/>
              </a:rPr>
              <a:t>1</a:t>
            </a:r>
            <a:r>
              <a:rPr lang="en-US" sz="1600" b="1" dirty="0" smtClean="0">
                <a:solidFill>
                  <a:srgbClr val="002060"/>
                </a:solidFill>
                <a:latin typeface="Times New Roman" pitchFamily="18" charset="0"/>
                <a:cs typeface="Times New Roman" pitchFamily="18" charset="0"/>
              </a:rPr>
              <a:t>7</a:t>
            </a:r>
            <a:r>
              <a:rPr lang="ro-RO" sz="1600" b="1" dirty="0" smtClean="0">
                <a:solidFill>
                  <a:srgbClr val="002060"/>
                </a:solidFill>
                <a:latin typeface="Times New Roman" pitchFamily="18" charset="0"/>
                <a:cs typeface="Times New Roman" pitchFamily="18" charset="0"/>
              </a:rPr>
              <a:t> – </a:t>
            </a:r>
            <a:r>
              <a:rPr lang="en-US" sz="1600" b="1" dirty="0" smtClean="0">
                <a:solidFill>
                  <a:srgbClr val="002060"/>
                </a:solidFill>
                <a:latin typeface="Times New Roman" pitchFamily="18" charset="0"/>
                <a:cs typeface="Times New Roman" pitchFamily="18" charset="0"/>
              </a:rPr>
              <a:t>24</a:t>
            </a:r>
            <a:r>
              <a:rPr lang="ro-RO" sz="1600" b="1" dirty="0" smtClean="0">
                <a:solidFill>
                  <a:srgbClr val="002060"/>
                </a:solidFill>
                <a:latin typeface="Times New Roman" pitchFamily="18" charset="0"/>
                <a:cs typeface="Times New Roman" pitchFamily="18" charset="0"/>
              </a:rPr>
              <a:t>– </a:t>
            </a:r>
            <a:r>
              <a:rPr lang="en-US" sz="1600" b="1" dirty="0" smtClean="0">
                <a:solidFill>
                  <a:srgbClr val="002060"/>
                </a:solidFill>
                <a:latin typeface="Times New Roman" pitchFamily="18" charset="0"/>
                <a:cs typeface="Times New Roman" pitchFamily="18" charset="0"/>
              </a:rPr>
              <a:t>3</a:t>
            </a:r>
            <a:r>
              <a:rPr lang="ro-RO" sz="1600" b="1" dirty="0" smtClean="0">
                <a:solidFill>
                  <a:srgbClr val="002060"/>
                </a:solidFill>
                <a:latin typeface="Times New Roman" pitchFamily="18" charset="0"/>
                <a:cs typeface="Times New Roman" pitchFamily="18" charset="0"/>
              </a:rPr>
              <a:t>1 </a:t>
            </a:r>
            <a:r>
              <a:rPr lang="ru-RU" sz="1600" b="1" dirty="0" smtClean="0">
                <a:solidFill>
                  <a:srgbClr val="002060"/>
                </a:solidFill>
                <a:latin typeface="Times New Roman" pitchFamily="18" charset="0"/>
                <a:cs typeface="Times New Roman" pitchFamily="18" charset="0"/>
              </a:rPr>
              <a:t>января</a:t>
            </a:r>
            <a:r>
              <a:rPr lang="ro-RO" sz="1600" b="1" dirty="0" smtClean="0">
                <a:solidFill>
                  <a:srgbClr val="002060"/>
                </a:solidFill>
                <a:latin typeface="Times New Roman" pitchFamily="18" charset="0"/>
                <a:cs typeface="Times New Roman" pitchFamily="18" charset="0"/>
              </a:rPr>
              <a:t> 2018,  </a:t>
            </a:r>
            <a:r>
              <a:rPr lang="ru-RU" sz="1600" b="1" dirty="0" err="1" smtClean="0">
                <a:solidFill>
                  <a:srgbClr val="002060"/>
                </a:solidFill>
                <a:latin typeface="Times New Roman" pitchFamily="18" charset="0"/>
                <a:cs typeface="Times New Roman" pitchFamily="18" charset="0"/>
              </a:rPr>
              <a:t>Кишинэу</a:t>
            </a:r>
            <a:endParaRPr lang="ro-RO" sz="1600" b="1" dirty="0">
              <a:solidFill>
                <a:srgbClr val="002060"/>
              </a:solidFill>
              <a:latin typeface="Times New Roman" pitchFamily="18" charset="0"/>
              <a:cs typeface="Times New Roman"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Комиссия </a:t>
            </a:r>
            <a:r>
              <a:rPr lang="ru-RU" altLang="ru-RU" sz="1800" b="1" kern="1200" dirty="0">
                <a:solidFill>
                  <a:srgbClr val="000000"/>
                </a:solidFill>
                <a:latin typeface="Times New Roman" pitchFamily="18" charset="0"/>
                <a:ea typeface="Calibri" pitchFamily="34" charset="0"/>
                <a:cs typeface="Times New Roman" pitchFamily="18" charset="0"/>
              </a:rPr>
              <a:t>по закупкам</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08919" y="1730829"/>
            <a:ext cx="8513805" cy="4728028"/>
          </a:xfrm>
        </p:spPr>
        <p:txBody>
          <a:bodyPr/>
          <a:lstStyle/>
          <a:p>
            <a:pPr>
              <a:spcBef>
                <a:spcPts val="0"/>
              </a:spcBef>
              <a:spcAft>
                <a:spcPts val="0"/>
              </a:spcAft>
            </a:pPr>
            <a:r>
              <a:rPr lang="ru-RU" sz="2300" dirty="0">
                <a:solidFill>
                  <a:schemeClr val="tx1"/>
                </a:solidFill>
                <a:latin typeface="Times New Roman" pitchFamily="18" charset="0"/>
                <a:cs typeface="Times New Roman" pitchFamily="18" charset="0"/>
              </a:rPr>
              <a:t>Бенефициар осуществляет свои полномочия через Комиссию по закупкам</a:t>
            </a:r>
            <a:r>
              <a:rPr lang="ro-RO" sz="2300" dirty="0" smtClean="0">
                <a:solidFill>
                  <a:schemeClr val="tx1"/>
                </a:solidFill>
                <a:latin typeface="Times New Roman" pitchFamily="18" charset="0"/>
                <a:cs typeface="Times New Roman" pitchFamily="18" charset="0"/>
              </a:rPr>
              <a:t>.</a:t>
            </a:r>
            <a:r>
              <a:rPr lang="vi-VN" sz="2300" dirty="0" smtClean="0">
                <a:solidFill>
                  <a:schemeClr val="tx1"/>
                </a:solidFill>
                <a:latin typeface="Times New Roman" pitchFamily="18" charset="0"/>
                <a:cs typeface="Times New Roman" pitchFamily="18" charset="0"/>
              </a:rPr>
              <a:t> </a:t>
            </a:r>
            <a:r>
              <a:rPr lang="ru-RU" sz="2300" dirty="0">
                <a:solidFill>
                  <a:schemeClr val="tx1"/>
                </a:solidFill>
                <a:latin typeface="Times New Roman" pitchFamily="18" charset="0"/>
                <a:cs typeface="Times New Roman" pitchFamily="18" charset="0"/>
              </a:rPr>
              <a:t>В зависимости от предмета закупок и их сложности, бенефициар может создать одну или несколько комиссий по закупкам, специализирующихся на видах закупок</a:t>
            </a:r>
            <a:endParaRPr lang="ro-RO" sz="2300" dirty="0" smtClean="0">
              <a:solidFill>
                <a:schemeClr val="tx1"/>
              </a:solidFill>
              <a:latin typeface="Times New Roman" pitchFamily="18" charset="0"/>
              <a:cs typeface="Times New Roman" pitchFamily="18" charset="0"/>
            </a:endParaRPr>
          </a:p>
          <a:p>
            <a:pPr>
              <a:spcBef>
                <a:spcPts val="0"/>
              </a:spcBef>
              <a:spcAft>
                <a:spcPts val="0"/>
              </a:spcAft>
            </a:pPr>
            <a:r>
              <a:rPr lang="ru-RU" sz="2300" dirty="0">
                <a:solidFill>
                  <a:schemeClr val="tx1"/>
                </a:solidFill>
                <a:latin typeface="Times New Roman" pitchFamily="18" charset="0"/>
                <a:cs typeface="Times New Roman" pitchFamily="18" charset="0"/>
              </a:rPr>
              <a:t>Комиссия по </a:t>
            </a:r>
            <a:r>
              <a:rPr lang="ru-RU" sz="2300" dirty="0" smtClean="0">
                <a:solidFill>
                  <a:schemeClr val="tx1"/>
                </a:solidFill>
                <a:latin typeface="Times New Roman" pitchFamily="18" charset="0"/>
                <a:cs typeface="Times New Roman" pitchFamily="18" charset="0"/>
              </a:rPr>
              <a:t>закупкам осуществляет свою деятельность на постоянной основе</a:t>
            </a:r>
            <a:r>
              <a:rPr lang="ro-RO" sz="2300" dirty="0" smtClean="0">
                <a:solidFill>
                  <a:schemeClr val="tx1"/>
                </a:solidFill>
                <a:latin typeface="Times New Roman" pitchFamily="18" charset="0"/>
                <a:cs typeface="Times New Roman" pitchFamily="18" charset="0"/>
              </a:rPr>
              <a:t>, </a:t>
            </a:r>
            <a:r>
              <a:rPr lang="ru-RU" sz="2300" dirty="0">
                <a:solidFill>
                  <a:schemeClr val="tx1"/>
                </a:solidFill>
                <a:latin typeface="Times New Roman" pitchFamily="18" charset="0"/>
                <a:cs typeface="Times New Roman" pitchFamily="18" charset="0"/>
              </a:rPr>
              <a:t>В случае необходимости бенефициар может дополнительно привлекать в состав Комиссии по закупкам специалистов и экспертов в той области, в которой проводится закупка. Они включаются в Комиссию по закупкам в качестве консультантов. В случае необходимости задействованные специалисты/эксперты могут быть наделены приказом бенефициара функциями членов Комиссии по закупкам</a:t>
            </a:r>
            <a:r>
              <a:rPr lang="ru-RU" sz="2300" dirty="0" smtClean="0">
                <a:solidFill>
                  <a:schemeClr val="tx1"/>
                </a:solidFill>
                <a:latin typeface="Times New Roman" pitchFamily="18" charset="0"/>
                <a:cs typeface="Times New Roman" pitchFamily="18" charset="0"/>
              </a:rPr>
              <a:t>.</a:t>
            </a:r>
            <a:endParaRPr lang="ro-RO" sz="2300" dirty="0" smtClean="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364026"/>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err="1" smtClean="0">
                <a:solidFill>
                  <a:srgbClr val="000000"/>
                </a:solidFill>
                <a:latin typeface="Times New Roman" pitchFamily="18" charset="0"/>
                <a:ea typeface="Calibri" pitchFamily="34" charset="0"/>
                <a:cs typeface="Times New Roman" pitchFamily="18" charset="0"/>
              </a:rPr>
              <a:t>Reminder</a:t>
            </a: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4" y="1643449"/>
            <a:ext cx="8872152" cy="4620551"/>
          </a:xfrm>
        </p:spPr>
        <p:txBody>
          <a:bodyPr/>
          <a:lstStyle/>
          <a:p>
            <a:pPr lvl="0" algn="just" eaLnBrk="0" hangingPunct="0">
              <a:spcBef>
                <a:spcPts val="0"/>
              </a:spcBef>
              <a:spcAft>
                <a:spcPts val="0"/>
              </a:spcAft>
              <a:buClrTx/>
              <a:tabLst/>
            </a:pPr>
            <a:r>
              <a:rPr lang="ro-RO" sz="1900" kern="1200" dirty="0">
                <a:solidFill>
                  <a:prstClr val="black"/>
                </a:solidFill>
                <a:latin typeface="Times New Roman"/>
              </a:rPr>
              <a:t>1. </a:t>
            </a:r>
            <a:r>
              <a:rPr lang="ru-RU" sz="1900" kern="1200" dirty="0" smtClean="0">
                <a:solidFill>
                  <a:prstClr val="black"/>
                </a:solidFill>
                <a:latin typeface="Times New Roman"/>
              </a:rPr>
              <a:t>Инициирование </a:t>
            </a:r>
            <a:r>
              <a:rPr lang="ru-RU" sz="1900" kern="1200" dirty="0">
                <a:solidFill>
                  <a:prstClr val="black"/>
                </a:solidFill>
                <a:latin typeface="Times New Roman"/>
              </a:rPr>
              <a:t>процедуры закупки</a:t>
            </a:r>
            <a:r>
              <a:rPr lang="ro-RO" sz="1900" kern="1200" dirty="0" smtClean="0">
                <a:solidFill>
                  <a:prstClr val="black"/>
                </a:solidFill>
                <a:latin typeface="Times New Roman"/>
              </a:rPr>
              <a:t> (</a:t>
            </a:r>
            <a:r>
              <a:rPr lang="ru-RU" sz="1900" kern="1200" dirty="0">
                <a:solidFill>
                  <a:prstClr val="black"/>
                </a:solidFill>
                <a:latin typeface="Times New Roman"/>
              </a:rPr>
              <a:t>после </a:t>
            </a:r>
            <a:r>
              <a:rPr lang="ru-RU" sz="1900" kern="1200" dirty="0" smtClean="0">
                <a:solidFill>
                  <a:prstClr val="black"/>
                </a:solidFill>
                <a:latin typeface="Times New Roman"/>
              </a:rPr>
              <a:t>публикации на </a:t>
            </a:r>
            <a:r>
              <a:rPr lang="ru-RU" sz="1900" kern="1200" dirty="0">
                <a:solidFill>
                  <a:prstClr val="black"/>
                </a:solidFill>
                <a:latin typeface="Times New Roman"/>
              </a:rPr>
              <a:t>своей электронной странице </a:t>
            </a:r>
            <a:r>
              <a:rPr lang="ru-RU" sz="1900" kern="1200" dirty="0" smtClean="0">
                <a:solidFill>
                  <a:prstClr val="black"/>
                </a:solidFill>
                <a:latin typeface="Times New Roman"/>
              </a:rPr>
              <a:t>плана об </a:t>
            </a:r>
            <a:r>
              <a:rPr lang="ru-RU" sz="1900" kern="1200" dirty="0">
                <a:solidFill>
                  <a:prstClr val="black"/>
                </a:solidFill>
                <a:latin typeface="Times New Roman"/>
              </a:rPr>
              <a:t>ориентировочных </a:t>
            </a:r>
            <a:r>
              <a:rPr lang="ru-RU" sz="1900" kern="1200" dirty="0" smtClean="0">
                <a:solidFill>
                  <a:prstClr val="black"/>
                </a:solidFill>
                <a:latin typeface="Times New Roman"/>
              </a:rPr>
              <a:t>закупках </a:t>
            </a:r>
            <a:r>
              <a:rPr lang="ru-RU" sz="1900" kern="1200" dirty="0">
                <a:solidFill>
                  <a:prstClr val="black"/>
                </a:solidFill>
                <a:latin typeface="Times New Roman"/>
              </a:rPr>
              <a:t>в следующие 12 месяцев. </a:t>
            </a:r>
            <a:r>
              <a:rPr lang="ro-RO" sz="1900" kern="1200" dirty="0" smtClean="0">
                <a:solidFill>
                  <a:prstClr val="black"/>
                </a:solidFill>
                <a:latin typeface="Times New Roman"/>
              </a:rPr>
              <a:t>)</a:t>
            </a:r>
            <a:endParaRPr lang="ro-RO" sz="1900" kern="1200" dirty="0">
              <a:solidFill>
                <a:prstClr val="black"/>
              </a:solidFill>
              <a:latin typeface="Times New Roman"/>
            </a:endParaRPr>
          </a:p>
          <a:p>
            <a:pPr lvl="0" algn="just" eaLnBrk="0" hangingPunct="0">
              <a:spcBef>
                <a:spcPts val="0"/>
              </a:spcBef>
              <a:spcAft>
                <a:spcPts val="0"/>
              </a:spcAft>
              <a:buClrTx/>
              <a:tabLst/>
            </a:pPr>
            <a:r>
              <a:rPr lang="ro-RO" sz="1900" kern="1200" dirty="0">
                <a:solidFill>
                  <a:prstClr val="black"/>
                </a:solidFill>
                <a:latin typeface="Times New Roman"/>
              </a:rPr>
              <a:t>2. </a:t>
            </a:r>
            <a:r>
              <a:rPr lang="ru-RU" sz="1900" kern="1200" dirty="0" smtClean="0">
                <a:solidFill>
                  <a:prstClr val="black"/>
                </a:solidFill>
                <a:latin typeface="Times New Roman"/>
              </a:rPr>
              <a:t>Объявление о </a:t>
            </a:r>
            <a:r>
              <a:rPr lang="ru-RU" sz="1900" kern="1200" dirty="0">
                <a:solidFill>
                  <a:prstClr val="black"/>
                </a:solidFill>
                <a:latin typeface="Times New Roman"/>
              </a:rPr>
              <a:t>закупках публикуется не менее чем за 10 рабочих дней до планируемого предельного срока получения оферт  </a:t>
            </a:r>
            <a:r>
              <a:rPr lang="ru-RU" sz="1900" kern="1200" dirty="0" smtClean="0">
                <a:solidFill>
                  <a:prstClr val="black"/>
                </a:solidFill>
                <a:latin typeface="Times New Roman"/>
              </a:rPr>
              <a:t>в ходе </a:t>
            </a:r>
            <a:r>
              <a:rPr lang="ru-RU" sz="1900" kern="1200" dirty="0" err="1" smtClean="0">
                <a:solidFill>
                  <a:prstClr val="black"/>
                </a:solidFill>
                <a:latin typeface="Times New Roman"/>
              </a:rPr>
              <a:t>следущих</a:t>
            </a:r>
            <a:r>
              <a:rPr lang="ru-RU" sz="1900" kern="1200" dirty="0" smtClean="0">
                <a:solidFill>
                  <a:prstClr val="black"/>
                </a:solidFill>
                <a:latin typeface="Times New Roman"/>
              </a:rPr>
              <a:t> процедур: открытые </a:t>
            </a:r>
            <a:r>
              <a:rPr lang="ru-RU" sz="1900" kern="1200" dirty="0">
                <a:solidFill>
                  <a:prstClr val="black"/>
                </a:solidFill>
                <a:latin typeface="Times New Roman"/>
              </a:rPr>
              <a:t>торги</a:t>
            </a:r>
            <a:r>
              <a:rPr lang="vi-VN" sz="1900" kern="1200" dirty="0" smtClean="0">
                <a:solidFill>
                  <a:srgbClr val="000000"/>
                </a:solidFill>
                <a:latin typeface="Times New Roman" pitchFamily="18" charset="0"/>
                <a:ea typeface="Calibri" pitchFamily="34" charset="0"/>
                <a:cs typeface="Times New Roman" pitchFamily="18" charset="0"/>
              </a:rPr>
              <a:t>, </a:t>
            </a:r>
            <a:r>
              <a:rPr lang="ru-RU" sz="1900" kern="1200" dirty="0" smtClean="0">
                <a:solidFill>
                  <a:srgbClr val="000000"/>
                </a:solidFill>
                <a:latin typeface="Times New Roman" pitchFamily="18" charset="0"/>
                <a:ea typeface="Calibri" pitchFamily="34" charset="0"/>
                <a:cs typeface="Times New Roman" pitchFamily="18" charset="0"/>
              </a:rPr>
              <a:t>ограниченные </a:t>
            </a:r>
            <a:r>
              <a:rPr lang="ru-RU" sz="1900" kern="1200" dirty="0">
                <a:solidFill>
                  <a:srgbClr val="000000"/>
                </a:solidFill>
                <a:latin typeface="Times New Roman" pitchFamily="18" charset="0"/>
                <a:ea typeface="Calibri" pitchFamily="34" charset="0"/>
                <a:cs typeface="Times New Roman" pitchFamily="18" charset="0"/>
              </a:rPr>
              <a:t>торги</a:t>
            </a:r>
            <a:r>
              <a:rPr lang="vi-VN" sz="1900" kern="1200" dirty="0" smtClean="0">
                <a:solidFill>
                  <a:srgbClr val="000000"/>
                </a:solidFill>
                <a:latin typeface="Times New Roman" pitchFamily="18" charset="0"/>
                <a:ea typeface="Calibri" pitchFamily="34" charset="0"/>
                <a:cs typeface="Times New Roman" pitchFamily="18" charset="0"/>
              </a:rPr>
              <a:t>, </a:t>
            </a:r>
            <a:r>
              <a:rPr lang="ru-RU" sz="1900" kern="1200" dirty="0" smtClean="0">
                <a:solidFill>
                  <a:srgbClr val="000000"/>
                </a:solidFill>
                <a:latin typeface="Times New Roman" pitchFamily="18" charset="0"/>
                <a:ea typeface="Calibri" pitchFamily="34" charset="0"/>
                <a:cs typeface="Times New Roman" pitchFamily="18" charset="0"/>
              </a:rPr>
              <a:t>конкурентный </a:t>
            </a:r>
            <a:r>
              <a:rPr lang="ru-RU" sz="1900" kern="1200" dirty="0">
                <a:solidFill>
                  <a:srgbClr val="000000"/>
                </a:solidFill>
                <a:latin typeface="Times New Roman" pitchFamily="18" charset="0"/>
                <a:ea typeface="Calibri" pitchFamily="34" charset="0"/>
                <a:cs typeface="Times New Roman" pitchFamily="18" charset="0"/>
              </a:rPr>
              <a:t>диалог</a:t>
            </a:r>
            <a:r>
              <a:rPr lang="en-US" sz="1900" kern="1200" dirty="0" smtClean="0">
                <a:solidFill>
                  <a:srgbClr val="000000"/>
                </a:solidFill>
                <a:latin typeface="Times New Roman" pitchFamily="18" charset="0"/>
                <a:ea typeface="Calibri" pitchFamily="34" charset="0"/>
                <a:cs typeface="Times New Roman" pitchFamily="18" charset="0"/>
              </a:rPr>
              <a:t>,</a:t>
            </a:r>
            <a:r>
              <a:rPr lang="vi-VN" sz="1900" kern="1200" dirty="0" smtClean="0">
                <a:solidFill>
                  <a:srgbClr val="000000"/>
                </a:solidFill>
                <a:latin typeface="Times New Roman" pitchFamily="18" charset="0"/>
                <a:ea typeface="Calibri" pitchFamily="34" charset="0"/>
                <a:cs typeface="Times New Roman" pitchFamily="18" charset="0"/>
              </a:rPr>
              <a:t> </a:t>
            </a:r>
            <a:r>
              <a:rPr lang="ru-RU" sz="1900" kern="1200" dirty="0" smtClean="0">
                <a:solidFill>
                  <a:srgbClr val="000000"/>
                </a:solidFill>
                <a:latin typeface="Times New Roman" pitchFamily="18" charset="0"/>
                <a:ea typeface="Calibri" pitchFamily="34" charset="0"/>
                <a:cs typeface="Times New Roman" pitchFamily="18" charset="0"/>
              </a:rPr>
              <a:t>переговорные процедуры с публикацией объявления</a:t>
            </a:r>
            <a:r>
              <a:rPr lang="ro-RO" sz="1900" kern="1200" dirty="0" smtClean="0">
                <a:solidFill>
                  <a:srgbClr val="000000"/>
                </a:solidFill>
                <a:latin typeface="Times New Roman" pitchFamily="18" charset="0"/>
                <a:ea typeface="Calibri" pitchFamily="34" charset="0"/>
                <a:cs typeface="Times New Roman" pitchFamily="18" charset="0"/>
              </a:rPr>
              <a:t>,</a:t>
            </a:r>
            <a:r>
              <a:rPr lang="en-US" sz="1900" kern="1200" dirty="0" smtClean="0">
                <a:solidFill>
                  <a:srgbClr val="000000"/>
                </a:solidFill>
                <a:latin typeface="Times New Roman" pitchFamily="18" charset="0"/>
                <a:ea typeface="Calibri" pitchFamily="34" charset="0"/>
                <a:cs typeface="Times New Roman" pitchFamily="18" charset="0"/>
              </a:rPr>
              <a:t> </a:t>
            </a:r>
            <a:r>
              <a:rPr lang="ru-RU" sz="1900" kern="1200" dirty="0" smtClean="0">
                <a:solidFill>
                  <a:srgbClr val="000000"/>
                </a:solidFill>
                <a:latin typeface="Times New Roman" pitchFamily="18" charset="0"/>
                <a:ea typeface="Calibri" pitchFamily="34" charset="0"/>
                <a:cs typeface="Times New Roman" pitchFamily="18" charset="0"/>
              </a:rPr>
              <a:t>динамичная </a:t>
            </a:r>
            <a:r>
              <a:rPr lang="ru-RU" sz="1900" kern="1200" dirty="0">
                <a:solidFill>
                  <a:srgbClr val="000000"/>
                </a:solidFill>
                <a:latin typeface="Times New Roman" pitchFamily="18" charset="0"/>
                <a:ea typeface="Calibri" pitchFamily="34" charset="0"/>
                <a:cs typeface="Times New Roman" pitchFamily="18" charset="0"/>
              </a:rPr>
              <a:t>система закупок </a:t>
            </a:r>
            <a:r>
              <a:rPr lang="ru-RU" sz="1900" kern="1200" dirty="0" smtClean="0">
                <a:solidFill>
                  <a:srgbClr val="000000"/>
                </a:solidFill>
                <a:latin typeface="Times New Roman" pitchFamily="18" charset="0"/>
                <a:ea typeface="Calibri" pitchFamily="34" charset="0"/>
                <a:cs typeface="Times New Roman" pitchFamily="18" charset="0"/>
              </a:rPr>
              <a:t>и</a:t>
            </a:r>
            <a:r>
              <a:rPr lang="ro-RO" sz="1900" kern="1200" dirty="0" smtClean="0">
                <a:solidFill>
                  <a:srgbClr val="000000"/>
                </a:solidFill>
                <a:latin typeface="Times New Roman" pitchFamily="18" charset="0"/>
                <a:ea typeface="Calibri" pitchFamily="34" charset="0"/>
                <a:cs typeface="Times New Roman" pitchFamily="18" charset="0"/>
              </a:rPr>
              <a:t> </a:t>
            </a:r>
            <a:r>
              <a:rPr lang="ru-RU" sz="1900" kern="1200" dirty="0" smtClean="0">
                <a:solidFill>
                  <a:srgbClr val="000000"/>
                </a:solidFill>
                <a:latin typeface="Times New Roman" pitchFamily="18" charset="0"/>
                <a:ea typeface="Calibri" pitchFamily="34" charset="0"/>
                <a:cs typeface="Times New Roman" pitchFamily="18" charset="0"/>
              </a:rPr>
              <a:t>рамочное </a:t>
            </a:r>
            <a:r>
              <a:rPr lang="ru-RU" sz="1900" kern="1200" dirty="0">
                <a:solidFill>
                  <a:srgbClr val="000000"/>
                </a:solidFill>
                <a:latin typeface="Times New Roman" pitchFamily="18" charset="0"/>
                <a:ea typeface="Calibri" pitchFamily="34" charset="0"/>
                <a:cs typeface="Times New Roman" pitchFamily="18" charset="0"/>
              </a:rPr>
              <a:t>соглашение</a:t>
            </a:r>
            <a:r>
              <a:rPr lang="ro-RO" sz="1900" kern="1200" dirty="0" smtClean="0">
                <a:solidFill>
                  <a:srgbClr val="000000"/>
                </a:solidFill>
                <a:latin typeface="Times New Roman" pitchFamily="18" charset="0"/>
                <a:ea typeface="Calibri" pitchFamily="34" charset="0"/>
                <a:cs typeface="Times New Roman" pitchFamily="18" charset="0"/>
              </a:rPr>
              <a:t>.</a:t>
            </a:r>
            <a:endParaRPr lang="ro-RO" sz="1900" kern="1200" dirty="0">
              <a:solidFill>
                <a:srgbClr val="000000"/>
              </a:solidFill>
              <a:latin typeface="Times New Roman" pitchFamily="18" charset="0"/>
              <a:ea typeface="Calibri" pitchFamily="34" charset="0"/>
              <a:cs typeface="Times New Roman" pitchFamily="18" charset="0"/>
            </a:endParaRPr>
          </a:p>
          <a:p>
            <a:pPr lvl="0" algn="just" eaLnBrk="0" hangingPunct="0">
              <a:spcBef>
                <a:spcPts val="0"/>
              </a:spcBef>
              <a:spcAft>
                <a:spcPts val="0"/>
              </a:spcAft>
              <a:buClrTx/>
              <a:tabLst/>
            </a:pPr>
            <a:r>
              <a:rPr lang="ro-RO" sz="1900" kern="1200" dirty="0" smtClean="0">
                <a:solidFill>
                  <a:srgbClr val="000000"/>
                </a:solidFill>
                <a:latin typeface="Times New Roman" pitchFamily="18" charset="0"/>
                <a:ea typeface="Calibri" pitchFamily="34" charset="0"/>
                <a:cs typeface="Times New Roman" pitchFamily="18" charset="0"/>
              </a:rPr>
              <a:t>3.</a:t>
            </a:r>
            <a:r>
              <a:rPr lang="ru-RU" sz="1900" kern="1200" dirty="0" smtClean="0">
                <a:solidFill>
                  <a:srgbClr val="000000"/>
                </a:solidFill>
                <a:latin typeface="Times New Roman" pitchFamily="18" charset="0"/>
                <a:ea typeface="Calibri" pitchFamily="34" charset="0"/>
                <a:cs typeface="Times New Roman" pitchFamily="18" charset="0"/>
              </a:rPr>
              <a:t>В </a:t>
            </a:r>
            <a:r>
              <a:rPr lang="ru-RU" sz="1900" kern="1200" dirty="0">
                <a:solidFill>
                  <a:srgbClr val="000000"/>
                </a:solidFill>
                <a:latin typeface="Times New Roman" pitchFamily="18" charset="0"/>
                <a:ea typeface="Calibri" pitchFamily="34" charset="0"/>
                <a:cs typeface="Times New Roman" pitchFamily="18" charset="0"/>
              </a:rPr>
              <a:t>случае процедуры запроса ценовых оферт срок подачи оферт составляет для товаров не менее 7 дней и для работ и услуг – не менее 12 дней со дня опубликования или передачи объявления об участии</a:t>
            </a:r>
            <a:r>
              <a:rPr lang="vi-VN" sz="1900" kern="1200" dirty="0" smtClean="0">
                <a:solidFill>
                  <a:srgbClr val="000000"/>
                </a:solidFill>
                <a:latin typeface="Times New Roman" pitchFamily="18" charset="0"/>
                <a:cs typeface="Times New Roman" pitchFamily="18" charset="0"/>
              </a:rPr>
              <a:t>.</a:t>
            </a:r>
            <a:endParaRPr lang="ro-RO" sz="1900" kern="1200" dirty="0" smtClean="0">
              <a:solidFill>
                <a:srgbClr val="000000"/>
              </a:solidFill>
              <a:latin typeface="Times New Roman" pitchFamily="18" charset="0"/>
              <a:cs typeface="Times New Roman" pitchFamily="18" charset="0"/>
            </a:endParaRPr>
          </a:p>
          <a:p>
            <a:pPr>
              <a:spcBef>
                <a:spcPts val="0"/>
              </a:spcBef>
              <a:spcAft>
                <a:spcPts val="0"/>
              </a:spcAft>
            </a:pPr>
            <a:r>
              <a:rPr lang="ro-RO" sz="1900" kern="1200" dirty="0">
                <a:solidFill>
                  <a:srgbClr val="000000"/>
                </a:solidFill>
                <a:latin typeface="Times New Roman" pitchFamily="18" charset="0"/>
                <a:ea typeface="Calibri" pitchFamily="34" charset="0"/>
                <a:cs typeface="Times New Roman" pitchFamily="18" charset="0"/>
              </a:rPr>
              <a:t>5. </a:t>
            </a:r>
            <a:r>
              <a:rPr lang="ru-RU" sz="1900" kern="1200" dirty="0">
                <a:solidFill>
                  <a:srgbClr val="000000"/>
                </a:solidFill>
                <a:latin typeface="Times New Roman" pitchFamily="18" charset="0"/>
                <a:ea typeface="Calibri" pitchFamily="34" charset="0"/>
                <a:cs typeface="Times New Roman" pitchFamily="18" charset="0"/>
              </a:rPr>
              <a:t>Электронные торги могут начаться не раньше чем через 2 рабочих дня после передачи приглашения</a:t>
            </a:r>
            <a:r>
              <a:rPr lang="ru-RU" sz="1900" kern="1200" dirty="0" smtClean="0">
                <a:solidFill>
                  <a:srgbClr val="000000"/>
                </a:solidFill>
                <a:latin typeface="Times New Roman" pitchFamily="18" charset="0"/>
                <a:ea typeface="Calibri" pitchFamily="34" charset="0"/>
                <a:cs typeface="Times New Roman" pitchFamily="18" charset="0"/>
              </a:rPr>
              <a:t> </a:t>
            </a:r>
            <a:r>
              <a:rPr lang="vi-VN" sz="1900" kern="1200" dirty="0" smtClean="0">
                <a:solidFill>
                  <a:srgbClr val="000000"/>
                </a:solidFill>
                <a:latin typeface="Times New Roman" pitchFamily="18" charset="0"/>
                <a:ea typeface="Calibri" pitchFamily="34" charset="0"/>
                <a:cs typeface="Times New Roman" pitchFamily="18" charset="0"/>
              </a:rPr>
              <a:t>.</a:t>
            </a:r>
            <a:endParaRPr lang="ro-RO" sz="1900" kern="1200" dirty="0">
              <a:solidFill>
                <a:srgbClr val="000000"/>
              </a:solidFill>
              <a:latin typeface="Times New Roman" pitchFamily="18" charset="0"/>
              <a:ea typeface="Calibri" pitchFamily="34" charset="0"/>
              <a:cs typeface="Times New Roman" pitchFamily="18" charset="0"/>
            </a:endParaRPr>
          </a:p>
          <a:p>
            <a:pPr lvl="0" algn="just" eaLnBrk="0" hangingPunct="0">
              <a:spcBef>
                <a:spcPts val="0"/>
              </a:spcBef>
              <a:spcAft>
                <a:spcPts val="0"/>
              </a:spcAft>
              <a:buClrTx/>
              <a:tabLst/>
            </a:pPr>
            <a:r>
              <a:rPr lang="ru-RU" altLang="ru-RU" sz="1900" kern="1200" dirty="0">
                <a:solidFill>
                  <a:prstClr val="black"/>
                </a:solidFill>
                <a:latin typeface="Times New Roman"/>
                <a:cs typeface="Times New Roman" pitchFamily="18" charset="0"/>
              </a:rPr>
              <a:t>6</a:t>
            </a:r>
            <a:r>
              <a:rPr lang="ro-RO" altLang="ru-RU" sz="1900" kern="1200" dirty="0" smtClean="0">
                <a:solidFill>
                  <a:prstClr val="black"/>
                </a:solidFill>
                <a:latin typeface="Times New Roman"/>
                <a:cs typeface="Times New Roman" pitchFamily="18" charset="0"/>
              </a:rPr>
              <a:t>. </a:t>
            </a:r>
            <a:r>
              <a:rPr lang="ru-RU" altLang="ru-RU" sz="1900" kern="1200" dirty="0">
                <a:solidFill>
                  <a:prstClr val="black"/>
                </a:solidFill>
                <a:latin typeface="Times New Roman"/>
                <a:cs typeface="Times New Roman" pitchFamily="18" charset="0"/>
              </a:rPr>
              <a:t>В случае договоров закупки товаров и услуг с оценочной стоимостью без НДС выше 1,0 </a:t>
            </a:r>
            <a:r>
              <a:rPr lang="ru-RU" altLang="ru-RU" sz="1900" kern="1200" dirty="0" err="1">
                <a:solidFill>
                  <a:prstClr val="black"/>
                </a:solidFill>
                <a:latin typeface="Times New Roman"/>
                <a:cs typeface="Times New Roman" pitchFamily="18" charset="0"/>
              </a:rPr>
              <a:t>млн.леев</a:t>
            </a:r>
            <a:r>
              <a:rPr lang="ru-RU" altLang="ru-RU" sz="1900" kern="1200" dirty="0">
                <a:solidFill>
                  <a:prstClr val="black"/>
                </a:solidFill>
                <a:latin typeface="Times New Roman"/>
                <a:cs typeface="Times New Roman" pitchFamily="18" charset="0"/>
              </a:rPr>
              <a:t>, и договоров закупки работ с оценочной стоимостью без НДС выше 1,5 </a:t>
            </a:r>
            <a:r>
              <a:rPr lang="ru-RU" altLang="ru-RU" sz="1900" kern="1200" dirty="0" err="1" smtClean="0">
                <a:solidFill>
                  <a:prstClr val="black"/>
                </a:solidFill>
                <a:latin typeface="Times New Roman"/>
                <a:cs typeface="Times New Roman" pitchFamily="18" charset="0"/>
              </a:rPr>
              <a:t>млн.леев</a:t>
            </a:r>
            <a:r>
              <a:rPr lang="ru-RU" altLang="ru-RU" sz="1900" kern="1200" dirty="0" smtClean="0">
                <a:solidFill>
                  <a:prstClr val="black"/>
                </a:solidFill>
                <a:latin typeface="Times New Roman"/>
                <a:cs typeface="Times New Roman" pitchFamily="18" charset="0"/>
              </a:rPr>
              <a:t>, </a:t>
            </a:r>
            <a:r>
              <a:rPr lang="ru-RU" altLang="ru-RU" sz="1900" kern="1200" dirty="0">
                <a:solidFill>
                  <a:prstClr val="black"/>
                </a:solidFill>
                <a:latin typeface="Times New Roman"/>
                <a:cs typeface="Times New Roman" pitchFamily="18" charset="0"/>
              </a:rPr>
              <a:t>помимо опубликования объявлений на своей электронной странице, бенефициар публикует объявления в «Бюллетене государственных закупок» или в «Официальном мониторе Республики Молдова».</a:t>
            </a:r>
            <a:endParaRPr lang="ro-RO" sz="1900" kern="1200" dirty="0">
              <a:solidFill>
                <a:srgbClr val="000000"/>
              </a:solidFill>
              <a:latin typeface="Times New Roman" pitchFamily="18" charset="0"/>
              <a:cs typeface="Times New Roman" pitchFamily="18" charset="0"/>
            </a:endParaRPr>
          </a:p>
          <a:p>
            <a:pPr lvl="0"/>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987413"/>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Вопросник</a:t>
            </a: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684000" y="1730829"/>
            <a:ext cx="8324076" cy="4533171"/>
          </a:xfrm>
          <a:ln>
            <a:solidFill>
              <a:schemeClr val="bg1"/>
            </a:solidFill>
          </a:ln>
        </p:spPr>
        <p:txBody>
          <a:bodyPr/>
          <a:lstStyle/>
          <a:p>
            <a:pPr lvl="0" algn="just" eaLnBrk="0" hangingPunct="0">
              <a:spcBef>
                <a:spcPct val="20000"/>
              </a:spcBef>
              <a:spcAft>
                <a:spcPct val="0"/>
              </a:spcAft>
              <a:buClrTx/>
              <a:tabLst/>
            </a:pPr>
            <a:r>
              <a:rPr lang="en-US" sz="2000" kern="1200" dirty="0" smtClean="0">
                <a:solidFill>
                  <a:srgbClr val="000000"/>
                </a:solidFill>
                <a:latin typeface="Times New Roman" pitchFamily="18" charset="0"/>
                <a:cs typeface="Times New Roman" pitchFamily="18" charset="0"/>
              </a:rPr>
              <a:t>________________________________________________________________</a:t>
            </a:r>
          </a:p>
          <a:p>
            <a:pPr lvl="0" algn="ctr" eaLnBrk="0" hangingPunct="0">
              <a:spcBef>
                <a:spcPts val="0"/>
              </a:spcBef>
              <a:spcAft>
                <a:spcPts val="0"/>
              </a:spcAft>
              <a:buClrTx/>
              <a:tabLst/>
            </a:pPr>
            <a:r>
              <a:rPr lang="en-US" sz="1000" b="1" kern="1200" dirty="0" smtClean="0">
                <a:solidFill>
                  <a:srgbClr val="000000"/>
                </a:solidFill>
                <a:latin typeface="Times New Roman" pitchFamily="18" charset="0"/>
                <a:cs typeface="Times New Roman" pitchFamily="18" charset="0"/>
              </a:rPr>
              <a:t>(</a:t>
            </a:r>
            <a:r>
              <a:rPr lang="ru-RU" sz="1200" b="1" kern="1200" dirty="0" smtClean="0">
                <a:solidFill>
                  <a:srgbClr val="000000"/>
                </a:solidFill>
                <a:latin typeface="Times New Roman" pitchFamily="18" charset="0"/>
                <a:cs typeface="Times New Roman" pitchFamily="18" charset="0"/>
              </a:rPr>
              <a:t>имя фамилия</a:t>
            </a:r>
            <a:r>
              <a:rPr lang="en-US" sz="1200" b="1" kern="1200" dirty="0" smtClean="0">
                <a:solidFill>
                  <a:srgbClr val="000000"/>
                </a:solidFill>
                <a:latin typeface="Times New Roman" pitchFamily="18" charset="0"/>
                <a:cs typeface="Times New Roman" pitchFamily="18" charset="0"/>
              </a:rPr>
              <a:t>/</a:t>
            </a:r>
            <a:r>
              <a:rPr lang="ru-RU" sz="1200" b="1" kern="1200" dirty="0" smtClean="0">
                <a:solidFill>
                  <a:srgbClr val="000000"/>
                </a:solidFill>
                <a:latin typeface="Times New Roman" pitchFamily="18" charset="0"/>
                <a:cs typeface="Times New Roman" pitchFamily="18" charset="0"/>
              </a:rPr>
              <a:t>название предприятия</a:t>
            </a:r>
            <a:r>
              <a:rPr lang="ro-RO" sz="1200" b="1" kern="1200" dirty="0" smtClean="0">
                <a:solidFill>
                  <a:srgbClr val="000000"/>
                </a:solidFill>
                <a:latin typeface="Times New Roman" pitchFamily="18" charset="0"/>
                <a:cs typeface="Times New Roman" pitchFamily="18" charset="0"/>
              </a:rPr>
              <a:t>)</a:t>
            </a:r>
            <a:endParaRPr lang="ro-RO" sz="1200" b="1" kern="1200" dirty="0">
              <a:solidFill>
                <a:srgbClr val="000000"/>
              </a:solidFill>
              <a:latin typeface="Times New Roman" pitchFamily="18" charset="0"/>
              <a:cs typeface="Times New Roman" pitchFamily="18" charset="0"/>
            </a:endParaRPr>
          </a:p>
          <a:p>
            <a:pPr lvl="0">
              <a:spcBef>
                <a:spcPts val="0"/>
              </a:spcBef>
              <a:spcAft>
                <a:spcPts val="0"/>
              </a:spcAft>
            </a:pPr>
            <a:endParaRPr lang="ro-RO" sz="1400" dirty="0" smtClean="0">
              <a:solidFill>
                <a:schemeClr val="tx1"/>
              </a:solidFill>
              <a:latin typeface="Times New Roman" pitchFamily="18" charset="0"/>
              <a:cs typeface="Times New Roman" pitchFamily="18" charset="0"/>
            </a:endParaRPr>
          </a:p>
          <a:p>
            <a:pPr lvl="0">
              <a:spcBef>
                <a:spcPts val="0"/>
              </a:spcBef>
              <a:spcAft>
                <a:spcPts val="0"/>
              </a:spcAft>
            </a:pPr>
            <a:r>
              <a:rPr lang="ro-RO" sz="1400" b="1" dirty="0" smtClean="0">
                <a:solidFill>
                  <a:schemeClr val="tx1"/>
                </a:solidFill>
                <a:latin typeface="Times New Roman" pitchFamily="18" charset="0"/>
                <a:cs typeface="Times New Roman" pitchFamily="18" charset="0"/>
              </a:rPr>
              <a:t>1. </a:t>
            </a:r>
            <a:r>
              <a:rPr lang="ru-RU" sz="1400" b="1" dirty="0" smtClean="0">
                <a:solidFill>
                  <a:schemeClr val="tx1"/>
                </a:solidFill>
                <a:latin typeface="Times New Roman" pitchFamily="18" charset="0"/>
                <a:cs typeface="Times New Roman" pitchFamily="18" charset="0"/>
              </a:rPr>
              <a:t>От </a:t>
            </a:r>
            <a:r>
              <a:rPr lang="ru-RU" sz="1400" b="1" dirty="0">
                <a:solidFill>
                  <a:schemeClr val="tx1"/>
                </a:solidFill>
                <a:latin typeface="Times New Roman" pitchFamily="18" charset="0"/>
                <a:cs typeface="Times New Roman" pitchFamily="18" charset="0"/>
              </a:rPr>
              <a:t>каких предельных уровней </a:t>
            </a:r>
            <a:r>
              <a:rPr lang="ru-RU" sz="1400" b="1" dirty="0" smtClean="0">
                <a:solidFill>
                  <a:schemeClr val="tx1"/>
                </a:solidFill>
                <a:latin typeface="Times New Roman" pitchFamily="18" charset="0"/>
                <a:cs typeface="Times New Roman" pitchFamily="18" charset="0"/>
              </a:rPr>
              <a:t>оценочной стоимости </a:t>
            </a:r>
            <a:r>
              <a:rPr lang="ru-RU" sz="1400" b="1" dirty="0">
                <a:solidFill>
                  <a:schemeClr val="tx1"/>
                </a:solidFill>
                <a:latin typeface="Times New Roman" pitchFamily="18" charset="0"/>
                <a:cs typeface="Times New Roman" pitchFamily="18" charset="0"/>
              </a:rPr>
              <a:t>Положение является обязательным</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o-RO" sz="1400" dirty="0" smtClean="0">
                <a:solidFill>
                  <a:srgbClr val="000F2E"/>
                </a:solidFill>
                <a:latin typeface="Times New Roman" pitchFamily="18" charset="0"/>
                <a:cs typeface="Times New Roman" pitchFamily="18" charset="0"/>
              </a:rPr>
              <a:t>100 </a:t>
            </a:r>
            <a:r>
              <a:rPr lang="ru-RU" sz="1400" dirty="0" err="1" smtClean="0">
                <a:solidFill>
                  <a:srgbClr val="000F2E"/>
                </a:solidFill>
                <a:latin typeface="Times New Roman" pitchFamily="18" charset="0"/>
                <a:cs typeface="Times New Roman" pitchFamily="18" charset="0"/>
              </a:rPr>
              <a:t>тыс.леев</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o-RO" sz="1400" dirty="0" smtClean="0">
                <a:solidFill>
                  <a:srgbClr val="000F2E"/>
                </a:solidFill>
                <a:latin typeface="Times New Roman" pitchFamily="18" charset="0"/>
                <a:cs typeface="Times New Roman" pitchFamily="18" charset="0"/>
              </a:rPr>
              <a:t>200 </a:t>
            </a:r>
            <a:r>
              <a:rPr lang="ru-RU" sz="1400" dirty="0" err="1" smtClean="0">
                <a:solidFill>
                  <a:srgbClr val="000F2E"/>
                </a:solidFill>
                <a:latin typeface="Times New Roman" pitchFamily="18" charset="0"/>
                <a:cs typeface="Times New Roman" pitchFamily="18" charset="0"/>
              </a:rPr>
              <a:t>тыс.леев</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o-RO" sz="1400" dirty="0" smtClean="0">
                <a:solidFill>
                  <a:srgbClr val="000F2E"/>
                </a:solidFill>
                <a:latin typeface="Times New Roman" pitchFamily="18" charset="0"/>
                <a:cs typeface="Times New Roman" pitchFamily="18" charset="0"/>
              </a:rPr>
              <a:t>100/200 </a:t>
            </a:r>
            <a:r>
              <a:rPr lang="ru-RU" sz="1400" dirty="0" err="1" smtClean="0">
                <a:solidFill>
                  <a:srgbClr val="000F2E"/>
                </a:solidFill>
                <a:latin typeface="Times New Roman" pitchFamily="18" charset="0"/>
                <a:cs typeface="Times New Roman" pitchFamily="18" charset="0"/>
              </a:rPr>
              <a:t>тыс.леев</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o-RO" sz="1400" dirty="0" smtClean="0">
                <a:solidFill>
                  <a:srgbClr val="000F2E"/>
                </a:solidFill>
                <a:latin typeface="Times New Roman" pitchFamily="18" charset="0"/>
                <a:cs typeface="Times New Roman" pitchFamily="18" charset="0"/>
              </a:rPr>
              <a:t>200/300 </a:t>
            </a:r>
            <a:r>
              <a:rPr lang="ru-RU" sz="1400" dirty="0" err="1" smtClean="0">
                <a:solidFill>
                  <a:srgbClr val="000F2E"/>
                </a:solidFill>
                <a:latin typeface="Times New Roman" pitchFamily="18" charset="0"/>
                <a:cs typeface="Times New Roman" pitchFamily="18" charset="0"/>
              </a:rPr>
              <a:t>тыс.леев</a:t>
            </a:r>
            <a:endParaRPr lang="ro-RO" sz="1400" dirty="0" smtClean="0">
              <a:solidFill>
                <a:srgbClr val="000F2E"/>
              </a:solidFill>
              <a:latin typeface="Times New Roman" pitchFamily="18" charset="0"/>
              <a:cs typeface="Times New Roman" pitchFamily="18" charset="0"/>
            </a:endParaRPr>
          </a:p>
          <a:p>
            <a:pPr lvl="0"/>
            <a:r>
              <a:rPr lang="ro-RO" sz="1400" b="1" dirty="0" smtClean="0">
                <a:solidFill>
                  <a:schemeClr val="tx1"/>
                </a:solidFill>
                <a:latin typeface="Times New Roman" pitchFamily="18" charset="0"/>
                <a:cs typeface="Times New Roman" pitchFamily="18" charset="0"/>
              </a:rPr>
              <a:t>2. </a:t>
            </a:r>
            <a:r>
              <a:rPr lang="ru-RU" sz="1400" b="1" dirty="0" smtClean="0">
                <a:solidFill>
                  <a:schemeClr val="tx1"/>
                </a:solidFill>
                <a:latin typeface="Times New Roman" pitchFamily="18" charset="0"/>
                <a:cs typeface="Times New Roman" pitchFamily="18" charset="0"/>
              </a:rPr>
              <a:t>Комиссия </a:t>
            </a:r>
            <a:r>
              <a:rPr lang="ru-RU" sz="1400" b="1" dirty="0">
                <a:solidFill>
                  <a:schemeClr val="tx1"/>
                </a:solidFill>
                <a:latin typeface="Times New Roman" pitchFamily="18" charset="0"/>
                <a:cs typeface="Times New Roman" pitchFamily="18" charset="0"/>
              </a:rPr>
              <a:t>по </a:t>
            </a:r>
            <a:r>
              <a:rPr lang="ru-RU" sz="1400" b="1" dirty="0" smtClean="0">
                <a:solidFill>
                  <a:schemeClr val="tx1"/>
                </a:solidFill>
                <a:latin typeface="Times New Roman" pitchFamily="18" charset="0"/>
                <a:cs typeface="Times New Roman" pitchFamily="18" charset="0"/>
              </a:rPr>
              <a:t>закупкам</a:t>
            </a:r>
            <a:r>
              <a:rPr lang="ro-RO" sz="1400" b="1" dirty="0" smtClean="0">
                <a:solidFill>
                  <a:schemeClr val="tx1"/>
                </a:solidFill>
                <a:latin typeface="Times New Roman" pitchFamily="18" charset="0"/>
                <a:cs typeface="Times New Roman" pitchFamily="18" charset="0"/>
              </a:rPr>
              <a:t> </a:t>
            </a:r>
            <a:r>
              <a:rPr lang="ru-RU" sz="1400" b="1" dirty="0" smtClean="0">
                <a:solidFill>
                  <a:schemeClr val="tx1"/>
                </a:solidFill>
                <a:latin typeface="Times New Roman" pitchFamily="18" charset="0"/>
                <a:cs typeface="Times New Roman" pitchFamily="18" charset="0"/>
              </a:rPr>
              <a:t>создается</a:t>
            </a:r>
            <a:r>
              <a:rPr lang="ro-RO" sz="1400" b="1" dirty="0" smtClean="0">
                <a:solidFill>
                  <a:schemeClr val="tx1"/>
                </a:solidFill>
                <a:latin typeface="Times New Roman" pitchFamily="18" charset="0"/>
                <a:cs typeface="Times New Roman" pitchFamily="18" charset="0"/>
              </a:rPr>
              <a:t>?</a:t>
            </a:r>
          </a:p>
          <a:p>
            <a:pPr marL="28575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Отдельно для каждой закупки</a:t>
            </a:r>
          </a:p>
          <a:p>
            <a:pPr marL="28575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По необходимости</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Раз в год</a:t>
            </a:r>
            <a:endParaRPr lang="ro-RO"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На </a:t>
            </a:r>
            <a:r>
              <a:rPr lang="ru-RU" sz="1400" dirty="0">
                <a:solidFill>
                  <a:schemeClr val="tx1"/>
                </a:solidFill>
                <a:latin typeface="Times New Roman" pitchFamily="18" charset="0"/>
                <a:cs typeface="Times New Roman" pitchFamily="18" charset="0"/>
              </a:rPr>
              <a:t>постоянной </a:t>
            </a:r>
            <a:r>
              <a:rPr lang="ru-RU" sz="1400" dirty="0" smtClean="0">
                <a:solidFill>
                  <a:schemeClr val="tx1"/>
                </a:solidFill>
                <a:latin typeface="Times New Roman" pitchFamily="18" charset="0"/>
                <a:cs typeface="Times New Roman" pitchFamily="18" charset="0"/>
              </a:rPr>
              <a:t>основе</a:t>
            </a:r>
          </a:p>
          <a:p>
            <a:pPr lvl="0">
              <a:spcBef>
                <a:spcPts val="0"/>
              </a:spcBef>
              <a:spcAft>
                <a:spcPts val="0"/>
              </a:spcAft>
              <a:buClrTx/>
            </a:pPr>
            <a:endParaRPr lang="ru-RU" sz="1400" b="1" dirty="0">
              <a:solidFill>
                <a:schemeClr val="tx1"/>
              </a:solidFill>
              <a:latin typeface="Times New Roman" pitchFamily="18" charset="0"/>
              <a:cs typeface="Times New Roman" pitchFamily="18" charset="0"/>
            </a:endParaRPr>
          </a:p>
          <a:p>
            <a:pPr lvl="0">
              <a:spcBef>
                <a:spcPts val="0"/>
              </a:spcBef>
              <a:spcAft>
                <a:spcPts val="0"/>
              </a:spcAft>
              <a:buClrTx/>
            </a:pPr>
            <a:r>
              <a:rPr lang="ro-RO" sz="1400" b="1" dirty="0" smtClean="0">
                <a:solidFill>
                  <a:schemeClr val="tx1"/>
                </a:solidFill>
                <a:latin typeface="Times New Roman" pitchFamily="18" charset="0"/>
                <a:cs typeface="Times New Roman" pitchFamily="18" charset="0"/>
              </a:rPr>
              <a:t>3. </a:t>
            </a:r>
            <a:r>
              <a:rPr lang="ru-RU" sz="1400" b="1" dirty="0" smtClean="0">
                <a:solidFill>
                  <a:schemeClr val="tx1"/>
                </a:solidFill>
                <a:latin typeface="Times New Roman" pitchFamily="18" charset="0"/>
                <a:cs typeface="Times New Roman" pitchFamily="18" charset="0"/>
              </a:rPr>
              <a:t>План </a:t>
            </a:r>
            <a:r>
              <a:rPr lang="ru-RU" sz="1400" b="1" dirty="0">
                <a:solidFill>
                  <a:schemeClr val="tx1"/>
                </a:solidFill>
                <a:latin typeface="Times New Roman" pitchFamily="18" charset="0"/>
                <a:cs typeface="Times New Roman" pitchFamily="18" charset="0"/>
              </a:rPr>
              <a:t>об ориентировочных </a:t>
            </a:r>
            <a:r>
              <a:rPr lang="ru-RU" sz="1400" b="1" dirty="0" smtClean="0">
                <a:solidFill>
                  <a:schemeClr val="tx1"/>
                </a:solidFill>
                <a:latin typeface="Times New Roman" pitchFamily="18" charset="0"/>
                <a:cs typeface="Times New Roman" pitchFamily="18" charset="0"/>
              </a:rPr>
              <a:t>закупках публикуется</a:t>
            </a:r>
          </a:p>
          <a:p>
            <a:pPr lvl="0">
              <a:spcBef>
                <a:spcPts val="0"/>
              </a:spcBef>
              <a:spcAft>
                <a:spcPts val="0"/>
              </a:spcAft>
              <a:buClrTx/>
            </a:pPr>
            <a:endParaRPr lang="ro-RO"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Ежемесячно</a:t>
            </a:r>
            <a:endParaRPr lang="ro-RO"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Ежеквартально</a:t>
            </a:r>
            <a:endParaRPr lang="ro-RO"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Ежегодно</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По необходимости</a:t>
            </a:r>
            <a:endParaRPr lang="ru-RU" sz="1400" dirty="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690102"/>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Вопросник</a:t>
            </a: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684000" y="1730829"/>
            <a:ext cx="8324076" cy="4840887"/>
          </a:xfrm>
          <a:ln>
            <a:solidFill>
              <a:schemeClr val="bg1"/>
            </a:solidFill>
          </a:ln>
        </p:spPr>
        <p:txBody>
          <a:bodyPr/>
          <a:lstStyle/>
          <a:p>
            <a:pPr lvl="0">
              <a:spcBef>
                <a:spcPts val="0"/>
              </a:spcBef>
              <a:spcAft>
                <a:spcPts val="0"/>
              </a:spcAft>
            </a:pPr>
            <a:r>
              <a:rPr lang="ro-RO" sz="1400" b="1" dirty="0" smtClean="0">
                <a:solidFill>
                  <a:schemeClr val="tx1"/>
                </a:solidFill>
                <a:latin typeface="Times New Roman" pitchFamily="18" charset="0"/>
                <a:cs typeface="Times New Roman" pitchFamily="18" charset="0"/>
              </a:rPr>
              <a:t>4. </a:t>
            </a:r>
            <a:r>
              <a:rPr lang="ru-RU" sz="1400" b="1" dirty="0" smtClean="0">
                <a:solidFill>
                  <a:schemeClr val="tx1"/>
                </a:solidFill>
                <a:latin typeface="Times New Roman" pitchFamily="18" charset="0"/>
                <a:cs typeface="Times New Roman" pitchFamily="18" charset="0"/>
              </a:rPr>
              <a:t>Какие цены содержатся в каталоге цен</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Цены закупок прошедших лет </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Цены прогнозируемые бенефициаром</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На </a:t>
            </a:r>
            <a:r>
              <a:rPr lang="ru-RU" sz="1400" dirty="0">
                <a:solidFill>
                  <a:srgbClr val="000F2E"/>
                </a:solidFill>
                <a:latin typeface="Times New Roman" pitchFamily="18" charset="0"/>
                <a:cs typeface="Times New Roman" pitchFamily="18" charset="0"/>
              </a:rPr>
              <a:t>основе исследования предложений, имеющихся на внутреннем и внешнем </a:t>
            </a:r>
            <a:r>
              <a:rPr lang="ru-RU" sz="1400" dirty="0" smtClean="0">
                <a:solidFill>
                  <a:srgbClr val="000F2E"/>
                </a:solidFill>
                <a:latin typeface="Times New Roman" pitchFamily="18" charset="0"/>
                <a:cs typeface="Times New Roman" pitchFamily="18" charset="0"/>
              </a:rPr>
              <a:t>рынках</a:t>
            </a:r>
          </a:p>
          <a:p>
            <a:pPr marL="285750" lvl="0" indent="-285750">
              <a:spcBef>
                <a:spcPts val="0"/>
              </a:spcBef>
              <a:spcAft>
                <a:spcPts val="0"/>
              </a:spcAft>
              <a:buClrTx/>
              <a:buFont typeface="Wingdings" pitchFamily="2" charset="2"/>
              <a:buChar char="q"/>
            </a:pPr>
            <a:r>
              <a:rPr lang="ru-RU" sz="1400" dirty="0" err="1" smtClean="0">
                <a:solidFill>
                  <a:srgbClr val="000F2E"/>
                </a:solidFill>
                <a:latin typeface="Times New Roman" pitchFamily="18" charset="0"/>
                <a:cs typeface="Times New Roman" pitchFamily="18" charset="0"/>
              </a:rPr>
              <a:t>Ориентеровочные</a:t>
            </a:r>
            <a:r>
              <a:rPr lang="ru-RU" sz="1400" dirty="0" smtClean="0">
                <a:solidFill>
                  <a:srgbClr val="000F2E"/>
                </a:solidFill>
                <a:latin typeface="Times New Roman" pitchFamily="18" charset="0"/>
                <a:cs typeface="Times New Roman" pitchFamily="18" charset="0"/>
              </a:rPr>
              <a:t> цены</a:t>
            </a:r>
            <a:endParaRPr lang="ro-RO" sz="1400" dirty="0" smtClean="0">
              <a:solidFill>
                <a:srgbClr val="000F2E"/>
              </a:solidFill>
              <a:latin typeface="Times New Roman" pitchFamily="18" charset="0"/>
              <a:cs typeface="Times New Roman" pitchFamily="18" charset="0"/>
            </a:endParaRPr>
          </a:p>
          <a:p>
            <a:pPr lvl="0"/>
            <a:r>
              <a:rPr lang="ro-RO" sz="1400" b="1" dirty="0" smtClean="0">
                <a:solidFill>
                  <a:schemeClr val="tx1"/>
                </a:solidFill>
                <a:latin typeface="Times New Roman" pitchFamily="18" charset="0"/>
                <a:cs typeface="Times New Roman" pitchFamily="18" charset="0"/>
              </a:rPr>
              <a:t>5. </a:t>
            </a:r>
            <a:r>
              <a:rPr lang="ru-RU" sz="1400" b="1" dirty="0" smtClean="0">
                <a:solidFill>
                  <a:schemeClr val="tx1"/>
                </a:solidFill>
                <a:latin typeface="Times New Roman" pitchFamily="18" charset="0"/>
                <a:cs typeface="Times New Roman" pitchFamily="18" charset="0"/>
              </a:rPr>
              <a:t>Какие товары включены в каталог цен</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Которые </a:t>
            </a:r>
            <a:r>
              <a:rPr lang="ru-RU" sz="1400" dirty="0">
                <a:solidFill>
                  <a:schemeClr val="tx1"/>
                </a:solidFill>
                <a:latin typeface="Times New Roman" pitchFamily="18" charset="0"/>
                <a:cs typeface="Times New Roman" pitchFamily="18" charset="0"/>
              </a:rPr>
              <a:t>планируется приобрести в текущем </a:t>
            </a:r>
            <a:r>
              <a:rPr lang="ru-RU" sz="1400" dirty="0" smtClean="0">
                <a:solidFill>
                  <a:schemeClr val="tx1"/>
                </a:solidFill>
                <a:latin typeface="Times New Roman" pitchFamily="18" charset="0"/>
                <a:cs typeface="Times New Roman" pitchFamily="18" charset="0"/>
              </a:rPr>
              <a:t>году</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Приобретенные </a:t>
            </a:r>
            <a:r>
              <a:rPr lang="ru-RU" sz="1400" dirty="0">
                <a:solidFill>
                  <a:schemeClr val="tx1"/>
                </a:solidFill>
                <a:latin typeface="Times New Roman" pitchFamily="18" charset="0"/>
                <a:cs typeface="Times New Roman" pitchFamily="18" charset="0"/>
              </a:rPr>
              <a:t>бенефициаром за последние 3 </a:t>
            </a:r>
            <a:r>
              <a:rPr lang="ru-RU" sz="1400" dirty="0" smtClean="0">
                <a:solidFill>
                  <a:schemeClr val="tx1"/>
                </a:solidFill>
                <a:latin typeface="Times New Roman" pitchFamily="18" charset="0"/>
                <a:cs typeface="Times New Roman" pitchFamily="18" charset="0"/>
              </a:rPr>
              <a:t>года</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приобретенные бенефициаром за последние 3 года, а также на те, которые планируется приобрести в текущем году </a:t>
            </a:r>
            <a:endParaRPr lang="ru-RU"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Закупаемые обычно бенефициаром для осуществления своей деятельности</a:t>
            </a:r>
            <a:endParaRPr lang="ro-RO" sz="1400" dirty="0" smtClean="0">
              <a:solidFill>
                <a:schemeClr val="tx1"/>
              </a:solidFill>
              <a:latin typeface="Times New Roman" pitchFamily="18" charset="0"/>
              <a:cs typeface="Times New Roman" pitchFamily="18" charset="0"/>
            </a:endParaRPr>
          </a:p>
          <a:p>
            <a:pPr lvl="0">
              <a:spcBef>
                <a:spcPts val="0"/>
              </a:spcBef>
              <a:spcAft>
                <a:spcPts val="0"/>
              </a:spcAft>
              <a:buClrTx/>
            </a:pPr>
            <a:r>
              <a:rPr lang="ro-RO" sz="1400" b="1" dirty="0" smtClean="0">
                <a:solidFill>
                  <a:schemeClr val="tx1"/>
                </a:solidFill>
                <a:latin typeface="Times New Roman" pitchFamily="18" charset="0"/>
                <a:cs typeface="Times New Roman" pitchFamily="18" charset="0"/>
              </a:rPr>
              <a:t>6. </a:t>
            </a:r>
            <a:r>
              <a:rPr lang="ru-RU" sz="1400" b="1" dirty="0" smtClean="0">
                <a:solidFill>
                  <a:schemeClr val="tx1"/>
                </a:solidFill>
                <a:latin typeface="Times New Roman" pitchFamily="18" charset="0"/>
                <a:cs typeface="Times New Roman" pitchFamily="18" charset="0"/>
              </a:rPr>
              <a:t>Какая процедура закупок является основной</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Открытые торги </a:t>
            </a:r>
            <a:endParaRPr lang="ru-RU"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Ограниченные </a:t>
            </a:r>
            <a:r>
              <a:rPr lang="ru-RU" sz="1400" dirty="0" smtClean="0">
                <a:solidFill>
                  <a:schemeClr val="tx1"/>
                </a:solidFill>
                <a:latin typeface="Times New Roman" pitchFamily="18" charset="0"/>
                <a:cs typeface="Times New Roman" pitchFamily="18" charset="0"/>
              </a:rPr>
              <a:t>торги</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Запрос ценовых оферт </a:t>
            </a:r>
            <a:endParaRPr lang="ru-RU"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Конкурентный диалог </a:t>
            </a:r>
            <a:endParaRPr lang="ru-RU" sz="1400" dirty="0" smtClean="0">
              <a:solidFill>
                <a:schemeClr val="tx1"/>
              </a:solidFill>
              <a:latin typeface="Times New Roman" pitchFamily="18" charset="0"/>
              <a:cs typeface="Times New Roman" pitchFamily="18" charset="0"/>
            </a:endParaRPr>
          </a:p>
          <a:p>
            <a:pPr lvl="0">
              <a:spcBef>
                <a:spcPts val="0"/>
              </a:spcBef>
              <a:spcAft>
                <a:spcPts val="0"/>
              </a:spcAft>
              <a:buClrTx/>
            </a:pPr>
            <a:r>
              <a:rPr lang="ro-RO" sz="1400" b="1" dirty="0" smtClean="0">
                <a:solidFill>
                  <a:schemeClr val="tx1"/>
                </a:solidFill>
                <a:latin typeface="Times New Roman" pitchFamily="18" charset="0"/>
                <a:cs typeface="Times New Roman" pitchFamily="18" charset="0"/>
              </a:rPr>
              <a:t>7. </a:t>
            </a:r>
            <a:r>
              <a:rPr lang="ru-RU" sz="1400" b="1" dirty="0" smtClean="0">
                <a:solidFill>
                  <a:schemeClr val="tx1"/>
                </a:solidFill>
                <a:latin typeface="Times New Roman" pitchFamily="18" charset="0"/>
                <a:cs typeface="Times New Roman" pitchFamily="18" charset="0"/>
              </a:rPr>
              <a:t>Какая процедура закупок осуществляется в </a:t>
            </a:r>
            <a:r>
              <a:rPr lang="ru-RU" sz="1400" b="1" dirty="0">
                <a:solidFill>
                  <a:schemeClr val="tx1"/>
                </a:solidFill>
                <a:latin typeface="Times New Roman" pitchFamily="18" charset="0"/>
                <a:cs typeface="Times New Roman" pitchFamily="18" charset="0"/>
              </a:rPr>
              <a:t>один этап </a:t>
            </a:r>
            <a:r>
              <a:rPr lang="ru-RU" sz="1400" b="1" dirty="0" smtClean="0">
                <a:solidFill>
                  <a:schemeClr val="tx1"/>
                </a:solidFill>
                <a:latin typeface="Times New Roman" pitchFamily="18" charset="0"/>
                <a:cs typeface="Times New Roman" pitchFamily="18" charset="0"/>
              </a:rPr>
              <a:t>и входе которой любой </a:t>
            </a:r>
            <a:r>
              <a:rPr lang="ru-RU" sz="1400" b="1" dirty="0">
                <a:solidFill>
                  <a:schemeClr val="tx1"/>
                </a:solidFill>
                <a:latin typeface="Times New Roman" pitchFamily="18" charset="0"/>
                <a:cs typeface="Times New Roman" pitchFamily="18" charset="0"/>
              </a:rPr>
              <a:t>заинтересованный экономический оператор может представить оферту</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Открытые торги </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Ограниченные торги</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Запрос ценовых оферт </a:t>
            </a:r>
          </a:p>
          <a:p>
            <a:pPr marL="285750" lvl="0" indent="-285750">
              <a:spcBef>
                <a:spcPts val="0"/>
              </a:spcBef>
              <a:spcAft>
                <a:spcPts val="0"/>
              </a:spcAft>
              <a:buClrTx/>
              <a:buFont typeface="Wingdings" pitchFamily="2" charset="2"/>
              <a:buChar char="q"/>
            </a:pPr>
            <a:r>
              <a:rPr lang="ru-RU" sz="1400" dirty="0">
                <a:solidFill>
                  <a:schemeClr val="tx1"/>
                </a:solidFill>
                <a:latin typeface="Times New Roman" pitchFamily="18" charset="0"/>
                <a:cs typeface="Times New Roman" pitchFamily="18" charset="0"/>
              </a:rPr>
              <a:t>Конкурентный диалог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201694"/>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Вопросник</a:t>
            </a: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96562" y="1713738"/>
            <a:ext cx="8677331" cy="4840887"/>
          </a:xfrm>
          <a:ln>
            <a:solidFill>
              <a:schemeClr val="bg1"/>
            </a:solidFill>
          </a:ln>
        </p:spPr>
        <p:txBody>
          <a:bodyPr/>
          <a:lstStyle/>
          <a:p>
            <a:pPr lvl="0">
              <a:spcBef>
                <a:spcPts val="0"/>
              </a:spcBef>
              <a:spcAft>
                <a:spcPts val="0"/>
              </a:spcAft>
            </a:pPr>
            <a:r>
              <a:rPr lang="ro-RO" sz="1400" b="1" dirty="0" smtClean="0">
                <a:solidFill>
                  <a:schemeClr val="tx1"/>
                </a:solidFill>
                <a:latin typeface="Times New Roman" pitchFamily="18" charset="0"/>
                <a:cs typeface="Times New Roman" pitchFamily="18" charset="0"/>
              </a:rPr>
              <a:t>8. </a:t>
            </a:r>
            <a:r>
              <a:rPr lang="ru-RU" sz="1400" b="1" dirty="0" smtClean="0">
                <a:solidFill>
                  <a:schemeClr val="tx1"/>
                </a:solidFill>
                <a:latin typeface="Times New Roman" pitchFamily="18" charset="0"/>
                <a:cs typeface="Times New Roman" pitchFamily="18" charset="0"/>
              </a:rPr>
              <a:t>При закупках каких товаров, работ и услуг применяются ограниченные торги</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Ко всем закупкам</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На усмотрение комиссии по закупкам</a:t>
            </a:r>
            <a:endParaRPr lang="ro-RO" sz="1400" dirty="0" smtClean="0">
              <a:solidFill>
                <a:srgbClr val="000F2E"/>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Которые носят специфический характер для осуществления деятельности</a:t>
            </a:r>
          </a:p>
          <a:p>
            <a:pPr marL="285750" lvl="0" indent="-285750">
              <a:spcBef>
                <a:spcPts val="0"/>
              </a:spcBef>
              <a:spcAft>
                <a:spcPts val="0"/>
              </a:spcAft>
              <a:buClrTx/>
              <a:buFont typeface="Wingdings" pitchFamily="2" charset="2"/>
              <a:buChar char="q"/>
            </a:pPr>
            <a:r>
              <a:rPr lang="ru-RU" sz="1400" dirty="0" smtClean="0">
                <a:solidFill>
                  <a:srgbClr val="000F2E"/>
                </a:solidFill>
                <a:latin typeface="Times New Roman" pitchFamily="18" charset="0"/>
                <a:cs typeface="Times New Roman" pitchFamily="18" charset="0"/>
              </a:rPr>
              <a:t>Только для закупок товаров, работ и услуг внесенных в план об ориентировочных закупках</a:t>
            </a:r>
          </a:p>
          <a:p>
            <a:pPr lvl="0">
              <a:spcBef>
                <a:spcPts val="0"/>
              </a:spcBef>
              <a:spcAft>
                <a:spcPts val="0"/>
              </a:spcAft>
              <a:buClrTx/>
            </a:pPr>
            <a:r>
              <a:rPr lang="ro-RO" sz="1400" b="1" dirty="0" smtClean="0">
                <a:solidFill>
                  <a:schemeClr val="tx1"/>
                </a:solidFill>
                <a:latin typeface="Times New Roman" pitchFamily="18" charset="0"/>
                <a:cs typeface="Times New Roman" pitchFamily="18" charset="0"/>
              </a:rPr>
              <a:t>9. </a:t>
            </a:r>
            <a:r>
              <a:rPr lang="ru-RU" sz="1400" b="1" dirty="0" smtClean="0">
                <a:solidFill>
                  <a:schemeClr val="tx1"/>
                </a:solidFill>
                <a:latin typeface="Times New Roman" pitchFamily="18" charset="0"/>
                <a:cs typeface="Times New Roman" pitchFamily="18" charset="0"/>
              </a:rPr>
              <a:t>Процедура закупки путем запроса ценовых оферт применяется для договоров</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С оценочной стоимостью ниже 1,0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закупок работ и услуг и ниже 1,5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закупки товаров</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С оценочной стоимостью ниже 1,0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закупок товаров и ниже 1,5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закупки  работ и услуг</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С оценочной стоимостью ниже 1,0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закупок товаров и работ и ниже 1,5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закупки услуг</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С оценочной стоимостью ниже 1,0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закупок товаров и услуг и ниже 1,5 </a:t>
            </a:r>
            <a:r>
              <a:rPr lang="ru-RU" sz="1400" dirty="0" err="1" smtClean="0">
                <a:solidFill>
                  <a:schemeClr val="tx1"/>
                </a:solidFill>
                <a:latin typeface="Times New Roman" pitchFamily="18" charset="0"/>
                <a:cs typeface="Times New Roman" pitchFamily="18" charset="0"/>
              </a:rPr>
              <a:t>млн.леев</a:t>
            </a:r>
            <a:r>
              <a:rPr lang="ru-RU" sz="1400" dirty="0" smtClean="0">
                <a:solidFill>
                  <a:schemeClr val="tx1"/>
                </a:solidFill>
                <a:latin typeface="Times New Roman" pitchFamily="18" charset="0"/>
                <a:cs typeface="Times New Roman" pitchFamily="18" charset="0"/>
              </a:rPr>
              <a:t>  для закупки работ</a:t>
            </a:r>
          </a:p>
          <a:p>
            <a:pPr lvl="0">
              <a:spcBef>
                <a:spcPts val="0"/>
              </a:spcBef>
              <a:spcAft>
                <a:spcPts val="0"/>
              </a:spcAft>
              <a:buClrTx/>
            </a:pPr>
            <a:r>
              <a:rPr lang="ro-RO" sz="1400" b="1" dirty="0" smtClean="0">
                <a:solidFill>
                  <a:schemeClr val="tx1"/>
                </a:solidFill>
                <a:latin typeface="Times New Roman" pitchFamily="18" charset="0"/>
                <a:cs typeface="Times New Roman" pitchFamily="18" charset="0"/>
              </a:rPr>
              <a:t>10. </a:t>
            </a:r>
            <a:r>
              <a:rPr lang="ru-RU" sz="1400" b="1" dirty="0" smtClean="0">
                <a:solidFill>
                  <a:schemeClr val="tx1"/>
                </a:solidFill>
                <a:latin typeface="Times New Roman" pitchFamily="18" charset="0"/>
                <a:cs typeface="Times New Roman" pitchFamily="18" charset="0"/>
              </a:rPr>
              <a:t>В ходе каких процедур объявление о закупках публикуется не менее чем за 10 рабочих дней до планируемого предельного срока получения оферт</a:t>
            </a:r>
            <a:r>
              <a:rPr lang="ro-RO" sz="1400" b="1" dirty="0" smtClean="0">
                <a:solidFill>
                  <a:schemeClr val="tx1"/>
                </a:solidFill>
                <a:latin typeface="Times New Roman" pitchFamily="18" charset="0"/>
                <a:cs typeface="Times New Roman" pitchFamily="18" charset="0"/>
              </a:rPr>
              <a:t>?</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Открытые торги</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Ограниченные торги</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Запрос ценовых оферт </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Конкурентный диалог </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Переговорные процедуры </a:t>
            </a: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Динамичная система закупок</a:t>
            </a:r>
          </a:p>
          <a:p>
            <a:pPr marL="285750" lvl="0" indent="-285750">
              <a:spcBef>
                <a:spcPts val="0"/>
              </a:spcBef>
              <a:spcAft>
                <a:spcPts val="0"/>
              </a:spcAft>
              <a:buClrTx/>
              <a:buFont typeface="Wingdings" pitchFamily="2" charset="2"/>
              <a:buChar char="q"/>
            </a:pPr>
            <a:r>
              <a:rPr lang="ru-RU" altLang="ru-RU" sz="1400" kern="1200" dirty="0">
                <a:solidFill>
                  <a:prstClr val="black"/>
                </a:solidFill>
                <a:latin typeface="Times New Roman" pitchFamily="18" charset="0"/>
                <a:cs typeface="Times New Roman" pitchFamily="18" charset="0"/>
              </a:rPr>
              <a:t>Электронные торги</a:t>
            </a:r>
            <a:endParaRPr lang="ru-RU" sz="1400" dirty="0" smtClean="0">
              <a:solidFill>
                <a:schemeClr val="tx1"/>
              </a:solidFill>
              <a:latin typeface="Times New Roman" pitchFamily="18" charset="0"/>
              <a:cs typeface="Times New Roman" pitchFamily="18" charset="0"/>
            </a:endParaRPr>
          </a:p>
          <a:p>
            <a:pPr marL="285750" lvl="0" indent="-285750">
              <a:spcBef>
                <a:spcPts val="0"/>
              </a:spcBef>
              <a:spcAft>
                <a:spcPts val="0"/>
              </a:spcAft>
              <a:buClrTx/>
              <a:buFont typeface="Wingdings" pitchFamily="2" charset="2"/>
              <a:buChar char="q"/>
            </a:pPr>
            <a:r>
              <a:rPr lang="ru-RU" sz="1400" dirty="0" smtClean="0">
                <a:solidFill>
                  <a:schemeClr val="tx1"/>
                </a:solidFill>
                <a:latin typeface="Times New Roman" pitchFamily="18" charset="0"/>
                <a:cs typeface="Times New Roman" pitchFamily="18" charset="0"/>
              </a:rPr>
              <a:t>Рамочное </a:t>
            </a:r>
            <a:r>
              <a:rPr lang="ru-RU" sz="1400" dirty="0">
                <a:solidFill>
                  <a:schemeClr val="tx1"/>
                </a:solidFill>
                <a:latin typeface="Times New Roman" pitchFamily="18" charset="0"/>
                <a:cs typeface="Times New Roman" pitchFamily="18" charset="0"/>
              </a:rPr>
              <a:t>соглашение </a:t>
            </a:r>
            <a:endParaRPr lang="ro-RO" sz="1400" dirty="0" smtClean="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257923"/>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de-DE"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Datumsplatzhalter 3"/>
          <p:cNvSpPr txBox="1">
            <a:spLocks/>
          </p:cNvSpPr>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de-DE"/>
            </a:defPPr>
            <a:lvl1pPr algn="l" rtl="0" eaLnBrk="0" fontAlgn="base" hangingPunct="0">
              <a:spcBef>
                <a:spcPct val="0"/>
              </a:spcBef>
              <a:spcAft>
                <a:spcPct val="0"/>
              </a:spcAft>
              <a:defRPr sz="1000" b="0" kern="1200">
                <a:solidFill>
                  <a:srgbClr val="6E6452"/>
                </a:solidFill>
                <a:latin typeface="Arial Narrow" pitchFamily="34"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fld id="{1A768533-9F5A-4A96-B8F6-9A95114E0856}" type="datetime1">
              <a:rPr lang="en-GB" smtClean="0">
                <a:cs typeface="Arial" charset="0"/>
              </a:rPr>
              <a:pPr/>
              <a:t>01/02/2018</a:t>
            </a:fld>
            <a:endParaRPr lang="de-DE">
              <a:cs typeface="Arial" charset="0"/>
            </a:endParaRPr>
          </a:p>
        </p:txBody>
      </p:sp>
      <p:sp>
        <p:nvSpPr>
          <p:cNvPr id="16"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u-RU" sz="2800" dirty="0" smtClean="0">
                <a:solidFill>
                  <a:srgbClr val="534B3E"/>
                </a:solidFill>
              </a:rPr>
              <a:t>Спасибо за внимание</a:t>
            </a:r>
            <a:endParaRPr lang="en-GB" sz="2800" dirty="0">
              <a:solidFill>
                <a:srgbClr val="534B3E"/>
              </a:solidFill>
            </a:endParaRPr>
          </a:p>
          <a:p>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12"/>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a:solidFill>
                  <a:srgbClr val="7030A0"/>
                </a:solidFill>
                <a:latin typeface="+mn-lt"/>
              </a:rPr>
              <a:t>www.amac.md</a:t>
            </a:r>
            <a:r>
              <a:rPr lang="ro-RO" sz="1400" b="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Комиссия </a:t>
            </a:r>
            <a:r>
              <a:rPr lang="ru-RU" altLang="ru-RU" sz="1800" b="1" kern="1200" dirty="0">
                <a:solidFill>
                  <a:srgbClr val="000000"/>
                </a:solidFill>
                <a:latin typeface="Times New Roman" pitchFamily="18" charset="0"/>
                <a:ea typeface="Calibri" pitchFamily="34" charset="0"/>
                <a:cs typeface="Times New Roman" pitchFamily="18" charset="0"/>
              </a:rPr>
              <a:t>по закупкам</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08919" y="1730829"/>
            <a:ext cx="8513805" cy="4728028"/>
          </a:xfrm>
        </p:spPr>
        <p:txBody>
          <a:bodyPr/>
          <a:lstStyle/>
          <a:p>
            <a:pPr>
              <a:spcBef>
                <a:spcPts val="0"/>
              </a:spcBef>
              <a:spcAft>
                <a:spcPts val="0"/>
              </a:spcAft>
            </a:pPr>
            <a:r>
              <a:rPr lang="ru-RU" sz="2300" dirty="0">
                <a:solidFill>
                  <a:schemeClr val="tx1"/>
                </a:solidFill>
                <a:latin typeface="Times New Roman" pitchFamily="18" charset="0"/>
                <a:cs typeface="Times New Roman" pitchFamily="18" charset="0"/>
              </a:rPr>
              <a:t>В составе Комиссии по закупкам должно быть не менее 3 членов.</a:t>
            </a:r>
            <a:r>
              <a:rPr lang="ro-RO" sz="2300" dirty="0" smtClean="0">
                <a:solidFill>
                  <a:schemeClr val="tx1"/>
                </a:solidFill>
                <a:latin typeface="Times New Roman" pitchFamily="18" charset="0"/>
                <a:cs typeface="Times New Roman" pitchFamily="18" charset="0"/>
              </a:rPr>
              <a:t> </a:t>
            </a:r>
          </a:p>
          <a:p>
            <a:pPr>
              <a:spcBef>
                <a:spcPts val="0"/>
              </a:spcBef>
              <a:spcAft>
                <a:spcPts val="0"/>
              </a:spcAft>
            </a:pPr>
            <a:r>
              <a:rPr lang="ru-RU" sz="2300" dirty="0">
                <a:solidFill>
                  <a:schemeClr val="tx1"/>
                </a:solidFill>
                <a:latin typeface="Times New Roman" pitchFamily="18" charset="0"/>
                <a:cs typeface="Times New Roman" pitchFamily="18" charset="0"/>
              </a:rPr>
              <a:t>Во избежание ситуаций, способных отрицательно повлиять на порядок работы Комиссии по закупкам, приказом руководителя устанавливается состав членов-заместителей, которые в случае необходимости станут полноправными членами Комиссии по закупкам</a:t>
            </a:r>
            <a:r>
              <a:rPr lang="ro-RO" sz="2300" dirty="0" smtClean="0">
                <a:solidFill>
                  <a:schemeClr val="tx1"/>
                </a:solidFill>
                <a:latin typeface="Times New Roman" pitchFamily="18" charset="0"/>
                <a:cs typeface="Times New Roman" pitchFamily="18" charset="0"/>
              </a:rPr>
              <a:t>. </a:t>
            </a:r>
            <a:r>
              <a:rPr lang="ru-RU" sz="2300" dirty="0">
                <a:solidFill>
                  <a:schemeClr val="tx1"/>
                </a:solidFill>
                <a:latin typeface="Times New Roman" pitchFamily="18" charset="0"/>
                <a:cs typeface="Times New Roman" pitchFamily="18" charset="0"/>
              </a:rPr>
              <a:t>Заседания Комиссии по закупкам считаются состоявшимися, если на них присутствует более 50% количества членов Комиссии по закупкам. В случае Комиссии по закупкам, состоящей всего из 3 членов, ее заседания считаются состоявшимися, если на них присутствуют все члены Комиссии по закупкам. Комиссия по закупкам утверждает свои Решения большинством голосов присутствующих на заседании членов.</a:t>
            </a:r>
            <a:endParaRPr lang="vi-VN" sz="2300" dirty="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98981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Комиссия по </a:t>
            </a:r>
            <a:r>
              <a:rPr lang="ru-RU" altLang="ru-RU" sz="1800" b="1" kern="1200" dirty="0" smtClean="0">
                <a:solidFill>
                  <a:srgbClr val="000000"/>
                </a:solidFill>
                <a:latin typeface="Times New Roman" pitchFamily="18" charset="0"/>
                <a:ea typeface="Calibri" pitchFamily="34" charset="0"/>
                <a:cs typeface="Times New Roman" pitchFamily="18" charset="0"/>
              </a:rPr>
              <a:t>закупкам</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08919" y="1730829"/>
            <a:ext cx="8513805" cy="4728028"/>
          </a:xfrm>
        </p:spPr>
        <p:txBody>
          <a:bodyPr/>
          <a:lstStyle/>
          <a:p>
            <a:r>
              <a:rPr lang="ru-RU" sz="2300" dirty="0">
                <a:solidFill>
                  <a:schemeClr val="tx1"/>
                </a:solidFill>
                <a:latin typeface="Times New Roman" pitchFamily="18" charset="0"/>
                <a:cs typeface="Times New Roman" pitchFamily="18" charset="0"/>
              </a:rPr>
              <a:t>Комиссия по закупкам выполняет следующие функции</a:t>
            </a:r>
            <a:r>
              <a:rPr lang="vi-VN" sz="2300" dirty="0" smtClean="0">
                <a:solidFill>
                  <a:schemeClr val="tx1"/>
                </a:solidFill>
                <a:latin typeface="Times New Roman" pitchFamily="18" charset="0"/>
                <a:cs typeface="Times New Roman" pitchFamily="18" charset="0"/>
              </a:rPr>
              <a:t>:</a:t>
            </a:r>
            <a:endParaRPr lang="vi-VN" sz="2300" dirty="0">
              <a:solidFill>
                <a:schemeClr val="tx1"/>
              </a:solidFill>
              <a:latin typeface="Times New Roman" pitchFamily="18" charset="0"/>
              <a:cs typeface="Times New Roman" pitchFamily="18" charset="0"/>
            </a:endParaRPr>
          </a:p>
          <a:p>
            <a:r>
              <a:rPr lang="vi-VN" sz="2300" dirty="0">
                <a:solidFill>
                  <a:schemeClr val="tx1"/>
                </a:solidFill>
                <a:latin typeface="Times New Roman" pitchFamily="18" charset="0"/>
                <a:cs typeface="Times New Roman" pitchFamily="18" charset="0"/>
              </a:rPr>
              <a:t>a) </a:t>
            </a:r>
            <a:r>
              <a:rPr lang="ru-RU" sz="2300" dirty="0">
                <a:solidFill>
                  <a:schemeClr val="tx1"/>
                </a:solidFill>
                <a:latin typeface="Times New Roman" pitchFamily="18" charset="0"/>
                <a:cs typeface="Times New Roman" pitchFamily="18" charset="0"/>
              </a:rPr>
              <a:t>определяет и устанавливает процедуру закупки, которая будет применяться к каждому договору закупки в отдельности, на основе утвержденного годового плана закупок, устанавливает приоритеты и оценочные стоимости договоров закупки</a:t>
            </a:r>
            <a:r>
              <a:rPr lang="vi-VN" sz="2300" dirty="0" smtClean="0">
                <a:solidFill>
                  <a:schemeClr val="tx1"/>
                </a:solidFill>
                <a:latin typeface="Times New Roman" pitchFamily="18" charset="0"/>
                <a:cs typeface="Times New Roman" pitchFamily="18" charset="0"/>
              </a:rPr>
              <a:t>;</a:t>
            </a:r>
            <a:endParaRPr lang="vi-VN" sz="2300" dirty="0">
              <a:solidFill>
                <a:schemeClr val="tx1"/>
              </a:solidFill>
              <a:latin typeface="Times New Roman" pitchFamily="18" charset="0"/>
              <a:cs typeface="Times New Roman" pitchFamily="18" charset="0"/>
            </a:endParaRPr>
          </a:p>
          <a:p>
            <a:r>
              <a:rPr lang="vi-VN" sz="2300" dirty="0">
                <a:solidFill>
                  <a:schemeClr val="tx1"/>
                </a:solidFill>
                <a:latin typeface="Times New Roman" pitchFamily="18" charset="0"/>
                <a:cs typeface="Times New Roman" pitchFamily="18" charset="0"/>
              </a:rPr>
              <a:t>b) </a:t>
            </a:r>
            <a:r>
              <a:rPr lang="ru-RU" sz="2300" dirty="0">
                <a:solidFill>
                  <a:schemeClr val="tx1"/>
                </a:solidFill>
                <a:latin typeface="Times New Roman" pitchFamily="18" charset="0"/>
                <a:cs typeface="Times New Roman" pitchFamily="18" charset="0"/>
              </a:rPr>
              <a:t>инициирует и проводит соответствующую процедуру закупки</a:t>
            </a:r>
            <a:r>
              <a:rPr lang="vi-VN" sz="2300" dirty="0" smtClean="0">
                <a:solidFill>
                  <a:schemeClr val="tx1"/>
                </a:solidFill>
                <a:latin typeface="Times New Roman" pitchFamily="18" charset="0"/>
                <a:cs typeface="Times New Roman" pitchFamily="18" charset="0"/>
              </a:rPr>
              <a:t>;</a:t>
            </a:r>
            <a:endParaRPr lang="vi-VN" sz="2300" dirty="0">
              <a:solidFill>
                <a:schemeClr val="tx1"/>
              </a:solidFill>
              <a:latin typeface="Times New Roman" pitchFamily="18" charset="0"/>
              <a:cs typeface="Times New Roman" pitchFamily="18" charset="0"/>
            </a:endParaRPr>
          </a:p>
          <a:p>
            <a:r>
              <a:rPr lang="vi-VN" sz="2300" dirty="0">
                <a:solidFill>
                  <a:schemeClr val="tx1"/>
                </a:solidFill>
                <a:latin typeface="Times New Roman" pitchFamily="18" charset="0"/>
                <a:cs typeface="Times New Roman" pitchFamily="18" charset="0"/>
              </a:rPr>
              <a:t>c) </a:t>
            </a:r>
            <a:r>
              <a:rPr lang="ru-RU" sz="2300" dirty="0" smtClean="0">
                <a:solidFill>
                  <a:schemeClr val="tx1"/>
                </a:solidFill>
                <a:latin typeface="Times New Roman" pitchFamily="18" charset="0"/>
                <a:cs typeface="Times New Roman" pitchFamily="18" charset="0"/>
              </a:rPr>
              <a:t>готовит </a:t>
            </a:r>
            <a:r>
              <a:rPr lang="ru-RU" sz="2300" dirty="0">
                <a:solidFill>
                  <a:schemeClr val="tx1"/>
                </a:solidFill>
                <a:latin typeface="Times New Roman" pitchFamily="18" charset="0"/>
                <a:cs typeface="Times New Roman" pitchFamily="18" charset="0"/>
              </a:rPr>
              <a:t>документацию по присуждению и другие применяемые документы в ходе процедур закупки</a:t>
            </a:r>
            <a:r>
              <a:rPr lang="vi-VN" sz="2300" dirty="0" smtClean="0">
                <a:solidFill>
                  <a:schemeClr val="tx1"/>
                </a:solidFill>
                <a:latin typeface="Times New Roman" pitchFamily="18" charset="0"/>
                <a:cs typeface="Times New Roman" pitchFamily="18" charset="0"/>
              </a:rPr>
              <a:t>; </a:t>
            </a:r>
            <a:endParaRPr lang="vi-VN" sz="2300" dirty="0">
              <a:solidFill>
                <a:schemeClr val="tx1"/>
              </a:solidFill>
              <a:latin typeface="Times New Roman" pitchFamily="18" charset="0"/>
              <a:cs typeface="Times New Roman" pitchFamily="18" charset="0"/>
            </a:endParaRPr>
          </a:p>
          <a:p>
            <a:r>
              <a:rPr lang="vi-VN" sz="2300" dirty="0">
                <a:solidFill>
                  <a:schemeClr val="tx1"/>
                </a:solidFill>
                <a:latin typeface="Times New Roman" pitchFamily="18" charset="0"/>
                <a:cs typeface="Times New Roman" pitchFamily="18" charset="0"/>
              </a:rPr>
              <a:t>d) </a:t>
            </a:r>
            <a:r>
              <a:rPr lang="ru-RU" sz="2300" dirty="0">
                <a:solidFill>
                  <a:schemeClr val="tx1"/>
                </a:solidFill>
                <a:latin typeface="Times New Roman" pitchFamily="18" charset="0"/>
                <a:cs typeface="Times New Roman" pitchFamily="18" charset="0"/>
              </a:rPr>
              <a:t>составляет и выдвигает для опубликования на электронной странице бенефициара объявления и/или приглашения к участию в процедурах закупки и, при необходимости, систему квалификации бенефициара</a:t>
            </a:r>
            <a:r>
              <a:rPr lang="vi-VN" sz="2300" dirty="0" smtClean="0">
                <a:solidFill>
                  <a:schemeClr val="tx1"/>
                </a:solidFill>
                <a:latin typeface="Times New Roman" pitchFamily="18" charset="0"/>
                <a:cs typeface="Times New Roman" pitchFamily="18" charset="0"/>
              </a:rPr>
              <a:t>;</a:t>
            </a:r>
            <a:endParaRPr lang="vi-VN" sz="2300" dirty="0">
              <a:solidFill>
                <a:schemeClr val="tx1"/>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552299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Комиссия по </a:t>
            </a:r>
            <a:r>
              <a:rPr lang="ru-RU" altLang="ru-RU" sz="1800" b="1" kern="1200" dirty="0" smtClean="0">
                <a:solidFill>
                  <a:srgbClr val="000000"/>
                </a:solidFill>
                <a:latin typeface="Times New Roman" pitchFamily="18" charset="0"/>
                <a:ea typeface="Calibri" pitchFamily="34" charset="0"/>
                <a:cs typeface="Times New Roman" pitchFamily="18" charset="0"/>
              </a:rPr>
              <a:t>закупкам</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23569" y="1730829"/>
            <a:ext cx="8884508" cy="4728028"/>
          </a:xfrm>
        </p:spPr>
        <p:txBody>
          <a:bodyPr/>
          <a:lstStyle/>
          <a:p>
            <a:pPr>
              <a:spcBef>
                <a:spcPts val="0"/>
              </a:spcBef>
              <a:spcAft>
                <a:spcPts val="0"/>
              </a:spcAft>
            </a:pPr>
            <a:r>
              <a:rPr lang="ru-RU" sz="2200" dirty="0" smtClean="0">
                <a:solidFill>
                  <a:schemeClr val="tx1"/>
                </a:solidFill>
                <a:latin typeface="Times New Roman" pitchFamily="18" charset="0"/>
                <a:cs typeface="Times New Roman" pitchFamily="18" charset="0"/>
              </a:rPr>
              <a:t>e</a:t>
            </a:r>
            <a:r>
              <a:rPr lang="ru-RU" sz="2200" dirty="0">
                <a:solidFill>
                  <a:schemeClr val="tx1"/>
                </a:solidFill>
                <a:latin typeface="Times New Roman" pitchFamily="18" charset="0"/>
                <a:cs typeface="Times New Roman" pitchFamily="18" charset="0"/>
              </a:rPr>
              <a:t>) открывает и квалифицирует оферты, присуждает договоры закупки, которые должны быть заключены бенефициаром с экономическими операторами</a:t>
            </a:r>
            <a:r>
              <a:rPr lang="ru-RU" sz="2200" dirty="0" smtClean="0">
                <a:solidFill>
                  <a:schemeClr val="tx1"/>
                </a:solidFill>
                <a:latin typeface="Times New Roman" pitchFamily="18" charset="0"/>
                <a:cs typeface="Times New Roman" pitchFamily="18" charset="0"/>
              </a:rPr>
              <a:t>;</a:t>
            </a:r>
            <a:endParaRPr lang="vi-VN" sz="2200" dirty="0">
              <a:solidFill>
                <a:schemeClr val="tx1"/>
              </a:solidFill>
              <a:latin typeface="Times New Roman" pitchFamily="18" charset="0"/>
              <a:cs typeface="Times New Roman" pitchFamily="18" charset="0"/>
            </a:endParaRPr>
          </a:p>
          <a:p>
            <a:pPr>
              <a:spcBef>
                <a:spcPts val="0"/>
              </a:spcBef>
              <a:spcAft>
                <a:spcPts val="0"/>
              </a:spcAft>
            </a:pPr>
            <a:r>
              <a:rPr lang="ru-RU" sz="2200" dirty="0">
                <a:solidFill>
                  <a:schemeClr val="tx1"/>
                </a:solidFill>
                <a:latin typeface="Times New Roman" pitchFamily="18" charset="0"/>
                <a:cs typeface="Times New Roman" pitchFamily="18" charset="0"/>
              </a:rPr>
              <a:t>f) готовит необходимые материалы для заключения договоров закупки с экономическими операторами – победителями, в строгом соответствии с требованиями, предусмотренными документацией по присуждению; </a:t>
            </a:r>
            <a:r>
              <a:rPr lang="vi-VN" sz="2200" dirty="0" smtClean="0">
                <a:solidFill>
                  <a:schemeClr val="tx1"/>
                </a:solidFill>
                <a:latin typeface="Times New Roman" pitchFamily="18" charset="0"/>
                <a:cs typeface="Times New Roman" pitchFamily="18" charset="0"/>
              </a:rPr>
              <a:t>c</a:t>
            </a:r>
            <a:r>
              <a:rPr lang="vi-VN" sz="2200" dirty="0">
                <a:solidFill>
                  <a:schemeClr val="tx1"/>
                </a:solidFill>
                <a:latin typeface="Times New Roman" pitchFamily="18" charset="0"/>
                <a:cs typeface="Times New Roman" pitchFamily="18" charset="0"/>
              </a:rPr>
              <a:t>) </a:t>
            </a:r>
            <a:r>
              <a:rPr lang="ru-RU" sz="2200" dirty="0" smtClean="0">
                <a:solidFill>
                  <a:schemeClr val="tx1"/>
                </a:solidFill>
                <a:latin typeface="Times New Roman" pitchFamily="18" charset="0"/>
                <a:cs typeface="Times New Roman" pitchFamily="18" charset="0"/>
              </a:rPr>
              <a:t>готовит </a:t>
            </a:r>
            <a:r>
              <a:rPr lang="ru-RU" sz="2200" dirty="0">
                <a:solidFill>
                  <a:schemeClr val="tx1"/>
                </a:solidFill>
                <a:latin typeface="Times New Roman" pitchFamily="18" charset="0"/>
                <a:cs typeface="Times New Roman" pitchFamily="18" charset="0"/>
              </a:rPr>
              <a:t>документацию по присуждению и другие применяемые документы в ходе процедур закупки</a:t>
            </a:r>
            <a:r>
              <a:rPr lang="vi-VN" sz="2200" dirty="0" smtClean="0">
                <a:solidFill>
                  <a:schemeClr val="tx1"/>
                </a:solidFill>
                <a:latin typeface="Times New Roman" pitchFamily="18" charset="0"/>
                <a:cs typeface="Times New Roman" pitchFamily="18" charset="0"/>
              </a:rPr>
              <a:t>; </a:t>
            </a:r>
            <a:endParaRPr lang="vi-VN" sz="2200" dirty="0">
              <a:solidFill>
                <a:schemeClr val="tx1"/>
              </a:solidFill>
              <a:latin typeface="Times New Roman" pitchFamily="18" charset="0"/>
              <a:cs typeface="Times New Roman" pitchFamily="18" charset="0"/>
            </a:endParaRPr>
          </a:p>
          <a:p>
            <a:pPr>
              <a:spcBef>
                <a:spcPts val="0"/>
              </a:spcBef>
              <a:spcAft>
                <a:spcPts val="0"/>
              </a:spcAft>
            </a:pPr>
            <a:r>
              <a:rPr lang="ru-RU" sz="2200" dirty="0">
                <a:solidFill>
                  <a:schemeClr val="tx1"/>
                </a:solidFill>
                <a:latin typeface="Times New Roman" pitchFamily="18" charset="0"/>
                <a:cs typeface="Times New Roman" pitchFamily="18" charset="0"/>
              </a:rPr>
              <a:t>g) ведет конкурентный диалог с отобранными экономическими операторами;</a:t>
            </a:r>
          </a:p>
          <a:p>
            <a:pPr>
              <a:spcBef>
                <a:spcPts val="0"/>
              </a:spcBef>
              <a:spcAft>
                <a:spcPts val="0"/>
              </a:spcAft>
            </a:pPr>
            <a:r>
              <a:rPr lang="ru-RU" sz="2200" dirty="0">
                <a:solidFill>
                  <a:schemeClr val="tx1"/>
                </a:solidFill>
                <a:latin typeface="Times New Roman" pitchFamily="18" charset="0"/>
                <a:cs typeface="Times New Roman" pitchFamily="18" charset="0"/>
              </a:rPr>
              <a:t>h) составляет запретный список</a:t>
            </a:r>
            <a:r>
              <a:rPr lang="ru-RU" sz="2200" dirty="0" smtClean="0">
                <a:solidFill>
                  <a:schemeClr val="tx1"/>
                </a:solidFill>
                <a:latin typeface="Times New Roman" pitchFamily="18" charset="0"/>
                <a:cs typeface="Times New Roman" pitchFamily="18" charset="0"/>
              </a:rPr>
              <a:t>;</a:t>
            </a:r>
          </a:p>
          <a:p>
            <a:pPr>
              <a:spcBef>
                <a:spcPts val="0"/>
              </a:spcBef>
              <a:spcAft>
                <a:spcPts val="0"/>
              </a:spcAft>
            </a:pPr>
            <a:r>
              <a:rPr lang="ru-RU" sz="2200" dirty="0">
                <a:solidFill>
                  <a:schemeClr val="tx1"/>
                </a:solidFill>
                <a:latin typeface="Times New Roman" pitchFamily="18" charset="0"/>
                <a:cs typeface="Times New Roman" pitchFamily="18" charset="0"/>
              </a:rPr>
              <a:t>i) обеспечивает хранение и учет всех документов, составленных и примененных в ходе процедур закупки, в течение не менее 5 лет после выполнения условий договоров.</a:t>
            </a:r>
          </a:p>
          <a:p>
            <a:pPr>
              <a:spcBef>
                <a:spcPts val="0"/>
              </a:spcBef>
              <a:spcAft>
                <a:spcPts val="0"/>
              </a:spcAft>
            </a:pPr>
            <a:endParaRPr lang="ru-RU" sz="2300" dirty="0">
              <a:solidFill>
                <a:schemeClr val="tx1"/>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18372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it-IT" altLang="ru-RU" sz="1800" b="1" kern="1200" dirty="0" smtClean="0">
                <a:solidFill>
                  <a:srgbClr val="000000"/>
                </a:solidFill>
                <a:latin typeface="Times New Roman" pitchFamily="18" charset="0"/>
                <a:ea typeface="Calibri" pitchFamily="34" charset="0"/>
                <a:cs typeface="Times New Roman" pitchFamily="18" charset="0"/>
              </a:rPr>
              <a:t>I</a:t>
            </a:r>
            <a:r>
              <a:rPr lang="ro-RO" altLang="ru-RU" sz="1800" b="1" kern="1200" dirty="0" smtClean="0">
                <a:solidFill>
                  <a:srgbClr val="000000"/>
                </a:solidFill>
                <a:latin typeface="Times New Roman" pitchFamily="18" charset="0"/>
                <a:ea typeface="Calibri" pitchFamily="34" charset="0"/>
                <a:cs typeface="Times New Roman" pitchFamily="18" charset="0"/>
              </a:rPr>
              <a:t>I</a:t>
            </a:r>
            <a:r>
              <a:rPr lang="it-IT" altLang="ru-RU" sz="1800" b="1" kern="1200" dirty="0" smtClean="0">
                <a:solidFill>
                  <a:srgbClr val="000000"/>
                </a:solidFill>
                <a:latin typeface="Times New Roman" pitchFamily="18" charset="0"/>
                <a:ea typeface="Calibri" pitchFamily="34" charset="0"/>
                <a:cs typeface="Times New Roman" pitchFamily="18" charset="0"/>
              </a:rPr>
              <a:t>I</a:t>
            </a:r>
            <a:r>
              <a:rPr lang="it-IT" altLang="ru-RU" sz="1800" b="1" kern="1200" dirty="0">
                <a:solidFill>
                  <a:srgbClr val="000000"/>
                </a:solidFill>
                <a:latin typeface="Times New Roman" pitchFamily="18" charset="0"/>
                <a:ea typeface="Calibri" pitchFamily="34" charset="0"/>
                <a:cs typeface="Times New Roman" pitchFamily="18" charset="0"/>
              </a:rPr>
              <a:t>. </a:t>
            </a:r>
            <a:r>
              <a:rPr lang="ru-RU" altLang="ru-RU" sz="1800" b="1" kern="1200" dirty="0">
                <a:solidFill>
                  <a:srgbClr val="000000"/>
                </a:solidFill>
                <a:latin typeface="Times New Roman" pitchFamily="18" charset="0"/>
                <a:ea typeface="Calibri" pitchFamily="34" charset="0"/>
                <a:cs typeface="Times New Roman" pitchFamily="18" charset="0"/>
              </a:rPr>
              <a:t>Экономический оператор</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72995" y="1730829"/>
            <a:ext cx="8822724" cy="4533171"/>
          </a:xfrm>
        </p:spPr>
        <p:txBody>
          <a:bodyPr/>
          <a:lstStyle/>
          <a:p>
            <a:pPr marL="342900" lvl="0" indent="-342900" eaLnBrk="0" hangingPunct="0">
              <a:spcBef>
                <a:spcPct val="20000"/>
              </a:spcBef>
              <a:spcAft>
                <a:spcPct val="0"/>
              </a:spcAft>
              <a:buClrTx/>
              <a:buFont typeface="Arial" pitchFamily="34" charset="0"/>
              <a:buChar char="•"/>
              <a:tabLst/>
            </a:pPr>
            <a:r>
              <a:rPr lang="ru-RU" altLang="ru-RU" sz="2300" kern="1200" dirty="0" smtClean="0">
                <a:solidFill>
                  <a:prstClr val="black"/>
                </a:solidFill>
                <a:latin typeface="Times New Roman" pitchFamily="18" charset="0"/>
                <a:cs typeface="Times New Roman" pitchFamily="18" charset="0"/>
              </a:rPr>
              <a:t>Каждый </a:t>
            </a:r>
            <a:r>
              <a:rPr lang="ru-RU" altLang="ru-RU" sz="2300" kern="1200" dirty="0">
                <a:solidFill>
                  <a:prstClr val="black"/>
                </a:solidFill>
                <a:latin typeface="Times New Roman" pitchFamily="18" charset="0"/>
                <a:cs typeface="Times New Roman" pitchFamily="18" charset="0"/>
              </a:rPr>
              <a:t>экономический оператор со статусом предпринимателя, резидента или нерезидента, физическое лицо или юридическое лицо, пользуется одинаковым правом участия в процессе </a:t>
            </a:r>
            <a:r>
              <a:rPr lang="ru-RU" altLang="ru-RU" sz="2300" kern="1200" dirty="0" smtClean="0">
                <a:solidFill>
                  <a:prstClr val="black"/>
                </a:solidFill>
                <a:latin typeface="Times New Roman" pitchFamily="18" charset="0"/>
                <a:cs typeface="Times New Roman" pitchFamily="18" charset="0"/>
              </a:rPr>
              <a:t>закупок. </a:t>
            </a:r>
            <a:r>
              <a:rPr lang="ru-RU" altLang="ru-RU" sz="2300" kern="1200" dirty="0">
                <a:solidFill>
                  <a:prstClr val="black"/>
                </a:solidFill>
                <a:latin typeface="Times New Roman" pitchFamily="18" charset="0"/>
                <a:cs typeface="Times New Roman" pitchFamily="18" charset="0"/>
              </a:rPr>
              <a:t>Экономические операторы – нерезиденты пользуются такими же правами и должны выполнять обязанности, аналогичные тем, которые установлены для экономических операторов – резидентов.</a:t>
            </a:r>
            <a:r>
              <a:rPr lang="ro-RO" altLang="ru-RU" sz="2300" kern="1200" dirty="0" smtClean="0">
                <a:solidFill>
                  <a:prstClr val="black"/>
                </a:solidFill>
                <a:latin typeface="Times New Roman" pitchFamily="18" charset="0"/>
                <a:cs typeface="Times New Roman" pitchFamily="18" charset="0"/>
              </a:rPr>
              <a:t>.</a:t>
            </a:r>
          </a:p>
          <a:p>
            <a:pPr marL="342900" lvl="0" indent="-342900" algn="just" eaLnBrk="0" hangingPunct="0">
              <a:lnSpc>
                <a:spcPct val="107000"/>
              </a:lnSpc>
              <a:spcBef>
                <a:spcPct val="20000"/>
              </a:spcBef>
              <a:spcAft>
                <a:spcPct val="0"/>
              </a:spcAft>
              <a:buClrTx/>
              <a:buFont typeface="Arial" pitchFamily="34" charset="0"/>
              <a:buChar char="•"/>
              <a:tabLst/>
            </a:pPr>
            <a:r>
              <a:rPr lang="ru-RU" altLang="ru-RU" sz="2300" kern="1200" dirty="0">
                <a:solidFill>
                  <a:prstClr val="black"/>
                </a:solidFill>
                <a:latin typeface="Times New Roman" pitchFamily="18" charset="0"/>
                <a:cs typeface="Times New Roman" pitchFamily="18" charset="0"/>
              </a:rPr>
              <a:t>Условия участия и квалификации, требования к техническими, финансовым, коммерческим и человеческим возможностям, а также критерии проверки квалификаций по каждой процедуре закупки, инициированной бенефициаром, будут едиными для всех экономических операторов без дискриминации.</a:t>
            </a: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85933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Экономический оператор</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4" y="1730829"/>
            <a:ext cx="8785654" cy="4533171"/>
          </a:xfrm>
        </p:spPr>
        <p:txBody>
          <a:bodyPr/>
          <a:lstStyle/>
          <a:p>
            <a:pPr algn="just" eaLnBrk="0" hangingPunct="0">
              <a:spcBef>
                <a:spcPts val="0"/>
              </a:spcBef>
              <a:spcAft>
                <a:spcPct val="0"/>
              </a:spcAft>
              <a:buClrTx/>
              <a:tabLst/>
            </a:pPr>
            <a:r>
              <a:rPr lang="ru-RU" altLang="ru-RU" sz="2200" kern="1200" dirty="0" smtClean="0">
                <a:solidFill>
                  <a:prstClr val="black"/>
                </a:solidFill>
                <a:latin typeface="Times New Roman" pitchFamily="18" charset="0"/>
                <a:cs typeface="Times New Roman" pitchFamily="18" charset="0"/>
              </a:rPr>
              <a:t>	Для </a:t>
            </a:r>
            <a:r>
              <a:rPr lang="ru-RU" altLang="ru-RU" sz="2200" kern="1200" dirty="0">
                <a:solidFill>
                  <a:prstClr val="black"/>
                </a:solidFill>
                <a:latin typeface="Times New Roman" pitchFamily="18" charset="0"/>
                <a:cs typeface="Times New Roman" pitchFamily="18" charset="0"/>
              </a:rPr>
              <a:t>установления квалификации в ходе процедуры закупки экономический оператор представляет в каждом конкретном случае документы и информацию, установленные бенефициарием в документации по торгам, в том числе</a:t>
            </a:r>
            <a:r>
              <a:rPr lang="ru-RU" altLang="ru-RU" sz="2200" kern="1200" dirty="0" smtClean="0">
                <a:solidFill>
                  <a:prstClr val="black"/>
                </a:solidFill>
                <a:latin typeface="Times New Roman" pitchFamily="18" charset="0"/>
                <a:cs typeface="Times New Roman" pitchFamily="18" charset="0"/>
              </a:rPr>
              <a:t>:</a:t>
            </a:r>
          </a:p>
          <a:p>
            <a:pPr algn="just" eaLnBrk="0" hangingPunct="0">
              <a:spcBef>
                <a:spcPts val="0"/>
              </a:spcBef>
              <a:spcAft>
                <a:spcPct val="0"/>
              </a:spcAft>
              <a:buClrTx/>
              <a:tabLst/>
            </a:pPr>
            <a:r>
              <a:rPr lang="ru-RU" altLang="ru-RU" sz="2200" kern="1200" dirty="0">
                <a:solidFill>
                  <a:prstClr val="black"/>
                </a:solidFill>
                <a:latin typeface="Times New Roman" pitchFamily="18" charset="0"/>
                <a:cs typeface="Times New Roman" pitchFamily="18" charset="0"/>
              </a:rPr>
              <a:t>a) копии лицензий и авторизаций, необходимых для осуществления деятельности;</a:t>
            </a:r>
          </a:p>
          <a:p>
            <a:pPr algn="just" eaLnBrk="0" hangingPunct="0">
              <a:spcBef>
                <a:spcPts val="0"/>
              </a:spcBef>
              <a:spcAft>
                <a:spcPct val="0"/>
              </a:spcAft>
              <a:buClrTx/>
              <a:tabLst/>
            </a:pPr>
            <a:r>
              <a:rPr lang="ru-RU" altLang="ru-RU" sz="2200" kern="1200" dirty="0">
                <a:solidFill>
                  <a:prstClr val="black"/>
                </a:solidFill>
                <a:latin typeface="Times New Roman" pitchFamily="18" charset="0"/>
                <a:cs typeface="Times New Roman" pitchFamily="18" charset="0"/>
              </a:rPr>
              <a:t>b) копии документов, подтверждающих опыт в данной сфере, техническое оснащение, обеспечение квалифицированным персоналом;</a:t>
            </a:r>
          </a:p>
          <a:p>
            <a:pPr algn="just" eaLnBrk="0" hangingPunct="0">
              <a:spcBef>
                <a:spcPts val="0"/>
              </a:spcBef>
              <a:spcAft>
                <a:spcPct val="0"/>
              </a:spcAft>
              <a:buClrTx/>
              <a:tabLst/>
            </a:pPr>
            <a:r>
              <a:rPr lang="ru-RU" altLang="ru-RU" sz="2200" kern="1200" dirty="0">
                <a:solidFill>
                  <a:prstClr val="black"/>
                </a:solidFill>
                <a:latin typeface="Times New Roman" pitchFamily="18" charset="0"/>
                <a:cs typeface="Times New Roman" pitchFamily="18" charset="0"/>
              </a:rPr>
              <a:t>c) копии документов и справок, выданных компетентными органами, подтверждающих состав учредителей, финансовую способность, подтверждение </a:t>
            </a:r>
            <a:r>
              <a:rPr lang="ru-RU" altLang="ru-RU" sz="2200" kern="1200" dirty="0" err="1">
                <a:solidFill>
                  <a:prstClr val="black"/>
                </a:solidFill>
                <a:latin typeface="Times New Roman" pitchFamily="18" charset="0"/>
                <a:cs typeface="Times New Roman" pitchFamily="18" charset="0"/>
              </a:rPr>
              <a:t>ненахождения</a:t>
            </a:r>
            <a:r>
              <a:rPr lang="ru-RU" altLang="ru-RU" sz="2200" kern="1200" dirty="0">
                <a:solidFill>
                  <a:prstClr val="black"/>
                </a:solidFill>
                <a:latin typeface="Times New Roman" pitchFamily="18" charset="0"/>
                <a:cs typeface="Times New Roman" pitchFamily="18" charset="0"/>
              </a:rPr>
              <a:t> экономического оператора в процессе ликвидации, несостоятельности и того, что его имущество не арестовано и его деятельность не приостановлена;</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6066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Экономический оператор</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4" y="1730829"/>
            <a:ext cx="8785654" cy="4533171"/>
          </a:xfrm>
        </p:spPr>
        <p:txBody>
          <a:bodyPr/>
          <a:lstStyle/>
          <a:p>
            <a:pPr algn="just" eaLnBrk="0" hangingPunct="0">
              <a:spcBef>
                <a:spcPts val="0"/>
              </a:spcBef>
              <a:spcAft>
                <a:spcPct val="0"/>
              </a:spcAft>
              <a:buClrTx/>
              <a:tabLst/>
            </a:pPr>
            <a:r>
              <a:rPr lang="ru-RU" altLang="ru-RU" sz="2200" kern="1200" dirty="0">
                <a:solidFill>
                  <a:prstClr val="black"/>
                </a:solidFill>
                <a:latin typeface="Times New Roman" pitchFamily="18" charset="0"/>
                <a:cs typeface="Times New Roman" pitchFamily="18" charset="0"/>
              </a:rPr>
              <a:t>d) копии сертификатов соответствия, выданных официальными учреждениями или службами, подтверждающих соответствие идентифицируемой продукции путем ссылки на соответствующие стандарты или спецификации;</a:t>
            </a:r>
          </a:p>
          <a:p>
            <a:pPr algn="just" eaLnBrk="0" hangingPunct="0">
              <a:spcBef>
                <a:spcPts val="0"/>
              </a:spcBef>
              <a:spcAft>
                <a:spcPct val="0"/>
              </a:spcAft>
              <a:buClrTx/>
              <a:tabLst/>
            </a:pPr>
            <a:r>
              <a:rPr lang="ru-RU" altLang="ru-RU" sz="2200" kern="1200" dirty="0">
                <a:solidFill>
                  <a:prstClr val="black"/>
                </a:solidFill>
                <a:latin typeface="Times New Roman" pitchFamily="18" charset="0"/>
                <a:cs typeface="Times New Roman" pitchFamily="18" charset="0"/>
              </a:rPr>
              <a:t>j) копии технической документации и технических паспортов для включенных в оферты товаров.</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94994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o-RO" sz="1800" b="1" kern="1200" dirty="0" smtClean="0">
                <a:solidFill>
                  <a:srgbClr val="000000"/>
                </a:solidFill>
                <a:latin typeface="Times New Roman" pitchFamily="18" charset="0"/>
                <a:ea typeface="Calibri" pitchFamily="34" charset="0"/>
                <a:cs typeface="Times New Roman" pitchFamily="18" charset="0"/>
              </a:rPr>
              <a:t>З</a:t>
            </a:r>
            <a:r>
              <a:rPr lang="ru-RU" altLang="ru-RU" sz="1800" b="1" kern="1200" dirty="0" smtClean="0">
                <a:solidFill>
                  <a:srgbClr val="000000"/>
                </a:solidFill>
                <a:latin typeface="Times New Roman" pitchFamily="18" charset="0"/>
                <a:ea typeface="Calibri" pitchFamily="34" charset="0"/>
                <a:cs typeface="Times New Roman" pitchFamily="18" charset="0"/>
              </a:rPr>
              <a:t>апретный </a:t>
            </a:r>
            <a:r>
              <a:rPr lang="ru-RU" altLang="ru-RU" sz="1800" b="1" kern="1200" dirty="0">
                <a:solidFill>
                  <a:srgbClr val="000000"/>
                </a:solidFill>
                <a:latin typeface="Times New Roman" pitchFamily="18" charset="0"/>
                <a:ea typeface="Calibri" pitchFamily="34" charset="0"/>
                <a:cs typeface="Times New Roman" pitchFamily="18" charset="0"/>
              </a:rPr>
              <a:t>список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1" y="1730829"/>
            <a:ext cx="8872151" cy="4533171"/>
          </a:xfrm>
        </p:spPr>
        <p:txBody>
          <a:bodyPr/>
          <a:lstStyle/>
          <a:p>
            <a:pPr>
              <a:spcBef>
                <a:spcPts val="0"/>
              </a:spcBef>
              <a:spcAft>
                <a:spcPts val="0"/>
              </a:spcAft>
            </a:pPr>
            <a:r>
              <a:rPr lang="ru-RU" sz="2300" kern="1200" dirty="0" smtClean="0">
                <a:solidFill>
                  <a:prstClr val="black"/>
                </a:solidFill>
                <a:latin typeface="Times New Roman" pitchFamily="18" charset="0"/>
                <a:cs typeface="Times New Roman" pitchFamily="18" charset="0"/>
              </a:rPr>
              <a:t>Запретный </a:t>
            </a:r>
            <a:r>
              <a:rPr lang="ru-RU" sz="2300" kern="1200" dirty="0">
                <a:solidFill>
                  <a:prstClr val="black"/>
                </a:solidFill>
                <a:latin typeface="Times New Roman" pitchFamily="18" charset="0"/>
                <a:cs typeface="Times New Roman" pitchFamily="18" charset="0"/>
              </a:rPr>
              <a:t>список </a:t>
            </a:r>
            <a:r>
              <a:rPr lang="ru-RU" sz="2300" kern="1200" dirty="0" smtClean="0">
                <a:solidFill>
                  <a:prstClr val="black"/>
                </a:solidFill>
                <a:latin typeface="Times New Roman" pitchFamily="18" charset="0"/>
                <a:cs typeface="Times New Roman" pitchFamily="18" charset="0"/>
              </a:rPr>
              <a:t>представляет </a:t>
            </a:r>
            <a:r>
              <a:rPr lang="ru-RU" sz="2300" kern="1200" dirty="0">
                <a:solidFill>
                  <a:prstClr val="black"/>
                </a:solidFill>
                <a:latin typeface="Times New Roman" pitchFamily="18" charset="0"/>
                <a:cs typeface="Times New Roman" pitchFamily="18" charset="0"/>
              </a:rPr>
              <a:t>собой список экономических операторов, которые себя скомпрометировали или нанесли ущерб бенефициару, и составляется бенефициаром с целью ограничения на срок до 3 лет участия экономических операторов в процедурах </a:t>
            </a:r>
            <a:r>
              <a:rPr lang="ru-RU" sz="2300" kern="1200" dirty="0" smtClean="0">
                <a:solidFill>
                  <a:prstClr val="black"/>
                </a:solidFill>
                <a:latin typeface="Times New Roman" pitchFamily="18" charset="0"/>
                <a:cs typeface="Times New Roman" pitchFamily="18" charset="0"/>
              </a:rPr>
              <a:t>закупки.</a:t>
            </a:r>
          </a:p>
          <a:p>
            <a:pPr>
              <a:spcBef>
                <a:spcPts val="0"/>
              </a:spcBef>
              <a:spcAft>
                <a:spcPts val="0"/>
              </a:spcAft>
            </a:pPr>
            <a:r>
              <a:rPr lang="ru-RU" sz="2300" kern="1200" dirty="0">
                <a:solidFill>
                  <a:prstClr val="black"/>
                </a:solidFill>
                <a:latin typeface="Times New Roman" pitchFamily="18" charset="0"/>
                <a:cs typeface="Times New Roman" pitchFamily="18" charset="0"/>
              </a:rPr>
              <a:t>Экономические операторы вносятся в запретный список при возникновении одного из следующих оснований</a:t>
            </a:r>
            <a:r>
              <a:rPr lang="ru-RU" sz="2300" kern="1200" dirty="0" smtClean="0">
                <a:solidFill>
                  <a:prstClr val="black"/>
                </a:solidFill>
                <a:latin typeface="Times New Roman" pitchFamily="18" charset="0"/>
                <a:cs typeface="Times New Roman" pitchFamily="18" charset="0"/>
              </a:rPr>
              <a:t>:</a:t>
            </a:r>
          </a:p>
          <a:p>
            <a:pPr>
              <a:spcBef>
                <a:spcPts val="0"/>
              </a:spcBef>
              <a:spcAft>
                <a:spcPts val="0"/>
              </a:spcAft>
            </a:pPr>
            <a:r>
              <a:rPr lang="ru-RU" sz="2300" kern="1200" dirty="0">
                <a:solidFill>
                  <a:prstClr val="black"/>
                </a:solidFill>
                <a:latin typeface="Times New Roman" pitchFamily="18" charset="0"/>
                <a:cs typeface="Times New Roman" pitchFamily="18" charset="0"/>
              </a:rPr>
              <a:t>a) имеется окончательное решение судебной инстанции о расторжении договоров закупки в результате невыполнения или ненадлежащего выполнения экономическим оператором условий договоров;</a:t>
            </a:r>
            <a:r>
              <a:rPr lang="vi-VN" sz="2300" kern="1200" dirty="0" smtClean="0">
                <a:solidFill>
                  <a:prstClr val="black"/>
                </a:solidFill>
                <a:latin typeface="Times New Roman" pitchFamily="18" charset="0"/>
                <a:cs typeface="Times New Roman" pitchFamily="18" charset="0"/>
              </a:rPr>
              <a:t> </a:t>
            </a:r>
            <a:endParaRPr lang="ro-RO" sz="2300" kern="1200" dirty="0" smtClean="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32221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o-RO" sz="1800" b="1" kern="1200" dirty="0" smtClean="0">
                <a:solidFill>
                  <a:srgbClr val="000000"/>
                </a:solidFill>
                <a:latin typeface="Times New Roman" pitchFamily="18" charset="0"/>
                <a:ea typeface="Calibri" pitchFamily="34" charset="0"/>
                <a:cs typeface="Times New Roman" pitchFamily="18" charset="0"/>
              </a:rPr>
              <a:t>З</a:t>
            </a:r>
            <a:r>
              <a:rPr lang="ru-RU" altLang="ru-RU" sz="1800" b="1" kern="1200" dirty="0" smtClean="0">
                <a:solidFill>
                  <a:srgbClr val="000000"/>
                </a:solidFill>
                <a:latin typeface="Times New Roman" pitchFamily="18" charset="0"/>
                <a:ea typeface="Calibri" pitchFamily="34" charset="0"/>
                <a:cs typeface="Times New Roman" pitchFamily="18" charset="0"/>
              </a:rPr>
              <a:t>апретный </a:t>
            </a:r>
            <a:r>
              <a:rPr lang="ru-RU" altLang="ru-RU" sz="1800" b="1" kern="1200" dirty="0">
                <a:solidFill>
                  <a:srgbClr val="000000"/>
                </a:solidFill>
                <a:latin typeface="Times New Roman" pitchFamily="18" charset="0"/>
                <a:ea typeface="Calibri" pitchFamily="34" charset="0"/>
                <a:cs typeface="Times New Roman" pitchFamily="18" charset="0"/>
              </a:rPr>
              <a:t>список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1" y="1730829"/>
            <a:ext cx="8872151" cy="4533171"/>
          </a:xfrm>
        </p:spPr>
        <p:txBody>
          <a:bodyPr/>
          <a:lstStyle/>
          <a:p>
            <a:pPr>
              <a:spcBef>
                <a:spcPts val="0"/>
              </a:spcBef>
              <a:spcAft>
                <a:spcPts val="0"/>
              </a:spcAft>
            </a:pPr>
            <a:r>
              <a:rPr lang="ru-RU" sz="2300" kern="1200" dirty="0">
                <a:solidFill>
                  <a:prstClr val="black"/>
                </a:solidFill>
                <a:latin typeface="Times New Roman" pitchFamily="18" charset="0"/>
                <a:cs typeface="Times New Roman" pitchFamily="18" charset="0"/>
              </a:rPr>
              <a:t>b) имеются доказательства, представленные бенефициаром (решение Комиссии с приложением подтверждающих документов) или контролирующим органом, доказывающие факт невыполнения экономическим оператором своих договорных обязательств, поставки им товаров, оказания услуг и выполнения работ по собственной инициативе, не соответствующих тем, которые предусмотрены в договоре, либо что качество товаров, услуг и работ ниже того, которое предусмотрено в договоре и документации о проведении процедуры закупки, что причинило ущерб или навредило деятельности закупающего органа; </a:t>
            </a:r>
          </a:p>
          <a:p>
            <a:pPr>
              <a:spcBef>
                <a:spcPts val="0"/>
              </a:spcBef>
              <a:spcAft>
                <a:spcPts val="0"/>
              </a:spcAft>
            </a:pPr>
            <a:r>
              <a:rPr lang="ru-RU" sz="2300" kern="1200" dirty="0">
                <a:solidFill>
                  <a:prstClr val="black"/>
                </a:solidFill>
                <a:latin typeface="Times New Roman" pitchFamily="18" charset="0"/>
                <a:cs typeface="Times New Roman" pitchFamily="18" charset="0"/>
              </a:rPr>
              <a:t>c) имеются доказательства, подтвержденные профильными органами, подтверждающие представление экономическим оператором поддельных документов в ходе процедур закупки; </a:t>
            </a:r>
          </a:p>
          <a:p>
            <a:pPr>
              <a:spcBef>
                <a:spcPts val="0"/>
              </a:spcBef>
              <a:spcAft>
                <a:spcPts val="0"/>
              </a:spcAft>
            </a:pPr>
            <a:endParaRPr lang="vi-VN" sz="2300" kern="1200" dirty="0">
              <a:solidFill>
                <a:prstClr val="black"/>
              </a:solidFill>
              <a:latin typeface="Times New Roman" pitchFamily="18" charset="0"/>
              <a:cs typeface="Times New Roman" pitchFamily="18" charset="0"/>
            </a:endParaRPr>
          </a:p>
          <a:p>
            <a:pPr>
              <a:spcBef>
                <a:spcPts val="0"/>
              </a:spcBef>
              <a:spcAft>
                <a:spcPts val="0"/>
              </a:spcAft>
            </a:pPr>
            <a:endParaRPr lang="vi-VN"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84022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o-RO" sz="1800" b="1" kern="1200" dirty="0" smtClean="0">
                <a:solidFill>
                  <a:srgbClr val="000000"/>
                </a:solidFill>
                <a:latin typeface="Times New Roman" pitchFamily="18" charset="0"/>
                <a:ea typeface="Calibri" pitchFamily="34" charset="0"/>
                <a:cs typeface="Times New Roman" pitchFamily="18" charset="0"/>
              </a:rPr>
              <a:t>З</a:t>
            </a:r>
            <a:r>
              <a:rPr lang="ru-RU" altLang="ru-RU" sz="1800" b="1" kern="1200" dirty="0" smtClean="0">
                <a:solidFill>
                  <a:srgbClr val="000000"/>
                </a:solidFill>
                <a:latin typeface="Times New Roman" pitchFamily="18" charset="0"/>
                <a:ea typeface="Calibri" pitchFamily="34" charset="0"/>
                <a:cs typeface="Times New Roman" pitchFamily="18" charset="0"/>
              </a:rPr>
              <a:t>апретный </a:t>
            </a:r>
            <a:r>
              <a:rPr lang="ru-RU" altLang="ru-RU" sz="1800" b="1" kern="1200" dirty="0">
                <a:solidFill>
                  <a:srgbClr val="000000"/>
                </a:solidFill>
                <a:latin typeface="Times New Roman" pitchFamily="18" charset="0"/>
                <a:ea typeface="Calibri" pitchFamily="34" charset="0"/>
                <a:cs typeface="Times New Roman" pitchFamily="18" charset="0"/>
              </a:rPr>
              <a:t>список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1" y="1730829"/>
            <a:ext cx="8872151" cy="4533171"/>
          </a:xfrm>
        </p:spPr>
        <p:txBody>
          <a:bodyPr/>
          <a:lstStyle/>
          <a:p>
            <a:pPr>
              <a:spcBef>
                <a:spcPts val="0"/>
              </a:spcBef>
              <a:spcAft>
                <a:spcPts val="0"/>
              </a:spcAft>
            </a:pPr>
            <a:r>
              <a:rPr lang="ru-RU" sz="2300" kern="1200" dirty="0" smtClean="0">
                <a:solidFill>
                  <a:prstClr val="black"/>
                </a:solidFill>
                <a:latin typeface="Times New Roman" pitchFamily="18" charset="0"/>
                <a:cs typeface="Times New Roman" pitchFamily="18" charset="0"/>
              </a:rPr>
              <a:t>d</a:t>
            </a:r>
            <a:r>
              <a:rPr lang="ru-RU" sz="2300" kern="1200" dirty="0">
                <a:solidFill>
                  <a:prstClr val="black"/>
                </a:solidFill>
                <a:latin typeface="Times New Roman" pitchFamily="18" charset="0"/>
                <a:cs typeface="Times New Roman" pitchFamily="18" charset="0"/>
              </a:rPr>
              <a:t>) имеется окончательное решение судебной инстанции, которым установлено совершение экономическим оператором экономических нарушений или случай коррупции со стороны экономического оператора в целях совершения определенных действий, принятия решений или применения процедур закупки в свою пользу;</a:t>
            </a:r>
          </a:p>
          <a:p>
            <a:pPr>
              <a:spcBef>
                <a:spcPts val="0"/>
              </a:spcBef>
              <a:spcAft>
                <a:spcPts val="0"/>
              </a:spcAft>
            </a:pPr>
            <a:r>
              <a:rPr lang="ru-RU" sz="2300" kern="1200" dirty="0">
                <a:solidFill>
                  <a:prstClr val="black"/>
                </a:solidFill>
                <a:latin typeface="Times New Roman" pitchFamily="18" charset="0"/>
                <a:cs typeface="Times New Roman" pitchFamily="18" charset="0"/>
              </a:rPr>
              <a:t>e) имеются доказательства, представленные бенефициаром или контролирующим органом, доказывающие, что экономические операторы, имея одних и тех же учредителей, участвовали в процедурах закупки, создав нелояльную конкуренцию и представив завышенные цены по сравнению с теми, которые существуют на рынке.</a:t>
            </a:r>
          </a:p>
          <a:p>
            <a:pPr>
              <a:spcBef>
                <a:spcPts val="0"/>
              </a:spcBef>
              <a:spcAft>
                <a:spcPts val="0"/>
              </a:spcAft>
            </a:pPr>
            <a:endParaRPr lang="vi-VN" sz="2300" kern="1200" dirty="0">
              <a:solidFill>
                <a:prstClr val="black"/>
              </a:solidFill>
              <a:latin typeface="Times New Roman" pitchFamily="18" charset="0"/>
              <a:cs typeface="Times New Roman" pitchFamily="18" charset="0"/>
            </a:endParaRPr>
          </a:p>
          <a:p>
            <a:pPr>
              <a:spcBef>
                <a:spcPts val="0"/>
              </a:spcBef>
              <a:spcAft>
                <a:spcPts val="0"/>
              </a:spcAft>
            </a:pPr>
            <a:endParaRPr lang="vi-VN"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0035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Titel 15"/>
          <p:cNvSpPr>
            <a:spLocks noGrp="1"/>
          </p:cNvSpPr>
          <p:nvPr>
            <p:ph type="title"/>
          </p:nvPr>
        </p:nvSpPr>
        <p:spPr>
          <a:xfrm>
            <a:off x="148741" y="1845308"/>
            <a:ext cx="8839199" cy="4416167"/>
          </a:xfrm>
        </p:spPr>
        <p:txBody>
          <a:bodyPr/>
          <a:lstStyle/>
          <a:p>
            <a:r>
              <a:rPr lang="ru-RU" sz="2300" b="1" dirty="0" smtClean="0">
                <a:solidFill>
                  <a:srgbClr val="002060"/>
                </a:solidFill>
                <a:latin typeface="Times New Roman" pitchFamily="18" charset="0"/>
                <a:cs typeface="Times New Roman" pitchFamily="18" charset="0"/>
              </a:rPr>
              <a:t>   Цель: Регламентирование процедур закупок товаров, работ и услуг, используемых в деятельности обладателей лицензий на публичную услугу водоснабжения и канализации.</a:t>
            </a:r>
            <a:endParaRPr lang="ru-RU" sz="2300" b="1" dirty="0">
              <a:solidFill>
                <a:srgbClr val="002060"/>
              </a:solidFill>
              <a:latin typeface="Times New Roman" pitchFamily="18" charset="0"/>
              <a:cs typeface="Times New Roman"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smtClean="0">
                <a:solidFill>
                  <a:srgbClr val="000000"/>
                </a:solidFill>
                <a:latin typeface="Times New Roman" pitchFamily="18" charset="0"/>
                <a:ea typeface="Calibri" pitchFamily="34" charset="0"/>
                <a:cs typeface="Times New Roman" pitchFamily="18" charset="0"/>
              </a:rPr>
              <a:t>IV. </a:t>
            </a:r>
            <a:r>
              <a:rPr lang="ru-RU" altLang="ru-RU" sz="1800" b="1" kern="1200" dirty="0" smtClean="0">
                <a:solidFill>
                  <a:srgbClr val="000000"/>
                </a:solidFill>
                <a:latin typeface="Times New Roman" pitchFamily="18" charset="0"/>
                <a:ea typeface="Calibri" pitchFamily="34" charset="0"/>
                <a:cs typeface="Times New Roman" pitchFamily="18" charset="0"/>
              </a:rPr>
              <a:t>Этапы </a:t>
            </a:r>
            <a:r>
              <a:rPr lang="ru-RU" altLang="ru-RU" sz="1800" b="1" kern="1200" dirty="0">
                <a:solidFill>
                  <a:srgbClr val="000000"/>
                </a:solidFill>
                <a:latin typeface="Times New Roman" pitchFamily="18" charset="0"/>
                <a:ea typeface="Calibri" pitchFamily="34" charset="0"/>
                <a:cs typeface="Times New Roman" pitchFamily="18" charset="0"/>
              </a:rPr>
              <a:t>п</a:t>
            </a:r>
            <a:r>
              <a:rPr lang="ru-RU" altLang="ru-RU" sz="1800" b="1" kern="1200" dirty="0" smtClean="0">
                <a:solidFill>
                  <a:srgbClr val="000000"/>
                </a:solidFill>
                <a:latin typeface="Times New Roman" pitchFamily="18" charset="0"/>
                <a:ea typeface="Calibri" pitchFamily="34" charset="0"/>
                <a:cs typeface="Times New Roman" pitchFamily="18" charset="0"/>
              </a:rPr>
              <a:t>роцедур закупки</a:t>
            </a:r>
            <a:r>
              <a:rPr lang="ro-MO" altLang="ru-RU" sz="1800" b="1" kern="1200" dirty="0" smtClean="0">
                <a:solidFill>
                  <a:srgbClr val="000000"/>
                </a:solidFill>
                <a:latin typeface="Times New Roman" pitchFamily="18" charset="0"/>
                <a:ea typeface="Calibri" pitchFamily="34" charset="0"/>
                <a:cs typeface="Times New Roman" pitchFamily="18" charset="0"/>
              </a:rPr>
              <a:t>.</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684000" y="1730829"/>
            <a:ext cx="7776000" cy="4533171"/>
          </a:xfrm>
        </p:spPr>
        <p:txBody>
          <a:bodyPr/>
          <a:lstStyle/>
          <a:p>
            <a:pPr lvl="0" algn="just" eaLnBrk="0" hangingPunct="0">
              <a:lnSpc>
                <a:spcPct val="107000"/>
              </a:lnSpc>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Процесс закупки </a:t>
            </a:r>
            <a:r>
              <a:rPr lang="ru-RU" altLang="ru-RU" sz="2300" kern="1200" dirty="0" smtClean="0">
                <a:solidFill>
                  <a:prstClr val="black"/>
                </a:solidFill>
                <a:latin typeface="Times New Roman" pitchFamily="18" charset="0"/>
                <a:cs typeface="Times New Roman" pitchFamily="18" charset="0"/>
              </a:rPr>
              <a:t>состоит </a:t>
            </a:r>
            <a:r>
              <a:rPr lang="ru-RU" altLang="ru-RU" sz="2300" kern="1200" dirty="0">
                <a:solidFill>
                  <a:prstClr val="black"/>
                </a:solidFill>
                <a:latin typeface="Times New Roman" pitchFamily="18" charset="0"/>
                <a:cs typeface="Times New Roman" pitchFamily="18" charset="0"/>
              </a:rPr>
              <a:t>из следующих обязательных этапов</a:t>
            </a:r>
            <a:r>
              <a:rPr lang="ro-MO" altLang="ru-RU" sz="2300" kern="1200" dirty="0" smtClean="0">
                <a:solidFill>
                  <a:prstClr val="black"/>
                </a:solidFill>
                <a:latin typeface="Times New Roman" pitchFamily="18" charset="0"/>
                <a:cs typeface="Times New Roman" pitchFamily="18" charset="0"/>
              </a:rPr>
              <a:t>:</a:t>
            </a:r>
            <a:endParaRPr lang="ro-MO" altLang="ru-RU" sz="2300" kern="1200" dirty="0" smtClean="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a) ежегодное планирование закупок;</a:t>
            </a:r>
          </a:p>
          <a:p>
            <a:pPr lvl="0" algn="just" eaLnBrk="0" hangingPunct="0">
              <a:lnSpc>
                <a:spcPct val="107000"/>
              </a:lnSpc>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b) инициирование процедуры закупки;</a:t>
            </a:r>
          </a:p>
          <a:p>
            <a:pPr lvl="0" algn="just" eaLnBrk="0" hangingPunct="0">
              <a:lnSpc>
                <a:spcPct val="107000"/>
              </a:lnSpc>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c) подача и квалификация оферт;</a:t>
            </a:r>
          </a:p>
          <a:p>
            <a:pPr lvl="0" algn="just" eaLnBrk="0" hangingPunct="0">
              <a:lnSpc>
                <a:spcPct val="107000"/>
              </a:lnSpc>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d) оценка оферт;</a:t>
            </a:r>
          </a:p>
          <a:p>
            <a:pPr lvl="0" algn="just" eaLnBrk="0" hangingPunct="0">
              <a:lnSpc>
                <a:spcPct val="107000"/>
              </a:lnSpc>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e) присуждение договора закупок.</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35387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Планирование закупок</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683999" y="1730829"/>
            <a:ext cx="8274649" cy="4533171"/>
          </a:xfrm>
        </p:spPr>
        <p:txBody>
          <a:bodyPr/>
          <a:lstStyle/>
          <a:p>
            <a:pPr marL="342900" lvl="0" indent="-342900" eaLnBrk="0" hangingPunct="0">
              <a:spcBef>
                <a:spcPct val="20000"/>
              </a:spcBef>
              <a:spcAft>
                <a:spcPct val="0"/>
              </a:spcAft>
              <a:buClrTx/>
              <a:buFont typeface="Arial" pitchFamily="34" charset="0"/>
              <a:buChar char="•"/>
              <a:tabLst/>
            </a:pPr>
            <a:r>
              <a:rPr lang="ru-RU" altLang="ru-RU" sz="2300" kern="1200" dirty="0">
                <a:solidFill>
                  <a:prstClr val="black"/>
                </a:solidFill>
                <a:latin typeface="Times New Roman" pitchFamily="18" charset="0"/>
                <a:cs typeface="Times New Roman" pitchFamily="18" charset="0"/>
              </a:rPr>
              <a:t>Бенефициар разрабатывает и утверждает общий план закупок или разрабатывает планы закупок отдельно по каждой категории закупки. План закупок разрабатывается до начала отчетного года</a:t>
            </a:r>
            <a:r>
              <a:rPr lang="ro-MO" altLang="ru-RU" sz="2300" kern="1200" dirty="0" smtClean="0">
                <a:solidFill>
                  <a:prstClr val="black"/>
                </a:solidFill>
                <a:latin typeface="Times New Roman" pitchFamily="18" charset="0"/>
                <a:cs typeface="Times New Roman" pitchFamily="18" charset="0"/>
              </a:rPr>
              <a:t>;</a:t>
            </a:r>
          </a:p>
          <a:p>
            <a:pPr marL="342900" lvl="0" indent="-342900" algn="just" eaLnBrk="0" hangingPunct="0">
              <a:lnSpc>
                <a:spcPct val="107000"/>
              </a:lnSpc>
              <a:spcBef>
                <a:spcPct val="20000"/>
              </a:spcBef>
              <a:spcAft>
                <a:spcPct val="0"/>
              </a:spcAft>
              <a:buClrTx/>
              <a:buFont typeface="Arial" pitchFamily="34" charset="0"/>
              <a:buChar char="•"/>
              <a:tabLst/>
            </a:pPr>
            <a:r>
              <a:rPr lang="ru-RU" altLang="ru-RU" sz="2300" kern="1200" dirty="0">
                <a:solidFill>
                  <a:prstClr val="black"/>
                </a:solidFill>
                <a:latin typeface="Times New Roman" pitchFamily="18" charset="0"/>
              </a:rPr>
              <a:t>План закупок может обновляться в течение года исходя из изменения производственных планов, инвестиционных планов, утвержденных Агентством, при необходимости, органами местного публичного управления по случаю или при чрезвычайных ситуациях. Исключения ограничены случаями чрезвычайной срочности, вызванных событиями, которые не могут быть предвидены бенефициаром и которые не могут быть назначены ему.</a:t>
            </a: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3678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Каталог цен</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70703" y="1730829"/>
            <a:ext cx="8291383" cy="4533171"/>
          </a:xfrm>
        </p:spPr>
        <p:txBody>
          <a:bodyPr/>
          <a:lstStyle/>
          <a:p>
            <a:pPr marL="342900" lvl="0" indent="-342900" eaLnBrk="0" hangingPunct="0">
              <a:spcBef>
                <a:spcPct val="20000"/>
              </a:spcBef>
              <a:spcAft>
                <a:spcPct val="0"/>
              </a:spcAft>
              <a:buClrTx/>
              <a:buFont typeface="Arial" pitchFamily="34" charset="0"/>
              <a:buChar char="•"/>
              <a:tabLst/>
            </a:pPr>
            <a:r>
              <a:rPr lang="ru-RU" altLang="ru-RU" sz="2300" kern="1200" dirty="0">
                <a:solidFill>
                  <a:srgbClr val="000000"/>
                </a:solidFill>
                <a:latin typeface="Times New Roman" pitchFamily="18" charset="0"/>
                <a:cs typeface="Times New Roman" pitchFamily="18" charset="0"/>
              </a:rPr>
              <a:t>Бенефициар оценивает стоимость договора закупки товаров на основе </a:t>
            </a:r>
            <a:r>
              <a:rPr lang="ru-RU" altLang="ru-RU" sz="2300" kern="1200" dirty="0" smtClean="0">
                <a:solidFill>
                  <a:srgbClr val="000000"/>
                </a:solidFill>
                <a:latin typeface="Times New Roman" pitchFamily="18" charset="0"/>
                <a:cs typeface="Times New Roman" pitchFamily="18" charset="0"/>
              </a:rPr>
              <a:t>цен</a:t>
            </a:r>
            <a:r>
              <a:rPr lang="ru-RU" altLang="ru-RU" sz="2300" kern="1200" dirty="0">
                <a:solidFill>
                  <a:srgbClr val="000000"/>
                </a:solidFill>
                <a:latin typeface="Times New Roman" pitchFamily="18" charset="0"/>
                <a:cs typeface="Times New Roman" pitchFamily="18" charset="0"/>
              </a:rPr>
              <a:t>, установленных в каталоге цен</a:t>
            </a:r>
            <a:r>
              <a:rPr lang="ru-RU" altLang="ru-RU" sz="2300" kern="1200" dirty="0" smtClean="0">
                <a:solidFill>
                  <a:srgbClr val="000000"/>
                </a:solidFill>
                <a:latin typeface="Times New Roman" pitchFamily="18" charset="0"/>
                <a:cs typeface="Times New Roman" pitchFamily="18" charset="0"/>
              </a:rPr>
              <a:t>.</a:t>
            </a:r>
          </a:p>
          <a:p>
            <a:pPr marL="342900" lvl="0" indent="-342900" eaLnBrk="0" hangingPunct="0">
              <a:spcBef>
                <a:spcPct val="20000"/>
              </a:spcBef>
              <a:spcAft>
                <a:spcPct val="0"/>
              </a:spcAft>
              <a:buClrTx/>
              <a:buFont typeface="Arial" pitchFamily="34" charset="0"/>
              <a:buChar char="•"/>
              <a:tabLst/>
            </a:pPr>
            <a:r>
              <a:rPr lang="ru-RU" altLang="ru-RU" sz="2300" kern="1200" dirty="0">
                <a:solidFill>
                  <a:srgbClr val="000000"/>
                </a:solidFill>
                <a:latin typeface="Times New Roman" pitchFamily="18" charset="0"/>
                <a:cs typeface="Times New Roman" pitchFamily="18" charset="0"/>
              </a:rPr>
              <a:t>Каталог цен ежегодно обновляется бенефициаром на основе исследования предложений, имеющихся на внутреннем и внешнем рынках. Каталог включает цены, предлагаемые производителями и их официальными представителями на товары, приобретенные бенефициаром за последние 3 года, а также на те, которые планируется приобрести в текущем году </a:t>
            </a:r>
            <a:r>
              <a:rPr lang="ro-MO" altLang="ru-RU" sz="2300" kern="1200" dirty="0" smtClean="0">
                <a:solidFill>
                  <a:srgbClr val="000000"/>
                </a:solidFill>
                <a:latin typeface="Times New Roman" pitchFamily="18" charset="0"/>
                <a:cs typeface="Times New Roman" pitchFamily="18" charset="0"/>
              </a:rPr>
              <a:t>(</a:t>
            </a:r>
            <a:r>
              <a:rPr lang="en-US" sz="2300" kern="1200" dirty="0" smtClean="0">
                <a:solidFill>
                  <a:srgbClr val="000000"/>
                </a:solidFill>
                <a:latin typeface="Times New Roman" pitchFamily="18" charset="0"/>
                <a:cs typeface="Times New Roman" pitchFamily="18" charset="0"/>
              </a:rPr>
              <a:t>benchmark</a:t>
            </a:r>
            <a:r>
              <a:rPr lang="ro-RO" sz="2300" kern="1200" dirty="0" smtClean="0">
                <a:solidFill>
                  <a:srgbClr val="000000"/>
                </a:solidFill>
                <a:latin typeface="Times New Roman" pitchFamily="18" charset="0"/>
                <a:cs typeface="Times New Roman" pitchFamily="18" charset="0"/>
              </a:rPr>
              <a:t>)</a:t>
            </a:r>
            <a:r>
              <a:rPr lang="ru-RU" sz="2300" kern="1200" dirty="0">
                <a:solidFill>
                  <a:srgbClr val="000000"/>
                </a:solidFill>
                <a:latin typeface="Times New Roman" pitchFamily="18" charset="0"/>
                <a:cs typeface="Times New Roman" pitchFamily="18" charset="0"/>
              </a:rPr>
              <a:t>.</a:t>
            </a:r>
            <a:r>
              <a:rPr lang="en-US" sz="2300" kern="1200" dirty="0">
                <a:solidFill>
                  <a:srgbClr val="000000"/>
                </a:solidFill>
                <a:latin typeface="Times New Roman" pitchFamily="18" charset="0"/>
                <a:cs typeface="Times New Roman" pitchFamily="18" charset="0"/>
              </a:rPr>
              <a:t/>
            </a:r>
            <a:br>
              <a:rPr lang="en-US" sz="2300" kern="1200" dirty="0">
                <a:solidFill>
                  <a:srgbClr val="000000"/>
                </a:solidFill>
                <a:latin typeface="Times New Roman" pitchFamily="18" charset="0"/>
                <a:cs typeface="Times New Roman" pitchFamily="18" charset="0"/>
              </a:rPr>
            </a:br>
            <a:r>
              <a:rPr lang="en-US" sz="2400" dirty="0"/>
              <a:t/>
            </a:r>
            <a:br>
              <a:rPr lang="en-US" sz="2400" dirty="0"/>
            </a:b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65563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923435"/>
            <a:ext cx="8763000" cy="831886"/>
          </a:xfrm>
        </p:spPr>
        <p:txBody>
          <a:bodyPr/>
          <a:lstStyle/>
          <a:p>
            <a:pPr lvl="0" algn="ctr" eaLnBrk="0" hangingPunct="0"/>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INSTITUTUL </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Оценочная стоимость договора закупки</a:t>
            </a:r>
            <a:r>
              <a:rPr lang="ro-MO" altLang="ru-RU" sz="1800" b="1" kern="1200" dirty="0" smtClean="0">
                <a:solidFill>
                  <a:srgbClr val="000000"/>
                </a:solidFill>
                <a:latin typeface="Times New Roman" pitchFamily="18" charset="0"/>
                <a:ea typeface="Calibri" pitchFamily="34" charset="0"/>
                <a:cs typeface="Times New Roman" pitchFamily="18" charset="0"/>
              </a:rPr>
              <a:t>:</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615441"/>
            <a:ext cx="8686801" cy="4907280"/>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Оценочная стоимость договора закупки товаров определяется исходя из</a:t>
            </a:r>
            <a:r>
              <a:rPr lang="ro-MO" altLang="ru-RU" sz="22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a) </a:t>
            </a:r>
            <a:r>
              <a:rPr lang="ru-RU" altLang="ru-RU" sz="2200" kern="1200" dirty="0">
                <a:solidFill>
                  <a:srgbClr val="000000"/>
                </a:solidFill>
                <a:latin typeface="Times New Roman" pitchFamily="18" charset="0"/>
                <a:cs typeface="Times New Roman" pitchFamily="18" charset="0"/>
              </a:rPr>
              <a:t>годовой потребности в товарах, которые планируется приобрести</a:t>
            </a:r>
            <a:r>
              <a:rPr lang="ro-MO" altLang="ru-RU" sz="22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b) </a:t>
            </a:r>
            <a:r>
              <a:rPr lang="ru-RU" altLang="ru-RU" sz="2200" kern="1200" dirty="0">
                <a:solidFill>
                  <a:srgbClr val="000000"/>
                </a:solidFill>
                <a:latin typeface="Times New Roman" pitchFamily="18" charset="0"/>
                <a:cs typeface="Times New Roman" pitchFamily="18" charset="0"/>
              </a:rPr>
              <a:t>оценочной цены для соответствующего уровня качества товаров</a:t>
            </a:r>
            <a:r>
              <a:rPr lang="ro-MO" altLang="ru-RU" sz="2200" kern="1200" dirty="0" smtClean="0">
                <a:solidFill>
                  <a:srgbClr val="000000"/>
                </a:solidFill>
                <a:latin typeface="Times New Roman" pitchFamily="18" charset="0"/>
                <a:cs typeface="Times New Roman" pitchFamily="18" charset="0"/>
              </a:rPr>
              <a:t>. </a:t>
            </a:r>
          </a:p>
          <a:p>
            <a:r>
              <a:rPr lang="ru-RU" sz="2200" kern="1200" dirty="0">
                <a:solidFill>
                  <a:srgbClr val="000000"/>
                </a:solidFill>
                <a:latin typeface="Times New Roman" pitchFamily="18" charset="0"/>
                <a:cs typeface="Times New Roman" pitchFamily="18" charset="0"/>
              </a:rPr>
              <a:t>В случае, когда путем присуждения договора закупки товаров бенефициар намерен приобрести продукцию, которая требует и операции/работы по установке и вводу в действие, оценочная стоимость этого договора должна отражать и оценочную стоимость данных операций/работ</a:t>
            </a:r>
            <a:r>
              <a:rPr lang="ru-RU" sz="2200" kern="1200" dirty="0" smtClean="0">
                <a:solidFill>
                  <a:srgbClr val="000000"/>
                </a:solidFill>
                <a:latin typeface="Times New Roman" pitchFamily="18" charset="0"/>
                <a:cs typeface="Times New Roman" pitchFamily="18" charset="0"/>
              </a:rPr>
              <a:t>.</a:t>
            </a:r>
          </a:p>
          <a:p>
            <a:r>
              <a:rPr lang="ru-RU" sz="2200" kern="1200" dirty="0" smtClean="0">
                <a:solidFill>
                  <a:srgbClr val="000000"/>
                </a:solidFill>
                <a:latin typeface="Times New Roman" pitchFamily="18" charset="0"/>
                <a:cs typeface="Times New Roman" pitchFamily="18" charset="0"/>
              </a:rPr>
              <a:t>По </a:t>
            </a:r>
            <a:r>
              <a:rPr lang="ru-RU" sz="2200" kern="1200" dirty="0">
                <a:solidFill>
                  <a:srgbClr val="000000"/>
                </a:solidFill>
                <a:latin typeface="Times New Roman" pitchFamily="18" charset="0"/>
                <a:cs typeface="Times New Roman" pitchFamily="18" charset="0"/>
              </a:rPr>
              <a:t>договорам закупки товаров, предметом которых является продажа в лизинг, наем или покупка в рассрочку, стоимость, которая должна быть принята за основу расчета оценочной стоимости, – это общая стоимость, оцененная на весь период договора.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05078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923435"/>
            <a:ext cx="8763000" cy="831886"/>
          </a:xfrm>
        </p:spPr>
        <p:txBody>
          <a:bodyPr/>
          <a:lstStyle/>
          <a:p>
            <a:pPr lvl="0" algn="ctr" eaLnBrk="0" hangingPunct="0"/>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INSTITUTUL </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Оценочная стоимость договора закупки</a:t>
            </a:r>
            <a:r>
              <a:rPr lang="ro-MO" altLang="ru-RU" sz="1800" b="1" kern="1200" dirty="0" smtClean="0">
                <a:solidFill>
                  <a:srgbClr val="000000"/>
                </a:solidFill>
                <a:latin typeface="Times New Roman" pitchFamily="18" charset="0"/>
                <a:ea typeface="Calibri" pitchFamily="34" charset="0"/>
                <a:cs typeface="Times New Roman" pitchFamily="18" charset="0"/>
              </a:rPr>
              <a:t>:</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615441"/>
            <a:ext cx="8464379" cy="4907280"/>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По закупкам услуг оценочная стоимость договора определяется исходя из каждого конкретного случая следующим образом</a:t>
            </a:r>
            <a:r>
              <a:rPr lang="ru-RU" altLang="ru-RU" sz="2300" kern="1200" dirty="0" smtClean="0">
                <a:solidFill>
                  <a:srgbClr val="000000"/>
                </a:solidFill>
                <a:latin typeface="Times New Roman" pitchFamily="18" charset="0"/>
                <a:cs typeface="Times New Roman" pitchFamily="18" charset="0"/>
              </a:rPr>
              <a:t>:</a:t>
            </a:r>
          </a:p>
          <a:p>
            <a:pPr marL="457200" lvl="0" indent="-457200" eaLnBrk="0" hangingPunct="0">
              <a:spcBef>
                <a:spcPct val="20000"/>
              </a:spcBef>
              <a:spcAft>
                <a:spcPct val="0"/>
              </a:spcAft>
              <a:buClrTx/>
              <a:buAutoNum type="alphaLcParenR"/>
              <a:tabLst/>
            </a:pPr>
            <a:r>
              <a:rPr lang="ru-RU" altLang="ru-RU" sz="2300" kern="1200" dirty="0" smtClean="0">
                <a:solidFill>
                  <a:srgbClr val="000000"/>
                </a:solidFill>
                <a:latin typeface="Times New Roman" pitchFamily="18" charset="0"/>
                <a:cs typeface="Times New Roman" pitchFamily="18" charset="0"/>
              </a:rPr>
              <a:t>по </a:t>
            </a:r>
            <a:r>
              <a:rPr lang="ru-RU" altLang="ru-RU" sz="2300" kern="1200" dirty="0">
                <a:solidFill>
                  <a:srgbClr val="000000"/>
                </a:solidFill>
                <a:latin typeface="Times New Roman" pitchFamily="18" charset="0"/>
                <a:cs typeface="Times New Roman" pitchFamily="18" charset="0"/>
              </a:rPr>
              <a:t>договорам, предусматривающим цену за единицу услуги, – исходя из объема предоставленной услуги и оценочной цены за единицу</a:t>
            </a:r>
            <a:r>
              <a:rPr lang="ru-RU" altLang="ru-RU" sz="2300" kern="1200" dirty="0" smtClean="0">
                <a:solidFill>
                  <a:srgbClr val="000000"/>
                </a:solidFill>
                <a:latin typeface="Times New Roman" pitchFamily="18" charset="0"/>
                <a:cs typeface="Times New Roman" pitchFamily="18" charset="0"/>
              </a:rPr>
              <a:t>;</a:t>
            </a:r>
          </a:p>
          <a:p>
            <a:pPr marL="457200" lvl="0" indent="-457200" eaLnBrk="0" hangingPunct="0">
              <a:spcBef>
                <a:spcPct val="20000"/>
              </a:spcBef>
              <a:spcAft>
                <a:spcPct val="0"/>
              </a:spcAft>
              <a:buClrTx/>
              <a:buAutoNum type="alphaLcParenR"/>
              <a:tabLst/>
            </a:pPr>
            <a:r>
              <a:rPr lang="ru-RU" altLang="ru-RU" sz="2300" kern="1200" dirty="0" smtClean="0">
                <a:solidFill>
                  <a:srgbClr val="000000"/>
                </a:solidFill>
                <a:latin typeface="Times New Roman" pitchFamily="18" charset="0"/>
                <a:cs typeface="Times New Roman" pitchFamily="18" charset="0"/>
              </a:rPr>
              <a:t>по </a:t>
            </a:r>
            <a:r>
              <a:rPr lang="ru-RU" altLang="ru-RU" sz="2300" kern="1200" dirty="0">
                <a:solidFill>
                  <a:srgbClr val="000000"/>
                </a:solidFill>
                <a:latin typeface="Times New Roman" pitchFamily="18" charset="0"/>
                <a:cs typeface="Times New Roman" pitchFamily="18" charset="0"/>
              </a:rPr>
              <a:t>договорам закупки услуг, предусматривающим месячную стоимость услуги, – исходя из срока действия договора в месяцах и их ежемесячной оценочной стоимости. </a:t>
            </a: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5461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923435"/>
            <a:ext cx="8763000" cy="831886"/>
          </a:xfrm>
        </p:spPr>
        <p:txBody>
          <a:bodyPr/>
          <a:lstStyle/>
          <a:p>
            <a:pPr lvl="0" algn="ctr" eaLnBrk="0" hangingPunct="0"/>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INSTITUTUL </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Оценочная стоимость договора закупки</a:t>
            </a:r>
            <a:r>
              <a:rPr lang="ro-MO" altLang="ru-RU" sz="1800" b="1" kern="1200" dirty="0" smtClean="0">
                <a:solidFill>
                  <a:srgbClr val="000000"/>
                </a:solidFill>
                <a:latin typeface="Times New Roman" pitchFamily="18" charset="0"/>
                <a:ea typeface="Calibri" pitchFamily="34" charset="0"/>
                <a:cs typeface="Times New Roman" pitchFamily="18" charset="0"/>
              </a:rPr>
              <a:t>:</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615441"/>
            <a:ext cx="8464379" cy="4907280"/>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По договорам закупки работ оценочная стоимость определяется исходя из проектной и сметной документации, если они имеются на этапе планирования, исходя из технико-экономических обоснований, или путем сравнения с ранее выполненными схожими объектами исходя из:</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a) объема работ по объекту в целом, который нельзя разделить с технической или технологической точки зрения;</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b) показателей ресурсов;</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c) оценочных цен за ресурсы, для соответствующего уровня качества работ.</a:t>
            </a:r>
          </a:p>
          <a:p>
            <a:pPr lvl="0" eaLnBrk="0" hangingPunct="0">
              <a:spcBef>
                <a:spcPct val="20000"/>
              </a:spcBef>
              <a:spcAft>
                <a:spcPct val="0"/>
              </a:spcAft>
              <a:buClrTx/>
              <a:tabLst/>
            </a:pPr>
            <a:r>
              <a:rPr lang="ru-RU" sz="2300" kern="1200" dirty="0" smtClean="0">
                <a:solidFill>
                  <a:srgbClr val="000000"/>
                </a:solidFill>
                <a:latin typeface="Times New Roman" pitchFamily="18" charset="0"/>
                <a:cs typeface="Times New Roman" pitchFamily="18" charset="0"/>
              </a:rPr>
              <a:t>В </a:t>
            </a:r>
            <a:r>
              <a:rPr lang="ru-RU" sz="2300" kern="1200" dirty="0">
                <a:solidFill>
                  <a:srgbClr val="000000"/>
                </a:solidFill>
                <a:latin typeface="Times New Roman" pitchFamily="18" charset="0"/>
                <a:cs typeface="Times New Roman" pitchFamily="18" charset="0"/>
              </a:rPr>
              <a:t>оценочную стоимость договоров закупки работ включается как стоимость работ, так и стоимость приобретенных экономическим оператором товаров, необходимых для выполнения работ. </a:t>
            </a:r>
          </a:p>
          <a:p>
            <a:pPr lvl="0" eaLnBrk="0" hangingPunct="0">
              <a:spcBef>
                <a:spcPct val="20000"/>
              </a:spcBef>
              <a:spcAft>
                <a:spcPct val="0"/>
              </a:spcAft>
              <a:buClrTx/>
              <a:tabLst/>
            </a:pP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44011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Оценочная стоимость договора закупки: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853" y="1730829"/>
            <a:ext cx="9130148" cy="4762438"/>
          </a:xfrm>
        </p:spPr>
        <p:txBody>
          <a:bodyPr/>
          <a:lstStyle/>
          <a:p>
            <a:pPr>
              <a:spcBef>
                <a:spcPts val="0"/>
              </a:spcBef>
              <a:spcAft>
                <a:spcPts val="0"/>
              </a:spcAft>
            </a:pPr>
            <a:r>
              <a:rPr lang="ru-RU" sz="2200" kern="1200" dirty="0" smtClean="0">
                <a:solidFill>
                  <a:srgbClr val="000000"/>
                </a:solidFill>
                <a:latin typeface="Times New Roman" pitchFamily="18" charset="0"/>
                <a:cs typeface="Times New Roman" pitchFamily="18" charset="0"/>
              </a:rPr>
              <a:t>Основой </a:t>
            </a:r>
            <a:r>
              <a:rPr lang="ru-RU" sz="2200" kern="1200" dirty="0">
                <a:solidFill>
                  <a:srgbClr val="000000"/>
                </a:solidFill>
                <a:latin typeface="Times New Roman" pitchFamily="18" charset="0"/>
                <a:cs typeface="Times New Roman" pitchFamily="18" charset="0"/>
              </a:rPr>
              <a:t>расчета оценочной стоимости по договорам закупки товаров или услуг регулярного характера или предназначенных для обновления в течение определенного периода считается общая стоимость всех последовательных договоров закупки товаров или услуг того же типа, присужденных в течение последних 12 месяцев или отчетного года, с поправкой на изменения количества или цены, которые могут возникнуть в течение 12 месяцев после подписания первоначального договора.</a:t>
            </a:r>
          </a:p>
          <a:p>
            <a:pPr>
              <a:spcBef>
                <a:spcPts val="0"/>
              </a:spcBef>
              <a:spcAft>
                <a:spcPts val="0"/>
              </a:spcAft>
            </a:pPr>
            <a:r>
              <a:rPr lang="ru-RU" sz="2200" kern="1200" dirty="0" smtClean="0">
                <a:solidFill>
                  <a:srgbClr val="000000"/>
                </a:solidFill>
                <a:latin typeface="Times New Roman" pitchFamily="18" charset="0"/>
                <a:cs typeface="Times New Roman" pitchFamily="18" charset="0"/>
              </a:rPr>
              <a:t>Если </a:t>
            </a:r>
            <a:r>
              <a:rPr lang="ru-RU" sz="2200" kern="1200" dirty="0">
                <a:solidFill>
                  <a:srgbClr val="000000"/>
                </a:solidFill>
                <a:latin typeface="Times New Roman" pitchFamily="18" charset="0"/>
                <a:cs typeface="Times New Roman" pitchFamily="18" charset="0"/>
              </a:rPr>
              <a:t>планируется приобрести товар, работу или услугу только путем предоставления договоров в виде отдельных партий, при присуждении договоров закупки рассчитывается валовая оценочная стоимость совокупности планируемых к закупке партий. Если совокупная стоимость партий выше или равна предельному уровню, предусмотренному в </a:t>
            </a:r>
            <a:r>
              <a:rPr lang="ru-RU" sz="2200" kern="1200" dirty="0" smtClean="0">
                <a:solidFill>
                  <a:srgbClr val="000000"/>
                </a:solidFill>
                <a:latin typeface="Times New Roman" pitchFamily="18" charset="0"/>
                <a:cs typeface="Times New Roman" pitchFamily="18" charset="0"/>
              </a:rPr>
              <a:t>Положении, </a:t>
            </a:r>
            <a:r>
              <a:rPr lang="ru-RU" sz="2200" kern="1200" dirty="0">
                <a:solidFill>
                  <a:srgbClr val="000000"/>
                </a:solidFill>
                <a:latin typeface="Times New Roman" pitchFamily="18" charset="0"/>
                <a:cs typeface="Times New Roman" pitchFamily="18" charset="0"/>
              </a:rPr>
              <a:t>при присуждении каждой партии применяются требования </a:t>
            </a:r>
            <a:r>
              <a:rPr lang="ru-RU" sz="2200" kern="1200" dirty="0" smtClean="0">
                <a:solidFill>
                  <a:srgbClr val="000000"/>
                </a:solidFill>
                <a:latin typeface="Times New Roman" pitchFamily="18" charset="0"/>
                <a:cs typeface="Times New Roman" pitchFamily="18" charset="0"/>
              </a:rPr>
              <a:t>Положения</a:t>
            </a:r>
            <a:r>
              <a:rPr lang="ru-RU" sz="2200" kern="1200" dirty="0">
                <a:solidFill>
                  <a:srgbClr val="000000"/>
                </a:solidFill>
                <a:latin typeface="Times New Roman" pitchFamily="18" charset="0"/>
                <a:cs typeface="Times New Roman" pitchFamily="18" charset="0"/>
              </a:rPr>
              <a:t>.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57892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Оценочная стоимость договора закупки: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853" y="1730829"/>
            <a:ext cx="9130148" cy="4762438"/>
          </a:xfrm>
        </p:spPr>
        <p:txBody>
          <a:bodyPr/>
          <a:lstStyle/>
          <a:p>
            <a:r>
              <a:rPr lang="ru-RU" sz="2300" dirty="0" smtClean="0">
                <a:solidFill>
                  <a:srgbClr val="FF0000"/>
                </a:solidFill>
                <a:latin typeface="Times New Roman" pitchFamily="18" charset="0"/>
                <a:cs typeface="Times New Roman" pitchFamily="18" charset="0"/>
              </a:rPr>
              <a:t>Разделение </a:t>
            </a:r>
            <a:r>
              <a:rPr lang="ru-RU" sz="2300" dirty="0">
                <a:solidFill>
                  <a:srgbClr val="FF0000"/>
                </a:solidFill>
                <a:latin typeface="Times New Roman" pitchFamily="18" charset="0"/>
                <a:cs typeface="Times New Roman" pitchFamily="18" charset="0"/>
              </a:rPr>
              <a:t>закупки путем заключения нескольких договоров во избежание предельных стоимостей закупок, предусмотренных </a:t>
            </a:r>
            <a:r>
              <a:rPr lang="ru-RU" sz="2300" dirty="0" smtClean="0">
                <a:solidFill>
                  <a:srgbClr val="FF0000"/>
                </a:solidFill>
                <a:latin typeface="Times New Roman" pitchFamily="18" charset="0"/>
                <a:cs typeface="Times New Roman" pitchFamily="18" charset="0"/>
              </a:rPr>
              <a:t>Положением (200/300), </a:t>
            </a:r>
            <a:r>
              <a:rPr lang="ru-RU" sz="2300" dirty="0">
                <a:solidFill>
                  <a:srgbClr val="FF0000"/>
                </a:solidFill>
                <a:latin typeface="Times New Roman" pitchFamily="18" charset="0"/>
                <a:cs typeface="Times New Roman" pitchFamily="18" charset="0"/>
              </a:rPr>
              <a:t>запрещено.</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73828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smtClean="0">
                <a:solidFill>
                  <a:srgbClr val="000000"/>
                </a:solidFill>
                <a:latin typeface="Times New Roman" pitchFamily="18" charset="0"/>
                <a:ea typeface="Calibri" pitchFamily="34" charset="0"/>
                <a:cs typeface="Times New Roman" pitchFamily="18" charset="0"/>
              </a:rPr>
              <a:t>V. </a:t>
            </a:r>
            <a:r>
              <a:rPr lang="ru-RU" altLang="ru-RU" sz="1800" b="1" kern="1200" dirty="0" smtClean="0">
                <a:solidFill>
                  <a:srgbClr val="000000"/>
                </a:solidFill>
                <a:latin typeface="Times New Roman" pitchFamily="18" charset="0"/>
                <a:ea typeface="Calibri" pitchFamily="34" charset="0"/>
                <a:cs typeface="Times New Roman" pitchFamily="18" charset="0"/>
              </a:rPr>
              <a:t>Процедуры закупки</a:t>
            </a:r>
            <a:r>
              <a:rPr lang="ro-MO" altLang="ru-RU" sz="1800" b="1" kern="1200" dirty="0" smtClean="0">
                <a:solidFill>
                  <a:srgbClr val="000000"/>
                </a:solidFill>
                <a:latin typeface="Times New Roman" pitchFamily="18" charset="0"/>
                <a:ea typeface="Calibri" pitchFamily="34" charset="0"/>
                <a:cs typeface="Times New Roman" pitchFamily="18" charset="0"/>
              </a:rPr>
              <a:t>.</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5" y="1730829"/>
            <a:ext cx="8402595" cy="4533171"/>
          </a:xfrm>
        </p:spPr>
        <p:txBody>
          <a:bodyPr/>
          <a:lstStyle/>
          <a:p>
            <a:pPr lvl="0" algn="just" eaLnBrk="0" hangingPunct="0">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При присуждении договора закупки бенефициар в зависимости от вида, назначения и сложности закупки применяет одну из следующих процедур</a:t>
            </a:r>
            <a:r>
              <a:rPr lang="ro-MO" altLang="ru-RU" sz="2300" kern="1200" dirty="0" smtClean="0">
                <a:solidFill>
                  <a:prstClr val="black"/>
                </a:solidFill>
                <a:latin typeface="Times New Roman" pitchFamily="18" charset="0"/>
                <a:cs typeface="Times New Roman" pitchFamily="18" charset="0"/>
              </a:rPr>
              <a:t>:</a:t>
            </a:r>
            <a:endParaRPr lang="ro-MO" altLang="ru-RU" sz="2300" kern="1200" dirty="0" smtClean="0">
              <a:solidFill>
                <a:prstClr val="black"/>
              </a:solidFill>
              <a:latin typeface="Times New Roman" pitchFamily="18" charset="0"/>
              <a:ea typeface="Calibri" pitchFamily="34" charset="0"/>
              <a:cs typeface="Times New Roman" pitchFamily="18" charset="0"/>
            </a:endParaRPr>
          </a:p>
          <a:p>
            <a:pPr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a) </a:t>
            </a:r>
            <a:r>
              <a:rPr lang="ru-RU" altLang="ru-RU" sz="2300" kern="1200" dirty="0">
                <a:solidFill>
                  <a:prstClr val="black"/>
                </a:solidFill>
                <a:latin typeface="Times New Roman" pitchFamily="18" charset="0"/>
                <a:cs typeface="Times New Roman" pitchFamily="18" charset="0"/>
              </a:rPr>
              <a:t>открытые торги</a:t>
            </a:r>
            <a:r>
              <a:rPr lang="ru-RU" altLang="ru-RU" sz="2300" kern="1200" dirty="0" smtClean="0">
                <a:solidFill>
                  <a:prstClr val="black"/>
                </a:solidFill>
                <a:latin typeface="Times New Roman" pitchFamily="18" charset="0"/>
                <a:cs typeface="Times New Roman" pitchFamily="18" charset="0"/>
              </a:rPr>
              <a:t>;</a:t>
            </a:r>
            <a:r>
              <a:rPr lang="ro-MO" altLang="ru-RU" sz="2300" kern="1200" dirty="0" smtClean="0">
                <a:solidFill>
                  <a:prstClr val="black"/>
                </a:solidFill>
                <a:latin typeface="Times New Roman" pitchFamily="18" charset="0"/>
                <a:cs typeface="Times New Roman" pitchFamily="18" charset="0"/>
              </a:rPr>
              <a:t>                          </a:t>
            </a:r>
            <a:r>
              <a:rPr lang="en-GB" altLang="ru-RU" sz="2300" kern="1200" dirty="0" smtClean="0">
                <a:solidFill>
                  <a:prstClr val="black"/>
                </a:solidFill>
                <a:latin typeface="Times New Roman" pitchFamily="18" charset="0"/>
                <a:cs typeface="Times New Roman" pitchFamily="18" charset="0"/>
              </a:rPr>
              <a:t>f</a:t>
            </a:r>
            <a:r>
              <a:rPr lang="en-GB" altLang="ru-RU" sz="2300" kern="1200" dirty="0">
                <a:solidFill>
                  <a:prstClr val="black"/>
                </a:solidFill>
                <a:latin typeface="Times New Roman" pitchFamily="18" charset="0"/>
                <a:cs typeface="Times New Roman" pitchFamily="18" charset="0"/>
              </a:rPr>
              <a:t>) </a:t>
            </a:r>
            <a:r>
              <a:rPr lang="ru-RU" altLang="ru-RU" sz="2300" kern="1200" dirty="0">
                <a:solidFill>
                  <a:prstClr val="black"/>
                </a:solidFill>
                <a:latin typeface="Times New Roman" pitchFamily="18" charset="0"/>
                <a:cs typeface="Times New Roman" pitchFamily="18" charset="0"/>
              </a:rPr>
              <a:t>динамичная система закупок</a:t>
            </a:r>
            <a:r>
              <a:rPr lang="en-GB" altLang="ru-RU" sz="2300" kern="1200" dirty="0" smtClean="0">
                <a:solidFill>
                  <a:prstClr val="black"/>
                </a:solidFill>
                <a:latin typeface="Times New Roman" pitchFamily="18" charset="0"/>
                <a:cs typeface="Times New Roman" pitchFamily="18" charset="0"/>
              </a:rPr>
              <a:t>;</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b) </a:t>
            </a:r>
            <a:r>
              <a:rPr lang="ru-RU" altLang="ru-RU" sz="2300" kern="1200" dirty="0">
                <a:solidFill>
                  <a:prstClr val="black"/>
                </a:solidFill>
                <a:latin typeface="Times New Roman" pitchFamily="18" charset="0"/>
                <a:cs typeface="Times New Roman" pitchFamily="18" charset="0"/>
              </a:rPr>
              <a:t>ограниченные торги</a:t>
            </a:r>
            <a:r>
              <a:rPr lang="ro-MO" altLang="ru-RU" sz="2300" kern="1200" dirty="0" smtClean="0">
                <a:solidFill>
                  <a:prstClr val="black"/>
                </a:solidFill>
                <a:latin typeface="Times New Roman" pitchFamily="18" charset="0"/>
                <a:cs typeface="Times New Roman" pitchFamily="18" charset="0"/>
              </a:rPr>
              <a:t>;</a:t>
            </a:r>
            <a:r>
              <a:rPr lang="en-GB" altLang="ru-RU" sz="2300" kern="1200" dirty="0" smtClean="0">
                <a:solidFill>
                  <a:prstClr val="black"/>
                </a:solidFill>
                <a:latin typeface="Times New Roman" pitchFamily="18" charset="0"/>
                <a:cs typeface="Times New Roman" pitchFamily="18" charset="0"/>
              </a:rPr>
              <a:t> </a:t>
            </a:r>
            <a:r>
              <a:rPr lang="ro-RO" altLang="ru-RU" sz="2300" kern="1200" dirty="0" smtClean="0">
                <a:solidFill>
                  <a:prstClr val="black"/>
                </a:solidFill>
                <a:latin typeface="Times New Roman" pitchFamily="18" charset="0"/>
                <a:cs typeface="Times New Roman" pitchFamily="18" charset="0"/>
              </a:rPr>
              <a:t>                  </a:t>
            </a:r>
            <a:r>
              <a:rPr lang="en-GB" altLang="ru-RU" sz="2300" kern="1200" dirty="0" smtClean="0">
                <a:solidFill>
                  <a:prstClr val="black"/>
                </a:solidFill>
                <a:latin typeface="Times New Roman" pitchFamily="18" charset="0"/>
                <a:cs typeface="Times New Roman" pitchFamily="18" charset="0"/>
              </a:rPr>
              <a:t>g</a:t>
            </a:r>
            <a:r>
              <a:rPr lang="en-GB" altLang="ru-RU" sz="2300" kern="1200" dirty="0">
                <a:solidFill>
                  <a:prstClr val="black"/>
                </a:solidFill>
                <a:latin typeface="Times New Roman" pitchFamily="18" charset="0"/>
                <a:cs typeface="Times New Roman" pitchFamily="18" charset="0"/>
              </a:rPr>
              <a:t>) </a:t>
            </a:r>
            <a:r>
              <a:rPr lang="ru-RU" altLang="ru-RU" sz="2300" kern="1200" dirty="0">
                <a:solidFill>
                  <a:prstClr val="black"/>
                </a:solidFill>
                <a:latin typeface="Times New Roman" pitchFamily="18" charset="0"/>
                <a:cs typeface="Times New Roman" pitchFamily="18" charset="0"/>
              </a:rPr>
              <a:t>электронные торги</a:t>
            </a:r>
            <a:r>
              <a:rPr lang="ro-MO" altLang="ru-RU" sz="2300" kern="1200" dirty="0" smtClean="0">
                <a:solidFill>
                  <a:prstClr val="black"/>
                </a:solidFill>
                <a:latin typeface="Times New Roman" pitchFamily="18" charset="0"/>
                <a:cs typeface="Times New Roman" pitchFamily="18" charset="0"/>
              </a:rPr>
              <a:t>;</a:t>
            </a:r>
            <a:endParaRPr lang="ro-MO" altLang="ru-RU" sz="2300" kern="1200" dirty="0" smtClean="0">
              <a:solidFill>
                <a:prstClr val="black"/>
              </a:solidFill>
              <a:latin typeface="Times New Roman" pitchFamily="18" charset="0"/>
              <a:ea typeface="Calibri" pitchFamily="34" charset="0"/>
              <a:cs typeface="Calibri" pitchFamily="34" charset="0"/>
            </a:endParaRPr>
          </a:p>
          <a:p>
            <a:pPr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c) </a:t>
            </a:r>
            <a:r>
              <a:rPr lang="ru-RU" altLang="ru-RU" sz="2300" kern="1200" dirty="0">
                <a:solidFill>
                  <a:prstClr val="black"/>
                </a:solidFill>
                <a:latin typeface="Times New Roman" pitchFamily="18" charset="0"/>
                <a:cs typeface="Times New Roman" pitchFamily="18" charset="0"/>
              </a:rPr>
              <a:t>запрос ценовых оферт</a:t>
            </a:r>
            <a:r>
              <a:rPr lang="ro-MO" altLang="ru-RU" sz="2300" kern="1200" dirty="0" smtClean="0">
                <a:solidFill>
                  <a:prstClr val="black"/>
                </a:solidFill>
                <a:latin typeface="Times New Roman" pitchFamily="18" charset="0"/>
                <a:cs typeface="Times New Roman" pitchFamily="18" charset="0"/>
              </a:rPr>
              <a:t>;           </a:t>
            </a:r>
            <a:r>
              <a:rPr lang="ru-RU" altLang="ru-RU" sz="2300" kern="1200" dirty="0" smtClean="0">
                <a:solidFill>
                  <a:prstClr val="black"/>
                </a:solidFill>
                <a:latin typeface="Times New Roman" pitchFamily="18" charset="0"/>
                <a:cs typeface="Times New Roman" pitchFamily="18" charset="0"/>
              </a:rPr>
              <a:t>     </a:t>
            </a:r>
            <a:r>
              <a:rPr lang="en-GB" altLang="ru-RU" sz="2300" kern="1200" dirty="0" smtClean="0">
                <a:solidFill>
                  <a:prstClr val="black"/>
                </a:solidFill>
                <a:latin typeface="Times New Roman" pitchFamily="18" charset="0"/>
                <a:cs typeface="Times New Roman" pitchFamily="18" charset="0"/>
              </a:rPr>
              <a:t>h</a:t>
            </a:r>
            <a:r>
              <a:rPr lang="en-GB" altLang="ru-RU" sz="2300" kern="1200" dirty="0">
                <a:solidFill>
                  <a:prstClr val="black"/>
                </a:solidFill>
                <a:latin typeface="Times New Roman" pitchFamily="18" charset="0"/>
                <a:cs typeface="Times New Roman" pitchFamily="18" charset="0"/>
              </a:rPr>
              <a:t>) </a:t>
            </a:r>
            <a:r>
              <a:rPr lang="ru-RU" altLang="ru-RU" sz="2300" kern="1200" dirty="0">
                <a:solidFill>
                  <a:prstClr val="black"/>
                </a:solidFill>
                <a:latin typeface="Times New Roman" pitchFamily="18" charset="0"/>
                <a:cs typeface="Times New Roman" pitchFamily="18" charset="0"/>
              </a:rPr>
              <a:t>рамочное соглашение</a:t>
            </a:r>
            <a:r>
              <a:rPr lang="ro-MO" altLang="ru-RU" sz="2300" kern="1200" dirty="0" smtClean="0">
                <a:solidFill>
                  <a:prstClr val="black"/>
                </a:solidFill>
                <a:latin typeface="Times New Roman" pitchFamily="18" charset="0"/>
                <a:cs typeface="Times New Roman" pitchFamily="18" charset="0"/>
              </a:rPr>
              <a:t>.</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d) </a:t>
            </a:r>
            <a:r>
              <a:rPr lang="ru-RU" altLang="ru-RU" sz="2300" kern="1200" dirty="0">
                <a:solidFill>
                  <a:prstClr val="black"/>
                </a:solidFill>
                <a:latin typeface="Times New Roman" pitchFamily="18" charset="0"/>
                <a:cs typeface="Times New Roman" pitchFamily="18" charset="0"/>
              </a:rPr>
              <a:t>конкурентный диалог</a:t>
            </a:r>
            <a:r>
              <a:rPr lang="ro-MO" altLang="ru-RU" sz="2300" kern="1200" dirty="0" smtClean="0">
                <a:solidFill>
                  <a:prstClr val="black"/>
                </a:solidFill>
                <a:latin typeface="Times New Roman" pitchFamily="18" charset="0"/>
                <a:cs typeface="Times New Roman" pitchFamily="18" charset="0"/>
              </a:rPr>
              <a:t>;</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e) </a:t>
            </a:r>
            <a:r>
              <a:rPr lang="ru-RU" altLang="ru-RU" sz="2300" kern="1200" dirty="0">
                <a:solidFill>
                  <a:prstClr val="black"/>
                </a:solidFill>
                <a:latin typeface="Times New Roman" pitchFamily="18" charset="0"/>
                <a:cs typeface="Times New Roman" pitchFamily="18" charset="0"/>
              </a:rPr>
              <a:t>переговорные процедуры</a:t>
            </a:r>
            <a:r>
              <a:rPr lang="ro-MO" altLang="ru-RU" sz="2300" kern="1200" dirty="0" smtClean="0">
                <a:solidFill>
                  <a:prstClr val="black"/>
                </a:solidFill>
                <a:latin typeface="Times New Roman" pitchFamily="18" charset="0"/>
                <a:cs typeface="Times New Roman" pitchFamily="18" charset="0"/>
              </a:rPr>
              <a:t>;</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r>
              <a:rPr lang="ru-RU" altLang="ru-RU" sz="2300" kern="1200" dirty="0">
                <a:solidFill>
                  <a:srgbClr val="FF0000"/>
                </a:solidFill>
                <a:latin typeface="Times New Roman" pitchFamily="18" charset="0"/>
                <a:cs typeface="Times New Roman" pitchFamily="18" charset="0"/>
              </a:rPr>
              <a:t>Открытые торги – основная процедура присуждения договоров закупки. Остальные процедуры закупки применяются только в условиях, четко предусмотренных </a:t>
            </a:r>
            <a:r>
              <a:rPr lang="ru-RU" altLang="ru-RU" sz="2300" kern="1200" dirty="0" smtClean="0">
                <a:solidFill>
                  <a:srgbClr val="FF0000"/>
                </a:solidFill>
                <a:latin typeface="Times New Roman" pitchFamily="18" charset="0"/>
                <a:cs typeface="Times New Roman" pitchFamily="18" charset="0"/>
              </a:rPr>
              <a:t>Положением</a:t>
            </a:r>
            <a:r>
              <a:rPr lang="vi-VN" altLang="ru-RU" sz="2300" kern="1200" dirty="0" smtClean="0">
                <a:solidFill>
                  <a:srgbClr val="FF0000"/>
                </a:solidFill>
                <a:latin typeface="Times New Roman" pitchFamily="18" charset="0"/>
                <a:cs typeface="Times New Roman" pitchFamily="18" charset="0"/>
              </a:rPr>
              <a:t>.</a:t>
            </a:r>
            <a:endParaRPr lang="vi-VN" altLang="ru-RU" sz="2300" kern="1200" dirty="0">
              <a:solidFill>
                <a:srgbClr val="FF0000"/>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59429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Открытые торги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11211" y="1730829"/>
            <a:ext cx="8835081" cy="4533171"/>
          </a:xfrm>
        </p:spPr>
        <p:txBody>
          <a:bodyPr/>
          <a:lstStyle/>
          <a:p>
            <a:pPr marL="342900" lvl="0" indent="-342900" algn="just" eaLnBrk="0" hangingPunct="0">
              <a:spcBef>
                <a:spcPts val="0"/>
              </a:spcBef>
              <a:spcAft>
                <a:spcPct val="0"/>
              </a:spcAft>
              <a:buClrTx/>
              <a:buFont typeface="Arial" pitchFamily="34" charset="0"/>
              <a:buChar char="•"/>
              <a:tabLst/>
            </a:pPr>
            <a:r>
              <a:rPr lang="ru-RU" altLang="ru-RU" sz="2200" kern="1200" dirty="0">
                <a:solidFill>
                  <a:prstClr val="black"/>
                </a:solidFill>
                <a:latin typeface="Times New Roman" pitchFamily="18" charset="0"/>
                <a:cs typeface="Times New Roman" pitchFamily="18" charset="0"/>
              </a:rPr>
              <a:t>Открытые торги – публичная процедура, в рамках которой любой заинтересованный экономический оператор может представить оферту</a:t>
            </a:r>
            <a:r>
              <a:rPr lang="ro-MO" altLang="ru-RU" sz="2200" kern="1200" dirty="0" smtClean="0">
                <a:solidFill>
                  <a:prstClr val="black"/>
                </a:solidFill>
                <a:latin typeface="Times New Roman" pitchFamily="18" charset="0"/>
                <a:cs typeface="Times New Roman" pitchFamily="18" charset="0"/>
              </a:rPr>
              <a:t>. </a:t>
            </a:r>
          </a:p>
          <a:p>
            <a:pPr marL="342900" lvl="0" indent="-342900" algn="just" eaLnBrk="0" hangingPunct="0">
              <a:spcBef>
                <a:spcPts val="0"/>
              </a:spcBef>
              <a:spcAft>
                <a:spcPct val="0"/>
              </a:spcAft>
              <a:buClrTx/>
              <a:buFont typeface="Arial" pitchFamily="34" charset="0"/>
              <a:buChar char="•"/>
              <a:tabLst/>
            </a:pPr>
            <a:r>
              <a:rPr lang="ru-RU" altLang="ru-RU" sz="2200" kern="1200" dirty="0">
                <a:solidFill>
                  <a:prstClr val="black"/>
                </a:solidFill>
                <a:latin typeface="Times New Roman" pitchFamily="18" charset="0"/>
                <a:cs typeface="Times New Roman" pitchFamily="18" charset="0"/>
              </a:rPr>
              <a:t>Открытые торги проводятся бенефициаром в один этап, в котором участвуют все заинтересованные экономические операторы, соответствующие условиям, установленным в документации по присуждению</a:t>
            </a:r>
            <a:r>
              <a:rPr lang="ru-RU" altLang="ru-RU" sz="2200" kern="1200" dirty="0" smtClean="0">
                <a:solidFill>
                  <a:prstClr val="black"/>
                </a:solidFill>
                <a:latin typeface="Times New Roman" pitchFamily="18" charset="0"/>
                <a:cs typeface="Times New Roman" pitchFamily="18" charset="0"/>
              </a:rPr>
              <a:t>.</a:t>
            </a:r>
            <a:r>
              <a:rPr lang="ru-RU" altLang="ru-RU" sz="2200" kern="1200" dirty="0">
                <a:solidFill>
                  <a:prstClr val="black"/>
                </a:solidFill>
                <a:latin typeface="Times New Roman" pitchFamily="18" charset="0"/>
                <a:cs typeface="Times New Roman" pitchFamily="18" charset="0"/>
              </a:rPr>
              <a:t> Любой заинтересованный экономический оператор вправе запросить и получить документацию по присуждению. </a:t>
            </a:r>
          </a:p>
          <a:p>
            <a:pPr marL="342900" lvl="0" indent="-342900" algn="just" eaLnBrk="0" hangingPunct="0">
              <a:spcBef>
                <a:spcPts val="0"/>
              </a:spcBef>
              <a:spcAft>
                <a:spcPct val="0"/>
              </a:spcAft>
              <a:buClrTx/>
              <a:buFont typeface="Arial" pitchFamily="34" charset="0"/>
              <a:buChar char="•"/>
              <a:tabLst/>
            </a:pPr>
            <a:r>
              <a:rPr lang="ru-RU" altLang="ru-RU" sz="2200" kern="1200" dirty="0" smtClean="0">
                <a:solidFill>
                  <a:prstClr val="black"/>
                </a:solidFill>
                <a:latin typeface="Times New Roman" pitchFamily="18" charset="0"/>
                <a:cs typeface="Times New Roman" pitchFamily="18" charset="0"/>
              </a:rPr>
              <a:t>Для </a:t>
            </a:r>
            <a:r>
              <a:rPr lang="ru-RU" altLang="ru-RU" sz="2200" kern="1200" dirty="0">
                <a:solidFill>
                  <a:prstClr val="black"/>
                </a:solidFill>
                <a:latin typeface="Times New Roman" pitchFamily="18" charset="0"/>
                <a:cs typeface="Times New Roman" pitchFamily="18" charset="0"/>
              </a:rPr>
              <a:t>проведения открытых торгов бенефициар заранее публикует объявление </a:t>
            </a:r>
            <a:r>
              <a:rPr lang="ru-RU" altLang="ru-RU" sz="2200" kern="1200" dirty="0" smtClean="0">
                <a:solidFill>
                  <a:prstClr val="black"/>
                </a:solidFill>
                <a:latin typeface="Times New Roman" pitchFamily="18" charset="0"/>
                <a:cs typeface="Times New Roman" pitchFamily="18" charset="0"/>
              </a:rPr>
              <a:t>которым </a:t>
            </a:r>
            <a:r>
              <a:rPr lang="ru-RU" altLang="ru-RU" sz="2200" kern="1200" dirty="0">
                <a:solidFill>
                  <a:prstClr val="black"/>
                </a:solidFill>
                <a:latin typeface="Times New Roman" pitchFamily="18" charset="0"/>
                <a:cs typeface="Times New Roman" pitchFamily="18" charset="0"/>
              </a:rPr>
              <a:t>приглашает экономических операторов к участию в торгах и сообщает о критериях и условиях участия в торгах, чтобы они могли подготовить свои оферты</a:t>
            </a:r>
            <a:r>
              <a:rPr lang="ru-RU" altLang="ru-RU" sz="2200" kern="1200" dirty="0" smtClean="0">
                <a:solidFill>
                  <a:prstClr val="black"/>
                </a:solidFill>
                <a:latin typeface="Times New Roman" pitchFamily="18" charset="0"/>
                <a:cs typeface="Times New Roman" pitchFamily="18" charset="0"/>
              </a:rPr>
              <a:t>.</a:t>
            </a:r>
            <a:endParaRPr lang="ro-MO" altLang="ru-RU" sz="2200" kern="1200" dirty="0" smtClean="0">
              <a:solidFill>
                <a:prstClr val="black"/>
              </a:solidFill>
              <a:latin typeface="Times New Roman" pitchFamily="18" charset="0"/>
              <a:ea typeface="Calibri" pitchFamily="34"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46554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Titel 15"/>
          <p:cNvSpPr>
            <a:spLocks noGrp="1"/>
          </p:cNvSpPr>
          <p:nvPr>
            <p:ph type="title"/>
          </p:nvPr>
        </p:nvSpPr>
        <p:spPr>
          <a:xfrm>
            <a:off x="284205" y="1797722"/>
            <a:ext cx="8555454" cy="4682492"/>
          </a:xfrm>
        </p:spPr>
        <p:txBody>
          <a:bodyPr/>
          <a:lstStyle/>
          <a:p>
            <a:pPr lvl="0" eaLnBrk="0" hangingPunct="0">
              <a:defRPr/>
            </a:pPr>
            <a:r>
              <a:rPr lang="ru-RU" altLang="ro-RO" sz="2300" kern="1200" dirty="0" smtClean="0">
                <a:solidFill>
                  <a:prstClr val="black"/>
                </a:solidFill>
                <a:latin typeface="Times New Roman" panose="02020603050405020304" pitchFamily="18" charset="0"/>
                <a:ea typeface="+mn-ea"/>
                <a:cs typeface="Times New Roman" panose="02020603050405020304" pitchFamily="18" charset="0"/>
              </a:rPr>
              <a:t>1)</a:t>
            </a: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 </a:t>
            </a:r>
            <a:r>
              <a:rPr lang="ru-RU" sz="2300" kern="1200" dirty="0" smtClean="0">
                <a:solidFill>
                  <a:prstClr val="black"/>
                </a:solidFill>
                <a:latin typeface="Times New Roman" panose="02020603050405020304" pitchFamily="18" charset="0"/>
                <a:ea typeface="+mn-ea"/>
                <a:cs typeface="Times New Roman" panose="02020603050405020304" pitchFamily="18" charset="0"/>
              </a:rPr>
              <a:t>установление ясных и прозрачных процедур, которые должны соблюдаться в процессе закупки товаров, работ и услуг, запрошенных бенефициаром, быть включенными в тарифных целях</a:t>
            </a: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a:t>
            </a:r>
            <a:b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b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2) </a:t>
            </a:r>
            <a:r>
              <a:rPr lang="ru-RU" sz="2300" kern="1200" dirty="0" smtClean="0">
                <a:solidFill>
                  <a:prstClr val="black"/>
                </a:solidFill>
                <a:latin typeface="Times New Roman" panose="02020603050405020304" pitchFamily="18" charset="0"/>
                <a:ea typeface="+mn-ea"/>
                <a:cs typeface="Times New Roman" panose="02020603050405020304" pitchFamily="18" charset="0"/>
              </a:rPr>
              <a:t>развитие конкуренции, повышение эффективности закупок</a:t>
            </a: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 </a:t>
            </a:r>
            <a:b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b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3) </a:t>
            </a:r>
            <a:r>
              <a:rPr lang="ru-RU" sz="2300" kern="1200" dirty="0" smtClean="0">
                <a:solidFill>
                  <a:prstClr val="black"/>
                </a:solidFill>
                <a:latin typeface="Times New Roman" panose="02020603050405020304" pitchFamily="18" charset="0"/>
                <a:ea typeface="+mn-ea"/>
                <a:cs typeface="Times New Roman" panose="02020603050405020304" pitchFamily="18" charset="0"/>
              </a:rPr>
              <a:t>обеспечение соблюдения принципов минимальных затрат и максимальной эффективности</a:t>
            </a: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 </a:t>
            </a:r>
            <a:b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b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4) </a:t>
            </a:r>
            <a:r>
              <a:rPr lang="ru-RU" sz="2300" kern="1200" dirty="0" smtClean="0">
                <a:solidFill>
                  <a:prstClr val="black"/>
                </a:solidFill>
                <a:latin typeface="Times New Roman" panose="02020603050405020304" pitchFamily="18" charset="0"/>
                <a:ea typeface="+mn-ea"/>
                <a:cs typeface="Times New Roman" panose="02020603050405020304" pitchFamily="18" charset="0"/>
              </a:rPr>
              <a:t>обеспечение установления тарифов на основе оправданных и строго необходимых расходов на осуществление деятельности по производству, транспортировке, распределению и поставке по регулируемым тарифам природного газа, электроэнергии, </a:t>
            </a:r>
            <a:r>
              <a:rPr lang="ru-RU" sz="2300" kern="1200" dirty="0" err="1" smtClean="0">
                <a:solidFill>
                  <a:prstClr val="black"/>
                </a:solidFill>
                <a:latin typeface="Times New Roman" panose="02020603050405020304" pitchFamily="18" charset="0"/>
                <a:ea typeface="+mn-ea"/>
                <a:cs typeface="Times New Roman" panose="02020603050405020304" pitchFamily="18" charset="0"/>
              </a:rPr>
              <a:t>теплоэнергии</a:t>
            </a:r>
            <a:r>
              <a:rPr lang="ru-RU" sz="2300" kern="1200" dirty="0" smtClean="0">
                <a:solidFill>
                  <a:prstClr val="black"/>
                </a:solidFill>
                <a:latin typeface="Times New Roman" panose="02020603050405020304" pitchFamily="18" charset="0"/>
                <a:ea typeface="+mn-ea"/>
                <a:cs typeface="Times New Roman" panose="02020603050405020304" pitchFamily="18" charset="0"/>
              </a:rPr>
              <a:t> и на предоставление публичной услуги водоснабжения, канализации</a:t>
            </a:r>
            <a:r>
              <a:rPr lang="ru-RU" altLang="ru-RU" sz="2300" kern="1200" dirty="0" smtClean="0">
                <a:solidFill>
                  <a:prstClr val="black"/>
                </a:solidFill>
                <a:latin typeface="Times New Roman" panose="02020603050405020304" pitchFamily="18" charset="0"/>
                <a:ea typeface="+mn-ea"/>
                <a:cs typeface="Times New Roman" panose="02020603050405020304" pitchFamily="18" charset="0"/>
              </a:rPr>
              <a:t>.</a:t>
            </a:r>
            <a:endParaRPr lang="ru-RU" sz="2300" kern="1200" dirty="0">
              <a:solidFill>
                <a:prstClr val="black"/>
              </a:solidFill>
              <a:latin typeface="Times New Roman" panose="02020603050405020304" pitchFamily="18" charset="0"/>
              <a:ea typeface="+mn-ea"/>
              <a:cs typeface="Times New Roman" panose="02020603050405020304"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901681"/>
            <a:ext cx="7162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Title 1"/>
          <p:cNvSpPr txBox="1">
            <a:spLocks/>
          </p:cNvSpPr>
          <p:nvPr/>
        </p:nvSpPr>
        <p:spPr bwMode="auto">
          <a:xfrm>
            <a:off x="829827" y="1375693"/>
            <a:ext cx="7391400" cy="4220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ctr">
              <a:lnSpc>
                <a:spcPct val="107000"/>
              </a:lnSpc>
              <a:spcAft>
                <a:spcPts val="0"/>
              </a:spcAft>
              <a:defRPr/>
            </a:pPr>
            <a:r>
              <a:rPr lang="en-US" altLang="ro-RO" sz="2000" dirty="0" smtClean="0">
                <a:solidFill>
                  <a:schemeClr val="tx1"/>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 </a:t>
            </a:r>
            <a:r>
              <a:rPr lang="ru-RU" sz="20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Цель</a:t>
            </a:r>
            <a:r>
              <a:rPr lang="x-none" sz="200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r>
            <a:br>
              <a:rPr lang="ru-RU" sz="2000" dirty="0" smtClean="0">
                <a:latin typeface="Times New Roman" panose="02020603050405020304" pitchFamily="18" charset="0"/>
                <a:ea typeface="Calibri" panose="020F0502020204030204" pitchFamily="34" charset="0"/>
                <a:cs typeface="Times New Roman" panose="02020603050405020304" pitchFamily="18" charset="0"/>
              </a:rPr>
            </a:br>
            <a:endParaRPr lang="ro-RO" altLang="ro-RO"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757084"/>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2000" b="1" kern="1200" dirty="0">
                <a:solidFill>
                  <a:prstClr val="black"/>
                </a:solidFill>
                <a:latin typeface="Times New Roman" pitchFamily="18" charset="0"/>
                <a:cs typeface="Times New Roman" pitchFamily="18" charset="0"/>
              </a:rPr>
              <a:t>Ограниченные торги</a:t>
            </a:r>
            <a:endParaRPr lang="ru-RU" sz="2000"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97708" y="1655805"/>
            <a:ext cx="8649730" cy="4819136"/>
          </a:xfrm>
        </p:spPr>
        <p:txBody>
          <a:bodyPr/>
          <a:lstStyle/>
          <a:p>
            <a:pPr marL="342900" lvl="0" indent="-342900" eaLnBrk="0" hangingPunct="0">
              <a:spcBef>
                <a:spcPct val="20000"/>
              </a:spcBef>
              <a:spcAft>
                <a:spcPct val="0"/>
              </a:spcAft>
              <a:buClrTx/>
              <a:buFont typeface="Arial" pitchFamily="34" charset="0"/>
              <a:buChar char="•"/>
              <a:tabLst/>
            </a:pPr>
            <a:r>
              <a:rPr lang="ru-RU" altLang="ru-RU" sz="2200" kern="1200" dirty="0">
                <a:solidFill>
                  <a:prstClr val="black"/>
                </a:solidFill>
                <a:latin typeface="Times New Roman" pitchFamily="18" charset="0"/>
                <a:cs typeface="Times New Roman" pitchFamily="18" charset="0"/>
              </a:rPr>
              <a:t>Ограниченные торги применяются только при закупках товаров, работ и услуг, которые носят специфический характер для осуществления деятельности по </a:t>
            </a:r>
            <a:r>
              <a:rPr lang="ru-RU" altLang="ru-RU" sz="2200" kern="1200" dirty="0" smtClean="0">
                <a:solidFill>
                  <a:prstClr val="black"/>
                </a:solidFill>
                <a:latin typeface="Times New Roman" pitchFamily="18" charset="0"/>
                <a:cs typeface="Times New Roman" pitchFamily="18" charset="0"/>
              </a:rPr>
              <a:t>предоставлению </a:t>
            </a:r>
            <a:r>
              <a:rPr lang="ru-RU" altLang="ru-RU" sz="2200" kern="1200" dirty="0">
                <a:solidFill>
                  <a:prstClr val="black"/>
                </a:solidFill>
                <a:latin typeface="Times New Roman" pitchFamily="18" charset="0"/>
                <a:cs typeface="Times New Roman" pitchFamily="18" charset="0"/>
              </a:rPr>
              <a:t>публичной услуги водоснабжения, канализации</a:t>
            </a:r>
            <a:r>
              <a:rPr lang="ro-MO" altLang="ru-RU" sz="2200" kern="1200" dirty="0" smtClean="0">
                <a:solidFill>
                  <a:prstClr val="black"/>
                </a:solidFill>
                <a:latin typeface="Times New Roman" pitchFamily="18" charset="0"/>
                <a:cs typeface="Times New Roman" pitchFamily="18" charset="0"/>
              </a:rPr>
              <a:t>.</a:t>
            </a:r>
          </a:p>
          <a:p>
            <a:pPr marL="342900" lvl="0" indent="-342900" eaLnBrk="0" hangingPunct="0">
              <a:spcBef>
                <a:spcPct val="20000"/>
              </a:spcBef>
              <a:spcAft>
                <a:spcPct val="0"/>
              </a:spcAft>
              <a:buClrTx/>
              <a:buFont typeface="Arial" pitchFamily="34" charset="0"/>
              <a:buChar char="•"/>
              <a:tabLst/>
            </a:pPr>
            <a:r>
              <a:rPr lang="ru-RU" altLang="ru-RU" sz="2200" kern="1200" dirty="0">
                <a:solidFill>
                  <a:prstClr val="black"/>
                </a:solidFill>
                <a:latin typeface="Times New Roman" pitchFamily="18" charset="0"/>
                <a:cs typeface="Times New Roman" pitchFamily="18" charset="0"/>
              </a:rPr>
              <a:t>Ограниченные торги проводятся по тем же правилам, которые предусмотрены для открытых торгов, при условии применения процедуры предварительного отбора, которой предшествует опубликование объявления об участии в предварительном отборе</a:t>
            </a:r>
            <a:r>
              <a:rPr lang="ru-RU" altLang="ru-RU" sz="2200" kern="1200" dirty="0" smtClean="0">
                <a:solidFill>
                  <a:prstClr val="black"/>
                </a:solidFill>
                <a:latin typeface="Times New Roman" pitchFamily="18" charset="0"/>
                <a:cs typeface="Times New Roman" pitchFamily="18" charset="0"/>
              </a:rPr>
              <a:t>.</a:t>
            </a:r>
          </a:p>
          <a:p>
            <a:pPr marL="342900" lvl="0" indent="-342900" eaLnBrk="0" hangingPunct="0">
              <a:spcBef>
                <a:spcPct val="20000"/>
              </a:spcBef>
              <a:spcAft>
                <a:spcPct val="0"/>
              </a:spcAft>
              <a:buClrTx/>
              <a:buFont typeface="Arial" pitchFamily="34" charset="0"/>
              <a:buChar char="•"/>
              <a:tabLst/>
            </a:pPr>
            <a:r>
              <a:rPr lang="ru-RU" altLang="ru-RU" sz="2200" kern="1200" dirty="0">
                <a:solidFill>
                  <a:prstClr val="black"/>
                </a:solidFill>
                <a:latin typeface="Times New Roman" pitchFamily="18" charset="0"/>
                <a:cs typeface="Times New Roman" pitchFamily="18" charset="0"/>
              </a:rPr>
              <a:t>Процедура ограниченных торгов проводится в два этапа</a:t>
            </a:r>
            <a:r>
              <a:rPr lang="ro-MO" altLang="ru-RU" sz="2200" kern="1200" dirty="0" smtClean="0">
                <a:solidFill>
                  <a:prstClr val="black"/>
                </a:solidFill>
                <a:latin typeface="Times New Roman" pitchFamily="18" charset="0"/>
                <a:cs typeface="Times New Roman" pitchFamily="18" charset="0"/>
              </a:rPr>
              <a:t>:</a:t>
            </a:r>
            <a:endParaRPr lang="ro-MO" altLang="ru-RU" sz="2200" kern="1200" dirty="0" smtClean="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200" kern="1200" dirty="0" smtClean="0">
                <a:solidFill>
                  <a:prstClr val="black"/>
                </a:solidFill>
                <a:latin typeface="Times New Roman" pitchFamily="18" charset="0"/>
                <a:cs typeface="Times New Roman" pitchFamily="18" charset="0"/>
              </a:rPr>
              <a:t>a) </a:t>
            </a:r>
            <a:r>
              <a:rPr lang="ru-RU" altLang="ru-RU" sz="2200" kern="1200" dirty="0">
                <a:solidFill>
                  <a:prstClr val="black"/>
                </a:solidFill>
                <a:latin typeface="Times New Roman" pitchFamily="18" charset="0"/>
                <a:cs typeface="Times New Roman" pitchFamily="18" charset="0"/>
              </a:rPr>
              <a:t>этап предварительного отбора кандидатов, проводимый с применением критериев квалификации и отбора</a:t>
            </a:r>
            <a:r>
              <a:rPr lang="ro-MO" altLang="ru-RU" sz="2200" kern="1200" dirty="0" smtClean="0">
                <a:solidFill>
                  <a:prstClr val="black"/>
                </a:solidFill>
                <a:latin typeface="Times New Roman" pitchFamily="18" charset="0"/>
                <a:cs typeface="Times New Roman" pitchFamily="18" charset="0"/>
              </a:rPr>
              <a:t>;</a:t>
            </a:r>
            <a:endParaRPr lang="ro-MO" altLang="ru-RU" sz="22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200" kern="1200" dirty="0" smtClean="0">
                <a:solidFill>
                  <a:prstClr val="black"/>
                </a:solidFill>
                <a:latin typeface="Times New Roman" pitchFamily="18" charset="0"/>
                <a:cs typeface="Times New Roman" pitchFamily="18" charset="0"/>
              </a:rPr>
              <a:t>b) </a:t>
            </a:r>
            <a:r>
              <a:rPr lang="ru-RU" altLang="ru-RU" sz="2200" kern="1200" dirty="0">
                <a:solidFill>
                  <a:prstClr val="black"/>
                </a:solidFill>
                <a:latin typeface="Times New Roman" pitchFamily="18" charset="0"/>
                <a:cs typeface="Times New Roman" pitchFamily="18" charset="0"/>
              </a:rPr>
              <a:t>этап оценки оферт, поданных отобранными кандидатами, с применением критерия присуждения</a:t>
            </a:r>
            <a:r>
              <a:rPr lang="ro-MO" altLang="ru-RU" sz="2200" kern="1200" dirty="0" smtClean="0">
                <a:solidFill>
                  <a:prstClr val="black"/>
                </a:solidFill>
                <a:latin typeface="Times New Roman" pitchFamily="18" charset="0"/>
                <a:cs typeface="Times New Roman" pitchFamily="18" charset="0"/>
              </a:rPr>
              <a:t>. </a:t>
            </a:r>
            <a:endParaRPr lang="ro-MO" altLang="ru-RU" sz="2200" kern="1200" dirty="0" smtClean="0">
              <a:solidFill>
                <a:prstClr val="black"/>
              </a:solidFill>
              <a:latin typeface="Times New Roman" pitchFamily="18" charset="0"/>
              <a:ea typeface="Calibri" pitchFamily="34" charset="0"/>
              <a:cs typeface="Calibri" pitchFamily="34"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2404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Запрос ценовых оферт</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684000" y="1730829"/>
            <a:ext cx="7776000" cy="4781182"/>
          </a:xfrm>
        </p:spPr>
        <p:txBody>
          <a:bodyPr/>
          <a:lstStyle/>
          <a:p>
            <a:pPr algn="just">
              <a:spcBef>
                <a:spcPts val="0"/>
              </a:spcBef>
              <a:spcAft>
                <a:spcPts val="0"/>
              </a:spcAft>
            </a:pPr>
            <a:r>
              <a:rPr lang="ru-RU" altLang="ru-RU" sz="2100" dirty="0">
                <a:solidFill>
                  <a:schemeClr val="tx1"/>
                </a:solidFill>
                <a:latin typeface="Times New Roman" pitchFamily="18" charset="0"/>
                <a:cs typeface="Times New Roman" pitchFamily="18" charset="0"/>
              </a:rPr>
              <a:t>Процедура закупки путем запроса ценовых оферт применяется для договоров закупки товаров, работ, услуг с оценочной стоимостью без НДС ниже 1,0 </a:t>
            </a:r>
            <a:r>
              <a:rPr lang="ru-RU" altLang="ru-RU" sz="2100" dirty="0" err="1">
                <a:solidFill>
                  <a:schemeClr val="tx1"/>
                </a:solidFill>
                <a:latin typeface="Times New Roman" pitchFamily="18" charset="0"/>
                <a:cs typeface="Times New Roman" pitchFamily="18" charset="0"/>
              </a:rPr>
              <a:t>млн.леев</a:t>
            </a:r>
            <a:r>
              <a:rPr lang="ru-RU" altLang="ru-RU" sz="2100" dirty="0">
                <a:solidFill>
                  <a:schemeClr val="tx1"/>
                </a:solidFill>
                <a:latin typeface="Times New Roman" pitchFamily="18" charset="0"/>
                <a:cs typeface="Times New Roman" pitchFamily="18" charset="0"/>
              </a:rPr>
              <a:t> для закупок товаров и услуг и ниже 1,5 </a:t>
            </a:r>
            <a:r>
              <a:rPr lang="ru-RU" altLang="ru-RU" sz="2100" dirty="0" err="1">
                <a:solidFill>
                  <a:schemeClr val="tx1"/>
                </a:solidFill>
                <a:latin typeface="Times New Roman" pitchFamily="18" charset="0"/>
                <a:cs typeface="Times New Roman" pitchFamily="18" charset="0"/>
              </a:rPr>
              <a:t>млн.леев</a:t>
            </a:r>
            <a:r>
              <a:rPr lang="ru-RU" altLang="ru-RU" sz="2100" dirty="0">
                <a:solidFill>
                  <a:schemeClr val="tx1"/>
                </a:solidFill>
                <a:latin typeface="Times New Roman" pitchFamily="18" charset="0"/>
                <a:cs typeface="Times New Roman" pitchFamily="18" charset="0"/>
              </a:rPr>
              <a:t> – для закупки работ в случаях, когда</a:t>
            </a:r>
            <a:r>
              <a:rPr lang="ro-MO" altLang="ru-RU" sz="2100" dirty="0" smtClean="0">
                <a:solidFill>
                  <a:schemeClr val="tx1"/>
                </a:solidFill>
                <a:latin typeface="Times New Roman" pitchFamily="18" charset="0"/>
                <a:cs typeface="Times New Roman" pitchFamily="18" charset="0"/>
              </a:rPr>
              <a:t>:</a:t>
            </a:r>
            <a:endParaRPr lang="ro-MO" altLang="ru-RU" sz="2100" dirty="0" smtClean="0">
              <a:solidFill>
                <a:schemeClr val="tx1"/>
              </a:solidFill>
              <a:latin typeface="Times New Roman" pitchFamily="18" charset="0"/>
              <a:ea typeface="Calibri" pitchFamily="34" charset="0"/>
              <a:cs typeface="Times New Roman" pitchFamily="18" charset="0"/>
            </a:endParaRPr>
          </a:p>
          <a:p>
            <a:pPr algn="just">
              <a:spcBef>
                <a:spcPts val="0"/>
              </a:spcBef>
              <a:spcAft>
                <a:spcPts val="0"/>
              </a:spcAft>
            </a:pPr>
            <a:r>
              <a:rPr lang="ro-MO" altLang="ru-RU" sz="2100" dirty="0" smtClean="0">
                <a:solidFill>
                  <a:schemeClr val="tx1"/>
                </a:solidFill>
                <a:latin typeface="Times New Roman" pitchFamily="18" charset="0"/>
                <a:cs typeface="Times New Roman" pitchFamily="18" charset="0"/>
              </a:rPr>
              <a:t>a) </a:t>
            </a:r>
            <a:r>
              <a:rPr lang="ru-RU" altLang="ru-RU" sz="2100" dirty="0">
                <a:solidFill>
                  <a:schemeClr val="tx1"/>
                </a:solidFill>
                <a:latin typeface="Times New Roman" pitchFamily="18" charset="0"/>
                <a:cs typeface="Times New Roman" pitchFamily="18" charset="0"/>
              </a:rPr>
              <a:t>закупка носит множественный и специфический характер и производится непосредственно от производителей товаров – резидентов и нерезидентов, или от авторизованных представителей производителей – нерезидентов при условии, что эти предприятия не аффилированы по отношению друг к другу или не аффилированы </a:t>
            </a:r>
            <a:r>
              <a:rPr lang="ru-RU" altLang="ru-RU" sz="2100" dirty="0" smtClean="0">
                <a:solidFill>
                  <a:schemeClr val="tx1"/>
                </a:solidFill>
                <a:latin typeface="Times New Roman" pitchFamily="18" charset="0"/>
                <a:cs typeface="Times New Roman" pitchFamily="18" charset="0"/>
              </a:rPr>
              <a:t>бенефициару;</a:t>
            </a:r>
            <a:endParaRPr lang="ro-MO" altLang="ru-RU" sz="2100" dirty="0" smtClean="0">
              <a:solidFill>
                <a:schemeClr val="tx1"/>
              </a:solidFill>
              <a:latin typeface="Times New Roman" pitchFamily="18" charset="0"/>
              <a:cs typeface="Times New Roman" pitchFamily="18" charset="0"/>
            </a:endParaRPr>
          </a:p>
          <a:p>
            <a:pPr algn="just">
              <a:spcBef>
                <a:spcPts val="0"/>
              </a:spcBef>
              <a:spcAft>
                <a:spcPts val="0"/>
              </a:spcAft>
            </a:pPr>
            <a:r>
              <a:rPr lang="ro-MO" altLang="ru-RU" sz="2100" dirty="0" smtClean="0">
                <a:solidFill>
                  <a:schemeClr val="tx1"/>
                </a:solidFill>
                <a:latin typeface="Times New Roman" pitchFamily="18" charset="0"/>
                <a:cs typeface="Times New Roman" pitchFamily="18" charset="0"/>
              </a:rPr>
              <a:t>b) </a:t>
            </a:r>
            <a:r>
              <a:rPr lang="ru-RU" altLang="ru-RU" sz="2100" dirty="0">
                <a:solidFill>
                  <a:schemeClr val="tx1"/>
                </a:solidFill>
                <a:latin typeface="Times New Roman" pitchFamily="18" charset="0"/>
                <a:cs typeface="Times New Roman" pitchFamily="18" charset="0"/>
              </a:rPr>
              <a:t>закупки работ по строительству, реконструкции, обновлению, ремонту, модернизации могут осуществляться только ограниченным количеством экономических операторов, обладающих специализацией, опытом </a:t>
            </a:r>
            <a:r>
              <a:rPr lang="ru-RU" altLang="ru-RU" sz="2100" dirty="0" err="1">
                <a:solidFill>
                  <a:schemeClr val="tx1"/>
                </a:solidFill>
                <a:latin typeface="Times New Roman" pitchFamily="18" charset="0"/>
                <a:cs typeface="Times New Roman" pitchFamily="18" charset="0"/>
              </a:rPr>
              <a:t>омологацией</a:t>
            </a:r>
            <a:r>
              <a:rPr lang="ru-RU" altLang="ru-RU" sz="2100" dirty="0">
                <a:solidFill>
                  <a:schemeClr val="tx1"/>
                </a:solidFill>
                <a:latin typeface="Times New Roman" pitchFamily="18" charset="0"/>
                <a:cs typeface="Times New Roman" pitchFamily="18" charset="0"/>
              </a:rPr>
              <a:t> в соответствующей сфере.</a:t>
            </a:r>
            <a:r>
              <a:rPr lang="ro-MO" altLang="ru-RU" sz="2100" dirty="0" smtClean="0">
                <a:solidFill>
                  <a:schemeClr val="tx1"/>
                </a:solidFill>
                <a:latin typeface="Times New Roman" pitchFamily="18" charset="0"/>
                <a:cs typeface="Times New Roman" pitchFamily="18" charset="0"/>
              </a:rPr>
              <a:t> </a:t>
            </a:r>
            <a:endParaRPr lang="ro-MO" altLang="ru-RU" sz="2100" dirty="0" smtClean="0">
              <a:solidFill>
                <a:schemeClr val="tx1"/>
              </a:solidFill>
              <a:latin typeface="Times New Roman" pitchFamily="18" charset="0"/>
              <a:ea typeface="Calibri" pitchFamily="34" charset="0"/>
              <a:cs typeface="Calibri" pitchFamily="34"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55223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Запрос ценовых оферт</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4" y="1730829"/>
            <a:ext cx="9008075" cy="4781182"/>
          </a:xfrm>
        </p:spPr>
        <p:txBody>
          <a:bodyPr/>
          <a:lstStyle/>
          <a:p>
            <a:pPr>
              <a:spcBef>
                <a:spcPts val="0"/>
              </a:spcBef>
              <a:spcAft>
                <a:spcPts val="0"/>
              </a:spcAft>
            </a:pPr>
            <a:r>
              <a:rPr lang="ru-RU" sz="2200" dirty="0" smtClean="0">
                <a:solidFill>
                  <a:schemeClr val="tx1"/>
                </a:solidFill>
                <a:latin typeface="Times New Roman" pitchFamily="18" charset="0"/>
                <a:cs typeface="Times New Roman" pitchFamily="18" charset="0"/>
              </a:rPr>
              <a:t>Закупки </a:t>
            </a:r>
            <a:r>
              <a:rPr lang="ru-RU" sz="2200" dirty="0">
                <a:solidFill>
                  <a:schemeClr val="tx1"/>
                </a:solidFill>
                <a:latin typeface="Times New Roman" pitchFamily="18" charset="0"/>
                <a:cs typeface="Times New Roman" pitchFamily="18" charset="0"/>
              </a:rPr>
              <a:t>путем запроса ценовых оферт проводятся в один или в два этапа – этап предварительного отбора (квалификации) и этап оценки оферт.</a:t>
            </a:r>
          </a:p>
          <a:p>
            <a:pPr>
              <a:spcBef>
                <a:spcPts val="0"/>
              </a:spcBef>
              <a:spcAft>
                <a:spcPts val="0"/>
              </a:spcAft>
            </a:pPr>
            <a:r>
              <a:rPr lang="ru-RU" sz="2200" dirty="0" smtClean="0">
                <a:solidFill>
                  <a:schemeClr val="tx1"/>
                </a:solidFill>
                <a:latin typeface="Times New Roman" pitchFamily="18" charset="0"/>
                <a:cs typeface="Times New Roman" pitchFamily="18" charset="0"/>
              </a:rPr>
              <a:t>Бенефициар </a:t>
            </a:r>
            <a:r>
              <a:rPr lang="ru-RU" sz="2200" dirty="0">
                <a:solidFill>
                  <a:schemeClr val="tx1"/>
                </a:solidFill>
                <a:latin typeface="Times New Roman" pitchFamily="18" charset="0"/>
                <a:cs typeface="Times New Roman" pitchFamily="18" charset="0"/>
              </a:rPr>
              <a:t>может установить помимо цены и другие требования, которые учитываются при оценке ценовых оферт. В этом случае в запросе ценовых оферт указывается каждое подобное требование и его относительная стоимость. </a:t>
            </a:r>
          </a:p>
          <a:p>
            <a:pPr>
              <a:spcBef>
                <a:spcPts val="0"/>
              </a:spcBef>
              <a:spcAft>
                <a:spcPts val="0"/>
              </a:spcAft>
            </a:pPr>
            <a:r>
              <a:rPr lang="ru-RU" sz="2200" dirty="0" smtClean="0">
                <a:solidFill>
                  <a:schemeClr val="tx1"/>
                </a:solidFill>
                <a:latin typeface="Times New Roman" pitchFamily="18" charset="0"/>
                <a:cs typeface="Times New Roman" pitchFamily="18" charset="0"/>
              </a:rPr>
              <a:t>Каждый </a:t>
            </a:r>
            <a:r>
              <a:rPr lang="ru-RU" sz="2200" dirty="0">
                <a:solidFill>
                  <a:schemeClr val="tx1"/>
                </a:solidFill>
                <a:latin typeface="Times New Roman" pitchFamily="18" charset="0"/>
                <a:cs typeface="Times New Roman" pitchFamily="18" charset="0"/>
              </a:rPr>
              <a:t>экономический оператор может представить только одну ценовую оферту без права изменить ее. </a:t>
            </a:r>
          </a:p>
          <a:p>
            <a:pPr>
              <a:spcBef>
                <a:spcPts val="0"/>
              </a:spcBef>
              <a:spcAft>
                <a:spcPts val="0"/>
              </a:spcAft>
            </a:pPr>
            <a:r>
              <a:rPr lang="ru-RU" sz="2200" dirty="0" smtClean="0">
                <a:solidFill>
                  <a:schemeClr val="tx1"/>
                </a:solidFill>
                <a:latin typeface="Times New Roman" pitchFamily="18" charset="0"/>
                <a:cs typeface="Times New Roman" pitchFamily="18" charset="0"/>
              </a:rPr>
              <a:t>Выигравшей </a:t>
            </a:r>
            <a:r>
              <a:rPr lang="ru-RU" sz="2200" dirty="0">
                <a:solidFill>
                  <a:schemeClr val="tx1"/>
                </a:solidFill>
                <a:latin typeface="Times New Roman" pitchFamily="18" charset="0"/>
                <a:cs typeface="Times New Roman" pitchFamily="18" charset="0"/>
              </a:rPr>
              <a:t>объявляется оферта, которая удовлетворяет все требования согласно критерию присуждения, предусмотренному в объявлении/приглашении к участию. </a:t>
            </a:r>
          </a:p>
          <a:p>
            <a:pPr>
              <a:spcBef>
                <a:spcPts val="0"/>
              </a:spcBef>
              <a:spcAft>
                <a:spcPts val="0"/>
              </a:spcAft>
            </a:pPr>
            <a:r>
              <a:rPr lang="ru-RU" sz="2200" dirty="0" smtClean="0">
                <a:solidFill>
                  <a:schemeClr val="tx1"/>
                </a:solidFill>
                <a:latin typeface="Times New Roman" pitchFamily="18" charset="0"/>
                <a:cs typeface="Times New Roman" pitchFamily="18" charset="0"/>
              </a:rPr>
              <a:t>В </a:t>
            </a:r>
            <a:r>
              <a:rPr lang="ru-RU" sz="2200" dirty="0">
                <a:solidFill>
                  <a:schemeClr val="tx1"/>
                </a:solidFill>
                <a:latin typeface="Times New Roman" pitchFamily="18" charset="0"/>
                <a:cs typeface="Times New Roman" pitchFamily="18" charset="0"/>
              </a:rPr>
              <a:t>случае процедуры запроса ценовых оферт срок подачи оферт составляет для товаров не менее 7 дней и для работ и услуг – не менее 12 дней со дня опубликования или передачи объявления об участии.</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4302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74472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2000" b="1" kern="1200" dirty="0">
                <a:solidFill>
                  <a:prstClr val="black"/>
                </a:solidFill>
                <a:latin typeface="Times New Roman" pitchFamily="18" charset="0"/>
                <a:cs typeface="Times New Roman" pitchFamily="18" charset="0"/>
              </a:rPr>
              <a:t>Конкурентный диалог</a:t>
            </a:r>
            <a:endParaRPr lang="ro-RO" sz="2000"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84205" y="1643449"/>
            <a:ext cx="8587945" cy="4620551"/>
          </a:xfrm>
        </p:spPr>
        <p:txBody>
          <a:bodyPr/>
          <a:lstStyle/>
          <a:p>
            <a:pPr algn="just">
              <a:spcBef>
                <a:spcPts val="0"/>
              </a:spcBef>
              <a:spcAft>
                <a:spcPts val="0"/>
              </a:spcAft>
            </a:pPr>
            <a:r>
              <a:rPr lang="ru-RU" altLang="ru-RU" sz="2100" dirty="0">
                <a:solidFill>
                  <a:schemeClr val="tx1"/>
                </a:solidFill>
                <a:latin typeface="Times New Roman" pitchFamily="18" charset="0"/>
                <a:cs typeface="Times New Roman" pitchFamily="18" charset="0"/>
              </a:rPr>
              <a:t>Процедура конкурентного диалога применима в случае особо сложных договоров закупки в той мере, в какой их присуждение невозможно посредством применения процедуры открытых или ограниченных </a:t>
            </a:r>
            <a:r>
              <a:rPr lang="ru-RU" altLang="ru-RU" sz="2100" dirty="0" smtClean="0">
                <a:solidFill>
                  <a:schemeClr val="tx1"/>
                </a:solidFill>
                <a:latin typeface="Times New Roman" pitchFamily="18" charset="0"/>
                <a:cs typeface="Times New Roman" pitchFamily="18" charset="0"/>
              </a:rPr>
              <a:t>торгов.</a:t>
            </a:r>
            <a:r>
              <a:rPr lang="ro-MO" altLang="ru-RU" sz="2100" dirty="0" smtClean="0">
                <a:solidFill>
                  <a:schemeClr val="tx1"/>
                </a:solidFill>
                <a:latin typeface="Times New Roman" pitchFamily="18" charset="0"/>
                <a:cs typeface="Times New Roman" pitchFamily="18" charset="0"/>
              </a:rPr>
              <a:t> </a:t>
            </a:r>
            <a:r>
              <a:rPr lang="ru-RU" altLang="ru-RU" sz="2100" dirty="0">
                <a:solidFill>
                  <a:schemeClr val="tx1"/>
                </a:solidFill>
                <a:latin typeface="Times New Roman" pitchFamily="18" charset="0"/>
                <a:cs typeface="Times New Roman" pitchFamily="18" charset="0"/>
              </a:rPr>
              <a:t>Договор закупки считается особо сложным, если бенефициар по объективным причинам не в состоянии определить технические средства, удовлетворяющие его потребности и цели, и/или установить юридический и/или финансовый характер проекта </a:t>
            </a:r>
            <a:r>
              <a:rPr lang="ro-MO" altLang="ru-RU" sz="2100" dirty="0" smtClean="0">
                <a:solidFill>
                  <a:schemeClr val="tx1"/>
                </a:solidFill>
                <a:latin typeface="Times New Roman" pitchFamily="18" charset="0"/>
                <a:cs typeface="Times New Roman" pitchFamily="18" charset="0"/>
              </a:rPr>
              <a:t>(software). </a:t>
            </a:r>
            <a:endParaRPr lang="ro-MO" altLang="ru-RU" sz="2100" dirty="0" smtClean="0">
              <a:solidFill>
                <a:schemeClr val="tx1"/>
              </a:solidFill>
              <a:latin typeface="Times New Roman" pitchFamily="18" charset="0"/>
              <a:ea typeface="Calibri" pitchFamily="34" charset="0"/>
              <a:cs typeface="Times New Roman" pitchFamily="18" charset="0"/>
            </a:endParaRPr>
          </a:p>
          <a:p>
            <a:pPr algn="just">
              <a:spcBef>
                <a:spcPts val="0"/>
              </a:spcBef>
              <a:spcAft>
                <a:spcPts val="0"/>
              </a:spcAft>
            </a:pPr>
            <a:r>
              <a:rPr lang="ru-RU" altLang="ru-RU" sz="2100" dirty="0">
                <a:solidFill>
                  <a:schemeClr val="tx1"/>
                </a:solidFill>
                <a:latin typeface="Times New Roman" pitchFamily="18" charset="0"/>
                <a:cs typeface="Times New Roman" pitchFamily="18" charset="0"/>
              </a:rPr>
              <a:t>Процедура конкурентного диалога проводится в три этапа</a:t>
            </a:r>
            <a:r>
              <a:rPr lang="ro-MO" altLang="ru-RU" sz="2100" dirty="0" smtClean="0">
                <a:solidFill>
                  <a:schemeClr val="tx1"/>
                </a:solidFill>
                <a:latin typeface="Times New Roman" pitchFamily="18" charset="0"/>
                <a:cs typeface="Times New Roman" pitchFamily="18" charset="0"/>
              </a:rPr>
              <a:t>: </a:t>
            </a:r>
            <a:endParaRPr lang="ro-MO" altLang="ru-RU" sz="2100" dirty="0" smtClean="0">
              <a:solidFill>
                <a:schemeClr val="tx1"/>
              </a:solidFill>
              <a:latin typeface="Times New Roman" pitchFamily="18" charset="0"/>
              <a:ea typeface="Calibri" pitchFamily="34" charset="0"/>
              <a:cs typeface="Calibri" pitchFamily="34" charset="0"/>
            </a:endParaRPr>
          </a:p>
          <a:p>
            <a:pPr algn="just">
              <a:spcBef>
                <a:spcPts val="0"/>
              </a:spcBef>
              <a:spcAft>
                <a:spcPts val="0"/>
              </a:spcAft>
            </a:pPr>
            <a:r>
              <a:rPr lang="ro-MO" altLang="ru-RU" sz="2100" dirty="0" smtClean="0">
                <a:solidFill>
                  <a:schemeClr val="tx1"/>
                </a:solidFill>
                <a:latin typeface="Times New Roman" pitchFamily="18" charset="0"/>
                <a:cs typeface="Times New Roman" pitchFamily="18" charset="0"/>
              </a:rPr>
              <a:t>1) </a:t>
            </a:r>
            <a:r>
              <a:rPr lang="ru-RU" altLang="ru-RU" sz="2100" dirty="0" smtClean="0">
                <a:solidFill>
                  <a:schemeClr val="tx1"/>
                </a:solidFill>
                <a:latin typeface="Times New Roman" pitchFamily="18" charset="0"/>
                <a:cs typeface="Times New Roman" pitchFamily="18" charset="0"/>
              </a:rPr>
              <a:t>этап </a:t>
            </a:r>
            <a:r>
              <a:rPr lang="ru-RU" altLang="ru-RU" sz="2100" dirty="0">
                <a:solidFill>
                  <a:schemeClr val="tx1"/>
                </a:solidFill>
                <a:latin typeface="Times New Roman" pitchFamily="18" charset="0"/>
                <a:cs typeface="Times New Roman" pitchFamily="18" charset="0"/>
              </a:rPr>
              <a:t>предварительного отбора кандидатов</a:t>
            </a:r>
            <a:r>
              <a:rPr lang="ro-MO" altLang="ru-RU" sz="2100" dirty="0" smtClean="0">
                <a:solidFill>
                  <a:schemeClr val="tx1"/>
                </a:solidFill>
                <a:latin typeface="Times New Roman" pitchFamily="18" charset="0"/>
                <a:cs typeface="Times New Roman" pitchFamily="18" charset="0"/>
              </a:rPr>
              <a:t>;</a:t>
            </a:r>
            <a:endParaRPr lang="ru-RU" altLang="ru-RU" sz="2100" dirty="0" smtClean="0">
              <a:solidFill>
                <a:schemeClr val="tx1"/>
              </a:solidFill>
              <a:latin typeface="Times New Roman" pitchFamily="18" charset="0"/>
              <a:cs typeface="Times New Roman" pitchFamily="18" charset="0"/>
            </a:endParaRPr>
          </a:p>
          <a:p>
            <a:pPr algn="just">
              <a:spcBef>
                <a:spcPts val="0"/>
              </a:spcBef>
              <a:spcAft>
                <a:spcPts val="0"/>
              </a:spcAft>
            </a:pPr>
            <a:r>
              <a:rPr lang="ru-RU" altLang="ru-RU" sz="2100" dirty="0">
                <a:solidFill>
                  <a:schemeClr val="tx1"/>
                </a:solidFill>
                <a:latin typeface="Times New Roman" pitchFamily="18" charset="0"/>
                <a:ea typeface="Calibri" pitchFamily="34" charset="0"/>
                <a:cs typeface="Calibri" pitchFamily="34" charset="0"/>
              </a:rPr>
              <a:t>На первом этапе конкурентный диалог инициируется путем опубликования объявления об участии, которым заинтересованные экономические операторы приглашаются к выдвижению кандидатур. Любой экономический оператор вправе выдвинуть свою кандидатуру для участия в процедуре конкурентного диалога.</a:t>
            </a:r>
            <a:endParaRPr lang="ro-MO" altLang="ru-RU" sz="2100" dirty="0" smtClean="0">
              <a:solidFill>
                <a:schemeClr val="tx1"/>
              </a:solidFill>
              <a:latin typeface="Times New Roman" pitchFamily="18" charset="0"/>
              <a:ea typeface="Calibri" pitchFamily="34" charset="0"/>
              <a:cs typeface="Calibri" pitchFamily="34" charset="0"/>
            </a:endParaRPr>
          </a:p>
          <a:p>
            <a:endParaRPr lang="ro-MO"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9885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74472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2000" b="1" kern="1200" dirty="0">
                <a:solidFill>
                  <a:prstClr val="black"/>
                </a:solidFill>
                <a:latin typeface="Times New Roman" pitchFamily="18" charset="0"/>
                <a:cs typeface="Times New Roman" pitchFamily="18" charset="0"/>
              </a:rPr>
              <a:t>Конкурентный диалог</a:t>
            </a:r>
            <a:endParaRPr lang="ro-RO" sz="2000"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84205" y="1643449"/>
            <a:ext cx="8587945" cy="4620551"/>
          </a:xfrm>
        </p:spPr>
        <p:txBody>
          <a:bodyPr/>
          <a:lstStyle/>
          <a:p>
            <a:pPr algn="just">
              <a:spcBef>
                <a:spcPts val="0"/>
              </a:spcBef>
              <a:spcAft>
                <a:spcPts val="0"/>
              </a:spcAft>
            </a:pPr>
            <a:r>
              <a:rPr lang="ru-RU" altLang="ru-RU" sz="2200" dirty="0">
                <a:solidFill>
                  <a:schemeClr val="tx1"/>
                </a:solidFill>
                <a:latin typeface="Times New Roman" pitchFamily="18" charset="0"/>
                <a:cs typeface="Times New Roman" pitchFamily="18" charset="0"/>
              </a:rPr>
              <a:t>2) </a:t>
            </a:r>
            <a:r>
              <a:rPr lang="ru-RU" altLang="ru-RU" sz="2200" dirty="0" smtClean="0">
                <a:solidFill>
                  <a:schemeClr val="tx1"/>
                </a:solidFill>
                <a:latin typeface="Times New Roman" pitchFamily="18" charset="0"/>
                <a:cs typeface="Times New Roman" pitchFamily="18" charset="0"/>
              </a:rPr>
              <a:t>этап </a:t>
            </a:r>
            <a:r>
              <a:rPr lang="ru-RU" altLang="ru-RU" sz="2200" dirty="0">
                <a:solidFill>
                  <a:schemeClr val="tx1"/>
                </a:solidFill>
                <a:latin typeface="Times New Roman" pitchFamily="18" charset="0"/>
                <a:cs typeface="Times New Roman" pitchFamily="18" charset="0"/>
              </a:rPr>
              <a:t>диалога с допущенными по результатам предварительного отбора кандидатами в целях определения решения/решений, которые способны удовлетворить потребности бенефициара и на основании которых кандидаты разработают и представят окончательную оферту</a:t>
            </a:r>
            <a:r>
              <a:rPr lang="ru-RU" altLang="ru-RU" sz="2200" dirty="0" smtClean="0">
                <a:solidFill>
                  <a:schemeClr val="tx1"/>
                </a:solidFill>
                <a:latin typeface="Times New Roman" pitchFamily="18" charset="0"/>
                <a:cs typeface="Times New Roman" pitchFamily="18" charset="0"/>
              </a:rPr>
              <a:t>;</a:t>
            </a:r>
          </a:p>
          <a:p>
            <a:pPr algn="just">
              <a:spcBef>
                <a:spcPts val="0"/>
              </a:spcBef>
              <a:spcAft>
                <a:spcPts val="0"/>
              </a:spcAft>
            </a:pPr>
            <a:r>
              <a:rPr lang="ru-RU" altLang="ru-RU" sz="2200" dirty="0">
                <a:solidFill>
                  <a:schemeClr val="tx1"/>
                </a:solidFill>
                <a:latin typeface="Times New Roman" pitchFamily="18" charset="0"/>
                <a:cs typeface="Times New Roman" pitchFamily="18" charset="0"/>
              </a:rPr>
              <a:t>На втором этапе процедуры конкурентного диалога </a:t>
            </a:r>
            <a:r>
              <a:rPr lang="ru-RU" altLang="ru-RU" sz="2200" dirty="0" smtClean="0">
                <a:solidFill>
                  <a:schemeClr val="tx1"/>
                </a:solidFill>
                <a:latin typeface="Times New Roman" pitchFamily="18" charset="0"/>
                <a:cs typeface="Times New Roman" pitchFamily="18" charset="0"/>
              </a:rPr>
              <a:t>бенефициар </a:t>
            </a:r>
            <a:r>
              <a:rPr lang="ru-RU" altLang="ru-RU" sz="2200" dirty="0">
                <a:solidFill>
                  <a:schemeClr val="tx1"/>
                </a:solidFill>
                <a:latin typeface="Times New Roman" pitchFamily="18" charset="0"/>
                <a:cs typeface="Times New Roman" pitchFamily="18" charset="0"/>
              </a:rPr>
              <a:t>проводит диалог с каждым допущенным кандидатом в отдельности. В ходе данного диалога обсуждаются варианты относительно технических и финансовых аспектов, порядка решения вопросов, связанных с правовой базой, а также любые другие элементы будущего договора, чтобы найденные решения отвечали объективным потребностям бенефициара</a:t>
            </a:r>
            <a:r>
              <a:rPr lang="ru-RU" altLang="ru-RU" sz="2200" dirty="0" smtClean="0">
                <a:solidFill>
                  <a:schemeClr val="tx1"/>
                </a:solidFill>
                <a:latin typeface="Times New Roman" pitchFamily="18" charset="0"/>
                <a:cs typeface="Times New Roman" pitchFamily="18" charset="0"/>
              </a:rPr>
              <a:t>.</a:t>
            </a:r>
          </a:p>
          <a:p>
            <a:pPr algn="just">
              <a:spcBef>
                <a:spcPts val="0"/>
              </a:spcBef>
              <a:spcAft>
                <a:spcPts val="0"/>
              </a:spcAft>
            </a:pPr>
            <a:r>
              <a:rPr lang="ru-RU" altLang="ru-RU" sz="2200" dirty="0">
                <a:solidFill>
                  <a:schemeClr val="tx1"/>
                </a:solidFill>
                <a:latin typeface="Times New Roman" pitchFamily="18" charset="0"/>
                <a:cs typeface="Times New Roman" pitchFamily="18" charset="0"/>
              </a:rPr>
              <a:t>Диалог продолжается до нахождения бенефициаром решения/решений, отвечающих его объективным потребностям</a:t>
            </a:r>
          </a:p>
          <a:p>
            <a:endParaRPr lang="ro-MO"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04556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74472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2000" b="1" kern="1200" dirty="0">
                <a:solidFill>
                  <a:prstClr val="black"/>
                </a:solidFill>
                <a:latin typeface="Times New Roman" pitchFamily="18" charset="0"/>
                <a:cs typeface="Times New Roman" pitchFamily="18" charset="0"/>
              </a:rPr>
              <a:t>Конкурентный диалог</a:t>
            </a:r>
            <a:endParaRPr lang="ro-RO" sz="2000"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84205" y="1643449"/>
            <a:ext cx="8587945" cy="4620551"/>
          </a:xfrm>
        </p:spPr>
        <p:txBody>
          <a:bodyPr/>
          <a:lstStyle/>
          <a:p>
            <a:pPr algn="just">
              <a:spcBef>
                <a:spcPts val="0"/>
              </a:spcBef>
              <a:spcAft>
                <a:spcPts val="0"/>
              </a:spcAft>
            </a:pPr>
            <a:r>
              <a:rPr lang="ru-RU" altLang="ru-RU" sz="2200" dirty="0">
                <a:solidFill>
                  <a:schemeClr val="tx1"/>
                </a:solidFill>
                <a:latin typeface="Times New Roman" pitchFamily="18" charset="0"/>
                <a:cs typeface="Times New Roman" pitchFamily="18" charset="0"/>
              </a:rPr>
              <a:t>3) этап оценки поданных окончательных оферт. </a:t>
            </a:r>
            <a:r>
              <a:rPr lang="ru-RU" altLang="ru-RU" sz="2200" dirty="0">
                <a:solidFill>
                  <a:srgbClr val="FF0000"/>
                </a:solidFill>
                <a:latin typeface="Times New Roman" pitchFamily="18" charset="0"/>
                <a:cs typeface="Times New Roman" pitchFamily="18" charset="0"/>
              </a:rPr>
              <a:t>В случае, когда присуждение договора закупки осуществляется посредством процедуры конкурентного диалога, используемым критерием присуждения должна быть оферта, наиболее выгодная с технико-экономической точки зрения.</a:t>
            </a:r>
            <a:endParaRPr lang="vi-VN" altLang="ru-RU" sz="2200" dirty="0">
              <a:solidFill>
                <a:srgbClr val="FF0000"/>
              </a:solidFill>
              <a:latin typeface="Times New Roman" pitchFamily="18" charset="0"/>
              <a:cs typeface="Times New Roman" pitchFamily="18" charset="0"/>
            </a:endParaRPr>
          </a:p>
          <a:p>
            <a:endParaRPr lang="ro-MO"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95449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pPr marL="342900" lvl="0" indent="-342900" eaLnBrk="0" hangingPunct="0">
              <a:spcBef>
                <a:spcPct val="20000"/>
              </a:spcBef>
              <a:spcAft>
                <a:spcPct val="0"/>
              </a:spcAft>
              <a:buClrTx/>
              <a:buFont typeface="Arial" pitchFamily="34" charset="0"/>
              <a:buChar char="•"/>
              <a:tabLst/>
            </a:pPr>
            <a:r>
              <a:rPr lang="ru-RU" altLang="ru-RU" sz="2300" kern="1200" dirty="0">
                <a:solidFill>
                  <a:prstClr val="black"/>
                </a:solidFill>
                <a:latin typeface="Times New Roman" pitchFamily="18" charset="0"/>
                <a:cs typeface="Times New Roman" pitchFamily="18" charset="0"/>
              </a:rPr>
              <a:t>Бенефициар может присуждать договоры закупки посредством переговорной процедуры с опубликованием или без опубликования объявления об участии</a:t>
            </a:r>
            <a:r>
              <a:rPr lang="ru-RU" altLang="ru-RU" sz="2300" kern="1200" dirty="0" smtClean="0">
                <a:solidFill>
                  <a:prstClr val="black"/>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300" kern="1200" dirty="0">
                <a:solidFill>
                  <a:prstClr val="black"/>
                </a:solidFill>
                <a:latin typeface="Times New Roman" pitchFamily="18" charset="0"/>
                <a:cs typeface="Times New Roman" pitchFamily="18" charset="0"/>
              </a:rPr>
              <a:t>Переговорная процедура с опубликованием объявления об участии организуется в два этапа с применением или без применения системы предварительного отбора (квалификации) бенефициара</a:t>
            </a:r>
            <a:r>
              <a:rPr lang="vi-VN" altLang="ru-RU" sz="2300" kern="1200" dirty="0" smtClean="0">
                <a:solidFill>
                  <a:prstClr val="black"/>
                </a:solidFill>
                <a:latin typeface="Times New Roman" pitchFamily="18" charset="0"/>
                <a:cs typeface="Times New Roman" pitchFamily="18" charset="0"/>
              </a:rPr>
              <a:t>: </a:t>
            </a:r>
            <a:endParaRPr lang="vi-VN" altLang="ru-RU" sz="2300" kern="1200" dirty="0">
              <a:solidFill>
                <a:prstClr val="black"/>
              </a:solidFill>
              <a:latin typeface="Times New Roman" pitchFamily="18" charset="0"/>
              <a:cs typeface="Times New Roman" pitchFamily="18" charset="0"/>
            </a:endParaRPr>
          </a:p>
          <a:p>
            <a:pPr lvl="0" eaLnBrk="0" hangingPunct="0">
              <a:spcBef>
                <a:spcPct val="20000"/>
              </a:spcBef>
              <a:spcAft>
                <a:spcPct val="0"/>
              </a:spcAft>
              <a:buClrTx/>
              <a:tabLst/>
            </a:pPr>
            <a:r>
              <a:rPr lang="ro-RO" altLang="ru-RU" sz="2300" kern="1200" dirty="0">
                <a:solidFill>
                  <a:prstClr val="black"/>
                </a:solidFill>
                <a:latin typeface="Times New Roman" pitchFamily="18" charset="0"/>
                <a:cs typeface="Times New Roman" pitchFamily="18" charset="0"/>
              </a:rPr>
              <a:t>1</a:t>
            </a:r>
            <a:r>
              <a:rPr lang="vi-VN" altLang="ru-RU" sz="2300" kern="1200" dirty="0" smtClean="0">
                <a:solidFill>
                  <a:prstClr val="black"/>
                </a:solidFill>
                <a:latin typeface="Times New Roman" pitchFamily="18" charset="0"/>
                <a:cs typeface="Times New Roman" pitchFamily="18" charset="0"/>
              </a:rPr>
              <a:t>) </a:t>
            </a:r>
            <a:r>
              <a:rPr lang="ru-RU" altLang="ru-RU" sz="2300" kern="1200" dirty="0">
                <a:solidFill>
                  <a:prstClr val="black"/>
                </a:solidFill>
                <a:latin typeface="Times New Roman" pitchFamily="18" charset="0"/>
                <a:cs typeface="Times New Roman" pitchFamily="18" charset="0"/>
              </a:rPr>
              <a:t>На первом этапе бенефициар посредством объявления обращается с просьбой об участии к экономическим операторам</a:t>
            </a:r>
            <a:r>
              <a:rPr lang="vi-VN" altLang="ru-RU" sz="2300" kern="1200" dirty="0" smtClean="0">
                <a:solidFill>
                  <a:prstClr val="black"/>
                </a:solidFill>
                <a:latin typeface="Times New Roman" pitchFamily="18" charset="0"/>
                <a:cs typeface="Times New Roman" pitchFamily="18" charset="0"/>
              </a:rPr>
              <a:t>;</a:t>
            </a:r>
            <a:endParaRPr lang="vi-VN" altLang="ru-RU" sz="2300" kern="1200" dirty="0">
              <a:solidFill>
                <a:prstClr val="black"/>
              </a:solidFill>
              <a:latin typeface="Times New Roman" pitchFamily="18" charset="0"/>
              <a:cs typeface="Times New Roman" pitchFamily="18" charset="0"/>
            </a:endParaRPr>
          </a:p>
          <a:p>
            <a:pPr lvl="0" eaLnBrk="0" hangingPunct="0">
              <a:spcBef>
                <a:spcPct val="20000"/>
              </a:spcBef>
              <a:spcAft>
                <a:spcPct val="0"/>
              </a:spcAft>
              <a:buClrTx/>
              <a:tabLst/>
            </a:pPr>
            <a:r>
              <a:rPr lang="ro-RO" altLang="ru-RU" sz="2300" kern="1200" dirty="0" smtClean="0">
                <a:solidFill>
                  <a:prstClr val="black"/>
                </a:solidFill>
                <a:latin typeface="Times New Roman" pitchFamily="18" charset="0"/>
                <a:cs typeface="Times New Roman" pitchFamily="18" charset="0"/>
              </a:rPr>
              <a:t>2</a:t>
            </a:r>
            <a:r>
              <a:rPr lang="vi-VN" altLang="ru-RU" sz="2300" kern="1200" dirty="0" smtClean="0">
                <a:solidFill>
                  <a:prstClr val="black"/>
                </a:solidFill>
                <a:latin typeface="Times New Roman" pitchFamily="18" charset="0"/>
                <a:cs typeface="Times New Roman" pitchFamily="18" charset="0"/>
              </a:rPr>
              <a:t>) </a:t>
            </a:r>
            <a:r>
              <a:rPr lang="ru-RU" altLang="ru-RU" sz="2300" kern="1200" dirty="0" smtClean="0">
                <a:solidFill>
                  <a:prstClr val="black"/>
                </a:solidFill>
                <a:latin typeface="Times New Roman" pitchFamily="18" charset="0"/>
                <a:cs typeface="Times New Roman" pitchFamily="18" charset="0"/>
              </a:rPr>
              <a:t>На </a:t>
            </a:r>
            <a:r>
              <a:rPr lang="ru-RU" altLang="ru-RU" sz="2300" kern="1200" dirty="0">
                <a:solidFill>
                  <a:prstClr val="black"/>
                </a:solidFill>
                <a:latin typeface="Times New Roman" pitchFamily="18" charset="0"/>
                <a:cs typeface="Times New Roman" pitchFamily="18" charset="0"/>
              </a:rPr>
              <a:t>втором этапе бенефициар ведет с подавшими оферты экономическими операторами переговоры по приведению оферт в соответствие с требованиями, изложенными в объявлении об участии, в техническом задании, описательных документах с целью получения наиболее выгодного предложения</a:t>
            </a:r>
            <a:r>
              <a:rPr lang="vi-VN" altLang="ru-RU" sz="2300" kern="1200" dirty="0" smtClean="0">
                <a:solidFill>
                  <a:prstClr val="black"/>
                </a:solidFill>
                <a:latin typeface="Times New Roman" pitchFamily="18" charset="0"/>
                <a:cs typeface="Times New Roman" pitchFamily="18" charset="0"/>
              </a:rPr>
              <a:t>. </a:t>
            </a:r>
            <a:endParaRPr lang="vi-VN" altLang="ru-RU" sz="2300" kern="1200" dirty="0">
              <a:solidFill>
                <a:prstClr val="black"/>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10188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r>
              <a:rPr lang="ru-RU" sz="2300" b="1" kern="1200" dirty="0">
                <a:solidFill>
                  <a:prstClr val="black"/>
                </a:solidFill>
                <a:latin typeface="Times New Roman" pitchFamily="18" charset="0"/>
                <a:cs typeface="Times New Roman" pitchFamily="18" charset="0"/>
              </a:rPr>
              <a:t>Переговорная процедура с опубликованием объявления </a:t>
            </a:r>
            <a:r>
              <a:rPr lang="ru-RU" sz="2300" kern="1200" dirty="0">
                <a:solidFill>
                  <a:prstClr val="black"/>
                </a:solidFill>
                <a:latin typeface="Times New Roman" pitchFamily="18" charset="0"/>
                <a:cs typeface="Times New Roman" pitchFamily="18" charset="0"/>
              </a:rPr>
              <a:t>об участии проводится: </a:t>
            </a:r>
          </a:p>
          <a:p>
            <a:r>
              <a:rPr lang="ru-RU" sz="2300" kern="1200" dirty="0">
                <a:solidFill>
                  <a:prstClr val="black"/>
                </a:solidFill>
                <a:latin typeface="Times New Roman" pitchFamily="18" charset="0"/>
                <a:cs typeface="Times New Roman" pitchFamily="18" charset="0"/>
              </a:rPr>
              <a:t>a) в случае представления неправильных или неприемлемых оферт в рамках процедуры открытых или ограниченных торгов, запроса ценовых оферт либо конкурентного диалога, если установленные бенефициаром первоначальные условия подачи оферт не претерпели существенных изменений.</a:t>
            </a:r>
          </a:p>
          <a:p>
            <a:r>
              <a:rPr lang="ru-RU" sz="2300" kern="1200" dirty="0" smtClean="0">
                <a:solidFill>
                  <a:prstClr val="black"/>
                </a:solidFill>
                <a:latin typeface="Times New Roman" pitchFamily="18" charset="0"/>
                <a:cs typeface="Times New Roman" pitchFamily="18" charset="0"/>
              </a:rPr>
              <a:t>b) в обоснованных исключительных случаях, когда речь идет о товарах, работах или услугах, характер или риски которых не допускают предварительного и окончательного установления цен; </a:t>
            </a:r>
          </a:p>
          <a:p>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17151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r>
              <a:rPr lang="ru-RU" sz="2300" kern="1200" dirty="0" smtClean="0">
                <a:solidFill>
                  <a:prstClr val="black"/>
                </a:solidFill>
                <a:latin typeface="Times New Roman" pitchFamily="18" charset="0"/>
                <a:cs typeface="Times New Roman" pitchFamily="18" charset="0"/>
              </a:rPr>
              <a:t>c</a:t>
            </a:r>
            <a:r>
              <a:rPr lang="ru-RU" sz="2300" kern="1200" dirty="0">
                <a:solidFill>
                  <a:prstClr val="black"/>
                </a:solidFill>
                <a:latin typeface="Times New Roman" pitchFamily="18" charset="0"/>
                <a:cs typeface="Times New Roman" pitchFamily="18" charset="0"/>
              </a:rPr>
              <a:t>) в области услуг, в частности, связанных с интеллектуальной собственностью, таких как проектирование работ, в той мере, в какой из-за характера подлежащих предоставлению услуг технические спецификации договора не могут быть определены достаточно точно, чтобы сделать возможным присуждение договора путем выбора оферты по правилам процедуры открытых торгов или ограниченных торгов; </a:t>
            </a:r>
          </a:p>
          <a:p>
            <a:r>
              <a:rPr lang="ru-RU" sz="2300" kern="1200" dirty="0">
                <a:solidFill>
                  <a:prstClr val="black"/>
                </a:solidFill>
                <a:latin typeface="Times New Roman" pitchFamily="18" charset="0"/>
                <a:cs typeface="Times New Roman" pitchFamily="18" charset="0"/>
              </a:rPr>
              <a:t>d) в случае договоров закупки работ или услуг, осуществляемых или предоставляемых исключительно в целях исследований, разработок или экспериментальных работ, а не для обеспечения прибыли или покрытия расходов на исследования и разработки. </a:t>
            </a:r>
          </a:p>
          <a:p>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21885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pPr>
              <a:spcBef>
                <a:spcPts val="0"/>
              </a:spcBef>
              <a:spcAft>
                <a:spcPts val="0"/>
              </a:spcAft>
            </a:pPr>
            <a:r>
              <a:rPr lang="ru-RU" sz="2300" b="1" kern="1200" dirty="0">
                <a:solidFill>
                  <a:prstClr val="black"/>
                </a:solidFill>
                <a:latin typeface="Times New Roman" pitchFamily="18" charset="0"/>
                <a:cs typeface="Times New Roman" pitchFamily="18" charset="0"/>
              </a:rPr>
              <a:t>Переговорная процедура проходит без предварительного опубликования </a:t>
            </a:r>
            <a:r>
              <a:rPr lang="ru-RU" sz="2300" kern="1200" dirty="0">
                <a:solidFill>
                  <a:prstClr val="black"/>
                </a:solidFill>
                <a:latin typeface="Times New Roman" pitchFamily="18" charset="0"/>
                <a:cs typeface="Times New Roman" pitchFamily="18" charset="0"/>
              </a:rPr>
              <a:t>объявления об участии проводится в следующих случаях:</a:t>
            </a:r>
          </a:p>
          <a:p>
            <a:pPr>
              <a:spcBef>
                <a:spcPts val="0"/>
              </a:spcBef>
              <a:spcAft>
                <a:spcPts val="0"/>
              </a:spcAft>
            </a:pPr>
            <a:r>
              <a:rPr lang="ru-RU" sz="2300" kern="1200" dirty="0">
                <a:solidFill>
                  <a:prstClr val="black"/>
                </a:solidFill>
                <a:latin typeface="Times New Roman" pitchFamily="18" charset="0"/>
                <a:cs typeface="Times New Roman" pitchFamily="18" charset="0"/>
              </a:rPr>
              <a:t>a) не было подано ни одной оферты или ни одной адекватной оферты либо ни одной кандидатуры в результате процедуры открытых или ограниченных торгов за период, в течение которого первоначальные условия договора не претерпели существенных изменений;</a:t>
            </a:r>
          </a:p>
          <a:p>
            <a:pPr>
              <a:spcBef>
                <a:spcPts val="0"/>
              </a:spcBef>
              <a:spcAft>
                <a:spcPts val="0"/>
              </a:spcAft>
            </a:pPr>
            <a:r>
              <a:rPr lang="ru-RU" sz="2300" kern="1200" dirty="0">
                <a:solidFill>
                  <a:prstClr val="black"/>
                </a:solidFill>
                <a:latin typeface="Times New Roman" pitchFamily="18" charset="0"/>
                <a:cs typeface="Times New Roman" pitchFamily="18" charset="0"/>
              </a:rPr>
              <a:t>b) в связи с настоятельной необходимостью, по причине максимальной срочности вследствие непредвиденных для данного бенефициара обстоятельств не могут быть соблюдены сроки процедуры открытых торгов или переговоров с предварительным опубликованием объявления об </a:t>
            </a:r>
            <a:r>
              <a:rPr lang="ru-RU" sz="2300" kern="1200" dirty="0" smtClean="0">
                <a:solidFill>
                  <a:prstClr val="black"/>
                </a:solidFill>
                <a:latin typeface="Times New Roman" pitchFamily="18" charset="0"/>
                <a:cs typeface="Times New Roman" pitchFamily="18" charset="0"/>
              </a:rPr>
              <a:t>участии</a:t>
            </a:r>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62678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Titel 15"/>
          <p:cNvSpPr>
            <a:spLocks noGrp="1"/>
          </p:cNvSpPr>
          <p:nvPr>
            <p:ph type="title"/>
          </p:nvPr>
        </p:nvSpPr>
        <p:spPr>
          <a:xfrm>
            <a:off x="148741" y="1845308"/>
            <a:ext cx="8839199" cy="4416167"/>
          </a:xfrm>
        </p:spPr>
        <p:txBody>
          <a:bodyPr/>
          <a:lstStyle/>
          <a:p>
            <a:pPr marL="342900" lvl="0" indent="-342900" eaLnBrk="0" hangingPunct="0">
              <a:lnSpc>
                <a:spcPct val="107000"/>
              </a:lnSpc>
              <a:spcBef>
                <a:spcPct val="20000"/>
              </a:spcBef>
              <a:buFont typeface="Arial" pitchFamily="34" charset="0"/>
              <a:buChar char="•"/>
            </a:pPr>
            <a:r>
              <a:rPr lang="ro-RO" altLang="ru-RU" sz="2300" kern="1200" dirty="0" smtClean="0">
                <a:solidFill>
                  <a:prstClr val="black"/>
                </a:solidFill>
                <a:latin typeface="Times New Roman" pitchFamily="18" charset="0"/>
                <a:ea typeface="+mn-ea"/>
                <a:cs typeface="Times New Roman" pitchFamily="18" charset="0"/>
              </a:rPr>
              <a:t>    </a:t>
            </a:r>
            <a:r>
              <a:rPr lang="ru-RU" altLang="ru-RU" sz="2300" kern="1200" dirty="0">
                <a:solidFill>
                  <a:prstClr val="black"/>
                </a:solidFill>
                <a:latin typeface="Times New Roman" pitchFamily="18" charset="0"/>
                <a:ea typeface="+mn-ea"/>
                <a:cs typeface="Times New Roman" pitchFamily="18" charset="0"/>
              </a:rPr>
              <a:t>Положение является обязательным для обладателей лицензий, осуществляющих регулируемую </a:t>
            </a:r>
            <a:r>
              <a:rPr lang="ru-RU" altLang="ru-RU" sz="2300" kern="1200" dirty="0" smtClean="0">
                <a:solidFill>
                  <a:prstClr val="black"/>
                </a:solidFill>
                <a:latin typeface="Times New Roman" pitchFamily="18" charset="0"/>
                <a:ea typeface="+mn-ea"/>
                <a:cs typeface="Times New Roman" pitchFamily="18" charset="0"/>
              </a:rPr>
              <a:t>деятельность в</a:t>
            </a:r>
            <a:r>
              <a:rPr lang="ro-MO" altLang="ru-RU" sz="2300" kern="1200" dirty="0" smtClean="0">
                <a:solidFill>
                  <a:prstClr val="black"/>
                </a:solidFill>
                <a:latin typeface="Times New Roman" pitchFamily="18" charset="0"/>
                <a:ea typeface="+mn-ea"/>
                <a:cs typeface="Times New Roman" pitchFamily="18" charset="0"/>
              </a:rPr>
              <a:t>:</a:t>
            </a:r>
            <a:r>
              <a:rPr lang="ru-RU" altLang="ru-RU" sz="2300" kern="1200" dirty="0" smtClean="0">
                <a:solidFill>
                  <a:prstClr val="black"/>
                </a:solidFill>
                <a:latin typeface="Times New Roman" pitchFamily="18" charset="0"/>
                <a:ea typeface="+mn-ea"/>
                <a:cs typeface="Times New Roman" pitchFamily="18" charset="0"/>
              </a:rPr>
              <a:t>                              - электроэнергетическом</a:t>
            </a:r>
            <a:r>
              <a:rPr lang="ro-MO" altLang="ru-RU" sz="2300" kern="1200" dirty="0" smtClean="0">
                <a:solidFill>
                  <a:prstClr val="black"/>
                </a:solidFill>
                <a:latin typeface="Times New Roman" pitchFamily="18" charset="0"/>
                <a:ea typeface="+mn-ea"/>
                <a:cs typeface="Times New Roman" pitchFamily="18" charset="0"/>
              </a:rPr>
              <a:t>,</a:t>
            </a:r>
            <a:r>
              <a:rPr lang="en-US" altLang="ru-RU" sz="2300" kern="1200" dirty="0" smtClean="0">
                <a:solidFill>
                  <a:prstClr val="black"/>
                </a:solidFill>
                <a:latin typeface="Times New Roman" pitchFamily="18" charset="0"/>
                <a:ea typeface="+mn-ea"/>
                <a:cs typeface="Times New Roman" pitchFamily="18" charset="0"/>
              </a:rPr>
              <a:t/>
            </a:r>
            <a:br>
              <a:rPr lang="en-US" altLang="ru-RU" sz="2300" kern="1200" dirty="0" smtClean="0">
                <a:solidFill>
                  <a:prstClr val="black"/>
                </a:solidFill>
                <a:latin typeface="Times New Roman" pitchFamily="18" charset="0"/>
                <a:ea typeface="+mn-ea"/>
                <a:cs typeface="Times New Roman" pitchFamily="18" charset="0"/>
              </a:rPr>
            </a:br>
            <a:r>
              <a:rPr lang="ru-RU" altLang="ru-RU" sz="2300" kern="1200" dirty="0" smtClean="0">
                <a:solidFill>
                  <a:prstClr val="black"/>
                </a:solidFill>
                <a:latin typeface="Times New Roman" pitchFamily="18" charset="0"/>
                <a:ea typeface="+mn-ea"/>
                <a:cs typeface="Times New Roman" pitchFamily="18" charset="0"/>
              </a:rPr>
              <a:t>- теплоэнергетическом</a:t>
            </a:r>
            <a:r>
              <a:rPr lang="ro-MO" altLang="ru-RU" sz="2300" kern="1200" dirty="0" smtClean="0">
                <a:solidFill>
                  <a:prstClr val="black"/>
                </a:solidFill>
                <a:latin typeface="Times New Roman" pitchFamily="18" charset="0"/>
                <a:ea typeface="+mn-ea"/>
                <a:cs typeface="Times New Roman" pitchFamily="18" charset="0"/>
              </a:rPr>
              <a:t>,</a:t>
            </a:r>
            <a:r>
              <a:rPr lang="en-US" altLang="ru-RU" sz="2300" kern="1200" dirty="0" smtClean="0">
                <a:solidFill>
                  <a:prstClr val="black"/>
                </a:solidFill>
                <a:latin typeface="Times New Roman" pitchFamily="18" charset="0"/>
                <a:ea typeface="+mn-ea"/>
                <a:cs typeface="Times New Roman" pitchFamily="18" charset="0"/>
              </a:rPr>
              <a:t/>
            </a:r>
            <a:br>
              <a:rPr lang="en-US" altLang="ru-RU" sz="2300" kern="1200" dirty="0" smtClean="0">
                <a:solidFill>
                  <a:prstClr val="black"/>
                </a:solidFill>
                <a:latin typeface="Times New Roman" pitchFamily="18" charset="0"/>
                <a:ea typeface="+mn-ea"/>
                <a:cs typeface="Times New Roman" pitchFamily="18" charset="0"/>
              </a:rPr>
            </a:br>
            <a:r>
              <a:rPr lang="ru-RU" altLang="ru-RU" sz="2300" kern="1200" dirty="0" smtClean="0">
                <a:solidFill>
                  <a:prstClr val="black"/>
                </a:solidFill>
                <a:latin typeface="Times New Roman" pitchFamily="18" charset="0"/>
                <a:ea typeface="+mn-ea"/>
                <a:cs typeface="Times New Roman" pitchFamily="18" charset="0"/>
              </a:rPr>
              <a:t>- газовом секторе</a:t>
            </a:r>
            <a:r>
              <a:rPr lang="en-US" altLang="ru-RU" sz="2300" kern="1200" dirty="0" smtClean="0">
                <a:solidFill>
                  <a:prstClr val="black"/>
                </a:solidFill>
                <a:latin typeface="Times New Roman" pitchFamily="18" charset="0"/>
                <a:ea typeface="+mn-ea"/>
                <a:cs typeface="Times New Roman" pitchFamily="18" charset="0"/>
              </a:rPr>
              <a:t/>
            </a:r>
            <a:br>
              <a:rPr lang="en-US" altLang="ru-RU" sz="2300" kern="1200" dirty="0" smtClean="0">
                <a:solidFill>
                  <a:prstClr val="black"/>
                </a:solidFill>
                <a:latin typeface="Times New Roman" pitchFamily="18" charset="0"/>
                <a:ea typeface="+mn-ea"/>
                <a:cs typeface="Times New Roman" pitchFamily="18" charset="0"/>
              </a:rPr>
            </a:br>
            <a:r>
              <a:rPr lang="ru-RU" altLang="ru-RU" sz="2300" kern="1200" dirty="0" smtClean="0">
                <a:solidFill>
                  <a:prstClr val="black"/>
                </a:solidFill>
                <a:latin typeface="Times New Roman" pitchFamily="18" charset="0"/>
                <a:ea typeface="+mn-ea"/>
                <a:cs typeface="Times New Roman" pitchFamily="18" charset="0"/>
              </a:rPr>
              <a:t>- </a:t>
            </a:r>
            <a:r>
              <a:rPr lang="ru-RU" altLang="ru-RU" sz="2300" b="1" kern="1200" dirty="0" smtClean="0">
                <a:solidFill>
                  <a:prstClr val="black"/>
                </a:solidFill>
                <a:latin typeface="Times New Roman" pitchFamily="18" charset="0"/>
                <a:ea typeface="+mn-ea"/>
                <a:cs typeface="Times New Roman" pitchFamily="18" charset="0"/>
              </a:rPr>
              <a:t>и </a:t>
            </a:r>
            <a:r>
              <a:rPr lang="ru-RU" altLang="ru-RU" sz="2300" b="1" kern="1200" dirty="0">
                <a:solidFill>
                  <a:prstClr val="black"/>
                </a:solidFill>
                <a:latin typeface="Times New Roman" pitchFamily="18" charset="0"/>
                <a:ea typeface="+mn-ea"/>
                <a:cs typeface="Times New Roman" pitchFamily="18" charset="0"/>
              </a:rPr>
              <a:t>для операторов, предоставляющих публичную услугу водоснабжения и канализации</a:t>
            </a:r>
            <a:r>
              <a:rPr lang="ro-MO" altLang="ru-RU" sz="2300" b="1" kern="1200" dirty="0" smtClean="0">
                <a:solidFill>
                  <a:prstClr val="black"/>
                </a:solidFill>
                <a:latin typeface="Times New Roman" pitchFamily="18" charset="0"/>
                <a:ea typeface="+mn-ea"/>
                <a:cs typeface="Times New Roman" pitchFamily="18" charset="0"/>
              </a:rPr>
              <a:t>.</a:t>
            </a:r>
            <a:r>
              <a:rPr lang="en-US" altLang="ru-RU" sz="2300" b="1" kern="1200" dirty="0">
                <a:solidFill>
                  <a:prstClr val="black"/>
                </a:solidFill>
                <a:latin typeface="Times New Roman" pitchFamily="18" charset="0"/>
                <a:ea typeface="+mn-ea"/>
                <a:cs typeface="Times New Roman" pitchFamily="18" charset="0"/>
              </a:rPr>
              <a:t/>
            </a:r>
            <a:br>
              <a:rPr lang="en-US" altLang="ru-RU" sz="2300" b="1" kern="1200" dirty="0">
                <a:solidFill>
                  <a:prstClr val="black"/>
                </a:solidFill>
                <a:latin typeface="Times New Roman" pitchFamily="18" charset="0"/>
                <a:ea typeface="+mn-ea"/>
                <a:cs typeface="Times New Roman" pitchFamily="18" charset="0"/>
              </a:rPr>
            </a:br>
            <a:r>
              <a:rPr lang="ru-RU" altLang="ru-RU" sz="2300" kern="1200" dirty="0" smtClean="0">
                <a:solidFill>
                  <a:prstClr val="black"/>
                </a:solidFill>
                <a:latin typeface="Times New Roman" pitchFamily="18" charset="0"/>
                <a:ea typeface="+mn-ea"/>
                <a:cs typeface="Times New Roman" pitchFamily="18" charset="0"/>
              </a:rPr>
              <a:t>Положение</a:t>
            </a:r>
            <a:r>
              <a:rPr lang="en-US" altLang="ru-RU" sz="2300" kern="1200" dirty="0" smtClean="0">
                <a:solidFill>
                  <a:prstClr val="black"/>
                </a:solidFill>
                <a:latin typeface="Times New Roman" pitchFamily="18" charset="0"/>
                <a:ea typeface="+mn-ea"/>
                <a:cs typeface="Times New Roman" pitchFamily="18" charset="0"/>
              </a:rPr>
              <a:t> </a:t>
            </a:r>
            <a:r>
              <a:rPr lang="ru-RU" altLang="ru-RU" sz="2300" kern="1200" dirty="0">
                <a:solidFill>
                  <a:prstClr val="black"/>
                </a:solidFill>
                <a:latin typeface="Times New Roman" pitchFamily="18" charset="0"/>
                <a:ea typeface="+mn-ea"/>
                <a:cs typeface="Times New Roman" pitchFamily="18" charset="0"/>
              </a:rPr>
              <a:t>применяется к договорам закупки</a:t>
            </a:r>
            <a:r>
              <a:rPr lang="ru-RU" altLang="ru-RU" sz="2300" kern="1200" dirty="0" smtClean="0">
                <a:solidFill>
                  <a:prstClr val="black"/>
                </a:solidFill>
                <a:latin typeface="Times New Roman" pitchFamily="18" charset="0"/>
                <a:ea typeface="+mn-ea"/>
                <a:cs typeface="Times New Roman" pitchFamily="18" charset="0"/>
              </a:rPr>
              <a:t>, </a:t>
            </a:r>
            <a:r>
              <a:rPr lang="ru-RU" altLang="ru-RU" sz="2300" kern="1200" dirty="0">
                <a:solidFill>
                  <a:prstClr val="black"/>
                </a:solidFill>
                <a:latin typeface="Times New Roman" pitchFamily="18" charset="0"/>
                <a:ea typeface="+mn-ea"/>
                <a:cs typeface="Times New Roman" pitchFamily="18" charset="0"/>
              </a:rPr>
              <a:t>оценочная стоимость которых, без налога на добавленную стоимость (НДС), равна или выше следующих предельных уровней</a:t>
            </a:r>
            <a:r>
              <a:rPr lang="ro-MO" altLang="ru-RU" sz="2300" b="1" kern="1200" dirty="0" smtClean="0">
                <a:solidFill>
                  <a:prstClr val="black"/>
                </a:solidFill>
                <a:latin typeface="Times New Roman" pitchFamily="18" charset="0"/>
                <a:ea typeface="+mn-ea"/>
                <a:cs typeface="Times New Roman" pitchFamily="18" charset="0"/>
              </a:rPr>
              <a:t>:</a:t>
            </a:r>
            <a:r>
              <a:rPr lang="ro-MO" altLang="ru-RU" sz="2300" kern="1200" dirty="0" smtClean="0">
                <a:solidFill>
                  <a:prstClr val="black"/>
                </a:solidFill>
                <a:latin typeface="Times New Roman" pitchFamily="18" charset="0"/>
                <a:ea typeface="+mn-ea"/>
                <a:cs typeface="Times New Roman" pitchFamily="18" charset="0"/>
              </a:rPr>
              <a:t/>
            </a:r>
            <a:br>
              <a:rPr lang="ro-MO" altLang="ru-RU" sz="2300" kern="1200" dirty="0" smtClean="0">
                <a:solidFill>
                  <a:prstClr val="black"/>
                </a:solidFill>
                <a:latin typeface="Times New Roman" pitchFamily="18" charset="0"/>
                <a:ea typeface="+mn-ea"/>
                <a:cs typeface="Times New Roman" pitchFamily="18" charset="0"/>
              </a:rPr>
            </a:br>
            <a:r>
              <a:rPr lang="en-US" altLang="ru-RU" sz="2300" kern="1200" dirty="0" smtClean="0">
                <a:solidFill>
                  <a:prstClr val="black"/>
                </a:solidFill>
                <a:latin typeface="Times New Roman" pitchFamily="18" charset="0"/>
                <a:ea typeface="+mn-ea"/>
                <a:cs typeface="Times New Roman" pitchFamily="18" charset="0"/>
              </a:rPr>
              <a:t>- </a:t>
            </a:r>
            <a:r>
              <a:rPr lang="ru-RU" altLang="ru-RU" sz="2300" b="1" kern="1200" dirty="0">
                <a:solidFill>
                  <a:prstClr val="black"/>
                </a:solidFill>
                <a:latin typeface="Times New Roman" pitchFamily="18" charset="0"/>
                <a:ea typeface="+mn-ea"/>
                <a:cs typeface="Times New Roman" pitchFamily="18" charset="0"/>
              </a:rPr>
              <a:t>для договоров закупки товаров или услуг – 200 </a:t>
            </a:r>
            <a:r>
              <a:rPr lang="ru-RU" altLang="ru-RU" sz="2300" b="1" kern="1200" dirty="0" err="1">
                <a:solidFill>
                  <a:prstClr val="black"/>
                </a:solidFill>
                <a:latin typeface="Times New Roman" pitchFamily="18" charset="0"/>
                <a:ea typeface="+mn-ea"/>
                <a:cs typeface="Times New Roman" pitchFamily="18" charset="0"/>
              </a:rPr>
              <a:t>тыс.леев</a:t>
            </a:r>
            <a:r>
              <a:rPr lang="ro-MO" altLang="ru-RU" sz="2300" b="1" kern="1200" dirty="0" smtClean="0">
                <a:solidFill>
                  <a:prstClr val="black"/>
                </a:solidFill>
                <a:latin typeface="Times New Roman" pitchFamily="18" charset="0"/>
                <a:ea typeface="+mn-ea"/>
                <a:cs typeface="Times New Roman" pitchFamily="18" charset="0"/>
              </a:rPr>
              <a:t>;</a:t>
            </a:r>
            <a:r>
              <a:rPr lang="ru-RU" altLang="ru-RU" sz="2300" b="1" kern="1200" dirty="0">
                <a:solidFill>
                  <a:prstClr val="black"/>
                </a:solidFill>
                <a:latin typeface="Times New Roman" pitchFamily="18" charset="0"/>
                <a:ea typeface="Calibri" pitchFamily="34" charset="0"/>
                <a:cs typeface="Calibri" pitchFamily="34" charset="0"/>
              </a:rPr>
              <a:t/>
            </a:r>
            <a:br>
              <a:rPr lang="ru-RU" altLang="ru-RU" sz="2300" b="1" kern="1200" dirty="0">
                <a:solidFill>
                  <a:prstClr val="black"/>
                </a:solidFill>
                <a:latin typeface="Times New Roman" pitchFamily="18" charset="0"/>
                <a:ea typeface="Calibri" pitchFamily="34" charset="0"/>
                <a:cs typeface="Calibri" pitchFamily="34" charset="0"/>
              </a:rPr>
            </a:br>
            <a:r>
              <a:rPr lang="en-US" altLang="ru-RU" sz="2300" b="1" kern="1200" dirty="0" smtClean="0">
                <a:solidFill>
                  <a:prstClr val="black"/>
                </a:solidFill>
                <a:latin typeface="Times New Roman" pitchFamily="18" charset="0"/>
                <a:ea typeface="Calibri" pitchFamily="34" charset="0"/>
                <a:cs typeface="Calibri" pitchFamily="34" charset="0"/>
              </a:rPr>
              <a:t>- </a:t>
            </a:r>
            <a:r>
              <a:rPr lang="ru-RU" altLang="ru-RU" sz="2300" b="1" kern="1200" dirty="0">
                <a:solidFill>
                  <a:prstClr val="black"/>
                </a:solidFill>
                <a:latin typeface="Times New Roman" pitchFamily="18" charset="0"/>
                <a:ea typeface="+mn-ea"/>
                <a:cs typeface="Times New Roman" pitchFamily="18" charset="0"/>
              </a:rPr>
              <a:t>для договоров закупки работ – 300 </a:t>
            </a:r>
            <a:r>
              <a:rPr lang="ru-RU" altLang="ru-RU" sz="2300" b="1" kern="1200" dirty="0" err="1">
                <a:solidFill>
                  <a:prstClr val="black"/>
                </a:solidFill>
                <a:latin typeface="Times New Roman" pitchFamily="18" charset="0"/>
                <a:ea typeface="+mn-ea"/>
                <a:cs typeface="Times New Roman" pitchFamily="18" charset="0"/>
              </a:rPr>
              <a:t>тыс.леев</a:t>
            </a:r>
            <a:r>
              <a:rPr lang="ro-MO" altLang="ru-RU" sz="2300" b="1" kern="1200" dirty="0" smtClean="0">
                <a:solidFill>
                  <a:prstClr val="black"/>
                </a:solidFill>
                <a:latin typeface="Times New Roman" pitchFamily="18" charset="0"/>
                <a:ea typeface="+mn-ea"/>
                <a:cs typeface="Times New Roman" pitchFamily="18" charset="0"/>
              </a:rPr>
              <a:t>.</a:t>
            </a:r>
            <a:r>
              <a:rPr lang="ru-RU" altLang="ru-RU" sz="2300" kern="1200" dirty="0">
                <a:solidFill>
                  <a:prstClr val="black"/>
                </a:solidFill>
                <a:latin typeface="Times New Roman" pitchFamily="18" charset="0"/>
                <a:ea typeface="Calibri" pitchFamily="34" charset="0"/>
                <a:cs typeface="Calibri" pitchFamily="34" charset="0"/>
              </a:rPr>
              <a:t/>
            </a:r>
            <a:br>
              <a:rPr lang="ru-RU" altLang="ru-RU" sz="2300" kern="1200" dirty="0">
                <a:solidFill>
                  <a:prstClr val="black"/>
                </a:solidFill>
                <a:latin typeface="Times New Roman" pitchFamily="18" charset="0"/>
                <a:ea typeface="Calibri" pitchFamily="34" charset="0"/>
                <a:cs typeface="Calibri" pitchFamily="34" charset="0"/>
              </a:rPr>
            </a:br>
            <a:r>
              <a:rPr lang="ro-MO" altLang="ru-RU" b="1" kern="1200" dirty="0">
                <a:solidFill>
                  <a:prstClr val="black"/>
                </a:solidFill>
                <a:latin typeface="Times New Roman" pitchFamily="18" charset="0"/>
                <a:ea typeface="+mn-ea"/>
                <a:cs typeface="Times New Roman" pitchFamily="18" charset="0"/>
              </a:rPr>
              <a:t> </a:t>
            </a:r>
            <a:r>
              <a:rPr lang="ru-RU" altLang="ru-RU" sz="2000" kern="1200" dirty="0">
                <a:solidFill>
                  <a:prstClr val="black"/>
                </a:solidFill>
                <a:latin typeface="Calibri" pitchFamily="34" charset="0"/>
                <a:ea typeface="Calibri" pitchFamily="34" charset="0"/>
                <a:cs typeface="Calibri" pitchFamily="34" charset="0"/>
              </a:rPr>
              <a:t/>
            </a:r>
            <a:br>
              <a:rPr lang="ru-RU" altLang="ru-RU" sz="2000" kern="1200" dirty="0">
                <a:solidFill>
                  <a:prstClr val="black"/>
                </a:solidFill>
                <a:latin typeface="Calibri" pitchFamily="34" charset="0"/>
                <a:ea typeface="Calibri" pitchFamily="34" charset="0"/>
                <a:cs typeface="Calibri" pitchFamily="34" charset="0"/>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886292"/>
            <a:ext cx="71628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lvl="0" algn="ctr"/>
            <a:r>
              <a:rPr lang="ru-RU" sz="20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Применение</a:t>
            </a:r>
            <a:endParaRPr lang="ro-RO" altLang="ro-RO"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238635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pPr>
              <a:spcBef>
                <a:spcPts val="0"/>
              </a:spcBef>
              <a:spcAft>
                <a:spcPts val="0"/>
              </a:spcAft>
            </a:pPr>
            <a:r>
              <a:rPr lang="ru-RU" sz="2300" kern="1200" dirty="0" smtClean="0">
                <a:solidFill>
                  <a:prstClr val="black"/>
                </a:solidFill>
                <a:latin typeface="Times New Roman" pitchFamily="18" charset="0"/>
                <a:cs typeface="Times New Roman" pitchFamily="18" charset="0"/>
              </a:rPr>
              <a:t>Ситуации</a:t>
            </a:r>
            <a:r>
              <a:rPr lang="ru-RU" sz="2300" kern="1200" dirty="0">
                <a:solidFill>
                  <a:prstClr val="black"/>
                </a:solidFill>
                <a:latin typeface="Times New Roman" pitchFamily="18" charset="0"/>
                <a:cs typeface="Times New Roman" pitchFamily="18" charset="0"/>
              </a:rPr>
              <a:t>, которыми обосновывается максимальная срочность, не должны быть вызваны бенефициаром. В этом случае договор не может быть заключен на срок, превышающий время, необходимое для разрешения срочности ситуации, которая привела к применению переговорной процедуры без предварительного опубликования объявления об участии;</a:t>
            </a:r>
          </a:p>
          <a:p>
            <a:r>
              <a:rPr lang="ru-RU" sz="2300" kern="1200" dirty="0">
                <a:solidFill>
                  <a:prstClr val="black"/>
                </a:solidFill>
                <a:latin typeface="Times New Roman" pitchFamily="18" charset="0"/>
                <a:cs typeface="Times New Roman" pitchFamily="18" charset="0"/>
              </a:rPr>
              <a:t>c) по техническим причинам или причинам, связанным с творчеством либо с защитой эксклюзивных прав, только один экономический оператор располагает необходимыми товарами, работами и услугами, или только один экономический оператор обладает приоритетными правами на них, и другой альтернативы не существует.</a:t>
            </a:r>
          </a:p>
          <a:p>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66316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pPr>
              <a:spcBef>
                <a:spcPts val="0"/>
              </a:spcBef>
              <a:spcAft>
                <a:spcPts val="0"/>
              </a:spcAft>
            </a:pPr>
            <a:r>
              <a:rPr lang="ru-RU" sz="2300" b="1" kern="1200" dirty="0">
                <a:solidFill>
                  <a:prstClr val="black"/>
                </a:solidFill>
                <a:latin typeface="Times New Roman" pitchFamily="18" charset="0"/>
                <a:cs typeface="Times New Roman" pitchFamily="18" charset="0"/>
              </a:rPr>
              <a:t>В случае договоров закупки</a:t>
            </a:r>
            <a:r>
              <a:rPr lang="ru-RU" sz="2300" kern="1200" dirty="0">
                <a:solidFill>
                  <a:prstClr val="black"/>
                </a:solidFill>
                <a:latin typeface="Times New Roman" pitchFamily="18" charset="0"/>
                <a:cs typeface="Times New Roman" pitchFamily="18" charset="0"/>
              </a:rPr>
              <a:t> товаров бенефициар </a:t>
            </a:r>
            <a:r>
              <a:rPr lang="ru-RU" sz="2300" b="1" kern="1200" dirty="0">
                <a:solidFill>
                  <a:prstClr val="black"/>
                </a:solidFill>
                <a:latin typeface="Times New Roman" pitchFamily="18" charset="0"/>
                <a:cs typeface="Times New Roman" pitchFamily="18" charset="0"/>
              </a:rPr>
              <a:t>осуществляет закупки без предварительного опубликования объявления </a:t>
            </a:r>
            <a:r>
              <a:rPr lang="ru-RU" sz="2300" kern="1200" dirty="0">
                <a:solidFill>
                  <a:prstClr val="black"/>
                </a:solidFill>
                <a:latin typeface="Times New Roman" pitchFamily="18" charset="0"/>
                <a:cs typeface="Times New Roman" pitchFamily="18" charset="0"/>
              </a:rPr>
              <a:t>об участии, если:</a:t>
            </a:r>
          </a:p>
          <a:p>
            <a:pPr>
              <a:spcBef>
                <a:spcPts val="0"/>
              </a:spcBef>
              <a:spcAft>
                <a:spcPts val="0"/>
              </a:spcAft>
            </a:pPr>
            <a:r>
              <a:rPr lang="ru-RU" sz="2300" kern="1200" dirty="0">
                <a:solidFill>
                  <a:prstClr val="black"/>
                </a:solidFill>
                <a:latin typeface="Times New Roman" pitchFamily="18" charset="0"/>
                <a:cs typeface="Times New Roman" pitchFamily="18" charset="0"/>
              </a:rPr>
              <a:t>a) данные товары произведены только в целях осуществления исследований, разработок или экспериментальных работ. Данное положение не распространяется на количественную продукцию, произведенную с целью определения коммерческой жизнеспособности продукта или покрытия расходов на исследования и разработки</a:t>
            </a:r>
            <a:r>
              <a:rPr lang="ru-RU" sz="2300" kern="1200" dirty="0" smtClean="0">
                <a:solidFill>
                  <a:prstClr val="black"/>
                </a:solidFill>
                <a:latin typeface="Times New Roman" pitchFamily="18" charset="0"/>
                <a:cs typeface="Times New Roman" pitchFamily="18" charset="0"/>
              </a:rPr>
              <a:t>;</a:t>
            </a:r>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892555"/>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pPr>
              <a:spcBef>
                <a:spcPts val="0"/>
              </a:spcBef>
              <a:spcAft>
                <a:spcPts val="0"/>
              </a:spcAft>
            </a:pPr>
            <a:r>
              <a:rPr lang="ru-RU" sz="2300" kern="1200" dirty="0" smtClean="0">
                <a:solidFill>
                  <a:prstClr val="black"/>
                </a:solidFill>
                <a:latin typeface="Times New Roman" pitchFamily="18" charset="0"/>
                <a:cs typeface="Times New Roman" pitchFamily="18" charset="0"/>
              </a:rPr>
              <a:t>b</a:t>
            </a:r>
            <a:r>
              <a:rPr lang="ru-RU" sz="2300" kern="1200" dirty="0">
                <a:solidFill>
                  <a:prstClr val="black"/>
                </a:solidFill>
                <a:latin typeface="Times New Roman" pitchFamily="18" charset="0"/>
                <a:cs typeface="Times New Roman" pitchFamily="18" charset="0"/>
              </a:rPr>
              <a:t>) договор закупки относится к дополнительным поставкам, осуществляемым первоначальным поставщиком и предназначенным либо для частичной замены имущества или установок текущего пользования, либо для увеличения имеющегося имущества или установок, если замена поставщика обязала бы бенефициара приобрести технический материал с отличающимися характеристиками, что привело бы к несовместимости или к непропорциональным техническим трудностям эксплуатации и содержания. Срок действия таких, а также возобновленных договоров, по общему правилу, не может быть выше 3 лет. Совокупная стоимость контрактов на дополнительное приобретение товаров не должна превышать </a:t>
            </a:r>
            <a:r>
              <a:rPr lang="ru-RU" sz="2300" b="1" kern="1200" dirty="0">
                <a:solidFill>
                  <a:prstClr val="black"/>
                </a:solidFill>
                <a:latin typeface="Times New Roman" pitchFamily="18" charset="0"/>
                <a:cs typeface="Times New Roman" pitchFamily="18" charset="0"/>
              </a:rPr>
              <a:t>15%</a:t>
            </a:r>
            <a:r>
              <a:rPr lang="ru-RU" sz="2300" kern="1200" dirty="0">
                <a:solidFill>
                  <a:prstClr val="black"/>
                </a:solidFill>
                <a:latin typeface="Times New Roman" pitchFamily="18" charset="0"/>
                <a:cs typeface="Times New Roman" pitchFamily="18" charset="0"/>
              </a:rPr>
              <a:t> от первоначального контракта</a:t>
            </a:r>
            <a:r>
              <a:rPr lang="ru-RU" sz="2300" kern="1200" dirty="0" smtClean="0">
                <a:solidFill>
                  <a:prstClr val="black"/>
                </a:solidFill>
                <a:latin typeface="Times New Roman" pitchFamily="18" charset="0"/>
                <a:cs typeface="Times New Roman" pitchFamily="18" charset="0"/>
              </a:rPr>
              <a:t>;</a:t>
            </a:r>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39216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pPr>
              <a:spcBef>
                <a:spcPts val="0"/>
              </a:spcBef>
              <a:spcAft>
                <a:spcPts val="0"/>
              </a:spcAft>
            </a:pPr>
            <a:r>
              <a:rPr lang="ru-RU" sz="2300" kern="1200" dirty="0" smtClean="0">
                <a:solidFill>
                  <a:prstClr val="black"/>
                </a:solidFill>
                <a:latin typeface="Times New Roman" pitchFamily="18" charset="0"/>
                <a:cs typeface="Times New Roman" pitchFamily="18" charset="0"/>
              </a:rPr>
              <a:t>c</a:t>
            </a:r>
            <a:r>
              <a:rPr lang="ru-RU" sz="2300" kern="1200" dirty="0">
                <a:solidFill>
                  <a:prstClr val="black"/>
                </a:solidFill>
                <a:latin typeface="Times New Roman" pitchFamily="18" charset="0"/>
                <a:cs typeface="Times New Roman" pitchFamily="18" charset="0"/>
              </a:rPr>
              <a:t>) подлежащие приобретению товары котируются и закупаются на сырьевой бирже;</a:t>
            </a:r>
          </a:p>
          <a:p>
            <a:pPr>
              <a:spcBef>
                <a:spcPts val="0"/>
              </a:spcBef>
              <a:spcAft>
                <a:spcPts val="0"/>
              </a:spcAft>
            </a:pPr>
            <a:r>
              <a:rPr lang="ru-RU" sz="2300" kern="1200" dirty="0">
                <a:solidFill>
                  <a:prstClr val="black"/>
                </a:solidFill>
                <a:latin typeface="Times New Roman" pitchFamily="18" charset="0"/>
                <a:cs typeface="Times New Roman" pitchFamily="18" charset="0"/>
              </a:rPr>
              <a:t>d) договор закупки относится к приобретению товаров на особо выгодных условиях у поставщика, полностью прекращающего коммерческую деятельность, либо у управляющего процессом несостоятельности, либо с использованием процедуры плана или аналогичной процедуры на основе национального законодательства.</a:t>
            </a:r>
          </a:p>
          <a:p>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914914"/>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r>
              <a:rPr lang="ru-RU" sz="2300" kern="1200" dirty="0">
                <a:solidFill>
                  <a:prstClr val="black"/>
                </a:solidFill>
                <a:latin typeface="Times New Roman" pitchFamily="18" charset="0"/>
                <a:cs typeface="Times New Roman" pitchFamily="18" charset="0"/>
              </a:rPr>
              <a:t>В случае договоров закупки работ и услуг бенефициар осуществляет закупки без предварительного опубликования объявления об участии:</a:t>
            </a:r>
          </a:p>
          <a:p>
            <a:r>
              <a:rPr lang="ru-RU" sz="2300" kern="1200" dirty="0">
                <a:solidFill>
                  <a:prstClr val="black"/>
                </a:solidFill>
                <a:latin typeface="Times New Roman" pitchFamily="18" charset="0"/>
                <a:cs typeface="Times New Roman" pitchFamily="18" charset="0"/>
              </a:rPr>
              <a:t>a) для дополнительных работ или услуг, которые не предусмотрены ни в первоначально оцененном проекте, ни в первоначальном договоре и в которых возникла необходимость вследствие непредвиденной ситуации для выполнения предусмотренных в них работ или услуг, при условии присуждения договора экономическому оператору, выполняющему соответствующую работу или оказывающему соответствующую услугу:</a:t>
            </a:r>
          </a:p>
          <a:p>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7549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r>
              <a:rPr lang="ru-RU" sz="2300" kern="1200" dirty="0" smtClean="0">
                <a:solidFill>
                  <a:prstClr val="black"/>
                </a:solidFill>
                <a:latin typeface="Times New Roman" pitchFamily="18" charset="0"/>
                <a:cs typeface="Times New Roman" pitchFamily="18" charset="0"/>
              </a:rPr>
              <a:t>– </a:t>
            </a:r>
            <a:r>
              <a:rPr lang="ru-RU" sz="2300" kern="1200" dirty="0">
                <a:solidFill>
                  <a:prstClr val="black"/>
                </a:solidFill>
                <a:latin typeface="Times New Roman" pitchFamily="18" charset="0"/>
                <a:cs typeface="Times New Roman" pitchFamily="18" charset="0"/>
              </a:rPr>
              <a:t>если соответствующие дополнительные работы или услуги не могут быть отделены с технической или экономической точки зрения от предмета первоначального договора без больших неудобств для закупающих органов; или</a:t>
            </a:r>
          </a:p>
          <a:p>
            <a:r>
              <a:rPr lang="ru-RU" sz="2300" kern="1200" dirty="0">
                <a:solidFill>
                  <a:prstClr val="black"/>
                </a:solidFill>
                <a:latin typeface="Times New Roman" pitchFamily="18" charset="0"/>
                <a:cs typeface="Times New Roman" pitchFamily="18" charset="0"/>
              </a:rPr>
              <a:t>– если соответствующие дополнительные работы или услуги, хотя и могут быть отделены от предмета первоначального договора, строго необходимы для его завершения. Общая стоимость договоров, присужденных с целью выполнения дополнительных работ или услуг, не должна превышать 20% процентов стоимости первоначального договора</a:t>
            </a:r>
            <a:r>
              <a:rPr lang="ru-RU" sz="2300" kern="1200" dirty="0" smtClean="0">
                <a:solidFill>
                  <a:prstClr val="black"/>
                </a:solidFill>
                <a:latin typeface="Times New Roman" pitchFamily="18" charset="0"/>
                <a:cs typeface="Times New Roman" pitchFamily="18" charset="0"/>
              </a:rPr>
              <a:t>;</a:t>
            </a:r>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721211"/>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Переговорные процедуры</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1" y="1730829"/>
            <a:ext cx="8600303" cy="4805895"/>
          </a:xfrm>
        </p:spPr>
        <p:txBody>
          <a:bodyPr/>
          <a:lstStyle/>
          <a:p>
            <a:r>
              <a:rPr lang="ru-RU" sz="2300" kern="1200" dirty="0" smtClean="0">
                <a:solidFill>
                  <a:prstClr val="black"/>
                </a:solidFill>
                <a:latin typeface="Times New Roman" pitchFamily="18" charset="0"/>
                <a:cs typeface="Times New Roman" pitchFamily="18" charset="0"/>
              </a:rPr>
              <a:t>b</a:t>
            </a:r>
            <a:r>
              <a:rPr lang="ru-RU" sz="2300" kern="1200" dirty="0">
                <a:solidFill>
                  <a:prstClr val="black"/>
                </a:solidFill>
                <a:latin typeface="Times New Roman" pitchFamily="18" charset="0"/>
                <a:cs typeface="Times New Roman" pitchFamily="18" charset="0"/>
              </a:rPr>
              <a:t>) для новых работ или услуг, заключающихся в повторении аналогичных работ и услуг, доверенных экономическому оператору, выигравшему первоначальный договор, теми же закупающими органами, при условии, что соответствующие работы или услуги будут соответствовать основному проекту и что последний является предметом первоначального договора, присужденного путем процедуры открытых, ограниченных торгов либо запроса ценовых оферт.</a:t>
            </a:r>
          </a:p>
          <a:p>
            <a:endParaRPr lang="ru-RU"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94554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Динамичная система закупок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4" y="1779373"/>
            <a:ext cx="8324076" cy="4484627"/>
          </a:xfrm>
        </p:spPr>
        <p:txBody>
          <a:bodyPr/>
          <a:lstStyle/>
          <a:p>
            <a:r>
              <a:rPr lang="ru-RU" sz="2300" dirty="0">
                <a:solidFill>
                  <a:schemeClr val="tx1"/>
                </a:solidFill>
                <a:latin typeface="Times New Roman" pitchFamily="18" charset="0"/>
                <a:cs typeface="Times New Roman" pitchFamily="18" charset="0"/>
              </a:rPr>
              <a:t>К участию в динамичной системе закупок приглашаются и допускаются все оференты, соответствующие критериям отбора и представившие ориентировочные оферты согласно техническому заданию и возможным дополнительным документам. Ориентировочные оферты могут улучшаться в любое время при условии, что и в дальнейшем они будут соответствовать техническому заданию.</a:t>
            </a:r>
            <a:r>
              <a:rPr lang="vi-VN" sz="2300" dirty="0" smtClean="0">
                <a:solidFill>
                  <a:schemeClr val="tx1"/>
                </a:solidFill>
                <a:latin typeface="Times New Roman" pitchFamily="18" charset="0"/>
                <a:cs typeface="Times New Roman" pitchFamily="18" charset="0"/>
              </a:rPr>
              <a:t> </a:t>
            </a:r>
            <a:endParaRPr lang="vi-VN" sz="2300" dirty="0">
              <a:solidFill>
                <a:schemeClr val="tx1"/>
              </a:solidFill>
              <a:latin typeface="Times New Roman" pitchFamily="18" charset="0"/>
              <a:cs typeface="Times New Roman" pitchFamily="18" charset="0"/>
            </a:endParaRPr>
          </a:p>
          <a:p>
            <a:r>
              <a:rPr lang="ru-RU" sz="2300" dirty="0">
                <a:solidFill>
                  <a:schemeClr val="tx1"/>
                </a:solidFill>
                <a:latin typeface="Times New Roman" pitchFamily="18" charset="0"/>
                <a:cs typeface="Times New Roman" pitchFamily="18" charset="0"/>
              </a:rPr>
              <a:t>В целях реализации динамичной системы закупок и присуждения договоров в рамках данной системы бенефициар обязан использовать только электронные средства</a:t>
            </a:r>
            <a:r>
              <a:rPr lang="ru-RU" sz="2300" dirty="0" smtClean="0">
                <a:solidFill>
                  <a:schemeClr val="tx1"/>
                </a:solidFill>
                <a:latin typeface="Times New Roman" pitchFamily="18" charset="0"/>
                <a:cs typeface="Times New Roman" pitchFamily="18" charset="0"/>
              </a:rPr>
              <a:t>.</a:t>
            </a:r>
            <a:endParaRPr lang="ru-RU" sz="2300" dirty="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183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Динамичная система закупок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3" y="1779373"/>
            <a:ext cx="8859795" cy="4484627"/>
          </a:xfrm>
        </p:spPr>
        <p:txBody>
          <a:bodyPr/>
          <a:lstStyle/>
          <a:p>
            <a:r>
              <a:rPr lang="ru-RU" sz="2300" dirty="0">
                <a:solidFill>
                  <a:schemeClr val="tx1"/>
                </a:solidFill>
                <a:latin typeface="Times New Roman" pitchFamily="18" charset="0"/>
                <a:cs typeface="Times New Roman" pitchFamily="18" charset="0"/>
              </a:rPr>
              <a:t>В динамичной системе закупок каждый конкретный договор закупки является предметом вызова на торги. До распространения вызова на торги бенефициар: </a:t>
            </a:r>
          </a:p>
          <a:p>
            <a:r>
              <a:rPr lang="ru-RU" sz="2300" dirty="0">
                <a:solidFill>
                  <a:schemeClr val="tx1"/>
                </a:solidFill>
                <a:latin typeface="Times New Roman" pitchFamily="18" charset="0"/>
                <a:cs typeface="Times New Roman" pitchFamily="18" charset="0"/>
              </a:rPr>
              <a:t>a) публикует объявление об участии, в котором уточняет, что присуждение договора осуществляется в рамках динамичной системы закупок, и приглашает всех заинтересованных экономических операторов представить ориентировочную оферту в срок, который не может быть короче 10 рабочих дней со дня опубликования объявления;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327440"/>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Динамичная система закупок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3" y="1779373"/>
            <a:ext cx="8859795" cy="4484627"/>
          </a:xfrm>
        </p:spPr>
        <p:txBody>
          <a:bodyPr/>
          <a:lstStyle/>
          <a:p>
            <a:r>
              <a:rPr lang="ru-RU" sz="2300" dirty="0" smtClean="0">
                <a:solidFill>
                  <a:schemeClr val="tx1"/>
                </a:solidFill>
                <a:latin typeface="Times New Roman" pitchFamily="18" charset="0"/>
                <a:cs typeface="Times New Roman" pitchFamily="18" charset="0"/>
              </a:rPr>
              <a:t>b</a:t>
            </a:r>
            <a:r>
              <a:rPr lang="ru-RU" sz="2300" dirty="0">
                <a:solidFill>
                  <a:schemeClr val="tx1"/>
                </a:solidFill>
                <a:latin typeface="Times New Roman" pitchFamily="18" charset="0"/>
                <a:cs typeface="Times New Roman" pitchFamily="18" charset="0"/>
              </a:rPr>
              <a:t>) уточняет в техническом задании характер закупок, являющихся предметом данной системы, а также всю необходимую информацию о системе закупок, используемом электронном оборудовании, конфигурации и технических спецификациях подключения; </a:t>
            </a:r>
          </a:p>
          <a:p>
            <a:r>
              <a:rPr lang="ru-RU" sz="2300" dirty="0">
                <a:solidFill>
                  <a:schemeClr val="tx1"/>
                </a:solidFill>
                <a:latin typeface="Times New Roman" pitchFamily="18" charset="0"/>
                <a:cs typeface="Times New Roman" pitchFamily="18" charset="0"/>
              </a:rPr>
              <a:t>c) обеспечивают посредством электронных средств с момента опубликования объявления и до истечения срока применения системы свободный, прямой и полный доступ к техническому заданию и ко всем дополнительным документам.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01965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Titel 15"/>
          <p:cNvSpPr>
            <a:spLocks noGrp="1"/>
          </p:cNvSpPr>
          <p:nvPr>
            <p:ph type="title"/>
          </p:nvPr>
        </p:nvSpPr>
        <p:spPr>
          <a:xfrm>
            <a:off x="148740" y="1671122"/>
            <a:ext cx="8995259" cy="4590353"/>
          </a:xfrm>
        </p:spPr>
        <p:txBody>
          <a:bodyPr/>
          <a:lstStyle/>
          <a:p>
            <a:r>
              <a:rPr lang="ro-RO" sz="2300" kern="1200" dirty="0" smtClean="0">
                <a:solidFill>
                  <a:prstClr val="black"/>
                </a:solidFill>
                <a:latin typeface="Times New Roman"/>
                <a:ea typeface="+mn-ea"/>
                <a:cs typeface="+mn-cs"/>
              </a:rPr>
              <a:t>	                                     </a:t>
            </a:r>
            <a:r>
              <a:rPr lang="ro-RO" sz="2300" b="1" kern="1200" dirty="0" smtClean="0">
                <a:solidFill>
                  <a:prstClr val="black"/>
                </a:solidFill>
                <a:latin typeface="Times New Roman"/>
                <a:ea typeface="+mn-ea"/>
                <a:cs typeface="+mn-cs"/>
              </a:rPr>
              <a:t>(</a:t>
            </a:r>
            <a:r>
              <a:rPr lang="ru-RU" sz="2300" b="1" kern="1200" dirty="0" smtClean="0">
                <a:solidFill>
                  <a:prstClr val="black"/>
                </a:solidFill>
                <a:latin typeface="Times New Roman"/>
                <a:ea typeface="+mn-ea"/>
                <a:cs typeface="+mn-cs"/>
              </a:rPr>
              <a:t>исключения</a:t>
            </a:r>
            <a:r>
              <a:rPr lang="ro-RO" sz="2300" b="1" kern="1200" dirty="0" smtClean="0">
                <a:solidFill>
                  <a:prstClr val="black"/>
                </a:solidFill>
                <a:latin typeface="Times New Roman"/>
                <a:ea typeface="+mn-ea"/>
                <a:cs typeface="+mn-cs"/>
              </a:rPr>
              <a:t>)</a:t>
            </a:r>
            <a:r>
              <a:rPr lang="ro-RO" sz="2300" kern="1200" dirty="0" smtClean="0">
                <a:solidFill>
                  <a:prstClr val="black"/>
                </a:solidFill>
                <a:latin typeface="Times New Roman"/>
                <a:ea typeface="+mn-ea"/>
                <a:cs typeface="+mn-cs"/>
              </a:rPr>
              <a:t/>
            </a:r>
            <a:br>
              <a:rPr lang="ro-RO" sz="2300" kern="1200" dirty="0" smtClean="0">
                <a:solidFill>
                  <a:prstClr val="black"/>
                </a:solidFill>
                <a:latin typeface="Times New Roman"/>
                <a:ea typeface="+mn-ea"/>
                <a:cs typeface="+mn-cs"/>
              </a:rPr>
            </a:br>
            <a:r>
              <a:rPr lang="ru-RU" sz="2200" kern="1200" dirty="0" smtClean="0">
                <a:solidFill>
                  <a:prstClr val="black"/>
                </a:solidFill>
                <a:latin typeface="Times New Roman"/>
                <a:ea typeface="+mn-ea"/>
                <a:cs typeface="+mn-cs"/>
              </a:rPr>
              <a:t>a) оценочная стоимость ниже стоимостных пределов (200/300);</a:t>
            </a:r>
            <a:br>
              <a:rPr lang="ru-RU" sz="2200" kern="1200" dirty="0" smtClean="0">
                <a:solidFill>
                  <a:prstClr val="black"/>
                </a:solidFill>
                <a:latin typeface="Times New Roman"/>
                <a:ea typeface="+mn-ea"/>
                <a:cs typeface="+mn-cs"/>
              </a:rPr>
            </a:br>
            <a:r>
              <a:rPr lang="ru-RU" sz="2200" kern="1200" dirty="0" smtClean="0">
                <a:solidFill>
                  <a:prstClr val="black"/>
                </a:solidFill>
                <a:latin typeface="Times New Roman"/>
                <a:ea typeface="+mn-ea"/>
                <a:cs typeface="+mn-cs"/>
              </a:rPr>
              <a:t>b) присуждаются в иных целях, не на осуществление видов деятельности, регулируемых Агентством;</a:t>
            </a:r>
            <a:br>
              <a:rPr lang="ru-RU" sz="2200" kern="1200" dirty="0" smtClean="0">
                <a:solidFill>
                  <a:prstClr val="black"/>
                </a:solidFill>
                <a:latin typeface="Times New Roman"/>
                <a:ea typeface="+mn-ea"/>
                <a:cs typeface="+mn-cs"/>
              </a:rPr>
            </a:br>
            <a:r>
              <a:rPr lang="ru-RU" sz="2200" kern="1200" dirty="0" smtClean="0">
                <a:solidFill>
                  <a:prstClr val="black"/>
                </a:solidFill>
                <a:latin typeface="Times New Roman"/>
                <a:ea typeface="+mn-ea"/>
                <a:cs typeface="+mn-cs"/>
              </a:rPr>
              <a:t>c) присуждаются в целях перепродажи третьим лицам;</a:t>
            </a:r>
            <a:br>
              <a:rPr lang="ru-RU" sz="2200" kern="1200" dirty="0" smtClean="0">
                <a:solidFill>
                  <a:prstClr val="black"/>
                </a:solidFill>
                <a:latin typeface="Times New Roman"/>
                <a:ea typeface="+mn-ea"/>
                <a:cs typeface="+mn-cs"/>
              </a:rPr>
            </a:br>
            <a:r>
              <a:rPr lang="ru-RU" sz="2200" kern="1200" dirty="0" smtClean="0">
                <a:solidFill>
                  <a:prstClr val="black"/>
                </a:solidFill>
                <a:latin typeface="Times New Roman"/>
                <a:ea typeface="+mn-ea"/>
                <a:cs typeface="+mn-cs"/>
              </a:rPr>
              <a:t>d) их предметом является приобретение или аренда земельных участков, элементов публичных систем водоснабжения и канализации, существующих зданий и прочего недвижимого имущества, или прав на них. В то же время присуждение договоров финансовых услуг, заключаемых независимо от их формы в связи с соответствующим договором приобретения или аренды, подчиняется требованиям Положения; </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000" dirty="0"/>
              <a:t/>
            </a:r>
            <a:br>
              <a:rPr lang="vi-VN" sz="2000" dirty="0"/>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886292"/>
            <a:ext cx="71628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lvl="0" algn="ct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Применение</a:t>
            </a:r>
            <a:endParaRPr lang="ro-RO" altLang="ro-RO"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426406"/>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Динамичная система закупок</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5923" y="1779373"/>
            <a:ext cx="8859795" cy="4484627"/>
          </a:xfrm>
        </p:spPr>
        <p:txBody>
          <a:bodyPr/>
          <a:lstStyle/>
          <a:p>
            <a:r>
              <a:rPr lang="ru-RU" sz="2300" dirty="0">
                <a:solidFill>
                  <a:schemeClr val="tx1"/>
                </a:solidFill>
                <a:latin typeface="Times New Roman" pitchFamily="18" charset="0"/>
                <a:cs typeface="Times New Roman" pitchFamily="18" charset="0"/>
              </a:rPr>
              <a:t>Бенефициар в течение не более 10 рабочих дней со дня подачи оферты отвечает ли оферент предусмотренным критериям квалификации оценивает ориентировочную оферту и как можно скорее информирует оферента о его допуске к динамичной системе закупок или об отклонении его ориентировочной оферты. Бенефициар не может начать торги до завершения оценки всех ориентировочных оферт, полученных в установленный срок.</a:t>
            </a:r>
          </a:p>
          <a:p>
            <a:r>
              <a:rPr lang="ru-RU" sz="2300" dirty="0" smtClean="0">
                <a:solidFill>
                  <a:schemeClr val="tx1"/>
                </a:solidFill>
                <a:latin typeface="Times New Roman" pitchFamily="18" charset="0"/>
                <a:cs typeface="Times New Roman" pitchFamily="18" charset="0"/>
              </a:rPr>
              <a:t>Бенефициар </a:t>
            </a:r>
            <a:r>
              <a:rPr lang="ru-RU" sz="2300" dirty="0">
                <a:solidFill>
                  <a:schemeClr val="tx1"/>
                </a:solidFill>
                <a:latin typeface="Times New Roman" pitchFamily="18" charset="0"/>
                <a:cs typeface="Times New Roman" pitchFamily="18" charset="0"/>
              </a:rPr>
              <a:t>приглашает всех оферентов, представивших ориентировочную оферту и допущенных к динамичной системе закупок, для подачи твердой оферты, а договор присуждается оференту, представившему самую выгодную твердую оферту, на основе критериев, изложенных в конкретном объявлении о присуждении договора закупки.</a:t>
            </a:r>
          </a:p>
          <a:p>
            <a:endParaRPr lang="ru-RU" sz="2300" dirty="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168979"/>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Электронные торги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58347" y="1730829"/>
            <a:ext cx="8402594" cy="4533171"/>
          </a:xfrm>
        </p:spPr>
        <p:txBody>
          <a:bodyPr/>
          <a:lstStyle/>
          <a:p>
            <a:r>
              <a:rPr lang="ru-RU" sz="2300" dirty="0">
                <a:solidFill>
                  <a:schemeClr val="tx1"/>
                </a:solidFill>
                <a:latin typeface="Times New Roman" pitchFamily="18" charset="0"/>
                <a:cs typeface="Times New Roman" pitchFamily="18" charset="0"/>
              </a:rPr>
              <a:t>Электронные торги представляют собой повторяющийся процесс с участием электронных средств представления в убывающем порядке новых цен и новых стоимостей определенных элементов оферт, появляющихся после первоначальной полной оценки оферт, позволяющий классифицировать их с помощью автоматизированных методов оценки. Поэтому определенные договоры услуг, а именно договоры работ, предметом которых является предоставление услуг, связанных с интеллектуальной собственностью, таких как услуги по проектированию, не могут быть предметом электронных торгов.</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414125"/>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Электронные торги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58347" y="1730829"/>
            <a:ext cx="8402594" cy="4533171"/>
          </a:xfrm>
        </p:spPr>
        <p:txBody>
          <a:bodyPr/>
          <a:lstStyle/>
          <a:p>
            <a:r>
              <a:rPr lang="ru-RU" sz="2300" dirty="0">
                <a:solidFill>
                  <a:schemeClr val="tx1"/>
                </a:solidFill>
                <a:latin typeface="Times New Roman" pitchFamily="18" charset="0"/>
                <a:cs typeface="Times New Roman" pitchFamily="18" charset="0"/>
              </a:rPr>
              <a:t>Электронные торги относятся:</a:t>
            </a:r>
          </a:p>
          <a:p>
            <a:r>
              <a:rPr lang="ru-RU" sz="2300" dirty="0">
                <a:solidFill>
                  <a:schemeClr val="tx1"/>
                </a:solidFill>
                <a:latin typeface="Times New Roman" pitchFamily="18" charset="0"/>
                <a:cs typeface="Times New Roman" pitchFamily="18" charset="0"/>
              </a:rPr>
              <a:t>a) либо только к ценам – в случае присуждения договора по признаку самой низкой цены;</a:t>
            </a:r>
          </a:p>
          <a:p>
            <a:r>
              <a:rPr lang="ru-RU" sz="2300" dirty="0">
                <a:solidFill>
                  <a:schemeClr val="tx1"/>
                </a:solidFill>
                <a:latin typeface="Times New Roman" pitchFamily="18" charset="0"/>
                <a:cs typeface="Times New Roman" pitchFamily="18" charset="0"/>
              </a:rPr>
              <a:t>b) либо к ценам и/или другим значениям элементов оферт, указанным в техническом задании, в случае присуждения договора наиболее выгодной с технико-экономической точки зрения оферты.</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092377"/>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Электронные торги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58347" y="1730829"/>
            <a:ext cx="8402594" cy="4533171"/>
          </a:xfrm>
        </p:spPr>
        <p:txBody>
          <a:bodyPr/>
          <a:lstStyle/>
          <a:p>
            <a:r>
              <a:rPr lang="ru-RU" sz="2300" dirty="0">
                <a:solidFill>
                  <a:schemeClr val="tx1"/>
                </a:solidFill>
                <a:latin typeface="Times New Roman" pitchFamily="18" charset="0"/>
                <a:cs typeface="Times New Roman" pitchFamily="18" charset="0"/>
              </a:rPr>
              <a:t>До перехода к электронным торгам бенефициар проводит полную предварительную оценку оферт в соответствии с критериями присуждения, установленными бенефициаром в документации по присуждению и с установленной для них величиной значимости</a:t>
            </a:r>
            <a:r>
              <a:rPr lang="ru-RU" sz="2300" dirty="0" smtClean="0">
                <a:solidFill>
                  <a:schemeClr val="tx1"/>
                </a:solidFill>
                <a:latin typeface="Times New Roman" pitchFamily="18" charset="0"/>
                <a:cs typeface="Times New Roman" pitchFamily="18" charset="0"/>
              </a:rPr>
              <a:t>.</a:t>
            </a:r>
          </a:p>
          <a:p>
            <a:r>
              <a:rPr lang="ru-RU" sz="2300" dirty="0">
                <a:solidFill>
                  <a:schemeClr val="tx1"/>
                </a:solidFill>
                <a:latin typeface="Times New Roman" pitchFamily="18" charset="0"/>
                <a:cs typeface="Times New Roman" pitchFamily="18" charset="0"/>
              </a:rPr>
              <a:t>Все экономические операторы, представившие допустимые оферты, приглашаются одновременно с помощью электронных средств к представлению новых цен и стоимостей</a:t>
            </a:r>
            <a:r>
              <a:rPr lang="ru-RU" sz="2300" dirty="0" smtClean="0">
                <a:solidFill>
                  <a:schemeClr val="tx1"/>
                </a:solidFill>
                <a:latin typeface="Times New Roman" pitchFamily="18" charset="0"/>
                <a:cs typeface="Times New Roman" pitchFamily="18" charset="0"/>
              </a:rPr>
              <a:t>.</a:t>
            </a:r>
          </a:p>
          <a:p>
            <a:r>
              <a:rPr lang="ru-RU" sz="2300" dirty="0">
                <a:solidFill>
                  <a:schemeClr val="tx1"/>
                </a:solidFill>
                <a:latin typeface="Times New Roman" pitchFamily="18" charset="0"/>
                <a:cs typeface="Times New Roman" pitchFamily="18" charset="0"/>
              </a:rPr>
              <a:t>Электронные торги могут начаться не раньше чем через 2 рабочих дня после передачи приглашения.</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45752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Электронные торги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60638" y="1730829"/>
            <a:ext cx="8884507" cy="4533171"/>
          </a:xfrm>
        </p:spPr>
        <p:txBody>
          <a:bodyPr/>
          <a:lstStyle/>
          <a:p>
            <a:pPr>
              <a:spcBef>
                <a:spcPts val="0"/>
              </a:spcBef>
              <a:spcAft>
                <a:spcPts val="0"/>
              </a:spcAft>
            </a:pPr>
            <a:r>
              <a:rPr lang="ru-RU" sz="2200" dirty="0">
                <a:solidFill>
                  <a:schemeClr val="tx1"/>
                </a:solidFill>
                <a:latin typeface="Times New Roman" pitchFamily="18" charset="0"/>
                <a:cs typeface="Times New Roman" pitchFamily="18" charset="0"/>
              </a:rPr>
              <a:t>Электронные торги проводятся в несколько последовательных раундов. В ходе каждого раунда бенефициар обязан одновременно сообщать всем оферентам по меньшей мере информацию, которая необходима им для определения своей позиции в классификации в любой момент</a:t>
            </a:r>
            <a:r>
              <a:rPr lang="ru-RU" sz="2200" dirty="0" smtClean="0">
                <a:solidFill>
                  <a:schemeClr val="tx1"/>
                </a:solidFill>
                <a:latin typeface="Times New Roman" pitchFamily="18" charset="0"/>
                <a:cs typeface="Times New Roman" pitchFamily="18" charset="0"/>
              </a:rPr>
              <a:t>.</a:t>
            </a:r>
          </a:p>
          <a:p>
            <a:pPr>
              <a:spcBef>
                <a:spcPts val="0"/>
              </a:spcBef>
              <a:spcAft>
                <a:spcPts val="0"/>
              </a:spcAft>
            </a:pPr>
            <a:r>
              <a:rPr lang="ru-RU" sz="2200" dirty="0">
                <a:solidFill>
                  <a:schemeClr val="tx1"/>
                </a:solidFill>
                <a:latin typeface="Times New Roman" pitchFamily="18" charset="0"/>
                <a:cs typeface="Times New Roman" pitchFamily="18" charset="0"/>
              </a:rPr>
              <a:t>Электронные торги завершаются одной из следующих ситуаций или сочетанием таковых: </a:t>
            </a:r>
          </a:p>
          <a:p>
            <a:pPr>
              <a:spcBef>
                <a:spcPts val="0"/>
              </a:spcBef>
              <a:spcAft>
                <a:spcPts val="0"/>
              </a:spcAft>
            </a:pPr>
            <a:r>
              <a:rPr lang="ru-RU" sz="2200" dirty="0">
                <a:solidFill>
                  <a:schemeClr val="tx1"/>
                </a:solidFill>
                <a:latin typeface="Times New Roman" pitchFamily="18" charset="0"/>
                <a:cs typeface="Times New Roman" pitchFamily="18" charset="0"/>
              </a:rPr>
              <a:t>a) в заранее установленный конкретный момент, доведенный до сведения оферентов в приглашении к участию; </a:t>
            </a:r>
          </a:p>
          <a:p>
            <a:pPr>
              <a:spcBef>
                <a:spcPts val="0"/>
              </a:spcBef>
              <a:spcAft>
                <a:spcPts val="0"/>
              </a:spcAft>
            </a:pPr>
            <a:r>
              <a:rPr lang="ru-RU" sz="2200" dirty="0">
                <a:solidFill>
                  <a:schemeClr val="tx1"/>
                </a:solidFill>
                <a:latin typeface="Times New Roman" pitchFamily="18" charset="0"/>
                <a:cs typeface="Times New Roman" pitchFamily="18" charset="0"/>
              </a:rPr>
              <a:t>b) после определенного количества раундов торгов, график которых точно установлен предварительно и доведен до сведения оферентов в приглашении к участию; </a:t>
            </a:r>
          </a:p>
          <a:p>
            <a:pPr>
              <a:spcBef>
                <a:spcPts val="0"/>
              </a:spcBef>
              <a:spcAft>
                <a:spcPts val="0"/>
              </a:spcAft>
            </a:pPr>
            <a:r>
              <a:rPr lang="ru-RU" sz="2200" dirty="0">
                <a:solidFill>
                  <a:schemeClr val="tx1"/>
                </a:solidFill>
                <a:latin typeface="Times New Roman" pitchFamily="18" charset="0"/>
                <a:cs typeface="Times New Roman" pitchFamily="18" charset="0"/>
              </a:rPr>
              <a:t>c) когда больше не принимаются новые цены и/или стоимости, отвечающие требованиям установленного минимального шага аукциона.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507787"/>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Рамочное соглашение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95415" y="1730829"/>
            <a:ext cx="8279027" cy="4731755"/>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Как в случае открытых торгов, так и в случае ограниченных торгов и переговорных процедур бенефициар может использовать рамочное соглашение о закупках. На основе рамочного соглашения могут заключаться договоры с одним или несколькими операторами исходя из потребности бенефициара и из способности экономических операторов. Таким образом, может быть заключен один договор или несколько последовательных договоров с одним экономическим оператором, или несколько договоров с несколькими экономическими операторами, если каждый из них в отдельности не способен удовлетворить выявленную потребность бенефициара.</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57750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Рамочное соглашение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95415" y="1730829"/>
            <a:ext cx="8279027" cy="4731755"/>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Для применения рамочного соглашения бенефициар после проведения ограниченных торгов или переговорных процедур разрабатывает классификацию лучших экономических операторов. С экономическими оператором/операторами, занявшими первые места в классификации, заключается на определенный срок рамочное соглашение о возможности дальнейшего сотрудничества. Заключение данного документа не предполагает обязанности бенефициара закупить работы, услуги или товары, которые были предметом рамочного соглашения и дают бенефициару возможность заключить в будущем договор без организации другой процедуры закупки. В этом случае бенефициар обязан выполнить следующую процедуру:</a:t>
            </a: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84868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Рамочное соглашение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23568" y="1730829"/>
            <a:ext cx="8785653" cy="4731755"/>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a) по каждому договору, подлежащему присуждению, бенефициар письменно консультируется не менее чем с 3 экономическими операторами, подписавшими соответствующее рамочное соглашение;</a:t>
            </a:r>
          </a:p>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b) бенефициар устанавливает достаточный предельный срок представления оферт, при этом он обязан принять во внимание такие аспекты, как сложность предмета и время, необходимое для передачи оферт;</a:t>
            </a:r>
          </a:p>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c) оферты представляются в письменном виде в запечатанном конверте, а их содержание остается конфиденциальным до их открытия Комиссией по закупкам;</a:t>
            </a:r>
          </a:p>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d) бенефициар присуждает договор закупки оференту, представившему наиболее выгодную оферту, согласно критерию присуждения, уточненному в документации по закупке, на основе которой заключено рамочное соглашение.</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326186"/>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Рамочное соглашение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23568" y="1730829"/>
            <a:ext cx="8785653" cy="4731755"/>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В случае присуждения договора закупки на основе положений рамочного соглашения, подписанного с одним экономическим оператором, бенефициар не вправе требовать принятия или принимать изменения элементов и условий, установленных данным рамочным соглашением изначально, способных ухудшить качество или привести к увеличению стоимости закупки.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48983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smtClean="0">
                <a:solidFill>
                  <a:srgbClr val="000000"/>
                </a:solidFill>
                <a:latin typeface="Times New Roman" pitchFamily="18" charset="0"/>
                <a:ea typeface="Calibri" pitchFamily="34" charset="0"/>
                <a:cs typeface="Times New Roman" pitchFamily="18" charset="0"/>
              </a:rPr>
              <a:t>V</a:t>
            </a:r>
            <a:r>
              <a:rPr lang="ro-RO" altLang="ru-RU" sz="1800" b="1" kern="1200" dirty="0" smtClean="0">
                <a:solidFill>
                  <a:srgbClr val="000000"/>
                </a:solidFill>
                <a:latin typeface="Times New Roman" pitchFamily="18" charset="0"/>
                <a:ea typeface="Calibri" pitchFamily="34" charset="0"/>
                <a:cs typeface="Times New Roman" pitchFamily="18" charset="0"/>
              </a:rPr>
              <a:t>I</a:t>
            </a:r>
            <a:r>
              <a:rPr lang="ro-MO" altLang="ru-RU" sz="1800" b="1" kern="1200" dirty="0" smtClean="0">
                <a:solidFill>
                  <a:srgbClr val="000000"/>
                </a:solidFill>
                <a:latin typeface="Times New Roman" pitchFamily="18" charset="0"/>
                <a:ea typeface="Calibri" pitchFamily="34" charset="0"/>
                <a:cs typeface="Times New Roman" pitchFamily="18" charset="0"/>
              </a:rPr>
              <a:t>. </a:t>
            </a:r>
            <a:r>
              <a:rPr lang="ru-RU" altLang="ru-RU" sz="1800" b="1" kern="1200" dirty="0">
                <a:solidFill>
                  <a:srgbClr val="000000"/>
                </a:solidFill>
                <a:latin typeface="Times New Roman" pitchFamily="18" charset="0"/>
                <a:ea typeface="Calibri" pitchFamily="34" charset="0"/>
                <a:cs typeface="Times New Roman" pitchFamily="18" charset="0"/>
              </a:rPr>
              <a:t>Инициирование процедур закупки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48281" y="1730829"/>
            <a:ext cx="8995719" cy="4533171"/>
          </a:xfrm>
        </p:spPr>
        <p:txBody>
          <a:bodyPr/>
          <a:lstStyle/>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Бенефициар инициирует процедуру закупки при совокупном соблюдении им следующих условий:</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a) предмет закупки включен в годовой план закупок, кроме случая, когда необходимость в проведении закупки обусловлена наступлением чрезвычайного обстоятельства;</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b) обеспечены необходимые финансовые </a:t>
            </a:r>
            <a:r>
              <a:rPr lang="ru-RU" altLang="ru-RU" sz="2200" kern="1200" dirty="0" smtClean="0">
                <a:solidFill>
                  <a:srgbClr val="000000"/>
                </a:solidFill>
                <a:latin typeface="Times New Roman" pitchFamily="18" charset="0"/>
                <a:cs typeface="Times New Roman" pitchFamily="18" charset="0"/>
              </a:rPr>
              <a:t>средства;</a:t>
            </a:r>
            <a:endParaRPr lang="ru-RU" altLang="ru-RU" sz="2200" kern="1200" dirty="0">
              <a:solidFill>
                <a:srgbClr val="000000"/>
              </a:solidFill>
              <a:latin typeface="Times New Roman" pitchFamily="18" charset="0"/>
              <a:cs typeface="Times New Roman" pitchFamily="18" charset="0"/>
            </a:endParaRP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c) разработана документация по присуждению;</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d) создана Комиссия по закупкам по приказу </a:t>
            </a:r>
            <a:r>
              <a:rPr lang="ru-RU" altLang="ru-RU" sz="2200" kern="1200" dirty="0" smtClean="0">
                <a:solidFill>
                  <a:srgbClr val="000000"/>
                </a:solidFill>
                <a:latin typeface="Times New Roman" pitchFamily="18" charset="0"/>
                <a:cs typeface="Times New Roman" pitchFamily="18" charset="0"/>
              </a:rPr>
              <a:t>руководителя.</a:t>
            </a:r>
            <a:endParaRPr lang="ru-RU" altLang="ru-RU" sz="2200" kern="1200" dirty="0">
              <a:solidFill>
                <a:srgbClr val="000000"/>
              </a:solidFill>
              <a:latin typeface="Times New Roman" pitchFamily="18" charset="0"/>
              <a:cs typeface="Times New Roman" pitchFamily="18" charset="0"/>
            </a:endParaRPr>
          </a:p>
          <a:p>
            <a:pPr lvl="0" eaLnBrk="0" hangingPunct="0">
              <a:spcBef>
                <a:spcPts val="0"/>
              </a:spcBef>
              <a:spcAft>
                <a:spcPct val="0"/>
              </a:spcAft>
              <a:buClrTx/>
              <a:tabLst/>
            </a:pPr>
            <a:r>
              <a:rPr lang="ru-RU" altLang="ru-RU" sz="2200" kern="1200" dirty="0" smtClean="0">
                <a:solidFill>
                  <a:srgbClr val="000000"/>
                </a:solidFill>
                <a:latin typeface="Times New Roman" pitchFamily="18" charset="0"/>
                <a:cs typeface="Times New Roman" pitchFamily="18" charset="0"/>
              </a:rPr>
              <a:t>Инициирование </a:t>
            </a:r>
            <a:r>
              <a:rPr lang="ru-RU" altLang="ru-RU" sz="2200" kern="1200" dirty="0">
                <a:solidFill>
                  <a:srgbClr val="000000"/>
                </a:solidFill>
                <a:latin typeface="Times New Roman" pitchFamily="18" charset="0"/>
                <a:cs typeface="Times New Roman" pitchFamily="18" charset="0"/>
              </a:rPr>
              <a:t>процедур закупки происходит одновременно с опубликованием объявлений о закупках или о предварительном отборе. </a:t>
            </a:r>
          </a:p>
          <a:p>
            <a:pPr lvl="0" eaLnBrk="0" hangingPunct="0">
              <a:spcBef>
                <a:spcPts val="0"/>
              </a:spcBef>
              <a:spcAft>
                <a:spcPct val="0"/>
              </a:spcAft>
              <a:buClrTx/>
              <a:tabLst/>
            </a:pPr>
            <a:r>
              <a:rPr lang="ru-RU" altLang="ru-RU" sz="2200" kern="1200" dirty="0" smtClean="0">
                <a:solidFill>
                  <a:srgbClr val="000000"/>
                </a:solidFill>
                <a:latin typeface="Times New Roman" pitchFamily="18" charset="0"/>
                <a:cs typeface="Times New Roman" pitchFamily="18" charset="0"/>
              </a:rPr>
              <a:t>Бенефициар </a:t>
            </a:r>
            <a:r>
              <a:rPr lang="ru-RU" altLang="ru-RU" sz="2200" kern="1200" dirty="0">
                <a:solidFill>
                  <a:srgbClr val="000000"/>
                </a:solidFill>
                <a:latin typeface="Times New Roman" pitchFamily="18" charset="0"/>
                <a:cs typeface="Times New Roman" pitchFamily="18" charset="0"/>
              </a:rPr>
              <a:t>обязан в начале календарного года, в котором планируется провести закупки, опубликовать на своей электронной странице объявление об ориентировочных закупках, которые планируется произвести в следующие 12 месяцев. </a:t>
            </a:r>
            <a:endParaRPr lang="ru-RU" sz="22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87764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7" name="Titel 15"/>
          <p:cNvSpPr>
            <a:spLocks noGrp="1"/>
          </p:cNvSpPr>
          <p:nvPr>
            <p:ph type="title"/>
          </p:nvPr>
        </p:nvSpPr>
        <p:spPr>
          <a:xfrm>
            <a:off x="148741" y="1671122"/>
            <a:ext cx="8839199" cy="4590353"/>
          </a:xfrm>
        </p:spPr>
        <p:txBody>
          <a:bodyPr/>
          <a:lstStyle/>
          <a:p>
            <a:r>
              <a:rPr lang="ro-RO" sz="2300" kern="1200" dirty="0" smtClean="0">
                <a:solidFill>
                  <a:prstClr val="black"/>
                </a:solidFill>
                <a:latin typeface="Times New Roman"/>
                <a:ea typeface="+mn-ea"/>
                <a:cs typeface="+mn-cs"/>
              </a:rPr>
              <a:t>	</a:t>
            </a:r>
            <a:r>
              <a:rPr lang="ru-RU" sz="2300" kern="1200" dirty="0" smtClean="0">
                <a:solidFill>
                  <a:prstClr val="black"/>
                </a:solidFill>
                <a:latin typeface="Times New Roman"/>
                <a:ea typeface="+mn-ea"/>
                <a:cs typeface="+mn-cs"/>
              </a:rPr>
              <a:t>                                     </a:t>
            </a:r>
            <a:r>
              <a:rPr lang="ru-RU" sz="2300" b="1" kern="1200" dirty="0" smtClean="0">
                <a:solidFill>
                  <a:prstClr val="black"/>
                </a:solidFill>
                <a:latin typeface="Times New Roman"/>
                <a:ea typeface="+mn-ea"/>
                <a:cs typeface="+mn-cs"/>
              </a:rPr>
              <a:t>(</a:t>
            </a:r>
            <a:r>
              <a:rPr lang="ru-RU" sz="2300" b="1" kern="1200" dirty="0">
                <a:solidFill>
                  <a:prstClr val="black"/>
                </a:solidFill>
                <a:latin typeface="Times New Roman"/>
                <a:ea typeface="+mn-ea"/>
                <a:cs typeface="+mn-cs"/>
              </a:rPr>
              <a:t>исключения)</a:t>
            </a:r>
            <a:r>
              <a:rPr lang="ru-RU" sz="2300" kern="1200" dirty="0">
                <a:solidFill>
                  <a:prstClr val="black"/>
                </a:solidFill>
                <a:latin typeface="Times New Roman"/>
                <a:ea typeface="+mn-ea"/>
                <a:cs typeface="+mn-cs"/>
              </a:rPr>
              <a:t/>
            </a:r>
            <a:br>
              <a:rPr lang="ru-RU" sz="2300" kern="1200" dirty="0">
                <a:solidFill>
                  <a:prstClr val="black"/>
                </a:solidFill>
                <a:latin typeface="Times New Roman"/>
                <a:ea typeface="+mn-ea"/>
                <a:cs typeface="+mn-cs"/>
              </a:rPr>
            </a:br>
            <a:r>
              <a:rPr lang="vi-VN" sz="2300" kern="1200" dirty="0" smtClean="0">
                <a:solidFill>
                  <a:prstClr val="black"/>
                </a:solidFill>
                <a:latin typeface="Times New Roman"/>
              </a:rPr>
              <a:t>e</a:t>
            </a:r>
            <a:r>
              <a:rPr lang="vi-VN" sz="2300" kern="1200" dirty="0">
                <a:solidFill>
                  <a:prstClr val="black"/>
                </a:solidFill>
                <a:latin typeface="Times New Roman"/>
              </a:rPr>
              <a:t>) </a:t>
            </a:r>
            <a:r>
              <a:rPr lang="ru-RU" sz="2300" kern="1200" dirty="0">
                <a:solidFill>
                  <a:prstClr val="black"/>
                </a:solidFill>
                <a:latin typeface="Times New Roman"/>
              </a:rPr>
              <a:t>касаются предоставления финансовых услуг в связи с эмиссией, закупкой, продажей или передачей ценных бумаг или других финансовых инструментов, в частности, в связи с операциями по накоплению денег и/или капитала</a:t>
            </a:r>
            <a:r>
              <a:rPr lang="ru-RU" sz="2300" kern="1200" dirty="0" smtClean="0">
                <a:solidFill>
                  <a:prstClr val="black"/>
                </a:solidFill>
                <a:latin typeface="Times New Roman"/>
              </a:rPr>
              <a:t>;</a:t>
            </a:r>
            <a:r>
              <a:rPr lang="vi-VN" sz="2300" kern="1200" dirty="0">
                <a:solidFill>
                  <a:prstClr val="black"/>
                </a:solidFill>
                <a:latin typeface="Times New Roman"/>
              </a:rPr>
              <a:t/>
            </a:r>
            <a:br>
              <a:rPr lang="vi-VN" sz="2300" kern="1200" dirty="0">
                <a:solidFill>
                  <a:prstClr val="black"/>
                </a:solidFill>
                <a:latin typeface="Times New Roman"/>
              </a:rPr>
            </a:br>
            <a:r>
              <a:rPr lang="vi-VN" sz="2300" kern="1200" dirty="0" smtClean="0">
                <a:solidFill>
                  <a:prstClr val="black"/>
                </a:solidFill>
                <a:latin typeface="Times New Roman"/>
                <a:ea typeface="+mn-ea"/>
                <a:cs typeface="+mn-cs"/>
              </a:rPr>
              <a:t>f</a:t>
            </a:r>
            <a:r>
              <a:rPr lang="vi-VN" sz="2300" kern="1200" dirty="0">
                <a:solidFill>
                  <a:prstClr val="black"/>
                </a:solidFill>
                <a:latin typeface="Times New Roman"/>
                <a:ea typeface="+mn-ea"/>
                <a:cs typeface="+mn-cs"/>
              </a:rPr>
              <a:t>) </a:t>
            </a:r>
            <a:r>
              <a:rPr lang="ru-RU" sz="2300" kern="1200" dirty="0">
                <a:solidFill>
                  <a:prstClr val="black"/>
                </a:solidFill>
                <a:latin typeface="Times New Roman"/>
                <a:ea typeface="+mn-ea"/>
                <a:cs typeface="+mn-cs"/>
              </a:rPr>
              <a:t>присуждаются экономическим операторам или органам, наделенным эксклюзивным правом предоставления определенных услуг, в соответствии с законодательством</a:t>
            </a:r>
            <a:r>
              <a:rPr lang="vi-VN" sz="2300" kern="1200" dirty="0" smtClean="0">
                <a:solidFill>
                  <a:prstClr val="black"/>
                </a:solidFill>
                <a:latin typeface="Times New Roman"/>
                <a:ea typeface="+mn-ea"/>
                <a:cs typeface="+mn-cs"/>
              </a:rPr>
              <a:t>;</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g) </a:t>
            </a:r>
            <a:r>
              <a:rPr lang="ru-RU" sz="2300" kern="1200" dirty="0">
                <a:solidFill>
                  <a:prstClr val="black"/>
                </a:solidFill>
                <a:latin typeface="Times New Roman"/>
                <a:ea typeface="+mn-ea"/>
                <a:cs typeface="+mn-cs"/>
              </a:rPr>
              <a:t>касаются найма рабочей силы</a:t>
            </a:r>
            <a:r>
              <a:rPr lang="vi-VN" sz="2300" kern="1200" dirty="0" smtClean="0">
                <a:solidFill>
                  <a:prstClr val="black"/>
                </a:solidFill>
                <a:latin typeface="Times New Roman"/>
                <a:ea typeface="+mn-ea"/>
                <a:cs typeface="+mn-cs"/>
              </a:rPr>
              <a:t>;</a:t>
            </a:r>
            <a:r>
              <a:rPr lang="ro-RO" sz="2300" kern="1200" dirty="0" smtClean="0">
                <a:solidFill>
                  <a:prstClr val="black"/>
                </a:solidFill>
                <a:latin typeface="Times New Roman"/>
                <a:ea typeface="+mn-ea"/>
                <a:cs typeface="+mn-cs"/>
              </a:rPr>
              <a:t/>
            </a:r>
            <a:br>
              <a:rPr lang="ro-RO" sz="2300" kern="1200" dirty="0" smtClean="0">
                <a:solidFill>
                  <a:prstClr val="black"/>
                </a:solidFill>
                <a:latin typeface="Times New Roman"/>
                <a:ea typeface="+mn-ea"/>
                <a:cs typeface="+mn-cs"/>
              </a:rPr>
            </a:br>
            <a:r>
              <a:rPr lang="vi-VN" sz="2300" kern="1200" dirty="0">
                <a:solidFill>
                  <a:prstClr val="black"/>
                </a:solidFill>
                <a:latin typeface="Times New Roman"/>
                <a:ea typeface="+mn-ea"/>
                <a:cs typeface="+mn-cs"/>
              </a:rPr>
              <a:t>h) </a:t>
            </a:r>
            <a:r>
              <a:rPr lang="ru-RU" sz="2300" kern="1200" dirty="0">
                <a:solidFill>
                  <a:prstClr val="black"/>
                </a:solidFill>
                <a:latin typeface="Times New Roman"/>
                <a:ea typeface="+mn-ea"/>
                <a:cs typeface="+mn-cs"/>
              </a:rPr>
              <a:t>относятся к закупке товаров, работ и услуг, предоставляемых экономическими операторами, чьи цены и тарифы регулируются государством (водоснабжение и канализация, природный газ, </a:t>
            </a:r>
            <a:r>
              <a:rPr lang="ru-RU" sz="2300" kern="1200" dirty="0" err="1">
                <a:solidFill>
                  <a:prstClr val="black"/>
                </a:solidFill>
                <a:latin typeface="Times New Roman"/>
                <a:ea typeface="+mn-ea"/>
                <a:cs typeface="+mn-cs"/>
              </a:rPr>
              <a:t>теплоэнергия</a:t>
            </a:r>
            <a:r>
              <a:rPr lang="ru-RU" sz="2300" kern="1200" dirty="0">
                <a:solidFill>
                  <a:prstClr val="black"/>
                </a:solidFill>
                <a:latin typeface="Times New Roman"/>
                <a:ea typeface="+mn-ea"/>
                <a:cs typeface="+mn-cs"/>
              </a:rPr>
              <a:t>, электроэнергия, железнодорожный </a:t>
            </a:r>
            <a:r>
              <a:rPr lang="ru-RU" sz="2300" kern="1200" dirty="0" smtClean="0">
                <a:solidFill>
                  <a:prstClr val="black"/>
                </a:solidFill>
                <a:latin typeface="Times New Roman"/>
                <a:ea typeface="+mn-ea"/>
                <a:cs typeface="+mn-cs"/>
              </a:rPr>
              <a:t>транспорт</a:t>
            </a:r>
            <a:r>
              <a:rPr lang="vi-VN" sz="2300" kern="1200" dirty="0" smtClean="0">
                <a:solidFill>
                  <a:prstClr val="black"/>
                </a:solidFill>
                <a:latin typeface="Times New Roman"/>
                <a:ea typeface="+mn-ea"/>
                <a:cs typeface="+mn-cs"/>
              </a:rPr>
              <a:t>);</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901681"/>
            <a:ext cx="7162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lvl="0" algn="ctr"/>
            <a:r>
              <a:rPr lang="ru-RU" altLang="ru-RU" sz="1800" dirty="0">
                <a:solidFill>
                  <a:srgbClr val="000000"/>
                </a:solidFill>
                <a:latin typeface="Times New Roman" pitchFamily="18" charset="0"/>
                <a:ea typeface="Calibri" pitchFamily="34" charset="0"/>
                <a:cs typeface="Times New Roman" pitchFamily="18" charset="0"/>
              </a:rPr>
              <a:t>Применение</a:t>
            </a:r>
          </a:p>
        </p:txBody>
      </p:sp>
    </p:spTree>
    <p:extLst>
      <p:ext uri="{BB962C8B-B14F-4D97-AF65-F5344CB8AC3E}">
        <p14:creationId xmlns:p14="http://schemas.microsoft.com/office/powerpoint/2010/main" val="1544750166"/>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Инициирование </a:t>
            </a:r>
            <a:r>
              <a:rPr lang="ru-RU" altLang="ru-RU" sz="1800" b="1" kern="1200" dirty="0">
                <a:solidFill>
                  <a:srgbClr val="000000"/>
                </a:solidFill>
                <a:latin typeface="Times New Roman" pitchFamily="18" charset="0"/>
                <a:ea typeface="Calibri" pitchFamily="34" charset="0"/>
                <a:cs typeface="Times New Roman" pitchFamily="18" charset="0"/>
              </a:rPr>
              <a:t>процедур закупки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48281" y="1730829"/>
            <a:ext cx="8995719" cy="4533171"/>
          </a:xfrm>
        </p:spPr>
        <p:txBody>
          <a:bodyPr/>
          <a:lstStyle/>
          <a:p>
            <a:pPr lvl="0" eaLnBrk="0" hangingPunct="0">
              <a:spcBef>
                <a:spcPts val="0"/>
              </a:spcBef>
              <a:spcAft>
                <a:spcPct val="0"/>
              </a:spcAft>
              <a:buClrTx/>
              <a:tabLst/>
            </a:pPr>
            <a:r>
              <a:rPr lang="ru-RU" altLang="ru-RU" sz="2300" kern="1200" dirty="0">
                <a:solidFill>
                  <a:srgbClr val="000000"/>
                </a:solidFill>
                <a:latin typeface="Times New Roman" pitchFamily="18" charset="0"/>
                <a:cs typeface="Times New Roman" pitchFamily="18" charset="0"/>
              </a:rPr>
              <a:t>В случае договоров закупки товаров и услуг с оценочной стоимостью без НДС выше 1,0 </a:t>
            </a:r>
            <a:r>
              <a:rPr lang="ru-RU" altLang="ru-RU" sz="2300" kern="1200" dirty="0" err="1">
                <a:solidFill>
                  <a:srgbClr val="000000"/>
                </a:solidFill>
                <a:latin typeface="Times New Roman" pitchFamily="18" charset="0"/>
                <a:cs typeface="Times New Roman" pitchFamily="18" charset="0"/>
              </a:rPr>
              <a:t>млн.леев</a:t>
            </a:r>
            <a:r>
              <a:rPr lang="ru-RU" altLang="ru-RU" sz="2300" kern="1200" dirty="0">
                <a:solidFill>
                  <a:srgbClr val="000000"/>
                </a:solidFill>
                <a:latin typeface="Times New Roman" pitchFamily="18" charset="0"/>
                <a:cs typeface="Times New Roman" pitchFamily="18" charset="0"/>
              </a:rPr>
              <a:t>, и договоров закупки работ с оценочной стоимостью без НДС выше 1,5 </a:t>
            </a:r>
            <a:r>
              <a:rPr lang="ru-RU" altLang="ru-RU" sz="2300" kern="1200" dirty="0" err="1">
                <a:solidFill>
                  <a:srgbClr val="000000"/>
                </a:solidFill>
                <a:latin typeface="Times New Roman" pitchFamily="18" charset="0"/>
                <a:cs typeface="Times New Roman" pitchFamily="18" charset="0"/>
              </a:rPr>
              <a:t>млн.леев</a:t>
            </a:r>
            <a:r>
              <a:rPr lang="ru-RU" altLang="ru-RU" sz="2300" kern="1200" dirty="0">
                <a:solidFill>
                  <a:srgbClr val="000000"/>
                </a:solidFill>
                <a:latin typeface="Times New Roman" pitchFamily="18" charset="0"/>
                <a:cs typeface="Times New Roman" pitchFamily="18" charset="0"/>
              </a:rPr>
              <a:t> для привлечения к процессу закупки нескольких экономических операторов, в том числе нерезидентов, помимо опубликования объявлений на своей электронной странице, бенефициар публикует объявления в «Бюллетене государственных закупок» или в «Официальном мониторе Республики Молдова».</a:t>
            </a: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215548"/>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o-RO" sz="1800" b="1" kern="1200" dirty="0" smtClean="0">
                <a:solidFill>
                  <a:srgbClr val="000000"/>
                </a:solidFill>
                <a:latin typeface="Times New Roman" pitchFamily="18" charset="0"/>
                <a:ea typeface="Calibri" pitchFamily="34" charset="0"/>
                <a:cs typeface="Times New Roman" pitchFamily="18" charset="0"/>
              </a:rPr>
              <a:t>VII</a:t>
            </a:r>
            <a:r>
              <a:rPr lang="ru-RU" altLang="ro-RO" sz="1800" b="1" kern="1200" dirty="0" smtClean="0">
                <a:solidFill>
                  <a:srgbClr val="000000"/>
                </a:solidFill>
                <a:latin typeface="Times New Roman" pitchFamily="18" charset="0"/>
                <a:ea typeface="Calibri" pitchFamily="34" charset="0"/>
                <a:cs typeface="Times New Roman" pitchFamily="18" charset="0"/>
              </a:rPr>
              <a:t>. </a:t>
            </a:r>
            <a:r>
              <a:rPr lang="ru-RU" altLang="ru-RU" sz="1800" b="1" kern="1200" dirty="0" smtClean="0">
                <a:solidFill>
                  <a:srgbClr val="000000"/>
                </a:solidFill>
                <a:latin typeface="Times New Roman" pitchFamily="18" charset="0"/>
                <a:ea typeface="Calibri" pitchFamily="34" charset="0"/>
                <a:cs typeface="Times New Roman" pitchFamily="18" charset="0"/>
              </a:rPr>
              <a:t>Техническое </a:t>
            </a:r>
            <a:r>
              <a:rPr lang="ru-RU" altLang="ru-RU" sz="1800" b="1" kern="1200" dirty="0">
                <a:solidFill>
                  <a:srgbClr val="000000"/>
                </a:solidFill>
                <a:latin typeface="Times New Roman" pitchFamily="18" charset="0"/>
                <a:ea typeface="Calibri" pitchFamily="34" charset="0"/>
                <a:cs typeface="Times New Roman" pitchFamily="18" charset="0"/>
              </a:rPr>
              <a:t>задание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45989" y="1730829"/>
            <a:ext cx="8114011" cy="4533171"/>
          </a:xfrm>
        </p:spPr>
        <p:txBody>
          <a:bodyPr/>
          <a:lstStyle/>
          <a:p>
            <a:r>
              <a:rPr lang="ru-RU" sz="2300" kern="1200" dirty="0">
                <a:solidFill>
                  <a:srgbClr val="000000"/>
                </a:solidFill>
                <a:latin typeface="Times New Roman" pitchFamily="18" charset="0"/>
                <a:cs typeface="Times New Roman" pitchFamily="18" charset="0"/>
              </a:rPr>
              <a:t>Техническое задание – главный документ документации по торгам бенефициара, предоставляемый всем экономическим операторам, участвующим в процессе закупки, на основе которого разрабатывается и представляется техническое предложение и который определяет финансовое предложение</a:t>
            </a:r>
            <a:r>
              <a:rPr lang="ru-RU" sz="2300" dirty="0" smtClean="0">
                <a:latin typeface="Times New Roman" pitchFamily="18" charset="0"/>
                <a:cs typeface="Times New Roman" pitchFamily="18" charset="0"/>
              </a:rPr>
              <a:t>.</a:t>
            </a:r>
          </a:p>
          <a:p>
            <a:r>
              <a:rPr lang="ru-RU" sz="2300" kern="1200" dirty="0">
                <a:solidFill>
                  <a:srgbClr val="000000"/>
                </a:solidFill>
                <a:latin typeface="Times New Roman" pitchFamily="18" charset="0"/>
                <a:cs typeface="Times New Roman" pitchFamily="18" charset="0"/>
              </a:rPr>
              <a:t>Техническое задание разрабатывается исходя из необходимых объемов работ, из технических, технологических требований и/или исходя из других требований к запрашиваемым товарам, работам и услугам. В техническом задании четко и кратко формулируются технические спецификации товаров/работ/услуг, подлежащих закупке бенефициаром, способ оплаты, пеня, прочие требования.</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826533"/>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Техническое </a:t>
            </a:r>
            <a:r>
              <a:rPr lang="ru-RU" altLang="ru-RU" sz="1800" b="1" kern="1200" dirty="0">
                <a:solidFill>
                  <a:srgbClr val="000000"/>
                </a:solidFill>
                <a:latin typeface="Times New Roman" pitchFamily="18" charset="0"/>
                <a:ea typeface="Calibri" pitchFamily="34" charset="0"/>
                <a:cs typeface="Times New Roman" pitchFamily="18" charset="0"/>
              </a:rPr>
              <a:t>задание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48282" y="1730829"/>
            <a:ext cx="8835080" cy="4842966"/>
          </a:xfrm>
        </p:spPr>
        <p:txBody>
          <a:bodyPr/>
          <a:lstStyle/>
          <a:p>
            <a:pPr>
              <a:spcBef>
                <a:spcPts val="0"/>
              </a:spcBef>
              <a:spcAft>
                <a:spcPts val="0"/>
              </a:spcAft>
            </a:pPr>
            <a:r>
              <a:rPr lang="ru-RU" sz="2200" kern="1200" dirty="0">
                <a:solidFill>
                  <a:srgbClr val="000000"/>
                </a:solidFill>
                <a:latin typeface="Times New Roman" pitchFamily="18" charset="0"/>
                <a:cs typeface="Times New Roman" pitchFamily="18" charset="0"/>
              </a:rPr>
              <a:t>В технических </a:t>
            </a:r>
            <a:r>
              <a:rPr lang="ru-RU" sz="2200" kern="1200" dirty="0" smtClean="0">
                <a:solidFill>
                  <a:srgbClr val="000000"/>
                </a:solidFill>
                <a:latin typeface="Times New Roman" pitchFamily="18" charset="0"/>
                <a:cs typeface="Times New Roman" pitchFamily="18" charset="0"/>
              </a:rPr>
              <a:t>спецификациях устанавливаются </a:t>
            </a:r>
            <a:r>
              <a:rPr lang="ru-RU" sz="2200" kern="1200" dirty="0">
                <a:solidFill>
                  <a:srgbClr val="000000"/>
                </a:solidFill>
                <a:latin typeface="Times New Roman" pitchFamily="18" charset="0"/>
                <a:cs typeface="Times New Roman" pitchFamily="18" charset="0"/>
              </a:rPr>
              <a:t>требования к:</a:t>
            </a:r>
          </a:p>
          <a:p>
            <a:pPr>
              <a:spcBef>
                <a:spcPts val="0"/>
              </a:spcBef>
              <a:spcAft>
                <a:spcPts val="0"/>
              </a:spcAft>
            </a:pPr>
            <a:r>
              <a:rPr lang="ru-RU" sz="2200" kern="1200" dirty="0">
                <a:solidFill>
                  <a:srgbClr val="000000"/>
                </a:solidFill>
                <a:latin typeface="Times New Roman" pitchFamily="18" charset="0"/>
                <a:cs typeface="Times New Roman" pitchFamily="18" charset="0"/>
              </a:rPr>
              <a:t>a) качественному уровню, в том числе описанию применяемой системы качества и процедур, связанных с системой качества;</a:t>
            </a:r>
          </a:p>
          <a:p>
            <a:pPr>
              <a:spcBef>
                <a:spcPts val="0"/>
              </a:spcBef>
              <a:spcAft>
                <a:spcPts val="0"/>
              </a:spcAft>
            </a:pPr>
            <a:r>
              <a:rPr lang="ru-RU" sz="2200" kern="1200" dirty="0">
                <a:solidFill>
                  <a:srgbClr val="000000"/>
                </a:solidFill>
                <a:latin typeface="Times New Roman" pitchFamily="18" charset="0"/>
                <a:cs typeface="Times New Roman" pitchFamily="18" charset="0"/>
              </a:rPr>
              <a:t>b) техническому уровню, в том числе технической процедуре выполнения основных категорий работ, касающихся выполнения цели, и плану контроля качества и требования к проверкам и испытаниям;</a:t>
            </a:r>
          </a:p>
          <a:p>
            <a:pPr>
              <a:spcBef>
                <a:spcPts val="0"/>
              </a:spcBef>
              <a:spcAft>
                <a:spcPts val="0"/>
              </a:spcAft>
            </a:pPr>
            <a:r>
              <a:rPr lang="ru-RU" sz="2200" kern="1200" dirty="0">
                <a:solidFill>
                  <a:srgbClr val="000000"/>
                </a:solidFill>
                <a:latin typeface="Times New Roman" pitchFamily="18" charset="0"/>
                <a:cs typeface="Times New Roman" pitchFamily="18" charset="0"/>
              </a:rPr>
              <a:t>c) уровню эффективности;</a:t>
            </a:r>
          </a:p>
          <a:p>
            <a:pPr>
              <a:spcBef>
                <a:spcPts val="0"/>
              </a:spcBef>
              <a:spcAft>
                <a:spcPts val="0"/>
              </a:spcAft>
            </a:pPr>
            <a:r>
              <a:rPr lang="ru-RU" sz="2200" kern="1200" dirty="0">
                <a:solidFill>
                  <a:srgbClr val="000000"/>
                </a:solidFill>
                <a:latin typeface="Times New Roman" pitchFamily="18" charset="0"/>
                <a:cs typeface="Times New Roman" pitchFamily="18" charset="0"/>
              </a:rPr>
              <a:t>d) надежности в эксплуатации;</a:t>
            </a:r>
          </a:p>
          <a:p>
            <a:pPr>
              <a:spcBef>
                <a:spcPts val="0"/>
              </a:spcBef>
              <a:spcAft>
                <a:spcPts val="0"/>
              </a:spcAft>
            </a:pPr>
            <a:r>
              <a:rPr lang="ru-RU" sz="2200" kern="1200" dirty="0">
                <a:solidFill>
                  <a:srgbClr val="000000"/>
                </a:solidFill>
                <a:latin typeface="Times New Roman" pitchFamily="18" charset="0"/>
                <a:cs typeface="Times New Roman" pitchFamily="18" charset="0"/>
              </a:rPr>
              <a:t>e) размерам;</a:t>
            </a:r>
          </a:p>
          <a:p>
            <a:pPr>
              <a:spcBef>
                <a:spcPts val="0"/>
              </a:spcBef>
              <a:spcAft>
                <a:spcPts val="0"/>
              </a:spcAft>
            </a:pPr>
            <a:r>
              <a:rPr lang="ru-RU" sz="2200" kern="1200" dirty="0">
                <a:solidFill>
                  <a:srgbClr val="000000"/>
                </a:solidFill>
                <a:latin typeface="Times New Roman" pitchFamily="18" charset="0"/>
                <a:cs typeface="Times New Roman" pitchFamily="18" charset="0"/>
              </a:rPr>
              <a:t>f) терминологии и символам;</a:t>
            </a:r>
          </a:p>
          <a:p>
            <a:pPr>
              <a:spcBef>
                <a:spcPts val="0"/>
              </a:spcBef>
              <a:spcAft>
                <a:spcPts val="0"/>
              </a:spcAft>
            </a:pPr>
            <a:r>
              <a:rPr lang="ru-RU" sz="2200" kern="1200" dirty="0">
                <a:solidFill>
                  <a:srgbClr val="000000"/>
                </a:solidFill>
                <a:latin typeface="Times New Roman" pitchFamily="18" charset="0"/>
                <a:cs typeface="Times New Roman" pitchFamily="18" charset="0"/>
              </a:rPr>
              <a:t>g) тестам и методам тестирования;</a:t>
            </a:r>
          </a:p>
          <a:p>
            <a:pPr>
              <a:spcBef>
                <a:spcPts val="0"/>
              </a:spcBef>
              <a:spcAft>
                <a:spcPts val="0"/>
              </a:spcAft>
            </a:pPr>
            <a:r>
              <a:rPr lang="ru-RU" sz="2200" kern="1200" dirty="0">
                <a:solidFill>
                  <a:srgbClr val="000000"/>
                </a:solidFill>
                <a:latin typeface="Times New Roman" pitchFamily="18" charset="0"/>
                <a:cs typeface="Times New Roman" pitchFamily="18" charset="0"/>
              </a:rPr>
              <a:t>h) способу упаковки, применению этикеток, маркировки (в случае необходимости);</a:t>
            </a:r>
          </a:p>
          <a:p>
            <a:pPr>
              <a:spcBef>
                <a:spcPts val="0"/>
              </a:spcBef>
              <a:spcAft>
                <a:spcPts val="0"/>
              </a:spcAft>
            </a:pPr>
            <a:r>
              <a:rPr lang="ru-RU" sz="2200" kern="1200" dirty="0">
                <a:solidFill>
                  <a:srgbClr val="000000"/>
                </a:solidFill>
                <a:latin typeface="Times New Roman" pitchFamily="18" charset="0"/>
                <a:cs typeface="Times New Roman" pitchFamily="18" charset="0"/>
              </a:rPr>
              <a:t>i) сертификатам о происхождении и соответствия</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1511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Техническое </a:t>
            </a:r>
            <a:r>
              <a:rPr lang="ru-RU" altLang="ru-RU" sz="1800" b="1" kern="1200" dirty="0">
                <a:solidFill>
                  <a:srgbClr val="000000"/>
                </a:solidFill>
                <a:latin typeface="Times New Roman" pitchFamily="18" charset="0"/>
                <a:ea typeface="Calibri" pitchFamily="34" charset="0"/>
                <a:cs typeface="Times New Roman" pitchFamily="18" charset="0"/>
              </a:rPr>
              <a:t>задание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48282" y="1730829"/>
            <a:ext cx="8835080" cy="4842966"/>
          </a:xfrm>
        </p:spPr>
        <p:txBody>
          <a:bodyPr/>
          <a:lstStyle/>
          <a:p>
            <a:pPr>
              <a:spcBef>
                <a:spcPts val="0"/>
              </a:spcBef>
              <a:spcAft>
                <a:spcPts val="0"/>
              </a:spcAft>
            </a:pPr>
            <a:r>
              <a:rPr lang="ru-RU" sz="2200" kern="1200" dirty="0">
                <a:solidFill>
                  <a:srgbClr val="000000"/>
                </a:solidFill>
                <a:latin typeface="Times New Roman" pitchFamily="18" charset="0"/>
                <a:cs typeface="Times New Roman" pitchFamily="18" charset="0"/>
              </a:rPr>
              <a:t>Для договоров работ, в зависимости от вида закупки и, по необходимости, в технических спецификациях устанавливаются требования к:</a:t>
            </a:r>
          </a:p>
          <a:p>
            <a:pPr>
              <a:spcBef>
                <a:spcPts val="0"/>
              </a:spcBef>
              <a:spcAft>
                <a:spcPts val="0"/>
              </a:spcAft>
            </a:pPr>
            <a:r>
              <a:rPr lang="ru-RU" sz="2200" kern="1200" dirty="0">
                <a:solidFill>
                  <a:srgbClr val="000000"/>
                </a:solidFill>
                <a:latin typeface="Times New Roman" pitchFamily="18" charset="0"/>
                <a:cs typeface="Times New Roman" pitchFamily="18" charset="0"/>
              </a:rPr>
              <a:t>1) проектированию и расчету;</a:t>
            </a:r>
          </a:p>
          <a:p>
            <a:pPr>
              <a:spcBef>
                <a:spcPts val="0"/>
              </a:spcBef>
              <a:spcAft>
                <a:spcPts val="0"/>
              </a:spcAft>
            </a:pPr>
            <a:r>
              <a:rPr lang="ru-RU" sz="2200" kern="1200" dirty="0">
                <a:solidFill>
                  <a:srgbClr val="000000"/>
                </a:solidFill>
                <a:latin typeface="Times New Roman" pitchFamily="18" charset="0"/>
                <a:cs typeface="Times New Roman" pitchFamily="18" charset="0"/>
              </a:rPr>
              <a:t>2) проверкам;</a:t>
            </a:r>
          </a:p>
          <a:p>
            <a:pPr>
              <a:spcBef>
                <a:spcPts val="0"/>
              </a:spcBef>
              <a:spcAft>
                <a:spcPts val="0"/>
              </a:spcAft>
            </a:pPr>
            <a:r>
              <a:rPr lang="ru-RU" sz="2200" kern="1200" dirty="0">
                <a:solidFill>
                  <a:srgbClr val="000000"/>
                </a:solidFill>
                <a:latin typeface="Times New Roman" pitchFamily="18" charset="0"/>
                <a:cs typeface="Times New Roman" pitchFamily="18" charset="0"/>
              </a:rPr>
              <a:t>3) инспектированию;</a:t>
            </a:r>
          </a:p>
          <a:p>
            <a:pPr>
              <a:spcBef>
                <a:spcPts val="0"/>
              </a:spcBef>
              <a:spcAft>
                <a:spcPts val="0"/>
              </a:spcAft>
            </a:pPr>
            <a:r>
              <a:rPr lang="ru-RU" sz="2200" kern="1200" dirty="0">
                <a:solidFill>
                  <a:srgbClr val="000000"/>
                </a:solidFill>
                <a:latin typeface="Times New Roman" pitchFamily="18" charset="0"/>
                <a:cs typeface="Times New Roman" pitchFamily="18" charset="0"/>
              </a:rPr>
              <a:t>4) техникам, приемам и методам строительства;</a:t>
            </a:r>
          </a:p>
          <a:p>
            <a:pPr>
              <a:spcBef>
                <a:spcPts val="0"/>
              </a:spcBef>
              <a:spcAft>
                <a:spcPts val="0"/>
              </a:spcAft>
            </a:pPr>
            <a:r>
              <a:rPr lang="ru-RU" sz="2200" kern="1200" dirty="0">
                <a:solidFill>
                  <a:srgbClr val="000000"/>
                </a:solidFill>
                <a:latin typeface="Times New Roman" pitchFamily="18" charset="0"/>
                <a:cs typeface="Times New Roman" pitchFamily="18" charset="0"/>
              </a:rPr>
              <a:t>5) условиям приемки работ;</a:t>
            </a:r>
          </a:p>
          <a:p>
            <a:pPr>
              <a:spcBef>
                <a:spcPts val="0"/>
              </a:spcBef>
              <a:spcAft>
                <a:spcPts val="0"/>
              </a:spcAft>
            </a:pPr>
            <a:r>
              <a:rPr lang="ru-RU" sz="2200" kern="1200" dirty="0">
                <a:solidFill>
                  <a:srgbClr val="000000"/>
                </a:solidFill>
                <a:latin typeface="Times New Roman" pitchFamily="18" charset="0"/>
                <a:cs typeface="Times New Roman" pitchFamily="18" charset="0"/>
              </a:rPr>
              <a:t>6) прочим условиям технического характера, связанным с:</a:t>
            </a:r>
          </a:p>
          <a:p>
            <a:pPr>
              <a:spcBef>
                <a:spcPts val="0"/>
              </a:spcBef>
              <a:spcAft>
                <a:spcPts val="0"/>
              </a:spcAft>
            </a:pPr>
            <a:r>
              <a:rPr lang="ru-RU" sz="2200" kern="1200" dirty="0">
                <a:solidFill>
                  <a:srgbClr val="000000"/>
                </a:solidFill>
                <a:latin typeface="Times New Roman" pitchFamily="18" charset="0"/>
                <a:cs typeface="Times New Roman" pitchFamily="18" charset="0"/>
              </a:rPr>
              <a:t>a) используемым сырьем и материалами;</a:t>
            </a:r>
          </a:p>
          <a:p>
            <a:pPr>
              <a:spcBef>
                <a:spcPts val="0"/>
              </a:spcBef>
              <a:spcAft>
                <a:spcPts val="0"/>
              </a:spcAft>
            </a:pPr>
            <a:r>
              <a:rPr lang="ru-RU" sz="2200" kern="1200" dirty="0">
                <a:solidFill>
                  <a:srgbClr val="000000"/>
                </a:solidFill>
                <a:latin typeface="Times New Roman" pitchFamily="18" charset="0"/>
                <a:cs typeface="Times New Roman" pitchFamily="18" charset="0"/>
              </a:rPr>
              <a:t>b) используемой техникой и оборудованием;</a:t>
            </a:r>
          </a:p>
          <a:p>
            <a:pPr>
              <a:spcBef>
                <a:spcPts val="0"/>
              </a:spcBef>
              <a:spcAft>
                <a:spcPts val="0"/>
              </a:spcAft>
            </a:pPr>
            <a:r>
              <a:rPr lang="ru-RU" sz="2200" kern="1200" dirty="0">
                <a:solidFill>
                  <a:srgbClr val="000000"/>
                </a:solidFill>
                <a:latin typeface="Times New Roman" pitchFamily="18" charset="0"/>
                <a:cs typeface="Times New Roman" pitchFamily="18" charset="0"/>
              </a:rPr>
              <a:t>c) субподрядчиками;</a:t>
            </a:r>
          </a:p>
          <a:p>
            <a:pPr>
              <a:spcBef>
                <a:spcPts val="0"/>
              </a:spcBef>
              <a:spcAft>
                <a:spcPts val="0"/>
              </a:spcAft>
            </a:pPr>
            <a:r>
              <a:rPr lang="ru-RU" sz="2200" kern="1200" dirty="0">
                <a:solidFill>
                  <a:srgbClr val="000000"/>
                </a:solidFill>
                <a:latin typeface="Times New Roman" pitchFamily="18" charset="0"/>
                <a:cs typeface="Times New Roman" pitchFamily="18" charset="0"/>
              </a:rPr>
              <a:t>d) квалификацией персонала;</a:t>
            </a:r>
          </a:p>
          <a:p>
            <a:pPr>
              <a:spcBef>
                <a:spcPts val="0"/>
              </a:spcBef>
              <a:spcAft>
                <a:spcPts val="0"/>
              </a:spcAft>
            </a:pPr>
            <a:r>
              <a:rPr lang="ru-RU" sz="2200" kern="1200" dirty="0">
                <a:solidFill>
                  <a:srgbClr val="000000"/>
                </a:solidFill>
                <a:latin typeface="Times New Roman" pitchFamily="18" charset="0"/>
                <a:cs typeface="Times New Roman" pitchFamily="18" charset="0"/>
              </a:rPr>
              <a:t>e) общим описанием работ.</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106627"/>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Техническое </a:t>
            </a:r>
            <a:r>
              <a:rPr lang="ru-RU" altLang="ru-RU" sz="1800" b="1" kern="1200" dirty="0">
                <a:solidFill>
                  <a:srgbClr val="000000"/>
                </a:solidFill>
                <a:latin typeface="Times New Roman" pitchFamily="18" charset="0"/>
                <a:ea typeface="Calibri" pitchFamily="34" charset="0"/>
                <a:cs typeface="Times New Roman" pitchFamily="18" charset="0"/>
              </a:rPr>
              <a:t>задание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48282" y="1730829"/>
            <a:ext cx="8835080" cy="4842966"/>
          </a:xfrm>
        </p:spPr>
        <p:txBody>
          <a:bodyPr/>
          <a:lstStyle/>
          <a:p>
            <a:pPr>
              <a:spcBef>
                <a:spcPts val="0"/>
              </a:spcBef>
              <a:spcAft>
                <a:spcPts val="0"/>
              </a:spcAft>
            </a:pPr>
            <a:r>
              <a:rPr lang="ru-RU" sz="2200" kern="1200" dirty="0">
                <a:solidFill>
                  <a:srgbClr val="000000"/>
                </a:solidFill>
                <a:latin typeface="Times New Roman" pitchFamily="18" charset="0"/>
                <a:cs typeface="Times New Roman" pitchFamily="18" charset="0"/>
              </a:rPr>
              <a:t>Технические спецификации должны быть указаны в техническом задании только путем ссылки на национальные и международные стандарты и нормы, на авторизации или на </a:t>
            </a:r>
            <a:r>
              <a:rPr lang="ru-RU" sz="2200" kern="1200" dirty="0" err="1">
                <a:solidFill>
                  <a:srgbClr val="000000"/>
                </a:solidFill>
                <a:latin typeface="Times New Roman" pitchFamily="18" charset="0"/>
                <a:cs typeface="Times New Roman" pitchFamily="18" charset="0"/>
              </a:rPr>
              <a:t>омологации</a:t>
            </a:r>
            <a:r>
              <a:rPr lang="ru-RU" sz="2200" kern="1200" dirty="0">
                <a:solidFill>
                  <a:srgbClr val="000000"/>
                </a:solidFill>
                <a:latin typeface="Times New Roman" pitchFamily="18" charset="0"/>
                <a:cs typeface="Times New Roman" pitchFamily="18" charset="0"/>
              </a:rPr>
              <a:t>. Также должны быть указаны законодательные и нормативные акты, регулирующие охрану труда, промышленную и противопожарную безопасность, охрану окружающей среды, которые должны соблюдаться во время выполнения договора.</a:t>
            </a:r>
          </a:p>
          <a:p>
            <a:pPr>
              <a:spcBef>
                <a:spcPts val="0"/>
              </a:spcBef>
              <a:spcAft>
                <a:spcPts val="0"/>
              </a:spcAft>
            </a:pPr>
            <a:r>
              <a:rPr lang="ru-RU" sz="2200" kern="1200" dirty="0" smtClean="0">
                <a:solidFill>
                  <a:srgbClr val="000000"/>
                </a:solidFill>
                <a:latin typeface="Times New Roman" pitchFamily="18" charset="0"/>
                <a:cs typeface="Times New Roman" pitchFamily="18" charset="0"/>
              </a:rPr>
              <a:t>Формулируя </a:t>
            </a:r>
            <a:r>
              <a:rPr lang="ru-RU" sz="2200" kern="1200" dirty="0">
                <a:solidFill>
                  <a:srgbClr val="000000"/>
                </a:solidFill>
                <a:latin typeface="Times New Roman" pitchFamily="18" charset="0"/>
                <a:cs typeface="Times New Roman" pitchFamily="18" charset="0"/>
              </a:rPr>
              <a:t>требования в техническом задании, бенефициар обязывает экономического оператора указать в оферте ту часть договора, которую он намерен передать в субподряд аффилированным предприятиям или третьим сторонам, а также описать предлагаемых субподрядчиков.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41891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Техническое </a:t>
            </a:r>
            <a:r>
              <a:rPr lang="ru-RU" altLang="ru-RU" sz="1800" b="1" kern="1200" dirty="0">
                <a:solidFill>
                  <a:srgbClr val="000000"/>
                </a:solidFill>
                <a:latin typeface="Times New Roman" pitchFamily="18" charset="0"/>
                <a:ea typeface="Calibri" pitchFamily="34" charset="0"/>
                <a:cs typeface="Times New Roman" pitchFamily="18" charset="0"/>
              </a:rPr>
              <a:t>задание</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3851" y="1631092"/>
            <a:ext cx="9018937" cy="4942703"/>
          </a:xfrm>
        </p:spPr>
        <p:txBody>
          <a:bodyPr/>
          <a:lstStyle/>
          <a:p>
            <a:pPr>
              <a:spcBef>
                <a:spcPts val="0"/>
              </a:spcBef>
              <a:spcAft>
                <a:spcPts val="0"/>
              </a:spcAft>
            </a:pPr>
            <a:r>
              <a:rPr lang="ru-RU" sz="2200" kern="1200" dirty="0" smtClean="0">
                <a:solidFill>
                  <a:srgbClr val="000000"/>
                </a:solidFill>
                <a:latin typeface="Times New Roman" pitchFamily="18" charset="0"/>
                <a:cs typeface="Times New Roman" pitchFamily="18" charset="0"/>
              </a:rPr>
              <a:t>Запрещается </a:t>
            </a:r>
            <a:r>
              <a:rPr lang="ru-RU" sz="2200" kern="1200" dirty="0">
                <a:solidFill>
                  <a:srgbClr val="000000"/>
                </a:solidFill>
                <a:latin typeface="Times New Roman" pitchFamily="18" charset="0"/>
                <a:cs typeface="Times New Roman" pitchFamily="18" charset="0"/>
              </a:rPr>
              <a:t>обозначать технические спецификации в техническом задании путем указания:</a:t>
            </a:r>
          </a:p>
          <a:p>
            <a:pPr>
              <a:spcBef>
                <a:spcPts val="0"/>
              </a:spcBef>
              <a:spcAft>
                <a:spcPts val="0"/>
              </a:spcAft>
            </a:pPr>
            <a:r>
              <a:rPr lang="ru-RU" sz="2200" kern="1200" dirty="0">
                <a:solidFill>
                  <a:srgbClr val="000000"/>
                </a:solidFill>
                <a:latin typeface="Times New Roman" pitchFamily="18" charset="0"/>
                <a:cs typeface="Times New Roman" pitchFamily="18" charset="0"/>
              </a:rPr>
              <a:t>a) происхождения или производителя товаров;</a:t>
            </a:r>
          </a:p>
          <a:p>
            <a:pPr>
              <a:spcBef>
                <a:spcPts val="0"/>
              </a:spcBef>
              <a:spcAft>
                <a:spcPts val="0"/>
              </a:spcAft>
            </a:pPr>
            <a:r>
              <a:rPr lang="ru-RU" sz="2200" kern="1200" dirty="0">
                <a:solidFill>
                  <a:srgbClr val="000000"/>
                </a:solidFill>
                <a:latin typeface="Times New Roman" pitchFamily="18" charset="0"/>
                <a:cs typeface="Times New Roman" pitchFamily="18" charset="0"/>
              </a:rPr>
              <a:t>b) специального приема;</a:t>
            </a:r>
          </a:p>
          <a:p>
            <a:pPr>
              <a:spcBef>
                <a:spcPts val="0"/>
              </a:spcBef>
              <a:spcAft>
                <a:spcPts val="0"/>
              </a:spcAft>
            </a:pPr>
            <a:r>
              <a:rPr lang="ru-RU" sz="2200" kern="1200" dirty="0">
                <a:solidFill>
                  <a:srgbClr val="000000"/>
                </a:solidFill>
                <a:latin typeface="Times New Roman" pitchFamily="18" charset="0"/>
                <a:cs typeface="Times New Roman" pitchFamily="18" charset="0"/>
              </a:rPr>
              <a:t>c) заводской или торговой марки;</a:t>
            </a:r>
          </a:p>
          <a:p>
            <a:pPr>
              <a:spcBef>
                <a:spcPts val="0"/>
              </a:spcBef>
              <a:spcAft>
                <a:spcPts val="0"/>
              </a:spcAft>
            </a:pPr>
            <a:r>
              <a:rPr lang="ru-RU" sz="2200" kern="1200" dirty="0">
                <a:solidFill>
                  <a:srgbClr val="000000"/>
                </a:solidFill>
                <a:latin typeface="Times New Roman" pitchFamily="18" charset="0"/>
                <a:cs typeface="Times New Roman" pitchFamily="18" charset="0"/>
              </a:rPr>
              <a:t>d) патента на изобретение;</a:t>
            </a:r>
          </a:p>
          <a:p>
            <a:pPr>
              <a:spcBef>
                <a:spcPts val="0"/>
              </a:spcBef>
              <a:spcAft>
                <a:spcPts val="0"/>
              </a:spcAft>
            </a:pPr>
            <a:r>
              <a:rPr lang="ru-RU" sz="2200" kern="1200" dirty="0">
                <a:solidFill>
                  <a:srgbClr val="000000"/>
                </a:solidFill>
                <a:latin typeface="Times New Roman" pitchFamily="18" charset="0"/>
                <a:cs typeface="Times New Roman" pitchFamily="18" charset="0"/>
              </a:rPr>
              <a:t>e) лицензии на производство;</a:t>
            </a:r>
          </a:p>
          <a:p>
            <a:pPr>
              <a:spcBef>
                <a:spcPts val="0"/>
              </a:spcBef>
              <a:spcAft>
                <a:spcPts val="0"/>
              </a:spcAft>
            </a:pPr>
            <a:r>
              <a:rPr lang="ru-RU" sz="2200" kern="1200" dirty="0">
                <a:solidFill>
                  <a:srgbClr val="000000"/>
                </a:solidFill>
                <a:latin typeface="Times New Roman" pitchFamily="18" charset="0"/>
                <a:cs typeface="Times New Roman" pitchFamily="18" charset="0"/>
              </a:rPr>
              <a:t>f) любых других требований, дающих преимущества одному или нескольким экономическим операторам</a:t>
            </a:r>
            <a:r>
              <a:rPr lang="ru-RU" sz="2200" kern="1200" dirty="0" smtClean="0">
                <a:solidFill>
                  <a:srgbClr val="000000"/>
                </a:solidFill>
                <a:latin typeface="Times New Roman" pitchFamily="18" charset="0"/>
                <a:cs typeface="Times New Roman" pitchFamily="18" charset="0"/>
              </a:rPr>
              <a:t>.</a:t>
            </a:r>
          </a:p>
          <a:p>
            <a:pPr>
              <a:spcBef>
                <a:spcPts val="0"/>
              </a:spcBef>
              <a:spcAft>
                <a:spcPts val="0"/>
              </a:spcAft>
            </a:pPr>
            <a:r>
              <a:rPr lang="ru-RU" sz="2200" kern="1200" dirty="0">
                <a:solidFill>
                  <a:srgbClr val="000000"/>
                </a:solidFill>
                <a:latin typeface="Times New Roman" pitchFamily="18" charset="0"/>
                <a:cs typeface="Times New Roman" pitchFamily="18" charset="0"/>
              </a:rPr>
              <a:t>В порядке отступления от требований </a:t>
            </a:r>
            <a:r>
              <a:rPr lang="ru-RU" sz="2200" kern="1200" dirty="0" smtClean="0">
                <a:solidFill>
                  <a:srgbClr val="000000"/>
                </a:solidFill>
                <a:latin typeface="Times New Roman" pitchFamily="18" charset="0"/>
                <a:cs typeface="Times New Roman" pitchFamily="18" charset="0"/>
              </a:rPr>
              <a:t>Положения </a:t>
            </a:r>
            <a:r>
              <a:rPr lang="ru-RU" sz="2200" kern="1200" dirty="0">
                <a:solidFill>
                  <a:srgbClr val="000000"/>
                </a:solidFill>
                <a:latin typeface="Times New Roman" pitchFamily="18" charset="0"/>
                <a:cs typeface="Times New Roman" pitchFamily="18" charset="0"/>
              </a:rPr>
              <a:t>разрешается указывать в техническом задании марку или производителя товаров только при необходимости соблюдения требований документации по эксплуатации оборудования, требований совместимости с существующим оборудованием и с проектной документацией.</a:t>
            </a:r>
          </a:p>
          <a:p>
            <a:pPr>
              <a:spcBef>
                <a:spcPts val="0"/>
              </a:spcBef>
              <a:spcAft>
                <a:spcPts val="0"/>
              </a:spcAft>
            </a:pPr>
            <a:endParaRPr lang="ru-RU" sz="22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904235"/>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Процедура предварительного отбора и система квалификации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10065" y="1730829"/>
            <a:ext cx="8649730" cy="4533171"/>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В случае использования двухэтапных или трехэтапных процедур закупки бенефициар обязан организовать и управлять процедурой предварительного отбора экономических операторов. Процедура предварительного отбора должна проводиться, в обязательном порядке, на основе объективных, конкретных, прозрачных критериев и норм квалификации, единых для всех участников одного и того же процесса закупки. При формулировании требований к предварительному отбору бенефициар не должен ограничивать состязательность искусственным способом, а критерии квалификации должны быть явно связаны с предметом подлежащего присуждению договора</a:t>
            </a:r>
            <a:r>
              <a:rPr lang="ru-RU" altLang="ru-RU" sz="2200" kern="1200" dirty="0" smtClean="0">
                <a:solidFill>
                  <a:srgbClr val="000000"/>
                </a:solidFill>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405770"/>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Процедура предварительного отбора и система квалификации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10065" y="1730829"/>
            <a:ext cx="8649730" cy="4533171"/>
          </a:xfrm>
        </p:spPr>
        <p:txBody>
          <a:bodyPr/>
          <a:lstStyle/>
          <a:p>
            <a:pPr lvl="0" eaLnBrk="0" hangingPunct="0">
              <a:spcBef>
                <a:spcPct val="20000"/>
              </a:spcBef>
              <a:spcAft>
                <a:spcPct val="0"/>
              </a:spcAft>
              <a:buClrTx/>
              <a:tabLst/>
            </a:pPr>
            <a:r>
              <a:rPr lang="ru-RU" altLang="ru-RU" sz="2200" kern="1200" dirty="0" smtClean="0">
                <a:solidFill>
                  <a:srgbClr val="000000"/>
                </a:solidFill>
                <a:latin typeface="Times New Roman" pitchFamily="18" charset="0"/>
                <a:cs typeface="Times New Roman" pitchFamily="18" charset="0"/>
              </a:rPr>
              <a:t>В случае проведения процедуры предварительного отбора бенефициар предоставляет по одному пакету документов по предварительному отбору каждому экономическому оператору, который их запрашивает согласно приглашению к участию в предварительном отборе Документы по предварительному отбору должны содержать: </a:t>
            </a:r>
          </a:p>
          <a:p>
            <a:pPr lvl="0" eaLnBrk="0" hangingPunct="0">
              <a:spcBef>
                <a:spcPct val="20000"/>
              </a:spcBef>
              <a:spcAft>
                <a:spcPct val="0"/>
              </a:spcAft>
              <a:buClrTx/>
              <a:tabLst/>
            </a:pPr>
            <a:r>
              <a:rPr lang="ru-RU" altLang="ru-RU" sz="2200" kern="1200" dirty="0" smtClean="0">
                <a:solidFill>
                  <a:srgbClr val="000000"/>
                </a:solidFill>
                <a:latin typeface="Times New Roman" pitchFamily="18" charset="0"/>
                <a:cs typeface="Times New Roman" pitchFamily="18" charset="0"/>
              </a:rPr>
              <a:t>a) инструкции по подготовке и подаче заявок на предварительный отбор; </a:t>
            </a:r>
          </a:p>
          <a:p>
            <a:pPr lvl="0" eaLnBrk="0" hangingPunct="0">
              <a:spcBef>
                <a:spcPct val="20000"/>
              </a:spcBef>
              <a:spcAft>
                <a:spcPct val="0"/>
              </a:spcAft>
              <a:buClrTx/>
              <a:tabLst/>
            </a:pPr>
            <a:r>
              <a:rPr lang="ru-RU" altLang="ru-RU" sz="2200" kern="1200" dirty="0" smtClean="0">
                <a:solidFill>
                  <a:srgbClr val="000000"/>
                </a:solidFill>
                <a:latin typeface="Times New Roman" pitchFamily="18" charset="0"/>
                <a:cs typeface="Times New Roman" pitchFamily="18" charset="0"/>
              </a:rPr>
              <a:t>b) критерии предварительного отбора</a:t>
            </a:r>
          </a:p>
          <a:p>
            <a:pPr lvl="0" eaLnBrk="0" hangingPunct="0">
              <a:spcBef>
                <a:spcPct val="20000"/>
              </a:spcBef>
              <a:spcAft>
                <a:spcPct val="0"/>
              </a:spcAft>
              <a:buClrTx/>
              <a:tabLst/>
            </a:pPr>
            <a:r>
              <a:rPr lang="ru-RU" altLang="ru-RU" sz="2200" kern="1200" dirty="0" smtClean="0">
                <a:solidFill>
                  <a:srgbClr val="000000"/>
                </a:solidFill>
                <a:latin typeface="Times New Roman" pitchFamily="18" charset="0"/>
                <a:cs typeface="Times New Roman" pitchFamily="18" charset="0"/>
              </a:rPr>
              <a:t>c) краткое изложение основных условий договора закупки, подлежащего заключению в результате процедур закупки; </a:t>
            </a:r>
          </a:p>
          <a:p>
            <a:pPr lvl="0" eaLnBrk="0" hangingPunct="0">
              <a:spcBef>
                <a:spcPct val="20000"/>
              </a:spcBef>
              <a:spcAft>
                <a:spcPct val="0"/>
              </a:spcAft>
              <a:buClrTx/>
              <a:tabLst/>
            </a:pPr>
            <a:r>
              <a:rPr lang="ru-RU" altLang="ru-RU" sz="2200" kern="1200" dirty="0" smtClean="0">
                <a:solidFill>
                  <a:srgbClr val="000000"/>
                </a:solidFill>
                <a:latin typeface="Times New Roman" pitchFamily="18" charset="0"/>
                <a:cs typeface="Times New Roman" pitchFamily="18" charset="0"/>
              </a:rPr>
              <a:t>d) описание документов, которые экономический оператор должен представить для подтверждения своих квалификационных данных; </a:t>
            </a:r>
          </a:p>
          <a:p>
            <a:pPr lvl="0" eaLnBrk="0" hangingPunct="0">
              <a:spcBef>
                <a:spcPct val="20000"/>
              </a:spcBef>
              <a:spcAft>
                <a:spcPct val="0"/>
              </a:spcAft>
              <a:buClrTx/>
              <a:tabLst/>
            </a:pPr>
            <a:endParaRPr lang="ru-RU" altLang="ru-RU" sz="22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760756"/>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Процедура предварительного отбора и система квалификации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23568" y="1730829"/>
            <a:ext cx="8859793" cy="4533171"/>
          </a:xfrm>
        </p:spPr>
        <p:txBody>
          <a:bodyPr/>
          <a:lstStyle/>
          <a:p>
            <a:pPr lvl="0" eaLnBrk="0" hangingPunct="0">
              <a:spcBef>
                <a:spcPct val="20000"/>
              </a:spcBef>
              <a:spcAft>
                <a:spcPct val="0"/>
              </a:spcAft>
              <a:buClrTx/>
              <a:tabLst/>
            </a:pPr>
            <a:r>
              <a:rPr lang="ru-RU" altLang="ru-RU" sz="2100" kern="1200" dirty="0" smtClean="0">
                <a:solidFill>
                  <a:srgbClr val="000000"/>
                </a:solidFill>
                <a:latin typeface="Times New Roman" pitchFamily="18" charset="0"/>
                <a:cs typeface="Times New Roman" pitchFamily="18" charset="0"/>
              </a:rPr>
              <a:t>e</a:t>
            </a:r>
            <a:r>
              <a:rPr lang="ru-RU" altLang="ru-RU" sz="2100" kern="1200" dirty="0">
                <a:solidFill>
                  <a:srgbClr val="000000"/>
                </a:solidFill>
                <a:latin typeface="Times New Roman" pitchFamily="18" charset="0"/>
                <a:cs typeface="Times New Roman" pitchFamily="18" charset="0"/>
              </a:rPr>
              <a:t>) информацию о способе, месте и сроке представления заявок на предварительный отбор с указанием даты, предельного времени и места представления; </a:t>
            </a:r>
          </a:p>
          <a:p>
            <a:pPr lvl="0" eaLnBrk="0" hangingPunct="0">
              <a:spcBef>
                <a:spcPct val="20000"/>
              </a:spcBef>
              <a:spcAft>
                <a:spcPct val="0"/>
              </a:spcAft>
              <a:buClrTx/>
              <a:tabLst/>
            </a:pPr>
            <a:r>
              <a:rPr lang="ru-RU" altLang="ru-RU" sz="2100" kern="1200" dirty="0">
                <a:solidFill>
                  <a:srgbClr val="000000"/>
                </a:solidFill>
                <a:latin typeface="Times New Roman" pitchFamily="18" charset="0"/>
                <a:cs typeface="Times New Roman" pitchFamily="18" charset="0"/>
              </a:rPr>
              <a:t>f) любые другие требования к подготовке и представлению заявок на предварительный отбор и касающиеся процедуры его проведения, которые устанавливаются бенефициаром в соответствии с настоящим Положением, другими законодательными и нормативными актами, и исходя из стандартной документации; </a:t>
            </a:r>
          </a:p>
          <a:p>
            <a:pPr lvl="0" eaLnBrk="0" hangingPunct="0">
              <a:spcBef>
                <a:spcPct val="20000"/>
              </a:spcBef>
              <a:spcAft>
                <a:spcPct val="0"/>
              </a:spcAft>
              <a:buClrTx/>
              <a:tabLst/>
            </a:pPr>
            <a:r>
              <a:rPr lang="ru-RU" altLang="ru-RU" sz="2100" kern="1200" dirty="0">
                <a:solidFill>
                  <a:srgbClr val="000000"/>
                </a:solidFill>
                <a:latin typeface="Times New Roman" pitchFamily="18" charset="0"/>
                <a:cs typeface="Times New Roman" pitchFamily="18" charset="0"/>
              </a:rPr>
              <a:t>g) информацию о сборе за участие</a:t>
            </a:r>
            <a:r>
              <a:rPr lang="ru-RU" altLang="ru-RU" sz="21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100" kern="1200" dirty="0" smtClean="0">
                <a:solidFill>
                  <a:srgbClr val="000000"/>
                </a:solidFill>
                <a:latin typeface="Times New Roman" pitchFamily="18" charset="0"/>
                <a:cs typeface="Times New Roman" pitchFamily="18" charset="0"/>
              </a:rPr>
              <a:t>Бенефициар </a:t>
            </a:r>
            <a:r>
              <a:rPr lang="ru-RU" altLang="ru-RU" sz="2100" kern="1200" dirty="0">
                <a:solidFill>
                  <a:srgbClr val="000000"/>
                </a:solidFill>
                <a:latin typeface="Times New Roman" pitchFamily="18" charset="0"/>
                <a:cs typeface="Times New Roman" pitchFamily="18" charset="0"/>
              </a:rPr>
              <a:t>обязан в течение не более 2 рабочих дней ответить на любое ходатайство экономического оператора по поводу документов по предварительному отбору, полученное не менее чем за 5 рабочих дней до даты истечения срока представления документов для предварительного отбора.</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253208"/>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Процедура предварительного отбора и система квалификации</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23568" y="1730829"/>
            <a:ext cx="8859793" cy="4533171"/>
          </a:xfrm>
        </p:spPr>
        <p:txBody>
          <a:bodyPr/>
          <a:lstStyle/>
          <a:p>
            <a:pPr lvl="0" eaLnBrk="0" hangingPunct="0">
              <a:spcBef>
                <a:spcPct val="20000"/>
              </a:spcBef>
              <a:spcAft>
                <a:spcPct val="0"/>
              </a:spcAft>
              <a:buClrTx/>
              <a:tabLst/>
            </a:pPr>
            <a:r>
              <a:rPr lang="ru-RU" altLang="ru-RU" sz="2100" kern="1200" dirty="0">
                <a:solidFill>
                  <a:srgbClr val="000000"/>
                </a:solidFill>
                <a:latin typeface="Times New Roman" pitchFamily="18" charset="0"/>
                <a:cs typeface="Times New Roman" pitchFamily="18" charset="0"/>
              </a:rPr>
              <a:t>Бенефициар может ввести и управлять непрерывной системой квалификации для определенных последующих процедур закупки товаров, работ и услуг, которые носят специфический характер для осуществления деятельности по </a:t>
            </a:r>
            <a:r>
              <a:rPr lang="ru-RU" altLang="ru-RU" sz="2100" kern="1200" dirty="0" smtClean="0">
                <a:solidFill>
                  <a:srgbClr val="000000"/>
                </a:solidFill>
                <a:latin typeface="Times New Roman" pitchFamily="18" charset="0"/>
                <a:cs typeface="Times New Roman" pitchFamily="18" charset="0"/>
              </a:rPr>
              <a:t>предоставлению </a:t>
            </a:r>
            <a:r>
              <a:rPr lang="ru-RU" altLang="ru-RU" sz="2100" kern="1200" dirty="0">
                <a:solidFill>
                  <a:srgbClr val="000000"/>
                </a:solidFill>
                <a:latin typeface="Times New Roman" pitchFamily="18" charset="0"/>
                <a:cs typeface="Times New Roman" pitchFamily="18" charset="0"/>
              </a:rPr>
              <a:t>публичной услуги водоснабжения, канализации.</a:t>
            </a:r>
          </a:p>
          <a:p>
            <a:pPr lvl="0" eaLnBrk="0" hangingPunct="0">
              <a:spcBef>
                <a:spcPct val="20000"/>
              </a:spcBef>
              <a:spcAft>
                <a:spcPct val="0"/>
              </a:spcAft>
              <a:buClrTx/>
              <a:tabLst/>
            </a:pPr>
            <a:r>
              <a:rPr lang="ru-RU" altLang="ru-RU" sz="2100" kern="1200" dirty="0" smtClean="0">
                <a:solidFill>
                  <a:srgbClr val="000000"/>
                </a:solidFill>
                <a:latin typeface="Times New Roman" pitchFamily="18" charset="0"/>
                <a:cs typeface="Times New Roman" pitchFamily="18" charset="0"/>
              </a:rPr>
              <a:t>В </a:t>
            </a:r>
            <a:r>
              <a:rPr lang="ru-RU" altLang="ru-RU" sz="2100" kern="1200" dirty="0">
                <a:solidFill>
                  <a:srgbClr val="000000"/>
                </a:solidFill>
                <a:latin typeface="Times New Roman" pitchFamily="18" charset="0"/>
                <a:cs typeface="Times New Roman" pitchFamily="18" charset="0"/>
              </a:rPr>
              <a:t>этом случае система квалификации должна обеспечить экономическим операторам – заявителям возможность квалифицироваться в любое время. Максимальный срок принятия бенефициаром решения о квалификации экономического оператора составляет 3 месяца со дня получения заявки на квалификацию.</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93027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Применение</a:t>
            </a:r>
            <a:br>
              <a:rPr lang="ru-RU" altLang="ru-RU" sz="1800" b="1" kern="1200" dirty="0">
                <a:solidFill>
                  <a:srgbClr val="000000"/>
                </a:solidFill>
                <a:latin typeface="Times New Roman" pitchFamily="18" charset="0"/>
                <a:ea typeface="Calibri" pitchFamily="34" charset="0"/>
                <a:cs typeface="Times New Roman" pitchFamily="18" charset="0"/>
              </a:rPr>
            </a:br>
            <a:r>
              <a:rPr lang="ro-MO" altLang="ru-RU" sz="1800" b="1" kern="1200" dirty="0" smtClean="0">
                <a:solidFill>
                  <a:srgbClr val="000000"/>
                </a:solidFill>
                <a:latin typeface="Times New Roman" pitchFamily="18" charset="0"/>
                <a:ea typeface="Calibri" pitchFamily="34" charset="0"/>
                <a:cs typeface="Times New Roman" pitchFamily="18" charset="0"/>
              </a:rPr>
              <a:t/>
            </a:r>
            <a:br>
              <a:rPr lang="ro-MO" altLang="ru-RU" sz="1800" b="1" kern="1200" dirty="0" smtClean="0">
                <a:solidFill>
                  <a:srgbClr val="000000"/>
                </a:solidFill>
                <a:latin typeface="Times New Roman" pitchFamily="18" charset="0"/>
                <a:ea typeface="Calibri" pitchFamily="34" charset="0"/>
                <a:cs typeface="Times New Roman" pitchFamily="18"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96562" y="1606379"/>
            <a:ext cx="8513806" cy="4893276"/>
          </a:xfrm>
        </p:spPr>
        <p:txBody>
          <a:bodyPr/>
          <a:lstStyle/>
          <a:p>
            <a:pPr lvl="0" eaLnBrk="0" hangingPunct="0">
              <a:spcBef>
                <a:spcPct val="20000"/>
              </a:spcBef>
              <a:spcAft>
                <a:spcPct val="0"/>
              </a:spcAft>
              <a:buClrTx/>
              <a:tabLst/>
            </a:pPr>
            <a:r>
              <a:rPr lang="ro-RO" sz="2300" kern="1200" dirty="0" smtClean="0">
                <a:solidFill>
                  <a:prstClr val="black"/>
                </a:solidFill>
                <a:latin typeface="Times New Roman"/>
              </a:rPr>
              <a:t>	</a:t>
            </a:r>
            <a:r>
              <a:rPr lang="ro-RO" sz="2300" b="1" kern="1200" dirty="0" smtClean="0">
                <a:solidFill>
                  <a:prstClr val="black"/>
                </a:solidFill>
                <a:latin typeface="Times New Roman"/>
              </a:rPr>
              <a:t>                                </a:t>
            </a:r>
            <a:r>
              <a:rPr lang="ru-RU" sz="2300" b="1" kern="1200" dirty="0" smtClean="0">
                <a:solidFill>
                  <a:prstClr val="black"/>
                </a:solidFill>
                <a:latin typeface="Times New Roman"/>
              </a:rPr>
              <a:t>(исключения</a:t>
            </a:r>
            <a:r>
              <a:rPr lang="ru-RU" sz="2300" b="1" kern="1200" dirty="0">
                <a:solidFill>
                  <a:prstClr val="black"/>
                </a:solidFill>
                <a:latin typeface="Times New Roman"/>
              </a:rPr>
              <a:t>)</a:t>
            </a:r>
            <a:br>
              <a:rPr lang="ru-RU" sz="2300" b="1" kern="1200" dirty="0">
                <a:solidFill>
                  <a:prstClr val="black"/>
                </a:solidFill>
                <a:latin typeface="Times New Roman"/>
              </a:rPr>
            </a:br>
            <a:r>
              <a:rPr lang="vi-VN" sz="2300" kern="1200" dirty="0" smtClean="0">
                <a:solidFill>
                  <a:prstClr val="black"/>
                </a:solidFill>
                <a:latin typeface="Times New Roman"/>
              </a:rPr>
              <a:t>i</a:t>
            </a:r>
            <a:r>
              <a:rPr lang="vi-VN" sz="2300" kern="1200" dirty="0">
                <a:solidFill>
                  <a:prstClr val="black"/>
                </a:solidFill>
                <a:latin typeface="Times New Roman"/>
              </a:rPr>
              <a:t>) </a:t>
            </a:r>
            <a:r>
              <a:rPr lang="ru-RU" sz="2300" kern="1200" dirty="0">
                <a:solidFill>
                  <a:prstClr val="black"/>
                </a:solidFill>
                <a:latin typeface="Times New Roman"/>
              </a:rPr>
              <a:t>относятся к закупке бенефициаром товаров из государственных материальных резервов и мобилизационных резервов</a:t>
            </a:r>
            <a:r>
              <a:rPr lang="vi-VN" sz="2300" kern="1200" dirty="0" smtClean="0">
                <a:solidFill>
                  <a:prstClr val="black"/>
                </a:solidFill>
                <a:latin typeface="Times New Roman"/>
              </a:rPr>
              <a:t>;</a:t>
            </a:r>
            <a:r>
              <a:rPr lang="vi-VN" sz="2300" kern="1200" dirty="0">
                <a:solidFill>
                  <a:prstClr val="black"/>
                </a:solidFill>
                <a:latin typeface="Times New Roman"/>
              </a:rPr>
              <a:t/>
            </a:r>
            <a:br>
              <a:rPr lang="vi-VN" sz="2300" kern="1200" dirty="0">
                <a:solidFill>
                  <a:prstClr val="black"/>
                </a:solidFill>
                <a:latin typeface="Times New Roman"/>
              </a:rPr>
            </a:br>
            <a:r>
              <a:rPr lang="vi-VN" sz="2300" kern="1200" dirty="0">
                <a:solidFill>
                  <a:prstClr val="black"/>
                </a:solidFill>
                <a:latin typeface="Times New Roman"/>
              </a:rPr>
              <a:t>j) </a:t>
            </a:r>
            <a:r>
              <a:rPr lang="ru-RU" sz="2300" kern="1200" dirty="0">
                <a:solidFill>
                  <a:prstClr val="black"/>
                </a:solidFill>
                <a:latin typeface="Times New Roman"/>
              </a:rPr>
              <a:t>регулируются в соответствии с процедурными нормами международного органа</a:t>
            </a:r>
            <a:r>
              <a:rPr lang="vi-VN" sz="2300" kern="1200" dirty="0" smtClean="0">
                <a:solidFill>
                  <a:prstClr val="black"/>
                </a:solidFill>
                <a:latin typeface="Times New Roman"/>
              </a:rPr>
              <a:t>;</a:t>
            </a:r>
            <a:endParaRPr lang="ro-RO" sz="2300" kern="1200" dirty="0" smtClean="0">
              <a:solidFill>
                <a:srgbClr val="000000"/>
              </a:solidFill>
              <a:latin typeface="Times New Roman" pitchFamily="18" charset="0"/>
            </a:endParaRPr>
          </a:p>
          <a:p>
            <a:pPr lvl="0" eaLnBrk="0" hangingPunct="0">
              <a:spcBef>
                <a:spcPct val="20000"/>
              </a:spcBef>
              <a:spcAft>
                <a:spcPct val="0"/>
              </a:spcAft>
              <a:buClrTx/>
              <a:tabLst/>
            </a:pPr>
            <a:r>
              <a:rPr lang="vi-VN" sz="2300" kern="1200" dirty="0" smtClean="0">
                <a:solidFill>
                  <a:srgbClr val="000000"/>
                </a:solidFill>
                <a:latin typeface="Times New Roman" pitchFamily="18" charset="0"/>
              </a:rPr>
              <a:t>k</a:t>
            </a:r>
            <a:r>
              <a:rPr lang="vi-VN" sz="2300" kern="1200" dirty="0">
                <a:solidFill>
                  <a:srgbClr val="000000"/>
                </a:solidFill>
                <a:latin typeface="Times New Roman" pitchFamily="18" charset="0"/>
              </a:rPr>
              <a:t>) </a:t>
            </a:r>
            <a:r>
              <a:rPr lang="ru-RU" sz="2300" kern="1200" dirty="0">
                <a:solidFill>
                  <a:srgbClr val="000000"/>
                </a:solidFill>
                <a:latin typeface="Times New Roman" pitchFamily="18" charset="0"/>
              </a:rPr>
              <a:t>услуги в области арбитражного разбирательства и согласительных процедур</a:t>
            </a:r>
            <a:r>
              <a:rPr lang="vi-VN" sz="2300" kern="1200" dirty="0" smtClean="0">
                <a:solidFill>
                  <a:srgbClr val="000000"/>
                </a:solidFill>
                <a:latin typeface="Times New Roman" pitchFamily="18" charset="0"/>
              </a:rPr>
              <a:t>;</a:t>
            </a:r>
            <a:r>
              <a:rPr lang="vi-VN" sz="2300" kern="1200" dirty="0">
                <a:solidFill>
                  <a:srgbClr val="000000"/>
                </a:solidFill>
                <a:latin typeface="Times New Roman" pitchFamily="18" charset="0"/>
              </a:rPr>
              <a:t/>
            </a:r>
            <a:br>
              <a:rPr lang="vi-VN" sz="2300" kern="1200" dirty="0">
                <a:solidFill>
                  <a:srgbClr val="000000"/>
                </a:solidFill>
                <a:latin typeface="Times New Roman" pitchFamily="18" charset="0"/>
              </a:rPr>
            </a:br>
            <a:r>
              <a:rPr lang="vi-VN" sz="2300" kern="1200" dirty="0">
                <a:solidFill>
                  <a:srgbClr val="000000"/>
                </a:solidFill>
                <a:latin typeface="Times New Roman" pitchFamily="18" charset="0"/>
              </a:rPr>
              <a:t>l) </a:t>
            </a:r>
            <a:r>
              <a:rPr lang="ru-RU" sz="2300" kern="1200" dirty="0">
                <a:solidFill>
                  <a:srgbClr val="000000"/>
                </a:solidFill>
                <a:latin typeface="Times New Roman" pitchFamily="18" charset="0"/>
              </a:rPr>
              <a:t>касаются аудиторских </a:t>
            </a:r>
            <a:r>
              <a:rPr lang="ru-RU" sz="2300" kern="1200" dirty="0" smtClean="0">
                <a:solidFill>
                  <a:srgbClr val="000000"/>
                </a:solidFill>
                <a:latin typeface="Times New Roman" pitchFamily="18" charset="0"/>
              </a:rPr>
              <a:t>услуг</a:t>
            </a:r>
            <a:r>
              <a:rPr lang="vi-VN" sz="2300" kern="1200" dirty="0" smtClean="0">
                <a:solidFill>
                  <a:srgbClr val="000000"/>
                </a:solidFill>
                <a:latin typeface="Times New Roman" pitchFamily="18" charset="0"/>
              </a:rPr>
              <a:t>;</a:t>
            </a:r>
            <a:r>
              <a:rPr lang="vi-VN" sz="2300" kern="1200" dirty="0">
                <a:solidFill>
                  <a:srgbClr val="000000"/>
                </a:solidFill>
                <a:latin typeface="Times New Roman" pitchFamily="18" charset="0"/>
              </a:rPr>
              <a:t/>
            </a:r>
            <a:br>
              <a:rPr lang="vi-VN" sz="2300" kern="1200" dirty="0">
                <a:solidFill>
                  <a:srgbClr val="000000"/>
                </a:solidFill>
                <a:latin typeface="Times New Roman" pitchFamily="18" charset="0"/>
              </a:rPr>
            </a:br>
            <a:r>
              <a:rPr lang="vi-VN" sz="2300" kern="1200" dirty="0">
                <a:solidFill>
                  <a:srgbClr val="000000"/>
                </a:solidFill>
                <a:latin typeface="Times New Roman" pitchFamily="18" charset="0"/>
              </a:rPr>
              <a:t>m) </a:t>
            </a:r>
            <a:r>
              <a:rPr lang="ru-RU" sz="2300" kern="1200" dirty="0">
                <a:solidFill>
                  <a:srgbClr val="000000"/>
                </a:solidFill>
                <a:latin typeface="Times New Roman" pitchFamily="18" charset="0"/>
              </a:rPr>
              <a:t>касаются услуг судебных приставов и нотариусов;</a:t>
            </a:r>
            <a:r>
              <a:rPr lang="vi-VN" sz="2300" kern="1200" dirty="0">
                <a:solidFill>
                  <a:srgbClr val="000000"/>
                </a:solidFill>
                <a:latin typeface="Times New Roman" pitchFamily="18" charset="0"/>
              </a:rPr>
              <a:t/>
            </a:r>
            <a:br>
              <a:rPr lang="vi-VN" sz="2300" kern="1200" dirty="0">
                <a:solidFill>
                  <a:srgbClr val="000000"/>
                </a:solidFill>
                <a:latin typeface="Times New Roman" pitchFamily="18" charset="0"/>
              </a:rPr>
            </a:br>
            <a:r>
              <a:rPr lang="vi-VN" sz="2300" kern="1200" dirty="0">
                <a:solidFill>
                  <a:srgbClr val="000000"/>
                </a:solidFill>
                <a:latin typeface="Times New Roman" pitchFamily="18" charset="0"/>
              </a:rPr>
              <a:t>n) </a:t>
            </a:r>
            <a:r>
              <a:rPr lang="ru-RU" sz="2300" kern="1200" dirty="0">
                <a:solidFill>
                  <a:srgbClr val="000000"/>
                </a:solidFill>
                <a:latin typeface="Times New Roman" pitchFamily="18" charset="0"/>
              </a:rPr>
              <a:t>касаются заключения договоров на рынке электроэнергии и природного газа в соответствии с организацией и функционированием рынка электроэнергии регулируемыми Законом об электроэнергии и Законом о природном газе.</a:t>
            </a:r>
            <a:endParaRPr lang="ru-RU" sz="3200" kern="1200" dirty="0">
              <a:solidFill>
                <a:prstClr val="black"/>
              </a:solidFill>
              <a:latin typeface="Myriad Pro"/>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380321"/>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08919" y="1730829"/>
            <a:ext cx="8563232" cy="4744112"/>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Подача оферты осуществляется экономическим оператором до предельной даты письмом, подтверждающим ее подачу, представляющим собой в то же время изъявление желания экономического оператора подписать договор закупки. При установлении предельной даты бенефициар должен учесть сложность намеченных закупок, ожидаемую зону субподряда и обычное время передачи оферт по почте в стране и за рубежом</a:t>
            </a:r>
            <a:r>
              <a:rPr lang="ru-RU" altLang="ru-RU" sz="23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До истечения срока подачи оферт экономический оператор вправе отозвать оферту и обеспечение оферты</a:t>
            </a:r>
            <a:r>
              <a:rPr lang="ru-RU" altLang="ru-RU" sz="23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300" kern="1200" dirty="0" smtClean="0">
                <a:solidFill>
                  <a:srgbClr val="000000"/>
                </a:solidFill>
                <a:latin typeface="Times New Roman" pitchFamily="18" charset="0"/>
                <a:cs typeface="Times New Roman" pitchFamily="18" charset="0"/>
              </a:rPr>
              <a:t>Поданные/полученные </a:t>
            </a:r>
            <a:r>
              <a:rPr lang="ru-RU" altLang="ru-RU" sz="2300" kern="1200" dirty="0">
                <a:solidFill>
                  <a:srgbClr val="000000"/>
                </a:solidFill>
                <a:latin typeface="Times New Roman" pitchFamily="18" charset="0"/>
                <a:cs typeface="Times New Roman" pitchFamily="18" charset="0"/>
              </a:rPr>
              <a:t>оферты регистрируются бенефициаром в Регистре оферт на закупки в момент подачи/получения. Регистрация производится хронологически, в порядке получения.</a:t>
            </a: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094697"/>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В случае присуждения договоров закупки по критерию наименьшей цены экономические операторы подают одну оферту</a:t>
            </a:r>
            <a:r>
              <a:rPr lang="ru-RU" altLang="ru-RU" sz="22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В случае присуждения договоров закупки на основе самой выгодной с технико-экономической точки зрения оферты экономические операторы составляют и представляют техническое предложение и финансовое предложение</a:t>
            </a:r>
            <a:r>
              <a:rPr lang="ru-RU" altLang="ru-RU" sz="22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200" kern="1200" dirty="0">
                <a:solidFill>
                  <a:srgbClr val="000000"/>
                </a:solidFill>
                <a:latin typeface="Times New Roman" pitchFamily="18" charset="0"/>
                <a:cs typeface="Times New Roman" pitchFamily="18" charset="0"/>
              </a:rPr>
              <a:t>В техническом предложении описываются материалы, которые планируется использовать, их соответствие требованиям технических проектов, качеству, стандартам, техническим нормам, при выполнении работ материалами экономического оператора.</a:t>
            </a:r>
          </a:p>
          <a:p>
            <a:pPr lvl="0" eaLnBrk="0" hangingPunct="0">
              <a:spcBef>
                <a:spcPct val="20000"/>
              </a:spcBef>
              <a:spcAft>
                <a:spcPct val="0"/>
              </a:spcAft>
              <a:buClrTx/>
              <a:tabLst/>
            </a:pPr>
            <a:r>
              <a:rPr lang="ru-RU" altLang="ru-RU" sz="2200" kern="1200" dirty="0" smtClean="0">
                <a:solidFill>
                  <a:srgbClr val="000000"/>
                </a:solidFill>
                <a:latin typeface="Times New Roman" pitchFamily="18" charset="0"/>
                <a:cs typeface="Times New Roman" pitchFamily="18" charset="0"/>
              </a:rPr>
              <a:t>В </a:t>
            </a:r>
            <a:r>
              <a:rPr lang="ru-RU" altLang="ru-RU" sz="2200" kern="1200" dirty="0">
                <a:solidFill>
                  <a:srgbClr val="000000"/>
                </a:solidFill>
                <a:latin typeface="Times New Roman" pitchFamily="18" charset="0"/>
                <a:cs typeface="Times New Roman" pitchFamily="18" charset="0"/>
              </a:rPr>
              <a:t>техническом предложении экономический оператор детально описывает информацию, запрошенную бенефициаром в документации по присуждению, и, в частности, в техническом задании. В случае закупки работ в техническом предложении указывается информация о:</a:t>
            </a:r>
          </a:p>
          <a:p>
            <a:pPr lvl="0" eaLnBrk="0" hangingPunct="0">
              <a:spcBef>
                <a:spcPct val="20000"/>
              </a:spcBef>
              <a:spcAft>
                <a:spcPct val="0"/>
              </a:spcAft>
              <a:buClrTx/>
              <a:tabLst/>
            </a:pPr>
            <a:endParaRPr lang="ru-RU" altLang="ru-RU" sz="2300" kern="1200" dirty="0">
              <a:solidFill>
                <a:srgbClr val="000000"/>
              </a:solidFill>
              <a:latin typeface="Times New Roman" pitchFamily="18" charset="0"/>
              <a:cs typeface="Times New Roman" pitchFamily="18" charset="0"/>
            </a:endParaRP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483274"/>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a) технических процедурах выполнения основных категорий работ, об осуществлении контроля качества, о необходимых проверках и тестированиях;</a:t>
            </a:r>
          </a:p>
          <a:p>
            <a:pPr lvl="0" eaLnBrk="0" hangingPunct="0">
              <a:spcBef>
                <a:spcPts val="0"/>
              </a:spcBef>
              <a:spcAft>
                <a:spcPct val="0"/>
              </a:spcAft>
              <a:buClrTx/>
              <a:tabLst/>
            </a:pPr>
            <a:r>
              <a:rPr lang="ru-RU" altLang="ru-RU" sz="2200" kern="1200" dirty="0" smtClean="0">
                <a:solidFill>
                  <a:srgbClr val="000000"/>
                </a:solidFill>
                <a:latin typeface="Times New Roman" pitchFamily="18" charset="0"/>
                <a:cs typeface="Times New Roman" pitchFamily="18" charset="0"/>
              </a:rPr>
              <a:t>b</a:t>
            </a:r>
            <a:r>
              <a:rPr lang="ru-RU" altLang="ru-RU" sz="2200" kern="1200" dirty="0">
                <a:solidFill>
                  <a:srgbClr val="000000"/>
                </a:solidFill>
                <a:latin typeface="Times New Roman" pitchFamily="18" charset="0"/>
                <a:cs typeface="Times New Roman" pitchFamily="18" charset="0"/>
              </a:rPr>
              <a:t>) перечне авторизованных лабораторий в области намеченных к выполнению работ, услугами которых будет пользоваться экономический оператор для выполнения договора закупки;</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c) графике выполнения работы;</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d) списке персонала и степени его квалификации;</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e) информации о субподрядчиках, в том числе аффилированных предприятиях, опыте, квалификации и их оснащении необходимой техникой и персоналом;</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f) списках технического оснащения, технического оборудования и инвентаря, который будет использоваться при выполнении работ;</a:t>
            </a:r>
          </a:p>
          <a:p>
            <a:pPr lvl="0" eaLnBrk="0" hangingPunct="0">
              <a:spcBef>
                <a:spcPct val="20000"/>
              </a:spcBef>
              <a:spcAft>
                <a:spcPct val="0"/>
              </a:spcAft>
              <a:buClrTx/>
              <a:tabLst/>
            </a:pPr>
            <a:endParaRPr lang="ru-RU" altLang="ru-RU" sz="2300" kern="1200" dirty="0">
              <a:solidFill>
                <a:srgbClr val="000000"/>
              </a:solidFill>
              <a:latin typeface="Times New Roman" pitchFamily="18" charset="0"/>
              <a:cs typeface="Times New Roman" pitchFamily="18" charset="0"/>
            </a:endParaRP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346122"/>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g) используемых технологиях выполнения, исходя из необходимости соблюдения качественных и количественных требований технических проектов, требований технического задания, из стандартов, технических норм и из документов, регулирующих выполнение работ.</a:t>
            </a:r>
          </a:p>
          <a:p>
            <a:pPr lvl="0" eaLnBrk="0" hangingPunct="0">
              <a:spcBef>
                <a:spcPct val="20000"/>
              </a:spcBef>
              <a:spcAft>
                <a:spcPct val="0"/>
              </a:spcAft>
              <a:buClrTx/>
              <a:tabLst/>
            </a:pPr>
            <a:r>
              <a:rPr lang="ru-RU" altLang="ru-RU" sz="2300" kern="1200" dirty="0" smtClean="0">
                <a:solidFill>
                  <a:srgbClr val="000000"/>
                </a:solidFill>
                <a:latin typeface="Times New Roman" pitchFamily="18" charset="0"/>
                <a:cs typeface="Times New Roman" pitchFamily="18" charset="0"/>
              </a:rPr>
              <a:t>В </a:t>
            </a:r>
            <a:r>
              <a:rPr lang="ru-RU" altLang="ru-RU" sz="2300" kern="1200" dirty="0">
                <a:solidFill>
                  <a:srgbClr val="000000"/>
                </a:solidFill>
                <a:latin typeface="Times New Roman" pitchFamily="18" charset="0"/>
                <a:cs typeface="Times New Roman" pitchFamily="18" charset="0"/>
              </a:rPr>
              <a:t>финансовом предложении указывается информация о стоимости закупки, планируемых к получению кредитах, условиях осуществления оплаты экономическим оператором, а также других финансовых и коммерческих условиях, связанных с предметом </a:t>
            </a:r>
            <a:r>
              <a:rPr lang="ru-RU" altLang="ru-RU" sz="2300" kern="1200" dirty="0" smtClean="0">
                <a:solidFill>
                  <a:srgbClr val="000000"/>
                </a:solidFill>
                <a:latin typeface="Times New Roman" pitchFamily="18" charset="0"/>
                <a:cs typeface="Times New Roman" pitchFamily="18" charset="0"/>
              </a:rPr>
              <a:t>договора </a:t>
            </a:r>
            <a:r>
              <a:rPr lang="ru-RU" altLang="ru-RU" sz="2300" kern="1200" dirty="0">
                <a:solidFill>
                  <a:srgbClr val="000000"/>
                </a:solidFill>
                <a:latin typeface="Times New Roman" pitchFamily="18" charset="0"/>
                <a:cs typeface="Times New Roman" pitchFamily="18" charset="0"/>
              </a:rPr>
              <a:t>закупки. </a:t>
            </a:r>
            <a:endParaRPr lang="ru-RU" altLang="ru-RU" sz="2300" kern="1200" dirty="0" smtClean="0">
              <a:solidFill>
                <a:srgbClr val="000000"/>
              </a:solidFill>
              <a:latin typeface="Times New Roman" pitchFamily="18" charset="0"/>
              <a:cs typeface="Times New Roman" pitchFamily="18" charset="0"/>
            </a:endParaRP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В финансовом предложении экономический оператор должен по случаю выделить информацию о:</a:t>
            </a: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396800"/>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a) стоимости договора закупки товаров, работ, услуг (без и с НДС). В договорах закупки работ, в случае их частичного выполнения субподрядчиками, отдельно выделяется и стоимость работ, которые планируется выполнить ими;</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b) количестве, цене за единицу и стоимости каждой позиции договора закупки товаров и услуг;</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c) стоимости по каждому объекту подлежащей выполнению работы;</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d) объеме, норме ресурсов, цене за единицу и стоимости каждой сметной позиции по категориям работ;</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e) сумме затрат материальных ресурсов, в том числе отдельно по материалам экономического оператора и бенефициара;</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f) сумме расходов на персонал;</a:t>
            </a: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456685"/>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g) сумме расходов на строительное оборудование;</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i) стоимости технологического оборудования и оснащения;</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j) сумме прямых расходов;</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k) социальном страховании;</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l) медицинском страховании;</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m) транспортных расходах, применяемом %, стоимости и расчете, подтверждающих применяемый уровень;</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n) накладных расходах, применяемом %, стоимости и расчете, подтверждающих применяемый уровень;</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o) сметной прибыли;</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p) расходах на хранение, применяемом %, стоимости и расчете, подтверждающих применяемый уровень;</a:t>
            </a: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q) других конкретных расходах, указанных в документации по присуждению. </a:t>
            </a: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231784"/>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Экономические операторы подают оферты в национальной валюте. Бенефициар может согласиться с подачей оферт в иностранной валюте в соответствии с положениями законодательства. При оценке для оферт, поданных в иностранной валюте, производится перерасчет в национальной валюте исходя из официального обменного курса национальной валюты, установленного </a:t>
            </a:r>
            <a:r>
              <a:rPr lang="ru-RU" altLang="ru-RU" sz="2300" kern="1200" dirty="0" smtClean="0">
                <a:solidFill>
                  <a:srgbClr val="000000"/>
                </a:solidFill>
                <a:latin typeface="Times New Roman" pitchFamily="18" charset="0"/>
                <a:cs typeface="Times New Roman" pitchFamily="18" charset="0"/>
              </a:rPr>
              <a:t>Национальным </a:t>
            </a:r>
            <a:r>
              <a:rPr lang="ru-RU" altLang="ru-RU" sz="2300" kern="1200" dirty="0">
                <a:solidFill>
                  <a:srgbClr val="000000"/>
                </a:solidFill>
                <a:latin typeface="Times New Roman" pitchFamily="18" charset="0"/>
                <a:cs typeface="Times New Roman" pitchFamily="18" charset="0"/>
              </a:rPr>
              <a:t>банком Молдовы на день открытия оферт. </a:t>
            </a:r>
            <a:endParaRPr lang="ru-RU" altLang="ru-RU" sz="2300" kern="1200" dirty="0" smtClean="0">
              <a:solidFill>
                <a:srgbClr val="000000"/>
              </a:solidFill>
              <a:latin typeface="Times New Roman" pitchFamily="18" charset="0"/>
              <a:cs typeface="Times New Roman" pitchFamily="18" charset="0"/>
            </a:endParaRPr>
          </a:p>
          <a:p>
            <a:pPr lvl="0" eaLnBrk="0" hangingPunct="0">
              <a:spcBef>
                <a:spcPct val="20000"/>
              </a:spcBef>
              <a:spcAft>
                <a:spcPct val="0"/>
              </a:spcAft>
              <a:buClrTx/>
              <a:tabLst/>
            </a:pPr>
            <a:r>
              <a:rPr lang="ru-RU" altLang="ru-RU" sz="2300" kern="1200" dirty="0" smtClean="0">
                <a:solidFill>
                  <a:srgbClr val="000000"/>
                </a:solidFill>
                <a:latin typeface="Times New Roman" pitchFamily="18" charset="0"/>
                <a:cs typeface="Times New Roman" pitchFamily="18" charset="0"/>
              </a:rPr>
              <a:t>К </a:t>
            </a:r>
            <a:r>
              <a:rPr lang="ru-RU" altLang="ru-RU" sz="2300" kern="1200" dirty="0">
                <a:solidFill>
                  <a:srgbClr val="000000"/>
                </a:solidFill>
                <a:latin typeface="Times New Roman" pitchFamily="18" charset="0"/>
                <a:cs typeface="Times New Roman" pitchFamily="18" charset="0"/>
              </a:rPr>
              <a:t>письму о выдвижении оферты экономический оператор прилагает, при необходимости, документы, установленные бенефициаром в документации по присуждению:</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a) выписку из государственного регистра юридических лиц и индивидуальных предпринимателей, отражающую положение на день подачи оферт, представленную под личную ответственность;</a:t>
            </a: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006673"/>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b) заполненную форму с общими сведениями об экономическом </a:t>
            </a:r>
            <a:r>
              <a:rPr lang="ru-RU" altLang="ru-RU" sz="2200" kern="1200" dirty="0" smtClean="0">
                <a:solidFill>
                  <a:srgbClr val="000000"/>
                </a:solidFill>
                <a:latin typeface="Times New Roman" pitchFamily="18" charset="0"/>
                <a:cs typeface="Times New Roman" pitchFamily="18" charset="0"/>
              </a:rPr>
              <a:t>операторе;</a:t>
            </a:r>
            <a:endParaRPr lang="ru-RU" altLang="ru-RU" sz="2200" kern="1200" dirty="0">
              <a:solidFill>
                <a:srgbClr val="000000"/>
              </a:solidFill>
              <a:latin typeface="Times New Roman" pitchFamily="18" charset="0"/>
              <a:cs typeface="Times New Roman" pitchFamily="18" charset="0"/>
            </a:endParaRP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c) заполненную форму об аналогичном опыте за последние 3 года </a:t>
            </a:r>
            <a:r>
              <a:rPr lang="ru-RU" altLang="ru-RU" sz="2200" kern="1200" dirty="0" smtClean="0">
                <a:solidFill>
                  <a:srgbClr val="000000"/>
                </a:solidFill>
                <a:latin typeface="Times New Roman" pitchFamily="18" charset="0"/>
                <a:cs typeface="Times New Roman" pitchFamily="18" charset="0"/>
              </a:rPr>
              <a:t>деятельности;</a:t>
            </a:r>
            <a:endParaRPr lang="ru-RU" altLang="ru-RU" sz="2200" kern="1200" dirty="0">
              <a:solidFill>
                <a:srgbClr val="000000"/>
              </a:solidFill>
              <a:latin typeface="Times New Roman" pitchFamily="18" charset="0"/>
              <a:cs typeface="Times New Roman" pitchFamily="18" charset="0"/>
            </a:endParaRP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d) декларацию о соответствии критериям </a:t>
            </a:r>
            <a:r>
              <a:rPr lang="ru-RU" altLang="ru-RU" sz="2200" kern="1200" dirty="0" smtClean="0">
                <a:solidFill>
                  <a:srgbClr val="000000"/>
                </a:solidFill>
                <a:latin typeface="Times New Roman" pitchFamily="18" charset="0"/>
                <a:cs typeface="Times New Roman" pitchFamily="18" charset="0"/>
              </a:rPr>
              <a:t>отбора;</a:t>
            </a:r>
            <a:endParaRPr lang="ru-RU" altLang="ru-RU" sz="2200" kern="1200" dirty="0">
              <a:solidFill>
                <a:srgbClr val="000000"/>
              </a:solidFill>
              <a:latin typeface="Times New Roman" pitchFamily="18" charset="0"/>
              <a:cs typeface="Times New Roman" pitchFamily="18" charset="0"/>
            </a:endParaRPr>
          </a:p>
          <a:p>
            <a:pPr lvl="0" eaLnBrk="0" hangingPunct="0">
              <a:spcBef>
                <a:spcPts val="0"/>
              </a:spcBef>
              <a:spcAft>
                <a:spcPct val="0"/>
              </a:spcAft>
              <a:buClrTx/>
              <a:tabLst/>
            </a:pPr>
            <a:r>
              <a:rPr lang="ru-RU" altLang="ru-RU" sz="2200" kern="1200" dirty="0">
                <a:solidFill>
                  <a:srgbClr val="000000"/>
                </a:solidFill>
                <a:latin typeface="Times New Roman" pitchFamily="18" charset="0"/>
                <a:cs typeface="Times New Roman" pitchFamily="18" charset="0"/>
              </a:rPr>
              <a:t>e) справку об отсутствии или наличии задолженности перед бюджетом, выданную не более чем за 30 дней до даты подачи оферты.</a:t>
            </a: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664344"/>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ts val="0"/>
              </a:spcBef>
              <a:spcAft>
                <a:spcPct val="0"/>
              </a:spcAft>
              <a:buClrTx/>
              <a:tabLst/>
            </a:pPr>
            <a:r>
              <a:rPr lang="ru-RU" altLang="ru-RU" sz="2000" b="1" kern="1200" dirty="0">
                <a:solidFill>
                  <a:srgbClr val="000000"/>
                </a:solidFill>
                <a:latin typeface="Times New Roman" pitchFamily="18" charset="0"/>
                <a:cs typeface="Times New Roman" pitchFamily="18" charset="0"/>
              </a:rPr>
              <a:t>Оферта должна быть представлена с соблюдением следующих правил</a:t>
            </a:r>
            <a:r>
              <a:rPr lang="ru-RU" altLang="ru-RU" sz="2000" kern="1200" dirty="0">
                <a:solidFill>
                  <a:srgbClr val="000000"/>
                </a:solidFill>
                <a:latin typeface="Times New Roman" pitchFamily="18" charset="0"/>
                <a:cs typeface="Times New Roman" pitchFamily="18" charset="0"/>
              </a:rPr>
              <a:t>:</a:t>
            </a:r>
          </a:p>
          <a:p>
            <a:pPr lvl="0" eaLnBrk="0" hangingPunct="0">
              <a:spcBef>
                <a:spcPts val="0"/>
              </a:spcBef>
              <a:spcAft>
                <a:spcPct val="0"/>
              </a:spcAft>
              <a:buClrTx/>
              <a:tabLst/>
            </a:pPr>
            <a:r>
              <a:rPr lang="ru-RU" altLang="ru-RU" sz="2000" kern="1200" dirty="0">
                <a:solidFill>
                  <a:srgbClr val="000000"/>
                </a:solidFill>
                <a:latin typeface="Times New Roman" pitchFamily="18" charset="0"/>
                <a:cs typeface="Times New Roman" pitchFamily="18" charset="0"/>
              </a:rPr>
              <a:t>a) соответствовать требованиям, установленным в документации по присуждению;</a:t>
            </a:r>
          </a:p>
          <a:p>
            <a:pPr lvl="0" eaLnBrk="0" hangingPunct="0">
              <a:spcBef>
                <a:spcPts val="0"/>
              </a:spcBef>
              <a:spcAft>
                <a:spcPct val="0"/>
              </a:spcAft>
              <a:buClrTx/>
              <a:tabLst/>
            </a:pPr>
            <a:r>
              <a:rPr lang="ru-RU" altLang="ru-RU" sz="2000" kern="1200" dirty="0">
                <a:solidFill>
                  <a:srgbClr val="000000"/>
                </a:solidFill>
                <a:latin typeface="Times New Roman" pitchFamily="18" charset="0"/>
                <a:cs typeface="Times New Roman" pitchFamily="18" charset="0"/>
              </a:rPr>
              <a:t>b) должна быть составлена ясно, без исправлений, с указанием исходящего номера и даты, за подписью ответственного лица;</a:t>
            </a:r>
          </a:p>
          <a:p>
            <a:pPr lvl="0" eaLnBrk="0" hangingPunct="0">
              <a:spcBef>
                <a:spcPts val="0"/>
              </a:spcBef>
              <a:spcAft>
                <a:spcPct val="0"/>
              </a:spcAft>
              <a:buClrTx/>
              <a:tabLst/>
            </a:pPr>
            <a:r>
              <a:rPr lang="ru-RU" altLang="ru-RU" sz="2000" kern="1200" dirty="0">
                <a:solidFill>
                  <a:srgbClr val="000000"/>
                </a:solidFill>
                <a:latin typeface="Times New Roman" pitchFamily="18" charset="0"/>
                <a:cs typeface="Times New Roman" pitchFamily="18" charset="0"/>
              </a:rPr>
              <a:t>c) должна быть напечатана или написана нестираемыми чернилами. При наличии изменений требуется и подпись уполномоченного лица на каждой странице, на которой были внесены изменения;</a:t>
            </a:r>
          </a:p>
          <a:p>
            <a:pPr lvl="0" eaLnBrk="0" hangingPunct="0">
              <a:spcBef>
                <a:spcPts val="0"/>
              </a:spcBef>
              <a:spcAft>
                <a:spcPct val="0"/>
              </a:spcAft>
              <a:buClrTx/>
              <a:tabLst/>
            </a:pPr>
            <a:r>
              <a:rPr lang="ru-RU" altLang="ru-RU" sz="2000" kern="1200" dirty="0">
                <a:solidFill>
                  <a:srgbClr val="000000"/>
                </a:solidFill>
                <a:latin typeface="Times New Roman" pitchFamily="18" charset="0"/>
                <a:cs typeface="Times New Roman" pitchFamily="18" charset="0"/>
              </a:rPr>
              <a:t>d) должна быть представлена в предельный срок, установленный в объявлении о закупках;</a:t>
            </a:r>
          </a:p>
          <a:p>
            <a:pPr lvl="0" eaLnBrk="0" hangingPunct="0">
              <a:spcBef>
                <a:spcPts val="0"/>
              </a:spcBef>
              <a:spcAft>
                <a:spcPct val="0"/>
              </a:spcAft>
              <a:buClrTx/>
              <a:tabLst/>
            </a:pPr>
            <a:r>
              <a:rPr lang="ru-RU" altLang="ru-RU" sz="2000" kern="1200" dirty="0">
                <a:solidFill>
                  <a:srgbClr val="000000"/>
                </a:solidFill>
                <a:latin typeface="Times New Roman" pitchFamily="18" charset="0"/>
                <a:cs typeface="Times New Roman" pitchFamily="18" charset="0"/>
              </a:rPr>
              <a:t>e) конверт должен быть непрозрачным, запечатанным и помеченным адресом экономического оператора и бенефициара;</a:t>
            </a:r>
          </a:p>
          <a:p>
            <a:pPr lvl="0" eaLnBrk="0" hangingPunct="0">
              <a:spcBef>
                <a:spcPts val="0"/>
              </a:spcBef>
              <a:spcAft>
                <a:spcPct val="0"/>
              </a:spcAft>
              <a:buClrTx/>
              <a:tabLst/>
            </a:pPr>
            <a:r>
              <a:rPr lang="ru-RU" altLang="ru-RU" sz="2000" kern="1200" dirty="0">
                <a:solidFill>
                  <a:srgbClr val="000000"/>
                </a:solidFill>
                <a:latin typeface="Times New Roman" pitchFamily="18" charset="0"/>
                <a:cs typeface="Times New Roman" pitchFamily="18" charset="0"/>
              </a:rPr>
              <a:t>f) должна носить не допускающий обсуждения и обязательный характер с точки зрения содержания на весь период действия, установленный бенефициаром, и должна быть подписана под личную ответственность экономическим оператором или лицом, уполномоченным в законном порядке. </a:t>
            </a:r>
          </a:p>
          <a:p>
            <a:pPr lvl="0" eaLnBrk="0" hangingPunct="0">
              <a:spcBef>
                <a:spcPct val="20000"/>
              </a:spcBef>
              <a:spcAft>
                <a:spcPct val="0"/>
              </a:spcAft>
              <a:buClrTx/>
              <a:tabLst/>
            </a:pP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640407"/>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srgbClr val="000000"/>
                </a:solidFill>
                <a:latin typeface="Times New Roman" pitchFamily="18" charset="0"/>
                <a:cs typeface="Times New Roman" pitchFamily="18" charset="0"/>
              </a:rPr>
              <a:t>Подача оферт</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85350" y="1730829"/>
            <a:ext cx="8822725" cy="4744112"/>
          </a:xfrm>
        </p:spPr>
        <p:txBody>
          <a:bodyPr/>
          <a:lstStyle/>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Экономические операторы под личную ответственность могут представлять оферты и с помощью электронных средств или по факсу. В этом случае бенефициар в день получения оферты регистрирует оферту в Регистре оферт на закупки</a:t>
            </a:r>
            <a:r>
              <a:rPr lang="ru-RU" altLang="ru-RU" sz="23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altLang="ru-RU" sz="2300" kern="1200" dirty="0">
                <a:solidFill>
                  <a:srgbClr val="000000"/>
                </a:solidFill>
                <a:latin typeface="Times New Roman" pitchFamily="18" charset="0"/>
                <a:cs typeface="Times New Roman" pitchFamily="18" charset="0"/>
              </a:rPr>
              <a:t>Оферты экономических операторов, внесенных в запретный список бенефициара и/или в список запрещенных экономических операторов, разработанной Агентством по государственным закупкам, не допускаются к участию в процедуре закупки.</a:t>
            </a: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47935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II. </a:t>
            </a:r>
            <a:r>
              <a:rPr lang="ru-RU" altLang="ru-RU" sz="1800" b="1" kern="1200" dirty="0">
                <a:solidFill>
                  <a:srgbClr val="000000"/>
                </a:solidFill>
                <a:latin typeface="Times New Roman" pitchFamily="18" charset="0"/>
                <a:ea typeface="Calibri" pitchFamily="34" charset="0"/>
                <a:cs typeface="Times New Roman" pitchFamily="18" charset="0"/>
              </a:rPr>
              <a:t>Бенефициар</a:t>
            </a:r>
            <a:r>
              <a:rPr lang="ro-MO" altLang="ru-RU" sz="1800" b="1" kern="1200" dirty="0" smtClean="0">
                <a:solidFill>
                  <a:srgbClr val="000000"/>
                </a:solidFill>
                <a:latin typeface="Times New Roman" pitchFamily="18" charset="0"/>
                <a:ea typeface="Calibri" pitchFamily="34" charset="0"/>
                <a:cs typeface="Times New Roman" pitchFamily="18" charset="0"/>
              </a:rPr>
              <a:t/>
            </a:r>
            <a:br>
              <a:rPr lang="ro-MO" altLang="ru-RU" sz="1800" b="1" kern="1200" dirty="0" smtClean="0">
                <a:solidFill>
                  <a:srgbClr val="000000"/>
                </a:solidFill>
                <a:latin typeface="Times New Roman" pitchFamily="18" charset="0"/>
                <a:ea typeface="Calibri" pitchFamily="34" charset="0"/>
                <a:cs typeface="Times New Roman" pitchFamily="18" charset="0"/>
              </a:rPr>
            </a:br>
            <a:r>
              <a:rPr lang="ru-RU" altLang="ru-RU" sz="1800" b="1" kern="1200" dirty="0" smtClean="0">
                <a:solidFill>
                  <a:srgbClr val="000000"/>
                </a:solidFill>
                <a:latin typeface="Times New Roman" pitchFamily="18" charset="0"/>
                <a:ea typeface="Calibri" pitchFamily="34" charset="0"/>
                <a:cs typeface="Times New Roman" pitchFamily="18" charset="0"/>
              </a:rPr>
              <a:t>Обязанности</a:t>
            </a:r>
            <a:r>
              <a:rPr lang="ro-MO" altLang="ru-RU" sz="1800" b="1" kern="1200" dirty="0" smtClean="0">
                <a:solidFill>
                  <a:srgbClr val="000000"/>
                </a:solidFill>
                <a:latin typeface="Times New Roman" pitchFamily="18" charset="0"/>
                <a:ea typeface="Calibri" pitchFamily="34" charset="0"/>
                <a:cs typeface="Times New Roman" pitchFamily="18" charset="0"/>
              </a:rPr>
              <a:t>:</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33632" y="2090057"/>
            <a:ext cx="8126368" cy="4173943"/>
          </a:xfrm>
        </p:spPr>
        <p:txBody>
          <a:bodyPr/>
          <a:lstStyle/>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	</a:t>
            </a:r>
            <a:r>
              <a:rPr lang="ru-RU" altLang="ru-RU" sz="2300" kern="1200" dirty="0">
                <a:solidFill>
                  <a:prstClr val="black"/>
                </a:solidFill>
                <a:latin typeface="Times New Roman" pitchFamily="18" charset="0"/>
                <a:cs typeface="Times New Roman" pitchFamily="18" charset="0"/>
              </a:rPr>
              <a:t>Для выполнения своих обязанностей в ходе процесса закупки бенефициар должен</a:t>
            </a:r>
            <a:r>
              <a:rPr lang="ro-MO" altLang="ru-RU" sz="2300" kern="1200" dirty="0" smtClean="0">
                <a:solidFill>
                  <a:prstClr val="black"/>
                </a:solidFill>
                <a:latin typeface="Times New Roman" pitchFamily="18" charset="0"/>
                <a:cs typeface="Times New Roman" pitchFamily="18" charset="0"/>
              </a:rPr>
              <a:t>:</a:t>
            </a:r>
          </a:p>
          <a:p>
            <a:pPr lvl="0" algn="just" eaLnBrk="0" hangingPunct="0">
              <a:lnSpc>
                <a:spcPct val="107000"/>
              </a:lnSpc>
              <a:spcBef>
                <a:spcPct val="20000"/>
              </a:spcBef>
              <a:spcAft>
                <a:spcPct val="0"/>
              </a:spcAft>
              <a:buClrTx/>
              <a:tabLst/>
            </a:pPr>
            <a:endParaRPr lang="ru-RU" altLang="ru-RU" sz="2300" kern="1200" dirty="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a) </a:t>
            </a:r>
            <a:r>
              <a:rPr lang="ru-RU" altLang="ru-RU" sz="2300" kern="1200" dirty="0">
                <a:solidFill>
                  <a:prstClr val="black"/>
                </a:solidFill>
                <a:latin typeface="Times New Roman" pitchFamily="18" charset="0"/>
                <a:cs typeface="Times New Roman" pitchFamily="18" charset="0"/>
              </a:rPr>
              <a:t>утвердить ежегодные планы закупок</a:t>
            </a:r>
            <a:r>
              <a:rPr lang="ro-MO" altLang="ru-RU" sz="2300" kern="1200" dirty="0" smtClean="0">
                <a:solidFill>
                  <a:prstClr val="black"/>
                </a:solidFill>
                <a:latin typeface="Times New Roman" pitchFamily="18" charset="0"/>
                <a:cs typeface="Times New Roman" pitchFamily="18" charset="0"/>
              </a:rPr>
              <a:t>;</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b) </a:t>
            </a:r>
            <a:r>
              <a:rPr lang="ru-RU" altLang="ru-RU" sz="2300" kern="1200" dirty="0">
                <a:solidFill>
                  <a:prstClr val="black"/>
                </a:solidFill>
                <a:latin typeface="Times New Roman" pitchFamily="18" charset="0"/>
                <a:cs typeface="Times New Roman" pitchFamily="18" charset="0"/>
              </a:rPr>
              <a:t>создать комиссии по закупкам</a:t>
            </a:r>
            <a:r>
              <a:rPr lang="ro-MO" altLang="ru-RU" sz="2300" kern="1200" dirty="0" smtClean="0">
                <a:solidFill>
                  <a:prstClr val="black"/>
                </a:solidFill>
                <a:latin typeface="Times New Roman" pitchFamily="18" charset="0"/>
                <a:cs typeface="Times New Roman" pitchFamily="18" charset="0"/>
              </a:rPr>
              <a:t>; </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c) </a:t>
            </a:r>
            <a:r>
              <a:rPr lang="ru-RU" altLang="ru-RU" sz="2300" kern="1200" dirty="0">
                <a:solidFill>
                  <a:prstClr val="black"/>
                </a:solidFill>
                <a:latin typeface="Times New Roman" pitchFamily="18" charset="0"/>
                <a:cs typeface="Times New Roman" pitchFamily="18" charset="0"/>
              </a:rPr>
              <a:t>обеспечить широкое участие экономических операторов в процессе закупки</a:t>
            </a:r>
            <a:r>
              <a:rPr lang="ro-MO" altLang="ru-RU" sz="2300" kern="1200" dirty="0" smtClean="0">
                <a:solidFill>
                  <a:prstClr val="black"/>
                </a:solidFill>
                <a:latin typeface="Times New Roman" pitchFamily="18" charset="0"/>
                <a:cs typeface="Times New Roman" pitchFamily="18" charset="0"/>
              </a:rPr>
              <a:t>;</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d) </a:t>
            </a:r>
            <a:r>
              <a:rPr lang="ru-RU" altLang="ru-RU" sz="2300" kern="1200" dirty="0">
                <a:solidFill>
                  <a:prstClr val="black"/>
                </a:solidFill>
                <a:latin typeface="Times New Roman" pitchFamily="18" charset="0"/>
                <a:cs typeface="Times New Roman" pitchFamily="18" charset="0"/>
              </a:rPr>
              <a:t>заключать договоры закупки с экономическими операторами – победителями в ходе процедур закупки</a:t>
            </a:r>
            <a:r>
              <a:rPr lang="ro-MO" altLang="ru-RU" sz="2300" kern="1200" dirty="0" smtClean="0">
                <a:solidFill>
                  <a:prstClr val="black"/>
                </a:solidFill>
                <a:latin typeface="Times New Roman" pitchFamily="18" charset="0"/>
                <a:cs typeface="Times New Roman" pitchFamily="18" charset="0"/>
              </a:rPr>
              <a:t>;</a:t>
            </a:r>
            <a:endParaRPr lang="ru-RU" altLang="ru-RU" sz="2300" kern="1200" dirty="0">
              <a:solidFill>
                <a:prstClr val="black"/>
              </a:solidFill>
              <a:latin typeface="Times New Roman" pitchFamily="18" charset="0"/>
              <a:ea typeface="Calibri" pitchFamily="34" charset="0"/>
              <a:cs typeface="Calibri" pitchFamily="34"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405118"/>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Открытие и квалификация поданных оферт</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71849" y="1730829"/>
            <a:ext cx="8662086" cy="4855322"/>
          </a:xfrm>
        </p:spPr>
        <p:txBody>
          <a:bodyPr/>
          <a:lstStyle/>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В соответствии с условиями, предусмотренными в документации по присуждению и в объявлении о закупках, Комиссия по закупкам бенефициара организует в день и месте, установленных в объявлении, заседание по открытию оферт, полученных от экономических операторов</a:t>
            </a:r>
            <a:r>
              <a:rPr lang="ru-RU" sz="2300" kern="1200" dirty="0" smtClean="0">
                <a:solidFill>
                  <a:srgbClr val="000000"/>
                </a:solidFill>
                <a:latin typeface="Times New Roman" pitchFamily="18" charset="0"/>
                <a:cs typeface="Times New Roman" pitchFamily="18" charset="0"/>
              </a:rPr>
              <a:t>.</a:t>
            </a:r>
          </a:p>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На заседании по открытию оферт, до открытия оферт, Комиссия по закупкам информирует присутствующих экономических операторов об отклоненных офертах. В связи с этим по каждому </a:t>
            </a:r>
            <a:r>
              <a:rPr lang="ru-RU" sz="2300" kern="1200" dirty="0" smtClean="0">
                <a:solidFill>
                  <a:srgbClr val="000000"/>
                </a:solidFill>
                <a:latin typeface="Times New Roman" pitchFamily="18" charset="0"/>
                <a:cs typeface="Times New Roman" pitchFamily="18" charset="0"/>
              </a:rPr>
              <a:t>отдельному </a:t>
            </a:r>
            <a:r>
              <a:rPr lang="ru-RU" sz="2300" kern="1200" dirty="0">
                <a:solidFill>
                  <a:srgbClr val="000000"/>
                </a:solidFill>
                <a:latin typeface="Times New Roman" pitchFamily="18" charset="0"/>
                <a:cs typeface="Times New Roman" pitchFamily="18" charset="0"/>
              </a:rPr>
              <a:t>случаю сообщается причина отклонения оферты</a:t>
            </a:r>
            <a:r>
              <a:rPr lang="ru-RU" sz="2300" kern="1200" dirty="0" smtClean="0">
                <a:solidFill>
                  <a:srgbClr val="000000"/>
                </a:solidFill>
                <a:latin typeface="Times New Roman" pitchFamily="18" charset="0"/>
                <a:cs typeface="Times New Roman" pitchFamily="18" charset="0"/>
              </a:rPr>
              <a:t>.</a:t>
            </a:r>
          </a:p>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На заседании по открытию достаточно лишь объявление цены.</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425637"/>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Открытие и квалификация поданных оферт</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71849" y="1730829"/>
            <a:ext cx="8662086" cy="4855322"/>
          </a:xfrm>
        </p:spPr>
        <p:txBody>
          <a:bodyPr/>
          <a:lstStyle/>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При квалификации оферт Комиссия по закупкам проверяет:</a:t>
            </a:r>
          </a:p>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a) соблюдение экономическими операторами формальностей по представлению оферт (срока подачи, требований к составлению, подписи и целостности запечатанного конверта);</a:t>
            </a:r>
          </a:p>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b) наличие обеспечения оферты в случаях, предусмотренных в документации по присуждению;</a:t>
            </a:r>
          </a:p>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c) наличие документов, которые должны сопровождать оферту в соответствии с документацией по торгам</a:t>
            </a:r>
            <a:r>
              <a:rPr lang="ru-RU" sz="2300" kern="1200" dirty="0" smtClean="0">
                <a:solidFill>
                  <a:srgbClr val="000000"/>
                </a:solidFill>
                <a:latin typeface="Times New Roman" pitchFamily="18" charset="0"/>
                <a:cs typeface="Times New Roman" pitchFamily="18" charset="0"/>
              </a:rPr>
              <a:t>.</a:t>
            </a:r>
          </a:p>
          <a:p>
            <a:pPr lvl="0" algn="just" eaLnBrk="0" hangingPunct="0">
              <a:lnSpc>
                <a:spcPct val="107000"/>
              </a:lnSpc>
              <a:spcBef>
                <a:spcPct val="20000"/>
              </a:spcBef>
              <a:spcAft>
                <a:spcPct val="0"/>
              </a:spcAft>
              <a:buClrTx/>
              <a:tabLst/>
            </a:pPr>
            <a:r>
              <a:rPr lang="ru-RU" sz="2300" kern="1200" dirty="0">
                <a:solidFill>
                  <a:srgbClr val="000000"/>
                </a:solidFill>
                <a:latin typeface="Times New Roman" pitchFamily="18" charset="0"/>
                <a:cs typeface="Times New Roman" pitchFamily="18" charset="0"/>
              </a:rPr>
              <a:t>Экономический оператор, полностью выполняющий требования документации по присуждению и критерии квалификации, считается квалифицированным кандидатом на оценку оферт.</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717402"/>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Открытие и квалификация поданных оферт</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71849" y="1730829"/>
            <a:ext cx="8662086" cy="4855322"/>
          </a:xfrm>
        </p:spPr>
        <p:txBody>
          <a:bodyPr/>
          <a:lstStyle/>
          <a:p>
            <a:pPr lvl="0" algn="just" eaLnBrk="0" hangingPunct="0">
              <a:spcBef>
                <a:spcPts val="0"/>
              </a:spcBef>
              <a:spcAft>
                <a:spcPct val="0"/>
              </a:spcAft>
              <a:buClrTx/>
              <a:tabLst/>
            </a:pPr>
            <a:r>
              <a:rPr lang="ru-RU" sz="2300" kern="1200" dirty="0">
                <a:solidFill>
                  <a:srgbClr val="000000"/>
                </a:solidFill>
                <a:latin typeface="Times New Roman" pitchFamily="18" charset="0"/>
                <a:cs typeface="Times New Roman" pitchFamily="18" charset="0"/>
              </a:rPr>
              <a:t>Комиссия по закупкам составляет протокол заседания по открытию </a:t>
            </a:r>
            <a:r>
              <a:rPr lang="ru-RU" sz="2300" kern="1200" dirty="0" smtClean="0">
                <a:solidFill>
                  <a:srgbClr val="000000"/>
                </a:solidFill>
                <a:latin typeface="Times New Roman" pitchFamily="18" charset="0"/>
                <a:cs typeface="Times New Roman" pitchFamily="18" charset="0"/>
              </a:rPr>
              <a:t>оферт </a:t>
            </a:r>
            <a:r>
              <a:rPr lang="ru-RU" sz="2300" kern="1200" dirty="0">
                <a:solidFill>
                  <a:srgbClr val="000000"/>
                </a:solidFill>
                <a:latin typeface="Times New Roman" pitchFamily="18" charset="0"/>
                <a:cs typeface="Times New Roman" pitchFamily="18" charset="0"/>
              </a:rPr>
              <a:t>и называет оферты экономических операторов. Количество участников процедуры закупки должно составлять не менее трех экономических операторов (без учета экономических операторов, чьи оферты были отклонены при открытии оферт).</a:t>
            </a:r>
          </a:p>
          <a:p>
            <a:pPr lvl="0" algn="just" eaLnBrk="0" hangingPunct="0">
              <a:spcBef>
                <a:spcPts val="0"/>
              </a:spcBef>
              <a:spcAft>
                <a:spcPct val="0"/>
              </a:spcAft>
              <a:buClrTx/>
              <a:tabLst/>
            </a:pPr>
            <a:r>
              <a:rPr lang="ru-RU" sz="2300" kern="1200" dirty="0" smtClean="0">
                <a:solidFill>
                  <a:srgbClr val="000000"/>
                </a:solidFill>
                <a:latin typeface="Times New Roman" pitchFamily="18" charset="0"/>
                <a:cs typeface="Times New Roman" pitchFamily="18" charset="0"/>
              </a:rPr>
              <a:t>В </a:t>
            </a:r>
            <a:r>
              <a:rPr lang="ru-RU" sz="2300" kern="1200" dirty="0">
                <a:solidFill>
                  <a:srgbClr val="000000"/>
                </a:solidFill>
                <a:latin typeface="Times New Roman" pitchFamily="18" charset="0"/>
                <a:cs typeface="Times New Roman" pitchFamily="18" charset="0"/>
              </a:rPr>
              <a:t>случае представления менее трех оферт (кроме отклоненных оферт) или при отсутствии оферт процедура закупки объявляется несостоявшейся, а бенефициар объявляет о проведении повторной процедуры. Между первой процедурой закупки и повторной процедурой не может быть установлен срок меньше 10 рабочих </a:t>
            </a:r>
            <a:r>
              <a:rPr lang="ru-RU" sz="2300" kern="1200" dirty="0" smtClean="0">
                <a:solidFill>
                  <a:srgbClr val="000000"/>
                </a:solidFill>
                <a:latin typeface="Times New Roman" pitchFamily="18" charset="0"/>
                <a:cs typeface="Times New Roman" pitchFamily="18" charset="0"/>
              </a:rPr>
              <a:t>дней.</a:t>
            </a:r>
          </a:p>
          <a:p>
            <a:pPr lvl="0" algn="just" eaLnBrk="0" hangingPunct="0">
              <a:spcBef>
                <a:spcPts val="0"/>
              </a:spcBef>
              <a:spcAft>
                <a:spcPct val="0"/>
              </a:spcAft>
              <a:buClrTx/>
              <a:tabLst/>
            </a:pPr>
            <a:r>
              <a:rPr lang="ru-RU" sz="2300" kern="1200" dirty="0" smtClean="0">
                <a:solidFill>
                  <a:srgbClr val="000000"/>
                </a:solidFill>
                <a:latin typeface="Times New Roman" pitchFamily="18" charset="0"/>
                <a:cs typeface="Times New Roman" pitchFamily="18" charset="0"/>
              </a:rPr>
              <a:t>В </a:t>
            </a:r>
            <a:r>
              <a:rPr lang="ru-RU" sz="2300" kern="1200" dirty="0">
                <a:solidFill>
                  <a:srgbClr val="000000"/>
                </a:solidFill>
                <a:latin typeface="Times New Roman" pitchFamily="18" charset="0"/>
                <a:cs typeface="Times New Roman" pitchFamily="18" charset="0"/>
              </a:rPr>
              <a:t>случае, когда и после опубликования объявления о закупках повторно было представлено менее трех оферт, бенефициар вправе рассмотреть поданную/поданные оферту/оферты.</a:t>
            </a:r>
          </a:p>
        </p:txBody>
      </p:sp>
      <p:pic>
        <p:nvPicPr>
          <p:cNvPr id="6"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546930"/>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Оценка оферт и назначение победителя</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6" y="1730829"/>
            <a:ext cx="8365526" cy="4855322"/>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Оценка оферт проходит по качественным критериям, по критерию наименьшей цены оферты, самой выгодной с технико-экономической точки зрения</a:t>
            </a:r>
            <a:r>
              <a:rPr lang="ru-RU" sz="23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 Комиссия по закупкам анализирует, оценивает, сравнивает полученные оферты и определяет выигравшую оферту. В этих целях Комиссия по закупкам:</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a) рассматривает документы, доказывающие соответствие критериям отбора и регистрацию каждого экономического оператора;</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b) рассматривает документы, подтверждающие технические и финансово-экономические возможности экономических операторов;</a:t>
            </a:r>
          </a:p>
          <a:p>
            <a:pPr lvl="0" eaLnBrk="0" hangingPunct="0">
              <a:spcBef>
                <a:spcPct val="20000"/>
              </a:spcBef>
              <a:spcAft>
                <a:spcPct val="0"/>
              </a:spcAft>
              <a:buClrTx/>
              <a:tabLst/>
            </a:pPr>
            <a:endParaRPr lang="ru-RU" sz="2300" kern="1200" dirty="0">
              <a:solidFill>
                <a:srgbClr val="000000"/>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503118"/>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Оценка оферт и назначение победителя</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6" y="1730829"/>
            <a:ext cx="8365526" cy="4855322"/>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c) проверяет соответствие каждого технического и финансового предложения требованиям, предусмотренным в техническом задании, с первоочередным рассмотрением технического предложения;</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d) устанавливает необходимые квалификации для оценки каждой оферты, а также срок, предоставляемый для передачи разъяснений;</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e) составляет классификацию экономических операторов в убывающем порядке и определяет выигравшую оферту на основе максимально присвоенного количества баллов.</a:t>
            </a:r>
          </a:p>
          <a:p>
            <a:pPr lvl="0" eaLnBrk="0" hangingPunct="0">
              <a:spcBef>
                <a:spcPct val="20000"/>
              </a:spcBef>
              <a:spcAft>
                <a:spcPct val="0"/>
              </a:spcAft>
              <a:buClrTx/>
              <a:tabLst/>
            </a:pPr>
            <a:endParaRPr lang="ru-RU" sz="2300" kern="1200" dirty="0">
              <a:solidFill>
                <a:srgbClr val="000000"/>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289835"/>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Оценка оферт и назначение победителя</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6" y="1730829"/>
            <a:ext cx="8365526" cy="4855322"/>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В случае оценки на основе оферты с наименьшей ценой бенефициар должен учитывать в обязательном порядке и критерии, связанные с запрашиваемым экономическим оператором способом оплаты, местом поставки (у бенефициара, производителя, экономического оператора) Выигравшей должна быть оферта, которая действительно даст возможность бенефициару произвести закупку по наименьшей цене с учетом и всех дополнительных затрат бенефициара, связанных с закупкой (кредитование экономических операторов в случае авансовых платежей, таможенные расходы в случае импорта, транспортные расходы).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57767"/>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Оценка оферт и назначение победителя</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6" y="1730829"/>
            <a:ext cx="8365526" cy="4855322"/>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В случае оценки на основе самой выгодной с технико-экономической точки зрения оферты бенефициар, помимо цены и условий оплаты, должен учитывать различные критерии, касающиеся закупки, такие как срок поставки (выполнения), стоимость использования, услуги после продажи и техническая помощь, обязательство по запасным частям, надежность выполнения договора закупки. Все технические и финансово-экономические показатели эффективности должны быть обязательно установлены бенефициаром в документации по присуждению.</a:t>
            </a: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508340"/>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Оценка оферт и назначение победителя</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6" y="1730829"/>
            <a:ext cx="8365526" cy="4855322"/>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Бенефициар обязан указать в обязательном порядке в документации по присуждению, предоставленной экономическим операторам, алгоритм расчета, количество баллов и относительную величину значимости, которую он придает каждому критерию, выбранному для оценки оферты. В то же время настоящим Положением устанавливается минимальная величина значимости с учетом и способа оплаты, которая не может быть ниже 80 процентов общего количества баллов по оценке оферты</a:t>
            </a:r>
            <a:r>
              <a:rPr lang="ru-RU" sz="23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Если две или более оферты получают одинаковое количество баллов, бенефициар выбирает экономического оператора, оферта которого включает самую низкую цену.</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531848"/>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Оценка оферт и назначение победителя</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432486" y="1730829"/>
            <a:ext cx="8365526" cy="4855322"/>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На этапе завершения процесса оценки оферт Комиссия выполняет свои действия в следующей последовательности:</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a) составляет и подписывает протокол оценки </a:t>
            </a:r>
            <a:r>
              <a:rPr lang="ru-RU" sz="2300" kern="1200" dirty="0" smtClean="0">
                <a:solidFill>
                  <a:srgbClr val="000000"/>
                </a:solidFill>
                <a:latin typeface="Times New Roman" pitchFamily="18" charset="0"/>
                <a:cs typeface="Times New Roman" pitchFamily="18" charset="0"/>
              </a:rPr>
              <a:t>оферт;</a:t>
            </a:r>
            <a:endParaRPr lang="ru-RU" sz="2300" kern="1200" dirty="0">
              <a:solidFill>
                <a:srgbClr val="000000"/>
              </a:solidFill>
              <a:latin typeface="Times New Roman" pitchFamily="18" charset="0"/>
              <a:cs typeface="Times New Roman" pitchFamily="18" charset="0"/>
            </a:endParaRP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b) передает ответственным подразделениям бенефициара результаты процесса оценки оферт и назначения победителя процедуры закупки для заключения договора </a:t>
            </a:r>
            <a:r>
              <a:rPr lang="ru-RU" sz="2300" kern="1200" dirty="0" smtClean="0">
                <a:solidFill>
                  <a:srgbClr val="000000"/>
                </a:solidFill>
                <a:latin typeface="Times New Roman" pitchFamily="18" charset="0"/>
                <a:cs typeface="Times New Roman" pitchFamily="18" charset="0"/>
              </a:rPr>
              <a:t>закупки.</a:t>
            </a:r>
            <a:endParaRPr 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252693"/>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Присуждение договора закупки</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59491" y="1730829"/>
            <a:ext cx="8612659" cy="4533171"/>
          </a:xfrm>
        </p:spPr>
        <p:txBody>
          <a:bodyPr/>
          <a:lstStyle/>
          <a:p>
            <a:r>
              <a:rPr lang="ru-RU" sz="2200" kern="1200" dirty="0">
                <a:solidFill>
                  <a:srgbClr val="000000"/>
                </a:solidFill>
                <a:latin typeface="Times New Roman" pitchFamily="18" charset="0"/>
                <a:cs typeface="Times New Roman" pitchFamily="18" charset="0"/>
              </a:rPr>
              <a:t>Экономический оператор, оферта которого была признана выигравшей в процессе закупки, обязан заключить договор закупки с бенефициаром: </a:t>
            </a:r>
          </a:p>
          <a:p>
            <a:r>
              <a:rPr lang="ru-RU" sz="2200" kern="1200" dirty="0">
                <a:solidFill>
                  <a:srgbClr val="000000"/>
                </a:solidFill>
                <a:latin typeface="Times New Roman" pitchFamily="18" charset="0"/>
                <a:cs typeface="Times New Roman" pitchFamily="18" charset="0"/>
              </a:rPr>
              <a:t>a) в случае процедуры закупки посредством открытых торгов – в течение не более 20 календарных дней со дня направления ему договора на подписание;</a:t>
            </a:r>
          </a:p>
          <a:p>
            <a:r>
              <a:rPr lang="ru-RU" sz="2200" kern="1200" dirty="0">
                <a:solidFill>
                  <a:srgbClr val="000000"/>
                </a:solidFill>
                <a:latin typeface="Times New Roman" pitchFamily="18" charset="0"/>
                <a:cs typeface="Times New Roman" pitchFamily="18" charset="0"/>
              </a:rPr>
              <a:t>b) в случае использования других процедур закупки в соответствии со сроками и условиями заключения договора, установленными бенефициаром в документации по присуждению</a:t>
            </a:r>
            <a:r>
              <a:rPr lang="ru-RU" sz="2200" kern="1200" dirty="0" smtClean="0">
                <a:solidFill>
                  <a:srgbClr val="000000"/>
                </a:solidFill>
                <a:latin typeface="Times New Roman" pitchFamily="18" charset="0"/>
                <a:cs typeface="Times New Roman" pitchFamily="18" charset="0"/>
              </a:rPr>
              <a:t>.</a:t>
            </a:r>
          </a:p>
          <a:p>
            <a:r>
              <a:rPr lang="ru-RU" sz="2200" kern="1200" dirty="0">
                <a:solidFill>
                  <a:srgbClr val="000000"/>
                </a:solidFill>
                <a:latin typeface="Times New Roman" pitchFamily="18" charset="0"/>
                <a:cs typeface="Times New Roman" pitchFamily="18" charset="0"/>
              </a:rPr>
              <a:t>Запрещается в процессе заключения договора возложение бенефициаром на экономического оператора новых условий или требований, которые не были предусмотрены в документации по присуждению и которые способствуют к росту цен.</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1394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smtClean="0">
                <a:solidFill>
                  <a:srgbClr val="000000"/>
                </a:solidFill>
                <a:latin typeface="Arial" charset="0"/>
                <a:ea typeface="+mn-ea"/>
                <a:cs typeface="+mn-cs"/>
              </a:rPr>
              <a:t/>
            </a:r>
            <a:br>
              <a:rPr lang="ro-RO" altLang="ro-RO" sz="800" kern="1200" dirty="0" smtClean="0">
                <a:solidFill>
                  <a:srgbClr val="000000"/>
                </a:solidFill>
                <a:latin typeface="Arial" charset="0"/>
                <a:ea typeface="+mn-ea"/>
                <a:cs typeface="+mn-cs"/>
              </a:rPr>
            </a:b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II. </a:t>
            </a:r>
            <a:r>
              <a:rPr lang="ru-RU" altLang="ru-RU" sz="1800" b="1" kern="1200" dirty="0">
                <a:solidFill>
                  <a:srgbClr val="000000"/>
                </a:solidFill>
                <a:latin typeface="Times New Roman" pitchFamily="18" charset="0"/>
                <a:ea typeface="Calibri" pitchFamily="34" charset="0"/>
                <a:cs typeface="Times New Roman" pitchFamily="18" charset="0"/>
              </a:rPr>
              <a:t>Бенефициар</a:t>
            </a:r>
            <a:br>
              <a:rPr lang="ru-RU" altLang="ru-RU" sz="1800" b="1" kern="1200" dirty="0">
                <a:solidFill>
                  <a:srgbClr val="000000"/>
                </a:solidFill>
                <a:latin typeface="Times New Roman" pitchFamily="18" charset="0"/>
                <a:ea typeface="Calibri" pitchFamily="34" charset="0"/>
                <a:cs typeface="Times New Roman" pitchFamily="18" charset="0"/>
              </a:rPr>
            </a:br>
            <a:r>
              <a:rPr lang="ru-RU" altLang="ru-RU" sz="1800" b="1" kern="1200" dirty="0">
                <a:solidFill>
                  <a:srgbClr val="000000"/>
                </a:solidFill>
                <a:latin typeface="Times New Roman" pitchFamily="18" charset="0"/>
                <a:ea typeface="Calibri" pitchFamily="34" charset="0"/>
                <a:cs typeface="Times New Roman" pitchFamily="18" charset="0"/>
              </a:rPr>
              <a:t>Обязанности</a:t>
            </a:r>
            <a:r>
              <a:rPr lang="ru-RU" altLang="ru-RU" sz="1800" b="1" kern="1200" dirty="0" smtClean="0">
                <a:solidFill>
                  <a:srgbClr val="000000"/>
                </a:solidFill>
                <a:latin typeface="Times New Roman" pitchFamily="18" charset="0"/>
                <a:ea typeface="Calibri" pitchFamily="34" charset="0"/>
                <a:cs typeface="Times New Roman" pitchFamily="18" charset="0"/>
              </a:rPr>
              <a:t>:</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321275" y="2177143"/>
            <a:ext cx="8550875" cy="4086857"/>
          </a:xfrm>
        </p:spPr>
        <p:txBody>
          <a:bodyPr/>
          <a:lstStyle/>
          <a:p>
            <a:pPr lvl="0" algn="just" eaLnBrk="0" hangingPunct="0">
              <a:lnSpc>
                <a:spcPct val="107000"/>
              </a:lnSpc>
              <a:spcBef>
                <a:spcPct val="20000"/>
              </a:spcBef>
              <a:spcAft>
                <a:spcPct val="0"/>
              </a:spcAft>
              <a:buClrTx/>
              <a:tabLst/>
            </a:pPr>
            <a:r>
              <a:rPr lang="en-US" sz="2300" kern="1200" dirty="0">
                <a:solidFill>
                  <a:prstClr val="black"/>
                </a:solidFill>
                <a:latin typeface="Times New Roman"/>
              </a:rPr>
              <a:t> </a:t>
            </a:r>
            <a:r>
              <a:rPr lang="ro-RO" sz="2300" kern="1200" dirty="0" smtClean="0">
                <a:solidFill>
                  <a:prstClr val="black"/>
                </a:solidFill>
                <a:latin typeface="Times New Roman"/>
              </a:rPr>
              <a:t>	</a:t>
            </a:r>
            <a:r>
              <a:rPr lang="ru-RU" altLang="ru-RU" sz="2300" kern="1200" dirty="0">
                <a:solidFill>
                  <a:prstClr val="black"/>
                </a:solidFill>
                <a:latin typeface="Times New Roman" pitchFamily="18" charset="0"/>
                <a:cs typeface="Times New Roman" pitchFamily="18" charset="0"/>
              </a:rPr>
              <a:t>Для выполнения своих обязанностей в ходе процесса закупки бенефициар должен:</a:t>
            </a:r>
            <a:endParaRPr lang="ru-RU" altLang="ru-RU" sz="2300" kern="1200" dirty="0" smtClean="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e</a:t>
            </a:r>
            <a:r>
              <a:rPr lang="ro-MO" altLang="ru-RU" sz="2300" kern="1200" dirty="0">
                <a:solidFill>
                  <a:prstClr val="black"/>
                </a:solidFill>
                <a:latin typeface="Times New Roman" pitchFamily="18" charset="0"/>
                <a:cs typeface="Times New Roman" pitchFamily="18" charset="0"/>
              </a:rPr>
              <a:t>) </a:t>
            </a:r>
            <a:r>
              <a:rPr lang="ru-RU" altLang="ru-RU" sz="2300" kern="1200" dirty="0" smtClean="0">
                <a:solidFill>
                  <a:prstClr val="black"/>
                </a:solidFill>
                <a:latin typeface="Times New Roman" pitchFamily="18" charset="0"/>
                <a:cs typeface="Times New Roman" pitchFamily="18" charset="0"/>
              </a:rPr>
              <a:t>управлять </a:t>
            </a:r>
            <a:r>
              <a:rPr lang="ru-RU" altLang="ru-RU" sz="2300" kern="1200" dirty="0">
                <a:solidFill>
                  <a:prstClr val="black"/>
                </a:solidFill>
                <a:latin typeface="Times New Roman" pitchFamily="18" charset="0"/>
                <a:cs typeface="Times New Roman" pitchFamily="18" charset="0"/>
              </a:rPr>
              <a:t>выполнением заключенных договоров закупки в установленные сроки и на установленных условиях</a:t>
            </a:r>
            <a:r>
              <a:rPr lang="ro-MO" altLang="ru-RU" sz="2300" kern="1200" dirty="0" smtClean="0">
                <a:solidFill>
                  <a:prstClr val="black"/>
                </a:solidFill>
                <a:latin typeface="Times New Roman" pitchFamily="18" charset="0"/>
                <a:cs typeface="Times New Roman" pitchFamily="18" charset="0"/>
              </a:rPr>
              <a:t>;</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vi-VN" altLang="ru-RU" sz="2300" kern="1200" dirty="0" smtClean="0">
                <a:solidFill>
                  <a:prstClr val="black"/>
                </a:solidFill>
                <a:latin typeface="Times New Roman" pitchFamily="18" charset="0"/>
                <a:cs typeface="Times New Roman" pitchFamily="18" charset="0"/>
              </a:rPr>
              <a:t>f</a:t>
            </a:r>
            <a:r>
              <a:rPr lang="vi-VN" altLang="ru-RU" sz="2300" kern="1200" dirty="0">
                <a:solidFill>
                  <a:prstClr val="black"/>
                </a:solidFill>
                <a:latin typeface="Times New Roman" pitchFamily="18" charset="0"/>
                <a:cs typeface="Times New Roman" pitchFamily="18" charset="0"/>
              </a:rPr>
              <a:t>) </a:t>
            </a:r>
            <a:r>
              <a:rPr lang="ru-RU" altLang="ru-RU" sz="2300" kern="1200" dirty="0">
                <a:solidFill>
                  <a:prstClr val="black"/>
                </a:solidFill>
                <a:latin typeface="Times New Roman" pitchFamily="18" charset="0"/>
                <a:cs typeface="Times New Roman" pitchFamily="18" charset="0"/>
              </a:rPr>
              <a:t>обеспечить учет, целостность и хранение всех документов, составляемых, применяемых и принимаемых в ходе процедур закупки, в течение не менее 5 лет после выполнения договоров закупки</a:t>
            </a:r>
            <a:r>
              <a:rPr lang="vi-VN" altLang="ru-RU" sz="2300" kern="1200" dirty="0" smtClean="0">
                <a:solidFill>
                  <a:prstClr val="black"/>
                </a:solidFill>
                <a:latin typeface="Times New Roman" pitchFamily="18" charset="0"/>
                <a:cs typeface="Times New Roman" pitchFamily="18" charset="0"/>
              </a:rPr>
              <a:t>. </a:t>
            </a:r>
            <a:endParaRPr lang="vi-VN" altLang="ru-RU" sz="2300" kern="1200" dirty="0">
              <a:solidFill>
                <a:prstClr val="black"/>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404880"/>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Присуждение договора закупки</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59491" y="1730829"/>
            <a:ext cx="8612659" cy="4533171"/>
          </a:xfrm>
        </p:spPr>
        <p:txBody>
          <a:bodyPr/>
          <a:lstStyle/>
          <a:p>
            <a:pPr>
              <a:spcBef>
                <a:spcPts val="0"/>
              </a:spcBef>
              <a:spcAft>
                <a:spcPts val="0"/>
              </a:spcAft>
            </a:pPr>
            <a:r>
              <a:rPr lang="ru-RU" sz="2200" kern="1200" dirty="0">
                <a:solidFill>
                  <a:srgbClr val="000000"/>
                </a:solidFill>
                <a:latin typeface="Times New Roman" pitchFamily="18" charset="0"/>
                <a:cs typeface="Times New Roman" pitchFamily="18" charset="0"/>
              </a:rPr>
              <a:t>В случае, когда выигравший экономический оператор не заключает договор закупки в установленный бенефициаром срок или экономический оператор отказывается представить обеспечение договора, бенефициар вправе:</a:t>
            </a:r>
          </a:p>
          <a:p>
            <a:pPr>
              <a:spcBef>
                <a:spcPts val="0"/>
              </a:spcBef>
              <a:spcAft>
                <a:spcPts val="0"/>
              </a:spcAft>
            </a:pPr>
            <a:r>
              <a:rPr lang="ru-RU" sz="2200" kern="1200" dirty="0">
                <a:solidFill>
                  <a:srgbClr val="000000"/>
                </a:solidFill>
                <a:latin typeface="Times New Roman" pitchFamily="18" charset="0"/>
                <a:cs typeface="Times New Roman" pitchFamily="18" charset="0"/>
              </a:rPr>
              <a:t>a) заключить договор закупки с экономическим оператором, занявшим второе место в классификации;</a:t>
            </a:r>
          </a:p>
          <a:p>
            <a:pPr>
              <a:spcBef>
                <a:spcPts val="0"/>
              </a:spcBef>
              <a:spcAft>
                <a:spcPts val="0"/>
              </a:spcAft>
            </a:pPr>
            <a:r>
              <a:rPr lang="ru-RU" sz="2200" kern="1200" dirty="0">
                <a:solidFill>
                  <a:srgbClr val="000000"/>
                </a:solidFill>
                <a:latin typeface="Times New Roman" pitchFamily="18" charset="0"/>
                <a:cs typeface="Times New Roman" pitchFamily="18" charset="0"/>
              </a:rPr>
              <a:t>b) аннулировать процедуру присуждения договора закупки; </a:t>
            </a:r>
          </a:p>
          <a:p>
            <a:pPr>
              <a:spcBef>
                <a:spcPts val="0"/>
              </a:spcBef>
              <a:spcAft>
                <a:spcPts val="0"/>
              </a:spcAft>
            </a:pPr>
            <a:r>
              <a:rPr lang="ru-RU" sz="2200" kern="1200" dirty="0">
                <a:solidFill>
                  <a:srgbClr val="000000"/>
                </a:solidFill>
                <a:latin typeface="Times New Roman" pitchFamily="18" charset="0"/>
                <a:cs typeface="Times New Roman" pitchFamily="18" charset="0"/>
              </a:rPr>
              <a:t>c) внести оферента в запретный список.</a:t>
            </a:r>
          </a:p>
          <a:p>
            <a:pPr>
              <a:spcBef>
                <a:spcPts val="0"/>
              </a:spcBef>
              <a:spcAft>
                <a:spcPts val="0"/>
              </a:spcAft>
            </a:pPr>
            <a:r>
              <a:rPr lang="ru-RU" sz="2200" kern="1200" dirty="0">
                <a:solidFill>
                  <a:srgbClr val="000000"/>
                </a:solidFill>
                <a:latin typeface="Times New Roman" pitchFamily="18" charset="0"/>
                <a:cs typeface="Times New Roman" pitchFamily="18" charset="0"/>
              </a:rPr>
              <a:t>Договор считается заключенным со дня его подписания сторонами и не может быть передан выигравшим экономическим оператором другому экономическому оператору, но может быть частично выполнен субподрядчиками, если это было указано в составленной и оцененной бенефициаром оферте.</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344357"/>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u-RU" sz="1800" b="1" kern="1200" dirty="0">
                <a:solidFill>
                  <a:srgbClr val="000000"/>
                </a:solidFill>
                <a:latin typeface="Times New Roman" pitchFamily="18" charset="0"/>
                <a:ea typeface="Calibri" pitchFamily="34" charset="0"/>
                <a:cs typeface="Times New Roman" pitchFamily="18" charset="0"/>
              </a:rPr>
              <a:t>Присуждение договора закупки</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59491" y="1730829"/>
            <a:ext cx="8612659" cy="4533171"/>
          </a:xfrm>
        </p:spPr>
        <p:txBody>
          <a:bodyPr/>
          <a:lstStyle/>
          <a:p>
            <a:pPr>
              <a:spcBef>
                <a:spcPts val="0"/>
              </a:spcBef>
              <a:spcAft>
                <a:spcPts val="0"/>
              </a:spcAft>
            </a:pPr>
            <a:r>
              <a:rPr lang="ru-RU" sz="2200" kern="1200" dirty="0">
                <a:solidFill>
                  <a:srgbClr val="000000"/>
                </a:solidFill>
                <a:latin typeface="Times New Roman" pitchFamily="18" charset="0"/>
                <a:cs typeface="Times New Roman" pitchFamily="18" charset="0"/>
              </a:rPr>
              <a:t>Запрещается изменение условий договора с целью:</a:t>
            </a:r>
          </a:p>
          <a:p>
            <a:pPr>
              <a:spcBef>
                <a:spcPts val="0"/>
              </a:spcBef>
              <a:spcAft>
                <a:spcPts val="0"/>
              </a:spcAft>
            </a:pPr>
            <a:r>
              <a:rPr lang="ru-RU" sz="2200" kern="1200" dirty="0">
                <a:solidFill>
                  <a:srgbClr val="000000"/>
                </a:solidFill>
                <a:latin typeface="Times New Roman" pitchFamily="18" charset="0"/>
                <a:cs typeface="Times New Roman" pitchFamily="18" charset="0"/>
              </a:rPr>
              <a:t>a) завышения цены за единицу предмета закупки;</a:t>
            </a:r>
          </a:p>
          <a:p>
            <a:pPr>
              <a:spcBef>
                <a:spcPts val="0"/>
              </a:spcBef>
              <a:spcAft>
                <a:spcPts val="0"/>
              </a:spcAft>
            </a:pPr>
            <a:r>
              <a:rPr lang="ru-RU" sz="2200" kern="1200" dirty="0">
                <a:solidFill>
                  <a:srgbClr val="000000"/>
                </a:solidFill>
                <a:latin typeface="Times New Roman" pitchFamily="18" charset="0"/>
                <a:cs typeface="Times New Roman" pitchFamily="18" charset="0"/>
              </a:rPr>
              <a:t>b) завышения стоимости договора;</a:t>
            </a:r>
          </a:p>
          <a:p>
            <a:pPr>
              <a:spcBef>
                <a:spcPts val="0"/>
              </a:spcBef>
              <a:spcAft>
                <a:spcPts val="0"/>
              </a:spcAft>
            </a:pPr>
            <a:r>
              <a:rPr lang="ru-RU" sz="2200" kern="1200" dirty="0">
                <a:solidFill>
                  <a:srgbClr val="000000"/>
                </a:solidFill>
                <a:latin typeface="Times New Roman" pitchFamily="18" charset="0"/>
                <a:cs typeface="Times New Roman" pitchFamily="18" charset="0"/>
              </a:rPr>
              <a:t>c) занижения качества товаров, услуг или работ;</a:t>
            </a:r>
          </a:p>
          <a:p>
            <a:pPr>
              <a:spcBef>
                <a:spcPts val="0"/>
              </a:spcBef>
              <a:spcAft>
                <a:spcPts val="0"/>
              </a:spcAft>
            </a:pPr>
            <a:r>
              <a:rPr lang="ru-RU" sz="2200" kern="1200" dirty="0">
                <a:solidFill>
                  <a:srgbClr val="000000"/>
                </a:solidFill>
                <a:latin typeface="Times New Roman" pitchFamily="18" charset="0"/>
                <a:cs typeface="Times New Roman" pitchFamily="18" charset="0"/>
              </a:rPr>
              <a:t>d) ухудшения условий оплаты по сравнению с теми, которые указаны в выигравшей оферте.</a:t>
            </a:r>
          </a:p>
          <a:p>
            <a:pPr>
              <a:spcBef>
                <a:spcPts val="0"/>
              </a:spcBef>
              <a:spcAft>
                <a:spcPts val="0"/>
              </a:spcAft>
            </a:pPr>
            <a:r>
              <a:rPr lang="ru-RU" sz="2200" kern="1200" dirty="0">
                <a:solidFill>
                  <a:srgbClr val="000000"/>
                </a:solidFill>
                <a:latin typeface="Times New Roman" pitchFamily="18" charset="0"/>
                <a:cs typeface="Times New Roman" pitchFamily="18" charset="0"/>
              </a:rPr>
              <a:t>В течение 10 календарных дней после подписания договора закупки бенефициар обязан опубликовать на своей электронной странице информацию о заключении договора закупки, с указанием наименования экономического оператора, с которым заключен договор.</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906274"/>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sz="2000" b="1" kern="1200" dirty="0">
                <a:solidFill>
                  <a:prstClr val="black"/>
                </a:solidFill>
                <a:latin typeface="Times New Roman" pitchFamily="18" charset="0"/>
                <a:cs typeface="Times New Roman" pitchFamily="18" charset="0"/>
              </a:rPr>
              <a:t>Формы общения</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59492" y="1730829"/>
            <a:ext cx="8200508" cy="4533171"/>
          </a:xfrm>
        </p:spPr>
        <p:txBody>
          <a:bodyPr/>
          <a:lstStyle/>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Все сообщения и обмен информацией между бенефициаром и экономическими операторами, осуществляемые в ходе процедуры закупки, осуществляются в письменном виде и подлежат регистрации в момент передачи и получения и вносятся в дело о закупке</a:t>
            </a:r>
            <a:r>
              <a:rPr lang="ru-RU" sz="2300" kern="1200" dirty="0" smtClean="0">
                <a:solidFill>
                  <a:srgbClr val="000000"/>
                </a:solidFill>
                <a:latin typeface="Times New Roman" pitchFamily="18" charset="0"/>
                <a:cs typeface="Times New Roman" pitchFamily="18" charset="0"/>
              </a:rPr>
              <a:t>.</a:t>
            </a:r>
          </a:p>
          <a:p>
            <a:pPr lvl="0" eaLnBrk="0" hangingPunct="0">
              <a:spcBef>
                <a:spcPct val="20000"/>
              </a:spcBef>
              <a:spcAft>
                <a:spcPct val="0"/>
              </a:spcAft>
              <a:buClrTx/>
              <a:tabLst/>
            </a:pPr>
            <a:r>
              <a:rPr lang="ru-RU" sz="2300" kern="1200" dirty="0">
                <a:solidFill>
                  <a:srgbClr val="000000"/>
                </a:solidFill>
                <a:latin typeface="Times New Roman" pitchFamily="18" charset="0"/>
                <a:cs typeface="Times New Roman" pitchFamily="18" charset="0"/>
              </a:rPr>
              <a:t>Сообщения, обмен информацией и их хранение осуществляются таким образом, чтобы обеспечить возможность анализа бенефициаром содержания оферт только после истечения срока, предусмотренного для их открытия.</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88262"/>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u-RU" altLang="ro-RO" sz="1800" b="1" kern="1200" dirty="0">
                <a:solidFill>
                  <a:srgbClr val="000000"/>
                </a:solidFill>
                <a:latin typeface="Times New Roman" pitchFamily="18" charset="0"/>
                <a:ea typeface="Calibri" pitchFamily="34" charset="0"/>
                <a:cs typeface="Times New Roman" pitchFamily="18" charset="0"/>
              </a:rPr>
              <a:t>Разрешение споров и ответственность за нарушение Положения</a:t>
            </a: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247135" y="1730829"/>
            <a:ext cx="8526161" cy="4533171"/>
          </a:xfrm>
        </p:spPr>
        <p:txBody>
          <a:bodyPr/>
          <a:lstStyle/>
          <a:p>
            <a:r>
              <a:rPr lang="ru-RU" sz="2300" kern="1200" dirty="0">
                <a:solidFill>
                  <a:srgbClr val="000000"/>
                </a:solidFill>
                <a:latin typeface="Times New Roman" pitchFamily="18" charset="0"/>
                <a:cs typeface="Times New Roman" pitchFamily="18" charset="0"/>
              </a:rPr>
              <a:t>Споры, возникшие между бенефициаром и экономическими операторами, которые участвовали в процедурах закупок, организованных в соответствии настоящим Положением, разрешаются сторонами путем переговоров или в компетентной судебной инстанции</a:t>
            </a:r>
            <a:r>
              <a:rPr lang="ru-RU" sz="2300" kern="1200" dirty="0" smtClean="0">
                <a:solidFill>
                  <a:srgbClr val="000000"/>
                </a:solidFill>
                <a:latin typeface="Times New Roman" pitchFamily="18" charset="0"/>
                <a:cs typeface="Times New Roman" pitchFamily="18" charset="0"/>
              </a:rPr>
              <a:t>.</a:t>
            </a:r>
          </a:p>
          <a:p>
            <a:r>
              <a:rPr lang="ru-RU" sz="2300" kern="1200" dirty="0">
                <a:solidFill>
                  <a:srgbClr val="000000"/>
                </a:solidFill>
                <a:latin typeface="Times New Roman" pitchFamily="18" charset="0"/>
                <a:cs typeface="Times New Roman" pitchFamily="18" charset="0"/>
              </a:rPr>
              <a:t>За несоблюдение настоящего Положения Агентство вправе вычесть из расчетов тарифов на производство, транспортировку, распределение и регулируемую подачу природного газа, электроэнергии и </a:t>
            </a:r>
            <a:r>
              <a:rPr lang="ru-RU" sz="2300" kern="1200" dirty="0" err="1">
                <a:solidFill>
                  <a:srgbClr val="000000"/>
                </a:solidFill>
                <a:latin typeface="Times New Roman" pitchFamily="18" charset="0"/>
                <a:cs typeface="Times New Roman" pitchFamily="18" charset="0"/>
              </a:rPr>
              <a:t>теплоэнергии</a:t>
            </a:r>
            <a:r>
              <a:rPr lang="ru-RU" sz="2300" kern="1200" dirty="0">
                <a:solidFill>
                  <a:srgbClr val="000000"/>
                </a:solidFill>
                <a:latin typeface="Times New Roman" pitchFamily="18" charset="0"/>
                <a:cs typeface="Times New Roman" pitchFamily="18" charset="0"/>
              </a:rPr>
              <a:t>, на предоставление публичной услуги водоснабжения, канализации, сумму увеличения закупок, реализованных с нарушением этого положения, и/или применить предусмотренные законом санкции. </a:t>
            </a: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338265"/>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8" y="923436"/>
            <a:ext cx="7833998" cy="596445"/>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graphicFrame>
        <p:nvGraphicFramePr>
          <p:cNvPr id="12" name="Объект 11"/>
          <p:cNvGraphicFramePr>
            <a:graphicFrameLocks noGrp="1"/>
          </p:cNvGraphicFramePr>
          <p:nvPr>
            <p:ph idx="1"/>
            <p:extLst>
              <p:ext uri="{D42A27DB-BD31-4B8C-83A1-F6EECF244321}">
                <p14:modId xmlns:p14="http://schemas.microsoft.com/office/powerpoint/2010/main" val="92513915"/>
              </p:ext>
            </p:extLst>
          </p:nvPr>
        </p:nvGraphicFramePr>
        <p:xfrm>
          <a:off x="236220" y="1584217"/>
          <a:ext cx="8694420" cy="5445096"/>
        </p:xfrm>
        <a:graphic>
          <a:graphicData uri="http://schemas.openxmlformats.org/drawingml/2006/table">
            <a:tbl>
              <a:tblPr firstRow="1" firstCol="1" bandRow="1"/>
              <a:tblGrid>
                <a:gridCol w="8694420">
                  <a:extLst>
                    <a:ext uri="{9D8B030D-6E8A-4147-A177-3AD203B41FA5}">
                      <a16:colId xmlns:a16="http://schemas.microsoft.com/office/drawing/2014/main" val="20000"/>
                    </a:ext>
                  </a:extLst>
                </a:gridCol>
              </a:tblGrid>
              <a:tr h="853577">
                <a:tc>
                  <a:txBody>
                    <a:bodyPr/>
                    <a:lstStyle/>
                    <a:p>
                      <a:pPr marL="0" marR="0" indent="0" algn="r">
                        <a:spcBef>
                          <a:spcPts val="0"/>
                        </a:spcBef>
                        <a:spcAft>
                          <a:spcPts val="0"/>
                        </a:spcAft>
                      </a:pPr>
                      <a:r>
                        <a:rPr lang="ro-RO" sz="1000" b="1" dirty="0">
                          <a:effectLst/>
                          <a:latin typeface="Arial"/>
                          <a:ea typeface="Times New Roman"/>
                        </a:rPr>
                        <a:t> </a:t>
                      </a:r>
                      <a:endParaRPr lang="ro-RO" sz="1200" b="1" dirty="0">
                        <a:effectLst/>
                        <a:latin typeface="Times New Roman"/>
                        <a:ea typeface="Times New Roman"/>
                      </a:endParaRPr>
                    </a:p>
                    <a:p>
                      <a:pPr marL="0" marR="0" indent="0" algn="ctr">
                        <a:spcBef>
                          <a:spcPts val="0"/>
                        </a:spcBef>
                        <a:spcAft>
                          <a:spcPts val="0"/>
                        </a:spcAft>
                      </a:pPr>
                      <a:r>
                        <a:rPr lang="ru-RU" sz="1000" b="1" dirty="0" smtClean="0">
                          <a:effectLst/>
                          <a:latin typeface="Arial"/>
                          <a:ea typeface="Times New Roman"/>
                        </a:rPr>
                        <a:t>ДЕКЛАРАЦИЯ </a:t>
                      </a:r>
                      <a:endParaRPr lang="ro-RO" sz="1200" b="1" dirty="0">
                        <a:effectLst/>
                        <a:latin typeface="Times New Roman"/>
                        <a:ea typeface="Times New Roman"/>
                      </a:endParaRPr>
                    </a:p>
                    <a:p>
                      <a:pPr marL="0" marR="0" indent="0" algn="ctr">
                        <a:spcBef>
                          <a:spcPts val="0"/>
                        </a:spcBef>
                        <a:spcAft>
                          <a:spcPts val="0"/>
                        </a:spcAft>
                      </a:pPr>
                      <a:r>
                        <a:rPr lang="ru-RU" sz="1000" b="1" dirty="0">
                          <a:effectLst/>
                          <a:latin typeface="Arial"/>
                          <a:ea typeface="Times New Roman"/>
                        </a:rPr>
                        <a:t>О КОНФИДЕНЦИАЛЬНОСТИ И БЕСПРИСТРАСТНОСТИ</a:t>
                      </a:r>
                      <a:endParaRPr lang="ro-RO" sz="12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 </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Я, нижеподписавшийся (фамилия, имя, удостоверяющий личность документ) _________________________,</a:t>
                      </a:r>
                      <a:endParaRPr lang="ro-RO" sz="1000" b="1" dirty="0">
                        <a:effectLst/>
                        <a:latin typeface="Times New Roman"/>
                        <a:ea typeface="Times New Roman"/>
                      </a:endParaRPr>
                    </a:p>
                    <a:p>
                      <a:pPr marL="0" marR="0" indent="0" algn="l">
                        <a:spcBef>
                          <a:spcPts val="0"/>
                        </a:spcBef>
                        <a:spcAft>
                          <a:spcPts val="0"/>
                        </a:spcAft>
                      </a:pPr>
                      <a:r>
                        <a:rPr lang="ru-RU" sz="1000" b="1" dirty="0">
                          <a:effectLst/>
                          <a:latin typeface="Arial"/>
                          <a:ea typeface="Times New Roman"/>
                        </a:rPr>
                        <a:t>член Комиссии по закупкам ________________________________(наименование бенефициара), назначенный</a:t>
                      </a:r>
                      <a:endParaRPr lang="ro-RO" sz="1200" b="1" dirty="0">
                        <a:effectLst/>
                        <a:latin typeface="Times New Roman"/>
                        <a:ea typeface="Times New Roman"/>
                      </a:endParaRPr>
                    </a:p>
                    <a:p>
                      <a:pPr marL="0" marR="0" indent="0" algn="l">
                        <a:spcBef>
                          <a:spcPts val="0"/>
                        </a:spcBef>
                        <a:spcAft>
                          <a:spcPts val="0"/>
                        </a:spcAft>
                      </a:pPr>
                      <a:r>
                        <a:rPr lang="ru-RU" sz="1000" b="1" dirty="0">
                          <a:effectLst/>
                          <a:latin typeface="Arial"/>
                          <a:ea typeface="Times New Roman"/>
                        </a:rPr>
                        <a:t>приказом №____________ от __________________, заявляю под личную ответственность следующее:</a:t>
                      </a:r>
                      <a:endParaRPr lang="ro-RO" sz="12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1. Понимаю под информацией любой документ, проект, план выполнения, программу, базу данных, оферту,</a:t>
                      </a:r>
                      <a:endParaRPr lang="ro-RO" sz="1000" b="1" dirty="0">
                        <a:effectLst/>
                        <a:latin typeface="Times New Roman"/>
                        <a:ea typeface="Times New Roman"/>
                      </a:endParaRPr>
                    </a:p>
                    <a:p>
                      <a:pPr marL="0" marR="0" indent="0" algn="l">
                        <a:spcBef>
                          <a:spcPts val="0"/>
                        </a:spcBef>
                        <a:spcAft>
                          <a:spcPts val="0"/>
                        </a:spcAft>
                      </a:pPr>
                      <a:r>
                        <a:rPr lang="ru-RU" sz="1000" b="1" dirty="0">
                          <a:effectLst/>
                          <a:latin typeface="Arial"/>
                          <a:ea typeface="Times New Roman"/>
                        </a:rPr>
                        <a:t>смету, прямо или косвенно предоставленные мне в связи с проведением процесса закупки в _________________</a:t>
                      </a:r>
                      <a:endParaRPr lang="ro-RO" sz="1200" b="1" dirty="0">
                        <a:effectLst/>
                        <a:latin typeface="Times New Roman"/>
                        <a:ea typeface="Times New Roman"/>
                      </a:endParaRPr>
                    </a:p>
                    <a:p>
                      <a:pPr marL="0" marR="0" indent="0" algn="l">
                        <a:spcBef>
                          <a:spcPts val="0"/>
                        </a:spcBef>
                        <a:spcAft>
                          <a:spcPts val="0"/>
                        </a:spcAft>
                      </a:pPr>
                      <a:r>
                        <a:rPr lang="ru-RU" sz="1000" b="1" dirty="0">
                          <a:effectLst/>
                          <a:latin typeface="Arial"/>
                          <a:ea typeface="Times New Roman"/>
                        </a:rPr>
                        <a:t>________________________________________ (наименование бенефициара).</a:t>
                      </a:r>
                      <a:endParaRPr lang="ro-RO" sz="1200" b="1" dirty="0">
                        <a:effectLst/>
                        <a:latin typeface="Times New Roman"/>
                        <a:ea typeface="Times New Roman"/>
                      </a:endParaRPr>
                    </a:p>
                  </a:txBody>
                  <a:tcPr marL="28575" marR="28575" marT="9525" marB="9525">
                    <a:lnL>
                      <a:noFill/>
                    </a:lnL>
                    <a:lnR>
                      <a:noFill/>
                    </a:lnR>
                    <a:lnT>
                      <a:noFill/>
                    </a:lnT>
                    <a:lnB>
                      <a:noFill/>
                    </a:lnB>
                  </a:tcPr>
                </a:tc>
                <a:extLst>
                  <a:ext uri="{0D108BD9-81ED-4DB2-BD59-A6C34878D82A}">
                    <a16:rowId xmlns:a16="http://schemas.microsoft.com/office/drawing/2014/main" val="10000"/>
                  </a:ext>
                </a:extLst>
              </a:tr>
              <a:tr h="3902046">
                <a:tc>
                  <a:txBody>
                    <a:bodyPr/>
                    <a:lstStyle/>
                    <a:p>
                      <a:pPr marL="0" marR="0" indent="360045" algn="just">
                        <a:spcBef>
                          <a:spcPts val="0"/>
                        </a:spcBef>
                        <a:spcAft>
                          <a:spcPts val="0"/>
                        </a:spcAft>
                      </a:pPr>
                      <a:r>
                        <a:rPr lang="ru-RU" sz="1000" b="1" dirty="0">
                          <a:effectLst/>
                          <a:latin typeface="Arial"/>
                          <a:ea typeface="Times New Roman"/>
                        </a:rPr>
                        <a:t>Буду относиться к любой информации, доступной мне или предоставленной/доведенной до моего сведения, как к конфиденциальной, и не передам ее третьим сторонам.</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Буду использовать полученную информацию только в целях оценки оферт для присуждения договоров закупки, и буду предпринимать все разумные возможные меры для воспрепятствования доступу или копированию подконтрольной мне информации, и немедленно проинформирую руководство предприятия, если мне станет известно о любом случае несанкционированного доступа к любой информации и о том, каким способом этот доступ произошел.</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2. Также заявляю, что:</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Не являюсь супругом (супругой) или родственником до третьей степени включительно/или свойственником до третьей степени включительно одного из руководителей экономических операторов, участвующих в процедурах закупки, проводимых Комиссией по закупкам.</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За последние три года у меня не было трудовых договоров или договоров о сотрудничестве, я не входил в состав правления или в любой другой руководящий или административный орган экономических операторов, участвующих в процедурах закупки, проводимых Комиссией по закупкам.</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Я не владею долями или акциями в подписанном уставном капитале ни одного экономического оператора, участвующего в процедурах закупки, проводимых Комиссией по закупкам.</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У меня нет никакого финансового интереса в проведении процедур закупки бенефициара, кроме оплаты труда в качестве работника.</a:t>
                      </a:r>
                      <a:endParaRPr lang="ro-RO" sz="1000" b="1" dirty="0">
                        <a:effectLst/>
                        <a:latin typeface="Times New Roman"/>
                        <a:ea typeface="Times New Roman"/>
                      </a:endParaRPr>
                    </a:p>
                    <a:p>
                      <a:pPr marL="0" marR="0" indent="360045" algn="just">
                        <a:spcBef>
                          <a:spcPts val="0"/>
                        </a:spcBef>
                        <a:spcAft>
                          <a:spcPts val="0"/>
                        </a:spcAft>
                      </a:pPr>
                      <a:r>
                        <a:rPr lang="ru-RU" sz="1000" b="1" dirty="0" smtClean="0">
                          <a:effectLst/>
                          <a:latin typeface="Arial"/>
                          <a:ea typeface="Times New Roman"/>
                        </a:rPr>
                        <a:t>Даю </a:t>
                      </a:r>
                      <a:r>
                        <a:rPr lang="ru-RU" sz="1000" b="1" dirty="0">
                          <a:effectLst/>
                          <a:latin typeface="Arial"/>
                          <a:ea typeface="Times New Roman"/>
                        </a:rPr>
                        <a:t>настоящую декларацию о конфиденциальности и беспристрастности под личную ответственность, зная о законных положениях относительно закупок.</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 </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Фамилия и имя ____________________________</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 </a:t>
                      </a:r>
                      <a:r>
                        <a:rPr lang="ru-RU" sz="1000" b="1" dirty="0" smtClean="0">
                          <a:effectLst/>
                          <a:latin typeface="Arial"/>
                          <a:ea typeface="Times New Roman"/>
                        </a:rPr>
                        <a:t>Подпись </a:t>
                      </a:r>
                      <a:r>
                        <a:rPr lang="ru-RU" sz="1000" b="1" dirty="0">
                          <a:effectLst/>
                          <a:latin typeface="Arial"/>
                          <a:ea typeface="Times New Roman"/>
                        </a:rPr>
                        <a:t>_____________________</a:t>
                      </a:r>
                      <a:endParaRPr lang="ro-RO" sz="10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 </a:t>
                      </a:r>
                      <a:r>
                        <a:rPr lang="ru-RU" sz="1000" b="1" dirty="0" smtClean="0">
                          <a:effectLst/>
                          <a:latin typeface="Arial"/>
                          <a:ea typeface="Times New Roman"/>
                        </a:rPr>
                        <a:t>Дата </a:t>
                      </a:r>
                      <a:r>
                        <a:rPr lang="ru-RU" sz="1000" b="1" dirty="0">
                          <a:effectLst/>
                          <a:latin typeface="Arial"/>
                          <a:ea typeface="Times New Roman"/>
                        </a:rPr>
                        <a:t>________________________</a:t>
                      </a:r>
                      <a:endParaRPr lang="ro-RO" sz="1000" b="1" dirty="0">
                        <a:effectLst/>
                        <a:latin typeface="Times New Roman"/>
                        <a:ea typeface="Times New Roman"/>
                      </a:endParaRPr>
                    </a:p>
                  </a:txBody>
                  <a:tcPr marL="28575" marR="28575" marT="9525" marB="9525">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391168"/>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8" y="923436"/>
            <a:ext cx="7833998" cy="596445"/>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graphicFrame>
        <p:nvGraphicFramePr>
          <p:cNvPr id="12" name="Объект 11"/>
          <p:cNvGraphicFramePr>
            <a:graphicFrameLocks noGrp="1"/>
          </p:cNvGraphicFramePr>
          <p:nvPr>
            <p:ph idx="1"/>
            <p:extLst>
              <p:ext uri="{D42A27DB-BD31-4B8C-83A1-F6EECF244321}">
                <p14:modId xmlns:p14="http://schemas.microsoft.com/office/powerpoint/2010/main" val="3615157998"/>
              </p:ext>
            </p:extLst>
          </p:nvPr>
        </p:nvGraphicFramePr>
        <p:xfrm>
          <a:off x="525780" y="1584217"/>
          <a:ext cx="8252459" cy="5796569"/>
        </p:xfrm>
        <a:graphic>
          <a:graphicData uri="http://schemas.openxmlformats.org/drawingml/2006/table">
            <a:tbl>
              <a:tblPr firstRow="1" firstCol="1" bandRow="1"/>
              <a:tblGrid>
                <a:gridCol w="8252459">
                  <a:extLst>
                    <a:ext uri="{9D8B030D-6E8A-4147-A177-3AD203B41FA5}">
                      <a16:colId xmlns:a16="http://schemas.microsoft.com/office/drawing/2014/main" val="20000"/>
                    </a:ext>
                  </a:extLst>
                </a:gridCol>
              </a:tblGrid>
              <a:tr h="2357588">
                <a:tc>
                  <a:txBody>
                    <a:bodyPr/>
                    <a:lstStyle/>
                    <a:p>
                      <a:pPr marL="0" marR="0" indent="0" algn="ctr">
                        <a:spcBef>
                          <a:spcPts val="0"/>
                        </a:spcBef>
                        <a:spcAft>
                          <a:spcPts val="0"/>
                        </a:spcAft>
                      </a:pPr>
                      <a:r>
                        <a:rPr lang="ru-RU" sz="1400" b="1" dirty="0" smtClean="0">
                          <a:effectLst/>
                          <a:latin typeface="Times New Roman"/>
                          <a:ea typeface="Times New Roman"/>
                        </a:rPr>
                        <a:t>ИНФОРМАЦИЯ</a:t>
                      </a:r>
                    </a:p>
                    <a:p>
                      <a:pPr marL="0" marR="0" indent="0" algn="ctr">
                        <a:spcBef>
                          <a:spcPts val="0"/>
                        </a:spcBef>
                        <a:spcAft>
                          <a:spcPts val="0"/>
                        </a:spcAft>
                      </a:pPr>
                      <a:r>
                        <a:rPr lang="ru-RU" sz="1400" b="1" dirty="0" smtClean="0">
                          <a:effectLst/>
                          <a:latin typeface="Times New Roman"/>
                          <a:ea typeface="Times New Roman"/>
                        </a:rPr>
                        <a:t>ПОДЛЕЖАЩАЯ ВКЛЮЧЕНИЮ В ОРИЕНТИРОВОЧНОЕ ОБЪЯВЛЕНИЕ О ЗАКУПКАХ,</a:t>
                      </a:r>
                    </a:p>
                    <a:p>
                      <a:pPr marL="0" marR="0" indent="0" algn="ctr">
                        <a:spcBef>
                          <a:spcPts val="0"/>
                        </a:spcBef>
                        <a:spcAft>
                          <a:spcPts val="0"/>
                        </a:spcAft>
                      </a:pPr>
                      <a:r>
                        <a:rPr lang="ru-RU" sz="1400" b="1" dirty="0" smtClean="0">
                          <a:effectLst/>
                          <a:latin typeface="Times New Roman"/>
                          <a:ea typeface="Times New Roman"/>
                        </a:rPr>
                        <a:t>ПЛАНИРУЕМЫХ К ОСУЩЕСТВЛЕНИЮ БЕНЕФИЦИАРОМ В СЛЕДУЮЩИЕ 12 МЕСЯЦЕВ</a:t>
                      </a:r>
                    </a:p>
                    <a:p>
                      <a:pPr marL="0" marR="0" indent="0" algn="ctr">
                        <a:spcBef>
                          <a:spcPts val="0"/>
                        </a:spcBef>
                        <a:spcAft>
                          <a:spcPts val="0"/>
                        </a:spcAft>
                      </a:pPr>
                      <a:r>
                        <a:rPr lang="ru-RU" sz="1400" b="1" dirty="0" smtClean="0">
                          <a:effectLst/>
                          <a:latin typeface="Times New Roman"/>
                          <a:ea typeface="Times New Roman"/>
                        </a:rPr>
                        <a:t> </a:t>
                      </a:r>
                    </a:p>
                    <a:p>
                      <a:pPr marL="0" marR="0" indent="0" algn="l">
                        <a:spcBef>
                          <a:spcPts val="0"/>
                        </a:spcBef>
                        <a:spcAft>
                          <a:spcPts val="0"/>
                        </a:spcAft>
                      </a:pPr>
                      <a:r>
                        <a:rPr lang="ru-RU" sz="1400" b="1" dirty="0" smtClean="0">
                          <a:effectLst/>
                          <a:latin typeface="Times New Roman"/>
                          <a:ea typeface="Times New Roman"/>
                        </a:rPr>
                        <a:t>1. Наименование бенефициара, почтовый, телеграфный, электронный адрес, номера телефонов, факса и</a:t>
                      </a:r>
                    </a:p>
                    <a:p>
                      <a:pPr marL="0" marR="0" indent="0" algn="l">
                        <a:spcBef>
                          <a:spcPts val="0"/>
                        </a:spcBef>
                        <a:spcAft>
                          <a:spcPts val="0"/>
                        </a:spcAft>
                      </a:pPr>
                      <a:r>
                        <a:rPr lang="ru-RU" sz="1400" b="1" dirty="0" smtClean="0">
                          <a:effectLst/>
                          <a:latin typeface="Times New Roman"/>
                          <a:ea typeface="Times New Roman"/>
                        </a:rPr>
                        <a:t>сведения о представителях бенефициара, от которых можно получить информацию, связанную с закупками.</a:t>
                      </a:r>
                    </a:p>
                    <a:p>
                      <a:pPr marL="0" marR="0" indent="0" algn="l">
                        <a:spcBef>
                          <a:spcPts val="0"/>
                        </a:spcBef>
                        <a:spcAft>
                          <a:spcPts val="0"/>
                        </a:spcAft>
                      </a:pPr>
                      <a:r>
                        <a:rPr lang="ru-RU" sz="1400" b="1" dirty="0" smtClean="0">
                          <a:effectLst/>
                          <a:latin typeface="Times New Roman"/>
                          <a:ea typeface="Times New Roman"/>
                        </a:rPr>
                        <a:t>2. Предмет планируемых закупок согласно Общему словарю государственных закупок (CPV);</a:t>
                      </a:r>
                    </a:p>
                    <a:p>
                      <a:pPr marL="0" marR="0" indent="0" algn="l">
                        <a:spcBef>
                          <a:spcPts val="0"/>
                        </a:spcBef>
                        <a:spcAft>
                          <a:spcPts val="0"/>
                        </a:spcAft>
                      </a:pPr>
                      <a:r>
                        <a:rPr lang="ru-RU" sz="1400" b="1" dirty="0" smtClean="0">
                          <a:effectLst/>
                          <a:latin typeface="Times New Roman"/>
                          <a:ea typeface="Times New Roman"/>
                        </a:rPr>
                        <a:t>3. Общие характеристики, количества, объемы работы, услуги:</a:t>
                      </a:r>
                    </a:p>
                    <a:p>
                      <a:pPr marL="0" marR="0" indent="0" algn="l">
                        <a:spcBef>
                          <a:spcPts val="0"/>
                        </a:spcBef>
                        <a:spcAft>
                          <a:spcPts val="0"/>
                        </a:spcAft>
                      </a:pPr>
                      <a:r>
                        <a:rPr lang="ru-RU" sz="1400" b="1" dirty="0" smtClean="0">
                          <a:effectLst/>
                          <a:latin typeface="Times New Roman"/>
                          <a:ea typeface="Times New Roman"/>
                        </a:rPr>
                        <a:t>4. Экономические  условия,  финансовые  и  технические  гарантии,  затребованные  от экономических операторов;</a:t>
                      </a:r>
                    </a:p>
                    <a:p>
                      <a:pPr marL="0" marR="0" indent="0" algn="l">
                        <a:spcBef>
                          <a:spcPts val="0"/>
                        </a:spcBef>
                        <a:spcAft>
                          <a:spcPts val="0"/>
                        </a:spcAft>
                      </a:pPr>
                      <a:r>
                        <a:rPr lang="ru-RU" sz="1400" b="1" dirty="0" smtClean="0">
                          <a:effectLst/>
                          <a:latin typeface="Times New Roman"/>
                          <a:ea typeface="Times New Roman"/>
                        </a:rPr>
                        <a:t>5. Сроки поставки-выполнения;</a:t>
                      </a:r>
                    </a:p>
                    <a:p>
                      <a:pPr marL="0" marR="0" indent="0" algn="l">
                        <a:spcBef>
                          <a:spcPts val="0"/>
                        </a:spcBef>
                        <a:spcAft>
                          <a:spcPts val="0"/>
                        </a:spcAft>
                      </a:pPr>
                      <a:r>
                        <a:rPr lang="ru-RU" sz="1400" b="1" dirty="0" smtClean="0">
                          <a:effectLst/>
                          <a:latin typeface="Times New Roman"/>
                          <a:ea typeface="Times New Roman"/>
                        </a:rPr>
                        <a:t>6. Вид запланированных к проведению процедур закупки;</a:t>
                      </a:r>
                    </a:p>
                    <a:p>
                      <a:pPr marL="0" marR="0" indent="0" algn="l">
                        <a:spcBef>
                          <a:spcPts val="0"/>
                        </a:spcBef>
                        <a:spcAft>
                          <a:spcPts val="0"/>
                        </a:spcAft>
                      </a:pPr>
                      <a:r>
                        <a:rPr lang="ru-RU" sz="1400" b="1" dirty="0" smtClean="0">
                          <a:effectLst/>
                          <a:latin typeface="Times New Roman"/>
                          <a:ea typeface="Times New Roman"/>
                        </a:rPr>
                        <a:t>7. Любая другая важная информация;</a:t>
                      </a:r>
                    </a:p>
                    <a:p>
                      <a:pPr marL="0" marR="0" indent="0" algn="l">
                        <a:spcBef>
                          <a:spcPts val="0"/>
                        </a:spcBef>
                        <a:spcAft>
                          <a:spcPts val="0"/>
                        </a:spcAft>
                      </a:pPr>
                      <a:r>
                        <a:rPr lang="ru-RU" sz="1400" b="1" dirty="0" smtClean="0">
                          <a:effectLst/>
                          <a:latin typeface="Times New Roman"/>
                          <a:ea typeface="Times New Roman"/>
                        </a:rPr>
                        <a:t>8. Ссылка на конкретный адрес на электронной странице, где будет размещаться подробная информация о закупках.</a:t>
                      </a:r>
                    </a:p>
                    <a:p>
                      <a:pPr marL="0" marR="0" indent="0" algn="l">
                        <a:spcBef>
                          <a:spcPts val="0"/>
                        </a:spcBef>
                        <a:spcAft>
                          <a:spcPts val="0"/>
                        </a:spcAft>
                      </a:pPr>
                      <a:endParaRPr lang="ro-RO" sz="1000" b="1" dirty="0">
                        <a:effectLst/>
                        <a:latin typeface="Times New Roman"/>
                        <a:ea typeface="Times New Roman"/>
                      </a:endParaRPr>
                    </a:p>
                  </a:txBody>
                  <a:tcPr marL="19211" marR="19211" marT="6404" marB="6404">
                    <a:lnL>
                      <a:noFill/>
                    </a:lnL>
                    <a:lnR>
                      <a:noFill/>
                    </a:lnR>
                    <a:lnT>
                      <a:noFill/>
                    </a:lnT>
                    <a:lnB>
                      <a:noFill/>
                    </a:lnB>
                  </a:tcPr>
                </a:tc>
                <a:extLst>
                  <a:ext uri="{0D108BD9-81ED-4DB2-BD59-A6C34878D82A}">
                    <a16:rowId xmlns:a16="http://schemas.microsoft.com/office/drawing/2014/main" val="10000"/>
                  </a:ext>
                </a:extLst>
              </a:tr>
              <a:tr h="2004241">
                <a:tc>
                  <a:txBody>
                    <a:bodyPr/>
                    <a:lstStyle/>
                    <a:p>
                      <a:pPr marL="0" marR="0" indent="360045" algn="just">
                        <a:spcBef>
                          <a:spcPts val="0"/>
                        </a:spcBef>
                        <a:spcAft>
                          <a:spcPts val="0"/>
                        </a:spcAft>
                      </a:pPr>
                      <a:endParaRPr lang="ro-RO" sz="700" dirty="0">
                        <a:effectLst/>
                        <a:latin typeface="Times New Roman"/>
                        <a:ea typeface="Times New Roman"/>
                      </a:endParaRPr>
                    </a:p>
                  </a:txBody>
                  <a:tcPr marL="19211" marR="19211" marT="6404" marB="6404">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331512"/>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8" y="923436"/>
            <a:ext cx="7833998" cy="596445"/>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Объект 11"/>
          <p:cNvGraphicFramePr>
            <a:graphicFrameLocks noGrp="1"/>
          </p:cNvGraphicFramePr>
          <p:nvPr>
            <p:ph idx="1"/>
            <p:extLst>
              <p:ext uri="{D42A27DB-BD31-4B8C-83A1-F6EECF244321}">
                <p14:modId xmlns:p14="http://schemas.microsoft.com/office/powerpoint/2010/main" val="246088814"/>
              </p:ext>
            </p:extLst>
          </p:nvPr>
        </p:nvGraphicFramePr>
        <p:xfrm>
          <a:off x="1374777" y="1638301"/>
          <a:ext cx="7077245" cy="4233183"/>
        </p:xfrm>
        <a:graphic>
          <a:graphicData uri="http://schemas.openxmlformats.org/drawingml/2006/table">
            <a:tbl>
              <a:tblPr firstRow="1" firstCol="1" bandRow="1"/>
              <a:tblGrid>
                <a:gridCol w="212317">
                  <a:extLst>
                    <a:ext uri="{9D8B030D-6E8A-4147-A177-3AD203B41FA5}">
                      <a16:colId xmlns:a16="http://schemas.microsoft.com/office/drawing/2014/main" val="20000"/>
                    </a:ext>
                  </a:extLst>
                </a:gridCol>
                <a:gridCol w="858116">
                  <a:extLst>
                    <a:ext uri="{9D8B030D-6E8A-4147-A177-3AD203B41FA5}">
                      <a16:colId xmlns:a16="http://schemas.microsoft.com/office/drawing/2014/main" val="20001"/>
                    </a:ext>
                  </a:extLst>
                </a:gridCol>
                <a:gridCol w="858116">
                  <a:extLst>
                    <a:ext uri="{9D8B030D-6E8A-4147-A177-3AD203B41FA5}">
                      <a16:colId xmlns:a16="http://schemas.microsoft.com/office/drawing/2014/main" val="20002"/>
                    </a:ext>
                  </a:extLst>
                </a:gridCol>
                <a:gridCol w="858116">
                  <a:extLst>
                    <a:ext uri="{9D8B030D-6E8A-4147-A177-3AD203B41FA5}">
                      <a16:colId xmlns:a16="http://schemas.microsoft.com/office/drawing/2014/main" val="20003"/>
                    </a:ext>
                  </a:extLst>
                </a:gridCol>
                <a:gridCol w="858116">
                  <a:extLst>
                    <a:ext uri="{9D8B030D-6E8A-4147-A177-3AD203B41FA5}">
                      <a16:colId xmlns:a16="http://schemas.microsoft.com/office/drawing/2014/main" val="20004"/>
                    </a:ext>
                  </a:extLst>
                </a:gridCol>
                <a:gridCol w="1086771">
                  <a:extLst>
                    <a:ext uri="{9D8B030D-6E8A-4147-A177-3AD203B41FA5}">
                      <a16:colId xmlns:a16="http://schemas.microsoft.com/office/drawing/2014/main" val="20005"/>
                    </a:ext>
                  </a:extLst>
                </a:gridCol>
                <a:gridCol w="629461">
                  <a:extLst>
                    <a:ext uri="{9D8B030D-6E8A-4147-A177-3AD203B41FA5}">
                      <a16:colId xmlns:a16="http://schemas.microsoft.com/office/drawing/2014/main" val="20006"/>
                    </a:ext>
                  </a:extLst>
                </a:gridCol>
                <a:gridCol w="858116">
                  <a:extLst>
                    <a:ext uri="{9D8B030D-6E8A-4147-A177-3AD203B41FA5}">
                      <a16:colId xmlns:a16="http://schemas.microsoft.com/office/drawing/2014/main" val="20007"/>
                    </a:ext>
                  </a:extLst>
                </a:gridCol>
                <a:gridCol w="858116">
                  <a:extLst>
                    <a:ext uri="{9D8B030D-6E8A-4147-A177-3AD203B41FA5}">
                      <a16:colId xmlns:a16="http://schemas.microsoft.com/office/drawing/2014/main" val="20008"/>
                    </a:ext>
                  </a:extLst>
                </a:gridCol>
              </a:tblGrid>
              <a:tr h="816004">
                <a:tc gridSpan="9">
                  <a:txBody>
                    <a:bodyPr/>
                    <a:lstStyle/>
                    <a:p>
                      <a:pPr marL="0" marR="0" indent="0" algn="ctr">
                        <a:spcBef>
                          <a:spcPts val="0"/>
                        </a:spcBef>
                        <a:spcAft>
                          <a:spcPts val="0"/>
                        </a:spcAft>
                      </a:pPr>
                      <a:r>
                        <a:rPr lang="ru-RU" sz="1000" b="1" dirty="0">
                          <a:effectLst/>
                          <a:latin typeface="Arial"/>
                          <a:ea typeface="Times New Roman"/>
                        </a:rPr>
                        <a:t>РЕГИСТР</a:t>
                      </a:r>
                      <a:endParaRPr lang="ro-RO" sz="1200" b="1" dirty="0">
                        <a:effectLst/>
                        <a:latin typeface="Times New Roman"/>
                        <a:ea typeface="Times New Roman"/>
                      </a:endParaRPr>
                    </a:p>
                    <a:p>
                      <a:pPr marL="0" marR="0" indent="0" algn="ctr">
                        <a:spcBef>
                          <a:spcPts val="0"/>
                        </a:spcBef>
                        <a:spcAft>
                          <a:spcPts val="0"/>
                        </a:spcAft>
                      </a:pPr>
                      <a:r>
                        <a:rPr lang="ru-RU" sz="1000" b="1" dirty="0">
                          <a:effectLst/>
                          <a:latin typeface="Arial"/>
                          <a:ea typeface="Times New Roman"/>
                        </a:rPr>
                        <a:t>оферт на закупку, полученных /кем/ ____________________ в _______ году</a:t>
                      </a:r>
                      <a:endParaRPr lang="ro-RO" sz="1200" b="1" dirty="0">
                        <a:effectLst/>
                        <a:latin typeface="Times New Roman"/>
                        <a:ea typeface="Times New Roman"/>
                      </a:endParaRPr>
                    </a:p>
                    <a:p>
                      <a:pPr marL="0" marR="0" indent="3240405" algn="just">
                        <a:spcBef>
                          <a:spcPts val="0"/>
                        </a:spcBef>
                        <a:spcAft>
                          <a:spcPts val="0"/>
                        </a:spcAft>
                      </a:pPr>
                      <a:r>
                        <a:rPr lang="ru-RU" sz="800" b="1" dirty="0">
                          <a:effectLst/>
                          <a:latin typeface="Arial"/>
                          <a:ea typeface="Times New Roman"/>
                        </a:rPr>
                        <a:t>(наименование бенефициара)</a:t>
                      </a:r>
                      <a:endParaRPr lang="ro-RO" sz="1000" b="1" dirty="0">
                        <a:effectLst/>
                        <a:latin typeface="Times New Roman"/>
                        <a:ea typeface="Times New Roman"/>
                      </a:endParaRPr>
                    </a:p>
                    <a:p>
                      <a:pPr marL="0" marR="0" indent="0" algn="l">
                        <a:spcBef>
                          <a:spcPts val="0"/>
                        </a:spcBef>
                        <a:spcAft>
                          <a:spcPts val="0"/>
                        </a:spcAft>
                      </a:pPr>
                      <a:r>
                        <a:rPr lang="ru-RU" sz="1000" b="1" dirty="0">
                          <a:effectLst/>
                          <a:latin typeface="Arial"/>
                          <a:ea typeface="Times New Roman"/>
                        </a:rPr>
                        <a:t> </a:t>
                      </a:r>
                      <a:endParaRPr lang="ro-RO" sz="1200" b="1" dirty="0">
                        <a:effectLst/>
                        <a:latin typeface="Times New Roman"/>
                        <a:ea typeface="Times New Roman"/>
                      </a:endParaRPr>
                    </a:p>
                  </a:txBody>
                  <a:tcPr marL="28575" marR="28575" marT="9525" marB="9525">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extLst>
                  <a:ext uri="{0D108BD9-81ED-4DB2-BD59-A6C34878D82A}">
                    <a16:rowId xmlns:a16="http://schemas.microsoft.com/office/drawing/2014/main" val="10000"/>
                  </a:ext>
                </a:extLst>
              </a:tr>
              <a:tr h="474227">
                <a:tc rowSpan="2">
                  <a:txBody>
                    <a:bodyPr/>
                    <a:lstStyle/>
                    <a:p>
                      <a:pPr marL="0" marR="0" indent="0" algn="ctr">
                        <a:spcBef>
                          <a:spcPts val="0"/>
                        </a:spcBef>
                        <a:spcAft>
                          <a:spcPts val="0"/>
                        </a:spcAft>
                      </a:pPr>
                      <a:r>
                        <a:rPr lang="ru-RU" sz="1000" b="1">
                          <a:effectLst/>
                          <a:latin typeface="Arial"/>
                          <a:ea typeface="Times New Roman"/>
                        </a:rPr>
                        <a:t>№</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ctr">
                        <a:spcBef>
                          <a:spcPts val="0"/>
                        </a:spcBef>
                        <a:spcAft>
                          <a:spcPts val="0"/>
                        </a:spcAft>
                      </a:pPr>
                      <a:r>
                        <a:rPr lang="ru-RU" sz="1000" b="1" dirty="0">
                          <a:effectLst/>
                          <a:latin typeface="Arial"/>
                          <a:ea typeface="Times New Roman"/>
                        </a:rPr>
                        <a:t>Наименование </a:t>
                      </a:r>
                      <a:br>
                        <a:rPr lang="ru-RU" sz="1000" b="1" dirty="0">
                          <a:effectLst/>
                          <a:latin typeface="Arial"/>
                          <a:ea typeface="Times New Roman"/>
                        </a:rPr>
                      </a:br>
                      <a:r>
                        <a:rPr lang="ru-RU" sz="1000" b="1" dirty="0">
                          <a:effectLst/>
                          <a:latin typeface="Arial"/>
                          <a:ea typeface="Times New Roman"/>
                        </a:rPr>
                        <a:t>экономического </a:t>
                      </a:r>
                      <a:br>
                        <a:rPr lang="ru-RU" sz="1000" b="1" dirty="0">
                          <a:effectLst/>
                          <a:latin typeface="Arial"/>
                          <a:ea typeface="Times New Roman"/>
                        </a:rPr>
                      </a:br>
                      <a:r>
                        <a:rPr lang="ru-RU" sz="1000" b="1" dirty="0">
                          <a:effectLst/>
                          <a:latin typeface="Arial"/>
                          <a:ea typeface="Times New Roman"/>
                        </a:rPr>
                        <a:t>оператора</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ctr">
                        <a:spcBef>
                          <a:spcPts val="0"/>
                        </a:spcBef>
                        <a:spcAft>
                          <a:spcPts val="0"/>
                        </a:spcAft>
                      </a:pPr>
                      <a:r>
                        <a:rPr lang="ru-RU" sz="1000" b="1" dirty="0">
                          <a:effectLst/>
                          <a:latin typeface="Arial"/>
                          <a:ea typeface="Times New Roman"/>
                        </a:rPr>
                        <a:t>Дата </a:t>
                      </a:r>
                      <a:br>
                        <a:rPr lang="ru-RU" sz="1000" b="1" dirty="0">
                          <a:effectLst/>
                          <a:latin typeface="Arial"/>
                          <a:ea typeface="Times New Roman"/>
                        </a:rPr>
                      </a:br>
                      <a:r>
                        <a:rPr lang="ru-RU" sz="1000" b="1" dirty="0">
                          <a:effectLst/>
                          <a:latin typeface="Arial"/>
                          <a:ea typeface="Times New Roman"/>
                        </a:rPr>
                        <a:t>регистрации </a:t>
                      </a:r>
                      <a:br>
                        <a:rPr lang="ru-RU" sz="1000" b="1" dirty="0">
                          <a:effectLst/>
                          <a:latin typeface="Arial"/>
                          <a:ea typeface="Times New Roman"/>
                        </a:rPr>
                      </a:br>
                      <a:r>
                        <a:rPr lang="ru-RU" sz="1000" b="1" dirty="0">
                          <a:effectLst/>
                          <a:latin typeface="Arial"/>
                          <a:ea typeface="Times New Roman"/>
                        </a:rPr>
                        <a:t>оферты </a:t>
                      </a:r>
                      <a:br>
                        <a:rPr lang="ru-RU" sz="1000" b="1" dirty="0">
                          <a:effectLst/>
                          <a:latin typeface="Arial"/>
                          <a:ea typeface="Times New Roman"/>
                        </a:rPr>
                      </a:br>
                      <a:r>
                        <a:rPr lang="ru-RU" sz="1000" b="1" dirty="0">
                          <a:effectLst/>
                          <a:latin typeface="Arial"/>
                          <a:ea typeface="Times New Roman"/>
                        </a:rPr>
                        <a:t>(день, </a:t>
                      </a:r>
                      <a:br>
                        <a:rPr lang="ru-RU" sz="1000" b="1" dirty="0">
                          <a:effectLst/>
                          <a:latin typeface="Arial"/>
                          <a:ea typeface="Times New Roman"/>
                        </a:rPr>
                      </a:br>
                      <a:r>
                        <a:rPr lang="ru-RU" sz="1000" b="1" dirty="0">
                          <a:effectLst/>
                          <a:latin typeface="Arial"/>
                          <a:ea typeface="Times New Roman"/>
                        </a:rPr>
                        <a:t>месяц, год и </a:t>
                      </a:r>
                      <a:br>
                        <a:rPr lang="ru-RU" sz="1000" b="1" dirty="0">
                          <a:effectLst/>
                          <a:latin typeface="Arial"/>
                          <a:ea typeface="Times New Roman"/>
                        </a:rPr>
                      </a:br>
                      <a:r>
                        <a:rPr lang="ru-RU" sz="1000" b="1" dirty="0">
                          <a:effectLst/>
                          <a:latin typeface="Arial"/>
                          <a:ea typeface="Times New Roman"/>
                        </a:rPr>
                        <a:t>время)</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ctr">
                        <a:spcBef>
                          <a:spcPts val="0"/>
                        </a:spcBef>
                        <a:spcAft>
                          <a:spcPts val="0"/>
                        </a:spcAft>
                      </a:pPr>
                      <a:r>
                        <a:rPr lang="ru-RU" sz="1000" b="1">
                          <a:effectLst/>
                          <a:latin typeface="Arial"/>
                          <a:ea typeface="Times New Roman"/>
                        </a:rPr>
                        <a:t>Лицо, </a:t>
                      </a:r>
                      <a:br>
                        <a:rPr lang="ru-RU" sz="1000" b="1">
                          <a:effectLst/>
                          <a:latin typeface="Arial"/>
                          <a:ea typeface="Times New Roman"/>
                        </a:rPr>
                      </a:br>
                      <a:r>
                        <a:rPr lang="ru-RU" sz="1000" b="1">
                          <a:effectLst/>
                          <a:latin typeface="Arial"/>
                          <a:ea typeface="Times New Roman"/>
                        </a:rPr>
                        <a:t>зарегистри-</a:t>
                      </a:r>
                      <a:br>
                        <a:rPr lang="ru-RU" sz="1000" b="1">
                          <a:effectLst/>
                          <a:latin typeface="Arial"/>
                          <a:ea typeface="Times New Roman"/>
                        </a:rPr>
                      </a:br>
                      <a:r>
                        <a:rPr lang="ru-RU" sz="1000" b="1">
                          <a:effectLst/>
                          <a:latin typeface="Arial"/>
                          <a:ea typeface="Times New Roman"/>
                        </a:rPr>
                        <a:t>ровавшее </a:t>
                      </a:r>
                      <a:br>
                        <a:rPr lang="ru-RU" sz="1000" b="1">
                          <a:effectLst/>
                          <a:latin typeface="Arial"/>
                          <a:ea typeface="Times New Roman"/>
                        </a:rPr>
                      </a:br>
                      <a:r>
                        <a:rPr lang="ru-RU" sz="1000" b="1">
                          <a:effectLst/>
                          <a:latin typeface="Arial"/>
                          <a:ea typeface="Times New Roman"/>
                        </a:rPr>
                        <a:t>оферту </a:t>
                      </a:r>
                      <a:br>
                        <a:rPr lang="ru-RU" sz="1000" b="1">
                          <a:effectLst/>
                          <a:latin typeface="Arial"/>
                          <a:ea typeface="Times New Roman"/>
                        </a:rPr>
                      </a:br>
                      <a:r>
                        <a:rPr lang="ru-RU" sz="1000" b="1">
                          <a:effectLst/>
                          <a:latin typeface="Arial"/>
                          <a:ea typeface="Times New Roman"/>
                        </a:rPr>
                        <a:t>(Фамилия, </a:t>
                      </a:r>
                      <a:br>
                        <a:rPr lang="ru-RU" sz="1000" b="1">
                          <a:effectLst/>
                          <a:latin typeface="Arial"/>
                          <a:ea typeface="Times New Roman"/>
                        </a:rPr>
                      </a:br>
                      <a:r>
                        <a:rPr lang="ru-RU" sz="1000" b="1">
                          <a:effectLst/>
                          <a:latin typeface="Arial"/>
                          <a:ea typeface="Times New Roman"/>
                        </a:rPr>
                        <a:t>имя, </a:t>
                      </a:r>
                      <a:br>
                        <a:rPr lang="ru-RU" sz="1000" b="1">
                          <a:effectLst/>
                          <a:latin typeface="Arial"/>
                          <a:ea typeface="Times New Roman"/>
                        </a:rPr>
                      </a:br>
                      <a:r>
                        <a:rPr lang="ru-RU" sz="1000" b="1">
                          <a:effectLst/>
                          <a:latin typeface="Arial"/>
                          <a:ea typeface="Times New Roman"/>
                        </a:rPr>
                        <a:t>должность)</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ctr">
                        <a:spcBef>
                          <a:spcPts val="0"/>
                        </a:spcBef>
                        <a:spcAft>
                          <a:spcPts val="0"/>
                        </a:spcAft>
                      </a:pPr>
                      <a:r>
                        <a:rPr lang="ru-RU" sz="1000" b="1">
                          <a:effectLst/>
                          <a:latin typeface="Arial"/>
                          <a:ea typeface="Times New Roman"/>
                        </a:rPr>
                        <a:t>Предмет </a:t>
                      </a:r>
                      <a:br>
                        <a:rPr lang="ru-RU" sz="1000" b="1">
                          <a:effectLst/>
                          <a:latin typeface="Arial"/>
                          <a:ea typeface="Times New Roman"/>
                        </a:rPr>
                      </a:br>
                      <a:r>
                        <a:rPr lang="ru-RU" sz="1000" b="1">
                          <a:effectLst/>
                          <a:latin typeface="Arial"/>
                          <a:ea typeface="Times New Roman"/>
                        </a:rPr>
                        <a:t>закупки </a:t>
                      </a:r>
                      <a:br>
                        <a:rPr lang="ru-RU" sz="1000" b="1">
                          <a:effectLst/>
                          <a:latin typeface="Arial"/>
                          <a:ea typeface="Times New Roman"/>
                        </a:rPr>
                      </a:br>
                      <a:r>
                        <a:rPr lang="ru-RU" sz="1000" b="1">
                          <a:effectLst/>
                          <a:latin typeface="Arial"/>
                          <a:ea typeface="Times New Roman"/>
                        </a:rPr>
                        <a:t>(наименование </a:t>
                      </a:r>
                      <a:br>
                        <a:rPr lang="ru-RU" sz="1000" b="1">
                          <a:effectLst/>
                          <a:latin typeface="Arial"/>
                          <a:ea typeface="Times New Roman"/>
                        </a:rPr>
                      </a:br>
                      <a:r>
                        <a:rPr lang="ru-RU" sz="1000" b="1">
                          <a:effectLst/>
                          <a:latin typeface="Arial"/>
                          <a:ea typeface="Times New Roman"/>
                        </a:rPr>
                        <a:t>товаров/ </a:t>
                      </a:r>
                      <a:br>
                        <a:rPr lang="ru-RU" sz="1000" b="1">
                          <a:effectLst/>
                          <a:latin typeface="Arial"/>
                          <a:ea typeface="Times New Roman"/>
                        </a:rPr>
                      </a:br>
                      <a:r>
                        <a:rPr lang="ru-RU" sz="1000" b="1">
                          <a:effectLst/>
                          <a:latin typeface="Arial"/>
                          <a:ea typeface="Times New Roman"/>
                        </a:rPr>
                        <a:t>работ/ услуг)</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ctr">
                        <a:spcBef>
                          <a:spcPts val="0"/>
                        </a:spcBef>
                        <a:spcAft>
                          <a:spcPts val="0"/>
                        </a:spcAft>
                      </a:pPr>
                      <a:r>
                        <a:rPr lang="ru-RU" sz="1000" b="1" dirty="0">
                          <a:effectLst/>
                          <a:latin typeface="Arial"/>
                          <a:ea typeface="Times New Roman"/>
                        </a:rPr>
                        <a:t>Способ </a:t>
                      </a:r>
                      <a:br>
                        <a:rPr lang="ru-RU" sz="1000" b="1" dirty="0">
                          <a:effectLst/>
                          <a:latin typeface="Arial"/>
                          <a:ea typeface="Times New Roman"/>
                        </a:rPr>
                      </a:br>
                      <a:r>
                        <a:rPr lang="ru-RU" sz="1000" b="1" dirty="0">
                          <a:effectLst/>
                          <a:latin typeface="Arial"/>
                          <a:ea typeface="Times New Roman"/>
                        </a:rPr>
                        <a:t>получения </a:t>
                      </a:r>
                      <a:br>
                        <a:rPr lang="ru-RU" sz="1000" b="1" dirty="0">
                          <a:effectLst/>
                          <a:latin typeface="Arial"/>
                          <a:ea typeface="Times New Roman"/>
                        </a:rPr>
                      </a:br>
                      <a:r>
                        <a:rPr lang="ru-RU" sz="1000" b="1" dirty="0">
                          <a:effectLst/>
                          <a:latin typeface="Arial"/>
                          <a:ea typeface="Times New Roman"/>
                        </a:rPr>
                        <a:t>оферты </a:t>
                      </a:r>
                      <a:br>
                        <a:rPr lang="ru-RU" sz="1000" b="1" dirty="0">
                          <a:effectLst/>
                          <a:latin typeface="Arial"/>
                          <a:ea typeface="Times New Roman"/>
                        </a:rPr>
                      </a:br>
                      <a:r>
                        <a:rPr lang="ru-RU" sz="1000" b="1" dirty="0">
                          <a:effectLst/>
                          <a:latin typeface="Arial"/>
                          <a:ea typeface="Times New Roman"/>
                        </a:rPr>
                        <a:t>(почта, </a:t>
                      </a:r>
                      <a:br>
                        <a:rPr lang="ru-RU" sz="1000" b="1" dirty="0">
                          <a:effectLst/>
                          <a:latin typeface="Arial"/>
                          <a:ea typeface="Times New Roman"/>
                        </a:rPr>
                      </a:br>
                      <a:r>
                        <a:rPr lang="ru-RU" sz="1000" b="1" dirty="0">
                          <a:effectLst/>
                          <a:latin typeface="Arial"/>
                          <a:ea typeface="Times New Roman"/>
                        </a:rPr>
                        <a:t>представлена </a:t>
                      </a:r>
                      <a:br>
                        <a:rPr lang="ru-RU" sz="1000" b="1" dirty="0">
                          <a:effectLst/>
                          <a:latin typeface="Arial"/>
                          <a:ea typeface="Times New Roman"/>
                        </a:rPr>
                      </a:br>
                      <a:r>
                        <a:rPr lang="ru-RU" sz="1000" b="1" dirty="0">
                          <a:effectLst/>
                          <a:latin typeface="Arial"/>
                          <a:ea typeface="Times New Roman"/>
                        </a:rPr>
                        <a:t>оператором </a:t>
                      </a:r>
                      <a:br>
                        <a:rPr lang="ru-RU" sz="1000" b="1" dirty="0">
                          <a:effectLst/>
                          <a:latin typeface="Arial"/>
                          <a:ea typeface="Times New Roman"/>
                        </a:rPr>
                      </a:br>
                      <a:r>
                        <a:rPr lang="ru-RU" sz="1000" b="1" dirty="0">
                          <a:effectLst/>
                          <a:latin typeface="Arial"/>
                          <a:ea typeface="Times New Roman"/>
                        </a:rPr>
                        <a:t>на месте, по </a:t>
                      </a:r>
                      <a:br>
                        <a:rPr lang="ru-RU" sz="1000" b="1" dirty="0">
                          <a:effectLst/>
                          <a:latin typeface="Arial"/>
                          <a:ea typeface="Times New Roman"/>
                        </a:rPr>
                      </a:br>
                      <a:r>
                        <a:rPr lang="ru-RU" sz="1000" b="1" dirty="0">
                          <a:effectLst/>
                          <a:latin typeface="Arial"/>
                          <a:ea typeface="Times New Roman"/>
                        </a:rPr>
                        <a:t>факсу, </a:t>
                      </a:r>
                      <a:br>
                        <a:rPr lang="ru-RU" sz="1000" b="1" dirty="0">
                          <a:effectLst/>
                          <a:latin typeface="Arial"/>
                          <a:ea typeface="Times New Roman"/>
                        </a:rPr>
                      </a:br>
                      <a:r>
                        <a:rPr lang="ru-RU" sz="1000" b="1" dirty="0">
                          <a:effectLst/>
                          <a:latin typeface="Arial"/>
                          <a:ea typeface="Times New Roman"/>
                        </a:rPr>
                        <a:t>электронной </a:t>
                      </a:r>
                      <a:br>
                        <a:rPr lang="ru-RU" sz="1000" b="1" dirty="0">
                          <a:effectLst/>
                          <a:latin typeface="Arial"/>
                          <a:ea typeface="Times New Roman"/>
                        </a:rPr>
                      </a:br>
                      <a:r>
                        <a:rPr lang="ru-RU" sz="1000" b="1" dirty="0">
                          <a:effectLst/>
                          <a:latin typeface="Arial"/>
                          <a:ea typeface="Times New Roman"/>
                        </a:rPr>
                        <a:t>почте)</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indent="0" algn="ctr">
                        <a:spcBef>
                          <a:spcPts val="0"/>
                        </a:spcBef>
                        <a:spcAft>
                          <a:spcPts val="0"/>
                        </a:spcAft>
                      </a:pPr>
                      <a:r>
                        <a:rPr lang="ru-RU" sz="1000" b="1" dirty="0">
                          <a:effectLst/>
                          <a:latin typeface="Arial"/>
                          <a:ea typeface="Times New Roman"/>
                        </a:rPr>
                        <a:t>Результат </a:t>
                      </a:r>
                      <a:br>
                        <a:rPr lang="ru-RU" sz="1000" b="1" dirty="0">
                          <a:effectLst/>
                          <a:latin typeface="Arial"/>
                          <a:ea typeface="Times New Roman"/>
                        </a:rPr>
                      </a:br>
                      <a:r>
                        <a:rPr lang="ru-RU" sz="1000" b="1" dirty="0">
                          <a:effectLst/>
                          <a:latin typeface="Arial"/>
                          <a:ea typeface="Times New Roman"/>
                        </a:rPr>
                        <a:t>рассмотрения Комиссия </a:t>
                      </a:r>
                      <a:br>
                        <a:rPr lang="ru-RU" sz="1000" b="1" dirty="0">
                          <a:effectLst/>
                          <a:latin typeface="Arial"/>
                          <a:ea typeface="Times New Roman"/>
                        </a:rPr>
                      </a:br>
                      <a:r>
                        <a:rPr lang="ru-RU" sz="1000" b="1" dirty="0">
                          <a:effectLst/>
                          <a:latin typeface="Arial"/>
                          <a:ea typeface="Times New Roman"/>
                        </a:rPr>
                        <a:t>по закупкам</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o-MO"/>
                    </a:p>
                  </a:txBody>
                  <a:tcPr/>
                </a:tc>
                <a:tc hMerge="1">
                  <a:txBody>
                    <a:bodyPr/>
                    <a:lstStyle/>
                    <a:p>
                      <a:endParaRPr lang="ro-MO"/>
                    </a:p>
                  </a:txBody>
                  <a:tcPr/>
                </a:tc>
                <a:extLst>
                  <a:ext uri="{0D108BD9-81ED-4DB2-BD59-A6C34878D82A}">
                    <a16:rowId xmlns:a16="http://schemas.microsoft.com/office/drawing/2014/main" val="10001"/>
                  </a:ext>
                </a:extLst>
              </a:tr>
              <a:tr h="1656861">
                <a:tc vMerge="1">
                  <a:txBody>
                    <a:bodyPr/>
                    <a:lstStyle/>
                    <a:p>
                      <a:endParaRPr lang="ro-MO"/>
                    </a:p>
                  </a:txBody>
                  <a:tcPr/>
                </a:tc>
                <a:tc vMerge="1">
                  <a:txBody>
                    <a:bodyPr/>
                    <a:lstStyle/>
                    <a:p>
                      <a:endParaRPr lang="ro-MO"/>
                    </a:p>
                  </a:txBody>
                  <a:tcPr/>
                </a:tc>
                <a:tc vMerge="1">
                  <a:txBody>
                    <a:bodyPr/>
                    <a:lstStyle/>
                    <a:p>
                      <a:endParaRPr lang="ro-MO"/>
                    </a:p>
                  </a:txBody>
                  <a:tcPr/>
                </a:tc>
                <a:tc vMerge="1">
                  <a:txBody>
                    <a:bodyPr/>
                    <a:lstStyle/>
                    <a:p>
                      <a:endParaRPr lang="ro-MO"/>
                    </a:p>
                  </a:txBody>
                  <a:tcPr/>
                </a:tc>
                <a:tc vMerge="1">
                  <a:txBody>
                    <a:bodyPr/>
                    <a:lstStyle/>
                    <a:p>
                      <a:endParaRPr lang="ro-MO"/>
                    </a:p>
                  </a:txBody>
                  <a:tcPr/>
                </a:tc>
                <a:tc vMerge="1">
                  <a:txBody>
                    <a:bodyPr/>
                    <a:lstStyle/>
                    <a:p>
                      <a:endParaRPr lang="ro-MO"/>
                    </a:p>
                  </a:txBody>
                  <a:tcPr/>
                </a:tc>
                <a:tc>
                  <a:txBody>
                    <a:bodyPr/>
                    <a:lstStyle/>
                    <a:p>
                      <a:pPr marL="0" marR="0" indent="0" algn="ctr">
                        <a:spcBef>
                          <a:spcPts val="0"/>
                        </a:spcBef>
                        <a:spcAft>
                          <a:spcPts val="0"/>
                        </a:spcAft>
                      </a:pPr>
                      <a:r>
                        <a:rPr lang="ru-RU" sz="1000" b="1" dirty="0">
                          <a:effectLst/>
                          <a:latin typeface="Arial"/>
                          <a:ea typeface="Times New Roman"/>
                        </a:rPr>
                        <a:t>Принято </a:t>
                      </a:r>
                      <a:br>
                        <a:rPr lang="ru-RU" sz="1000" b="1" dirty="0">
                          <a:effectLst/>
                          <a:latin typeface="Arial"/>
                          <a:ea typeface="Times New Roman"/>
                        </a:rPr>
                      </a:br>
                      <a:r>
                        <a:rPr lang="ru-RU" sz="1000" b="1" dirty="0">
                          <a:effectLst/>
                          <a:latin typeface="Arial"/>
                          <a:ea typeface="Times New Roman"/>
                        </a:rPr>
                        <a:t>к оценке</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dirty="0">
                          <a:effectLst/>
                          <a:latin typeface="Arial"/>
                          <a:ea typeface="Times New Roman"/>
                        </a:rPr>
                        <a:t>Отказано</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Причина </a:t>
                      </a:r>
                      <a:br>
                        <a:rPr lang="ru-RU" sz="1000" b="1">
                          <a:effectLst/>
                          <a:latin typeface="Arial"/>
                          <a:ea typeface="Times New Roman"/>
                        </a:rPr>
                      </a:br>
                      <a:r>
                        <a:rPr lang="ru-RU" sz="1000" b="1">
                          <a:effectLst/>
                          <a:latin typeface="Arial"/>
                          <a:ea typeface="Times New Roman"/>
                        </a:rPr>
                        <a:t>отказа</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6397">
                <a:tc>
                  <a:txBody>
                    <a:bodyPr/>
                    <a:lstStyle/>
                    <a:p>
                      <a:pPr marL="0" marR="0" indent="0" algn="ctr">
                        <a:spcBef>
                          <a:spcPts val="0"/>
                        </a:spcBef>
                        <a:spcAft>
                          <a:spcPts val="0"/>
                        </a:spcAft>
                      </a:pPr>
                      <a:r>
                        <a:rPr lang="ru-RU" sz="1000" b="1">
                          <a:effectLst/>
                          <a:latin typeface="Arial"/>
                          <a:ea typeface="Times New Roman"/>
                        </a:rPr>
                        <a:t>1</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2</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3</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4</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dirty="0">
                          <a:effectLst/>
                          <a:latin typeface="Arial"/>
                          <a:ea typeface="Times New Roman"/>
                        </a:rPr>
                        <a:t>5</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6</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7</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dirty="0">
                          <a:effectLst/>
                          <a:latin typeface="Arial"/>
                          <a:ea typeface="Times New Roman"/>
                        </a:rPr>
                        <a:t>8</a:t>
                      </a:r>
                      <a:endParaRPr lang="ro-RO" sz="1200" b="1" dirty="0">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ru-RU" sz="1000" b="1">
                          <a:effectLst/>
                          <a:latin typeface="Arial"/>
                          <a:ea typeface="Times New Roman"/>
                        </a:rPr>
                        <a:t>9</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6397">
                <a:tc>
                  <a:txBody>
                    <a:bodyPr/>
                    <a:lstStyle/>
                    <a:p>
                      <a:pPr marL="0" marR="0" indent="0" algn="l">
                        <a:spcBef>
                          <a:spcPts val="0"/>
                        </a:spcBef>
                        <a:spcAft>
                          <a:spcPts val="0"/>
                        </a:spcAft>
                      </a:pPr>
                      <a:r>
                        <a:rPr lang="ru-RU" sz="1000" b="1">
                          <a:effectLst/>
                          <a:latin typeface="Arial"/>
                          <a:ea typeface="Times New Roman"/>
                        </a:rPr>
                        <a:t> </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86397">
                <a:tc>
                  <a:txBody>
                    <a:bodyPr/>
                    <a:lstStyle/>
                    <a:p>
                      <a:pPr marL="0" marR="0" indent="0" algn="ctr">
                        <a:spcBef>
                          <a:spcPts val="0"/>
                        </a:spcBef>
                        <a:spcAft>
                          <a:spcPts val="0"/>
                        </a:spcAft>
                      </a:pPr>
                      <a:r>
                        <a:rPr lang="ru-RU" sz="1000" b="1">
                          <a:effectLst/>
                          <a:latin typeface="Arial"/>
                          <a:ea typeface="Times New Roman"/>
                        </a:rPr>
                        <a:t>1</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6397">
                <a:tc>
                  <a:txBody>
                    <a:bodyPr/>
                    <a:lstStyle/>
                    <a:p>
                      <a:pPr marL="0" marR="0" indent="0" algn="ctr">
                        <a:spcBef>
                          <a:spcPts val="0"/>
                        </a:spcBef>
                        <a:spcAft>
                          <a:spcPts val="0"/>
                        </a:spcAft>
                      </a:pPr>
                      <a:r>
                        <a:rPr lang="ru-RU" sz="1000" b="1">
                          <a:effectLst/>
                          <a:latin typeface="Arial"/>
                          <a:ea typeface="Times New Roman"/>
                        </a:rPr>
                        <a:t>2</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86397">
                <a:tc>
                  <a:txBody>
                    <a:bodyPr/>
                    <a:lstStyle/>
                    <a:p>
                      <a:pPr marL="0" marR="0" indent="0" algn="l">
                        <a:spcBef>
                          <a:spcPts val="0"/>
                        </a:spcBef>
                        <a:spcAft>
                          <a:spcPts val="0"/>
                        </a:spcAft>
                      </a:pPr>
                      <a:r>
                        <a:rPr lang="ru-RU" sz="1000" b="1">
                          <a:effectLst/>
                          <a:latin typeface="Arial"/>
                          <a:ea typeface="Times New Roman"/>
                        </a:rPr>
                        <a:t>...</a:t>
                      </a:r>
                      <a:endParaRPr lang="ro-RO" sz="1200" b="1">
                        <a:effectLst/>
                        <a:latin typeface="Times New Roman"/>
                        <a:ea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o-RO" sz="1000" b="1" dirty="0">
                        <a:effectLst/>
                        <a:latin typeface="Times New Roman"/>
                      </a:endParaRPr>
                    </a:p>
                  </a:txBody>
                  <a:tcPr marL="28575" marR="2857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52083">
                <a:tc gridSpan="9">
                  <a:txBody>
                    <a:bodyPr/>
                    <a:lstStyle/>
                    <a:p>
                      <a:pPr marL="0" marR="0" indent="0" algn="l">
                        <a:spcBef>
                          <a:spcPts val="0"/>
                        </a:spcBef>
                        <a:spcAft>
                          <a:spcPts val="0"/>
                        </a:spcAft>
                      </a:pPr>
                      <a:r>
                        <a:rPr lang="ru-RU" sz="1000" b="1" dirty="0">
                          <a:effectLst/>
                          <a:latin typeface="Arial"/>
                          <a:ea typeface="Times New Roman"/>
                        </a:rPr>
                        <a:t> </a:t>
                      </a:r>
                      <a:endParaRPr lang="ro-RO" sz="1200" b="1" dirty="0">
                        <a:effectLst/>
                        <a:latin typeface="Times New Roman"/>
                        <a:ea typeface="Times New Roman"/>
                      </a:endParaRPr>
                    </a:p>
                    <a:p>
                      <a:pPr marL="0" marR="0" indent="360045" algn="just">
                        <a:spcBef>
                          <a:spcPts val="0"/>
                        </a:spcBef>
                        <a:spcAft>
                          <a:spcPts val="0"/>
                        </a:spcAft>
                      </a:pPr>
                      <a:r>
                        <a:rPr lang="ru-RU" sz="1000" b="1" dirty="0">
                          <a:effectLst/>
                          <a:latin typeface="Arial"/>
                          <a:ea typeface="Times New Roman"/>
                        </a:rPr>
                        <a:t>В графах 7, 8, 9 указывается дата и причина.</a:t>
                      </a:r>
                      <a:endParaRPr lang="ro-RO" sz="1000" b="1" dirty="0">
                        <a:effectLst/>
                        <a:latin typeface="Times New Roman"/>
                        <a:ea typeface="Times New Roman"/>
                      </a:endParaRPr>
                    </a:p>
                  </a:txBody>
                  <a:tcPr marL="28575" marR="28575" marT="9525" marB="9525">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tc hMerge="1">
                  <a:txBody>
                    <a:bodyPr/>
                    <a:lstStyle/>
                    <a:p>
                      <a:endParaRPr lang="ro-MO"/>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401829584"/>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8" y="923436"/>
            <a:ext cx="7833998" cy="596445"/>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Объект 11"/>
          <p:cNvGraphicFramePr>
            <a:graphicFrameLocks noGrp="1"/>
          </p:cNvGraphicFramePr>
          <p:nvPr>
            <p:ph idx="1"/>
            <p:extLst>
              <p:ext uri="{D42A27DB-BD31-4B8C-83A1-F6EECF244321}">
                <p14:modId xmlns:p14="http://schemas.microsoft.com/office/powerpoint/2010/main" val="751958535"/>
              </p:ext>
            </p:extLst>
          </p:nvPr>
        </p:nvGraphicFramePr>
        <p:xfrm>
          <a:off x="829828" y="1454150"/>
          <a:ext cx="6967972" cy="7217728"/>
        </p:xfrm>
        <a:graphic>
          <a:graphicData uri="http://schemas.openxmlformats.org/drawingml/2006/table">
            <a:tbl>
              <a:tblPr firstRow="1" firstCol="1" bandRow="1"/>
              <a:tblGrid>
                <a:gridCol w="6967972">
                  <a:extLst>
                    <a:ext uri="{9D8B030D-6E8A-4147-A177-3AD203B41FA5}">
                      <a16:colId xmlns:a16="http://schemas.microsoft.com/office/drawing/2014/main" val="20000"/>
                    </a:ext>
                  </a:extLst>
                </a:gridCol>
              </a:tblGrid>
              <a:tr h="3020510">
                <a:tc>
                  <a:txBody>
                    <a:bodyPr/>
                    <a:lstStyle/>
                    <a:p>
                      <a:pPr marL="0" marR="0" indent="0" algn="ctr">
                        <a:spcBef>
                          <a:spcPts val="0"/>
                        </a:spcBef>
                        <a:spcAft>
                          <a:spcPts val="0"/>
                        </a:spcAft>
                      </a:pPr>
                      <a:r>
                        <a:rPr lang="ru-RU" sz="1500" b="1" dirty="0" smtClean="0">
                          <a:effectLst/>
                          <a:latin typeface="Times New Roman"/>
                          <a:ea typeface="Times New Roman"/>
                        </a:rPr>
                        <a:t>Содержание дела о закупке</a:t>
                      </a:r>
                    </a:p>
                    <a:p>
                      <a:pPr marL="0" marR="0" indent="0" algn="l">
                        <a:spcBef>
                          <a:spcPts val="0"/>
                        </a:spcBef>
                        <a:spcAft>
                          <a:spcPts val="0"/>
                        </a:spcAft>
                      </a:pPr>
                      <a:r>
                        <a:rPr lang="ru-RU" sz="1500" b="1" dirty="0" smtClean="0">
                          <a:effectLst/>
                          <a:latin typeface="Times New Roman"/>
                          <a:ea typeface="Times New Roman"/>
                        </a:rPr>
                        <a:t> </a:t>
                      </a:r>
                    </a:p>
                    <a:p>
                      <a:pPr marL="0" marR="0" indent="0" algn="l">
                        <a:spcBef>
                          <a:spcPts val="0"/>
                        </a:spcBef>
                        <a:spcAft>
                          <a:spcPts val="0"/>
                        </a:spcAft>
                      </a:pPr>
                      <a:r>
                        <a:rPr lang="ru-RU" sz="1500" b="1" dirty="0" smtClean="0">
                          <a:effectLst/>
                          <a:latin typeface="Times New Roman"/>
                          <a:ea typeface="Times New Roman"/>
                        </a:rPr>
                        <a:t>1. Наименование договора закупки, применяемая процедура, дата начала процедуры, дата завершения процедуры закупки, лицо, ответственное за составление дела о закупке.</a:t>
                      </a:r>
                    </a:p>
                    <a:p>
                      <a:pPr marL="0" marR="0" indent="0" algn="l">
                        <a:spcBef>
                          <a:spcPts val="0"/>
                        </a:spcBef>
                        <a:spcAft>
                          <a:spcPts val="0"/>
                        </a:spcAft>
                      </a:pPr>
                      <a:r>
                        <a:rPr lang="ru-RU" sz="1500" b="1" dirty="0" smtClean="0">
                          <a:effectLst/>
                          <a:latin typeface="Times New Roman"/>
                          <a:ea typeface="Times New Roman"/>
                        </a:rPr>
                        <a:t>2. Опись документов дела.</a:t>
                      </a:r>
                    </a:p>
                    <a:p>
                      <a:pPr marL="0" marR="0" indent="0" algn="l">
                        <a:spcBef>
                          <a:spcPts val="0"/>
                        </a:spcBef>
                        <a:spcAft>
                          <a:spcPts val="0"/>
                        </a:spcAft>
                      </a:pPr>
                      <a:r>
                        <a:rPr lang="ru-RU" sz="1500" b="1" dirty="0" smtClean="0">
                          <a:effectLst/>
                          <a:latin typeface="Times New Roman"/>
                          <a:ea typeface="Times New Roman"/>
                        </a:rPr>
                        <a:t>3. Копия объявления о закупке и примечания об источнике, номере, дате опубликования</a:t>
                      </a:r>
                    </a:p>
                    <a:p>
                      <a:pPr marL="0" marR="0" indent="0" algn="l">
                        <a:spcBef>
                          <a:spcPts val="0"/>
                        </a:spcBef>
                        <a:spcAft>
                          <a:spcPts val="0"/>
                        </a:spcAft>
                      </a:pPr>
                      <a:r>
                        <a:rPr lang="ru-RU" sz="1500" b="1" dirty="0" smtClean="0">
                          <a:effectLst/>
                          <a:latin typeface="Times New Roman"/>
                          <a:ea typeface="Times New Roman"/>
                        </a:rPr>
                        <a:t>4. Копия документации по закупке.</a:t>
                      </a:r>
                    </a:p>
                    <a:p>
                      <a:pPr marL="0" marR="0" indent="0" algn="l">
                        <a:spcBef>
                          <a:spcPts val="0"/>
                        </a:spcBef>
                        <a:spcAft>
                          <a:spcPts val="0"/>
                        </a:spcAft>
                      </a:pPr>
                      <a:r>
                        <a:rPr lang="ru-RU" sz="1500" b="1" dirty="0" smtClean="0">
                          <a:effectLst/>
                          <a:latin typeface="Times New Roman"/>
                          <a:ea typeface="Times New Roman"/>
                        </a:rPr>
                        <a:t>5. Письма по запросу разъяснений, переданные ответы, в том числе подтверждение получения ответов экономическими операторами.</a:t>
                      </a:r>
                    </a:p>
                    <a:p>
                      <a:pPr marL="0" marR="0" indent="0" algn="l">
                        <a:spcBef>
                          <a:spcPts val="0"/>
                        </a:spcBef>
                        <a:spcAft>
                          <a:spcPts val="0"/>
                        </a:spcAft>
                      </a:pPr>
                      <a:r>
                        <a:rPr lang="ru-RU" sz="1500" b="1" dirty="0" smtClean="0">
                          <a:effectLst/>
                          <a:latin typeface="Times New Roman"/>
                          <a:ea typeface="Times New Roman"/>
                        </a:rPr>
                        <a:t>6. Копии деклараций о беспристрастности и деклараций о конфиденциальности членов Комиссии по закупкам.</a:t>
                      </a:r>
                    </a:p>
                    <a:p>
                      <a:pPr marL="0" marR="0" indent="0" algn="l">
                        <a:spcBef>
                          <a:spcPts val="0"/>
                        </a:spcBef>
                        <a:spcAft>
                          <a:spcPts val="0"/>
                        </a:spcAft>
                      </a:pPr>
                      <a:r>
                        <a:rPr lang="ru-RU" sz="1500" b="1" dirty="0" smtClean="0">
                          <a:effectLst/>
                          <a:latin typeface="Times New Roman"/>
                          <a:ea typeface="Times New Roman"/>
                        </a:rPr>
                        <a:t>7. Протокол заседания по открытию оферт.</a:t>
                      </a:r>
                    </a:p>
                    <a:p>
                      <a:pPr marL="0" marR="0" indent="0" algn="l">
                        <a:spcBef>
                          <a:spcPts val="0"/>
                        </a:spcBef>
                        <a:spcAft>
                          <a:spcPts val="0"/>
                        </a:spcAft>
                      </a:pPr>
                      <a:r>
                        <a:rPr lang="ru-RU" sz="1500" b="1" dirty="0" smtClean="0">
                          <a:effectLst/>
                          <a:latin typeface="Times New Roman"/>
                          <a:ea typeface="Times New Roman"/>
                        </a:rPr>
                        <a:t>8. Полученные оферты. </a:t>
                      </a:r>
                    </a:p>
                    <a:p>
                      <a:pPr marL="0" marR="0" indent="0" algn="l">
                        <a:spcBef>
                          <a:spcPts val="0"/>
                        </a:spcBef>
                        <a:spcAft>
                          <a:spcPts val="0"/>
                        </a:spcAft>
                      </a:pPr>
                      <a:r>
                        <a:rPr lang="ru-RU" sz="1500" b="1" dirty="0" smtClean="0">
                          <a:effectLst/>
                          <a:latin typeface="Times New Roman"/>
                          <a:ea typeface="Times New Roman"/>
                        </a:rPr>
                        <a:t>9. Протокол Комиссии по закупкам об оценке оферт (включая приложения).</a:t>
                      </a:r>
                    </a:p>
                    <a:p>
                      <a:pPr marL="0" marR="0" indent="0" algn="l">
                        <a:spcBef>
                          <a:spcPts val="0"/>
                        </a:spcBef>
                        <a:spcAft>
                          <a:spcPts val="0"/>
                        </a:spcAft>
                      </a:pPr>
                      <a:r>
                        <a:rPr lang="ru-RU" sz="1500" b="1" dirty="0" smtClean="0">
                          <a:effectLst/>
                          <a:latin typeface="Times New Roman"/>
                          <a:ea typeface="Times New Roman"/>
                        </a:rPr>
                        <a:t>10. Полученные возражения, решения, принятые бенефициаром по этим возражениям.</a:t>
                      </a:r>
                    </a:p>
                    <a:p>
                      <a:pPr marL="0" marR="0" indent="0" algn="l">
                        <a:spcBef>
                          <a:spcPts val="0"/>
                        </a:spcBef>
                        <a:spcAft>
                          <a:spcPts val="0"/>
                        </a:spcAft>
                      </a:pPr>
                      <a:r>
                        <a:rPr lang="ru-RU" sz="1500" b="1" dirty="0" smtClean="0">
                          <a:effectLst/>
                          <a:latin typeface="Times New Roman"/>
                          <a:ea typeface="Times New Roman"/>
                        </a:rPr>
                        <a:t>11. Копия подписанного Договора, включая приложения и его дальнейшие изменения.</a:t>
                      </a:r>
                    </a:p>
                    <a:p>
                      <a:pPr marL="0" marR="0" indent="0" algn="l">
                        <a:spcBef>
                          <a:spcPts val="0"/>
                        </a:spcBef>
                        <a:spcAft>
                          <a:spcPts val="0"/>
                        </a:spcAft>
                      </a:pPr>
                      <a:r>
                        <a:rPr lang="ru-RU" sz="1500" b="1" dirty="0" smtClean="0">
                          <a:effectLst/>
                          <a:latin typeface="Times New Roman"/>
                          <a:ea typeface="Times New Roman"/>
                        </a:rPr>
                        <a:t>12. Сообщения и обмен информацией с экономическими операторами, проведенные в процессе закупки. </a:t>
                      </a:r>
                    </a:p>
                    <a:p>
                      <a:pPr marL="0" marR="0" indent="0" algn="ctr">
                        <a:spcBef>
                          <a:spcPts val="0"/>
                        </a:spcBef>
                        <a:spcAft>
                          <a:spcPts val="0"/>
                        </a:spcAft>
                      </a:pPr>
                      <a:endParaRPr lang="ro-RO" sz="1200" b="1" dirty="0">
                        <a:effectLst/>
                        <a:latin typeface="Times New Roman"/>
                        <a:ea typeface="Times New Roman"/>
                      </a:endParaRPr>
                    </a:p>
                  </a:txBody>
                  <a:tcPr marL="16393" marR="16393" marT="5464" marB="5464">
                    <a:lnL>
                      <a:noFill/>
                    </a:lnL>
                    <a:lnR>
                      <a:noFill/>
                    </a:lnR>
                    <a:lnT>
                      <a:noFill/>
                    </a:lnT>
                    <a:lnB>
                      <a:noFill/>
                    </a:lnB>
                  </a:tcPr>
                </a:tc>
                <a:extLst>
                  <a:ext uri="{0D108BD9-81ED-4DB2-BD59-A6C34878D82A}">
                    <a16:rowId xmlns:a16="http://schemas.microsoft.com/office/drawing/2014/main" val="10000"/>
                  </a:ext>
                </a:extLst>
              </a:tr>
              <a:tr h="1994720">
                <a:tc>
                  <a:txBody>
                    <a:bodyPr/>
                    <a:lstStyle/>
                    <a:p>
                      <a:pPr marL="0" marR="0" indent="360045" algn="just">
                        <a:spcBef>
                          <a:spcPts val="0"/>
                        </a:spcBef>
                        <a:spcAft>
                          <a:spcPts val="0"/>
                        </a:spcAft>
                      </a:pPr>
                      <a:endParaRPr lang="ro-RO" sz="800" b="1" dirty="0">
                        <a:effectLst/>
                        <a:latin typeface="Times New Roman"/>
                        <a:ea typeface="Times New Roman"/>
                      </a:endParaRPr>
                    </a:p>
                  </a:txBody>
                  <a:tcPr marL="16393" marR="16393" marT="5464" marB="5464">
                    <a:lnL>
                      <a:noFill/>
                    </a:lnL>
                    <a:lnR>
                      <a:noFill/>
                    </a:lnR>
                    <a:lnT>
                      <a:noFill/>
                    </a:lnT>
                    <a:lnB>
                      <a:noFill/>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35884494"/>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8" y="923436"/>
            <a:ext cx="7833998" cy="596445"/>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Объект 11"/>
          <p:cNvGraphicFramePr>
            <a:graphicFrameLocks noGrp="1"/>
          </p:cNvGraphicFramePr>
          <p:nvPr>
            <p:ph idx="1"/>
            <p:extLst>
              <p:ext uri="{D42A27DB-BD31-4B8C-83A1-F6EECF244321}">
                <p14:modId xmlns:p14="http://schemas.microsoft.com/office/powerpoint/2010/main" val="483636248"/>
              </p:ext>
            </p:extLst>
          </p:nvPr>
        </p:nvGraphicFramePr>
        <p:xfrm>
          <a:off x="829828" y="1454150"/>
          <a:ext cx="6967972" cy="5015230"/>
        </p:xfrm>
        <a:graphic>
          <a:graphicData uri="http://schemas.openxmlformats.org/drawingml/2006/table">
            <a:tbl>
              <a:tblPr firstRow="1" firstCol="1" bandRow="1"/>
              <a:tblGrid>
                <a:gridCol w="6967972">
                  <a:extLst>
                    <a:ext uri="{9D8B030D-6E8A-4147-A177-3AD203B41FA5}">
                      <a16:colId xmlns:a16="http://schemas.microsoft.com/office/drawing/2014/main" val="20000"/>
                    </a:ext>
                  </a:extLst>
                </a:gridCol>
              </a:tblGrid>
              <a:tr h="3020510">
                <a:tc>
                  <a:txBody>
                    <a:bodyPr/>
                    <a:lstStyle/>
                    <a:p>
                      <a:pPr marL="0" marR="0" indent="0" algn="ctr">
                        <a:spcBef>
                          <a:spcPts val="0"/>
                        </a:spcBef>
                        <a:spcAft>
                          <a:spcPts val="0"/>
                        </a:spcAft>
                      </a:pPr>
                      <a:endParaRPr lang="ro-RO" sz="1200" b="1" dirty="0">
                        <a:effectLst/>
                        <a:latin typeface="Times New Roman"/>
                        <a:ea typeface="Times New Roman"/>
                      </a:endParaRPr>
                    </a:p>
                  </a:txBody>
                  <a:tcPr marL="16393" marR="16393" marT="5464" marB="5464">
                    <a:lnL>
                      <a:noFill/>
                    </a:lnL>
                    <a:lnR>
                      <a:noFill/>
                    </a:lnR>
                    <a:lnT>
                      <a:noFill/>
                    </a:lnT>
                    <a:lnB>
                      <a:noFill/>
                    </a:lnB>
                  </a:tcPr>
                </a:tc>
                <a:extLst>
                  <a:ext uri="{0D108BD9-81ED-4DB2-BD59-A6C34878D82A}">
                    <a16:rowId xmlns:a16="http://schemas.microsoft.com/office/drawing/2014/main" val="10000"/>
                  </a:ext>
                </a:extLst>
              </a:tr>
              <a:tr h="1994720">
                <a:tc>
                  <a:txBody>
                    <a:bodyPr/>
                    <a:lstStyle/>
                    <a:p>
                      <a:pPr marL="0" marR="0" indent="360045" algn="just">
                        <a:spcBef>
                          <a:spcPts val="0"/>
                        </a:spcBef>
                        <a:spcAft>
                          <a:spcPts val="0"/>
                        </a:spcAft>
                      </a:pPr>
                      <a:endParaRPr lang="ro-RO" sz="800" b="1" dirty="0">
                        <a:effectLst/>
                        <a:latin typeface="Times New Roman"/>
                        <a:ea typeface="Times New Roman"/>
                      </a:endParaRPr>
                    </a:p>
                  </a:txBody>
                  <a:tcPr marL="16393" marR="16393" marT="5464" marB="5464">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12290"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19754" t="9812" r="23082" b="10146"/>
          <a:stretch/>
        </p:blipFill>
        <p:spPr bwMode="auto">
          <a:xfrm>
            <a:off x="393105" y="1332366"/>
            <a:ext cx="8631254" cy="5282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151289"/>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err="1" smtClean="0">
                <a:solidFill>
                  <a:srgbClr val="000000"/>
                </a:solidFill>
                <a:latin typeface="Times New Roman" pitchFamily="18" charset="0"/>
                <a:ea typeface="Calibri" pitchFamily="34" charset="0"/>
                <a:cs typeface="Times New Roman" pitchFamily="18" charset="0"/>
              </a:rPr>
              <a:t>Reminder</a:t>
            </a: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01/02/2018</a:t>
            </a:fld>
            <a:endParaRPr lang="en-GB" noProof="0" dirty="0"/>
          </a:p>
        </p:txBody>
      </p:sp>
      <p:sp>
        <p:nvSpPr>
          <p:cNvPr id="5" name="Объект 4"/>
          <p:cNvSpPr>
            <a:spLocks noGrp="1"/>
          </p:cNvSpPr>
          <p:nvPr>
            <p:ph idx="1"/>
          </p:nvPr>
        </p:nvSpPr>
        <p:spPr>
          <a:xfrm>
            <a:off x="160638" y="1606379"/>
            <a:ext cx="8847438" cy="4657622"/>
          </a:xfrm>
        </p:spPr>
        <p:txBody>
          <a:bodyPr/>
          <a:lstStyle/>
          <a:p>
            <a:pPr lvl="0" algn="just" eaLnBrk="0" hangingPunct="0">
              <a:spcBef>
                <a:spcPts val="0"/>
              </a:spcBef>
              <a:spcAft>
                <a:spcPts val="0"/>
              </a:spcAft>
              <a:buClrTx/>
              <a:tabLst/>
            </a:pPr>
            <a:r>
              <a:rPr lang="ro-MO" altLang="ru-RU" sz="1900" kern="1200" dirty="0" smtClean="0">
                <a:solidFill>
                  <a:prstClr val="black"/>
                </a:solidFill>
                <a:latin typeface="Times New Roman" pitchFamily="18" charset="0"/>
                <a:cs typeface="Times New Roman" pitchFamily="18" charset="0"/>
              </a:rPr>
              <a:t>1.</a:t>
            </a:r>
            <a:r>
              <a:rPr lang="ru-RU" altLang="ru-RU" sz="1900" b="1" kern="1200" dirty="0" smtClean="0">
                <a:solidFill>
                  <a:prstClr val="black"/>
                </a:solidFill>
                <a:latin typeface="Times New Roman" pitchFamily="18" charset="0"/>
                <a:cs typeface="Times New Roman" pitchFamily="18" charset="0"/>
              </a:rPr>
              <a:t>Открытые </a:t>
            </a:r>
            <a:r>
              <a:rPr lang="ru-RU" altLang="ru-RU" sz="1900" b="1" kern="1200" dirty="0">
                <a:solidFill>
                  <a:prstClr val="black"/>
                </a:solidFill>
                <a:latin typeface="Times New Roman" pitchFamily="18" charset="0"/>
                <a:cs typeface="Times New Roman" pitchFamily="18" charset="0"/>
              </a:rPr>
              <a:t>торги</a:t>
            </a:r>
            <a:r>
              <a:rPr lang="en-US" altLang="ru-RU" sz="1900" kern="1200" dirty="0" smtClean="0">
                <a:solidFill>
                  <a:prstClr val="black"/>
                </a:solidFill>
                <a:latin typeface="Times New Roman" pitchFamily="18" charset="0"/>
                <a:cs typeface="Times New Roman" pitchFamily="18" charset="0"/>
              </a:rPr>
              <a:t> (</a:t>
            </a:r>
            <a:r>
              <a:rPr lang="ru-RU" altLang="ru-RU" sz="1900" kern="1200" dirty="0">
                <a:solidFill>
                  <a:prstClr val="black"/>
                </a:solidFill>
                <a:latin typeface="Times New Roman" pitchFamily="18" charset="0"/>
                <a:cs typeface="Times New Roman" pitchFamily="18" charset="0"/>
              </a:rPr>
              <a:t>основная процедура</a:t>
            </a:r>
            <a:r>
              <a:rPr lang="ro-RO" altLang="ru-RU" sz="1900" kern="1200" dirty="0" smtClean="0">
                <a:solidFill>
                  <a:prstClr val="black"/>
                </a:solidFill>
                <a:latin typeface="Times New Roman" pitchFamily="18" charset="0"/>
                <a:cs typeface="Times New Roman" pitchFamily="18" charset="0"/>
              </a:rPr>
              <a:t>, </a:t>
            </a:r>
            <a:r>
              <a:rPr lang="ru-RU" altLang="ru-RU" sz="1900" kern="1200" dirty="0">
                <a:solidFill>
                  <a:prstClr val="black"/>
                </a:solidFill>
                <a:latin typeface="Times New Roman" pitchFamily="18" charset="0"/>
                <a:cs typeface="Times New Roman" pitchFamily="18" charset="0"/>
              </a:rPr>
              <a:t>любой заинтересованный экономический оператор может представить оферту</a:t>
            </a:r>
            <a:r>
              <a:rPr lang="ro-RO" altLang="ru-RU" sz="1900" kern="1200" dirty="0" smtClean="0">
                <a:solidFill>
                  <a:prstClr val="black"/>
                </a:solidFill>
                <a:latin typeface="Times New Roman" pitchFamily="18" charset="0"/>
                <a:cs typeface="Times New Roman" pitchFamily="18" charset="0"/>
              </a:rPr>
              <a:t>)</a:t>
            </a:r>
            <a:r>
              <a:rPr lang="ro-MO" altLang="ru-RU" sz="1900" kern="1200" dirty="0">
                <a:solidFill>
                  <a:prstClr val="black"/>
                </a:solidFill>
                <a:latin typeface="Times New Roman" pitchFamily="18" charset="0"/>
                <a:cs typeface="Times New Roman" pitchFamily="18" charset="0"/>
              </a:rPr>
              <a:t>; </a:t>
            </a:r>
          </a:p>
          <a:p>
            <a:pPr lvl="0" algn="just" eaLnBrk="0" hangingPunct="0">
              <a:spcBef>
                <a:spcPts val="0"/>
              </a:spcBef>
              <a:spcAft>
                <a:spcPts val="0"/>
              </a:spcAft>
              <a:buClrTx/>
              <a:tabLst/>
            </a:pPr>
            <a:r>
              <a:rPr lang="ro-MO" altLang="ru-RU" sz="1900" kern="1200" dirty="0" smtClean="0">
                <a:solidFill>
                  <a:prstClr val="black"/>
                </a:solidFill>
                <a:latin typeface="Times New Roman" pitchFamily="18" charset="0"/>
                <a:cs typeface="Times New Roman" pitchFamily="18" charset="0"/>
              </a:rPr>
              <a:t>2.</a:t>
            </a:r>
            <a:r>
              <a:rPr lang="ru-RU" altLang="ru-RU" sz="1900" b="1" kern="1200" dirty="0" smtClean="0">
                <a:solidFill>
                  <a:prstClr val="black"/>
                </a:solidFill>
                <a:latin typeface="Times New Roman" pitchFamily="18" charset="0"/>
                <a:cs typeface="Times New Roman" pitchFamily="18" charset="0"/>
              </a:rPr>
              <a:t>Ограниченные </a:t>
            </a:r>
            <a:r>
              <a:rPr lang="ru-RU" altLang="ru-RU" sz="1900" b="1" kern="1200" dirty="0">
                <a:solidFill>
                  <a:prstClr val="black"/>
                </a:solidFill>
                <a:latin typeface="Times New Roman" pitchFamily="18" charset="0"/>
                <a:cs typeface="Times New Roman" pitchFamily="18" charset="0"/>
              </a:rPr>
              <a:t>торги</a:t>
            </a:r>
            <a:r>
              <a:rPr lang="ro-MO" altLang="ru-RU" sz="1900" b="1" kern="1200" dirty="0" smtClean="0">
                <a:solidFill>
                  <a:prstClr val="black"/>
                </a:solidFill>
                <a:latin typeface="Times New Roman" pitchFamily="18" charset="0"/>
                <a:cs typeface="Times New Roman" pitchFamily="18" charset="0"/>
              </a:rPr>
              <a:t> </a:t>
            </a:r>
            <a:r>
              <a:rPr lang="ro-MO" altLang="ru-RU" sz="1900" kern="1200" dirty="0" smtClean="0">
                <a:solidFill>
                  <a:prstClr val="black"/>
                </a:solidFill>
                <a:latin typeface="Times New Roman" pitchFamily="18" charset="0"/>
                <a:cs typeface="Times New Roman" pitchFamily="18" charset="0"/>
              </a:rPr>
              <a:t>(</a:t>
            </a:r>
            <a:r>
              <a:rPr lang="ru-RU" altLang="ru-RU" sz="1900" kern="1200" dirty="0">
                <a:solidFill>
                  <a:prstClr val="black"/>
                </a:solidFill>
                <a:latin typeface="Times New Roman" pitchFamily="18" charset="0"/>
                <a:cs typeface="Times New Roman" pitchFamily="18" charset="0"/>
              </a:rPr>
              <a:t>только при закупках </a:t>
            </a:r>
            <a:r>
              <a:rPr lang="ru-RU" altLang="ru-RU" sz="1900" kern="1200" dirty="0" smtClean="0">
                <a:solidFill>
                  <a:prstClr val="black"/>
                </a:solidFill>
                <a:latin typeface="Times New Roman" pitchFamily="18" charset="0"/>
                <a:cs typeface="Times New Roman" pitchFamily="18" charset="0"/>
              </a:rPr>
              <a:t>которые </a:t>
            </a:r>
            <a:r>
              <a:rPr lang="ru-RU" altLang="ru-RU" sz="1900" kern="1200" dirty="0">
                <a:solidFill>
                  <a:prstClr val="black"/>
                </a:solidFill>
                <a:latin typeface="Times New Roman" pitchFamily="18" charset="0"/>
                <a:cs typeface="Times New Roman" pitchFamily="18" charset="0"/>
              </a:rPr>
              <a:t>носят специфический </a:t>
            </a:r>
            <a:r>
              <a:rPr lang="ru-RU" altLang="ru-RU" sz="1900" kern="1200" dirty="0" smtClean="0">
                <a:solidFill>
                  <a:prstClr val="black"/>
                </a:solidFill>
                <a:latin typeface="Times New Roman" pitchFamily="18" charset="0"/>
                <a:cs typeface="Times New Roman" pitchFamily="18" charset="0"/>
              </a:rPr>
              <a:t>характер</a:t>
            </a:r>
            <a:r>
              <a:rPr lang="ru-RU" altLang="ru-RU" sz="1900" kern="1200" dirty="0">
                <a:solidFill>
                  <a:prstClr val="black"/>
                </a:solidFill>
                <a:latin typeface="Times New Roman" pitchFamily="18" charset="0"/>
                <a:cs typeface="Times New Roman" pitchFamily="18" charset="0"/>
              </a:rPr>
              <a:t>, </a:t>
            </a:r>
            <a:r>
              <a:rPr lang="ru-RU" altLang="ru-RU" sz="1900" kern="1200" dirty="0" smtClean="0">
                <a:solidFill>
                  <a:prstClr val="black"/>
                </a:solidFill>
                <a:latin typeface="Times New Roman" pitchFamily="18" charset="0"/>
                <a:cs typeface="Times New Roman" pitchFamily="18" charset="0"/>
              </a:rPr>
              <a:t>проводится предварительный отбор</a:t>
            </a:r>
            <a:r>
              <a:rPr lang="ro-MO" altLang="ru-RU" sz="1900" kern="1200" dirty="0" smtClean="0">
                <a:solidFill>
                  <a:prstClr val="black"/>
                </a:solidFill>
                <a:latin typeface="Times New Roman" pitchFamily="18" charset="0"/>
                <a:cs typeface="Times New Roman" pitchFamily="18" charset="0"/>
              </a:rPr>
              <a:t>);</a:t>
            </a:r>
            <a:r>
              <a:rPr lang="en-GB" altLang="ru-RU" sz="1900" kern="1200" dirty="0" smtClean="0">
                <a:solidFill>
                  <a:prstClr val="black"/>
                </a:solidFill>
                <a:latin typeface="Times New Roman" pitchFamily="18" charset="0"/>
                <a:cs typeface="Times New Roman" pitchFamily="18" charset="0"/>
              </a:rPr>
              <a:t> </a:t>
            </a:r>
            <a:r>
              <a:rPr lang="ro-RO" altLang="ru-RU" sz="1900" kern="1200" dirty="0" smtClean="0">
                <a:solidFill>
                  <a:prstClr val="black"/>
                </a:solidFill>
                <a:latin typeface="Times New Roman" pitchFamily="18" charset="0"/>
                <a:cs typeface="Times New Roman" pitchFamily="18" charset="0"/>
              </a:rPr>
              <a:t>                          </a:t>
            </a:r>
            <a:endParaRPr lang="ro-MO" altLang="ru-RU" sz="1900" kern="1200" dirty="0">
              <a:solidFill>
                <a:prstClr val="black"/>
              </a:solidFill>
              <a:latin typeface="Times New Roman" pitchFamily="18" charset="0"/>
              <a:ea typeface="Calibri" pitchFamily="34" charset="0"/>
              <a:cs typeface="Calibri" pitchFamily="34" charset="0"/>
            </a:endParaRPr>
          </a:p>
          <a:p>
            <a:pPr lvl="0" algn="just" eaLnBrk="0" hangingPunct="0">
              <a:spcBef>
                <a:spcPts val="0"/>
              </a:spcBef>
              <a:spcAft>
                <a:spcPts val="0"/>
              </a:spcAft>
              <a:buClrTx/>
              <a:tabLst/>
            </a:pPr>
            <a:r>
              <a:rPr lang="ro-MO" altLang="ru-RU" sz="1900" kern="1200" dirty="0" smtClean="0">
                <a:solidFill>
                  <a:prstClr val="black"/>
                </a:solidFill>
                <a:latin typeface="Times New Roman" pitchFamily="18" charset="0"/>
                <a:cs typeface="Times New Roman" pitchFamily="18" charset="0"/>
              </a:rPr>
              <a:t>3.</a:t>
            </a:r>
            <a:r>
              <a:rPr lang="ru-RU" altLang="ru-RU" sz="1900" b="1" kern="1200" dirty="0" smtClean="0">
                <a:solidFill>
                  <a:prstClr val="black"/>
                </a:solidFill>
                <a:latin typeface="Times New Roman" pitchFamily="18" charset="0"/>
                <a:cs typeface="Times New Roman" pitchFamily="18" charset="0"/>
              </a:rPr>
              <a:t>Запрос </a:t>
            </a:r>
            <a:r>
              <a:rPr lang="ru-RU" altLang="ru-RU" sz="1900" b="1" kern="1200" dirty="0">
                <a:solidFill>
                  <a:prstClr val="black"/>
                </a:solidFill>
                <a:latin typeface="Times New Roman" pitchFamily="18" charset="0"/>
                <a:cs typeface="Times New Roman" pitchFamily="18" charset="0"/>
              </a:rPr>
              <a:t>ценовых оферт</a:t>
            </a:r>
            <a:r>
              <a:rPr lang="ro-MO" altLang="ru-RU" sz="1900" b="1" kern="1200" dirty="0" smtClean="0">
                <a:solidFill>
                  <a:prstClr val="black"/>
                </a:solidFill>
                <a:latin typeface="Times New Roman" pitchFamily="18" charset="0"/>
                <a:cs typeface="Times New Roman" pitchFamily="18" charset="0"/>
              </a:rPr>
              <a:t> </a:t>
            </a:r>
            <a:r>
              <a:rPr lang="ro-MO" altLang="ru-RU" sz="1900" kern="1200" dirty="0" smtClean="0">
                <a:solidFill>
                  <a:prstClr val="black"/>
                </a:solidFill>
                <a:latin typeface="Times New Roman" pitchFamily="18" charset="0"/>
                <a:cs typeface="Times New Roman" pitchFamily="18" charset="0"/>
              </a:rPr>
              <a:t>(</a:t>
            </a:r>
            <a:r>
              <a:rPr lang="ru-RU" altLang="ru-RU" sz="1900" kern="1200" dirty="0">
                <a:solidFill>
                  <a:prstClr val="black"/>
                </a:solidFill>
                <a:latin typeface="Times New Roman" pitchFamily="18" charset="0"/>
                <a:cs typeface="Times New Roman" pitchFamily="18" charset="0"/>
              </a:rPr>
              <a:t>ниже 1,0 </a:t>
            </a:r>
            <a:r>
              <a:rPr lang="ru-RU" altLang="ru-RU" sz="1900" kern="1200" dirty="0" err="1">
                <a:solidFill>
                  <a:prstClr val="black"/>
                </a:solidFill>
                <a:latin typeface="Times New Roman" pitchFamily="18" charset="0"/>
                <a:cs typeface="Times New Roman" pitchFamily="18" charset="0"/>
              </a:rPr>
              <a:t>млн.леев</a:t>
            </a:r>
            <a:r>
              <a:rPr lang="ru-RU" altLang="ru-RU" sz="1900" kern="1200" dirty="0">
                <a:solidFill>
                  <a:prstClr val="black"/>
                </a:solidFill>
                <a:latin typeface="Times New Roman" pitchFamily="18" charset="0"/>
                <a:cs typeface="Times New Roman" pitchFamily="18" charset="0"/>
              </a:rPr>
              <a:t> для закупок товаров и услуг и ниже 1,5 </a:t>
            </a:r>
            <a:r>
              <a:rPr lang="ru-RU" altLang="ru-RU" sz="1900" kern="1200" dirty="0" err="1">
                <a:solidFill>
                  <a:prstClr val="black"/>
                </a:solidFill>
                <a:latin typeface="Times New Roman" pitchFamily="18" charset="0"/>
                <a:cs typeface="Times New Roman" pitchFamily="18" charset="0"/>
              </a:rPr>
              <a:t>млн.леев</a:t>
            </a:r>
            <a:r>
              <a:rPr lang="ru-RU" altLang="ru-RU" sz="1900" kern="1200" dirty="0">
                <a:solidFill>
                  <a:prstClr val="black"/>
                </a:solidFill>
                <a:latin typeface="Times New Roman" pitchFamily="18" charset="0"/>
                <a:cs typeface="Times New Roman" pitchFamily="18" charset="0"/>
              </a:rPr>
              <a:t> – для закупки </a:t>
            </a:r>
            <a:r>
              <a:rPr lang="ru-RU" altLang="ru-RU" sz="1900" kern="1200" dirty="0" smtClean="0">
                <a:solidFill>
                  <a:prstClr val="black"/>
                </a:solidFill>
                <a:latin typeface="Times New Roman" pitchFamily="18" charset="0"/>
                <a:cs typeface="Times New Roman" pitchFamily="18" charset="0"/>
              </a:rPr>
              <a:t>работ</a:t>
            </a:r>
            <a:r>
              <a:rPr lang="ru-RU" altLang="ru-RU" sz="1900" kern="1200" dirty="0">
                <a:solidFill>
                  <a:prstClr val="black"/>
                </a:solidFill>
                <a:latin typeface="Times New Roman" pitchFamily="18" charset="0"/>
                <a:cs typeface="Times New Roman" pitchFamily="18" charset="0"/>
              </a:rPr>
              <a:t>, может проводится предварительный </a:t>
            </a:r>
            <a:r>
              <a:rPr lang="ru-RU" altLang="ru-RU" sz="1900" kern="1200" dirty="0" smtClean="0">
                <a:solidFill>
                  <a:prstClr val="black"/>
                </a:solidFill>
                <a:latin typeface="Times New Roman" pitchFamily="18" charset="0"/>
                <a:cs typeface="Times New Roman" pitchFamily="18" charset="0"/>
              </a:rPr>
              <a:t>отбор</a:t>
            </a:r>
            <a:r>
              <a:rPr lang="ro-MO" altLang="ru-RU" sz="1900" kern="1200" dirty="0" smtClean="0">
                <a:solidFill>
                  <a:prstClr val="black"/>
                </a:solidFill>
                <a:latin typeface="Times New Roman" pitchFamily="18" charset="0"/>
                <a:cs typeface="Times New Roman" pitchFamily="18" charset="0"/>
              </a:rPr>
              <a:t>).           </a:t>
            </a:r>
            <a:endParaRPr lang="ro-MO" altLang="ru-RU" sz="1900" kern="1200" dirty="0" smtClean="0">
              <a:solidFill>
                <a:prstClr val="black"/>
              </a:solidFill>
              <a:latin typeface="Times New Roman" pitchFamily="18" charset="0"/>
              <a:ea typeface="Calibri" pitchFamily="34" charset="0"/>
              <a:cs typeface="Calibri" pitchFamily="34" charset="0"/>
            </a:endParaRPr>
          </a:p>
          <a:p>
            <a:pPr lvl="0" algn="just" eaLnBrk="0" hangingPunct="0">
              <a:spcBef>
                <a:spcPts val="0"/>
              </a:spcBef>
              <a:spcAft>
                <a:spcPts val="0"/>
              </a:spcAft>
              <a:buClrTx/>
              <a:tabLst/>
            </a:pPr>
            <a:r>
              <a:rPr lang="ro-MO" altLang="ru-RU" sz="1900" kern="1200" dirty="0" smtClean="0">
                <a:solidFill>
                  <a:prstClr val="black"/>
                </a:solidFill>
                <a:latin typeface="Times New Roman" pitchFamily="18" charset="0"/>
                <a:cs typeface="Times New Roman" pitchFamily="18" charset="0"/>
              </a:rPr>
              <a:t>4.</a:t>
            </a:r>
            <a:r>
              <a:rPr lang="ru-RU" altLang="ru-RU" sz="1900" b="1" kern="1200" dirty="0" smtClean="0">
                <a:solidFill>
                  <a:prstClr val="black"/>
                </a:solidFill>
                <a:latin typeface="Times New Roman" pitchFamily="18" charset="0"/>
                <a:cs typeface="Times New Roman" pitchFamily="18" charset="0"/>
              </a:rPr>
              <a:t>Конкурентный </a:t>
            </a:r>
            <a:r>
              <a:rPr lang="ru-RU" altLang="ru-RU" sz="1900" b="1" kern="1200" dirty="0">
                <a:solidFill>
                  <a:prstClr val="black"/>
                </a:solidFill>
                <a:latin typeface="Times New Roman" pitchFamily="18" charset="0"/>
                <a:cs typeface="Times New Roman" pitchFamily="18" charset="0"/>
              </a:rPr>
              <a:t>диалог</a:t>
            </a:r>
            <a:r>
              <a:rPr lang="ro-MO" altLang="ru-RU" sz="1900" b="1" kern="1200" dirty="0" smtClean="0">
                <a:solidFill>
                  <a:prstClr val="black"/>
                </a:solidFill>
                <a:latin typeface="Times New Roman" pitchFamily="18" charset="0"/>
                <a:cs typeface="Times New Roman" pitchFamily="18" charset="0"/>
              </a:rPr>
              <a:t> </a:t>
            </a:r>
            <a:r>
              <a:rPr lang="ro-MO" altLang="ru-RU" sz="1900" kern="1200" dirty="0" smtClean="0">
                <a:solidFill>
                  <a:prstClr val="black"/>
                </a:solidFill>
                <a:latin typeface="Times New Roman" pitchFamily="18" charset="0"/>
                <a:cs typeface="Times New Roman" pitchFamily="18" charset="0"/>
              </a:rPr>
              <a:t>(</a:t>
            </a:r>
            <a:r>
              <a:rPr lang="ru-RU" altLang="ru-RU" sz="1900" kern="1200" dirty="0">
                <a:solidFill>
                  <a:prstClr val="black"/>
                </a:solidFill>
                <a:latin typeface="Times New Roman" pitchFamily="18" charset="0"/>
                <a:cs typeface="Times New Roman" pitchFamily="18" charset="0"/>
              </a:rPr>
              <a:t>особо сложных договоров закупки в той мере, в какой их присуждение невозможно посредством применения процедуры открытых или ограниченных </a:t>
            </a:r>
            <a:r>
              <a:rPr lang="ru-RU" altLang="ru-RU" sz="1900" kern="1200" dirty="0" smtClean="0">
                <a:solidFill>
                  <a:prstClr val="black"/>
                </a:solidFill>
                <a:latin typeface="Times New Roman" pitchFamily="18" charset="0"/>
                <a:cs typeface="Times New Roman" pitchFamily="18" charset="0"/>
              </a:rPr>
              <a:t>торгов</a:t>
            </a:r>
            <a:r>
              <a:rPr lang="ro-MO" altLang="ru-RU" sz="1900" kern="1200" dirty="0" smtClean="0">
                <a:solidFill>
                  <a:prstClr val="black"/>
                </a:solidFill>
                <a:latin typeface="Times New Roman" pitchFamily="18" charset="0"/>
                <a:cs typeface="Times New Roman" pitchFamily="18" charset="0"/>
              </a:rPr>
              <a:t>);</a:t>
            </a:r>
            <a:endParaRPr lang="ro-MO" altLang="ru-RU" sz="1900" kern="1200" dirty="0">
              <a:solidFill>
                <a:prstClr val="black"/>
              </a:solidFill>
              <a:latin typeface="Times New Roman" pitchFamily="18" charset="0"/>
              <a:ea typeface="Calibri" pitchFamily="34" charset="0"/>
              <a:cs typeface="Calibri" pitchFamily="34" charset="0"/>
            </a:endParaRPr>
          </a:p>
          <a:p>
            <a:pPr lvl="0" algn="just" eaLnBrk="0" hangingPunct="0">
              <a:spcBef>
                <a:spcPts val="0"/>
              </a:spcBef>
              <a:spcAft>
                <a:spcPts val="0"/>
              </a:spcAft>
              <a:buClrTx/>
              <a:tabLst/>
            </a:pPr>
            <a:r>
              <a:rPr lang="ro-MO" altLang="ru-RU" sz="1900" kern="1200" dirty="0" smtClean="0">
                <a:solidFill>
                  <a:prstClr val="black"/>
                </a:solidFill>
                <a:latin typeface="Times New Roman" pitchFamily="18" charset="0"/>
                <a:cs typeface="Times New Roman" pitchFamily="18" charset="0"/>
              </a:rPr>
              <a:t>5.</a:t>
            </a:r>
            <a:r>
              <a:rPr lang="ru-RU" altLang="ru-RU" sz="1900" b="1" kern="1200" dirty="0" smtClean="0">
                <a:solidFill>
                  <a:prstClr val="black"/>
                </a:solidFill>
                <a:latin typeface="Times New Roman" pitchFamily="18" charset="0"/>
                <a:cs typeface="Times New Roman" pitchFamily="18" charset="0"/>
              </a:rPr>
              <a:t>Переговорные </a:t>
            </a:r>
            <a:r>
              <a:rPr lang="ru-RU" altLang="ru-RU" sz="1900" b="1" kern="1200" dirty="0">
                <a:solidFill>
                  <a:prstClr val="black"/>
                </a:solidFill>
                <a:latin typeface="Times New Roman" pitchFamily="18" charset="0"/>
                <a:cs typeface="Times New Roman" pitchFamily="18" charset="0"/>
              </a:rPr>
              <a:t>процедуры</a:t>
            </a:r>
            <a:r>
              <a:rPr lang="ro-MO" altLang="ru-RU" sz="1900" b="1" kern="1200" dirty="0" smtClean="0">
                <a:solidFill>
                  <a:prstClr val="black"/>
                </a:solidFill>
                <a:latin typeface="Times New Roman" pitchFamily="18" charset="0"/>
                <a:cs typeface="Times New Roman" pitchFamily="18" charset="0"/>
              </a:rPr>
              <a:t> </a:t>
            </a:r>
            <a:r>
              <a:rPr lang="ro-MO" altLang="ru-RU" sz="1900" kern="1200" dirty="0" smtClean="0">
                <a:solidFill>
                  <a:prstClr val="black"/>
                </a:solidFill>
                <a:latin typeface="Times New Roman" pitchFamily="18" charset="0"/>
                <a:cs typeface="Times New Roman" pitchFamily="18" charset="0"/>
              </a:rPr>
              <a:t>(</a:t>
            </a:r>
            <a:r>
              <a:rPr lang="ru-RU" altLang="ru-RU" sz="1900" kern="1200" dirty="0" smtClean="0">
                <a:solidFill>
                  <a:prstClr val="black"/>
                </a:solidFill>
                <a:latin typeface="Times New Roman" pitchFamily="18" charset="0"/>
                <a:cs typeface="Times New Roman" pitchFamily="18" charset="0"/>
              </a:rPr>
              <a:t>только в конкретных случаях</a:t>
            </a:r>
            <a:r>
              <a:rPr lang="ro-MO" altLang="ru-RU" sz="1900" kern="1200" dirty="0" smtClean="0">
                <a:solidFill>
                  <a:prstClr val="black"/>
                </a:solidFill>
                <a:latin typeface="Times New Roman" pitchFamily="18" charset="0"/>
                <a:cs typeface="Times New Roman" pitchFamily="18" charset="0"/>
              </a:rPr>
              <a:t>);</a:t>
            </a:r>
            <a:endParaRPr lang="ro-MO" altLang="ru-RU" sz="1900" kern="1200" dirty="0">
              <a:solidFill>
                <a:prstClr val="black"/>
              </a:solidFill>
              <a:latin typeface="Times New Roman" pitchFamily="18" charset="0"/>
              <a:ea typeface="Calibri" pitchFamily="34" charset="0"/>
              <a:cs typeface="Calibri" pitchFamily="34" charset="0"/>
            </a:endParaRPr>
          </a:p>
          <a:p>
            <a:pPr lvl="0">
              <a:spcBef>
                <a:spcPts val="0"/>
              </a:spcBef>
              <a:spcAft>
                <a:spcPts val="0"/>
              </a:spcAft>
            </a:pPr>
            <a:r>
              <a:rPr lang="ro-RO" altLang="ru-RU" sz="1900" kern="1200" dirty="0" smtClean="0">
                <a:solidFill>
                  <a:prstClr val="black"/>
                </a:solidFill>
                <a:latin typeface="Times New Roman" pitchFamily="18" charset="0"/>
                <a:cs typeface="Times New Roman" pitchFamily="18" charset="0"/>
              </a:rPr>
              <a:t>6.</a:t>
            </a:r>
            <a:r>
              <a:rPr lang="ru-RU" altLang="ru-RU" sz="1900" b="1" kern="1200" dirty="0" smtClean="0">
                <a:solidFill>
                  <a:prstClr val="black"/>
                </a:solidFill>
                <a:latin typeface="Times New Roman" pitchFamily="18" charset="0"/>
                <a:cs typeface="Times New Roman" pitchFamily="18" charset="0"/>
              </a:rPr>
              <a:t>Динамичная </a:t>
            </a:r>
            <a:r>
              <a:rPr lang="ru-RU" altLang="ru-RU" sz="1900" b="1" kern="1200" dirty="0">
                <a:solidFill>
                  <a:prstClr val="black"/>
                </a:solidFill>
                <a:latin typeface="Times New Roman" pitchFamily="18" charset="0"/>
                <a:cs typeface="Times New Roman" pitchFamily="18" charset="0"/>
              </a:rPr>
              <a:t>система </a:t>
            </a:r>
            <a:r>
              <a:rPr lang="ru-RU" altLang="ru-RU" sz="1900" b="1" kern="1200" dirty="0" smtClean="0">
                <a:solidFill>
                  <a:prstClr val="black"/>
                </a:solidFill>
                <a:latin typeface="Times New Roman" pitchFamily="18" charset="0"/>
                <a:cs typeface="Times New Roman" pitchFamily="18" charset="0"/>
              </a:rPr>
              <a:t>закупок </a:t>
            </a:r>
            <a:r>
              <a:rPr lang="ro-MO" altLang="ru-RU" sz="1900" kern="1200" dirty="0" smtClean="0">
                <a:solidFill>
                  <a:prstClr val="black"/>
                </a:solidFill>
                <a:latin typeface="Times New Roman" pitchFamily="18" charset="0"/>
                <a:cs typeface="Times New Roman" pitchFamily="18" charset="0"/>
              </a:rPr>
              <a:t>(</a:t>
            </a:r>
            <a:r>
              <a:rPr lang="ru-RU" altLang="ru-RU" sz="1900" kern="1200" dirty="0" smtClean="0">
                <a:solidFill>
                  <a:prstClr val="black"/>
                </a:solidFill>
                <a:latin typeface="Times New Roman" pitchFamily="18" charset="0"/>
                <a:cs typeface="Times New Roman" pitchFamily="18" charset="0"/>
              </a:rPr>
              <a:t>используются </a:t>
            </a:r>
            <a:r>
              <a:rPr lang="ru-RU" altLang="ru-RU" sz="1900" kern="1200" dirty="0">
                <a:solidFill>
                  <a:prstClr val="black"/>
                </a:solidFill>
                <a:latin typeface="Times New Roman" pitchFamily="18" charset="0"/>
                <a:cs typeface="Times New Roman" pitchFamily="18" charset="0"/>
              </a:rPr>
              <a:t>только электронные средства, ориентировочные оферты/допущенных к динамичной системе закупок, для подачи твердой оферты</a:t>
            </a:r>
            <a:r>
              <a:rPr lang="ro-MO" altLang="ru-RU" sz="1900" kern="1200" dirty="0" smtClean="0">
                <a:solidFill>
                  <a:prstClr val="black"/>
                </a:solidFill>
                <a:latin typeface="Times New Roman" pitchFamily="18" charset="0"/>
                <a:cs typeface="Times New Roman" pitchFamily="18" charset="0"/>
              </a:rPr>
              <a:t>)</a:t>
            </a:r>
            <a:r>
              <a:rPr lang="en-GB" altLang="ru-RU" sz="1900" kern="1200" dirty="0" smtClean="0">
                <a:solidFill>
                  <a:prstClr val="black"/>
                </a:solidFill>
                <a:latin typeface="Times New Roman" pitchFamily="18" charset="0"/>
                <a:cs typeface="Times New Roman" pitchFamily="18" charset="0"/>
              </a:rPr>
              <a:t>;</a:t>
            </a:r>
            <a:endParaRPr lang="ru-RU" altLang="ru-RU" sz="1900" kern="1200" dirty="0">
              <a:solidFill>
                <a:prstClr val="black"/>
              </a:solidFill>
              <a:latin typeface="Times New Roman" pitchFamily="18" charset="0"/>
              <a:ea typeface="Calibri" pitchFamily="34" charset="0"/>
              <a:cs typeface="Calibri" pitchFamily="34" charset="0"/>
            </a:endParaRPr>
          </a:p>
          <a:p>
            <a:pPr lvl="0">
              <a:spcBef>
                <a:spcPts val="0"/>
              </a:spcBef>
              <a:spcAft>
                <a:spcPts val="0"/>
              </a:spcAft>
            </a:pPr>
            <a:r>
              <a:rPr lang="ro-RO" altLang="ru-RU" sz="1900" kern="1200" dirty="0" smtClean="0">
                <a:solidFill>
                  <a:prstClr val="black"/>
                </a:solidFill>
                <a:latin typeface="Times New Roman" pitchFamily="18" charset="0"/>
                <a:cs typeface="Times New Roman" pitchFamily="18" charset="0"/>
              </a:rPr>
              <a:t>7.</a:t>
            </a:r>
            <a:r>
              <a:rPr lang="ru-RU" altLang="ru-RU" sz="1900" b="1" kern="1200" dirty="0" smtClean="0">
                <a:solidFill>
                  <a:prstClr val="black"/>
                </a:solidFill>
                <a:latin typeface="Times New Roman" pitchFamily="18" charset="0"/>
                <a:cs typeface="Times New Roman" pitchFamily="18" charset="0"/>
              </a:rPr>
              <a:t>Электронные </a:t>
            </a:r>
            <a:r>
              <a:rPr lang="ru-RU" altLang="ru-RU" sz="1900" b="1" kern="1200" dirty="0">
                <a:solidFill>
                  <a:prstClr val="black"/>
                </a:solidFill>
                <a:latin typeface="Times New Roman" pitchFamily="18" charset="0"/>
                <a:cs typeface="Times New Roman" pitchFamily="18" charset="0"/>
              </a:rPr>
              <a:t>торги</a:t>
            </a:r>
            <a:r>
              <a:rPr lang="ro-MO" altLang="ru-RU" sz="1900" b="1" kern="1200" dirty="0" smtClean="0">
                <a:solidFill>
                  <a:prstClr val="black"/>
                </a:solidFill>
                <a:latin typeface="Times New Roman" pitchFamily="18" charset="0"/>
                <a:cs typeface="Times New Roman" pitchFamily="18" charset="0"/>
              </a:rPr>
              <a:t> </a:t>
            </a:r>
            <a:r>
              <a:rPr lang="ro-MO" altLang="ru-RU" sz="1900" kern="1200" dirty="0" smtClean="0">
                <a:solidFill>
                  <a:prstClr val="black"/>
                </a:solidFill>
                <a:latin typeface="Times New Roman" pitchFamily="18" charset="0"/>
                <a:cs typeface="Times New Roman" pitchFamily="18" charset="0"/>
              </a:rPr>
              <a:t>(</a:t>
            </a:r>
            <a:r>
              <a:rPr lang="ru-RU" altLang="ru-RU" sz="1900" kern="1200" dirty="0">
                <a:solidFill>
                  <a:prstClr val="black"/>
                </a:solidFill>
                <a:latin typeface="Times New Roman" pitchFamily="18" charset="0"/>
                <a:cs typeface="Times New Roman" pitchFamily="18" charset="0"/>
              </a:rPr>
              <a:t>представления в убывающем порядке новых цен </a:t>
            </a:r>
            <a:r>
              <a:rPr lang="ro-MO" altLang="ru-RU" sz="1900" kern="1200" dirty="0" smtClean="0">
                <a:solidFill>
                  <a:prstClr val="black"/>
                </a:solidFill>
                <a:latin typeface="Times New Roman" pitchFamily="18" charset="0"/>
                <a:cs typeface="Times New Roman" pitchFamily="18" charset="0"/>
              </a:rPr>
              <a:t>)</a:t>
            </a:r>
            <a:endParaRPr lang="ro-MO" altLang="ru-RU" sz="1900" kern="1200" dirty="0">
              <a:solidFill>
                <a:prstClr val="black"/>
              </a:solidFill>
              <a:latin typeface="Times New Roman" pitchFamily="18" charset="0"/>
              <a:cs typeface="Times New Roman" pitchFamily="18" charset="0"/>
            </a:endParaRPr>
          </a:p>
          <a:p>
            <a:pPr lvl="0">
              <a:spcBef>
                <a:spcPts val="0"/>
              </a:spcBef>
              <a:spcAft>
                <a:spcPts val="0"/>
              </a:spcAft>
            </a:pPr>
            <a:r>
              <a:rPr lang="ro-RO" altLang="ru-RU" sz="1900" kern="1200" dirty="0" smtClean="0">
                <a:solidFill>
                  <a:prstClr val="black"/>
                </a:solidFill>
                <a:latin typeface="Times New Roman" pitchFamily="18" charset="0"/>
                <a:cs typeface="Times New Roman" pitchFamily="18" charset="0"/>
              </a:rPr>
              <a:t>8.</a:t>
            </a:r>
            <a:r>
              <a:rPr lang="ru-RU" altLang="ru-RU" sz="1900" b="1" kern="1200" dirty="0" smtClean="0">
                <a:solidFill>
                  <a:prstClr val="black"/>
                </a:solidFill>
                <a:latin typeface="Times New Roman" pitchFamily="18" charset="0"/>
                <a:cs typeface="Times New Roman" pitchFamily="18" charset="0"/>
              </a:rPr>
              <a:t>Рамочное </a:t>
            </a:r>
            <a:r>
              <a:rPr lang="ru-RU" altLang="ru-RU" sz="1900" b="1" kern="1200" dirty="0">
                <a:solidFill>
                  <a:prstClr val="black"/>
                </a:solidFill>
                <a:latin typeface="Times New Roman" pitchFamily="18" charset="0"/>
                <a:cs typeface="Times New Roman" pitchFamily="18" charset="0"/>
              </a:rPr>
              <a:t>соглашение</a:t>
            </a:r>
            <a:r>
              <a:rPr lang="ro-MO" altLang="ru-RU" sz="1900" b="1" kern="1200" dirty="0" smtClean="0">
                <a:solidFill>
                  <a:prstClr val="black"/>
                </a:solidFill>
                <a:latin typeface="Times New Roman" pitchFamily="18" charset="0"/>
                <a:cs typeface="Times New Roman" pitchFamily="18" charset="0"/>
              </a:rPr>
              <a:t> </a:t>
            </a:r>
            <a:r>
              <a:rPr lang="ro-MO" altLang="ru-RU" sz="1900" kern="1200" dirty="0" smtClean="0">
                <a:solidFill>
                  <a:prstClr val="black"/>
                </a:solidFill>
                <a:latin typeface="Times New Roman" pitchFamily="18" charset="0"/>
                <a:cs typeface="Times New Roman" pitchFamily="18" charset="0"/>
              </a:rPr>
              <a:t>(</a:t>
            </a:r>
            <a:r>
              <a:rPr lang="ru-RU" altLang="ru-RU" sz="1900" kern="1200" dirty="0">
                <a:solidFill>
                  <a:prstClr val="black"/>
                </a:solidFill>
                <a:latin typeface="Times New Roman" pitchFamily="18" charset="0"/>
                <a:cs typeface="Times New Roman" pitchFamily="18" charset="0"/>
              </a:rPr>
              <a:t>в следствии </a:t>
            </a:r>
            <a:r>
              <a:rPr lang="ru-RU" altLang="ru-RU" sz="1900" kern="1200" dirty="0" smtClean="0">
                <a:solidFill>
                  <a:prstClr val="black"/>
                </a:solidFill>
                <a:latin typeface="Times New Roman" pitchFamily="18" charset="0"/>
                <a:cs typeface="Times New Roman" pitchFamily="18" charset="0"/>
              </a:rPr>
              <a:t>открытых/ограниченных торгов</a:t>
            </a:r>
            <a:r>
              <a:rPr lang="ru-RU" altLang="ru-RU" sz="1900" kern="1200" dirty="0">
                <a:solidFill>
                  <a:prstClr val="black"/>
                </a:solidFill>
                <a:latin typeface="Times New Roman" pitchFamily="18" charset="0"/>
                <a:cs typeface="Times New Roman" pitchFamily="18" charset="0"/>
              </a:rPr>
              <a:t>, </a:t>
            </a:r>
            <a:r>
              <a:rPr lang="ru-RU" altLang="ru-RU" sz="1900" kern="1200" dirty="0" smtClean="0">
                <a:solidFill>
                  <a:prstClr val="black"/>
                </a:solidFill>
                <a:latin typeface="Times New Roman" pitchFamily="18" charset="0"/>
                <a:cs typeface="Times New Roman" pitchFamily="18" charset="0"/>
              </a:rPr>
              <a:t>переговорных процедур</a:t>
            </a:r>
            <a:r>
              <a:rPr lang="ro-MO" altLang="ru-RU" sz="1900" kern="1200" dirty="0" smtClean="0">
                <a:solidFill>
                  <a:prstClr val="black"/>
                </a:solidFill>
                <a:latin typeface="Times New Roman" pitchFamily="18" charset="0"/>
                <a:cs typeface="Times New Roman" pitchFamily="18" charset="0"/>
              </a:rPr>
              <a:t>).</a:t>
            </a:r>
            <a:endParaRPr lang="ru-RU" sz="1900" dirty="0">
              <a:latin typeface="Times New Roman" pitchFamily="18" charset="0"/>
              <a:cs typeface="Times New Roman" pitchFamily="18" charset="0"/>
            </a:endParaRPr>
          </a:p>
          <a:p>
            <a:pPr lvl="0"/>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9044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23201</TotalTime>
  <Words>8442</Words>
  <Application>Microsoft Office PowerPoint</Application>
  <PresentationFormat>On-screen Show (4:3)</PresentationFormat>
  <Paragraphs>787</Paragraphs>
  <Slides>104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104</vt:i4>
      </vt:variant>
    </vt:vector>
  </HeadingPairs>
  <TitlesOfParts>
    <vt:vector size="111" baseType="lpstr">
      <vt:lpstr>Arial</vt:lpstr>
      <vt:lpstr>Arial Narrow</vt:lpstr>
      <vt:lpstr>Calibri</vt:lpstr>
      <vt:lpstr>Myriad Pro</vt:lpstr>
      <vt:lpstr>Times New Roman</vt:lpstr>
      <vt:lpstr>Wingdings</vt:lpstr>
      <vt:lpstr>GIZ_Banner_Kopfzeile-Ausland (3)</vt:lpstr>
      <vt:lpstr>Modulul 11:  Процедуры закупки товаров, работ и услуг, используемых в деятельности обладателей лицензий предоставляющих публичную услугу водоснабжения и канализации Sesiunea 6:  Положения о процедурах закупки товаров, работ и услуг, используемых в деятельности обладателей лицензий в электроэнергетическом, теплоэнергетическом, газовом секторах, и операторов, предоставляющих публичную услугу водоснабжения и канализации № 24/2017 от 26.01.2017   Эксперт  Андрей Адам Национальное агентство по регулированию в энергетике 17 – 24– 31 января 2018,  Кишинэу</vt:lpstr>
      <vt:lpstr>   Цель: Регламентирование процедур закупок товаров, работ и услуг, используемых в деятельности обладателей лицензий на публичную услугу водоснабжения и канализации.</vt:lpstr>
      <vt:lpstr>1) установление ясных и прозрачных процедур, которые должны соблюдаться в процессе закупки товаров, работ и услуг, запрошенных бенефициаром, быть включенными в тарифных целях; 2) развитие конкуренции, повышение эффективности закупок;  3) обеспечение соблюдения принципов минимальных затрат и максимальной эффективности;  4) обеспечение установления тарифов на основе оправданных и строго необходимых расходов на осуществление деятельности по производству, транспортировке, распределению и поставке по регулируемым тарифам природного газа, электроэнергии, теплоэнергии и на предоставление публичной услуги водоснабжения, канализации.</vt:lpstr>
      <vt:lpstr>    Положение является обязательным для обладателей лицензий, осуществляющих регулируемую деятельность в:                              - электроэнергетическом, - теплоэнергетическом, - газовом секторе - и для операторов, предоставляющих публичную услугу водоснабжения и канализации. Положение применяется к договорам закупки, оценочная стоимость которых, без налога на добавленную стоимость (НДС), равна или выше следующих предельных уровней: - для договоров закупки товаров или услуг – 200 тыс.леев; - для договоров закупки работ – 300 тыс.леев.   </vt:lpstr>
      <vt:lpstr>                                      (исключения) a) оценочная стоимость ниже стоимостных пределов (200/300); b) присуждаются в иных целях, не на осуществление видов деятельности, регулируемых Агентством; c) присуждаются в целях перепродажи третьим лицам; d) их предметом является приобретение или аренда земельных участков, элементов публичных систем водоснабжения и канализации, существующих зданий и прочего недвижимого имущества, или прав на них. В то же время присуждение договоров финансовых услуг, заключаемых независимо от их формы в связи с соответствующим договором приобретения или аренды, подчиняется требованиям Положения;    </vt:lpstr>
      <vt:lpstr>                                      (исключения) e) касаются предоставления финансовых услуг в связи с эмиссией, закупкой, продажей или передачей ценных бумаг или других финансовых инструментов, в частности, в связи с операциями по накоплению денег и/или капитала; f) присуждаются экономическим операторам или органам, наделенным эксклюзивным правом предоставления определенных услуг, в соответствии с законодательством; g) касаются найма рабочей силы; h) относятся к закупке товаров, работ и услуг, предоставляемых экономическими операторами, чьи цены и тарифы регулируются государством (водоснабжение и канализация, природный газ, теплоэнергия, электроэнергия, железнодорожный транспорт);    </vt:lpstr>
      <vt:lpstr>  INSTITUTUL DE FORMARE CONTINUĂ ÎN DOMENIUL ALIMENTĂRII CU APĂ ŞI CANALIZĂRII PENTRU MEMBRII ASOCIAȚIEI „MOLDOVA APĂ-CANAL” Применение   </vt:lpstr>
      <vt:lpstr>  INSTITUTUL DE FORMARE CONTINUĂ ÎN DOMENIUL ALIMENTĂRII CU APĂ ŞI CANALIZĂRII PENTRU MEMBRII ASOCIAȚIEI „MOLDOVA APĂ-CANAL” II. Бенефициар Обязанности:</vt:lpstr>
      <vt:lpstr>  INSTITUTUL DE FORMARE CONTINUĂ ÎN DOMENIUL ALIMENTĂRII CU APĂ ŞI CANALIZĂRII PENTRU MEMBRII ASOCIAȚIEI „MOLDOVA APĂ-CANAL” II. Бенефициар Обязанности:</vt:lpstr>
      <vt:lpstr>  INSTITUTUL DE FORMARE CONTINUĂ ÎN DOMENIUL ALIMENTĂRII CU APĂ ŞI CANALIZĂRII PENTRU MEMBRII ASOCIAȚIEI „MOLDOVA APĂ-CANAL” Комиссия по закупкам</vt:lpstr>
      <vt:lpstr>  INSTITUTUL DE FORMARE CONTINUĂ ÎN DOMENIUL ALIMENTĂRII CU APĂ ŞI CANALIZĂRII PENTRU MEMBRII ASOCIAȚIEI „MOLDOVA APĂ-CANAL” Комиссия по закупкам</vt:lpstr>
      <vt:lpstr>  INSTITUTUL DE FORMARE CONTINUĂ ÎN DOMENIUL ALIMENTĂRII CU APĂ ŞI CANALIZĂRII PENTRU MEMBRII ASOCIAȚIEI „MOLDOVA APĂ-CANAL” Комиссия по закупкам</vt:lpstr>
      <vt:lpstr>  INSTITUTUL DE FORMARE CONTINUĂ ÎN DOMENIUL ALIMENTĂRII CU APĂ ŞI CANALIZĂRII PENTRU MEMBRII ASOCIAȚIEI „MOLDOVA APĂ-CANAL” Комиссия по закупкам</vt:lpstr>
      <vt:lpstr>  INSTITUTUL DE FORMARE CONTINUĂ ÎN DOMENIUL ALIMENTĂRII CU APĂ ŞI CANALIZĂRII PENTRU MEMBRII ASOCIAȚIEI „MOLDOVA APĂ-CANAL” III. Экономический оператор</vt:lpstr>
      <vt:lpstr>  INSTITUTUL DE FORMARE CONTINUĂ ÎN DOMENIUL ALIMENTĂRII CU APĂ ŞI CANALIZĂRII PENTRU MEMBRII ASOCIAȚIEI „MOLDOVA APĂ-CANAL” Экономический оператор </vt:lpstr>
      <vt:lpstr>  INSTITUTUL DE FORMARE CONTINUĂ ÎN DOMENIUL ALIMENTĂRII CU APĂ ŞI CANALIZĂRII PENTRU MEMBRII ASOCIAȚIEI „MOLDOVA APĂ-CANAL” Экономический оператор </vt:lpstr>
      <vt:lpstr>  INSTITUTUL DE FORMARE CONTINUĂ ÎN DOMENIUL ALIMENTĂRII CU APĂ ŞI CANALIZĂRII PENTRU MEMBRII ASOCIAȚIEI „MOLDOVA APĂ-CANAL” Запретный список </vt:lpstr>
      <vt:lpstr>  INSTITUTUL DE FORMARE CONTINUĂ ÎN DOMENIUL ALIMENTĂRII CU APĂ ŞI CANALIZĂRII PENTRU MEMBRII ASOCIAȚIEI „MOLDOVA APĂ-CANAL” Запретный список </vt:lpstr>
      <vt:lpstr>  INSTITUTUL DE FORMARE CONTINUĂ ÎN DOMENIUL ALIMENTĂRII CU APĂ ŞI CANALIZĂRII PENTRU MEMBRII ASOCIAȚIEI „MOLDOVA APĂ-CANAL” Запретный список </vt:lpstr>
      <vt:lpstr>  INSTITUTUL DE FORMARE CONTINUĂ ÎN DOMENIUL ALIMENTĂRII CU APĂ ŞI CANALIZĂRII PENTRU MEMBRII ASOCIAȚIEI „MOLDOVA APĂ-CANAL” IV. Этапы процедур закупки. </vt:lpstr>
      <vt:lpstr>  INSTITUTUL DE FORMARE CONTINUĂ ÎN DOMENIUL ALIMENTĂRII CU APĂ ŞI CANALIZĂRII PENTRU MEMBRII ASOCIAȚIEI „MOLDOVA APĂ-CANAL” Планирование закупок</vt:lpstr>
      <vt:lpstr>  INSTITUTUL DE FORMARE CONTINUĂ ÎN DOMENIUL ALIMENTĂRII CU APĂ ŞI CANALIZĂRII PENTRU MEMBRII ASOCIAȚIEI „MOLDOVA APĂ-CANAL” Каталог цен</vt:lpstr>
      <vt:lpstr>  INSTITUTUL DE FORMARE CONTINUĂ ÎN DOMENIUL ALIMENTĂRII CU APĂ ŞI CANALIZĂRII PENTRU MEMBRII ASOCIAȚIEI „MOLDOVA APĂ-CANAL” Оценочная стоимость договора закупки:</vt:lpstr>
      <vt:lpstr>  INSTITUTUL DE FORMARE CONTINUĂ ÎN DOMENIUL ALIMENTĂRII CU APĂ ŞI CANALIZĂRII PENTRU MEMBRII ASOCIAȚIEI „MOLDOVA APĂ-CANAL” Оценочная стоимость договора закупки:</vt:lpstr>
      <vt:lpstr>  INSTITUTUL DE FORMARE CONTINUĂ ÎN DOMENIUL ALIMENTĂRII CU APĂ ŞI CANALIZĂRII PENTRU MEMBRII ASOCIAȚIEI „MOLDOVA APĂ-CANAL” Оценочная стоимость договора закупки:</vt:lpstr>
      <vt:lpstr>  INSTITUTUL DE FORMARE CONTINUĂ ÎN DOMENIUL ALIMENTĂRII CU APĂ ŞI CANALIZĂRII PENTRU MEMBRII ASOCIAȚIEI „MOLDOVA APĂ-CANAL” Оценочная стоимость договора закупки:</vt:lpstr>
      <vt:lpstr>  INSTITUTUL DE FORMARE CONTINUĂ ÎN DOMENIUL ALIMENTĂRII CU APĂ ŞI CANALIZĂRII PENTRU MEMBRII ASOCIAȚIEI „MOLDOVA APĂ-CANAL” Оценочная стоимость договора закупки:</vt:lpstr>
      <vt:lpstr>  INSTITUTUL DE FORMARE CONTINUĂ ÎN DOMENIUL ALIMENTĂRII CU APĂ ŞI CANALIZĂRII PENTRU MEMBRII ASOCIAȚIEI „MOLDOVA APĂ-CANAL” V. Процедуры закупки.</vt:lpstr>
      <vt:lpstr>  INSTITUTUL DE FORMARE CONTINUĂ ÎN DOMENIUL ALIMENTĂRII CU APĂ ŞI CANALIZĂRII PENTRU MEMBRII ASOCIAȚIEI „MOLDOVA APĂ-CANAL” Открытые торги</vt:lpstr>
      <vt:lpstr>  INSTITUTUL DE FORMARE CONTINUĂ ÎN DOMENIUL ALIMENTĂRII CU APĂ ŞI CANALIZĂRII PENTRU MEMBRII ASOCIAȚIEI „MOLDOVA APĂ-CANAL” Ограниченные торги</vt:lpstr>
      <vt:lpstr>  INSTITUTUL DE FORMARE CONTINUĂ ÎN DOMENIUL ALIMENTĂRII CU APĂ ŞI CANALIZĂRII PENTRU MEMBRII ASOCIAȚIEI „MOLDOVA APĂ-CANAL” Запрос ценовых оферт</vt:lpstr>
      <vt:lpstr>  INSTITUTUL DE FORMARE CONTINUĂ ÎN DOMENIUL ALIMENTĂRII CU APĂ ŞI CANALIZĂRII PENTRU MEMBRII ASOCIAȚIEI „MOLDOVA APĂ-CANAL” Запрос ценовых оферт</vt:lpstr>
      <vt:lpstr>  INSTITUTUL DE FORMARE CONTINUĂ ÎN DOMENIUL ALIMENTĂRII CU APĂ ŞI CANALIZĂRII PENTRU MEMBRII ASOCIAȚIEI „MOLDOVA APĂ-CANAL” Конкурентный диалог</vt:lpstr>
      <vt:lpstr>  INSTITUTUL DE FORMARE CONTINUĂ ÎN DOMENIUL ALIMENTĂRII CU APĂ ŞI CANALIZĂRII PENTRU MEMBRII ASOCIAȚIEI „MOLDOVA APĂ-CANAL” Конкурентный диалог</vt:lpstr>
      <vt:lpstr>  INSTITUTUL DE FORMARE CONTINUĂ ÎN DOMENIUL ALIMENTĂRII CU APĂ ŞI CANALIZĂRII PENTRU MEMBRII ASOCIAȚIEI „MOLDOVA APĂ-CANAL” Конкурентный диалог</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Переговорные процедуры</vt:lpstr>
      <vt:lpstr>  INSTITUTUL DE FORMARE CONTINUĂ ÎN DOMENIUL ALIMENTĂRII CU APĂ ŞI CANALIZĂRII PENTRU MEMBRII ASOCIAȚIEI „MOLDOVA APĂ-CANAL” Динамичная система закупок </vt:lpstr>
      <vt:lpstr>  INSTITUTUL DE FORMARE CONTINUĂ ÎN DOMENIUL ALIMENTĂRII CU APĂ ŞI CANALIZĂRII PENTRU MEMBRII ASOCIAȚIEI „MOLDOVA APĂ-CANAL” Динамичная система закупок </vt:lpstr>
      <vt:lpstr>  INSTITUTUL DE FORMARE CONTINUĂ ÎN DOMENIUL ALIMENTĂRII CU APĂ ŞI CANALIZĂRII PENTRU MEMBRII ASOCIAȚIEI „MOLDOVA APĂ-CANAL” Динамичная система закупок </vt:lpstr>
      <vt:lpstr>  INSTITUTUL DE FORMARE CONTINUĂ ÎN DOMENIUL ALIMENTĂRII CU APĂ ŞI CANALIZĂRII PENTRU MEMBRII ASOCIAȚIEI „MOLDOVA APĂ-CANAL” Динамичная система закупок </vt:lpstr>
      <vt:lpstr>  INSTITUTUL DE FORMARE CONTINUĂ ÎN DOMENIUL ALIMENTĂRII CU APĂ ŞI CANALIZĂRII PENTRU MEMBRII ASOCIAȚIEI „MOLDOVA APĂ-CANAL” Электронные торги</vt:lpstr>
      <vt:lpstr>  INSTITUTUL DE FORMARE CONTINUĂ ÎN DOMENIUL ALIMENTĂRII CU APĂ ŞI CANALIZĂRII PENTRU MEMBRII ASOCIAȚIEI „MOLDOVA APĂ-CANAL” Электронные торги</vt:lpstr>
      <vt:lpstr>  INSTITUTUL DE FORMARE CONTINUĂ ÎN DOMENIUL ALIMENTĂRII CU APĂ ŞI CANALIZĂRII PENTRU MEMBRII ASOCIAȚIEI „MOLDOVA APĂ-CANAL” Электронные торги</vt:lpstr>
      <vt:lpstr>  INSTITUTUL DE FORMARE CONTINUĂ ÎN DOMENIUL ALIMENTĂRII CU APĂ ŞI CANALIZĂRII PENTRU MEMBRII ASOCIAȚIEI „MOLDOVA APĂ-CANAL” Электронные торги</vt:lpstr>
      <vt:lpstr>  INSTITUTUL DE FORMARE CONTINUĂ ÎN DOMENIUL ALIMENTĂRII CU APĂ ŞI CANALIZĂRII PENTRU MEMBRII ASOCIAȚIEI „MOLDOVA APĂ-CANAL” Рамочное соглашение</vt:lpstr>
      <vt:lpstr>  INSTITUTUL DE FORMARE CONTINUĂ ÎN DOMENIUL ALIMENTĂRII CU APĂ ŞI CANALIZĂRII PENTRU MEMBRII ASOCIAȚIEI „MOLDOVA APĂ-CANAL” Рамочное соглашение</vt:lpstr>
      <vt:lpstr>  INSTITUTUL DE FORMARE CONTINUĂ ÎN DOMENIUL ALIMENTĂRII CU APĂ ŞI CANALIZĂRII PENTRU MEMBRII ASOCIAȚIEI „MOLDOVA APĂ-CANAL” Рамочное соглашение</vt:lpstr>
      <vt:lpstr>  INSTITUTUL DE FORMARE CONTINUĂ ÎN DOMENIUL ALIMENTĂRII CU APĂ ŞI CANALIZĂRII PENTRU MEMBRII ASOCIAȚIEI „MOLDOVA APĂ-CANAL” Рамочное соглашение</vt:lpstr>
      <vt:lpstr>  INSTITUTUL DE FORMARE CONTINUĂ ÎN DOMENIUL ALIMENTĂRII CU APĂ ŞI CANALIZĂRII PENTRU MEMBRII ASOCIAȚIEI „MOLDOVA APĂ-CANAL” VI. Инициирование процедур закупки</vt:lpstr>
      <vt:lpstr>  INSTITUTUL DE FORMARE CONTINUĂ ÎN DOMENIUL ALIMENTĂRII CU APĂ ŞI CANALIZĂRII PENTRU MEMBRII ASOCIAȚIEI „MOLDOVA APĂ-CANAL” Инициирование процедур закупки</vt:lpstr>
      <vt:lpstr>  INSTITUTUL DE FORMARE CONTINUĂ ÎN DOMENIUL ALIMENTĂRII CU APĂ ŞI CANALIZĂRII PENTRU MEMBRII ASOCIAȚIEI „MOLDOVA APĂ-CANAL” VII. Техническое задание</vt:lpstr>
      <vt:lpstr>  INSTITUTUL DE FORMARE CONTINUĂ ÎN DOMENIUL ALIMENTĂRII CU APĂ ŞI CANALIZĂRII PENTRU MEMBRII ASOCIAȚIEI „MOLDOVA APĂ-CANAL” Техническое задание</vt:lpstr>
      <vt:lpstr>  INSTITUTUL DE FORMARE CONTINUĂ ÎN DOMENIUL ALIMENTĂRII CU APĂ ŞI CANALIZĂRII PENTRU MEMBRII ASOCIAȚIEI „MOLDOVA APĂ-CANAL” Техническое задание</vt:lpstr>
      <vt:lpstr>  INSTITUTUL DE FORMARE CONTINUĂ ÎN DOMENIUL ALIMENTĂRII CU APĂ ŞI CANALIZĂRII PENTRU MEMBRII ASOCIAȚIEI „MOLDOVA APĂ-CANAL” Техническое задание</vt:lpstr>
      <vt:lpstr>  INSTITUTUL DE FORMARE CONTINUĂ ÎN DOMENIUL ALIMENTĂRII CU APĂ ŞI CANALIZĂRII PENTRU MEMBRII ASOCIAȚIEI „MOLDOVA APĂ-CANAL” Техническое задание</vt:lpstr>
      <vt:lpstr>  INSTITUTUL DE FORMARE CONTINUĂ ÎN DOMENIUL ALIMENTĂRII CU APĂ ŞI CANALIZĂRII PENTRU MEMBRII ASOCIAȚIEI „MOLDOVA APĂ-CANAL” Процедура предварительного отбора и система квалификации</vt:lpstr>
      <vt:lpstr>  INSTITUTUL DE FORMARE CONTINUĂ ÎN DOMENIUL ALIMENTĂRII CU APĂ ŞI CANALIZĂRII PENTRU MEMBRII ASOCIAȚIEI „MOLDOVA APĂ-CANAL” Процедура предварительного отбора и система квалификации</vt:lpstr>
      <vt:lpstr>  INSTITUTUL DE FORMARE CONTINUĂ ÎN DOMENIUL ALIMENTĂRII CU APĂ ŞI CANALIZĂRII PENTRU MEMBRII ASOCIAȚIEI „MOLDOVA APĂ-CANAL” Процедура предварительного отбора и система квалификации</vt:lpstr>
      <vt:lpstr>  INSTITUTUL DE FORMARE CONTINUĂ ÎN DOMENIUL ALIMENTĂRII CU APĂ ŞI CANALIZĂRII PENTRU MEMBRII ASOCIAȚIEI „MOLDOVA APĂ-CANAL” Процедура предварительного отбора и система квалификации</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Подача оферт </vt:lpstr>
      <vt:lpstr>  INSTITUTUL DE FORMARE CONTINUĂ ÎN DOMENIUL ALIMENTĂRII CU APĂ ŞI CANALIZĂRII PENTRU MEMBRII ASOCIAȚIEI „MOLDOVA APĂ-CANAL” Открытие и квалификация поданных оферт</vt:lpstr>
      <vt:lpstr>  INSTITUTUL DE FORMARE CONTINUĂ ÎN DOMENIUL ALIMENTĂRII CU APĂ ŞI CANALIZĂRII PENTRU MEMBRII ASOCIAȚIEI „MOLDOVA APĂ-CANAL” Открытие и квалификация поданных оферт</vt:lpstr>
      <vt:lpstr>  INSTITUTUL DE FORMARE CONTINUĂ ÎN DOMENIUL ALIMENTĂRII CU APĂ ŞI CANALIZĂRII PENTRU MEMBRII ASOCIAȚIEI „MOLDOVA APĂ-CANAL” Открытие и квалификация поданных оферт</vt:lpstr>
      <vt:lpstr>  INSTITUTUL DE FORMARE CONTINUĂ ÎN DOMENIUL ALIMENTĂRII CU APĂ ŞI CANALIZĂRII PENTRU MEMBRII ASOCIAȚIEI „MOLDOVA APĂ-CANAL” Оценка оферт и назначение победителя </vt:lpstr>
      <vt:lpstr>  INSTITUTUL DE FORMARE CONTINUĂ ÎN DOMENIUL ALIMENTĂRII CU APĂ ŞI CANALIZĂRII PENTRU MEMBRII ASOCIAȚIEI „MOLDOVA APĂ-CANAL” Оценка оферт и назначение победителя </vt:lpstr>
      <vt:lpstr>  INSTITUTUL DE FORMARE CONTINUĂ ÎN DOMENIUL ALIMENTĂRII CU APĂ ŞI CANALIZĂRII PENTRU MEMBRII ASOCIAȚIEI „MOLDOVA APĂ-CANAL” Оценка оферт и назначение победителя </vt:lpstr>
      <vt:lpstr>  INSTITUTUL DE FORMARE CONTINUĂ ÎN DOMENIUL ALIMENTĂRII CU APĂ ŞI CANALIZĂRII PENTRU MEMBRII ASOCIAȚIEI „MOLDOVA APĂ-CANAL” Оценка оферт и назначение победителя </vt:lpstr>
      <vt:lpstr>  INSTITUTUL DE FORMARE CONTINUĂ ÎN DOMENIUL ALIMENTĂRII CU APĂ ŞI CANALIZĂRII PENTRU MEMBRII ASOCIAȚIEI „MOLDOVA APĂ-CANAL” Оценка оферт и назначение победителя </vt:lpstr>
      <vt:lpstr>  INSTITUTUL DE FORMARE CONTINUĂ ÎN DOMENIUL ALIMENTĂRII CU APĂ ŞI CANALIZĂRII PENTRU MEMBRII ASOCIAȚIEI „MOLDOVA APĂ-CANAL” Оценка оферт и назначение победителя </vt:lpstr>
      <vt:lpstr>  INSTITUTUL DE FORMARE CONTINUĂ ÎN DOMENIUL ALIMENTĂRII CU APĂ ŞI CANALIZĂRII PENTRU MEMBRII ASOCIAȚIEI „MOLDOVA APĂ-CANAL” Присуждение договора закупки </vt:lpstr>
      <vt:lpstr>  INSTITUTUL DE FORMARE CONTINUĂ ÎN DOMENIUL ALIMENTĂRII CU APĂ ŞI CANALIZĂRII PENTRU MEMBRII ASOCIAȚIEI „MOLDOVA APĂ-CANAL” Присуждение договора закупки </vt:lpstr>
      <vt:lpstr>  INSTITUTUL DE FORMARE CONTINUĂ ÎN DOMENIUL ALIMENTĂRII CU APĂ ŞI CANALIZĂRII PENTRU MEMBRII ASOCIAȚIEI „MOLDOVA APĂ-CANAL” Присуждение договора закупки </vt:lpstr>
      <vt:lpstr>  INSTITUTUL DE FORMARE CONTINUĂ ÎN DOMENIUL ALIMENTĂRII CU APĂ ŞI CANALIZĂRII PENTRU MEMBRII ASOCIAȚIEI „MOLDOVA APĂ-CANAL” Формы общения </vt:lpstr>
      <vt:lpstr>  INSTITUTUL DE FORMARE CONTINUĂ ÎN DOMENIUL ALIMENTĂRII CU APĂ ŞI CANALIZĂRII PENTRU MEMBRII ASOCIAȚIEI „MOLDOVA APĂ-CANAL” Разрешение споров и ответственность за нарушение Положения </vt:lpstr>
      <vt:lpstr>  INSTITUTUL DE FORMARE CONTINUĂ ÎN DOMENIUL ALIMENTĂRII CU APĂ ŞI CANALIZĂRII PENTRU MEMBRII ASOCIAȚIEI „MOLDOVA APĂ-CANAL”  </vt:lpstr>
      <vt:lpstr>  INSTITUTUL DE FORMARE CONTINUĂ ÎN DOMENIUL ALIMENTĂRII CU APĂ ŞI CANALIZĂRII PENTRU MEMBRII ASOCIAȚIEI „MOLDOVA APĂ-CANAL”  </vt:lpstr>
      <vt:lpstr>  INSTITUTUL DE FORMARE CONTINUĂ ÎN DOMENIUL ALIMENTĂRII CU APĂ ŞI CANALIZĂRII PENTRU MEMBRII ASOCIAȚIEI „MOLDOVA APĂ-CANAL”  </vt:lpstr>
      <vt:lpstr>  INSTITUTUL DE FORMARE CONTINUĂ ÎN DOMENIUL ALIMENTĂRII CU APĂ ŞI CANALIZĂRII PENTRU MEMBRII ASOCIAȚIEI „MOLDOVA APĂ-CANAL”  </vt:lpstr>
      <vt:lpstr>  INSTITUTUL DE FORMARE CONTINUĂ ÎN DOMENIUL ALIMENTĂRII CU APĂ ŞI CANALIZĂRII PENTRU MEMBRII ASOCIAȚIEI „MOLDOVA APĂ-CANAL”  </vt:lpstr>
      <vt:lpstr>  INSTITUTUL DE FORMARE CONTINUĂ ÎN DOMENIUL ALIMENTĂRII CU APĂ ŞI CANALIZĂRII PENTRU MEMBRII ASOCIAȚIEI „MOLDOVA APĂ-CANAL” Reminder </vt:lpstr>
      <vt:lpstr>  INSTITUTUL DE FORMARE CONTINUĂ ÎN DOMENIUL ALIMENTĂRII CU APĂ ŞI CANALIZĂRII PENTRU MEMBRII ASOCIAȚIEI „MOLDOVA APĂ-CANAL” Reminder </vt:lpstr>
      <vt:lpstr>  INSTITUTUL DE FORMARE CONTINUĂ ÎN DOMENIUL ALIMENTĂRII CU APĂ ŞI CANALIZĂRII PENTRU MEMBRII ASOCIAȚIEI „MOLDOVA APĂ-CANAL” Вопросник</vt:lpstr>
      <vt:lpstr>  INSTITUTUL DE FORMARE CONTINUĂ ÎN DOMENIUL ALIMENTĂRII CU APĂ ŞI CANALIZĂRII PENTRU MEMBRII ASOCIAȚIEI „MOLDOVA APĂ-CANAL” Вопросник </vt:lpstr>
      <vt:lpstr>  INSTITUTUL DE FORMARE CONTINUĂ ÎN DOMENIUL ALIMENTĂRII CU APĂ ŞI CANALIZĂRII PENTRU MEMBRII ASOCIAȚIEI „MOLDOVA APĂ-CANAL” Вопросник </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273</cp:revision>
  <cp:lastPrinted>2017-06-05T10:38:21Z</cp:lastPrinted>
  <dcterms:created xsi:type="dcterms:W3CDTF">2013-09-05T11:54:56Z</dcterms:created>
  <dcterms:modified xsi:type="dcterms:W3CDTF">2018-02-01T06:34:51Z</dcterms:modified>
</cp:coreProperties>
</file>