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1" r:id="rId1"/>
    <p:sldMasterId id="2147483716" r:id="rId2"/>
  </p:sldMasterIdLst>
  <p:notesMasterIdLst>
    <p:notesMasterId r:id="rId24"/>
  </p:notesMasterIdLst>
  <p:handoutMasterIdLst>
    <p:handoutMasterId r:id="rId25"/>
  </p:handoutMasterIdLst>
  <p:sldIdLst>
    <p:sldId id="280" r:id="rId3"/>
    <p:sldId id="295" r:id="rId4"/>
    <p:sldId id="297" r:id="rId5"/>
    <p:sldId id="298" r:id="rId6"/>
    <p:sldId id="301" r:id="rId7"/>
    <p:sldId id="302" r:id="rId8"/>
    <p:sldId id="303" r:id="rId9"/>
    <p:sldId id="305" r:id="rId10"/>
    <p:sldId id="304" r:id="rId11"/>
    <p:sldId id="306" r:id="rId12"/>
    <p:sldId id="307" r:id="rId13"/>
    <p:sldId id="308" r:id="rId14"/>
    <p:sldId id="311" r:id="rId15"/>
    <p:sldId id="310" r:id="rId16"/>
    <p:sldId id="312" r:id="rId17"/>
    <p:sldId id="309" r:id="rId18"/>
    <p:sldId id="313" r:id="rId19"/>
    <p:sldId id="314" r:id="rId20"/>
    <p:sldId id="317" r:id="rId21"/>
    <p:sldId id="300" r:id="rId22"/>
    <p:sldId id="299" r:id="rId23"/>
  </p:sldIdLst>
  <p:sldSz cx="9144000" cy="6858000" type="screen4x3"/>
  <p:notesSz cx="6735763" cy="98663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58">
          <p15:clr>
            <a:srgbClr val="A4A3A4"/>
          </p15:clr>
        </p15:guide>
        <p15:guide id="2" orient="horz" pos="388">
          <p15:clr>
            <a:srgbClr val="A4A3A4"/>
          </p15:clr>
        </p15:guide>
        <p15:guide id="3" pos="288">
          <p15:clr>
            <a:srgbClr val="A4A3A4"/>
          </p15:clr>
        </p15:guide>
        <p15:guide id="4" pos="10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Bohantova" initials="LB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F2E"/>
    <a:srgbClr val="6E6452"/>
    <a:srgbClr val="E5DBA1"/>
    <a:srgbClr val="BABA93"/>
    <a:srgbClr val="BABB93"/>
    <a:srgbClr val="DEDEAF"/>
    <a:srgbClr val="999999"/>
    <a:srgbClr val="D9D9D9"/>
    <a:srgbClr val="CCCCCC"/>
    <a:srgbClr val="C80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5730" autoAdjust="0"/>
  </p:normalViewPr>
  <p:slideViewPr>
    <p:cSldViewPr snapToGrid="0">
      <p:cViewPr varScale="1">
        <p:scale>
          <a:sx n="69" d="100"/>
          <a:sy n="69" d="100"/>
        </p:scale>
        <p:origin x="1386" y="66"/>
      </p:cViewPr>
      <p:guideLst>
        <p:guide orient="horz" pos="658"/>
        <p:guide orient="horz" pos="388"/>
        <p:guide pos="288"/>
        <p:guide pos="10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8" d="100"/>
          <a:sy n="108" d="100"/>
        </p:scale>
        <p:origin x="-4140" y="-102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933" y="0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3391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933" y="9373391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fld id="{47F930EC-4FD0-431B-BB9B-47DE359CDF6F}" type="slidenum">
              <a:rPr lang="de-DE">
                <a:latin typeface="Arial Narrow" pitchFamily="34" charset="0"/>
              </a:rPr>
              <a:pPr/>
              <a:t>‹#›</a:t>
            </a:fld>
            <a:endParaRPr lang="de-DE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227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933" y="0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102" y="4686696"/>
            <a:ext cx="4939560" cy="4439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die Formate des Vorlagentextes zu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3391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933" y="9373391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fld id="{276F4F92-661F-4424-ADED-7D3829A4203F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1600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29/01/2018</a:t>
            </a:fld>
            <a:endParaRPr lang="en-GB" noProof="0" dirty="0"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2453010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A373-27B5-4F16-876B-5E2EA2891A83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1BB09-6242-41CB-9EA4-0424A0A6F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36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A373-27B5-4F16-876B-5E2EA2891A83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1BB09-6242-41CB-9EA4-0424A0A6F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41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A373-27B5-4F16-876B-5E2EA2891A83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1BB09-6242-41CB-9EA4-0424A0A6F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772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A373-27B5-4F16-876B-5E2EA2891A83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1BB09-6242-41CB-9EA4-0424A0A6F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049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A373-27B5-4F16-876B-5E2EA2891A83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1BB09-6242-41CB-9EA4-0424A0A6F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82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A373-27B5-4F16-876B-5E2EA2891A83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1BB09-6242-41CB-9EA4-0424A0A6F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97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A373-27B5-4F16-876B-5E2EA2891A83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1BB09-6242-41CB-9EA4-0424A0A6F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681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A373-27B5-4F16-876B-5E2EA2891A83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1BB09-6242-41CB-9EA4-0424A0A6F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00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A373-27B5-4F16-876B-5E2EA2891A83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1BB09-6242-41CB-9EA4-0424A0A6F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412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29/01/2018</a:t>
            </a:fld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1335835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29/01/2018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3147865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29/01/2018</a:t>
            </a:fld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 hasCustomPrompt="1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 smtClean="0"/>
              <a:t>Click on symbol </a:t>
            </a:r>
            <a:br>
              <a:rPr lang="en-GB" noProof="0" dirty="0" smtClean="0"/>
            </a:br>
            <a:r>
              <a:rPr lang="en-GB" noProof="0" dirty="0" smtClean="0"/>
              <a:t>to add image</a:t>
            </a:r>
          </a:p>
        </p:txBody>
      </p:sp>
    </p:spTree>
    <p:extLst>
      <p:ext uri="{BB962C8B-B14F-4D97-AF65-F5344CB8AC3E}">
        <p14:creationId xmlns:p14="http://schemas.microsoft.com/office/powerpoint/2010/main" val="581427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29/01/2018</a:t>
            </a:fld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 hasCustomPrompt="1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 smtClean="0"/>
              <a:t>Click on symbol </a:t>
            </a:r>
            <a:br>
              <a:rPr lang="en-GB" noProof="0" dirty="0" smtClean="0"/>
            </a:br>
            <a:r>
              <a:rPr lang="en-GB" noProof="0" dirty="0" smtClean="0"/>
              <a:t>to add image</a:t>
            </a:r>
          </a:p>
        </p:txBody>
      </p:sp>
    </p:spTree>
    <p:extLst>
      <p:ext uri="{BB962C8B-B14F-4D97-AF65-F5344CB8AC3E}">
        <p14:creationId xmlns:p14="http://schemas.microsoft.com/office/powerpoint/2010/main" val="1801626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0F9A5078-6F60-49E2-B50D-11C30D454C38}" type="datetime1">
              <a:rPr lang="en-GB" smtClean="0"/>
              <a:pPr/>
              <a:t>29/01/2018</a:t>
            </a:fld>
            <a:endParaRPr lang="en-GB" dirty="0" smtClean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4241795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0F9A5078-6F60-49E2-B50D-11C30D454C38}" type="datetime1">
              <a:rPr lang="en-GB" smtClean="0"/>
              <a:pPr/>
              <a:t>29/01/2018</a:t>
            </a:fld>
            <a:endParaRPr lang="en-GB" dirty="0" smtClean="0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</p:txBody>
      </p:sp>
    </p:spTree>
    <p:extLst>
      <p:ext uri="{BB962C8B-B14F-4D97-AF65-F5344CB8AC3E}">
        <p14:creationId xmlns:p14="http://schemas.microsoft.com/office/powerpoint/2010/main" val="9934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A373-27B5-4F16-876B-5E2EA2891A83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1BB09-6242-41CB-9EA4-0424A0A6F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710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A373-27B5-4F16-876B-5E2EA2891A83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1BB09-6242-41CB-9EA4-0424A0A6F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53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gi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810"/>
            <a:ext cx="9144000" cy="111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Grafik 8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000" y="2447999"/>
            <a:ext cx="7776000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703687" y="6581001"/>
            <a:ext cx="9271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1000" b="0" noProof="0" dirty="0" smtClean="0">
                <a:solidFill>
                  <a:srgbClr val="6E6452"/>
                </a:solidFill>
                <a:latin typeface="Arial Narrow" pitchFamily="34" charset="0"/>
              </a:rPr>
              <a:t>Page </a:t>
            </a:r>
            <a:fld id="{327115CA-E6A4-425F-BB4F-A64D48743A27}" type="slidenum">
              <a:rPr lang="en-GB" sz="1000" b="0" noProof="0" smtClean="0">
                <a:solidFill>
                  <a:srgbClr val="6E6452"/>
                </a:solidFill>
                <a:latin typeface="Arial Narrow" pitchFamily="34" charset="0"/>
              </a:rPr>
              <a:pPr/>
              <a:t>‹#›</a:t>
            </a:fld>
            <a:endParaRPr lang="en-GB" sz="1000" b="0" noProof="0" dirty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776" y="6581001"/>
            <a:ext cx="34184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000" b="1" spc="70" baseline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155" y="6581001"/>
            <a:ext cx="1295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fld id="{0F9A5078-6F60-49E2-B50D-11C30D454C38}" type="datetime1">
              <a:rPr lang="en-GB" noProof="0" smtClean="0"/>
              <a:pPr/>
              <a:t>29/01/2018</a:t>
            </a:fld>
            <a:endParaRPr lang="en-GB" noProof="0" dirty="0"/>
          </a:p>
        </p:txBody>
      </p:sp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000" y="1483200"/>
            <a:ext cx="77760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here to add title</a:t>
            </a:r>
            <a:endParaRPr lang="de-DE" noProof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8" r:id="rId2"/>
    <p:sldLayoutId id="2147483715" r:id="rId3"/>
    <p:sldLayoutId id="2147483709" r:id="rId4"/>
    <p:sldLayoutId id="2147483714" r:id="rId5"/>
    <p:sldLayoutId id="2147483710" r:id="rId6"/>
    <p:sldLayoutId id="2147483711" r:id="rId7"/>
  </p:sldLayoutIdLst>
  <p:transition/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4pPr>
      <a:lvl5pPr marL="180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8A373-27B5-4F16-876B-5E2EA2891A83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1BB09-6242-41CB-9EA4-0424A0A6F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6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orldbank.org/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://www.worldbank.org/en/country/moldova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4.png"/><Relationship Id="rId7" Type="http://schemas.openxmlformats.org/officeDocument/2006/relationships/image" Target="../media/image14.jpeg"/><Relationship Id="rId12" Type="http://schemas.openxmlformats.org/officeDocument/2006/relationships/hyperlink" Target="http://www.ifcaac.amac.md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8.png"/><Relationship Id="rId5" Type="http://schemas.openxmlformats.org/officeDocument/2006/relationships/image" Target="../media/image6.png"/><Relationship Id="rId10" Type="http://schemas.openxmlformats.org/officeDocument/2006/relationships/image" Target="../media/image17.jpeg"/><Relationship Id="rId4" Type="http://schemas.openxmlformats.org/officeDocument/2006/relationships/image" Target="../media/image5.png"/><Relationship Id="rId9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orldbank.org/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hyperlink" Target="http://www.worldbank.org/en/country/moldov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Ion Barbarasa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29/01/2018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Учебный курс для сотрудников операторов </a:t>
            </a:r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ro-RO" b="1" dirty="0" err="1" smtClean="0">
                <a:solidFill>
                  <a:srgbClr val="002060"/>
                </a:solidFill>
              </a:rPr>
              <a:t>Apă-Cana</a:t>
            </a:r>
            <a:r>
              <a:rPr lang="en-US" b="1" dirty="0" smtClean="0">
                <a:solidFill>
                  <a:srgbClr val="002060"/>
                </a:solidFill>
              </a:rPr>
              <a:t>l/</a:t>
            </a:r>
            <a:r>
              <a:rPr lang="ru-RU" b="1" dirty="0" smtClean="0">
                <a:solidFill>
                  <a:srgbClr val="002060"/>
                </a:solidFill>
              </a:rPr>
              <a:t>Водоканала»</a:t>
            </a: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Модуль </a:t>
            </a:r>
            <a:r>
              <a:rPr lang="ru-RU" b="1" dirty="0">
                <a:solidFill>
                  <a:srgbClr val="FF0000"/>
                </a:solidFill>
              </a:rPr>
              <a:t>11: </a:t>
            </a:r>
            <a:r>
              <a:rPr lang="ru-RU" b="1" dirty="0">
                <a:solidFill>
                  <a:srgbClr val="002060"/>
                </a:solidFill>
              </a:rPr>
              <a:t>Процедуры </a:t>
            </a:r>
            <a:r>
              <a:rPr lang="ru-RU" b="1" dirty="0" smtClean="0">
                <a:solidFill>
                  <a:srgbClr val="002060"/>
                </a:solidFill>
              </a:rPr>
              <a:t>приобретение </a:t>
            </a:r>
            <a:r>
              <a:rPr lang="ru-RU" b="1" dirty="0">
                <a:solidFill>
                  <a:srgbClr val="002060"/>
                </a:solidFill>
              </a:rPr>
              <a:t>товаров, работ и услуг, используемых в деятельности держателей лицензий в секторе водоснабжения и </a:t>
            </a:r>
            <a:r>
              <a:rPr lang="ru-RU" b="1" dirty="0" smtClean="0">
                <a:solidFill>
                  <a:srgbClr val="002060"/>
                </a:solidFill>
              </a:rPr>
              <a:t>канализации</a:t>
            </a: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Сессия </a:t>
            </a:r>
            <a:r>
              <a:rPr lang="en-US" sz="2000" b="1" smtClean="0">
                <a:solidFill>
                  <a:srgbClr val="FF0000"/>
                </a:solidFill>
              </a:rPr>
              <a:t>7</a:t>
            </a:r>
            <a:r>
              <a:rPr lang="ru-RU" sz="2000" b="1" smtClean="0">
                <a:solidFill>
                  <a:srgbClr val="FF0000"/>
                </a:solidFill>
              </a:rPr>
              <a:t>: </a:t>
            </a:r>
            <a:r>
              <a:rPr lang="ru-RU" b="1" dirty="0" smtClean="0">
                <a:solidFill>
                  <a:srgbClr val="002060"/>
                </a:solidFill>
              </a:rPr>
              <a:t>ЗОКУПКИ </a:t>
            </a:r>
            <a:r>
              <a:rPr lang="ru-RU" b="1" dirty="0">
                <a:solidFill>
                  <a:srgbClr val="002060"/>
                </a:solidFill>
              </a:rPr>
              <a:t>В ИНВЕСТИЦИОННЫХ </a:t>
            </a:r>
            <a:r>
              <a:rPr lang="ru-RU" b="1" dirty="0" smtClean="0">
                <a:solidFill>
                  <a:srgbClr val="002060"/>
                </a:solidFill>
              </a:rPr>
              <a:t>ПРОЕКТАХ ВСЕМИРНО-БАНКА</a:t>
            </a:r>
            <a:r>
              <a:rPr lang="ro-RO" b="1" dirty="0">
                <a:solidFill>
                  <a:srgbClr val="002060"/>
                </a:solidFill>
              </a:rPr>
              <a:t/>
            </a:r>
            <a:br>
              <a:rPr lang="ro-RO" b="1" dirty="0">
                <a:solidFill>
                  <a:srgbClr val="002060"/>
                </a:solidFill>
              </a:rPr>
            </a:br>
            <a:r>
              <a:rPr lang="ro-RO" dirty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dirty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</a:rPr>
              <a:t>Ion BARBĂRASĂ, </a:t>
            </a: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Консультант </a:t>
            </a:r>
            <a:r>
              <a:rPr lang="ru-RU" sz="1800" b="1" dirty="0">
                <a:solidFill>
                  <a:srgbClr val="002060"/>
                </a:solidFill>
              </a:rPr>
              <a:t>I.P.EMP Устойчивое управление </a:t>
            </a:r>
            <a:r>
              <a:rPr lang="ru-RU" sz="1800" b="1" dirty="0" smtClean="0">
                <a:solidFill>
                  <a:srgbClr val="002060"/>
                </a:solidFill>
              </a:rPr>
              <a:t>СОЗ/Министерство </a:t>
            </a:r>
            <a:r>
              <a:rPr lang="ru-RU" sz="1800" b="1" dirty="0">
                <a:solidFill>
                  <a:srgbClr val="002060"/>
                </a:solidFill>
              </a:rPr>
              <a:t>сельского хозяйства, регионального развития и окружающей </a:t>
            </a:r>
            <a:r>
              <a:rPr lang="ru-RU" sz="1800" b="1" dirty="0" smtClean="0">
                <a:solidFill>
                  <a:srgbClr val="002060"/>
                </a:solidFill>
              </a:rPr>
              <a:t>среды</a:t>
            </a:r>
            <a:r>
              <a:rPr lang="ro-RO" sz="1800" b="1" i="1" dirty="0" smtClean="0">
                <a:solidFill>
                  <a:srgbClr val="002060"/>
                </a:solidFill>
              </a:rPr>
              <a:t/>
            </a:r>
            <a:br>
              <a:rPr lang="ro-RO" sz="1800" b="1" i="1" dirty="0" smtClean="0">
                <a:solidFill>
                  <a:srgbClr val="002060"/>
                </a:solidFill>
              </a:rPr>
            </a:br>
            <a:r>
              <a:rPr lang="ro-RO" sz="1800" b="1" dirty="0" smtClean="0">
                <a:solidFill>
                  <a:srgbClr val="002060"/>
                </a:solidFill>
              </a:rPr>
              <a:t/>
            </a:r>
            <a:br>
              <a:rPr lang="ro-RO" sz="1800" b="1" dirty="0" smtClean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>16 - 31 января - 1 января 2018 года, Кишинев </a:t>
            </a:r>
            <a:r>
              <a:rPr lang="ru-RU" sz="1600" b="1" dirty="0" smtClean="0">
                <a:solidFill>
                  <a:srgbClr val="002060"/>
                </a:solidFill>
              </a:rPr>
              <a:t/>
            </a:r>
            <a:br>
              <a:rPr lang="ru-RU" sz="1600" b="1" dirty="0" smtClean="0">
                <a:solidFill>
                  <a:srgbClr val="002060"/>
                </a:solidFill>
              </a:rPr>
            </a:br>
            <a:endParaRPr lang="ro-RO" sz="1600" b="1" dirty="0">
              <a:solidFill>
                <a:srgbClr val="002060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84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Ion Barbarasa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29/01/2018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0382" y="1532623"/>
            <a:ext cx="7696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Видение Всемирного банка выглядит следующим образом: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«Приобретение операций по финансированию инвестиционных проектов помогает заемщикам эффективно использовать финансовые ресурсы, добиваясь устойчивого развития</a:t>
            </a:r>
            <a:r>
              <a:rPr lang="ru-RU" dirty="0" smtClean="0">
                <a:solidFill>
                  <a:schemeClr val="tx1"/>
                </a:solidFill>
              </a:rPr>
              <a:t>».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" name="Picture 2" descr="Imagin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077" y="3317240"/>
            <a:ext cx="5986531" cy="342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305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Ion Barbarasa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29/01/2018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3040" y="1558023"/>
            <a:ext cx="874776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Правила закупок для дебиторов IPF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:</a:t>
            </a:r>
            <a:endParaRPr lang="ro-RO" sz="28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just"/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Механизм закупок Всемирного банка максимизирует стратегическую роль государственных закупок в достижении ключевых целей эффективности развития - подчеркивая выбор, качество и ценность государственных расходов, позволяя приспособиться к контексту страны</a:t>
            </a:r>
            <a:r>
              <a:rPr lang="ru-RU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</a:t>
            </a:r>
            <a:endParaRPr lang="ro-RO" sz="2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endParaRPr lang="ro-RO" sz="24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just"/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Новая </a:t>
            </a:r>
            <a:r>
              <a:rPr lang="ru-RU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регламент закупок 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была </a:t>
            </a:r>
            <a:r>
              <a:rPr lang="ru-RU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утвержден 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Советом Всемирного банка 21 июля 2015 года, и его использование является обязательным для всех операций по кредитованию после 1 июля 2016 года.</a:t>
            </a:r>
            <a:endParaRPr lang="ro-RO" sz="2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391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Ion Barbarasa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29/01/2018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64160" y="1944558"/>
            <a:ext cx="8575039" cy="464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1" hangingPunct="1"/>
            <a:r>
              <a:rPr lang="ru-RU" altLang="en-US" sz="20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Рамки регламента </a:t>
            </a:r>
            <a:r>
              <a:rPr lang="ru-RU" altLang="en-US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закупок</a:t>
            </a:r>
            <a:r>
              <a:rPr lang="ru-RU" altLang="en-US" sz="20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altLang="en-US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Всемирного банка нацелены на максимизацию стратегической роли государственных закупок в достижении целей развития путем</a:t>
            </a:r>
            <a:r>
              <a:rPr lang="ru-RU" altLang="en-US" sz="20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:</a:t>
            </a:r>
          </a:p>
          <a:p>
            <a:pPr lvl="0" algn="just" eaLnBrk="1" hangingPunct="1"/>
            <a:endParaRPr lang="ro-RO" sz="2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just"/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</a:rPr>
              <a:t>Признавая, что страны хотят быть более эффективными в государственных расходах, чтобы они могли больше инвестировать в базовые государственные услуги, такие как услуги в области образования, здравоохранения и инфраструктуры, и обогащать результаты развития</a:t>
            </a:r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pPr lvl="0" algn="just"/>
            <a:endParaRPr lang="ro-RO" altLang="en-US" sz="18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just"/>
            <a:r>
              <a:rPr lang="ru-RU" alt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Модернизация покупок, чтобы подчеркнуть полезность, выбор, качество и ценность государственных расходов, позволяя приспособиться к условиям страны.</a:t>
            </a:r>
            <a:endParaRPr lang="ro-RO" altLang="en-US" sz="18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just"/>
            <a:r>
              <a:rPr lang="ru-RU" alt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Содействовать национальным системам закупок, которые наделены полномочиями для поддержки целей устойчивого развития</a:t>
            </a:r>
            <a:r>
              <a:rPr lang="ru-RU" altLang="en-US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pPr lvl="0" algn="just"/>
            <a:endParaRPr lang="ru-RU" altLang="en-US" sz="1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just"/>
            <a:r>
              <a:rPr lang="ru-RU" alt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Повысить прозрачность государственных расходов за счет использования инструментов ИТ в государственных закупках.</a:t>
            </a:r>
            <a:endParaRPr lang="ro-RO" altLang="en-US" sz="18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995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Ion Barbarasa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29/01/2018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4198" y="1582298"/>
            <a:ext cx="7696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chemeClr val="tx1"/>
                </a:solidFill>
              </a:rPr>
              <a:t>Структура закупок Всемирного банка</a:t>
            </a:r>
            <a:r>
              <a:rPr lang="ru-RU" i="1" dirty="0" smtClean="0">
                <a:solidFill>
                  <a:schemeClr val="tx1"/>
                </a:solidFill>
              </a:rPr>
              <a:t>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416441" y="2029816"/>
            <a:ext cx="7769225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Эта 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</a:rPr>
              <a:t>новая структура закупок является современной и ориентированной на бизнес. Этот модернизированный подход означает большую концентрацию </a:t>
            </a:r>
            <a:r>
              <a:rPr lang="ru-RU" sz="2000" u="sng" dirty="0">
                <a:solidFill>
                  <a:schemeClr val="tx1"/>
                </a:solidFill>
                <a:latin typeface="Calibri" panose="020F0502020204030204" pitchFamily="34" charset="0"/>
              </a:rPr>
              <a:t>на соотношении цена / качество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</a:rPr>
              <a:t>, более широкие возможности для различения предложений и больше возможностей для диалога и обсуждения.</a:t>
            </a:r>
            <a:endParaRPr lang="ro-RO" sz="2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o-RO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</a:rPr>
              <a:t>В рамках новой системы закупок есть четыре ключевых инновации, которые помогают компаниям и клиентам в стране</a:t>
            </a: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pPr algn="just"/>
            <a:endParaRPr lang="ro-RO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00050" indent="-400050" algn="just">
              <a:buFont typeface="+mj-lt"/>
              <a:buAutoNum type="romanUcPeriod"/>
            </a:pPr>
            <a:r>
              <a:rPr lang="ru-RU" sz="20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Потребности </a:t>
            </a:r>
            <a:r>
              <a:rPr lang="ru-RU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и риски проекта анализируются с помощью стратегии государственных закупок (PPSD).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2000" b="0" dirty="0">
                <a:solidFill>
                  <a:schemeClr val="tx1"/>
                </a:solidFill>
                <a:latin typeface="Calibri" panose="020F0502020204030204" pitchFamily="34" charset="0"/>
              </a:rPr>
              <a:t>Этот анализ позволяет заемщику иметь стратегию по наилучшему способу взаимодействия с участником. Анализ обеспечит, чтобы процессы закупок соответствовали цели, позволяли выбирать и соответствовать размеру, стоимости и риску проекта.</a:t>
            </a:r>
            <a:endParaRPr lang="ro-RO" sz="2000" b="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058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Ion Barbarasa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29/01/2018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4198" y="1582298"/>
            <a:ext cx="7696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chemeClr val="tx1"/>
                </a:solidFill>
              </a:rPr>
              <a:t>Структура закупок Всемирного банка: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416441" y="2029816"/>
            <a:ext cx="7769225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o-RO" sz="20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II. </a:t>
            </a:r>
            <a:r>
              <a:rPr lang="ru-RU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Соотношение цена / качество (</a:t>
            </a:r>
            <a:r>
              <a:rPr lang="ru-RU" sz="20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VpB</a:t>
            </a:r>
            <a:r>
              <a:rPr lang="ru-RU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 / Отчет о качестве)</a:t>
            </a:r>
            <a:r>
              <a:rPr lang="ru-RU" sz="2000" b="0" dirty="0">
                <a:solidFill>
                  <a:schemeClr val="tx1"/>
                </a:solidFill>
                <a:latin typeface="Calibri" panose="020F0502020204030204" pitchFamily="34" charset="0"/>
              </a:rPr>
              <a:t> было введено как принцип закупок во всех закупках, финансируемых Всемирным банком. Это означает, что фокус переходит от наименьшей ставки к лучшей ставке за лучшее соотношение цены и качества, принимая во внимание качество, стоимость и другие факторы по мере необходимости</a:t>
            </a:r>
            <a:r>
              <a:rPr lang="ro-RO" sz="20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  <a:endParaRPr lang="ro-RO" sz="2000" b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/>
            <a:r>
              <a:rPr lang="ro-RO" sz="20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III. </a:t>
            </a:r>
            <a:r>
              <a:rPr lang="ru-RU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Был значительно улучшен подход к рассмотрению жалоб, связанных с государственными закупками, с возможностью оперативно реагировать на любые проблемы в процессе закупок. </a:t>
            </a:r>
            <a:r>
              <a:rPr lang="ru-RU" sz="2000" b="0" dirty="0">
                <a:solidFill>
                  <a:schemeClr val="tx1"/>
                </a:solidFill>
                <a:latin typeface="Calibri" panose="020F0502020204030204" pitchFamily="34" charset="0"/>
              </a:rPr>
              <a:t>Период ожидания - перерыв между идентификацией лица, который должен выиграть контракт, и эффективного предоставления контракта - был введен таким образом, чтобы другие участники торгов могли выразить какую-либо озабоченность до того, как договор будет юридически образован и присужден</a:t>
            </a:r>
            <a:r>
              <a:rPr lang="ru-RU" sz="20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  <a:endParaRPr lang="ro-RO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o-RO" sz="2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334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Ion Barbarasa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29/01/2018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4198" y="1582298"/>
            <a:ext cx="7696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chemeClr val="tx1"/>
                </a:solidFill>
              </a:rPr>
              <a:t>Структура закупок Всемирного банка: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416441" y="2029816"/>
            <a:ext cx="776922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o-RO" sz="20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IV</a:t>
            </a:r>
            <a:r>
              <a:rPr lang="ro-RO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r>
              <a:rPr lang="ru-RU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Всемирный банк будет более активно участвовать в управлении закупками с высокой стоимостью и высоким уровнем риска для обеспечения наилучших возможных результатов и быстрого решения проблем.</a:t>
            </a:r>
            <a:endParaRPr lang="ro-RO" sz="2000" i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/>
            <a:endParaRPr lang="ro-RO" sz="2000" i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</a:rPr>
              <a:t>Таким образом, разработчики проектов имеют большую свободу, но также большую ответственность за реализованные проекты.</a:t>
            </a:r>
            <a:endParaRPr lang="ro-RO" sz="2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7155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Ion Barbarasa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29/01/2018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4198" y="1538571"/>
            <a:ext cx="7696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ДЕНЕЖНАЯ ЗНАЧЕНИЕ (</a:t>
            </a:r>
            <a:r>
              <a:rPr lang="ru-RU" dirty="0" err="1">
                <a:solidFill>
                  <a:schemeClr val="tx1"/>
                </a:solidFill>
              </a:rPr>
              <a:t>VpB</a:t>
            </a:r>
            <a:r>
              <a:rPr lang="ru-RU" dirty="0">
                <a:solidFill>
                  <a:schemeClr val="tx1"/>
                </a:solidFill>
              </a:rPr>
              <a:t>):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460373" y="1907903"/>
            <a:ext cx="7769225" cy="227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800" i="1" dirty="0">
                <a:solidFill>
                  <a:schemeClr val="tx1"/>
                </a:solidFill>
                <a:latin typeface="Calibri" panose="020F0502020204030204" pitchFamily="34" charset="0"/>
              </a:rPr>
              <a:t>Соотношение цены и качества суммируется по пяти ключевым принципам</a:t>
            </a:r>
            <a:r>
              <a:rPr lang="ru-RU" sz="18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Правильное Количество </a:t>
            </a:r>
            <a:endParaRPr 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</a:rPr>
              <a:t>Правильное </a:t>
            </a:r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Качество</a:t>
            </a:r>
            <a:endParaRPr lang="ro-RO" sz="1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indent="-342900" algn="just">
              <a:buAutoNum type="arabicPeriod"/>
            </a:pP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</a:rPr>
              <a:t>Правильная </a:t>
            </a:r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цена</a:t>
            </a:r>
          </a:p>
          <a:p>
            <a:pPr marL="342900" indent="-342900" algn="just">
              <a:buAutoNum type="arabicPeriod"/>
            </a:pP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</a:rPr>
              <a:t>Правильное </a:t>
            </a:r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местоположение</a:t>
            </a:r>
          </a:p>
          <a:p>
            <a:pPr marL="342900" indent="-342900" algn="just">
              <a:buAutoNum type="arabicPeriod"/>
            </a:pP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</a:rPr>
              <a:t>Время </a:t>
            </a:r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правильное</a:t>
            </a:r>
          </a:p>
          <a:p>
            <a:pPr algn="just"/>
            <a:endParaRPr lang="ro-RO" sz="16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6" name="Picture 2" descr="Imagini pentru car manufacturers chai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792" y="3970006"/>
            <a:ext cx="3761016" cy="263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2471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Ion Barbarasa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29/01/2018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30382" y="1128436"/>
            <a:ext cx="769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ДЕНЕЖНАЯ ЗНАЧЕНИЕ (</a:t>
            </a:r>
            <a:r>
              <a:rPr lang="ru-RU" sz="2800" dirty="0" err="1">
                <a:solidFill>
                  <a:schemeClr val="tx1"/>
                </a:solidFill>
              </a:rPr>
              <a:t>VpB</a:t>
            </a:r>
            <a:r>
              <a:rPr lang="ru-RU" sz="2800" dirty="0">
                <a:solidFill>
                  <a:schemeClr val="tx1"/>
                </a:solidFill>
              </a:rPr>
              <a:t>):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460373" y="1651656"/>
            <a:ext cx="7769225" cy="498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600" i="1" dirty="0">
                <a:solidFill>
                  <a:schemeClr val="tx1"/>
                </a:solidFill>
                <a:latin typeface="Calibri" panose="020F0502020204030204" pitchFamily="34" charset="0"/>
              </a:rPr>
              <a:t>Чтобы достичь максимального значения стоимости (</a:t>
            </a:r>
            <a:r>
              <a:rPr lang="ru-RU" sz="26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VpB</a:t>
            </a:r>
            <a:r>
              <a:rPr lang="ru-RU" sz="2600" i="1" dirty="0">
                <a:solidFill>
                  <a:schemeClr val="tx1"/>
                </a:solidFill>
                <a:latin typeface="Calibri" panose="020F0502020204030204" pitchFamily="34" charset="0"/>
              </a:rPr>
              <a:t>), необходимо обеспечить</a:t>
            </a:r>
            <a:r>
              <a:rPr lang="ru-RU" sz="26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:</a:t>
            </a:r>
          </a:p>
          <a:p>
            <a:pPr marL="266700" indent="-2667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Конкурентоспособность</a:t>
            </a:r>
          </a:p>
          <a:p>
            <a:pPr marL="266700" indent="-266700"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</a:rPr>
              <a:t>Справедливость / Недопущение 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дискриминации</a:t>
            </a:r>
          </a:p>
          <a:p>
            <a:pPr marL="266700" indent="-266700"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</a:rPr>
              <a:t>прозрачность</a:t>
            </a:r>
            <a:endParaRPr lang="ro-RO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</a:rPr>
              <a:t>ответственность</a:t>
            </a:r>
            <a:endParaRPr lang="ro-RO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</a:rPr>
              <a:t>Содействие местной промышленности и местной рабочей 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силе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</a:rPr>
              <a:t>Социальные и экологические 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аспекты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</a:rPr>
              <a:t>Специальные цели, такие как: национальная безопасность, региональный контекст развития, социальный 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капитал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</a:rPr>
              <a:t>Пропорциональность: сохранение баланса</a:t>
            </a:r>
            <a:endParaRPr lang="ro-RO" sz="26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688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Ion Barbarasa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29/01/2018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44198" y="1102146"/>
            <a:ext cx="769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ДЕНЕЖНАЯ ЗНАЧЕНИЕ (</a:t>
            </a:r>
            <a:r>
              <a:rPr lang="ru-RU" sz="2800" dirty="0" err="1">
                <a:solidFill>
                  <a:schemeClr val="tx1"/>
                </a:solidFill>
              </a:rPr>
              <a:t>VpB</a:t>
            </a:r>
            <a:r>
              <a:rPr lang="ru-RU" sz="2800" dirty="0" smtClean="0">
                <a:solidFill>
                  <a:schemeClr val="tx1"/>
                </a:solidFill>
              </a:rPr>
              <a:t>):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75894" y="1660058"/>
            <a:ext cx="8561706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800" i="1" dirty="0">
                <a:solidFill>
                  <a:schemeClr val="tx1"/>
                </a:solidFill>
                <a:latin typeface="Calibri" panose="020F0502020204030204" pitchFamily="34" charset="0"/>
              </a:rPr>
              <a:t>Чтобы иметь возможность достичь максимального значения за деньги (</a:t>
            </a:r>
            <a:r>
              <a:rPr lang="ru-RU" sz="28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VpB</a:t>
            </a:r>
            <a:r>
              <a:rPr lang="ru-RU" sz="2800" i="1" dirty="0">
                <a:solidFill>
                  <a:schemeClr val="tx1"/>
                </a:solidFill>
                <a:latin typeface="Calibri" panose="020F0502020204030204" pitchFamily="34" charset="0"/>
              </a:rPr>
              <a:t>), «КУЛЬТУРА ЭТИКИ» должна быть обеспечена на максимальном уровне</a:t>
            </a:r>
            <a:r>
              <a:rPr lang="ru-RU" sz="28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pPr algn="just"/>
            <a:endParaRPr lang="ro-RO" sz="2800" i="1" u="sng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/>
            <a:r>
              <a:rPr lang="ru-RU" sz="2800" i="1" u="sng" dirty="0">
                <a:solidFill>
                  <a:schemeClr val="tx1"/>
                </a:solidFill>
                <a:latin typeface="Calibri" panose="020F0502020204030204" pitchFamily="34" charset="0"/>
              </a:rPr>
              <a:t>Этика относится к</a:t>
            </a:r>
            <a:r>
              <a:rPr lang="ru-RU" sz="2800" i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: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</a:rPr>
              <a:t>«правила поведения», называемые «моральной справедливостью» и «почетным поведением», являются напоминанием о правилах</a:t>
            </a:r>
            <a:endParaRPr lang="ro-RO" sz="2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1207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Ion Barbarasa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29/01/2018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43840" y="1314618"/>
            <a:ext cx="851408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600" i="1" dirty="0">
                <a:solidFill>
                  <a:schemeClr val="tx1"/>
                </a:solidFill>
                <a:latin typeface="Calibri" panose="020F0502020204030204" pitchFamily="34" charset="0"/>
              </a:rPr>
              <a:t>Критическим моментом достижения максимального значения </a:t>
            </a:r>
            <a:r>
              <a:rPr lang="ru-RU" sz="26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VpB</a:t>
            </a:r>
            <a:r>
              <a:rPr lang="ru-RU" sz="2600" i="1" dirty="0">
                <a:solidFill>
                  <a:schemeClr val="tx1"/>
                </a:solidFill>
                <a:latin typeface="Calibri" panose="020F0502020204030204" pitchFamily="34" charset="0"/>
              </a:rPr>
              <a:t> является обеспечение «Этики» на максимальном уровне</a:t>
            </a:r>
            <a:r>
              <a:rPr lang="ru-RU" sz="26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pPr algn="just"/>
            <a:endParaRPr lang="ro-RO" sz="2600" i="1" u="sng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/>
            <a:r>
              <a:rPr lang="ru-RU" sz="2600" i="1" u="sng" dirty="0">
                <a:solidFill>
                  <a:schemeClr val="tx1"/>
                </a:solidFill>
                <a:latin typeface="Calibri" panose="020F0502020204030204" pitchFamily="34" charset="0"/>
              </a:rPr>
              <a:t>Обязанности / Контроль</a:t>
            </a:r>
            <a:r>
              <a:rPr lang="ru-RU" sz="2600" i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:</a:t>
            </a:r>
          </a:p>
          <a:p>
            <a:pPr marL="361950" indent="-361950" algn="just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tx1"/>
                </a:solidFill>
                <a:latin typeface="Calibri" panose="020F0502020204030204" pitchFamily="34" charset="0"/>
              </a:rPr>
              <a:t>поддерживать высокую этику: самые высокие стандарты целостности во всех действиях - восприятие </a:t>
            </a:r>
            <a:r>
              <a:rPr lang="ru-RU" sz="2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целостности</a:t>
            </a:r>
          </a:p>
          <a:p>
            <a:pPr marL="361950" indent="-361950" algn="just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tx1"/>
                </a:solidFill>
                <a:latin typeface="Calibri" panose="020F0502020204030204" pitchFamily="34" charset="0"/>
              </a:rPr>
              <a:t>отслеживание линии между допустимым / допустимым и не / </a:t>
            </a:r>
            <a:r>
              <a:rPr lang="ru-RU" sz="2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категорически</a:t>
            </a:r>
          </a:p>
          <a:p>
            <a:pPr marL="361950" indent="-361950" algn="just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tx1"/>
                </a:solidFill>
                <a:latin typeface="Calibri" panose="020F0502020204030204" pitchFamily="34" charset="0"/>
              </a:rPr>
              <a:t>выявление и непринятие взяточничества, борьба с коррупцией</a:t>
            </a:r>
            <a:endParaRPr lang="ro-RO" sz="2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6839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Ion Barbarasa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29/01/2018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0" y="2111494"/>
            <a:ext cx="73140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«Процедуры </a:t>
            </a:r>
            <a:r>
              <a:rPr lang="ru-RU" dirty="0" smtClean="0">
                <a:solidFill>
                  <a:schemeClr val="tx1"/>
                </a:solidFill>
              </a:rPr>
              <a:t>закупов товаров</a:t>
            </a:r>
            <a:r>
              <a:rPr lang="ru-RU" dirty="0">
                <a:solidFill>
                  <a:schemeClr val="tx1"/>
                </a:solidFill>
              </a:rPr>
              <a:t>, работ и услуг, используемых в деятельности </a:t>
            </a:r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секторе водоснабжения и </a:t>
            </a:r>
            <a:r>
              <a:rPr lang="ru-RU" dirty="0" smtClean="0">
                <a:solidFill>
                  <a:schemeClr val="tx1"/>
                </a:solidFill>
              </a:rPr>
              <a:t>канализации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2000" y="3944034"/>
            <a:ext cx="7696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ВСЕМИРНЫЙ БАНК: История, принципы,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</a:t>
            </a:r>
          </a:p>
        </p:txBody>
      </p:sp>
      <p:pic>
        <p:nvPicPr>
          <p:cNvPr id="16" name="Picture 11" descr="C:\Users\ion\Desktop\index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159" y="4533076"/>
            <a:ext cx="28384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107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Ion Barbarasa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29/01/2018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СПИСОК ЛИТЕРАТУРЫ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:</a:t>
            </a:r>
            <a:endParaRPr lang="ro-RO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2609" y="2603809"/>
            <a:ext cx="848766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www.worldbank.org/en/country/moldova</a:t>
            </a:r>
            <a:r>
              <a:rPr lang="ro-RO" dirty="0" smtClean="0"/>
              <a:t>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82610" y="3871244"/>
            <a:ext cx="372486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www.worldbank.org</a:t>
            </a:r>
            <a:r>
              <a:rPr lang="ro-RO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0286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Margareta Vîrcolici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29/01/2018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Datumsplatzhalter 3"/>
          <p:cNvSpPr txBox="1">
            <a:spLocks/>
          </p:cNvSpPr>
          <p:nvPr/>
        </p:nvSpPr>
        <p:spPr bwMode="auto">
          <a:xfrm>
            <a:off x="679450" y="6581775"/>
            <a:ext cx="1295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rgbClr val="6E6452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A768533-9F5A-4A96-B8F6-9A95114E0856}" type="datetime1">
              <a:rPr lang="en-GB" smtClean="0">
                <a:cs typeface="Arial" charset="0"/>
              </a:rPr>
              <a:pPr/>
              <a:t>29/01/2018</a:t>
            </a:fld>
            <a:endParaRPr lang="de-DE">
              <a:cs typeface="Arial" charset="0"/>
            </a:endParaRPr>
          </a:p>
        </p:txBody>
      </p:sp>
      <p:sp>
        <p:nvSpPr>
          <p:cNvPr id="16" name="Inhaltsplatzhalter 8"/>
          <p:cNvSpPr txBox="1">
            <a:spLocks/>
          </p:cNvSpPr>
          <p:nvPr/>
        </p:nvSpPr>
        <p:spPr>
          <a:xfrm>
            <a:off x="2433908" y="1620411"/>
            <a:ext cx="6262254" cy="2074863"/>
          </a:xfrm>
          <a:prstGeom prst="rect">
            <a:avLst/>
          </a:prstGeom>
        </p:spPr>
        <p:txBody>
          <a:bodyPr/>
          <a:lstStyle/>
          <a:p>
            <a:pPr algn="ctr">
              <a:spcAft>
                <a:spcPts val="600"/>
              </a:spcAft>
            </a:pPr>
            <a:endParaRPr lang="en-US" sz="2000" dirty="0">
              <a:solidFill>
                <a:srgbClr val="534B3E"/>
              </a:solidFill>
            </a:endParaRPr>
          </a:p>
          <a:p>
            <a:pPr algn="ctr">
              <a:spcAft>
                <a:spcPts val="600"/>
              </a:spcAft>
            </a:pPr>
            <a:endParaRPr lang="en-US" sz="2000" dirty="0">
              <a:solidFill>
                <a:srgbClr val="534B3E"/>
              </a:solidFill>
            </a:endParaRPr>
          </a:p>
          <a:p>
            <a:pPr>
              <a:spcAft>
                <a:spcPts val="300"/>
              </a:spcAft>
            </a:pPr>
            <a:r>
              <a:rPr lang="ru-RU" sz="2800" dirty="0">
                <a:solidFill>
                  <a:srgbClr val="534B3E"/>
                </a:solidFill>
              </a:rPr>
              <a:t>Благодарю за внимание.</a:t>
            </a:r>
            <a:endParaRPr lang="en-GB" sz="1000" dirty="0">
              <a:solidFill>
                <a:srgbClr val="534B3E"/>
              </a:solidFill>
            </a:endParaRPr>
          </a:p>
        </p:txBody>
      </p:sp>
      <p:sp>
        <p:nvSpPr>
          <p:cNvPr id="17" name="Textfeld 9"/>
          <p:cNvSpPr txBox="1">
            <a:spLocks noChangeArrowheads="1"/>
          </p:cNvSpPr>
          <p:nvPr/>
        </p:nvSpPr>
        <p:spPr bwMode="auto">
          <a:xfrm>
            <a:off x="427153" y="5399463"/>
            <a:ext cx="13716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sz="800" b="0" dirty="0" smtClean="0">
                <a:solidFill>
                  <a:schemeClr val="tx2">
                    <a:lumMod val="75000"/>
                  </a:schemeClr>
                </a:solidFill>
              </a:rPr>
              <a:t>Proiect co-finanțat de</a:t>
            </a:r>
            <a:endParaRPr lang="en-GB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8" name="Picture 11" descr="F:\Branding\EU\jaun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1056" y="5624205"/>
            <a:ext cx="136525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1" descr="H:\bn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46511" y="5590073"/>
            <a:ext cx="10160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58991" y="5624205"/>
            <a:ext cx="1639887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feld 9"/>
          <p:cNvSpPr txBox="1">
            <a:spLocks noChangeArrowheads="1"/>
          </p:cNvSpPr>
          <p:nvPr/>
        </p:nvSpPr>
        <p:spPr bwMode="auto">
          <a:xfrm>
            <a:off x="6898878" y="5383151"/>
            <a:ext cx="1147762" cy="2143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sz="800" b="0" dirty="0" smtClean="0">
                <a:solidFill>
                  <a:schemeClr val="tx2">
                    <a:lumMod val="75000"/>
                  </a:schemeClr>
                </a:solidFill>
              </a:rPr>
              <a:t>In cooperare cu</a:t>
            </a:r>
            <a:endParaRPr lang="ro-RO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2" name="Picture 21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045" y="5540701"/>
            <a:ext cx="1071880" cy="1071880"/>
          </a:xfrm>
          <a:prstGeom prst="rect">
            <a:avLst/>
          </a:prstGeom>
        </p:spPr>
      </p:pic>
      <p:pic>
        <p:nvPicPr>
          <p:cNvPr id="23" name="Picture 22" descr="D:\Users\Desktop\logotype.pn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16" y="5818037"/>
            <a:ext cx="1958975" cy="56959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CasetăText 1"/>
          <p:cNvSpPr txBox="1"/>
          <p:nvPr/>
        </p:nvSpPr>
        <p:spPr>
          <a:xfrm>
            <a:off x="1856306" y="3145976"/>
            <a:ext cx="536191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  <a:hlinkClick r:id="rId12"/>
              </a:rPr>
              <a:t>www.ifcaac.amac.md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ifcaac@fua.utm.md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telefon</a:t>
            </a:r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: (022) 77-38 22</a:t>
            </a:r>
          </a:p>
          <a:p>
            <a:pPr algn="ctr"/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 </a:t>
            </a:r>
          </a:p>
          <a:p>
            <a:pPr algn="ctr"/>
            <a:r>
              <a:rPr lang="ro-RO" sz="1400" b="0" u="sng" dirty="0" err="1">
                <a:solidFill>
                  <a:srgbClr val="7030A0"/>
                </a:solidFill>
                <a:latin typeface="+mn-lt"/>
              </a:rPr>
              <a:t>www.amac.md</a:t>
            </a:r>
            <a:r>
              <a:rPr lang="ro-RO" sz="1400" b="0" dirty="0">
                <a:solidFill>
                  <a:srgbClr val="7030A0"/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apacanal@yandex.ru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telefon</a:t>
            </a:r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: (022) 28-84-33</a:t>
            </a:r>
          </a:p>
          <a:p>
            <a:pPr algn="ctr"/>
            <a:endParaRPr lang="ro-RO" sz="8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7373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Ion Barbarasa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29/01/2018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Picture 11" descr="C:\Users\ion\Desktop\index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785" y="1742251"/>
            <a:ext cx="28384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08172" y="2101618"/>
            <a:ext cx="3103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8"/>
              </a:rPr>
              <a:t>http://www.worldbank.org</a:t>
            </a:r>
            <a:r>
              <a:rPr lang="en-US" dirty="0" smtClean="0">
                <a:hlinkClick r:id="rId8"/>
              </a:rPr>
              <a:t>/</a:t>
            </a:r>
            <a:r>
              <a:rPr lang="ro-RO" dirty="0" smtClean="0"/>
              <a:t>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82610" y="3351976"/>
            <a:ext cx="518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www.worldbank.org/en/country/moldova</a:t>
            </a:r>
            <a:r>
              <a:rPr lang="ro-RO" dirty="0" smtClean="0"/>
              <a:t> </a:t>
            </a:r>
            <a:endParaRPr lang="en-US" dirty="0"/>
          </a:p>
        </p:txBody>
      </p:sp>
      <p:pic>
        <p:nvPicPr>
          <p:cNvPr id="18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35" y="4136983"/>
            <a:ext cx="3273761" cy="2619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210" y="3536642"/>
            <a:ext cx="3761462" cy="3009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386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Ion Barbarasa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29/01/2018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38869" y="1545334"/>
            <a:ext cx="7467600" cy="457200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Группа организаций: Всемирного </a:t>
            </a:r>
            <a:r>
              <a:rPr lang="ru-RU" b="1" dirty="0" smtClean="0">
                <a:solidFill>
                  <a:schemeClr val="tx1"/>
                </a:solidFill>
              </a:rPr>
              <a:t>Банка</a:t>
            </a:r>
            <a:endParaRPr lang="ro-RO" sz="24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998" y="2166277"/>
            <a:ext cx="396775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solidFill>
                  <a:schemeClr val="tx1"/>
                </a:solidFill>
                <a:latin typeface="Calibri" panose="020F0502020204030204" pitchFamily="34" charset="0"/>
              </a:rPr>
              <a:t>Международный банк</a:t>
            </a:r>
          </a:p>
          <a:p>
            <a:r>
              <a:rPr lang="ru-RU" u="sng" dirty="0">
                <a:solidFill>
                  <a:schemeClr val="tx1"/>
                </a:solidFill>
                <a:latin typeface="Calibri" panose="020F0502020204030204" pitchFamily="34" charset="0"/>
              </a:rPr>
              <a:t>для реконструкции и развития</a:t>
            </a:r>
          </a:p>
          <a:p>
            <a:r>
              <a:rPr lang="ru-RU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МБРР/BIRD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o-RO" dirty="0">
                <a:solidFill>
                  <a:schemeClr val="tx1"/>
                </a:solidFill>
                <a:latin typeface="Calibri" panose="020F0502020204030204" pitchFamily="34" charset="0"/>
              </a:rPr>
              <a:t>– 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</a:rPr>
              <a:t>основана 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</a:rPr>
              <a:t>в 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</a:rPr>
              <a:t>1945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78813" y="2166277"/>
            <a:ext cx="53599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solidFill>
                  <a:schemeClr val="tx1"/>
                </a:solidFill>
                <a:latin typeface="Calibri" panose="020F0502020204030204" pitchFamily="34" charset="0"/>
              </a:rPr>
              <a:t>Международная финансовая корпорация</a:t>
            </a:r>
          </a:p>
          <a:p>
            <a:r>
              <a:rPr lang="ru-RU" u="sng" dirty="0">
                <a:solidFill>
                  <a:schemeClr val="tx1"/>
                </a:solidFill>
                <a:latin typeface="Calibri" panose="020F0502020204030204" pitchFamily="34" charset="0"/>
              </a:rPr>
              <a:t>МФК / </a:t>
            </a:r>
            <a:r>
              <a:rPr lang="ru-RU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CIF</a:t>
            </a:r>
            <a:r>
              <a:rPr lang="ro-RO" dirty="0" smtClean="0">
                <a:solidFill>
                  <a:schemeClr val="tx1"/>
                </a:solidFill>
                <a:latin typeface="Calibri" panose="020F0502020204030204" pitchFamily="34" charset="0"/>
              </a:rPr>
              <a:t> – 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</a:rPr>
              <a:t>основана в </a:t>
            </a:r>
            <a:r>
              <a:rPr lang="ro-RO" dirty="0" smtClean="0">
                <a:solidFill>
                  <a:schemeClr val="tx1"/>
                </a:solidFill>
                <a:latin typeface="Calibri" panose="020F0502020204030204" pitchFamily="34" charset="0"/>
              </a:rPr>
              <a:t>1956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7" name="Picture 11" descr="C:\Users\ion\Desktop\index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951" y="2935718"/>
            <a:ext cx="28384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82638" y="3545284"/>
            <a:ext cx="376167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solidFill>
                  <a:schemeClr val="tx1"/>
                </a:solidFill>
                <a:latin typeface="Calibri" panose="020F0502020204030204" pitchFamily="34" charset="0"/>
              </a:rPr>
              <a:t>Международная ассоциация</a:t>
            </a:r>
          </a:p>
          <a:p>
            <a:r>
              <a:rPr lang="ru-RU" u="sng" dirty="0">
                <a:solidFill>
                  <a:schemeClr val="tx1"/>
                </a:solidFill>
                <a:latin typeface="Calibri" panose="020F0502020204030204" pitchFamily="34" charset="0"/>
              </a:rPr>
              <a:t>развитие</a:t>
            </a:r>
          </a:p>
          <a:p>
            <a:r>
              <a:rPr lang="ru-RU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МАР/IDA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o-RO" dirty="0">
                <a:solidFill>
                  <a:schemeClr val="tx1"/>
                </a:solidFill>
                <a:latin typeface="Calibri" panose="020F0502020204030204" pitchFamily="34" charset="0"/>
              </a:rPr>
              <a:t>– 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</a:rPr>
              <a:t>основана в </a:t>
            </a:r>
            <a:r>
              <a:rPr lang="ro-RO" dirty="0" smtClean="0">
                <a:solidFill>
                  <a:schemeClr val="tx1"/>
                </a:solidFill>
                <a:latin typeface="Calibri" panose="020F0502020204030204" pitchFamily="34" charset="0"/>
              </a:rPr>
              <a:t>1960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86536" y="4883998"/>
            <a:ext cx="503342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solidFill>
                  <a:schemeClr val="tx1"/>
                </a:solidFill>
                <a:latin typeface="Calibri" panose="020F0502020204030204" pitchFamily="34" charset="0"/>
              </a:rPr>
              <a:t>Международный центр регулирования</a:t>
            </a:r>
          </a:p>
          <a:p>
            <a:r>
              <a:rPr lang="ru-RU" u="sng" dirty="0">
                <a:solidFill>
                  <a:schemeClr val="tx1"/>
                </a:solidFill>
                <a:latin typeface="Calibri" panose="020F0502020204030204" pitchFamily="34" charset="0"/>
              </a:rPr>
              <a:t>Инвестиционные споры</a:t>
            </a:r>
          </a:p>
          <a:p>
            <a:r>
              <a:rPr lang="ru-RU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МЦУИС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o-RO" dirty="0" smtClean="0">
                <a:solidFill>
                  <a:schemeClr val="tx1"/>
                </a:solidFill>
                <a:latin typeface="Calibri" panose="020F0502020204030204" pitchFamily="34" charset="0"/>
              </a:rPr>
              <a:t>– 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</a:rPr>
              <a:t>основан 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</a:rPr>
              <a:t>в</a:t>
            </a:r>
            <a:r>
              <a:rPr lang="ro-RO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o-RO" dirty="0">
                <a:solidFill>
                  <a:schemeClr val="tx1"/>
                </a:solidFill>
                <a:latin typeface="Calibri" panose="020F0502020204030204" pitchFamily="34" charset="0"/>
              </a:rPr>
              <a:t>1965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4569" y="4883998"/>
            <a:ext cx="348839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solidFill>
                  <a:schemeClr val="tx1"/>
                </a:solidFill>
                <a:latin typeface="Calibri" panose="020F0502020204030204" pitchFamily="34" charset="0"/>
              </a:rPr>
              <a:t>Многостороннее агентство</a:t>
            </a:r>
          </a:p>
          <a:p>
            <a:r>
              <a:rPr lang="ru-RU" u="sng" dirty="0">
                <a:solidFill>
                  <a:schemeClr val="tx1"/>
                </a:solidFill>
                <a:latin typeface="Calibri" panose="020F0502020204030204" pitchFamily="34" charset="0"/>
              </a:rPr>
              <a:t>Инвестиционная гарантия</a:t>
            </a:r>
          </a:p>
          <a:p>
            <a:r>
              <a:rPr lang="ru-RU" u="sng" dirty="0">
                <a:solidFill>
                  <a:schemeClr val="tx1"/>
                </a:solidFill>
                <a:latin typeface="Calibri" panose="020F0502020204030204" pitchFamily="34" charset="0"/>
              </a:rPr>
              <a:t>МИГА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o-RO" dirty="0" smtClean="0">
                <a:solidFill>
                  <a:schemeClr val="tx1"/>
                </a:solidFill>
                <a:latin typeface="Calibri" panose="020F0502020204030204" pitchFamily="34" charset="0"/>
              </a:rPr>
              <a:t>– 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</a:rPr>
              <a:t>основана 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</a:rPr>
              <a:t>в </a:t>
            </a:r>
            <a:r>
              <a:rPr lang="ro-RO" dirty="0" smtClean="0">
                <a:solidFill>
                  <a:schemeClr val="tx1"/>
                </a:solidFill>
                <a:latin typeface="Calibri" panose="020F0502020204030204" pitchFamily="34" charset="0"/>
              </a:rPr>
              <a:t>1988</a:t>
            </a:r>
            <a:endParaRPr lang="ro-RO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426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Ion Barbarasa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29/01/2018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0382" y="1753523"/>
            <a:ext cx="7696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</a:rPr>
              <a:t>Миссия Всемирного банка в Республике Молдова</a:t>
            </a:r>
            <a:r>
              <a:rPr lang="ru-RU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: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6" name="Picture 11" descr="C:\Users\ion\Desktop\index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70" y="3091002"/>
            <a:ext cx="2476789" cy="140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845262" y="2791839"/>
            <a:ext cx="583088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Для достижения целей искоренения крайней нищеты и содействия процветанию Группа Всемирного банка помогает Молдове улучшить экономическое управление, бороться с коррупцией, модернизировать услуги и инвестировать в навыки, необходимые для рынка труда</a:t>
            </a: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</a:t>
            </a:r>
            <a:endParaRPr lang="vi-VN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223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Ion Barbarasa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29/01/2018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38351" y="1768132"/>
            <a:ext cx="67971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</a:rPr>
              <a:t>Миссия Всемирного банка в Республике Молдова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: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6" name="Picture 11" descr="C:\Users\ion\Desktop\index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3" y="1768132"/>
            <a:ext cx="2476789" cy="140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984063" y="2500276"/>
            <a:ext cx="7696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>
              <a:buFont typeface="Wingdings" panose="05000000000000000000" pitchFamily="2" charset="2"/>
              <a:buChar char="ü"/>
            </a:pPr>
            <a:endParaRPr lang="ro-RO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algn="r">
              <a:buFont typeface="Wingdings" panose="05000000000000000000" pitchFamily="2" charset="2"/>
              <a:buChar char="ü"/>
            </a:pPr>
            <a:endParaRPr lang="ro-RO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</a:rPr>
              <a:t>Поскольку Республика Молдова присоединилась к Группе Всемирного банка в 1992 году, более 1 млрд. Евро было выделено для 60 проектов в стране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endParaRPr lang="ro-RO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</a:rPr>
              <a:t>Стратегия Всемирного банка (ВБ) - 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партнерство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</a:rPr>
              <a:t>2014-2017 гг. С бюджетом около 485 млн. Евро обеспечила Молдове поддержку экономического роста и сокращения бедности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  <a:endParaRPr lang="vi-VN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6097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Ion Barbarasa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29/01/2018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58982" y="1525014"/>
            <a:ext cx="7467600" cy="457200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Процедуры закупок: Всемирный </a:t>
            </a:r>
            <a:r>
              <a:rPr lang="ru-RU" b="1" dirty="0" smtClean="0">
                <a:solidFill>
                  <a:schemeClr val="tx1"/>
                </a:solidFill>
              </a:rPr>
              <a:t>банк</a:t>
            </a:r>
            <a:endParaRPr lang="ro-RO" sz="24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5478" y="1953578"/>
            <a:ext cx="7696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</a:rPr>
              <a:t>Миссия Всемирного </a:t>
            </a: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Банка 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</a:rPr>
              <a:t>в Республике Молдова</a:t>
            </a: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62466" y="2364462"/>
            <a:ext cx="851737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</a:rPr>
              <a:t>На протяжении 2018-2021 годов Всемирный банк одобрил партнерскую программу с Республикой Молдова. Новая стратегия окажет содействие Республике Молдова в переходе к новой, более устойчивой и всеобъемлющей модели роста и полностью соответствует текущей программе экономического развития правительства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  <a:endParaRPr lang="ro-RO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/>
            <a:endParaRPr lang="ro-RO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</a:rPr>
              <a:t>Структура партнерства обеспечивает финансовую поддержку со стороны Группы Всемирного банка с помощью нескольких инструментов, в том числе: Международной ассоциации развития, Международного банка реконструкции и развития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  <a:r>
              <a:rPr lang="vi-VN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endParaRPr lang="vi-VN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vi-VN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063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Ion Barbarasa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29/01/2018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852" y="1532623"/>
            <a:ext cx="894726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</a:rPr>
              <a:t>Три основные основы Рамочной программы партнерства с Молдовой на 20018/2021 годы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</a:rPr>
              <a:t>: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vi-VN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ru-RU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Экономическое управление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- Укрепление верховенства закона и расширение возможностей экономических институтов путем улучшения качества и осуществления регулирования инвестиционного климата; укрепление управления активами в государственном секторе; и повышение уровня управления и стабильности финансового сектора</a:t>
            </a:r>
            <a:r>
              <a:rPr lang="ru-RU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</a:t>
            </a:r>
            <a:r>
              <a:rPr lang="vi-VN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vi-VN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vi-VN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ru-RU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Управление услугами</a:t>
            </a:r>
            <a:r>
              <a:rPr lang="ru-RU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- улучшение государственных услуг за счет повышения эффективности и качества отдельных государственных услуг, а также расширения доступа к услугам с более широким охватом</a:t>
            </a:r>
            <a:r>
              <a:rPr lang="ru-RU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vi-VN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vi-VN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ru-RU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Развивать навыки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- повысить актуальность и качество начального и общего среднего образования, чтобы люди могли достичь и улучшить свои профессиональные навыки.</a:t>
            </a:r>
            <a:endParaRPr lang="en-US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543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Ion Barbarasa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29/01/2018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Picture 2" descr="C:\Users\ion\Desktop\Projects portfolio.bm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785" y="1532623"/>
            <a:ext cx="5391983" cy="518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810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IZ_Banner_Kopfzeile-Ausland (3)">
  <a:themeElements>
    <a:clrScheme name="GIZ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4B859F"/>
      </a:accent2>
      <a:accent3>
        <a:srgbClr val="B498BA"/>
      </a:accent3>
      <a:accent4>
        <a:srgbClr val="F3BF49"/>
      </a:accent4>
      <a:accent5>
        <a:srgbClr val="94B322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GIZ_Banner_Kopfzeile-Ausland (3)</Template>
  <TotalTime>1820</TotalTime>
  <Words>1039</Words>
  <Application>Microsoft Office PowerPoint</Application>
  <PresentationFormat>On-screen Show (4:3)</PresentationFormat>
  <Paragraphs>183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Narrow</vt:lpstr>
      <vt:lpstr>Calibri</vt:lpstr>
      <vt:lpstr>Times New Roman</vt:lpstr>
      <vt:lpstr>Wingdings</vt:lpstr>
      <vt:lpstr>GIZ_Banner_Kopfzeile-Ausland (3)</vt:lpstr>
      <vt:lpstr>Custom Design</vt:lpstr>
      <vt:lpstr>Учебный курс для сотрудников операторов «Apă-Canal/Водоканала» Модуль 11: Процедуры приобретение товаров, работ и услуг, используемых в деятельности держателей лицензий в секторе водоснабжения и канализации Сессия 7: ЗОКУПКИ В ИНВЕСТИЦИОННЫХ ПРОЕКТАХ ВСЕМИРНО-БАНКА  Ion BARBĂRASĂ,  Консультант I.P.EMP Устойчивое управление СОЗ/Министерство сельского хозяйства, регионального развития и окружающей среды  16 - 31 января - 1 января 2018 года, Кишинев  </vt:lpstr>
      <vt:lpstr>PowerPoint Presentation</vt:lpstr>
      <vt:lpstr>PowerPoint Presentation</vt:lpstr>
      <vt:lpstr>Группа организаций: Всемирного Банка</vt:lpstr>
      <vt:lpstr>PowerPoint Presentation</vt:lpstr>
      <vt:lpstr>PowerPoint Presentation</vt:lpstr>
      <vt:lpstr>Процедуры закупок: Всемирный банк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СПИСОК ЛИТЕРАТУРЫ :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GIZ-Design</dc:creator>
  <cp:keywords>GIZ-Leerfolie</cp:keywords>
  <cp:lastModifiedBy>Admin</cp:lastModifiedBy>
  <cp:revision>197</cp:revision>
  <cp:lastPrinted>2017-06-05T10:38:21Z</cp:lastPrinted>
  <dcterms:created xsi:type="dcterms:W3CDTF">2013-09-05T11:54:56Z</dcterms:created>
  <dcterms:modified xsi:type="dcterms:W3CDTF">2018-01-29T19:54:51Z</dcterms:modified>
</cp:coreProperties>
</file>