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6" r:id="rId2"/>
  </p:sldMasterIdLst>
  <p:notesMasterIdLst>
    <p:notesMasterId r:id="rId24"/>
  </p:notesMasterIdLst>
  <p:handoutMasterIdLst>
    <p:handoutMasterId r:id="rId25"/>
  </p:handoutMasterIdLst>
  <p:sldIdLst>
    <p:sldId id="280" r:id="rId3"/>
    <p:sldId id="295" r:id="rId4"/>
    <p:sldId id="297" r:id="rId5"/>
    <p:sldId id="298" r:id="rId6"/>
    <p:sldId id="301" r:id="rId7"/>
    <p:sldId id="302" r:id="rId8"/>
    <p:sldId id="303" r:id="rId9"/>
    <p:sldId id="305" r:id="rId10"/>
    <p:sldId id="304" r:id="rId11"/>
    <p:sldId id="306" r:id="rId12"/>
    <p:sldId id="307" r:id="rId13"/>
    <p:sldId id="308" r:id="rId14"/>
    <p:sldId id="311" r:id="rId15"/>
    <p:sldId id="310" r:id="rId16"/>
    <p:sldId id="312" r:id="rId17"/>
    <p:sldId id="309" r:id="rId18"/>
    <p:sldId id="313" r:id="rId19"/>
    <p:sldId id="314" r:id="rId20"/>
    <p:sldId id="317" r:id="rId21"/>
    <p:sldId id="300" r:id="rId22"/>
    <p:sldId id="299" r:id="rId23"/>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5730" autoAdjust="0"/>
  </p:normalViewPr>
  <p:slideViewPr>
    <p:cSldViewPr snapToGrid="0">
      <p:cViewPr varScale="1">
        <p:scale>
          <a:sx n="69" d="100"/>
          <a:sy n="69" d="100"/>
        </p:scale>
        <p:origin x="1386" y="66"/>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8A373-27B5-4F16-876B-5E2EA2891A83}"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415143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8A373-27B5-4F16-876B-5E2EA2891A83}"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2404041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8A373-27B5-4F16-876B-5E2EA2891A83}"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291777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8A373-27B5-4F16-876B-5E2EA2891A83}"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654049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8A373-27B5-4F16-876B-5E2EA2891A83}"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85728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8A373-27B5-4F16-876B-5E2EA2891A83}"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1160497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8A373-27B5-4F16-876B-5E2EA2891A83}"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1878681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8A373-27B5-4F16-876B-5E2EA2891A83}"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1987300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8A373-27B5-4F16-876B-5E2EA2891A83}"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361741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de-DE" smtClean="0"/>
              <a:t>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Tree>
    <p:extLst>
      <p:ext uri="{BB962C8B-B14F-4D97-AF65-F5344CB8AC3E}">
        <p14:creationId xmlns:p14="http://schemas.microsoft.com/office/powerpoint/2010/main" val="33314786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14/01/2018</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14/01/2018</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8A373-27B5-4F16-876B-5E2EA2891A83}"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132471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8A373-27B5-4F16-876B-5E2EA2891A83}"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1BB09-6242-41CB-9EA4-0424A0A6F9F9}" type="slidenum">
              <a:rPr lang="en-US" smtClean="0"/>
              <a:t>‹#›</a:t>
            </a:fld>
            <a:endParaRPr lang="en-US"/>
          </a:p>
        </p:txBody>
      </p:sp>
    </p:spTree>
    <p:extLst>
      <p:ext uri="{BB962C8B-B14F-4D97-AF65-F5344CB8AC3E}">
        <p14:creationId xmlns:p14="http://schemas.microsoft.com/office/powerpoint/2010/main" val="358385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10"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14/01/2018</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15" r:id="rId3"/>
    <p:sldLayoutId id="2147483709" r:id="rId4"/>
    <p:sldLayoutId id="2147483714" r:id="rId5"/>
    <p:sldLayoutId id="2147483710" r:id="rId6"/>
    <p:sldLayoutId id="2147483711" r:id="rId7"/>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8A373-27B5-4F16-876B-5E2EA2891A83}" type="datetimeFigureOut">
              <a:rPr lang="en-US" smtClean="0"/>
              <a:t>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1BB09-6242-41CB-9EA4-0424A0A6F9F9}" type="slidenum">
              <a:rPr lang="en-US" smtClean="0"/>
              <a:t>‹#›</a:t>
            </a:fld>
            <a:endParaRPr lang="en-US"/>
          </a:p>
        </p:txBody>
      </p:sp>
    </p:spTree>
    <p:extLst>
      <p:ext uri="{BB962C8B-B14F-4D97-AF65-F5344CB8AC3E}">
        <p14:creationId xmlns:p14="http://schemas.microsoft.com/office/powerpoint/2010/main" val="406326263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www.worldbank.org/" TargetMode="External"/><Relationship Id="rId3" Type="http://schemas.openxmlformats.org/officeDocument/2006/relationships/image" Target="../media/image4.png"/><Relationship Id="rId7" Type="http://schemas.openxmlformats.org/officeDocument/2006/relationships/hyperlink" Target="http://www.worldbank.org/en/country/moldova"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6.png"/><Relationship Id="rId10" Type="http://schemas.openxmlformats.org/officeDocument/2006/relationships/image" Target="../media/image17.jpeg"/><Relationship Id="rId4" Type="http://schemas.openxmlformats.org/officeDocument/2006/relationships/image" Target="../media/image5.pn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hyperlink" Target="http://www.worldbank.org/" TargetMode="External"/><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hyperlink" Target="http://www.worldbank.org/en/country/moldov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ro-RO" b="1" dirty="0">
                <a:solidFill>
                  <a:srgbClr val="FF0000"/>
                </a:solidFill>
              </a:rPr>
              <a:t>1</a:t>
            </a:r>
            <a:r>
              <a:rPr lang="ro-RO" b="1" dirty="0" smtClean="0">
                <a:solidFill>
                  <a:srgbClr val="FF0000"/>
                </a:solidFill>
              </a:rPr>
              <a:t>: </a:t>
            </a:r>
            <a:r>
              <a:rPr lang="ro-RO" b="1" dirty="0" smtClean="0">
                <a:solidFill>
                  <a:srgbClr val="002060"/>
                </a:solidFill>
              </a:rPr>
              <a:t> Procedurile de achiziție a bunurilor, lucrărilor și serviciilor utilizate în activitatea titularilor de licențe din sectorul apă și canalizare</a:t>
            </a:r>
            <a:br>
              <a:rPr lang="ro-RO"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ro-RO" altLang="en-US" sz="2000" b="1" dirty="0" smtClean="0">
                <a:solidFill>
                  <a:srgbClr val="FF0000"/>
                </a:solidFill>
              </a:rPr>
              <a:t>7</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b="1" dirty="0" smtClean="0">
                <a:solidFill>
                  <a:srgbClr val="002060"/>
                </a:solidFill>
              </a:rPr>
              <a:t>ACHIZIŢII ÎN CADRUL PROIECTELOR DE INVESTIŢII</a:t>
            </a:r>
            <a:r>
              <a:rPr lang="en-US" b="1" dirty="0" smtClean="0">
                <a:solidFill>
                  <a:srgbClr val="002060"/>
                </a:solidFill>
              </a:rPr>
              <a:t> ALE B</a:t>
            </a:r>
            <a:r>
              <a:rPr lang="ro-RO" b="1" dirty="0" smtClean="0">
                <a:solidFill>
                  <a:srgbClr val="002060"/>
                </a:solidFill>
              </a:rPr>
              <a:t>ĂNCII MONDIALE</a:t>
            </a:r>
            <a:r>
              <a:rPr lang="ro-RO" b="1" dirty="0">
                <a:solidFill>
                  <a:srgbClr val="002060"/>
                </a:solidFill>
              </a:rPr>
              <a:t/>
            </a:r>
            <a:br>
              <a:rPr lang="ro-RO" b="1" dirty="0">
                <a:solidFill>
                  <a:srgbClr val="002060"/>
                </a:solidFill>
              </a:rPr>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sz="1800" b="1" i="1" dirty="0" smtClean="0">
                <a:solidFill>
                  <a:srgbClr val="002060"/>
                </a:solidFill>
              </a:rPr>
              <a:t>Ion BARBĂRASĂ, Consultant</a:t>
            </a:r>
            <a:br>
              <a:rPr lang="ro-RO" sz="1800" b="1" i="1" dirty="0" smtClean="0">
                <a:solidFill>
                  <a:srgbClr val="002060"/>
                </a:solidFill>
              </a:rPr>
            </a:br>
            <a:r>
              <a:rPr lang="en-US" sz="1800" b="1" dirty="0" smtClean="0">
                <a:solidFill>
                  <a:srgbClr val="002060"/>
                </a:solidFill>
              </a:rPr>
              <a:t>I.P.</a:t>
            </a:r>
            <a:r>
              <a:rPr lang="ro-RO" sz="1800" b="1" dirty="0" smtClean="0">
                <a:solidFill>
                  <a:srgbClr val="002060"/>
                </a:solidFill>
              </a:rPr>
              <a:t>EMP Management Durabil POP/</a:t>
            </a:r>
            <a:br>
              <a:rPr lang="ro-RO" sz="1800" b="1" dirty="0" smtClean="0">
                <a:solidFill>
                  <a:srgbClr val="002060"/>
                </a:solidFill>
              </a:rPr>
            </a:br>
            <a:r>
              <a:rPr lang="ro-RO" sz="1800" b="1" dirty="0" smtClean="0">
                <a:solidFill>
                  <a:srgbClr val="002060"/>
                </a:solidFill>
              </a:rPr>
              <a:t>Ministerul Agriculturii, Dezvoltării Regionale și Mediului</a:t>
            </a:r>
            <a:r>
              <a:rPr lang="ro-RO" sz="1800" b="1" i="1" dirty="0" smtClean="0">
                <a:solidFill>
                  <a:srgbClr val="002060"/>
                </a:solidFill>
              </a:rPr>
              <a:t/>
            </a:r>
            <a:br>
              <a:rPr lang="ro-RO" sz="1800" b="1" i="1" dirty="0" smtClean="0">
                <a:solidFill>
                  <a:srgbClr val="002060"/>
                </a:solidFill>
              </a:rPr>
            </a:b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16 – 31 – 01 ianuarie/februarie 2018,  Chișinău</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630382" y="1532623"/>
            <a:ext cx="7696200" cy="1785104"/>
          </a:xfrm>
          <a:prstGeom prst="rect">
            <a:avLst/>
          </a:prstGeom>
        </p:spPr>
        <p:txBody>
          <a:bodyPr wrap="square">
            <a:spAutoFit/>
          </a:bodyPr>
          <a:lstStyle/>
          <a:p>
            <a:pPr algn="ctr"/>
            <a:r>
              <a:rPr lang="ro-RO" dirty="0">
                <a:solidFill>
                  <a:schemeClr val="tx1"/>
                </a:solidFill>
              </a:rPr>
              <a:t>Viziunea </a:t>
            </a:r>
            <a:r>
              <a:rPr lang="ro-RO" dirty="0" smtClean="0">
                <a:solidFill>
                  <a:schemeClr val="tx1"/>
                </a:solidFill>
              </a:rPr>
              <a:t>Băncii Mondiale este </a:t>
            </a:r>
            <a:r>
              <a:rPr lang="ro-RO" dirty="0">
                <a:solidFill>
                  <a:schemeClr val="tx1"/>
                </a:solidFill>
              </a:rPr>
              <a:t>următoarea:</a:t>
            </a:r>
            <a:endParaRPr lang="en-US" dirty="0">
              <a:solidFill>
                <a:schemeClr val="tx1"/>
              </a:solidFill>
            </a:endParaRPr>
          </a:p>
          <a:p>
            <a:pPr algn="ctr"/>
            <a:r>
              <a:rPr lang="ro-RO" b="1" i="1" dirty="0">
                <a:solidFill>
                  <a:schemeClr val="tx1"/>
                </a:solidFill>
              </a:rPr>
              <a:t>"Achiziţia în cadrul operaţiunilor de finanţare a proiectelor de investiţii îi ajută pe debitori să valorifice resursele financiare cu integritate, realizând o dezvoltare durabilă".</a:t>
            </a:r>
            <a:endParaRPr lang="en-US" dirty="0">
              <a:solidFill>
                <a:schemeClr val="tx1"/>
              </a:solidFill>
            </a:endParaRPr>
          </a:p>
        </p:txBody>
      </p:sp>
      <p:pic>
        <p:nvPicPr>
          <p:cNvPr id="15" name="Picture 2" descr="Imagi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5802" y="3088640"/>
            <a:ext cx="5986531" cy="3428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054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5"/>
          <p:cNvSpPr/>
          <p:nvPr/>
        </p:nvSpPr>
        <p:spPr>
          <a:xfrm>
            <a:off x="193040" y="1558023"/>
            <a:ext cx="8747760" cy="4832092"/>
          </a:xfrm>
          <a:prstGeom prst="rect">
            <a:avLst/>
          </a:prstGeom>
        </p:spPr>
        <p:txBody>
          <a:bodyPr wrap="square">
            <a:spAutoFit/>
          </a:bodyPr>
          <a:lstStyle/>
          <a:p>
            <a:pPr algn="ctr"/>
            <a:r>
              <a:rPr lang="ro-RO" sz="2800" dirty="0">
                <a:solidFill>
                  <a:schemeClr val="tx1"/>
                </a:solidFill>
                <a:effectLst>
                  <a:outerShdw blurRad="38100" dist="38100" dir="2700000" algn="tl">
                    <a:srgbClr val="000000">
                      <a:alpha val="43137"/>
                    </a:srgbClr>
                  </a:outerShdw>
                </a:effectLst>
                <a:latin typeface="Calibri" panose="020F0502020204030204" pitchFamily="34" charset="0"/>
              </a:rPr>
              <a:t>Reglementări privind achiziţiile pentru debitorii IPF</a:t>
            </a:r>
            <a:r>
              <a:rPr lang="ro-RO" sz="2800" dirty="0" smtClean="0">
                <a:solidFill>
                  <a:schemeClr val="tx1"/>
                </a:solidFill>
                <a:effectLst>
                  <a:outerShdw blurRad="38100" dist="38100" dir="2700000" algn="tl">
                    <a:srgbClr val="000000">
                      <a:alpha val="43137"/>
                    </a:srgbClr>
                  </a:outerShdw>
                </a:effectLst>
                <a:latin typeface="Calibri" panose="020F0502020204030204" pitchFamily="34" charset="0"/>
              </a:rPr>
              <a:t>:</a:t>
            </a:r>
            <a:endParaRPr lang="en-US" sz="2800" dirty="0">
              <a:solidFill>
                <a:schemeClr val="tx1"/>
              </a:solidFill>
              <a:effectLst>
                <a:outerShdw blurRad="38100" dist="38100" dir="2700000" algn="tl">
                  <a:srgbClr val="000000">
                    <a:alpha val="43137"/>
                  </a:srgbClr>
                </a:outerShdw>
              </a:effectLst>
              <a:latin typeface="Calibri" panose="020F0502020204030204" pitchFamily="34" charset="0"/>
            </a:endParaRPr>
          </a:p>
          <a:p>
            <a:endParaRPr lang="ro-RO" sz="2800" b="1" i="1" dirty="0" smtClean="0">
              <a:solidFill>
                <a:schemeClr val="tx1"/>
              </a:solidFill>
              <a:effectLst>
                <a:outerShdw blurRad="38100" dist="38100" dir="2700000" algn="tl">
                  <a:srgbClr val="000000">
                    <a:alpha val="43137"/>
                  </a:srgbClr>
                </a:outerShdw>
              </a:effectLst>
              <a:latin typeface="Calibri" panose="020F0502020204030204" pitchFamily="34" charset="0"/>
            </a:endParaRPr>
          </a:p>
          <a:p>
            <a:pPr algn="just"/>
            <a:r>
              <a:rPr lang="ro-RO" sz="2800" b="1" i="1" dirty="0">
                <a:solidFill>
                  <a:schemeClr val="tx1"/>
                </a:solidFill>
                <a:effectLst>
                  <a:outerShdw blurRad="38100" dist="38100" dir="2700000" algn="tl">
                    <a:srgbClr val="000000">
                      <a:alpha val="43137"/>
                    </a:srgbClr>
                  </a:outerShdw>
                </a:effectLst>
                <a:latin typeface="Calibri" panose="020F0502020204030204" pitchFamily="34" charset="0"/>
              </a:rPr>
              <a:t>Cadrul de achiziții al Băncii Mondiale maximizează rolul strategic al achizițiilor publice în atingerea obiectivelor esențiale ale eficacității dezvoltării - accentuând alegerea, calitatea și valoarea cheltuielilor publice, permițând în același timp adaptarea la contextul țării.</a:t>
            </a:r>
          </a:p>
          <a:p>
            <a:endParaRPr lang="ro-RO" sz="2800" b="1" i="1" dirty="0" smtClean="0">
              <a:solidFill>
                <a:schemeClr val="tx1"/>
              </a:solidFill>
              <a:effectLst>
                <a:outerShdw blurRad="38100" dist="38100" dir="2700000" algn="tl">
                  <a:srgbClr val="000000">
                    <a:alpha val="43137"/>
                  </a:srgbClr>
                </a:outerShdw>
              </a:effectLst>
              <a:latin typeface="Calibri" panose="020F0502020204030204" pitchFamily="34" charset="0"/>
            </a:endParaRPr>
          </a:p>
          <a:p>
            <a:pPr algn="just"/>
            <a:r>
              <a:rPr lang="ro-RO" sz="2800" b="1" i="1" dirty="0" smtClean="0">
                <a:solidFill>
                  <a:schemeClr val="tx1"/>
                </a:solidFill>
                <a:effectLst>
                  <a:outerShdw blurRad="38100" dist="38100" dir="2700000" algn="tl">
                    <a:srgbClr val="000000">
                      <a:alpha val="43137"/>
                    </a:srgbClr>
                  </a:outerShdw>
                </a:effectLst>
                <a:latin typeface="Calibri" panose="020F0502020204030204" pitchFamily="34" charset="0"/>
              </a:rPr>
              <a:t>Un </a:t>
            </a:r>
            <a:r>
              <a:rPr lang="ro-RO" sz="2800" b="1" i="1" dirty="0">
                <a:solidFill>
                  <a:schemeClr val="tx1"/>
                </a:solidFill>
                <a:effectLst>
                  <a:outerShdw blurRad="38100" dist="38100" dir="2700000" algn="tl">
                    <a:srgbClr val="000000">
                      <a:alpha val="43137"/>
                    </a:srgbClr>
                  </a:outerShdw>
                </a:effectLst>
                <a:latin typeface="Calibri" panose="020F0502020204030204" pitchFamily="34" charset="0"/>
              </a:rPr>
              <a:t>nou cadru de achiziții a fost aprobat de Consiliul Băncii Mondiale la 21 iulie 2015, iar utilizarea sa este obligatorie pentru toate operațiunile de creditare după 1 iulie 2016.</a:t>
            </a:r>
          </a:p>
        </p:txBody>
      </p:sp>
    </p:spTree>
    <p:extLst>
      <p:ext uri="{BB962C8B-B14F-4D97-AF65-F5344CB8AC3E}">
        <p14:creationId xmlns:p14="http://schemas.microsoft.com/office/powerpoint/2010/main" val="11143917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
          <p:cNvSpPr>
            <a:spLocks noChangeArrowheads="1"/>
          </p:cNvSpPr>
          <p:nvPr/>
        </p:nvSpPr>
        <p:spPr bwMode="auto">
          <a:xfrm>
            <a:off x="264160" y="1759889"/>
            <a:ext cx="857503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o-RO" altLang="en-US" sz="2000" b="1" i="1" dirty="0">
                <a:solidFill>
                  <a:schemeClr val="tx1"/>
                </a:solidFill>
                <a:latin typeface="Calibri" panose="020F0502020204030204" pitchFamily="34" charset="0"/>
              </a:rPr>
              <a:t>Cadrul Băncii Mondiale vizează maximizarea rolului strategic al achizițiilor publice în atingerea obiectivelor de eficiență a dezvoltării prin: </a:t>
            </a:r>
            <a:endParaRPr lang="ro-RO" altLang="en-US" sz="2000" b="1" i="1" dirty="0" smtClean="0">
              <a:solidFill>
                <a:schemeClr val="tx1"/>
              </a:solidFill>
              <a:latin typeface="Calibri" panose="020F0502020204030204" pitchFamily="34" charset="0"/>
            </a:endParaRPr>
          </a:p>
          <a:p>
            <a:pPr lvl="0" algn="just" fontAlgn="base">
              <a:spcBef>
                <a:spcPct val="0"/>
              </a:spcBef>
              <a:spcAft>
                <a:spcPct val="0"/>
              </a:spcAft>
            </a:pPr>
            <a:endParaRPr lang="ro-RO" sz="2000" dirty="0" smtClean="0">
              <a:solidFill>
                <a:schemeClr val="tx1"/>
              </a:solidFill>
              <a:latin typeface="Calibri" panose="020F0502020204030204" pitchFamily="34" charset="0"/>
            </a:endParaRPr>
          </a:p>
          <a:p>
            <a:pPr lvl="0" algn="just" fontAlgn="base">
              <a:spcBef>
                <a:spcPct val="0"/>
              </a:spcBef>
              <a:spcAft>
                <a:spcPct val="0"/>
              </a:spcAft>
            </a:pPr>
            <a:r>
              <a:rPr lang="ro-RO" sz="2000" dirty="0" smtClean="0">
                <a:solidFill>
                  <a:schemeClr val="tx1"/>
                </a:solidFill>
                <a:latin typeface="Calibri" panose="020F0502020204030204" pitchFamily="34" charset="0"/>
              </a:rPr>
              <a:t>Recunoscând </a:t>
            </a:r>
            <a:r>
              <a:rPr lang="ro-RO" sz="2000" dirty="0">
                <a:solidFill>
                  <a:schemeClr val="tx1"/>
                </a:solidFill>
                <a:latin typeface="Calibri" panose="020F0502020204030204" pitchFamily="34" charset="0"/>
              </a:rPr>
              <a:t>că țările doresc să fie mai eficiente în cheltuielile publice, astfel încât să poată investi mai mult în servicii publice de bază, cum ar fi serviciile de educație, sănătate și infrastructură, și să îmbogățească rezultatele dezvoltării</a:t>
            </a:r>
            <a:r>
              <a:rPr lang="ro-RO" sz="2000" dirty="0" smtClean="0">
                <a:solidFill>
                  <a:schemeClr val="tx1"/>
                </a:solidFill>
                <a:latin typeface="Calibri" panose="020F0502020204030204" pitchFamily="34" charset="0"/>
              </a:rPr>
              <a:t>.</a:t>
            </a:r>
          </a:p>
          <a:p>
            <a:pPr lvl="0" algn="just" fontAlgn="base">
              <a:spcBef>
                <a:spcPct val="0"/>
              </a:spcBef>
              <a:spcAft>
                <a:spcPct val="0"/>
              </a:spcAft>
            </a:pPr>
            <a:endParaRPr lang="ro-RO" altLang="en-US" sz="2000" b="1" i="1" dirty="0">
              <a:solidFill>
                <a:schemeClr val="tx1"/>
              </a:solidFill>
              <a:latin typeface="Calibri" panose="020F0502020204030204" pitchFamily="34" charset="0"/>
            </a:endParaRPr>
          </a:p>
          <a:p>
            <a:pPr lvl="0" algn="just" fontAlgn="base">
              <a:spcBef>
                <a:spcPct val="0"/>
              </a:spcBef>
              <a:spcAft>
                <a:spcPct val="0"/>
              </a:spcAft>
            </a:pPr>
            <a:r>
              <a:rPr lang="ro-RO" sz="2000" dirty="0">
                <a:solidFill>
                  <a:schemeClr val="tx1"/>
                </a:solidFill>
                <a:latin typeface="Calibri" panose="020F0502020204030204" pitchFamily="34" charset="0"/>
              </a:rPr>
              <a:t>Modernizarea achizițiilor pentru a sublinia utilitatea, alegerea, calitatea și valoarea mai mare a cheltuielilor publice, permițând, în același timp, adaptarea la contextele țării</a:t>
            </a:r>
            <a:r>
              <a:rPr lang="ro-RO" sz="2000" dirty="0" smtClean="0">
                <a:solidFill>
                  <a:schemeClr val="tx1"/>
                </a:solidFill>
                <a:latin typeface="Calibri" panose="020F0502020204030204" pitchFamily="34" charset="0"/>
              </a:rPr>
              <a:t>.</a:t>
            </a:r>
          </a:p>
          <a:p>
            <a:pPr lvl="0" algn="just" fontAlgn="base">
              <a:spcBef>
                <a:spcPct val="0"/>
              </a:spcBef>
              <a:spcAft>
                <a:spcPct val="0"/>
              </a:spcAft>
            </a:pPr>
            <a:endParaRPr lang="ro-RO" altLang="en-US" sz="2000" b="1" i="1" dirty="0">
              <a:solidFill>
                <a:schemeClr val="tx1"/>
              </a:solidFill>
              <a:latin typeface="Calibri" panose="020F0502020204030204" pitchFamily="34" charset="0"/>
            </a:endParaRPr>
          </a:p>
          <a:p>
            <a:pPr lvl="0" algn="just" fontAlgn="base">
              <a:spcBef>
                <a:spcPct val="0"/>
              </a:spcBef>
              <a:spcAft>
                <a:spcPct val="0"/>
              </a:spcAft>
            </a:pPr>
            <a:r>
              <a:rPr lang="ro-RO" sz="2000" dirty="0">
                <a:solidFill>
                  <a:schemeClr val="tx1"/>
                </a:solidFill>
                <a:latin typeface="Calibri" panose="020F0502020204030204" pitchFamily="34" charset="0"/>
              </a:rPr>
              <a:t>Promovarea sistemelor naționale de achiziții consolidate care sunt împuternicite să sprijine obiectivele dezvoltării durabile</a:t>
            </a:r>
            <a:r>
              <a:rPr lang="ro-RO" sz="2000" dirty="0" smtClean="0">
                <a:solidFill>
                  <a:schemeClr val="tx1"/>
                </a:solidFill>
                <a:latin typeface="Calibri" panose="020F0502020204030204" pitchFamily="34" charset="0"/>
              </a:rPr>
              <a:t>.</a:t>
            </a:r>
          </a:p>
          <a:p>
            <a:pPr lvl="0" algn="just" fontAlgn="base">
              <a:spcBef>
                <a:spcPct val="0"/>
              </a:spcBef>
              <a:spcAft>
                <a:spcPct val="0"/>
              </a:spcAft>
            </a:pPr>
            <a:endParaRPr lang="ro-RO" altLang="en-US" sz="2000" b="1" i="1" dirty="0">
              <a:solidFill>
                <a:schemeClr val="tx1"/>
              </a:solidFill>
              <a:latin typeface="Calibri" panose="020F0502020204030204" pitchFamily="34" charset="0"/>
            </a:endParaRPr>
          </a:p>
          <a:p>
            <a:pPr lvl="0" algn="just" fontAlgn="base">
              <a:spcBef>
                <a:spcPct val="0"/>
              </a:spcBef>
              <a:spcAft>
                <a:spcPct val="0"/>
              </a:spcAft>
            </a:pPr>
            <a:r>
              <a:rPr lang="ro-RO" sz="2000" dirty="0">
                <a:solidFill>
                  <a:schemeClr val="tx1"/>
                </a:solidFill>
                <a:latin typeface="Calibri" panose="020F0502020204030204" pitchFamily="34" charset="0"/>
              </a:rPr>
              <a:t>Creșterea transparenței în cheltuielile publice prin valorificarea instrumentelor </a:t>
            </a:r>
            <a:r>
              <a:rPr lang="ro-RO" sz="2000" dirty="0" smtClean="0">
                <a:solidFill>
                  <a:schemeClr val="tx1"/>
                </a:solidFill>
                <a:latin typeface="Calibri" panose="020F0502020204030204" pitchFamily="34" charset="0"/>
              </a:rPr>
              <a:t>IT </a:t>
            </a:r>
            <a:r>
              <a:rPr lang="ro-RO" sz="2000" dirty="0">
                <a:solidFill>
                  <a:schemeClr val="tx1"/>
                </a:solidFill>
                <a:latin typeface="Calibri" panose="020F0502020204030204" pitchFamily="34" charset="0"/>
              </a:rPr>
              <a:t>în achizițiile publice.</a:t>
            </a:r>
            <a:endParaRPr lang="ro-RO" altLang="en-US" sz="2000" b="1"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089956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644198" y="1582298"/>
            <a:ext cx="7696200" cy="430887"/>
          </a:xfrm>
          <a:prstGeom prst="rect">
            <a:avLst/>
          </a:prstGeom>
        </p:spPr>
        <p:txBody>
          <a:bodyPr wrap="square">
            <a:spAutoFit/>
          </a:bodyPr>
          <a:lstStyle/>
          <a:p>
            <a:pPr algn="ctr"/>
            <a:r>
              <a:rPr lang="ro-RO" b="1" i="1" dirty="0">
                <a:solidFill>
                  <a:schemeClr val="tx1"/>
                </a:solidFill>
              </a:rPr>
              <a:t>Cadrul de achiziții al Băncii Mondiale </a:t>
            </a:r>
            <a:r>
              <a:rPr lang="ro-RO" dirty="0" smtClean="0">
                <a:solidFill>
                  <a:schemeClr val="tx1"/>
                </a:solidFill>
              </a:rPr>
              <a:t>:</a:t>
            </a:r>
            <a:endParaRPr lang="en-US" dirty="0">
              <a:solidFill>
                <a:schemeClr val="tx1"/>
              </a:solidFill>
            </a:endParaRPr>
          </a:p>
        </p:txBody>
      </p:sp>
      <p:sp>
        <p:nvSpPr>
          <p:cNvPr id="15" name="Rectangle 1"/>
          <p:cNvSpPr>
            <a:spLocks noChangeArrowheads="1"/>
          </p:cNvSpPr>
          <p:nvPr/>
        </p:nvSpPr>
        <p:spPr bwMode="auto">
          <a:xfrm>
            <a:off x="416441" y="2029816"/>
            <a:ext cx="776922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lgn="just" fontAlgn="base">
              <a:spcBef>
                <a:spcPct val="0"/>
              </a:spcBef>
              <a:spcAft>
                <a:spcPct val="0"/>
              </a:spcAft>
            </a:pPr>
            <a:r>
              <a:rPr lang="ro-RO" sz="2000" dirty="0" smtClean="0">
                <a:solidFill>
                  <a:schemeClr val="tx1"/>
                </a:solidFill>
                <a:latin typeface="Calibri" panose="020F0502020204030204" pitchFamily="34" charset="0"/>
              </a:rPr>
              <a:t>Acest cadru </a:t>
            </a:r>
            <a:r>
              <a:rPr lang="ro-RO" sz="2000" dirty="0">
                <a:solidFill>
                  <a:schemeClr val="tx1"/>
                </a:solidFill>
                <a:latin typeface="Calibri" panose="020F0502020204030204" pitchFamily="34" charset="0"/>
              </a:rPr>
              <a:t>de </a:t>
            </a:r>
            <a:r>
              <a:rPr lang="ro-RO" sz="2000" dirty="0" smtClean="0">
                <a:solidFill>
                  <a:schemeClr val="tx1"/>
                </a:solidFill>
                <a:latin typeface="Calibri" panose="020F0502020204030204" pitchFamily="34" charset="0"/>
              </a:rPr>
              <a:t>nou achiziții este unul </a:t>
            </a:r>
            <a:r>
              <a:rPr lang="ro-RO" sz="2000" dirty="0">
                <a:solidFill>
                  <a:schemeClr val="tx1"/>
                </a:solidFill>
                <a:latin typeface="Calibri" panose="020F0502020204030204" pitchFamily="34" charset="0"/>
              </a:rPr>
              <a:t>modern și </a:t>
            </a:r>
            <a:r>
              <a:rPr lang="ro-RO" sz="2000" dirty="0" smtClean="0">
                <a:solidFill>
                  <a:schemeClr val="tx1"/>
                </a:solidFill>
                <a:latin typeface="Calibri" panose="020F0502020204030204" pitchFamily="34" charset="0"/>
              </a:rPr>
              <a:t>orientat pentru afaceri</a:t>
            </a:r>
            <a:r>
              <a:rPr lang="ro-RO" sz="2000" dirty="0">
                <a:solidFill>
                  <a:schemeClr val="tx1"/>
                </a:solidFill>
                <a:latin typeface="Calibri" panose="020F0502020204030204" pitchFamily="34" charset="0"/>
              </a:rPr>
              <a:t>. Această abordare modernizată înseamnă o mai mare concentrare pe </a:t>
            </a:r>
            <a:r>
              <a:rPr lang="ro-RO" sz="2000" b="1" u="sng" dirty="0">
                <a:solidFill>
                  <a:schemeClr val="tx1"/>
                </a:solidFill>
                <a:latin typeface="Calibri" panose="020F0502020204030204" pitchFamily="34" charset="0"/>
              </a:rPr>
              <a:t>valoare pentru bani</a:t>
            </a:r>
            <a:r>
              <a:rPr lang="ro-RO" sz="2000" dirty="0">
                <a:solidFill>
                  <a:schemeClr val="tx1"/>
                </a:solidFill>
                <a:latin typeface="Calibri" panose="020F0502020204030204" pitchFamily="34" charset="0"/>
              </a:rPr>
              <a:t>, mai multe modalități de licitare pentru a diferenția ofertele și mai multe oportunități de dialog și discuții</a:t>
            </a:r>
            <a:r>
              <a:rPr lang="ro-RO" sz="2000" dirty="0" smtClean="0">
                <a:solidFill>
                  <a:schemeClr val="tx1"/>
                </a:solidFill>
                <a:latin typeface="Calibri" panose="020F0502020204030204" pitchFamily="34" charset="0"/>
              </a:rPr>
              <a:t>.</a:t>
            </a:r>
          </a:p>
          <a:p>
            <a:pPr lvl="0" algn="just" fontAlgn="base">
              <a:spcBef>
                <a:spcPct val="0"/>
              </a:spcBef>
              <a:spcAft>
                <a:spcPct val="0"/>
              </a:spcAft>
            </a:pPr>
            <a:endParaRPr lang="ro-RO" sz="2000" dirty="0">
              <a:solidFill>
                <a:schemeClr val="tx1"/>
              </a:solidFill>
              <a:latin typeface="Calibri" panose="020F0502020204030204" pitchFamily="34" charset="0"/>
            </a:endParaRPr>
          </a:p>
          <a:p>
            <a:pPr algn="just"/>
            <a:r>
              <a:rPr lang="vi-VN" sz="2000" dirty="0">
                <a:solidFill>
                  <a:schemeClr val="tx1"/>
                </a:solidFill>
                <a:latin typeface="Calibri" panose="020F0502020204030204" pitchFamily="34" charset="0"/>
              </a:rPr>
              <a:t>În cadrul noului cadru de achiziții publice, există patru inovații-cheie pentru a ajuta companiile și clienții țării</a:t>
            </a:r>
            <a:r>
              <a:rPr lang="ro-RO" sz="2000" dirty="0">
                <a:solidFill>
                  <a:schemeClr val="tx1"/>
                </a:solidFill>
                <a:latin typeface="Calibri" panose="020F0502020204030204" pitchFamily="34" charset="0"/>
              </a:rPr>
              <a:t>. </a:t>
            </a:r>
            <a:endParaRPr lang="ro-RO" sz="2000" dirty="0" smtClean="0">
              <a:solidFill>
                <a:schemeClr val="tx1"/>
              </a:solidFill>
              <a:latin typeface="Calibri" panose="020F0502020204030204" pitchFamily="34" charset="0"/>
            </a:endParaRPr>
          </a:p>
          <a:p>
            <a:pPr algn="just"/>
            <a:endParaRPr lang="ro-RO" sz="2000" dirty="0">
              <a:solidFill>
                <a:schemeClr val="tx1"/>
              </a:solidFill>
              <a:latin typeface="Calibri" panose="020F0502020204030204" pitchFamily="34" charset="0"/>
            </a:endParaRPr>
          </a:p>
          <a:p>
            <a:pPr marL="400050" indent="-400050" algn="just">
              <a:buFont typeface="+mj-lt"/>
              <a:buAutoNum type="romanUcPeriod"/>
            </a:pPr>
            <a:r>
              <a:rPr lang="ro-RO" sz="2000" i="1" dirty="0">
                <a:solidFill>
                  <a:schemeClr val="tx1"/>
                </a:solidFill>
                <a:latin typeface="Calibri" panose="020F0502020204030204" pitchFamily="34" charset="0"/>
              </a:rPr>
              <a:t>Necesitățile și riscurile unui proiect sunt analizate printr-o strategie de achiziții publice de proiecte (PPSD)</a:t>
            </a:r>
            <a:r>
              <a:rPr lang="ro-RO" sz="2000" dirty="0">
                <a:solidFill>
                  <a:schemeClr val="tx1"/>
                </a:solidFill>
                <a:latin typeface="Calibri" panose="020F0502020204030204" pitchFamily="34" charset="0"/>
              </a:rPr>
              <a:t>. Această analiză permite împrumutatului să aibă o strategie cu privire la cel mai bun mod de a se angaja cu ofertantul. Analiza va asigura că procesele de achiziție sunt potrivite scopului, permit alegerea și sunt adecvate dimensiunii, valorii și riscului proiectului</a:t>
            </a:r>
            <a:r>
              <a:rPr lang="ro-RO" sz="2000" dirty="0" smtClean="0">
                <a:solidFill>
                  <a:schemeClr val="tx1"/>
                </a:solidFill>
                <a:latin typeface="Calibri" panose="020F0502020204030204" pitchFamily="34" charset="0"/>
              </a:rPr>
              <a:t>.</a:t>
            </a:r>
          </a:p>
        </p:txBody>
      </p:sp>
    </p:spTree>
    <p:extLst>
      <p:ext uri="{BB962C8B-B14F-4D97-AF65-F5344CB8AC3E}">
        <p14:creationId xmlns:p14="http://schemas.microsoft.com/office/powerpoint/2010/main" val="660058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644198" y="1582298"/>
            <a:ext cx="7696200" cy="430887"/>
          </a:xfrm>
          <a:prstGeom prst="rect">
            <a:avLst/>
          </a:prstGeom>
        </p:spPr>
        <p:txBody>
          <a:bodyPr wrap="square">
            <a:spAutoFit/>
          </a:bodyPr>
          <a:lstStyle/>
          <a:p>
            <a:pPr algn="ctr"/>
            <a:r>
              <a:rPr lang="ro-RO" b="1" i="1" dirty="0">
                <a:solidFill>
                  <a:schemeClr val="tx1"/>
                </a:solidFill>
              </a:rPr>
              <a:t>Cadrul de achiziții al Băncii Mondiale </a:t>
            </a:r>
            <a:r>
              <a:rPr lang="ro-RO" dirty="0" smtClean="0">
                <a:solidFill>
                  <a:schemeClr val="tx1"/>
                </a:solidFill>
              </a:rPr>
              <a:t>:</a:t>
            </a:r>
            <a:endParaRPr lang="en-US" dirty="0">
              <a:solidFill>
                <a:schemeClr val="tx1"/>
              </a:solidFill>
            </a:endParaRPr>
          </a:p>
        </p:txBody>
      </p:sp>
      <p:sp>
        <p:nvSpPr>
          <p:cNvPr id="15" name="Rectangle 1"/>
          <p:cNvSpPr>
            <a:spLocks noChangeArrowheads="1"/>
          </p:cNvSpPr>
          <p:nvPr/>
        </p:nvSpPr>
        <p:spPr bwMode="auto">
          <a:xfrm>
            <a:off x="416441" y="2029816"/>
            <a:ext cx="776922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a:r>
              <a:rPr lang="ro-RO" sz="2000" i="1" dirty="0" smtClean="0">
                <a:solidFill>
                  <a:schemeClr val="tx1"/>
                </a:solidFill>
                <a:latin typeface="Calibri" panose="020F0502020204030204" pitchFamily="34" charset="0"/>
              </a:rPr>
              <a:t>II. Valoarea </a:t>
            </a:r>
            <a:r>
              <a:rPr lang="ro-RO" sz="2000" i="1" dirty="0">
                <a:solidFill>
                  <a:schemeClr val="tx1"/>
                </a:solidFill>
                <a:latin typeface="Calibri" panose="020F0502020204030204" pitchFamily="34" charset="0"/>
              </a:rPr>
              <a:t>pentru bani (</a:t>
            </a:r>
            <a:r>
              <a:rPr lang="ro-RO" sz="2000" i="1" dirty="0" err="1">
                <a:solidFill>
                  <a:schemeClr val="tx1"/>
                </a:solidFill>
                <a:latin typeface="Calibri" panose="020F0502020204030204" pitchFamily="34" charset="0"/>
              </a:rPr>
              <a:t>VpB</a:t>
            </a:r>
            <a:r>
              <a:rPr lang="ro-RO" sz="2000" i="1" dirty="0">
                <a:solidFill>
                  <a:schemeClr val="tx1"/>
                </a:solidFill>
                <a:latin typeface="Calibri" panose="020F0502020204030204" pitchFamily="34" charset="0"/>
              </a:rPr>
              <a:t>/Raport </a:t>
            </a:r>
            <a:r>
              <a:rPr lang="ro-RO" sz="2000" i="1" dirty="0" err="1">
                <a:solidFill>
                  <a:schemeClr val="tx1"/>
                </a:solidFill>
                <a:latin typeface="Calibri" panose="020F0502020204030204" pitchFamily="34" charset="0"/>
              </a:rPr>
              <a:t>Preț-Calitate</a:t>
            </a:r>
            <a:r>
              <a:rPr lang="ro-RO" sz="2000" i="1" dirty="0">
                <a:solidFill>
                  <a:schemeClr val="tx1"/>
                </a:solidFill>
                <a:latin typeface="Calibri" panose="020F0502020204030204" pitchFamily="34" charset="0"/>
              </a:rPr>
              <a:t>) a fost introdusă ca principiu de achiziții publice în toate achizițiile finanțate de Banca Mondială</a:t>
            </a:r>
            <a:r>
              <a:rPr lang="ro-RO" sz="2000" dirty="0">
                <a:solidFill>
                  <a:schemeClr val="tx1"/>
                </a:solidFill>
                <a:latin typeface="Calibri" panose="020F0502020204030204" pitchFamily="34" charset="0"/>
              </a:rPr>
              <a:t>. Aceasta înseamnă o schimbare a focusului de la cea mai mică sumă licitată conformă la cele licitate care oferă cea mai bună valoare globală pentru bani, luând în considerare calitatea, costul și alți factori, după cum este necesar.</a:t>
            </a:r>
          </a:p>
          <a:p>
            <a:pPr algn="just"/>
            <a:r>
              <a:rPr lang="ro-RO" sz="2000" i="1" dirty="0" smtClean="0">
                <a:solidFill>
                  <a:schemeClr val="tx1"/>
                </a:solidFill>
                <a:latin typeface="Calibri" panose="020F0502020204030204" pitchFamily="34" charset="0"/>
              </a:rPr>
              <a:t>III. Abordarea </a:t>
            </a:r>
            <a:r>
              <a:rPr lang="ro-RO" sz="2000" i="1" dirty="0">
                <a:solidFill>
                  <a:schemeClr val="tx1"/>
                </a:solidFill>
                <a:latin typeface="Calibri" panose="020F0502020204030204" pitchFamily="34" charset="0"/>
              </a:rPr>
              <a:t>privind soluționarea plângerilor legate de achiziții publice a fost îmbunătățită semnificativ, având capacitatea de a răspunde prompt la orice preocupare în timpul procesului de achiziții publice. </a:t>
            </a:r>
            <a:r>
              <a:rPr lang="ro-RO" sz="2000" dirty="0">
                <a:solidFill>
                  <a:schemeClr val="tx1"/>
                </a:solidFill>
                <a:latin typeface="Calibri" panose="020F0502020204030204" pitchFamily="34" charset="0"/>
              </a:rPr>
              <a:t>A fost introdusă o perioadă de așteptare - o pauză între identificarea persoanei care ar trebui să câștige contractul și acordarea efectivă a contractului, astfel încât ceilalți ofertanți să își poată exprima orice preocupare înainte ca un contract să fie în mod legal constituit și atribuit.</a:t>
            </a:r>
          </a:p>
          <a:p>
            <a:pPr lvl="0" algn="just" fontAlgn="base">
              <a:spcBef>
                <a:spcPct val="0"/>
              </a:spcBef>
              <a:spcAft>
                <a:spcPct val="0"/>
              </a:spcAft>
            </a:pPr>
            <a:endParaRPr lang="ro-RO" sz="200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15443341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644198" y="1582298"/>
            <a:ext cx="7696200" cy="430887"/>
          </a:xfrm>
          <a:prstGeom prst="rect">
            <a:avLst/>
          </a:prstGeom>
        </p:spPr>
        <p:txBody>
          <a:bodyPr wrap="square">
            <a:spAutoFit/>
          </a:bodyPr>
          <a:lstStyle/>
          <a:p>
            <a:pPr algn="ctr"/>
            <a:r>
              <a:rPr lang="ro-RO" b="1" i="1" dirty="0">
                <a:solidFill>
                  <a:schemeClr val="tx1"/>
                </a:solidFill>
              </a:rPr>
              <a:t>Cadrul de achiziții al Băncii Mondiale </a:t>
            </a:r>
            <a:r>
              <a:rPr lang="ro-RO" dirty="0" smtClean="0">
                <a:solidFill>
                  <a:schemeClr val="tx1"/>
                </a:solidFill>
              </a:rPr>
              <a:t>:</a:t>
            </a:r>
            <a:endParaRPr lang="en-US" dirty="0">
              <a:solidFill>
                <a:schemeClr val="tx1"/>
              </a:solidFill>
            </a:endParaRPr>
          </a:p>
        </p:txBody>
      </p:sp>
      <p:sp>
        <p:nvSpPr>
          <p:cNvPr id="15" name="Rectangle 1"/>
          <p:cNvSpPr>
            <a:spLocks noChangeArrowheads="1"/>
          </p:cNvSpPr>
          <p:nvPr/>
        </p:nvSpPr>
        <p:spPr bwMode="auto">
          <a:xfrm>
            <a:off x="416441" y="2029816"/>
            <a:ext cx="77692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a:r>
              <a:rPr lang="ro-RO" sz="2000" i="1" dirty="0" smtClean="0">
                <a:solidFill>
                  <a:schemeClr val="tx1"/>
                </a:solidFill>
                <a:latin typeface="Calibri" panose="020F0502020204030204" pitchFamily="34" charset="0"/>
              </a:rPr>
              <a:t>IV</a:t>
            </a:r>
            <a:r>
              <a:rPr lang="ro-RO" sz="2000" i="1" dirty="0">
                <a:solidFill>
                  <a:schemeClr val="tx1"/>
                </a:solidFill>
                <a:latin typeface="Calibri" panose="020F0502020204030204" pitchFamily="34" charset="0"/>
              </a:rPr>
              <a:t>. Banca Mondială se va implica mai mult în gestionarea contractelor de achiziții cu valoare ridicată și cu risc ridicat pentru a asigura cele mai bune rezultate posibile și că problemele sunt rezolvate rapid.</a:t>
            </a:r>
          </a:p>
          <a:p>
            <a:pPr algn="just"/>
            <a:endParaRPr lang="ro-RO" sz="2000" i="1" dirty="0">
              <a:solidFill>
                <a:schemeClr val="tx1"/>
              </a:solidFill>
              <a:latin typeface="Calibri" panose="020F0502020204030204" pitchFamily="34" charset="0"/>
            </a:endParaRPr>
          </a:p>
          <a:p>
            <a:pPr algn="just"/>
            <a:endParaRPr lang="ro-RO" sz="2000" i="1" dirty="0">
              <a:solidFill>
                <a:schemeClr val="tx1"/>
              </a:solidFill>
              <a:latin typeface="Calibri" panose="020F0502020204030204" pitchFamily="34" charset="0"/>
            </a:endParaRPr>
          </a:p>
          <a:p>
            <a:pPr algn="ctr"/>
            <a:r>
              <a:rPr lang="ro-RO" sz="2000" dirty="0">
                <a:solidFill>
                  <a:schemeClr val="tx1"/>
                </a:solidFill>
                <a:latin typeface="Calibri" panose="020F0502020204030204" pitchFamily="34" charset="0"/>
              </a:rPr>
              <a:t>Astfel implementatorii proiectelor au o mai mare libertate dar și o mai mare responsabilitate </a:t>
            </a:r>
            <a:r>
              <a:rPr lang="ro-RO" sz="2000" dirty="0" err="1">
                <a:solidFill>
                  <a:schemeClr val="tx1"/>
                </a:solidFill>
                <a:latin typeface="Calibri" panose="020F0502020204030204" pitchFamily="34" charset="0"/>
              </a:rPr>
              <a:t>vis-a-vis</a:t>
            </a:r>
            <a:r>
              <a:rPr lang="ro-RO" sz="2000" dirty="0">
                <a:solidFill>
                  <a:schemeClr val="tx1"/>
                </a:solidFill>
                <a:latin typeface="Calibri" panose="020F0502020204030204" pitchFamily="34" charset="0"/>
              </a:rPr>
              <a:t> de proiectele implementate. </a:t>
            </a:r>
          </a:p>
          <a:p>
            <a:pPr algn="just"/>
            <a:endParaRPr lang="ro-RO" sz="200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3577155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644198" y="1538571"/>
            <a:ext cx="7696200" cy="430887"/>
          </a:xfrm>
          <a:prstGeom prst="rect">
            <a:avLst/>
          </a:prstGeom>
        </p:spPr>
        <p:txBody>
          <a:bodyPr wrap="square">
            <a:spAutoFit/>
          </a:bodyPr>
          <a:lstStyle/>
          <a:p>
            <a:pPr algn="ctr"/>
            <a:r>
              <a:rPr lang="ro-RO" i="1" dirty="0" smtClean="0">
                <a:solidFill>
                  <a:schemeClr val="tx1"/>
                </a:solidFill>
                <a:latin typeface="Calibri" panose="020F0502020204030204" pitchFamily="34" charset="0"/>
              </a:rPr>
              <a:t>VALOARE PENTRU BANI (</a:t>
            </a:r>
            <a:r>
              <a:rPr lang="ro-RO" i="1" dirty="0" err="1" smtClean="0">
                <a:solidFill>
                  <a:schemeClr val="tx1"/>
                </a:solidFill>
                <a:latin typeface="Calibri" panose="020F0502020204030204" pitchFamily="34" charset="0"/>
              </a:rPr>
              <a:t>VpB</a:t>
            </a:r>
            <a:r>
              <a:rPr lang="ro-RO" i="1" dirty="0" smtClean="0">
                <a:solidFill>
                  <a:schemeClr val="tx1"/>
                </a:solidFill>
                <a:latin typeface="Calibri" panose="020F0502020204030204" pitchFamily="34" charset="0"/>
              </a:rPr>
              <a:t>)</a:t>
            </a:r>
            <a:r>
              <a:rPr lang="ro-RO" dirty="0" smtClean="0">
                <a:solidFill>
                  <a:schemeClr val="tx1"/>
                </a:solidFill>
                <a:latin typeface="Calibri" panose="020F0502020204030204" pitchFamily="34" charset="0"/>
              </a:rPr>
              <a:t>:</a:t>
            </a:r>
            <a:endParaRPr lang="en-US" dirty="0">
              <a:solidFill>
                <a:schemeClr val="tx1"/>
              </a:solidFill>
              <a:latin typeface="Calibri" panose="020F0502020204030204" pitchFamily="34" charset="0"/>
            </a:endParaRPr>
          </a:p>
        </p:txBody>
      </p:sp>
      <p:sp>
        <p:nvSpPr>
          <p:cNvPr id="15" name="Rectangle 1"/>
          <p:cNvSpPr>
            <a:spLocks noChangeArrowheads="1"/>
          </p:cNvSpPr>
          <p:nvPr/>
        </p:nvSpPr>
        <p:spPr bwMode="auto">
          <a:xfrm>
            <a:off x="460373" y="1907903"/>
            <a:ext cx="7769225"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a:r>
              <a:rPr lang="ro-RO" sz="1800" i="1" dirty="0" smtClean="0">
                <a:solidFill>
                  <a:schemeClr val="tx1"/>
                </a:solidFill>
                <a:latin typeface="Calibri" panose="020F0502020204030204" pitchFamily="34" charset="0"/>
              </a:rPr>
              <a:t>Valoarea </a:t>
            </a:r>
            <a:r>
              <a:rPr lang="ro-RO" sz="1800" i="1" dirty="0">
                <a:solidFill>
                  <a:schemeClr val="tx1"/>
                </a:solidFill>
                <a:latin typeface="Calibri" panose="020F0502020204030204" pitchFamily="34" charset="0"/>
              </a:rPr>
              <a:t>pentru bani </a:t>
            </a:r>
            <a:r>
              <a:rPr lang="ro-RO" sz="1800" i="1" dirty="0" smtClean="0">
                <a:solidFill>
                  <a:schemeClr val="tx1"/>
                </a:solidFill>
                <a:latin typeface="Calibri" panose="020F0502020204030204" pitchFamily="34" charset="0"/>
              </a:rPr>
              <a:t>este rezumată pe cele 5 principii cheie:</a:t>
            </a:r>
          </a:p>
          <a:p>
            <a:pPr marL="342900" indent="-342900" algn="just">
              <a:buAutoNum type="arabicPeriod"/>
            </a:pPr>
            <a:r>
              <a:rPr lang="ro-RO" sz="1800" dirty="0" smtClean="0">
                <a:solidFill>
                  <a:schemeClr val="tx1"/>
                </a:solidFill>
                <a:latin typeface="Calibri" panose="020F0502020204030204" pitchFamily="34" charset="0"/>
              </a:rPr>
              <a:t>Cantitatea Corectă</a:t>
            </a:r>
          </a:p>
          <a:p>
            <a:pPr marL="342900" indent="-342900" algn="just">
              <a:buAutoNum type="arabicPeriod"/>
            </a:pPr>
            <a:r>
              <a:rPr lang="ro-RO" sz="1800" dirty="0" smtClean="0">
                <a:solidFill>
                  <a:schemeClr val="tx1"/>
                </a:solidFill>
                <a:latin typeface="Calibri" panose="020F0502020204030204" pitchFamily="34" charset="0"/>
              </a:rPr>
              <a:t>Calitatea Corectă</a:t>
            </a:r>
          </a:p>
          <a:p>
            <a:pPr marL="342900" indent="-342900" algn="just">
              <a:buAutoNum type="arabicPeriod"/>
            </a:pPr>
            <a:r>
              <a:rPr lang="ro-RO" sz="1800" dirty="0" smtClean="0">
                <a:solidFill>
                  <a:schemeClr val="tx1"/>
                </a:solidFill>
                <a:latin typeface="Calibri" panose="020F0502020204030204" pitchFamily="34" charset="0"/>
              </a:rPr>
              <a:t>Prețul Corect</a:t>
            </a:r>
          </a:p>
          <a:p>
            <a:pPr marL="342900" indent="-342900" algn="just">
              <a:buAutoNum type="arabicPeriod"/>
            </a:pPr>
            <a:r>
              <a:rPr lang="ro-RO" sz="1800" dirty="0" smtClean="0">
                <a:solidFill>
                  <a:schemeClr val="tx1"/>
                </a:solidFill>
                <a:latin typeface="Calibri" panose="020F0502020204030204" pitchFamily="34" charset="0"/>
              </a:rPr>
              <a:t>Locația corectă</a:t>
            </a:r>
          </a:p>
          <a:p>
            <a:pPr marL="342900" indent="-342900" algn="just">
              <a:buAutoNum type="arabicPeriod"/>
            </a:pPr>
            <a:r>
              <a:rPr lang="ro-RO" sz="1800" dirty="0" smtClean="0">
                <a:solidFill>
                  <a:schemeClr val="tx1"/>
                </a:solidFill>
                <a:latin typeface="Calibri" panose="020F0502020204030204" pitchFamily="34" charset="0"/>
              </a:rPr>
              <a:t>Timpul Corect</a:t>
            </a:r>
          </a:p>
          <a:p>
            <a:pPr algn="just"/>
            <a:endParaRPr lang="ro-RO" sz="1600" dirty="0" smtClean="0">
              <a:solidFill>
                <a:schemeClr val="tx1"/>
              </a:solidFill>
              <a:latin typeface="Calibri" panose="020F0502020204030204" pitchFamily="34" charset="0"/>
            </a:endParaRPr>
          </a:p>
          <a:p>
            <a:pPr algn="just"/>
            <a:r>
              <a:rPr lang="ro-RO" sz="1800" dirty="0" smtClean="0">
                <a:solidFill>
                  <a:schemeClr val="tx1"/>
                </a:solidFill>
                <a:latin typeface="Calibri" panose="020F0502020204030204" pitchFamily="34" charset="0"/>
              </a:rPr>
              <a:t>Exemplu cu privire la construcția automobilistică – </a:t>
            </a:r>
            <a:r>
              <a:rPr lang="ro-RO" sz="1800" i="1" u="sng" dirty="0" smtClean="0">
                <a:solidFill>
                  <a:schemeClr val="tx1"/>
                </a:solidFill>
                <a:latin typeface="Calibri" panose="020F0502020204030204" pitchFamily="34" charset="0"/>
              </a:rPr>
              <a:t>furnizarea componentelor</a:t>
            </a:r>
            <a:r>
              <a:rPr lang="ro-RO" sz="1800" dirty="0" smtClean="0">
                <a:solidFill>
                  <a:schemeClr val="tx1"/>
                </a:solidFill>
                <a:latin typeface="Calibri" panose="020F0502020204030204" pitchFamily="34" charset="0"/>
              </a:rPr>
              <a:t>.</a:t>
            </a:r>
          </a:p>
        </p:txBody>
      </p:sp>
      <p:pic>
        <p:nvPicPr>
          <p:cNvPr id="16" name="Picture 2" descr="Imagini pentru car manufacturers ch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1792" y="3970006"/>
            <a:ext cx="3761016" cy="263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471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30382" y="1128436"/>
            <a:ext cx="7696200" cy="523220"/>
          </a:xfrm>
          <a:prstGeom prst="rect">
            <a:avLst/>
          </a:prstGeom>
        </p:spPr>
        <p:txBody>
          <a:bodyPr wrap="square">
            <a:spAutoFit/>
          </a:bodyPr>
          <a:lstStyle/>
          <a:p>
            <a:pPr algn="ctr"/>
            <a:r>
              <a:rPr lang="ro-RO" sz="2800" dirty="0" smtClean="0">
                <a:solidFill>
                  <a:schemeClr val="tx1"/>
                </a:solidFill>
                <a:effectLst>
                  <a:outerShdw blurRad="38100" dist="38100" dir="2700000" algn="tl">
                    <a:srgbClr val="000000">
                      <a:alpha val="43137"/>
                    </a:srgbClr>
                  </a:outerShdw>
                </a:effectLst>
              </a:rPr>
              <a:t>VALOARE PENTRU BANI (</a:t>
            </a:r>
            <a:r>
              <a:rPr lang="ro-RO" sz="2800" dirty="0" err="1" smtClean="0">
                <a:solidFill>
                  <a:schemeClr val="tx1"/>
                </a:solidFill>
                <a:effectLst>
                  <a:outerShdw blurRad="38100" dist="38100" dir="2700000" algn="tl">
                    <a:srgbClr val="000000">
                      <a:alpha val="43137"/>
                    </a:srgbClr>
                  </a:outerShdw>
                </a:effectLst>
              </a:rPr>
              <a:t>VpB</a:t>
            </a:r>
            <a:r>
              <a:rPr lang="ro-RO" sz="2800" dirty="0" smtClean="0">
                <a:solidFill>
                  <a:schemeClr val="tx1"/>
                </a:solidFill>
                <a:effectLst>
                  <a:outerShdw blurRad="38100" dist="38100" dir="2700000" algn="tl">
                    <a:srgbClr val="000000">
                      <a:alpha val="43137"/>
                    </a:srgbClr>
                  </a:outerShdw>
                </a:effectLst>
              </a:rPr>
              <a:t>) :</a:t>
            </a:r>
            <a:endParaRPr lang="en-US" sz="2800" dirty="0">
              <a:solidFill>
                <a:schemeClr val="tx1"/>
              </a:solidFill>
              <a:effectLst>
                <a:outerShdw blurRad="38100" dist="38100" dir="2700000" algn="tl">
                  <a:srgbClr val="000000">
                    <a:alpha val="43137"/>
                  </a:srgbClr>
                </a:outerShdw>
              </a:effectLst>
            </a:endParaRPr>
          </a:p>
        </p:txBody>
      </p:sp>
      <p:sp>
        <p:nvSpPr>
          <p:cNvPr id="15" name="Rectangle 1"/>
          <p:cNvSpPr>
            <a:spLocks noChangeArrowheads="1"/>
          </p:cNvSpPr>
          <p:nvPr/>
        </p:nvSpPr>
        <p:spPr bwMode="auto">
          <a:xfrm>
            <a:off x="460373" y="1651656"/>
            <a:ext cx="77692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a:r>
              <a:rPr lang="ro-RO" sz="2600" i="1" dirty="0" smtClean="0">
                <a:solidFill>
                  <a:schemeClr val="tx1"/>
                </a:solidFill>
                <a:latin typeface="Calibri" panose="020F0502020204030204" pitchFamily="34" charset="0"/>
              </a:rPr>
              <a:t>Pentru a putea atinge valoarea maxima a raportului preț-calitate (</a:t>
            </a:r>
            <a:r>
              <a:rPr lang="ro-RO" sz="2600" i="1" dirty="0" err="1" smtClean="0">
                <a:solidFill>
                  <a:schemeClr val="tx1"/>
                </a:solidFill>
                <a:latin typeface="Calibri" panose="020F0502020204030204" pitchFamily="34" charset="0"/>
              </a:rPr>
              <a:t>VpB</a:t>
            </a:r>
            <a:r>
              <a:rPr lang="ro-RO" sz="2600" i="1" dirty="0" smtClean="0">
                <a:solidFill>
                  <a:schemeClr val="tx1"/>
                </a:solidFill>
                <a:latin typeface="Calibri" panose="020F0502020204030204" pitchFamily="34" charset="0"/>
              </a:rPr>
              <a:t>) trebuie de asigurat:</a:t>
            </a:r>
          </a:p>
          <a:p>
            <a:pPr marL="285750" indent="-285750" algn="just">
              <a:buFont typeface="Wingdings" panose="05000000000000000000" pitchFamily="2" charset="2"/>
              <a:buChar char="ü"/>
            </a:pPr>
            <a:r>
              <a:rPr lang="ro-RO" sz="2600" dirty="0" smtClean="0">
                <a:solidFill>
                  <a:schemeClr val="tx1"/>
                </a:solidFill>
                <a:latin typeface="Calibri" panose="020F0502020204030204" pitchFamily="34" charset="0"/>
              </a:rPr>
              <a:t>Competitivitate</a:t>
            </a:r>
          </a:p>
          <a:p>
            <a:pPr marL="285750" indent="-285750" algn="just">
              <a:buFont typeface="Wingdings" panose="05000000000000000000" pitchFamily="2" charset="2"/>
              <a:buChar char="ü"/>
            </a:pPr>
            <a:r>
              <a:rPr lang="ro-RO" sz="2600" dirty="0" smtClean="0">
                <a:solidFill>
                  <a:schemeClr val="tx1"/>
                </a:solidFill>
                <a:latin typeface="Calibri" panose="020F0502020204030204" pitchFamily="34" charset="0"/>
              </a:rPr>
              <a:t>Echitate/Nediscriminare</a:t>
            </a:r>
          </a:p>
          <a:p>
            <a:pPr marL="285750" indent="-285750" algn="just">
              <a:buFont typeface="Wingdings" panose="05000000000000000000" pitchFamily="2" charset="2"/>
              <a:buChar char="ü"/>
            </a:pPr>
            <a:r>
              <a:rPr lang="ro-RO" sz="2600" dirty="0" smtClean="0">
                <a:solidFill>
                  <a:schemeClr val="tx1"/>
                </a:solidFill>
                <a:latin typeface="Calibri" panose="020F0502020204030204" pitchFamily="34" charset="0"/>
              </a:rPr>
              <a:t>Transparență</a:t>
            </a:r>
          </a:p>
          <a:p>
            <a:pPr marL="285750" indent="-285750" algn="just">
              <a:buFont typeface="Wingdings" panose="05000000000000000000" pitchFamily="2" charset="2"/>
              <a:buChar char="ü"/>
            </a:pPr>
            <a:r>
              <a:rPr lang="ro-RO" sz="2600" dirty="0" smtClean="0">
                <a:solidFill>
                  <a:schemeClr val="tx1"/>
                </a:solidFill>
                <a:latin typeface="Calibri" panose="020F0502020204030204" pitchFamily="34" charset="0"/>
              </a:rPr>
              <a:t>Responsabilitate</a:t>
            </a:r>
          </a:p>
          <a:p>
            <a:pPr marL="285750" indent="-285750" algn="just">
              <a:buFont typeface="Wingdings" panose="05000000000000000000" pitchFamily="2" charset="2"/>
              <a:buChar char="ü"/>
            </a:pPr>
            <a:r>
              <a:rPr lang="ro-RO" sz="2600" dirty="0" smtClean="0">
                <a:solidFill>
                  <a:schemeClr val="tx1"/>
                </a:solidFill>
                <a:latin typeface="Calibri" panose="020F0502020204030204" pitchFamily="34" charset="0"/>
              </a:rPr>
              <a:t>Promovarea industriei locale și a forței locale de muncă</a:t>
            </a:r>
          </a:p>
          <a:p>
            <a:pPr marL="285750" indent="-285750" algn="just">
              <a:buFont typeface="Wingdings" panose="05000000000000000000" pitchFamily="2" charset="2"/>
              <a:buChar char="ü"/>
            </a:pPr>
            <a:r>
              <a:rPr lang="ro-RO" sz="2600" dirty="0" smtClean="0">
                <a:solidFill>
                  <a:schemeClr val="tx1"/>
                </a:solidFill>
                <a:latin typeface="Calibri" panose="020F0502020204030204" pitchFamily="34" charset="0"/>
              </a:rPr>
              <a:t>Aspectele sociale și de mediu</a:t>
            </a:r>
          </a:p>
          <a:p>
            <a:pPr marL="285750" indent="-285750" algn="just">
              <a:buFont typeface="Wingdings" panose="05000000000000000000" pitchFamily="2" charset="2"/>
              <a:buChar char="ü"/>
            </a:pPr>
            <a:r>
              <a:rPr lang="ro-RO" sz="2600" dirty="0" smtClean="0">
                <a:solidFill>
                  <a:schemeClr val="tx1"/>
                </a:solidFill>
                <a:latin typeface="Calibri" panose="020F0502020204030204" pitchFamily="34" charset="0"/>
              </a:rPr>
              <a:t>Obiective speciale cum ar fi: </a:t>
            </a:r>
            <a:r>
              <a:rPr lang="ro-RO" sz="2600" i="1" dirty="0" smtClean="0">
                <a:solidFill>
                  <a:schemeClr val="tx1"/>
                </a:solidFill>
                <a:latin typeface="Calibri" panose="020F0502020204030204" pitchFamily="34" charset="0"/>
              </a:rPr>
              <a:t>Securitatea Națională, Contextul dezvoltării regionale, Echitate socială</a:t>
            </a:r>
          </a:p>
          <a:p>
            <a:pPr marL="285750" indent="-285750" algn="just">
              <a:buFont typeface="Wingdings" panose="05000000000000000000" pitchFamily="2" charset="2"/>
              <a:buChar char="ü"/>
            </a:pPr>
            <a:r>
              <a:rPr lang="ro-RO" sz="2600" dirty="0" smtClean="0">
                <a:solidFill>
                  <a:schemeClr val="tx1"/>
                </a:solidFill>
                <a:latin typeface="Calibri" panose="020F0502020204030204" pitchFamily="34" charset="0"/>
              </a:rPr>
              <a:t>Proporționalitate: În sensul menținerii unei balanțe </a:t>
            </a:r>
          </a:p>
        </p:txBody>
      </p:sp>
    </p:spTree>
    <p:extLst>
      <p:ext uri="{BB962C8B-B14F-4D97-AF65-F5344CB8AC3E}">
        <p14:creationId xmlns:p14="http://schemas.microsoft.com/office/powerpoint/2010/main" val="14216885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4198" y="1102146"/>
            <a:ext cx="7696200" cy="523220"/>
          </a:xfrm>
          <a:prstGeom prst="rect">
            <a:avLst/>
          </a:prstGeom>
        </p:spPr>
        <p:txBody>
          <a:bodyPr wrap="square">
            <a:spAutoFit/>
          </a:bodyPr>
          <a:lstStyle/>
          <a:p>
            <a:pPr algn="ctr"/>
            <a:r>
              <a:rPr lang="ro-RO" sz="2800" i="1" dirty="0" smtClean="0">
                <a:solidFill>
                  <a:schemeClr val="tx1"/>
                </a:solidFill>
              </a:rPr>
              <a:t>VALOARE PENTRU BANI (</a:t>
            </a:r>
            <a:r>
              <a:rPr lang="ro-RO" sz="2800" i="1" dirty="0" err="1" smtClean="0">
                <a:solidFill>
                  <a:schemeClr val="tx1"/>
                </a:solidFill>
              </a:rPr>
              <a:t>VpB</a:t>
            </a:r>
            <a:r>
              <a:rPr lang="ro-RO" sz="2800" i="1" dirty="0" smtClean="0">
                <a:solidFill>
                  <a:schemeClr val="tx1"/>
                </a:solidFill>
              </a:rPr>
              <a:t>) </a:t>
            </a:r>
            <a:r>
              <a:rPr lang="ro-RO" sz="2800" dirty="0" smtClean="0">
                <a:solidFill>
                  <a:schemeClr val="tx1"/>
                </a:solidFill>
              </a:rPr>
              <a:t>:</a:t>
            </a:r>
            <a:endParaRPr lang="en-US" sz="2800" dirty="0">
              <a:solidFill>
                <a:schemeClr val="tx1"/>
              </a:solidFill>
            </a:endParaRPr>
          </a:p>
        </p:txBody>
      </p:sp>
      <p:sp>
        <p:nvSpPr>
          <p:cNvPr id="15" name="Rectangle 1"/>
          <p:cNvSpPr>
            <a:spLocks noChangeArrowheads="1"/>
          </p:cNvSpPr>
          <p:nvPr/>
        </p:nvSpPr>
        <p:spPr bwMode="auto">
          <a:xfrm>
            <a:off x="175894" y="1660058"/>
            <a:ext cx="856170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a:r>
              <a:rPr lang="ro-RO" sz="2800" i="1" dirty="0" smtClean="0">
                <a:solidFill>
                  <a:schemeClr val="tx1"/>
                </a:solidFill>
                <a:latin typeface="Calibri" panose="020F0502020204030204" pitchFamily="34" charset="0"/>
              </a:rPr>
              <a:t>Pentru a putea atinge valoarea maxima a raportului preț calitate (</a:t>
            </a:r>
            <a:r>
              <a:rPr lang="ro-RO" sz="2800" i="1" dirty="0" err="1" smtClean="0">
                <a:solidFill>
                  <a:schemeClr val="tx1"/>
                </a:solidFill>
                <a:latin typeface="Calibri" panose="020F0502020204030204" pitchFamily="34" charset="0"/>
              </a:rPr>
              <a:t>VpB</a:t>
            </a:r>
            <a:r>
              <a:rPr lang="ro-RO" sz="2800" i="1" dirty="0" smtClean="0">
                <a:solidFill>
                  <a:schemeClr val="tx1"/>
                </a:solidFill>
                <a:latin typeface="Calibri" panose="020F0502020204030204" pitchFamily="34" charset="0"/>
              </a:rPr>
              <a:t>) trebuie de asigurat ”Cultura ETICĂ” la un nivel maximal.</a:t>
            </a:r>
          </a:p>
          <a:p>
            <a:pPr algn="just"/>
            <a:endParaRPr lang="ro-RO" sz="2800" i="1" u="sng" dirty="0" smtClean="0">
              <a:solidFill>
                <a:schemeClr val="tx1"/>
              </a:solidFill>
              <a:latin typeface="Calibri" panose="020F0502020204030204" pitchFamily="34" charset="0"/>
            </a:endParaRPr>
          </a:p>
          <a:p>
            <a:pPr algn="just"/>
            <a:r>
              <a:rPr lang="ro-RO" sz="2800" i="1" u="sng" dirty="0" smtClean="0">
                <a:solidFill>
                  <a:schemeClr val="tx1"/>
                </a:solidFill>
                <a:latin typeface="Calibri" panose="020F0502020204030204" pitchFamily="34" charset="0"/>
              </a:rPr>
              <a:t>Etica se referă la</a:t>
            </a:r>
            <a:r>
              <a:rPr lang="ro-RO" sz="2800" i="1" dirty="0" smtClean="0">
                <a:solidFill>
                  <a:schemeClr val="tx1"/>
                </a:solidFill>
                <a:latin typeface="Calibri" panose="020F0502020204030204" pitchFamily="34" charset="0"/>
              </a:rPr>
              <a:t>:</a:t>
            </a:r>
          </a:p>
          <a:p>
            <a:pPr algn="just"/>
            <a:r>
              <a:rPr lang="ro-RO" sz="2800" dirty="0" smtClean="0">
                <a:solidFill>
                  <a:schemeClr val="tx1"/>
                </a:solidFill>
                <a:latin typeface="Calibri" panose="020F0502020204030204" pitchFamily="34" charset="0"/>
              </a:rPr>
              <a:t>"regulile de conduită" </a:t>
            </a:r>
            <a:r>
              <a:rPr lang="ro-RO" sz="2800" dirty="0">
                <a:solidFill>
                  <a:schemeClr val="tx1"/>
                </a:solidFill>
                <a:latin typeface="Calibri" panose="020F0502020204030204" pitchFamily="34" charset="0"/>
              </a:rPr>
              <a:t>denumite </a:t>
            </a:r>
            <a:r>
              <a:rPr lang="ro-RO" sz="2800" dirty="0" smtClean="0">
                <a:solidFill>
                  <a:schemeClr val="tx1"/>
                </a:solidFill>
                <a:latin typeface="Calibri" panose="020F0502020204030204" pitchFamily="34" charset="0"/>
              </a:rPr>
              <a:t>"corectitudine morală" și "comportament onorabil" - reprezintă o reamintire a regulilor</a:t>
            </a:r>
          </a:p>
        </p:txBody>
      </p:sp>
    </p:spTree>
    <p:extLst>
      <p:ext uri="{BB962C8B-B14F-4D97-AF65-F5344CB8AC3E}">
        <p14:creationId xmlns:p14="http://schemas.microsoft.com/office/powerpoint/2010/main" val="25441207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
          <p:cNvSpPr>
            <a:spLocks noChangeArrowheads="1"/>
          </p:cNvSpPr>
          <p:nvPr/>
        </p:nvSpPr>
        <p:spPr bwMode="auto">
          <a:xfrm>
            <a:off x="243840" y="1314618"/>
            <a:ext cx="851408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a:r>
              <a:rPr lang="ro-RO" sz="2600" i="1" dirty="0" smtClean="0">
                <a:solidFill>
                  <a:schemeClr val="tx1"/>
                </a:solidFill>
                <a:latin typeface="Calibri" panose="020F0502020204030204" pitchFamily="34" charset="0"/>
              </a:rPr>
              <a:t>Un moment critic în atingerea valorii maxime a </a:t>
            </a:r>
            <a:r>
              <a:rPr lang="ro-RO" sz="2600" i="1" dirty="0" err="1" smtClean="0">
                <a:solidFill>
                  <a:schemeClr val="tx1"/>
                </a:solidFill>
                <a:latin typeface="Calibri" panose="020F0502020204030204" pitchFamily="34" charset="0"/>
              </a:rPr>
              <a:t>VpB</a:t>
            </a:r>
            <a:r>
              <a:rPr lang="ro-RO" sz="2600" i="1" dirty="0" smtClean="0">
                <a:solidFill>
                  <a:schemeClr val="tx1"/>
                </a:solidFill>
                <a:latin typeface="Calibri" panose="020F0502020204030204" pitchFamily="34" charset="0"/>
              </a:rPr>
              <a:t> este asigurarea unei ”Etici” la un nivel maximal.</a:t>
            </a:r>
          </a:p>
          <a:p>
            <a:pPr algn="just"/>
            <a:endParaRPr lang="ro-RO" sz="2600" i="1" u="sng" dirty="0" smtClean="0">
              <a:solidFill>
                <a:schemeClr val="tx1"/>
              </a:solidFill>
              <a:latin typeface="Calibri" panose="020F0502020204030204" pitchFamily="34" charset="0"/>
            </a:endParaRPr>
          </a:p>
          <a:p>
            <a:pPr algn="just"/>
            <a:r>
              <a:rPr lang="ro-RO" sz="2600" i="1" u="sng" dirty="0">
                <a:solidFill>
                  <a:schemeClr val="tx1"/>
                </a:solidFill>
                <a:latin typeface="Calibri" panose="020F0502020204030204" pitchFamily="34" charset="0"/>
              </a:rPr>
              <a:t>Responsabilități/Control:</a:t>
            </a:r>
          </a:p>
          <a:p>
            <a:pPr marL="342900" indent="-342900" algn="just">
              <a:buFont typeface="Arial" panose="020B0604020202020204" pitchFamily="34" charset="0"/>
              <a:buChar char="•"/>
            </a:pPr>
            <a:r>
              <a:rPr lang="ro-RO" sz="2600" dirty="0">
                <a:solidFill>
                  <a:schemeClr val="tx1"/>
                </a:solidFill>
                <a:latin typeface="Calibri" panose="020F0502020204030204" pitchFamily="34" charset="0"/>
              </a:rPr>
              <a:t>de a menține etica înaltă: cele mai înalte standarde de integritate în toate acțiunile - percepția integrității</a:t>
            </a:r>
          </a:p>
          <a:p>
            <a:pPr marL="342900" indent="-342900" algn="just">
              <a:buFont typeface="Arial" panose="020B0604020202020204" pitchFamily="34" charset="0"/>
              <a:buChar char="•"/>
            </a:pPr>
            <a:r>
              <a:rPr lang="ro-RO" sz="2600" dirty="0">
                <a:solidFill>
                  <a:schemeClr val="tx1"/>
                </a:solidFill>
                <a:latin typeface="Calibri" panose="020F0502020204030204" pitchFamily="34" charset="0"/>
              </a:rPr>
              <a:t>trasarea liniei între acceptabil/permis și </a:t>
            </a:r>
            <a:r>
              <a:rPr lang="ro-RO" sz="2600" dirty="0" smtClean="0">
                <a:solidFill>
                  <a:schemeClr val="tx1"/>
                </a:solidFill>
                <a:latin typeface="Calibri" panose="020F0502020204030204" pitchFamily="34" charset="0"/>
              </a:rPr>
              <a:t>nu/categoric</a:t>
            </a:r>
          </a:p>
          <a:p>
            <a:pPr marL="342900" indent="-342900" algn="just">
              <a:buFont typeface="Arial" panose="020B0604020202020204" pitchFamily="34" charset="0"/>
              <a:buChar char="•"/>
            </a:pPr>
            <a:r>
              <a:rPr lang="ro-RO" sz="2600" dirty="0" smtClean="0">
                <a:solidFill>
                  <a:schemeClr val="tx1"/>
                </a:solidFill>
                <a:latin typeface="Calibri" panose="020F0502020204030204" pitchFamily="34" charset="0"/>
              </a:rPr>
              <a:t>identificarea </a:t>
            </a:r>
            <a:r>
              <a:rPr lang="ro-RO" sz="2600" dirty="0">
                <a:solidFill>
                  <a:schemeClr val="tx1"/>
                </a:solidFill>
                <a:latin typeface="Calibri" panose="020F0502020204030204" pitchFamily="34" charset="0"/>
              </a:rPr>
              <a:t>și </a:t>
            </a:r>
            <a:r>
              <a:rPr lang="ro-RO" sz="2600" dirty="0" smtClean="0">
                <a:solidFill>
                  <a:schemeClr val="tx1"/>
                </a:solidFill>
                <a:latin typeface="Calibri" panose="020F0502020204030204" pitchFamily="34" charset="0"/>
              </a:rPr>
              <a:t>neacceptării mitei, </a:t>
            </a:r>
            <a:r>
              <a:rPr lang="ro-RO" sz="2600" dirty="0">
                <a:solidFill>
                  <a:schemeClr val="tx1"/>
                </a:solidFill>
                <a:latin typeface="Calibri" panose="020F0502020204030204" pitchFamily="34" charset="0"/>
              </a:rPr>
              <a:t>combaterea </a:t>
            </a:r>
            <a:r>
              <a:rPr lang="ro-RO" sz="2600" dirty="0" smtClean="0">
                <a:solidFill>
                  <a:schemeClr val="tx1"/>
                </a:solidFill>
                <a:latin typeface="Calibri" panose="020F0502020204030204" pitchFamily="34" charset="0"/>
              </a:rPr>
              <a:t>corupției</a:t>
            </a:r>
            <a:endParaRPr lang="ro-RO" sz="2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9196839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762000" y="2111494"/>
            <a:ext cx="7314048" cy="1107996"/>
          </a:xfrm>
          <a:prstGeom prst="rect">
            <a:avLst/>
          </a:prstGeom>
        </p:spPr>
        <p:txBody>
          <a:bodyPr wrap="square">
            <a:spAutoFit/>
          </a:bodyPr>
          <a:lstStyle/>
          <a:p>
            <a:pPr algn="ctr"/>
            <a:r>
              <a:rPr lang="fr-MA" b="1" dirty="0" smtClean="0">
                <a:solidFill>
                  <a:schemeClr val="tx1"/>
                </a:solidFill>
              </a:rPr>
              <a:t>,,</a:t>
            </a:r>
            <a:r>
              <a:rPr lang="ro-RO" b="1" dirty="0">
                <a:solidFill>
                  <a:schemeClr val="tx1"/>
                </a:solidFill>
              </a:rPr>
              <a:t>Procedurile de achiziție a bunurilor, lucrărilor și serviciilor utilizate în activitatea titularilor de licențe din sectorul apă și canalizare,,</a:t>
            </a:r>
            <a:endParaRPr lang="en-US" dirty="0">
              <a:solidFill>
                <a:schemeClr val="tx1"/>
              </a:solidFill>
            </a:endParaRPr>
          </a:p>
        </p:txBody>
      </p:sp>
      <p:sp>
        <p:nvSpPr>
          <p:cNvPr id="15" name="Rectangle 14"/>
          <p:cNvSpPr/>
          <p:nvPr/>
        </p:nvSpPr>
        <p:spPr>
          <a:xfrm>
            <a:off x="762000" y="3944034"/>
            <a:ext cx="7696200" cy="430887"/>
          </a:xfrm>
          <a:prstGeom prst="rect">
            <a:avLst/>
          </a:prstGeom>
        </p:spPr>
        <p:txBody>
          <a:bodyPr wrap="square">
            <a:spAutoFit/>
          </a:bodyPr>
          <a:lstStyle/>
          <a:p>
            <a:pPr algn="ctr"/>
            <a:r>
              <a:rPr lang="ro-RO" b="1" dirty="0" smtClean="0">
                <a:solidFill>
                  <a:schemeClr val="tx1"/>
                </a:solidFill>
                <a:effectLst>
                  <a:outerShdw blurRad="38100" dist="38100" dir="2700000" algn="tl">
                    <a:srgbClr val="000000">
                      <a:alpha val="43137"/>
                    </a:srgbClr>
                  </a:outerShdw>
                </a:effectLst>
              </a:rPr>
              <a:t>BANCA MONDIALĂ</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Istorie</a:t>
            </a:r>
            <a:r>
              <a:rPr lang="en-US" b="1" dirty="0" smtClean="0">
                <a:solidFill>
                  <a:schemeClr val="tx1"/>
                </a:solidFill>
                <a:effectLst>
                  <a:outerShdw blurRad="38100" dist="38100" dir="2700000" algn="tl">
                    <a:srgbClr val="000000">
                      <a:alpha val="43137"/>
                    </a:srgbClr>
                  </a:outerShdw>
                </a:effectLst>
              </a:rPr>
              <a:t>, </a:t>
            </a:r>
            <a:r>
              <a:rPr lang="en-US" b="1" dirty="0" err="1" smtClean="0">
                <a:solidFill>
                  <a:schemeClr val="tx1"/>
                </a:solidFill>
                <a:effectLst>
                  <a:outerShdw blurRad="38100" dist="38100" dir="2700000" algn="tl">
                    <a:srgbClr val="000000">
                      <a:alpha val="43137"/>
                    </a:srgbClr>
                  </a:outerShdw>
                </a:effectLst>
              </a:rPr>
              <a:t>principii</a:t>
            </a:r>
            <a:r>
              <a:rPr lang="ro-RO" b="1" dirty="0" smtClean="0">
                <a:solidFill>
                  <a:schemeClr val="tx1"/>
                </a:solidFill>
                <a:effectLst>
                  <a:outerShdw blurRad="38100" dist="38100" dir="2700000" algn="tl">
                    <a:srgbClr val="000000">
                      <a:alpha val="43137"/>
                    </a:srgbClr>
                  </a:outerShdw>
                </a:effectLst>
              </a:rPr>
              <a:t>, etape</a:t>
            </a:r>
            <a:endParaRPr lang="en-US" b="1" dirty="0">
              <a:solidFill>
                <a:schemeClr val="tx1"/>
              </a:solidFill>
              <a:effectLst>
                <a:outerShdw blurRad="38100" dist="38100" dir="2700000" algn="tl">
                  <a:srgbClr val="000000">
                    <a:alpha val="43137"/>
                  </a:srgbClr>
                </a:outerShdw>
              </a:effectLst>
            </a:endParaRPr>
          </a:p>
        </p:txBody>
      </p:sp>
      <p:pic>
        <p:nvPicPr>
          <p:cNvPr id="16" name="Picture 11" descr="C:\Users\ion\Desktop\inde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7159" y="4533076"/>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sp>
        <p:nvSpPr>
          <p:cNvPr id="7" name="Titel 15"/>
          <p:cNvSpPr>
            <a:spLocks noGrp="1"/>
          </p:cNvSpPr>
          <p:nvPr>
            <p:ph type="title"/>
          </p:nvPr>
        </p:nvSpPr>
        <p:spPr>
          <a:xfrm>
            <a:off x="148741" y="1845308"/>
            <a:ext cx="8839199" cy="4416167"/>
          </a:xfrm>
        </p:spPr>
        <p:txBody>
          <a:bodyPr/>
          <a:lstStyle/>
          <a:p>
            <a:pPr algn="ctr"/>
            <a:r>
              <a:rPr lang="en-US" b="1" dirty="0" smtClean="0">
                <a:solidFill>
                  <a:srgbClr val="002060"/>
                </a:solidFill>
                <a:effectLst>
                  <a:outerShdw blurRad="38100" dist="38100" dir="2700000" algn="tl">
                    <a:srgbClr val="000000">
                      <a:alpha val="43137"/>
                    </a:srgbClr>
                  </a:outerShdw>
                </a:effectLst>
                <a:latin typeface="Calibri" panose="020F0502020204030204" pitchFamily="34" charset="0"/>
              </a:rPr>
              <a:t>BIBLIOGRAFIE:</a:t>
            </a:r>
            <a:endParaRPr lang="ro-RO" b="1" dirty="0">
              <a:solidFill>
                <a:srgbClr val="002060"/>
              </a:solidFill>
              <a:effectLst>
                <a:outerShdw blurRad="38100" dist="38100" dir="2700000" algn="tl">
                  <a:srgbClr val="000000">
                    <a:alpha val="43137"/>
                  </a:srgbClr>
                </a:outerShdw>
              </a:effectLst>
              <a:latin typeface="Calibri" panose="020F0502020204030204" pitchFamily="34" charset="0"/>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3"/>
          <p:cNvSpPr/>
          <p:nvPr/>
        </p:nvSpPr>
        <p:spPr>
          <a:xfrm>
            <a:off x="182609" y="2603809"/>
            <a:ext cx="8487665" cy="430887"/>
          </a:xfrm>
          <a:prstGeom prst="rect">
            <a:avLst/>
          </a:prstGeom>
        </p:spPr>
        <p:txBody>
          <a:bodyPr wrap="square">
            <a:spAutoFit/>
          </a:bodyPr>
          <a:lstStyle/>
          <a:p>
            <a:r>
              <a:rPr lang="en-US" dirty="0">
                <a:hlinkClick r:id="rId7"/>
              </a:rPr>
              <a:t>http://</a:t>
            </a:r>
            <a:r>
              <a:rPr lang="en-US" dirty="0" smtClean="0">
                <a:hlinkClick r:id="rId7"/>
              </a:rPr>
              <a:t>www.worldbank.org/en/country/moldova</a:t>
            </a:r>
            <a:r>
              <a:rPr lang="ro-RO" dirty="0" smtClean="0"/>
              <a:t> </a:t>
            </a:r>
            <a:endParaRPr lang="en-US" dirty="0"/>
          </a:p>
        </p:txBody>
      </p:sp>
      <p:sp>
        <p:nvSpPr>
          <p:cNvPr id="15" name="Rectangle 14"/>
          <p:cNvSpPr/>
          <p:nvPr/>
        </p:nvSpPr>
        <p:spPr>
          <a:xfrm>
            <a:off x="182610" y="3871244"/>
            <a:ext cx="3724866" cy="430887"/>
          </a:xfrm>
          <a:prstGeom prst="rect">
            <a:avLst/>
          </a:prstGeom>
        </p:spPr>
        <p:txBody>
          <a:bodyPr wrap="none">
            <a:spAutoFit/>
          </a:bodyPr>
          <a:lstStyle/>
          <a:p>
            <a:r>
              <a:rPr lang="en-US" dirty="0">
                <a:hlinkClick r:id="rId8"/>
              </a:rPr>
              <a:t>http://</a:t>
            </a:r>
            <a:r>
              <a:rPr lang="en-US" dirty="0" smtClean="0">
                <a:hlinkClick r:id="rId8"/>
              </a:rPr>
              <a:t>www.worldbank.org</a:t>
            </a:r>
            <a:r>
              <a:rPr lang="ro-RO" dirty="0" smtClean="0"/>
              <a:t> </a:t>
            </a:r>
            <a:endParaRPr lang="en-US" dirty="0"/>
          </a:p>
        </p:txBody>
      </p:sp>
    </p:spTree>
    <p:extLst>
      <p:ext uri="{BB962C8B-B14F-4D97-AF65-F5344CB8AC3E}">
        <p14:creationId xmlns:p14="http://schemas.microsoft.com/office/powerpoint/2010/main" val="8480286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14/01/2018</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dirty="0" err="1">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1" descr="C:\Users\ion\Desktop\inde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9785" y="1742251"/>
            <a:ext cx="2838450" cy="16097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8172" y="2101618"/>
            <a:ext cx="3103735" cy="369332"/>
          </a:xfrm>
          <a:prstGeom prst="rect">
            <a:avLst/>
          </a:prstGeom>
        </p:spPr>
        <p:txBody>
          <a:bodyPr wrap="none">
            <a:spAutoFit/>
          </a:bodyPr>
          <a:lstStyle/>
          <a:p>
            <a:r>
              <a:rPr lang="en-US" dirty="0">
                <a:hlinkClick r:id="rId8"/>
              </a:rPr>
              <a:t>http://www.worldbank.org</a:t>
            </a:r>
            <a:r>
              <a:rPr lang="en-US" dirty="0" smtClean="0">
                <a:hlinkClick r:id="rId8"/>
              </a:rPr>
              <a:t>/</a:t>
            </a:r>
            <a:r>
              <a:rPr lang="ro-RO" dirty="0" smtClean="0"/>
              <a:t> </a:t>
            </a:r>
            <a:endParaRPr lang="en-US" dirty="0"/>
          </a:p>
        </p:txBody>
      </p:sp>
      <p:sp>
        <p:nvSpPr>
          <p:cNvPr id="17" name="Rectangle 16"/>
          <p:cNvSpPr/>
          <p:nvPr/>
        </p:nvSpPr>
        <p:spPr>
          <a:xfrm>
            <a:off x="182610" y="3351976"/>
            <a:ext cx="5181600" cy="369332"/>
          </a:xfrm>
          <a:prstGeom prst="rect">
            <a:avLst/>
          </a:prstGeom>
        </p:spPr>
        <p:txBody>
          <a:bodyPr wrap="square">
            <a:spAutoFit/>
          </a:bodyPr>
          <a:lstStyle/>
          <a:p>
            <a:r>
              <a:rPr lang="en-US" dirty="0">
                <a:hlinkClick r:id="rId9"/>
              </a:rPr>
              <a:t>http://</a:t>
            </a:r>
            <a:r>
              <a:rPr lang="en-US" dirty="0" smtClean="0">
                <a:hlinkClick r:id="rId9"/>
              </a:rPr>
              <a:t>www.worldbank.org/en/country/moldova</a:t>
            </a:r>
            <a:r>
              <a:rPr lang="ro-RO" dirty="0" smtClean="0"/>
              <a:t> </a:t>
            </a:r>
            <a:endParaRPr lang="en-US" dirty="0"/>
          </a:p>
        </p:txBody>
      </p:sp>
      <p:pic>
        <p:nvPicPr>
          <p:cNvPr id="18"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8935" y="4136983"/>
            <a:ext cx="3273761" cy="261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64210" y="3536642"/>
            <a:ext cx="3761462" cy="300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Title 1"/>
          <p:cNvSpPr>
            <a:spLocks noGrp="1"/>
          </p:cNvSpPr>
          <p:nvPr>
            <p:ph type="title"/>
          </p:nvPr>
        </p:nvSpPr>
        <p:spPr>
          <a:xfrm>
            <a:off x="938869" y="1545334"/>
            <a:ext cx="7467600" cy="457200"/>
          </a:xfrm>
        </p:spPr>
        <p:txBody>
          <a:bodyPr>
            <a:noAutofit/>
          </a:bodyPr>
          <a:lstStyle/>
          <a:p>
            <a:pPr algn="ctr"/>
            <a:r>
              <a:rPr lang="ro-RO" sz="2400" b="1" dirty="0" smtClean="0">
                <a:solidFill>
                  <a:schemeClr val="tx1"/>
                </a:solidFill>
              </a:rPr>
              <a:t>Grupul Instituțiilor: Banca Mondială</a:t>
            </a:r>
            <a:endParaRPr lang="ro-RO" sz="2400" b="1" dirty="0">
              <a:solidFill>
                <a:schemeClr val="tx1"/>
              </a:solidFill>
            </a:endParaRPr>
          </a:p>
        </p:txBody>
      </p:sp>
      <p:sp>
        <p:nvSpPr>
          <p:cNvPr id="15" name="Rectangle 14"/>
          <p:cNvSpPr/>
          <p:nvPr/>
        </p:nvSpPr>
        <p:spPr>
          <a:xfrm>
            <a:off x="63998" y="2166277"/>
            <a:ext cx="4207690" cy="1107996"/>
          </a:xfrm>
          <a:prstGeom prst="rect">
            <a:avLst/>
          </a:prstGeom>
        </p:spPr>
        <p:txBody>
          <a:bodyPr wrap="none">
            <a:spAutoFit/>
          </a:bodyPr>
          <a:lstStyle/>
          <a:p>
            <a:r>
              <a:rPr lang="ro-RO" u="sng" dirty="0">
                <a:solidFill>
                  <a:schemeClr val="tx1"/>
                </a:solidFill>
                <a:latin typeface="Calibri" panose="020F0502020204030204" pitchFamily="34" charset="0"/>
              </a:rPr>
              <a:t>Banca Internaţională </a:t>
            </a:r>
            <a:endParaRPr lang="ro-RO" u="sng" dirty="0" smtClean="0">
              <a:solidFill>
                <a:schemeClr val="tx1"/>
              </a:solidFill>
              <a:latin typeface="Calibri" panose="020F0502020204030204" pitchFamily="34" charset="0"/>
            </a:endParaRPr>
          </a:p>
          <a:p>
            <a:r>
              <a:rPr lang="ro-RO" u="sng" dirty="0" smtClean="0">
                <a:solidFill>
                  <a:schemeClr val="tx1"/>
                </a:solidFill>
                <a:latin typeface="Calibri" panose="020F0502020204030204" pitchFamily="34" charset="0"/>
              </a:rPr>
              <a:t>pentru </a:t>
            </a:r>
            <a:r>
              <a:rPr lang="ro-RO" u="sng" dirty="0">
                <a:solidFill>
                  <a:schemeClr val="tx1"/>
                </a:solidFill>
                <a:latin typeface="Calibri" panose="020F0502020204030204" pitchFamily="34" charset="0"/>
              </a:rPr>
              <a:t>Reconstrucţie şi </a:t>
            </a:r>
            <a:r>
              <a:rPr lang="ro-RO" u="sng" dirty="0" smtClean="0">
                <a:solidFill>
                  <a:schemeClr val="tx1"/>
                </a:solidFill>
                <a:latin typeface="Calibri" panose="020F0502020204030204" pitchFamily="34" charset="0"/>
              </a:rPr>
              <a:t>Dezvoltare</a:t>
            </a:r>
          </a:p>
          <a:p>
            <a:r>
              <a:rPr lang="ro-RO" u="sng" dirty="0" smtClean="0">
                <a:solidFill>
                  <a:schemeClr val="tx1"/>
                </a:solidFill>
                <a:latin typeface="Calibri" panose="020F0502020204030204" pitchFamily="34" charset="0"/>
              </a:rPr>
              <a:t>IBRD/BIRD</a:t>
            </a:r>
            <a:r>
              <a:rPr lang="ro-RO" dirty="0" smtClean="0">
                <a:solidFill>
                  <a:schemeClr val="tx1"/>
                </a:solidFill>
                <a:latin typeface="Calibri" panose="020F0502020204030204" pitchFamily="34" charset="0"/>
              </a:rPr>
              <a:t> – fondată în 1945</a:t>
            </a:r>
            <a:endParaRPr lang="en-US" dirty="0">
              <a:solidFill>
                <a:schemeClr val="tx1"/>
              </a:solidFill>
              <a:latin typeface="Calibri" panose="020F0502020204030204" pitchFamily="34" charset="0"/>
            </a:endParaRPr>
          </a:p>
        </p:txBody>
      </p:sp>
      <p:sp>
        <p:nvSpPr>
          <p:cNvPr id="16" name="Rectangle 15"/>
          <p:cNvSpPr/>
          <p:nvPr/>
        </p:nvSpPr>
        <p:spPr>
          <a:xfrm>
            <a:off x="4378813" y="2166277"/>
            <a:ext cx="4691862" cy="769441"/>
          </a:xfrm>
          <a:prstGeom prst="rect">
            <a:avLst/>
          </a:prstGeom>
        </p:spPr>
        <p:txBody>
          <a:bodyPr wrap="none">
            <a:spAutoFit/>
          </a:bodyPr>
          <a:lstStyle/>
          <a:p>
            <a:r>
              <a:rPr lang="ro-RO" u="sng" dirty="0">
                <a:solidFill>
                  <a:schemeClr val="tx1"/>
                </a:solidFill>
                <a:latin typeface="Calibri" panose="020F0502020204030204" pitchFamily="34" charset="0"/>
              </a:rPr>
              <a:t>Corporația Internațională de Finanțare</a:t>
            </a:r>
          </a:p>
          <a:p>
            <a:r>
              <a:rPr lang="ro-RO" u="sng" dirty="0" smtClean="0">
                <a:solidFill>
                  <a:schemeClr val="tx1"/>
                </a:solidFill>
                <a:latin typeface="Calibri" panose="020F0502020204030204" pitchFamily="34" charset="0"/>
              </a:rPr>
              <a:t>IFC/CIF</a:t>
            </a:r>
            <a:r>
              <a:rPr lang="ro-RO" dirty="0" smtClean="0">
                <a:solidFill>
                  <a:schemeClr val="tx1"/>
                </a:solidFill>
                <a:latin typeface="Calibri" panose="020F0502020204030204" pitchFamily="34" charset="0"/>
              </a:rPr>
              <a:t> – </a:t>
            </a:r>
            <a:r>
              <a:rPr lang="ro-RO" dirty="0">
                <a:solidFill>
                  <a:schemeClr val="tx1"/>
                </a:solidFill>
                <a:latin typeface="Calibri" panose="020F0502020204030204" pitchFamily="34" charset="0"/>
              </a:rPr>
              <a:t>fondată în 1956</a:t>
            </a:r>
            <a:endParaRPr lang="en-US" dirty="0">
              <a:solidFill>
                <a:schemeClr val="tx1"/>
              </a:solidFill>
              <a:latin typeface="Calibri" panose="020F0502020204030204" pitchFamily="34" charset="0"/>
            </a:endParaRPr>
          </a:p>
        </p:txBody>
      </p:sp>
      <p:pic>
        <p:nvPicPr>
          <p:cNvPr id="17" name="Picture 11" descr="C:\Users\ion\Desktop\inde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4387" y="2935716"/>
            <a:ext cx="2838450" cy="16097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82638" y="3545284"/>
            <a:ext cx="3235373" cy="1107996"/>
          </a:xfrm>
          <a:prstGeom prst="rect">
            <a:avLst/>
          </a:prstGeom>
        </p:spPr>
        <p:txBody>
          <a:bodyPr wrap="none">
            <a:spAutoFit/>
          </a:bodyPr>
          <a:lstStyle/>
          <a:p>
            <a:r>
              <a:rPr lang="ro-RO" u="sng" dirty="0">
                <a:solidFill>
                  <a:schemeClr val="tx1"/>
                </a:solidFill>
                <a:latin typeface="Calibri" panose="020F0502020204030204" pitchFamily="34" charset="0"/>
              </a:rPr>
              <a:t>Asociaţia Internaţională </a:t>
            </a:r>
          </a:p>
          <a:p>
            <a:r>
              <a:rPr lang="ro-RO" u="sng" dirty="0">
                <a:solidFill>
                  <a:schemeClr val="tx1"/>
                </a:solidFill>
                <a:latin typeface="Calibri" panose="020F0502020204030204" pitchFamily="34" charset="0"/>
              </a:rPr>
              <a:t>de Dezvoltare</a:t>
            </a:r>
          </a:p>
          <a:p>
            <a:r>
              <a:rPr lang="ro-RO" u="sng" dirty="0" smtClean="0">
                <a:solidFill>
                  <a:schemeClr val="tx1"/>
                </a:solidFill>
                <a:latin typeface="Calibri" panose="020F0502020204030204" pitchFamily="34" charset="0"/>
              </a:rPr>
              <a:t>IDA/AID</a:t>
            </a:r>
            <a:r>
              <a:rPr lang="ro-RO" dirty="0" smtClean="0">
                <a:solidFill>
                  <a:schemeClr val="tx1"/>
                </a:solidFill>
                <a:latin typeface="Calibri" panose="020F0502020204030204" pitchFamily="34" charset="0"/>
              </a:rPr>
              <a:t> – </a:t>
            </a:r>
            <a:r>
              <a:rPr lang="ro-RO" dirty="0">
                <a:solidFill>
                  <a:schemeClr val="tx1"/>
                </a:solidFill>
                <a:latin typeface="Calibri" panose="020F0502020204030204" pitchFamily="34" charset="0"/>
              </a:rPr>
              <a:t>fondată în 1960</a:t>
            </a:r>
            <a:endParaRPr lang="en-US" dirty="0">
              <a:solidFill>
                <a:schemeClr val="tx1"/>
              </a:solidFill>
              <a:latin typeface="Calibri" panose="020F0502020204030204" pitchFamily="34" charset="0"/>
            </a:endParaRPr>
          </a:p>
        </p:txBody>
      </p:sp>
      <p:sp>
        <p:nvSpPr>
          <p:cNvPr id="19" name="Rectangle 18"/>
          <p:cNvSpPr/>
          <p:nvPr/>
        </p:nvSpPr>
        <p:spPr>
          <a:xfrm>
            <a:off x="3886536" y="4883998"/>
            <a:ext cx="5329344" cy="1107996"/>
          </a:xfrm>
          <a:prstGeom prst="rect">
            <a:avLst/>
          </a:prstGeom>
        </p:spPr>
        <p:txBody>
          <a:bodyPr wrap="none">
            <a:spAutoFit/>
          </a:bodyPr>
          <a:lstStyle/>
          <a:p>
            <a:r>
              <a:rPr lang="en-US" u="sng" dirty="0" err="1">
                <a:solidFill>
                  <a:schemeClr val="tx1"/>
                </a:solidFill>
                <a:latin typeface="Calibri" panose="020F0502020204030204" pitchFamily="34" charset="0"/>
              </a:rPr>
              <a:t>Centrul</a:t>
            </a:r>
            <a:r>
              <a:rPr lang="en-US" u="sng" dirty="0">
                <a:solidFill>
                  <a:schemeClr val="tx1"/>
                </a:solidFill>
                <a:latin typeface="Calibri" panose="020F0502020204030204" pitchFamily="34" charset="0"/>
              </a:rPr>
              <a:t> </a:t>
            </a:r>
            <a:r>
              <a:rPr lang="en-US" u="sng" dirty="0" err="1">
                <a:solidFill>
                  <a:schemeClr val="tx1"/>
                </a:solidFill>
                <a:latin typeface="Calibri" panose="020F0502020204030204" pitchFamily="34" charset="0"/>
              </a:rPr>
              <a:t>Internațional</a:t>
            </a:r>
            <a:r>
              <a:rPr lang="en-US" u="sng" dirty="0">
                <a:solidFill>
                  <a:schemeClr val="tx1"/>
                </a:solidFill>
                <a:latin typeface="Calibri" panose="020F0502020204030204" pitchFamily="34" charset="0"/>
              </a:rPr>
              <a:t> </a:t>
            </a:r>
            <a:r>
              <a:rPr lang="en-US" u="sng" dirty="0" err="1">
                <a:solidFill>
                  <a:schemeClr val="tx1"/>
                </a:solidFill>
                <a:latin typeface="Calibri" panose="020F0502020204030204" pitchFamily="34" charset="0"/>
              </a:rPr>
              <a:t>pentru</a:t>
            </a:r>
            <a:r>
              <a:rPr lang="en-US" u="sng" dirty="0">
                <a:solidFill>
                  <a:schemeClr val="tx1"/>
                </a:solidFill>
                <a:latin typeface="Calibri" panose="020F0502020204030204" pitchFamily="34" charset="0"/>
              </a:rPr>
              <a:t> </a:t>
            </a:r>
            <a:r>
              <a:rPr lang="en-US" u="sng" dirty="0" err="1">
                <a:solidFill>
                  <a:schemeClr val="tx1"/>
                </a:solidFill>
                <a:latin typeface="Calibri" panose="020F0502020204030204" pitchFamily="34" charset="0"/>
              </a:rPr>
              <a:t>Reglementarea</a:t>
            </a:r>
            <a:endParaRPr lang="ro-RO" u="sng" dirty="0">
              <a:solidFill>
                <a:schemeClr val="tx1"/>
              </a:solidFill>
              <a:latin typeface="Calibri" panose="020F0502020204030204" pitchFamily="34" charset="0"/>
            </a:endParaRPr>
          </a:p>
          <a:p>
            <a:r>
              <a:rPr lang="en-US" u="sng" dirty="0" err="1">
                <a:solidFill>
                  <a:schemeClr val="tx1"/>
                </a:solidFill>
                <a:latin typeface="Calibri" panose="020F0502020204030204" pitchFamily="34" charset="0"/>
              </a:rPr>
              <a:t>Diferendelor</a:t>
            </a:r>
            <a:r>
              <a:rPr lang="en-US" u="sng" dirty="0">
                <a:solidFill>
                  <a:schemeClr val="tx1"/>
                </a:solidFill>
                <a:latin typeface="Calibri" panose="020F0502020204030204" pitchFamily="34" charset="0"/>
              </a:rPr>
              <a:t> </a:t>
            </a:r>
            <a:r>
              <a:rPr lang="en-US" u="sng" dirty="0" err="1">
                <a:solidFill>
                  <a:schemeClr val="tx1"/>
                </a:solidFill>
                <a:latin typeface="Calibri" panose="020F0502020204030204" pitchFamily="34" charset="0"/>
              </a:rPr>
              <a:t>referitoare</a:t>
            </a:r>
            <a:r>
              <a:rPr lang="en-US" u="sng" dirty="0">
                <a:solidFill>
                  <a:schemeClr val="tx1"/>
                </a:solidFill>
                <a:latin typeface="Calibri" panose="020F0502020204030204" pitchFamily="34" charset="0"/>
              </a:rPr>
              <a:t> la </a:t>
            </a:r>
            <a:r>
              <a:rPr lang="en-US" u="sng" dirty="0" err="1">
                <a:solidFill>
                  <a:schemeClr val="tx1"/>
                </a:solidFill>
                <a:latin typeface="Calibri" panose="020F0502020204030204" pitchFamily="34" charset="0"/>
              </a:rPr>
              <a:t>Investiții</a:t>
            </a:r>
            <a:endParaRPr lang="ro-RO" u="sng" dirty="0">
              <a:solidFill>
                <a:schemeClr val="tx1"/>
              </a:solidFill>
              <a:latin typeface="Calibri" panose="020F0502020204030204" pitchFamily="34" charset="0"/>
            </a:endParaRPr>
          </a:p>
          <a:p>
            <a:r>
              <a:rPr lang="ro-RO" u="sng" dirty="0">
                <a:solidFill>
                  <a:schemeClr val="tx1"/>
                </a:solidFill>
                <a:latin typeface="Calibri" panose="020F0502020204030204" pitchFamily="34" charset="0"/>
              </a:rPr>
              <a:t>ICSID </a:t>
            </a:r>
            <a:r>
              <a:rPr lang="ro-RO" dirty="0">
                <a:solidFill>
                  <a:schemeClr val="tx1"/>
                </a:solidFill>
                <a:latin typeface="Calibri" panose="020F0502020204030204" pitchFamily="34" charset="0"/>
              </a:rPr>
              <a:t>– fondat în 1965</a:t>
            </a:r>
            <a:endParaRPr lang="en-US" dirty="0">
              <a:solidFill>
                <a:schemeClr val="tx1"/>
              </a:solidFill>
              <a:latin typeface="Calibri" panose="020F0502020204030204" pitchFamily="34" charset="0"/>
            </a:endParaRPr>
          </a:p>
        </p:txBody>
      </p:sp>
      <p:sp>
        <p:nvSpPr>
          <p:cNvPr id="20" name="Rectangle 19"/>
          <p:cNvSpPr/>
          <p:nvPr/>
        </p:nvSpPr>
        <p:spPr>
          <a:xfrm>
            <a:off x="134569" y="4883998"/>
            <a:ext cx="3087384" cy="1107996"/>
          </a:xfrm>
          <a:prstGeom prst="rect">
            <a:avLst/>
          </a:prstGeom>
        </p:spPr>
        <p:txBody>
          <a:bodyPr wrap="none">
            <a:spAutoFit/>
          </a:bodyPr>
          <a:lstStyle/>
          <a:p>
            <a:r>
              <a:rPr lang="vi-VN" u="sng" dirty="0">
                <a:solidFill>
                  <a:schemeClr val="tx1"/>
                </a:solidFill>
                <a:latin typeface="Calibri" panose="020F0502020204030204" pitchFamily="34" charset="0"/>
              </a:rPr>
              <a:t>Agenția Multilaterală de </a:t>
            </a:r>
            <a:endParaRPr lang="ro-RO" u="sng" dirty="0" smtClean="0">
              <a:solidFill>
                <a:schemeClr val="tx1"/>
              </a:solidFill>
              <a:latin typeface="Calibri" panose="020F0502020204030204" pitchFamily="34" charset="0"/>
            </a:endParaRPr>
          </a:p>
          <a:p>
            <a:r>
              <a:rPr lang="vi-VN" u="sng" dirty="0" smtClean="0">
                <a:solidFill>
                  <a:schemeClr val="tx1"/>
                </a:solidFill>
                <a:latin typeface="Calibri" panose="020F0502020204030204" pitchFamily="34" charset="0"/>
              </a:rPr>
              <a:t>Garantare </a:t>
            </a:r>
            <a:r>
              <a:rPr lang="vi-VN" u="sng" dirty="0">
                <a:solidFill>
                  <a:schemeClr val="tx1"/>
                </a:solidFill>
                <a:latin typeface="Calibri" panose="020F0502020204030204" pitchFamily="34" charset="0"/>
              </a:rPr>
              <a:t>a Investițiilor</a:t>
            </a:r>
            <a:endParaRPr lang="ro-RO" u="sng" dirty="0">
              <a:solidFill>
                <a:schemeClr val="tx1"/>
              </a:solidFill>
              <a:latin typeface="Calibri" panose="020F0502020204030204" pitchFamily="34" charset="0"/>
            </a:endParaRPr>
          </a:p>
          <a:p>
            <a:r>
              <a:rPr lang="ro-RO" u="sng" dirty="0" smtClean="0">
                <a:solidFill>
                  <a:schemeClr val="tx1"/>
                </a:solidFill>
                <a:latin typeface="Calibri" panose="020F0502020204030204" pitchFamily="34" charset="0"/>
              </a:rPr>
              <a:t>MIGA</a:t>
            </a:r>
            <a:r>
              <a:rPr lang="ro-RO" dirty="0" smtClean="0">
                <a:solidFill>
                  <a:schemeClr val="tx1"/>
                </a:solidFill>
                <a:latin typeface="Calibri" panose="020F0502020204030204" pitchFamily="34" charset="0"/>
              </a:rPr>
              <a:t> – </a:t>
            </a:r>
            <a:r>
              <a:rPr lang="ro-RO" dirty="0">
                <a:solidFill>
                  <a:schemeClr val="tx1"/>
                </a:solidFill>
                <a:latin typeface="Calibri" panose="020F0502020204030204" pitchFamily="34" charset="0"/>
              </a:rPr>
              <a:t>fondată în 1988</a:t>
            </a:r>
          </a:p>
        </p:txBody>
      </p:sp>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p:nvPr/>
        </p:nvSpPr>
        <p:spPr>
          <a:xfrm>
            <a:off x="630382" y="1753523"/>
            <a:ext cx="7696200" cy="523220"/>
          </a:xfrm>
          <a:prstGeom prst="rect">
            <a:avLst/>
          </a:prstGeom>
        </p:spPr>
        <p:txBody>
          <a:bodyPr wrap="square">
            <a:spAutoFit/>
          </a:bodyPr>
          <a:lstStyle/>
          <a:p>
            <a:pPr algn="ctr"/>
            <a:r>
              <a:rPr lang="ro-RO" sz="2800" dirty="0" smtClean="0">
                <a:solidFill>
                  <a:schemeClr val="tx1"/>
                </a:solidFill>
                <a:latin typeface="Calibri" panose="020F0502020204030204" pitchFamily="34" charset="0"/>
              </a:rPr>
              <a:t>Misiunea Băncii Mondiale în Republica Moldova:</a:t>
            </a:r>
            <a:endParaRPr lang="en-US" sz="2800" dirty="0">
              <a:solidFill>
                <a:schemeClr val="tx1"/>
              </a:solidFill>
              <a:latin typeface="Calibri" panose="020F0502020204030204" pitchFamily="34" charset="0"/>
            </a:endParaRPr>
          </a:p>
        </p:txBody>
      </p:sp>
      <p:pic>
        <p:nvPicPr>
          <p:cNvPr id="16" name="Picture 11" descr="C:\Users\ion\Desktop\inde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562" y="3119577"/>
            <a:ext cx="2476789" cy="14046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845262" y="2791839"/>
            <a:ext cx="5830888" cy="2462213"/>
          </a:xfrm>
          <a:prstGeom prst="rect">
            <a:avLst/>
          </a:prstGeom>
        </p:spPr>
        <p:txBody>
          <a:bodyPr wrap="square">
            <a:spAutoFit/>
          </a:bodyPr>
          <a:lstStyle/>
          <a:p>
            <a:pPr algn="r"/>
            <a:r>
              <a:rPr lang="vi-VN" i="1" dirty="0" smtClean="0">
                <a:solidFill>
                  <a:schemeClr val="tx1"/>
                </a:solidFill>
                <a:effectLst>
                  <a:outerShdw blurRad="38100" dist="38100" dir="2700000" algn="tl">
                    <a:srgbClr val="000000">
                      <a:alpha val="43137"/>
                    </a:srgbClr>
                  </a:outerShdw>
                </a:effectLst>
                <a:latin typeface="Calibri" panose="020F0502020204030204" pitchFamily="34" charset="0"/>
              </a:rPr>
              <a:t>Pentru atingerea obiectivelor de eradicare a sărăciei extreme și promovare a unei prosperități, Grupul B</a:t>
            </a:r>
            <a:r>
              <a:rPr lang="ro-RO" i="1" dirty="0" smtClean="0">
                <a:solidFill>
                  <a:schemeClr val="tx1"/>
                </a:solidFill>
                <a:effectLst>
                  <a:outerShdw blurRad="38100" dist="38100" dir="2700000" algn="tl">
                    <a:srgbClr val="000000">
                      <a:alpha val="43137"/>
                    </a:srgbClr>
                  </a:outerShdw>
                </a:effectLst>
                <a:latin typeface="Calibri" panose="020F0502020204030204" pitchFamily="34" charset="0"/>
              </a:rPr>
              <a:t>ă</a:t>
            </a:r>
            <a:r>
              <a:rPr lang="vi-VN" i="1" dirty="0" smtClean="0">
                <a:solidFill>
                  <a:schemeClr val="tx1"/>
                </a:solidFill>
                <a:effectLst>
                  <a:outerShdw blurRad="38100" dist="38100" dir="2700000" algn="tl">
                    <a:srgbClr val="000000">
                      <a:alpha val="43137"/>
                    </a:srgbClr>
                  </a:outerShdw>
                </a:effectLst>
                <a:latin typeface="Calibri" panose="020F0502020204030204" pitchFamily="34" charset="0"/>
              </a:rPr>
              <a:t>nc</a:t>
            </a:r>
            <a:r>
              <a:rPr lang="ro-RO" i="1" dirty="0" smtClean="0">
                <a:solidFill>
                  <a:schemeClr val="tx1"/>
                </a:solidFill>
                <a:effectLst>
                  <a:outerShdw blurRad="38100" dist="38100" dir="2700000" algn="tl">
                    <a:srgbClr val="000000">
                      <a:alpha val="43137"/>
                    </a:srgbClr>
                  </a:outerShdw>
                </a:effectLst>
                <a:latin typeface="Calibri" panose="020F0502020204030204" pitchFamily="34" charset="0"/>
              </a:rPr>
              <a:t>ii</a:t>
            </a:r>
            <a:r>
              <a:rPr lang="vi-VN" i="1" dirty="0" smtClean="0">
                <a:solidFill>
                  <a:schemeClr val="tx1"/>
                </a:solidFill>
                <a:effectLst>
                  <a:outerShdw blurRad="38100" dist="38100" dir="2700000" algn="tl">
                    <a:srgbClr val="000000">
                      <a:alpha val="43137"/>
                    </a:srgbClr>
                  </a:outerShdw>
                </a:effectLst>
                <a:latin typeface="Calibri" panose="020F0502020204030204" pitchFamily="34" charset="0"/>
              </a:rPr>
              <a:t> Mondială ajută Moldova la îmbunătățirea guvernanței economice, combaterea corupției, modernizarea serviciilor și investirea în aptitudinile necesare pentru piața muncii.</a:t>
            </a:r>
            <a:endParaRPr lang="vi-VN" i="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1332230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4"/>
          <p:cNvSpPr/>
          <p:nvPr/>
        </p:nvSpPr>
        <p:spPr>
          <a:xfrm>
            <a:off x="2390659" y="1768132"/>
            <a:ext cx="6444869" cy="461665"/>
          </a:xfrm>
          <a:prstGeom prst="rect">
            <a:avLst/>
          </a:prstGeom>
        </p:spPr>
        <p:txBody>
          <a:bodyPr wrap="square">
            <a:spAutoFit/>
          </a:bodyPr>
          <a:lstStyle/>
          <a:p>
            <a:pPr algn="r"/>
            <a:r>
              <a:rPr lang="ro-RO" sz="2400" dirty="0" smtClean="0">
                <a:solidFill>
                  <a:schemeClr val="tx1"/>
                </a:solidFill>
                <a:latin typeface="Calibri" panose="020F0502020204030204" pitchFamily="34" charset="0"/>
              </a:rPr>
              <a:t>Misiunea Băncii Mondiale în Republica Moldova:</a:t>
            </a:r>
            <a:endParaRPr lang="en-US" sz="2400" dirty="0">
              <a:solidFill>
                <a:schemeClr val="tx1"/>
              </a:solidFill>
              <a:latin typeface="Calibri" panose="020F0502020204030204" pitchFamily="34" charset="0"/>
            </a:endParaRPr>
          </a:p>
        </p:txBody>
      </p:sp>
      <p:pic>
        <p:nvPicPr>
          <p:cNvPr id="16" name="Picture 11" descr="C:\Users\ion\Desktop\inde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33" y="1768132"/>
            <a:ext cx="2476789" cy="14046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84063" y="2500276"/>
            <a:ext cx="7696200" cy="3785652"/>
          </a:xfrm>
          <a:prstGeom prst="rect">
            <a:avLst/>
          </a:prstGeom>
        </p:spPr>
        <p:txBody>
          <a:bodyPr wrap="square">
            <a:spAutoFit/>
          </a:bodyPr>
          <a:lstStyle/>
          <a:p>
            <a:pPr marL="285750" indent="-285750" algn="r">
              <a:buFont typeface="Wingdings" panose="05000000000000000000" pitchFamily="2" charset="2"/>
              <a:buChar char="ü"/>
            </a:pPr>
            <a:endParaRPr lang="ro-RO" sz="2400" dirty="0" smtClean="0">
              <a:solidFill>
                <a:schemeClr val="tx1"/>
              </a:solidFill>
              <a:latin typeface="Calibri" panose="020F0502020204030204" pitchFamily="34" charset="0"/>
            </a:endParaRPr>
          </a:p>
          <a:p>
            <a:pPr marL="285750" indent="-285750" algn="r">
              <a:buFont typeface="Wingdings" panose="05000000000000000000" pitchFamily="2" charset="2"/>
              <a:buChar char="ü"/>
            </a:pPr>
            <a:endParaRPr lang="ro-RO" sz="2400" dirty="0" smtClean="0">
              <a:solidFill>
                <a:schemeClr val="tx1"/>
              </a:solidFill>
              <a:latin typeface="Calibri" panose="020F0502020204030204" pitchFamily="34" charset="0"/>
            </a:endParaRPr>
          </a:p>
          <a:p>
            <a:pPr marL="285750" indent="-285750">
              <a:buFont typeface="Wingdings" panose="05000000000000000000" pitchFamily="2" charset="2"/>
              <a:buChar char="ü"/>
            </a:pPr>
            <a:r>
              <a:rPr lang="vi-VN" sz="2400" dirty="0" smtClean="0">
                <a:solidFill>
                  <a:schemeClr val="tx1"/>
                </a:solidFill>
                <a:latin typeface="Calibri" panose="020F0502020204030204" pitchFamily="34" charset="0"/>
              </a:rPr>
              <a:t>Din </a:t>
            </a:r>
            <a:r>
              <a:rPr lang="vi-VN" sz="2400" dirty="0">
                <a:solidFill>
                  <a:schemeClr val="tx1"/>
                </a:solidFill>
                <a:latin typeface="Calibri" panose="020F0502020204030204" pitchFamily="34" charset="0"/>
              </a:rPr>
              <a:t>momentul </a:t>
            </a:r>
            <a:r>
              <a:rPr lang="vi-VN" sz="2400" dirty="0" smtClean="0">
                <a:solidFill>
                  <a:schemeClr val="tx1"/>
                </a:solidFill>
                <a:latin typeface="Calibri" panose="020F0502020204030204" pitchFamily="34" charset="0"/>
              </a:rPr>
              <a:t>aderării</a:t>
            </a:r>
            <a:r>
              <a:rPr lang="ro-RO" sz="2400" dirty="0" smtClean="0">
                <a:solidFill>
                  <a:schemeClr val="tx1"/>
                </a:solidFill>
                <a:latin typeface="Calibri" panose="020F0502020204030204" pitchFamily="34" charset="0"/>
              </a:rPr>
              <a:t> </a:t>
            </a:r>
            <a:r>
              <a:rPr lang="vi-VN" sz="2400" dirty="0" smtClean="0">
                <a:solidFill>
                  <a:schemeClr val="tx1"/>
                </a:solidFill>
                <a:latin typeface="Calibri" panose="020F0502020204030204" pitchFamily="34" charset="0"/>
              </a:rPr>
              <a:t>RM</a:t>
            </a:r>
            <a:r>
              <a:rPr lang="ro-RO" sz="2400" dirty="0" smtClean="0">
                <a:solidFill>
                  <a:schemeClr val="tx1"/>
                </a:solidFill>
                <a:latin typeface="Calibri" panose="020F0502020204030204" pitchFamily="34" charset="0"/>
              </a:rPr>
              <a:t> </a:t>
            </a:r>
            <a:r>
              <a:rPr lang="vi-VN" sz="2400" dirty="0" smtClean="0">
                <a:solidFill>
                  <a:schemeClr val="tx1"/>
                </a:solidFill>
                <a:latin typeface="Calibri" panose="020F0502020204030204" pitchFamily="34" charset="0"/>
              </a:rPr>
              <a:t>la </a:t>
            </a:r>
            <a:r>
              <a:rPr lang="vi-VN" sz="2400" dirty="0">
                <a:solidFill>
                  <a:schemeClr val="tx1"/>
                </a:solidFill>
                <a:latin typeface="Calibri" panose="020F0502020204030204" pitchFamily="34" charset="0"/>
              </a:rPr>
              <a:t>Grupul Băncii Mondiale în 1992, peste </a:t>
            </a:r>
            <a:r>
              <a:rPr lang="ro-RO" sz="2400" dirty="0" smtClean="0">
                <a:solidFill>
                  <a:schemeClr val="tx1"/>
                </a:solidFill>
                <a:latin typeface="Calibri" panose="020F0502020204030204" pitchFamily="34" charset="0"/>
              </a:rPr>
              <a:t>1 </a:t>
            </a:r>
            <a:r>
              <a:rPr lang="vi-VN" sz="2400" dirty="0" smtClean="0">
                <a:solidFill>
                  <a:schemeClr val="tx1"/>
                </a:solidFill>
                <a:latin typeface="Calibri" panose="020F0502020204030204" pitchFamily="34" charset="0"/>
              </a:rPr>
              <a:t>miliard </a:t>
            </a:r>
            <a:r>
              <a:rPr lang="vi-VN" sz="2400" dirty="0">
                <a:solidFill>
                  <a:schemeClr val="tx1"/>
                </a:solidFill>
                <a:latin typeface="Calibri" panose="020F0502020204030204" pitchFamily="34" charset="0"/>
              </a:rPr>
              <a:t>de euro</a:t>
            </a:r>
            <a:r>
              <a:rPr lang="ro-RO" sz="2400" dirty="0">
                <a:solidFill>
                  <a:schemeClr val="tx1"/>
                </a:solidFill>
                <a:latin typeface="Calibri" panose="020F0502020204030204" pitchFamily="34" charset="0"/>
              </a:rPr>
              <a:t> </a:t>
            </a:r>
            <a:r>
              <a:rPr lang="vi-VN" sz="2400" dirty="0">
                <a:solidFill>
                  <a:schemeClr val="tx1"/>
                </a:solidFill>
                <a:latin typeface="Calibri" panose="020F0502020204030204" pitchFamily="34" charset="0"/>
              </a:rPr>
              <a:t>a</a:t>
            </a:r>
            <a:r>
              <a:rPr lang="ro-RO" sz="2400" dirty="0">
                <a:solidFill>
                  <a:schemeClr val="tx1"/>
                </a:solidFill>
                <a:latin typeface="Calibri" panose="020F0502020204030204" pitchFamily="34" charset="0"/>
              </a:rPr>
              <a:t> </a:t>
            </a:r>
            <a:r>
              <a:rPr lang="vi-VN" sz="2400" dirty="0">
                <a:solidFill>
                  <a:schemeClr val="tx1"/>
                </a:solidFill>
                <a:latin typeface="Calibri" panose="020F0502020204030204" pitchFamily="34" charset="0"/>
              </a:rPr>
              <a:t>fost alocat pentru aproximativ 60 de proiecte din </a:t>
            </a:r>
            <a:r>
              <a:rPr lang="vi-VN" sz="2400" dirty="0" smtClean="0">
                <a:solidFill>
                  <a:schemeClr val="tx1"/>
                </a:solidFill>
                <a:latin typeface="Calibri" panose="020F0502020204030204" pitchFamily="34" charset="0"/>
              </a:rPr>
              <a:t>țară.</a:t>
            </a:r>
            <a:endParaRPr lang="ro-RO" sz="2400" dirty="0" smtClean="0">
              <a:solidFill>
                <a:schemeClr val="tx1"/>
              </a:solidFill>
              <a:latin typeface="Calibri" panose="020F0502020204030204" pitchFamily="34" charset="0"/>
            </a:endParaRPr>
          </a:p>
          <a:p>
            <a:pPr algn="just"/>
            <a:endParaRPr lang="ro-RO" sz="2400" dirty="0" smtClean="0">
              <a:solidFill>
                <a:schemeClr val="tx1"/>
              </a:solidFill>
              <a:latin typeface="Calibri" panose="020F0502020204030204" pitchFamily="34" charset="0"/>
            </a:endParaRPr>
          </a:p>
          <a:p>
            <a:pPr marL="285750" indent="-285750" algn="just">
              <a:buFont typeface="Wingdings" panose="05000000000000000000" pitchFamily="2" charset="2"/>
              <a:buChar char="ü"/>
            </a:pPr>
            <a:r>
              <a:rPr lang="ro-RO" sz="2400" dirty="0" smtClean="0">
                <a:solidFill>
                  <a:schemeClr val="tx1"/>
                </a:solidFill>
                <a:latin typeface="Calibri" panose="020F0502020204030204" pitchFamily="34" charset="0"/>
              </a:rPr>
              <a:t>S</a:t>
            </a:r>
            <a:r>
              <a:rPr lang="vi-VN" sz="2400" dirty="0" smtClean="0">
                <a:solidFill>
                  <a:schemeClr val="tx1"/>
                </a:solidFill>
                <a:latin typeface="Calibri" panose="020F0502020204030204" pitchFamily="34" charset="0"/>
              </a:rPr>
              <a:t>trategia </a:t>
            </a:r>
            <a:r>
              <a:rPr lang="ro-RO" sz="2400" dirty="0" smtClean="0">
                <a:solidFill>
                  <a:schemeClr val="tx1"/>
                </a:solidFill>
                <a:latin typeface="Calibri" panose="020F0502020204030204" pitchFamily="34" charset="0"/>
              </a:rPr>
              <a:t>- </a:t>
            </a:r>
            <a:r>
              <a:rPr lang="vi-VN" sz="2400" dirty="0" smtClean="0">
                <a:solidFill>
                  <a:schemeClr val="tx1"/>
                </a:solidFill>
                <a:latin typeface="Calibri" panose="020F0502020204030204" pitchFamily="34" charset="0"/>
              </a:rPr>
              <a:t>Parteneriat </a:t>
            </a:r>
            <a:r>
              <a:rPr lang="ro-RO" sz="2400" dirty="0" smtClean="0">
                <a:solidFill>
                  <a:schemeClr val="tx1"/>
                </a:solidFill>
                <a:latin typeface="Calibri" panose="020F0502020204030204" pitchFamily="34" charset="0"/>
              </a:rPr>
              <a:t>de </a:t>
            </a:r>
            <a:r>
              <a:rPr lang="vi-VN" sz="2400" dirty="0" smtClean="0">
                <a:solidFill>
                  <a:schemeClr val="tx1"/>
                </a:solidFill>
                <a:latin typeface="Calibri" panose="020F0502020204030204" pitchFamily="34" charset="0"/>
              </a:rPr>
              <a:t>Ţar</a:t>
            </a:r>
            <a:r>
              <a:rPr lang="ro-RO" sz="2400" dirty="0" smtClean="0">
                <a:solidFill>
                  <a:schemeClr val="tx1"/>
                </a:solidFill>
                <a:latin typeface="Calibri" panose="020F0502020204030204" pitchFamily="34" charset="0"/>
              </a:rPr>
              <a:t>ă</a:t>
            </a:r>
            <a:r>
              <a:rPr lang="vi-VN" sz="2400" dirty="0" smtClean="0">
                <a:solidFill>
                  <a:schemeClr val="tx1"/>
                </a:solidFill>
                <a:latin typeface="Calibri" panose="020F0502020204030204" pitchFamily="34" charset="0"/>
              </a:rPr>
              <a:t> </a:t>
            </a:r>
            <a:r>
              <a:rPr lang="vi-VN" sz="2400" dirty="0">
                <a:solidFill>
                  <a:schemeClr val="tx1"/>
                </a:solidFill>
                <a:latin typeface="Calibri" panose="020F0502020204030204" pitchFamily="34" charset="0"/>
              </a:rPr>
              <a:t>pentru anii </a:t>
            </a:r>
            <a:r>
              <a:rPr lang="vi-VN" sz="2400" dirty="0" smtClean="0">
                <a:solidFill>
                  <a:schemeClr val="tx1"/>
                </a:solidFill>
                <a:latin typeface="Calibri" panose="020F0502020204030204" pitchFamily="34" charset="0"/>
              </a:rPr>
              <a:t>2014</a:t>
            </a:r>
            <a:r>
              <a:rPr lang="ro-RO" sz="2400" dirty="0" smtClean="0">
                <a:solidFill>
                  <a:schemeClr val="tx1"/>
                </a:solidFill>
                <a:latin typeface="Calibri" panose="020F0502020204030204" pitchFamily="34" charset="0"/>
              </a:rPr>
              <a:t>-</a:t>
            </a:r>
            <a:r>
              <a:rPr lang="vi-VN" sz="2400" dirty="0" smtClean="0">
                <a:solidFill>
                  <a:schemeClr val="tx1"/>
                </a:solidFill>
                <a:latin typeface="Calibri" panose="020F0502020204030204" pitchFamily="34" charset="0"/>
              </a:rPr>
              <a:t>2017 </a:t>
            </a:r>
            <a:r>
              <a:rPr lang="vi-VN" sz="2400" dirty="0">
                <a:solidFill>
                  <a:schemeClr val="tx1"/>
                </a:solidFill>
                <a:latin typeface="Calibri" panose="020F0502020204030204" pitchFamily="34" charset="0"/>
              </a:rPr>
              <a:t>a Băncii Mondiale (BM), cu </a:t>
            </a:r>
            <a:r>
              <a:rPr lang="vi-VN" sz="2400" dirty="0" smtClean="0">
                <a:solidFill>
                  <a:schemeClr val="tx1"/>
                </a:solidFill>
                <a:latin typeface="Calibri" panose="020F0502020204030204" pitchFamily="34" charset="0"/>
              </a:rPr>
              <a:t>un</a:t>
            </a:r>
            <a:r>
              <a:rPr lang="ro-RO" sz="2400" dirty="0" smtClean="0">
                <a:solidFill>
                  <a:schemeClr val="tx1"/>
                </a:solidFill>
                <a:latin typeface="Calibri" panose="020F0502020204030204" pitchFamily="34" charset="0"/>
              </a:rPr>
              <a:t> </a:t>
            </a:r>
            <a:r>
              <a:rPr lang="vi-VN" sz="2400" dirty="0" smtClean="0">
                <a:solidFill>
                  <a:schemeClr val="tx1"/>
                </a:solidFill>
                <a:latin typeface="Calibri" panose="020F0502020204030204" pitchFamily="34" charset="0"/>
              </a:rPr>
              <a:t>buget </a:t>
            </a:r>
            <a:r>
              <a:rPr lang="vi-VN" sz="2400" dirty="0">
                <a:solidFill>
                  <a:schemeClr val="tx1"/>
                </a:solidFill>
                <a:latin typeface="Calibri" panose="020F0502020204030204" pitchFamily="34" charset="0"/>
              </a:rPr>
              <a:t>de </a:t>
            </a:r>
            <a:r>
              <a:rPr lang="vi-VN" sz="2400" dirty="0" smtClean="0">
                <a:solidFill>
                  <a:schemeClr val="tx1"/>
                </a:solidFill>
                <a:latin typeface="Calibri" panose="020F0502020204030204" pitchFamily="34" charset="0"/>
              </a:rPr>
              <a:t>circa</a:t>
            </a:r>
            <a:r>
              <a:rPr lang="ro-RO" sz="2400" dirty="0" smtClean="0">
                <a:solidFill>
                  <a:schemeClr val="tx1"/>
                </a:solidFill>
                <a:latin typeface="Calibri" panose="020F0502020204030204" pitchFamily="34" charset="0"/>
              </a:rPr>
              <a:t> </a:t>
            </a:r>
            <a:r>
              <a:rPr lang="vi-VN" sz="2400" dirty="0" smtClean="0">
                <a:solidFill>
                  <a:schemeClr val="tx1"/>
                </a:solidFill>
                <a:latin typeface="Calibri" panose="020F0502020204030204" pitchFamily="34" charset="0"/>
              </a:rPr>
              <a:t>485 mil.</a:t>
            </a:r>
            <a:r>
              <a:rPr lang="ro-RO" sz="2400" dirty="0" smtClean="0">
                <a:solidFill>
                  <a:schemeClr val="tx1"/>
                </a:solidFill>
                <a:latin typeface="Calibri" panose="020F0502020204030204" pitchFamily="34" charset="0"/>
              </a:rPr>
              <a:t> </a:t>
            </a:r>
            <a:r>
              <a:rPr lang="vi-VN" sz="2400" dirty="0" smtClean="0">
                <a:solidFill>
                  <a:schemeClr val="tx1"/>
                </a:solidFill>
                <a:latin typeface="Calibri" panose="020F0502020204030204" pitchFamily="34" charset="0"/>
              </a:rPr>
              <a:t>euro, </a:t>
            </a:r>
            <a:r>
              <a:rPr lang="ro-RO" sz="2400" dirty="0" smtClean="0">
                <a:solidFill>
                  <a:schemeClr val="tx1"/>
                </a:solidFill>
                <a:latin typeface="Calibri" panose="020F0502020204030204" pitchFamily="34" charset="0"/>
              </a:rPr>
              <a:t>a </a:t>
            </a:r>
            <a:r>
              <a:rPr lang="vi-VN" sz="2400" dirty="0" smtClean="0">
                <a:solidFill>
                  <a:schemeClr val="tx1"/>
                </a:solidFill>
                <a:latin typeface="Calibri" panose="020F0502020204030204" pitchFamily="34" charset="0"/>
              </a:rPr>
              <a:t>prev</a:t>
            </a:r>
            <a:r>
              <a:rPr lang="ro-RO" sz="2400" dirty="0" err="1" smtClean="0">
                <a:solidFill>
                  <a:schemeClr val="tx1"/>
                </a:solidFill>
                <a:latin typeface="Calibri" panose="020F0502020204030204" pitchFamily="34" charset="0"/>
              </a:rPr>
              <a:t>ăzut</a:t>
            </a:r>
            <a:r>
              <a:rPr lang="vi-VN" sz="2400" dirty="0" smtClean="0">
                <a:solidFill>
                  <a:schemeClr val="tx1"/>
                </a:solidFill>
                <a:latin typeface="Calibri" panose="020F0502020204030204" pitchFamily="34" charset="0"/>
              </a:rPr>
              <a:t> </a:t>
            </a:r>
            <a:r>
              <a:rPr lang="vi-VN" sz="2400" dirty="0">
                <a:solidFill>
                  <a:schemeClr val="tx1"/>
                </a:solidFill>
                <a:latin typeface="Calibri" panose="020F0502020204030204" pitchFamily="34" charset="0"/>
              </a:rPr>
              <a:t>susţinerea </a:t>
            </a:r>
            <a:r>
              <a:rPr lang="vi-VN" sz="2400" dirty="0" smtClean="0">
                <a:solidFill>
                  <a:schemeClr val="tx1"/>
                </a:solidFill>
                <a:latin typeface="Calibri" panose="020F0502020204030204" pitchFamily="34" charset="0"/>
              </a:rPr>
              <a:t>RM</a:t>
            </a:r>
            <a:r>
              <a:rPr lang="ro-RO" sz="2400" dirty="0" smtClean="0">
                <a:solidFill>
                  <a:schemeClr val="tx1"/>
                </a:solidFill>
                <a:latin typeface="Calibri" panose="020F0502020204030204" pitchFamily="34" charset="0"/>
              </a:rPr>
              <a:t> </a:t>
            </a:r>
            <a:r>
              <a:rPr lang="vi-VN" sz="2400" dirty="0" smtClean="0">
                <a:solidFill>
                  <a:schemeClr val="tx1"/>
                </a:solidFill>
                <a:latin typeface="Calibri" panose="020F0502020204030204" pitchFamily="34" charset="0"/>
              </a:rPr>
              <a:t>în </a:t>
            </a:r>
            <a:r>
              <a:rPr lang="vi-VN" sz="2400" dirty="0">
                <a:solidFill>
                  <a:schemeClr val="tx1"/>
                </a:solidFill>
                <a:latin typeface="Calibri" panose="020F0502020204030204" pitchFamily="34" charset="0"/>
              </a:rPr>
              <a:t>creşterea economică şi reducerea sărăciei. </a:t>
            </a:r>
          </a:p>
        </p:txBody>
      </p:sp>
    </p:spTree>
    <p:extLst>
      <p:ext uri="{BB962C8B-B14F-4D97-AF65-F5344CB8AC3E}">
        <p14:creationId xmlns:p14="http://schemas.microsoft.com/office/powerpoint/2010/main" val="9316097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Title 1"/>
          <p:cNvSpPr>
            <a:spLocks noGrp="1"/>
          </p:cNvSpPr>
          <p:nvPr>
            <p:ph type="title"/>
          </p:nvPr>
        </p:nvSpPr>
        <p:spPr>
          <a:xfrm>
            <a:off x="858982" y="1525014"/>
            <a:ext cx="7467600" cy="457200"/>
          </a:xfrm>
        </p:spPr>
        <p:txBody>
          <a:bodyPr>
            <a:noAutofit/>
          </a:bodyPr>
          <a:lstStyle/>
          <a:p>
            <a:pPr algn="ctr"/>
            <a:r>
              <a:rPr lang="ro-RO" sz="2400" b="1" dirty="0" smtClean="0">
                <a:solidFill>
                  <a:schemeClr val="tx1"/>
                </a:solidFill>
              </a:rPr>
              <a:t>Proceduri de Achiziții: Banca Mondială</a:t>
            </a:r>
            <a:endParaRPr lang="ro-RO" sz="2400" b="1" dirty="0">
              <a:solidFill>
                <a:schemeClr val="tx1"/>
              </a:solidFill>
            </a:endParaRPr>
          </a:p>
        </p:txBody>
      </p:sp>
      <p:sp>
        <p:nvSpPr>
          <p:cNvPr id="15" name="Rectangle 14"/>
          <p:cNvSpPr/>
          <p:nvPr/>
        </p:nvSpPr>
        <p:spPr>
          <a:xfrm>
            <a:off x="615478" y="1953578"/>
            <a:ext cx="7696200" cy="400110"/>
          </a:xfrm>
          <a:prstGeom prst="rect">
            <a:avLst/>
          </a:prstGeom>
        </p:spPr>
        <p:txBody>
          <a:bodyPr wrap="square">
            <a:spAutoFit/>
          </a:bodyPr>
          <a:lstStyle/>
          <a:p>
            <a:pPr algn="ctr"/>
            <a:r>
              <a:rPr lang="ro-RO" sz="2000" dirty="0" smtClean="0">
                <a:solidFill>
                  <a:schemeClr val="tx1"/>
                </a:solidFill>
                <a:latin typeface="Calibri" panose="020F0502020204030204" pitchFamily="34" charset="0"/>
              </a:rPr>
              <a:t>Misiunea Băncii Mondiale în Republica Moldova:</a:t>
            </a:r>
            <a:endParaRPr lang="en-US" sz="2000" dirty="0">
              <a:solidFill>
                <a:schemeClr val="tx1"/>
              </a:solidFill>
              <a:latin typeface="Calibri" panose="020F0502020204030204" pitchFamily="34" charset="0"/>
            </a:endParaRPr>
          </a:p>
        </p:txBody>
      </p:sp>
      <p:sp>
        <p:nvSpPr>
          <p:cNvPr id="18" name="Rectangle 17"/>
          <p:cNvSpPr/>
          <p:nvPr/>
        </p:nvSpPr>
        <p:spPr>
          <a:xfrm>
            <a:off x="362466" y="2364462"/>
            <a:ext cx="8517373" cy="3894098"/>
          </a:xfrm>
          <a:prstGeom prst="rect">
            <a:avLst/>
          </a:prstGeom>
        </p:spPr>
        <p:txBody>
          <a:bodyPr wrap="square">
            <a:spAutoFit/>
          </a:bodyPr>
          <a:lstStyle/>
          <a:p>
            <a:pPr marL="285750" indent="-285750">
              <a:buFont typeface="Wingdings" panose="05000000000000000000" pitchFamily="2" charset="2"/>
              <a:buChar char="ü"/>
            </a:pPr>
            <a:r>
              <a:rPr lang="ro-RO" dirty="0" smtClean="0">
                <a:solidFill>
                  <a:schemeClr val="tx1"/>
                </a:solidFill>
                <a:latin typeface="Calibri" panose="020F0502020204030204" pitchFamily="34" charset="0"/>
              </a:rPr>
              <a:t>Pentru </a:t>
            </a:r>
            <a:r>
              <a:rPr lang="vi-VN" dirty="0" smtClean="0">
                <a:solidFill>
                  <a:schemeClr val="tx1"/>
                </a:solidFill>
                <a:latin typeface="Calibri" panose="020F0502020204030204" pitchFamily="34" charset="0"/>
              </a:rPr>
              <a:t>anii </a:t>
            </a:r>
            <a:r>
              <a:rPr lang="vi-VN" dirty="0">
                <a:solidFill>
                  <a:schemeClr val="tx1"/>
                </a:solidFill>
                <a:latin typeface="Calibri" panose="020F0502020204030204" pitchFamily="34" charset="0"/>
              </a:rPr>
              <a:t>2018-2021</a:t>
            </a:r>
            <a:r>
              <a:rPr lang="ro-RO" dirty="0" smtClean="0">
                <a:solidFill>
                  <a:schemeClr val="tx1"/>
                </a:solidFill>
                <a:latin typeface="Calibri" panose="020F0502020204030204" pitchFamily="34" charset="0"/>
              </a:rPr>
              <a:t> </a:t>
            </a:r>
            <a:r>
              <a:rPr lang="vi-VN" dirty="0" smtClean="0">
                <a:solidFill>
                  <a:schemeClr val="tx1"/>
                </a:solidFill>
                <a:latin typeface="Calibri" panose="020F0502020204030204" pitchFamily="34" charset="0"/>
              </a:rPr>
              <a:t>Banca </a:t>
            </a:r>
            <a:r>
              <a:rPr lang="vi-VN" dirty="0">
                <a:solidFill>
                  <a:schemeClr val="tx1"/>
                </a:solidFill>
                <a:latin typeface="Calibri" panose="020F0502020204030204" pitchFamily="34" charset="0"/>
              </a:rPr>
              <a:t>Mondială a aprobat un program de parteneriat cu Republica </a:t>
            </a:r>
            <a:r>
              <a:rPr lang="vi-VN" dirty="0" smtClean="0">
                <a:solidFill>
                  <a:schemeClr val="tx1"/>
                </a:solidFill>
                <a:latin typeface="Calibri" panose="020F0502020204030204" pitchFamily="34" charset="0"/>
              </a:rPr>
              <a:t>Moldova. </a:t>
            </a:r>
            <a:r>
              <a:rPr lang="vi-VN" dirty="0">
                <a:solidFill>
                  <a:schemeClr val="tx1"/>
                </a:solidFill>
                <a:latin typeface="Calibri" panose="020F0502020204030204" pitchFamily="34" charset="0"/>
              </a:rPr>
              <a:t>Noua strategie va oferi asistenţă Republicii Moldova în tranziţia spre un model de „</a:t>
            </a:r>
            <a:r>
              <a:rPr lang="vi-VN" i="1" u="sng" dirty="0">
                <a:solidFill>
                  <a:schemeClr val="tx1"/>
                </a:solidFill>
                <a:latin typeface="Calibri" panose="020F0502020204030204" pitchFamily="34" charset="0"/>
              </a:rPr>
              <a:t>creştere economică nouă, mai durabil şi mai incluziv</a:t>
            </a:r>
            <a:r>
              <a:rPr lang="vi-VN" dirty="0">
                <a:solidFill>
                  <a:schemeClr val="tx1"/>
                </a:solidFill>
                <a:latin typeface="Calibri" panose="020F0502020204030204" pitchFamily="34" charset="0"/>
              </a:rPr>
              <a:t>”, şi este integral conformă programului actual de dezvoltare economică al Guvernului.</a:t>
            </a:r>
            <a:endParaRPr lang="ro-RO" dirty="0">
              <a:solidFill>
                <a:schemeClr val="tx1"/>
              </a:solidFill>
              <a:latin typeface="Calibri" panose="020F0502020204030204" pitchFamily="34" charset="0"/>
            </a:endParaRPr>
          </a:p>
          <a:p>
            <a:pPr algn="just"/>
            <a:endParaRPr lang="ro-RO" dirty="0" smtClean="0">
              <a:solidFill>
                <a:schemeClr val="tx1"/>
              </a:solidFill>
              <a:latin typeface="Calibri" panose="020F0502020204030204" pitchFamily="34" charset="0"/>
            </a:endParaRPr>
          </a:p>
          <a:p>
            <a:pPr marL="285750" indent="-285750" algn="just">
              <a:buFont typeface="Wingdings" panose="05000000000000000000" pitchFamily="2" charset="2"/>
              <a:buChar char="ü"/>
            </a:pPr>
            <a:r>
              <a:rPr lang="vi-VN" dirty="0">
                <a:solidFill>
                  <a:schemeClr val="tx1"/>
                </a:solidFill>
                <a:latin typeface="Calibri" panose="020F0502020204030204" pitchFamily="34" charset="0"/>
              </a:rPr>
              <a:t>Cadrul de parteneriat prevede sprijin financiar din partea Grupului Banca Mondială prin intermediul mai multor instrumente, printre care: finanţare de la Asociaţia Internaţională pentru Dezvoltare, Banca Internaţională pentru Reconstrucţie şi Dezvoltare</a:t>
            </a:r>
            <a:r>
              <a:rPr lang="vi-VN" dirty="0" smtClean="0">
                <a:solidFill>
                  <a:schemeClr val="tx1"/>
                </a:solidFill>
                <a:latin typeface="Calibri" panose="020F0502020204030204" pitchFamily="34" charset="0"/>
              </a:rPr>
              <a:t>. </a:t>
            </a:r>
            <a:endParaRPr lang="vi-VN" dirty="0">
              <a:solidFill>
                <a:schemeClr val="tx1"/>
              </a:solidFill>
              <a:latin typeface="Calibri" panose="020F0502020204030204" pitchFamily="34" charset="0"/>
            </a:endParaRPr>
          </a:p>
          <a:p>
            <a:pPr marL="285750" indent="-285750">
              <a:buFont typeface="Wingdings" panose="05000000000000000000" pitchFamily="2" charset="2"/>
              <a:buChar char="ü"/>
            </a:pPr>
            <a:endParaRPr lang="vi-VN" dirty="0">
              <a:solidFill>
                <a:schemeClr val="tx1"/>
              </a:solidFill>
              <a:latin typeface="Calibri" panose="020F0502020204030204" pitchFamily="34" charset="0"/>
            </a:endParaRPr>
          </a:p>
        </p:txBody>
      </p:sp>
    </p:spTree>
    <p:extLst>
      <p:ext uri="{BB962C8B-B14F-4D97-AF65-F5344CB8AC3E}">
        <p14:creationId xmlns:p14="http://schemas.microsoft.com/office/powerpoint/2010/main" val="9890631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2" name="Rectangle 1"/>
          <p:cNvSpPr/>
          <p:nvPr/>
        </p:nvSpPr>
        <p:spPr>
          <a:xfrm>
            <a:off x="13852" y="1532623"/>
            <a:ext cx="8947268" cy="5170646"/>
          </a:xfrm>
          <a:prstGeom prst="rect">
            <a:avLst/>
          </a:prstGeom>
        </p:spPr>
        <p:txBody>
          <a:bodyPr wrap="square">
            <a:spAutoFit/>
          </a:bodyPr>
          <a:lstStyle/>
          <a:p>
            <a:r>
              <a:rPr lang="vi-VN" dirty="0">
                <a:solidFill>
                  <a:schemeClr val="tx1"/>
                </a:solidFill>
                <a:latin typeface="Calibri" panose="020F0502020204030204" pitchFamily="34" charset="0"/>
              </a:rPr>
              <a:t>Cei trei piloni principali ai Cadrului de parteneriat cu </a:t>
            </a:r>
            <a:r>
              <a:rPr lang="vi-VN" dirty="0" smtClean="0">
                <a:solidFill>
                  <a:schemeClr val="tx1"/>
                </a:solidFill>
                <a:latin typeface="Calibri" panose="020F0502020204030204" pitchFamily="34" charset="0"/>
              </a:rPr>
              <a:t>RM</a:t>
            </a:r>
            <a:r>
              <a:rPr lang="ro-RO" dirty="0" smtClean="0">
                <a:solidFill>
                  <a:schemeClr val="tx1"/>
                </a:solidFill>
                <a:latin typeface="Calibri" panose="020F0502020204030204" pitchFamily="34" charset="0"/>
              </a:rPr>
              <a:t>,</a:t>
            </a:r>
            <a:r>
              <a:rPr lang="vi-VN" dirty="0" smtClean="0">
                <a:solidFill>
                  <a:schemeClr val="tx1"/>
                </a:solidFill>
                <a:latin typeface="Calibri" panose="020F0502020204030204" pitchFamily="34" charset="0"/>
              </a:rPr>
              <a:t> </a:t>
            </a:r>
            <a:r>
              <a:rPr lang="ro-RO" dirty="0" smtClean="0">
                <a:solidFill>
                  <a:schemeClr val="tx1"/>
                </a:solidFill>
                <a:latin typeface="Calibri" panose="020F0502020204030204" pitchFamily="34" charset="0"/>
              </a:rPr>
              <a:t>pentru anii 20018/2021 </a:t>
            </a:r>
            <a:r>
              <a:rPr lang="vi-VN" dirty="0" smtClean="0">
                <a:solidFill>
                  <a:schemeClr val="tx1"/>
                </a:solidFill>
                <a:latin typeface="Calibri" panose="020F0502020204030204" pitchFamily="34" charset="0"/>
              </a:rPr>
              <a:t>sunt</a:t>
            </a:r>
            <a:r>
              <a:rPr lang="ro-RO" dirty="0" smtClean="0">
                <a:solidFill>
                  <a:schemeClr val="tx1"/>
                </a:solidFill>
                <a:latin typeface="Calibri" panose="020F0502020204030204" pitchFamily="34" charset="0"/>
              </a:rPr>
              <a:t> </a:t>
            </a:r>
            <a:r>
              <a:rPr lang="vi-VN" dirty="0" smtClean="0">
                <a:solidFill>
                  <a:schemeClr val="tx1"/>
                </a:solidFill>
                <a:latin typeface="Calibri" panose="020F0502020204030204" pitchFamily="34" charset="0"/>
              </a:rPr>
              <a:t>:</a:t>
            </a:r>
            <a:r>
              <a:rPr lang="vi-VN" dirty="0">
                <a:solidFill>
                  <a:schemeClr val="tx1"/>
                </a:solidFill>
                <a:latin typeface="Calibri" panose="020F0502020204030204" pitchFamily="34" charset="0"/>
              </a:rPr>
              <a:t/>
            </a:r>
            <a:br>
              <a:rPr lang="vi-VN" dirty="0">
                <a:solidFill>
                  <a:schemeClr val="tx1"/>
                </a:solidFill>
                <a:latin typeface="Calibri" panose="020F0502020204030204" pitchFamily="34" charset="0"/>
              </a:rPr>
            </a:br>
            <a:r>
              <a:rPr lang="vi-VN" u="sng" dirty="0" smtClean="0">
                <a:solidFill>
                  <a:schemeClr val="tx1"/>
                </a:solidFill>
                <a:effectLst>
                  <a:outerShdw blurRad="38100" dist="38100" dir="2700000" algn="tl">
                    <a:srgbClr val="000000">
                      <a:alpha val="43137"/>
                    </a:srgbClr>
                  </a:outerShdw>
                </a:effectLst>
                <a:latin typeface="Calibri" panose="020F0502020204030204" pitchFamily="34" charset="0"/>
              </a:rPr>
              <a:t>Guvernanţa </a:t>
            </a:r>
            <a:r>
              <a:rPr lang="vi-VN" u="sng" dirty="0">
                <a:solidFill>
                  <a:schemeClr val="tx1"/>
                </a:solidFill>
                <a:effectLst>
                  <a:outerShdw blurRad="38100" dist="38100" dir="2700000" algn="tl">
                    <a:srgbClr val="000000">
                      <a:alpha val="43137"/>
                    </a:srgbClr>
                  </a:outerShdw>
                </a:effectLst>
                <a:latin typeface="Calibri" panose="020F0502020204030204" pitchFamily="34" charset="0"/>
              </a:rPr>
              <a:t>economică</a:t>
            </a:r>
            <a:r>
              <a:rPr lang="vi-VN" dirty="0">
                <a:solidFill>
                  <a:schemeClr val="tx1"/>
                </a:solidFill>
                <a:latin typeface="Calibri" panose="020F0502020204030204" pitchFamily="34" charset="0"/>
              </a:rPr>
              <a:t> – Consolidarea supremaţiei legii şi responsabilizarea instituţiilor economice prin îmbunătăţirea calităţii şi implementarea reglementării climatului investiţional; consolidarea gestiunii activelor în sectorul public; şi sporirea guvernanţei şi a stabilităţii sectorului financiar.</a:t>
            </a:r>
            <a:br>
              <a:rPr lang="vi-VN" dirty="0">
                <a:solidFill>
                  <a:schemeClr val="tx1"/>
                </a:solidFill>
                <a:latin typeface="Calibri" panose="020F0502020204030204" pitchFamily="34" charset="0"/>
              </a:rPr>
            </a:br>
            <a:r>
              <a:rPr lang="vi-VN" dirty="0">
                <a:solidFill>
                  <a:schemeClr val="tx1"/>
                </a:solidFill>
                <a:latin typeface="Calibri" panose="020F0502020204030204" pitchFamily="34" charset="0"/>
              </a:rPr>
              <a:t/>
            </a:r>
            <a:br>
              <a:rPr lang="vi-VN" dirty="0">
                <a:solidFill>
                  <a:schemeClr val="tx1"/>
                </a:solidFill>
                <a:latin typeface="Calibri" panose="020F0502020204030204" pitchFamily="34" charset="0"/>
              </a:rPr>
            </a:br>
            <a:r>
              <a:rPr lang="vi-VN" u="sng" dirty="0">
                <a:solidFill>
                  <a:schemeClr val="tx1"/>
                </a:solidFill>
                <a:effectLst>
                  <a:outerShdw blurRad="38100" dist="38100" dir="2700000" algn="tl">
                    <a:srgbClr val="000000">
                      <a:alpha val="43137"/>
                    </a:srgbClr>
                  </a:outerShdw>
                </a:effectLst>
                <a:latin typeface="Calibri" panose="020F0502020204030204" pitchFamily="34" charset="0"/>
              </a:rPr>
              <a:t>Guvernanţa serviciilor</a:t>
            </a:r>
            <a:r>
              <a:rPr lang="vi-VN" dirty="0">
                <a:solidFill>
                  <a:schemeClr val="tx1"/>
                </a:solidFill>
                <a:latin typeface="Calibri" panose="020F0502020204030204" pitchFamily="34" charset="0"/>
              </a:rPr>
              <a:t> – Îmbunătăţirea serviciilor publice prin sporirea eficienţei şi calităţii serviciilor publice selectate, precum şi favorizarea accesului mai incluziv la serviciile respective.</a:t>
            </a:r>
            <a:br>
              <a:rPr lang="vi-VN" dirty="0">
                <a:solidFill>
                  <a:schemeClr val="tx1"/>
                </a:solidFill>
                <a:latin typeface="Calibri" panose="020F0502020204030204" pitchFamily="34" charset="0"/>
              </a:rPr>
            </a:br>
            <a:r>
              <a:rPr lang="vi-VN" dirty="0">
                <a:solidFill>
                  <a:schemeClr val="tx1"/>
                </a:solidFill>
                <a:latin typeface="Calibri" panose="020F0502020204030204" pitchFamily="34" charset="0"/>
              </a:rPr>
              <a:t/>
            </a:r>
            <a:br>
              <a:rPr lang="vi-VN" dirty="0">
                <a:solidFill>
                  <a:schemeClr val="tx1"/>
                </a:solidFill>
                <a:latin typeface="Calibri" panose="020F0502020204030204" pitchFamily="34" charset="0"/>
              </a:rPr>
            </a:br>
            <a:r>
              <a:rPr lang="vi-VN" u="sng" dirty="0">
                <a:solidFill>
                  <a:schemeClr val="tx1"/>
                </a:solidFill>
                <a:effectLst>
                  <a:outerShdw blurRad="38100" dist="38100" dir="2700000" algn="tl">
                    <a:srgbClr val="000000">
                      <a:alpha val="43137"/>
                    </a:srgbClr>
                  </a:outerShdw>
                </a:effectLst>
                <a:latin typeface="Calibri" panose="020F0502020204030204" pitchFamily="34" charset="0"/>
              </a:rPr>
              <a:t>Dezvoltarea competenţelor</a:t>
            </a:r>
            <a:r>
              <a:rPr lang="vi-VN" dirty="0">
                <a:solidFill>
                  <a:schemeClr val="tx1"/>
                </a:solidFill>
                <a:latin typeface="Calibri" panose="020F0502020204030204" pitchFamily="34" charset="0"/>
              </a:rPr>
              <a:t> – Sporirea relevanţei şi a calităţii învăţământului primar şi general secundar pentru a permite populaţiei să obţină şi să îmbunătăţească competenţele lor profesionale.</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855431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Ion Barbarasa</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14/01/2018</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6" name="Picture 2" descr="C:\Users\ion\Desktop\Projects portfolio.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5785" y="1532623"/>
            <a:ext cx="5391983" cy="518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81089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1761</TotalTime>
  <Words>1218</Words>
  <Application>Microsoft Office PowerPoint</Application>
  <PresentationFormat>On-screen Show (4:3)</PresentationFormat>
  <Paragraphs>188</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Narrow</vt:lpstr>
      <vt:lpstr>Calibri</vt:lpstr>
      <vt:lpstr>Times New Roman</vt:lpstr>
      <vt:lpstr>Wingdings</vt:lpstr>
      <vt:lpstr>GIZ_Banner_Kopfzeile-Ausland (3)</vt:lpstr>
      <vt:lpstr>Custom Design</vt:lpstr>
      <vt:lpstr>Curs de instruire pentru angajații operatorilor „Apă-Canal”  Modulul 11:  Procedurile de achiziție a bunurilor, lucrărilor și serviciilor utilizate în activitatea titularilor de licențe din sectorul apă și canalizare  Sesiunea 7:  ACHIZIŢII ÎN CADRUL PROIECTELOR DE INVESTIŢII ALE BĂNCII MONDIALE  Ion BARBĂRASĂ, Consultant I.P.EMP Management Durabil POP/ Ministerul Agriculturii, Dezvoltării Regionale și Mediului  16 – 31 – 01 ianuarie/februarie 2018,  Chișinău</vt:lpstr>
      <vt:lpstr>PowerPoint Presentation</vt:lpstr>
      <vt:lpstr>PowerPoint Presentation</vt:lpstr>
      <vt:lpstr>Grupul Instituțiilor: Banca Mondială</vt:lpstr>
      <vt:lpstr>PowerPoint Presentation</vt:lpstr>
      <vt:lpstr>PowerPoint Presentation</vt:lpstr>
      <vt:lpstr>Proceduri de Achiziții: Banca Mondială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BIBLIOGRAFIE:</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173</cp:revision>
  <cp:lastPrinted>2017-06-05T10:38:21Z</cp:lastPrinted>
  <dcterms:created xsi:type="dcterms:W3CDTF">2013-09-05T11:54:56Z</dcterms:created>
  <dcterms:modified xsi:type="dcterms:W3CDTF">2018-01-14T14:03:03Z</dcterms:modified>
</cp:coreProperties>
</file>