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1" r:id="rId1"/>
    <p:sldMasterId id="2147483716" r:id="rId2"/>
  </p:sldMasterIdLst>
  <p:notesMasterIdLst>
    <p:notesMasterId r:id="rId19"/>
  </p:notesMasterIdLst>
  <p:handoutMasterIdLst>
    <p:handoutMasterId r:id="rId20"/>
  </p:handoutMasterIdLst>
  <p:sldIdLst>
    <p:sldId id="329" r:id="rId3"/>
    <p:sldId id="295" r:id="rId4"/>
    <p:sldId id="297" r:id="rId5"/>
    <p:sldId id="298" r:id="rId6"/>
    <p:sldId id="320" r:id="rId7"/>
    <p:sldId id="319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00" r:id="rId17"/>
    <p:sldId id="299" r:id="rId18"/>
  </p:sldIdLst>
  <p:sldSz cx="9144000" cy="6858000" type="screen4x3"/>
  <p:notesSz cx="6735763" cy="98663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58">
          <p15:clr>
            <a:srgbClr val="A4A3A4"/>
          </p15:clr>
        </p15:guide>
        <p15:guide id="2" orient="horz" pos="388">
          <p15:clr>
            <a:srgbClr val="A4A3A4"/>
          </p15:clr>
        </p15:guide>
        <p15:guide id="3" pos="288">
          <p15:clr>
            <a:srgbClr val="A4A3A4"/>
          </p15:clr>
        </p15:guide>
        <p15:guide id="4" pos="10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Bohantova" initials="LB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F2E"/>
    <a:srgbClr val="6E6452"/>
    <a:srgbClr val="E5DBA1"/>
    <a:srgbClr val="BABA93"/>
    <a:srgbClr val="BABB93"/>
    <a:srgbClr val="DEDEAF"/>
    <a:srgbClr val="999999"/>
    <a:srgbClr val="D9D9D9"/>
    <a:srgbClr val="CCCCCC"/>
    <a:srgbClr val="C8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5730" autoAdjust="0"/>
  </p:normalViewPr>
  <p:slideViewPr>
    <p:cSldViewPr snapToGrid="0">
      <p:cViewPr varScale="1">
        <p:scale>
          <a:sx n="69" d="100"/>
          <a:sy n="69" d="100"/>
        </p:scale>
        <p:origin x="1386" y="66"/>
      </p:cViewPr>
      <p:guideLst>
        <p:guide orient="horz" pos="658"/>
        <p:guide orient="horz" pos="388"/>
        <p:guide pos="288"/>
        <p:guide pos="10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-4140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933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933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47F930EC-4FD0-431B-BB9B-47DE359CDF6F}" type="slidenum">
              <a:rPr lang="de-DE">
                <a:latin typeface="Arial Narrow" pitchFamily="34" charset="0"/>
              </a:rPr>
              <a:pPr/>
              <a:t>‹#›</a:t>
            </a:fld>
            <a:endParaRPr lang="de-DE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227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933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102" y="4686696"/>
            <a:ext cx="4939560" cy="4439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Klicken Sie, um die Formate des Vorlagentextes zu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933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fld id="{276F4F92-661F-4424-ADED-7D3829A420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16004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6355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5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24530102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36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41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7720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49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82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97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81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003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12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13358358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XXX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3147865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2052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val="581427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großes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3348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val="18016267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Sub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29/01/2018</a:t>
            </a:fld>
            <a:endParaRPr lang="en-GB" dirty="0" smtClean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42417953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29/01/2018</a:t>
            </a:fld>
            <a:endParaRPr lang="en-GB" dirty="0" smtClean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683999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</p:spTree>
    <p:extLst>
      <p:ext uri="{BB962C8B-B14F-4D97-AF65-F5344CB8AC3E}">
        <p14:creationId xmlns:p14="http://schemas.microsoft.com/office/powerpoint/2010/main" val="99345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10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853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gi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gi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810"/>
            <a:ext cx="9144000" cy="1115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Grafik 8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851525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9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000" y="2447999"/>
            <a:ext cx="7776000" cy="38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7703687" y="6581001"/>
            <a:ext cx="9271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GB" sz="1000" b="0" noProof="0" dirty="0" smtClean="0">
                <a:solidFill>
                  <a:srgbClr val="6E6452"/>
                </a:solidFill>
                <a:latin typeface="Arial Narrow" pitchFamily="34" charset="0"/>
              </a:rPr>
              <a:t>Page </a:t>
            </a:r>
            <a:fld id="{327115CA-E6A4-425F-BB4F-A64D48743A27}" type="slidenum">
              <a:rPr lang="en-GB" sz="1000" b="0" noProof="0" smtClean="0">
                <a:solidFill>
                  <a:srgbClr val="6E6452"/>
                </a:solidFill>
                <a:latin typeface="Arial Narrow" pitchFamily="34" charset="0"/>
              </a:rPr>
              <a:pPr/>
              <a:t>‹#›</a:t>
            </a:fld>
            <a:endParaRPr lang="en-GB" sz="1000" b="0" noProof="0" dirty="0">
              <a:solidFill>
                <a:srgbClr val="6E6452"/>
              </a:solidFill>
              <a:latin typeface="Arial Narrow" pitchFamily="34" charset="0"/>
            </a:endParaRPr>
          </a:p>
        </p:txBody>
      </p:sp>
      <p:sp>
        <p:nvSpPr>
          <p:cNvPr id="1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62776" y="6581001"/>
            <a:ext cx="341844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000" b="1" spc="70" baseline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16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9155" y="6581001"/>
            <a:ext cx="12954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b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579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684000" y="1483200"/>
            <a:ext cx="7776000" cy="61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here to add title</a:t>
            </a:r>
            <a:endParaRPr lang="de-DE" noProof="0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8" r:id="rId2"/>
    <p:sldLayoutId id="2147483715" r:id="rId3"/>
    <p:sldLayoutId id="2147483709" r:id="rId4"/>
    <p:sldLayoutId id="2147483714" r:id="rId5"/>
    <p:sldLayoutId id="2147483710" r:id="rId6"/>
    <p:sldLayoutId id="2147483711" r:id="rId7"/>
  </p:sldLayoutIdLst>
  <p:transition/>
  <p:timing>
    <p:tnLst>
      <p:par>
        <p:cTn id="1" dur="indefinite" restart="never" nodeType="tmRoot"/>
      </p:par>
    </p:tnLst>
  </p:timing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9pPr>
    </p:titleStyle>
    <p:bodyStyle>
      <a:lvl1pPr marL="360000" indent="-360000" algn="l" rtl="0" eaLnBrk="1" fontAlgn="base" hangingPunct="1">
        <a:spcBef>
          <a:spcPts val="400"/>
        </a:spcBef>
        <a:spcAft>
          <a:spcPts val="800"/>
        </a:spcAft>
        <a:buClr>
          <a:srgbClr val="C80F0F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  <a:ea typeface="+mn-ea"/>
          <a:cs typeface="+mn-cs"/>
        </a:defRPr>
      </a:lvl1pPr>
      <a:lvl2pPr marL="7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2pPr>
      <a:lvl3pPr marL="10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3pPr>
      <a:lvl4pPr marL="14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4pPr>
      <a:lvl5pPr marL="180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5pPr>
      <a:lvl6pPr marL="216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6pPr>
      <a:lvl7pPr marL="25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7pPr>
      <a:lvl8pPr marL="28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8pPr>
      <a:lvl9pPr marL="32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26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ldbank.org/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://www.worldbank.org/en/country/moldova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4.png"/><Relationship Id="rId7" Type="http://schemas.openxmlformats.org/officeDocument/2006/relationships/image" Target="../media/image9.jpeg"/><Relationship Id="rId12" Type="http://schemas.openxmlformats.org/officeDocument/2006/relationships/hyperlink" Target="http://www.ifcaac.amac.md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jpeg"/><Relationship Id="rId4" Type="http://schemas.openxmlformats.org/officeDocument/2006/relationships/image" Target="../media/image5.png"/><Relationship Id="rId9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Учебный курс для сотрудников операторов </a:t>
            </a: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o-RO" b="1" dirty="0" err="1" smtClean="0">
                <a:solidFill>
                  <a:srgbClr val="002060"/>
                </a:solidFill>
              </a:rPr>
              <a:t>Apă-Cana</a:t>
            </a:r>
            <a:r>
              <a:rPr lang="en-US" b="1" dirty="0" smtClean="0">
                <a:solidFill>
                  <a:srgbClr val="002060"/>
                </a:solidFill>
              </a:rPr>
              <a:t>l/</a:t>
            </a:r>
            <a:r>
              <a:rPr lang="ru-RU" b="1" dirty="0" smtClean="0">
                <a:solidFill>
                  <a:srgbClr val="002060"/>
                </a:solidFill>
              </a:rPr>
              <a:t>Водоканала»</a:t>
            </a:r>
            <a:r>
              <a:rPr lang="en-US" b="1" dirty="0" smtClean="0">
                <a:solidFill>
                  <a:srgbClr val="002060"/>
                </a:solidFill>
              </a:rPr>
              <a:t/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Модуль </a:t>
            </a:r>
            <a:r>
              <a:rPr lang="ru-RU" b="1" dirty="0">
                <a:solidFill>
                  <a:srgbClr val="FF0000"/>
                </a:solidFill>
              </a:rPr>
              <a:t>11: </a:t>
            </a:r>
            <a:r>
              <a:rPr lang="ru-RU" b="1" dirty="0">
                <a:solidFill>
                  <a:srgbClr val="002060"/>
                </a:solidFill>
              </a:rPr>
              <a:t>Процедуры </a:t>
            </a:r>
            <a:r>
              <a:rPr lang="ru-RU" b="1" dirty="0" smtClean="0">
                <a:solidFill>
                  <a:srgbClr val="002060"/>
                </a:solidFill>
              </a:rPr>
              <a:t>приобретение </a:t>
            </a:r>
            <a:r>
              <a:rPr lang="ru-RU" b="1" dirty="0">
                <a:solidFill>
                  <a:srgbClr val="002060"/>
                </a:solidFill>
              </a:rPr>
              <a:t>товаров, работ и услуг, используемых в деятельности держателей лицензий в секторе водоснабжения и </a:t>
            </a:r>
            <a:r>
              <a:rPr lang="ru-RU" b="1" dirty="0" smtClean="0">
                <a:solidFill>
                  <a:srgbClr val="002060"/>
                </a:solidFill>
              </a:rPr>
              <a:t>канализации</a:t>
            </a:r>
            <a:r>
              <a:rPr lang="en-US" b="1" dirty="0" smtClean="0">
                <a:solidFill>
                  <a:srgbClr val="002060"/>
                </a:solidFill>
              </a:rPr>
              <a:t/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Сессия </a:t>
            </a:r>
            <a:r>
              <a:rPr lang="en-US" sz="2000" b="1" dirty="0" smtClean="0">
                <a:solidFill>
                  <a:srgbClr val="FF0000"/>
                </a:solidFill>
              </a:rPr>
              <a:t>7</a:t>
            </a:r>
            <a:r>
              <a:rPr lang="ru-RU" sz="2000" b="1" dirty="0" smtClean="0">
                <a:solidFill>
                  <a:srgbClr val="FF0000"/>
                </a:solidFill>
              </a:rPr>
              <a:t>: </a:t>
            </a:r>
            <a:r>
              <a:rPr lang="ru-RU" b="1" dirty="0" smtClean="0">
                <a:solidFill>
                  <a:srgbClr val="002060"/>
                </a:solidFill>
              </a:rPr>
              <a:t>ЗОКУПКИ </a:t>
            </a:r>
            <a:r>
              <a:rPr lang="ru-RU" b="1" dirty="0">
                <a:solidFill>
                  <a:srgbClr val="002060"/>
                </a:solidFill>
              </a:rPr>
              <a:t>В ИНВЕСТИЦИОННЫХ </a:t>
            </a:r>
            <a:r>
              <a:rPr lang="ru-RU" b="1" dirty="0" smtClean="0">
                <a:solidFill>
                  <a:srgbClr val="002060"/>
                </a:solidFill>
              </a:rPr>
              <a:t>ПРОЕКТАХ ВСЕМИРНО-БАНКА</a:t>
            </a:r>
            <a:r>
              <a:rPr lang="ro-RO" b="1" dirty="0">
                <a:solidFill>
                  <a:srgbClr val="002060"/>
                </a:solidFill>
              </a:rPr>
              <a:t/>
            </a:r>
            <a:br>
              <a:rPr lang="ro-RO" b="1" dirty="0">
                <a:solidFill>
                  <a:srgbClr val="002060"/>
                </a:solidFill>
              </a:rPr>
            </a:br>
            <a:r>
              <a:rPr lang="ro-RO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2060"/>
                </a:solidFill>
              </a:rPr>
              <a:t>Ion BARBĂRASĂ, </a:t>
            </a:r>
            <a:r>
              <a:rPr lang="ru-RU" sz="1800" b="1" dirty="0" smtClean="0">
                <a:solidFill>
                  <a:srgbClr val="002060"/>
                </a:solidFill>
              </a:rPr>
              <a:t/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Консультант </a:t>
            </a:r>
            <a:r>
              <a:rPr lang="ru-RU" sz="1800" b="1" dirty="0">
                <a:solidFill>
                  <a:srgbClr val="002060"/>
                </a:solidFill>
              </a:rPr>
              <a:t>I.P.EMP Устойчивое управление </a:t>
            </a:r>
            <a:r>
              <a:rPr lang="ru-RU" sz="1800" b="1" dirty="0" smtClean="0">
                <a:solidFill>
                  <a:srgbClr val="002060"/>
                </a:solidFill>
              </a:rPr>
              <a:t>СОЗ/Министерство </a:t>
            </a:r>
            <a:r>
              <a:rPr lang="ru-RU" sz="1800" b="1" dirty="0">
                <a:solidFill>
                  <a:srgbClr val="002060"/>
                </a:solidFill>
              </a:rPr>
              <a:t>сельского хозяйства, регионального развития и окружающей </a:t>
            </a:r>
            <a:r>
              <a:rPr lang="ru-RU" sz="1800" b="1" dirty="0" smtClean="0">
                <a:solidFill>
                  <a:srgbClr val="002060"/>
                </a:solidFill>
              </a:rPr>
              <a:t>среды</a:t>
            </a:r>
            <a:r>
              <a:rPr lang="ro-RO" sz="1800" b="1" i="1" dirty="0" smtClean="0">
                <a:solidFill>
                  <a:srgbClr val="002060"/>
                </a:solidFill>
              </a:rPr>
              <a:t/>
            </a:r>
            <a:br>
              <a:rPr lang="ro-RO" sz="1800" b="1" i="1" dirty="0" smtClean="0">
                <a:solidFill>
                  <a:srgbClr val="002060"/>
                </a:solidFill>
              </a:rPr>
            </a:br>
            <a:r>
              <a:rPr lang="ro-RO" sz="1800" b="1" dirty="0" smtClean="0">
                <a:solidFill>
                  <a:srgbClr val="002060"/>
                </a:solidFill>
              </a:rPr>
              <a:t/>
            </a:r>
            <a:br>
              <a:rPr lang="ro-RO" sz="1800" b="1" dirty="0" smtClean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16 - 31 января - 1 января 2018 года, Кишинев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1063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29827" y="1090458"/>
            <a:ext cx="7467600" cy="78740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Реализация проекта и надзор</a:t>
            </a:r>
            <a:endParaRPr lang="ro-RO" sz="28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52447" y="1901309"/>
            <a:ext cx="857247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Ответственность за реализацию несет Бенефициар в соответствии с </a:t>
            </a:r>
            <a:r>
              <a:rPr lang="ru-RU" sz="2800" dirty="0" smtClean="0">
                <a:solidFill>
                  <a:schemeClr val="tx1"/>
                </a:solidFill>
              </a:rPr>
              <a:t>Соглашением</a:t>
            </a:r>
            <a:endParaRPr lang="ro-RO" sz="2800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Обязанности </a:t>
            </a:r>
            <a:r>
              <a:rPr lang="ru-RU" sz="2800" dirty="0" smtClean="0">
                <a:solidFill>
                  <a:schemeClr val="tx1"/>
                </a:solidFill>
              </a:rPr>
              <a:t>Банка</a:t>
            </a:r>
            <a:r>
              <a:rPr lang="ro-RO" sz="2800" b="1" dirty="0" smtClean="0">
                <a:solidFill>
                  <a:schemeClr val="tx1"/>
                </a:solidFill>
              </a:rPr>
              <a:t>: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800" b="0" dirty="0">
                <a:solidFill>
                  <a:schemeClr val="tx1"/>
                </a:solidFill>
              </a:rPr>
              <a:t>Мониторинг прогресса</a:t>
            </a:r>
            <a:endParaRPr lang="ro-RO" sz="2800" b="0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800" b="0" dirty="0">
                <a:solidFill>
                  <a:schemeClr val="tx1"/>
                </a:solidFill>
              </a:rPr>
              <a:t>Консультационная поддержка</a:t>
            </a:r>
            <a:endParaRPr lang="ro-RO" sz="2800" b="0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800" b="0" dirty="0">
                <a:solidFill>
                  <a:schemeClr val="tx1"/>
                </a:solidFill>
              </a:rPr>
              <a:t>Обеспечить реализацию </a:t>
            </a:r>
            <a:r>
              <a:rPr lang="ru-RU" sz="2800" b="0" dirty="0" smtClean="0">
                <a:solidFill>
                  <a:schemeClr val="tx1"/>
                </a:solidFill>
              </a:rPr>
              <a:t>легальных процедур </a:t>
            </a:r>
            <a:r>
              <a:rPr lang="ru-RU" sz="2800" b="0" dirty="0">
                <a:solidFill>
                  <a:schemeClr val="tx1"/>
                </a:solidFill>
              </a:rPr>
              <a:t>для достижения конечной цели проекта</a:t>
            </a:r>
            <a:endParaRPr lang="ro-RO" sz="2800" b="0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800" b="0" dirty="0">
                <a:solidFill>
                  <a:schemeClr val="tx1"/>
                </a:solidFill>
              </a:rPr>
              <a:t>Обеспечение того, чтобы закупки осуществлялись в соответствии с положениями Плана закупок (Закупки)</a:t>
            </a:r>
            <a:r>
              <a:rPr lang="ro-RO" sz="2800" b="0" dirty="0" smtClean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19741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49229" y="1248542"/>
            <a:ext cx="7467600" cy="78740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Реализация проекта и </a:t>
            </a:r>
            <a:r>
              <a:rPr lang="ru-RU" sz="2800" b="1" dirty="0" smtClean="0">
                <a:solidFill>
                  <a:schemeClr val="tx1"/>
                </a:solidFill>
              </a:rPr>
              <a:t>надзор </a:t>
            </a:r>
            <a:r>
              <a:rPr lang="ro-RO" sz="2800" b="1" dirty="0" smtClean="0">
                <a:solidFill>
                  <a:schemeClr val="tx1"/>
                </a:solidFill>
              </a:rPr>
              <a:t>(Cont)</a:t>
            </a:r>
            <a:endParaRPr lang="ro-RO" sz="28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2447" y="2346960"/>
            <a:ext cx="820391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Методология надзора за </a:t>
            </a:r>
            <a:r>
              <a:rPr lang="ru-RU" sz="2800" dirty="0" smtClean="0">
                <a:solidFill>
                  <a:schemeClr val="tx1"/>
                </a:solidFill>
              </a:rPr>
              <a:t>проектами</a:t>
            </a:r>
            <a:endParaRPr lang="ro-RO" sz="2800" b="1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</a:rPr>
              <a:t>Полевые миссии и проверка объектов проекта</a:t>
            </a:r>
            <a:endParaRPr lang="ro-RO" sz="2800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</a:rPr>
              <a:t>Рассмотрение и предоставление утверждений (НЕТ-возражение</a:t>
            </a:r>
            <a:r>
              <a:rPr lang="ru-RU" sz="2800" dirty="0" smtClean="0">
                <a:solidFill>
                  <a:schemeClr val="tx1"/>
                </a:solidFill>
              </a:rPr>
              <a:t>)</a:t>
            </a:r>
            <a:endParaRPr lang="ro-RO" sz="2800" dirty="0" smtClean="0">
              <a:solidFill>
                <a:schemeClr val="tx1"/>
              </a:solidFill>
            </a:endParaRPr>
          </a:p>
          <a:p>
            <a:pPr marL="1257300" lvl="2" indent="-342900">
              <a:buFont typeface="Wingdings" panose="05000000000000000000" pitchFamily="2" charset="2"/>
              <a:buChar char="v"/>
            </a:pPr>
            <a:r>
              <a:rPr lang="ru-RU" sz="2400" b="0" dirty="0">
                <a:solidFill>
                  <a:schemeClr val="tx1"/>
                </a:solidFill>
              </a:rPr>
              <a:t>Выбор консультантов</a:t>
            </a:r>
            <a:endParaRPr lang="ro-RO" sz="2400" b="0" dirty="0" smtClean="0">
              <a:solidFill>
                <a:schemeClr val="tx1"/>
              </a:solidFill>
            </a:endParaRPr>
          </a:p>
          <a:p>
            <a:pPr marL="1257300" lvl="2" indent="-342900">
              <a:buFont typeface="Wingdings" panose="05000000000000000000" pitchFamily="2" charset="2"/>
              <a:buChar char="v"/>
            </a:pPr>
            <a:r>
              <a:rPr lang="ru-RU" sz="2400" b="0" dirty="0" smtClean="0">
                <a:solidFill>
                  <a:schemeClr val="tx1"/>
                </a:solidFill>
              </a:rPr>
              <a:t>Закупочные документы</a:t>
            </a:r>
          </a:p>
          <a:p>
            <a:pPr marL="1257300" lvl="2" indent="-342900">
              <a:buFont typeface="Wingdings" panose="05000000000000000000" pitchFamily="2" charset="2"/>
              <a:buChar char="v"/>
            </a:pPr>
            <a:r>
              <a:rPr lang="ru-RU" sz="2400" b="0" dirty="0">
                <a:solidFill>
                  <a:schemeClr val="tx1"/>
                </a:solidFill>
              </a:rPr>
              <a:t>Присуждение контрактов</a:t>
            </a:r>
            <a:endParaRPr lang="ro-RO" sz="2400" b="0" dirty="0" smtClean="0">
              <a:solidFill>
                <a:schemeClr val="tx1"/>
              </a:solidFill>
            </a:endParaRPr>
          </a:p>
          <a:p>
            <a:pPr marL="808038" lvl="2" indent="-268288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Изменение цели и затраты на проект</a:t>
            </a:r>
            <a:endParaRPr lang="ro-RO" sz="2400" dirty="0">
              <a:solidFill>
                <a:schemeClr val="tx1"/>
              </a:solidFill>
            </a:endParaRPr>
          </a:p>
          <a:p>
            <a:pPr lvl="2"/>
            <a:endParaRPr lang="ro-RO" sz="2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0090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29827" y="1036770"/>
            <a:ext cx="7467600" cy="78740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Реализация и завершение проекта</a:t>
            </a:r>
            <a:endParaRPr lang="ro-RO" sz="28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6248" y="1628458"/>
            <a:ext cx="865359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Проект отчета о реализации проекта (ICR - подготовлен сотрудниками Банка</a:t>
            </a:r>
            <a:r>
              <a:rPr lang="ru-RU" sz="2400" dirty="0" smtClean="0">
                <a:solidFill>
                  <a:schemeClr val="tx1"/>
                </a:solidFill>
              </a:rPr>
              <a:t>):</a:t>
            </a:r>
            <a:endParaRPr lang="ro-RO" sz="2400" b="1" dirty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</a:rPr>
              <a:t>Офисные оценки и полевые миссии для проверки объектов в </a:t>
            </a:r>
            <a:r>
              <a:rPr lang="ru-RU" sz="2400" dirty="0" smtClean="0">
                <a:solidFill>
                  <a:schemeClr val="tx1"/>
                </a:solidFill>
              </a:rPr>
              <a:t>проекте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</a:rPr>
              <a:t>Переоценка затрат и выгод</a:t>
            </a:r>
            <a:endParaRPr lang="ro-RO" sz="2400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</a:rPr>
              <a:t>Комментарии Получателя</a:t>
            </a:r>
            <a:endParaRPr lang="ro-RO" sz="2400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</a:rPr>
              <a:t>Анализ успехов и неудач: измерение эффективности </a:t>
            </a:r>
            <a:r>
              <a:rPr lang="ru-RU" sz="2400" dirty="0" smtClean="0">
                <a:solidFill>
                  <a:schemeClr val="tx1"/>
                </a:solidFill>
              </a:rPr>
              <a:t>реализации</a:t>
            </a:r>
            <a:r>
              <a:rPr lang="ro-RO" sz="2400" dirty="0" smtClean="0">
                <a:solidFill>
                  <a:schemeClr val="tx1"/>
                </a:solidFill>
              </a:rPr>
              <a:t>:</a:t>
            </a:r>
          </a:p>
          <a:p>
            <a:pPr marL="1257300" lvl="2" indent="-342900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tx1"/>
                </a:solidFill>
              </a:rPr>
              <a:t>Общая цель </a:t>
            </a:r>
            <a:r>
              <a:rPr lang="ru-RU" sz="2400" dirty="0" smtClean="0">
                <a:solidFill>
                  <a:schemeClr val="tx1"/>
                </a:solidFill>
              </a:rPr>
              <a:t>проекта</a:t>
            </a:r>
          </a:p>
          <a:p>
            <a:pPr marL="1257300" lvl="2" indent="-342900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tx1"/>
                </a:solidFill>
              </a:rPr>
              <a:t>Устойчивость и ожидаемое воздействие</a:t>
            </a:r>
            <a:endParaRPr lang="ro-RO" sz="2400" b="1" dirty="0" smtClean="0">
              <a:solidFill>
                <a:schemeClr val="tx1"/>
              </a:solidFill>
            </a:endParaRPr>
          </a:p>
          <a:p>
            <a:pPr marL="1257300" lvl="2" indent="-342900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tx1"/>
                </a:solidFill>
              </a:rPr>
              <a:t>Извлеченные уроки</a:t>
            </a:r>
            <a:endParaRPr lang="ro-RO" sz="2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7746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27848" y="2034858"/>
            <a:ext cx="840975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Аудиторский отчет Независимой оценочной группы (IEF) </a:t>
            </a:r>
            <a:r>
              <a:rPr lang="ru-RU" sz="2800" dirty="0" smtClean="0">
                <a:solidFill>
                  <a:schemeClr val="tx1"/>
                </a:solidFill>
              </a:rPr>
              <a:t>Банка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o-RO" sz="2800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Специальный обзор </a:t>
            </a:r>
            <a:r>
              <a:rPr lang="ru-RU" sz="2800" dirty="0" smtClean="0">
                <a:solidFill>
                  <a:schemeClr val="tx1"/>
                </a:solidFill>
              </a:rPr>
              <a:t>Банком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o-RO" sz="2800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Анализ, используемый для проектирования будущих </a:t>
            </a:r>
            <a:r>
              <a:rPr lang="ru-RU" sz="2800" dirty="0" smtClean="0">
                <a:solidFill>
                  <a:schemeClr val="tx1"/>
                </a:solidFill>
              </a:rPr>
              <a:t>проектов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o-RO" sz="2800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Оценка воздействия</a:t>
            </a:r>
            <a:endParaRPr lang="ro-RO" sz="2800" b="1" dirty="0">
              <a:solidFill>
                <a:schemeClr val="tx1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829827" y="1256151"/>
            <a:ext cx="7467600" cy="78740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Оценка проекта</a:t>
            </a:r>
            <a:endParaRPr lang="ro-RO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021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36715" y="924943"/>
            <a:ext cx="8446366" cy="787401"/>
          </a:xfrm>
        </p:spPr>
        <p:txBody>
          <a:bodyPr anchor="ctr">
            <a:no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ДОКУМЕНТЫ ЦИКЛА ПРОЕКТА</a:t>
            </a:r>
            <a:endParaRPr lang="ro-RO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28875" y="1542180"/>
            <a:ext cx="1906635" cy="5428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Соглашение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830126" y="1542179"/>
            <a:ext cx="1562100" cy="542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/>
              <a:t>Тендер документ</a:t>
            </a:r>
            <a:endParaRPr lang="en-US" sz="1800" dirty="0"/>
          </a:p>
        </p:txBody>
      </p:sp>
      <p:sp>
        <p:nvSpPr>
          <p:cNvPr id="18" name="Rectangle 17"/>
          <p:cNvSpPr/>
          <p:nvPr/>
        </p:nvSpPr>
        <p:spPr>
          <a:xfrm>
            <a:off x="6934200" y="1719511"/>
            <a:ext cx="1447800" cy="542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Процесс закупок</a:t>
            </a:r>
            <a:endParaRPr lang="en-US" sz="1600" dirty="0"/>
          </a:p>
        </p:txBody>
      </p:sp>
      <p:sp>
        <p:nvSpPr>
          <p:cNvPr id="19" name="Rectangle 18"/>
          <p:cNvSpPr/>
          <p:nvPr/>
        </p:nvSpPr>
        <p:spPr>
          <a:xfrm>
            <a:off x="6934200" y="2729594"/>
            <a:ext cx="1447800" cy="542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/>
              <a:t>Отчет об оценке</a:t>
            </a:r>
            <a:endParaRPr lang="en-US" sz="1800" dirty="0"/>
          </a:p>
        </p:txBody>
      </p:sp>
      <p:sp>
        <p:nvSpPr>
          <p:cNvPr id="20" name="Rectangle 19"/>
          <p:cNvSpPr/>
          <p:nvPr/>
        </p:nvSpPr>
        <p:spPr>
          <a:xfrm>
            <a:off x="6934200" y="3587013"/>
            <a:ext cx="1447800" cy="542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контракт</a:t>
            </a:r>
            <a:endParaRPr lang="en-US" sz="2000" dirty="0"/>
          </a:p>
        </p:txBody>
      </p:sp>
      <p:sp>
        <p:nvSpPr>
          <p:cNvPr id="21" name="Rectangle 20"/>
          <p:cNvSpPr/>
          <p:nvPr/>
        </p:nvSpPr>
        <p:spPr>
          <a:xfrm>
            <a:off x="6477000" y="4810023"/>
            <a:ext cx="1447800" cy="542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/>
              <a:t>Платежи и гарантии</a:t>
            </a:r>
            <a:endParaRPr lang="en-US" sz="1800" dirty="0"/>
          </a:p>
        </p:txBody>
      </p:sp>
      <p:sp>
        <p:nvSpPr>
          <p:cNvPr id="22" name="Rectangle 21"/>
          <p:cNvSpPr/>
          <p:nvPr/>
        </p:nvSpPr>
        <p:spPr>
          <a:xfrm>
            <a:off x="2970548" y="5665870"/>
            <a:ext cx="1375708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ICR</a:t>
            </a:r>
            <a:endParaRPr lang="en-US" sz="2000" dirty="0"/>
          </a:p>
        </p:txBody>
      </p:sp>
      <p:sp>
        <p:nvSpPr>
          <p:cNvPr id="23" name="Rectangle 22"/>
          <p:cNvSpPr/>
          <p:nvPr/>
        </p:nvSpPr>
        <p:spPr>
          <a:xfrm>
            <a:off x="1219455" y="4114800"/>
            <a:ext cx="1375708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CAS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667185" y="3396513"/>
            <a:ext cx="1375708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PCD/PCN</a:t>
            </a:r>
            <a:endParaRPr lang="en-US" sz="2000" dirty="0"/>
          </a:p>
        </p:txBody>
      </p:sp>
      <p:sp>
        <p:nvSpPr>
          <p:cNvPr id="25" name="Rectangle 24"/>
          <p:cNvSpPr/>
          <p:nvPr/>
        </p:nvSpPr>
        <p:spPr>
          <a:xfrm>
            <a:off x="331873" y="1990924"/>
            <a:ext cx="1835970" cy="7907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dirty="0" smtClean="0"/>
              <a:t>B</a:t>
            </a:r>
            <a:r>
              <a:rPr lang="ru-RU" sz="1800" dirty="0" smtClean="0"/>
              <a:t>Б</a:t>
            </a:r>
            <a:r>
              <a:rPr lang="ro-RO" sz="1800" dirty="0" smtClean="0"/>
              <a:t>&amp; </a:t>
            </a:r>
            <a:r>
              <a:rPr lang="ru-RU" sz="1800" dirty="0"/>
              <a:t>Бенефициарий</a:t>
            </a:r>
            <a:endParaRPr lang="en-US" sz="1800" dirty="0"/>
          </a:p>
        </p:txBody>
      </p:sp>
      <p:sp>
        <p:nvSpPr>
          <p:cNvPr id="26" name="Rectangle 25"/>
          <p:cNvSpPr/>
          <p:nvPr/>
        </p:nvSpPr>
        <p:spPr>
          <a:xfrm>
            <a:off x="2519324" y="2367477"/>
            <a:ext cx="1826932" cy="8284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dirty="0" smtClean="0"/>
              <a:t>BM (</a:t>
            </a:r>
            <a:r>
              <a:rPr lang="ro-RO" sz="1800" dirty="0" err="1" smtClean="0"/>
              <a:t>Cons</a:t>
            </a:r>
            <a:r>
              <a:rPr lang="ro-RO" sz="1800" dirty="0" smtClean="0"/>
              <a:t> de </a:t>
            </a:r>
            <a:r>
              <a:rPr lang="ro-RO" sz="1800" dirty="0" err="1" smtClean="0"/>
              <a:t>Admin</a:t>
            </a:r>
            <a:r>
              <a:rPr lang="ro-RO" sz="1800" dirty="0" smtClean="0"/>
              <a:t>)/</a:t>
            </a:r>
            <a:r>
              <a:rPr lang="ro-RO" sz="1800" dirty="0" err="1" smtClean="0"/>
              <a:t>GoV</a:t>
            </a:r>
            <a:r>
              <a:rPr lang="ro-RO" sz="1800" dirty="0" smtClean="0"/>
              <a:t> + </a:t>
            </a:r>
            <a:r>
              <a:rPr lang="ru-RU" sz="1800" dirty="0" smtClean="0"/>
              <a:t>Бенефициар</a:t>
            </a:r>
            <a:endParaRPr lang="en-US" sz="1800" dirty="0"/>
          </a:p>
        </p:txBody>
      </p:sp>
      <p:sp>
        <p:nvSpPr>
          <p:cNvPr id="27" name="Rectangle 26"/>
          <p:cNvSpPr/>
          <p:nvPr/>
        </p:nvSpPr>
        <p:spPr>
          <a:xfrm>
            <a:off x="2735310" y="3443502"/>
            <a:ext cx="1600200" cy="704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/>
              <a:t>Управление банком</a:t>
            </a:r>
            <a:endParaRPr lang="en-US" sz="1800" dirty="0"/>
          </a:p>
        </p:txBody>
      </p:sp>
      <p:sp>
        <p:nvSpPr>
          <p:cNvPr id="28" name="Rectangle 27"/>
          <p:cNvSpPr/>
          <p:nvPr/>
        </p:nvSpPr>
        <p:spPr>
          <a:xfrm>
            <a:off x="2746056" y="4606088"/>
            <a:ext cx="1600200" cy="704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dirty="0"/>
              <a:t>B</a:t>
            </a:r>
            <a:r>
              <a:rPr lang="ru-RU" sz="1800" dirty="0"/>
              <a:t>Б</a:t>
            </a:r>
            <a:r>
              <a:rPr lang="ro-RO" sz="1800" dirty="0" smtClean="0"/>
              <a:t> &amp; </a:t>
            </a:r>
            <a:r>
              <a:rPr lang="ro-RO" sz="1800" dirty="0" err="1" smtClean="0"/>
              <a:t>GoV</a:t>
            </a:r>
            <a:endParaRPr lang="en-US" sz="1800" dirty="0"/>
          </a:p>
        </p:txBody>
      </p:sp>
      <p:sp>
        <p:nvSpPr>
          <p:cNvPr id="29" name="Rectangle 28"/>
          <p:cNvSpPr/>
          <p:nvPr/>
        </p:nvSpPr>
        <p:spPr>
          <a:xfrm>
            <a:off x="1114672" y="5504045"/>
            <a:ext cx="1600200" cy="704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dirty="0"/>
              <a:t>B</a:t>
            </a:r>
            <a:r>
              <a:rPr lang="ru-RU" sz="1600" dirty="0"/>
              <a:t>Б</a:t>
            </a:r>
            <a:r>
              <a:rPr lang="ro-RO" sz="1600" dirty="0"/>
              <a:t>&amp; </a:t>
            </a:r>
            <a:r>
              <a:rPr lang="ru-RU" sz="1600" dirty="0"/>
              <a:t>Бенефициарий</a:t>
            </a:r>
            <a:endParaRPr lang="en-US" sz="1600" dirty="0"/>
          </a:p>
        </p:txBody>
      </p:sp>
      <p:sp>
        <p:nvSpPr>
          <p:cNvPr id="30" name="Rectangle 29"/>
          <p:cNvSpPr/>
          <p:nvPr/>
        </p:nvSpPr>
        <p:spPr>
          <a:xfrm>
            <a:off x="4999663" y="2262337"/>
            <a:ext cx="1600200" cy="704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/>
              <a:t>Бенефициар </a:t>
            </a:r>
            <a:r>
              <a:rPr lang="ro-RO" sz="1800" dirty="0" smtClean="0"/>
              <a:t>+ NO BM</a:t>
            </a:r>
            <a:endParaRPr lang="en-US" sz="1800" dirty="0"/>
          </a:p>
        </p:txBody>
      </p:sp>
      <p:sp>
        <p:nvSpPr>
          <p:cNvPr id="31" name="Rectangle 30"/>
          <p:cNvSpPr/>
          <p:nvPr/>
        </p:nvSpPr>
        <p:spPr>
          <a:xfrm>
            <a:off x="4876799" y="3506100"/>
            <a:ext cx="1723063" cy="79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/>
              <a:t>Бенефициар и подрядчики</a:t>
            </a:r>
            <a:endParaRPr lang="en-US" sz="1800" dirty="0"/>
          </a:p>
        </p:txBody>
      </p:sp>
      <p:sp>
        <p:nvSpPr>
          <p:cNvPr id="32" name="Rectangle 31"/>
          <p:cNvSpPr/>
          <p:nvPr/>
        </p:nvSpPr>
        <p:spPr>
          <a:xfrm>
            <a:off x="4847263" y="5410930"/>
            <a:ext cx="1905000" cy="8349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Бенефициарий</a:t>
            </a:r>
            <a:endParaRPr lang="en-US" sz="1600" dirty="0"/>
          </a:p>
          <a:p>
            <a:pPr algn="ctr"/>
            <a:r>
              <a:rPr lang="ro-RO" sz="1600" dirty="0" smtClean="0"/>
              <a:t>+ Co</a:t>
            </a:r>
            <a:r>
              <a:rPr lang="ru-RU" sz="1600" dirty="0"/>
              <a:t> подрядчики </a:t>
            </a:r>
            <a:r>
              <a:rPr lang="ro-RO" sz="1600" dirty="0" err="1" smtClean="0"/>
              <a:t>ntractorii</a:t>
            </a:r>
            <a:r>
              <a:rPr lang="ro-RO" sz="1600" dirty="0"/>
              <a:t> + B</a:t>
            </a:r>
            <a:r>
              <a:rPr lang="ru-RU" sz="1600" dirty="0"/>
              <a:t>Б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679587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СПИСОК ЛИТЕРАТУРЫ 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:</a:t>
            </a:r>
            <a:endParaRPr lang="ro-RO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2609" y="2603809"/>
            <a:ext cx="848766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www.worldbank.org/en/country/moldova</a:t>
            </a:r>
            <a:r>
              <a:rPr lang="ro-RO" dirty="0" smtClean="0"/>
              <a:t>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82610" y="3871244"/>
            <a:ext cx="37248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8"/>
              </a:rPr>
              <a:t>http://</a:t>
            </a:r>
            <a:r>
              <a:rPr lang="en-US" dirty="0" smtClean="0">
                <a:hlinkClick r:id="rId8"/>
              </a:rPr>
              <a:t>www.worldbank.org</a:t>
            </a:r>
            <a:r>
              <a:rPr lang="ro-RO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0286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Margareta Vîrcolici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Datumsplatzhalter 3"/>
          <p:cNvSpPr txBox="1">
            <a:spLocks/>
          </p:cNvSpPr>
          <p:nvPr/>
        </p:nvSpPr>
        <p:spPr bwMode="auto">
          <a:xfrm>
            <a:off x="679450" y="6581775"/>
            <a:ext cx="12954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b="0" kern="1200">
                <a:solidFill>
                  <a:srgbClr val="6E6452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1A768533-9F5A-4A96-B8F6-9A95114E0856}" type="datetime1">
              <a:rPr lang="en-GB" smtClean="0">
                <a:cs typeface="Arial" charset="0"/>
              </a:rPr>
              <a:pPr/>
              <a:t>29/01/2018</a:t>
            </a:fld>
            <a:endParaRPr lang="de-DE">
              <a:cs typeface="Arial" charset="0"/>
            </a:endParaRPr>
          </a:p>
        </p:txBody>
      </p:sp>
      <p:sp>
        <p:nvSpPr>
          <p:cNvPr id="16" name="Inhaltsplatzhalter 8"/>
          <p:cNvSpPr txBox="1">
            <a:spLocks/>
          </p:cNvSpPr>
          <p:nvPr/>
        </p:nvSpPr>
        <p:spPr>
          <a:xfrm>
            <a:off x="2433908" y="1620411"/>
            <a:ext cx="6262254" cy="2074863"/>
          </a:xfrm>
          <a:prstGeom prst="rect">
            <a:avLst/>
          </a:prstGeom>
        </p:spPr>
        <p:txBody>
          <a:bodyPr/>
          <a:lstStyle/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>
              <a:spcAft>
                <a:spcPts val="300"/>
              </a:spcAft>
            </a:pPr>
            <a:r>
              <a:rPr lang="ru-RU" sz="2800" dirty="0">
                <a:solidFill>
                  <a:srgbClr val="534B3E"/>
                </a:solidFill>
              </a:rPr>
              <a:t>Благодарю за внимание.</a:t>
            </a:r>
            <a:endParaRPr lang="en-GB" sz="1000" dirty="0">
              <a:solidFill>
                <a:srgbClr val="534B3E"/>
              </a:solidFill>
            </a:endParaRPr>
          </a:p>
        </p:txBody>
      </p:sp>
      <p:sp>
        <p:nvSpPr>
          <p:cNvPr id="17" name="Textfeld 9"/>
          <p:cNvSpPr txBox="1">
            <a:spLocks noChangeArrowheads="1"/>
          </p:cNvSpPr>
          <p:nvPr/>
        </p:nvSpPr>
        <p:spPr bwMode="auto">
          <a:xfrm>
            <a:off x="427153" y="5399463"/>
            <a:ext cx="1371600" cy="2159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Proiect co-finanțat de</a:t>
            </a:r>
            <a:endParaRPr lang="en-GB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8" name="Picture 11" descr="F:\Branding\EU\jaun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1056" y="5624205"/>
            <a:ext cx="13652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1" descr="H:\bn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46511" y="5590073"/>
            <a:ext cx="1016000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58991" y="5624205"/>
            <a:ext cx="1639887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feld 9"/>
          <p:cNvSpPr txBox="1">
            <a:spLocks noChangeArrowheads="1"/>
          </p:cNvSpPr>
          <p:nvPr/>
        </p:nvSpPr>
        <p:spPr bwMode="auto">
          <a:xfrm>
            <a:off x="6898878" y="5383151"/>
            <a:ext cx="1147762" cy="2143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In cooperare cu</a:t>
            </a:r>
            <a:endParaRPr lang="ro-RO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2" name="Picture 21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045" y="5540701"/>
            <a:ext cx="1071880" cy="1071880"/>
          </a:xfrm>
          <a:prstGeom prst="rect">
            <a:avLst/>
          </a:prstGeom>
        </p:spPr>
      </p:pic>
      <p:pic>
        <p:nvPicPr>
          <p:cNvPr id="23" name="Picture 22" descr="D:\Users\Desktop\logotype.pn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16" y="5818037"/>
            <a:ext cx="1958975" cy="56959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CasetăText 1"/>
          <p:cNvSpPr txBox="1"/>
          <p:nvPr/>
        </p:nvSpPr>
        <p:spPr>
          <a:xfrm>
            <a:off x="1856306" y="3145976"/>
            <a:ext cx="536191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  <a:hlinkClick r:id="rId12"/>
              </a:rPr>
              <a:t>www.ifcaac.amac.md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ifcaac@fua.utm.md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telefon</a:t>
            </a:r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 (022) 77-38 22</a:t>
            </a:r>
          </a:p>
          <a:p>
            <a:pPr algn="ctr"/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 </a:t>
            </a:r>
          </a:p>
          <a:p>
            <a:pPr algn="ctr"/>
            <a:r>
              <a:rPr lang="ro-RO" sz="1400" b="0" u="sng" dirty="0" err="1">
                <a:solidFill>
                  <a:srgbClr val="7030A0"/>
                </a:solidFill>
                <a:latin typeface="+mn-lt"/>
              </a:rPr>
              <a:t>www.amac.md</a:t>
            </a:r>
            <a:r>
              <a:rPr lang="ro-RO" sz="1400" b="0" dirty="0">
                <a:solidFill>
                  <a:srgbClr val="7030A0"/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apacanal@yandex.ru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telefon</a:t>
            </a:r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 (022) 28-84-33</a:t>
            </a:r>
          </a:p>
          <a:p>
            <a:pPr algn="ctr"/>
            <a:endParaRPr lang="ro-RO" sz="8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7373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0" y="2111494"/>
            <a:ext cx="731404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«Процедуры закупов товаров, работ и услуг, используемых в деятельности в секторе водоснабжения и канализации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6" name="Picture 11" descr="C:\Users\ion\Desktop\index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159" y="4533076"/>
            <a:ext cx="283845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635798" y="3590396"/>
            <a:ext cx="7696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ИДЕНТИФИКАЦИЯ ПРОЕКТОВ:</a:t>
            </a:r>
          </a:p>
          <a:p>
            <a:pPr algn="ctr"/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ПРОЕКТЫ, ОСУЩЕСТВЛЯЮЩИЕ ПРОЕКТ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8107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1" descr="C:\Users\ion\Desktop\index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474" y="2813763"/>
            <a:ext cx="283845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1520900" y="1546989"/>
            <a:ext cx="2406361" cy="5000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Оценка </a:t>
            </a:r>
            <a:r>
              <a:rPr lang="ro-RO" sz="2000" dirty="0"/>
              <a:t>ex-post</a:t>
            </a:r>
            <a:endParaRPr lang="en-US" sz="2000" dirty="0"/>
          </a:p>
        </p:txBody>
      </p:sp>
      <p:sp>
        <p:nvSpPr>
          <p:cNvPr id="20" name="Rectangle 19"/>
          <p:cNvSpPr/>
          <p:nvPr/>
        </p:nvSpPr>
        <p:spPr>
          <a:xfrm>
            <a:off x="5257800" y="1563441"/>
            <a:ext cx="2406361" cy="5000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идентификация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5939924" y="3383756"/>
            <a:ext cx="2406361" cy="5000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подготовка</a:t>
            </a:r>
            <a:endParaRPr lang="en-US" sz="2000" dirty="0"/>
          </a:p>
        </p:txBody>
      </p:sp>
      <p:sp>
        <p:nvSpPr>
          <p:cNvPr id="22" name="Rectangle 21"/>
          <p:cNvSpPr/>
          <p:nvPr/>
        </p:nvSpPr>
        <p:spPr>
          <a:xfrm>
            <a:off x="5257799" y="5229860"/>
            <a:ext cx="2406361" cy="5000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оценка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27112" y="4743291"/>
            <a:ext cx="2859424" cy="1473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Переговоры и утверждение Совета управляющих Всемирного банка</a:t>
            </a:r>
            <a:endParaRPr lang="ro-RO" sz="2000" dirty="0"/>
          </a:p>
        </p:txBody>
      </p:sp>
      <p:sp>
        <p:nvSpPr>
          <p:cNvPr id="24" name="Rectangle 23"/>
          <p:cNvSpPr/>
          <p:nvPr/>
        </p:nvSpPr>
        <p:spPr>
          <a:xfrm>
            <a:off x="257752" y="3313509"/>
            <a:ext cx="2406361" cy="6405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Реализация &amp;</a:t>
            </a:r>
          </a:p>
          <a:p>
            <a:pPr algn="ctr"/>
            <a:r>
              <a:rPr lang="ru-RU" sz="2000" dirty="0"/>
              <a:t>наблюдение</a:t>
            </a:r>
            <a:endParaRPr lang="ro-RO" sz="2000" dirty="0"/>
          </a:p>
        </p:txBody>
      </p:sp>
      <p:cxnSp>
        <p:nvCxnSpPr>
          <p:cNvPr id="25" name="Straight Arrow Connector 24"/>
          <p:cNvCxnSpPr>
            <a:stCxn id="15" idx="3"/>
          </p:cNvCxnSpPr>
          <p:nvPr/>
        </p:nvCxnSpPr>
        <p:spPr>
          <a:xfrm>
            <a:off x="3927261" y="1797020"/>
            <a:ext cx="66526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20" idx="2"/>
            <a:endCxn id="21" idx="0"/>
          </p:cNvCxnSpPr>
          <p:nvPr/>
        </p:nvCxnSpPr>
        <p:spPr bwMode="auto">
          <a:xfrm>
            <a:off x="6460981" y="2063503"/>
            <a:ext cx="682124" cy="132025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1" idx="2"/>
            <a:endCxn id="22" idx="0"/>
          </p:cNvCxnSpPr>
          <p:nvPr/>
        </p:nvCxnSpPr>
        <p:spPr bwMode="auto">
          <a:xfrm flipH="1">
            <a:off x="6460980" y="3883818"/>
            <a:ext cx="682125" cy="134604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22" idx="1"/>
            <a:endCxn id="23" idx="3"/>
          </p:cNvCxnSpPr>
          <p:nvPr/>
        </p:nvCxnSpPr>
        <p:spPr bwMode="auto">
          <a:xfrm flipH="1">
            <a:off x="3886536" y="5479891"/>
            <a:ext cx="137126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>
            <a:stCxn id="23" idx="0"/>
            <a:endCxn id="24" idx="2"/>
          </p:cNvCxnSpPr>
          <p:nvPr/>
        </p:nvCxnSpPr>
        <p:spPr bwMode="auto">
          <a:xfrm flipH="1" flipV="1">
            <a:off x="1460933" y="3954065"/>
            <a:ext cx="995891" cy="78922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24" idx="0"/>
            <a:endCxn id="15" idx="2"/>
          </p:cNvCxnSpPr>
          <p:nvPr/>
        </p:nvCxnSpPr>
        <p:spPr bwMode="auto">
          <a:xfrm flipV="1">
            <a:off x="1460933" y="2047051"/>
            <a:ext cx="1263148" cy="126645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9523863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829827" y="1027551"/>
            <a:ext cx="7467600" cy="4572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Обязанности сторон</a:t>
            </a:r>
            <a:endParaRPr lang="ro-RO" b="1" dirty="0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426719" y="1634605"/>
            <a:ext cx="2497455" cy="83819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бенефициар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6306383" y="1647532"/>
            <a:ext cx="2485191" cy="91047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Всемирный банк </a:t>
            </a:r>
            <a:r>
              <a:rPr lang="ro-RO" sz="2000" dirty="0" smtClean="0">
                <a:solidFill>
                  <a:schemeClr val="tx1"/>
                </a:solidFill>
              </a:rPr>
              <a:t>/</a:t>
            </a:r>
          </a:p>
          <a:p>
            <a:pPr algn="ctr"/>
            <a:r>
              <a:rPr lang="ro-RO" sz="2000" dirty="0" smtClean="0">
                <a:solidFill>
                  <a:schemeClr val="tx1"/>
                </a:solidFill>
              </a:rPr>
              <a:t>WB</a:t>
            </a:r>
            <a:endParaRPr lang="ro-RO" sz="20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050309" y="1912848"/>
            <a:ext cx="2590800" cy="3798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идентификация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3050309" y="2447404"/>
            <a:ext cx="2590800" cy="381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подготовка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3048000" y="3048806"/>
            <a:ext cx="2590800" cy="3798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оценка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050309" y="3600565"/>
            <a:ext cx="2590800" cy="3798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переговоры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050309" y="4154744"/>
            <a:ext cx="2560867" cy="722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Утверждение Совета</a:t>
            </a:r>
            <a:endParaRPr lang="en-US" sz="2000" dirty="0"/>
          </a:p>
        </p:txBody>
      </p:sp>
      <p:sp>
        <p:nvSpPr>
          <p:cNvPr id="29" name="Rectangle 28"/>
          <p:cNvSpPr/>
          <p:nvPr/>
        </p:nvSpPr>
        <p:spPr>
          <a:xfrm>
            <a:off x="2120942" y="5046402"/>
            <a:ext cx="4419600" cy="3798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Подписание и вступление в силу</a:t>
            </a:r>
            <a:endParaRPr lang="en-US" sz="2000" dirty="0"/>
          </a:p>
        </p:txBody>
      </p:sp>
      <p:sp>
        <p:nvSpPr>
          <p:cNvPr id="30" name="Rectangle 29"/>
          <p:cNvSpPr/>
          <p:nvPr/>
        </p:nvSpPr>
        <p:spPr>
          <a:xfrm>
            <a:off x="1176125" y="5582920"/>
            <a:ext cx="2590800" cy="381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реализация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4315776" y="5582920"/>
            <a:ext cx="2590800" cy="3798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надзор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2527122" y="6153842"/>
            <a:ext cx="3557699" cy="3798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Оценка проекта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364264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29827" y="1111228"/>
            <a:ext cx="7467600" cy="4572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Идентификация проекта</a:t>
            </a:r>
            <a:endParaRPr lang="ro-RO" sz="28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4270" y="3303730"/>
            <a:ext cx="2590800" cy="3798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Другие агентства</a:t>
            </a:r>
            <a:endParaRPr lang="en-US" sz="2000" dirty="0"/>
          </a:p>
        </p:txBody>
      </p:sp>
      <p:sp>
        <p:nvSpPr>
          <p:cNvPr id="15" name="Oval 14"/>
          <p:cNvSpPr/>
          <p:nvPr/>
        </p:nvSpPr>
        <p:spPr>
          <a:xfrm>
            <a:off x="96199" y="1461884"/>
            <a:ext cx="2718871" cy="99060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Предложения бенефициара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58968" y="1691984"/>
            <a:ext cx="2590800" cy="514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Предыдущие проекты</a:t>
            </a: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Oval 16"/>
          <p:cNvSpPr/>
          <p:nvPr/>
        </p:nvSpPr>
        <p:spPr>
          <a:xfrm>
            <a:off x="6448624" y="1454725"/>
            <a:ext cx="2359891" cy="98944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Миссии Банка</a:t>
            </a:r>
            <a:endParaRPr lang="ro-RO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333169" y="3190874"/>
            <a:ext cx="2590800" cy="12477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Экономическая и отраслевая деятельность банка</a:t>
            </a:r>
            <a:endParaRPr lang="en-US" sz="2000" dirty="0"/>
          </a:p>
        </p:txBody>
      </p:sp>
      <p:sp>
        <p:nvSpPr>
          <p:cNvPr id="20" name="Rounded Rectangle 19"/>
          <p:cNvSpPr/>
          <p:nvPr/>
        </p:nvSpPr>
        <p:spPr>
          <a:xfrm>
            <a:off x="2106468" y="4343400"/>
            <a:ext cx="4495800" cy="228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173268" y="4647045"/>
            <a:ext cx="2362200" cy="17526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Стратегия содействия стране (</a:t>
            </a:r>
            <a:r>
              <a:rPr lang="ro-RO" dirty="0"/>
              <a:t>CAS)</a:t>
            </a:r>
            <a:endParaRPr lang="en-US" dirty="0"/>
          </a:p>
        </p:txBody>
      </p:sp>
      <p:cxnSp>
        <p:nvCxnSpPr>
          <p:cNvPr id="5" name="Straight Arrow Connector 4"/>
          <p:cNvCxnSpPr>
            <a:stCxn id="16" idx="2"/>
            <a:endCxn id="20" idx="0"/>
          </p:cNvCxnSpPr>
          <p:nvPr/>
        </p:nvCxnSpPr>
        <p:spPr bwMode="auto">
          <a:xfrm>
            <a:off x="4354368" y="2206910"/>
            <a:ext cx="0" cy="213649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17" idx="2"/>
            <a:endCxn id="20" idx="0"/>
          </p:cNvCxnSpPr>
          <p:nvPr/>
        </p:nvCxnSpPr>
        <p:spPr bwMode="auto">
          <a:xfrm flipH="1">
            <a:off x="4354368" y="1949448"/>
            <a:ext cx="2094256" cy="239395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15" idx="5"/>
            <a:endCxn id="20" idx="0"/>
          </p:cNvCxnSpPr>
          <p:nvPr/>
        </p:nvCxnSpPr>
        <p:spPr bwMode="auto">
          <a:xfrm>
            <a:off x="2416901" y="2307415"/>
            <a:ext cx="1937467" cy="203598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14" idx="2"/>
            <a:endCxn id="20" idx="0"/>
          </p:cNvCxnSpPr>
          <p:nvPr/>
        </p:nvCxnSpPr>
        <p:spPr bwMode="auto">
          <a:xfrm>
            <a:off x="1519670" y="3683575"/>
            <a:ext cx="2834698" cy="65982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9" idx="1"/>
            <a:endCxn id="20" idx="0"/>
          </p:cNvCxnSpPr>
          <p:nvPr/>
        </p:nvCxnSpPr>
        <p:spPr bwMode="auto">
          <a:xfrm flipH="1">
            <a:off x="4354368" y="3814762"/>
            <a:ext cx="1978801" cy="52863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2158281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29827" y="1098580"/>
            <a:ext cx="7467600" cy="4572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Идентификация проекта</a:t>
            </a:r>
            <a:endParaRPr lang="ro-RO" sz="28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82888" y="1511156"/>
            <a:ext cx="820391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Совместное участие Бенефициара / Банка (CAS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Р</a:t>
            </a:r>
            <a:r>
              <a:rPr lang="ru-RU" sz="2400" dirty="0" smtClean="0">
                <a:solidFill>
                  <a:schemeClr val="tx1"/>
                </a:solidFill>
              </a:rPr>
              <a:t>есурсы</a:t>
            </a:r>
            <a:r>
              <a:rPr lang="ro-RO" sz="2400" b="1" dirty="0" smtClean="0">
                <a:solidFill>
                  <a:schemeClr val="tx1"/>
                </a:solidFill>
              </a:rPr>
              <a:t>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000" b="0" dirty="0">
                <a:solidFill>
                  <a:schemeClr val="tx1"/>
                </a:solidFill>
              </a:rPr>
              <a:t>Деятельность страны / банковского </a:t>
            </a:r>
            <a:r>
              <a:rPr lang="ru-RU" sz="2000" b="0" dirty="0" smtClean="0">
                <a:solidFill>
                  <a:schemeClr val="tx1"/>
                </a:solidFill>
              </a:rPr>
              <a:t>сектора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000" b="0" dirty="0">
                <a:solidFill>
                  <a:schemeClr val="tx1"/>
                </a:solidFill>
              </a:rPr>
              <a:t>Офис в </a:t>
            </a:r>
            <a:r>
              <a:rPr lang="ru-RU" sz="2000" b="0" dirty="0" smtClean="0">
                <a:solidFill>
                  <a:schemeClr val="tx1"/>
                </a:solidFill>
              </a:rPr>
              <a:t>стране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000" b="0" dirty="0">
                <a:solidFill>
                  <a:schemeClr val="tx1"/>
                </a:solidFill>
              </a:rPr>
              <a:t>Предыдущие </a:t>
            </a:r>
            <a:r>
              <a:rPr lang="ru-RU" sz="2000" b="0" dirty="0" smtClean="0">
                <a:solidFill>
                  <a:schemeClr val="tx1"/>
                </a:solidFill>
              </a:rPr>
              <a:t>проекты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000" b="0" dirty="0">
                <a:solidFill>
                  <a:schemeClr val="tx1"/>
                </a:solidFill>
              </a:rPr>
              <a:t>Двусторонние и многосторонние агенты (например, USAID, </a:t>
            </a:r>
            <a:r>
              <a:rPr lang="ru-RU" sz="2000" b="0" dirty="0" err="1">
                <a:solidFill>
                  <a:schemeClr val="tx1"/>
                </a:solidFill>
              </a:rPr>
              <a:t>CzDA</a:t>
            </a:r>
            <a:r>
              <a:rPr lang="ru-RU" sz="2000" b="0" dirty="0">
                <a:solidFill>
                  <a:schemeClr val="tx1"/>
                </a:solidFill>
              </a:rPr>
              <a:t> и </a:t>
            </a:r>
            <a:r>
              <a:rPr lang="ru-RU" sz="2000" b="0" dirty="0" smtClean="0">
                <a:solidFill>
                  <a:schemeClr val="tx1"/>
                </a:solidFill>
              </a:rPr>
              <a:t>т.д.)</a:t>
            </a:r>
            <a:endParaRPr lang="ro-RO" sz="2000" b="0" dirty="0" smtClean="0">
              <a:solidFill>
                <a:schemeClr val="tx1"/>
              </a:solidFill>
            </a:endParaRPr>
          </a:p>
          <a:p>
            <a:pPr marL="355600" lvl="1" indent="-3556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Предоставить </a:t>
            </a:r>
            <a:r>
              <a:rPr lang="ru-RU" sz="2400" dirty="0">
                <a:solidFill>
                  <a:schemeClr val="tx1"/>
                </a:solidFill>
              </a:rPr>
              <a:t>эскиз проекта (совместно)</a:t>
            </a:r>
            <a:endParaRPr lang="ro-RO" sz="2400" b="1" dirty="0" smtClean="0">
              <a:solidFill>
                <a:schemeClr val="tx1"/>
              </a:solidFill>
            </a:endParaRPr>
          </a:p>
          <a:p>
            <a:pPr marL="812800" lvl="2" indent="-355600">
              <a:buFont typeface="Wingdings" panose="05000000000000000000" pitchFamily="2" charset="2"/>
              <a:buChar char="ü"/>
            </a:pPr>
            <a:r>
              <a:rPr lang="ru-RU" sz="2000" b="0" dirty="0">
                <a:solidFill>
                  <a:schemeClr val="tx1"/>
                </a:solidFill>
              </a:rPr>
              <a:t>Б</a:t>
            </a:r>
            <a:r>
              <a:rPr lang="ru-RU" sz="2000" b="0" dirty="0" smtClean="0">
                <a:solidFill>
                  <a:schemeClr val="tx1"/>
                </a:solidFill>
              </a:rPr>
              <a:t>енефициары</a:t>
            </a:r>
            <a:endParaRPr lang="ro-RO" sz="2000" b="0" dirty="0" smtClean="0">
              <a:solidFill>
                <a:schemeClr val="tx1"/>
              </a:solidFill>
            </a:endParaRPr>
          </a:p>
          <a:p>
            <a:pPr marL="812800" lvl="2" indent="-355600">
              <a:buFont typeface="Wingdings" panose="05000000000000000000" pitchFamily="2" charset="2"/>
              <a:buChar char="ü"/>
            </a:pPr>
            <a:r>
              <a:rPr lang="ru-RU" sz="2000" b="0" dirty="0" smtClean="0">
                <a:solidFill>
                  <a:schemeClr val="tx1"/>
                </a:solidFill>
              </a:rPr>
              <a:t>Альтернативы</a:t>
            </a:r>
            <a:endParaRPr lang="ro-RO" sz="2000" b="0" dirty="0" smtClean="0">
              <a:solidFill>
                <a:schemeClr val="tx1"/>
              </a:solidFill>
            </a:endParaRPr>
          </a:p>
          <a:p>
            <a:pPr marL="812800" lvl="2" indent="-355600">
              <a:buFont typeface="Wingdings" panose="05000000000000000000" pitchFamily="2" charset="2"/>
              <a:buChar char="ü"/>
            </a:pPr>
            <a:r>
              <a:rPr lang="ru-RU" sz="2000" b="0" dirty="0" smtClean="0">
                <a:solidFill>
                  <a:schemeClr val="tx1"/>
                </a:solidFill>
              </a:rPr>
              <a:t>Вопросы и проблемы</a:t>
            </a:r>
            <a:endParaRPr lang="ro-RO" sz="2000" b="0" dirty="0" smtClean="0">
              <a:solidFill>
                <a:schemeClr val="tx1"/>
              </a:solidFill>
            </a:endParaRPr>
          </a:p>
          <a:p>
            <a:pPr marL="812800" lvl="2" indent="-355600">
              <a:buFont typeface="Wingdings" panose="05000000000000000000" pitchFamily="2" charset="2"/>
              <a:buChar char="ü"/>
            </a:pPr>
            <a:r>
              <a:rPr lang="ru-RU" sz="2000" b="0" dirty="0" smtClean="0">
                <a:solidFill>
                  <a:schemeClr val="tx1"/>
                </a:solidFill>
              </a:rPr>
              <a:t>Требования</a:t>
            </a:r>
            <a:endParaRPr lang="ro-RO" sz="2000" b="0" dirty="0" smtClean="0">
              <a:solidFill>
                <a:schemeClr val="tx1"/>
              </a:solidFill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Сводное резюме на каждом этапе (еженедельно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Концепция проектного документа (PCD &amp; PID)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7471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29827" y="1004252"/>
            <a:ext cx="7467600" cy="4572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Оценка проекта</a:t>
            </a:r>
            <a:endParaRPr lang="ro-RO" sz="28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4814" y="1465898"/>
            <a:ext cx="8203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Ответственность </a:t>
            </a:r>
            <a:r>
              <a:rPr lang="ru-RU" sz="2000" dirty="0" smtClean="0">
                <a:solidFill>
                  <a:schemeClr val="tx1"/>
                </a:solidFill>
              </a:rPr>
              <a:t>Банка</a:t>
            </a:r>
            <a:endParaRPr lang="ro-RO" sz="2000" b="1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000" b="0" dirty="0">
                <a:solidFill>
                  <a:schemeClr val="tx1"/>
                </a:solidFill>
              </a:rPr>
              <a:t>Формируется многопрофильная </a:t>
            </a:r>
            <a:r>
              <a:rPr lang="ru-RU" sz="2000" b="0" dirty="0" smtClean="0">
                <a:solidFill>
                  <a:schemeClr val="tx1"/>
                </a:solidFill>
              </a:rPr>
              <a:t>команда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000" b="0" dirty="0">
                <a:solidFill>
                  <a:schemeClr val="tx1"/>
                </a:solidFill>
              </a:rPr>
              <a:t>PAD (</a:t>
            </a:r>
            <a:r>
              <a:rPr lang="ru-RU" sz="2000" b="0" dirty="0" err="1">
                <a:solidFill>
                  <a:schemeClr val="tx1"/>
                </a:solidFill>
              </a:rPr>
              <a:t>Project</a:t>
            </a:r>
            <a:r>
              <a:rPr lang="ru-RU" sz="2000" b="0" dirty="0">
                <a:solidFill>
                  <a:schemeClr val="tx1"/>
                </a:solidFill>
              </a:rPr>
              <a:t> </a:t>
            </a:r>
            <a:r>
              <a:rPr lang="ru-RU" sz="2000" b="0" dirty="0" err="1">
                <a:solidFill>
                  <a:schemeClr val="tx1"/>
                </a:solidFill>
              </a:rPr>
              <a:t>Document</a:t>
            </a:r>
            <a:r>
              <a:rPr lang="ru-RU" sz="2000" b="0" dirty="0">
                <a:solidFill>
                  <a:schemeClr val="tx1"/>
                </a:solidFill>
              </a:rPr>
              <a:t>): Цели v / s CAS: Стратегический контекст, резюме, Обоснование, Анализ, Условия для реализации, Общие условия займа</a:t>
            </a:r>
            <a:endParaRPr lang="ro-RO" sz="2000" b="0" dirty="0" smtClean="0">
              <a:solidFill>
                <a:schemeClr val="tx1"/>
              </a:solidFill>
            </a:endParaRPr>
          </a:p>
          <a:p>
            <a:pPr marL="355600" lvl="1" indent="-3556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Экономический </a:t>
            </a:r>
            <a:r>
              <a:rPr lang="ru-RU" sz="2000" dirty="0" smtClean="0">
                <a:solidFill>
                  <a:schemeClr val="tx1"/>
                </a:solidFill>
              </a:rPr>
              <a:t>анализ</a:t>
            </a:r>
            <a:endParaRPr lang="ro-RO" sz="2000" b="1" dirty="0" smtClean="0">
              <a:solidFill>
                <a:schemeClr val="tx1"/>
              </a:solidFill>
            </a:endParaRPr>
          </a:p>
          <a:p>
            <a:pPr marL="812800" lvl="2" indent="-355600">
              <a:buFont typeface="Wingdings" panose="05000000000000000000" pitchFamily="2" charset="2"/>
              <a:buChar char="ü"/>
            </a:pPr>
            <a:r>
              <a:rPr lang="ru-RU" sz="2000" b="0" dirty="0">
                <a:solidFill>
                  <a:schemeClr val="tx1"/>
                </a:solidFill>
              </a:rPr>
              <a:t>Преимущества </a:t>
            </a:r>
            <a:r>
              <a:rPr lang="ru-RU" sz="2000" b="0" dirty="0" smtClean="0">
                <a:solidFill>
                  <a:schemeClr val="tx1"/>
                </a:solidFill>
              </a:rPr>
              <a:t>страны</a:t>
            </a:r>
            <a:endParaRPr lang="ro-RO" sz="2000" b="0" dirty="0" smtClean="0">
              <a:solidFill>
                <a:schemeClr val="tx1"/>
              </a:solidFill>
            </a:endParaRPr>
          </a:p>
          <a:p>
            <a:pPr marL="812800" lvl="2" indent="-355600">
              <a:buFont typeface="Wingdings" panose="05000000000000000000" pitchFamily="2" charset="2"/>
              <a:buChar char="ü"/>
            </a:pPr>
            <a:r>
              <a:rPr lang="ru-RU" sz="2000" b="0" dirty="0">
                <a:solidFill>
                  <a:schemeClr val="tx1"/>
                </a:solidFill>
              </a:rPr>
              <a:t>Сокращение </a:t>
            </a:r>
            <a:r>
              <a:rPr lang="ru-RU" sz="2000" b="0" dirty="0" smtClean="0">
                <a:solidFill>
                  <a:schemeClr val="tx1"/>
                </a:solidFill>
              </a:rPr>
              <a:t>бедности</a:t>
            </a:r>
            <a:endParaRPr lang="ro-RO" sz="2000" b="0" dirty="0" smtClean="0">
              <a:solidFill>
                <a:schemeClr val="tx1"/>
              </a:solidFill>
            </a:endParaRPr>
          </a:p>
          <a:p>
            <a:pPr marL="812800" lvl="2" indent="-355600">
              <a:buFont typeface="Wingdings" panose="05000000000000000000" pitchFamily="2" charset="2"/>
              <a:buChar char="ü"/>
            </a:pPr>
            <a:r>
              <a:rPr lang="ru-RU" sz="2000" b="0" dirty="0" smtClean="0">
                <a:solidFill>
                  <a:schemeClr val="tx1"/>
                </a:solidFill>
              </a:rPr>
              <a:t>Вопросы/проблемы</a:t>
            </a:r>
            <a:endParaRPr lang="ro-RO" sz="2000" b="0" dirty="0" smtClean="0">
              <a:solidFill>
                <a:schemeClr val="tx1"/>
              </a:solidFill>
            </a:endParaRPr>
          </a:p>
          <a:p>
            <a:pPr marL="812800" lvl="2" indent="-355600">
              <a:buFont typeface="Wingdings" panose="05000000000000000000" pitchFamily="2" charset="2"/>
              <a:buChar char="ü"/>
            </a:pPr>
            <a:r>
              <a:rPr lang="ru-RU" sz="2000" b="0" dirty="0" smtClean="0">
                <a:solidFill>
                  <a:schemeClr val="tx1"/>
                </a:solidFill>
              </a:rPr>
              <a:t>Требования</a:t>
            </a:r>
            <a:endParaRPr lang="ro-RO" sz="2000" b="0" dirty="0" smtClean="0">
              <a:solidFill>
                <a:schemeClr val="tx1"/>
              </a:solidFill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Техническая </a:t>
            </a:r>
            <a:r>
              <a:rPr lang="ru-RU" sz="2000" dirty="0" smtClean="0">
                <a:solidFill>
                  <a:schemeClr val="tx1"/>
                </a:solidFill>
              </a:rPr>
              <a:t>оценка</a:t>
            </a:r>
            <a:endParaRPr lang="ro-RO" sz="2000" b="1" dirty="0" smtClean="0">
              <a:solidFill>
                <a:schemeClr val="tx1"/>
              </a:solidFill>
            </a:endParaRPr>
          </a:p>
          <a:p>
            <a:pPr marL="800100" lvl="3" indent="-342900">
              <a:buFont typeface="Wingdings" panose="05000000000000000000" pitchFamily="2" charset="2"/>
              <a:buChar char="ü"/>
            </a:pPr>
            <a:r>
              <a:rPr lang="ru-RU" sz="2000" b="0" dirty="0">
                <a:solidFill>
                  <a:schemeClr val="tx1"/>
                </a:solidFill>
              </a:rPr>
              <a:t>Пересмотр проекта, оценка </a:t>
            </a:r>
            <a:r>
              <a:rPr lang="ru-RU" sz="2000" b="0" dirty="0" smtClean="0">
                <a:solidFill>
                  <a:schemeClr val="tx1"/>
                </a:solidFill>
              </a:rPr>
              <a:t>стоимости</a:t>
            </a:r>
            <a:endParaRPr lang="ro-RO" sz="2000" b="0" dirty="0" smtClean="0">
              <a:solidFill>
                <a:schemeClr val="tx1"/>
              </a:solidFill>
            </a:endParaRPr>
          </a:p>
          <a:p>
            <a:pPr marL="800100" lvl="3" indent="-342900">
              <a:buFont typeface="Wingdings" panose="05000000000000000000" pitchFamily="2" charset="2"/>
              <a:buChar char="ü"/>
            </a:pPr>
            <a:r>
              <a:rPr lang="ru-RU" sz="2000" b="0" dirty="0">
                <a:solidFill>
                  <a:schemeClr val="tx1"/>
                </a:solidFill>
              </a:rPr>
              <a:t>План </a:t>
            </a:r>
            <a:r>
              <a:rPr lang="ru-RU" sz="2000" b="0" dirty="0" smtClean="0">
                <a:solidFill>
                  <a:schemeClr val="tx1"/>
                </a:solidFill>
              </a:rPr>
              <a:t>реализации</a:t>
            </a:r>
            <a:endParaRPr lang="ro-RO" sz="2000" b="0" dirty="0" smtClean="0">
              <a:solidFill>
                <a:schemeClr val="tx1"/>
              </a:solidFill>
            </a:endParaRPr>
          </a:p>
          <a:p>
            <a:pPr marL="800100" lvl="3" indent="-342900">
              <a:buFont typeface="Wingdings" panose="05000000000000000000" pitchFamily="2" charset="2"/>
              <a:buChar char="ü"/>
            </a:pPr>
            <a:r>
              <a:rPr lang="ru-RU" sz="2000" b="0" dirty="0">
                <a:solidFill>
                  <a:schemeClr val="tx1"/>
                </a:solidFill>
              </a:rPr>
              <a:t>План закупок (Приобретения</a:t>
            </a:r>
            <a:r>
              <a:rPr lang="ru-RU" sz="2000" b="0" dirty="0" smtClean="0">
                <a:solidFill>
                  <a:schemeClr val="tx1"/>
                </a:solidFill>
              </a:rPr>
              <a:t>)</a:t>
            </a:r>
            <a:endParaRPr lang="ro-RO" sz="2000" b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6100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29827" y="1069801"/>
            <a:ext cx="7467600" cy="4572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Оценка </a:t>
            </a:r>
            <a:r>
              <a:rPr lang="ru-RU" sz="2800" b="1" dirty="0" smtClean="0">
                <a:solidFill>
                  <a:schemeClr val="tx1"/>
                </a:solidFill>
              </a:rPr>
              <a:t>проекта </a:t>
            </a:r>
            <a:r>
              <a:rPr lang="ro-RO" sz="2800" b="1" dirty="0" smtClean="0">
                <a:solidFill>
                  <a:schemeClr val="tx1"/>
                </a:solidFill>
              </a:rPr>
              <a:t>(Cont)</a:t>
            </a:r>
            <a:endParaRPr lang="ro-RO" sz="28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4814" y="1608138"/>
            <a:ext cx="82039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Институциональная </a:t>
            </a:r>
            <a:r>
              <a:rPr lang="ru-RU" sz="2400" dirty="0" smtClean="0">
                <a:solidFill>
                  <a:schemeClr val="tx1"/>
                </a:solidFill>
              </a:rPr>
              <a:t>оценка</a:t>
            </a:r>
            <a:endParaRPr lang="ro-RO" sz="2400" b="1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400" b="0" dirty="0">
                <a:solidFill>
                  <a:schemeClr val="tx1"/>
                </a:solidFill>
              </a:rPr>
              <a:t>Возможности реализации </a:t>
            </a:r>
            <a:r>
              <a:rPr lang="ru-RU" sz="2400" b="0" dirty="0" smtClean="0">
                <a:solidFill>
                  <a:schemeClr val="tx1"/>
                </a:solidFill>
              </a:rPr>
              <a:t>проекта</a:t>
            </a:r>
            <a:endParaRPr lang="ro-RO" sz="2400" b="0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400" b="0" dirty="0">
                <a:solidFill>
                  <a:schemeClr val="tx1"/>
                </a:solidFill>
              </a:rPr>
              <a:t>Оценка потенциала закупочной </a:t>
            </a:r>
            <a:r>
              <a:rPr lang="ru-RU" sz="2400" b="0" dirty="0" smtClean="0">
                <a:solidFill>
                  <a:schemeClr val="tx1"/>
                </a:solidFill>
              </a:rPr>
              <a:t>организации</a:t>
            </a:r>
            <a:endParaRPr lang="ro-RO" sz="2400" b="0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400" b="0" dirty="0">
                <a:solidFill>
                  <a:schemeClr val="tx1"/>
                </a:solidFill>
              </a:rPr>
              <a:t>Обучение и кадровые </a:t>
            </a:r>
            <a:r>
              <a:rPr lang="ru-RU" sz="2400" b="0" dirty="0" smtClean="0">
                <a:solidFill>
                  <a:schemeClr val="tx1"/>
                </a:solidFill>
              </a:rPr>
              <a:t>потребности</a:t>
            </a:r>
            <a:endParaRPr lang="ro-RO" sz="2400" b="0" dirty="0" smtClean="0">
              <a:solidFill>
                <a:schemeClr val="tx1"/>
              </a:solidFill>
            </a:endParaRPr>
          </a:p>
          <a:p>
            <a:pPr marL="355600" lvl="1" indent="-3556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Финансовый </a:t>
            </a:r>
            <a:r>
              <a:rPr lang="ru-RU" sz="2400" dirty="0" smtClean="0">
                <a:solidFill>
                  <a:schemeClr val="tx1"/>
                </a:solidFill>
              </a:rPr>
              <a:t>анализ</a:t>
            </a:r>
            <a:endParaRPr lang="ro-RO" sz="2400" b="1" dirty="0" smtClean="0">
              <a:solidFill>
                <a:schemeClr val="tx1"/>
              </a:solidFill>
            </a:endParaRPr>
          </a:p>
          <a:p>
            <a:pPr marL="812800" lvl="2" indent="-355600">
              <a:buFont typeface="Wingdings" panose="05000000000000000000" pitchFamily="2" charset="2"/>
              <a:buChar char="ü"/>
            </a:pPr>
            <a:r>
              <a:rPr lang="ru-RU" sz="2400" b="0" dirty="0">
                <a:solidFill>
                  <a:schemeClr val="tx1"/>
                </a:solidFill>
              </a:rPr>
              <a:t>Финансовая надежность </a:t>
            </a:r>
            <a:r>
              <a:rPr lang="ru-RU" sz="2400" b="0" dirty="0" smtClean="0">
                <a:solidFill>
                  <a:schemeClr val="tx1"/>
                </a:solidFill>
              </a:rPr>
              <a:t>проекта</a:t>
            </a:r>
            <a:endParaRPr lang="ro-RO" sz="2400" b="0" dirty="0" smtClean="0">
              <a:solidFill>
                <a:schemeClr val="tx1"/>
              </a:solidFill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Социологическая </a:t>
            </a:r>
            <a:r>
              <a:rPr lang="ru-RU" sz="2400" dirty="0" smtClean="0">
                <a:solidFill>
                  <a:schemeClr val="tx1"/>
                </a:solidFill>
              </a:rPr>
              <a:t>оценка</a:t>
            </a:r>
            <a:endParaRPr lang="ro-RO" sz="2400" b="1" dirty="0" smtClean="0">
              <a:solidFill>
                <a:schemeClr val="tx1"/>
              </a:solidFill>
            </a:endParaRPr>
          </a:p>
          <a:p>
            <a:pPr marL="800100" lvl="3" indent="-342900">
              <a:buFont typeface="Wingdings" panose="05000000000000000000" pitchFamily="2" charset="2"/>
              <a:buChar char="ü"/>
            </a:pPr>
            <a:r>
              <a:rPr lang="ru-RU" sz="2400" b="0" dirty="0">
                <a:solidFill>
                  <a:schemeClr val="tx1"/>
                </a:solidFill>
              </a:rPr>
              <a:t>Воздействие на бенефициаров (тех, кто непосредственно пострадает в результате реализации проекта)</a:t>
            </a:r>
            <a:endParaRPr lang="ro-RO" sz="2400" b="0" dirty="0" smtClean="0">
              <a:solidFill>
                <a:schemeClr val="tx1"/>
              </a:solidFill>
            </a:endParaRPr>
          </a:p>
          <a:p>
            <a:pPr marL="357188" lvl="3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Экологическая </a:t>
            </a:r>
            <a:r>
              <a:rPr lang="ru-RU" sz="2400" dirty="0" smtClean="0">
                <a:solidFill>
                  <a:schemeClr val="tx1"/>
                </a:solidFill>
              </a:rPr>
              <a:t>оценка</a:t>
            </a:r>
            <a:endParaRPr lang="ro-RO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8142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29827" y="1069801"/>
            <a:ext cx="7467600" cy="4572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Ведение переговоров по проекту</a:t>
            </a:r>
            <a:endParaRPr lang="ro-RO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15007" y="1676400"/>
            <a:ext cx="8203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Составление Юридического документа </a:t>
            </a:r>
            <a:r>
              <a:rPr lang="ro-RO" sz="2800" b="1" dirty="0" smtClean="0">
                <a:solidFill>
                  <a:schemeClr val="tx1"/>
                </a:solidFill>
              </a:rPr>
              <a:t>(Agrement)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800" b="0" dirty="0" smtClean="0">
                <a:solidFill>
                  <a:schemeClr val="tx1"/>
                </a:solidFill>
              </a:rPr>
              <a:t>Обусловленность</a:t>
            </a:r>
            <a:endParaRPr lang="ro-RO" sz="2800" b="0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800" b="0" dirty="0">
                <a:solidFill>
                  <a:schemeClr val="tx1"/>
                </a:solidFill>
              </a:rPr>
              <a:t>План реализации</a:t>
            </a:r>
            <a:endParaRPr lang="ro-RO" sz="2800" b="0" dirty="0" smtClean="0">
              <a:solidFill>
                <a:schemeClr val="tx1"/>
              </a:solidFill>
            </a:endParaRPr>
          </a:p>
          <a:p>
            <a:pPr marL="355600" lvl="1" indent="-3556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Презентация Руководящему совету Всемирного банка</a:t>
            </a:r>
            <a:endParaRPr lang="ro-RO" sz="2800" b="1" dirty="0" smtClean="0">
              <a:solidFill>
                <a:schemeClr val="tx1"/>
              </a:solidFill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Подписание </a:t>
            </a:r>
            <a:r>
              <a:rPr lang="ru-RU" sz="2800" dirty="0" smtClean="0">
                <a:solidFill>
                  <a:schemeClr val="tx1"/>
                </a:solidFill>
              </a:rPr>
              <a:t>соглашения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Вступление в силу </a:t>
            </a:r>
            <a:r>
              <a:rPr lang="ru-RU" sz="2800" dirty="0" smtClean="0">
                <a:solidFill>
                  <a:schemeClr val="tx1"/>
                </a:solidFill>
              </a:rPr>
              <a:t>проекта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Предварительные или ретроактивные контракты</a:t>
            </a:r>
            <a:endParaRPr lang="ro-RO" sz="2800" b="1" dirty="0">
              <a:solidFill>
                <a:schemeClr val="tx1"/>
              </a:solidFill>
            </a:endParaRPr>
          </a:p>
        </p:txBody>
      </p:sp>
      <p:sp>
        <p:nvSpPr>
          <p:cNvPr id="17" name="Footer Placeholder 2"/>
          <p:cNvSpPr txBox="1">
            <a:spLocks/>
          </p:cNvSpPr>
          <p:nvPr/>
        </p:nvSpPr>
        <p:spPr bwMode="auto">
          <a:xfrm>
            <a:off x="3015176" y="6733401"/>
            <a:ext cx="341844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000" b="1" kern="1200" spc="70" baseline="0">
                <a:solidFill>
                  <a:srgbClr val="6E6452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o-RO" smtClean="0"/>
              <a:t>Ion Barbarasa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8185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IZ_Banner_Kopfzeile-Ausland (3)">
  <a:themeElements>
    <a:clrScheme name="GIZ">
      <a:dk1>
        <a:srgbClr val="000000"/>
      </a:dk1>
      <a:lt1>
        <a:srgbClr val="FFFFFF"/>
      </a:lt1>
      <a:dk2>
        <a:srgbClr val="6E6452"/>
      </a:dk2>
      <a:lt2>
        <a:srgbClr val="D2CDC8"/>
      </a:lt2>
      <a:accent1>
        <a:srgbClr val="C80F0F"/>
      </a:accent1>
      <a:accent2>
        <a:srgbClr val="4B859F"/>
      </a:accent2>
      <a:accent3>
        <a:srgbClr val="B498BA"/>
      </a:accent3>
      <a:accent4>
        <a:srgbClr val="F3BF49"/>
      </a:accent4>
      <a:accent5>
        <a:srgbClr val="94B322"/>
      </a:accent5>
      <a:accent6>
        <a:srgbClr val="B4E3ED"/>
      </a:accent6>
      <a:hlink>
        <a:srgbClr val="0000FF"/>
      </a:hlink>
      <a:folHlink>
        <a:srgbClr val="800080"/>
      </a:folHlink>
    </a:clrScheme>
    <a:fontScheme name="GIZ Schrif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TZ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GIZ_Banner_Kopfzeile-Ausland (3)</Template>
  <TotalTime>1831</TotalTime>
  <Words>569</Words>
  <Application>Microsoft Office PowerPoint</Application>
  <PresentationFormat>On-screen Show (4:3)</PresentationFormat>
  <Paragraphs>187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Arial Narrow</vt:lpstr>
      <vt:lpstr>Calibri</vt:lpstr>
      <vt:lpstr>Times New Roman</vt:lpstr>
      <vt:lpstr>Wingdings</vt:lpstr>
      <vt:lpstr>GIZ_Banner_Kopfzeile-Ausland (3)</vt:lpstr>
      <vt:lpstr>Custom Design</vt:lpstr>
      <vt:lpstr>Учебный курс для сотрудников операторов «Apă-Canal/Водоканала» Модуль 11: Процедуры приобретение товаров, работ и услуг, используемых в деятельности держателей лицензий в секторе водоснабжения и канализации Сессия 7: ЗОКУПКИ В ИНВЕСТИЦИОННЫХ ПРОЕКТАХ ВСЕМИРНО-БАНКА  Ion BARBĂRASĂ,  Консультант I.P.EMP Устойчивое управление СОЗ/Министерство сельского хозяйства, регионального развития и окружающей среды  16 - 31 января - 1 января 2018 года, Кишинев  </vt:lpstr>
      <vt:lpstr>PowerPoint Presentation</vt:lpstr>
      <vt:lpstr>PowerPoint Presentation</vt:lpstr>
      <vt:lpstr>Обязанности сторон</vt:lpstr>
      <vt:lpstr>Идентификация проекта</vt:lpstr>
      <vt:lpstr>Идентификация проекта</vt:lpstr>
      <vt:lpstr>Оценка проекта</vt:lpstr>
      <vt:lpstr>Оценка проекта (Cont)</vt:lpstr>
      <vt:lpstr>Ведение переговоров по проекту</vt:lpstr>
      <vt:lpstr>Реализация проекта и надзор</vt:lpstr>
      <vt:lpstr>Реализация проекта и надзор (Cont)</vt:lpstr>
      <vt:lpstr>Реализация и завершение проекта</vt:lpstr>
      <vt:lpstr>Оценка проекта</vt:lpstr>
      <vt:lpstr>ДОКУМЕНТЫ ЦИКЛА ПРОЕКТА</vt:lpstr>
      <vt:lpstr>СПИСОК ЛИТЕРАТУРЫ :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GIZ-Design</dc:creator>
  <cp:keywords>GIZ-Leerfolie</cp:keywords>
  <cp:lastModifiedBy>Admin</cp:lastModifiedBy>
  <cp:revision>209</cp:revision>
  <cp:lastPrinted>2017-06-05T10:38:21Z</cp:lastPrinted>
  <dcterms:created xsi:type="dcterms:W3CDTF">2013-09-05T11:54:56Z</dcterms:created>
  <dcterms:modified xsi:type="dcterms:W3CDTF">2018-01-29T19:55:10Z</dcterms:modified>
</cp:coreProperties>
</file>