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1" r:id="rId1"/>
    <p:sldMasterId id="2147483716" r:id="rId2"/>
  </p:sldMasterIdLst>
  <p:notesMasterIdLst>
    <p:notesMasterId r:id="rId19"/>
  </p:notesMasterIdLst>
  <p:handoutMasterIdLst>
    <p:handoutMasterId r:id="rId20"/>
  </p:handoutMasterIdLst>
  <p:sldIdLst>
    <p:sldId id="280" r:id="rId3"/>
    <p:sldId id="295" r:id="rId4"/>
    <p:sldId id="297" r:id="rId5"/>
    <p:sldId id="298" r:id="rId6"/>
    <p:sldId id="320" r:id="rId7"/>
    <p:sldId id="319" r:id="rId8"/>
    <p:sldId id="321" r:id="rId9"/>
    <p:sldId id="322" r:id="rId10"/>
    <p:sldId id="323" r:id="rId11"/>
    <p:sldId id="324" r:id="rId12"/>
    <p:sldId id="325" r:id="rId13"/>
    <p:sldId id="326" r:id="rId14"/>
    <p:sldId id="327" r:id="rId15"/>
    <p:sldId id="328" r:id="rId16"/>
    <p:sldId id="300" r:id="rId17"/>
    <p:sldId id="299" r:id="rId18"/>
  </p:sldIdLst>
  <p:sldSz cx="9144000" cy="6858000" type="screen4x3"/>
  <p:notesSz cx="6735763" cy="9866313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200" b="1" kern="1200">
        <a:solidFill>
          <a:srgbClr val="999999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200" b="1" kern="1200">
        <a:solidFill>
          <a:srgbClr val="999999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58">
          <p15:clr>
            <a:srgbClr val="A4A3A4"/>
          </p15:clr>
        </p15:guide>
        <p15:guide id="2" orient="horz" pos="388">
          <p15:clr>
            <a:srgbClr val="A4A3A4"/>
          </p15:clr>
        </p15:guide>
        <p15:guide id="3" pos="288">
          <p15:clr>
            <a:srgbClr val="A4A3A4"/>
          </p15:clr>
        </p15:guide>
        <p15:guide id="4" pos="102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ura Bohantova" initials="LB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F2E"/>
    <a:srgbClr val="6E6452"/>
    <a:srgbClr val="E5DBA1"/>
    <a:srgbClr val="BABA93"/>
    <a:srgbClr val="BABB93"/>
    <a:srgbClr val="DEDEAF"/>
    <a:srgbClr val="999999"/>
    <a:srgbClr val="D9D9D9"/>
    <a:srgbClr val="CCCCCC"/>
    <a:srgbClr val="C80F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24" autoAdjust="0"/>
    <p:restoredTop sz="95730" autoAdjust="0"/>
  </p:normalViewPr>
  <p:slideViewPr>
    <p:cSldViewPr snapToGrid="0">
      <p:cViewPr varScale="1">
        <p:scale>
          <a:sx n="69" d="100"/>
          <a:sy n="69" d="100"/>
        </p:scale>
        <p:origin x="1386" y="66"/>
      </p:cViewPr>
      <p:guideLst>
        <p:guide orient="horz" pos="658"/>
        <p:guide orient="horz" pos="388"/>
        <p:guide pos="288"/>
        <p:guide pos="102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08" d="100"/>
          <a:sy n="108" d="100"/>
        </p:scale>
        <p:origin x="-4140" y="-102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de-DE" dirty="0">
              <a:latin typeface="Arial Narrow" pitchFamily="34" charset="0"/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933" y="0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de-DE" dirty="0">
              <a:latin typeface="Arial Narrow" pitchFamily="34" charset="0"/>
            </a:endParaRPr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73391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endParaRPr lang="de-DE" dirty="0">
              <a:latin typeface="Arial Narrow" pitchFamily="34" charset="0"/>
            </a:endParaRPr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6933" y="9373391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" charset="0"/>
              </a:defRPr>
            </a:lvl1pPr>
          </a:lstStyle>
          <a:p>
            <a:fld id="{47F930EC-4FD0-431B-BB9B-47DE359CDF6F}" type="slidenum">
              <a:rPr lang="de-DE">
                <a:latin typeface="Arial Narrow" pitchFamily="34" charset="0"/>
              </a:rPr>
              <a:pPr/>
              <a:t>‹#›</a:t>
            </a:fld>
            <a:endParaRPr lang="de-DE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2276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 Narrow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6933" y="0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 Narrow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236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102" y="4686696"/>
            <a:ext cx="4939560" cy="4439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 smtClean="0"/>
              <a:t>Klicken Sie, um die Formate des Vorlagentextes zu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3391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 Narrow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933" y="9373391"/>
            <a:ext cx="2918830" cy="49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328" tIns="45164" rIns="90328" bIns="45164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 Narrow" pitchFamily="34" charset="0"/>
              </a:defRPr>
            </a:lvl1pPr>
          </a:lstStyle>
          <a:p>
            <a:fld id="{276F4F92-661F-4424-ADED-7D3829A4203F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016004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sp>
        <p:nvSpPr>
          <p:cNvPr id="5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7776000" cy="381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noProof="0" dirty="0" smtClean="0"/>
              <a:t>First layer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</p:spTree>
    <p:extLst>
      <p:ext uri="{BB962C8B-B14F-4D97-AF65-F5344CB8AC3E}">
        <p14:creationId xmlns:p14="http://schemas.microsoft.com/office/powerpoint/2010/main" val="24530102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436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0411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7720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0497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2825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4979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6816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3003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412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Subhead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sp>
        <p:nvSpPr>
          <p:cNvPr id="7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7776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</p:spTree>
    <p:extLst>
      <p:ext uri="{BB962C8B-B14F-4D97-AF65-F5344CB8AC3E}">
        <p14:creationId xmlns:p14="http://schemas.microsoft.com/office/powerpoint/2010/main" val="13358358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smtClean="0"/>
              <a:t>XXX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33147865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Subhead, Bulletpoints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sp>
        <p:nvSpPr>
          <p:cNvPr id="7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576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  <p:sp>
        <p:nvSpPr>
          <p:cNvPr id="6" name="Bildplatzhalter 2"/>
          <p:cNvSpPr>
            <a:spLocks noGrp="1"/>
          </p:cNvSpPr>
          <p:nvPr>
            <p:ph type="pic" idx="12" hasCustomPrompt="1"/>
          </p:nvPr>
        </p:nvSpPr>
        <p:spPr>
          <a:xfrm>
            <a:off x="6786000" y="2448001"/>
            <a:ext cx="2358000" cy="2052000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dirty="0" smtClean="0"/>
              <a:t>Click on symbol </a:t>
            </a:r>
            <a:br>
              <a:rPr lang="en-GB" noProof="0" dirty="0" smtClean="0"/>
            </a:br>
            <a:r>
              <a:rPr lang="en-GB" noProof="0" dirty="0" smtClean="0"/>
              <a:t>to add image</a:t>
            </a:r>
          </a:p>
        </p:txBody>
      </p:sp>
    </p:spTree>
    <p:extLst>
      <p:ext uri="{BB962C8B-B14F-4D97-AF65-F5344CB8AC3E}">
        <p14:creationId xmlns:p14="http://schemas.microsoft.com/office/powerpoint/2010/main" val="5814278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Subhead, Bulletpoints, großes Bild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sp>
        <p:nvSpPr>
          <p:cNvPr id="7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576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  <p:sp>
        <p:nvSpPr>
          <p:cNvPr id="8" name="Bildplatzhalter 2"/>
          <p:cNvSpPr>
            <a:spLocks noGrp="1"/>
          </p:cNvSpPr>
          <p:nvPr>
            <p:ph type="pic" idx="12" hasCustomPrompt="1"/>
          </p:nvPr>
        </p:nvSpPr>
        <p:spPr>
          <a:xfrm>
            <a:off x="6786000" y="2448001"/>
            <a:ext cx="2358000" cy="3348000"/>
          </a:xfr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dirty="0" smtClean="0"/>
              <a:t>Click on symbol </a:t>
            </a:r>
            <a:br>
              <a:rPr lang="en-GB" noProof="0" dirty="0" smtClean="0"/>
            </a:br>
            <a:r>
              <a:rPr lang="en-GB" noProof="0" dirty="0" smtClean="0"/>
              <a:t>to add image</a:t>
            </a:r>
          </a:p>
        </p:txBody>
      </p:sp>
    </p:spTree>
    <p:extLst>
      <p:ext uri="{BB962C8B-B14F-4D97-AF65-F5344CB8AC3E}">
        <p14:creationId xmlns:p14="http://schemas.microsoft.com/office/powerpoint/2010/main" val="18016267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2 Spalten, Subheadline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84000" y="1483200"/>
            <a:ext cx="7776000" cy="617928"/>
          </a:xfrm>
        </p:spPr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>
          <a:xfrm>
            <a:off x="679155" y="6581001"/>
            <a:ext cx="1295400" cy="246221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0F9A5078-6F60-49E2-B50D-11C30D454C38}" type="datetime1">
              <a:rPr lang="en-GB" smtClean="0"/>
              <a:pPr/>
              <a:t>14/01/2018</a:t>
            </a:fld>
            <a:endParaRPr lang="en-GB" dirty="0" smtClean="0"/>
          </a:p>
        </p:txBody>
      </p:sp>
      <p:sp>
        <p:nvSpPr>
          <p:cNvPr id="7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378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  <p:sp>
        <p:nvSpPr>
          <p:cNvPr id="8" name="Inhaltsplatzhalter 2"/>
          <p:cNvSpPr>
            <a:spLocks noGrp="1"/>
          </p:cNvSpPr>
          <p:nvPr>
            <p:ph idx="12" hasCustomPrompt="1"/>
          </p:nvPr>
        </p:nvSpPr>
        <p:spPr>
          <a:xfrm>
            <a:off x="4680000" y="2448000"/>
            <a:ext cx="3780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en-GB" noProof="0" dirty="0" smtClean="0"/>
              <a:t>Click here to add text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</p:spTree>
    <p:extLst>
      <p:ext uri="{BB962C8B-B14F-4D97-AF65-F5344CB8AC3E}">
        <p14:creationId xmlns:p14="http://schemas.microsoft.com/office/powerpoint/2010/main" val="42417953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, 2 Spalten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84000" y="1483200"/>
            <a:ext cx="7776000" cy="617928"/>
          </a:xfrm>
        </p:spPr>
        <p:txBody>
          <a:bodyPr/>
          <a:lstStyle/>
          <a:p>
            <a:r>
              <a:rPr lang="en-GB" noProof="0" dirty="0" smtClean="0"/>
              <a:t>Click here to add title</a:t>
            </a:r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>
          <a:xfrm>
            <a:off x="679155" y="6581001"/>
            <a:ext cx="1295400" cy="246221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0F9A5078-6F60-49E2-B50D-11C30D454C38}" type="datetime1">
              <a:rPr lang="en-GB" smtClean="0"/>
              <a:pPr/>
              <a:t>14/01/2018</a:t>
            </a:fld>
            <a:endParaRPr lang="en-GB" dirty="0" smtClean="0"/>
          </a:p>
        </p:txBody>
      </p:sp>
      <p:sp>
        <p:nvSpPr>
          <p:cNvPr id="9" name="Inhaltsplatzhalter 2"/>
          <p:cNvSpPr>
            <a:spLocks noGrp="1"/>
          </p:cNvSpPr>
          <p:nvPr>
            <p:ph idx="1" hasCustomPrompt="1"/>
          </p:nvPr>
        </p:nvSpPr>
        <p:spPr>
          <a:xfrm>
            <a:off x="683999" y="2448000"/>
            <a:ext cx="3780000" cy="381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noProof="0" dirty="0" smtClean="0"/>
              <a:t>First layer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</p:txBody>
      </p:sp>
      <p:sp>
        <p:nvSpPr>
          <p:cNvPr id="10" name="Inhaltsplatzhalter 2"/>
          <p:cNvSpPr>
            <a:spLocks noGrp="1"/>
          </p:cNvSpPr>
          <p:nvPr>
            <p:ph idx="12" hasCustomPrompt="1"/>
          </p:nvPr>
        </p:nvSpPr>
        <p:spPr>
          <a:xfrm>
            <a:off x="4680000" y="2448000"/>
            <a:ext cx="3780000" cy="3816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noProof="0" dirty="0" smtClean="0"/>
              <a:t>First layer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</p:txBody>
      </p:sp>
    </p:spTree>
    <p:extLst>
      <p:ext uri="{BB962C8B-B14F-4D97-AF65-F5344CB8AC3E}">
        <p14:creationId xmlns:p14="http://schemas.microsoft.com/office/powerpoint/2010/main" val="99345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710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8A373-27B5-4F16-876B-5E2EA2891A83}" type="datetimeFigureOut">
              <a:rPr lang="en-US" smtClean="0"/>
              <a:t>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853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gif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gi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810"/>
            <a:ext cx="9144000" cy="1115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Grafik 8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5851525"/>
            <a:ext cx="91440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9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000" y="2447999"/>
            <a:ext cx="7776000" cy="38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smtClean="0"/>
              <a:t>First layer</a:t>
            </a:r>
          </a:p>
          <a:p>
            <a:pPr lvl="1"/>
            <a:r>
              <a:rPr lang="en-GB" noProof="0" dirty="0" smtClean="0"/>
              <a:t>Second layer</a:t>
            </a:r>
          </a:p>
          <a:p>
            <a:pPr lvl="2"/>
            <a:r>
              <a:rPr lang="en-GB" noProof="0" dirty="0" smtClean="0"/>
              <a:t>Third layer</a:t>
            </a:r>
          </a:p>
          <a:p>
            <a:pPr lvl="3"/>
            <a:r>
              <a:rPr lang="en-GB" noProof="0" dirty="0" smtClean="0"/>
              <a:t>Fourth layer</a:t>
            </a:r>
          </a:p>
        </p:txBody>
      </p:sp>
      <p:sp>
        <p:nvSpPr>
          <p:cNvPr id="14" name="Text Box 19"/>
          <p:cNvSpPr txBox="1">
            <a:spLocks noChangeArrowheads="1"/>
          </p:cNvSpPr>
          <p:nvPr/>
        </p:nvSpPr>
        <p:spPr bwMode="auto">
          <a:xfrm>
            <a:off x="7703687" y="6581001"/>
            <a:ext cx="9271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GB" sz="1000" b="0" noProof="0" dirty="0" smtClean="0">
                <a:solidFill>
                  <a:srgbClr val="6E6452"/>
                </a:solidFill>
                <a:latin typeface="Arial Narrow" pitchFamily="34" charset="0"/>
              </a:rPr>
              <a:t>Page </a:t>
            </a:r>
            <a:fld id="{327115CA-E6A4-425F-BB4F-A64D48743A27}" type="slidenum">
              <a:rPr lang="en-GB" sz="1000" b="0" noProof="0" smtClean="0">
                <a:solidFill>
                  <a:srgbClr val="6E6452"/>
                </a:solidFill>
                <a:latin typeface="Arial Narrow" pitchFamily="34" charset="0"/>
              </a:rPr>
              <a:pPr/>
              <a:t>‹#›</a:t>
            </a:fld>
            <a:endParaRPr lang="en-GB" sz="1000" b="0" noProof="0" dirty="0">
              <a:solidFill>
                <a:srgbClr val="6E6452"/>
              </a:solidFill>
              <a:latin typeface="Arial Narrow" pitchFamily="34" charset="0"/>
            </a:endParaRPr>
          </a:p>
        </p:txBody>
      </p:sp>
      <p:sp>
        <p:nvSpPr>
          <p:cNvPr id="15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62776" y="6581001"/>
            <a:ext cx="341844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ctr">
              <a:defRPr sz="1000" b="1" spc="70" baseline="0">
                <a:solidFill>
                  <a:srgbClr val="6E6452"/>
                </a:solidFill>
                <a:latin typeface="Arial Narrow" pitchFamily="34" charset="0"/>
              </a:defRPr>
            </a:lvl1pPr>
          </a:lstStyle>
          <a:p>
            <a:r>
              <a:rPr lang="de-DE" dirty="0" smtClean="0"/>
              <a:t>XXX</a:t>
            </a:r>
            <a:endParaRPr lang="de-DE" dirty="0"/>
          </a:p>
        </p:txBody>
      </p:sp>
      <p:sp>
        <p:nvSpPr>
          <p:cNvPr id="16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79155" y="6581001"/>
            <a:ext cx="12954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000" b="0">
                <a:solidFill>
                  <a:srgbClr val="6E6452"/>
                </a:solidFill>
                <a:latin typeface="Arial Narrow" pitchFamily="34" charset="0"/>
              </a:defRPr>
            </a:lvl1pPr>
          </a:lstStyle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sp>
        <p:nvSpPr>
          <p:cNvPr id="7579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684000" y="1483200"/>
            <a:ext cx="7776000" cy="617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smtClean="0"/>
              <a:t>Click here to add title</a:t>
            </a:r>
            <a:endParaRPr lang="de-DE" noProof="0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8" r:id="rId2"/>
    <p:sldLayoutId id="2147483715" r:id="rId3"/>
    <p:sldLayoutId id="2147483709" r:id="rId4"/>
    <p:sldLayoutId id="2147483714" r:id="rId5"/>
    <p:sldLayoutId id="2147483710" r:id="rId6"/>
    <p:sldLayoutId id="2147483711" r:id="rId7"/>
  </p:sldLayoutIdLst>
  <p:transition/>
  <p:timing>
    <p:tnLst>
      <p:par>
        <p:cTn id="1" dur="indefinite" restart="never" nodeType="tmRoot"/>
      </p:par>
    </p:tnLst>
  </p:timing>
  <p:hf sldNum="0"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6E645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charset="0"/>
        </a:defRPr>
      </a:lvl9pPr>
    </p:titleStyle>
    <p:bodyStyle>
      <a:lvl1pPr marL="360000" indent="-360000" algn="l" rtl="0" eaLnBrk="1" fontAlgn="base" hangingPunct="1">
        <a:spcBef>
          <a:spcPts val="400"/>
        </a:spcBef>
        <a:spcAft>
          <a:spcPts val="800"/>
        </a:spcAft>
        <a:buClr>
          <a:srgbClr val="C80F0F"/>
        </a:buClr>
        <a:buFont typeface="Arial" pitchFamily="34" charset="0"/>
        <a:buChar char="•"/>
        <a:tabLst>
          <a:tab pos="2190750" algn="l"/>
        </a:tabLst>
        <a:defRPr sz="1800">
          <a:solidFill>
            <a:srgbClr val="6E6452"/>
          </a:solidFill>
          <a:latin typeface="+mn-lt"/>
          <a:ea typeface="+mn-ea"/>
          <a:cs typeface="+mn-cs"/>
        </a:defRPr>
      </a:lvl1pPr>
      <a:lvl2pPr marL="72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>
          <a:solidFill>
            <a:srgbClr val="6E6452"/>
          </a:solidFill>
          <a:latin typeface="+mn-lt"/>
        </a:defRPr>
      </a:lvl2pPr>
      <a:lvl3pPr marL="108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>
          <a:solidFill>
            <a:srgbClr val="6E6452"/>
          </a:solidFill>
          <a:latin typeface="+mn-lt"/>
        </a:defRPr>
      </a:lvl3pPr>
      <a:lvl4pPr marL="144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4pPr>
      <a:lvl5pPr marL="180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5pPr>
      <a:lvl6pPr marL="216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6pPr>
      <a:lvl7pPr marL="252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7pPr>
      <a:lvl8pPr marL="288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8pPr>
      <a:lvl9pPr marL="3240000" indent="-360000" algn="l" rtl="0" eaLnBrk="1" fontAlgn="base" hangingPunct="1">
        <a:spcBef>
          <a:spcPts val="400"/>
        </a:spcBef>
        <a:spcAft>
          <a:spcPts val="800"/>
        </a:spcAft>
        <a:buClr>
          <a:srgbClr val="6E6452"/>
        </a:buClr>
        <a:buFont typeface="Arial" pitchFamily="34" charset="0"/>
        <a:buChar char="•"/>
        <a:tabLst>
          <a:tab pos="2190750" algn="l"/>
        </a:tabLst>
        <a:defRPr sz="1800" baseline="0">
          <a:solidFill>
            <a:srgbClr val="6E6452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28A373-27B5-4F16-876B-5E2EA2891A83}" type="datetimeFigureOut">
              <a:rPr lang="en-US" smtClean="0"/>
              <a:t>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1BB09-6242-41CB-9EA4-0424A0A6F9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262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orldbank.org/" TargetMode="External"/><Relationship Id="rId3" Type="http://schemas.openxmlformats.org/officeDocument/2006/relationships/image" Target="../media/image4.png"/><Relationship Id="rId7" Type="http://schemas.openxmlformats.org/officeDocument/2006/relationships/hyperlink" Target="http://www.worldbank.org/en/country/moldova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4.png"/><Relationship Id="rId7" Type="http://schemas.openxmlformats.org/officeDocument/2006/relationships/image" Target="../media/image9.jpeg"/><Relationship Id="rId12" Type="http://schemas.openxmlformats.org/officeDocument/2006/relationships/hyperlink" Target="http://www.ifcaac.amac.md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3.png"/><Relationship Id="rId5" Type="http://schemas.openxmlformats.org/officeDocument/2006/relationships/image" Target="../media/image6.png"/><Relationship Id="rId10" Type="http://schemas.openxmlformats.org/officeDocument/2006/relationships/image" Target="../media/image12.jpeg"/><Relationship Id="rId4" Type="http://schemas.openxmlformats.org/officeDocument/2006/relationships/image" Target="../media/image5.png"/><Relationship Id="rId9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8"/>
            <a:ext cx="8839199" cy="4416167"/>
          </a:xfrm>
        </p:spPr>
        <p:txBody>
          <a:bodyPr/>
          <a:lstStyle/>
          <a:p>
            <a:pPr algn="ctr"/>
            <a:r>
              <a:rPr lang="ro-RO" b="1" dirty="0" smtClean="0">
                <a:solidFill>
                  <a:srgbClr val="002060"/>
                </a:solidFill>
              </a:rPr>
              <a:t>Curs de instruire pentru angajații operatorilor „Apă-Canal”</a:t>
            </a:r>
            <a:r>
              <a:rPr lang="ro-RO" dirty="0" smtClean="0">
                <a:solidFill>
                  <a:srgbClr val="002060"/>
                </a:solidFill>
              </a:rPr>
              <a:t/>
            </a:r>
            <a:br>
              <a:rPr lang="ro-RO" dirty="0" smtClean="0">
                <a:solidFill>
                  <a:srgbClr val="002060"/>
                </a:solidFill>
              </a:rPr>
            </a:br>
            <a:r>
              <a:rPr lang="ro-RO" dirty="0" smtClean="0">
                <a:solidFill>
                  <a:srgbClr val="002060"/>
                </a:solidFill>
              </a:rPr>
              <a:t/>
            </a:r>
            <a:br>
              <a:rPr lang="ro-RO" dirty="0" smtClean="0">
                <a:solidFill>
                  <a:srgbClr val="002060"/>
                </a:solidFill>
              </a:rPr>
            </a:br>
            <a:r>
              <a:rPr lang="ro-RO" b="1" dirty="0" smtClean="0">
                <a:solidFill>
                  <a:srgbClr val="FF0000"/>
                </a:solidFill>
              </a:rPr>
              <a:t>Modulul 1</a:t>
            </a:r>
            <a:r>
              <a:rPr lang="ro-RO" b="1" dirty="0">
                <a:solidFill>
                  <a:srgbClr val="FF0000"/>
                </a:solidFill>
              </a:rPr>
              <a:t>1</a:t>
            </a:r>
            <a:r>
              <a:rPr lang="ro-RO" b="1" dirty="0" smtClean="0">
                <a:solidFill>
                  <a:srgbClr val="FF0000"/>
                </a:solidFill>
              </a:rPr>
              <a:t>: </a:t>
            </a:r>
            <a:r>
              <a:rPr lang="ro-RO" b="1" dirty="0" smtClean="0">
                <a:solidFill>
                  <a:srgbClr val="002060"/>
                </a:solidFill>
              </a:rPr>
              <a:t> Procedurile de achiziție a bunurilor, lucrărilor și serviciilor utilizate în activitatea titularilor de licențe din sectorul apă și canalizare</a:t>
            </a:r>
            <a:br>
              <a:rPr lang="ro-RO" b="1" dirty="0" smtClean="0">
                <a:solidFill>
                  <a:srgbClr val="002060"/>
                </a:solidFill>
              </a:rPr>
            </a:br>
            <a:r>
              <a:rPr lang="ro-RO" b="1" dirty="0" smtClean="0">
                <a:solidFill>
                  <a:srgbClr val="002060"/>
                </a:solidFill>
              </a:rPr>
              <a:t/>
            </a:r>
            <a:br>
              <a:rPr lang="ro-RO" b="1" dirty="0" smtClean="0">
                <a:solidFill>
                  <a:srgbClr val="002060"/>
                </a:solidFill>
              </a:rPr>
            </a:br>
            <a:r>
              <a:rPr lang="ro-RO" altLang="en-US" sz="2000" b="1" dirty="0">
                <a:solidFill>
                  <a:srgbClr val="FF0000"/>
                </a:solidFill>
              </a:rPr>
              <a:t>Sesiunea </a:t>
            </a:r>
            <a:r>
              <a:rPr lang="ro-RO" altLang="en-US" sz="2000" b="1" dirty="0">
                <a:solidFill>
                  <a:srgbClr val="FF0000"/>
                </a:solidFill>
              </a:rPr>
              <a:t>7</a:t>
            </a:r>
            <a:r>
              <a:rPr lang="en-US" altLang="en-US" b="1" dirty="0" smtClean="0">
                <a:solidFill>
                  <a:srgbClr val="000F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ro-RO" b="1" dirty="0" smtClean="0">
                <a:solidFill>
                  <a:srgbClr val="002060"/>
                </a:solidFill>
              </a:rPr>
              <a:t>ACHIZIŢII ÎN CADRUL PROIECTELOR DE INVESTIŢII</a:t>
            </a:r>
            <a:r>
              <a:rPr lang="en-US" b="1" dirty="0" smtClean="0">
                <a:solidFill>
                  <a:srgbClr val="002060"/>
                </a:solidFill>
              </a:rPr>
              <a:t> ALE B</a:t>
            </a:r>
            <a:r>
              <a:rPr lang="ro-RO" b="1" dirty="0" smtClean="0">
                <a:solidFill>
                  <a:srgbClr val="002060"/>
                </a:solidFill>
              </a:rPr>
              <a:t>ĂNCII MONDIALE</a:t>
            </a:r>
            <a:r>
              <a:rPr lang="ro-RO" b="1" dirty="0">
                <a:solidFill>
                  <a:srgbClr val="002060"/>
                </a:solidFill>
              </a:rPr>
              <a:t/>
            </a:r>
            <a:br>
              <a:rPr lang="ro-RO" b="1" dirty="0">
                <a:solidFill>
                  <a:srgbClr val="002060"/>
                </a:solidFill>
              </a:rPr>
            </a:br>
            <a:r>
              <a:rPr lang="ro-RO" dirty="0">
                <a:solidFill>
                  <a:srgbClr val="000F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o-RO" dirty="0">
                <a:solidFill>
                  <a:srgbClr val="000F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1800" b="1" i="1" dirty="0" smtClean="0">
                <a:solidFill>
                  <a:srgbClr val="002060"/>
                </a:solidFill>
              </a:rPr>
              <a:t>Ion BARBĂRASĂ, Consultant</a:t>
            </a:r>
            <a:br>
              <a:rPr lang="ro-RO" sz="1800" b="1" i="1" dirty="0" smtClean="0">
                <a:solidFill>
                  <a:srgbClr val="002060"/>
                </a:solidFill>
              </a:rPr>
            </a:br>
            <a:r>
              <a:rPr lang="en-US" sz="1800" b="1" dirty="0" smtClean="0">
                <a:solidFill>
                  <a:srgbClr val="002060"/>
                </a:solidFill>
              </a:rPr>
              <a:t>I.P.</a:t>
            </a:r>
            <a:r>
              <a:rPr lang="ro-RO" sz="1800" b="1" dirty="0" smtClean="0">
                <a:solidFill>
                  <a:srgbClr val="002060"/>
                </a:solidFill>
              </a:rPr>
              <a:t>EMP Management Durabil POP/</a:t>
            </a:r>
            <a:br>
              <a:rPr lang="ro-RO" sz="1800" b="1" dirty="0" smtClean="0">
                <a:solidFill>
                  <a:srgbClr val="002060"/>
                </a:solidFill>
              </a:rPr>
            </a:br>
            <a:r>
              <a:rPr lang="ro-RO" sz="1800" b="1" dirty="0" smtClean="0">
                <a:solidFill>
                  <a:srgbClr val="002060"/>
                </a:solidFill>
              </a:rPr>
              <a:t>Ministerul Agriculturii, Dezvoltării Regionale și Mediului</a:t>
            </a:r>
            <a:r>
              <a:rPr lang="ro-RO" sz="1800" b="1" i="1" dirty="0" smtClean="0">
                <a:solidFill>
                  <a:srgbClr val="002060"/>
                </a:solidFill>
              </a:rPr>
              <a:t/>
            </a:r>
            <a:br>
              <a:rPr lang="ro-RO" sz="1800" b="1" i="1" dirty="0" smtClean="0">
                <a:solidFill>
                  <a:srgbClr val="002060"/>
                </a:solidFill>
              </a:rPr>
            </a:br>
            <a:r>
              <a:rPr lang="ro-RO" sz="1800" b="1" dirty="0" smtClean="0">
                <a:solidFill>
                  <a:srgbClr val="002060"/>
                </a:solidFill>
              </a:rPr>
              <a:t/>
            </a:r>
            <a:br>
              <a:rPr lang="ro-RO" sz="1800" b="1" dirty="0" smtClean="0">
                <a:solidFill>
                  <a:srgbClr val="002060"/>
                </a:solidFill>
              </a:rPr>
            </a:br>
            <a:r>
              <a:rPr lang="ro-RO" sz="1600" b="1" dirty="0" smtClean="0">
                <a:solidFill>
                  <a:srgbClr val="002060"/>
                </a:solidFill>
              </a:rPr>
              <a:t>16 – 31 – 01 ianuarie/februarie 2018,  Chișinău</a:t>
            </a:r>
            <a:endParaRPr lang="ro-RO" sz="1600" b="1" dirty="0">
              <a:solidFill>
                <a:srgbClr val="002060"/>
              </a:solidFill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849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29827" y="1090458"/>
            <a:ext cx="7467600" cy="787401"/>
          </a:xfrm>
        </p:spPr>
        <p:txBody>
          <a:bodyPr>
            <a:noAutofit/>
          </a:bodyPr>
          <a:lstStyle/>
          <a:p>
            <a:pPr algn="ctr"/>
            <a:r>
              <a:rPr lang="ro-RO" sz="2800" b="1" dirty="0" smtClean="0">
                <a:solidFill>
                  <a:schemeClr val="tx1"/>
                </a:solidFill>
              </a:rPr>
              <a:t>Implementarea &amp; Supravegherea Proiectului</a:t>
            </a:r>
            <a:endParaRPr lang="ro-RO" sz="28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52447" y="1901309"/>
            <a:ext cx="820391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2800" b="1" dirty="0" smtClean="0">
                <a:solidFill>
                  <a:schemeClr val="tx1"/>
                </a:solidFill>
              </a:rPr>
              <a:t>Implementarea este responsabilitatea Beneficiarului conform </a:t>
            </a:r>
            <a:r>
              <a:rPr lang="ro-RO" sz="2800" b="1" dirty="0">
                <a:solidFill>
                  <a:schemeClr val="tx1"/>
                </a:solidFill>
              </a:rPr>
              <a:t>Agrementului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2800" b="1" dirty="0" smtClean="0">
                <a:solidFill>
                  <a:schemeClr val="tx1"/>
                </a:solidFill>
              </a:rPr>
              <a:t>Responsabilitățile Băncii: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o-RO" sz="2800" dirty="0" smtClean="0">
                <a:solidFill>
                  <a:schemeClr val="tx1"/>
                </a:solidFill>
              </a:rPr>
              <a:t>Monitorizarea progresului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o-RO" sz="2800" dirty="0" smtClean="0">
                <a:solidFill>
                  <a:schemeClr val="tx1"/>
                </a:solidFill>
              </a:rPr>
              <a:t>Suport consultativ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o-RO" sz="2800" dirty="0" smtClean="0">
                <a:solidFill>
                  <a:schemeClr val="tx1"/>
                </a:solidFill>
              </a:rPr>
              <a:t>Asigurarea implementării procedurilor din agrement în scopul atingerii scopului final a proiectului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o-RO" sz="2800" dirty="0" smtClean="0">
                <a:solidFill>
                  <a:schemeClr val="tx1"/>
                </a:solidFill>
              </a:rPr>
              <a:t>Asigurarea că procurările sunt efectuate în corespundere cu prevederile din Planul de Achiziții (Procurări) </a:t>
            </a:r>
          </a:p>
        </p:txBody>
      </p:sp>
    </p:spTree>
    <p:extLst>
      <p:ext uri="{BB962C8B-B14F-4D97-AF65-F5344CB8AC3E}">
        <p14:creationId xmlns:p14="http://schemas.microsoft.com/office/powerpoint/2010/main" val="14719741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49229" y="1248542"/>
            <a:ext cx="7467600" cy="787401"/>
          </a:xfrm>
        </p:spPr>
        <p:txBody>
          <a:bodyPr>
            <a:noAutofit/>
          </a:bodyPr>
          <a:lstStyle/>
          <a:p>
            <a:pPr algn="ctr"/>
            <a:r>
              <a:rPr lang="ro-RO" sz="2800" b="1" dirty="0" smtClean="0">
                <a:solidFill>
                  <a:schemeClr val="tx1"/>
                </a:solidFill>
              </a:rPr>
              <a:t>Implementarea &amp; Supravegherea Proiectului (Cont)</a:t>
            </a:r>
            <a:endParaRPr lang="ro-RO" sz="2800" b="1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52447" y="2346960"/>
            <a:ext cx="820391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2800" b="1" dirty="0" smtClean="0">
                <a:solidFill>
                  <a:schemeClr val="tx1"/>
                </a:solidFill>
              </a:rPr>
              <a:t>Metodologia supravegherii proiectului</a:t>
            </a:r>
            <a:endParaRPr lang="ro-RO" sz="2800" b="1" dirty="0">
              <a:solidFill>
                <a:schemeClr val="tx1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o-RO" sz="2800" dirty="0" smtClean="0">
                <a:solidFill>
                  <a:schemeClr val="tx1"/>
                </a:solidFill>
              </a:rPr>
              <a:t>Misiuni în teren și inspectarea obiectelor din proiect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o-RO" sz="2800" dirty="0" smtClean="0">
                <a:solidFill>
                  <a:schemeClr val="tx1"/>
                </a:solidFill>
              </a:rPr>
              <a:t>Revizuirea și oferirea aprobărilor (</a:t>
            </a:r>
            <a:r>
              <a:rPr lang="ro-RO" sz="2800" dirty="0" err="1" smtClean="0">
                <a:solidFill>
                  <a:schemeClr val="tx1"/>
                </a:solidFill>
              </a:rPr>
              <a:t>NO-objection</a:t>
            </a:r>
            <a:r>
              <a:rPr lang="ro-RO" sz="2800" dirty="0" smtClean="0">
                <a:solidFill>
                  <a:schemeClr val="tx1"/>
                </a:solidFill>
              </a:rPr>
              <a:t>)</a:t>
            </a:r>
          </a:p>
          <a:p>
            <a:pPr marL="1257300" lvl="2" indent="-342900">
              <a:buFont typeface="Wingdings" panose="05000000000000000000" pitchFamily="2" charset="2"/>
              <a:buChar char="v"/>
            </a:pPr>
            <a:r>
              <a:rPr lang="ro-RO" sz="2400" b="1" dirty="0" smtClean="0">
                <a:solidFill>
                  <a:schemeClr val="tx1"/>
                </a:solidFill>
              </a:rPr>
              <a:t>Selectarea Consultanților</a:t>
            </a:r>
          </a:p>
          <a:p>
            <a:pPr marL="1257300" lvl="2" indent="-342900">
              <a:buFont typeface="Wingdings" panose="05000000000000000000" pitchFamily="2" charset="2"/>
              <a:buChar char="v"/>
            </a:pPr>
            <a:r>
              <a:rPr lang="ro-RO" sz="2400" b="1" dirty="0" smtClean="0">
                <a:solidFill>
                  <a:schemeClr val="tx1"/>
                </a:solidFill>
              </a:rPr>
              <a:t>Documentele de Licitații</a:t>
            </a:r>
          </a:p>
          <a:p>
            <a:pPr marL="1257300" lvl="2" indent="-342900">
              <a:buFont typeface="Wingdings" panose="05000000000000000000" pitchFamily="2" charset="2"/>
              <a:buChar char="v"/>
            </a:pPr>
            <a:r>
              <a:rPr lang="ro-RO" sz="2400" b="1" dirty="0" smtClean="0">
                <a:solidFill>
                  <a:schemeClr val="tx1"/>
                </a:solidFill>
              </a:rPr>
              <a:t>Atribuirea contractelor</a:t>
            </a:r>
          </a:p>
          <a:p>
            <a:pPr marL="808038" lvl="2" indent="-268288">
              <a:buFont typeface="Wingdings" panose="05000000000000000000" pitchFamily="2" charset="2"/>
              <a:buChar char="ü"/>
            </a:pPr>
            <a:r>
              <a:rPr lang="ro-RO" sz="2400" dirty="0" smtClean="0">
                <a:solidFill>
                  <a:schemeClr val="tx1"/>
                </a:solidFill>
              </a:rPr>
              <a:t> Schimbări ale scopului și costurile de proiect</a:t>
            </a:r>
            <a:endParaRPr lang="ro-RO" sz="2400" dirty="0">
              <a:solidFill>
                <a:schemeClr val="tx1"/>
              </a:solidFill>
            </a:endParaRPr>
          </a:p>
          <a:p>
            <a:pPr lvl="2"/>
            <a:endParaRPr lang="ro-RO" sz="24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0090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29827" y="1036770"/>
            <a:ext cx="7467600" cy="787401"/>
          </a:xfrm>
        </p:spPr>
        <p:txBody>
          <a:bodyPr>
            <a:noAutofit/>
          </a:bodyPr>
          <a:lstStyle/>
          <a:p>
            <a:pPr algn="ctr"/>
            <a:r>
              <a:rPr lang="ro-RO" sz="2800" b="1" dirty="0" smtClean="0">
                <a:solidFill>
                  <a:schemeClr val="tx1"/>
                </a:solidFill>
              </a:rPr>
              <a:t>Implementarea &amp; Finalizarea Proiectului</a:t>
            </a:r>
            <a:endParaRPr lang="ro-RO" sz="28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26248" y="1628458"/>
            <a:ext cx="865359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2400" b="1" dirty="0" smtClean="0">
                <a:solidFill>
                  <a:schemeClr val="tx1"/>
                </a:solidFill>
              </a:rPr>
              <a:t>Elaborarea Raportului cu privire la Implementarea proiectului (ICR – pregătit de personalul Băncii):</a:t>
            </a:r>
            <a:endParaRPr lang="ro-RO" sz="2400" b="1" dirty="0">
              <a:solidFill>
                <a:schemeClr val="tx1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o-RO" sz="2400" dirty="0" smtClean="0">
                <a:solidFill>
                  <a:schemeClr val="tx1"/>
                </a:solidFill>
              </a:rPr>
              <a:t>Evaluări de birou și Misiuni în teren pentru inspectarea obiectelor din proiect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o-RO" sz="2400" dirty="0" smtClean="0">
                <a:solidFill>
                  <a:schemeClr val="tx1"/>
                </a:solidFill>
              </a:rPr>
              <a:t>Re-estimarea costurilor și beneficiilor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o-RO" sz="2400" dirty="0" smtClean="0">
                <a:solidFill>
                  <a:schemeClr val="tx1"/>
                </a:solidFill>
              </a:rPr>
              <a:t>Comentariile Beneficiarului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o-RO" sz="2400" dirty="0" smtClean="0">
                <a:solidFill>
                  <a:schemeClr val="tx1"/>
                </a:solidFill>
              </a:rPr>
              <a:t>Analiza succeselor și insucceselor: pentru a măsura </a:t>
            </a:r>
            <a:r>
              <a:rPr lang="ro-RO" sz="2400" dirty="0" err="1" smtClean="0">
                <a:solidFill>
                  <a:schemeClr val="tx1"/>
                </a:solidFill>
              </a:rPr>
              <a:t>cît</a:t>
            </a:r>
            <a:r>
              <a:rPr lang="ro-RO" sz="2400" dirty="0" smtClean="0">
                <a:solidFill>
                  <a:schemeClr val="tx1"/>
                </a:solidFill>
              </a:rPr>
              <a:t> de efectiv au fost implementate activitățile în sensul atingerii:</a:t>
            </a:r>
          </a:p>
          <a:p>
            <a:pPr marL="1257300" lvl="2" indent="-342900">
              <a:buFont typeface="Wingdings" panose="05000000000000000000" pitchFamily="2" charset="2"/>
              <a:buChar char="v"/>
            </a:pPr>
            <a:r>
              <a:rPr lang="ro-RO" sz="2400" b="1" dirty="0" smtClean="0">
                <a:solidFill>
                  <a:schemeClr val="tx1"/>
                </a:solidFill>
              </a:rPr>
              <a:t>Obiectivului global a proiectului</a:t>
            </a:r>
          </a:p>
          <a:p>
            <a:pPr marL="1257300" lvl="2" indent="-342900">
              <a:buFont typeface="Wingdings" panose="05000000000000000000" pitchFamily="2" charset="2"/>
              <a:buChar char="v"/>
            </a:pPr>
            <a:r>
              <a:rPr lang="ro-RO" sz="2400" b="1" dirty="0" smtClean="0">
                <a:solidFill>
                  <a:schemeClr val="tx1"/>
                </a:solidFill>
              </a:rPr>
              <a:t>Sustenabilitatea</a:t>
            </a:r>
            <a:r>
              <a:rPr lang="ro-RO" sz="2400" b="1" dirty="0">
                <a:solidFill>
                  <a:schemeClr val="tx1"/>
                </a:solidFill>
              </a:rPr>
              <a:t> </a:t>
            </a:r>
            <a:r>
              <a:rPr lang="ro-RO" sz="2400" b="1" dirty="0" smtClean="0">
                <a:solidFill>
                  <a:schemeClr val="tx1"/>
                </a:solidFill>
              </a:rPr>
              <a:t>&amp; Impactul scontat</a:t>
            </a:r>
          </a:p>
          <a:p>
            <a:pPr marL="1257300" lvl="2" indent="-342900">
              <a:buFont typeface="Wingdings" panose="05000000000000000000" pitchFamily="2" charset="2"/>
              <a:buChar char="v"/>
            </a:pPr>
            <a:r>
              <a:rPr lang="ro-RO" sz="2400" b="1" dirty="0" smtClean="0">
                <a:solidFill>
                  <a:schemeClr val="tx1"/>
                </a:solidFill>
              </a:rPr>
              <a:t>Lecțiile învățate</a:t>
            </a:r>
          </a:p>
        </p:txBody>
      </p:sp>
    </p:spTree>
    <p:extLst>
      <p:ext uri="{BB962C8B-B14F-4D97-AF65-F5344CB8AC3E}">
        <p14:creationId xmlns:p14="http://schemas.microsoft.com/office/powerpoint/2010/main" val="29767746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327848" y="2034858"/>
            <a:ext cx="840975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2800" b="1" dirty="0" smtClean="0">
                <a:solidFill>
                  <a:schemeClr val="tx1"/>
                </a:solidFill>
              </a:rPr>
              <a:t>Raport de Audit a grupului de evaluare independent </a:t>
            </a:r>
            <a:r>
              <a:rPr lang="ro-RO" sz="2800" b="1" dirty="0">
                <a:solidFill>
                  <a:schemeClr val="tx1"/>
                </a:solidFill>
              </a:rPr>
              <a:t>(</a:t>
            </a:r>
            <a:r>
              <a:rPr lang="ro-RO" sz="2800" b="1" dirty="0" smtClean="0">
                <a:solidFill>
                  <a:schemeClr val="tx1"/>
                </a:solidFill>
              </a:rPr>
              <a:t>IEF) a băncii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o-RO" sz="2800" b="1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2800" b="1" dirty="0" smtClean="0">
                <a:solidFill>
                  <a:schemeClr val="tx1"/>
                </a:solidFill>
              </a:rPr>
              <a:t>Revizuire Specială din partea Băncii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o-RO" sz="2800" b="1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2800" b="1" dirty="0" smtClean="0">
                <a:solidFill>
                  <a:schemeClr val="tx1"/>
                </a:solidFill>
              </a:rPr>
              <a:t>Analiză </a:t>
            </a:r>
            <a:r>
              <a:rPr lang="ro-RO" sz="2800" b="1" dirty="0">
                <a:solidFill>
                  <a:schemeClr val="tx1"/>
                </a:solidFill>
              </a:rPr>
              <a:t>utilizată pentru proiectarea </a:t>
            </a:r>
            <a:r>
              <a:rPr lang="ro-RO" sz="2800" b="1" dirty="0" smtClean="0">
                <a:solidFill>
                  <a:schemeClr val="tx1"/>
                </a:solidFill>
              </a:rPr>
              <a:t>a proiectelor de viitor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o-RO" sz="2800" b="1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2800" b="1" dirty="0" smtClean="0">
                <a:solidFill>
                  <a:schemeClr val="tx1"/>
                </a:solidFill>
              </a:rPr>
              <a:t>Evaluare de Impact </a:t>
            </a:r>
            <a:endParaRPr lang="ro-RO" sz="2800" b="1" dirty="0">
              <a:solidFill>
                <a:schemeClr val="tx1"/>
              </a:solidFill>
            </a:endParaRP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829827" y="1256151"/>
            <a:ext cx="7467600" cy="787401"/>
          </a:xfrm>
        </p:spPr>
        <p:txBody>
          <a:bodyPr>
            <a:noAutofit/>
          </a:bodyPr>
          <a:lstStyle/>
          <a:p>
            <a:pPr algn="ctr"/>
            <a:r>
              <a:rPr lang="ro-RO" sz="3200" b="1" dirty="0" smtClean="0">
                <a:solidFill>
                  <a:schemeClr val="tx1"/>
                </a:solidFill>
              </a:rPr>
              <a:t>Evaluarea Proiectului</a:t>
            </a:r>
            <a:endParaRPr lang="ro-RO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8021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36715" y="924943"/>
            <a:ext cx="8446366" cy="787401"/>
          </a:xfrm>
        </p:spPr>
        <p:txBody>
          <a:bodyPr anchor="ctr">
            <a:noAutofit/>
          </a:bodyPr>
          <a:lstStyle/>
          <a:p>
            <a:pPr algn="ctr"/>
            <a:r>
              <a:rPr lang="ro-RO" b="1" dirty="0" smtClean="0">
                <a:solidFill>
                  <a:schemeClr val="tx1"/>
                </a:solidFill>
              </a:rPr>
              <a:t>DOCUMENTE ALE CICLULUI DE PROIECT</a:t>
            </a:r>
            <a:endParaRPr lang="ro-RO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773410" y="1542180"/>
            <a:ext cx="1562100" cy="54282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2000" dirty="0" smtClean="0"/>
              <a:t>Agrement 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830126" y="1542179"/>
            <a:ext cx="1562100" cy="542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800" dirty="0" smtClean="0"/>
              <a:t>Documentul de licitație</a:t>
            </a:r>
            <a:endParaRPr lang="en-US" sz="1800" dirty="0"/>
          </a:p>
        </p:txBody>
      </p:sp>
      <p:sp>
        <p:nvSpPr>
          <p:cNvPr id="18" name="Rectangle 17"/>
          <p:cNvSpPr/>
          <p:nvPr/>
        </p:nvSpPr>
        <p:spPr>
          <a:xfrm>
            <a:off x="6934200" y="1719511"/>
            <a:ext cx="1447800" cy="542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600" dirty="0" smtClean="0"/>
              <a:t>Procesul de procurare</a:t>
            </a:r>
            <a:endParaRPr lang="en-US" sz="1600" dirty="0"/>
          </a:p>
        </p:txBody>
      </p:sp>
      <p:sp>
        <p:nvSpPr>
          <p:cNvPr id="19" name="Rectangle 18"/>
          <p:cNvSpPr/>
          <p:nvPr/>
        </p:nvSpPr>
        <p:spPr>
          <a:xfrm>
            <a:off x="6934200" y="2729594"/>
            <a:ext cx="1447800" cy="542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800" dirty="0" smtClean="0"/>
              <a:t>Raport de Evaluare</a:t>
            </a:r>
            <a:endParaRPr lang="en-US" sz="1800" dirty="0"/>
          </a:p>
        </p:txBody>
      </p:sp>
      <p:sp>
        <p:nvSpPr>
          <p:cNvPr id="20" name="Rectangle 19"/>
          <p:cNvSpPr/>
          <p:nvPr/>
        </p:nvSpPr>
        <p:spPr>
          <a:xfrm>
            <a:off x="6934200" y="3587013"/>
            <a:ext cx="1447800" cy="542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2000" dirty="0" smtClean="0"/>
              <a:t>Contract</a:t>
            </a:r>
            <a:endParaRPr lang="en-US" sz="2000" dirty="0"/>
          </a:p>
        </p:txBody>
      </p:sp>
      <p:sp>
        <p:nvSpPr>
          <p:cNvPr id="21" name="Rectangle 20"/>
          <p:cNvSpPr/>
          <p:nvPr/>
        </p:nvSpPr>
        <p:spPr>
          <a:xfrm>
            <a:off x="6477000" y="4810023"/>
            <a:ext cx="1447800" cy="542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1800" dirty="0" smtClean="0"/>
              <a:t>Plăți &amp; Garanții</a:t>
            </a:r>
            <a:endParaRPr lang="en-US" sz="1800" dirty="0"/>
          </a:p>
        </p:txBody>
      </p:sp>
      <p:sp>
        <p:nvSpPr>
          <p:cNvPr id="22" name="Rectangle 21"/>
          <p:cNvSpPr/>
          <p:nvPr/>
        </p:nvSpPr>
        <p:spPr>
          <a:xfrm>
            <a:off x="2970548" y="5665870"/>
            <a:ext cx="1375708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2000" dirty="0" smtClean="0"/>
              <a:t>ICR</a:t>
            </a:r>
            <a:endParaRPr lang="en-US" sz="2000" dirty="0"/>
          </a:p>
        </p:txBody>
      </p:sp>
      <p:sp>
        <p:nvSpPr>
          <p:cNvPr id="23" name="Rectangle 22"/>
          <p:cNvSpPr/>
          <p:nvPr/>
        </p:nvSpPr>
        <p:spPr>
          <a:xfrm>
            <a:off x="1219455" y="4114800"/>
            <a:ext cx="1375708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 smtClean="0"/>
              <a:t>CAS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667185" y="3396513"/>
            <a:ext cx="1375708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2000" dirty="0" smtClean="0"/>
              <a:t>PCD/PCN</a:t>
            </a:r>
            <a:endParaRPr lang="en-US" sz="2000" dirty="0"/>
          </a:p>
        </p:txBody>
      </p:sp>
      <p:sp>
        <p:nvSpPr>
          <p:cNvPr id="25" name="Rectangle 24"/>
          <p:cNvSpPr/>
          <p:nvPr/>
        </p:nvSpPr>
        <p:spPr>
          <a:xfrm>
            <a:off x="331874" y="1990924"/>
            <a:ext cx="1600200" cy="7046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800" dirty="0" smtClean="0"/>
              <a:t>BM &amp; Beneficiarul</a:t>
            </a:r>
            <a:endParaRPr lang="en-US" sz="1800" dirty="0"/>
          </a:p>
        </p:txBody>
      </p:sp>
      <p:sp>
        <p:nvSpPr>
          <p:cNvPr id="26" name="Rectangle 25"/>
          <p:cNvSpPr/>
          <p:nvPr/>
        </p:nvSpPr>
        <p:spPr>
          <a:xfrm>
            <a:off x="2519324" y="2367477"/>
            <a:ext cx="1826932" cy="8284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800" dirty="0" smtClean="0"/>
              <a:t>BM (</a:t>
            </a:r>
            <a:r>
              <a:rPr lang="ro-RO" sz="1800" dirty="0" err="1" smtClean="0"/>
              <a:t>Cons</a:t>
            </a:r>
            <a:r>
              <a:rPr lang="ro-RO" sz="1800" dirty="0" smtClean="0"/>
              <a:t> de </a:t>
            </a:r>
            <a:r>
              <a:rPr lang="ro-RO" sz="1800" dirty="0" err="1" smtClean="0"/>
              <a:t>Admin</a:t>
            </a:r>
            <a:r>
              <a:rPr lang="ro-RO" sz="1800" dirty="0" smtClean="0"/>
              <a:t>)/</a:t>
            </a:r>
            <a:r>
              <a:rPr lang="ro-RO" sz="1800" dirty="0" err="1" smtClean="0"/>
              <a:t>GoV</a:t>
            </a:r>
            <a:r>
              <a:rPr lang="ro-RO" sz="1800" dirty="0" smtClean="0"/>
              <a:t> + Beneficiar</a:t>
            </a:r>
            <a:endParaRPr lang="en-US" sz="1800" dirty="0"/>
          </a:p>
        </p:txBody>
      </p:sp>
      <p:sp>
        <p:nvSpPr>
          <p:cNvPr id="27" name="Rectangle 26"/>
          <p:cNvSpPr/>
          <p:nvPr/>
        </p:nvSpPr>
        <p:spPr>
          <a:xfrm>
            <a:off x="2735310" y="3443502"/>
            <a:ext cx="1600200" cy="7046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800" dirty="0" smtClean="0"/>
              <a:t>Managementul Băncii</a:t>
            </a:r>
            <a:endParaRPr lang="en-US" sz="1800" dirty="0"/>
          </a:p>
        </p:txBody>
      </p:sp>
      <p:sp>
        <p:nvSpPr>
          <p:cNvPr id="28" name="Rectangle 27"/>
          <p:cNvSpPr/>
          <p:nvPr/>
        </p:nvSpPr>
        <p:spPr>
          <a:xfrm>
            <a:off x="2746056" y="4606088"/>
            <a:ext cx="1600200" cy="7046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800" dirty="0" smtClean="0"/>
              <a:t>BM &amp; </a:t>
            </a:r>
            <a:r>
              <a:rPr lang="ro-RO" sz="1800" dirty="0" err="1" smtClean="0"/>
              <a:t>GoV</a:t>
            </a:r>
            <a:endParaRPr lang="en-US" sz="1800" dirty="0"/>
          </a:p>
        </p:txBody>
      </p:sp>
      <p:sp>
        <p:nvSpPr>
          <p:cNvPr id="29" name="Rectangle 28"/>
          <p:cNvSpPr/>
          <p:nvPr/>
        </p:nvSpPr>
        <p:spPr>
          <a:xfrm>
            <a:off x="1114672" y="5504045"/>
            <a:ext cx="1600200" cy="7046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600" dirty="0" smtClean="0"/>
              <a:t>BM &amp; Beneficiarul</a:t>
            </a:r>
            <a:endParaRPr lang="en-US" sz="1600" dirty="0"/>
          </a:p>
        </p:txBody>
      </p:sp>
      <p:sp>
        <p:nvSpPr>
          <p:cNvPr id="30" name="Rectangle 29"/>
          <p:cNvSpPr/>
          <p:nvPr/>
        </p:nvSpPr>
        <p:spPr>
          <a:xfrm>
            <a:off x="4999663" y="2262337"/>
            <a:ext cx="1600200" cy="7046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800" dirty="0" smtClean="0"/>
              <a:t>Beneficiarul + NO BM</a:t>
            </a:r>
            <a:endParaRPr lang="en-US" sz="1800" dirty="0"/>
          </a:p>
        </p:txBody>
      </p:sp>
      <p:sp>
        <p:nvSpPr>
          <p:cNvPr id="31" name="Rectangle 30"/>
          <p:cNvSpPr/>
          <p:nvPr/>
        </p:nvSpPr>
        <p:spPr>
          <a:xfrm>
            <a:off x="4876800" y="3506100"/>
            <a:ext cx="1600200" cy="7046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800" dirty="0" smtClean="0"/>
              <a:t>Beneficiar &amp; Contractori</a:t>
            </a:r>
            <a:endParaRPr lang="en-US" sz="1800" dirty="0"/>
          </a:p>
        </p:txBody>
      </p:sp>
      <p:sp>
        <p:nvSpPr>
          <p:cNvPr id="32" name="Rectangle 31"/>
          <p:cNvSpPr/>
          <p:nvPr/>
        </p:nvSpPr>
        <p:spPr>
          <a:xfrm>
            <a:off x="4847263" y="5410930"/>
            <a:ext cx="1905000" cy="83499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600" dirty="0" smtClean="0"/>
              <a:t>Beneficiarul + Contractorii +BM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679587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sp>
        <p:nvSpPr>
          <p:cNvPr id="7" name="Titel 15"/>
          <p:cNvSpPr>
            <a:spLocks noGrp="1"/>
          </p:cNvSpPr>
          <p:nvPr>
            <p:ph type="title"/>
          </p:nvPr>
        </p:nvSpPr>
        <p:spPr>
          <a:xfrm>
            <a:off x="148741" y="1845308"/>
            <a:ext cx="8839199" cy="4416167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BIBLIOGRAFIE:</a:t>
            </a:r>
            <a:endParaRPr lang="ro-RO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82609" y="2603809"/>
            <a:ext cx="848766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7"/>
              </a:rPr>
              <a:t>http://</a:t>
            </a:r>
            <a:r>
              <a:rPr lang="en-US" dirty="0" smtClean="0">
                <a:hlinkClick r:id="rId7"/>
              </a:rPr>
              <a:t>www.worldbank.org/en/country/moldova</a:t>
            </a:r>
            <a:r>
              <a:rPr lang="ro-RO" dirty="0" smtClean="0"/>
              <a:t> 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82610" y="3871244"/>
            <a:ext cx="372486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8"/>
              </a:rPr>
              <a:t>http://</a:t>
            </a:r>
            <a:r>
              <a:rPr lang="en-US" dirty="0" smtClean="0">
                <a:hlinkClick r:id="rId8"/>
              </a:rPr>
              <a:t>www.worldbank.org</a:t>
            </a:r>
            <a:r>
              <a:rPr lang="ro-RO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0286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Margareta Vîrcolici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Datumsplatzhalter 3"/>
          <p:cNvSpPr txBox="1">
            <a:spLocks/>
          </p:cNvSpPr>
          <p:nvPr/>
        </p:nvSpPr>
        <p:spPr bwMode="auto">
          <a:xfrm>
            <a:off x="679450" y="6581775"/>
            <a:ext cx="12954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00" b="0" kern="1200">
                <a:solidFill>
                  <a:srgbClr val="6E6452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1A768533-9F5A-4A96-B8F6-9A95114E0856}" type="datetime1">
              <a:rPr lang="en-GB" smtClean="0">
                <a:cs typeface="Arial" charset="0"/>
              </a:rPr>
              <a:pPr/>
              <a:t>14/01/2018</a:t>
            </a:fld>
            <a:endParaRPr lang="de-DE">
              <a:cs typeface="Arial" charset="0"/>
            </a:endParaRPr>
          </a:p>
        </p:txBody>
      </p:sp>
      <p:sp>
        <p:nvSpPr>
          <p:cNvPr id="16" name="Inhaltsplatzhalter 8"/>
          <p:cNvSpPr txBox="1">
            <a:spLocks/>
          </p:cNvSpPr>
          <p:nvPr/>
        </p:nvSpPr>
        <p:spPr>
          <a:xfrm>
            <a:off x="2433908" y="1620411"/>
            <a:ext cx="6262254" cy="2074863"/>
          </a:xfrm>
          <a:prstGeom prst="rect">
            <a:avLst/>
          </a:prstGeom>
        </p:spPr>
        <p:txBody>
          <a:bodyPr/>
          <a:lstStyle/>
          <a:p>
            <a:pPr algn="ctr">
              <a:spcAft>
                <a:spcPts val="600"/>
              </a:spcAft>
            </a:pPr>
            <a:endParaRPr lang="en-US" sz="2000" dirty="0">
              <a:solidFill>
                <a:srgbClr val="534B3E"/>
              </a:solidFill>
            </a:endParaRPr>
          </a:p>
          <a:p>
            <a:pPr algn="ctr">
              <a:spcAft>
                <a:spcPts val="600"/>
              </a:spcAft>
            </a:pPr>
            <a:endParaRPr lang="en-US" sz="2000" dirty="0">
              <a:solidFill>
                <a:srgbClr val="534B3E"/>
              </a:solidFill>
            </a:endParaRPr>
          </a:p>
          <a:p>
            <a:pPr>
              <a:spcAft>
                <a:spcPts val="300"/>
              </a:spcAft>
            </a:pPr>
            <a:r>
              <a:rPr lang="ro-RO" sz="2800" dirty="0" smtClean="0">
                <a:solidFill>
                  <a:srgbClr val="534B3E"/>
                </a:solidFill>
              </a:rPr>
              <a:t>Vă mulțumim pentru atenție</a:t>
            </a:r>
            <a:endParaRPr lang="en-GB" sz="2800" dirty="0">
              <a:solidFill>
                <a:srgbClr val="534B3E"/>
              </a:solidFill>
            </a:endParaRPr>
          </a:p>
          <a:p>
            <a:endParaRPr lang="en-GB" sz="1000" dirty="0">
              <a:solidFill>
                <a:srgbClr val="534B3E"/>
              </a:solidFill>
            </a:endParaRPr>
          </a:p>
        </p:txBody>
      </p:sp>
      <p:sp>
        <p:nvSpPr>
          <p:cNvPr id="17" name="Textfeld 9"/>
          <p:cNvSpPr txBox="1">
            <a:spLocks noChangeArrowheads="1"/>
          </p:cNvSpPr>
          <p:nvPr/>
        </p:nvSpPr>
        <p:spPr bwMode="auto">
          <a:xfrm>
            <a:off x="427153" y="5399463"/>
            <a:ext cx="1371600" cy="2159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ro-RO" sz="800" b="0" dirty="0" smtClean="0">
                <a:solidFill>
                  <a:schemeClr val="tx2">
                    <a:lumMod val="75000"/>
                  </a:schemeClr>
                </a:solidFill>
              </a:rPr>
              <a:t>Proiect co-finanțat de</a:t>
            </a:r>
            <a:endParaRPr lang="en-GB" sz="800" b="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8" name="Picture 11" descr="F:\Branding\EU\jaune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91056" y="5624205"/>
            <a:ext cx="136525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1" descr="H:\bn4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046511" y="5590073"/>
            <a:ext cx="1016000" cy="102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258991" y="5624205"/>
            <a:ext cx="1639887" cy="95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feld 9"/>
          <p:cNvSpPr txBox="1">
            <a:spLocks noChangeArrowheads="1"/>
          </p:cNvSpPr>
          <p:nvPr/>
        </p:nvSpPr>
        <p:spPr bwMode="auto">
          <a:xfrm>
            <a:off x="6898878" y="5383151"/>
            <a:ext cx="1147762" cy="2143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ro-RO" sz="800" b="0" dirty="0" smtClean="0">
                <a:solidFill>
                  <a:schemeClr val="tx2">
                    <a:lumMod val="75000"/>
                  </a:schemeClr>
                </a:solidFill>
              </a:rPr>
              <a:t>In cooperare cu</a:t>
            </a:r>
            <a:endParaRPr lang="ro-RO" sz="800" b="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2" name="Picture 21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045" y="5540701"/>
            <a:ext cx="1071880" cy="1071880"/>
          </a:xfrm>
          <a:prstGeom prst="rect">
            <a:avLst/>
          </a:prstGeom>
        </p:spPr>
      </p:pic>
      <p:pic>
        <p:nvPicPr>
          <p:cNvPr id="23" name="Picture 22" descr="D:\Users\Desktop\logotype.pn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716" y="5818037"/>
            <a:ext cx="1958975" cy="569595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CasetăText 1"/>
          <p:cNvSpPr txBox="1"/>
          <p:nvPr/>
        </p:nvSpPr>
        <p:spPr>
          <a:xfrm>
            <a:off x="1856306" y="3145976"/>
            <a:ext cx="5361912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1400" b="0" u="sng" dirty="0" smtClean="0">
                <a:solidFill>
                  <a:schemeClr val="bg2">
                    <a:lumMod val="25000"/>
                  </a:schemeClr>
                </a:solidFill>
                <a:latin typeface="+mn-lt"/>
                <a:hlinkClick r:id="rId12"/>
              </a:rPr>
              <a:t>www.ifcaac.amac.md</a:t>
            </a:r>
            <a:r>
              <a:rPr lang="ro-RO" sz="1400" b="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endParaRPr lang="ro-RO" sz="1400" b="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algn="ctr"/>
            <a:r>
              <a:rPr lang="ro-RO" sz="1400" b="0" u="sng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ifcaac@fua.utm.md</a:t>
            </a:r>
            <a:r>
              <a:rPr lang="ro-RO" sz="1400" b="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 </a:t>
            </a:r>
            <a:endParaRPr lang="ro-RO" sz="1400" b="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algn="ctr"/>
            <a:r>
              <a:rPr lang="ro-RO" sz="1400" b="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telefon</a:t>
            </a:r>
            <a:r>
              <a:rPr lang="ro-RO" sz="1400" b="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: (022) 77-38 22</a:t>
            </a:r>
          </a:p>
          <a:p>
            <a:pPr algn="ctr"/>
            <a:r>
              <a:rPr lang="ro-RO" sz="1400" b="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 </a:t>
            </a:r>
          </a:p>
          <a:p>
            <a:pPr algn="ctr"/>
            <a:r>
              <a:rPr lang="ro-RO" sz="1400" b="0" u="sng" dirty="0" err="1">
                <a:solidFill>
                  <a:srgbClr val="7030A0"/>
                </a:solidFill>
                <a:latin typeface="+mn-lt"/>
              </a:rPr>
              <a:t>www.amac.md</a:t>
            </a:r>
            <a:r>
              <a:rPr lang="ro-RO" sz="1400" b="0" dirty="0">
                <a:solidFill>
                  <a:srgbClr val="7030A0"/>
                </a:solidFill>
                <a:latin typeface="+mn-lt"/>
              </a:rPr>
              <a:t> </a:t>
            </a:r>
            <a:endParaRPr lang="ro-RO" sz="1400" b="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algn="ctr"/>
            <a:r>
              <a:rPr lang="ro-RO" sz="1400" b="0" u="sng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apacanal@yandex.ru</a:t>
            </a:r>
            <a:r>
              <a:rPr lang="ro-RO" sz="1400" b="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  </a:t>
            </a:r>
            <a:endParaRPr lang="ro-RO" sz="1400" b="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algn="ctr"/>
            <a:r>
              <a:rPr lang="ro-RO" sz="1400" b="0" dirty="0" smtClean="0">
                <a:solidFill>
                  <a:schemeClr val="bg2">
                    <a:lumMod val="25000"/>
                  </a:schemeClr>
                </a:solidFill>
                <a:latin typeface="+mn-lt"/>
              </a:rPr>
              <a:t>telefon</a:t>
            </a:r>
            <a:r>
              <a:rPr lang="ro-RO" sz="1400" b="0" dirty="0">
                <a:solidFill>
                  <a:schemeClr val="bg2">
                    <a:lumMod val="25000"/>
                  </a:schemeClr>
                </a:solidFill>
                <a:latin typeface="+mn-lt"/>
              </a:rPr>
              <a:t>: (022) 28-84-33</a:t>
            </a:r>
          </a:p>
          <a:p>
            <a:pPr algn="ctr"/>
            <a:endParaRPr lang="ro-RO" sz="800" b="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673734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62000" y="2111494"/>
            <a:ext cx="731404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MA" b="1" dirty="0" smtClean="0">
                <a:solidFill>
                  <a:schemeClr val="tx1"/>
                </a:solidFill>
              </a:rPr>
              <a:t>,,</a:t>
            </a:r>
            <a:r>
              <a:rPr lang="ro-RO" b="1" dirty="0">
                <a:solidFill>
                  <a:schemeClr val="tx1"/>
                </a:solidFill>
              </a:rPr>
              <a:t>Procedurile de achiziție a bunurilor, lucrărilor și serviciilor utilizate în activitatea titularilor de licențe din sectorul apă și canalizare,,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6" name="Picture 11" descr="C:\Users\ion\Desktop\index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159" y="4533076"/>
            <a:ext cx="2838450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635798" y="3590396"/>
            <a:ext cx="76962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IDENTIFICAREA PROIECTELOR</a:t>
            </a:r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algn="ctr"/>
            <a:r>
              <a:rPr lang="ro-RO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ETAPELE PREMERGĂTOARE IMPLEMENTĂRII PROIECTULUI</a:t>
            </a:r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481075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163782" y="1040180"/>
            <a:ext cx="71628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o-RO" altLang="ro-RO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INSTITUTUL DE FORMARE CONTINUĂ ÎN DOMENIUL ALIMENTĂRII CU APĂ ŞI CANALIZĂRII</a:t>
            </a:r>
            <a:endParaRPr kumimoji="0" lang="ro-RO" altLang="ro-RO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900" b="0" i="0" u="none" strike="noStrike" cap="none" normalizeH="0" baseline="0" dirty="0" smtClean="0">
                <a:ln>
                  <a:noFill/>
                </a:ln>
                <a:solidFill>
                  <a:srgbClr val="A6A6A6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PENTRU MEMBRII ASOCIAȚIEI „MOLDOVA APĂ-CANAL”</a:t>
            </a:r>
            <a:endParaRPr kumimoji="0" lang="ro-RO" altLang="ro-RO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Picture 11" descr="C:\Users\ion\Desktop\index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474" y="2813763"/>
            <a:ext cx="2838450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1520900" y="1546989"/>
            <a:ext cx="2406361" cy="5000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2000" dirty="0" smtClean="0"/>
              <a:t>Evaluarea Ex-post</a:t>
            </a:r>
            <a:endParaRPr lang="en-US" sz="2000" dirty="0"/>
          </a:p>
        </p:txBody>
      </p:sp>
      <p:sp>
        <p:nvSpPr>
          <p:cNvPr id="20" name="Rectangle 19"/>
          <p:cNvSpPr/>
          <p:nvPr/>
        </p:nvSpPr>
        <p:spPr>
          <a:xfrm>
            <a:off x="5257800" y="1563441"/>
            <a:ext cx="2406361" cy="5000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2000" dirty="0" smtClean="0"/>
              <a:t>Identificarea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5939924" y="3383756"/>
            <a:ext cx="2406361" cy="5000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2000" dirty="0" smtClean="0"/>
              <a:t>Pregătirea</a:t>
            </a:r>
            <a:endParaRPr lang="en-US" sz="2000" dirty="0"/>
          </a:p>
        </p:txBody>
      </p:sp>
      <p:sp>
        <p:nvSpPr>
          <p:cNvPr id="22" name="Rectangle 21"/>
          <p:cNvSpPr/>
          <p:nvPr/>
        </p:nvSpPr>
        <p:spPr>
          <a:xfrm>
            <a:off x="5257799" y="5229860"/>
            <a:ext cx="2406361" cy="5000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2000" dirty="0" smtClean="0"/>
              <a:t>Evaluarea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1027112" y="4743291"/>
            <a:ext cx="2859424" cy="1473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2000" dirty="0" smtClean="0"/>
              <a:t>Negocieri</a:t>
            </a:r>
            <a:r>
              <a:rPr lang="en-US" sz="2000" dirty="0" smtClean="0"/>
              <a:t> </a:t>
            </a:r>
            <a:r>
              <a:rPr lang="ro-RO" sz="2000" dirty="0" smtClean="0"/>
              <a:t>&amp;</a:t>
            </a:r>
            <a:r>
              <a:rPr lang="en-US" sz="2000" dirty="0" smtClean="0"/>
              <a:t> </a:t>
            </a:r>
            <a:r>
              <a:rPr lang="ro-RO" sz="2000" dirty="0"/>
              <a:t>Aprobarea </a:t>
            </a:r>
            <a:r>
              <a:rPr lang="ro-RO" sz="2000" b="1" dirty="0" smtClean="0"/>
              <a:t>Consiliului </a:t>
            </a:r>
            <a:r>
              <a:rPr lang="ro-RO" sz="2000" b="1" dirty="0"/>
              <a:t>de Administrare a Băncii Mondiale</a:t>
            </a:r>
            <a:endParaRPr lang="ro-RO" sz="2000" dirty="0"/>
          </a:p>
        </p:txBody>
      </p:sp>
      <p:sp>
        <p:nvSpPr>
          <p:cNvPr id="24" name="Rectangle 23"/>
          <p:cNvSpPr/>
          <p:nvPr/>
        </p:nvSpPr>
        <p:spPr>
          <a:xfrm>
            <a:off x="257752" y="3313509"/>
            <a:ext cx="2406361" cy="6405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2000" dirty="0" smtClean="0"/>
              <a:t>Implementare &amp;</a:t>
            </a:r>
          </a:p>
          <a:p>
            <a:pPr algn="ctr"/>
            <a:r>
              <a:rPr lang="ro-RO" sz="2000" dirty="0" smtClean="0"/>
              <a:t>Supraveghere</a:t>
            </a:r>
            <a:endParaRPr lang="ro-RO" sz="2000" dirty="0"/>
          </a:p>
        </p:txBody>
      </p:sp>
      <p:cxnSp>
        <p:nvCxnSpPr>
          <p:cNvPr id="25" name="Straight Arrow Connector 24"/>
          <p:cNvCxnSpPr>
            <a:stCxn id="15" idx="3"/>
          </p:cNvCxnSpPr>
          <p:nvPr/>
        </p:nvCxnSpPr>
        <p:spPr>
          <a:xfrm>
            <a:off x="3927261" y="1797020"/>
            <a:ext cx="66526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stCxn id="20" idx="2"/>
            <a:endCxn id="21" idx="0"/>
          </p:cNvCxnSpPr>
          <p:nvPr/>
        </p:nvCxnSpPr>
        <p:spPr bwMode="auto">
          <a:xfrm>
            <a:off x="6460981" y="2063503"/>
            <a:ext cx="682124" cy="132025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>
            <a:stCxn id="21" idx="2"/>
            <a:endCxn id="22" idx="0"/>
          </p:cNvCxnSpPr>
          <p:nvPr/>
        </p:nvCxnSpPr>
        <p:spPr bwMode="auto">
          <a:xfrm flipH="1">
            <a:off x="6460980" y="3883818"/>
            <a:ext cx="682125" cy="134604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/>
          <p:cNvCxnSpPr>
            <a:stCxn id="22" idx="1"/>
            <a:endCxn id="23" idx="3"/>
          </p:cNvCxnSpPr>
          <p:nvPr/>
        </p:nvCxnSpPr>
        <p:spPr bwMode="auto">
          <a:xfrm flipH="1">
            <a:off x="3886536" y="5479891"/>
            <a:ext cx="1371263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1" name="Straight Arrow Connector 30"/>
          <p:cNvCxnSpPr>
            <a:stCxn id="23" idx="0"/>
            <a:endCxn id="24" idx="2"/>
          </p:cNvCxnSpPr>
          <p:nvPr/>
        </p:nvCxnSpPr>
        <p:spPr bwMode="auto">
          <a:xfrm flipH="1" flipV="1">
            <a:off x="1460933" y="3954065"/>
            <a:ext cx="995891" cy="78922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>
            <a:stCxn id="24" idx="0"/>
            <a:endCxn id="15" idx="2"/>
          </p:cNvCxnSpPr>
          <p:nvPr/>
        </p:nvCxnSpPr>
        <p:spPr bwMode="auto">
          <a:xfrm flipV="1">
            <a:off x="1460933" y="2047051"/>
            <a:ext cx="1263148" cy="126645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9523863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829827" y="1027551"/>
            <a:ext cx="7467600" cy="457200"/>
          </a:xfrm>
        </p:spPr>
        <p:txBody>
          <a:bodyPr>
            <a:noAutofit/>
          </a:bodyPr>
          <a:lstStyle/>
          <a:p>
            <a:pPr algn="ctr"/>
            <a:r>
              <a:rPr lang="ro-RO" b="1" dirty="0" smtClean="0">
                <a:solidFill>
                  <a:schemeClr val="tx1"/>
                </a:solidFill>
              </a:rPr>
              <a:t>Responsabilitățile Părților</a:t>
            </a:r>
            <a:endParaRPr lang="ro-RO" b="1" dirty="0">
              <a:solidFill>
                <a:schemeClr val="tx1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426720" y="1634605"/>
            <a:ext cx="2321964" cy="838199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2000" dirty="0" smtClean="0">
                <a:solidFill>
                  <a:schemeClr val="tx1"/>
                </a:solidFill>
              </a:rPr>
              <a:t>Beneficiar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6306384" y="1647532"/>
            <a:ext cx="2349936" cy="910475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2000" dirty="0" smtClean="0">
                <a:solidFill>
                  <a:schemeClr val="tx1"/>
                </a:solidFill>
              </a:rPr>
              <a:t>Banca Mondială/</a:t>
            </a:r>
          </a:p>
          <a:p>
            <a:pPr algn="ctr"/>
            <a:r>
              <a:rPr lang="ro-RO" sz="2000" dirty="0" smtClean="0">
                <a:solidFill>
                  <a:schemeClr val="tx1"/>
                </a:solidFill>
              </a:rPr>
              <a:t>WB</a:t>
            </a:r>
            <a:endParaRPr lang="ro-RO" sz="2000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050309" y="1912848"/>
            <a:ext cx="2590800" cy="3798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2000" dirty="0" smtClean="0"/>
              <a:t>Identificarea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3050309" y="2447404"/>
            <a:ext cx="2590800" cy="381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2000" dirty="0" smtClean="0"/>
              <a:t>Pregătirea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3048000" y="3048806"/>
            <a:ext cx="2590800" cy="37984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2000" dirty="0" smtClean="0"/>
              <a:t>Evaluarea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3050309" y="3600565"/>
            <a:ext cx="2590800" cy="3798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2000" dirty="0" smtClean="0"/>
              <a:t>Negocierea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3050309" y="4154744"/>
            <a:ext cx="2560867" cy="7220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2000" dirty="0" smtClean="0"/>
              <a:t>Aprobarea </a:t>
            </a:r>
            <a:r>
              <a:rPr lang="en-US" sz="2000" dirty="0" err="1" smtClean="0"/>
              <a:t>Consiliului</a:t>
            </a:r>
            <a:endParaRPr lang="en-US" sz="2000" dirty="0"/>
          </a:p>
        </p:txBody>
      </p:sp>
      <p:sp>
        <p:nvSpPr>
          <p:cNvPr id="29" name="Rectangle 28"/>
          <p:cNvSpPr/>
          <p:nvPr/>
        </p:nvSpPr>
        <p:spPr>
          <a:xfrm>
            <a:off x="2120942" y="5046402"/>
            <a:ext cx="4419600" cy="3798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2000" dirty="0" smtClean="0"/>
              <a:t>Semnarea și Intrarea în vigoare</a:t>
            </a:r>
            <a:endParaRPr lang="en-US" sz="2000" dirty="0"/>
          </a:p>
        </p:txBody>
      </p:sp>
      <p:sp>
        <p:nvSpPr>
          <p:cNvPr id="30" name="Rectangle 29"/>
          <p:cNvSpPr/>
          <p:nvPr/>
        </p:nvSpPr>
        <p:spPr>
          <a:xfrm>
            <a:off x="1176125" y="5582920"/>
            <a:ext cx="2590800" cy="381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2000" dirty="0" smtClean="0"/>
              <a:t>Implementarea</a:t>
            </a:r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4315776" y="5582920"/>
            <a:ext cx="2590800" cy="37984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2000" dirty="0" smtClean="0"/>
              <a:t>Supravegherea</a:t>
            </a:r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2527122" y="6153842"/>
            <a:ext cx="3557699" cy="37984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2000" dirty="0" smtClean="0"/>
              <a:t>Evaluarea Proiectului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364264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29827" y="1111228"/>
            <a:ext cx="7467600" cy="457200"/>
          </a:xfrm>
        </p:spPr>
        <p:txBody>
          <a:bodyPr>
            <a:noAutofit/>
          </a:bodyPr>
          <a:lstStyle/>
          <a:p>
            <a:pPr algn="ctr"/>
            <a:r>
              <a:rPr lang="ro-RO" sz="2800" b="1" dirty="0" smtClean="0">
                <a:solidFill>
                  <a:schemeClr val="tx1"/>
                </a:solidFill>
              </a:rPr>
              <a:t>Identificarea Proiectului</a:t>
            </a:r>
            <a:endParaRPr lang="ro-RO" sz="28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24270" y="3303730"/>
            <a:ext cx="2590800" cy="3798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2000" dirty="0" smtClean="0"/>
              <a:t>Alte Agenții</a:t>
            </a:r>
            <a:endParaRPr lang="en-US" sz="2000" dirty="0"/>
          </a:p>
        </p:txBody>
      </p:sp>
      <p:sp>
        <p:nvSpPr>
          <p:cNvPr id="15" name="Oval 14"/>
          <p:cNvSpPr/>
          <p:nvPr/>
        </p:nvSpPr>
        <p:spPr>
          <a:xfrm>
            <a:off x="96199" y="1461884"/>
            <a:ext cx="2718871" cy="990601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2000" dirty="0" smtClean="0">
                <a:solidFill>
                  <a:schemeClr val="tx1"/>
                </a:solidFill>
              </a:rPr>
              <a:t>Propunerile Beneficiarului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058968" y="1691984"/>
            <a:ext cx="2590800" cy="5149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Proiecte Precedente</a:t>
            </a:r>
            <a:endParaRPr 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Oval 16"/>
          <p:cNvSpPr/>
          <p:nvPr/>
        </p:nvSpPr>
        <p:spPr>
          <a:xfrm>
            <a:off x="6448624" y="1454725"/>
            <a:ext cx="2359891" cy="989445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dirty="0" smtClean="0">
                <a:solidFill>
                  <a:schemeClr val="tx1"/>
                </a:solidFill>
              </a:rPr>
              <a:t>Misiunile Băncii</a:t>
            </a:r>
            <a:endParaRPr lang="ro-RO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333169" y="3190874"/>
            <a:ext cx="2590800" cy="98540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sz="2000" dirty="0"/>
              <a:t>Activitatea economică și sectorială a băncii</a:t>
            </a:r>
            <a:endParaRPr lang="en-US" sz="2000" dirty="0"/>
          </a:p>
        </p:txBody>
      </p:sp>
      <p:sp>
        <p:nvSpPr>
          <p:cNvPr id="20" name="Rounded Rectangle 19"/>
          <p:cNvSpPr/>
          <p:nvPr/>
        </p:nvSpPr>
        <p:spPr>
          <a:xfrm>
            <a:off x="2106468" y="4343400"/>
            <a:ext cx="4495800" cy="2286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3173268" y="4647045"/>
            <a:ext cx="2362200" cy="17526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o-RO" dirty="0" smtClean="0"/>
              <a:t>Strategia de Asistență de Țară</a:t>
            </a:r>
            <a:r>
              <a:rPr lang="en-US" dirty="0" smtClean="0"/>
              <a:t> (CAS)</a:t>
            </a:r>
            <a:endParaRPr lang="en-US" dirty="0"/>
          </a:p>
        </p:txBody>
      </p:sp>
      <p:cxnSp>
        <p:nvCxnSpPr>
          <p:cNvPr id="5" name="Straight Arrow Connector 4"/>
          <p:cNvCxnSpPr>
            <a:stCxn id="16" idx="2"/>
            <a:endCxn id="20" idx="0"/>
          </p:cNvCxnSpPr>
          <p:nvPr/>
        </p:nvCxnSpPr>
        <p:spPr bwMode="auto">
          <a:xfrm>
            <a:off x="4354368" y="2206910"/>
            <a:ext cx="0" cy="213649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17" idx="2"/>
            <a:endCxn id="20" idx="0"/>
          </p:cNvCxnSpPr>
          <p:nvPr/>
        </p:nvCxnSpPr>
        <p:spPr bwMode="auto">
          <a:xfrm flipH="1">
            <a:off x="4354368" y="1949448"/>
            <a:ext cx="2094256" cy="239395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>
            <a:stCxn id="15" idx="5"/>
            <a:endCxn id="20" idx="0"/>
          </p:cNvCxnSpPr>
          <p:nvPr/>
        </p:nvCxnSpPr>
        <p:spPr bwMode="auto">
          <a:xfrm>
            <a:off x="2416901" y="2307415"/>
            <a:ext cx="1937467" cy="203598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/>
          <p:cNvCxnSpPr>
            <a:stCxn id="14" idx="2"/>
            <a:endCxn id="20" idx="0"/>
          </p:cNvCxnSpPr>
          <p:nvPr/>
        </p:nvCxnSpPr>
        <p:spPr bwMode="auto">
          <a:xfrm>
            <a:off x="1519670" y="3683575"/>
            <a:ext cx="2834698" cy="65982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>
            <a:stCxn id="19" idx="1"/>
            <a:endCxn id="20" idx="0"/>
          </p:cNvCxnSpPr>
          <p:nvPr/>
        </p:nvCxnSpPr>
        <p:spPr bwMode="auto">
          <a:xfrm flipH="1">
            <a:off x="4354368" y="3683575"/>
            <a:ext cx="1978801" cy="65982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42158281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29827" y="1098580"/>
            <a:ext cx="7467600" cy="457200"/>
          </a:xfrm>
        </p:spPr>
        <p:txBody>
          <a:bodyPr>
            <a:noAutofit/>
          </a:bodyPr>
          <a:lstStyle/>
          <a:p>
            <a:pPr algn="ctr"/>
            <a:r>
              <a:rPr lang="ro-RO" sz="2800" b="1" dirty="0" smtClean="0">
                <a:solidFill>
                  <a:schemeClr val="tx1"/>
                </a:solidFill>
              </a:rPr>
              <a:t>Identificarea Proiectului</a:t>
            </a:r>
            <a:endParaRPr lang="ro-RO" sz="28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82888" y="1511156"/>
            <a:ext cx="820391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2400" b="1" dirty="0" smtClean="0">
                <a:solidFill>
                  <a:schemeClr val="tx1"/>
                </a:solidFill>
              </a:rPr>
              <a:t>Implicare comună a Beneficiarului/Băncii (CAS)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2400" b="1" dirty="0" smtClean="0">
                <a:solidFill>
                  <a:schemeClr val="tx1"/>
                </a:solidFill>
              </a:rPr>
              <a:t>Resurse 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o-RO" sz="2400" dirty="0">
                <a:solidFill>
                  <a:schemeClr val="tx1"/>
                </a:solidFill>
              </a:rPr>
              <a:t>Activitatea </a:t>
            </a:r>
            <a:r>
              <a:rPr lang="ro-RO" sz="2400" dirty="0" smtClean="0">
                <a:solidFill>
                  <a:schemeClr val="tx1"/>
                </a:solidFill>
              </a:rPr>
              <a:t>țării/sectorului bancar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o-RO" sz="2400" dirty="0" smtClean="0">
                <a:solidFill>
                  <a:schemeClr val="tx1"/>
                </a:solidFill>
              </a:rPr>
              <a:t>Oficiul de țară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o-RO" sz="2400" dirty="0" smtClean="0">
                <a:solidFill>
                  <a:schemeClr val="tx1"/>
                </a:solidFill>
              </a:rPr>
              <a:t>Proiectele precedente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o-RO" sz="2400" dirty="0" smtClean="0">
                <a:solidFill>
                  <a:schemeClr val="tx1"/>
                </a:solidFill>
              </a:rPr>
              <a:t>Agenții </a:t>
            </a:r>
            <a:r>
              <a:rPr lang="ro-RO" sz="2400" dirty="0" err="1" smtClean="0">
                <a:solidFill>
                  <a:schemeClr val="tx1"/>
                </a:solidFill>
              </a:rPr>
              <a:t>bi</a:t>
            </a:r>
            <a:r>
              <a:rPr lang="ro-RO" sz="2400" dirty="0" smtClean="0">
                <a:solidFill>
                  <a:schemeClr val="tx1"/>
                </a:solidFill>
              </a:rPr>
              <a:t> și </a:t>
            </a:r>
            <a:r>
              <a:rPr lang="ro-RO" sz="2400" dirty="0" err="1" smtClean="0">
                <a:solidFill>
                  <a:schemeClr val="tx1"/>
                </a:solidFill>
              </a:rPr>
              <a:t>multi-laterale</a:t>
            </a:r>
            <a:r>
              <a:rPr lang="ro-RO" sz="2400" dirty="0" smtClean="0">
                <a:solidFill>
                  <a:schemeClr val="tx1"/>
                </a:solidFill>
              </a:rPr>
              <a:t> (ex. USAID, </a:t>
            </a:r>
            <a:r>
              <a:rPr lang="ro-RO" sz="2400" dirty="0" err="1" smtClean="0">
                <a:solidFill>
                  <a:schemeClr val="tx1"/>
                </a:solidFill>
              </a:rPr>
              <a:t>CzDA</a:t>
            </a:r>
            <a:r>
              <a:rPr lang="ro-RO" sz="2400" dirty="0" smtClean="0">
                <a:solidFill>
                  <a:schemeClr val="tx1"/>
                </a:solidFill>
              </a:rPr>
              <a:t>, etc.)</a:t>
            </a:r>
          </a:p>
          <a:p>
            <a:pPr marL="355600" lvl="1" indent="-355600">
              <a:buFont typeface="Arial" panose="020B0604020202020204" pitchFamily="34" charset="0"/>
              <a:buChar char="•"/>
            </a:pPr>
            <a:r>
              <a:rPr lang="ro-RO" sz="2400" b="1" dirty="0" smtClean="0">
                <a:solidFill>
                  <a:schemeClr val="tx1"/>
                </a:solidFill>
              </a:rPr>
              <a:t>Furnizarea schiței proiectului (în comun)</a:t>
            </a:r>
          </a:p>
          <a:p>
            <a:pPr marL="812800" lvl="2" indent="-355600">
              <a:buFont typeface="Wingdings" panose="05000000000000000000" pitchFamily="2" charset="2"/>
              <a:buChar char="ü"/>
            </a:pPr>
            <a:r>
              <a:rPr lang="ro-RO" sz="2400" dirty="0" smtClean="0">
                <a:solidFill>
                  <a:schemeClr val="tx1"/>
                </a:solidFill>
              </a:rPr>
              <a:t>Beneficiarii</a:t>
            </a:r>
          </a:p>
          <a:p>
            <a:pPr marL="812800" lvl="2" indent="-355600">
              <a:buFont typeface="Wingdings" panose="05000000000000000000" pitchFamily="2" charset="2"/>
              <a:buChar char="ü"/>
            </a:pPr>
            <a:r>
              <a:rPr lang="ro-RO" sz="2400" dirty="0" smtClean="0">
                <a:solidFill>
                  <a:schemeClr val="tx1"/>
                </a:solidFill>
              </a:rPr>
              <a:t>Alternativele</a:t>
            </a:r>
          </a:p>
          <a:p>
            <a:pPr marL="812800" lvl="2" indent="-355600">
              <a:buFont typeface="Wingdings" panose="05000000000000000000" pitchFamily="2" charset="2"/>
              <a:buChar char="ü"/>
            </a:pPr>
            <a:r>
              <a:rPr lang="ro-RO" sz="2400" dirty="0" smtClean="0">
                <a:solidFill>
                  <a:schemeClr val="tx1"/>
                </a:solidFill>
              </a:rPr>
              <a:t>Probleme</a:t>
            </a:r>
          </a:p>
          <a:p>
            <a:pPr marL="812800" lvl="2" indent="-355600">
              <a:buFont typeface="Wingdings" panose="05000000000000000000" pitchFamily="2" charset="2"/>
              <a:buChar char="ü"/>
            </a:pPr>
            <a:r>
              <a:rPr lang="ro-RO" sz="2400" dirty="0" smtClean="0">
                <a:solidFill>
                  <a:schemeClr val="tx1"/>
                </a:solidFill>
              </a:rPr>
              <a:t>Cerințe</a:t>
            </a: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ro-RO" sz="2400" b="1" dirty="0" smtClean="0">
                <a:solidFill>
                  <a:schemeClr val="tx1"/>
                </a:solidFill>
              </a:rPr>
              <a:t>Sumar operațional la fiecare etapa (săptămânal)</a:t>
            </a: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ro-RO" sz="2400" b="1" dirty="0" smtClean="0">
                <a:solidFill>
                  <a:schemeClr val="tx1"/>
                </a:solidFill>
              </a:rPr>
              <a:t>Conceptul Documentului de proiect (PCD&amp;PID) 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7471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29827" y="1004252"/>
            <a:ext cx="7467600" cy="457200"/>
          </a:xfrm>
        </p:spPr>
        <p:txBody>
          <a:bodyPr>
            <a:noAutofit/>
          </a:bodyPr>
          <a:lstStyle/>
          <a:p>
            <a:pPr algn="ctr"/>
            <a:r>
              <a:rPr lang="ro-RO" sz="2800" b="1" dirty="0" smtClean="0">
                <a:solidFill>
                  <a:schemeClr val="tx1"/>
                </a:solidFill>
              </a:rPr>
              <a:t>Evaluarea Proiectului</a:t>
            </a:r>
            <a:endParaRPr lang="ro-RO" sz="2800" b="1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54814" y="1465898"/>
            <a:ext cx="820391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2000" b="1" dirty="0" smtClean="0">
                <a:solidFill>
                  <a:schemeClr val="tx1"/>
                </a:solidFill>
              </a:rPr>
              <a:t>Responsabilitatea Băncii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o-RO" sz="2000" dirty="0" smtClean="0">
                <a:solidFill>
                  <a:schemeClr val="tx1"/>
                </a:solidFill>
              </a:rPr>
              <a:t>Este formată o echipă </a:t>
            </a:r>
            <a:r>
              <a:rPr lang="ro-RO" sz="2000" dirty="0" err="1" smtClean="0">
                <a:solidFill>
                  <a:schemeClr val="tx1"/>
                </a:solidFill>
              </a:rPr>
              <a:t>multi</a:t>
            </a:r>
            <a:r>
              <a:rPr lang="ro-RO" sz="2000" dirty="0" smtClean="0">
                <a:solidFill>
                  <a:schemeClr val="tx1"/>
                </a:solidFill>
              </a:rPr>
              <a:t> - disciplinară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o-RO" sz="2000" dirty="0" smtClean="0">
                <a:solidFill>
                  <a:schemeClr val="tx1"/>
                </a:solidFill>
              </a:rPr>
              <a:t>PAD (Documentul de Proiect): Obiectivele v/s CAS: Contextul Strategic, Sumar, Raționamente, Analize, Condiționalitatea pentru implementare, Condițiile generale de împrumut</a:t>
            </a:r>
          </a:p>
          <a:p>
            <a:pPr marL="355600" lvl="1" indent="-355600">
              <a:buFont typeface="Arial" panose="020B0604020202020204" pitchFamily="34" charset="0"/>
              <a:buChar char="•"/>
            </a:pPr>
            <a:r>
              <a:rPr lang="ro-RO" sz="2000" b="1" dirty="0" smtClean="0">
                <a:solidFill>
                  <a:schemeClr val="tx1"/>
                </a:solidFill>
              </a:rPr>
              <a:t>Analiza Economică</a:t>
            </a:r>
          </a:p>
          <a:p>
            <a:pPr marL="812800" lvl="2" indent="-355600">
              <a:buFont typeface="Wingdings" panose="05000000000000000000" pitchFamily="2" charset="2"/>
              <a:buChar char="ü"/>
            </a:pPr>
            <a:r>
              <a:rPr lang="ro-RO" sz="2000" dirty="0" smtClean="0">
                <a:solidFill>
                  <a:schemeClr val="tx1"/>
                </a:solidFill>
              </a:rPr>
              <a:t>Beneficiile țării</a:t>
            </a:r>
          </a:p>
          <a:p>
            <a:pPr marL="812800" lvl="2" indent="-355600">
              <a:buFont typeface="Wingdings" panose="05000000000000000000" pitchFamily="2" charset="2"/>
              <a:buChar char="ü"/>
            </a:pPr>
            <a:r>
              <a:rPr lang="ro-RO" sz="2000" dirty="0" smtClean="0">
                <a:solidFill>
                  <a:schemeClr val="tx1"/>
                </a:solidFill>
              </a:rPr>
              <a:t>Reducerea sărăciei</a:t>
            </a:r>
          </a:p>
          <a:p>
            <a:pPr marL="812800" lvl="2" indent="-355600">
              <a:buFont typeface="Wingdings" panose="05000000000000000000" pitchFamily="2" charset="2"/>
              <a:buChar char="ü"/>
            </a:pPr>
            <a:r>
              <a:rPr lang="ro-RO" sz="2000" dirty="0" smtClean="0">
                <a:solidFill>
                  <a:schemeClr val="tx1"/>
                </a:solidFill>
              </a:rPr>
              <a:t>Probleme</a:t>
            </a:r>
          </a:p>
          <a:p>
            <a:pPr marL="812800" lvl="2" indent="-355600">
              <a:buFont typeface="Wingdings" panose="05000000000000000000" pitchFamily="2" charset="2"/>
              <a:buChar char="ü"/>
            </a:pPr>
            <a:r>
              <a:rPr lang="ro-RO" sz="2000" dirty="0" smtClean="0">
                <a:solidFill>
                  <a:schemeClr val="tx1"/>
                </a:solidFill>
              </a:rPr>
              <a:t>Cerințe</a:t>
            </a: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ro-RO" sz="2000" b="1" dirty="0" smtClean="0">
                <a:solidFill>
                  <a:schemeClr val="tx1"/>
                </a:solidFill>
              </a:rPr>
              <a:t>Evaluarea tehnică</a:t>
            </a:r>
          </a:p>
          <a:p>
            <a:pPr marL="800100" lvl="3" indent="-342900">
              <a:buFont typeface="Wingdings" panose="05000000000000000000" pitchFamily="2" charset="2"/>
              <a:buChar char="ü"/>
            </a:pPr>
            <a:r>
              <a:rPr lang="ro-RO" sz="2000" dirty="0" smtClean="0">
                <a:solidFill>
                  <a:schemeClr val="tx1"/>
                </a:solidFill>
              </a:rPr>
              <a:t>Revizuirea designul proiectului, estimarea costurilor</a:t>
            </a:r>
          </a:p>
          <a:p>
            <a:pPr marL="800100" lvl="3" indent="-342900">
              <a:buFont typeface="Wingdings" panose="05000000000000000000" pitchFamily="2" charset="2"/>
              <a:buChar char="ü"/>
            </a:pPr>
            <a:r>
              <a:rPr lang="ro-RO" sz="2000" dirty="0" smtClean="0">
                <a:solidFill>
                  <a:schemeClr val="tx1"/>
                </a:solidFill>
              </a:rPr>
              <a:t>Planul de implementare</a:t>
            </a:r>
          </a:p>
          <a:p>
            <a:pPr marL="800100" lvl="3" indent="-342900">
              <a:buFont typeface="Wingdings" panose="05000000000000000000" pitchFamily="2" charset="2"/>
              <a:buChar char="ü"/>
            </a:pPr>
            <a:r>
              <a:rPr lang="ro-RO" sz="2000" dirty="0" smtClean="0">
                <a:solidFill>
                  <a:schemeClr val="tx1"/>
                </a:solidFill>
              </a:rPr>
              <a:t>Planul de Procurări (Achiziții)</a:t>
            </a:r>
            <a:endParaRPr lang="ro-RO" sz="20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6100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29827" y="1069801"/>
            <a:ext cx="7467600" cy="457200"/>
          </a:xfrm>
        </p:spPr>
        <p:txBody>
          <a:bodyPr>
            <a:noAutofit/>
          </a:bodyPr>
          <a:lstStyle/>
          <a:p>
            <a:pPr algn="ctr"/>
            <a:r>
              <a:rPr lang="ro-RO" sz="2800" b="1" dirty="0" smtClean="0">
                <a:solidFill>
                  <a:schemeClr val="tx1"/>
                </a:solidFill>
              </a:rPr>
              <a:t>Evaluarea Proiectului (Cont)</a:t>
            </a:r>
            <a:endParaRPr lang="ro-RO" sz="28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54814" y="1608138"/>
            <a:ext cx="820391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2400" b="1" dirty="0" smtClean="0">
                <a:solidFill>
                  <a:schemeClr val="tx1"/>
                </a:solidFill>
              </a:rPr>
              <a:t>Evaluarea Instituțională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o-RO" sz="2400" dirty="0" smtClean="0">
                <a:solidFill>
                  <a:schemeClr val="tx1"/>
                </a:solidFill>
              </a:rPr>
              <a:t>Capacitatea de implementare a proiectului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o-RO" sz="2400" dirty="0" smtClean="0">
                <a:solidFill>
                  <a:schemeClr val="tx1"/>
                </a:solidFill>
              </a:rPr>
              <a:t>Evaluarea capacităților a agenției de implementare în domeniul achizițiilor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o-RO" sz="2400" dirty="0" smtClean="0">
                <a:solidFill>
                  <a:schemeClr val="tx1"/>
                </a:solidFill>
              </a:rPr>
              <a:t>Instruiri și necesitățile de personal</a:t>
            </a:r>
          </a:p>
          <a:p>
            <a:pPr marL="355600" lvl="1" indent="-355600">
              <a:buFont typeface="Arial" panose="020B0604020202020204" pitchFamily="34" charset="0"/>
              <a:buChar char="•"/>
            </a:pPr>
            <a:r>
              <a:rPr lang="ro-RO" sz="2400" b="1" dirty="0" smtClean="0">
                <a:solidFill>
                  <a:schemeClr val="tx1"/>
                </a:solidFill>
              </a:rPr>
              <a:t>Analiza Financiară</a:t>
            </a:r>
          </a:p>
          <a:p>
            <a:pPr marL="812800" lvl="2" indent="-355600">
              <a:buFont typeface="Wingdings" panose="05000000000000000000" pitchFamily="2" charset="2"/>
              <a:buChar char="ü"/>
            </a:pPr>
            <a:r>
              <a:rPr lang="ro-RO" sz="2400" dirty="0" smtClean="0">
                <a:solidFill>
                  <a:schemeClr val="tx1"/>
                </a:solidFill>
              </a:rPr>
              <a:t>Fiabilitatea financiară a proiectului</a:t>
            </a: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ro-RO" sz="2400" b="1" dirty="0" smtClean="0">
                <a:solidFill>
                  <a:schemeClr val="tx1"/>
                </a:solidFill>
              </a:rPr>
              <a:t>Evaluarea Sociologică</a:t>
            </a:r>
          </a:p>
          <a:p>
            <a:pPr marL="800100" lvl="3" indent="-342900">
              <a:buFont typeface="Wingdings" panose="05000000000000000000" pitchFamily="2" charset="2"/>
              <a:buChar char="ü"/>
            </a:pPr>
            <a:r>
              <a:rPr lang="ro-RO" sz="2400" dirty="0" smtClean="0">
                <a:solidFill>
                  <a:schemeClr val="tx1"/>
                </a:solidFill>
              </a:rPr>
              <a:t>Impactul asupra beneficiarilor (celor care vor suferi direct ca rezultat a implementării proiectului)</a:t>
            </a:r>
          </a:p>
          <a:p>
            <a:pPr marL="357188" lvl="3" indent="-342900">
              <a:buFont typeface="Arial" panose="020B0604020202020204" pitchFamily="34" charset="0"/>
              <a:buChar char="•"/>
            </a:pPr>
            <a:r>
              <a:rPr lang="ro-RO" sz="2400" b="1" dirty="0" smtClean="0">
                <a:solidFill>
                  <a:schemeClr val="tx1"/>
                </a:solidFill>
              </a:rPr>
              <a:t>Evaluarea de Mediu</a:t>
            </a:r>
            <a:endParaRPr lang="ro-RO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8142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o-RO" dirty="0" smtClean="0"/>
              <a:t>Ion Barbarasa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F9A5078-6F60-49E2-B50D-11C30D454C38}" type="datetime1">
              <a:rPr lang="en-GB" noProof="0" smtClean="0"/>
              <a:pPr/>
              <a:t>14/01/2018</a:t>
            </a:fld>
            <a:endParaRPr lang="en-GB" noProof="0" dirty="0"/>
          </a:p>
        </p:txBody>
      </p:sp>
      <p:pic>
        <p:nvPicPr>
          <p:cNvPr id="8" name="Picture 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565" y="337831"/>
            <a:ext cx="718557" cy="7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escription: C:\Users\Stela\Desktop\Logou nou UTM\Logo_inscript_horizontal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410" y="364946"/>
            <a:ext cx="2226253" cy="5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f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768" y="231642"/>
            <a:ext cx="858817" cy="8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fcaac_logo0200p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384" y="200049"/>
            <a:ext cx="836721" cy="83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" y="8376"/>
            <a:ext cx="16319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29827" y="1069801"/>
            <a:ext cx="7467600" cy="457200"/>
          </a:xfrm>
        </p:spPr>
        <p:txBody>
          <a:bodyPr>
            <a:noAutofit/>
          </a:bodyPr>
          <a:lstStyle/>
          <a:p>
            <a:pPr algn="ctr"/>
            <a:r>
              <a:rPr lang="ro-RO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Negocierea Proiectului</a:t>
            </a:r>
            <a:endParaRPr lang="ro-RO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15007" y="1676400"/>
            <a:ext cx="820391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sz="3200" b="1" dirty="0" smtClean="0">
                <a:solidFill>
                  <a:schemeClr val="tx1"/>
                </a:solidFill>
              </a:rPr>
              <a:t>Elaborarea Documentului Legal (Agrement)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o-RO" sz="3200" dirty="0" err="1" smtClean="0">
                <a:solidFill>
                  <a:schemeClr val="tx1"/>
                </a:solidFill>
              </a:rPr>
              <a:t>Condiționalitățile</a:t>
            </a:r>
            <a:endParaRPr lang="ro-RO" sz="3200" dirty="0" smtClean="0">
              <a:solidFill>
                <a:schemeClr val="tx1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ro-RO" sz="3200" dirty="0" smtClean="0">
                <a:solidFill>
                  <a:schemeClr val="tx1"/>
                </a:solidFill>
              </a:rPr>
              <a:t>Planul de implementare</a:t>
            </a:r>
          </a:p>
          <a:p>
            <a:pPr marL="355600" lvl="1" indent="-355600">
              <a:buFont typeface="Arial" panose="020B0604020202020204" pitchFamily="34" charset="0"/>
              <a:buChar char="•"/>
            </a:pPr>
            <a:r>
              <a:rPr lang="ro-RO" sz="3200" b="1" dirty="0" smtClean="0">
                <a:solidFill>
                  <a:schemeClr val="tx1"/>
                </a:solidFill>
              </a:rPr>
              <a:t>Prezentarea către Consiliu de Administrare a Băncii Mondiale</a:t>
            </a: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ro-RO" sz="3200" b="1" dirty="0" smtClean="0">
                <a:solidFill>
                  <a:schemeClr val="tx1"/>
                </a:solidFill>
              </a:rPr>
              <a:t>Semnarea acordului/agrement</a:t>
            </a:r>
          </a:p>
          <a:p>
            <a:pPr marL="357188" lvl="3" indent="-342900">
              <a:buFont typeface="Arial" panose="020B0604020202020204" pitchFamily="34" charset="0"/>
              <a:buChar char="•"/>
            </a:pPr>
            <a:r>
              <a:rPr lang="ro-RO" sz="3200" b="1" dirty="0" smtClean="0">
                <a:solidFill>
                  <a:schemeClr val="tx1"/>
                </a:solidFill>
              </a:rPr>
              <a:t>Intrarea în vigoare a proiectului</a:t>
            </a:r>
          </a:p>
          <a:p>
            <a:pPr marL="357188" lvl="3" indent="-342900">
              <a:buFont typeface="Arial" panose="020B0604020202020204" pitchFamily="34" charset="0"/>
              <a:buChar char="•"/>
            </a:pPr>
            <a:r>
              <a:rPr lang="ro-RO" sz="3200" b="1" dirty="0" smtClean="0">
                <a:solidFill>
                  <a:schemeClr val="tx1"/>
                </a:solidFill>
              </a:rPr>
              <a:t>Contractarea în avans sau retroactivă</a:t>
            </a:r>
            <a:endParaRPr lang="ro-RO" sz="3200" b="1" dirty="0">
              <a:solidFill>
                <a:schemeClr val="tx1"/>
              </a:solidFill>
            </a:endParaRPr>
          </a:p>
        </p:txBody>
      </p:sp>
      <p:sp>
        <p:nvSpPr>
          <p:cNvPr id="17" name="Footer Placeholder 2"/>
          <p:cNvSpPr txBox="1">
            <a:spLocks/>
          </p:cNvSpPr>
          <p:nvPr/>
        </p:nvSpPr>
        <p:spPr bwMode="auto">
          <a:xfrm>
            <a:off x="3015176" y="6733401"/>
            <a:ext cx="341844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000" b="1" kern="1200" spc="70" baseline="0">
                <a:solidFill>
                  <a:srgbClr val="6E6452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200" b="1" kern="1200">
                <a:solidFill>
                  <a:srgbClr val="999999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o-RO" smtClean="0"/>
              <a:t>Ion Barbarasa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681851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IZ_Banner_Kopfzeile-Ausland (3)">
  <a:themeElements>
    <a:clrScheme name="GIZ">
      <a:dk1>
        <a:srgbClr val="000000"/>
      </a:dk1>
      <a:lt1>
        <a:srgbClr val="FFFFFF"/>
      </a:lt1>
      <a:dk2>
        <a:srgbClr val="6E6452"/>
      </a:dk2>
      <a:lt2>
        <a:srgbClr val="D2CDC8"/>
      </a:lt2>
      <a:accent1>
        <a:srgbClr val="C80F0F"/>
      </a:accent1>
      <a:accent2>
        <a:srgbClr val="4B859F"/>
      </a:accent2>
      <a:accent3>
        <a:srgbClr val="B498BA"/>
      </a:accent3>
      <a:accent4>
        <a:srgbClr val="F3BF49"/>
      </a:accent4>
      <a:accent5>
        <a:srgbClr val="94B322"/>
      </a:accent5>
      <a:accent6>
        <a:srgbClr val="B4E3ED"/>
      </a:accent6>
      <a:hlink>
        <a:srgbClr val="0000FF"/>
      </a:hlink>
      <a:folHlink>
        <a:srgbClr val="800080"/>
      </a:folHlink>
    </a:clrScheme>
    <a:fontScheme name="GIZ Schrif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TZ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200" b="1" i="0" u="none" strike="noStrike" cap="none" normalizeH="0" baseline="0" smtClean="0">
            <a:ln>
              <a:noFill/>
            </a:ln>
            <a:solidFill>
              <a:srgbClr val="999999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200" b="1" i="0" u="none" strike="noStrike" cap="none" normalizeH="0" baseline="0" smtClean="0">
            <a:ln>
              <a:noFill/>
            </a:ln>
            <a:solidFill>
              <a:srgbClr val="999999"/>
            </a:solidFill>
            <a:effectLst/>
            <a:latin typeface="Arial" charset="0"/>
          </a:defRPr>
        </a:defPPr>
      </a:lst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GIZ_Banner_Kopfzeile-Ausland (3)</Template>
  <TotalTime>1792</TotalTime>
  <Words>619</Words>
  <Application>Microsoft Office PowerPoint</Application>
  <PresentationFormat>On-screen Show (4:3)</PresentationFormat>
  <Paragraphs>185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Arial Narrow</vt:lpstr>
      <vt:lpstr>Calibri</vt:lpstr>
      <vt:lpstr>Times New Roman</vt:lpstr>
      <vt:lpstr>Wingdings</vt:lpstr>
      <vt:lpstr>GIZ_Banner_Kopfzeile-Ausland (3)</vt:lpstr>
      <vt:lpstr>Custom Design</vt:lpstr>
      <vt:lpstr>Curs de instruire pentru angajații operatorilor „Apă-Canal”  Modulul 11:  Procedurile de achiziție a bunurilor, lucrărilor și serviciilor utilizate în activitatea titularilor de licențe din sectorul apă și canalizare  Sesiunea 7:  ACHIZIŢII ÎN CADRUL PROIECTELOR DE INVESTIŢII ALE BĂNCII MONDIALE  Ion BARBĂRASĂ, Consultant I.P.EMP Management Durabil POP/ Ministerul Agriculturii, Dezvoltării Regionale și Mediului  16 – 31 – 01 ianuarie/februarie 2018,  Chișinău</vt:lpstr>
      <vt:lpstr>PowerPoint Presentation</vt:lpstr>
      <vt:lpstr>PowerPoint Presentation</vt:lpstr>
      <vt:lpstr>Responsabilitățile Părților</vt:lpstr>
      <vt:lpstr>Identificarea Proiectului</vt:lpstr>
      <vt:lpstr>Identificarea Proiectului</vt:lpstr>
      <vt:lpstr>Evaluarea Proiectului</vt:lpstr>
      <vt:lpstr>Evaluarea Proiectului (Cont)</vt:lpstr>
      <vt:lpstr>Negocierea Proiectului</vt:lpstr>
      <vt:lpstr>Implementarea &amp; Supravegherea Proiectului</vt:lpstr>
      <vt:lpstr>Implementarea &amp; Supravegherea Proiectului (Cont)</vt:lpstr>
      <vt:lpstr>Implementarea &amp; Finalizarea Proiectului</vt:lpstr>
      <vt:lpstr>Evaluarea Proiectului</vt:lpstr>
      <vt:lpstr>DOCUMENTE ALE CICLULUI DE PROIECT</vt:lpstr>
      <vt:lpstr>BIBLIOGRAFIE:</vt:lpstr>
      <vt:lpstr>PowerPoint Presentation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GIZ-Design</dc:creator>
  <cp:keywords>GIZ-Leerfolie</cp:keywords>
  <cp:lastModifiedBy>Admin</cp:lastModifiedBy>
  <cp:revision>190</cp:revision>
  <cp:lastPrinted>2017-06-05T10:38:21Z</cp:lastPrinted>
  <dcterms:created xsi:type="dcterms:W3CDTF">2013-09-05T11:54:56Z</dcterms:created>
  <dcterms:modified xsi:type="dcterms:W3CDTF">2018-01-14T14:04:04Z</dcterms:modified>
</cp:coreProperties>
</file>