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1" r:id="rId1"/>
    <p:sldMasterId id="2147483716" r:id="rId2"/>
  </p:sldMasterIdLst>
  <p:notesMasterIdLst>
    <p:notesMasterId r:id="rId24"/>
  </p:notesMasterIdLst>
  <p:handoutMasterIdLst>
    <p:handoutMasterId r:id="rId25"/>
  </p:handoutMasterIdLst>
  <p:sldIdLst>
    <p:sldId id="319" r:id="rId3"/>
    <p:sldId id="295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10" r:id="rId12"/>
    <p:sldId id="308" r:id="rId13"/>
    <p:sldId id="309" r:id="rId14"/>
    <p:sldId id="312" r:id="rId15"/>
    <p:sldId id="311" r:id="rId16"/>
    <p:sldId id="314" r:id="rId17"/>
    <p:sldId id="315" r:id="rId18"/>
    <p:sldId id="313" r:id="rId19"/>
    <p:sldId id="316" r:id="rId20"/>
    <p:sldId id="318" r:id="rId21"/>
    <p:sldId id="300" r:id="rId22"/>
    <p:sldId id="299" r:id="rId23"/>
  </p:sldIdLst>
  <p:sldSz cx="9144000" cy="6858000" type="screen4x3"/>
  <p:notesSz cx="6735763" cy="98663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58">
          <p15:clr>
            <a:srgbClr val="A4A3A4"/>
          </p15:clr>
        </p15:guide>
        <p15:guide id="2" orient="horz" pos="388">
          <p15:clr>
            <a:srgbClr val="A4A3A4"/>
          </p15:clr>
        </p15:guide>
        <p15:guide id="3" pos="288">
          <p15:clr>
            <a:srgbClr val="A4A3A4"/>
          </p15:clr>
        </p15:guide>
        <p15:guide id="4" pos="10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Bohantova" initials="LB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F2E"/>
    <a:srgbClr val="6E6452"/>
    <a:srgbClr val="E5DBA1"/>
    <a:srgbClr val="BABA93"/>
    <a:srgbClr val="BABB93"/>
    <a:srgbClr val="DEDEAF"/>
    <a:srgbClr val="999999"/>
    <a:srgbClr val="D9D9D9"/>
    <a:srgbClr val="CCCCCC"/>
    <a:srgbClr val="C8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5730" autoAdjust="0"/>
  </p:normalViewPr>
  <p:slideViewPr>
    <p:cSldViewPr snapToGrid="0">
      <p:cViewPr varScale="1">
        <p:scale>
          <a:sx n="69" d="100"/>
          <a:sy n="69" d="100"/>
        </p:scale>
        <p:origin x="1386" y="66"/>
      </p:cViewPr>
      <p:guideLst>
        <p:guide orient="horz" pos="658"/>
        <p:guide orient="horz" pos="388"/>
        <p:guide pos="288"/>
        <p:guide pos="1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-4140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47F930EC-4FD0-431B-BB9B-47DE359CDF6F}" type="slidenum">
              <a:rPr lang="de-DE">
                <a:latin typeface="Arial Narrow" pitchFamily="34" charset="0"/>
              </a:rPr>
              <a:pPr/>
              <a:t>‹#›</a:t>
            </a:fld>
            <a:endParaRPr lang="de-DE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227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102" y="4686696"/>
            <a:ext cx="4939560" cy="443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Klicken Sie, um die Formate des Vorlagentextes zu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fld id="{276F4F92-661F-4424-ADED-7D3829A420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1600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5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2453010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36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41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772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49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82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97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81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003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12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13358358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XXX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3147865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2052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val="581427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großes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3348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val="1801626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Sub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29/01/2018</a:t>
            </a:fld>
            <a:endParaRPr lang="en-GB" dirty="0" smtClean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4241795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29/01/2018</a:t>
            </a:fld>
            <a:endParaRPr lang="en-GB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683999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</p:spTree>
    <p:extLst>
      <p:ext uri="{BB962C8B-B14F-4D97-AF65-F5344CB8AC3E}">
        <p14:creationId xmlns:p14="http://schemas.microsoft.com/office/powerpoint/2010/main" val="9934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1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853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gi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gi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810"/>
            <a:ext cx="9144000" cy="111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Grafik 8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851525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9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000" y="2447999"/>
            <a:ext cx="7776000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7703687" y="6581001"/>
            <a:ext cx="9271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GB" sz="1000" b="0" noProof="0" dirty="0" smtClean="0">
                <a:solidFill>
                  <a:srgbClr val="6E6452"/>
                </a:solidFill>
                <a:latin typeface="Arial Narrow" pitchFamily="34" charset="0"/>
              </a:rPr>
              <a:t>Page </a:t>
            </a:r>
            <a:fld id="{327115CA-E6A4-425F-BB4F-A64D48743A27}" type="slidenum">
              <a:rPr lang="en-GB" sz="1000" b="0" noProof="0" smtClean="0">
                <a:solidFill>
                  <a:srgbClr val="6E6452"/>
                </a:solidFill>
                <a:latin typeface="Arial Narrow" pitchFamily="34" charset="0"/>
              </a:rPr>
              <a:pPr/>
              <a:t>‹#›</a:t>
            </a:fld>
            <a:endParaRPr lang="en-GB" sz="1000" b="0" noProof="0" dirty="0">
              <a:solidFill>
                <a:srgbClr val="6E6452"/>
              </a:solidFill>
              <a:latin typeface="Arial Narrow" pitchFamily="34" charset="0"/>
            </a:endParaRPr>
          </a:p>
        </p:txBody>
      </p:sp>
      <p:sp>
        <p:nvSpPr>
          <p:cNvPr id="1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62776" y="6581001"/>
            <a:ext cx="34184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000" b="1" spc="70" baseline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16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9155" y="6581001"/>
            <a:ext cx="12954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b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579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84000" y="1483200"/>
            <a:ext cx="7776000" cy="61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here to add title</a:t>
            </a:r>
            <a:endParaRPr lang="de-DE" noProof="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8" r:id="rId2"/>
    <p:sldLayoutId id="2147483715" r:id="rId3"/>
    <p:sldLayoutId id="2147483709" r:id="rId4"/>
    <p:sldLayoutId id="2147483714" r:id="rId5"/>
    <p:sldLayoutId id="2147483710" r:id="rId6"/>
    <p:sldLayoutId id="2147483711" r:id="rId7"/>
  </p:sldLayoutIdLst>
  <p:transition/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360000" indent="-360000" algn="l" rtl="0" eaLnBrk="1" fontAlgn="base" hangingPunct="1">
        <a:spcBef>
          <a:spcPts val="400"/>
        </a:spcBef>
        <a:spcAft>
          <a:spcPts val="800"/>
        </a:spcAft>
        <a:buClr>
          <a:srgbClr val="C80F0F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  <a:ea typeface="+mn-ea"/>
          <a:cs typeface="+mn-cs"/>
        </a:defRPr>
      </a:lvl1pPr>
      <a:lvl2pPr marL="7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2pPr>
      <a:lvl3pPr marL="10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3pPr>
      <a:lvl4pPr marL="14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4pPr>
      <a:lvl5pPr marL="180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5pPr>
      <a:lvl6pPr marL="216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6pPr>
      <a:lvl7pPr marL="25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7pPr>
      <a:lvl8pPr marL="28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8pPr>
      <a:lvl9pPr marL="32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26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ldbank.org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://www.worldbank.org/en/country/moldova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4.png"/><Relationship Id="rId7" Type="http://schemas.openxmlformats.org/officeDocument/2006/relationships/image" Target="../media/image10.jpeg"/><Relationship Id="rId12" Type="http://schemas.openxmlformats.org/officeDocument/2006/relationships/hyperlink" Target="http://www.ifcaac.amac.md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0" Type="http://schemas.openxmlformats.org/officeDocument/2006/relationships/image" Target="../media/image13.jpeg"/><Relationship Id="rId4" Type="http://schemas.openxmlformats.org/officeDocument/2006/relationships/image" Target="../media/image5.png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Учебный курс для сотрудников операторов </a:t>
            </a: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o-RO" b="1" dirty="0" err="1" smtClean="0">
                <a:solidFill>
                  <a:srgbClr val="002060"/>
                </a:solidFill>
              </a:rPr>
              <a:t>Apă-Cana</a:t>
            </a:r>
            <a:r>
              <a:rPr lang="en-US" b="1" dirty="0" smtClean="0">
                <a:solidFill>
                  <a:srgbClr val="002060"/>
                </a:solidFill>
              </a:rPr>
              <a:t>l/</a:t>
            </a:r>
            <a:r>
              <a:rPr lang="ru-RU" b="1" dirty="0" smtClean="0">
                <a:solidFill>
                  <a:srgbClr val="002060"/>
                </a:solidFill>
              </a:rPr>
              <a:t>Водоканала»</a:t>
            </a:r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Модуль </a:t>
            </a:r>
            <a:r>
              <a:rPr lang="ru-RU" b="1" dirty="0">
                <a:solidFill>
                  <a:srgbClr val="FF0000"/>
                </a:solidFill>
              </a:rPr>
              <a:t>11: </a:t>
            </a:r>
            <a:r>
              <a:rPr lang="ru-RU" b="1" dirty="0">
                <a:solidFill>
                  <a:srgbClr val="002060"/>
                </a:solidFill>
              </a:rPr>
              <a:t>Процедуры </a:t>
            </a:r>
            <a:r>
              <a:rPr lang="ru-RU" b="1" dirty="0" smtClean="0">
                <a:solidFill>
                  <a:srgbClr val="002060"/>
                </a:solidFill>
              </a:rPr>
              <a:t>приобретение </a:t>
            </a:r>
            <a:r>
              <a:rPr lang="ru-RU" b="1" dirty="0">
                <a:solidFill>
                  <a:srgbClr val="002060"/>
                </a:solidFill>
              </a:rPr>
              <a:t>товаров, работ и услуг, используемых в деятельности держателей лицензий в секторе водоснабжения и </a:t>
            </a:r>
            <a:r>
              <a:rPr lang="ru-RU" b="1" dirty="0" smtClean="0">
                <a:solidFill>
                  <a:srgbClr val="002060"/>
                </a:solidFill>
              </a:rPr>
              <a:t>канализации</a:t>
            </a:r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Сессия </a:t>
            </a:r>
            <a:r>
              <a:rPr lang="en-US" sz="2000" b="1" smtClean="0">
                <a:solidFill>
                  <a:srgbClr val="FF0000"/>
                </a:solidFill>
              </a:rPr>
              <a:t>7</a:t>
            </a:r>
            <a:r>
              <a:rPr lang="ru-RU" sz="2000" b="1" smtClean="0">
                <a:solidFill>
                  <a:srgbClr val="FF0000"/>
                </a:solidFill>
              </a:rPr>
              <a:t>: </a:t>
            </a:r>
            <a:r>
              <a:rPr lang="ru-RU" b="1" dirty="0" smtClean="0">
                <a:solidFill>
                  <a:srgbClr val="002060"/>
                </a:solidFill>
              </a:rPr>
              <a:t>ЗОКУПКИ </a:t>
            </a:r>
            <a:r>
              <a:rPr lang="ru-RU" b="1" dirty="0">
                <a:solidFill>
                  <a:srgbClr val="002060"/>
                </a:solidFill>
              </a:rPr>
              <a:t>В ИНВЕСТИЦИОННЫХ </a:t>
            </a:r>
            <a:r>
              <a:rPr lang="ru-RU" b="1" dirty="0" smtClean="0">
                <a:solidFill>
                  <a:srgbClr val="002060"/>
                </a:solidFill>
              </a:rPr>
              <a:t>ПРОЕКТАХ ВСЕМИРНО-БАНКА</a:t>
            </a:r>
            <a:r>
              <a:rPr lang="ro-RO" b="1" dirty="0">
                <a:solidFill>
                  <a:srgbClr val="002060"/>
                </a:solidFill>
              </a:rPr>
              <a:t/>
            </a:r>
            <a:br>
              <a:rPr lang="ro-RO" b="1" dirty="0">
                <a:solidFill>
                  <a:srgbClr val="002060"/>
                </a:solidFill>
              </a:rPr>
            </a:br>
            <a:r>
              <a:rPr lang="ro-RO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2060"/>
                </a:solidFill>
              </a:rPr>
              <a:t>Ion BARBĂRASĂ, </a:t>
            </a:r>
            <a:r>
              <a:rPr lang="ru-RU" sz="1800" b="1" dirty="0" smtClean="0">
                <a:solidFill>
                  <a:srgbClr val="002060"/>
                </a:solidFill>
              </a:rPr>
              <a:t/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Консультант </a:t>
            </a:r>
            <a:r>
              <a:rPr lang="ru-RU" sz="1800" b="1" dirty="0">
                <a:solidFill>
                  <a:srgbClr val="002060"/>
                </a:solidFill>
              </a:rPr>
              <a:t>I.P.EMP Устойчивое управление </a:t>
            </a:r>
            <a:r>
              <a:rPr lang="ru-RU" sz="1800" b="1" dirty="0" smtClean="0">
                <a:solidFill>
                  <a:srgbClr val="002060"/>
                </a:solidFill>
              </a:rPr>
              <a:t>СОЗ/Министерство </a:t>
            </a:r>
            <a:r>
              <a:rPr lang="ru-RU" sz="1800" b="1" dirty="0">
                <a:solidFill>
                  <a:srgbClr val="002060"/>
                </a:solidFill>
              </a:rPr>
              <a:t>сельского хозяйства, регионального развития и окружающей </a:t>
            </a:r>
            <a:r>
              <a:rPr lang="ru-RU" sz="1800" b="1" dirty="0" smtClean="0">
                <a:solidFill>
                  <a:srgbClr val="002060"/>
                </a:solidFill>
              </a:rPr>
              <a:t>среды</a:t>
            </a:r>
            <a:r>
              <a:rPr lang="ro-RO" sz="1800" b="1" i="1" dirty="0" smtClean="0">
                <a:solidFill>
                  <a:srgbClr val="002060"/>
                </a:solidFill>
              </a:rPr>
              <a:t/>
            </a:r>
            <a:br>
              <a:rPr lang="ro-RO" sz="1800" b="1" i="1" dirty="0" smtClean="0">
                <a:solidFill>
                  <a:srgbClr val="002060"/>
                </a:solidFill>
              </a:rPr>
            </a:br>
            <a:r>
              <a:rPr lang="ro-RO" sz="1800" b="1" dirty="0" smtClean="0">
                <a:solidFill>
                  <a:srgbClr val="002060"/>
                </a:solidFill>
              </a:rPr>
              <a:t/>
            </a:r>
            <a:br>
              <a:rPr lang="ro-RO" sz="1800" b="1" dirty="0" smtClean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16 - 31 января - 1 января 2018 года, Кишинев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35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58799" y="1082479"/>
            <a:ext cx="8077200" cy="792162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Методы выбора / 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приобретения 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(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cont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)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7322" y="1818640"/>
            <a:ext cx="2209800" cy="59944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Агентство финансирования</a:t>
            </a:r>
            <a:endParaRPr lang="en-US" sz="1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61333" y="1818640"/>
            <a:ext cx="2449843" cy="5994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Управление проектами</a:t>
            </a: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94184" y="1818640"/>
            <a:ext cx="2877721" cy="59944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ln>
                  <a:solidFill>
                    <a:srgbClr val="FF0000"/>
                  </a:solidFill>
                </a:ln>
                <a:latin typeface="Cambria" panose="02040503050406030204" pitchFamily="18" charset="0"/>
              </a:rPr>
              <a:t>Участники торгов / </a:t>
            </a:r>
            <a:r>
              <a:rPr lang="ru-RU" sz="1800" dirty="0" smtClean="0">
                <a:ln>
                  <a:solidFill>
                    <a:srgbClr val="FF0000"/>
                  </a:solidFill>
                </a:ln>
                <a:latin typeface="Cambria" panose="02040503050406030204" pitchFamily="18" charset="0"/>
              </a:rPr>
              <a:t>подрядчиков</a:t>
            </a:r>
            <a:endParaRPr lang="en-US" sz="1800" dirty="0">
              <a:ln>
                <a:solidFill>
                  <a:srgbClr val="FF0000"/>
                </a:solidFill>
              </a:ln>
              <a:latin typeface="Cambria" panose="0204050305040603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5166" y="2611120"/>
            <a:ext cx="3157313" cy="92456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Обычно они устанавливаются на этапе оценки проекта</a:t>
            </a: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77176" y="2611120"/>
            <a:ext cx="3775529" cy="92456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Создание консультационных услуг, методов отбора</a:t>
            </a: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752705" y="3280410"/>
            <a:ext cx="1219200" cy="6096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Методы отбора</a:t>
            </a:r>
            <a:endParaRPr lang="en-US" sz="1400" dirty="0"/>
          </a:p>
        </p:txBody>
      </p:sp>
      <p:cxnSp>
        <p:nvCxnSpPr>
          <p:cNvPr id="5" name="Straight Arrow Connector 4"/>
          <p:cNvCxnSpPr>
            <a:stCxn id="17" idx="3"/>
            <a:endCxn id="18" idx="1"/>
          </p:cNvCxnSpPr>
          <p:nvPr/>
        </p:nvCxnSpPr>
        <p:spPr bwMode="auto">
          <a:xfrm>
            <a:off x="3332479" y="3073400"/>
            <a:ext cx="64469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2" name="Straight Arrow Connector 21"/>
          <p:cNvCxnSpPr>
            <a:stCxn id="18" idx="3"/>
          </p:cNvCxnSpPr>
          <p:nvPr/>
        </p:nvCxnSpPr>
        <p:spPr bwMode="auto">
          <a:xfrm>
            <a:off x="7752705" y="3073400"/>
            <a:ext cx="609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414369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327566" y="1279010"/>
            <a:ext cx="866403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Банк определяет следующие утвержденные методы консалтинговых услуг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: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Методы отбора, одобренные для консалтинговых компаний, </a:t>
            </a: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следующие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: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a.</a:t>
            </a:r>
            <a:r>
              <a:rPr lang="ru-RU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 Выбор </a:t>
            </a:r>
            <a:r>
              <a:rPr lang="ru-RU" sz="2400" b="0" dirty="0">
                <a:solidFill>
                  <a:schemeClr val="tx1"/>
                </a:solidFill>
                <a:latin typeface="Cambria" panose="02040503050406030204" pitchFamily="18" charset="0"/>
              </a:rPr>
              <a:t>по качеству и </a:t>
            </a:r>
            <a:r>
              <a:rPr lang="ru-RU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стоимости </a:t>
            </a:r>
            <a:r>
              <a:rPr lang="ro-RO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(QCBS</a:t>
            </a:r>
            <a:r>
              <a:rPr lang="ro-RO" sz="2400" b="0" dirty="0">
                <a:solidFill>
                  <a:schemeClr val="tx1"/>
                </a:solidFill>
                <a:latin typeface="Cambria" panose="02040503050406030204" pitchFamily="18" charset="0"/>
              </a:rPr>
              <a:t>);</a:t>
            </a:r>
            <a:endParaRPr lang="en-US" sz="2400" b="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400" b="0" dirty="0">
                <a:solidFill>
                  <a:schemeClr val="tx1"/>
                </a:solidFill>
                <a:latin typeface="Cambria" panose="02040503050406030204" pitchFamily="18" charset="0"/>
              </a:rPr>
              <a:t>b</a:t>
            </a:r>
            <a:r>
              <a:rPr lang="ro-RO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.</a:t>
            </a:r>
            <a:r>
              <a:rPr lang="ru-RU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 Выбрать </a:t>
            </a:r>
            <a:r>
              <a:rPr lang="ru-RU" sz="2400" b="0" dirty="0">
                <a:solidFill>
                  <a:schemeClr val="tx1"/>
                </a:solidFill>
                <a:latin typeface="Cambria" panose="02040503050406030204" pitchFamily="18" charset="0"/>
              </a:rPr>
              <a:t>исходя из фиксированного </a:t>
            </a:r>
            <a:r>
              <a:rPr lang="ru-RU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бюджета </a:t>
            </a:r>
            <a:r>
              <a:rPr lang="ro-RO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(FBS</a:t>
            </a:r>
            <a:r>
              <a:rPr lang="ro-RO" sz="2400" b="0" dirty="0">
                <a:solidFill>
                  <a:schemeClr val="tx1"/>
                </a:solidFill>
                <a:latin typeface="Cambria" panose="02040503050406030204" pitchFamily="18" charset="0"/>
              </a:rPr>
              <a:t>);</a:t>
            </a:r>
            <a:endParaRPr lang="en-US" sz="2400" b="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c.</a:t>
            </a:r>
            <a:r>
              <a:rPr lang="ru-RU" sz="2400" b="0" dirty="0">
                <a:solidFill>
                  <a:schemeClr val="tx1"/>
                </a:solidFill>
                <a:latin typeface="Cambria" panose="02040503050406030204" pitchFamily="18" charset="0"/>
              </a:rPr>
              <a:t> Выбор по самой низкой </a:t>
            </a:r>
            <a:r>
              <a:rPr lang="ru-RU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цене </a:t>
            </a:r>
            <a:r>
              <a:rPr lang="ro-RO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(LCS</a:t>
            </a:r>
            <a:r>
              <a:rPr lang="ro-RO" sz="2400" b="0" dirty="0">
                <a:solidFill>
                  <a:schemeClr val="tx1"/>
                </a:solidFill>
                <a:latin typeface="Cambria" panose="02040503050406030204" pitchFamily="18" charset="0"/>
              </a:rPr>
              <a:t>);</a:t>
            </a:r>
            <a:endParaRPr lang="en-US" sz="2400" b="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d.</a:t>
            </a:r>
            <a:r>
              <a:rPr lang="ru-RU" sz="2400" b="0" dirty="0">
                <a:solidFill>
                  <a:schemeClr val="tx1"/>
                </a:solidFill>
                <a:latin typeface="Cambria" panose="02040503050406030204" pitchFamily="18" charset="0"/>
              </a:rPr>
              <a:t> Выбор на основе </a:t>
            </a:r>
            <a:r>
              <a:rPr lang="ru-RU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качества (</a:t>
            </a:r>
            <a:r>
              <a:rPr lang="ro-RO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QBS</a:t>
            </a:r>
            <a:r>
              <a:rPr lang="ro-RO" sz="2400" b="0" dirty="0">
                <a:solidFill>
                  <a:schemeClr val="tx1"/>
                </a:solidFill>
                <a:latin typeface="Cambria" panose="02040503050406030204" pitchFamily="18" charset="0"/>
              </a:rPr>
              <a:t>);</a:t>
            </a:r>
            <a:endParaRPr lang="en-US" sz="2400" b="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e.</a:t>
            </a:r>
            <a:r>
              <a:rPr lang="ru-RU" sz="2400" b="0" dirty="0">
                <a:solidFill>
                  <a:schemeClr val="tx1"/>
                </a:solidFill>
                <a:latin typeface="Cambria" panose="02040503050406030204" pitchFamily="18" charset="0"/>
              </a:rPr>
              <a:t> Выбор на основе квалификации </a:t>
            </a:r>
            <a:r>
              <a:rPr lang="ru-RU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консультантов </a:t>
            </a:r>
            <a:r>
              <a:rPr lang="ro-RO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(CQS</a:t>
            </a:r>
            <a:r>
              <a:rPr lang="ro-RO" sz="2400" b="0" dirty="0">
                <a:solidFill>
                  <a:schemeClr val="tx1"/>
                </a:solidFill>
                <a:latin typeface="Cambria" panose="02040503050406030204" pitchFamily="18" charset="0"/>
              </a:rPr>
              <a:t>);</a:t>
            </a:r>
            <a:endParaRPr lang="en-US" sz="2400" b="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f.</a:t>
            </a:r>
            <a:r>
              <a:rPr lang="ru-RU" sz="2400" b="0" dirty="0">
                <a:solidFill>
                  <a:schemeClr val="tx1"/>
                </a:solidFill>
                <a:latin typeface="Cambria" panose="02040503050406030204" pitchFamily="18" charset="0"/>
              </a:rPr>
              <a:t> Прямой выбор и</a:t>
            </a:r>
            <a:endParaRPr lang="en-US" sz="2400" b="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g.</a:t>
            </a:r>
            <a:r>
              <a:rPr lang="ru-RU" sz="2400" b="0" dirty="0">
                <a:solidFill>
                  <a:schemeClr val="tx1"/>
                </a:solidFill>
                <a:latin typeface="Cambria" panose="02040503050406030204" pitchFamily="18" charset="0"/>
              </a:rPr>
              <a:t> Коммерческая </a:t>
            </a:r>
            <a:r>
              <a:rPr lang="ru-RU" sz="24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практика</a:t>
            </a:r>
            <a:endParaRPr lang="en-US" sz="2400" b="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1629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09550" y="1059430"/>
            <a:ext cx="9163050" cy="792162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Необходимые навыки в 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процессе закупок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1500" y="1504950"/>
            <a:ext cx="80772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tx1"/>
                </a:solidFill>
                <a:latin typeface="Cambria" panose="02040503050406030204" pitchFamily="18" charset="0"/>
              </a:rPr>
              <a:t>Определение потребностей</a:t>
            </a:r>
            <a:r>
              <a:rPr lang="ru-RU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: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ru-RU" sz="2600" b="0" dirty="0">
                <a:solidFill>
                  <a:schemeClr val="tx1"/>
                </a:solidFill>
                <a:latin typeface="Cambria" panose="02040503050406030204" pitchFamily="18" charset="0"/>
              </a:rPr>
              <a:t>Требования к прогнозированию</a:t>
            </a:r>
            <a:r>
              <a:rPr lang="ro-RO" sz="26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;</a:t>
            </a:r>
          </a:p>
          <a:p>
            <a:pPr marL="457200" indent="-457200">
              <a:buAutoNum type="arabicPeriod"/>
            </a:pPr>
            <a:r>
              <a:rPr lang="ru-RU" sz="26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Закупки/закупки</a:t>
            </a:r>
            <a:r>
              <a:rPr lang="ru-RU" sz="2600" b="0" dirty="0">
                <a:solidFill>
                  <a:schemeClr val="tx1"/>
                </a:solidFill>
                <a:latin typeface="Cambria" panose="02040503050406030204" pitchFamily="18" charset="0"/>
              </a:rPr>
              <a:t>, планирование и группировка</a:t>
            </a:r>
            <a:endParaRPr lang="ro-RO" sz="2600" b="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ru-RU" sz="2600" b="0" dirty="0">
                <a:solidFill>
                  <a:schemeClr val="tx1"/>
                </a:solidFill>
                <a:latin typeface="Cambria" panose="02040503050406030204" pitchFamily="18" charset="0"/>
              </a:rPr>
              <a:t>Инициирование процесса закупок (соблюдение требований и утверждение бюджета)</a:t>
            </a:r>
            <a:endParaRPr lang="ro-RO" sz="2600" b="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u-RU" sz="2600" dirty="0">
                <a:solidFill>
                  <a:schemeClr val="tx1"/>
                </a:solidFill>
                <a:latin typeface="Cambria" panose="02040503050406030204" pitchFamily="18" charset="0"/>
              </a:rPr>
              <a:t>Определение </a:t>
            </a:r>
            <a:r>
              <a:rPr lang="ru-RU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потребностей</a:t>
            </a:r>
            <a:r>
              <a:rPr lang="ro-RO" sz="26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: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ru-RU" sz="2600" b="0" dirty="0">
                <a:solidFill>
                  <a:schemeClr val="tx1"/>
                </a:solidFill>
                <a:latin typeface="Cambria" panose="02040503050406030204" pitchFamily="18" charset="0"/>
              </a:rPr>
              <a:t>Разработка технических спецификаций (товаров, установок</a:t>
            </a:r>
            <a:r>
              <a:rPr lang="ru-RU" sz="26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)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ru-RU" sz="2600" b="0" dirty="0">
                <a:solidFill>
                  <a:schemeClr val="tx1"/>
                </a:solidFill>
                <a:latin typeface="Cambria" panose="02040503050406030204" pitchFamily="18" charset="0"/>
              </a:rPr>
              <a:t>Разработка проектных документов и объемов работ (работ)</a:t>
            </a:r>
            <a:endParaRPr lang="ro-RO" sz="2600" b="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ru-RU" sz="2600" b="0" dirty="0">
                <a:solidFill>
                  <a:schemeClr val="tx1"/>
                </a:solidFill>
                <a:latin typeface="Cambria" panose="02040503050406030204" pitchFamily="18" charset="0"/>
              </a:rPr>
              <a:t>Спецификация (</a:t>
            </a:r>
            <a:r>
              <a:rPr lang="ru-RU" sz="2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ToRs</a:t>
            </a:r>
            <a:r>
              <a:rPr lang="ru-RU" sz="2600" b="0" dirty="0">
                <a:solidFill>
                  <a:schemeClr val="tx1"/>
                </a:solidFill>
                <a:latin typeface="Cambria" panose="02040503050406030204" pitchFamily="18" charset="0"/>
              </a:rPr>
              <a:t>) - Консалтинговые услуги</a:t>
            </a:r>
            <a:endParaRPr lang="en-US" sz="2600" b="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141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2900" y="1059430"/>
            <a:ext cx="8801100" cy="792162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Необходимые навыки в процессе закупок</a:t>
            </a:r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(cont)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8650" y="1771650"/>
            <a:ext cx="792479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Расширение конкуренции:</a:t>
            </a:r>
            <a:r>
              <a:rPr lang="ro-RO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: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7"/>
            </a:pPr>
            <a:r>
              <a:rPr lang="ru-RU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Источник</a:t>
            </a:r>
            <a:endParaRPr lang="ro-RO" sz="32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7"/>
            </a:pPr>
            <a:r>
              <a:rPr lang="ru-RU" sz="3200" dirty="0">
                <a:solidFill>
                  <a:schemeClr val="tx1"/>
                </a:solidFill>
                <a:latin typeface="Cambria" panose="02040503050406030204" pitchFamily="18" charset="0"/>
              </a:rPr>
              <a:t>Лизинг против альтернатив оплаты </a:t>
            </a:r>
            <a:r>
              <a:rPr lang="ru-RU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покупка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ru-RU" sz="3200" dirty="0">
                <a:solidFill>
                  <a:schemeClr val="tx1"/>
                </a:solidFill>
                <a:latin typeface="Cambria" panose="02040503050406030204" pitchFamily="18" charset="0"/>
              </a:rPr>
              <a:t>Факторы оценки (методы и бизнес</a:t>
            </a:r>
            <a:r>
              <a:rPr lang="ru-RU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)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ru-RU" sz="3200" dirty="0">
                <a:solidFill>
                  <a:schemeClr val="tx1"/>
                </a:solidFill>
                <a:latin typeface="Cambria" panose="02040503050406030204" pitchFamily="18" charset="0"/>
              </a:rPr>
              <a:t>Методы </a:t>
            </a:r>
            <a:r>
              <a:rPr lang="ru-RU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отбора/закупок </a:t>
            </a:r>
            <a:r>
              <a:rPr lang="ru-RU" sz="3200" dirty="0">
                <a:solidFill>
                  <a:schemeClr val="tx1"/>
                </a:solidFill>
                <a:latin typeface="Cambria" panose="02040503050406030204" pitchFamily="18" charset="0"/>
              </a:rPr>
              <a:t>(с предварительной или без предварительной квалификации)</a:t>
            </a:r>
            <a:r>
              <a:rPr lang="ro-RO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16345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0050" y="1001712"/>
            <a:ext cx="8077200" cy="792162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Cambria" panose="02040503050406030204" pitchFamily="18" charset="0"/>
              </a:rPr>
              <a:t>Требуемая компетенция в процессе закупок - этап </a:t>
            </a:r>
            <a:r>
              <a:rPr lang="ru-RU" sz="4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тендера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" y="2247900"/>
            <a:ext cx="792479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Сроки и условия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: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11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Виды договоров</a:t>
            </a:r>
            <a:endParaRPr lang="ro-RO" sz="2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11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Необходимость выдачи гарантий (ставка и </a:t>
            </a: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производительность)</a:t>
            </a:r>
            <a:endParaRPr lang="ro-RO" sz="2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11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Выбор условий 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INCOTERM</a:t>
            </a:r>
            <a:endParaRPr lang="ru-RU" sz="2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11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Разработка </a:t>
            </a: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тендеров документов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Подписка на страховые </a:t>
            </a: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условия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Публикация уведомления о запуске </a:t>
            </a: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аукциона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Предварительная </a:t>
            </a: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конференция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Изменение тендерных </a:t>
            </a: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документов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Отмени тендер</a:t>
            </a:r>
            <a:endParaRPr lang="ro-RO" sz="2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633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0050" y="1001712"/>
            <a:ext cx="8077200" cy="792162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Cambria" panose="02040503050406030204" pitchFamily="18" charset="0"/>
              </a:rPr>
              <a:t>Требуемая компетенция в процессе закупок - этап тендера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799" y="2286000"/>
            <a:ext cx="7924799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Оценка </a:t>
            </a:r>
            <a: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предложений:</a:t>
            </a:r>
            <a:endParaRPr lang="en-US" sz="2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20"/>
            </a:pPr>
            <a:r>
              <a:rPr lang="ru-RU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Получение предложений/ </a:t>
            </a:r>
            <a:r>
              <a:rPr lang="ru-RU" sz="2600" dirty="0">
                <a:solidFill>
                  <a:schemeClr val="tx1"/>
                </a:solidFill>
                <a:latin typeface="Cambria" panose="02040503050406030204" pitchFamily="18" charset="0"/>
              </a:rPr>
              <a:t>Отклонение поздних предложений</a:t>
            </a:r>
            <a:endParaRPr lang="ro-RO" sz="26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20"/>
            </a:pPr>
            <a:r>
              <a:rPr lang="ru-RU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Открытие </a:t>
            </a:r>
            <a:r>
              <a:rPr lang="ru-RU" sz="2600" dirty="0">
                <a:solidFill>
                  <a:schemeClr val="tx1"/>
                </a:solidFill>
                <a:latin typeface="Cambria" panose="02040503050406030204" pitchFamily="18" charset="0"/>
              </a:rPr>
              <a:t>предложений </a:t>
            </a:r>
            <a:endParaRPr lang="ru-RU" sz="26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20"/>
            </a:pPr>
            <a:r>
              <a:rPr lang="ru-RU" sz="2600" dirty="0">
                <a:solidFill>
                  <a:schemeClr val="tx1"/>
                </a:solidFill>
                <a:latin typeface="Cambria" panose="02040503050406030204" pitchFamily="18" charset="0"/>
              </a:rPr>
              <a:t>Предварительная экспертиза / Определение соответствия предложений </a:t>
            </a:r>
          </a:p>
          <a:p>
            <a:pPr marL="457200" indent="-457200">
              <a:buFont typeface="+mj-lt"/>
              <a:buAutoNum type="arabicPeriod" startAt="20"/>
            </a:pPr>
            <a:r>
              <a:rPr lang="ru-RU" sz="2600" dirty="0">
                <a:solidFill>
                  <a:schemeClr val="tx1"/>
                </a:solidFill>
                <a:latin typeface="Cambria" panose="02040503050406030204" pitchFamily="18" charset="0"/>
              </a:rPr>
              <a:t>Техническая </a:t>
            </a:r>
            <a:r>
              <a:rPr lang="ru-RU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оценка</a:t>
            </a:r>
          </a:p>
          <a:p>
            <a:pPr marL="457200" indent="-457200">
              <a:buFont typeface="+mj-lt"/>
              <a:buAutoNum type="arabicPeriod" startAt="20"/>
            </a:pPr>
            <a:r>
              <a:rPr lang="ru-RU" sz="2600" dirty="0">
                <a:solidFill>
                  <a:schemeClr val="tx1"/>
                </a:solidFill>
                <a:latin typeface="Cambria" panose="02040503050406030204" pitchFamily="18" charset="0"/>
              </a:rPr>
              <a:t> Анализ </a:t>
            </a:r>
            <a:r>
              <a:rPr lang="ru-RU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стоимости </a:t>
            </a:r>
            <a:r>
              <a:rPr lang="ru-RU" sz="2600" dirty="0">
                <a:solidFill>
                  <a:schemeClr val="tx1"/>
                </a:solidFill>
                <a:latin typeface="Cambria" panose="02040503050406030204" pitchFamily="18" charset="0"/>
              </a:rPr>
              <a:t>предложений </a:t>
            </a:r>
            <a:endParaRPr lang="ro-RO" sz="26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20"/>
            </a:pPr>
            <a:r>
              <a:rPr lang="ru-RU" sz="2600" dirty="0">
                <a:solidFill>
                  <a:schemeClr val="tx1"/>
                </a:solidFill>
                <a:latin typeface="Cambria" panose="02040503050406030204" pitchFamily="18" charset="0"/>
              </a:rPr>
              <a:t>Оценка: Прочие расходы и </a:t>
            </a:r>
            <a:r>
              <a:rPr lang="ru-RU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условия</a:t>
            </a:r>
          </a:p>
          <a:p>
            <a:pPr marL="457200" indent="-457200">
              <a:buFont typeface="+mj-lt"/>
              <a:buAutoNum type="arabicPeriod" startAt="20"/>
            </a:pPr>
            <a:r>
              <a:rPr lang="ru-RU" sz="2600" dirty="0">
                <a:solidFill>
                  <a:schemeClr val="tx1"/>
                </a:solidFill>
                <a:latin typeface="Cambria" panose="02040503050406030204" pitchFamily="18" charset="0"/>
              </a:rPr>
              <a:t> Возможные пояснения перед подписанием соглашения</a:t>
            </a:r>
            <a:endParaRPr lang="ro-RO" sz="26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9262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0050" y="1001712"/>
            <a:ext cx="8077200" cy="792162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Cambria" panose="02040503050406030204" pitchFamily="18" charset="0"/>
              </a:rPr>
              <a:t>Требуемая компетенция в процессе закупок - этап тендера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" y="2190750"/>
            <a:ext cx="85534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Решение о присуждении контракта </a:t>
            </a:r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: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27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Требования к субподрядам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27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Квалификация 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POST</a:t>
            </a:r>
            <a:endParaRPr lang="ru-RU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Уведомление о присуждении контракта </a:t>
            </a:r>
            <a:r>
              <a:rPr lang="ro-RO" sz="28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:</a:t>
            </a:r>
            <a:endParaRPr lang="ro-RO" sz="2800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29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Разработка уведомления о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контракте</a:t>
            </a:r>
          </a:p>
          <a:p>
            <a:pPr marL="457200" indent="-457200">
              <a:buFont typeface="+mj-lt"/>
              <a:buAutoNum type="arabicPeriod" startAt="29"/>
            </a:pP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Обсуждение/дебаты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29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Апелляции от участников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торгов</a:t>
            </a:r>
          </a:p>
          <a:p>
            <a:pPr marL="457200" indent="-457200">
              <a:buFont typeface="+mj-lt"/>
              <a:buAutoNum type="arabicPeriod" startAt="29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Решение проблем мошенничества и коррупции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4306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66700" y="970570"/>
            <a:ext cx="8077200" cy="792162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Требуемая компетенция в процессе закупок - Фаза выполнения контракта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" y="2076450"/>
            <a:ext cx="86677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Организация 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процесса</a:t>
            </a:r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: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33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Планирование управления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контрактами</a:t>
            </a:r>
          </a:p>
          <a:p>
            <a:pPr marL="457200" indent="-457200">
              <a:buFont typeface="+mj-lt"/>
              <a:buAutoNum type="arabicPeriod" startAt="33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Согласие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субподрядчиков</a:t>
            </a:r>
          </a:p>
          <a:p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Мониторинг и управление 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контрактами</a:t>
            </a:r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: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35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Мониторинг, проверка и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приемка</a:t>
            </a:r>
          </a:p>
          <a:p>
            <a:pPr marL="457200" indent="-457200">
              <a:buFont typeface="+mj-lt"/>
              <a:buAutoNum type="arabicPeriod" startAt="35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Задержки</a:t>
            </a:r>
          </a:p>
          <a:p>
            <a:pPr marL="457200" indent="-457200">
              <a:buFont typeface="+mj-lt"/>
              <a:buAutoNum type="arabicPeriod" startAt="35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 Остановить задания (приостановка работы)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35"/>
            </a:pP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Ремонт неисправностей</a:t>
            </a:r>
          </a:p>
          <a:p>
            <a:pPr marL="457200" indent="-457200">
              <a:buFont typeface="+mj-lt"/>
              <a:buAutoNum type="arabicPeriod" startAt="35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Определение юридических компромиссов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9819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32952" y="1026358"/>
            <a:ext cx="8711048" cy="792162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Требуемая компетенция в процессе закупок - Фаза выполнения </a:t>
            </a: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контракта </a:t>
            </a:r>
            <a:r>
              <a:rPr lang="ro-RO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(cont)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3400" y="2133600"/>
            <a:ext cx="79247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Процедуры - Платежи </a:t>
            </a:r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: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40"/>
            </a:pP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Изменения в количестве</a:t>
            </a:r>
          </a:p>
          <a:p>
            <a:pPr marL="457200" indent="-457200">
              <a:buFont typeface="+mj-lt"/>
              <a:buAutoNum type="arabicPeriod" startAt="40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Прогресс платежей /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Задержания</a:t>
            </a:r>
          </a:p>
          <a:p>
            <a:pPr marL="457200" indent="-457200">
              <a:buFont typeface="+mj-lt"/>
              <a:buAutoNum type="arabicPeriod" startAt="40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 Регулировка цены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Процедуры - Учет </a:t>
            </a:r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: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43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Соответствующая система бухгалтерского учета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!!!! </a:t>
            </a:r>
            <a:r>
              <a:rPr lang="ro-RO" sz="28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Exempl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. </a:t>
            </a:r>
            <a:r>
              <a:rPr lang="ro-RO" sz="28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Tangible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Процедуры - Изменения / Варианты </a:t>
            </a:r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: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514350" indent="-514350">
              <a:buFont typeface="+mj-lt"/>
              <a:buAutoNum type="arabicPeriod" startAt="44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Изменение договора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!!!! </a:t>
            </a:r>
            <a:r>
              <a:rPr lang="ro-RO" sz="2800" dirty="0" err="1">
                <a:solidFill>
                  <a:schemeClr val="tx1"/>
                </a:solidFill>
                <a:latin typeface="Cambria" panose="02040503050406030204" pitchFamily="18" charset="0"/>
              </a:rPr>
              <a:t>Exempl</a:t>
            </a:r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. </a:t>
            </a:r>
            <a:r>
              <a:rPr lang="ro-RO" sz="28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Tangible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4154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32952" y="1026358"/>
            <a:ext cx="8711048" cy="792162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Требуемая компетенция в процессе закупок - Фаза выполнения контракта </a:t>
            </a:r>
            <a:r>
              <a:rPr lang="ro-RO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(cont)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" y="2190750"/>
            <a:ext cx="79247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Процедуры - расторжение договора </a:t>
            </a:r>
            <a:r>
              <a:rPr lang="ro-RO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: </a:t>
            </a:r>
            <a:endParaRPr lang="en-US" sz="2800" b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514350" indent="-514350">
              <a:buFont typeface="+mj-lt"/>
              <a:buAutoNum type="arabicPeriod" startAt="45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Окончательное расторжение договора /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удобства</a:t>
            </a:r>
          </a:p>
          <a:p>
            <a:pPr marL="514350" indent="-514350">
              <a:buFont typeface="+mj-lt"/>
              <a:buAutoNum type="arabicPeriod" startAt="45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Гарантийный срок / обслуживание / уведомление о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дефектах</a:t>
            </a:r>
          </a:p>
          <a:p>
            <a:pPr marL="514350" indent="-514350">
              <a:buFont typeface="+mj-lt"/>
              <a:buAutoNum type="arabicPeriod" startAt="45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Завершение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контрактов</a:t>
            </a:r>
          </a:p>
          <a:p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Процедуры - Споры и претензии </a:t>
            </a:r>
            <a:r>
              <a:rPr lang="ro-RO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: </a:t>
            </a:r>
            <a:endParaRPr lang="en-US" sz="2800" b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514350" indent="-514350">
              <a:buFont typeface="+mj-lt"/>
              <a:buAutoNum type="arabicPeriod" startAt="48"/>
            </a:pP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Требования</a:t>
            </a:r>
          </a:p>
          <a:p>
            <a:pPr marL="514350" indent="-514350">
              <a:buFont typeface="+mj-lt"/>
              <a:buAutoNum type="arabicPeriod" startAt="48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Споры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012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" y="2111494"/>
            <a:ext cx="731404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«Процедуры закупов товаров, работ и услуг, используемых в деятельности в секторе водоснабжения и канализации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6" name="Picture 11" descr="C:\Users\ion\Desktop\index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159" y="4533076"/>
            <a:ext cx="283845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635798" y="3590396"/>
            <a:ext cx="7696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schemeClr val="tx1"/>
                </a:solidFill>
              </a:rPr>
              <a:t>Процесс закупок и его роль в контексте проектов, финансируемых Всемирным </a:t>
            </a:r>
            <a:r>
              <a:rPr lang="ru-RU" dirty="0" smtClean="0">
                <a:solidFill>
                  <a:schemeClr val="tx1"/>
                </a:solidFill>
              </a:rPr>
              <a:t>Банком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107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СПИСОК ЛИТЕРАТУРЫ 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:</a:t>
            </a:r>
            <a:endParaRPr lang="ro-RO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2609" y="2603809"/>
            <a:ext cx="848766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www.worldbank.org/en/country/moldova</a:t>
            </a:r>
            <a:r>
              <a:rPr lang="ro-RO" dirty="0" smtClean="0"/>
              <a:t>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82610" y="3871244"/>
            <a:ext cx="37248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8"/>
              </a:rPr>
              <a:t>http://</a:t>
            </a:r>
            <a:r>
              <a:rPr lang="en-US" dirty="0" smtClean="0">
                <a:hlinkClick r:id="rId8"/>
              </a:rPr>
              <a:t>www.worldbank.org</a:t>
            </a:r>
            <a:r>
              <a:rPr lang="ro-RO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028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Margareta Vîrcolici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Datumsplatzhalter 3"/>
          <p:cNvSpPr txBox="1">
            <a:spLocks/>
          </p:cNvSpPr>
          <p:nvPr/>
        </p:nvSpPr>
        <p:spPr bwMode="auto">
          <a:xfrm>
            <a:off x="679450" y="6581775"/>
            <a:ext cx="12954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rgbClr val="6E6452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1A768533-9F5A-4A96-B8F6-9A95114E0856}" type="datetime1">
              <a:rPr lang="en-GB" smtClean="0">
                <a:cs typeface="Arial" charset="0"/>
              </a:rPr>
              <a:pPr/>
              <a:t>29/01/2018</a:t>
            </a:fld>
            <a:endParaRPr lang="de-DE">
              <a:cs typeface="Arial" charset="0"/>
            </a:endParaRPr>
          </a:p>
        </p:txBody>
      </p:sp>
      <p:sp>
        <p:nvSpPr>
          <p:cNvPr id="16" name="Inhaltsplatzhalter 8"/>
          <p:cNvSpPr txBox="1">
            <a:spLocks/>
          </p:cNvSpPr>
          <p:nvPr/>
        </p:nvSpPr>
        <p:spPr>
          <a:xfrm>
            <a:off x="2433908" y="1620411"/>
            <a:ext cx="6262254" cy="2074863"/>
          </a:xfrm>
          <a:prstGeom prst="rect">
            <a:avLst/>
          </a:prstGeom>
        </p:spPr>
        <p:txBody>
          <a:bodyPr/>
          <a:lstStyle/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>
              <a:spcAft>
                <a:spcPts val="300"/>
              </a:spcAft>
            </a:pPr>
            <a:r>
              <a:rPr lang="ru-RU" sz="2800" dirty="0">
                <a:solidFill>
                  <a:srgbClr val="534B3E"/>
                </a:solidFill>
              </a:rPr>
              <a:t>Благодарю за внимание.</a:t>
            </a:r>
            <a:endParaRPr lang="en-GB" sz="1000" dirty="0">
              <a:solidFill>
                <a:srgbClr val="534B3E"/>
              </a:solidFill>
            </a:endParaRPr>
          </a:p>
        </p:txBody>
      </p:sp>
      <p:sp>
        <p:nvSpPr>
          <p:cNvPr id="17" name="Textfeld 9"/>
          <p:cNvSpPr txBox="1">
            <a:spLocks noChangeArrowheads="1"/>
          </p:cNvSpPr>
          <p:nvPr/>
        </p:nvSpPr>
        <p:spPr bwMode="auto">
          <a:xfrm>
            <a:off x="427153" y="5399463"/>
            <a:ext cx="1371600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Proiect co-finanțat de</a:t>
            </a:r>
            <a:endParaRPr lang="en-GB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8" name="Picture 11" descr="F:\Branding\EU\jaun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1056" y="5624205"/>
            <a:ext cx="13652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1" descr="H:\bn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46511" y="5590073"/>
            <a:ext cx="1016000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58991" y="5624205"/>
            <a:ext cx="1639887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feld 9"/>
          <p:cNvSpPr txBox="1">
            <a:spLocks noChangeArrowheads="1"/>
          </p:cNvSpPr>
          <p:nvPr/>
        </p:nvSpPr>
        <p:spPr bwMode="auto">
          <a:xfrm>
            <a:off x="6898878" y="5383151"/>
            <a:ext cx="1147762" cy="2143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In cooperare cu</a:t>
            </a:r>
            <a:endParaRPr lang="ro-RO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2" name="Picture 21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045" y="5540701"/>
            <a:ext cx="1071880" cy="1071880"/>
          </a:xfrm>
          <a:prstGeom prst="rect">
            <a:avLst/>
          </a:prstGeom>
        </p:spPr>
      </p:pic>
      <p:pic>
        <p:nvPicPr>
          <p:cNvPr id="23" name="Picture 22" descr="D:\Users\Desktop\logotype.pn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16" y="5818037"/>
            <a:ext cx="1958975" cy="56959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CasetăText 1"/>
          <p:cNvSpPr txBox="1"/>
          <p:nvPr/>
        </p:nvSpPr>
        <p:spPr>
          <a:xfrm>
            <a:off x="1856306" y="3145976"/>
            <a:ext cx="536191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  <a:hlinkClick r:id="rId12"/>
              </a:rPr>
              <a:t>www.ifcaac.amac.md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ifcaac@fua.utm.md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77-38 22</a:t>
            </a:r>
          </a:p>
          <a:p>
            <a:pPr algn="ctr"/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 </a:t>
            </a:r>
          </a:p>
          <a:p>
            <a:pPr algn="ctr"/>
            <a:r>
              <a:rPr lang="ro-RO" sz="1400" b="0" u="sng" dirty="0" err="1">
                <a:solidFill>
                  <a:srgbClr val="7030A0"/>
                </a:solidFill>
                <a:latin typeface="+mn-lt"/>
              </a:rPr>
              <a:t>www.amac.md</a:t>
            </a:r>
            <a:r>
              <a:rPr lang="ro-RO" sz="1400" b="0" dirty="0">
                <a:solidFill>
                  <a:srgbClr val="7030A0"/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apacanal@yandex.ru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28-84-33</a:t>
            </a:r>
          </a:p>
          <a:p>
            <a:pPr algn="ctr"/>
            <a:endParaRPr lang="ro-RO" sz="8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7373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 bwMode="auto">
          <a:xfrm>
            <a:off x="640080" y="1090458"/>
            <a:ext cx="75438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3600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Определение процесса закупок</a:t>
            </a:r>
            <a:endParaRPr lang="ro-RO" sz="3600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18" name="Picture 7" descr="C:\Users\ion\Desktop\4328576_ori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2400"/>
            <a:ext cx="2838228" cy="260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ubtitle 2"/>
          <p:cNvSpPr txBox="1">
            <a:spLocks/>
          </p:cNvSpPr>
          <p:nvPr/>
        </p:nvSpPr>
        <p:spPr bwMode="auto">
          <a:xfrm>
            <a:off x="1342063" y="1967393"/>
            <a:ext cx="7315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  <a:ea typeface="+mn-ea"/>
                <a:cs typeface="+mn-cs"/>
              </a:defRPr>
            </a:lvl1pPr>
            <a:lvl2pPr marL="36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Font typeface="Arial" pitchFamily="34" charset="0"/>
              <a:buChar char="•"/>
              <a:tabLst>
                <a:tab pos="2190750" algn="l"/>
              </a:tabLst>
              <a:defRPr sz="1800">
                <a:solidFill>
                  <a:srgbClr val="6E6452"/>
                </a:solidFill>
                <a:latin typeface="+mn-lt"/>
              </a:defRPr>
            </a:lvl2pPr>
            <a:lvl3pPr marL="72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>
                <a:solidFill>
                  <a:srgbClr val="6E6452"/>
                </a:solidFill>
                <a:latin typeface="+mn-lt"/>
              </a:defRPr>
            </a:lvl3pPr>
            <a:lvl4pPr marL="108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4pPr>
            <a:lvl5pPr marL="144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5pPr>
            <a:lvl6pPr marL="180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6pPr>
            <a:lvl7pPr marL="216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7pPr>
            <a:lvl8pPr marL="252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8pPr>
            <a:lvl9pPr marL="288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9pPr>
          </a:lstStyle>
          <a:p>
            <a:pPr algn="r"/>
            <a:r>
              <a:rPr lang="ru-RU" sz="4000" b="0" kern="0" dirty="0">
                <a:solidFill>
                  <a:schemeClr val="tx1"/>
                </a:solidFill>
              </a:rPr>
              <a:t>Процесс закупок состоит из полного цикла мероприятий (шагов), которые предпринимаются для удовлетворения конкретной потребности, начиная с выявления потребностей</a:t>
            </a:r>
            <a:endParaRPr lang="en-US" sz="4000" b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9439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273320"/>
            <a:ext cx="7620000" cy="677400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Процесс </a:t>
            </a:r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Закупок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686800" cy="4629150"/>
          </a:xfrm>
        </p:spPr>
        <p:txBody>
          <a:bodyPr>
            <a:noAutofit/>
          </a:bodyPr>
          <a:lstStyle/>
          <a:p>
            <a:r>
              <a:rPr lang="ru-RU" sz="3400" dirty="0">
                <a:solidFill>
                  <a:schemeClr val="tx1"/>
                </a:solidFill>
                <a:latin typeface="Cambria" panose="02040503050406030204" pitchFamily="18" charset="0"/>
              </a:rPr>
              <a:t>Определение потребностей</a:t>
            </a:r>
            <a:endParaRPr lang="ro-RO" sz="3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/>
            <a:r>
              <a:rPr lang="ru-RU" sz="3400" dirty="0">
                <a:solidFill>
                  <a:schemeClr val="tx1"/>
                </a:solidFill>
                <a:latin typeface="Cambria" panose="02040503050406030204" pitchFamily="18" charset="0"/>
              </a:rPr>
              <a:t>Список товаров (оборудование, материалы, инсталляции, информационные </a:t>
            </a:r>
            <a:r>
              <a:rPr lang="ru-RU" sz="3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системы)</a:t>
            </a:r>
          </a:p>
          <a:p>
            <a:pPr lvl="1"/>
            <a:r>
              <a:rPr lang="ru-RU" sz="3400" dirty="0">
                <a:solidFill>
                  <a:schemeClr val="tx1"/>
                </a:solidFill>
                <a:latin typeface="Cambria" panose="02040503050406030204" pitchFamily="18" charset="0"/>
              </a:rPr>
              <a:t>Тип работ (большой, средний, очень маленький</a:t>
            </a:r>
            <a:r>
              <a:rPr lang="ru-RU" sz="3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)</a:t>
            </a:r>
          </a:p>
          <a:p>
            <a:pPr lvl="1"/>
            <a:r>
              <a:rPr lang="ru-RU" sz="3400" dirty="0">
                <a:solidFill>
                  <a:schemeClr val="tx1"/>
                </a:solidFill>
                <a:latin typeface="Cambria" panose="02040503050406030204" pitchFamily="18" charset="0"/>
              </a:rPr>
              <a:t>Ассоциированные услуги: транспорт, распределение, обучение, обслуживание</a:t>
            </a:r>
            <a:endParaRPr lang="en-US" sz="34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122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58800" y="1090458"/>
            <a:ext cx="7620000" cy="653929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Процесс закупок</a:t>
            </a:r>
            <a:r>
              <a:rPr lang="ro-RO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(cont)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497840" y="1701800"/>
            <a:ext cx="7620000" cy="490220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План реализации проекта (ПГИ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)/(</a:t>
            </a:r>
            <a:r>
              <a:rPr lang="ro-RO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PIP)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Дизайн и технические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характеристики</a:t>
            </a:r>
            <a:endParaRPr lang="ro-RO" sz="28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Группировка: организационная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реализация</a:t>
            </a:r>
            <a:endParaRPr lang="ro-RO" sz="28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Программа: срок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реализации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5125" lvl="1" indent="0">
              <a:buNone/>
            </a:pP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n-ea"/>
                <a:cs typeface="+mn-cs"/>
              </a:rPr>
              <a:t>Методы закупок и тендерные 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n-ea"/>
                <a:cs typeface="+mn-cs"/>
              </a:rPr>
              <a:t>документы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Конкурентные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методы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Метод запроса цены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(</a:t>
            </a:r>
            <a:r>
              <a:rPr lang="ru-RU" sz="2800" dirty="0" err="1">
                <a:solidFill>
                  <a:schemeClr val="tx1"/>
                </a:solidFill>
                <a:latin typeface="Cambria" panose="02040503050406030204" pitchFamily="18" charset="0"/>
              </a:rPr>
              <a:t>RfQ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Прямые контракты</a:t>
            </a:r>
            <a:endParaRPr lang="ro-RO" sz="28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1565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77520" y="1090458"/>
            <a:ext cx="7620000" cy="677382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Этапы цикла 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закупок </a:t>
            </a: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(</a:t>
            </a:r>
            <a:r>
              <a:rPr lang="ro-RO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cont</a:t>
            </a:r>
            <a:r>
              <a:rPr lang="ro-RO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)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36880" y="1803400"/>
            <a:ext cx="7848600" cy="404876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Публикация объявления / </a:t>
            </a:r>
            <a:r>
              <a:rPr lang="ro-RO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RfEOI</a:t>
            </a:r>
            <a:endParaRPr lang="ru-RU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r>
              <a:rPr lang="ru-RU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Процесс </a:t>
            </a:r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закупок</a:t>
            </a:r>
            <a:endParaRPr lang="ro-RO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chemeClr val="tx1"/>
                </a:solidFill>
                <a:latin typeface="Cambria" panose="02040503050406030204" pitchFamily="18" charset="0"/>
              </a:rPr>
              <a:t>Выдача </a:t>
            </a:r>
            <a:r>
              <a:rPr lang="ru-RU" sz="3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тендерного документа</a:t>
            </a:r>
            <a:endParaRPr lang="ro-RO" sz="36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chemeClr val="tx1"/>
                </a:solidFill>
                <a:latin typeface="Cambria" panose="02040503050406030204" pitchFamily="18" charset="0"/>
              </a:rPr>
              <a:t>Предложения по отправке, получению и </a:t>
            </a:r>
            <a:r>
              <a:rPr lang="ru-RU" sz="3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открытию</a:t>
            </a:r>
            <a:endParaRPr lang="ro-RO" sz="36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chemeClr val="tx1"/>
                </a:solidFill>
                <a:latin typeface="Cambria" panose="02040503050406030204" pitchFamily="18" charset="0"/>
              </a:rPr>
              <a:t>Оценка </a:t>
            </a:r>
            <a:r>
              <a:rPr lang="ru-RU" sz="3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заявок/предложений </a:t>
            </a:r>
            <a:endParaRPr lang="ro-RO" sz="36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1466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40080" y="1056388"/>
            <a:ext cx="7620000" cy="686447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Этапы цикла закупок </a:t>
            </a:r>
            <a:r>
              <a:rPr lang="ru-RU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(</a:t>
            </a:r>
            <a:r>
              <a:rPr lang="ro-RO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cont)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077200" cy="487680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Уведомление о присуждении 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контракта</a:t>
            </a:r>
            <a:endParaRPr lang="ro-RO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Уведомление</a:t>
            </a:r>
            <a:endParaRPr lang="ro-RO" sz="2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Подписание </a:t>
            </a: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контракта</a:t>
            </a:r>
            <a:endParaRPr lang="ro-RO" sz="2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Эффективность</a:t>
            </a:r>
            <a:endParaRPr lang="ro-RO" sz="2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Управление 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контрактами</a:t>
            </a:r>
            <a:endParaRPr lang="ro-RO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Исполнение </a:t>
            </a: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контракта</a:t>
            </a:r>
            <a:endParaRPr lang="ro-RO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Доставка, ввод в эксплуатацию, приемка</a:t>
            </a:r>
            <a:endParaRPr lang="ro-RO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Гарантия</a:t>
            </a:r>
            <a:endParaRPr lang="ro-RO" sz="2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Период </a:t>
            </a: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обслуживания</a:t>
            </a:r>
            <a:endParaRPr lang="ro-RO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Потребности были выполнены</a:t>
            </a:r>
            <a:endParaRPr lang="ro-RO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961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50520" y="1107627"/>
            <a:ext cx="8077200" cy="619573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Процесс закупок в проектном цикле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66800" y="1752600"/>
            <a:ext cx="6400800" cy="38100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Составление проектной идеи и запрос помощи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" y="2362200"/>
            <a:ext cx="1295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Планирование проекта</a:t>
            </a:r>
            <a:endParaRPr lang="en-US" sz="1400" dirty="0"/>
          </a:p>
        </p:txBody>
      </p:sp>
      <p:sp>
        <p:nvSpPr>
          <p:cNvPr id="16" name="Rounded Rectangle 15"/>
          <p:cNvSpPr/>
          <p:nvPr/>
        </p:nvSpPr>
        <p:spPr>
          <a:xfrm>
            <a:off x="1781629" y="2362200"/>
            <a:ext cx="1219200" cy="6096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строительство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439496" y="2362200"/>
            <a:ext cx="1219200" cy="6096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товары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181768" y="2362200"/>
            <a:ext cx="1219200" cy="6096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услуги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214850" y="2362200"/>
            <a:ext cx="1219200" cy="6096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обучение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3142343"/>
            <a:ext cx="4495800" cy="19050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Подготовка проекта</a:t>
            </a:r>
            <a:endParaRPr lang="en-US" sz="16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1295400" y="3505200"/>
            <a:ext cx="1705429" cy="10668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Предварительный расчет и оценка стоимости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200400" y="3505200"/>
            <a:ext cx="1524000" cy="10668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Список оборудования и оценка стоимости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029200" y="3505200"/>
            <a:ext cx="1378857" cy="10668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Разработка ТЗ и оценка </a:t>
            </a:r>
            <a:r>
              <a:rPr lang="ru-RU" sz="1600" dirty="0" smtClean="0">
                <a:solidFill>
                  <a:schemeClr val="tx1"/>
                </a:solidFill>
              </a:rPr>
              <a:t>стоимости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629400" y="3519714"/>
            <a:ext cx="1676400" cy="1052286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Разработка учебной программы и оценка стоимости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28600" y="4857750"/>
            <a:ext cx="4495800" cy="19050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оценка</a:t>
            </a:r>
            <a:endParaRPr lang="en-US" sz="1600" b="1" dirty="0"/>
          </a:p>
        </p:txBody>
      </p:sp>
      <p:sp>
        <p:nvSpPr>
          <p:cNvPr id="26" name="Rounded Rectangle 25"/>
          <p:cNvSpPr/>
          <p:nvPr/>
        </p:nvSpPr>
        <p:spPr>
          <a:xfrm>
            <a:off x="1295400" y="5257800"/>
            <a:ext cx="1705429" cy="114299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0" dirty="0">
                <a:solidFill>
                  <a:schemeClr val="tx1"/>
                </a:solidFill>
              </a:rPr>
              <a:t>Окончательный дизайн и расчетные окончательные затраты</a:t>
            </a:r>
            <a:endParaRPr lang="en-US" sz="1600" b="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200400" y="5257800"/>
            <a:ext cx="1676400" cy="114299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Инвентаризация оборудования и окончательная оценка стоимости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101771" y="5286830"/>
            <a:ext cx="1378857" cy="1170213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Консультационная программа и оценка стоимости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705600" y="5286830"/>
            <a:ext cx="1676400" cy="115569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Оценка программы и итоговые оценки затрат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>
            <a:stCxn id="19" idx="2"/>
            <a:endCxn id="24" idx="0"/>
          </p:cNvCxnSpPr>
          <p:nvPr/>
        </p:nvCxnSpPr>
        <p:spPr bwMode="auto">
          <a:xfrm flipH="1">
            <a:off x="7467600" y="2971800"/>
            <a:ext cx="356850" cy="54791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/>
          <p:cNvCxnSpPr>
            <a:stCxn id="24" idx="2"/>
          </p:cNvCxnSpPr>
          <p:nvPr/>
        </p:nvCxnSpPr>
        <p:spPr bwMode="auto">
          <a:xfrm>
            <a:off x="7467600" y="4572000"/>
            <a:ext cx="38100" cy="685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stCxn id="18" idx="2"/>
            <a:endCxn id="23" idx="0"/>
          </p:cNvCxnSpPr>
          <p:nvPr/>
        </p:nvCxnSpPr>
        <p:spPr bwMode="auto">
          <a:xfrm flipH="1">
            <a:off x="5718629" y="2971800"/>
            <a:ext cx="72739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23" idx="2"/>
            <a:endCxn id="28" idx="0"/>
          </p:cNvCxnSpPr>
          <p:nvPr/>
        </p:nvCxnSpPr>
        <p:spPr bwMode="auto">
          <a:xfrm>
            <a:off x="5718629" y="4572000"/>
            <a:ext cx="72571" cy="7148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17" idx="2"/>
            <a:endCxn id="22" idx="0"/>
          </p:cNvCxnSpPr>
          <p:nvPr/>
        </p:nvCxnSpPr>
        <p:spPr bwMode="auto">
          <a:xfrm flipH="1">
            <a:off x="3962400" y="2971800"/>
            <a:ext cx="86696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16" idx="2"/>
            <a:endCxn id="21" idx="0"/>
          </p:cNvCxnSpPr>
          <p:nvPr/>
        </p:nvCxnSpPr>
        <p:spPr bwMode="auto">
          <a:xfrm flipH="1">
            <a:off x="2148115" y="2971800"/>
            <a:ext cx="243114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22" idx="2"/>
            <a:endCxn id="27" idx="0"/>
          </p:cNvCxnSpPr>
          <p:nvPr/>
        </p:nvCxnSpPr>
        <p:spPr bwMode="auto">
          <a:xfrm>
            <a:off x="3962400" y="4572000"/>
            <a:ext cx="76200" cy="685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21" idx="2"/>
            <a:endCxn id="26" idx="0"/>
          </p:cNvCxnSpPr>
          <p:nvPr/>
        </p:nvCxnSpPr>
        <p:spPr bwMode="auto">
          <a:xfrm>
            <a:off x="2148115" y="4572000"/>
            <a:ext cx="0" cy="685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>
            <a:stCxn id="26" idx="2"/>
          </p:cNvCxnSpPr>
          <p:nvPr/>
        </p:nvCxnSpPr>
        <p:spPr bwMode="auto">
          <a:xfrm flipH="1">
            <a:off x="2148114" y="6400799"/>
            <a:ext cx="1" cy="1619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8" name="Straight Arrow Connector 47"/>
          <p:cNvCxnSpPr>
            <a:stCxn id="27" idx="2"/>
          </p:cNvCxnSpPr>
          <p:nvPr/>
        </p:nvCxnSpPr>
        <p:spPr bwMode="auto">
          <a:xfrm>
            <a:off x="4038600" y="6400799"/>
            <a:ext cx="0" cy="1619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0" name="Straight Arrow Connector 49"/>
          <p:cNvCxnSpPr>
            <a:stCxn id="28" idx="2"/>
          </p:cNvCxnSpPr>
          <p:nvPr/>
        </p:nvCxnSpPr>
        <p:spPr bwMode="auto">
          <a:xfrm flipH="1">
            <a:off x="5791199" y="6457043"/>
            <a:ext cx="1" cy="10568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29" idx="2"/>
          </p:cNvCxnSpPr>
          <p:nvPr/>
        </p:nvCxnSpPr>
        <p:spPr bwMode="auto">
          <a:xfrm>
            <a:off x="7543800" y="6442529"/>
            <a:ext cx="0" cy="12019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Elbow Connector 53"/>
          <p:cNvCxnSpPr>
            <a:stCxn id="27" idx="3"/>
          </p:cNvCxnSpPr>
          <p:nvPr/>
        </p:nvCxnSpPr>
        <p:spPr bwMode="auto">
          <a:xfrm>
            <a:off x="4876800" y="5829300"/>
            <a:ext cx="122863" cy="733425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6" name="Elbow Connector 55"/>
          <p:cNvCxnSpPr>
            <a:stCxn id="27" idx="1"/>
          </p:cNvCxnSpPr>
          <p:nvPr/>
        </p:nvCxnSpPr>
        <p:spPr bwMode="auto">
          <a:xfrm rot="10800000" flipV="1">
            <a:off x="3086100" y="5829299"/>
            <a:ext cx="114300" cy="733425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966430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53720" y="1253000"/>
            <a:ext cx="8077200" cy="792162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Методы выбора / приобретения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7322" y="1818640"/>
            <a:ext cx="2209800" cy="59944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Агентство финансирования</a:t>
            </a:r>
            <a:endParaRPr lang="en-US" sz="1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61333" y="1818640"/>
            <a:ext cx="2449843" cy="5994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Управление проектами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94184" y="1818640"/>
            <a:ext cx="2541815" cy="59944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ln>
                  <a:solidFill>
                    <a:srgbClr val="FF0000"/>
                  </a:solidFill>
                </a:ln>
                <a:latin typeface="Cambria" panose="02040503050406030204" pitchFamily="18" charset="0"/>
              </a:rPr>
              <a:t>Участники торгов / подрядчиков</a:t>
            </a:r>
            <a:endParaRPr lang="en-US" dirty="0">
              <a:ln>
                <a:solidFill>
                  <a:srgbClr val="FF0000"/>
                </a:solidFill>
              </a:ln>
              <a:latin typeface="Cambria" panose="0204050305040603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5166" y="2611120"/>
            <a:ext cx="3157313" cy="92456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Обычно они устанавливаются на этапе оценки проекта</a:t>
            </a: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77176" y="2611120"/>
            <a:ext cx="3165929" cy="92456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Определение каких товаров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, работ и услуг, методы отбора</a:t>
            </a: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485379" y="3280410"/>
            <a:ext cx="1219200" cy="6096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Методы закупок</a:t>
            </a:r>
            <a:endParaRPr lang="en-US" sz="1400" dirty="0"/>
          </a:p>
        </p:txBody>
      </p:sp>
      <p:sp>
        <p:nvSpPr>
          <p:cNvPr id="20" name="Rectangle 19"/>
          <p:cNvSpPr/>
          <p:nvPr/>
        </p:nvSpPr>
        <p:spPr>
          <a:xfrm>
            <a:off x="474978" y="3535680"/>
            <a:ext cx="844042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Банк определяет следующие методы</a:t>
            </a:r>
          </a:p>
          <a:p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Утвержденный отбор для технических товаров, работ и услуг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: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a.	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Запрос предложений 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(RFP</a:t>
            </a:r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);</a:t>
            </a:r>
            <a:endParaRPr lang="en-US" sz="28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b.	</a:t>
            </a: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Предложения 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(</a:t>
            </a:r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RFB);</a:t>
            </a:r>
            <a:endParaRPr lang="en-US" sz="28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c.	</a:t>
            </a: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 Запрос котировок /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цены 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RFQ</a:t>
            </a:r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);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и</a:t>
            </a:r>
            <a:endParaRPr lang="en-US" sz="28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d.	</a:t>
            </a: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Прямой выбор</a:t>
            </a:r>
            <a:endParaRPr lang="en-US" sz="28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cxnSp>
        <p:nvCxnSpPr>
          <p:cNvPr id="5" name="Straight Arrow Connector 4"/>
          <p:cNvCxnSpPr>
            <a:stCxn id="17" idx="3"/>
            <a:endCxn id="18" idx="1"/>
          </p:cNvCxnSpPr>
          <p:nvPr/>
        </p:nvCxnSpPr>
        <p:spPr bwMode="auto">
          <a:xfrm>
            <a:off x="3332479" y="3073400"/>
            <a:ext cx="64469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2" name="Straight Arrow Connector 21"/>
          <p:cNvCxnSpPr>
            <a:stCxn id="18" idx="3"/>
          </p:cNvCxnSpPr>
          <p:nvPr/>
        </p:nvCxnSpPr>
        <p:spPr bwMode="auto">
          <a:xfrm>
            <a:off x="7143105" y="3073400"/>
            <a:ext cx="12192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6695038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Z_Banner_Kopfzeile-Ausland (3)">
  <a:themeElements>
    <a:clrScheme name="GIZ">
      <a:dk1>
        <a:srgbClr val="000000"/>
      </a:dk1>
      <a:lt1>
        <a:srgbClr val="FFFFFF"/>
      </a:lt1>
      <a:dk2>
        <a:srgbClr val="6E6452"/>
      </a:dk2>
      <a:lt2>
        <a:srgbClr val="D2CDC8"/>
      </a:lt2>
      <a:accent1>
        <a:srgbClr val="C80F0F"/>
      </a:accent1>
      <a:accent2>
        <a:srgbClr val="4B859F"/>
      </a:accent2>
      <a:accent3>
        <a:srgbClr val="B498BA"/>
      </a:accent3>
      <a:accent4>
        <a:srgbClr val="F3BF49"/>
      </a:accent4>
      <a:accent5>
        <a:srgbClr val="94B322"/>
      </a:accent5>
      <a:accent6>
        <a:srgbClr val="B4E3ED"/>
      </a:accent6>
      <a:hlink>
        <a:srgbClr val="0000FF"/>
      </a:hlink>
      <a:folHlink>
        <a:srgbClr val="800080"/>
      </a:folHlink>
    </a:clrScheme>
    <a:fontScheme name="GIZ Schri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TZ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GIZ_Banner_Kopfzeile-Ausland (3)</Template>
  <TotalTime>2089</TotalTime>
  <Words>848</Words>
  <Application>Microsoft Office PowerPoint</Application>
  <PresentationFormat>On-screen Show (4:3)</PresentationFormat>
  <Paragraphs>219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Arial Narrow</vt:lpstr>
      <vt:lpstr>Calibri</vt:lpstr>
      <vt:lpstr>Cambria</vt:lpstr>
      <vt:lpstr>Times New Roman</vt:lpstr>
      <vt:lpstr>Wingdings</vt:lpstr>
      <vt:lpstr>GIZ_Banner_Kopfzeile-Ausland (3)</vt:lpstr>
      <vt:lpstr>Custom Design</vt:lpstr>
      <vt:lpstr>Учебный курс для сотрудников операторов «Apă-Canal/Водоканала» Модуль 11: Процедуры приобретение товаров, работ и услуг, используемых в деятельности держателей лицензий в секторе водоснабжения и канализации Сессия 7: ЗОКУПКИ В ИНВЕСТИЦИОННЫХ ПРОЕКТАХ ВСЕМИРНО-БАНКА  Ion BARBĂRASĂ,  Консультант I.P.EMP Устойчивое управление СОЗ/Министерство сельского хозяйства, регионального развития и окружающей среды  16 - 31 января - 1 января 2018 года, Кишинев  </vt:lpstr>
      <vt:lpstr>PowerPoint Presentation</vt:lpstr>
      <vt:lpstr>PowerPoint Presentation</vt:lpstr>
      <vt:lpstr>Процесс Закупок</vt:lpstr>
      <vt:lpstr>Процесс закупок(cont)</vt:lpstr>
      <vt:lpstr>Этапы цикла закупок (cont)</vt:lpstr>
      <vt:lpstr>Этапы цикла закупок (cont)</vt:lpstr>
      <vt:lpstr>Процесс закупок в проектном цикле</vt:lpstr>
      <vt:lpstr>Методы выбора / приобретения</vt:lpstr>
      <vt:lpstr>Методы выбора / приобретения (cont)</vt:lpstr>
      <vt:lpstr>PowerPoint Presentation</vt:lpstr>
      <vt:lpstr>Необходимые навыки в процессе закупок</vt:lpstr>
      <vt:lpstr>Необходимые навыки в процессе закупок (cont)</vt:lpstr>
      <vt:lpstr>Требуемая компетенция в процессе закупок - этап тендера</vt:lpstr>
      <vt:lpstr>Требуемая компетенция в процессе закупок - этап тендера</vt:lpstr>
      <vt:lpstr>Требуемая компетенция в процессе закупок - этап тендера</vt:lpstr>
      <vt:lpstr>Требуемая компетенция в процессе закупок - Фаза выполнения контракта</vt:lpstr>
      <vt:lpstr>Требуемая компетенция в процессе закупок - Фаза выполнения контракта (cont)</vt:lpstr>
      <vt:lpstr>Требуемая компетенция в процессе закупок - Фаза выполнения контракта (cont)</vt:lpstr>
      <vt:lpstr>СПИСОК ЛИТЕРАТУРЫ :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GIZ-Design</dc:creator>
  <cp:keywords>GIZ-Leerfolie</cp:keywords>
  <cp:lastModifiedBy>Admin</cp:lastModifiedBy>
  <cp:revision>240</cp:revision>
  <cp:lastPrinted>2017-06-05T10:38:21Z</cp:lastPrinted>
  <dcterms:created xsi:type="dcterms:W3CDTF">2013-09-05T11:54:56Z</dcterms:created>
  <dcterms:modified xsi:type="dcterms:W3CDTF">2018-01-29T19:55:25Z</dcterms:modified>
</cp:coreProperties>
</file>