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24"/>
  </p:notesMasterIdLst>
  <p:handoutMasterIdLst>
    <p:handoutMasterId r:id="rId25"/>
  </p:handoutMasterIdLst>
  <p:sldIdLst>
    <p:sldId id="319" r:id="rId3"/>
    <p:sldId id="29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10" r:id="rId12"/>
    <p:sldId id="308" r:id="rId13"/>
    <p:sldId id="309" r:id="rId14"/>
    <p:sldId id="312" r:id="rId15"/>
    <p:sldId id="311" r:id="rId16"/>
    <p:sldId id="314" r:id="rId17"/>
    <p:sldId id="315" r:id="rId18"/>
    <p:sldId id="313" r:id="rId19"/>
    <p:sldId id="316" r:id="rId20"/>
    <p:sldId id="318" r:id="rId21"/>
    <p:sldId id="300" r:id="rId22"/>
    <p:sldId id="299" r:id="rId23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69" d="100"/>
          <a:sy n="69" d="100"/>
        </p:scale>
        <p:origin x="1386" y="6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8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0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14786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29/01/2018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29/01/2018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5" r:id="rId3"/>
    <p:sldLayoutId id="2147483709" r:id="rId4"/>
    <p:sldLayoutId id="2147483714" r:id="rId5"/>
    <p:sldLayoutId id="2147483710" r:id="rId6"/>
    <p:sldLayoutId id="2147483711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A373-27B5-4F16-876B-5E2EA2891A8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worldbank.org/en/country/moldo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операторов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o-RO" b="1" dirty="0" err="1" smtClean="0">
                <a:solidFill>
                  <a:srgbClr val="002060"/>
                </a:solidFill>
              </a:rPr>
              <a:t>Apă-Cana</a:t>
            </a:r>
            <a:r>
              <a:rPr lang="en-US" b="1" dirty="0" smtClean="0">
                <a:solidFill>
                  <a:srgbClr val="002060"/>
                </a:solidFill>
              </a:rPr>
              <a:t>l/</a:t>
            </a:r>
            <a:r>
              <a:rPr lang="ru-RU" b="1" dirty="0" smtClean="0">
                <a:solidFill>
                  <a:srgbClr val="002060"/>
                </a:solidFill>
              </a:rPr>
              <a:t>Водоканала»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Модуль </a:t>
            </a:r>
            <a:r>
              <a:rPr lang="ru-RU" b="1" dirty="0">
                <a:solidFill>
                  <a:srgbClr val="FF0000"/>
                </a:solidFill>
              </a:rPr>
              <a:t>11: </a:t>
            </a:r>
            <a:r>
              <a:rPr lang="ru-RU" b="1" dirty="0">
                <a:solidFill>
                  <a:srgbClr val="002060"/>
                </a:solidFill>
              </a:rPr>
              <a:t>Процедуры </a:t>
            </a:r>
            <a:r>
              <a:rPr lang="ru-RU" b="1" dirty="0" smtClean="0">
                <a:solidFill>
                  <a:srgbClr val="002060"/>
                </a:solidFill>
              </a:rPr>
              <a:t>приобретение </a:t>
            </a:r>
            <a:r>
              <a:rPr lang="ru-RU" b="1" dirty="0">
                <a:solidFill>
                  <a:srgbClr val="002060"/>
                </a:solidFill>
              </a:rPr>
              <a:t>товаров, работ и услуг, используемых в деятельности держателей лицензий в секторе водоснабжения и </a:t>
            </a:r>
            <a:r>
              <a:rPr lang="ru-RU" b="1" dirty="0" smtClean="0">
                <a:solidFill>
                  <a:srgbClr val="002060"/>
                </a:solidFill>
              </a:rPr>
              <a:t>канализации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Сессия </a:t>
            </a:r>
            <a:r>
              <a:rPr lang="en-US" sz="2000" b="1" smtClean="0">
                <a:solidFill>
                  <a:srgbClr val="FF0000"/>
                </a:solidFill>
              </a:rPr>
              <a:t>7</a:t>
            </a:r>
            <a:r>
              <a:rPr lang="ru-RU" sz="2000" b="1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ЗОКУПКИ </a:t>
            </a:r>
            <a:r>
              <a:rPr lang="ru-RU" b="1" dirty="0">
                <a:solidFill>
                  <a:srgbClr val="002060"/>
                </a:solidFill>
              </a:rPr>
              <a:t>В ИНВЕСТИЦИОННЫХ </a:t>
            </a:r>
            <a:r>
              <a:rPr lang="ru-RU" b="1" dirty="0" smtClean="0">
                <a:solidFill>
                  <a:srgbClr val="002060"/>
                </a:solidFill>
              </a:rPr>
              <a:t>ПРОЕКТАХ ВСЕМИРНО-БАНКА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</a:rPr>
              <a:t>Ion BARBĂRASĂ,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Консультант </a:t>
            </a:r>
            <a:r>
              <a:rPr lang="ru-RU" sz="1800" b="1" dirty="0">
                <a:solidFill>
                  <a:srgbClr val="002060"/>
                </a:solidFill>
              </a:rPr>
              <a:t>I.P.EMP Устойчивое управление </a:t>
            </a:r>
            <a:r>
              <a:rPr lang="ru-RU" sz="1800" b="1" dirty="0" smtClean="0">
                <a:solidFill>
                  <a:srgbClr val="002060"/>
                </a:solidFill>
              </a:rPr>
              <a:t>СОЗ/Министерство </a:t>
            </a:r>
            <a:r>
              <a:rPr lang="ru-RU" sz="1800" b="1" dirty="0">
                <a:solidFill>
                  <a:srgbClr val="002060"/>
                </a:solidFill>
              </a:rPr>
              <a:t>сельского хозяйства, регионального развития и окружающей </a:t>
            </a:r>
            <a:r>
              <a:rPr lang="ru-RU" sz="1800" b="1" dirty="0" smtClean="0">
                <a:solidFill>
                  <a:srgbClr val="002060"/>
                </a:solidFill>
              </a:rPr>
              <a:t>среды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16 - 31 января - 1 января 2018 года, Кишинев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8799" y="1082479"/>
            <a:ext cx="8077200" cy="7921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Методы выбора /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приобретения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cont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322" y="1818640"/>
            <a:ext cx="2209800" cy="5994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Агентство финансирования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1333" y="1818640"/>
            <a:ext cx="2449843" cy="599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проектами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4184" y="1818640"/>
            <a:ext cx="2877721" cy="599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n>
                  <a:solidFill>
                    <a:srgbClr val="FF0000"/>
                  </a:solidFill>
                </a:ln>
                <a:latin typeface="Cambria" panose="02040503050406030204" pitchFamily="18" charset="0"/>
              </a:rPr>
              <a:t>Участники торгов / </a:t>
            </a:r>
            <a:r>
              <a:rPr lang="ru-RU" sz="1800" dirty="0" smtClean="0">
                <a:ln>
                  <a:solidFill>
                    <a:srgbClr val="FF0000"/>
                  </a:solidFill>
                </a:ln>
                <a:latin typeface="Cambria" panose="02040503050406030204" pitchFamily="18" charset="0"/>
              </a:rPr>
              <a:t>подрядчиков</a:t>
            </a:r>
            <a:endParaRPr lang="en-US" sz="1800" dirty="0">
              <a:ln>
                <a:solidFill>
                  <a:srgbClr val="FF0000"/>
                </a:solidFill>
              </a:ln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166" y="2611120"/>
            <a:ext cx="3157313" cy="9245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Обычно они устанавливаются на этапе оценки проекта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7176" y="2611120"/>
            <a:ext cx="3775529" cy="9245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Создание консультационных услуг, методов отбора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52705" y="3280410"/>
            <a:ext cx="12192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Методы отбора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17" idx="3"/>
            <a:endCxn id="18" idx="1"/>
          </p:cNvCxnSpPr>
          <p:nvPr/>
        </p:nvCxnSpPr>
        <p:spPr bwMode="auto">
          <a:xfrm>
            <a:off x="3332479" y="3073400"/>
            <a:ext cx="6446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>
            <a:stCxn id="18" idx="3"/>
          </p:cNvCxnSpPr>
          <p:nvPr/>
        </p:nvCxnSpPr>
        <p:spPr bwMode="auto">
          <a:xfrm>
            <a:off x="7752705" y="30734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143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7566" y="1279010"/>
            <a:ext cx="86640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Банк определяет следующие утвержденные методы консалтинговых услуг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Методы отбора, одобренные для консалтинговых компаний,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следующие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a.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Выбор 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по качеству и 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стоимости </a:t>
            </a:r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(QCBS</a:t>
            </a:r>
            <a:r>
              <a:rPr lang="ro-RO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b</a:t>
            </a:r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Выбрать 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исходя из фиксированного 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бюджета </a:t>
            </a:r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(FBS</a:t>
            </a:r>
            <a:r>
              <a:rPr lang="ro-RO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c.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Выбор по самой низкой 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цене </a:t>
            </a:r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(LCS</a:t>
            </a:r>
            <a:r>
              <a:rPr lang="ro-RO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d.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Выбор на основе 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качества (</a:t>
            </a:r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QBS</a:t>
            </a:r>
            <a:r>
              <a:rPr lang="ro-RO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e.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Выбор на основе квалификации 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консультантов </a:t>
            </a:r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(CQS</a:t>
            </a:r>
            <a:r>
              <a:rPr lang="ro-RO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f.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Прямой выбор и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g.</a:t>
            </a:r>
            <a:r>
              <a:rPr lang="ru-RU" sz="2400" b="0" dirty="0">
                <a:solidFill>
                  <a:schemeClr val="tx1"/>
                </a:solidFill>
                <a:latin typeface="Cambria" panose="02040503050406030204" pitchFamily="18" charset="0"/>
              </a:rPr>
              <a:t> Коммерческая </a:t>
            </a:r>
            <a:r>
              <a:rPr lang="ru-RU" sz="24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практика</a:t>
            </a:r>
            <a:endParaRPr lang="en-US" sz="2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6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9550" y="1059430"/>
            <a:ext cx="9163050" cy="7921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Необходимые навыки 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процессе закупок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" y="1504950"/>
            <a:ext cx="8077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Определение потребностей</a:t>
            </a: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Требования к прогнозированию</a:t>
            </a:r>
            <a:r>
              <a:rPr lang="ro-RO" sz="2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Закупки/закупки</a:t>
            </a: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, планирование и группировка</a:t>
            </a:r>
            <a:endParaRPr lang="ro-RO" sz="2600" b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Инициирование процесса закупок (соблюдение требований и утверждение бюджета)</a:t>
            </a:r>
            <a:endParaRPr lang="ro-RO" sz="26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Определение </a:t>
            </a: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потребностей</a:t>
            </a:r>
            <a:r>
              <a:rPr lang="ro-RO" sz="2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технических спецификаций (товаров, установок</a:t>
            </a:r>
            <a:r>
              <a:rPr lang="ru-RU" sz="26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проектных документов и объемов работ (работ)</a:t>
            </a:r>
            <a:endParaRPr lang="ro-RO" sz="2600" b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Спецификация (</a:t>
            </a:r>
            <a:r>
              <a:rPr lang="ru-RU" sz="26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ToRs</a:t>
            </a:r>
            <a:r>
              <a:rPr lang="ru-RU" sz="2600" b="0" dirty="0">
                <a:solidFill>
                  <a:schemeClr val="tx1"/>
                </a:solidFill>
                <a:latin typeface="Cambria" panose="02040503050406030204" pitchFamily="18" charset="0"/>
              </a:rPr>
              <a:t>) - Консалтинговые услуги</a:t>
            </a:r>
            <a:endParaRPr lang="en-US" sz="26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4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900" y="1059430"/>
            <a:ext cx="8801100" cy="7921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Необходимые навыки в процессе закупок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(cont)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50" y="1771650"/>
            <a:ext cx="79247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Расширение конкуренции:</a:t>
            </a:r>
            <a:r>
              <a:rPr lang="ro-R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Источник</a:t>
            </a:r>
            <a:endParaRPr lang="ro-RO" sz="3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Лизинг против альтернатив оплаты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покупка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Факторы оценки (методы и бизнес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Методы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отбора/закупок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(с предварительной или без предварительной квалификации)</a:t>
            </a:r>
            <a:r>
              <a:rPr lang="ro-RO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63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0050" y="1001712"/>
            <a:ext cx="8077200" cy="79216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mbria" panose="02040503050406030204" pitchFamily="18" charset="0"/>
              </a:rPr>
              <a:t>Требуемая компетенция в процессе закупок - этап </a:t>
            </a:r>
            <a:r>
              <a:rPr lang="ru-RU" sz="4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тендера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247900"/>
            <a:ext cx="79247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Сроки и условия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Виды договоров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Необходимость выдачи гарантий (ставка и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производительность)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Выбор условий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INCOTERM</a:t>
            </a:r>
            <a:endParaRPr lang="ru-RU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тендеров документов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Подписка на страховые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условия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Публикация уведомления о запуске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аукциона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Предварительная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конференция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Изменение тендерных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документов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Отмени тендер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3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0050" y="1001712"/>
            <a:ext cx="8077200" cy="79216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mbria" panose="02040503050406030204" pitchFamily="18" charset="0"/>
              </a:rPr>
              <a:t>Требуемая компетенция в процессе закупок - этап тендера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799" y="2286000"/>
            <a:ext cx="79247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Оценка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предложений:</a:t>
            </a:r>
            <a:endPara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Получение предложений/ 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Отклонение поздних предложений</a:t>
            </a:r>
            <a:endParaRPr lang="ro-RO" sz="2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Открытие 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предложений </a:t>
            </a:r>
            <a:endParaRPr lang="ru-RU" sz="2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Предварительная экспертиза / Определение соответствия предложений 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</a:t>
            </a: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оценка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 Анализ </a:t>
            </a: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стоимости 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предложений </a:t>
            </a:r>
            <a:endParaRPr lang="ro-RO" sz="2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Оценка: Прочие расходы и </a:t>
            </a: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условия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 Возможные пояснения перед подписанием соглашения</a:t>
            </a:r>
            <a:endParaRPr lang="ro-RO" sz="2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2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0050" y="1001712"/>
            <a:ext cx="8077200" cy="79216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mbria" panose="02040503050406030204" pitchFamily="18" charset="0"/>
              </a:rPr>
              <a:t>Требуемая компетенция в процессе закупок - этап тендера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190750"/>
            <a:ext cx="85534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Решение о присуждении контракта 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7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Требования к субподрядам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7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Квалификация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POST</a:t>
            </a:r>
            <a:endParaRPr lang="ru-RU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Уведомление о присуждении контракта </a:t>
            </a:r>
            <a:r>
              <a:rPr lang="ro-RO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ro-RO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9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уведомления о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контракте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Обсуждение/дебаты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9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Апелляции от участников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торгов</a:t>
            </a:r>
          </a:p>
          <a:p>
            <a:pPr marL="457200" indent="-457200">
              <a:buFont typeface="+mj-lt"/>
              <a:buAutoNum type="arabicPeriod" startAt="29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Решение проблем мошенничества и коррупции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3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700" y="970570"/>
            <a:ext cx="8077200" cy="7921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Требуемая компетенция в процессе закупок - Фаза выполнения контракта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076450"/>
            <a:ext cx="8667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Организация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процесса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3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Планирование управления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контрактами</a:t>
            </a:r>
          </a:p>
          <a:p>
            <a:pPr marL="457200" indent="-457200">
              <a:buFont typeface="+mj-lt"/>
              <a:buAutoNum type="arabicPeriod" startAt="33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Согласие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субподрядчиков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Мониторинг и управление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контрактами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Мониторинг, проверка и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приемка</a:t>
            </a:r>
          </a:p>
          <a:p>
            <a:pPr marL="457200" indent="-457200">
              <a:buFont typeface="+mj-lt"/>
              <a:buAutoNum type="arabicPeriod" startAt="3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Задержки</a:t>
            </a:r>
          </a:p>
          <a:p>
            <a:pPr marL="457200" indent="-457200">
              <a:buFont typeface="+mj-lt"/>
              <a:buAutoNum type="arabicPeriod" startAt="3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 Остановить задания (приостановка работы)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5"/>
            </a:pP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Ремонт неисправностей</a:t>
            </a:r>
          </a:p>
          <a:p>
            <a:pPr marL="457200" indent="-457200">
              <a:buFont typeface="+mj-lt"/>
              <a:buAutoNum type="arabicPeriod" startAt="3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Определение юридических компромиссов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8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2952" y="1026358"/>
            <a:ext cx="8711048" cy="7921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Требуемая компетенция в процессе закупок - Фаза выполнения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контракта </a:t>
            </a:r>
            <a:r>
              <a:rPr lang="ro-RO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(cont)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2133600"/>
            <a:ext cx="7924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Процедуры - Платежи 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0"/>
            </a:pP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Изменения в количестве</a:t>
            </a:r>
          </a:p>
          <a:p>
            <a:pPr marL="457200" indent="-457200">
              <a:buFont typeface="+mj-lt"/>
              <a:buAutoNum type="arabicPeriod" startAt="40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Прогресс платежей /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Задержания</a:t>
            </a:r>
          </a:p>
          <a:p>
            <a:pPr marL="457200" indent="-457200">
              <a:buFont typeface="+mj-lt"/>
              <a:buAutoNum type="arabicPeriod" startAt="40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 Регулировка цены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Процедуры - Учет 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3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Соответствующая система бухгалтерского учета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!!!! </a:t>
            </a:r>
            <a:r>
              <a:rPr lang="ro-RO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Exempl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ro-RO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Tangible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Процедуры - Изменения / Варианты 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 startAt="44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Изменение договора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!!!! </a:t>
            </a:r>
            <a:r>
              <a:rPr lang="ro-RO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Exempl</a:t>
            </a: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ro-RO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Tangible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1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2952" y="1026358"/>
            <a:ext cx="8711048" cy="7921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Требуемая компетенция в процессе закупок - Фаза выполнения контракта </a:t>
            </a:r>
            <a:r>
              <a:rPr lang="ro-R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(cont)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190750"/>
            <a:ext cx="7924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Процедуры - расторжение договора </a:t>
            </a:r>
            <a:r>
              <a:rPr lang="ro-RO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 startAt="4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Окончательное расторжение договора /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удобства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Гарантийный срок / обслуживание / уведомление о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дефектах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Завершение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контрактов</a:t>
            </a:r>
          </a:p>
          <a:p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Процедуры - Споры и претензии </a:t>
            </a:r>
            <a:r>
              <a:rPr lang="ro-RO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 startAt="48"/>
            </a:pP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Требования</a:t>
            </a:r>
          </a:p>
          <a:p>
            <a:pPr marL="514350" indent="-514350">
              <a:buFont typeface="+mj-lt"/>
              <a:buAutoNum type="arabicPeriod" startAt="48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Споры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0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11494"/>
            <a:ext cx="7314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«Процедуры закупов товаров, работ и услуг, используемых в деятельности в секторе водоснабжения и канализации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59" y="4533076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5798" y="3590396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Процесс закупок и его роль в контексте проектов, финансируемых Всемирным </a:t>
            </a:r>
            <a:r>
              <a:rPr lang="ru-RU" dirty="0" smtClean="0">
                <a:solidFill>
                  <a:schemeClr val="tx1"/>
                </a:solidFill>
              </a:rPr>
              <a:t>Банком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СПИСОК ЛИТЕРАТУРЫ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ro-R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609" y="2603809"/>
            <a:ext cx="84876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www.worldbank.org/en/country/moldova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610" y="3871244"/>
            <a:ext cx="3724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www.worldbank.org</a:t>
            </a:r>
            <a:r>
              <a:rPr lang="ro-R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2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29/01/2018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 dirty="0">
                <a:solidFill>
                  <a:srgbClr val="534B3E"/>
                </a:solidFill>
              </a:rPr>
              <a:t>Благодарю за внимание.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 err="1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640080" y="1090458"/>
            <a:ext cx="7543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Определение процесса закупок</a:t>
            </a:r>
            <a:endParaRPr lang="ro-RO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8" name="Picture 7" descr="C:\Users\ion\Desktop\4328576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3822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/>
          <p:cNvSpPr txBox="1">
            <a:spLocks/>
          </p:cNvSpPr>
          <p:nvPr/>
        </p:nvSpPr>
        <p:spPr bwMode="auto">
          <a:xfrm>
            <a:off x="1342063" y="1967393"/>
            <a:ext cx="731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algn="r"/>
            <a:r>
              <a:rPr lang="ru-RU" sz="4000" b="0" kern="0" dirty="0">
                <a:solidFill>
                  <a:schemeClr val="tx1"/>
                </a:solidFill>
              </a:rPr>
              <a:t>Процесс закупок состоит из полного цикла мероприятий (шагов), которые предпринимаются для удовлетворения конкретной потребности, начиная с выявления потребностей</a:t>
            </a:r>
            <a:endParaRPr lang="en-US" sz="40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73320"/>
            <a:ext cx="7620000" cy="6774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Процесс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Закупок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629150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tx1"/>
                </a:solidFill>
                <a:latin typeface="Cambria" panose="02040503050406030204" pitchFamily="18" charset="0"/>
              </a:rPr>
              <a:t>Определение потребностей</a:t>
            </a:r>
            <a:endParaRPr lang="ro-RO" sz="3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3400" dirty="0">
                <a:solidFill>
                  <a:schemeClr val="tx1"/>
                </a:solidFill>
                <a:latin typeface="Cambria" panose="02040503050406030204" pitchFamily="18" charset="0"/>
              </a:rPr>
              <a:t>Список товаров (оборудование, материалы, инсталляции, информационные </a:t>
            </a:r>
            <a:r>
              <a:rPr lang="ru-RU" sz="3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системы)</a:t>
            </a:r>
          </a:p>
          <a:p>
            <a:pPr lvl="1"/>
            <a:r>
              <a:rPr lang="ru-RU" sz="3400" dirty="0">
                <a:solidFill>
                  <a:schemeClr val="tx1"/>
                </a:solidFill>
                <a:latin typeface="Cambria" panose="02040503050406030204" pitchFamily="18" charset="0"/>
              </a:rPr>
              <a:t>Тип работ (большой, средний, очень маленький</a:t>
            </a:r>
            <a:r>
              <a:rPr lang="ru-RU" sz="3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ru-RU" sz="3400" dirty="0">
                <a:solidFill>
                  <a:schemeClr val="tx1"/>
                </a:solidFill>
                <a:latin typeface="Cambria" panose="02040503050406030204" pitchFamily="18" charset="0"/>
              </a:rPr>
              <a:t>Ассоциированные услуги: транспорт, распределение, обучение, обслуживание</a:t>
            </a:r>
            <a:endParaRPr lang="en-US" sz="3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22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8800" y="1090458"/>
            <a:ext cx="7620000" cy="65392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Процесс закупок</a:t>
            </a:r>
            <a:r>
              <a:rPr lang="ro-RO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(cont)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7840" y="1701800"/>
            <a:ext cx="7620000" cy="4902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План реализации проекта (ПГИ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)/(</a:t>
            </a:r>
            <a:r>
              <a:rPr lang="ro-RO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PIP)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Дизайн и технические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характеристики</a:t>
            </a:r>
            <a:endParaRPr lang="ro-RO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Группировка: организационная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реализация</a:t>
            </a:r>
            <a:endParaRPr lang="ro-RO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Программа: срок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реализации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125" lvl="1" indent="0">
              <a:buNone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Методы закупок и тендерные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документы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Конкурентные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методы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Метод запроса цены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RfQ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Прямые контракты</a:t>
            </a:r>
            <a:endParaRPr lang="ro-RO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5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520" y="1090458"/>
            <a:ext cx="7620000" cy="6773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Этапы цикла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закупок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ro-RO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cont</a:t>
            </a:r>
            <a:r>
              <a:rPr lang="ro-RO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6880" y="1803400"/>
            <a:ext cx="7848600" cy="404876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Публикация объявления / </a:t>
            </a:r>
            <a:r>
              <a:rPr lang="ro-RO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RfEOI</a:t>
            </a:r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Процесс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закупок</a:t>
            </a:r>
            <a:endParaRPr lang="ro-RO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Cambria" panose="02040503050406030204" pitchFamily="18" charset="0"/>
              </a:rPr>
              <a:t>Выдача </a:t>
            </a:r>
            <a:r>
              <a:rPr lang="ru-RU" sz="3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тендерного документа</a:t>
            </a:r>
            <a:endParaRPr lang="ro-RO" sz="3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Cambria" panose="02040503050406030204" pitchFamily="18" charset="0"/>
              </a:rPr>
              <a:t>Предложения по отправке, получению и </a:t>
            </a:r>
            <a:r>
              <a:rPr lang="ru-RU" sz="3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открытию</a:t>
            </a:r>
            <a:endParaRPr lang="ro-RO" sz="3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Cambria" panose="02040503050406030204" pitchFamily="18" charset="0"/>
              </a:rPr>
              <a:t>Оценка </a:t>
            </a:r>
            <a:r>
              <a:rPr lang="ru-RU" sz="3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заявок/предложений </a:t>
            </a:r>
            <a:endParaRPr lang="ro-RO" sz="3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4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0080" y="1056388"/>
            <a:ext cx="7620000" cy="68644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Этапы цикла закупок 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ro-RO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cont)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876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Уведомление о присуждении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контракта</a:t>
            </a:r>
            <a:endParaRPr lang="ro-RO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Уведомление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Подписание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контракта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Эффективность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контрактами</a:t>
            </a:r>
            <a:endParaRPr lang="ro-R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Исполнение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контракта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Доставка, ввод в эксплуатацию, приемка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Гарантия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Период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обслуживания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Потребности были выполнены</a:t>
            </a:r>
            <a:endParaRPr lang="ro-R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6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0520" y="1107627"/>
            <a:ext cx="8077200" cy="61957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Процесс закупок в проектном цикле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1752600"/>
            <a:ext cx="6400800" cy="381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проектной идеи и запрос помощи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Планирование проекта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1781629" y="2362200"/>
            <a:ext cx="1219200" cy="609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9496" y="2362200"/>
            <a:ext cx="1219200" cy="609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1768" y="2362200"/>
            <a:ext cx="1219200" cy="609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14850" y="2362200"/>
            <a:ext cx="1219200" cy="609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3142343"/>
            <a:ext cx="4495800" cy="1905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Подготовка проекта</a:t>
            </a:r>
            <a:endParaRPr lang="en-US" sz="16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295400" y="3505200"/>
            <a:ext cx="1705429" cy="10668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Предварительный расчет и оценка стоимости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00400" y="3505200"/>
            <a:ext cx="1524000" cy="10668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Список оборудования и оценка стоимости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9200" y="3505200"/>
            <a:ext cx="1378857" cy="10668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Разработка ТЗ и оценка </a:t>
            </a:r>
            <a:r>
              <a:rPr lang="ru-RU" sz="1600" dirty="0" smtClean="0">
                <a:solidFill>
                  <a:schemeClr val="tx1"/>
                </a:solidFill>
              </a:rPr>
              <a:t>стоимости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29400" y="3519714"/>
            <a:ext cx="1676400" cy="105228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Разработка учебной программы и оценка стоимости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4857750"/>
            <a:ext cx="4495800" cy="1905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оценка</a:t>
            </a:r>
            <a:endParaRPr lang="en-US" sz="16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1295400" y="5257800"/>
            <a:ext cx="1705429" cy="114299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0" dirty="0">
                <a:solidFill>
                  <a:schemeClr val="tx1"/>
                </a:solidFill>
              </a:rPr>
              <a:t>Окончательный дизайн и расчетные окончательные затраты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00400" y="5257800"/>
            <a:ext cx="1676400" cy="114299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Инвентаризация оборудования и окончательная оценка стоимости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01771" y="5286830"/>
            <a:ext cx="1378857" cy="11702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Консультационная программа и оценка стоимости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05600" y="5286830"/>
            <a:ext cx="1676400" cy="115569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Оценка программы и итоговые оценки затрат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19" idx="2"/>
            <a:endCxn id="24" idx="0"/>
          </p:cNvCxnSpPr>
          <p:nvPr/>
        </p:nvCxnSpPr>
        <p:spPr bwMode="auto">
          <a:xfrm flipH="1">
            <a:off x="7467600" y="2971800"/>
            <a:ext cx="356850" cy="547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24" idx="2"/>
          </p:cNvCxnSpPr>
          <p:nvPr/>
        </p:nvCxnSpPr>
        <p:spPr bwMode="auto">
          <a:xfrm>
            <a:off x="7467600" y="4572000"/>
            <a:ext cx="381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8" idx="2"/>
            <a:endCxn id="23" idx="0"/>
          </p:cNvCxnSpPr>
          <p:nvPr/>
        </p:nvCxnSpPr>
        <p:spPr bwMode="auto">
          <a:xfrm flipH="1">
            <a:off x="5718629" y="2971800"/>
            <a:ext cx="72739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3" idx="2"/>
            <a:endCxn id="28" idx="0"/>
          </p:cNvCxnSpPr>
          <p:nvPr/>
        </p:nvCxnSpPr>
        <p:spPr bwMode="auto">
          <a:xfrm>
            <a:off x="5718629" y="4572000"/>
            <a:ext cx="72571" cy="714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7" idx="2"/>
            <a:endCxn id="22" idx="0"/>
          </p:cNvCxnSpPr>
          <p:nvPr/>
        </p:nvCxnSpPr>
        <p:spPr bwMode="auto">
          <a:xfrm flipH="1">
            <a:off x="3962400" y="2971800"/>
            <a:ext cx="8669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6" idx="2"/>
            <a:endCxn id="21" idx="0"/>
          </p:cNvCxnSpPr>
          <p:nvPr/>
        </p:nvCxnSpPr>
        <p:spPr bwMode="auto">
          <a:xfrm flipH="1">
            <a:off x="2148115" y="2971800"/>
            <a:ext cx="243114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2" idx="2"/>
            <a:endCxn id="27" idx="0"/>
          </p:cNvCxnSpPr>
          <p:nvPr/>
        </p:nvCxnSpPr>
        <p:spPr bwMode="auto">
          <a:xfrm>
            <a:off x="3962400" y="4572000"/>
            <a:ext cx="76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1" idx="2"/>
            <a:endCxn id="26" idx="0"/>
          </p:cNvCxnSpPr>
          <p:nvPr/>
        </p:nvCxnSpPr>
        <p:spPr bwMode="auto">
          <a:xfrm>
            <a:off x="2148115" y="4572000"/>
            <a:ext cx="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26" idx="2"/>
          </p:cNvCxnSpPr>
          <p:nvPr/>
        </p:nvCxnSpPr>
        <p:spPr bwMode="auto">
          <a:xfrm flipH="1">
            <a:off x="2148114" y="6400799"/>
            <a:ext cx="1" cy="161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27" idx="2"/>
          </p:cNvCxnSpPr>
          <p:nvPr/>
        </p:nvCxnSpPr>
        <p:spPr bwMode="auto">
          <a:xfrm>
            <a:off x="4038600" y="6400799"/>
            <a:ext cx="0" cy="161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8" idx="2"/>
          </p:cNvCxnSpPr>
          <p:nvPr/>
        </p:nvCxnSpPr>
        <p:spPr bwMode="auto">
          <a:xfrm flipH="1">
            <a:off x="5791199" y="6457043"/>
            <a:ext cx="1" cy="105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2"/>
          </p:cNvCxnSpPr>
          <p:nvPr/>
        </p:nvCxnSpPr>
        <p:spPr bwMode="auto">
          <a:xfrm>
            <a:off x="7543800" y="6442529"/>
            <a:ext cx="0" cy="120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Elbow Connector 53"/>
          <p:cNvCxnSpPr>
            <a:stCxn id="27" idx="3"/>
          </p:cNvCxnSpPr>
          <p:nvPr/>
        </p:nvCxnSpPr>
        <p:spPr bwMode="auto">
          <a:xfrm>
            <a:off x="4876800" y="5829300"/>
            <a:ext cx="122863" cy="73342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Elbow Connector 55"/>
          <p:cNvCxnSpPr>
            <a:stCxn id="27" idx="1"/>
          </p:cNvCxnSpPr>
          <p:nvPr/>
        </p:nvCxnSpPr>
        <p:spPr bwMode="auto">
          <a:xfrm rot="10800000" flipV="1">
            <a:off x="3086100" y="5829299"/>
            <a:ext cx="114300" cy="73342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664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3720" y="1253000"/>
            <a:ext cx="8077200" cy="7921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Методы выбора / приобретения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322" y="1818640"/>
            <a:ext cx="2209800" cy="5994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Агентство финансирования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1333" y="1818640"/>
            <a:ext cx="2449843" cy="599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проектами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4184" y="1818640"/>
            <a:ext cx="2541815" cy="599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n>
                  <a:solidFill>
                    <a:srgbClr val="FF0000"/>
                  </a:solidFill>
                </a:ln>
                <a:latin typeface="Cambria" panose="02040503050406030204" pitchFamily="18" charset="0"/>
              </a:rPr>
              <a:t>Участники торгов / подрядчиков</a:t>
            </a:r>
            <a:endParaRPr lang="en-US" dirty="0">
              <a:ln>
                <a:solidFill>
                  <a:srgbClr val="FF0000"/>
                </a:solidFill>
              </a:ln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166" y="2611120"/>
            <a:ext cx="3157313" cy="9245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Обычно они устанавливаются на этапе оценки проекта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7176" y="2611120"/>
            <a:ext cx="3165929" cy="9245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Определение каких товаров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работ и услуг, методы отбора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85379" y="3280410"/>
            <a:ext cx="12192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Методы закупок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74978" y="3535680"/>
            <a:ext cx="84404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Банк определяет следующие методы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Утвержденный отбор для технических товаров, работ и услуг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a.	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Запрос предложений 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(RFP</a:t>
            </a: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b.	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Предложения 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RFB);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c.	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 Запрос котировок /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цены 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RFQ</a:t>
            </a: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); </a:t>
            </a: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d.	</a:t>
            </a:r>
            <a:r>
              <a:rPr lang="ru-RU" sz="2800" dirty="0">
                <a:solidFill>
                  <a:schemeClr val="tx1"/>
                </a:solidFill>
                <a:latin typeface="Cambria" panose="02040503050406030204" pitchFamily="18" charset="0"/>
              </a:rPr>
              <a:t>Прямой выбор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>
            <a:stCxn id="17" idx="3"/>
            <a:endCxn id="18" idx="1"/>
          </p:cNvCxnSpPr>
          <p:nvPr/>
        </p:nvCxnSpPr>
        <p:spPr bwMode="auto">
          <a:xfrm>
            <a:off x="3332479" y="3073400"/>
            <a:ext cx="6446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>
            <a:stCxn id="18" idx="3"/>
          </p:cNvCxnSpPr>
          <p:nvPr/>
        </p:nvCxnSpPr>
        <p:spPr bwMode="auto">
          <a:xfrm>
            <a:off x="7143105" y="307340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950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2089</TotalTime>
  <Words>848</Words>
  <Application>Microsoft Office PowerPoint</Application>
  <PresentationFormat>On-screen Show (4:3)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Cambria</vt:lpstr>
      <vt:lpstr>Times New Roman</vt:lpstr>
      <vt:lpstr>Wingdings</vt:lpstr>
      <vt:lpstr>GIZ_Banner_Kopfzeile-Ausland (3)</vt:lpstr>
      <vt:lpstr>Custom Design</vt:lpstr>
      <vt:lpstr>Учебный курс для сотрудников операторов «Apă-Canal/Водоканала» Модуль 11: Процедуры приобретение товаров, работ и услуг, используемых в деятельности держателей лицензий в секторе водоснабжения и канализации Сессия 7: ЗОКУПКИ В ИНВЕСТИЦИОННЫХ ПРОЕКТАХ ВСЕМИРНО-БАНКА  Ion BARBĂRASĂ,  Консультант I.P.EMP Устойчивое управление СОЗ/Министерство сельского хозяйства, регионального развития и окружающей среды  16 - 31 января - 1 января 2018 года, Кишинев  </vt:lpstr>
      <vt:lpstr>PowerPoint Presentation</vt:lpstr>
      <vt:lpstr>PowerPoint Presentation</vt:lpstr>
      <vt:lpstr>Процесс Закупок</vt:lpstr>
      <vt:lpstr>Процесс закупок(cont)</vt:lpstr>
      <vt:lpstr>Этапы цикла закупок (cont)</vt:lpstr>
      <vt:lpstr>Этапы цикла закупок (cont)</vt:lpstr>
      <vt:lpstr>Процесс закупок в проектном цикле</vt:lpstr>
      <vt:lpstr>Методы выбора / приобретения</vt:lpstr>
      <vt:lpstr>Методы выбора / приобретения (cont)</vt:lpstr>
      <vt:lpstr>PowerPoint Presentation</vt:lpstr>
      <vt:lpstr>Необходимые навыки в процессе закупок</vt:lpstr>
      <vt:lpstr>Необходимые навыки в процессе закупок (cont)</vt:lpstr>
      <vt:lpstr>Требуемая компетенция в процессе закупок - этап тендера</vt:lpstr>
      <vt:lpstr>Требуемая компетенция в процессе закупок - этап тендера</vt:lpstr>
      <vt:lpstr>Требуемая компетенция в процессе закупок - этап тендера</vt:lpstr>
      <vt:lpstr>Требуемая компетенция в процессе закупок - Фаза выполнения контракта</vt:lpstr>
      <vt:lpstr>Требуемая компетенция в процессе закупок - Фаза выполнения контракта (cont)</vt:lpstr>
      <vt:lpstr>Требуемая компетенция в процессе закупок - Фаза выполнения контракта (cont)</vt:lpstr>
      <vt:lpstr>СПИСОК ЛИТЕРАТУРЫ :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240</cp:revision>
  <cp:lastPrinted>2017-06-05T10:38:21Z</cp:lastPrinted>
  <dcterms:created xsi:type="dcterms:W3CDTF">2013-09-05T11:54:56Z</dcterms:created>
  <dcterms:modified xsi:type="dcterms:W3CDTF">2018-01-29T19:55:25Z</dcterms:modified>
</cp:coreProperties>
</file>