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  <p:sldMasterId id="2147483716" r:id="rId2"/>
  </p:sldMasterIdLst>
  <p:notesMasterIdLst>
    <p:notesMasterId r:id="rId24"/>
  </p:notesMasterIdLst>
  <p:handoutMasterIdLst>
    <p:handoutMasterId r:id="rId25"/>
  </p:handoutMasterIdLst>
  <p:sldIdLst>
    <p:sldId id="280" r:id="rId3"/>
    <p:sldId id="295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10" r:id="rId12"/>
    <p:sldId id="308" r:id="rId13"/>
    <p:sldId id="309" r:id="rId14"/>
    <p:sldId id="312" r:id="rId15"/>
    <p:sldId id="311" r:id="rId16"/>
    <p:sldId id="314" r:id="rId17"/>
    <p:sldId id="315" r:id="rId18"/>
    <p:sldId id="313" r:id="rId19"/>
    <p:sldId id="316" r:id="rId20"/>
    <p:sldId id="318" r:id="rId21"/>
    <p:sldId id="300" r:id="rId22"/>
    <p:sldId id="299" r:id="rId23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5730" autoAdjust="0"/>
  </p:normalViewPr>
  <p:slideViewPr>
    <p:cSldViewPr snapToGrid="0">
      <p:cViewPr varScale="1">
        <p:scale>
          <a:sx n="69" d="100"/>
          <a:sy n="69" d="100"/>
        </p:scale>
        <p:origin x="1386" y="66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3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2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4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1478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14/01/2018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14/01/2018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5" r:id="rId3"/>
    <p:sldLayoutId id="2147483709" r:id="rId4"/>
    <p:sldLayoutId id="2147483714" r:id="rId5"/>
    <p:sldLayoutId id="2147483710" r:id="rId6"/>
    <p:sldLayoutId id="2147483711" r:id="rId7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worldbank.org/en/country/moldov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o-RO" b="1" dirty="0" smtClean="0">
                <a:solidFill>
                  <a:srgbClr val="002060"/>
                </a:solidFill>
              </a:rPr>
              <a:t>Curs de instruire pentru angajații operatorilor „Apă-Canal”</a:t>
            </a: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FF0000"/>
                </a:solidFill>
              </a:rPr>
              <a:t>Modulul 1</a:t>
            </a:r>
            <a:r>
              <a:rPr lang="ro-RO" b="1" dirty="0">
                <a:solidFill>
                  <a:srgbClr val="FF0000"/>
                </a:solidFill>
              </a:rPr>
              <a:t>1</a:t>
            </a:r>
            <a:r>
              <a:rPr lang="ro-RO" b="1" dirty="0" smtClean="0">
                <a:solidFill>
                  <a:srgbClr val="FF0000"/>
                </a:solidFill>
              </a:rPr>
              <a:t>: </a:t>
            </a:r>
            <a:r>
              <a:rPr lang="ro-RO" b="1" dirty="0" smtClean="0">
                <a:solidFill>
                  <a:srgbClr val="002060"/>
                </a:solidFill>
              </a:rPr>
              <a:t> Procedurile de achiziție a bunurilor, lucrărilor și serviciilor utilizate în activitatea titularilor de licențe din sectorul apă și canalizare</a:t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altLang="en-US" sz="2000" b="1" dirty="0">
                <a:solidFill>
                  <a:srgbClr val="FF0000"/>
                </a:solidFill>
              </a:rPr>
              <a:t>Sesiunea </a:t>
            </a:r>
            <a:r>
              <a:rPr lang="ro-RO" altLang="en-US" sz="2000" b="1" dirty="0" smtClean="0">
                <a:solidFill>
                  <a:srgbClr val="FF0000"/>
                </a:solidFill>
              </a:rPr>
              <a:t>7</a:t>
            </a:r>
            <a:r>
              <a:rPr lang="en-US" altLang="en-US" b="1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o-RO" b="1" dirty="0" smtClean="0">
                <a:solidFill>
                  <a:srgbClr val="002060"/>
                </a:solidFill>
              </a:rPr>
              <a:t>ACHIZIŢII ÎN CADRUL PROIECTELOR DE INVESTIŢII</a:t>
            </a:r>
            <a:r>
              <a:rPr lang="en-US" b="1" dirty="0" smtClean="0">
                <a:solidFill>
                  <a:srgbClr val="002060"/>
                </a:solidFill>
              </a:rPr>
              <a:t> ALE B</a:t>
            </a:r>
            <a:r>
              <a:rPr lang="ro-RO" b="1" dirty="0" smtClean="0">
                <a:solidFill>
                  <a:srgbClr val="002060"/>
                </a:solidFill>
              </a:rPr>
              <a:t>ĂNCII MONDIALE</a:t>
            </a:r>
            <a:r>
              <a:rPr lang="ro-RO" b="1" dirty="0">
                <a:solidFill>
                  <a:srgbClr val="002060"/>
                </a:solidFill>
              </a:rPr>
              <a:t/>
            </a:r>
            <a:br>
              <a:rPr lang="ro-RO" b="1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800" b="1" i="1" dirty="0" smtClean="0">
                <a:solidFill>
                  <a:srgbClr val="002060"/>
                </a:solidFill>
              </a:rPr>
              <a:t>Ion BARBĂRASĂ, Consultant</a:t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en-US" sz="1800" b="1" dirty="0" smtClean="0">
                <a:solidFill>
                  <a:srgbClr val="002060"/>
                </a:solidFill>
              </a:rPr>
              <a:t>I.P.</a:t>
            </a:r>
            <a:r>
              <a:rPr lang="ro-RO" sz="1800" b="1" dirty="0" smtClean="0">
                <a:solidFill>
                  <a:srgbClr val="002060"/>
                </a:solidFill>
              </a:rPr>
              <a:t>EMP Management Durabil POP/</a:t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>Ministerul Agriculturii, Dezvoltării Regionale și Mediului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>16 – 31 – 01 ianuarie/februarie 2018,  Chișinău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58799" y="1082479"/>
            <a:ext cx="8077200" cy="792162"/>
          </a:xfrm>
        </p:spPr>
        <p:txBody>
          <a:bodyPr/>
          <a:lstStyle/>
          <a:p>
            <a:pPr algn="ctr"/>
            <a:r>
              <a:rPr lang="ro-R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Metodele de Selectare/Achiziții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(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cont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)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7322" y="1818640"/>
            <a:ext cx="2209800" cy="59944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Agenția de Finanțare</a:t>
            </a:r>
            <a:endParaRPr 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61333" y="1818640"/>
            <a:ext cx="2449843" cy="5994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Autoritatea Proiectului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4184" y="1818640"/>
            <a:ext cx="2541815" cy="599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>
                <a:ln>
                  <a:solidFill>
                    <a:srgbClr val="FF0000"/>
                  </a:solidFill>
                </a:ln>
                <a:latin typeface="Cambria" panose="02040503050406030204" pitchFamily="18" charset="0"/>
              </a:rPr>
              <a:t>Ofertanți/Contractori</a:t>
            </a:r>
            <a:endParaRPr lang="en-US" dirty="0">
              <a:ln>
                <a:solidFill>
                  <a:srgbClr val="FF0000"/>
                </a:solidFill>
              </a:ln>
              <a:latin typeface="Cambria" panose="0204050305040603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5166" y="2611120"/>
            <a:ext cx="3157313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În mod normal sunt stabilite la etapa evaluării proiectului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77176" y="2611120"/>
            <a:ext cx="3775529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Stabilirea serviciilor</a:t>
            </a:r>
            <a:r>
              <a:rPr lang="en-U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de </a:t>
            </a:r>
            <a:r>
              <a:rPr lang="en-US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consultan</a:t>
            </a:r>
            <a:r>
              <a:rPr lang="ro-RO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ță</a:t>
            </a:r>
            <a:r>
              <a:rPr lang="ro-RO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, metodele de selecții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52705" y="3280410"/>
            <a:ext cx="1219200" cy="6096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Metode de selectare</a:t>
            </a:r>
            <a:endParaRPr lang="en-US" sz="1400" dirty="0"/>
          </a:p>
        </p:txBody>
      </p:sp>
      <p:cxnSp>
        <p:nvCxnSpPr>
          <p:cNvPr id="5" name="Straight Arrow Connector 4"/>
          <p:cNvCxnSpPr>
            <a:stCxn id="17" idx="3"/>
            <a:endCxn id="18" idx="1"/>
          </p:cNvCxnSpPr>
          <p:nvPr/>
        </p:nvCxnSpPr>
        <p:spPr bwMode="auto">
          <a:xfrm>
            <a:off x="3332479" y="3073400"/>
            <a:ext cx="64469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2" name="Straight Arrow Connector 21"/>
          <p:cNvCxnSpPr>
            <a:stCxn id="18" idx="3"/>
          </p:cNvCxnSpPr>
          <p:nvPr/>
        </p:nvCxnSpPr>
        <p:spPr bwMode="auto">
          <a:xfrm>
            <a:off x="7752705" y="30734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41436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7566" y="1279010"/>
            <a:ext cx="79247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Banca defineşte următoarele metode de </a:t>
            </a:r>
            <a:r>
              <a:rPr lang="ro-RO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selectare aprobate </a:t>
            </a:r>
            <a:r>
              <a:rPr lang="ro-RO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pentru </a:t>
            </a:r>
            <a:r>
              <a:rPr lang="ro-RO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servicii de consultanță</a:t>
            </a:r>
            <a:r>
              <a:rPr lang="ro-RO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Metodele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de selecţie aprobate pentru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companii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de consultanţă sunt după cum urmează: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a.	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bazată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pe calitate şi cost (QCBS);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b.	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bazată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pe un buget fix (FBS);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c.	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bazată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pe cel mai mic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preț (LCS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d.	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bazată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pe calitate (QBS);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e.	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bazată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pe calificarea consultantului (CQS);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f.	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directă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; şi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g.	Practici comerciale.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162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2900" y="1059430"/>
            <a:ext cx="8801100" cy="792162"/>
          </a:xfrm>
        </p:spPr>
        <p:txBody>
          <a:bodyPr/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Competențele Necesare în </a:t>
            </a:r>
            <a:r>
              <a:rPr lang="ro-R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achiziție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1500" y="1504950"/>
            <a:ext cx="8077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Determinarea Necesităților: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Pronosticarea cerințelor;</a:t>
            </a:r>
          </a:p>
          <a:p>
            <a:pPr marL="457200" indent="-457200">
              <a:buAutoNum type="arabicPeriod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Achiziția/</a:t>
            </a:r>
            <a:r>
              <a:rPr lang="ro-RO" sz="26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procurărea</a:t>
            </a: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, Planificarea și gruparea</a:t>
            </a:r>
          </a:p>
          <a:p>
            <a:pPr marL="457200" indent="-457200">
              <a:buAutoNum type="arabicPeriod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Inițierea procesului de achiziție (respectarea cerințelor și aprobarea bugetului)</a:t>
            </a:r>
            <a:endParaRPr lang="ro-RO" sz="26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600" b="1" dirty="0">
                <a:solidFill>
                  <a:schemeClr val="tx1"/>
                </a:solidFill>
                <a:latin typeface="Cambria" panose="02040503050406030204" pitchFamily="18" charset="0"/>
              </a:rPr>
              <a:t>Determinarea Necesităților: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Elaborarea Specificațiilor Tehnice (bunuri, instalații)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Elaborarea documentului de proiect și a volumelor de lucrări (Lucrări)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Caietul de Sarcini (</a:t>
            </a:r>
            <a:r>
              <a:rPr lang="ro-RO" sz="26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ToRs</a:t>
            </a: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 – Servicii de consultanță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14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2900" y="1059430"/>
            <a:ext cx="8801100" cy="792162"/>
          </a:xfrm>
        </p:spPr>
        <p:txBody>
          <a:bodyPr/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Competențele Necesare în </a:t>
            </a:r>
            <a:r>
              <a:rPr lang="ro-R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achiziție (cont)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8650" y="1771650"/>
            <a:ext cx="79247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Extinderea competiției: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ro-RO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Sursa de aprovizionare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o-RO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Alternative de plată </a:t>
            </a:r>
            <a:r>
              <a:rPr lang="ro-RO" sz="3200" dirty="0">
                <a:solidFill>
                  <a:schemeClr val="tx1"/>
                </a:solidFill>
                <a:latin typeface="Cambria" panose="02040503050406030204" pitchFamily="18" charset="0"/>
              </a:rPr>
              <a:t>L</a:t>
            </a:r>
            <a:r>
              <a:rPr lang="ro-RO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easing vs. Procurare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o-RO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Factorii de Evaluare (tehnici și comerciali)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ro-RO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Metodele de selectare/achiziții (cu sau fără pre-calificare) </a:t>
            </a:r>
          </a:p>
        </p:txBody>
      </p:sp>
    </p:spTree>
    <p:extLst>
      <p:ext uri="{BB962C8B-B14F-4D97-AF65-F5344CB8AC3E}">
        <p14:creationId xmlns:p14="http://schemas.microsoft.com/office/powerpoint/2010/main" val="4211634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050" y="1001712"/>
            <a:ext cx="8077200" cy="792162"/>
          </a:xfrm>
        </p:spPr>
        <p:txBody>
          <a:bodyPr/>
          <a:lstStyle/>
          <a:p>
            <a:pPr algn="ctr"/>
            <a:r>
              <a:rPr lang="ro-RO" sz="4000" dirty="0">
                <a:solidFill>
                  <a:schemeClr val="tx1"/>
                </a:solidFill>
                <a:latin typeface="Cambria" panose="02040503050406030204" pitchFamily="18" charset="0"/>
              </a:rPr>
              <a:t>Competență </a:t>
            </a:r>
            <a:r>
              <a:rPr lang="ro-RO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Necesară în </a:t>
            </a:r>
            <a:r>
              <a:rPr lang="ro-RO" sz="4000" dirty="0">
                <a:solidFill>
                  <a:schemeClr val="tx1"/>
                </a:solidFill>
                <a:latin typeface="Cambria" panose="02040503050406030204" pitchFamily="18" charset="0"/>
              </a:rPr>
              <a:t>procesul de </a:t>
            </a:r>
            <a:r>
              <a:rPr lang="ro-RO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achiziție – Etapa de Licitație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247900"/>
            <a:ext cx="79247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Termeni și condiții: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Tipurile de contract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Necesitatea emiterii garanțiilor (pu licitație și de performanță)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Selectarea condițiilor INCOTERM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Elaborarea Documentelor de Licitație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Subscriere condițiilor de asigurare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Publicarea anunțului de lansare a licitații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Conferința </a:t>
            </a:r>
            <a:r>
              <a:rPr lang="ro-RO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pre-bid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Modificarea documentelor de licitație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Anularea licitației </a:t>
            </a:r>
          </a:p>
        </p:txBody>
      </p:sp>
    </p:spTree>
    <p:extLst>
      <p:ext uri="{BB962C8B-B14F-4D97-AF65-F5344CB8AC3E}">
        <p14:creationId xmlns:p14="http://schemas.microsoft.com/office/powerpoint/2010/main" val="1512633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050" y="1001712"/>
            <a:ext cx="8077200" cy="792162"/>
          </a:xfrm>
        </p:spPr>
        <p:txBody>
          <a:bodyPr/>
          <a:lstStyle/>
          <a:p>
            <a:pPr algn="ctr"/>
            <a:r>
              <a:rPr lang="ro-RO" sz="4000" dirty="0">
                <a:solidFill>
                  <a:schemeClr val="tx1"/>
                </a:solidFill>
                <a:latin typeface="Cambria" panose="02040503050406030204" pitchFamily="18" charset="0"/>
              </a:rPr>
              <a:t>Competență </a:t>
            </a:r>
            <a:r>
              <a:rPr lang="ro-RO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Necesară în </a:t>
            </a:r>
            <a:r>
              <a:rPr lang="ro-RO" sz="4000" dirty="0">
                <a:solidFill>
                  <a:schemeClr val="tx1"/>
                </a:solidFill>
                <a:latin typeface="Cambria" panose="02040503050406030204" pitchFamily="18" charset="0"/>
              </a:rPr>
              <a:t>procesul de </a:t>
            </a:r>
            <a:r>
              <a:rPr lang="ro-RO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achiziție – Etapa de Licitație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799" y="2286000"/>
            <a:ext cx="792479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Evaluarea ofertelor:</a:t>
            </a:r>
            <a:endParaRPr lang="en-US" sz="2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Recepționarea ofertelor/Respingerea ofertelor târzii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Deschiderea Ofertelor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Examinarea preliminară/Determinarea corespunderii ofertei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Evaluarea Tehnică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Analiza costurilor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Evaluarea: Alte costuri și condiții</a:t>
            </a:r>
          </a:p>
          <a:p>
            <a:pPr marL="457200" indent="-457200">
              <a:buFont typeface="+mj-lt"/>
              <a:buAutoNum type="arabicPeriod" startAt="20"/>
            </a:pPr>
            <a:r>
              <a:rPr lang="ro-RO" sz="2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Clarificări eventuale înainte de semnarea contratului</a:t>
            </a:r>
          </a:p>
        </p:txBody>
      </p:sp>
    </p:spTree>
    <p:extLst>
      <p:ext uri="{BB962C8B-B14F-4D97-AF65-F5344CB8AC3E}">
        <p14:creationId xmlns:p14="http://schemas.microsoft.com/office/powerpoint/2010/main" val="867926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0050" y="1001712"/>
            <a:ext cx="8077200" cy="792162"/>
          </a:xfrm>
        </p:spPr>
        <p:txBody>
          <a:bodyPr/>
          <a:lstStyle/>
          <a:p>
            <a:pPr algn="ctr"/>
            <a:r>
              <a:rPr lang="ro-RO" sz="4000" dirty="0">
                <a:solidFill>
                  <a:schemeClr val="tx1"/>
                </a:solidFill>
                <a:latin typeface="Cambria" panose="02040503050406030204" pitchFamily="18" charset="0"/>
              </a:rPr>
              <a:t>Competență </a:t>
            </a:r>
            <a:r>
              <a:rPr lang="ro-RO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Necesară în </a:t>
            </a:r>
            <a:r>
              <a:rPr lang="ro-RO" sz="4000" dirty="0">
                <a:solidFill>
                  <a:schemeClr val="tx1"/>
                </a:solidFill>
                <a:latin typeface="Cambria" panose="02040503050406030204" pitchFamily="18" charset="0"/>
              </a:rPr>
              <a:t>procesul de </a:t>
            </a:r>
            <a:r>
              <a:rPr lang="ro-RO" sz="4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achiziție – Etapa de Licitație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190750"/>
            <a:ext cx="85534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Decizia de atribuire a contractului: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7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Cerințele de sub-contractare</a:t>
            </a:r>
          </a:p>
          <a:p>
            <a:pPr marL="457200" indent="-457200">
              <a:buFont typeface="+mj-lt"/>
              <a:buAutoNum type="arabicPeriod" startAt="27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Calificarea Post</a:t>
            </a:r>
          </a:p>
          <a:p>
            <a:r>
              <a:rPr lang="ro-R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Notificarea de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atribuire a contractului:</a:t>
            </a:r>
            <a:endParaRPr lang="ro-RO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9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Elaborarea Notificării de atribuire a contractului</a:t>
            </a:r>
          </a:p>
          <a:p>
            <a:pPr marL="457200" indent="-457200">
              <a:buFont typeface="+mj-lt"/>
              <a:buAutoNum type="arabicPeriod" startAt="29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Dezbateri</a:t>
            </a:r>
          </a:p>
          <a:p>
            <a:pPr marL="457200" indent="-457200">
              <a:buFont typeface="+mj-lt"/>
              <a:buAutoNum type="arabicPeriod" startAt="29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Contestații din partea ofertanților</a:t>
            </a:r>
          </a:p>
          <a:p>
            <a:pPr marL="457200" indent="-457200">
              <a:buFont typeface="+mj-lt"/>
              <a:buAutoNum type="arabicPeriod" startAt="29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Soluționarea cazurilor de Fraude și Corupție</a:t>
            </a:r>
          </a:p>
        </p:txBody>
      </p:sp>
    </p:spTree>
    <p:extLst>
      <p:ext uri="{BB962C8B-B14F-4D97-AF65-F5344CB8AC3E}">
        <p14:creationId xmlns:p14="http://schemas.microsoft.com/office/powerpoint/2010/main" val="3888430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66700" y="970570"/>
            <a:ext cx="8077200" cy="792162"/>
          </a:xfrm>
        </p:spPr>
        <p:txBody>
          <a:bodyPr/>
          <a:lstStyle/>
          <a:p>
            <a:pPr algn="ctr"/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Competență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Necesară în </a:t>
            </a:r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achiziție – Etapa de Executare a Contractului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2076450"/>
            <a:ext cx="79247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Organizarea procesului: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33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Planificarea administrării contractului</a:t>
            </a:r>
          </a:p>
          <a:p>
            <a:pPr marL="457200" indent="-457200">
              <a:buFont typeface="+mj-lt"/>
              <a:buAutoNum type="arabicPeriod" startAt="33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Consimțământul către sub-antreprenori</a:t>
            </a:r>
          </a:p>
          <a:p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Monitorizarea și managementul contractelor: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3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Monitorizare, Inspectare și Acceptare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Întârzieri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Stoparea Lucrărilor (Suspendarea lucrărilor)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Remedierea problemelor</a:t>
            </a:r>
          </a:p>
          <a:p>
            <a:pPr marL="457200" indent="-457200">
              <a:buFont typeface="+mj-lt"/>
              <a:buAutoNum type="arabicPeriod" startAt="3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Identificarea compromiselor legale </a:t>
            </a:r>
          </a:p>
        </p:txBody>
      </p:sp>
    </p:spTree>
    <p:extLst>
      <p:ext uri="{BB962C8B-B14F-4D97-AF65-F5344CB8AC3E}">
        <p14:creationId xmlns:p14="http://schemas.microsoft.com/office/powerpoint/2010/main" val="2114981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2952" y="1026358"/>
            <a:ext cx="8077200" cy="792162"/>
          </a:xfrm>
        </p:spPr>
        <p:txBody>
          <a:bodyPr/>
          <a:lstStyle/>
          <a:p>
            <a:pPr algn="ctr"/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Competență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Necesară în </a:t>
            </a:r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achiziție – Etapa de Executare a Contractului (cont)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2133600"/>
            <a:ext cx="79247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Proceduri - plăți: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0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Comenzi de variație</a:t>
            </a:r>
          </a:p>
          <a:p>
            <a:pPr marL="457200" indent="-457200">
              <a:buFont typeface="+mj-lt"/>
              <a:buAutoNum type="arabicPeriod" startAt="40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Plăți de progres/Rețineri</a:t>
            </a:r>
          </a:p>
          <a:p>
            <a:pPr marL="457200" indent="-457200">
              <a:buFont typeface="+mj-lt"/>
              <a:buAutoNum type="arabicPeriod" startAt="40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Ajustarea prețului</a:t>
            </a:r>
          </a:p>
          <a:p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Proceduri - Contabilitatea: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3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Sistem adecvat de evidență contabilă!!!! 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Exempl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Tangible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Proceduri 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– Modificări/opțiuni: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 startAt="44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Modificarea contractului!!!! </a:t>
            </a:r>
            <a:r>
              <a:rPr lang="ro-RO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Exempl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Tangible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15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2952" y="1026358"/>
            <a:ext cx="8077200" cy="792162"/>
          </a:xfrm>
        </p:spPr>
        <p:txBody>
          <a:bodyPr/>
          <a:lstStyle/>
          <a:p>
            <a:pPr algn="ctr"/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Competență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Necesară în </a:t>
            </a:r>
            <a:r>
              <a:rPr lang="ro-RO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</a:t>
            </a:r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achiziție – Etapa de Executare a Contractului (cont)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2190750"/>
            <a:ext cx="79247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Proceduri – Terminarea contractului: </a:t>
            </a:r>
            <a:endParaRPr lang="en-US" sz="28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 startAt="4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Terminarea definitivă a contractului/comoditate</a:t>
            </a:r>
          </a:p>
          <a:p>
            <a:pPr marL="457200" indent="-457200">
              <a:buFont typeface="+mj-lt"/>
              <a:buAutoNum type="arabicPeriod" startAt="4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Garanția/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Mentenanță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/Perioada de notificare a defectelor</a:t>
            </a:r>
          </a:p>
          <a:p>
            <a:pPr marL="457200" indent="-457200">
              <a:buFont typeface="+mj-lt"/>
              <a:buAutoNum type="arabicPeriod" startAt="45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Finalizare contractelor</a:t>
            </a:r>
          </a:p>
          <a:p>
            <a:r>
              <a:rPr lang="ro-RO" sz="2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Proceduri – Dispute și Creanțe: </a:t>
            </a:r>
            <a:endParaRPr lang="en-US" sz="2800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 startAt="48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Creanțe</a:t>
            </a:r>
          </a:p>
          <a:p>
            <a:pPr marL="457200" indent="-457200">
              <a:buFont typeface="+mj-lt"/>
              <a:buAutoNum type="arabicPeriod" startAt="48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Dispute</a:t>
            </a:r>
          </a:p>
        </p:txBody>
      </p:sp>
    </p:spTree>
    <p:extLst>
      <p:ext uri="{BB962C8B-B14F-4D97-AF65-F5344CB8AC3E}">
        <p14:creationId xmlns:p14="http://schemas.microsoft.com/office/powerpoint/2010/main" val="3505701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2111494"/>
            <a:ext cx="73140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MA" b="1" dirty="0" smtClean="0">
                <a:solidFill>
                  <a:schemeClr val="tx1"/>
                </a:solidFill>
              </a:rPr>
              <a:t>,,</a:t>
            </a:r>
            <a:r>
              <a:rPr lang="ro-RO" b="1" dirty="0">
                <a:solidFill>
                  <a:schemeClr val="tx1"/>
                </a:solidFill>
              </a:rPr>
              <a:t>Procedurile de achiziție a bunurilor, lucrărilor și serviciilor utilizate în activitatea titularilor de licențe din sectorul apă și canalizare,,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59" y="4533076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35798" y="3590396"/>
            <a:ext cx="769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o-RO" dirty="0">
                <a:solidFill>
                  <a:schemeClr val="tx1"/>
                </a:solidFill>
              </a:rPr>
              <a:t>Procesul de Achiziții și rolul acestuia în contextul proiectelor finanțate de Banca Mondială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BIBLIOGRAFIE:</a:t>
            </a:r>
            <a:endParaRPr lang="ro-R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09" y="2603809"/>
            <a:ext cx="84876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www.worldbank.org/en/country/moldova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2610" y="3871244"/>
            <a:ext cx="3724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www.worldbank.org</a:t>
            </a:r>
            <a:r>
              <a:rPr lang="ro-R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2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Margareta Vîrcolici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14/01/2018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 smtClean="0">
                <a:solidFill>
                  <a:srgbClr val="534B3E"/>
                </a:solidFill>
              </a:rPr>
              <a:t>Vă mulțumim pentru atenție</a:t>
            </a:r>
            <a:endParaRPr lang="en-GB" sz="2800" dirty="0">
              <a:solidFill>
                <a:srgbClr val="534B3E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 err="1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640080" y="1090458"/>
            <a:ext cx="75438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o-RO" sz="36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Definirea Procesului de Achiziții</a:t>
            </a:r>
            <a:endParaRPr lang="ro-RO" sz="360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18" name="Picture 7" descr="C:\Users\ion\Desktop\4328576_or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2838228" cy="260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ubtitle 2"/>
          <p:cNvSpPr txBox="1">
            <a:spLocks/>
          </p:cNvSpPr>
          <p:nvPr/>
        </p:nvSpPr>
        <p:spPr bwMode="auto">
          <a:xfrm>
            <a:off x="1342063" y="1967393"/>
            <a:ext cx="7315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sz="1800">
                <a:solidFill>
                  <a:srgbClr val="6E6452"/>
                </a:solidFill>
                <a:latin typeface="+mn-lt"/>
              </a:defRPr>
            </a:lvl2pPr>
            <a:lvl3pPr marL="7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>
                <a:solidFill>
                  <a:srgbClr val="6E6452"/>
                </a:solidFill>
                <a:latin typeface="+mn-lt"/>
              </a:defRPr>
            </a:lvl3pPr>
            <a:lvl4pPr marL="10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4pPr>
            <a:lvl5pPr marL="144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pPr algn="r"/>
            <a:r>
              <a:rPr lang="ro-RO" sz="4000" b="0" kern="0" dirty="0" smtClean="0">
                <a:solidFill>
                  <a:schemeClr val="tx1"/>
                </a:solidFill>
              </a:rPr>
              <a:t>Procesul de achiziții constă în ciclul complet de activități (pași) care se angajează să îndeplinească o nevoie specifică, pornind de la identificarea necesităților</a:t>
            </a:r>
            <a:endParaRPr lang="en-US" sz="4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43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273320"/>
            <a:ext cx="7620000" cy="677400"/>
          </a:xfrm>
        </p:spPr>
        <p:txBody>
          <a:bodyPr/>
          <a:lstStyle/>
          <a:p>
            <a:pPr algn="ctr"/>
            <a:r>
              <a:rPr lang="ro-RO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Etapele Ciclului de Achiziții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20000" cy="2057400"/>
          </a:xfrm>
        </p:spPr>
        <p:txBody>
          <a:bodyPr>
            <a:noAutofit/>
          </a:bodyPr>
          <a:lstStyle/>
          <a:p>
            <a:r>
              <a:rPr lang="ro-RO" sz="3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Identificarea necesităților</a:t>
            </a:r>
          </a:p>
          <a:p>
            <a:pPr lvl="1"/>
            <a:r>
              <a:rPr lang="ro-RO" sz="3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Lista bunurilor (echipament, materiale, instalații, sisteme informaționale IT)</a:t>
            </a:r>
          </a:p>
          <a:p>
            <a:pPr lvl="1"/>
            <a:r>
              <a:rPr lang="ro-RO" sz="3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Tipului de lucrări (mari, medii, foarte mici)</a:t>
            </a:r>
          </a:p>
          <a:p>
            <a:pPr lvl="1"/>
            <a:r>
              <a:rPr lang="ro-RO" sz="3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Servicii asociate: transport, distribuire, instruiri, </a:t>
            </a:r>
            <a:r>
              <a:rPr lang="ro-RO" sz="3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mentenanță</a:t>
            </a:r>
            <a:endParaRPr lang="en-US" sz="3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122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58800" y="1090458"/>
            <a:ext cx="7620000" cy="653929"/>
          </a:xfrm>
        </p:spPr>
        <p:txBody>
          <a:bodyPr/>
          <a:lstStyle/>
          <a:p>
            <a:pPr algn="ctr"/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Etapele Ciclului de Achiziții (cont)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97840" y="1701800"/>
            <a:ext cx="7620000" cy="4902200"/>
          </a:xfrm>
        </p:spPr>
        <p:txBody>
          <a:bodyPr>
            <a:noAutofit/>
          </a:bodyPr>
          <a:lstStyle/>
          <a:p>
            <a:r>
              <a:rPr lang="ro-RO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Planul de Implementare a Proiectului (PIP)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Proiectare și specificații tehnice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Gruparea: implementarea organizațională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Program: termenul de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implementare</a:t>
            </a:r>
          </a:p>
          <a:p>
            <a:pPr marL="5125" lvl="1" indent="0">
              <a:buNone/>
            </a:pPr>
            <a:r>
              <a:rPr lang="ro-RO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Metodele de procurare și documentele de licitație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Metode competitive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Metoda cererii ofertelor de preț (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RfQ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Contractare Directă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11480" lvl="1" indent="0">
              <a:buNone/>
            </a:pP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56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77520" y="1090458"/>
            <a:ext cx="7620000" cy="677382"/>
          </a:xfrm>
        </p:spPr>
        <p:txBody>
          <a:bodyPr/>
          <a:lstStyle/>
          <a:p>
            <a:pPr algn="ctr"/>
            <a:r>
              <a:rPr lang="ro-RO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Etapele Ciclului de Achiziții (cont)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36880" y="1803400"/>
            <a:ext cx="7848600" cy="4048760"/>
          </a:xfrm>
        </p:spPr>
        <p:txBody>
          <a:bodyPr>
            <a:noAutofit/>
          </a:bodyPr>
          <a:lstStyle/>
          <a:p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Publicarea Anunțului/</a:t>
            </a:r>
            <a:r>
              <a:rPr lang="ro-RO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RfEOI</a:t>
            </a:r>
            <a:endParaRPr lang="ro-RO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achiziții</a:t>
            </a:r>
            <a:endParaRPr lang="ro-RO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Emiterea Documentului de Licitație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Expedierea, Recepționarea și Deschiderea ofertelor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36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Eval</a:t>
            </a:r>
            <a:r>
              <a:rPr lang="en-US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u</a:t>
            </a:r>
            <a:r>
              <a:rPr lang="ro-RO" sz="36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area</a:t>
            </a:r>
            <a:r>
              <a:rPr lang="ro-RO" sz="3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ofertelor</a:t>
            </a:r>
            <a:endParaRPr lang="ro-RO" sz="36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46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40080" y="1056388"/>
            <a:ext cx="7620000" cy="686447"/>
          </a:xfrm>
        </p:spPr>
        <p:txBody>
          <a:bodyPr/>
          <a:lstStyle/>
          <a:p>
            <a:pPr algn="ctr"/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Etapele Ciclului de Achiziții (cont)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077200" cy="4876800"/>
          </a:xfrm>
        </p:spPr>
        <p:txBody>
          <a:bodyPr>
            <a:noAutofit/>
          </a:bodyPr>
          <a:lstStyle/>
          <a:p>
            <a:r>
              <a:rPr lang="ro-RO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Notificarea de atribuire a contractului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Notificarea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Semnarea contractului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Eficacitate</a:t>
            </a:r>
          </a:p>
          <a:p>
            <a:r>
              <a:rPr lang="ro-RO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Managementul contractului</a:t>
            </a:r>
            <a:endParaRPr lang="ro-RO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Executarea contractului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Livrarea, punerea în funcțiune, acceptanța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Garanția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Perioada de </a:t>
            </a:r>
            <a:r>
              <a:rPr lang="ro-RO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mentenanță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Necesitățile au fost îndeplinite</a:t>
            </a:r>
            <a:endParaRPr lang="ro-RO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61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50520" y="1107627"/>
            <a:ext cx="8077200" cy="619573"/>
          </a:xfrm>
        </p:spPr>
        <p:txBody>
          <a:bodyPr/>
          <a:lstStyle/>
          <a:p>
            <a:pPr algn="ctr"/>
            <a:r>
              <a:rPr lang="ro-R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Procesul de Achiziții în Ciclul Proiectului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6800" y="1752600"/>
            <a:ext cx="6400800" cy="3810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Elaborarea Ideii de Proiect și Solicitarea Asistenței 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" y="2362200"/>
            <a:ext cx="1295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Planificarea Proiectului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1781629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Lucrări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39496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Bunuri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81768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214850" y="2362200"/>
            <a:ext cx="12192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Instruiri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3142343"/>
            <a:ext cx="4495800" cy="1905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b="1" dirty="0" smtClean="0"/>
              <a:t>Pregătirea Proiectului</a:t>
            </a:r>
            <a:endParaRPr lang="en-US" sz="16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1295400" y="3505200"/>
            <a:ext cx="1705429" cy="10668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>
                <a:solidFill>
                  <a:schemeClr val="tx1"/>
                </a:solidFill>
              </a:rPr>
              <a:t>Designul preliminar și estimarea costurilor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200400" y="3505200"/>
            <a:ext cx="1524000" cy="10668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Lista echipamentului  și estimarea costurilor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29200" y="3505200"/>
            <a:ext cx="1378857" cy="10668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>
                <a:solidFill>
                  <a:schemeClr val="tx1"/>
                </a:solidFill>
              </a:rPr>
              <a:t>Elaborarea </a:t>
            </a:r>
            <a:r>
              <a:rPr lang="ro-RO" sz="1600" dirty="0" err="1" smtClean="0">
                <a:solidFill>
                  <a:schemeClr val="tx1"/>
                </a:solidFill>
              </a:rPr>
              <a:t>ToRs</a:t>
            </a:r>
            <a:r>
              <a:rPr lang="ro-RO" sz="1600" dirty="0" smtClean="0">
                <a:solidFill>
                  <a:schemeClr val="tx1"/>
                </a:solidFill>
              </a:rPr>
              <a:t> și estimarea costurilor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629400" y="3519714"/>
            <a:ext cx="1676400" cy="1052286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Elaborarea Programului de instruiri și estimarea costurilor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4857750"/>
            <a:ext cx="4495800" cy="1905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b="1" dirty="0" smtClean="0"/>
              <a:t>Evaluarea</a:t>
            </a:r>
            <a:endParaRPr lang="en-US" sz="16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1295400" y="5257800"/>
            <a:ext cx="1705429" cy="11429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>
                <a:solidFill>
                  <a:schemeClr val="tx1"/>
                </a:solidFill>
              </a:rPr>
              <a:t>Designul Final și costurile finale estimate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200400" y="5257800"/>
            <a:ext cx="1676400" cy="11429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>
                <a:solidFill>
                  <a:schemeClr val="tx1"/>
                </a:solidFill>
              </a:rPr>
              <a:t>Lista echipamentului  și estimarea </a:t>
            </a:r>
            <a:r>
              <a:rPr lang="ro-RO" sz="1400" dirty="0" smtClean="0">
                <a:solidFill>
                  <a:schemeClr val="tx1"/>
                </a:solidFill>
              </a:rPr>
              <a:t>costurilor finale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101771" y="5286830"/>
            <a:ext cx="1378857" cy="117021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Programul de Consultanță și estimarea costurilor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705600" y="5286830"/>
            <a:ext cx="1676400" cy="1155699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Elaborarea Programului de și estimarea costurilor finale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>
            <a:stCxn id="19" idx="2"/>
            <a:endCxn id="24" idx="0"/>
          </p:cNvCxnSpPr>
          <p:nvPr/>
        </p:nvCxnSpPr>
        <p:spPr bwMode="auto">
          <a:xfrm flipH="1">
            <a:off x="7467600" y="2971800"/>
            <a:ext cx="356850" cy="5479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>
            <a:stCxn id="24" idx="2"/>
          </p:cNvCxnSpPr>
          <p:nvPr/>
        </p:nvCxnSpPr>
        <p:spPr bwMode="auto">
          <a:xfrm>
            <a:off x="7467600" y="4572000"/>
            <a:ext cx="381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8" idx="2"/>
            <a:endCxn id="23" idx="0"/>
          </p:cNvCxnSpPr>
          <p:nvPr/>
        </p:nvCxnSpPr>
        <p:spPr bwMode="auto">
          <a:xfrm flipH="1">
            <a:off x="5718629" y="2971800"/>
            <a:ext cx="72739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23" idx="2"/>
            <a:endCxn id="28" idx="0"/>
          </p:cNvCxnSpPr>
          <p:nvPr/>
        </p:nvCxnSpPr>
        <p:spPr bwMode="auto">
          <a:xfrm>
            <a:off x="5718629" y="4572000"/>
            <a:ext cx="72571" cy="7148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17" idx="2"/>
            <a:endCxn id="22" idx="0"/>
          </p:cNvCxnSpPr>
          <p:nvPr/>
        </p:nvCxnSpPr>
        <p:spPr bwMode="auto">
          <a:xfrm flipH="1">
            <a:off x="3962400" y="2971800"/>
            <a:ext cx="86696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2"/>
            <a:endCxn id="21" idx="0"/>
          </p:cNvCxnSpPr>
          <p:nvPr/>
        </p:nvCxnSpPr>
        <p:spPr bwMode="auto">
          <a:xfrm flipH="1">
            <a:off x="2148115" y="2971800"/>
            <a:ext cx="243114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22" idx="2"/>
            <a:endCxn id="27" idx="0"/>
          </p:cNvCxnSpPr>
          <p:nvPr/>
        </p:nvCxnSpPr>
        <p:spPr bwMode="auto">
          <a:xfrm>
            <a:off x="3962400" y="4572000"/>
            <a:ext cx="7620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1" idx="2"/>
            <a:endCxn id="26" idx="0"/>
          </p:cNvCxnSpPr>
          <p:nvPr/>
        </p:nvCxnSpPr>
        <p:spPr bwMode="auto">
          <a:xfrm>
            <a:off x="2148115" y="4572000"/>
            <a:ext cx="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26" idx="2"/>
          </p:cNvCxnSpPr>
          <p:nvPr/>
        </p:nvCxnSpPr>
        <p:spPr bwMode="auto">
          <a:xfrm flipH="1">
            <a:off x="2148114" y="6400799"/>
            <a:ext cx="1" cy="1619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stCxn id="27" idx="2"/>
          </p:cNvCxnSpPr>
          <p:nvPr/>
        </p:nvCxnSpPr>
        <p:spPr bwMode="auto">
          <a:xfrm>
            <a:off x="4038600" y="6400799"/>
            <a:ext cx="0" cy="1619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/>
          <p:cNvCxnSpPr>
            <a:stCxn id="28" idx="2"/>
          </p:cNvCxnSpPr>
          <p:nvPr/>
        </p:nvCxnSpPr>
        <p:spPr bwMode="auto">
          <a:xfrm flipH="1">
            <a:off x="5791199" y="6457043"/>
            <a:ext cx="1" cy="10568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9" idx="2"/>
          </p:cNvCxnSpPr>
          <p:nvPr/>
        </p:nvCxnSpPr>
        <p:spPr bwMode="auto">
          <a:xfrm>
            <a:off x="7543800" y="6442529"/>
            <a:ext cx="0" cy="1201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Elbow Connector 53"/>
          <p:cNvCxnSpPr>
            <a:stCxn id="27" idx="3"/>
          </p:cNvCxnSpPr>
          <p:nvPr/>
        </p:nvCxnSpPr>
        <p:spPr bwMode="auto">
          <a:xfrm>
            <a:off x="4876800" y="5829300"/>
            <a:ext cx="122863" cy="733425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Elbow Connector 55"/>
          <p:cNvCxnSpPr>
            <a:stCxn id="27" idx="1"/>
          </p:cNvCxnSpPr>
          <p:nvPr/>
        </p:nvCxnSpPr>
        <p:spPr bwMode="auto">
          <a:xfrm rot="10800000" flipV="1">
            <a:off x="3086100" y="5829299"/>
            <a:ext cx="114300" cy="733425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96643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53720" y="1253000"/>
            <a:ext cx="8077200" cy="792162"/>
          </a:xfrm>
        </p:spPr>
        <p:txBody>
          <a:bodyPr/>
          <a:lstStyle/>
          <a:p>
            <a:pPr algn="ctr"/>
            <a:r>
              <a:rPr lang="ro-R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Metodele de Selectare/Achiziții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7322" y="1818640"/>
            <a:ext cx="2209800" cy="59944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Agenția de Finanțare</a:t>
            </a:r>
            <a:endParaRPr 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61333" y="1818640"/>
            <a:ext cx="2449843" cy="5994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Autoritatea Proiectului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4184" y="1818640"/>
            <a:ext cx="2541815" cy="5994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>
                <a:ln>
                  <a:solidFill>
                    <a:srgbClr val="FF0000"/>
                  </a:solidFill>
                </a:ln>
                <a:latin typeface="Cambria" panose="02040503050406030204" pitchFamily="18" charset="0"/>
              </a:rPr>
              <a:t>Ofertanți/Contractori</a:t>
            </a:r>
            <a:endParaRPr lang="en-US" dirty="0">
              <a:ln>
                <a:solidFill>
                  <a:srgbClr val="FF0000"/>
                </a:solidFill>
              </a:ln>
              <a:latin typeface="Cambria" panose="0204050305040603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5166" y="2611120"/>
            <a:ext cx="3157313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În mod normal sunt stabilite la etapa evaluării proiectului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77176" y="2611120"/>
            <a:ext cx="3165929" cy="9245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Stabilirea bunurilor, lucrărilor și serviciilor, metodele de selecții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485379" y="3280410"/>
            <a:ext cx="1219200" cy="6096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Metode de achiziții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474978" y="3535680"/>
            <a:ext cx="844042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Banca defineşte următoarele metode de </a:t>
            </a: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selecţie </a:t>
            </a:r>
            <a:r>
              <a:rPr lang="ro-R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aprobate pentru </a:t>
            </a:r>
            <a:r>
              <a:rPr lang="ro-RO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bunuri, lucrări şi servicii </a:t>
            </a:r>
            <a:r>
              <a:rPr lang="ro-RO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tehnice</a:t>
            </a:r>
            <a:r>
              <a:rPr lang="ro-RO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a.	Solicitare de propuneri (RFP);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b.	Cerere de oferte (RFB);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c.	Cerere de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cotaţii/preț 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(RFQ); şi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d.	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Selectare directă</a:t>
            </a: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5" name="Straight Arrow Connector 4"/>
          <p:cNvCxnSpPr>
            <a:stCxn id="17" idx="3"/>
            <a:endCxn id="18" idx="1"/>
          </p:cNvCxnSpPr>
          <p:nvPr/>
        </p:nvCxnSpPr>
        <p:spPr bwMode="auto">
          <a:xfrm>
            <a:off x="3332479" y="3073400"/>
            <a:ext cx="64469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2" name="Straight Arrow Connector 21"/>
          <p:cNvCxnSpPr>
            <a:stCxn id="18" idx="3"/>
          </p:cNvCxnSpPr>
          <p:nvPr/>
        </p:nvCxnSpPr>
        <p:spPr bwMode="auto">
          <a:xfrm>
            <a:off x="7143105" y="3073400"/>
            <a:ext cx="1219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69503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1837</TotalTime>
  <Words>857</Words>
  <Application>Microsoft Office PowerPoint</Application>
  <PresentationFormat>On-screen Show (4:3)</PresentationFormat>
  <Paragraphs>219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 Narrow</vt:lpstr>
      <vt:lpstr>Calibri</vt:lpstr>
      <vt:lpstr>Cambria</vt:lpstr>
      <vt:lpstr>Times New Roman</vt:lpstr>
      <vt:lpstr>Wingdings</vt:lpstr>
      <vt:lpstr>GIZ_Banner_Kopfzeile-Ausland (3)</vt:lpstr>
      <vt:lpstr>Custom Design</vt:lpstr>
      <vt:lpstr>Curs de instruire pentru angajații operatorilor „Apă-Canal”  Modulul 11:  Procedurile de achiziție a bunurilor, lucrărilor și serviciilor utilizate în activitatea titularilor de licențe din sectorul apă și canalizare  Sesiunea 7:  ACHIZIŢII ÎN CADRUL PROIECTELOR DE INVESTIŢII ALE BĂNCII MONDIALE  Ion BARBĂRASĂ, Consultant I.P.EMP Management Durabil POP/ Ministerul Agriculturii, Dezvoltării Regionale și Mediului  16 – 31 – 01 ianuarie/februarie 2018,  Chișinău</vt:lpstr>
      <vt:lpstr>PowerPoint Presentation</vt:lpstr>
      <vt:lpstr>PowerPoint Presentation</vt:lpstr>
      <vt:lpstr>Etapele Ciclului de Achiziții</vt:lpstr>
      <vt:lpstr>Etapele Ciclului de Achiziții (cont)</vt:lpstr>
      <vt:lpstr>Etapele Ciclului de Achiziții (cont)</vt:lpstr>
      <vt:lpstr>Etapele Ciclului de Achiziții (cont)</vt:lpstr>
      <vt:lpstr>Procesul de Achiziții în Ciclul Proiectului</vt:lpstr>
      <vt:lpstr>Metodele de Selectare/Achiziții</vt:lpstr>
      <vt:lpstr>Metodele de Selectare/Achiziții (cont)</vt:lpstr>
      <vt:lpstr>PowerPoint Presentation</vt:lpstr>
      <vt:lpstr>Competențele Necesare în procesul de achiziție</vt:lpstr>
      <vt:lpstr>Competențele Necesare în procesul de achiziție (cont)</vt:lpstr>
      <vt:lpstr>Competență Necesară în procesul de achiziție – Etapa de Licitație</vt:lpstr>
      <vt:lpstr>Competență Necesară în procesul de achiziție – Etapa de Licitație</vt:lpstr>
      <vt:lpstr>Competență Necesară în procesul de achiziție – Etapa de Licitație</vt:lpstr>
      <vt:lpstr>Competență Necesară în procesul de achiziție – Etapa de Executare a Contractului</vt:lpstr>
      <vt:lpstr>Competență Necesară în procesul de achiziție – Etapa de Executare a Contractului (cont)</vt:lpstr>
      <vt:lpstr>Competență Necesară în procesul de achiziție – Etapa de Executare a Contractului (cont)</vt:lpstr>
      <vt:lpstr>BIBLIOGRAFIE: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Admin</cp:lastModifiedBy>
  <cp:revision>206</cp:revision>
  <cp:lastPrinted>2017-06-05T10:38:21Z</cp:lastPrinted>
  <dcterms:created xsi:type="dcterms:W3CDTF">2013-09-05T11:54:56Z</dcterms:created>
  <dcterms:modified xsi:type="dcterms:W3CDTF">2018-01-14T14:04:45Z</dcterms:modified>
</cp:coreProperties>
</file>