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91" r:id="rId1"/>
    <p:sldMasterId id="2147483716" r:id="rId2"/>
  </p:sldMasterIdLst>
  <p:notesMasterIdLst>
    <p:notesMasterId r:id="rId32"/>
  </p:notesMasterIdLst>
  <p:handoutMasterIdLst>
    <p:handoutMasterId r:id="rId33"/>
  </p:handoutMasterIdLst>
  <p:sldIdLst>
    <p:sldId id="326" r:id="rId3"/>
    <p:sldId id="295" r:id="rId4"/>
    <p:sldId id="301" r:id="rId5"/>
    <p:sldId id="302" r:id="rId6"/>
    <p:sldId id="303" r:id="rId7"/>
    <p:sldId id="304" r:id="rId8"/>
    <p:sldId id="306" r:id="rId9"/>
    <p:sldId id="305" r:id="rId10"/>
    <p:sldId id="307" r:id="rId11"/>
    <p:sldId id="309" r:id="rId12"/>
    <p:sldId id="310" r:id="rId13"/>
    <p:sldId id="311" r:id="rId14"/>
    <p:sldId id="312" r:id="rId15"/>
    <p:sldId id="313" r:id="rId16"/>
    <p:sldId id="314" r:id="rId17"/>
    <p:sldId id="315" r:id="rId18"/>
    <p:sldId id="316" r:id="rId19"/>
    <p:sldId id="317" r:id="rId20"/>
    <p:sldId id="318" r:id="rId21"/>
    <p:sldId id="319" r:id="rId22"/>
    <p:sldId id="320" r:id="rId23"/>
    <p:sldId id="321" r:id="rId24"/>
    <p:sldId id="322" r:id="rId25"/>
    <p:sldId id="323" r:id="rId26"/>
    <p:sldId id="324" r:id="rId27"/>
    <p:sldId id="308" r:id="rId28"/>
    <p:sldId id="325" r:id="rId29"/>
    <p:sldId id="300" r:id="rId30"/>
    <p:sldId id="299" r:id="rId31"/>
  </p:sldIdLst>
  <p:sldSz cx="9144000" cy="6858000" type="screen4x3"/>
  <p:notesSz cx="6735763" cy="9866313"/>
  <p:defaultTextStyle>
    <a:defPPr>
      <a:defRPr lang="de-DE"/>
    </a:defPPr>
    <a:lvl1pPr algn="l" rtl="0" eaLnBrk="0" fontAlgn="base" hangingPunct="0">
      <a:spcBef>
        <a:spcPct val="0"/>
      </a:spcBef>
      <a:spcAft>
        <a:spcPct val="0"/>
      </a:spcAft>
      <a:defRPr sz="2200" b="1" kern="1200">
        <a:solidFill>
          <a:srgbClr val="999999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200" b="1" kern="1200">
        <a:solidFill>
          <a:srgbClr val="999999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200" b="1" kern="1200">
        <a:solidFill>
          <a:srgbClr val="999999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200" b="1" kern="1200">
        <a:solidFill>
          <a:srgbClr val="999999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200" b="1" kern="1200">
        <a:solidFill>
          <a:srgbClr val="999999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2200" b="1" kern="1200">
        <a:solidFill>
          <a:srgbClr val="999999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2200" b="1" kern="1200">
        <a:solidFill>
          <a:srgbClr val="999999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2200" b="1" kern="1200">
        <a:solidFill>
          <a:srgbClr val="999999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2200" b="1" kern="1200">
        <a:solidFill>
          <a:srgbClr val="999999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658">
          <p15:clr>
            <a:srgbClr val="A4A3A4"/>
          </p15:clr>
        </p15:guide>
        <p15:guide id="2" orient="horz" pos="388">
          <p15:clr>
            <a:srgbClr val="A4A3A4"/>
          </p15:clr>
        </p15:guide>
        <p15:guide id="3" pos="288">
          <p15:clr>
            <a:srgbClr val="A4A3A4"/>
          </p15:clr>
        </p15:guide>
        <p15:guide id="4" pos="1022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07" userDrawn="1">
          <p15:clr>
            <a:srgbClr val="A4A3A4"/>
          </p15:clr>
        </p15:guide>
        <p15:guide id="2" pos="2122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aura Bohantova" initials="LB" lastIdx="0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F2E"/>
    <a:srgbClr val="6E6452"/>
    <a:srgbClr val="E5DBA1"/>
    <a:srgbClr val="BABA93"/>
    <a:srgbClr val="BABB93"/>
    <a:srgbClr val="DEDEAF"/>
    <a:srgbClr val="999999"/>
    <a:srgbClr val="D9D9D9"/>
    <a:srgbClr val="CCCCCC"/>
    <a:srgbClr val="C80F0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265" autoAdjust="0"/>
    <p:restoredTop sz="95730" autoAdjust="0"/>
  </p:normalViewPr>
  <p:slideViewPr>
    <p:cSldViewPr snapToGrid="0">
      <p:cViewPr varScale="1">
        <p:scale>
          <a:sx n="69" d="100"/>
          <a:sy n="69" d="100"/>
        </p:scale>
        <p:origin x="1512" y="66"/>
      </p:cViewPr>
      <p:guideLst>
        <p:guide orient="horz" pos="658"/>
        <p:guide orient="horz" pos="388"/>
        <p:guide pos="288"/>
        <p:guide pos="102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75" d="100"/>
        <a:sy n="75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108" d="100"/>
          <a:sy n="108" d="100"/>
        </p:scale>
        <p:origin x="-4140" y="-102"/>
      </p:cViewPr>
      <p:guideLst>
        <p:guide orient="horz" pos="3107"/>
        <p:guide pos="212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34" Type="http://schemas.openxmlformats.org/officeDocument/2006/relationships/commentAuthors" Target="commentAuthor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handoutMaster" Target="handoutMasters/handoutMaster1.xml"/><Relationship Id="rId38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notesMaster" Target="notesMasters/notesMaster1.xml"/><Relationship Id="rId37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presProps" Target="presProps.xml"/><Relationship Id="rId8" Type="http://schemas.openxmlformats.org/officeDocument/2006/relationships/slide" Target="slides/slide6.xml"/><Relationship Id="rId3" Type="http://schemas.openxmlformats.org/officeDocument/2006/relationships/slide" Target="slides/slid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0"/>
            <a:ext cx="2918830" cy="4929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328" tIns="45164" rIns="90328" bIns="45164" numCol="1" anchor="t" anchorCtr="0" compatLnSpc="1">
            <a:prstTxWarp prst="textNoShape">
              <a:avLst/>
            </a:prstTxWarp>
          </a:bodyPr>
          <a:lstStyle>
            <a:lvl1pPr>
              <a:defRPr sz="1200" b="0">
                <a:solidFill>
                  <a:schemeClr val="tx1"/>
                </a:solidFill>
                <a:latin typeface="Times" charset="0"/>
              </a:defRPr>
            </a:lvl1pPr>
          </a:lstStyle>
          <a:p>
            <a:endParaRPr lang="de-DE" dirty="0">
              <a:latin typeface="Arial Narrow" pitchFamily="34" charset="0"/>
            </a:endParaRPr>
          </a:p>
        </p:txBody>
      </p:sp>
      <p:sp>
        <p:nvSpPr>
          <p:cNvPr id="6656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16933" y="0"/>
            <a:ext cx="2918830" cy="4929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328" tIns="45164" rIns="90328" bIns="45164" numCol="1" anchor="t" anchorCtr="0" compatLnSpc="1">
            <a:prstTxWarp prst="textNoShape">
              <a:avLst/>
            </a:prstTxWarp>
          </a:bodyPr>
          <a:lstStyle>
            <a:lvl1pPr algn="r">
              <a:defRPr sz="1200" b="0">
                <a:solidFill>
                  <a:schemeClr val="tx1"/>
                </a:solidFill>
                <a:latin typeface="Times" charset="0"/>
              </a:defRPr>
            </a:lvl1pPr>
          </a:lstStyle>
          <a:p>
            <a:endParaRPr lang="de-DE" dirty="0">
              <a:latin typeface="Arial Narrow" pitchFamily="34" charset="0"/>
            </a:endParaRPr>
          </a:p>
        </p:txBody>
      </p:sp>
      <p:sp>
        <p:nvSpPr>
          <p:cNvPr id="6656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1" y="9373391"/>
            <a:ext cx="2918830" cy="4929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328" tIns="45164" rIns="90328" bIns="45164" numCol="1" anchor="b" anchorCtr="0" compatLnSpc="1">
            <a:prstTxWarp prst="textNoShape">
              <a:avLst/>
            </a:prstTxWarp>
          </a:bodyPr>
          <a:lstStyle>
            <a:lvl1pPr>
              <a:defRPr sz="1200" b="0">
                <a:solidFill>
                  <a:schemeClr val="tx1"/>
                </a:solidFill>
                <a:latin typeface="Times" charset="0"/>
              </a:defRPr>
            </a:lvl1pPr>
          </a:lstStyle>
          <a:p>
            <a:endParaRPr lang="de-DE" dirty="0">
              <a:latin typeface="Arial Narrow" pitchFamily="34" charset="0"/>
            </a:endParaRPr>
          </a:p>
        </p:txBody>
      </p:sp>
      <p:sp>
        <p:nvSpPr>
          <p:cNvPr id="6656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16933" y="9373391"/>
            <a:ext cx="2918830" cy="4929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328" tIns="45164" rIns="90328" bIns="45164" numCol="1" anchor="b" anchorCtr="0" compatLnSpc="1">
            <a:prstTxWarp prst="textNoShape">
              <a:avLst/>
            </a:prstTxWarp>
          </a:bodyPr>
          <a:lstStyle>
            <a:lvl1pPr algn="r">
              <a:defRPr sz="1200" b="0">
                <a:solidFill>
                  <a:schemeClr val="tx1"/>
                </a:solidFill>
                <a:latin typeface="Times" charset="0"/>
              </a:defRPr>
            </a:lvl1pPr>
          </a:lstStyle>
          <a:p>
            <a:fld id="{47F930EC-4FD0-431B-BB9B-47DE359CDF6F}" type="slidenum">
              <a:rPr lang="de-DE">
                <a:latin typeface="Arial Narrow" pitchFamily="34" charset="0"/>
              </a:rPr>
              <a:pPr/>
              <a:t>‹#›</a:t>
            </a:fld>
            <a:endParaRPr lang="de-DE" dirty="0">
              <a:latin typeface="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422763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0"/>
            <a:ext cx="2918830" cy="4929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328" tIns="45164" rIns="90328" bIns="45164" numCol="1" anchor="t" anchorCtr="0" compatLnSpc="1">
            <a:prstTxWarp prst="textNoShape">
              <a:avLst/>
            </a:prstTxWarp>
          </a:bodyPr>
          <a:lstStyle>
            <a:lvl1pPr>
              <a:defRPr sz="1200" b="0">
                <a:solidFill>
                  <a:schemeClr val="tx1"/>
                </a:solidFill>
                <a:latin typeface="Arial Narrow" pitchFamily="34" charset="0"/>
              </a:defRPr>
            </a:lvl1pPr>
          </a:lstStyle>
          <a:p>
            <a:endParaRPr lang="de-DE" dirty="0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16933" y="0"/>
            <a:ext cx="2918830" cy="4929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328" tIns="45164" rIns="90328" bIns="45164" numCol="1" anchor="t" anchorCtr="0" compatLnSpc="1">
            <a:prstTxWarp prst="textNoShape">
              <a:avLst/>
            </a:prstTxWarp>
          </a:bodyPr>
          <a:lstStyle>
            <a:lvl1pPr algn="r">
              <a:defRPr sz="1200" b="0">
                <a:solidFill>
                  <a:schemeClr val="tx1"/>
                </a:solidFill>
                <a:latin typeface="Arial Narrow" pitchFamily="34" charset="0"/>
              </a:defRPr>
            </a:lvl1pPr>
          </a:lstStyle>
          <a:p>
            <a:endParaRPr lang="de-DE" dirty="0"/>
          </a:p>
        </p:txBody>
      </p:sp>
      <p:sp>
        <p:nvSpPr>
          <p:cNvPr id="819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01700" y="739775"/>
            <a:ext cx="4932363" cy="370046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819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898102" y="4686696"/>
            <a:ext cx="4939560" cy="44394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328" tIns="45164" rIns="90328" bIns="4516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dirty="0" smtClean="0"/>
              <a:t>Klicken Sie, um die Formate des Vorlagentextes zu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</a:p>
        </p:txBody>
      </p:sp>
      <p:sp>
        <p:nvSpPr>
          <p:cNvPr id="819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1" y="9373391"/>
            <a:ext cx="2918830" cy="4929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328" tIns="45164" rIns="90328" bIns="45164" numCol="1" anchor="b" anchorCtr="0" compatLnSpc="1">
            <a:prstTxWarp prst="textNoShape">
              <a:avLst/>
            </a:prstTxWarp>
          </a:bodyPr>
          <a:lstStyle>
            <a:lvl1pPr>
              <a:defRPr sz="1200" b="0">
                <a:solidFill>
                  <a:schemeClr val="tx1"/>
                </a:solidFill>
                <a:latin typeface="Arial Narrow" pitchFamily="34" charset="0"/>
              </a:defRPr>
            </a:lvl1pPr>
          </a:lstStyle>
          <a:p>
            <a:endParaRPr lang="de-DE" dirty="0"/>
          </a:p>
        </p:txBody>
      </p:sp>
      <p:sp>
        <p:nvSpPr>
          <p:cNvPr id="819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16933" y="9373391"/>
            <a:ext cx="2918830" cy="4929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328" tIns="45164" rIns="90328" bIns="45164" numCol="1" anchor="b" anchorCtr="0" compatLnSpc="1">
            <a:prstTxWarp prst="textNoShape">
              <a:avLst/>
            </a:prstTxWarp>
          </a:bodyPr>
          <a:lstStyle>
            <a:lvl1pPr algn="r">
              <a:defRPr sz="1200" b="0">
                <a:solidFill>
                  <a:schemeClr val="tx1"/>
                </a:solidFill>
                <a:latin typeface="Arial Narrow" pitchFamily="34" charset="0"/>
              </a:defRPr>
            </a:lvl1pPr>
          </a:lstStyle>
          <a:p>
            <a:fld id="{276F4F92-661F-4424-ADED-7D3829A4203F}" type="slidenum">
              <a:rPr lang="de-DE" smtClean="0"/>
              <a:pPr/>
              <a:t>‹#›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20160049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 Narrow" pitchFamily="34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 Narrow" pitchFamily="34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 Narrow" pitchFamily="34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 Narrow" pitchFamily="34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 Narrow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6F4F92-661F-4424-ADED-7D3829A4203F}" type="slidenum">
              <a:rPr lang="de-DE" smtClean="0"/>
              <a:pPr/>
              <a:t>5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5332001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6F4F92-661F-4424-ADED-7D3829A4203F}" type="slidenum">
              <a:rPr lang="de-DE" smtClean="0"/>
              <a:pPr/>
              <a:t>14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5332001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6F4F92-661F-4424-ADED-7D3829A4203F}" type="slidenum">
              <a:rPr lang="de-DE" smtClean="0"/>
              <a:pPr/>
              <a:t>15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5332001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6F4F92-661F-4424-ADED-7D3829A4203F}" type="slidenum">
              <a:rPr lang="de-DE" smtClean="0"/>
              <a:pPr/>
              <a:t>16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5332001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6F4F92-661F-4424-ADED-7D3829A4203F}" type="slidenum">
              <a:rPr lang="de-DE" smtClean="0"/>
              <a:pPr/>
              <a:t>17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5332001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6F4F92-661F-4424-ADED-7D3829A4203F}" type="slidenum">
              <a:rPr lang="de-DE" smtClean="0"/>
              <a:pPr/>
              <a:t>18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5332001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6F4F92-661F-4424-ADED-7D3829A4203F}" type="slidenum">
              <a:rPr lang="de-DE" smtClean="0"/>
              <a:pPr/>
              <a:t>19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5332001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6F4F92-661F-4424-ADED-7D3829A4203F}" type="slidenum">
              <a:rPr lang="de-DE" smtClean="0"/>
              <a:pPr/>
              <a:t>20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5332001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6F4F92-661F-4424-ADED-7D3829A4203F}" type="slidenum">
              <a:rPr lang="de-DE" smtClean="0"/>
              <a:pPr/>
              <a:t>21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5332001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6F4F92-661F-4424-ADED-7D3829A4203F}" type="slidenum">
              <a:rPr lang="de-DE" smtClean="0"/>
              <a:pPr/>
              <a:t>22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5332001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6F4F92-661F-4424-ADED-7D3829A4203F}" type="slidenum">
              <a:rPr lang="de-DE" smtClean="0"/>
              <a:pPr/>
              <a:t>23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533200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6F4F92-661F-4424-ADED-7D3829A4203F}" type="slidenum">
              <a:rPr lang="de-DE" smtClean="0"/>
              <a:pPr/>
              <a:t>6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5332001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6F4F92-661F-4424-ADED-7D3829A4203F}" type="slidenum">
              <a:rPr lang="de-DE" smtClean="0"/>
              <a:pPr/>
              <a:t>24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5332001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6F4F92-661F-4424-ADED-7D3829A4203F}" type="slidenum">
              <a:rPr lang="de-DE" smtClean="0"/>
              <a:pPr/>
              <a:t>25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5332001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6F4F92-661F-4424-ADED-7D3829A4203F}" type="slidenum">
              <a:rPr lang="de-DE" smtClean="0"/>
              <a:pPr/>
              <a:t>26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5332001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6F4F92-661F-4424-ADED-7D3829A4203F}" type="slidenum">
              <a:rPr lang="de-DE" smtClean="0"/>
              <a:pPr/>
              <a:t>27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5332001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6F4F92-661F-4424-ADED-7D3829A4203F}" type="slidenum">
              <a:rPr lang="de-DE" smtClean="0"/>
              <a:pPr/>
              <a:t>7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5332001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6F4F92-661F-4424-ADED-7D3829A4203F}" type="slidenum">
              <a:rPr lang="de-DE" smtClean="0"/>
              <a:pPr/>
              <a:t>8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5332001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6F4F92-661F-4424-ADED-7D3829A4203F}" type="slidenum">
              <a:rPr lang="de-DE" smtClean="0"/>
              <a:pPr/>
              <a:t>9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5332001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6F4F92-661F-4424-ADED-7D3829A4203F}" type="slidenum">
              <a:rPr lang="de-DE" smtClean="0"/>
              <a:pPr/>
              <a:t>10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5332001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6F4F92-661F-4424-ADED-7D3829A4203F}" type="slidenum">
              <a:rPr lang="de-DE" smtClean="0"/>
              <a:pPr/>
              <a:t>11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5332001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6F4F92-661F-4424-ADED-7D3829A4203F}" type="slidenum">
              <a:rPr lang="de-DE" smtClean="0"/>
              <a:pPr/>
              <a:t>12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5332001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6F4F92-661F-4424-ADED-7D3829A4203F}" type="slidenum">
              <a:rPr lang="de-DE" smtClean="0"/>
              <a:pPr/>
              <a:t>13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533200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, Bulletpoi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noProof="0" dirty="0" smtClean="0"/>
              <a:t>Click here to add title</a:t>
            </a:r>
            <a:endParaRPr lang="de-DE" noProof="0" dirty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dirty="0" smtClean="0"/>
              <a:t>XXX</a:t>
            </a:r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0F9A5078-6F60-49E2-B50D-11C30D454C38}" type="datetime1">
              <a:rPr lang="en-GB" noProof="0" smtClean="0"/>
              <a:pPr/>
              <a:t>29/01/2018</a:t>
            </a:fld>
            <a:endParaRPr lang="en-GB" noProof="0" dirty="0"/>
          </a:p>
        </p:txBody>
      </p:sp>
      <p:sp>
        <p:nvSpPr>
          <p:cNvPr id="5" name="Inhaltsplatzhalter 2"/>
          <p:cNvSpPr>
            <a:spLocks noGrp="1"/>
          </p:cNvSpPr>
          <p:nvPr>
            <p:ph idx="1" hasCustomPrompt="1"/>
          </p:nvPr>
        </p:nvSpPr>
        <p:spPr>
          <a:xfrm>
            <a:off x="684000" y="2448000"/>
            <a:ext cx="7776000" cy="3816000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GB" noProof="0" dirty="0" smtClean="0"/>
              <a:t>First layer</a:t>
            </a:r>
          </a:p>
          <a:p>
            <a:pPr lvl="1"/>
            <a:r>
              <a:rPr lang="en-GB" noProof="0" dirty="0" smtClean="0"/>
              <a:t>Second layer</a:t>
            </a:r>
          </a:p>
          <a:p>
            <a:pPr lvl="2"/>
            <a:r>
              <a:rPr lang="en-GB" noProof="0" dirty="0" smtClean="0"/>
              <a:t>Third layer</a:t>
            </a:r>
          </a:p>
          <a:p>
            <a:pPr lvl="3"/>
            <a:r>
              <a:rPr lang="en-GB" noProof="0" dirty="0" smtClean="0"/>
              <a:t>Fourth layer</a:t>
            </a:r>
          </a:p>
        </p:txBody>
      </p:sp>
    </p:spTree>
    <p:extLst>
      <p:ext uri="{BB962C8B-B14F-4D97-AF65-F5344CB8AC3E}">
        <p14:creationId xmlns:p14="http://schemas.microsoft.com/office/powerpoint/2010/main" val="245301025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28A373-27B5-4F16-876B-5E2EA2891A83}" type="datetimeFigureOut">
              <a:rPr lang="en-US" smtClean="0"/>
              <a:t>1/29/2018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01BB09-6242-41CB-9EA4-0424A0A6F9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14361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28A373-27B5-4F16-876B-5E2EA2891A83}" type="datetimeFigureOut">
              <a:rPr lang="en-US" smtClean="0"/>
              <a:t>1/29/2018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01BB09-6242-41CB-9EA4-0424A0A6F9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404111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28A373-27B5-4F16-876B-5E2EA2891A83}" type="datetimeFigureOut">
              <a:rPr lang="en-US" smtClean="0"/>
              <a:t>1/29/2018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01BB09-6242-41CB-9EA4-0424A0A6F9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777205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28A373-27B5-4F16-876B-5E2EA2891A83}" type="datetimeFigureOut">
              <a:rPr lang="en-US" smtClean="0"/>
              <a:t>1/29/2018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01BB09-6242-41CB-9EA4-0424A0A6F9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404972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28A373-27B5-4F16-876B-5E2EA2891A83}" type="datetimeFigureOut">
              <a:rPr lang="en-US" smtClean="0"/>
              <a:t>1/29/2018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01BB09-6242-41CB-9EA4-0424A0A6F9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728252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28A373-27B5-4F16-876B-5E2EA2891A83}" type="datetimeFigureOut">
              <a:rPr lang="en-US" smtClean="0"/>
              <a:t>1/29/2018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01BB09-6242-41CB-9EA4-0424A0A6F9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049791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28A373-27B5-4F16-876B-5E2EA2891A83}" type="datetimeFigureOut">
              <a:rPr lang="en-US" smtClean="0"/>
              <a:t>1/29/2018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01BB09-6242-41CB-9EA4-0424A0A6F9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868169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28A373-27B5-4F16-876B-5E2EA2891A83}" type="datetimeFigureOut">
              <a:rPr lang="en-US" smtClean="0"/>
              <a:t>1/29/2018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01BB09-6242-41CB-9EA4-0424A0A6F9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730036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28A373-27B5-4F16-876B-5E2EA2891A83}" type="datetimeFigureOut">
              <a:rPr lang="en-US" smtClean="0"/>
              <a:t>1/29/2018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01BB09-6242-41CB-9EA4-0424A0A6F9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74121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, Subhead, Bulletpoi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noProof="0" dirty="0" smtClean="0"/>
              <a:t>Click here to add title</a:t>
            </a:r>
            <a:endParaRPr lang="de-DE" noProof="0" dirty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dirty="0" smtClean="0"/>
              <a:t>XXX</a:t>
            </a:r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0F9A5078-6F60-49E2-B50D-11C30D454C38}" type="datetime1">
              <a:rPr lang="en-GB" noProof="0" smtClean="0"/>
              <a:pPr/>
              <a:t>29/01/2018</a:t>
            </a:fld>
            <a:endParaRPr lang="en-GB" noProof="0" dirty="0"/>
          </a:p>
        </p:txBody>
      </p:sp>
      <p:sp>
        <p:nvSpPr>
          <p:cNvPr id="7" name="Inhaltsplatzhalter 2"/>
          <p:cNvSpPr>
            <a:spLocks noGrp="1"/>
          </p:cNvSpPr>
          <p:nvPr>
            <p:ph idx="1" hasCustomPrompt="1"/>
          </p:nvPr>
        </p:nvSpPr>
        <p:spPr>
          <a:xfrm>
            <a:off x="684000" y="2448000"/>
            <a:ext cx="7776000" cy="3816000"/>
          </a:xfrm>
        </p:spPr>
        <p:txBody>
          <a:bodyPr/>
          <a:lstStyle>
            <a:lvl1pPr marL="0" marR="0" indent="0" algn="l" defTabSz="914400" rtl="0" eaLnBrk="1" fontAlgn="base" latinLnBrk="0" hangingPunct="1">
              <a:lnSpc>
                <a:spcPct val="100000"/>
              </a:lnSpc>
              <a:spcBef>
                <a:spcPts val="400"/>
              </a:spcBef>
              <a:spcAft>
                <a:spcPts val="800"/>
              </a:spcAft>
              <a:buClr>
                <a:srgbClr val="C80F0F"/>
              </a:buClr>
              <a:buSzTx/>
              <a:buFontTx/>
              <a:buNone/>
              <a:tabLst>
                <a:tab pos="2190750" algn="l"/>
              </a:tabLst>
              <a:defRPr sz="1800" baseline="0"/>
            </a:lvl1pPr>
            <a:lvl2pPr marL="360000" indent="-360000">
              <a:buClr>
                <a:srgbClr val="C80F0F"/>
              </a:buClr>
              <a:buFont typeface="Arial" pitchFamily="34" charset="0"/>
              <a:buChar char="•"/>
              <a:defRPr sz="1800"/>
            </a:lvl2pPr>
            <a:lvl3pPr marL="720000">
              <a:defRPr sz="1800"/>
            </a:lvl3pPr>
            <a:lvl4pPr marL="1080000">
              <a:defRPr sz="1800" baseline="0"/>
            </a:lvl4pPr>
            <a:lvl5pPr marL="1440000">
              <a:defRPr sz="1800" baseline="0"/>
            </a:lvl5pPr>
            <a:lvl6pPr marL="1800000">
              <a:defRPr baseline="0"/>
            </a:lvl6pPr>
            <a:lvl7pPr marL="2160000">
              <a:defRPr baseline="0"/>
            </a:lvl7pPr>
            <a:lvl8pPr marL="2520000">
              <a:defRPr baseline="0"/>
            </a:lvl8pPr>
            <a:lvl9pPr marL="2880000">
              <a:defRPr/>
            </a:lvl9pPr>
          </a:lstStyle>
          <a:p>
            <a:pPr lvl="0"/>
            <a:r>
              <a:rPr lang="en-GB" noProof="0" dirty="0" smtClean="0"/>
              <a:t>Click here to add text</a:t>
            </a:r>
          </a:p>
          <a:p>
            <a:pPr lvl="1"/>
            <a:r>
              <a:rPr lang="en-GB" noProof="0" dirty="0" smtClean="0"/>
              <a:t>Second layer</a:t>
            </a:r>
          </a:p>
          <a:p>
            <a:pPr lvl="2"/>
            <a:r>
              <a:rPr lang="en-GB" noProof="0" dirty="0" smtClean="0"/>
              <a:t>Third layer</a:t>
            </a:r>
          </a:p>
          <a:p>
            <a:pPr lvl="3"/>
            <a:r>
              <a:rPr lang="en-GB" noProof="0" dirty="0" smtClean="0"/>
              <a:t>Fourth layer</a:t>
            </a:r>
          </a:p>
        </p:txBody>
      </p:sp>
    </p:spTree>
    <p:extLst>
      <p:ext uri="{BB962C8B-B14F-4D97-AF65-F5344CB8AC3E}">
        <p14:creationId xmlns:p14="http://schemas.microsoft.com/office/powerpoint/2010/main" val="133583587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de-DE" smtClean="0"/>
              <a:t>XXX</a:t>
            </a:r>
            <a:endParaRPr lang="de-DE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0F9A5078-6F60-49E2-B50D-11C30D454C38}" type="datetime1">
              <a:rPr lang="en-GB" noProof="0" smtClean="0"/>
              <a:pPr/>
              <a:t>29/01/2018</a:t>
            </a:fld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3331478659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, Subhead, Bulletpoints,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noProof="0" dirty="0" smtClean="0"/>
              <a:t>Click here to add title</a:t>
            </a:r>
            <a:endParaRPr lang="de-DE" noProof="0" dirty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dirty="0" smtClean="0"/>
              <a:t>XXX</a:t>
            </a:r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0F9A5078-6F60-49E2-B50D-11C30D454C38}" type="datetime1">
              <a:rPr lang="en-GB" noProof="0" smtClean="0"/>
              <a:pPr/>
              <a:t>29/01/2018</a:t>
            </a:fld>
            <a:endParaRPr lang="en-GB" noProof="0" dirty="0"/>
          </a:p>
        </p:txBody>
      </p:sp>
      <p:sp>
        <p:nvSpPr>
          <p:cNvPr id="7" name="Inhaltsplatzhalter 2"/>
          <p:cNvSpPr>
            <a:spLocks noGrp="1"/>
          </p:cNvSpPr>
          <p:nvPr>
            <p:ph idx="1" hasCustomPrompt="1"/>
          </p:nvPr>
        </p:nvSpPr>
        <p:spPr>
          <a:xfrm>
            <a:off x="684000" y="2448000"/>
            <a:ext cx="5760000" cy="3816000"/>
          </a:xfrm>
        </p:spPr>
        <p:txBody>
          <a:bodyPr/>
          <a:lstStyle>
            <a:lvl1pPr marL="0" marR="0" indent="0" algn="l" defTabSz="914400" rtl="0" eaLnBrk="1" fontAlgn="base" latinLnBrk="0" hangingPunct="1">
              <a:lnSpc>
                <a:spcPct val="100000"/>
              </a:lnSpc>
              <a:spcBef>
                <a:spcPts val="400"/>
              </a:spcBef>
              <a:spcAft>
                <a:spcPts val="800"/>
              </a:spcAft>
              <a:buClr>
                <a:srgbClr val="C80F0F"/>
              </a:buClr>
              <a:buSzTx/>
              <a:buFontTx/>
              <a:buNone/>
              <a:tabLst>
                <a:tab pos="2190750" algn="l"/>
              </a:tabLst>
              <a:defRPr sz="1800" baseline="0"/>
            </a:lvl1pPr>
            <a:lvl2pPr marL="360000" indent="-360000">
              <a:buClr>
                <a:srgbClr val="C80F0F"/>
              </a:buClr>
              <a:buFont typeface="Arial" pitchFamily="34" charset="0"/>
              <a:buChar char="•"/>
              <a:defRPr sz="1800"/>
            </a:lvl2pPr>
            <a:lvl3pPr marL="720000">
              <a:defRPr sz="1800"/>
            </a:lvl3pPr>
            <a:lvl4pPr marL="1080000">
              <a:defRPr sz="1800" baseline="0"/>
            </a:lvl4pPr>
            <a:lvl5pPr marL="1440000">
              <a:defRPr sz="1800" baseline="0"/>
            </a:lvl5pPr>
            <a:lvl6pPr marL="1800000">
              <a:defRPr baseline="0"/>
            </a:lvl6pPr>
            <a:lvl7pPr marL="2160000">
              <a:defRPr baseline="0"/>
            </a:lvl7pPr>
            <a:lvl8pPr marL="2520000">
              <a:defRPr baseline="0"/>
            </a:lvl8pPr>
            <a:lvl9pPr marL="2880000">
              <a:defRPr/>
            </a:lvl9pPr>
          </a:lstStyle>
          <a:p>
            <a:pPr lvl="0"/>
            <a:r>
              <a:rPr lang="en-GB" noProof="0" dirty="0" smtClean="0"/>
              <a:t>Click here to add text</a:t>
            </a:r>
          </a:p>
          <a:p>
            <a:pPr lvl="1"/>
            <a:r>
              <a:rPr lang="en-GB" noProof="0" dirty="0" smtClean="0"/>
              <a:t>Second layer</a:t>
            </a:r>
          </a:p>
          <a:p>
            <a:pPr lvl="2"/>
            <a:r>
              <a:rPr lang="en-GB" noProof="0" dirty="0" smtClean="0"/>
              <a:t>Third layer</a:t>
            </a:r>
          </a:p>
          <a:p>
            <a:pPr lvl="3"/>
            <a:r>
              <a:rPr lang="en-GB" noProof="0" dirty="0" smtClean="0"/>
              <a:t>Fourth layer</a:t>
            </a:r>
          </a:p>
        </p:txBody>
      </p:sp>
      <p:sp>
        <p:nvSpPr>
          <p:cNvPr id="6" name="Bildplatzhalter 2"/>
          <p:cNvSpPr>
            <a:spLocks noGrp="1"/>
          </p:cNvSpPr>
          <p:nvPr>
            <p:ph type="pic" idx="12" hasCustomPrompt="1"/>
          </p:nvPr>
        </p:nvSpPr>
        <p:spPr>
          <a:xfrm>
            <a:off x="6786000" y="2448001"/>
            <a:ext cx="2358000" cy="2052000"/>
          </a:xfrm>
        </p:spPr>
        <p:txBody>
          <a:bodyPr/>
          <a:lstStyle>
            <a:lvl1pPr marL="0" indent="0">
              <a:buNone/>
              <a:defRPr sz="1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GB" noProof="0" dirty="0" smtClean="0"/>
              <a:t>Click on symbol </a:t>
            </a:r>
            <a:br>
              <a:rPr lang="en-GB" noProof="0" dirty="0" smtClean="0"/>
            </a:br>
            <a:r>
              <a:rPr lang="en-GB" noProof="0" dirty="0" smtClean="0"/>
              <a:t>to add image</a:t>
            </a:r>
          </a:p>
        </p:txBody>
      </p:sp>
    </p:spTree>
    <p:extLst>
      <p:ext uri="{BB962C8B-B14F-4D97-AF65-F5344CB8AC3E}">
        <p14:creationId xmlns:p14="http://schemas.microsoft.com/office/powerpoint/2010/main" val="58142785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, Subhead, Bulletpoints, großes Bild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noProof="0" dirty="0" smtClean="0"/>
              <a:t>Click here to add title</a:t>
            </a:r>
            <a:endParaRPr lang="de-DE" noProof="0" dirty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dirty="0" smtClean="0"/>
              <a:t>XXX</a:t>
            </a:r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0F9A5078-6F60-49E2-B50D-11C30D454C38}" type="datetime1">
              <a:rPr lang="en-GB" noProof="0" smtClean="0"/>
              <a:pPr/>
              <a:t>29/01/2018</a:t>
            </a:fld>
            <a:endParaRPr lang="en-GB" noProof="0" dirty="0"/>
          </a:p>
        </p:txBody>
      </p:sp>
      <p:sp>
        <p:nvSpPr>
          <p:cNvPr id="7" name="Inhaltsplatzhalter 2"/>
          <p:cNvSpPr>
            <a:spLocks noGrp="1"/>
          </p:cNvSpPr>
          <p:nvPr>
            <p:ph idx="1" hasCustomPrompt="1"/>
          </p:nvPr>
        </p:nvSpPr>
        <p:spPr>
          <a:xfrm>
            <a:off x="684000" y="2448000"/>
            <a:ext cx="5760000" cy="3816000"/>
          </a:xfrm>
        </p:spPr>
        <p:txBody>
          <a:bodyPr/>
          <a:lstStyle>
            <a:lvl1pPr marL="0" marR="0" indent="0" algn="l" defTabSz="914400" rtl="0" eaLnBrk="1" fontAlgn="base" latinLnBrk="0" hangingPunct="1">
              <a:lnSpc>
                <a:spcPct val="100000"/>
              </a:lnSpc>
              <a:spcBef>
                <a:spcPts val="400"/>
              </a:spcBef>
              <a:spcAft>
                <a:spcPts val="800"/>
              </a:spcAft>
              <a:buClr>
                <a:srgbClr val="C80F0F"/>
              </a:buClr>
              <a:buSzTx/>
              <a:buFontTx/>
              <a:buNone/>
              <a:tabLst>
                <a:tab pos="2190750" algn="l"/>
              </a:tabLst>
              <a:defRPr sz="1800" baseline="0"/>
            </a:lvl1pPr>
            <a:lvl2pPr marL="360000" indent="-360000">
              <a:buClr>
                <a:srgbClr val="C80F0F"/>
              </a:buClr>
              <a:buFont typeface="Arial" pitchFamily="34" charset="0"/>
              <a:buChar char="•"/>
              <a:defRPr sz="1800"/>
            </a:lvl2pPr>
            <a:lvl3pPr marL="720000">
              <a:defRPr sz="1800"/>
            </a:lvl3pPr>
            <a:lvl4pPr marL="1080000">
              <a:defRPr sz="1800" baseline="0"/>
            </a:lvl4pPr>
            <a:lvl5pPr marL="1440000">
              <a:defRPr sz="1800" baseline="0"/>
            </a:lvl5pPr>
            <a:lvl6pPr marL="1800000">
              <a:defRPr baseline="0"/>
            </a:lvl6pPr>
            <a:lvl7pPr marL="2160000">
              <a:defRPr baseline="0"/>
            </a:lvl7pPr>
            <a:lvl8pPr marL="2520000">
              <a:defRPr baseline="0"/>
            </a:lvl8pPr>
            <a:lvl9pPr marL="2880000">
              <a:defRPr/>
            </a:lvl9pPr>
          </a:lstStyle>
          <a:p>
            <a:pPr lvl="0"/>
            <a:r>
              <a:rPr lang="en-GB" noProof="0" dirty="0" smtClean="0"/>
              <a:t>Click here to add text</a:t>
            </a:r>
          </a:p>
          <a:p>
            <a:pPr lvl="1"/>
            <a:r>
              <a:rPr lang="en-GB" noProof="0" dirty="0" smtClean="0"/>
              <a:t>Second layer</a:t>
            </a:r>
          </a:p>
          <a:p>
            <a:pPr lvl="2"/>
            <a:r>
              <a:rPr lang="en-GB" noProof="0" dirty="0" smtClean="0"/>
              <a:t>Third layer</a:t>
            </a:r>
          </a:p>
          <a:p>
            <a:pPr lvl="3"/>
            <a:r>
              <a:rPr lang="en-GB" noProof="0" dirty="0" smtClean="0"/>
              <a:t>Fourth layer</a:t>
            </a:r>
          </a:p>
        </p:txBody>
      </p:sp>
      <p:sp>
        <p:nvSpPr>
          <p:cNvPr id="8" name="Bildplatzhalter 2"/>
          <p:cNvSpPr>
            <a:spLocks noGrp="1"/>
          </p:cNvSpPr>
          <p:nvPr>
            <p:ph type="pic" idx="12" hasCustomPrompt="1"/>
          </p:nvPr>
        </p:nvSpPr>
        <p:spPr>
          <a:xfrm>
            <a:off x="6786000" y="2448001"/>
            <a:ext cx="2358000" cy="3348000"/>
          </a:xfrm>
        </p:spPr>
        <p:txBody>
          <a:bodyPr/>
          <a:lstStyle>
            <a:lvl1pPr marL="0" indent="0">
              <a:buNone/>
              <a:defRPr sz="1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GB" noProof="0" dirty="0" smtClean="0"/>
              <a:t>Click on symbol </a:t>
            </a:r>
            <a:br>
              <a:rPr lang="en-GB" noProof="0" dirty="0" smtClean="0"/>
            </a:br>
            <a:r>
              <a:rPr lang="en-GB" noProof="0" dirty="0" smtClean="0"/>
              <a:t>to add image</a:t>
            </a:r>
          </a:p>
        </p:txBody>
      </p:sp>
    </p:spTree>
    <p:extLst>
      <p:ext uri="{BB962C8B-B14F-4D97-AF65-F5344CB8AC3E}">
        <p14:creationId xmlns:p14="http://schemas.microsoft.com/office/powerpoint/2010/main" val="180162670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, 2 Spalten, Subheadline, Bulletpoi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84000" y="1483200"/>
            <a:ext cx="7776000" cy="617928"/>
          </a:xfrm>
        </p:spPr>
        <p:txBody>
          <a:bodyPr/>
          <a:lstStyle/>
          <a:p>
            <a:r>
              <a:rPr lang="en-GB" noProof="0" dirty="0" smtClean="0"/>
              <a:t>Click here to add title</a:t>
            </a:r>
            <a:endParaRPr lang="de-DE" noProof="0" dirty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dirty="0" smtClean="0"/>
              <a:t>XXX</a:t>
            </a:r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1"/>
          </p:nvPr>
        </p:nvSpPr>
        <p:spPr>
          <a:xfrm>
            <a:off x="679155" y="6581001"/>
            <a:ext cx="1295400" cy="246221"/>
          </a:xfrm>
        </p:spPr>
        <p:txBody>
          <a:bodyPr/>
          <a:lstStyle>
            <a:lvl1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lvl1pPr>
          </a:lstStyle>
          <a:p>
            <a:fld id="{0F9A5078-6F60-49E2-B50D-11C30D454C38}" type="datetime1">
              <a:rPr lang="en-GB" smtClean="0"/>
              <a:pPr/>
              <a:t>29/01/2018</a:t>
            </a:fld>
            <a:endParaRPr lang="en-GB" dirty="0" smtClean="0"/>
          </a:p>
        </p:txBody>
      </p:sp>
      <p:sp>
        <p:nvSpPr>
          <p:cNvPr id="7" name="Inhaltsplatzhalter 2"/>
          <p:cNvSpPr>
            <a:spLocks noGrp="1"/>
          </p:cNvSpPr>
          <p:nvPr>
            <p:ph idx="1" hasCustomPrompt="1"/>
          </p:nvPr>
        </p:nvSpPr>
        <p:spPr>
          <a:xfrm>
            <a:off x="684000" y="2448000"/>
            <a:ext cx="3780000" cy="3816000"/>
          </a:xfrm>
        </p:spPr>
        <p:txBody>
          <a:bodyPr/>
          <a:lstStyle>
            <a:lvl1pPr marL="0" marR="0" indent="0" algn="l" defTabSz="914400" rtl="0" eaLnBrk="1" fontAlgn="base" latinLnBrk="0" hangingPunct="1">
              <a:lnSpc>
                <a:spcPct val="100000"/>
              </a:lnSpc>
              <a:spcBef>
                <a:spcPts val="400"/>
              </a:spcBef>
              <a:spcAft>
                <a:spcPts val="800"/>
              </a:spcAft>
              <a:buClr>
                <a:srgbClr val="C80F0F"/>
              </a:buClr>
              <a:buSzTx/>
              <a:buFontTx/>
              <a:buNone/>
              <a:tabLst>
                <a:tab pos="2190750" algn="l"/>
              </a:tabLst>
              <a:defRPr sz="1800" baseline="0"/>
            </a:lvl1pPr>
            <a:lvl2pPr marL="360000" indent="-360000">
              <a:buClr>
                <a:srgbClr val="C80F0F"/>
              </a:buClr>
              <a:buFont typeface="Arial" pitchFamily="34" charset="0"/>
              <a:buChar char="•"/>
              <a:defRPr sz="1800"/>
            </a:lvl2pPr>
            <a:lvl3pPr marL="720000">
              <a:defRPr sz="1800"/>
            </a:lvl3pPr>
            <a:lvl4pPr marL="1080000">
              <a:defRPr sz="1800" baseline="0"/>
            </a:lvl4pPr>
            <a:lvl5pPr marL="1440000">
              <a:defRPr sz="1800" baseline="0"/>
            </a:lvl5pPr>
            <a:lvl6pPr marL="1800000">
              <a:defRPr baseline="0"/>
            </a:lvl6pPr>
            <a:lvl7pPr marL="2160000">
              <a:defRPr baseline="0"/>
            </a:lvl7pPr>
            <a:lvl8pPr marL="2520000">
              <a:defRPr baseline="0"/>
            </a:lvl8pPr>
            <a:lvl9pPr marL="2880000">
              <a:defRPr/>
            </a:lvl9pPr>
          </a:lstStyle>
          <a:p>
            <a:pPr lvl="0"/>
            <a:r>
              <a:rPr lang="en-GB" noProof="0" dirty="0" smtClean="0"/>
              <a:t>Click here to add text</a:t>
            </a:r>
          </a:p>
          <a:p>
            <a:pPr lvl="1"/>
            <a:r>
              <a:rPr lang="en-GB" noProof="0" dirty="0" smtClean="0"/>
              <a:t>Second layer</a:t>
            </a:r>
          </a:p>
          <a:p>
            <a:pPr lvl="2"/>
            <a:r>
              <a:rPr lang="en-GB" noProof="0" dirty="0" smtClean="0"/>
              <a:t>Third layer</a:t>
            </a:r>
          </a:p>
          <a:p>
            <a:pPr lvl="3"/>
            <a:r>
              <a:rPr lang="en-GB" noProof="0" dirty="0" smtClean="0"/>
              <a:t>Fourth layer</a:t>
            </a:r>
          </a:p>
        </p:txBody>
      </p:sp>
      <p:sp>
        <p:nvSpPr>
          <p:cNvPr id="8" name="Inhaltsplatzhalter 2"/>
          <p:cNvSpPr>
            <a:spLocks noGrp="1"/>
          </p:cNvSpPr>
          <p:nvPr>
            <p:ph idx="12" hasCustomPrompt="1"/>
          </p:nvPr>
        </p:nvSpPr>
        <p:spPr>
          <a:xfrm>
            <a:off x="4680000" y="2448000"/>
            <a:ext cx="3780000" cy="3816000"/>
          </a:xfrm>
        </p:spPr>
        <p:txBody>
          <a:bodyPr/>
          <a:lstStyle>
            <a:lvl1pPr marL="0" marR="0" indent="0" algn="l" defTabSz="914400" rtl="0" eaLnBrk="1" fontAlgn="base" latinLnBrk="0" hangingPunct="1">
              <a:lnSpc>
                <a:spcPct val="100000"/>
              </a:lnSpc>
              <a:spcBef>
                <a:spcPts val="400"/>
              </a:spcBef>
              <a:spcAft>
                <a:spcPts val="800"/>
              </a:spcAft>
              <a:buClr>
                <a:srgbClr val="C80F0F"/>
              </a:buClr>
              <a:buSzTx/>
              <a:buFontTx/>
              <a:buNone/>
              <a:tabLst>
                <a:tab pos="2190750" algn="l"/>
              </a:tabLst>
              <a:defRPr sz="1800" baseline="0"/>
            </a:lvl1pPr>
            <a:lvl2pPr marL="360000" indent="-360000">
              <a:buClr>
                <a:srgbClr val="C80F0F"/>
              </a:buClr>
              <a:buFont typeface="Arial" pitchFamily="34" charset="0"/>
              <a:buChar char="•"/>
              <a:defRPr sz="1800"/>
            </a:lvl2pPr>
            <a:lvl3pPr marL="720000">
              <a:defRPr sz="1800"/>
            </a:lvl3pPr>
            <a:lvl4pPr marL="1080000">
              <a:defRPr sz="1800" baseline="0"/>
            </a:lvl4pPr>
            <a:lvl5pPr marL="1440000">
              <a:defRPr sz="1800" baseline="0"/>
            </a:lvl5pPr>
            <a:lvl6pPr marL="1800000">
              <a:defRPr baseline="0"/>
            </a:lvl6pPr>
            <a:lvl7pPr marL="2160000">
              <a:defRPr baseline="0"/>
            </a:lvl7pPr>
            <a:lvl8pPr marL="2520000">
              <a:defRPr baseline="0"/>
            </a:lvl8pPr>
            <a:lvl9pPr marL="2880000">
              <a:defRPr/>
            </a:lvl9pPr>
          </a:lstStyle>
          <a:p>
            <a:pPr lvl="0"/>
            <a:r>
              <a:rPr lang="en-GB" noProof="0" dirty="0" smtClean="0"/>
              <a:t>Click here to add text</a:t>
            </a:r>
          </a:p>
          <a:p>
            <a:pPr lvl="1"/>
            <a:r>
              <a:rPr lang="en-GB" noProof="0" dirty="0" smtClean="0"/>
              <a:t>Second layer</a:t>
            </a:r>
          </a:p>
          <a:p>
            <a:pPr lvl="2"/>
            <a:r>
              <a:rPr lang="en-GB" noProof="0" dirty="0" smtClean="0"/>
              <a:t>Third layer</a:t>
            </a:r>
          </a:p>
          <a:p>
            <a:pPr lvl="3"/>
            <a:r>
              <a:rPr lang="en-GB" noProof="0" dirty="0" smtClean="0"/>
              <a:t>Fourth layer</a:t>
            </a:r>
          </a:p>
        </p:txBody>
      </p:sp>
    </p:spTree>
    <p:extLst>
      <p:ext uri="{BB962C8B-B14F-4D97-AF65-F5344CB8AC3E}">
        <p14:creationId xmlns:p14="http://schemas.microsoft.com/office/powerpoint/2010/main" val="424179538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, 2 Spalten, Bulletpoi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84000" y="1483200"/>
            <a:ext cx="7776000" cy="617928"/>
          </a:xfrm>
        </p:spPr>
        <p:txBody>
          <a:bodyPr/>
          <a:lstStyle/>
          <a:p>
            <a:r>
              <a:rPr lang="en-GB" noProof="0" dirty="0" smtClean="0"/>
              <a:t>Click here to add title</a:t>
            </a:r>
            <a:endParaRPr lang="de-DE" noProof="0" dirty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dirty="0" smtClean="0"/>
              <a:t>XXX</a:t>
            </a:r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1"/>
          </p:nvPr>
        </p:nvSpPr>
        <p:spPr>
          <a:xfrm>
            <a:off x="679155" y="6581001"/>
            <a:ext cx="1295400" cy="246221"/>
          </a:xfrm>
        </p:spPr>
        <p:txBody>
          <a:bodyPr/>
          <a:lstStyle>
            <a:lvl1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lvl1pPr>
          </a:lstStyle>
          <a:p>
            <a:fld id="{0F9A5078-6F60-49E2-B50D-11C30D454C38}" type="datetime1">
              <a:rPr lang="en-GB" smtClean="0"/>
              <a:pPr/>
              <a:t>29/01/2018</a:t>
            </a:fld>
            <a:endParaRPr lang="en-GB" dirty="0" smtClean="0"/>
          </a:p>
        </p:txBody>
      </p:sp>
      <p:sp>
        <p:nvSpPr>
          <p:cNvPr id="9" name="Inhaltsplatzhalter 2"/>
          <p:cNvSpPr>
            <a:spLocks noGrp="1"/>
          </p:cNvSpPr>
          <p:nvPr>
            <p:ph idx="1" hasCustomPrompt="1"/>
          </p:nvPr>
        </p:nvSpPr>
        <p:spPr>
          <a:xfrm>
            <a:off x="683999" y="2448000"/>
            <a:ext cx="3780000" cy="3816000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GB" noProof="0" dirty="0" smtClean="0"/>
              <a:t>First layer</a:t>
            </a:r>
          </a:p>
          <a:p>
            <a:pPr lvl="1"/>
            <a:r>
              <a:rPr lang="en-GB" noProof="0" dirty="0" smtClean="0"/>
              <a:t>Second layer</a:t>
            </a:r>
          </a:p>
          <a:p>
            <a:pPr lvl="2"/>
            <a:r>
              <a:rPr lang="en-GB" noProof="0" dirty="0" smtClean="0"/>
              <a:t>Third layer</a:t>
            </a:r>
          </a:p>
        </p:txBody>
      </p:sp>
      <p:sp>
        <p:nvSpPr>
          <p:cNvPr id="10" name="Inhaltsplatzhalter 2"/>
          <p:cNvSpPr>
            <a:spLocks noGrp="1"/>
          </p:cNvSpPr>
          <p:nvPr>
            <p:ph idx="12" hasCustomPrompt="1"/>
          </p:nvPr>
        </p:nvSpPr>
        <p:spPr>
          <a:xfrm>
            <a:off x="4680000" y="2448000"/>
            <a:ext cx="3780000" cy="3816000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GB" noProof="0" dirty="0" smtClean="0"/>
              <a:t>First layer</a:t>
            </a:r>
          </a:p>
          <a:p>
            <a:pPr lvl="1"/>
            <a:r>
              <a:rPr lang="en-GB" noProof="0" dirty="0" smtClean="0"/>
              <a:t>Second layer</a:t>
            </a:r>
          </a:p>
          <a:p>
            <a:pPr lvl="2"/>
            <a:r>
              <a:rPr lang="en-GB" noProof="0" dirty="0" smtClean="0"/>
              <a:t>Third layer</a:t>
            </a:r>
          </a:p>
        </p:txBody>
      </p:sp>
    </p:spTree>
    <p:extLst>
      <p:ext uri="{BB962C8B-B14F-4D97-AF65-F5344CB8AC3E}">
        <p14:creationId xmlns:p14="http://schemas.microsoft.com/office/powerpoint/2010/main" val="993457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28A373-27B5-4F16-876B-5E2EA2891A83}" type="datetimeFigureOut">
              <a:rPr lang="en-US" smtClean="0"/>
              <a:t>1/29/2018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01BB09-6242-41CB-9EA4-0424A0A6F9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47108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28A373-27B5-4F16-876B-5E2EA2891A83}" type="datetimeFigureOut">
              <a:rPr lang="en-US" smtClean="0"/>
              <a:t>1/29/2018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01BB09-6242-41CB-9EA4-0424A0A6F9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38532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2.gif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gif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0.xml"/><Relationship Id="rId7" Type="http://schemas.openxmlformats.org/officeDocument/2006/relationships/slideLayout" Target="../slideLayouts/slideLayout14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9.xml"/><Relationship Id="rId1" Type="http://schemas.openxmlformats.org/officeDocument/2006/relationships/slideLayout" Target="../slideLayouts/slideLayout8.xml"/><Relationship Id="rId6" Type="http://schemas.openxmlformats.org/officeDocument/2006/relationships/slideLayout" Target="../slideLayouts/slideLayout13.xml"/><Relationship Id="rId11" Type="http://schemas.openxmlformats.org/officeDocument/2006/relationships/slideLayout" Target="../slideLayouts/slideLayout18.xml"/><Relationship Id="rId5" Type="http://schemas.openxmlformats.org/officeDocument/2006/relationships/slideLayout" Target="../slideLayouts/slideLayout12.xml"/><Relationship Id="rId10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1.xml"/><Relationship Id="rId9" Type="http://schemas.openxmlformats.org/officeDocument/2006/relationships/slideLayout" Target="../slideLayouts/slideLayout1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Grafik 6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1810"/>
            <a:ext cx="9144000" cy="11155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Grafik 8"/>
          <p:cNvPicPr>
            <a:picLocks noChangeAspect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0" y="5851525"/>
            <a:ext cx="9144000" cy="738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5792" name="Rectangle 16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4000" y="2447999"/>
            <a:ext cx="7776000" cy="38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 dirty="0" smtClean="0"/>
              <a:t>First layer</a:t>
            </a:r>
          </a:p>
          <a:p>
            <a:pPr lvl="1"/>
            <a:r>
              <a:rPr lang="en-GB" noProof="0" dirty="0" smtClean="0"/>
              <a:t>Second layer</a:t>
            </a:r>
          </a:p>
          <a:p>
            <a:pPr lvl="2"/>
            <a:r>
              <a:rPr lang="en-GB" noProof="0" dirty="0" smtClean="0"/>
              <a:t>Third layer</a:t>
            </a:r>
          </a:p>
          <a:p>
            <a:pPr lvl="3"/>
            <a:r>
              <a:rPr lang="en-GB" noProof="0" dirty="0" smtClean="0"/>
              <a:t>Fourth layer</a:t>
            </a:r>
          </a:p>
        </p:txBody>
      </p:sp>
      <p:sp>
        <p:nvSpPr>
          <p:cNvPr id="14" name="Text Box 19"/>
          <p:cNvSpPr txBox="1">
            <a:spLocks noChangeArrowheads="1"/>
          </p:cNvSpPr>
          <p:nvPr/>
        </p:nvSpPr>
        <p:spPr bwMode="auto">
          <a:xfrm>
            <a:off x="7703687" y="6581001"/>
            <a:ext cx="927100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defPPr>
              <a:defRPr lang="de-DE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200" b="1" kern="1200">
                <a:solidFill>
                  <a:srgbClr val="999999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200" b="1" kern="1200">
                <a:solidFill>
                  <a:srgbClr val="999999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200" b="1" kern="1200">
                <a:solidFill>
                  <a:srgbClr val="999999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200" b="1" kern="1200">
                <a:solidFill>
                  <a:srgbClr val="999999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200" b="1" kern="1200">
                <a:solidFill>
                  <a:srgbClr val="999999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200" b="1" kern="1200">
                <a:solidFill>
                  <a:srgbClr val="999999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200" b="1" kern="1200">
                <a:solidFill>
                  <a:srgbClr val="999999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200" b="1" kern="1200">
                <a:solidFill>
                  <a:srgbClr val="999999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200" b="1" kern="1200">
                <a:solidFill>
                  <a:srgbClr val="999999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r>
              <a:rPr lang="en-GB" sz="1000" b="0" noProof="0" dirty="0" smtClean="0">
                <a:solidFill>
                  <a:srgbClr val="6E6452"/>
                </a:solidFill>
                <a:latin typeface="Arial Narrow" pitchFamily="34" charset="0"/>
              </a:rPr>
              <a:t>Page </a:t>
            </a:r>
            <a:fld id="{327115CA-E6A4-425F-BB4F-A64D48743A27}" type="slidenum">
              <a:rPr lang="en-GB" sz="1000" b="0" noProof="0" smtClean="0">
                <a:solidFill>
                  <a:srgbClr val="6E6452"/>
                </a:solidFill>
                <a:latin typeface="Arial Narrow" pitchFamily="34" charset="0"/>
              </a:rPr>
              <a:pPr/>
              <a:t>‹#›</a:t>
            </a:fld>
            <a:endParaRPr lang="en-GB" sz="1000" b="0" noProof="0" dirty="0">
              <a:solidFill>
                <a:srgbClr val="6E6452"/>
              </a:solidFill>
              <a:latin typeface="Arial Narrow" pitchFamily="34" charset="0"/>
            </a:endParaRPr>
          </a:p>
        </p:txBody>
      </p:sp>
      <p:sp>
        <p:nvSpPr>
          <p:cNvPr id="15" name="Rectangle 2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862776" y="6581001"/>
            <a:ext cx="3418449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>
            <a:lvl1pPr algn="ctr">
              <a:defRPr sz="1000" b="1" spc="70" baseline="0">
                <a:solidFill>
                  <a:srgbClr val="6E6452"/>
                </a:solidFill>
                <a:latin typeface="Arial Narrow" pitchFamily="34" charset="0"/>
              </a:defRPr>
            </a:lvl1pPr>
          </a:lstStyle>
          <a:p>
            <a:r>
              <a:rPr lang="de-DE" dirty="0" smtClean="0"/>
              <a:t>XXX</a:t>
            </a:r>
            <a:endParaRPr lang="de-DE" dirty="0"/>
          </a:p>
        </p:txBody>
      </p:sp>
      <p:sp>
        <p:nvSpPr>
          <p:cNvPr id="16" name="Rectangle 1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79155" y="6581001"/>
            <a:ext cx="1295400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>
            <a:lvl1pPr>
              <a:defRPr sz="1000" b="0">
                <a:solidFill>
                  <a:srgbClr val="6E6452"/>
                </a:solidFill>
                <a:latin typeface="Arial Narrow" pitchFamily="34" charset="0"/>
              </a:defRPr>
            </a:lvl1pPr>
          </a:lstStyle>
          <a:p>
            <a:fld id="{0F9A5078-6F60-49E2-B50D-11C30D454C38}" type="datetime1">
              <a:rPr lang="en-GB" noProof="0" smtClean="0"/>
              <a:pPr/>
              <a:t>29/01/2018</a:t>
            </a:fld>
            <a:endParaRPr lang="en-GB" noProof="0" dirty="0"/>
          </a:p>
        </p:txBody>
      </p:sp>
      <p:sp>
        <p:nvSpPr>
          <p:cNvPr id="75791" name="Rectangle 15"/>
          <p:cNvSpPr>
            <a:spLocks noGrp="1" noChangeArrowheads="1"/>
          </p:cNvSpPr>
          <p:nvPr>
            <p:ph type="title"/>
          </p:nvPr>
        </p:nvSpPr>
        <p:spPr bwMode="auto">
          <a:xfrm>
            <a:off x="684000" y="1483200"/>
            <a:ext cx="7776000" cy="6179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 dirty="0" smtClean="0"/>
              <a:t>Click here to add title</a:t>
            </a:r>
            <a:endParaRPr lang="de-DE" noProof="0" dirty="0" smtClean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6" r:id="rId1"/>
    <p:sldLayoutId id="2147483708" r:id="rId2"/>
    <p:sldLayoutId id="2147483715" r:id="rId3"/>
    <p:sldLayoutId id="2147483709" r:id="rId4"/>
    <p:sldLayoutId id="2147483714" r:id="rId5"/>
    <p:sldLayoutId id="2147483710" r:id="rId6"/>
    <p:sldLayoutId id="2147483711" r:id="rId7"/>
  </p:sldLayoutIdLst>
  <p:transition/>
  <p:timing>
    <p:tnLst>
      <p:par>
        <p:cTn id="1" dur="indefinite" restart="never" nodeType="tmRoot"/>
      </p:par>
    </p:tnLst>
  </p:timing>
  <p:hf sldNum="0" hdr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2400">
          <a:solidFill>
            <a:srgbClr val="6E645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charset="0"/>
        </a:defRPr>
      </a:lvl9pPr>
    </p:titleStyle>
    <p:bodyStyle>
      <a:lvl1pPr marL="360000" indent="-360000" algn="l" rtl="0" eaLnBrk="1" fontAlgn="base" hangingPunct="1">
        <a:spcBef>
          <a:spcPts val="400"/>
        </a:spcBef>
        <a:spcAft>
          <a:spcPts val="800"/>
        </a:spcAft>
        <a:buClr>
          <a:srgbClr val="C80F0F"/>
        </a:buClr>
        <a:buFont typeface="Arial" pitchFamily="34" charset="0"/>
        <a:buChar char="•"/>
        <a:tabLst>
          <a:tab pos="2190750" algn="l"/>
        </a:tabLst>
        <a:defRPr sz="1800">
          <a:solidFill>
            <a:srgbClr val="6E6452"/>
          </a:solidFill>
          <a:latin typeface="+mn-lt"/>
          <a:ea typeface="+mn-ea"/>
          <a:cs typeface="+mn-cs"/>
        </a:defRPr>
      </a:lvl1pPr>
      <a:lvl2pPr marL="720000" indent="-360000" algn="l" rtl="0" eaLnBrk="1" fontAlgn="base" hangingPunct="1">
        <a:spcBef>
          <a:spcPts val="400"/>
        </a:spcBef>
        <a:spcAft>
          <a:spcPts val="800"/>
        </a:spcAft>
        <a:buClr>
          <a:srgbClr val="6E6452"/>
        </a:buClr>
        <a:buFont typeface="Arial" pitchFamily="34" charset="0"/>
        <a:buChar char="•"/>
        <a:tabLst>
          <a:tab pos="2190750" algn="l"/>
        </a:tabLst>
        <a:defRPr sz="1800">
          <a:solidFill>
            <a:srgbClr val="6E6452"/>
          </a:solidFill>
          <a:latin typeface="+mn-lt"/>
        </a:defRPr>
      </a:lvl2pPr>
      <a:lvl3pPr marL="1080000" indent="-360000" algn="l" rtl="0" eaLnBrk="1" fontAlgn="base" hangingPunct="1">
        <a:spcBef>
          <a:spcPts val="400"/>
        </a:spcBef>
        <a:spcAft>
          <a:spcPts val="800"/>
        </a:spcAft>
        <a:buClr>
          <a:srgbClr val="6E6452"/>
        </a:buClr>
        <a:buFont typeface="Arial" pitchFamily="34" charset="0"/>
        <a:buChar char="•"/>
        <a:tabLst>
          <a:tab pos="2190750" algn="l"/>
        </a:tabLst>
        <a:defRPr sz="1800">
          <a:solidFill>
            <a:srgbClr val="6E6452"/>
          </a:solidFill>
          <a:latin typeface="+mn-lt"/>
        </a:defRPr>
      </a:lvl3pPr>
      <a:lvl4pPr marL="1440000" indent="-360000" algn="l" rtl="0" eaLnBrk="1" fontAlgn="base" hangingPunct="1">
        <a:spcBef>
          <a:spcPts val="400"/>
        </a:spcBef>
        <a:spcAft>
          <a:spcPts val="800"/>
        </a:spcAft>
        <a:buClr>
          <a:srgbClr val="6E6452"/>
        </a:buClr>
        <a:buFont typeface="Arial" pitchFamily="34" charset="0"/>
        <a:buChar char="•"/>
        <a:tabLst>
          <a:tab pos="2190750" algn="l"/>
        </a:tabLst>
        <a:defRPr sz="1800" baseline="0">
          <a:solidFill>
            <a:srgbClr val="6E6452"/>
          </a:solidFill>
          <a:latin typeface="+mn-lt"/>
        </a:defRPr>
      </a:lvl4pPr>
      <a:lvl5pPr marL="1800000" indent="-360000" algn="l" rtl="0" eaLnBrk="1" fontAlgn="base" hangingPunct="1">
        <a:spcBef>
          <a:spcPts val="400"/>
        </a:spcBef>
        <a:spcAft>
          <a:spcPts val="800"/>
        </a:spcAft>
        <a:buClr>
          <a:srgbClr val="6E6452"/>
        </a:buClr>
        <a:buFont typeface="Arial" pitchFamily="34" charset="0"/>
        <a:buChar char="•"/>
        <a:tabLst>
          <a:tab pos="2190750" algn="l"/>
        </a:tabLst>
        <a:defRPr sz="1800" baseline="0">
          <a:solidFill>
            <a:srgbClr val="6E6452"/>
          </a:solidFill>
          <a:latin typeface="+mn-lt"/>
        </a:defRPr>
      </a:lvl5pPr>
      <a:lvl6pPr marL="2160000" indent="-360000" algn="l" rtl="0" eaLnBrk="1" fontAlgn="base" hangingPunct="1">
        <a:spcBef>
          <a:spcPts val="400"/>
        </a:spcBef>
        <a:spcAft>
          <a:spcPts val="800"/>
        </a:spcAft>
        <a:buClr>
          <a:srgbClr val="6E6452"/>
        </a:buClr>
        <a:buFont typeface="Arial" pitchFamily="34" charset="0"/>
        <a:buChar char="•"/>
        <a:tabLst>
          <a:tab pos="2190750" algn="l"/>
        </a:tabLst>
        <a:defRPr sz="1800" baseline="0">
          <a:solidFill>
            <a:srgbClr val="6E6452"/>
          </a:solidFill>
          <a:latin typeface="+mn-lt"/>
        </a:defRPr>
      </a:lvl6pPr>
      <a:lvl7pPr marL="2520000" indent="-360000" algn="l" rtl="0" eaLnBrk="1" fontAlgn="base" hangingPunct="1">
        <a:spcBef>
          <a:spcPts val="400"/>
        </a:spcBef>
        <a:spcAft>
          <a:spcPts val="800"/>
        </a:spcAft>
        <a:buClr>
          <a:srgbClr val="6E6452"/>
        </a:buClr>
        <a:buFont typeface="Arial" pitchFamily="34" charset="0"/>
        <a:buChar char="•"/>
        <a:tabLst>
          <a:tab pos="2190750" algn="l"/>
        </a:tabLst>
        <a:defRPr sz="1800" baseline="0">
          <a:solidFill>
            <a:srgbClr val="6E6452"/>
          </a:solidFill>
          <a:latin typeface="+mn-lt"/>
        </a:defRPr>
      </a:lvl7pPr>
      <a:lvl8pPr marL="2880000" indent="-360000" algn="l" rtl="0" eaLnBrk="1" fontAlgn="base" hangingPunct="1">
        <a:spcBef>
          <a:spcPts val="400"/>
        </a:spcBef>
        <a:spcAft>
          <a:spcPts val="800"/>
        </a:spcAft>
        <a:buClr>
          <a:srgbClr val="6E6452"/>
        </a:buClr>
        <a:buFont typeface="Arial" pitchFamily="34" charset="0"/>
        <a:buChar char="•"/>
        <a:tabLst>
          <a:tab pos="2190750" algn="l"/>
        </a:tabLst>
        <a:defRPr sz="1800" baseline="0">
          <a:solidFill>
            <a:srgbClr val="6E6452"/>
          </a:solidFill>
          <a:latin typeface="+mn-lt"/>
        </a:defRPr>
      </a:lvl8pPr>
      <a:lvl9pPr marL="3240000" indent="-360000" algn="l" rtl="0" eaLnBrk="1" fontAlgn="base" hangingPunct="1">
        <a:spcBef>
          <a:spcPts val="400"/>
        </a:spcBef>
        <a:spcAft>
          <a:spcPts val="800"/>
        </a:spcAft>
        <a:buClr>
          <a:srgbClr val="6E6452"/>
        </a:buClr>
        <a:buFont typeface="Arial" pitchFamily="34" charset="0"/>
        <a:buChar char="•"/>
        <a:tabLst>
          <a:tab pos="2190750" algn="l"/>
        </a:tabLst>
        <a:defRPr sz="1800" baseline="0">
          <a:solidFill>
            <a:srgbClr val="6E6452"/>
          </a:solidFill>
          <a:latin typeface="+mn-lt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28A373-27B5-4F16-876B-5E2EA2891A83}" type="datetimeFigureOut">
              <a:rPr lang="en-US" smtClean="0"/>
              <a:t>1/29/2018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01BB09-6242-41CB-9EA4-0424A0A6F9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32626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7" r:id="rId1"/>
    <p:sldLayoutId id="2147483718" r:id="rId2"/>
    <p:sldLayoutId id="2147483719" r:id="rId3"/>
    <p:sldLayoutId id="2147483720" r:id="rId4"/>
    <p:sldLayoutId id="2147483721" r:id="rId5"/>
    <p:sldLayoutId id="2147483722" r:id="rId6"/>
    <p:sldLayoutId id="2147483723" r:id="rId7"/>
    <p:sldLayoutId id="2147483724" r:id="rId8"/>
    <p:sldLayoutId id="2147483725" r:id="rId9"/>
    <p:sldLayoutId id="2147483726" r:id="rId10"/>
    <p:sldLayoutId id="214748372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hyperlink" Target="#_Toc495706268"/><Relationship Id="rId13" Type="http://schemas.openxmlformats.org/officeDocument/2006/relationships/hyperlink" Target="#_Toc495706273"/><Relationship Id="rId18" Type="http://schemas.openxmlformats.org/officeDocument/2006/relationships/hyperlink" Target="#_Toc495706278"/><Relationship Id="rId3" Type="http://schemas.openxmlformats.org/officeDocument/2006/relationships/image" Target="../media/image3.png"/><Relationship Id="rId21" Type="http://schemas.openxmlformats.org/officeDocument/2006/relationships/hyperlink" Target="#_Toc495706281"/><Relationship Id="rId7" Type="http://schemas.openxmlformats.org/officeDocument/2006/relationships/image" Target="../media/image7.png"/><Relationship Id="rId12" Type="http://schemas.openxmlformats.org/officeDocument/2006/relationships/hyperlink" Target="#_Toc495706272"/><Relationship Id="rId17" Type="http://schemas.openxmlformats.org/officeDocument/2006/relationships/hyperlink" Target="#_Toc495706277"/><Relationship Id="rId2" Type="http://schemas.openxmlformats.org/officeDocument/2006/relationships/notesSlide" Target="../notesSlides/notesSlide23.xml"/><Relationship Id="rId16" Type="http://schemas.openxmlformats.org/officeDocument/2006/relationships/hyperlink" Target="#_Toc495706276"/><Relationship Id="rId20" Type="http://schemas.openxmlformats.org/officeDocument/2006/relationships/hyperlink" Target="#_Toc495706280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11" Type="http://schemas.openxmlformats.org/officeDocument/2006/relationships/hyperlink" Target="#_Toc495706271"/><Relationship Id="rId5" Type="http://schemas.openxmlformats.org/officeDocument/2006/relationships/image" Target="../media/image5.png"/><Relationship Id="rId15" Type="http://schemas.openxmlformats.org/officeDocument/2006/relationships/hyperlink" Target="#_Toc495706275"/><Relationship Id="rId10" Type="http://schemas.openxmlformats.org/officeDocument/2006/relationships/hyperlink" Target="#_Toc495706270"/><Relationship Id="rId19" Type="http://schemas.openxmlformats.org/officeDocument/2006/relationships/hyperlink" Target="#_Toc495706279"/><Relationship Id="rId4" Type="http://schemas.openxmlformats.org/officeDocument/2006/relationships/image" Target="../media/image4.png"/><Relationship Id="rId9" Type="http://schemas.openxmlformats.org/officeDocument/2006/relationships/hyperlink" Target="#_Toc495706269"/><Relationship Id="rId14" Type="http://schemas.openxmlformats.org/officeDocument/2006/relationships/hyperlink" Target="#_Toc495706274"/><Relationship Id="rId22" Type="http://schemas.openxmlformats.org/officeDocument/2006/relationships/hyperlink" Target="#_Toc495706282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hyperlink" Target="http://www.worldbank.org/" TargetMode="External"/><Relationship Id="rId3" Type="http://schemas.openxmlformats.org/officeDocument/2006/relationships/image" Target="../media/image4.png"/><Relationship Id="rId7" Type="http://schemas.openxmlformats.org/officeDocument/2006/relationships/hyperlink" Target="http://www.worldbank.org/en/country/moldova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image" Target="../media/image4.png"/><Relationship Id="rId7" Type="http://schemas.openxmlformats.org/officeDocument/2006/relationships/image" Target="../media/image12.jpeg"/><Relationship Id="rId12" Type="http://schemas.openxmlformats.org/officeDocument/2006/relationships/hyperlink" Target="http://www.ifcaac.amac.md/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11" Type="http://schemas.openxmlformats.org/officeDocument/2006/relationships/image" Target="../media/image16.png"/><Relationship Id="rId5" Type="http://schemas.openxmlformats.org/officeDocument/2006/relationships/image" Target="../media/image6.png"/><Relationship Id="rId10" Type="http://schemas.openxmlformats.org/officeDocument/2006/relationships/image" Target="../media/image15.jpeg"/><Relationship Id="rId4" Type="http://schemas.openxmlformats.org/officeDocument/2006/relationships/image" Target="../media/image5.png"/><Relationship Id="rId9" Type="http://schemas.openxmlformats.org/officeDocument/2006/relationships/image" Target="../media/image1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ro-RO" dirty="0" smtClean="0"/>
              <a:t>Ion Barbarasa</a:t>
            </a:r>
            <a:endParaRPr lang="de-DE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0F9A5078-6F60-49E2-B50D-11C30D454C38}" type="datetime1">
              <a:rPr lang="en-GB" noProof="0" smtClean="0"/>
              <a:pPr/>
              <a:t>29/01/2018</a:t>
            </a:fld>
            <a:endParaRPr lang="en-GB" noProof="0" dirty="0"/>
          </a:p>
        </p:txBody>
      </p:sp>
      <p:sp>
        <p:nvSpPr>
          <p:cNvPr id="7" name="Titel 15"/>
          <p:cNvSpPr>
            <a:spLocks noGrp="1"/>
          </p:cNvSpPr>
          <p:nvPr>
            <p:ph type="title"/>
          </p:nvPr>
        </p:nvSpPr>
        <p:spPr>
          <a:xfrm>
            <a:off x="148741" y="1845308"/>
            <a:ext cx="8839199" cy="4416167"/>
          </a:xfrm>
        </p:spPr>
        <p:txBody>
          <a:bodyPr/>
          <a:lstStyle/>
          <a:p>
            <a:pPr algn="ctr"/>
            <a:r>
              <a:rPr lang="ru-RU" b="1" dirty="0">
                <a:solidFill>
                  <a:srgbClr val="002060"/>
                </a:solidFill>
              </a:rPr>
              <a:t>Учебный курс для сотрудников операторов </a:t>
            </a:r>
            <a:r>
              <a:rPr lang="ru-RU" b="1" dirty="0" smtClean="0">
                <a:solidFill>
                  <a:srgbClr val="002060"/>
                </a:solidFill>
              </a:rPr>
              <a:t>«</a:t>
            </a:r>
            <a:r>
              <a:rPr lang="ro-RO" b="1" dirty="0" err="1" smtClean="0">
                <a:solidFill>
                  <a:srgbClr val="002060"/>
                </a:solidFill>
              </a:rPr>
              <a:t>Apă-Cana</a:t>
            </a:r>
            <a:r>
              <a:rPr lang="en-US" b="1" dirty="0" smtClean="0">
                <a:solidFill>
                  <a:srgbClr val="002060"/>
                </a:solidFill>
              </a:rPr>
              <a:t>l/</a:t>
            </a:r>
            <a:r>
              <a:rPr lang="ru-RU" b="1" dirty="0" smtClean="0">
                <a:solidFill>
                  <a:srgbClr val="002060"/>
                </a:solidFill>
              </a:rPr>
              <a:t>Водоканала»</a:t>
            </a:r>
            <a:r>
              <a:rPr lang="en-US" b="1" dirty="0" smtClean="0">
                <a:solidFill>
                  <a:srgbClr val="002060"/>
                </a:solidFill>
              </a:rPr>
              <a:t/>
            </a:r>
            <a:br>
              <a:rPr lang="en-US" b="1" dirty="0" smtClean="0">
                <a:solidFill>
                  <a:srgbClr val="002060"/>
                </a:solidFill>
              </a:rPr>
            </a:br>
            <a:r>
              <a:rPr lang="ru-RU" b="1" dirty="0" smtClean="0">
                <a:solidFill>
                  <a:srgbClr val="FF0000"/>
                </a:solidFill>
              </a:rPr>
              <a:t>Модуль </a:t>
            </a:r>
            <a:r>
              <a:rPr lang="ru-RU" b="1" dirty="0">
                <a:solidFill>
                  <a:srgbClr val="FF0000"/>
                </a:solidFill>
              </a:rPr>
              <a:t>11: </a:t>
            </a:r>
            <a:r>
              <a:rPr lang="ru-RU" b="1" dirty="0">
                <a:solidFill>
                  <a:srgbClr val="002060"/>
                </a:solidFill>
              </a:rPr>
              <a:t>Процедуры </a:t>
            </a:r>
            <a:r>
              <a:rPr lang="ru-RU" b="1" dirty="0" smtClean="0">
                <a:solidFill>
                  <a:srgbClr val="002060"/>
                </a:solidFill>
              </a:rPr>
              <a:t>приобретение </a:t>
            </a:r>
            <a:r>
              <a:rPr lang="ru-RU" b="1" dirty="0">
                <a:solidFill>
                  <a:srgbClr val="002060"/>
                </a:solidFill>
              </a:rPr>
              <a:t>товаров, работ и услуг, используемых в деятельности держателей лицензий в секторе водоснабжения и </a:t>
            </a:r>
            <a:r>
              <a:rPr lang="ru-RU" b="1" dirty="0" smtClean="0">
                <a:solidFill>
                  <a:srgbClr val="002060"/>
                </a:solidFill>
              </a:rPr>
              <a:t>канализации</a:t>
            </a:r>
            <a:r>
              <a:rPr lang="en-US" b="1" dirty="0" smtClean="0">
                <a:solidFill>
                  <a:srgbClr val="002060"/>
                </a:solidFill>
              </a:rPr>
              <a:t/>
            </a:r>
            <a:br>
              <a:rPr lang="en-US" b="1" dirty="0" smtClean="0">
                <a:solidFill>
                  <a:srgbClr val="002060"/>
                </a:solidFill>
              </a:rPr>
            </a:br>
            <a:r>
              <a:rPr lang="ru-RU" sz="2000" b="1" dirty="0">
                <a:solidFill>
                  <a:srgbClr val="FF0000"/>
                </a:solidFill>
              </a:rPr>
              <a:t>Сессия </a:t>
            </a:r>
            <a:r>
              <a:rPr lang="en-US" sz="2000" b="1" dirty="0" smtClean="0">
                <a:solidFill>
                  <a:srgbClr val="FF0000"/>
                </a:solidFill>
              </a:rPr>
              <a:t>7</a:t>
            </a:r>
            <a:r>
              <a:rPr lang="ru-RU" sz="2000" b="1" dirty="0" smtClean="0">
                <a:solidFill>
                  <a:srgbClr val="FF0000"/>
                </a:solidFill>
              </a:rPr>
              <a:t>: </a:t>
            </a:r>
            <a:r>
              <a:rPr lang="ru-RU" b="1" dirty="0" smtClean="0">
                <a:solidFill>
                  <a:srgbClr val="002060"/>
                </a:solidFill>
              </a:rPr>
              <a:t>ЗОКУПКИ </a:t>
            </a:r>
            <a:r>
              <a:rPr lang="ru-RU" b="1" dirty="0">
                <a:solidFill>
                  <a:srgbClr val="002060"/>
                </a:solidFill>
              </a:rPr>
              <a:t>В ИНВЕСТИЦИОННЫХ </a:t>
            </a:r>
            <a:r>
              <a:rPr lang="ru-RU" b="1" dirty="0" smtClean="0">
                <a:solidFill>
                  <a:srgbClr val="002060"/>
                </a:solidFill>
              </a:rPr>
              <a:t>ПРОЕКТАХ ВСЕМИРНО-БАНКА</a:t>
            </a:r>
            <a:r>
              <a:rPr lang="ro-RO" b="1" dirty="0">
                <a:solidFill>
                  <a:srgbClr val="002060"/>
                </a:solidFill>
              </a:rPr>
              <a:t/>
            </a:r>
            <a:br>
              <a:rPr lang="ro-RO" b="1" dirty="0">
                <a:solidFill>
                  <a:srgbClr val="002060"/>
                </a:solidFill>
              </a:rPr>
            </a:br>
            <a:r>
              <a:rPr lang="ro-RO" dirty="0">
                <a:solidFill>
                  <a:srgbClr val="000F2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o-RO" dirty="0">
                <a:solidFill>
                  <a:srgbClr val="000F2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dirty="0">
                <a:solidFill>
                  <a:srgbClr val="002060"/>
                </a:solidFill>
              </a:rPr>
              <a:t>Ion BARBĂRASĂ, </a:t>
            </a:r>
            <a:r>
              <a:rPr lang="ru-RU" sz="1800" b="1" dirty="0" smtClean="0">
                <a:solidFill>
                  <a:srgbClr val="002060"/>
                </a:solidFill>
              </a:rPr>
              <a:t/>
            </a:r>
            <a:br>
              <a:rPr lang="ru-RU" sz="1800" b="1" dirty="0" smtClean="0">
                <a:solidFill>
                  <a:srgbClr val="002060"/>
                </a:solidFill>
              </a:rPr>
            </a:br>
            <a:r>
              <a:rPr lang="ru-RU" sz="1800" b="1" dirty="0" smtClean="0">
                <a:solidFill>
                  <a:srgbClr val="002060"/>
                </a:solidFill>
              </a:rPr>
              <a:t>Консультант </a:t>
            </a:r>
            <a:r>
              <a:rPr lang="ru-RU" sz="1800" b="1" dirty="0">
                <a:solidFill>
                  <a:srgbClr val="002060"/>
                </a:solidFill>
              </a:rPr>
              <a:t>I.P.EMP Устойчивое управление </a:t>
            </a:r>
            <a:r>
              <a:rPr lang="ru-RU" sz="1800" b="1" dirty="0" smtClean="0">
                <a:solidFill>
                  <a:srgbClr val="002060"/>
                </a:solidFill>
              </a:rPr>
              <a:t>СОЗ/Министерство </a:t>
            </a:r>
            <a:r>
              <a:rPr lang="ru-RU" sz="1800" b="1" dirty="0">
                <a:solidFill>
                  <a:srgbClr val="002060"/>
                </a:solidFill>
              </a:rPr>
              <a:t>сельского хозяйства, регионального развития и окружающей </a:t>
            </a:r>
            <a:r>
              <a:rPr lang="ru-RU" sz="1800" b="1" dirty="0" smtClean="0">
                <a:solidFill>
                  <a:srgbClr val="002060"/>
                </a:solidFill>
              </a:rPr>
              <a:t>среды</a:t>
            </a:r>
            <a:r>
              <a:rPr lang="ro-RO" sz="1800" b="1" i="1" dirty="0" smtClean="0">
                <a:solidFill>
                  <a:srgbClr val="002060"/>
                </a:solidFill>
              </a:rPr>
              <a:t/>
            </a:r>
            <a:br>
              <a:rPr lang="ro-RO" sz="1800" b="1" i="1" dirty="0" smtClean="0">
                <a:solidFill>
                  <a:srgbClr val="002060"/>
                </a:solidFill>
              </a:rPr>
            </a:br>
            <a:r>
              <a:rPr lang="ro-RO" sz="1800" b="1" dirty="0" smtClean="0">
                <a:solidFill>
                  <a:srgbClr val="002060"/>
                </a:solidFill>
              </a:rPr>
              <a:t/>
            </a:r>
            <a:br>
              <a:rPr lang="ro-RO" sz="1800" b="1" dirty="0" smtClean="0">
                <a:solidFill>
                  <a:srgbClr val="002060"/>
                </a:solidFill>
              </a:rPr>
            </a:br>
            <a:r>
              <a:rPr lang="ru-RU" sz="1600" b="1" dirty="0">
                <a:solidFill>
                  <a:srgbClr val="002060"/>
                </a:solidFill>
              </a:rPr>
              <a:t>16 - 31 января - 1 января 2018 года, Кишинев </a:t>
            </a:r>
            <a:r>
              <a:rPr lang="ru-RU" sz="1600" b="1" dirty="0" smtClean="0">
                <a:solidFill>
                  <a:srgbClr val="002060"/>
                </a:solidFill>
              </a:rPr>
              <a:t/>
            </a:r>
            <a:br>
              <a:rPr lang="ru-RU" sz="1600" b="1" dirty="0" smtClean="0">
                <a:solidFill>
                  <a:srgbClr val="002060"/>
                </a:solidFill>
              </a:rPr>
            </a:br>
            <a:endParaRPr lang="ro-RO" sz="1600" b="1" dirty="0">
              <a:solidFill>
                <a:srgbClr val="002060"/>
              </a:solidFill>
            </a:endParaRPr>
          </a:p>
        </p:txBody>
      </p:sp>
      <p:pic>
        <p:nvPicPr>
          <p:cNvPr id="8" name="Picture 6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8565" y="337831"/>
            <a:ext cx="718557" cy="718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" descr="Description: C:\Users\Stela\Desktop\Logou nou UTM\Logo_inscript_horizontal (1)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3410" y="364946"/>
            <a:ext cx="2226253" cy="558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6" descr="cfc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768" y="231642"/>
            <a:ext cx="858817" cy="858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ifcaac_logo0200px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6384" y="200049"/>
            <a:ext cx="836721" cy="836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52" y="8376"/>
            <a:ext cx="1631950" cy="1247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Rectangle 9"/>
          <p:cNvSpPr>
            <a:spLocks noChangeArrowheads="1"/>
          </p:cNvSpPr>
          <p:nvPr/>
        </p:nvSpPr>
        <p:spPr bwMode="auto">
          <a:xfrm>
            <a:off x="1163782" y="1040180"/>
            <a:ext cx="7162800" cy="4924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o-RO" altLang="ro-RO" sz="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kumimoji="0" lang="ro-RO" altLang="ro-RO" sz="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kumimoji="0" lang="ro-RO" altLang="ro-RO" sz="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kumimoji="0" lang="ro-RO" altLang="ro-RO" sz="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kumimoji="0" lang="ro-RO" altLang="ro-RO" sz="900" b="0" i="0" u="none" strike="noStrike" cap="none" normalizeH="0" baseline="0" dirty="0" smtClean="0">
                <a:ln>
                  <a:noFill/>
                </a:ln>
                <a:solidFill>
                  <a:srgbClr val="A6A6A6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INSTITUTUL DE FORMARE CONTINUĂ ÎN DOMENIUL ALIMENTĂRII CU APĂ ŞI CANALIZĂRII</a:t>
            </a:r>
            <a:endParaRPr kumimoji="0" lang="ro-RO" altLang="ro-RO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o-RO" altLang="ro-RO" sz="900" b="0" i="0" u="none" strike="noStrike" cap="none" normalizeH="0" baseline="0" dirty="0" smtClean="0">
                <a:ln>
                  <a:noFill/>
                </a:ln>
                <a:solidFill>
                  <a:srgbClr val="A6A6A6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PENTRU MEMBRII ASOCIAȚIEI „MOLDOVA APĂ-CANAL”</a:t>
            </a:r>
            <a:endParaRPr kumimoji="0" lang="ro-RO" altLang="ro-RO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812335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ro-RO" dirty="0" smtClean="0"/>
              <a:t>Ion Barbarasa</a:t>
            </a:r>
            <a:endParaRPr lang="de-DE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0F9A5078-6F60-49E2-B50D-11C30D454C38}" type="datetime1">
              <a:rPr lang="en-GB" noProof="0" smtClean="0"/>
              <a:pPr/>
              <a:t>29/01/2018</a:t>
            </a:fld>
            <a:endParaRPr lang="en-GB" noProof="0" dirty="0"/>
          </a:p>
        </p:txBody>
      </p:sp>
      <p:pic>
        <p:nvPicPr>
          <p:cNvPr id="8" name="Picture 6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8565" y="337831"/>
            <a:ext cx="718557" cy="718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" descr="Description: C:\Users\Stela\Desktop\Logou nou UTM\Logo_inscript_horizontal (1)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3410" y="364946"/>
            <a:ext cx="2226253" cy="558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6" descr="cfc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768" y="231642"/>
            <a:ext cx="858817" cy="858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ifcaac_logo0200px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6384" y="200049"/>
            <a:ext cx="836721" cy="836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52" y="8376"/>
            <a:ext cx="1631950" cy="1247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/>
          <p:nvPr/>
        </p:nvSpPr>
        <p:spPr>
          <a:xfrm>
            <a:off x="487410" y="1124838"/>
            <a:ext cx="8313690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500" dirty="0">
                <a:solidFill>
                  <a:srgbClr val="002060"/>
                </a:solidFill>
                <a:latin typeface="Cambria" panose="02040503050406030204" pitchFamily="18" charset="0"/>
              </a:rPr>
              <a:t>Разделы I и II:</a:t>
            </a:r>
            <a:r>
              <a:rPr lang="ru-RU" sz="2500" i="1" dirty="0">
                <a:solidFill>
                  <a:srgbClr val="002060"/>
                </a:solidFill>
                <a:latin typeface="Cambria" panose="02040503050406030204" pitchFamily="18" charset="0"/>
              </a:rPr>
              <a:t> Введение и общие положения</a:t>
            </a:r>
          </a:p>
        </p:txBody>
      </p:sp>
      <p:sp>
        <p:nvSpPr>
          <p:cNvPr id="7" name="Rectangle 6"/>
          <p:cNvSpPr/>
          <p:nvPr/>
        </p:nvSpPr>
        <p:spPr>
          <a:xfrm>
            <a:off x="427662" y="1844130"/>
            <a:ext cx="8373437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2800" dirty="0">
                <a:solidFill>
                  <a:schemeClr val="tx1"/>
                </a:solidFill>
                <a:latin typeface="Cambria" panose="02040503050406030204" pitchFamily="18" charset="0"/>
              </a:rPr>
              <a:t>Альтернативные процедуры закупок </a:t>
            </a:r>
            <a:r>
              <a:rPr lang="ru-RU" sz="2800" dirty="0" smtClean="0">
                <a:solidFill>
                  <a:schemeClr val="tx1"/>
                </a:solidFill>
                <a:latin typeface="Cambria" panose="02040503050406030204" pitchFamily="18" charset="0"/>
              </a:rPr>
              <a:t>должны:</a:t>
            </a:r>
            <a:endParaRPr lang="ro-RO" sz="2800" dirty="0" smtClean="0">
              <a:solidFill>
                <a:schemeClr val="tx1"/>
              </a:solidFill>
              <a:latin typeface="Cambria" panose="02040503050406030204" pitchFamily="18" charset="0"/>
            </a:endParaRPr>
          </a:p>
          <a:p>
            <a:pPr marL="342900" indent="-342900" algn="just">
              <a:buFontTx/>
              <a:buChar char="-"/>
            </a:pPr>
            <a:r>
              <a:rPr lang="ru-RU" sz="2800" b="0" dirty="0" smtClean="0">
                <a:solidFill>
                  <a:schemeClr val="tx1"/>
                </a:solidFill>
                <a:latin typeface="Cambria" panose="02040503050406030204" pitchFamily="18" charset="0"/>
              </a:rPr>
              <a:t>Быть в </a:t>
            </a:r>
            <a:r>
              <a:rPr lang="ru-RU" sz="2800" b="0" dirty="0">
                <a:solidFill>
                  <a:schemeClr val="tx1"/>
                </a:solidFill>
                <a:latin typeface="Cambria" panose="02040503050406030204" pitchFamily="18" charset="0"/>
              </a:rPr>
              <a:t>соответствии с принципами процедур и процедур закупок Всемирного </a:t>
            </a:r>
            <a:r>
              <a:rPr lang="ru-RU" sz="2800" b="0" dirty="0" smtClean="0">
                <a:solidFill>
                  <a:schemeClr val="tx1"/>
                </a:solidFill>
                <a:latin typeface="Cambria" panose="02040503050406030204" pitchFamily="18" charset="0"/>
              </a:rPr>
              <a:t>банка</a:t>
            </a:r>
          </a:p>
          <a:p>
            <a:pPr marL="342900" indent="-342900" algn="just">
              <a:buFontTx/>
              <a:buChar char="-"/>
            </a:pPr>
            <a:r>
              <a:rPr lang="ru-RU" sz="2800" b="0" dirty="0" smtClean="0">
                <a:solidFill>
                  <a:schemeClr val="tx1"/>
                </a:solidFill>
                <a:latin typeface="Cambria" panose="02040503050406030204" pitchFamily="18" charset="0"/>
              </a:rPr>
              <a:t>Подлежать </a:t>
            </a:r>
            <a:r>
              <a:rPr lang="ru-RU" sz="2800" b="0" dirty="0">
                <a:solidFill>
                  <a:schemeClr val="tx1"/>
                </a:solidFill>
                <a:latin typeface="Cambria" panose="02040503050406030204" pitchFamily="18" charset="0"/>
              </a:rPr>
              <a:t>критериям приемлемости в соответствии с процедурами ВБ (универсальное право на участие и запрет / ограничение) (права на инспекцию и аудит), режим санкций; одно предложение для каждого участника / предложение для участника / консультанта; Положения о </a:t>
            </a:r>
            <a:r>
              <a:rPr lang="ru-RU" sz="2800" b="0" dirty="0" smtClean="0">
                <a:solidFill>
                  <a:schemeClr val="tx1"/>
                </a:solidFill>
                <a:latin typeface="Cambria" panose="02040503050406030204" pitchFamily="18" charset="0"/>
              </a:rPr>
              <a:t>жалобах</a:t>
            </a:r>
            <a:endParaRPr lang="ro-RO" sz="2800" b="0" i="1" dirty="0" smtClean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319687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ro-RO" dirty="0" smtClean="0"/>
              <a:t>Ion Barbarasa</a:t>
            </a:r>
            <a:endParaRPr lang="de-DE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0F9A5078-6F60-49E2-B50D-11C30D454C38}" type="datetime1">
              <a:rPr lang="en-GB" noProof="0" smtClean="0"/>
              <a:pPr/>
              <a:t>29/01/2018</a:t>
            </a:fld>
            <a:endParaRPr lang="en-GB" noProof="0" dirty="0"/>
          </a:p>
        </p:txBody>
      </p:sp>
      <p:pic>
        <p:nvPicPr>
          <p:cNvPr id="8" name="Picture 6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8565" y="337831"/>
            <a:ext cx="718557" cy="718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" descr="Description: C:\Users\Stela\Desktop\Logou nou UTM\Logo_inscript_horizontal (1)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3410" y="364946"/>
            <a:ext cx="2226253" cy="558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6" descr="cfc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768" y="231642"/>
            <a:ext cx="858817" cy="858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ifcaac_logo0200px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6384" y="200049"/>
            <a:ext cx="836721" cy="836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52" y="8376"/>
            <a:ext cx="1631950" cy="1247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/>
          <p:nvPr/>
        </p:nvSpPr>
        <p:spPr>
          <a:xfrm>
            <a:off x="487410" y="1124838"/>
            <a:ext cx="8313690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500" dirty="0">
                <a:solidFill>
                  <a:srgbClr val="002060"/>
                </a:solidFill>
                <a:latin typeface="Cambria" panose="02040503050406030204" pitchFamily="18" charset="0"/>
              </a:rPr>
              <a:t>Раздел </a:t>
            </a:r>
            <a:r>
              <a:rPr lang="ro-RO" sz="2500" dirty="0">
                <a:solidFill>
                  <a:srgbClr val="002060"/>
                </a:solidFill>
                <a:latin typeface="Cambria" panose="02040503050406030204" pitchFamily="18" charset="0"/>
              </a:rPr>
              <a:t>III: </a:t>
            </a:r>
            <a:r>
              <a:rPr lang="ru-RU" sz="2500" i="1" dirty="0" smtClean="0">
                <a:solidFill>
                  <a:srgbClr val="002060"/>
                </a:solidFill>
                <a:latin typeface="Cambria" panose="02040503050406030204" pitchFamily="18" charset="0"/>
              </a:rPr>
              <a:t>Управление</a:t>
            </a:r>
            <a:endParaRPr lang="en-US" sz="2500" i="1" dirty="0">
              <a:solidFill>
                <a:srgbClr val="002060"/>
              </a:solidFill>
              <a:latin typeface="Cambria" panose="02040503050406030204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27662" y="1844130"/>
            <a:ext cx="8373437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chemeClr val="tx1"/>
                </a:solidFill>
                <a:latin typeface="Cambria" panose="02040503050406030204" pitchFamily="18" charset="0"/>
              </a:rPr>
              <a:t>Роли и обязанности </a:t>
            </a:r>
            <a:r>
              <a:rPr lang="ru-RU" sz="2800" b="0" dirty="0">
                <a:solidFill>
                  <a:schemeClr val="tx1"/>
                </a:solidFill>
                <a:latin typeface="Cambria" panose="02040503050406030204" pitchFamily="18" charset="0"/>
              </a:rPr>
              <a:t>(обсуждались ранее</a:t>
            </a:r>
            <a:r>
              <a:rPr lang="ru-RU" sz="2800" b="0" dirty="0" smtClean="0">
                <a:solidFill>
                  <a:schemeClr val="tx1"/>
                </a:solidFill>
                <a:latin typeface="Cambria" panose="02040503050406030204" pitchFamily="18" charset="0"/>
              </a:rPr>
              <a:t>)</a:t>
            </a:r>
            <a:endParaRPr lang="ro-RO" sz="2800" b="0" dirty="0" smtClean="0">
              <a:solidFill>
                <a:schemeClr val="tx1"/>
              </a:solidFill>
              <a:latin typeface="Cambria" panose="02040503050406030204" pitchFamily="18" charset="0"/>
            </a:endParaRPr>
          </a:p>
          <a:p>
            <a:r>
              <a:rPr lang="ru-RU" sz="2800" dirty="0">
                <a:solidFill>
                  <a:srgbClr val="0070C0"/>
                </a:solidFill>
                <a:latin typeface="Cambria" panose="02040503050406030204" pitchFamily="18" charset="0"/>
              </a:rPr>
              <a:t>Расширенная поддержка на </a:t>
            </a:r>
            <a:r>
              <a:rPr lang="ru-RU" sz="2800" dirty="0" smtClean="0">
                <a:solidFill>
                  <a:srgbClr val="0070C0"/>
                </a:solidFill>
                <a:latin typeface="Cambria" panose="02040503050406030204" pitchFamily="18" charset="0"/>
              </a:rPr>
              <a:t>стадии реализации</a:t>
            </a:r>
            <a:r>
              <a:rPr lang="en-US" sz="2800" dirty="0" smtClean="0">
                <a:solidFill>
                  <a:srgbClr val="0070C0"/>
                </a:solidFill>
                <a:latin typeface="Cambria" panose="02040503050406030204" pitchFamily="18" charset="0"/>
              </a:rPr>
              <a:t>:</a:t>
            </a:r>
            <a:endParaRPr lang="ro-RO" sz="2800" dirty="0" smtClean="0">
              <a:solidFill>
                <a:srgbClr val="0070C0"/>
              </a:solidFill>
              <a:latin typeface="Cambria" panose="02040503050406030204" pitchFamily="18" charset="0"/>
            </a:endParaRPr>
          </a:p>
          <a:p>
            <a:pPr marL="457200" indent="-457200" algn="just">
              <a:buFont typeface="Wingdings" panose="05000000000000000000" pitchFamily="2" charset="2"/>
              <a:buChar char="ü"/>
            </a:pPr>
            <a:r>
              <a:rPr lang="ru-RU" sz="2400" b="0" i="1" dirty="0">
                <a:solidFill>
                  <a:srgbClr val="0070C0"/>
                </a:solidFill>
                <a:latin typeface="Cambria" panose="02040503050406030204" pitchFamily="18" charset="0"/>
              </a:rPr>
              <a:t>Разработка закупочных </a:t>
            </a:r>
            <a:r>
              <a:rPr lang="ru-RU" sz="2400" b="0" i="1" dirty="0" smtClean="0">
                <a:solidFill>
                  <a:srgbClr val="0070C0"/>
                </a:solidFill>
                <a:latin typeface="Cambria" panose="02040503050406030204" pitchFamily="18" charset="0"/>
              </a:rPr>
              <a:t>документов</a:t>
            </a:r>
            <a:endParaRPr lang="ro-RO" sz="2400" b="0" i="1" dirty="0">
              <a:solidFill>
                <a:srgbClr val="0070C0"/>
              </a:solidFill>
              <a:latin typeface="Cambria" panose="02040503050406030204" pitchFamily="18" charset="0"/>
            </a:endParaRPr>
          </a:p>
          <a:p>
            <a:pPr marL="457200" indent="-457200" algn="just">
              <a:buFont typeface="Wingdings" panose="05000000000000000000" pitchFamily="2" charset="2"/>
              <a:buChar char="ü"/>
            </a:pPr>
            <a:r>
              <a:rPr lang="ru-RU" sz="2400" b="0" i="1" dirty="0">
                <a:solidFill>
                  <a:srgbClr val="0070C0"/>
                </a:solidFill>
                <a:latin typeface="Cambria" panose="02040503050406030204" pitchFamily="18" charset="0"/>
              </a:rPr>
              <a:t>Определите сильные и слабые стороны предложений / </a:t>
            </a:r>
            <a:r>
              <a:rPr lang="ru-RU" sz="2400" b="0" i="1" dirty="0" smtClean="0">
                <a:solidFill>
                  <a:srgbClr val="0070C0"/>
                </a:solidFill>
                <a:latin typeface="Cambria" panose="02040503050406030204" pitchFamily="18" charset="0"/>
              </a:rPr>
              <a:t>оферты</a:t>
            </a:r>
          </a:p>
          <a:p>
            <a:pPr marL="457200" indent="-457200" algn="just">
              <a:buFont typeface="Wingdings" panose="05000000000000000000" pitchFamily="2" charset="2"/>
              <a:buChar char="ü"/>
            </a:pPr>
            <a:r>
              <a:rPr lang="ru-RU" sz="2400" b="0" i="1" dirty="0">
                <a:solidFill>
                  <a:srgbClr val="0070C0"/>
                </a:solidFill>
                <a:latin typeface="Cambria" panose="02040503050406030204" pitchFamily="18" charset="0"/>
              </a:rPr>
              <a:t>Мониторинг диалогов и переговоров с участниками / </a:t>
            </a:r>
            <a:r>
              <a:rPr lang="ru-RU" sz="2400" b="0" i="1" dirty="0" smtClean="0">
                <a:solidFill>
                  <a:srgbClr val="0070C0"/>
                </a:solidFill>
                <a:latin typeface="Cambria" panose="02040503050406030204" pitchFamily="18" charset="0"/>
              </a:rPr>
              <a:t>консультантами</a:t>
            </a:r>
          </a:p>
          <a:p>
            <a:pPr marL="457200" indent="-457200" algn="just">
              <a:buFont typeface="Wingdings" panose="05000000000000000000" pitchFamily="2" charset="2"/>
              <a:buChar char="ü"/>
            </a:pPr>
            <a:r>
              <a:rPr lang="ru-RU" sz="2400" b="0" i="1" dirty="0">
                <a:solidFill>
                  <a:srgbClr val="0070C0"/>
                </a:solidFill>
                <a:latin typeface="Cambria" panose="02040503050406030204" pitchFamily="18" charset="0"/>
              </a:rPr>
              <a:t>Разработка отчетов о государственных закупках и документация о </a:t>
            </a:r>
            <a:r>
              <a:rPr lang="ru-RU" sz="2400" b="0" i="1" dirty="0" smtClean="0">
                <a:solidFill>
                  <a:srgbClr val="0070C0"/>
                </a:solidFill>
                <a:latin typeface="Cambria" panose="02040503050406030204" pitchFamily="18" charset="0"/>
              </a:rPr>
              <a:t>наградах</a:t>
            </a:r>
          </a:p>
          <a:p>
            <a:pPr algn="ctr"/>
            <a:r>
              <a:rPr lang="ru-RU" sz="2400" b="0" u="sng" dirty="0">
                <a:solidFill>
                  <a:srgbClr val="0070C0"/>
                </a:solidFill>
                <a:latin typeface="Cambria" panose="02040503050406030204" pitchFamily="18" charset="0"/>
              </a:rPr>
              <a:t>За выполнение проекта по-прежнему отвечает Заемщик / Бенефициар</a:t>
            </a:r>
            <a:endParaRPr lang="ro-RO" sz="2800" dirty="0" smtClean="0">
              <a:solidFill>
                <a:schemeClr val="tx1"/>
              </a:solidFill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794320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ro-RO" dirty="0" smtClean="0"/>
              <a:t>Ion Barbarasa</a:t>
            </a:r>
            <a:endParaRPr lang="de-DE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0F9A5078-6F60-49E2-B50D-11C30D454C38}" type="datetime1">
              <a:rPr lang="en-GB" noProof="0" smtClean="0"/>
              <a:pPr/>
              <a:t>29/01/2018</a:t>
            </a:fld>
            <a:endParaRPr lang="en-GB" noProof="0" dirty="0"/>
          </a:p>
        </p:txBody>
      </p:sp>
      <p:pic>
        <p:nvPicPr>
          <p:cNvPr id="8" name="Picture 6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8565" y="337831"/>
            <a:ext cx="718557" cy="718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" descr="Description: C:\Users\Stela\Desktop\Logou nou UTM\Logo_inscript_horizontal (1)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3410" y="364946"/>
            <a:ext cx="2226253" cy="558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6" descr="cfc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768" y="231642"/>
            <a:ext cx="858817" cy="858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ifcaac_logo0200px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6384" y="200049"/>
            <a:ext cx="836721" cy="836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52" y="8376"/>
            <a:ext cx="1631950" cy="1247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/>
          <p:nvPr/>
        </p:nvSpPr>
        <p:spPr>
          <a:xfrm>
            <a:off x="487410" y="1124838"/>
            <a:ext cx="8313690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500" dirty="0">
                <a:solidFill>
                  <a:srgbClr val="002060"/>
                </a:solidFill>
                <a:latin typeface="Cambria" panose="02040503050406030204" pitchFamily="18" charset="0"/>
              </a:rPr>
              <a:t>Раздел </a:t>
            </a:r>
            <a:r>
              <a:rPr lang="ro-RO" sz="2500" dirty="0">
                <a:solidFill>
                  <a:srgbClr val="002060"/>
                </a:solidFill>
                <a:latin typeface="Cambria" panose="02040503050406030204" pitchFamily="18" charset="0"/>
              </a:rPr>
              <a:t>III: </a:t>
            </a:r>
            <a:r>
              <a:rPr lang="ru-RU" sz="2500" i="1" dirty="0">
                <a:solidFill>
                  <a:srgbClr val="002060"/>
                </a:solidFill>
                <a:latin typeface="Cambria" panose="02040503050406030204" pitchFamily="18" charset="0"/>
              </a:rPr>
              <a:t>Управление</a:t>
            </a:r>
            <a:endParaRPr lang="en-US" sz="2500" i="1" dirty="0">
              <a:solidFill>
                <a:srgbClr val="002060"/>
              </a:solidFill>
              <a:latin typeface="Cambria" panose="02040503050406030204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27662" y="1844130"/>
            <a:ext cx="8373437" cy="42165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solidFill>
                  <a:schemeClr val="tx1"/>
                </a:solidFill>
                <a:latin typeface="Cambria" panose="02040503050406030204" pitchFamily="18" charset="0"/>
              </a:rPr>
              <a:t>Приемлемость</a:t>
            </a:r>
            <a:endParaRPr lang="ro-RO" sz="2800" dirty="0" smtClean="0">
              <a:solidFill>
                <a:schemeClr val="tx1"/>
              </a:solidFill>
              <a:latin typeface="Cambria" panose="02040503050406030204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ru-RU" sz="2400" dirty="0" smtClean="0">
                <a:solidFill>
                  <a:srgbClr val="0070C0"/>
                </a:solidFill>
                <a:latin typeface="Cambria" panose="02040503050406030204" pitchFamily="18" charset="0"/>
              </a:rPr>
              <a:t>Большая </a:t>
            </a:r>
            <a:r>
              <a:rPr lang="ru-RU" sz="2400" dirty="0">
                <a:solidFill>
                  <a:srgbClr val="0070C0"/>
                </a:solidFill>
                <a:latin typeface="Cambria" panose="02040503050406030204" pitchFamily="18" charset="0"/>
              </a:rPr>
              <a:t>гибкость (заключение контрактов на государственные предприятия, наем государственных служащих и т. Д</a:t>
            </a:r>
            <a:r>
              <a:rPr lang="ru-RU" sz="2400" dirty="0" smtClean="0">
                <a:solidFill>
                  <a:srgbClr val="0070C0"/>
                </a:solidFill>
                <a:latin typeface="Cambria" panose="02040503050406030204" pitchFamily="18" charset="0"/>
              </a:rPr>
              <a:t>.)</a:t>
            </a:r>
            <a:endParaRPr lang="ro-RO" sz="2400" dirty="0" smtClean="0">
              <a:solidFill>
                <a:srgbClr val="0070C0"/>
              </a:solidFill>
              <a:latin typeface="Cambria" panose="02040503050406030204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ru-RU" sz="2400" dirty="0" smtClean="0">
                <a:solidFill>
                  <a:srgbClr val="0070C0"/>
                </a:solidFill>
                <a:latin typeface="Cambria" panose="02040503050406030204" pitchFamily="18" charset="0"/>
              </a:rPr>
              <a:t>Устранение </a:t>
            </a:r>
            <a:r>
              <a:rPr lang="ru-RU" sz="2400" dirty="0">
                <a:solidFill>
                  <a:srgbClr val="0070C0"/>
                </a:solidFill>
                <a:latin typeface="Cambria" panose="02040503050406030204" pitchFamily="18" charset="0"/>
              </a:rPr>
              <a:t>дополнительных ограничений для заключения контрактов с государственными служащими на основе того, что их услуги:</a:t>
            </a:r>
            <a:r>
              <a:rPr lang="ro-RO" sz="2400" dirty="0" smtClean="0">
                <a:solidFill>
                  <a:srgbClr val="0070C0"/>
                </a:solidFill>
                <a:latin typeface="Cambria" panose="02040503050406030204" pitchFamily="18" charset="0"/>
              </a:rPr>
              <a:t> </a:t>
            </a:r>
          </a:p>
          <a:p>
            <a:pPr marL="971550" lvl="1" indent="-514350">
              <a:buAutoNum type="romanLcParenR"/>
            </a:pPr>
            <a:r>
              <a:rPr lang="ru-RU" sz="2400" b="0" i="1" dirty="0">
                <a:solidFill>
                  <a:srgbClr val="0070C0"/>
                </a:solidFill>
                <a:latin typeface="Cambria" panose="02040503050406030204" pitchFamily="18" charset="0"/>
              </a:rPr>
              <a:t>необходимы для реализации проекта</a:t>
            </a:r>
            <a:r>
              <a:rPr lang="ro-RO" sz="2400" b="0" i="1" dirty="0" smtClean="0">
                <a:solidFill>
                  <a:srgbClr val="0070C0"/>
                </a:solidFill>
                <a:latin typeface="Cambria" panose="02040503050406030204" pitchFamily="18" charset="0"/>
              </a:rPr>
              <a:t>, </a:t>
            </a:r>
          </a:p>
          <a:p>
            <a:pPr marL="971550" lvl="1" indent="-514350">
              <a:buAutoNum type="romanLcParenR"/>
            </a:pPr>
            <a:r>
              <a:rPr lang="ru-RU" sz="2400" b="0" i="1" dirty="0">
                <a:solidFill>
                  <a:srgbClr val="0070C0"/>
                </a:solidFill>
                <a:latin typeface="Cambria" panose="02040503050406030204" pitchFamily="18" charset="0"/>
              </a:rPr>
              <a:t>не создают конфликтов интересов </a:t>
            </a:r>
            <a:r>
              <a:rPr lang="ru-RU" sz="2400" b="0" i="1" dirty="0" smtClean="0">
                <a:solidFill>
                  <a:srgbClr val="0070C0"/>
                </a:solidFill>
                <a:latin typeface="Cambria" panose="02040503050406030204" pitchFamily="18" charset="0"/>
              </a:rPr>
              <a:t>и</a:t>
            </a:r>
          </a:p>
          <a:p>
            <a:pPr marL="971550" lvl="1" indent="-514350">
              <a:buAutoNum type="romanLcParenR"/>
            </a:pPr>
            <a:r>
              <a:rPr lang="ru-RU" sz="2400" b="0" i="1" dirty="0">
                <a:solidFill>
                  <a:srgbClr val="0070C0"/>
                </a:solidFill>
                <a:latin typeface="Cambria" panose="02040503050406030204" pitchFamily="18" charset="0"/>
              </a:rPr>
              <a:t>не противоречат законам Заемщика и Структуре закупок Банка</a:t>
            </a:r>
            <a:endParaRPr lang="ro-RO" sz="2800" dirty="0" smtClean="0">
              <a:solidFill>
                <a:schemeClr val="tx1"/>
              </a:solidFill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578126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ro-RO" dirty="0" smtClean="0"/>
              <a:t>Ion Barbarasa</a:t>
            </a:r>
            <a:endParaRPr lang="de-DE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0F9A5078-6F60-49E2-B50D-11C30D454C38}" type="datetime1">
              <a:rPr lang="en-GB" noProof="0" smtClean="0"/>
              <a:pPr/>
              <a:t>29/01/2018</a:t>
            </a:fld>
            <a:endParaRPr lang="en-GB" noProof="0" dirty="0"/>
          </a:p>
        </p:txBody>
      </p:sp>
      <p:pic>
        <p:nvPicPr>
          <p:cNvPr id="8" name="Picture 6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8565" y="337831"/>
            <a:ext cx="718557" cy="718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" descr="Description: C:\Users\Stela\Desktop\Logou nou UTM\Logo_inscript_horizontal (1)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3410" y="364946"/>
            <a:ext cx="2226253" cy="558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6" descr="cfc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768" y="231642"/>
            <a:ext cx="858817" cy="858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ifcaac_logo0200px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6384" y="200049"/>
            <a:ext cx="836721" cy="836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52" y="8376"/>
            <a:ext cx="1631950" cy="1247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/>
          <p:nvPr/>
        </p:nvSpPr>
        <p:spPr>
          <a:xfrm>
            <a:off x="487410" y="1124838"/>
            <a:ext cx="8313690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500" dirty="0">
                <a:solidFill>
                  <a:srgbClr val="002060"/>
                </a:solidFill>
                <a:latin typeface="Cambria" panose="02040503050406030204" pitchFamily="18" charset="0"/>
              </a:rPr>
              <a:t>Раздел </a:t>
            </a:r>
            <a:r>
              <a:rPr lang="ro-RO" sz="2500" dirty="0">
                <a:solidFill>
                  <a:srgbClr val="002060"/>
                </a:solidFill>
                <a:latin typeface="Cambria" panose="02040503050406030204" pitchFamily="18" charset="0"/>
              </a:rPr>
              <a:t>III: </a:t>
            </a:r>
            <a:r>
              <a:rPr lang="ru-RU" sz="2500" i="1" dirty="0">
                <a:solidFill>
                  <a:srgbClr val="002060"/>
                </a:solidFill>
                <a:latin typeface="Cambria" panose="02040503050406030204" pitchFamily="18" charset="0"/>
              </a:rPr>
              <a:t>Управление</a:t>
            </a:r>
            <a:endParaRPr lang="en-US" sz="2500" i="1" dirty="0">
              <a:solidFill>
                <a:srgbClr val="002060"/>
              </a:solidFill>
              <a:latin typeface="Cambria" panose="02040503050406030204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27662" y="1844130"/>
            <a:ext cx="8373437" cy="45858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chemeClr val="tx1"/>
                </a:solidFill>
                <a:latin typeface="Cambria" panose="02040503050406030204" pitchFamily="18" charset="0"/>
              </a:rPr>
              <a:t>Неисполнение / </a:t>
            </a:r>
            <a:r>
              <a:rPr lang="ro-RO" sz="2800" dirty="0" err="1">
                <a:solidFill>
                  <a:schemeClr val="tx1"/>
                </a:solidFill>
                <a:latin typeface="Cambria" panose="02040503050406030204" pitchFamily="18" charset="0"/>
              </a:rPr>
              <a:t>Failure</a:t>
            </a:r>
            <a:endParaRPr lang="ro-RO" sz="2800" dirty="0" smtClean="0">
              <a:solidFill>
                <a:schemeClr val="tx1"/>
              </a:solidFill>
              <a:latin typeface="Cambria" panose="02040503050406030204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ru-RU" sz="2400" dirty="0">
                <a:solidFill>
                  <a:srgbClr val="0070C0"/>
                </a:solidFill>
                <a:latin typeface="Cambria" panose="02040503050406030204" pitchFamily="18" charset="0"/>
              </a:rPr>
              <a:t>Больше вариантов за пределами неуместных </a:t>
            </a:r>
            <a:r>
              <a:rPr lang="ru-RU" sz="2400" dirty="0" smtClean="0">
                <a:solidFill>
                  <a:srgbClr val="0070C0"/>
                </a:solidFill>
                <a:latin typeface="Cambria" panose="02040503050406030204" pitchFamily="18" charset="0"/>
              </a:rPr>
              <a:t>закупок </a:t>
            </a:r>
            <a:r>
              <a:rPr lang="ru-RU" sz="2400" dirty="0">
                <a:solidFill>
                  <a:srgbClr val="0070C0"/>
                </a:solidFill>
                <a:latin typeface="Cambria" panose="02040503050406030204" pitchFamily="18" charset="0"/>
              </a:rPr>
              <a:t>(апелляций</a:t>
            </a:r>
            <a:r>
              <a:rPr lang="ru-RU" sz="2400" dirty="0" smtClean="0">
                <a:solidFill>
                  <a:srgbClr val="0070C0"/>
                </a:solidFill>
                <a:latin typeface="Cambria" panose="02040503050406030204" pitchFamily="18" charset="0"/>
              </a:rPr>
              <a:t>)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ru-RU" sz="2400" dirty="0">
                <a:solidFill>
                  <a:srgbClr val="0070C0"/>
                </a:solidFill>
                <a:latin typeface="Cambria" panose="02040503050406030204" pitchFamily="18" charset="0"/>
              </a:rPr>
              <a:t>Корректирующие действия должны быть пропорциональны серьезности и влиянию нарушения и должны учитывать все соответствующие факторы, включая любые действительные действия / действия, бездействие / упущения или упущения заемщика или любой стороны, участвующей в приобретении, включая банк</a:t>
            </a:r>
            <a:endParaRPr lang="ro-RO" sz="2400" dirty="0" smtClean="0">
              <a:solidFill>
                <a:srgbClr val="0070C0"/>
              </a:solidFill>
              <a:latin typeface="Cambria" panose="02040503050406030204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ru-RU" sz="2400" dirty="0">
                <a:solidFill>
                  <a:srgbClr val="0070C0"/>
                </a:solidFill>
                <a:latin typeface="Cambria" panose="02040503050406030204" pitchFamily="18" charset="0"/>
              </a:rPr>
              <a:t>Профессиональная </a:t>
            </a:r>
            <a:r>
              <a:rPr lang="ru-RU" sz="2400" dirty="0" smtClean="0">
                <a:solidFill>
                  <a:srgbClr val="0070C0"/>
                </a:solidFill>
                <a:latin typeface="Cambria" panose="02040503050406030204" pitchFamily="18" charset="0"/>
              </a:rPr>
              <a:t>оценка</a:t>
            </a:r>
            <a:endParaRPr lang="ro-RO" sz="2800" dirty="0" smtClean="0">
              <a:solidFill>
                <a:schemeClr val="tx1"/>
              </a:solidFill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368260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ro-RO" dirty="0" smtClean="0"/>
              <a:t>Ion Barbarasa</a:t>
            </a:r>
            <a:endParaRPr lang="de-DE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0F9A5078-6F60-49E2-B50D-11C30D454C38}" type="datetime1">
              <a:rPr lang="en-GB" noProof="0" smtClean="0"/>
              <a:pPr/>
              <a:t>29/01/2018</a:t>
            </a:fld>
            <a:endParaRPr lang="en-GB" noProof="0" dirty="0"/>
          </a:p>
        </p:txBody>
      </p:sp>
      <p:pic>
        <p:nvPicPr>
          <p:cNvPr id="8" name="Picture 6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8565" y="337831"/>
            <a:ext cx="718557" cy="718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" descr="Description: C:\Users\Stela\Desktop\Logou nou UTM\Logo_inscript_horizontal (1)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3410" y="364946"/>
            <a:ext cx="2226253" cy="558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6" descr="cfc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768" y="231642"/>
            <a:ext cx="858817" cy="858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ifcaac_logo0200px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6384" y="200049"/>
            <a:ext cx="836721" cy="836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52" y="8376"/>
            <a:ext cx="1631950" cy="1247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/>
          <p:nvPr/>
        </p:nvSpPr>
        <p:spPr>
          <a:xfrm>
            <a:off x="487410" y="1124838"/>
            <a:ext cx="8313690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500" dirty="0">
                <a:solidFill>
                  <a:srgbClr val="002060"/>
                </a:solidFill>
                <a:latin typeface="Cambria" panose="02040503050406030204" pitchFamily="18" charset="0"/>
              </a:rPr>
              <a:t>Раздел </a:t>
            </a:r>
            <a:r>
              <a:rPr lang="ro-RO" sz="2500" dirty="0">
                <a:solidFill>
                  <a:srgbClr val="002060"/>
                </a:solidFill>
                <a:latin typeface="Cambria" panose="02040503050406030204" pitchFamily="18" charset="0"/>
              </a:rPr>
              <a:t>III: </a:t>
            </a:r>
            <a:r>
              <a:rPr lang="ru-RU" sz="2500" i="1" dirty="0">
                <a:solidFill>
                  <a:srgbClr val="002060"/>
                </a:solidFill>
                <a:latin typeface="Cambria" panose="02040503050406030204" pitchFamily="18" charset="0"/>
              </a:rPr>
              <a:t>Управление</a:t>
            </a:r>
            <a:endParaRPr lang="en-US" sz="2500" i="1" dirty="0">
              <a:solidFill>
                <a:srgbClr val="002060"/>
              </a:solidFill>
              <a:latin typeface="Cambria" panose="02040503050406030204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27662" y="1864872"/>
            <a:ext cx="8373437" cy="38472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chemeClr val="tx1"/>
                </a:solidFill>
                <a:latin typeface="Cambria" panose="02040503050406030204" pitchFamily="18" charset="0"/>
              </a:rPr>
              <a:t>Механизмы обработки и соблюдения жалоб</a:t>
            </a:r>
            <a:endParaRPr lang="ro-RO" sz="2800" dirty="0" smtClean="0">
              <a:solidFill>
                <a:schemeClr val="tx1"/>
              </a:solidFill>
              <a:latin typeface="Cambria" panose="02040503050406030204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ru-RU" sz="2400" b="0" dirty="0">
                <a:solidFill>
                  <a:srgbClr val="0070C0"/>
                </a:solidFill>
                <a:latin typeface="Cambria" panose="02040503050406030204" pitchFamily="18" charset="0"/>
              </a:rPr>
              <a:t>Был введен «Период приостановки» (10 дней), позволяющий неуспешным участникам торгов (по сути) подавать жалобы в определенный момент времени до присуждения контракта</a:t>
            </a:r>
            <a:r>
              <a:rPr lang="ru-RU" sz="2400" b="0" dirty="0" smtClean="0">
                <a:solidFill>
                  <a:srgbClr val="0070C0"/>
                </a:solidFill>
                <a:latin typeface="Cambria" panose="02040503050406030204" pitchFamily="18" charset="0"/>
              </a:rPr>
              <a:t>)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ru-RU" sz="2400" b="0" dirty="0">
                <a:solidFill>
                  <a:srgbClr val="0070C0"/>
                </a:solidFill>
                <a:latin typeface="Cambria" panose="02040503050406030204" pitchFamily="18" charset="0"/>
              </a:rPr>
              <a:t>ДИСКУССИИ были введены в «период приостановки</a:t>
            </a:r>
            <a:r>
              <a:rPr lang="ru-RU" sz="2400" b="0" dirty="0" smtClean="0">
                <a:solidFill>
                  <a:srgbClr val="0070C0"/>
                </a:solidFill>
                <a:latin typeface="Cambria" panose="02040503050406030204" pitchFamily="18" charset="0"/>
              </a:rPr>
              <a:t>»,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ru-RU" sz="2400" b="0" dirty="0">
                <a:solidFill>
                  <a:srgbClr val="0070C0"/>
                </a:solidFill>
                <a:latin typeface="Cambria" panose="02040503050406030204" pitchFamily="18" charset="0"/>
              </a:rPr>
              <a:t>Разумное время ответа, похожее на </a:t>
            </a:r>
            <a:r>
              <a:rPr lang="ru-RU" sz="2400" b="0" dirty="0" smtClean="0">
                <a:solidFill>
                  <a:srgbClr val="0070C0"/>
                </a:solidFill>
                <a:latin typeface="Cambria" panose="02040503050406030204" pitchFamily="18" charset="0"/>
              </a:rPr>
              <a:t>бизнес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ru-RU" sz="2400" b="0" dirty="0">
                <a:solidFill>
                  <a:srgbClr val="0070C0"/>
                </a:solidFill>
                <a:latin typeface="Cambria" panose="02040503050406030204" pitchFamily="18" charset="0"/>
              </a:rPr>
              <a:t>Заемщик регистрирует все жалобы в STEP. Кроме того, Заемщик информирует </a:t>
            </a:r>
            <a:r>
              <a:rPr lang="ru-RU" sz="2400" b="0" dirty="0" smtClean="0">
                <a:solidFill>
                  <a:srgbClr val="0070C0"/>
                </a:solidFill>
                <a:latin typeface="Cambria" panose="02040503050406030204" pitchFamily="18" charset="0"/>
              </a:rPr>
              <a:t>BAНК </a:t>
            </a:r>
            <a:r>
              <a:rPr lang="ru-RU" sz="2400" b="0" dirty="0">
                <a:solidFill>
                  <a:srgbClr val="0070C0"/>
                </a:solidFill>
                <a:latin typeface="Cambria" panose="02040503050406030204" pitchFamily="18" charset="0"/>
              </a:rPr>
              <a:t>о любой предыдущей </a:t>
            </a:r>
            <a:r>
              <a:rPr lang="ru-RU" sz="2400" b="0" dirty="0" smtClean="0">
                <a:solidFill>
                  <a:srgbClr val="0070C0"/>
                </a:solidFill>
                <a:latin typeface="Cambria" panose="02040503050406030204" pitchFamily="18" charset="0"/>
              </a:rPr>
              <a:t>жалобе</a:t>
            </a:r>
            <a:endParaRPr lang="ro-RO" sz="2400" b="0" dirty="0">
              <a:solidFill>
                <a:srgbClr val="0070C0"/>
              </a:solidFill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727310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ro-RO" dirty="0" smtClean="0"/>
              <a:t>Ion Barbarasa</a:t>
            </a:r>
            <a:endParaRPr lang="de-DE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0F9A5078-6F60-49E2-B50D-11C30D454C38}" type="datetime1">
              <a:rPr lang="en-GB" noProof="0" smtClean="0"/>
              <a:pPr/>
              <a:t>29/01/2018</a:t>
            </a:fld>
            <a:endParaRPr lang="en-GB" noProof="0" dirty="0"/>
          </a:p>
        </p:txBody>
      </p:sp>
      <p:pic>
        <p:nvPicPr>
          <p:cNvPr id="8" name="Picture 6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8565" y="337831"/>
            <a:ext cx="718557" cy="718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" descr="Description: C:\Users\Stela\Desktop\Logou nou UTM\Logo_inscript_horizontal (1)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3410" y="364946"/>
            <a:ext cx="2226253" cy="558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6" descr="cfc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768" y="231642"/>
            <a:ext cx="858817" cy="858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ifcaac_logo0200px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6384" y="200049"/>
            <a:ext cx="836721" cy="836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52" y="8376"/>
            <a:ext cx="1631950" cy="1247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/>
          <p:nvPr/>
        </p:nvSpPr>
        <p:spPr>
          <a:xfrm>
            <a:off x="487410" y="1124838"/>
            <a:ext cx="8313690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500" dirty="0">
                <a:solidFill>
                  <a:srgbClr val="002060"/>
                </a:solidFill>
                <a:latin typeface="Cambria" panose="02040503050406030204" pitchFamily="18" charset="0"/>
              </a:rPr>
              <a:t>Раздел </a:t>
            </a:r>
            <a:r>
              <a:rPr lang="en-US" sz="2500" dirty="0" smtClean="0">
                <a:solidFill>
                  <a:srgbClr val="002060"/>
                </a:solidFill>
                <a:latin typeface="Cambria" panose="02040503050406030204" pitchFamily="18" charset="0"/>
              </a:rPr>
              <a:t>IV</a:t>
            </a:r>
            <a:r>
              <a:rPr lang="en-US" sz="2500" dirty="0">
                <a:solidFill>
                  <a:srgbClr val="002060"/>
                </a:solidFill>
                <a:latin typeface="Cambria" panose="02040503050406030204" pitchFamily="18" charset="0"/>
              </a:rPr>
              <a:t>. </a:t>
            </a:r>
            <a:r>
              <a:rPr lang="ru-RU" sz="2500" i="1" dirty="0" smtClean="0">
                <a:solidFill>
                  <a:srgbClr val="002060"/>
                </a:solidFill>
                <a:latin typeface="Cambria" panose="02040503050406030204" pitchFamily="18" charset="0"/>
              </a:rPr>
              <a:t>СПЗР и План закупок</a:t>
            </a:r>
            <a:endParaRPr lang="en-US" sz="2500" i="1" dirty="0">
              <a:solidFill>
                <a:srgbClr val="002060"/>
              </a:solidFill>
              <a:latin typeface="Cambria" panose="02040503050406030204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27662" y="1864872"/>
            <a:ext cx="8373437" cy="45858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2800" dirty="0">
                <a:solidFill>
                  <a:schemeClr val="tx1"/>
                </a:solidFill>
                <a:latin typeface="Cambria" panose="02040503050406030204" pitchFamily="18" charset="0"/>
              </a:rPr>
              <a:t>Стратегия проектных закупок для </a:t>
            </a:r>
            <a:r>
              <a:rPr lang="ru-RU" sz="2800" dirty="0" smtClean="0">
                <a:solidFill>
                  <a:schemeClr val="tx1"/>
                </a:solidFill>
                <a:latin typeface="Cambria" panose="02040503050406030204" pitchFamily="18" charset="0"/>
              </a:rPr>
              <a:t>развития </a:t>
            </a:r>
            <a:r>
              <a:rPr lang="ro-RO" sz="2800" dirty="0" smtClean="0">
                <a:solidFill>
                  <a:schemeClr val="tx1"/>
                </a:solidFill>
                <a:latin typeface="Cambria" panose="02040503050406030204" pitchFamily="18" charset="0"/>
              </a:rPr>
              <a:t>(PPSD/</a:t>
            </a:r>
            <a:r>
              <a:rPr lang="ru-RU" sz="2800" dirty="0" smtClean="0">
                <a:solidFill>
                  <a:schemeClr val="tx1"/>
                </a:solidFill>
                <a:latin typeface="Cambria" panose="02040503050406030204" pitchFamily="18" charset="0"/>
              </a:rPr>
              <a:t>СПЗР</a:t>
            </a:r>
            <a:r>
              <a:rPr lang="ro-RO" sz="2800" dirty="0" smtClean="0">
                <a:solidFill>
                  <a:schemeClr val="tx1"/>
                </a:solidFill>
                <a:latin typeface="Cambria" panose="02040503050406030204" pitchFamily="18" charset="0"/>
              </a:rPr>
              <a:t>)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ru-RU" sz="2500" b="0" dirty="0" smtClean="0">
                <a:solidFill>
                  <a:srgbClr val="0070C0"/>
                </a:solidFill>
                <a:latin typeface="Cambria" panose="02040503050406030204" pitchFamily="18" charset="0"/>
              </a:rPr>
              <a:t>Должно </a:t>
            </a:r>
            <a:r>
              <a:rPr lang="ru-RU" sz="2500" b="0" dirty="0">
                <a:solidFill>
                  <a:srgbClr val="0070C0"/>
                </a:solidFill>
                <a:latin typeface="Cambria" panose="02040503050406030204" pitchFamily="18" charset="0"/>
              </a:rPr>
              <a:t>быть </a:t>
            </a:r>
            <a:r>
              <a:rPr lang="ru-RU" sz="2500" b="0" dirty="0" smtClean="0">
                <a:solidFill>
                  <a:srgbClr val="0070C0"/>
                </a:solidFill>
                <a:latin typeface="Cambria" panose="02040503050406030204" pitchFamily="18" charset="0"/>
              </a:rPr>
              <a:t>разработано </a:t>
            </a:r>
            <a:r>
              <a:rPr lang="ru-RU" sz="2500" b="0" dirty="0">
                <a:solidFill>
                  <a:srgbClr val="0070C0"/>
                </a:solidFill>
                <a:latin typeface="Cambria" panose="02040503050406030204" pitchFamily="18" charset="0"/>
              </a:rPr>
              <a:t>Бенефициаром при поддержке </a:t>
            </a:r>
            <a:r>
              <a:rPr lang="ru-RU" sz="2500" b="0" dirty="0" smtClean="0">
                <a:solidFill>
                  <a:srgbClr val="0070C0"/>
                </a:solidFill>
                <a:latin typeface="Cambria" panose="02040503050406030204" pitchFamily="18" charset="0"/>
              </a:rPr>
              <a:t>Банка</a:t>
            </a:r>
          </a:p>
          <a:p>
            <a:pPr lvl="1" indent="-457200">
              <a:buFont typeface="Wingdings" panose="05000000000000000000" pitchFamily="2" charset="2"/>
              <a:buChar char="ü"/>
            </a:pPr>
            <a:r>
              <a:rPr lang="ru-RU" sz="2800" dirty="0">
                <a:solidFill>
                  <a:schemeClr val="tx1"/>
                </a:solidFill>
                <a:latin typeface="Cambria" panose="02040503050406030204" pitchFamily="18" charset="0"/>
              </a:rPr>
              <a:t>Стратегия закупок для каждого вида </a:t>
            </a:r>
            <a:r>
              <a:rPr lang="ru-RU" sz="2800" dirty="0" smtClean="0">
                <a:solidFill>
                  <a:schemeClr val="tx1"/>
                </a:solidFill>
                <a:latin typeface="Cambria" panose="02040503050406030204" pitchFamily="18" charset="0"/>
              </a:rPr>
              <a:t>деятельности</a:t>
            </a:r>
            <a:endParaRPr lang="ro-RO" sz="2800" dirty="0" smtClean="0">
              <a:solidFill>
                <a:schemeClr val="tx1"/>
              </a:solidFill>
              <a:latin typeface="Cambria" panose="02040503050406030204" pitchFamily="18" charset="0"/>
            </a:endParaRPr>
          </a:p>
          <a:p>
            <a:pPr marL="800100" lvl="2" indent="-342900">
              <a:buFont typeface="Arial" panose="020B0604020202020204" pitchFamily="34" charset="0"/>
              <a:buChar char="•"/>
            </a:pPr>
            <a:r>
              <a:rPr lang="ru-RU" sz="2500" b="0" dirty="0">
                <a:solidFill>
                  <a:srgbClr val="0070C0"/>
                </a:solidFill>
                <a:latin typeface="Cambria" panose="02040503050406030204" pitchFamily="18" charset="0"/>
              </a:rPr>
              <a:t>Деятельность высокого риска и / или высокоценная деятельность / </a:t>
            </a:r>
            <a:r>
              <a:rPr lang="ru-RU" sz="2500" b="0" dirty="0" smtClean="0">
                <a:solidFill>
                  <a:srgbClr val="0070C0"/>
                </a:solidFill>
                <a:latin typeface="Cambria" panose="02040503050406030204" pitchFamily="18" charset="0"/>
              </a:rPr>
              <a:t>контракты</a:t>
            </a:r>
            <a:endParaRPr lang="ro-RO" sz="2500" b="0" dirty="0">
              <a:solidFill>
                <a:srgbClr val="0070C0"/>
              </a:solidFill>
              <a:latin typeface="Cambria" panose="02040503050406030204" pitchFamily="18" charset="0"/>
            </a:endParaRPr>
          </a:p>
          <a:p>
            <a:pPr lvl="1" indent="-457200">
              <a:buFont typeface="Wingdings" panose="05000000000000000000" pitchFamily="2" charset="2"/>
              <a:buChar char="ü"/>
            </a:pPr>
            <a:r>
              <a:rPr lang="ru-RU" sz="2800" dirty="0">
                <a:solidFill>
                  <a:schemeClr val="tx1"/>
                </a:solidFill>
                <a:latin typeface="Cambria" panose="02040503050406030204" pitchFamily="18" charset="0"/>
              </a:rPr>
              <a:t>План </a:t>
            </a:r>
            <a:r>
              <a:rPr lang="ru-RU" sz="2800" dirty="0" smtClean="0">
                <a:solidFill>
                  <a:schemeClr val="tx1"/>
                </a:solidFill>
                <a:latin typeface="Cambria" panose="02040503050406030204" pitchFamily="18" charset="0"/>
              </a:rPr>
              <a:t>закупок</a:t>
            </a:r>
            <a:endParaRPr lang="ro-RO" sz="2800" dirty="0" smtClean="0">
              <a:solidFill>
                <a:schemeClr val="tx1"/>
              </a:solidFill>
              <a:latin typeface="Cambria" panose="02040503050406030204" pitchFamily="18" charset="0"/>
            </a:endParaRPr>
          </a:p>
          <a:p>
            <a:pPr lvl="2" indent="-457200">
              <a:buFont typeface="Arial" panose="020B0604020202020204" pitchFamily="34" charset="0"/>
              <a:buChar char="•"/>
            </a:pPr>
            <a:r>
              <a:rPr lang="ru-RU" sz="2500" b="0" dirty="0">
                <a:solidFill>
                  <a:srgbClr val="0070C0"/>
                </a:solidFill>
                <a:latin typeface="Cambria" panose="02040503050406030204" pitchFamily="18" charset="0"/>
              </a:rPr>
              <a:t>Результаты </a:t>
            </a:r>
            <a:r>
              <a:rPr lang="ro-RO" sz="2500" b="0" dirty="0" smtClean="0">
                <a:solidFill>
                  <a:srgbClr val="0070C0"/>
                </a:solidFill>
                <a:latin typeface="Cambria" panose="02040503050406030204" pitchFamily="18" charset="0"/>
              </a:rPr>
              <a:t>PPSD/</a:t>
            </a:r>
            <a:r>
              <a:rPr lang="ru-RU" sz="2500" b="0" dirty="0" smtClean="0">
                <a:solidFill>
                  <a:srgbClr val="0070C0"/>
                </a:solidFill>
                <a:latin typeface="Cambria" panose="02040503050406030204" pitchFamily="18" charset="0"/>
              </a:rPr>
              <a:t>СПЗР</a:t>
            </a:r>
            <a:endParaRPr lang="ro-RO" sz="2500" b="0" dirty="0">
              <a:solidFill>
                <a:srgbClr val="0070C0"/>
              </a:solidFill>
              <a:latin typeface="Cambria" panose="02040503050406030204" pitchFamily="18" charset="0"/>
            </a:endParaRPr>
          </a:p>
          <a:p>
            <a:pPr marL="0" lvl="1"/>
            <a:endParaRPr lang="ro-RO" sz="2400" b="0" dirty="0">
              <a:solidFill>
                <a:srgbClr val="0070C0"/>
              </a:solidFill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084161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ro-RO" dirty="0" smtClean="0"/>
              <a:t>Ion Barbarasa</a:t>
            </a:r>
            <a:endParaRPr lang="de-DE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0F9A5078-6F60-49E2-B50D-11C30D454C38}" type="datetime1">
              <a:rPr lang="en-GB" noProof="0" smtClean="0"/>
              <a:pPr/>
              <a:t>29/01/2018</a:t>
            </a:fld>
            <a:endParaRPr lang="en-GB" noProof="0" dirty="0"/>
          </a:p>
        </p:txBody>
      </p:sp>
      <p:pic>
        <p:nvPicPr>
          <p:cNvPr id="8" name="Picture 6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8565" y="337831"/>
            <a:ext cx="718557" cy="718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" descr="Description: C:\Users\Stela\Desktop\Logou nou UTM\Logo_inscript_horizontal (1)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3410" y="364946"/>
            <a:ext cx="2226253" cy="558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6" descr="cfc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768" y="231642"/>
            <a:ext cx="858817" cy="858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ifcaac_logo0200px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6384" y="200049"/>
            <a:ext cx="836721" cy="836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52" y="8376"/>
            <a:ext cx="1631950" cy="1247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/>
          <p:nvPr/>
        </p:nvSpPr>
        <p:spPr>
          <a:xfrm>
            <a:off x="487410" y="1124838"/>
            <a:ext cx="8313690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500" dirty="0">
                <a:solidFill>
                  <a:srgbClr val="002060"/>
                </a:solidFill>
                <a:latin typeface="Cambria" panose="02040503050406030204" pitchFamily="18" charset="0"/>
              </a:rPr>
              <a:t>Общая Стратегия проектных закупок для развития </a:t>
            </a:r>
            <a:r>
              <a:rPr lang="ro-RO" sz="2500" dirty="0">
                <a:solidFill>
                  <a:srgbClr val="002060"/>
                </a:solidFill>
                <a:latin typeface="Cambria" panose="02040503050406030204" pitchFamily="18" charset="0"/>
              </a:rPr>
              <a:t>(PPSD/</a:t>
            </a:r>
            <a:r>
              <a:rPr lang="ru-RU" sz="2500" dirty="0">
                <a:solidFill>
                  <a:srgbClr val="002060"/>
                </a:solidFill>
                <a:latin typeface="Cambria" panose="02040503050406030204" pitchFamily="18" charset="0"/>
              </a:rPr>
              <a:t>СПЗР)</a:t>
            </a:r>
          </a:p>
        </p:txBody>
      </p:sp>
      <p:sp>
        <p:nvSpPr>
          <p:cNvPr id="7" name="Rectangle 6"/>
          <p:cNvSpPr/>
          <p:nvPr/>
        </p:nvSpPr>
        <p:spPr>
          <a:xfrm>
            <a:off x="457536" y="1986612"/>
            <a:ext cx="8373437" cy="46166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ru-RU" sz="2100" b="0" dirty="0">
                <a:solidFill>
                  <a:schemeClr val="tx1"/>
                </a:solidFill>
                <a:latin typeface="Cambria" panose="02040503050406030204" pitchFamily="18" charset="0"/>
              </a:rPr>
              <a:t>Стратегия проектных закупок для развития (</a:t>
            </a:r>
            <a:r>
              <a:rPr lang="ru-RU" sz="2100" b="0" dirty="0" smtClean="0">
                <a:solidFill>
                  <a:schemeClr val="tx1"/>
                </a:solidFill>
                <a:latin typeface="Cambria" panose="02040503050406030204" pitchFamily="18" charset="0"/>
              </a:rPr>
              <a:t>PPSD/СПЗР</a:t>
            </a:r>
            <a:r>
              <a:rPr lang="ru-RU" sz="2100" b="0" dirty="0">
                <a:solidFill>
                  <a:schemeClr val="tx1"/>
                </a:solidFill>
                <a:latin typeface="Cambria" panose="02040503050406030204" pitchFamily="18" charset="0"/>
              </a:rPr>
              <a:t>) является обязательной для всех инвестиционных </a:t>
            </a:r>
            <a:r>
              <a:rPr lang="ru-RU" sz="2100" b="0" dirty="0" smtClean="0">
                <a:solidFill>
                  <a:schemeClr val="tx1"/>
                </a:solidFill>
                <a:latin typeface="Cambria" panose="02040503050406030204" pitchFamily="18" charset="0"/>
              </a:rPr>
              <a:t>проектов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100" b="0" dirty="0">
                <a:solidFill>
                  <a:schemeClr val="tx1"/>
                </a:solidFill>
                <a:latin typeface="Cambria" panose="02040503050406030204" pitchFamily="18" charset="0"/>
              </a:rPr>
              <a:t>Размер и сложность PPSD/СПЗР</a:t>
            </a:r>
            <a:r>
              <a:rPr lang="ru-RU" sz="2100" b="0" dirty="0" smtClean="0">
                <a:solidFill>
                  <a:schemeClr val="tx1"/>
                </a:solidFill>
                <a:latin typeface="Cambria" panose="02040503050406030204" pitchFamily="18" charset="0"/>
              </a:rPr>
              <a:t>, </a:t>
            </a:r>
            <a:r>
              <a:rPr lang="ru-RU" sz="2100" b="0" dirty="0">
                <a:solidFill>
                  <a:schemeClr val="tx1"/>
                </a:solidFill>
                <a:latin typeface="Cambria" panose="02040503050406030204" pitchFamily="18" charset="0"/>
              </a:rPr>
              <a:t>соизмеримые с покупкой / </a:t>
            </a:r>
            <a:r>
              <a:rPr lang="ru-RU" sz="2100" b="0" dirty="0" smtClean="0">
                <a:solidFill>
                  <a:schemeClr val="tx1"/>
                </a:solidFill>
                <a:latin typeface="Cambria" panose="02040503050406030204" pitchFamily="18" charset="0"/>
              </a:rPr>
              <a:t>покупкой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100" b="0" dirty="0" smtClean="0">
                <a:solidFill>
                  <a:schemeClr val="tx1"/>
                </a:solidFill>
                <a:latin typeface="Cambria" panose="02040503050406030204" pitchFamily="18" charset="0"/>
              </a:rPr>
              <a:t>СПЗР подготовлен Заемщиком/Получателем</a:t>
            </a:r>
            <a:r>
              <a:rPr lang="ru-RU" sz="2100" b="0" dirty="0">
                <a:solidFill>
                  <a:schemeClr val="tx1"/>
                </a:solidFill>
                <a:latin typeface="Cambria" panose="02040503050406030204" pitchFamily="18" charset="0"/>
              </a:rPr>
              <a:t>. Сотрудники банка могут поддерживать исследования, анализ, варианты выбора и </a:t>
            </a:r>
            <a:r>
              <a:rPr lang="ru-RU" sz="2100" b="0" dirty="0" smtClean="0">
                <a:solidFill>
                  <a:schemeClr val="tx1"/>
                </a:solidFill>
                <a:latin typeface="Cambria" panose="02040503050406030204" pitchFamily="18" charset="0"/>
              </a:rPr>
              <a:t>составление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100" b="0" dirty="0" smtClean="0">
                <a:solidFill>
                  <a:schemeClr val="tx1"/>
                </a:solidFill>
                <a:latin typeface="Cambria" panose="02040503050406030204" pitchFamily="18" charset="0"/>
              </a:rPr>
              <a:t>СПЗР построено </a:t>
            </a:r>
            <a:r>
              <a:rPr lang="ru-RU" sz="2100" b="0" dirty="0">
                <a:solidFill>
                  <a:schemeClr val="tx1"/>
                </a:solidFill>
                <a:latin typeface="Cambria" panose="02040503050406030204" pitchFamily="18" charset="0"/>
              </a:rPr>
              <a:t>вокруг 3 основных </a:t>
            </a:r>
            <a:r>
              <a:rPr lang="ru-RU" sz="2100" b="0" dirty="0" smtClean="0">
                <a:solidFill>
                  <a:schemeClr val="tx1"/>
                </a:solidFill>
                <a:latin typeface="Cambria" panose="02040503050406030204" pitchFamily="18" charset="0"/>
              </a:rPr>
              <a:t>элементов</a:t>
            </a:r>
            <a:r>
              <a:rPr lang="vi-VN" sz="2100" b="0" dirty="0" smtClean="0">
                <a:solidFill>
                  <a:schemeClr val="tx1"/>
                </a:solidFill>
                <a:latin typeface="Cambria" panose="02040503050406030204" pitchFamily="18" charset="0"/>
              </a:rPr>
              <a:t>:</a:t>
            </a:r>
            <a:endParaRPr lang="ro-RO" sz="2100" b="0" dirty="0" smtClean="0">
              <a:solidFill>
                <a:schemeClr val="tx1"/>
              </a:solidFill>
              <a:latin typeface="Cambria" panose="02040503050406030204" pitchFamily="18" charset="0"/>
            </a:endParaRPr>
          </a:p>
          <a:p>
            <a:pPr marL="971550" lvl="1" indent="-514350">
              <a:buFont typeface="Arial" panose="020B0604020202020204" pitchFamily="34" charset="0"/>
              <a:buChar char="•"/>
            </a:pPr>
            <a:r>
              <a:rPr lang="ru-RU" sz="2100" b="0" i="1" dirty="0">
                <a:solidFill>
                  <a:schemeClr val="tx1"/>
                </a:solidFill>
                <a:latin typeface="Cambria" panose="02040503050406030204" pitchFamily="18" charset="0"/>
              </a:rPr>
              <a:t>Сбор данных с помощью исследований</a:t>
            </a:r>
            <a:endParaRPr lang="ro-RO" sz="2100" b="0" i="1" dirty="0">
              <a:solidFill>
                <a:schemeClr val="tx1"/>
              </a:solidFill>
              <a:latin typeface="Cambria" panose="02040503050406030204" pitchFamily="18" charset="0"/>
            </a:endParaRPr>
          </a:p>
          <a:p>
            <a:pPr marL="971550" lvl="1" indent="-514350">
              <a:buFont typeface="Arial" panose="020B0604020202020204" pitchFamily="34" charset="0"/>
              <a:buChar char="•"/>
            </a:pPr>
            <a:r>
              <a:rPr lang="ru-RU" sz="2100" b="0" i="1" dirty="0">
                <a:solidFill>
                  <a:schemeClr val="tx1"/>
                </a:solidFill>
                <a:latin typeface="Cambria" panose="02040503050406030204" pitchFamily="18" charset="0"/>
              </a:rPr>
              <a:t>Структурированный анализ с использованием инструментов и методов закупок</a:t>
            </a:r>
            <a:endParaRPr lang="ro-RO" sz="2100" b="0" i="1" dirty="0">
              <a:solidFill>
                <a:schemeClr val="tx1"/>
              </a:solidFill>
              <a:latin typeface="Cambria" panose="02040503050406030204" pitchFamily="18" charset="0"/>
            </a:endParaRPr>
          </a:p>
          <a:p>
            <a:pPr marL="971550" lvl="1" indent="-514350">
              <a:buFont typeface="Arial" panose="020B0604020202020204" pitchFamily="34" charset="0"/>
              <a:buChar char="•"/>
            </a:pPr>
            <a:r>
              <a:rPr lang="ru-RU" sz="2100" b="0" i="1" dirty="0">
                <a:solidFill>
                  <a:schemeClr val="tx1"/>
                </a:solidFill>
                <a:latin typeface="Cambria" panose="02040503050406030204" pitchFamily="18" charset="0"/>
              </a:rPr>
              <a:t>Принятие решений и действия и анализ данных</a:t>
            </a:r>
            <a:endParaRPr lang="ro-RO" sz="2100" b="0" i="1" dirty="0">
              <a:solidFill>
                <a:schemeClr val="tx1"/>
              </a:solidFill>
              <a:latin typeface="Cambria" panose="02040503050406030204" pitchFamily="18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ru-RU" sz="2100" b="0" dirty="0">
                <a:solidFill>
                  <a:schemeClr val="tx1"/>
                </a:solidFill>
                <a:latin typeface="Cambria" panose="02040503050406030204" pitchFamily="18" charset="0"/>
              </a:rPr>
              <a:t>СПЗР </a:t>
            </a:r>
            <a:r>
              <a:rPr lang="ru-RU" sz="2100" b="0" dirty="0" smtClean="0">
                <a:solidFill>
                  <a:schemeClr val="tx1"/>
                </a:solidFill>
                <a:latin typeface="Cambria" panose="02040503050406030204" pitchFamily="18" charset="0"/>
              </a:rPr>
              <a:t>стремится </a:t>
            </a:r>
            <a:r>
              <a:rPr lang="ru-RU" sz="2100" b="0" dirty="0">
                <a:solidFill>
                  <a:schemeClr val="tx1"/>
                </a:solidFill>
                <a:latin typeface="Cambria" panose="02040503050406030204" pitchFamily="18" charset="0"/>
              </a:rPr>
              <a:t>разработать последовательный и соответствующий подход к цели приобретения портфеля</a:t>
            </a:r>
            <a:endParaRPr lang="ro-RO" sz="2000" b="0" dirty="0">
              <a:solidFill>
                <a:schemeClr val="tx1"/>
              </a:solidFill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975279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ro-RO" dirty="0" smtClean="0"/>
              <a:t>Ion Barbarasa</a:t>
            </a:r>
            <a:endParaRPr lang="de-DE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0F9A5078-6F60-49E2-B50D-11C30D454C38}" type="datetime1">
              <a:rPr lang="en-GB" noProof="0" smtClean="0"/>
              <a:pPr/>
              <a:t>29/01/2018</a:t>
            </a:fld>
            <a:endParaRPr lang="en-GB" noProof="0" dirty="0"/>
          </a:p>
        </p:txBody>
      </p:sp>
      <p:pic>
        <p:nvPicPr>
          <p:cNvPr id="8" name="Picture 6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8565" y="337831"/>
            <a:ext cx="718557" cy="718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" descr="Description: C:\Users\Stela\Desktop\Logou nou UTM\Logo_inscript_horizontal (1)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3410" y="364946"/>
            <a:ext cx="2226253" cy="558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6" descr="cfc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768" y="231642"/>
            <a:ext cx="858817" cy="858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ifcaac_logo0200px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6384" y="200049"/>
            <a:ext cx="836721" cy="836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52" y="8376"/>
            <a:ext cx="1631950" cy="1247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/>
          <p:nvPr/>
        </p:nvSpPr>
        <p:spPr>
          <a:xfrm>
            <a:off x="487410" y="1124838"/>
            <a:ext cx="8313690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500" dirty="0">
                <a:solidFill>
                  <a:srgbClr val="002060"/>
                </a:solidFill>
                <a:latin typeface="Cambria" panose="02040503050406030204" pitchFamily="18" charset="0"/>
              </a:rPr>
              <a:t>Раздел </a:t>
            </a:r>
            <a:r>
              <a:rPr lang="en-US" sz="2500" dirty="0" smtClean="0">
                <a:solidFill>
                  <a:srgbClr val="002060"/>
                </a:solidFill>
                <a:latin typeface="Cambria" panose="02040503050406030204" pitchFamily="18" charset="0"/>
              </a:rPr>
              <a:t>V</a:t>
            </a:r>
            <a:r>
              <a:rPr lang="en-US" sz="2500" dirty="0">
                <a:solidFill>
                  <a:srgbClr val="002060"/>
                </a:solidFill>
                <a:latin typeface="Cambria" panose="02040503050406030204" pitchFamily="18" charset="0"/>
              </a:rPr>
              <a:t>. </a:t>
            </a:r>
            <a:r>
              <a:rPr lang="ru-RU" sz="2500" i="1" dirty="0">
                <a:solidFill>
                  <a:srgbClr val="002060"/>
                </a:solidFill>
                <a:latin typeface="Cambria" panose="02040503050406030204" pitchFamily="18" charset="0"/>
              </a:rPr>
              <a:t>Положения </a:t>
            </a:r>
            <a:r>
              <a:rPr lang="ru-RU" sz="2500" i="1" dirty="0" smtClean="0">
                <a:solidFill>
                  <a:srgbClr val="002060"/>
                </a:solidFill>
                <a:latin typeface="Cambria" panose="02040503050406030204" pitchFamily="18" charset="0"/>
              </a:rPr>
              <a:t>о Закупках</a:t>
            </a:r>
            <a:endParaRPr lang="en-US" sz="2500" i="1" dirty="0">
              <a:solidFill>
                <a:srgbClr val="002060"/>
              </a:solidFill>
              <a:latin typeface="Cambria" panose="02040503050406030204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27662" y="1864872"/>
            <a:ext cx="8373437" cy="34470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2800" dirty="0">
                <a:solidFill>
                  <a:schemeClr val="tx1"/>
                </a:solidFill>
                <a:latin typeface="Cambria" panose="02040503050406030204" pitchFamily="18" charset="0"/>
              </a:rPr>
              <a:t>Приобретение заблаговременно и ретроактивное финансирование</a:t>
            </a:r>
            <a:endParaRPr lang="ro-RO" sz="2800" dirty="0" smtClean="0">
              <a:solidFill>
                <a:schemeClr val="tx1"/>
              </a:solidFill>
              <a:latin typeface="Cambria" panose="02040503050406030204" pitchFamily="18" charset="0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ru-RU" sz="2500" b="0" dirty="0">
                <a:solidFill>
                  <a:srgbClr val="0070C0"/>
                </a:solidFill>
                <a:latin typeface="Cambria" panose="02040503050406030204" pitchFamily="18" charset="0"/>
              </a:rPr>
              <a:t>Если они эквивалентны процедурам и последовательности принципов закупок</a:t>
            </a:r>
            <a:endParaRPr lang="ro-RO" sz="2500" b="0" dirty="0" smtClean="0">
              <a:solidFill>
                <a:srgbClr val="0070C0"/>
              </a:solidFill>
              <a:latin typeface="Cambria" panose="02040503050406030204" pitchFamily="18" charset="0"/>
            </a:endParaRPr>
          </a:p>
          <a:p>
            <a:pPr marL="361950" lvl="1" indent="-266700">
              <a:buFont typeface="Wingdings" panose="05000000000000000000" pitchFamily="2" charset="2"/>
              <a:buChar char="ü"/>
            </a:pPr>
            <a:r>
              <a:rPr lang="ru-RU" sz="2800" dirty="0">
                <a:solidFill>
                  <a:schemeClr val="tx1"/>
                </a:solidFill>
                <a:latin typeface="Cambria" panose="02040503050406030204" pitchFamily="18" charset="0"/>
              </a:rPr>
              <a:t>Арендованные активы</a:t>
            </a:r>
            <a:endParaRPr lang="ro-RO" sz="2800" dirty="0" smtClean="0">
              <a:solidFill>
                <a:schemeClr val="tx1"/>
              </a:solidFill>
              <a:latin typeface="Cambria" panose="02040503050406030204" pitchFamily="18" charset="0"/>
            </a:endParaRPr>
          </a:p>
          <a:p>
            <a:pPr marL="361950" lvl="1" indent="-266700">
              <a:buFont typeface="Wingdings" panose="05000000000000000000" pitchFamily="2" charset="2"/>
              <a:buChar char="ü"/>
            </a:pPr>
            <a:r>
              <a:rPr lang="ru-RU" sz="2800" dirty="0">
                <a:solidFill>
                  <a:schemeClr val="tx1"/>
                </a:solidFill>
                <a:latin typeface="Cambria" panose="02040503050406030204" pitchFamily="18" charset="0"/>
              </a:rPr>
              <a:t>Подержанные товары</a:t>
            </a:r>
            <a:endParaRPr lang="ro-RO" sz="2800" dirty="0">
              <a:solidFill>
                <a:schemeClr val="tx1"/>
              </a:solidFill>
              <a:latin typeface="Cambria" panose="02040503050406030204" pitchFamily="18" charset="0"/>
            </a:endParaRPr>
          </a:p>
          <a:p>
            <a:pPr marL="361950" lvl="1" indent="-266700">
              <a:buFont typeface="Wingdings" panose="05000000000000000000" pitchFamily="2" charset="2"/>
              <a:buChar char="ü"/>
            </a:pPr>
            <a:r>
              <a:rPr lang="vi-VN" sz="2800" dirty="0">
                <a:solidFill>
                  <a:schemeClr val="tx1"/>
                </a:solidFill>
                <a:latin typeface="Cambria" panose="02040503050406030204" pitchFamily="18" charset="0"/>
              </a:rPr>
              <a:t>STEP - </a:t>
            </a:r>
            <a:r>
              <a:rPr lang="ru-RU" sz="2800" dirty="0" smtClean="0">
                <a:solidFill>
                  <a:schemeClr val="tx1"/>
                </a:solidFill>
                <a:latin typeface="Cambria" panose="02040503050406030204" pitchFamily="18" charset="0"/>
              </a:rPr>
              <a:t>систематическое </a:t>
            </a:r>
            <a:r>
              <a:rPr lang="ru-RU" sz="2800" dirty="0">
                <a:solidFill>
                  <a:schemeClr val="tx1"/>
                </a:solidFill>
                <a:latin typeface="Cambria" panose="02040503050406030204" pitchFamily="18" charset="0"/>
              </a:rPr>
              <a:t>отслеживание закупочных </a:t>
            </a:r>
            <a:r>
              <a:rPr lang="ru-RU" sz="2800" dirty="0" smtClean="0">
                <a:solidFill>
                  <a:schemeClr val="tx1"/>
                </a:solidFill>
                <a:latin typeface="Cambria" panose="02040503050406030204" pitchFamily="18" charset="0"/>
              </a:rPr>
              <a:t>товаров</a:t>
            </a:r>
            <a:endParaRPr lang="ro-RO" sz="2800" dirty="0">
              <a:solidFill>
                <a:schemeClr val="tx1"/>
              </a:solidFill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149635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ro-RO" dirty="0" smtClean="0"/>
              <a:t>Ion Barbarasa</a:t>
            </a:r>
            <a:endParaRPr lang="de-DE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0F9A5078-6F60-49E2-B50D-11C30D454C38}" type="datetime1">
              <a:rPr lang="en-GB" noProof="0" smtClean="0"/>
              <a:pPr/>
              <a:t>29/01/2018</a:t>
            </a:fld>
            <a:endParaRPr lang="en-GB" noProof="0" dirty="0"/>
          </a:p>
        </p:txBody>
      </p:sp>
      <p:pic>
        <p:nvPicPr>
          <p:cNvPr id="8" name="Picture 6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8565" y="337831"/>
            <a:ext cx="718557" cy="718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" descr="Description: C:\Users\Stela\Desktop\Logou nou UTM\Logo_inscript_horizontal (1)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3410" y="364946"/>
            <a:ext cx="2226253" cy="558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6" descr="cfc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768" y="231642"/>
            <a:ext cx="858817" cy="858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ifcaac_logo0200px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6384" y="200049"/>
            <a:ext cx="836721" cy="836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52" y="8376"/>
            <a:ext cx="1631950" cy="1247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/>
          <p:nvPr/>
        </p:nvSpPr>
        <p:spPr>
          <a:xfrm>
            <a:off x="487410" y="1124838"/>
            <a:ext cx="8313690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500" dirty="0">
                <a:solidFill>
                  <a:srgbClr val="002060"/>
                </a:solidFill>
                <a:latin typeface="Cambria" panose="02040503050406030204" pitchFamily="18" charset="0"/>
              </a:rPr>
              <a:t>Раздел </a:t>
            </a:r>
            <a:r>
              <a:rPr lang="en-US" sz="2500" dirty="0">
                <a:solidFill>
                  <a:srgbClr val="002060"/>
                </a:solidFill>
                <a:latin typeface="Cambria" panose="02040503050406030204" pitchFamily="18" charset="0"/>
              </a:rPr>
              <a:t>V. </a:t>
            </a:r>
            <a:r>
              <a:rPr lang="ru-RU" sz="2500" i="1" dirty="0">
                <a:solidFill>
                  <a:srgbClr val="002060"/>
                </a:solidFill>
                <a:latin typeface="Cambria" panose="02040503050406030204" pitchFamily="18" charset="0"/>
              </a:rPr>
              <a:t>Положения о Закупках</a:t>
            </a:r>
            <a:endParaRPr lang="en-US" sz="2500" i="1" dirty="0">
              <a:solidFill>
                <a:srgbClr val="002060"/>
              </a:solidFill>
              <a:latin typeface="Cambria" panose="02040503050406030204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45427" y="1601892"/>
            <a:ext cx="8553449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2800" dirty="0">
                <a:solidFill>
                  <a:schemeClr val="tx1"/>
                </a:solidFill>
                <a:latin typeface="Cambria" panose="02040503050406030204" pitchFamily="18" charset="0"/>
              </a:rPr>
              <a:t>Аномально низкие ставки </a:t>
            </a:r>
            <a:r>
              <a:rPr lang="ru-RU" sz="2800" dirty="0" smtClean="0">
                <a:solidFill>
                  <a:schemeClr val="tx1"/>
                </a:solidFill>
                <a:latin typeface="Cambria" panose="02040503050406030204" pitchFamily="18" charset="0"/>
              </a:rPr>
              <a:t>(АНС) </a:t>
            </a:r>
            <a:r>
              <a:rPr lang="ru-RU" sz="2800" dirty="0">
                <a:solidFill>
                  <a:schemeClr val="tx1"/>
                </a:solidFill>
                <a:latin typeface="Cambria" panose="02040503050406030204" pitchFamily="18" charset="0"/>
              </a:rPr>
              <a:t>- введены для </a:t>
            </a:r>
            <a:r>
              <a:rPr lang="ru-RU" sz="2800" dirty="0" smtClean="0">
                <a:solidFill>
                  <a:schemeClr val="tx1"/>
                </a:solidFill>
                <a:latin typeface="Cambria" panose="02040503050406030204" pitchFamily="18" charset="0"/>
              </a:rPr>
              <a:t>не консультационных </a:t>
            </a:r>
            <a:r>
              <a:rPr lang="ru-RU" sz="2800" dirty="0">
                <a:solidFill>
                  <a:schemeClr val="tx1"/>
                </a:solidFill>
                <a:latin typeface="Cambria" panose="02040503050406030204" pitchFamily="18" charset="0"/>
              </a:rPr>
              <a:t>товаров, работ и услуг </a:t>
            </a:r>
            <a:r>
              <a:rPr lang="vi-VN" sz="2800" dirty="0" smtClean="0">
                <a:solidFill>
                  <a:schemeClr val="tx1"/>
                </a:solidFill>
                <a:latin typeface="Cambria" panose="02040503050406030204" pitchFamily="18" charset="0"/>
              </a:rPr>
              <a:t>:</a:t>
            </a:r>
            <a:endParaRPr lang="ro-RO" sz="2800" dirty="0" smtClean="0">
              <a:solidFill>
                <a:schemeClr val="tx1"/>
              </a:solidFill>
              <a:latin typeface="Cambria" panose="02040503050406030204" pitchFamily="18" charset="0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ru-RU" sz="2400" b="0" dirty="0">
                <a:solidFill>
                  <a:srgbClr val="0070C0"/>
                </a:solidFill>
                <a:latin typeface="Cambria" panose="02040503050406030204" pitchFamily="18" charset="0"/>
              </a:rPr>
              <a:t>если цена предложения / предложения в сочетании с другими составными элементами предложения / предложения представляется необоснованно низкой</a:t>
            </a:r>
            <a:endParaRPr lang="ro-RO" sz="2400" b="0" dirty="0" smtClean="0">
              <a:solidFill>
                <a:srgbClr val="0070C0"/>
              </a:solidFill>
              <a:latin typeface="Cambria" panose="02040503050406030204" pitchFamily="18" charset="0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ru-RU" sz="2400" b="0" dirty="0">
                <a:solidFill>
                  <a:srgbClr val="0070C0"/>
                </a:solidFill>
                <a:latin typeface="Cambria" panose="02040503050406030204" pitchFamily="18" charset="0"/>
              </a:rPr>
              <a:t>Заемщик должен отклонить предложение, если оно ненормально низкое, и претендент не может предоставить достаточное обоснование для поддержки своих затрат / методов / подходов</a:t>
            </a:r>
            <a:endParaRPr lang="ro-RO" sz="2400" b="0" dirty="0" smtClean="0">
              <a:solidFill>
                <a:srgbClr val="0070C0"/>
              </a:solidFill>
              <a:latin typeface="Cambria" panose="02040503050406030204" pitchFamily="18" charset="0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ru-RU" sz="2400" b="0" dirty="0">
                <a:solidFill>
                  <a:srgbClr val="0070C0"/>
                </a:solidFill>
                <a:latin typeface="Cambria" panose="02040503050406030204" pitchFamily="18" charset="0"/>
              </a:rPr>
              <a:t>В новом правиле указывается, как идентифицировать </a:t>
            </a:r>
            <a:r>
              <a:rPr lang="ru-RU" sz="2400" b="0" dirty="0" smtClean="0">
                <a:solidFill>
                  <a:srgbClr val="0070C0"/>
                </a:solidFill>
                <a:latin typeface="Cambria" panose="02040503050406030204" pitchFamily="18" charset="0"/>
              </a:rPr>
              <a:t>АНС </a:t>
            </a:r>
            <a:r>
              <a:rPr lang="ru-RU" sz="2400" b="0" dirty="0">
                <a:solidFill>
                  <a:srgbClr val="0070C0"/>
                </a:solidFill>
                <a:latin typeface="Cambria" panose="02040503050406030204" pitchFamily="18" charset="0"/>
              </a:rPr>
              <a:t>по отношению к другим полученным предложениям / предложениям</a:t>
            </a:r>
            <a:endParaRPr lang="ro-RO" sz="2400" b="0" dirty="0" smtClean="0">
              <a:solidFill>
                <a:srgbClr val="0070C0"/>
              </a:solidFill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738518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ro-RO" dirty="0" smtClean="0"/>
              <a:t>Ion Barbarasa</a:t>
            </a:r>
            <a:endParaRPr lang="de-DE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0F9A5078-6F60-49E2-B50D-11C30D454C38}" type="datetime1">
              <a:rPr lang="en-GB" noProof="0" smtClean="0"/>
              <a:pPr/>
              <a:t>29/01/2018</a:t>
            </a:fld>
            <a:endParaRPr lang="en-GB" noProof="0" dirty="0"/>
          </a:p>
        </p:txBody>
      </p:sp>
      <p:pic>
        <p:nvPicPr>
          <p:cNvPr id="8" name="Picture 6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8565" y="337831"/>
            <a:ext cx="718557" cy="718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" descr="Description: C:\Users\Stela\Desktop\Logou nou UTM\Logo_inscript_horizontal (1)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3410" y="364946"/>
            <a:ext cx="2226253" cy="558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6" descr="cfc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768" y="231642"/>
            <a:ext cx="858817" cy="858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ifcaac_logo0200px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6384" y="200049"/>
            <a:ext cx="836721" cy="836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52" y="8376"/>
            <a:ext cx="1631950" cy="1247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/>
          <p:nvPr/>
        </p:nvSpPr>
        <p:spPr>
          <a:xfrm>
            <a:off x="487410" y="1124838"/>
            <a:ext cx="8313690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500" dirty="0">
                <a:solidFill>
                  <a:srgbClr val="002060"/>
                </a:solidFill>
                <a:latin typeface="Cambria" panose="02040503050406030204" pitchFamily="18" charset="0"/>
              </a:rPr>
              <a:t>Раздел </a:t>
            </a:r>
            <a:r>
              <a:rPr lang="en-US" sz="2500" dirty="0">
                <a:solidFill>
                  <a:srgbClr val="002060"/>
                </a:solidFill>
                <a:latin typeface="Cambria" panose="02040503050406030204" pitchFamily="18" charset="0"/>
              </a:rPr>
              <a:t>V. </a:t>
            </a:r>
            <a:r>
              <a:rPr lang="ru-RU" sz="2500" i="1" dirty="0">
                <a:solidFill>
                  <a:srgbClr val="002060"/>
                </a:solidFill>
                <a:latin typeface="Cambria" panose="02040503050406030204" pitchFamily="18" charset="0"/>
              </a:rPr>
              <a:t>Положения о Закупках</a:t>
            </a:r>
            <a:endParaRPr lang="en-US" sz="2500" i="1" dirty="0">
              <a:solidFill>
                <a:srgbClr val="002060"/>
              </a:solidFill>
              <a:latin typeface="Cambria" panose="02040503050406030204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47651" y="1864870"/>
            <a:ext cx="8553449" cy="48628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dirty="0" smtClean="0">
                <a:solidFill>
                  <a:schemeClr val="tx1"/>
                </a:solidFill>
                <a:latin typeface="Cambria" panose="02040503050406030204" pitchFamily="18" charset="0"/>
              </a:rPr>
              <a:t>Конфиденциальность</a:t>
            </a:r>
            <a:endParaRPr lang="ro-RO" dirty="0" smtClean="0">
              <a:solidFill>
                <a:schemeClr val="tx1"/>
              </a:solidFill>
              <a:latin typeface="Cambria" panose="02040503050406030204" pitchFamily="18" charset="0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ru-RU" b="0" dirty="0" smtClean="0">
                <a:solidFill>
                  <a:srgbClr val="0070C0"/>
                </a:solidFill>
                <a:latin typeface="Cambria" panose="02040503050406030204" pitchFamily="18" charset="0"/>
              </a:rPr>
              <a:t>Распространяется </a:t>
            </a:r>
            <a:r>
              <a:rPr lang="ru-RU" b="0" dirty="0">
                <a:solidFill>
                  <a:srgbClr val="0070C0"/>
                </a:solidFill>
                <a:latin typeface="Cambria" panose="02040503050406030204" pitchFamily="18" charset="0"/>
              </a:rPr>
              <a:t>на конфиденциальную или конфиденциальную информацию, включая коммерческую тайну и т. </a:t>
            </a:r>
            <a:r>
              <a:rPr lang="ru-RU" b="0" dirty="0" smtClean="0">
                <a:solidFill>
                  <a:srgbClr val="0070C0"/>
                </a:solidFill>
                <a:latin typeface="Cambria" panose="02040503050406030204" pitchFamily="18" charset="0"/>
              </a:rPr>
              <a:t>Д.</a:t>
            </a:r>
          </a:p>
          <a:p>
            <a:pPr marL="355600" lvl="1" indent="-355600">
              <a:buFont typeface="Wingdings" panose="05000000000000000000" pitchFamily="2" charset="2"/>
              <a:buChar char="ü"/>
            </a:pPr>
            <a:r>
              <a:rPr lang="ru-RU" dirty="0">
                <a:solidFill>
                  <a:schemeClr val="tx1"/>
                </a:solidFill>
                <a:latin typeface="Cambria" panose="02040503050406030204" pitchFamily="18" charset="0"/>
              </a:rPr>
              <a:t>Период </a:t>
            </a:r>
            <a:r>
              <a:rPr lang="ru-RU" dirty="0" smtClean="0">
                <a:solidFill>
                  <a:schemeClr val="tx1"/>
                </a:solidFill>
                <a:latin typeface="Cambria" panose="02040503050406030204" pitchFamily="18" charset="0"/>
              </a:rPr>
              <a:t>ожидание</a:t>
            </a:r>
            <a:endParaRPr lang="ro-RO" dirty="0" smtClean="0">
              <a:solidFill>
                <a:schemeClr val="tx1"/>
              </a:solidFill>
              <a:latin typeface="Cambria" panose="02040503050406030204" pitchFamily="18" charset="0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ru-RU" sz="2000" b="0" dirty="0">
                <a:solidFill>
                  <a:srgbClr val="0070C0"/>
                </a:solidFill>
                <a:latin typeface="Cambria" panose="02040503050406030204" pitchFamily="18" charset="0"/>
              </a:rPr>
              <a:t>Был введен конкретный период времени, позволяющий участникам торгов, которые не смогли подать жалобы в определенное время до присуждения контракта</a:t>
            </a:r>
            <a:endParaRPr lang="ro-RO" sz="2000" b="0" dirty="0" smtClean="0">
              <a:solidFill>
                <a:srgbClr val="0070C0"/>
              </a:solidFill>
              <a:latin typeface="Cambria" panose="02040503050406030204" pitchFamily="18" charset="0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ru-RU" sz="2000" b="0" dirty="0">
                <a:solidFill>
                  <a:srgbClr val="0070C0"/>
                </a:solidFill>
                <a:latin typeface="Cambria" panose="02040503050406030204" pitchFamily="18" charset="0"/>
              </a:rPr>
              <a:t>Были представлены дебаты между сторонами</a:t>
            </a:r>
            <a:endParaRPr lang="ro-RO" sz="2000" b="0" dirty="0" smtClean="0">
              <a:solidFill>
                <a:srgbClr val="0070C0"/>
              </a:solidFill>
              <a:latin typeface="Cambria" panose="02040503050406030204" pitchFamily="18" charset="0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ru-RU" sz="2000" b="0" dirty="0">
                <a:solidFill>
                  <a:srgbClr val="0070C0"/>
                </a:solidFill>
                <a:latin typeface="Cambria" panose="02040503050406030204" pitchFamily="18" charset="0"/>
              </a:rPr>
              <a:t>Десять (10) рабочих дней с момента уведомления о намерении уступки</a:t>
            </a:r>
            <a:endParaRPr lang="ro-RO" sz="2000" b="0" dirty="0" smtClean="0">
              <a:solidFill>
                <a:srgbClr val="0070C0"/>
              </a:solidFill>
              <a:latin typeface="Cambria" panose="02040503050406030204" pitchFamily="18" charset="0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ru-RU" sz="2000" b="0" dirty="0">
                <a:solidFill>
                  <a:srgbClr val="0070C0"/>
                </a:solidFill>
                <a:latin typeface="Cambria" panose="02040503050406030204" pitchFamily="18" charset="0"/>
              </a:rPr>
              <a:t>Исключения включают, например, прямой отбор, аварийные ситуации, один аукцион представляется в конкурентном процессе, конкуренция между компаниями, которые уже проходят обучение</a:t>
            </a:r>
            <a:endParaRPr lang="ro-RO" sz="2000" b="0" dirty="0" smtClean="0">
              <a:solidFill>
                <a:srgbClr val="0070C0"/>
              </a:solidFill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449041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ro-RO" dirty="0" smtClean="0"/>
              <a:t>Ion Barbarasa</a:t>
            </a:r>
            <a:endParaRPr lang="de-DE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0F9A5078-6F60-49E2-B50D-11C30D454C38}" type="datetime1">
              <a:rPr lang="en-GB" noProof="0" smtClean="0"/>
              <a:pPr/>
              <a:t>29/01/2018</a:t>
            </a:fld>
            <a:endParaRPr lang="en-GB" noProof="0" dirty="0"/>
          </a:p>
        </p:txBody>
      </p:sp>
      <p:pic>
        <p:nvPicPr>
          <p:cNvPr id="8" name="Picture 6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8565" y="337831"/>
            <a:ext cx="718557" cy="718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" descr="Description: C:\Users\Stela\Desktop\Logou nou UTM\Logo_inscript_horizontal (1)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3410" y="364946"/>
            <a:ext cx="2226253" cy="558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6" descr="cfc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768" y="231642"/>
            <a:ext cx="858817" cy="858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ifcaac_logo0200px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6384" y="200049"/>
            <a:ext cx="836721" cy="836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52" y="8376"/>
            <a:ext cx="1631950" cy="1247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Rectangle 9"/>
          <p:cNvSpPr>
            <a:spLocks noChangeArrowheads="1"/>
          </p:cNvSpPr>
          <p:nvPr/>
        </p:nvSpPr>
        <p:spPr bwMode="auto">
          <a:xfrm>
            <a:off x="1163782" y="1040180"/>
            <a:ext cx="7162800" cy="4924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o-RO" altLang="ro-RO" sz="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kumimoji="0" lang="ro-RO" altLang="ro-RO" sz="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kumimoji="0" lang="ro-RO" altLang="ro-RO" sz="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kumimoji="0" lang="ro-RO" altLang="ro-RO" sz="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kumimoji="0" lang="ro-RO" altLang="ro-RO" sz="900" b="0" i="0" u="none" strike="noStrike" cap="none" normalizeH="0" baseline="0" dirty="0" smtClean="0">
                <a:ln>
                  <a:noFill/>
                </a:ln>
                <a:solidFill>
                  <a:srgbClr val="A6A6A6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INSTITUTUL DE FORMARE CONTINUĂ ÎN DOMENIUL ALIMENTĂRII CU APĂ ŞI CANALIZĂRII</a:t>
            </a:r>
            <a:endParaRPr kumimoji="0" lang="ro-RO" altLang="ro-RO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o-RO" altLang="ro-RO" sz="900" b="0" i="0" u="none" strike="noStrike" cap="none" normalizeH="0" baseline="0" dirty="0" smtClean="0">
                <a:ln>
                  <a:noFill/>
                </a:ln>
                <a:solidFill>
                  <a:srgbClr val="A6A6A6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PENTRU MEMBRII ASOCIAȚIEI „MOLDOVA APĂ-CANAL”</a:t>
            </a:r>
            <a:endParaRPr kumimoji="0" lang="ro-RO" altLang="ro-RO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762000" y="2111494"/>
            <a:ext cx="7314048" cy="1785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solidFill>
                  <a:schemeClr val="tx1"/>
                </a:solidFill>
              </a:rPr>
              <a:t>«Процедуры закупов товаров, работ и услуг, используемых в деятельности в секторе водоснабжения и канализации </a:t>
            </a:r>
            <a:endParaRPr lang="en-US" dirty="0" smtClean="0">
              <a:solidFill>
                <a:schemeClr val="tx1"/>
              </a:solidFill>
            </a:endParaRPr>
          </a:p>
          <a:p>
            <a:pPr algn="ctr"/>
            <a:endParaRPr lang="en-US" dirty="0" smtClean="0">
              <a:solidFill>
                <a:srgbClr val="FF0000"/>
              </a:solidFill>
            </a:endParaRPr>
          </a:p>
          <a:p>
            <a:pPr algn="ctr"/>
            <a:r>
              <a:rPr lang="ru-RU" dirty="0" smtClean="0">
                <a:solidFill>
                  <a:srgbClr val="FF0000"/>
                </a:solidFill>
              </a:rPr>
              <a:t>ПРАВИЛА ЗАКУПОК ДЛЯ ЗАЕМЩИКОВ ФИП</a:t>
            </a:r>
            <a:endParaRPr lang="en-US" dirty="0">
              <a:solidFill>
                <a:srgbClr val="FF0000"/>
              </a:solidFill>
            </a:endParaRPr>
          </a:p>
        </p:txBody>
      </p:sp>
      <p:pic>
        <p:nvPicPr>
          <p:cNvPr id="16" name="Picture 11" descr="C:\Users\ion\Desktop\index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3548" y="4533076"/>
            <a:ext cx="2838450" cy="1609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Rectangle 16"/>
          <p:cNvSpPr/>
          <p:nvPr/>
        </p:nvSpPr>
        <p:spPr>
          <a:xfrm>
            <a:off x="635798" y="3590396"/>
            <a:ext cx="7696200" cy="1785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dirty="0" smtClean="0">
              <a:solidFill>
                <a:schemeClr val="tx1"/>
              </a:solidFill>
            </a:endParaRPr>
          </a:p>
          <a:p>
            <a:r>
              <a:rPr lang="ru-RU" dirty="0" smtClean="0">
                <a:solidFill>
                  <a:schemeClr val="tx1"/>
                </a:solidFill>
              </a:rPr>
              <a:t>ЗАКУПКИ </a:t>
            </a:r>
            <a:r>
              <a:rPr lang="ru-RU" dirty="0">
                <a:solidFill>
                  <a:schemeClr val="tx1"/>
                </a:solidFill>
              </a:rPr>
              <a:t>В РАМКАХ ФИНАНСИРОВАНИЯ </a:t>
            </a:r>
          </a:p>
          <a:p>
            <a:r>
              <a:rPr lang="ru-RU" dirty="0">
                <a:solidFill>
                  <a:schemeClr val="tx1"/>
                </a:solidFill>
              </a:rPr>
              <a:t>ИНВЕСТИЦИОННЫХ ПРОЕКТОВ</a:t>
            </a:r>
          </a:p>
          <a:p>
            <a:r>
              <a:rPr lang="ru-RU" dirty="0" smtClean="0">
                <a:solidFill>
                  <a:schemeClr val="tx1"/>
                </a:solidFill>
              </a:rPr>
              <a:t>Товары</a:t>
            </a:r>
            <a:r>
              <a:rPr lang="en-US" dirty="0" smtClean="0">
                <a:solidFill>
                  <a:schemeClr val="tx1"/>
                </a:solidFill>
              </a:rPr>
              <a:t>, </a:t>
            </a:r>
            <a:r>
              <a:rPr lang="ru-RU" dirty="0" smtClean="0">
                <a:solidFill>
                  <a:schemeClr val="tx1"/>
                </a:solidFill>
              </a:rPr>
              <a:t>работы</a:t>
            </a:r>
            <a:r>
              <a:rPr lang="en-US" dirty="0" smtClean="0">
                <a:solidFill>
                  <a:schemeClr val="tx1"/>
                </a:solidFill>
              </a:rPr>
              <a:t>, </a:t>
            </a:r>
            <a:r>
              <a:rPr lang="ru-RU" dirty="0" err="1" smtClean="0">
                <a:solidFill>
                  <a:schemeClr val="tx1"/>
                </a:solidFill>
              </a:rPr>
              <a:t>неконсультационные</a:t>
            </a:r>
            <a:r>
              <a:rPr lang="en-US" dirty="0" smtClean="0">
                <a:solidFill>
                  <a:schemeClr val="tx1"/>
                </a:solidFill>
              </a:rPr>
              <a:t>, </a:t>
            </a:r>
            <a:r>
              <a:rPr lang="ru-RU" dirty="0" smtClean="0">
                <a:solidFill>
                  <a:schemeClr val="tx1"/>
                </a:solidFill>
              </a:rPr>
              <a:t>и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ru-RU" dirty="0" smtClean="0">
                <a:solidFill>
                  <a:schemeClr val="tx1"/>
                </a:solidFill>
              </a:rPr>
              <a:t>консультационные</a:t>
            </a:r>
            <a:r>
              <a:rPr lang="en-US" dirty="0" smtClean="0">
                <a:solidFill>
                  <a:schemeClr val="tx1"/>
                </a:solidFill>
              </a:rPr>
              <a:t>, </a:t>
            </a:r>
            <a:r>
              <a:rPr lang="ru-RU" dirty="0" smtClean="0">
                <a:solidFill>
                  <a:schemeClr val="tx1"/>
                </a:solidFill>
              </a:rPr>
              <a:t>услуги</a:t>
            </a:r>
            <a:endParaRPr lang="en-US" sz="28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810750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ro-RO" dirty="0" smtClean="0"/>
              <a:t>Ion Barbarasa</a:t>
            </a:r>
            <a:endParaRPr lang="de-DE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0F9A5078-6F60-49E2-B50D-11C30D454C38}" type="datetime1">
              <a:rPr lang="en-GB" noProof="0" smtClean="0"/>
              <a:pPr/>
              <a:t>29/01/2018</a:t>
            </a:fld>
            <a:endParaRPr lang="en-GB" noProof="0" dirty="0"/>
          </a:p>
        </p:txBody>
      </p:sp>
      <p:pic>
        <p:nvPicPr>
          <p:cNvPr id="8" name="Picture 6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8565" y="337831"/>
            <a:ext cx="718557" cy="718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" descr="Description: C:\Users\Stela\Desktop\Logou nou UTM\Logo_inscript_horizontal (1)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3410" y="364946"/>
            <a:ext cx="2226253" cy="558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6" descr="cfc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768" y="231642"/>
            <a:ext cx="858817" cy="858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ifcaac_logo0200px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6384" y="200049"/>
            <a:ext cx="836721" cy="836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52" y="8376"/>
            <a:ext cx="1631950" cy="1247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/>
          <p:nvPr/>
        </p:nvSpPr>
        <p:spPr>
          <a:xfrm>
            <a:off x="487410" y="1124838"/>
            <a:ext cx="8313690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500" dirty="0">
                <a:solidFill>
                  <a:srgbClr val="002060"/>
                </a:solidFill>
                <a:latin typeface="Cambria" panose="02040503050406030204" pitchFamily="18" charset="0"/>
              </a:rPr>
              <a:t>Раздел </a:t>
            </a:r>
            <a:r>
              <a:rPr lang="en-US" sz="2500" dirty="0">
                <a:solidFill>
                  <a:srgbClr val="002060"/>
                </a:solidFill>
                <a:latin typeface="Cambria" panose="02040503050406030204" pitchFamily="18" charset="0"/>
              </a:rPr>
              <a:t>V. </a:t>
            </a:r>
            <a:r>
              <a:rPr lang="ru-RU" sz="2500" i="1" dirty="0">
                <a:solidFill>
                  <a:srgbClr val="002060"/>
                </a:solidFill>
                <a:latin typeface="Cambria" panose="02040503050406030204" pitchFamily="18" charset="0"/>
              </a:rPr>
              <a:t>Положения о Закупках</a:t>
            </a:r>
            <a:endParaRPr lang="en-US" sz="2500" i="1" dirty="0">
              <a:solidFill>
                <a:srgbClr val="002060"/>
              </a:solidFill>
              <a:latin typeface="Cambria" panose="02040503050406030204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47651" y="1864870"/>
            <a:ext cx="8553449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chemeClr val="tx1"/>
                </a:solidFill>
                <a:latin typeface="Cambria" panose="02040503050406030204" pitchFamily="18" charset="0"/>
              </a:rPr>
              <a:t>Применение национальных правил закупок</a:t>
            </a:r>
            <a:endParaRPr lang="ro-RO" sz="2800" dirty="0" smtClean="0">
              <a:solidFill>
                <a:schemeClr val="tx1"/>
              </a:solidFill>
              <a:latin typeface="Cambria" panose="02040503050406030204" pitchFamily="18" charset="0"/>
            </a:endParaRPr>
          </a:p>
          <a:p>
            <a:pPr lvl="1"/>
            <a:endParaRPr lang="ro-RO" sz="2800" b="0" dirty="0" smtClean="0">
              <a:solidFill>
                <a:srgbClr val="0070C0"/>
              </a:solidFill>
              <a:latin typeface="Cambria" panose="02040503050406030204" pitchFamily="18" charset="0"/>
            </a:endParaRPr>
          </a:p>
          <a:p>
            <a:pPr lvl="1"/>
            <a:endParaRPr lang="ro-RO" sz="2800" b="0" dirty="0">
              <a:solidFill>
                <a:srgbClr val="0070C0"/>
              </a:solidFill>
              <a:latin typeface="Cambria" panose="02040503050406030204" pitchFamily="18" charset="0"/>
            </a:endParaRPr>
          </a:p>
          <a:p>
            <a:pPr lvl="1"/>
            <a:r>
              <a:rPr lang="ru-RU" sz="2800" b="0" dirty="0">
                <a:solidFill>
                  <a:srgbClr val="0070C0"/>
                </a:solidFill>
                <a:latin typeface="Cambria" panose="02040503050406030204" pitchFamily="18" charset="0"/>
              </a:rPr>
              <a:t>Усовершенствованные требования, если собственные положения о закупках страны могут быть использованы, если они приемлемы для Банка</a:t>
            </a:r>
            <a:endParaRPr lang="ro-RO" sz="2800" b="0" dirty="0">
              <a:solidFill>
                <a:srgbClr val="0070C0"/>
              </a:solidFill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403121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ro-RO" dirty="0" smtClean="0"/>
              <a:t>Ion Barbarasa</a:t>
            </a:r>
            <a:endParaRPr lang="de-DE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0F9A5078-6F60-49E2-B50D-11C30D454C38}" type="datetime1">
              <a:rPr lang="en-GB" noProof="0" smtClean="0"/>
              <a:pPr/>
              <a:t>29/01/2018</a:t>
            </a:fld>
            <a:endParaRPr lang="en-GB" noProof="0" dirty="0"/>
          </a:p>
        </p:txBody>
      </p:sp>
      <p:pic>
        <p:nvPicPr>
          <p:cNvPr id="8" name="Picture 6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8565" y="337831"/>
            <a:ext cx="718557" cy="718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" descr="Description: C:\Users\Stela\Desktop\Logou nou UTM\Logo_inscript_horizontal (1)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3410" y="364946"/>
            <a:ext cx="2226253" cy="558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6" descr="cfc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768" y="231642"/>
            <a:ext cx="858817" cy="858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ifcaac_logo0200px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6384" y="200049"/>
            <a:ext cx="836721" cy="836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52" y="8376"/>
            <a:ext cx="1631950" cy="1247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/>
          <p:nvPr/>
        </p:nvSpPr>
        <p:spPr>
          <a:xfrm>
            <a:off x="487410" y="1124838"/>
            <a:ext cx="8313690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500" dirty="0">
                <a:solidFill>
                  <a:srgbClr val="002060"/>
                </a:solidFill>
                <a:latin typeface="Cambria" panose="02040503050406030204" pitchFamily="18" charset="0"/>
              </a:rPr>
              <a:t>Раздел </a:t>
            </a:r>
            <a:r>
              <a:rPr lang="en-US" sz="2500" dirty="0">
                <a:solidFill>
                  <a:srgbClr val="002060"/>
                </a:solidFill>
                <a:latin typeface="Cambria" panose="02040503050406030204" pitchFamily="18" charset="0"/>
              </a:rPr>
              <a:t>V. </a:t>
            </a:r>
            <a:r>
              <a:rPr lang="ru-RU" sz="2500" i="1" dirty="0">
                <a:solidFill>
                  <a:srgbClr val="002060"/>
                </a:solidFill>
                <a:latin typeface="Cambria" panose="02040503050406030204" pitchFamily="18" charset="0"/>
              </a:rPr>
              <a:t>Положения о Закупках</a:t>
            </a:r>
            <a:endParaRPr lang="en-US" sz="2500" i="1" dirty="0">
              <a:solidFill>
                <a:srgbClr val="002060"/>
              </a:solidFill>
              <a:latin typeface="Cambria" panose="02040503050406030204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47651" y="2112520"/>
            <a:ext cx="8553449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chemeClr val="tx1"/>
                </a:solidFill>
                <a:latin typeface="Cambria" panose="02040503050406030204" pitchFamily="18" charset="0"/>
              </a:rPr>
              <a:t>Управление контрактами</a:t>
            </a:r>
            <a:endParaRPr lang="ro-RO" sz="2800" dirty="0" smtClean="0">
              <a:solidFill>
                <a:schemeClr val="tx1"/>
              </a:solidFill>
              <a:latin typeface="Cambria" panose="02040503050406030204" pitchFamily="18" charset="0"/>
            </a:endParaRP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ru-RU" sz="2800" b="0" dirty="0">
                <a:solidFill>
                  <a:srgbClr val="0070C0"/>
                </a:solidFill>
                <a:latin typeface="Cambria" panose="02040503050406030204" pitchFamily="18" charset="0"/>
              </a:rPr>
              <a:t>Целью управления контрактами является обеспечение выполнения всеми сторонами своих обязательств</a:t>
            </a:r>
            <a:endParaRPr lang="ro-RO" sz="2800" b="0" dirty="0" smtClean="0">
              <a:solidFill>
                <a:srgbClr val="0070C0"/>
              </a:solidFill>
              <a:latin typeface="Cambria" panose="02040503050406030204" pitchFamily="18" charset="0"/>
            </a:endParaRP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ru-RU" sz="2800" b="0" dirty="0" smtClean="0">
                <a:solidFill>
                  <a:srgbClr val="0070C0"/>
                </a:solidFill>
                <a:latin typeface="Cambria" panose="02040503050406030204" pitchFamily="18" charset="0"/>
              </a:rPr>
              <a:t>Для того чтобы гарантировать</a:t>
            </a:r>
            <a:r>
              <a:rPr lang="ro-RO" sz="2800" b="0" dirty="0" smtClean="0">
                <a:solidFill>
                  <a:srgbClr val="0070C0"/>
                </a:solidFill>
                <a:latin typeface="Cambria" panose="02040503050406030204" pitchFamily="18" charset="0"/>
              </a:rPr>
              <a:t>:</a:t>
            </a:r>
          </a:p>
          <a:p>
            <a:pPr marL="1371600" lvl="2" indent="-457200">
              <a:buFont typeface="Arial" panose="020B0604020202020204" pitchFamily="34" charset="0"/>
              <a:buChar char="•"/>
            </a:pPr>
            <a:r>
              <a:rPr lang="ru-RU" sz="2800" b="0" i="1" dirty="0">
                <a:solidFill>
                  <a:srgbClr val="0070C0"/>
                </a:solidFill>
                <a:latin typeface="Cambria" panose="02040503050406030204" pitchFamily="18" charset="0"/>
              </a:rPr>
              <a:t>производительность подрядчика является удовлетворительной</a:t>
            </a:r>
            <a:endParaRPr lang="ro-RO" sz="2800" b="0" i="1" dirty="0" smtClean="0">
              <a:solidFill>
                <a:srgbClr val="0070C0"/>
              </a:solidFill>
              <a:latin typeface="Cambria" panose="02040503050406030204" pitchFamily="18" charset="0"/>
            </a:endParaRPr>
          </a:p>
          <a:p>
            <a:pPr marL="1371600" lvl="2" indent="-457200">
              <a:buFont typeface="Arial" panose="020B0604020202020204" pitchFamily="34" charset="0"/>
              <a:buChar char="•"/>
            </a:pPr>
            <a:r>
              <a:rPr lang="ru-RU" sz="2800" b="0" i="1" dirty="0">
                <a:solidFill>
                  <a:srgbClr val="0070C0"/>
                </a:solidFill>
                <a:latin typeface="Cambria" panose="02040503050406030204" pitchFamily="18" charset="0"/>
              </a:rPr>
              <a:t>заинтересованные стороны информированы</a:t>
            </a:r>
            <a:endParaRPr lang="ro-RO" sz="2800" b="0" i="1" dirty="0" smtClean="0">
              <a:solidFill>
                <a:srgbClr val="0070C0"/>
              </a:solidFill>
              <a:latin typeface="Cambria" panose="02040503050406030204" pitchFamily="18" charset="0"/>
            </a:endParaRPr>
          </a:p>
          <a:p>
            <a:pPr marL="1371600" lvl="2" indent="-457200">
              <a:buFont typeface="Arial" panose="020B0604020202020204" pitchFamily="34" charset="0"/>
              <a:buChar char="•"/>
            </a:pPr>
            <a:r>
              <a:rPr lang="ru-RU" sz="2800" b="0" i="1" dirty="0">
                <a:solidFill>
                  <a:srgbClr val="0070C0"/>
                </a:solidFill>
                <a:latin typeface="Cambria" panose="02040503050406030204" pitchFamily="18" charset="0"/>
              </a:rPr>
              <a:t>все требования контракта выполнены</a:t>
            </a:r>
            <a:endParaRPr lang="ro-RO" sz="2800" b="0" i="1" dirty="0">
              <a:solidFill>
                <a:srgbClr val="0070C0"/>
              </a:solidFill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462739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ro-RO" dirty="0" smtClean="0"/>
              <a:t>Ion Barbarasa</a:t>
            </a:r>
            <a:endParaRPr lang="de-DE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0F9A5078-6F60-49E2-B50D-11C30D454C38}" type="datetime1">
              <a:rPr lang="en-GB" noProof="0" smtClean="0"/>
              <a:pPr/>
              <a:t>29/01/2018</a:t>
            </a:fld>
            <a:endParaRPr lang="en-GB" noProof="0" dirty="0"/>
          </a:p>
        </p:txBody>
      </p:sp>
      <p:pic>
        <p:nvPicPr>
          <p:cNvPr id="8" name="Picture 6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8565" y="337831"/>
            <a:ext cx="718557" cy="718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" descr="Description: C:\Users\Stela\Desktop\Logou nou UTM\Logo_inscript_horizontal (1)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3410" y="364946"/>
            <a:ext cx="2226253" cy="558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6" descr="cfc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768" y="231642"/>
            <a:ext cx="858817" cy="858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ifcaac_logo0200px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6384" y="200049"/>
            <a:ext cx="836721" cy="836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52" y="8376"/>
            <a:ext cx="1631950" cy="1247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/>
          <p:nvPr/>
        </p:nvSpPr>
        <p:spPr>
          <a:xfrm>
            <a:off x="487410" y="1124838"/>
            <a:ext cx="8313690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500" dirty="0">
                <a:solidFill>
                  <a:srgbClr val="002060"/>
                </a:solidFill>
                <a:latin typeface="Cambria" panose="02040503050406030204" pitchFamily="18" charset="0"/>
              </a:rPr>
              <a:t>Раздел </a:t>
            </a:r>
            <a:r>
              <a:rPr lang="en-US" sz="2500" dirty="0">
                <a:solidFill>
                  <a:srgbClr val="002060"/>
                </a:solidFill>
                <a:latin typeface="Cambria" panose="02040503050406030204" pitchFamily="18" charset="0"/>
              </a:rPr>
              <a:t>V</a:t>
            </a:r>
            <a:r>
              <a:rPr lang="ro-RO" sz="2500" dirty="0">
                <a:solidFill>
                  <a:srgbClr val="002060"/>
                </a:solidFill>
                <a:latin typeface="Cambria" panose="02040503050406030204" pitchFamily="18" charset="0"/>
              </a:rPr>
              <a:t>I</a:t>
            </a:r>
            <a:r>
              <a:rPr lang="en-US" sz="2500" dirty="0">
                <a:solidFill>
                  <a:srgbClr val="002060"/>
                </a:solidFill>
                <a:latin typeface="Cambria" panose="02040503050406030204" pitchFamily="18" charset="0"/>
              </a:rPr>
              <a:t>. </a:t>
            </a:r>
            <a:r>
              <a:rPr lang="ru-RU" sz="2500" i="1" dirty="0">
                <a:solidFill>
                  <a:srgbClr val="002060"/>
                </a:solidFill>
                <a:latin typeface="Cambria" panose="02040503050406030204" pitchFamily="18" charset="0"/>
              </a:rPr>
              <a:t>Утвержденные </a:t>
            </a:r>
            <a:r>
              <a:rPr lang="ru-RU" sz="2500" i="1" dirty="0" smtClean="0">
                <a:solidFill>
                  <a:srgbClr val="002060"/>
                </a:solidFill>
                <a:latin typeface="Cambria" panose="02040503050406030204" pitchFamily="18" charset="0"/>
              </a:rPr>
              <a:t>методы отбора: Товары, Работы и Не консультационные услуги</a:t>
            </a:r>
            <a:endParaRPr lang="en-US" sz="2500" i="1" dirty="0">
              <a:solidFill>
                <a:srgbClr val="002060"/>
              </a:solidFill>
              <a:latin typeface="Cambria" panose="02040503050406030204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47651" y="2112520"/>
            <a:ext cx="8553449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solidFill>
                  <a:schemeClr val="tx1"/>
                </a:solidFill>
                <a:latin typeface="Cambria" panose="02040503050406030204" pitchFamily="18" charset="0"/>
              </a:rPr>
              <a:t>Было введено</a:t>
            </a:r>
          </a:p>
          <a:p>
            <a:pPr marL="990600" indent="-546100">
              <a:buFont typeface="Arial" panose="020B0604020202020204" pitchFamily="34" charset="0"/>
              <a:buChar char="•"/>
            </a:pPr>
            <a:r>
              <a:rPr lang="ru-RU" sz="2800" b="0" dirty="0" smtClean="0">
                <a:solidFill>
                  <a:srgbClr val="0070C0"/>
                </a:solidFill>
                <a:latin typeface="Cambria" panose="02040503050406030204" pitchFamily="18" charset="0"/>
              </a:rPr>
              <a:t>Переговоры</a:t>
            </a:r>
            <a:endParaRPr lang="ro-RO" sz="2800" b="0" dirty="0" smtClean="0">
              <a:solidFill>
                <a:srgbClr val="0070C0"/>
              </a:solidFill>
              <a:latin typeface="Cambria" panose="02040503050406030204" pitchFamily="18" charset="0"/>
            </a:endParaRP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ru-RU" sz="2800" b="0" dirty="0">
                <a:solidFill>
                  <a:srgbClr val="0070C0"/>
                </a:solidFill>
                <a:latin typeface="Cambria" panose="02040503050406030204" pitchFamily="18" charset="0"/>
              </a:rPr>
              <a:t>Лучшее и заключительное предложение </a:t>
            </a:r>
            <a:r>
              <a:rPr lang="ru-RU" sz="2800" b="0" dirty="0" smtClean="0">
                <a:solidFill>
                  <a:srgbClr val="0070C0"/>
                </a:solidFill>
                <a:latin typeface="Cambria" panose="02040503050406030204" pitchFamily="18" charset="0"/>
              </a:rPr>
              <a:t>(</a:t>
            </a:r>
            <a:r>
              <a:rPr lang="ro-RO" sz="2800" b="0" dirty="0" smtClean="0">
                <a:solidFill>
                  <a:srgbClr val="0070C0"/>
                </a:solidFill>
                <a:latin typeface="Cambria" panose="02040503050406030204" pitchFamily="18" charset="0"/>
              </a:rPr>
              <a:t>BAFO)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ru-RU" sz="2800" b="0" dirty="0">
                <a:solidFill>
                  <a:srgbClr val="0070C0"/>
                </a:solidFill>
                <a:latin typeface="Cambria" panose="02040503050406030204" pitchFamily="18" charset="0"/>
              </a:rPr>
              <a:t>Конкурсный </a:t>
            </a:r>
            <a:r>
              <a:rPr lang="ru-RU" sz="2800" b="0" dirty="0" smtClean="0">
                <a:solidFill>
                  <a:srgbClr val="0070C0"/>
                </a:solidFill>
                <a:latin typeface="Cambria" panose="02040503050406030204" pitchFamily="18" charset="0"/>
              </a:rPr>
              <a:t>диалог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ru-RU" sz="2800" b="0" dirty="0">
                <a:solidFill>
                  <a:srgbClr val="0070C0"/>
                </a:solidFill>
                <a:latin typeface="Cambria" panose="02040503050406030204" pitchFamily="18" charset="0"/>
              </a:rPr>
              <a:t>Обратные электронные аукционы</a:t>
            </a:r>
            <a:endParaRPr lang="ro-RO" sz="2800" b="0" dirty="0">
              <a:solidFill>
                <a:srgbClr val="0070C0"/>
              </a:solidFill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203874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ro-RO" dirty="0" smtClean="0"/>
              <a:t>Ion Barbarasa</a:t>
            </a:r>
            <a:endParaRPr lang="de-DE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0F9A5078-6F60-49E2-B50D-11C30D454C38}" type="datetime1">
              <a:rPr lang="en-GB" noProof="0" smtClean="0"/>
              <a:pPr/>
              <a:t>29/01/2018</a:t>
            </a:fld>
            <a:endParaRPr lang="en-GB" noProof="0" dirty="0"/>
          </a:p>
        </p:txBody>
      </p:sp>
      <p:pic>
        <p:nvPicPr>
          <p:cNvPr id="8" name="Picture 6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8565" y="337831"/>
            <a:ext cx="718557" cy="718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" descr="Description: C:\Users\Stela\Desktop\Logou nou UTM\Logo_inscript_horizontal (1)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3410" y="364946"/>
            <a:ext cx="2226253" cy="558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6" descr="cfc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768" y="231642"/>
            <a:ext cx="858817" cy="858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ifcaac_logo0200px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6384" y="200049"/>
            <a:ext cx="836721" cy="836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52" y="8376"/>
            <a:ext cx="1631950" cy="1247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2829" y="1986612"/>
            <a:ext cx="5400276" cy="4320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Rectangle 12"/>
          <p:cNvSpPr/>
          <p:nvPr/>
        </p:nvSpPr>
        <p:spPr>
          <a:xfrm>
            <a:off x="487410" y="1124838"/>
            <a:ext cx="8313690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500" i="1" dirty="0">
                <a:solidFill>
                  <a:srgbClr val="002060"/>
                </a:solidFill>
                <a:latin typeface="Cambria" panose="02040503050406030204" pitchFamily="18" charset="0"/>
              </a:rPr>
              <a:t>Утвержденные </a:t>
            </a:r>
            <a:r>
              <a:rPr lang="ru-RU" sz="2500" i="1" dirty="0" smtClean="0">
                <a:solidFill>
                  <a:srgbClr val="002060"/>
                </a:solidFill>
                <a:latin typeface="Cambria" panose="02040503050406030204" pitchFamily="18" charset="0"/>
              </a:rPr>
              <a:t>методы отбора: Товары, Работы</a:t>
            </a:r>
            <a:endParaRPr lang="ru-RU" sz="2500" i="1" dirty="0">
              <a:solidFill>
                <a:srgbClr val="002060"/>
              </a:solidFill>
              <a:latin typeface="Cambria" panose="02040503050406030204" pitchFamily="18" charset="0"/>
            </a:endParaRPr>
          </a:p>
          <a:p>
            <a:pPr algn="ctr"/>
            <a:r>
              <a:rPr lang="ru-RU" sz="2500" i="1" dirty="0" smtClean="0">
                <a:solidFill>
                  <a:srgbClr val="002060"/>
                </a:solidFill>
                <a:latin typeface="Cambria" panose="02040503050406030204" pitchFamily="18" charset="0"/>
              </a:rPr>
              <a:t>и не консультационные услуги</a:t>
            </a:r>
            <a:endParaRPr lang="en-US" sz="2500" i="1" dirty="0">
              <a:solidFill>
                <a:srgbClr val="002060"/>
              </a:solidFill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343274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ro-RO" dirty="0" smtClean="0"/>
              <a:t>Ion Barbarasa</a:t>
            </a:r>
            <a:endParaRPr lang="de-DE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0F9A5078-6F60-49E2-B50D-11C30D454C38}" type="datetime1">
              <a:rPr lang="en-GB" noProof="0" smtClean="0"/>
              <a:pPr/>
              <a:t>29/01/2018</a:t>
            </a:fld>
            <a:endParaRPr lang="en-GB" noProof="0" dirty="0"/>
          </a:p>
        </p:txBody>
      </p:sp>
      <p:pic>
        <p:nvPicPr>
          <p:cNvPr id="8" name="Picture 6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8565" y="337831"/>
            <a:ext cx="718557" cy="718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" descr="Description: C:\Users\Stela\Desktop\Logou nou UTM\Logo_inscript_horizontal (1)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3410" y="364946"/>
            <a:ext cx="2226253" cy="558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6" descr="cfc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768" y="231642"/>
            <a:ext cx="858817" cy="858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ifcaac_logo0200px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6384" y="200049"/>
            <a:ext cx="836721" cy="836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52" y="8376"/>
            <a:ext cx="1631950" cy="1247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/>
          <p:nvPr/>
        </p:nvSpPr>
        <p:spPr>
          <a:xfrm>
            <a:off x="487410" y="1124838"/>
            <a:ext cx="8313690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500" dirty="0">
                <a:solidFill>
                  <a:srgbClr val="002060"/>
                </a:solidFill>
                <a:latin typeface="Cambria" panose="02040503050406030204" pitchFamily="18" charset="0"/>
              </a:rPr>
              <a:t>Раздел </a:t>
            </a:r>
            <a:r>
              <a:rPr lang="en-US" sz="2500" dirty="0">
                <a:solidFill>
                  <a:srgbClr val="002060"/>
                </a:solidFill>
                <a:latin typeface="Cambria" panose="02040503050406030204" pitchFamily="18" charset="0"/>
              </a:rPr>
              <a:t>V</a:t>
            </a:r>
            <a:r>
              <a:rPr lang="ro-RO" sz="2500" dirty="0">
                <a:solidFill>
                  <a:srgbClr val="002060"/>
                </a:solidFill>
                <a:latin typeface="Cambria" panose="02040503050406030204" pitchFamily="18" charset="0"/>
              </a:rPr>
              <a:t>I</a:t>
            </a:r>
            <a:r>
              <a:rPr lang="en-US" sz="2500" dirty="0">
                <a:solidFill>
                  <a:srgbClr val="002060"/>
                </a:solidFill>
                <a:latin typeface="Cambria" panose="02040503050406030204" pitchFamily="18" charset="0"/>
              </a:rPr>
              <a:t>. </a:t>
            </a:r>
            <a:r>
              <a:rPr lang="ru-RU" sz="2500" i="1" dirty="0">
                <a:solidFill>
                  <a:srgbClr val="002060"/>
                </a:solidFill>
                <a:latin typeface="Cambria" panose="02040503050406030204" pitchFamily="18" charset="0"/>
              </a:rPr>
              <a:t>Утвержденные методы отбора: Товары, Работы и Не консультационные услуги</a:t>
            </a:r>
            <a:endParaRPr lang="en-US" sz="2500" i="1" dirty="0">
              <a:solidFill>
                <a:srgbClr val="002060"/>
              </a:solidFill>
              <a:latin typeface="Cambria" panose="02040503050406030204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47651" y="2112520"/>
            <a:ext cx="8553449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chemeClr val="tx1"/>
                </a:solidFill>
                <a:latin typeface="Cambria" panose="02040503050406030204" pitchFamily="18" charset="0"/>
              </a:rPr>
              <a:t>Количество компаний в сокращенном списке в настоящее время 5-8</a:t>
            </a:r>
            <a:endParaRPr lang="ro-RO" sz="2400" dirty="0" smtClean="0">
              <a:solidFill>
                <a:schemeClr val="tx1"/>
              </a:solidFill>
              <a:latin typeface="Cambria" panose="020405030504060302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chemeClr val="tx1"/>
                </a:solidFill>
                <a:latin typeface="Cambria" panose="02040503050406030204" pitchFamily="18" charset="0"/>
              </a:rPr>
              <a:t>Книга задач (</a:t>
            </a:r>
            <a:r>
              <a:rPr lang="ru-RU" sz="2400" dirty="0" err="1">
                <a:solidFill>
                  <a:schemeClr val="tx1"/>
                </a:solidFill>
                <a:latin typeface="Cambria" panose="02040503050406030204" pitchFamily="18" charset="0"/>
              </a:rPr>
              <a:t>ToR</a:t>
            </a:r>
            <a:r>
              <a:rPr lang="ru-RU" sz="2400" dirty="0">
                <a:solidFill>
                  <a:schemeClr val="tx1"/>
                </a:solidFill>
                <a:latin typeface="Cambria" panose="02040503050406030204" pitchFamily="18" charset="0"/>
              </a:rPr>
              <a:t>) должна быть отправлена ​​с запросом на выражение</a:t>
            </a:r>
            <a:endParaRPr lang="ro-RO" sz="2400" dirty="0" smtClean="0">
              <a:solidFill>
                <a:schemeClr val="tx1"/>
              </a:solidFill>
              <a:latin typeface="Cambria" panose="020405030504060302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chemeClr val="tx1"/>
                </a:solidFill>
                <a:latin typeface="Cambria" panose="02040503050406030204" pitchFamily="18" charset="0"/>
              </a:rPr>
              <a:t>Ограничения по списку</a:t>
            </a:r>
            <a:endParaRPr lang="ro-RO" sz="2400" dirty="0" smtClean="0">
              <a:solidFill>
                <a:schemeClr val="tx1"/>
              </a:solidFill>
              <a:latin typeface="Cambria" panose="02040503050406030204" pitchFamily="18" charset="0"/>
            </a:endParaRP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ru-RU" sz="2400" b="0" dirty="0">
                <a:solidFill>
                  <a:srgbClr val="0070C0"/>
                </a:solidFill>
                <a:latin typeface="Cambria" panose="02040503050406030204" pitchFamily="18" charset="0"/>
              </a:rPr>
              <a:t>В соответствии с поставленными целями отсутствуют предписывающие, устранены географические ограничения</a:t>
            </a:r>
            <a:endParaRPr lang="ro-RO" sz="2400" b="0" dirty="0" smtClean="0">
              <a:solidFill>
                <a:srgbClr val="0070C0"/>
              </a:solidFill>
              <a:latin typeface="Cambria" panose="02040503050406030204" pitchFamily="18" charset="0"/>
            </a:endParaRPr>
          </a:p>
          <a:p>
            <a:pPr marL="444500" lvl="1" indent="-444500"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chemeClr val="tx1"/>
                </a:solidFill>
                <a:latin typeface="Cambria" panose="02040503050406030204" pitchFamily="18" charset="0"/>
              </a:rPr>
              <a:t>Реклама для CQS не требуется</a:t>
            </a:r>
            <a:endParaRPr lang="ro-RO" sz="2400" dirty="0" smtClean="0">
              <a:solidFill>
                <a:schemeClr val="tx1"/>
              </a:solidFill>
              <a:latin typeface="Cambria" panose="02040503050406030204" pitchFamily="18" charset="0"/>
            </a:endParaRPr>
          </a:p>
          <a:p>
            <a:pPr marL="444500" lvl="1" indent="-444500"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chemeClr val="tx1"/>
                </a:solidFill>
                <a:latin typeface="Cambria" panose="02040503050406030204" pitchFamily="18" charset="0"/>
              </a:rPr>
              <a:t>7-дневный перерыв между уведомлением о технической оценке и открытием финансовых предложений</a:t>
            </a:r>
            <a:endParaRPr lang="ro-RO" sz="2400" b="0" dirty="0" smtClean="0">
              <a:solidFill>
                <a:srgbClr val="0070C0"/>
              </a:solidFill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147973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ro-RO" dirty="0" smtClean="0"/>
              <a:t>Ion Barbarasa</a:t>
            </a:r>
            <a:endParaRPr lang="de-DE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0F9A5078-6F60-49E2-B50D-11C30D454C38}" type="datetime1">
              <a:rPr lang="en-GB" noProof="0" smtClean="0"/>
              <a:pPr/>
              <a:t>29/01/2018</a:t>
            </a:fld>
            <a:endParaRPr lang="en-GB" noProof="0" dirty="0"/>
          </a:p>
        </p:txBody>
      </p:sp>
      <p:pic>
        <p:nvPicPr>
          <p:cNvPr id="8" name="Picture 6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8565" y="337831"/>
            <a:ext cx="718557" cy="718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" descr="Description: C:\Users\Stela\Desktop\Logou nou UTM\Logo_inscript_horizontal (1)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3410" y="364946"/>
            <a:ext cx="2226253" cy="558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6" descr="cfc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768" y="231642"/>
            <a:ext cx="858817" cy="858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ifcaac_logo0200px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6384" y="200049"/>
            <a:ext cx="836721" cy="836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52" y="8376"/>
            <a:ext cx="1631950" cy="1247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/>
          <p:nvPr/>
        </p:nvSpPr>
        <p:spPr>
          <a:xfrm>
            <a:off x="487410" y="1124838"/>
            <a:ext cx="8313690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500" i="1" dirty="0">
                <a:solidFill>
                  <a:srgbClr val="002060"/>
                </a:solidFill>
                <a:latin typeface="Cambria" panose="02040503050406030204" pitchFamily="18" charset="0"/>
              </a:rPr>
              <a:t>Утвержденные методы отбора</a:t>
            </a:r>
          </a:p>
          <a:p>
            <a:pPr algn="ctr"/>
            <a:r>
              <a:rPr lang="ru-RU" sz="2500" i="1" dirty="0">
                <a:solidFill>
                  <a:srgbClr val="002060"/>
                </a:solidFill>
                <a:latin typeface="Cambria" panose="02040503050406030204" pitchFamily="18" charset="0"/>
              </a:rPr>
              <a:t>Консультационных </a:t>
            </a:r>
            <a:r>
              <a:rPr lang="ru-RU" sz="2500" i="1" dirty="0" smtClean="0">
                <a:solidFill>
                  <a:srgbClr val="002060"/>
                </a:solidFill>
                <a:latin typeface="Cambria" panose="02040503050406030204" pitchFamily="18" charset="0"/>
              </a:rPr>
              <a:t>услуг</a:t>
            </a:r>
            <a:endParaRPr lang="ru-RU" sz="2500" i="1" dirty="0">
              <a:solidFill>
                <a:srgbClr val="002060"/>
              </a:solidFill>
              <a:latin typeface="Cambria" panose="02040503050406030204" pitchFamily="18" charset="0"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1647" y="2291412"/>
            <a:ext cx="5211458" cy="41691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3474531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ro-RO" dirty="0" smtClean="0"/>
              <a:t>Ion Barbarasa</a:t>
            </a:r>
            <a:endParaRPr lang="de-DE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0F9A5078-6F60-49E2-B50D-11C30D454C38}" type="datetime1">
              <a:rPr lang="en-GB" noProof="0" smtClean="0"/>
              <a:pPr/>
              <a:t>29/01/2018</a:t>
            </a:fld>
            <a:endParaRPr lang="en-GB" noProof="0" dirty="0"/>
          </a:p>
        </p:txBody>
      </p:sp>
      <p:pic>
        <p:nvPicPr>
          <p:cNvPr id="8" name="Picture 6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8565" y="337831"/>
            <a:ext cx="718557" cy="718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" descr="Description: C:\Users\Stela\Desktop\Logou nou UTM\Logo_inscript_horizontal (1)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3410" y="364946"/>
            <a:ext cx="2226253" cy="558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6" descr="cfc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768" y="231642"/>
            <a:ext cx="858817" cy="858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ifcaac_logo0200px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6384" y="200049"/>
            <a:ext cx="836721" cy="836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52" y="8376"/>
            <a:ext cx="1631950" cy="1247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2286000" y="3044280"/>
            <a:ext cx="4572000" cy="1107996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en-US" b="0" dirty="0"/>
          </a:p>
          <a:p>
            <a:r>
              <a:rPr lang="ru-RU" sz="4400" dirty="0">
                <a:solidFill>
                  <a:schemeClr val="accent4"/>
                </a:solidFill>
                <a:latin typeface="Cambria" panose="02040503050406030204" pitchFamily="18" charset="0"/>
              </a:rPr>
              <a:t>Приложения</a:t>
            </a:r>
            <a:endParaRPr lang="en-US" sz="4400" dirty="0">
              <a:solidFill>
                <a:schemeClr val="accent4"/>
              </a:solidFill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021294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ro-RO" dirty="0" smtClean="0"/>
              <a:t>Ion Barbarasa</a:t>
            </a:r>
            <a:endParaRPr lang="de-DE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0F9A5078-6F60-49E2-B50D-11C30D454C38}" type="datetime1">
              <a:rPr lang="en-GB" noProof="0" smtClean="0"/>
              <a:pPr/>
              <a:t>29/01/2018</a:t>
            </a:fld>
            <a:endParaRPr lang="en-GB" noProof="0" dirty="0"/>
          </a:p>
        </p:txBody>
      </p:sp>
      <p:pic>
        <p:nvPicPr>
          <p:cNvPr id="8" name="Picture 6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8565" y="337831"/>
            <a:ext cx="718557" cy="718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" descr="Description: C:\Users\Stela\Desktop\Logou nou UTM\Logo_inscript_horizontal (1)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3410" y="364946"/>
            <a:ext cx="2226253" cy="558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6" descr="cfc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768" y="231642"/>
            <a:ext cx="858817" cy="858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ifcaac_logo0200px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6384" y="200049"/>
            <a:ext cx="836721" cy="836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52" y="8376"/>
            <a:ext cx="1631950" cy="1247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/>
          <p:nvPr/>
        </p:nvSpPr>
        <p:spPr>
          <a:xfrm>
            <a:off x="266700" y="1078123"/>
            <a:ext cx="8445500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o-RO" u="sng" dirty="0" smtClean="0">
                <a:latin typeface="Cambria" panose="02040503050406030204" pitchFamily="18" charset="0"/>
                <a:hlinkClick r:id="rId8" action="ppaction://hlinkfile"/>
              </a:rPr>
              <a:t>Anexa I. Cel mai bun raport calitate/preţ</a:t>
            </a:r>
            <a:endParaRPr lang="en-US" dirty="0" smtClean="0">
              <a:latin typeface="Cambria" panose="02040503050406030204" pitchFamily="18" charset="0"/>
            </a:endParaRPr>
          </a:p>
          <a:p>
            <a:r>
              <a:rPr lang="ro-RO" u="sng" dirty="0" smtClean="0">
                <a:latin typeface="Cambria" panose="02040503050406030204" pitchFamily="18" charset="0"/>
                <a:hlinkClick r:id="rId9" action="ppaction://hlinkfile"/>
              </a:rPr>
              <a:t>Anexa II. Controlul achiziţiilor</a:t>
            </a:r>
            <a:endParaRPr lang="en-US" dirty="0" smtClean="0">
              <a:latin typeface="Cambria" panose="02040503050406030204" pitchFamily="18" charset="0"/>
            </a:endParaRPr>
          </a:p>
          <a:p>
            <a:r>
              <a:rPr lang="ro-RO" u="sng" dirty="0" smtClean="0">
                <a:latin typeface="Cambria" panose="02040503050406030204" pitchFamily="18" charset="0"/>
                <a:hlinkClick r:id="rId10" action="ppaction://hlinkfile"/>
              </a:rPr>
              <a:t>Anexa III. Plângeri aferente procedurilor de achiziţie</a:t>
            </a:r>
            <a:endParaRPr lang="en-US" dirty="0" smtClean="0">
              <a:latin typeface="Cambria" panose="02040503050406030204" pitchFamily="18" charset="0"/>
            </a:endParaRPr>
          </a:p>
          <a:p>
            <a:r>
              <a:rPr lang="ro-RO" u="sng" dirty="0" smtClean="0">
                <a:latin typeface="Cambria" panose="02040503050406030204" pitchFamily="18" charset="0"/>
                <a:hlinkClick r:id="rId11" action="ppaction://hlinkfile"/>
              </a:rPr>
              <a:t>Anexa IV. Fraudă şi corupţie</a:t>
            </a:r>
            <a:r>
              <a:rPr lang="ro-RO" dirty="0" smtClean="0">
                <a:latin typeface="Cambria" panose="02040503050406030204" pitchFamily="18" charset="0"/>
                <a:hlinkClick r:id="rId11" action="ppaction://hlinkfile"/>
              </a:rPr>
              <a:t>	</a:t>
            </a:r>
            <a:endParaRPr lang="en-US" dirty="0" smtClean="0">
              <a:latin typeface="Cambria" panose="02040503050406030204" pitchFamily="18" charset="0"/>
            </a:endParaRPr>
          </a:p>
          <a:p>
            <a:r>
              <a:rPr lang="ro-RO" u="sng" dirty="0" smtClean="0">
                <a:latin typeface="Cambria" panose="02040503050406030204" pitchFamily="18" charset="0"/>
                <a:hlinkClick r:id="rId12" action="ppaction://hlinkfile"/>
              </a:rPr>
              <a:t>Anexa V. Strategia de achiziţie a proiectului pentru dezvoltare</a:t>
            </a:r>
            <a:endParaRPr lang="en-US" dirty="0" smtClean="0">
              <a:latin typeface="Cambria" panose="02040503050406030204" pitchFamily="18" charset="0"/>
            </a:endParaRPr>
          </a:p>
          <a:p>
            <a:r>
              <a:rPr lang="ro-RO" u="sng" dirty="0" smtClean="0">
                <a:latin typeface="Cambria" panose="02040503050406030204" pitchFamily="18" charset="0"/>
                <a:hlinkClick r:id="rId13" action="ppaction://hlinkfile"/>
              </a:rPr>
              <a:t>Anexa VI. Preferinţe interne</a:t>
            </a:r>
            <a:endParaRPr lang="en-US" dirty="0" smtClean="0">
              <a:latin typeface="Cambria" panose="02040503050406030204" pitchFamily="18" charset="0"/>
            </a:endParaRPr>
          </a:p>
          <a:p>
            <a:r>
              <a:rPr lang="ro-RO" u="sng" dirty="0" smtClean="0">
                <a:latin typeface="Cambria" panose="02040503050406030204" pitchFamily="18" charset="0"/>
                <a:hlinkClick r:id="rId14" action="ppaction://hlinkfile"/>
              </a:rPr>
              <a:t>Anexa VII. Achiziţii durabile</a:t>
            </a:r>
            <a:endParaRPr lang="en-US" dirty="0" smtClean="0">
              <a:latin typeface="Cambria" panose="02040503050406030204" pitchFamily="18" charset="0"/>
            </a:endParaRPr>
          </a:p>
          <a:p>
            <a:r>
              <a:rPr lang="ro-RO" u="sng" dirty="0" smtClean="0">
                <a:latin typeface="Cambria" panose="02040503050406030204" pitchFamily="18" charset="0"/>
                <a:hlinkClick r:id="rId15" action="ppaction://hlinkfile"/>
              </a:rPr>
              <a:t>Anexa VIII. Tipuri de contracte</a:t>
            </a:r>
            <a:endParaRPr lang="en-US" dirty="0" smtClean="0">
              <a:latin typeface="Cambria" panose="02040503050406030204" pitchFamily="18" charset="0"/>
            </a:endParaRPr>
          </a:p>
          <a:p>
            <a:r>
              <a:rPr lang="ro-RO" u="sng" dirty="0" smtClean="0">
                <a:latin typeface="Cambria" panose="02040503050406030204" pitchFamily="18" charset="0"/>
                <a:hlinkClick r:id="rId16" action="ppaction://hlinkfile"/>
              </a:rPr>
              <a:t>Anexa IX. Condiţii contractuale în cadrul achiziţiilor competitive internaţionale</a:t>
            </a:r>
            <a:endParaRPr lang="en-US" dirty="0" smtClean="0">
              <a:latin typeface="Cambria" panose="02040503050406030204" pitchFamily="18" charset="0"/>
            </a:endParaRPr>
          </a:p>
          <a:p>
            <a:r>
              <a:rPr lang="ro-RO" u="sng" dirty="0" smtClean="0">
                <a:latin typeface="Cambria" panose="02040503050406030204" pitchFamily="18" charset="0"/>
                <a:hlinkClick r:id="rId17" action="ppaction://hlinkfile"/>
              </a:rPr>
              <a:t>Anexa X. Criterii de evaluare</a:t>
            </a:r>
            <a:endParaRPr lang="en-US" dirty="0" smtClean="0">
              <a:latin typeface="Cambria" panose="02040503050406030204" pitchFamily="18" charset="0"/>
            </a:endParaRPr>
          </a:p>
          <a:p>
            <a:r>
              <a:rPr lang="ro-RO" u="sng" dirty="0" smtClean="0">
                <a:latin typeface="Cambria" panose="02040503050406030204" pitchFamily="18" charset="0"/>
                <a:hlinkClick r:id="rId18" action="ppaction://hlinkfile"/>
              </a:rPr>
              <a:t>Anexa XI. Gestionarea contractului</a:t>
            </a:r>
            <a:endParaRPr lang="en-US" dirty="0" smtClean="0">
              <a:latin typeface="Cambria" panose="02040503050406030204" pitchFamily="18" charset="0"/>
            </a:endParaRPr>
          </a:p>
          <a:p>
            <a:r>
              <a:rPr lang="ro-RO" u="sng" dirty="0" smtClean="0">
                <a:latin typeface="Cambria" panose="02040503050406030204" pitchFamily="18" charset="0"/>
                <a:hlinkClick r:id="rId19" action="ppaction://hlinkfile"/>
              </a:rPr>
              <a:t>Anexa XII. Metode de selecţie</a:t>
            </a:r>
            <a:endParaRPr lang="en-US" dirty="0" smtClean="0">
              <a:latin typeface="Cambria" panose="02040503050406030204" pitchFamily="18" charset="0"/>
            </a:endParaRPr>
          </a:p>
          <a:p>
            <a:r>
              <a:rPr lang="ro-RO" u="sng" dirty="0" smtClean="0">
                <a:latin typeface="Cambria" panose="02040503050406030204" pitchFamily="18" charset="0"/>
                <a:hlinkClick r:id="rId20" action="ppaction://hlinkfile"/>
              </a:rPr>
              <a:t>Anexa XIII. Dialog competitiv</a:t>
            </a:r>
            <a:endParaRPr lang="en-US" dirty="0" smtClean="0">
              <a:latin typeface="Cambria" panose="02040503050406030204" pitchFamily="18" charset="0"/>
            </a:endParaRPr>
          </a:p>
          <a:p>
            <a:r>
              <a:rPr lang="ro-RO" u="sng" dirty="0" smtClean="0">
                <a:latin typeface="Cambria" panose="02040503050406030204" pitchFamily="18" charset="0"/>
                <a:hlinkClick r:id="rId21" action="ppaction://hlinkfile"/>
              </a:rPr>
              <a:t>Anexa XIV. Parteneriate public-private</a:t>
            </a:r>
            <a:endParaRPr lang="en-US" dirty="0" smtClean="0">
              <a:latin typeface="Cambria" panose="02040503050406030204" pitchFamily="18" charset="0"/>
            </a:endParaRPr>
          </a:p>
          <a:p>
            <a:r>
              <a:rPr lang="ro-RO" u="sng" dirty="0" smtClean="0">
                <a:latin typeface="Cambria" panose="02040503050406030204" pitchFamily="18" charset="0"/>
                <a:hlinkClick r:id="rId22" action="ppaction://hlinkfile"/>
              </a:rPr>
              <a:t>Anexa XV. Acorduri-cadru</a:t>
            </a:r>
            <a:endParaRPr lang="en-US" dirty="0"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6424701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ro-RO" dirty="0" smtClean="0"/>
              <a:t>Ion Barbarasa</a:t>
            </a:r>
            <a:endParaRPr lang="de-DE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0F9A5078-6F60-49E2-B50D-11C30D454C38}" type="datetime1">
              <a:rPr lang="en-GB" noProof="0" smtClean="0"/>
              <a:pPr/>
              <a:t>29/01/2018</a:t>
            </a:fld>
            <a:endParaRPr lang="en-GB" noProof="0" dirty="0"/>
          </a:p>
        </p:txBody>
      </p:sp>
      <p:sp>
        <p:nvSpPr>
          <p:cNvPr id="7" name="Titel 15"/>
          <p:cNvSpPr>
            <a:spLocks noGrp="1"/>
          </p:cNvSpPr>
          <p:nvPr>
            <p:ph type="title"/>
          </p:nvPr>
        </p:nvSpPr>
        <p:spPr>
          <a:xfrm>
            <a:off x="148741" y="1845308"/>
            <a:ext cx="8839199" cy="4416167"/>
          </a:xfrm>
        </p:spPr>
        <p:txBody>
          <a:bodyPr/>
          <a:lstStyle/>
          <a:p>
            <a:pPr algn="ctr"/>
            <a:r>
              <a:rPr lang="ru-RU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СПИСОК ЛИТЕРАТУРЫ</a:t>
            </a:r>
            <a:endParaRPr lang="ro-RO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</p:txBody>
      </p:sp>
      <p:pic>
        <p:nvPicPr>
          <p:cNvPr id="8" name="Picture 6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8565" y="337831"/>
            <a:ext cx="718557" cy="718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" descr="Description: C:\Users\Stela\Desktop\Logou nou UTM\Logo_inscript_horizontal (1)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3410" y="364946"/>
            <a:ext cx="2226253" cy="558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6" descr="cfc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768" y="231642"/>
            <a:ext cx="858817" cy="858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ifcaac_logo0200px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6384" y="200049"/>
            <a:ext cx="836721" cy="836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52" y="8376"/>
            <a:ext cx="1631950" cy="1247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Rectangle 9"/>
          <p:cNvSpPr>
            <a:spLocks noChangeArrowheads="1"/>
          </p:cNvSpPr>
          <p:nvPr/>
        </p:nvSpPr>
        <p:spPr bwMode="auto">
          <a:xfrm>
            <a:off x="1163782" y="1040180"/>
            <a:ext cx="7162800" cy="4924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o-RO" altLang="ro-RO" sz="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kumimoji="0" lang="ro-RO" altLang="ro-RO" sz="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kumimoji="0" lang="ro-RO" altLang="ro-RO" sz="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kumimoji="0" lang="ro-RO" altLang="ro-RO" sz="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kumimoji="0" lang="ro-RO" altLang="ro-RO" sz="900" b="0" i="0" u="none" strike="noStrike" cap="none" normalizeH="0" baseline="0" dirty="0" smtClean="0">
                <a:ln>
                  <a:noFill/>
                </a:ln>
                <a:solidFill>
                  <a:srgbClr val="A6A6A6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INSTITUTUL DE FORMARE CONTINUĂ ÎN DOMENIUL ALIMENTĂRII CU APĂ ŞI CANALIZĂRII</a:t>
            </a:r>
            <a:endParaRPr kumimoji="0" lang="ro-RO" altLang="ro-RO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o-RO" altLang="ro-RO" sz="900" b="0" i="0" u="none" strike="noStrike" cap="none" normalizeH="0" baseline="0" dirty="0" smtClean="0">
                <a:ln>
                  <a:noFill/>
                </a:ln>
                <a:solidFill>
                  <a:srgbClr val="A6A6A6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PENTRU MEMBRII ASOCIAȚIEI „MOLDOVA APĂ-CANAL”</a:t>
            </a:r>
            <a:endParaRPr kumimoji="0" lang="ro-RO" altLang="ro-RO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182609" y="2603809"/>
            <a:ext cx="8487665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hlinkClick r:id="rId7"/>
              </a:rPr>
              <a:t>http://</a:t>
            </a:r>
            <a:r>
              <a:rPr lang="en-US" dirty="0" smtClean="0">
                <a:hlinkClick r:id="rId7"/>
              </a:rPr>
              <a:t>www.worldbank.org/en/country/moldova</a:t>
            </a:r>
            <a:r>
              <a:rPr lang="ro-RO" dirty="0" smtClean="0"/>
              <a:t> </a:t>
            </a:r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182610" y="3871244"/>
            <a:ext cx="3724866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hlinkClick r:id="rId8"/>
              </a:rPr>
              <a:t>http://</a:t>
            </a:r>
            <a:r>
              <a:rPr lang="en-US" dirty="0" smtClean="0">
                <a:hlinkClick r:id="rId8"/>
              </a:rPr>
              <a:t>www.worldbank.org</a:t>
            </a:r>
            <a:r>
              <a:rPr lang="ro-RO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802864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ro-RO" dirty="0" smtClean="0"/>
              <a:t>Margareta Vîrcolici</a:t>
            </a:r>
            <a:endParaRPr lang="de-DE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0F9A5078-6F60-49E2-B50D-11C30D454C38}" type="datetime1">
              <a:rPr lang="en-GB" noProof="0" smtClean="0"/>
              <a:pPr/>
              <a:t>29/01/2018</a:t>
            </a:fld>
            <a:endParaRPr lang="en-GB" noProof="0" dirty="0"/>
          </a:p>
        </p:txBody>
      </p:sp>
      <p:pic>
        <p:nvPicPr>
          <p:cNvPr id="8" name="Picture 6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8565" y="337831"/>
            <a:ext cx="718557" cy="718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" descr="Description: C:\Users\Stela\Desktop\Logou nou UTM\Logo_inscript_horizontal (1)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3410" y="364946"/>
            <a:ext cx="2226253" cy="558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6" descr="cfc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768" y="231642"/>
            <a:ext cx="858817" cy="858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ifcaac_logo0200px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6384" y="200049"/>
            <a:ext cx="836721" cy="836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52" y="8376"/>
            <a:ext cx="1631950" cy="1247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Rectangle 9"/>
          <p:cNvSpPr>
            <a:spLocks noChangeArrowheads="1"/>
          </p:cNvSpPr>
          <p:nvPr/>
        </p:nvSpPr>
        <p:spPr bwMode="auto">
          <a:xfrm>
            <a:off x="1163782" y="1040180"/>
            <a:ext cx="7162800" cy="4924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o-RO" altLang="ro-RO" sz="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kumimoji="0" lang="ro-RO" altLang="ro-RO" sz="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kumimoji="0" lang="ro-RO" altLang="ro-RO" sz="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kumimoji="0" lang="ro-RO" altLang="ro-RO" sz="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kumimoji="0" lang="ro-RO" altLang="ro-RO" sz="900" b="0" i="0" u="none" strike="noStrike" cap="none" normalizeH="0" baseline="0" dirty="0" smtClean="0">
                <a:ln>
                  <a:noFill/>
                </a:ln>
                <a:solidFill>
                  <a:srgbClr val="A6A6A6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INSTITUTUL DE FORMARE CONTINUĂ ÎN DOMENIUL ALIMENTĂRII CU APĂ ŞI CANALIZĂRII</a:t>
            </a:r>
            <a:endParaRPr kumimoji="0" lang="ro-RO" altLang="ro-RO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o-RO" altLang="ro-RO" sz="900" b="0" i="0" u="none" strike="noStrike" cap="none" normalizeH="0" baseline="0" dirty="0" smtClean="0">
                <a:ln>
                  <a:noFill/>
                </a:ln>
                <a:solidFill>
                  <a:srgbClr val="A6A6A6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PENTRU MEMBRII ASOCIAȚIEI „MOLDOVA APĂ-CANAL”</a:t>
            </a:r>
            <a:endParaRPr kumimoji="0" lang="ro-RO" altLang="ro-RO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5" name="Datumsplatzhalter 3"/>
          <p:cNvSpPr txBox="1">
            <a:spLocks/>
          </p:cNvSpPr>
          <p:nvPr/>
        </p:nvSpPr>
        <p:spPr bwMode="auto">
          <a:xfrm>
            <a:off x="679450" y="6581775"/>
            <a:ext cx="1295400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>
            <a:defPPr>
              <a:defRPr lang="de-DE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1000" b="0" kern="1200">
                <a:solidFill>
                  <a:srgbClr val="6E6452"/>
                </a:solidFill>
                <a:latin typeface="Arial Narrow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200" b="1" kern="1200">
                <a:solidFill>
                  <a:srgbClr val="999999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200" b="1" kern="1200">
                <a:solidFill>
                  <a:srgbClr val="999999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200" b="1" kern="1200">
                <a:solidFill>
                  <a:srgbClr val="999999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200" b="1" kern="1200">
                <a:solidFill>
                  <a:srgbClr val="999999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200" b="1" kern="1200">
                <a:solidFill>
                  <a:srgbClr val="999999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200" b="1" kern="1200">
                <a:solidFill>
                  <a:srgbClr val="999999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200" b="1" kern="1200">
                <a:solidFill>
                  <a:srgbClr val="999999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200" b="1" kern="1200">
                <a:solidFill>
                  <a:srgbClr val="999999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fld id="{1A768533-9F5A-4A96-B8F6-9A95114E0856}" type="datetime1">
              <a:rPr lang="en-GB" smtClean="0">
                <a:cs typeface="Arial" charset="0"/>
              </a:rPr>
              <a:pPr/>
              <a:t>29/01/2018</a:t>
            </a:fld>
            <a:endParaRPr lang="de-DE">
              <a:cs typeface="Arial" charset="0"/>
            </a:endParaRPr>
          </a:p>
        </p:txBody>
      </p:sp>
      <p:sp>
        <p:nvSpPr>
          <p:cNvPr id="16" name="Inhaltsplatzhalter 8"/>
          <p:cNvSpPr txBox="1">
            <a:spLocks/>
          </p:cNvSpPr>
          <p:nvPr/>
        </p:nvSpPr>
        <p:spPr>
          <a:xfrm>
            <a:off x="2433908" y="1620411"/>
            <a:ext cx="6262254" cy="2074863"/>
          </a:xfrm>
          <a:prstGeom prst="rect">
            <a:avLst/>
          </a:prstGeom>
        </p:spPr>
        <p:txBody>
          <a:bodyPr/>
          <a:lstStyle/>
          <a:p>
            <a:pPr algn="ctr">
              <a:spcAft>
                <a:spcPts val="600"/>
              </a:spcAft>
            </a:pPr>
            <a:endParaRPr lang="en-US" sz="2000" dirty="0">
              <a:solidFill>
                <a:srgbClr val="534B3E"/>
              </a:solidFill>
            </a:endParaRPr>
          </a:p>
          <a:p>
            <a:pPr algn="ctr">
              <a:spcAft>
                <a:spcPts val="600"/>
              </a:spcAft>
            </a:pPr>
            <a:endParaRPr lang="en-US" sz="2000" dirty="0">
              <a:solidFill>
                <a:srgbClr val="534B3E"/>
              </a:solidFill>
            </a:endParaRPr>
          </a:p>
          <a:p>
            <a:pPr>
              <a:spcAft>
                <a:spcPts val="300"/>
              </a:spcAft>
            </a:pPr>
            <a:r>
              <a:rPr lang="ru-RU" sz="2800" dirty="0">
                <a:solidFill>
                  <a:srgbClr val="534B3E"/>
                </a:solidFill>
              </a:rPr>
              <a:t>Благодарю за внимание.</a:t>
            </a:r>
            <a:endParaRPr lang="en-GB" sz="1000" dirty="0">
              <a:solidFill>
                <a:srgbClr val="534B3E"/>
              </a:solidFill>
            </a:endParaRPr>
          </a:p>
        </p:txBody>
      </p:sp>
      <p:sp>
        <p:nvSpPr>
          <p:cNvPr id="17" name="Textfeld 9"/>
          <p:cNvSpPr txBox="1">
            <a:spLocks noChangeArrowheads="1"/>
          </p:cNvSpPr>
          <p:nvPr/>
        </p:nvSpPr>
        <p:spPr bwMode="auto">
          <a:xfrm>
            <a:off x="427153" y="5399463"/>
            <a:ext cx="1371600" cy="215900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defRPr sz="2200" b="1">
                <a:solidFill>
                  <a:srgbClr val="999999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200" b="1">
                <a:solidFill>
                  <a:srgbClr val="999999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200" b="1">
                <a:solidFill>
                  <a:srgbClr val="999999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200" b="1">
                <a:solidFill>
                  <a:srgbClr val="999999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200" b="1">
                <a:solidFill>
                  <a:srgbClr val="999999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rgbClr val="999999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rgbClr val="999999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rgbClr val="999999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rgbClr val="999999"/>
                </a:solidFill>
                <a:latin typeface="Arial" charset="0"/>
                <a:cs typeface="Arial" charset="0"/>
              </a:defRPr>
            </a:lvl9pPr>
          </a:lstStyle>
          <a:p>
            <a:pPr>
              <a:defRPr/>
            </a:pPr>
            <a:r>
              <a:rPr lang="ro-RO" sz="800" b="0" dirty="0" smtClean="0">
                <a:solidFill>
                  <a:schemeClr val="tx2">
                    <a:lumMod val="75000"/>
                  </a:schemeClr>
                </a:solidFill>
              </a:rPr>
              <a:t>Proiect co-finanțat de</a:t>
            </a:r>
            <a:endParaRPr lang="en-GB" sz="800" b="0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18" name="Picture 11" descr="F:\Branding\EU\jaune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491056" y="5624205"/>
            <a:ext cx="1365250" cy="927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Picture 11" descr="H:\bn4.jp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2046511" y="5590073"/>
            <a:ext cx="1016000" cy="1025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Picture 1"/>
          <p:cNvPicPr>
            <a:picLocks noChangeAspect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5258991" y="5624205"/>
            <a:ext cx="1639887" cy="957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" name="Textfeld 9"/>
          <p:cNvSpPr txBox="1">
            <a:spLocks noChangeArrowheads="1"/>
          </p:cNvSpPr>
          <p:nvPr/>
        </p:nvSpPr>
        <p:spPr bwMode="auto">
          <a:xfrm>
            <a:off x="6898878" y="5383151"/>
            <a:ext cx="1147762" cy="214313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defRPr sz="2200" b="1">
                <a:solidFill>
                  <a:srgbClr val="999999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200" b="1">
                <a:solidFill>
                  <a:srgbClr val="999999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200" b="1">
                <a:solidFill>
                  <a:srgbClr val="999999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200" b="1">
                <a:solidFill>
                  <a:srgbClr val="999999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200" b="1">
                <a:solidFill>
                  <a:srgbClr val="999999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rgbClr val="999999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rgbClr val="999999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rgbClr val="999999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rgbClr val="999999"/>
                </a:solidFill>
                <a:latin typeface="Arial" charset="0"/>
                <a:cs typeface="Arial" charset="0"/>
              </a:defRPr>
            </a:lvl9pPr>
          </a:lstStyle>
          <a:p>
            <a:pPr>
              <a:defRPr/>
            </a:pPr>
            <a:r>
              <a:rPr lang="ro-RO" sz="800" b="0" dirty="0" smtClean="0">
                <a:solidFill>
                  <a:schemeClr val="tx2">
                    <a:lumMod val="75000"/>
                  </a:schemeClr>
                </a:solidFill>
              </a:rPr>
              <a:t>In cooperare cu</a:t>
            </a:r>
            <a:endParaRPr lang="ro-RO" sz="800" b="0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22" name="Picture 21"/>
          <p:cNvPicPr/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2045" y="5540701"/>
            <a:ext cx="1071880" cy="1071880"/>
          </a:xfrm>
          <a:prstGeom prst="rect">
            <a:avLst/>
          </a:prstGeom>
        </p:spPr>
      </p:pic>
      <p:pic>
        <p:nvPicPr>
          <p:cNvPr id="23" name="Picture 22" descr="D:\Users\Desktop\logotype.png"/>
          <p:cNvPicPr/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2716" y="5818037"/>
            <a:ext cx="1958975" cy="569595"/>
          </a:xfrm>
          <a:prstGeom prst="rect">
            <a:avLst/>
          </a:prstGeom>
          <a:noFill/>
          <a:ln>
            <a:noFill/>
          </a:ln>
        </p:spPr>
      </p:pic>
      <p:sp>
        <p:nvSpPr>
          <p:cNvPr id="24" name="CasetăText 1"/>
          <p:cNvSpPr txBox="1"/>
          <p:nvPr/>
        </p:nvSpPr>
        <p:spPr>
          <a:xfrm>
            <a:off x="1856306" y="3145976"/>
            <a:ext cx="5361912" cy="17235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o-RO" sz="1400" b="0" u="sng" dirty="0" smtClean="0">
                <a:solidFill>
                  <a:schemeClr val="bg2">
                    <a:lumMod val="25000"/>
                  </a:schemeClr>
                </a:solidFill>
                <a:latin typeface="+mn-lt"/>
                <a:hlinkClick r:id="rId12"/>
              </a:rPr>
              <a:t>www.ifcaac.amac.md</a:t>
            </a:r>
            <a:r>
              <a:rPr lang="ro-RO" sz="1400" b="0" dirty="0" smtClean="0">
                <a:solidFill>
                  <a:schemeClr val="bg2">
                    <a:lumMod val="25000"/>
                  </a:schemeClr>
                </a:solidFill>
                <a:latin typeface="+mn-lt"/>
              </a:rPr>
              <a:t> </a:t>
            </a:r>
            <a:endParaRPr lang="ro-RO" sz="1400" b="0" dirty="0">
              <a:solidFill>
                <a:schemeClr val="bg2">
                  <a:lumMod val="25000"/>
                </a:schemeClr>
              </a:solidFill>
              <a:latin typeface="+mn-lt"/>
            </a:endParaRPr>
          </a:p>
          <a:p>
            <a:pPr algn="ctr"/>
            <a:r>
              <a:rPr lang="ro-RO" sz="1400" b="0" u="sng" dirty="0" smtClean="0">
                <a:solidFill>
                  <a:schemeClr val="bg2">
                    <a:lumMod val="25000"/>
                  </a:schemeClr>
                </a:solidFill>
                <a:latin typeface="+mn-lt"/>
              </a:rPr>
              <a:t>ifcaac@fua.utm.md</a:t>
            </a:r>
            <a:r>
              <a:rPr lang="ro-RO" sz="1400" b="0" dirty="0" smtClean="0">
                <a:solidFill>
                  <a:schemeClr val="bg2">
                    <a:lumMod val="25000"/>
                  </a:schemeClr>
                </a:solidFill>
                <a:latin typeface="+mn-lt"/>
              </a:rPr>
              <a:t> </a:t>
            </a:r>
            <a:endParaRPr lang="ro-RO" sz="1400" b="0" dirty="0">
              <a:solidFill>
                <a:schemeClr val="bg2">
                  <a:lumMod val="25000"/>
                </a:schemeClr>
              </a:solidFill>
              <a:latin typeface="+mn-lt"/>
            </a:endParaRPr>
          </a:p>
          <a:p>
            <a:pPr algn="ctr"/>
            <a:r>
              <a:rPr lang="ro-RO" sz="1400" b="0" dirty="0" smtClean="0">
                <a:solidFill>
                  <a:schemeClr val="bg2">
                    <a:lumMod val="25000"/>
                  </a:schemeClr>
                </a:solidFill>
                <a:latin typeface="+mn-lt"/>
              </a:rPr>
              <a:t>telefon</a:t>
            </a:r>
            <a:r>
              <a:rPr lang="ro-RO" sz="1400" b="0" dirty="0">
                <a:solidFill>
                  <a:schemeClr val="bg2">
                    <a:lumMod val="25000"/>
                  </a:schemeClr>
                </a:solidFill>
                <a:latin typeface="+mn-lt"/>
              </a:rPr>
              <a:t>: (022) 77-38 22</a:t>
            </a:r>
          </a:p>
          <a:p>
            <a:pPr algn="ctr"/>
            <a:r>
              <a:rPr lang="ro-RO" sz="1400" b="0" dirty="0">
                <a:solidFill>
                  <a:schemeClr val="bg2">
                    <a:lumMod val="25000"/>
                  </a:schemeClr>
                </a:solidFill>
                <a:latin typeface="+mn-lt"/>
              </a:rPr>
              <a:t> </a:t>
            </a:r>
          </a:p>
          <a:p>
            <a:pPr algn="ctr"/>
            <a:r>
              <a:rPr lang="ro-RO" sz="1400" b="0" u="sng" dirty="0" err="1">
                <a:solidFill>
                  <a:srgbClr val="7030A0"/>
                </a:solidFill>
                <a:latin typeface="+mn-lt"/>
              </a:rPr>
              <a:t>www.amac.md</a:t>
            </a:r>
            <a:r>
              <a:rPr lang="ro-RO" sz="1400" b="0" dirty="0">
                <a:solidFill>
                  <a:srgbClr val="7030A0"/>
                </a:solidFill>
                <a:latin typeface="+mn-lt"/>
              </a:rPr>
              <a:t> </a:t>
            </a:r>
            <a:endParaRPr lang="ro-RO" sz="1400" b="0" dirty="0">
              <a:solidFill>
                <a:schemeClr val="bg2">
                  <a:lumMod val="25000"/>
                </a:schemeClr>
              </a:solidFill>
              <a:latin typeface="+mn-lt"/>
            </a:endParaRPr>
          </a:p>
          <a:p>
            <a:pPr algn="ctr"/>
            <a:r>
              <a:rPr lang="ro-RO" sz="1400" b="0" u="sng" dirty="0" smtClean="0">
                <a:solidFill>
                  <a:schemeClr val="bg2">
                    <a:lumMod val="25000"/>
                  </a:schemeClr>
                </a:solidFill>
                <a:latin typeface="+mn-lt"/>
              </a:rPr>
              <a:t>apacanal@yandex.ru</a:t>
            </a:r>
            <a:r>
              <a:rPr lang="ro-RO" sz="1400" b="0" dirty="0" smtClean="0">
                <a:solidFill>
                  <a:schemeClr val="bg2">
                    <a:lumMod val="25000"/>
                  </a:schemeClr>
                </a:solidFill>
                <a:latin typeface="+mn-lt"/>
              </a:rPr>
              <a:t>  </a:t>
            </a:r>
            <a:endParaRPr lang="ro-RO" sz="1400" b="0" dirty="0">
              <a:solidFill>
                <a:schemeClr val="bg2">
                  <a:lumMod val="25000"/>
                </a:schemeClr>
              </a:solidFill>
              <a:latin typeface="+mn-lt"/>
            </a:endParaRPr>
          </a:p>
          <a:p>
            <a:pPr algn="ctr"/>
            <a:r>
              <a:rPr lang="ro-RO" sz="1400" b="0" dirty="0" smtClean="0">
                <a:solidFill>
                  <a:schemeClr val="bg2">
                    <a:lumMod val="25000"/>
                  </a:schemeClr>
                </a:solidFill>
                <a:latin typeface="+mn-lt"/>
              </a:rPr>
              <a:t>telefon</a:t>
            </a:r>
            <a:r>
              <a:rPr lang="ro-RO" sz="1400" b="0" dirty="0">
                <a:solidFill>
                  <a:schemeClr val="bg2">
                    <a:lumMod val="25000"/>
                  </a:schemeClr>
                </a:solidFill>
                <a:latin typeface="+mn-lt"/>
              </a:rPr>
              <a:t>: (022) 28-84-33</a:t>
            </a:r>
          </a:p>
          <a:p>
            <a:pPr algn="ctr"/>
            <a:endParaRPr lang="ro-RO" sz="800" b="0" dirty="0">
              <a:solidFill>
                <a:schemeClr val="bg2">
                  <a:lumMod val="25000"/>
                </a:schemeClr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36737348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ro-RO" dirty="0" smtClean="0"/>
              <a:t>Ion Barbarasa</a:t>
            </a:r>
            <a:endParaRPr lang="de-DE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0F9A5078-6F60-49E2-B50D-11C30D454C38}" type="datetime1">
              <a:rPr lang="en-GB" noProof="0" smtClean="0"/>
              <a:pPr/>
              <a:t>29/01/2018</a:t>
            </a:fld>
            <a:endParaRPr lang="en-GB" noProof="0" dirty="0"/>
          </a:p>
        </p:txBody>
      </p:sp>
      <p:pic>
        <p:nvPicPr>
          <p:cNvPr id="8" name="Picture 6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8565" y="337831"/>
            <a:ext cx="718557" cy="718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" descr="Description: C:\Users\Stela\Desktop\Logou nou UTM\Logo_inscript_horizontal (1)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3410" y="364946"/>
            <a:ext cx="2226253" cy="558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6" descr="cfc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768" y="231642"/>
            <a:ext cx="858817" cy="858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ifcaac_logo0200px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6384" y="200049"/>
            <a:ext cx="836721" cy="836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52" y="8376"/>
            <a:ext cx="1631950" cy="1247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229439" y="1268468"/>
            <a:ext cx="8823185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 eaLnBrk="1" hangingPunct="1"/>
            <a:r>
              <a:rPr lang="ru-RU" altLang="en-US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cs typeface="Arial" pitchFamily="34" charset="0"/>
              </a:rPr>
              <a:t>Ключевое сообщение о новой структуре покупки </a:t>
            </a:r>
            <a:endParaRPr lang="en-US" altLang="en-US" sz="28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  <a:cs typeface="Arial" pitchFamily="34" charset="0"/>
            </a:endParaRPr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266437" y="2052072"/>
            <a:ext cx="8749190" cy="44935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marL="342900" lvl="0" indent="-342900" eaLnBrk="1" hangingPunct="1">
              <a:buFont typeface="Wingdings" panose="05000000000000000000" pitchFamily="2" charset="2"/>
              <a:buChar char="ü"/>
            </a:pPr>
            <a:r>
              <a:rPr lang="ru-RU" altLang="en-US" sz="2600" b="0" dirty="0">
                <a:solidFill>
                  <a:schemeClr val="tx1"/>
                </a:solidFill>
                <a:latin typeface="Cambria" panose="02040503050406030204" pitchFamily="18" charset="0"/>
                <a:cs typeface="Arial" pitchFamily="34" charset="0"/>
              </a:rPr>
              <a:t>Новая </a:t>
            </a:r>
            <a:r>
              <a:rPr lang="ru-RU" altLang="en-US" sz="2600" b="0" dirty="0" smtClean="0">
                <a:solidFill>
                  <a:schemeClr val="tx1"/>
                </a:solidFill>
                <a:latin typeface="Cambria" panose="02040503050406030204" pitchFamily="18" charset="0"/>
                <a:cs typeface="Arial" pitchFamily="34" charset="0"/>
              </a:rPr>
              <a:t>правила вступила </a:t>
            </a:r>
            <a:r>
              <a:rPr lang="ru-RU" altLang="en-US" sz="2600" b="0" dirty="0">
                <a:solidFill>
                  <a:schemeClr val="tx1"/>
                </a:solidFill>
                <a:latin typeface="Cambria" panose="02040503050406030204" pitchFamily="18" charset="0"/>
                <a:cs typeface="Arial" pitchFamily="34" charset="0"/>
              </a:rPr>
              <a:t>в силу 1 июля 2016 </a:t>
            </a:r>
            <a:r>
              <a:rPr lang="ru-RU" altLang="en-US" sz="2600" b="0" dirty="0" smtClean="0">
                <a:solidFill>
                  <a:schemeClr val="tx1"/>
                </a:solidFill>
                <a:latin typeface="Cambria" panose="02040503050406030204" pitchFamily="18" charset="0"/>
                <a:cs typeface="Arial" pitchFamily="34" charset="0"/>
              </a:rPr>
              <a:t>года</a:t>
            </a:r>
          </a:p>
          <a:p>
            <a:pPr lvl="0" eaLnBrk="1" hangingPunct="1"/>
            <a:endParaRPr lang="ro-RO" altLang="en-US" sz="2600" b="0" dirty="0" smtClean="0">
              <a:solidFill>
                <a:schemeClr val="tx1"/>
              </a:solidFill>
              <a:latin typeface="Cambria" panose="02040503050406030204" pitchFamily="18" charset="0"/>
              <a:cs typeface="Arial" pitchFamily="34" charset="0"/>
            </a:endParaRPr>
          </a:p>
          <a:p>
            <a:pPr marL="342900" lvl="0" indent="-342900" eaLnBrk="1" hangingPunct="1">
              <a:buFont typeface="Wingdings" panose="05000000000000000000" pitchFamily="2" charset="2"/>
              <a:buChar char="ü"/>
            </a:pPr>
            <a:r>
              <a:rPr lang="ru-RU" sz="2600" b="0" dirty="0" smtClean="0">
                <a:solidFill>
                  <a:schemeClr val="tx1"/>
                </a:solidFill>
                <a:latin typeface="Cambria" panose="02040503050406030204" pitchFamily="18" charset="0"/>
                <a:cs typeface="Arial" pitchFamily="34" charset="0"/>
              </a:rPr>
              <a:t>Применимо </a:t>
            </a:r>
            <a:r>
              <a:rPr lang="ru-RU" sz="2600" b="0" dirty="0">
                <a:solidFill>
                  <a:schemeClr val="tx1"/>
                </a:solidFill>
                <a:latin typeface="Cambria" panose="02040503050406030204" pitchFamily="18" charset="0"/>
                <a:cs typeface="Arial" pitchFamily="34" charset="0"/>
              </a:rPr>
              <a:t>для финансирования </a:t>
            </a:r>
            <a:r>
              <a:rPr lang="ru-RU" sz="2600" b="0" dirty="0" smtClean="0">
                <a:solidFill>
                  <a:schemeClr val="tx1"/>
                </a:solidFill>
                <a:latin typeface="Cambria" panose="02040503050406030204" pitchFamily="18" charset="0"/>
                <a:cs typeface="Arial" pitchFamily="34" charset="0"/>
              </a:rPr>
              <a:t>инвестиционных проектов</a:t>
            </a:r>
            <a:r>
              <a:rPr lang="ro-RO" altLang="en-US" sz="2600" b="0" dirty="0" smtClean="0">
                <a:solidFill>
                  <a:schemeClr val="tx1"/>
                </a:solidFill>
                <a:latin typeface="Cambria" panose="02040503050406030204" pitchFamily="18" charset="0"/>
                <a:cs typeface="Arial" pitchFamily="34" charset="0"/>
              </a:rPr>
              <a:t> </a:t>
            </a:r>
            <a:endParaRPr lang="ru-RU" altLang="en-US" sz="2600" b="0" dirty="0" smtClean="0">
              <a:solidFill>
                <a:schemeClr val="tx1"/>
              </a:solidFill>
              <a:latin typeface="Cambria" panose="02040503050406030204" pitchFamily="18" charset="0"/>
              <a:cs typeface="Arial" pitchFamily="34" charset="0"/>
            </a:endParaRPr>
          </a:p>
          <a:p>
            <a:pPr marL="342900" lvl="0" indent="-342900" eaLnBrk="1" hangingPunct="1">
              <a:buFont typeface="Wingdings" panose="05000000000000000000" pitchFamily="2" charset="2"/>
              <a:buChar char="ü"/>
            </a:pPr>
            <a:endParaRPr lang="ru-RU" sz="2600" b="0" dirty="0">
              <a:solidFill>
                <a:schemeClr val="tx1"/>
              </a:solidFill>
              <a:latin typeface="Cambria" panose="02040503050406030204" pitchFamily="18" charset="0"/>
              <a:cs typeface="Arial" pitchFamily="34" charset="0"/>
            </a:endParaRPr>
          </a:p>
          <a:p>
            <a:pPr marL="342900" lvl="0" indent="-342900" eaLnBrk="1" hangingPunct="1">
              <a:buFont typeface="Wingdings" panose="05000000000000000000" pitchFamily="2" charset="2"/>
              <a:buChar char="ü"/>
            </a:pPr>
            <a:r>
              <a:rPr lang="ru-RU" sz="2600" b="0" dirty="0" smtClean="0">
                <a:solidFill>
                  <a:schemeClr val="tx1"/>
                </a:solidFill>
                <a:latin typeface="Cambria" panose="02040503050406030204" pitchFamily="18" charset="0"/>
                <a:cs typeface="Arial" pitchFamily="34" charset="0"/>
              </a:rPr>
              <a:t>Активные проекты и разрабатываемые до 1 июля 2016 года будет продолжать применять предыдущие руководящие принципы</a:t>
            </a:r>
          </a:p>
          <a:p>
            <a:pPr lvl="0" eaLnBrk="1" hangingPunct="1"/>
            <a:endParaRPr lang="ru-RU" sz="2600" b="0" dirty="0" smtClean="0">
              <a:solidFill>
                <a:schemeClr val="tx1"/>
              </a:solidFill>
              <a:latin typeface="Cambria" panose="02040503050406030204" pitchFamily="18" charset="0"/>
              <a:cs typeface="Arial" pitchFamily="34" charset="0"/>
            </a:endParaRPr>
          </a:p>
          <a:p>
            <a:pPr marL="355600" lvl="0" indent="-355600" eaLnBrk="1" hangingPunct="1">
              <a:buFont typeface="Wingdings" panose="05000000000000000000" pitchFamily="2" charset="2"/>
              <a:buChar char="ü"/>
            </a:pPr>
            <a:r>
              <a:rPr lang="ru-RU" sz="2600" b="0" dirty="0">
                <a:solidFill>
                  <a:schemeClr val="tx1"/>
                </a:solidFill>
                <a:latin typeface="Cambria" panose="02040503050406030204" pitchFamily="18" charset="0"/>
                <a:cs typeface="Arial" pitchFamily="34" charset="0"/>
              </a:rPr>
              <a:t>Активные проекты могут перейти к Положению о заимствовании IPF после реструктуризации</a:t>
            </a:r>
            <a:endParaRPr lang="ro-RO" altLang="en-US" sz="2600" b="0" dirty="0">
              <a:solidFill>
                <a:schemeClr val="tx1"/>
              </a:solidFill>
              <a:latin typeface="Cambria" panose="02040503050406030204" pitchFamily="18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148228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ro-RO" dirty="0" smtClean="0"/>
              <a:t>Ion Barbarasa</a:t>
            </a:r>
            <a:endParaRPr lang="de-DE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0F9A5078-6F60-49E2-B50D-11C30D454C38}" type="datetime1">
              <a:rPr lang="en-GB" noProof="0" smtClean="0"/>
              <a:pPr/>
              <a:t>29/01/2018</a:t>
            </a:fld>
            <a:endParaRPr lang="en-GB" noProof="0" dirty="0"/>
          </a:p>
        </p:txBody>
      </p:sp>
      <p:pic>
        <p:nvPicPr>
          <p:cNvPr id="8" name="Picture 6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8565" y="337831"/>
            <a:ext cx="718557" cy="718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" descr="Description: C:\Users\Stela\Desktop\Logou nou UTM\Logo_inscript_horizontal (1)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3410" y="364946"/>
            <a:ext cx="2226253" cy="558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6" descr="cfc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768" y="231642"/>
            <a:ext cx="858817" cy="858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ifcaac_logo0200px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6384" y="200049"/>
            <a:ext cx="836721" cy="836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52" y="8376"/>
            <a:ext cx="1631950" cy="1247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1185901" y="2604326"/>
            <a:ext cx="6781023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 eaLnBrk="1" hangingPunct="1"/>
            <a:r>
              <a:rPr lang="ru-RU" sz="3600" dirty="0">
                <a:solidFill>
                  <a:srgbClr val="C00000"/>
                </a:solidFill>
                <a:latin typeface="Cambria" panose="02040503050406030204" pitchFamily="18" charset="0"/>
              </a:rPr>
              <a:t>Основные принципы </a:t>
            </a:r>
            <a:r>
              <a:rPr lang="ru-RU" sz="3600" dirty="0" smtClean="0">
                <a:solidFill>
                  <a:srgbClr val="C00000"/>
                </a:solidFill>
                <a:latin typeface="Cambria" panose="02040503050406030204" pitchFamily="18" charset="0"/>
              </a:rPr>
              <a:t>закупок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3520" y="4667250"/>
            <a:ext cx="2716950" cy="1857374"/>
          </a:xfrm>
          <a:prstGeom prst="rect">
            <a:avLst/>
          </a:prstGeom>
          <a:noFill/>
          <a:ln>
            <a:noFill/>
          </a:ln>
          <a:effectLst>
            <a:softEdge rad="6350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1679744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ro-RO" dirty="0" smtClean="0"/>
              <a:t>Ion Barbarasa</a:t>
            </a:r>
            <a:endParaRPr lang="de-DE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0F9A5078-6F60-49E2-B50D-11C30D454C38}" type="datetime1">
              <a:rPr lang="en-GB" noProof="0" smtClean="0"/>
              <a:pPr/>
              <a:t>29/01/2018</a:t>
            </a:fld>
            <a:endParaRPr lang="en-GB" noProof="0" dirty="0"/>
          </a:p>
        </p:txBody>
      </p:sp>
      <p:pic>
        <p:nvPicPr>
          <p:cNvPr id="8" name="Picture 6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8565" y="337831"/>
            <a:ext cx="718557" cy="718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" descr="Description: C:\Users\Stela\Desktop\Logou nou UTM\Logo_inscript_horizontal (1)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3410" y="364946"/>
            <a:ext cx="2226253" cy="558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6" descr="cfc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768" y="231642"/>
            <a:ext cx="858817" cy="858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ifcaac_logo0200px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6384" y="200049"/>
            <a:ext cx="836721" cy="836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52" y="8376"/>
            <a:ext cx="1631950" cy="1247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/>
          <p:cNvSpPr/>
          <p:nvPr/>
        </p:nvSpPr>
        <p:spPr>
          <a:xfrm>
            <a:off x="279400" y="2616994"/>
            <a:ext cx="831215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ru-RU" sz="2400" dirty="0">
                <a:solidFill>
                  <a:schemeClr val="tx1"/>
                </a:solidFill>
                <a:latin typeface="Cambria" panose="02040503050406030204" pitchFamily="18" charset="0"/>
              </a:rPr>
              <a:t>Денежная стоимость (приемлемое соотношение цена / цена</a:t>
            </a:r>
            <a:r>
              <a:rPr lang="ru-RU" sz="2400" dirty="0" smtClean="0">
                <a:solidFill>
                  <a:schemeClr val="tx1"/>
                </a:solidFill>
                <a:latin typeface="Cambria" panose="02040503050406030204" pitchFamily="18" charset="0"/>
              </a:rPr>
              <a:t>)</a:t>
            </a:r>
            <a:endParaRPr lang="ro-RO" sz="2400" dirty="0" smtClean="0">
              <a:solidFill>
                <a:schemeClr val="tx1"/>
              </a:solidFill>
              <a:latin typeface="Cambria" panose="02040503050406030204" pitchFamily="18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ru-RU" sz="2400" dirty="0" smtClean="0">
                <a:solidFill>
                  <a:schemeClr val="tx1"/>
                </a:solidFill>
                <a:latin typeface="Cambria" panose="02040503050406030204" pitchFamily="18" charset="0"/>
              </a:rPr>
              <a:t>Экономия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400" dirty="0" smtClean="0">
                <a:solidFill>
                  <a:schemeClr val="tx1"/>
                </a:solidFill>
                <a:latin typeface="Cambria" panose="02040503050406030204" pitchFamily="18" charset="0"/>
              </a:rPr>
              <a:t>Целостность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400" dirty="0">
                <a:solidFill>
                  <a:schemeClr val="tx1"/>
                </a:solidFill>
                <a:latin typeface="Cambria" panose="02040503050406030204" pitchFamily="18" charset="0"/>
              </a:rPr>
              <a:t>Приобретение, соответствующее целевому назначению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400" dirty="0">
                <a:solidFill>
                  <a:schemeClr val="tx1"/>
                </a:solidFill>
                <a:latin typeface="Cambria" panose="02040503050406030204" pitchFamily="18" charset="0"/>
              </a:rPr>
              <a:t>Эффективность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400" dirty="0">
                <a:solidFill>
                  <a:schemeClr val="tx1"/>
                </a:solidFill>
                <a:latin typeface="Cambria" panose="02040503050406030204" pitchFamily="18" charset="0"/>
              </a:rPr>
              <a:t>Прозрачность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400" dirty="0" smtClean="0">
                <a:solidFill>
                  <a:schemeClr val="tx1"/>
                </a:solidFill>
                <a:latin typeface="Cambria" panose="02040503050406030204" pitchFamily="18" charset="0"/>
              </a:rPr>
              <a:t>Правосудие</a:t>
            </a:r>
            <a:endParaRPr lang="en-US" sz="2400" dirty="0">
              <a:solidFill>
                <a:schemeClr val="tx1"/>
              </a:solidFill>
              <a:latin typeface="Cambria" panose="02040503050406030204" pitchFamily="18" charset="0"/>
            </a:endParaRPr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684963" y="1551563"/>
            <a:ext cx="778290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 eaLnBrk="1" hangingPunct="1"/>
            <a:r>
              <a:rPr lang="ru-RU" sz="3600" dirty="0" smtClean="0">
                <a:solidFill>
                  <a:srgbClr val="C00000"/>
                </a:solidFill>
                <a:latin typeface="Cambria" panose="02040503050406030204" pitchFamily="18" charset="0"/>
              </a:rPr>
              <a:t>ОСНОВНЫЕ ПРИНЦИПЫ ЗАКУПОК</a:t>
            </a:r>
            <a:endParaRPr kumimoji="0" lang="ro-RO" altLang="en-US" sz="360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807328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ro-RO" dirty="0" smtClean="0"/>
              <a:t>Ion Barbarasa</a:t>
            </a:r>
            <a:endParaRPr lang="de-DE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0F9A5078-6F60-49E2-B50D-11C30D454C38}" type="datetime1">
              <a:rPr lang="en-GB" noProof="0" smtClean="0"/>
              <a:pPr/>
              <a:t>29/01/2018</a:t>
            </a:fld>
            <a:endParaRPr lang="en-GB" noProof="0" dirty="0"/>
          </a:p>
        </p:txBody>
      </p:sp>
      <p:pic>
        <p:nvPicPr>
          <p:cNvPr id="8" name="Picture 6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8565" y="337831"/>
            <a:ext cx="718557" cy="718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" descr="Description: C:\Users\Stela\Desktop\Logou nou UTM\Logo_inscript_horizontal (1)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3410" y="364946"/>
            <a:ext cx="2226253" cy="558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6" descr="cfc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768" y="231642"/>
            <a:ext cx="858817" cy="858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ifcaac_logo0200px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6384" y="200049"/>
            <a:ext cx="836721" cy="836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52" y="8376"/>
            <a:ext cx="1631950" cy="1247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/>
          <p:cNvSpPr/>
          <p:nvPr/>
        </p:nvSpPr>
        <p:spPr>
          <a:xfrm>
            <a:off x="152400" y="2616994"/>
            <a:ext cx="882015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i="1" dirty="0">
                <a:solidFill>
                  <a:schemeClr val="tx1"/>
                </a:solidFill>
                <a:latin typeface="Cambria" panose="02040503050406030204" pitchFamily="18" charset="0"/>
              </a:rPr>
              <a:t>Клиент / бенефициар: </a:t>
            </a:r>
            <a:r>
              <a:rPr lang="ru-RU" sz="2400" dirty="0">
                <a:solidFill>
                  <a:schemeClr val="tx1"/>
                </a:solidFill>
                <a:latin typeface="Cambria" panose="02040503050406030204" pitchFamily="18" charset="0"/>
              </a:rPr>
              <a:t>реализация проекта, включая разработку закупочной </a:t>
            </a:r>
            <a:r>
              <a:rPr lang="ru-RU" sz="2400" dirty="0" smtClean="0">
                <a:solidFill>
                  <a:schemeClr val="tx1"/>
                </a:solidFill>
                <a:latin typeface="Cambria" panose="02040503050406030204" pitchFamily="18" charset="0"/>
              </a:rPr>
              <a:t>деятельности</a:t>
            </a:r>
          </a:p>
          <a:p>
            <a:endParaRPr lang="ro-RO" sz="2400" dirty="0" smtClean="0">
              <a:solidFill>
                <a:schemeClr val="tx1"/>
              </a:solidFill>
              <a:latin typeface="Cambria" panose="02040503050406030204" pitchFamily="18" charset="0"/>
            </a:endParaRPr>
          </a:p>
          <a:p>
            <a:r>
              <a:rPr lang="ru-RU" sz="2400" i="1" dirty="0">
                <a:solidFill>
                  <a:schemeClr val="tx1"/>
                </a:solidFill>
                <a:latin typeface="Cambria" panose="02040503050406030204" pitchFamily="18" charset="0"/>
              </a:rPr>
              <a:t>Всемирный банк: </a:t>
            </a:r>
            <a:r>
              <a:rPr lang="ru-RU" sz="2400" dirty="0">
                <a:solidFill>
                  <a:schemeClr val="tx1"/>
                </a:solidFill>
                <a:latin typeface="Cambria" panose="02040503050406030204" pitchFamily="18" charset="0"/>
              </a:rPr>
              <a:t>надзор (фидуциарная роль) и поддержка внедрения, в том числе</a:t>
            </a:r>
            <a:r>
              <a:rPr lang="ru-RU" sz="2400" dirty="0" smtClean="0">
                <a:solidFill>
                  <a:schemeClr val="tx1"/>
                </a:solidFill>
                <a:latin typeface="Cambria" panose="02040503050406030204" pitchFamily="18" charset="0"/>
              </a:rPr>
              <a:t>:</a:t>
            </a:r>
            <a:endParaRPr lang="ro-RO" sz="2400" dirty="0" smtClean="0">
              <a:solidFill>
                <a:schemeClr val="tx1"/>
              </a:solidFill>
              <a:latin typeface="Cambria" panose="020405030504060302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chemeClr val="tx1"/>
                </a:solidFill>
                <a:latin typeface="Cambria" panose="02040503050406030204" pitchFamily="18" charset="0"/>
              </a:rPr>
              <a:t>Начальная и </a:t>
            </a:r>
            <a:r>
              <a:rPr lang="ru-RU" sz="2400" dirty="0" smtClean="0">
                <a:solidFill>
                  <a:schemeClr val="tx1"/>
                </a:solidFill>
                <a:latin typeface="Cambria" panose="02040503050406030204" pitchFamily="18" charset="0"/>
              </a:rPr>
              <a:t>пост-ревизионная</a:t>
            </a:r>
            <a:endParaRPr lang="ro-RO" sz="2400" dirty="0">
              <a:solidFill>
                <a:schemeClr val="tx1"/>
              </a:solidFill>
              <a:latin typeface="Cambria" panose="020405030504060302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chemeClr val="tx1"/>
                </a:solidFill>
                <a:latin typeface="Cambria" panose="02040503050406030204" pitchFamily="18" charset="0"/>
              </a:rPr>
              <a:t>Независимые пересмотры покупок </a:t>
            </a:r>
            <a:r>
              <a:rPr lang="ro-RO" sz="2400" dirty="0" smtClean="0">
                <a:solidFill>
                  <a:schemeClr val="tx1"/>
                </a:solidFill>
                <a:latin typeface="Cambria" panose="02040503050406030204" pitchFamily="18" charset="0"/>
              </a:rPr>
              <a:t>(DPI)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chemeClr val="tx1"/>
                </a:solidFill>
                <a:latin typeface="Cambria" panose="02040503050406030204" pitchFamily="18" charset="0"/>
              </a:rPr>
              <a:t>Страхование третьих </a:t>
            </a:r>
            <a:r>
              <a:rPr lang="ru-RU" sz="2400" dirty="0" smtClean="0">
                <a:solidFill>
                  <a:schemeClr val="tx1"/>
                </a:solidFill>
                <a:latin typeface="Cambria" panose="02040503050406030204" pitchFamily="18" charset="0"/>
              </a:rPr>
              <a:t>лиц</a:t>
            </a:r>
            <a:endParaRPr lang="ro-RO" sz="2400" dirty="0">
              <a:solidFill>
                <a:schemeClr val="tx1"/>
              </a:solidFill>
              <a:latin typeface="Cambria" panose="020405030504060302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chemeClr val="tx1"/>
                </a:solidFill>
                <a:latin typeface="Cambria" panose="02040503050406030204" pitchFamily="18" charset="0"/>
              </a:rPr>
              <a:t>Усовершенствованное управление внедрением для закупок в некоторых </a:t>
            </a:r>
            <a:r>
              <a:rPr lang="ru-RU" sz="2400" dirty="0" smtClean="0">
                <a:solidFill>
                  <a:schemeClr val="tx1"/>
                </a:solidFill>
                <a:latin typeface="Cambria" panose="02040503050406030204" pitchFamily="18" charset="0"/>
              </a:rPr>
              <a:t>проектах</a:t>
            </a:r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2264055" y="1551563"/>
            <a:ext cx="4624728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 eaLnBrk="1" hangingPunct="1"/>
            <a:r>
              <a:rPr lang="ru-RU" sz="3600" dirty="0">
                <a:solidFill>
                  <a:srgbClr val="C00000"/>
                </a:solidFill>
                <a:latin typeface="Cambria" panose="02040503050406030204" pitchFamily="18" charset="0"/>
              </a:rPr>
              <a:t>Роли и обязанности</a:t>
            </a:r>
            <a:endParaRPr kumimoji="0" lang="ro-RO" altLang="en-US" sz="360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222727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ro-RO" dirty="0" smtClean="0"/>
              <a:t>Ion Barbarasa</a:t>
            </a:r>
            <a:endParaRPr lang="de-DE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0F9A5078-6F60-49E2-B50D-11C30D454C38}" type="datetime1">
              <a:rPr lang="en-GB" noProof="0" smtClean="0"/>
              <a:pPr/>
              <a:t>29/01/2018</a:t>
            </a:fld>
            <a:endParaRPr lang="en-GB" noProof="0" dirty="0"/>
          </a:p>
        </p:txBody>
      </p:sp>
      <p:pic>
        <p:nvPicPr>
          <p:cNvPr id="8" name="Picture 6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8565" y="337831"/>
            <a:ext cx="718557" cy="718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" descr="Description: C:\Users\Stela\Desktop\Logou nou UTM\Logo_inscript_horizontal (1)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3410" y="364946"/>
            <a:ext cx="2226253" cy="558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6" descr="cfc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768" y="231642"/>
            <a:ext cx="858817" cy="858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ifcaac_logo0200px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6384" y="200049"/>
            <a:ext cx="836721" cy="836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52" y="8376"/>
            <a:ext cx="1631950" cy="1247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/>
          <p:cNvSpPr/>
          <p:nvPr/>
        </p:nvSpPr>
        <p:spPr>
          <a:xfrm>
            <a:off x="90145" y="2324894"/>
            <a:ext cx="8972550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i="1" dirty="0">
                <a:solidFill>
                  <a:srgbClr val="FF0000"/>
                </a:solidFill>
                <a:latin typeface="Cambria" panose="02040503050406030204" pitchFamily="18" charset="0"/>
              </a:rPr>
              <a:t>СТРУКТУРА </a:t>
            </a:r>
            <a:r>
              <a:rPr lang="ru-RU" sz="2800" i="1" dirty="0" smtClean="0">
                <a:solidFill>
                  <a:srgbClr val="FF0000"/>
                </a:solidFill>
                <a:latin typeface="Cambria" panose="02040503050406030204" pitchFamily="18" charset="0"/>
              </a:rPr>
              <a:t>НОВЫХ ПРАВИЛ </a:t>
            </a:r>
            <a:r>
              <a:rPr lang="ru-RU" sz="2800" i="1" dirty="0">
                <a:solidFill>
                  <a:srgbClr val="FF0000"/>
                </a:solidFill>
                <a:latin typeface="Cambria" panose="02040503050406030204" pitchFamily="18" charset="0"/>
              </a:rPr>
              <a:t>ЗАКУПОК ДЛЯ ЗАЕМЩИКОВ ФИП</a:t>
            </a:r>
            <a:endParaRPr lang="en-US" sz="2800" i="1" dirty="0">
              <a:solidFill>
                <a:srgbClr val="FF0000"/>
              </a:solidFill>
              <a:latin typeface="Cambria" panose="02040503050406030204" pitchFamily="18" charset="0"/>
            </a:endParaRPr>
          </a:p>
          <a:p>
            <a:pPr algn="just"/>
            <a:endParaRPr lang="ro-RO" sz="2800" i="1" dirty="0">
              <a:solidFill>
                <a:schemeClr val="tx1"/>
              </a:solidFill>
              <a:latin typeface="Cambria" panose="02040503050406030204" pitchFamily="18" charset="0"/>
            </a:endParaRP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ru-RU" sz="2800" dirty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</a:rPr>
              <a:t>Акронимы и </a:t>
            </a:r>
            <a:r>
              <a:rPr lang="ru-RU" sz="2800" dirty="0" smtClean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</a:rPr>
              <a:t>глоссарии</a:t>
            </a:r>
            <a:endParaRPr lang="ro-RO" sz="2800" dirty="0" smtClean="0">
              <a:solidFill>
                <a:schemeClr val="accent6">
                  <a:lumMod val="50000"/>
                </a:schemeClr>
              </a:solidFill>
              <a:latin typeface="Cambria" panose="02040503050406030204" pitchFamily="18" charset="0"/>
            </a:endParaRP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ro-RO" sz="2800" dirty="0" smtClean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</a:rPr>
              <a:t>7 </a:t>
            </a:r>
            <a:r>
              <a:rPr lang="ru-RU" sz="2800" dirty="0" smtClean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</a:rPr>
              <a:t>разделы</a:t>
            </a:r>
            <a:endParaRPr lang="ro-RO" sz="2800" dirty="0" smtClean="0">
              <a:solidFill>
                <a:schemeClr val="accent6">
                  <a:lumMod val="50000"/>
                </a:schemeClr>
              </a:solidFill>
              <a:latin typeface="Cambria" panose="02040503050406030204" pitchFamily="18" charset="0"/>
            </a:endParaRP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ro-RO" sz="2800" dirty="0" smtClean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</a:rPr>
              <a:t>15 </a:t>
            </a:r>
            <a:r>
              <a:rPr lang="ru-RU" sz="2800" dirty="0" smtClean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</a:rPr>
              <a:t>приложения</a:t>
            </a:r>
            <a:endParaRPr lang="ro-RO" sz="2800" dirty="0" smtClean="0">
              <a:solidFill>
                <a:schemeClr val="accent6">
                  <a:lumMod val="50000"/>
                </a:schemeClr>
              </a:solidFill>
              <a:latin typeface="Cambria" panose="02040503050406030204" pitchFamily="18" charset="0"/>
            </a:endParaRPr>
          </a:p>
          <a:p>
            <a:endParaRPr lang="ro-RO" sz="2800" dirty="0" smtClean="0">
              <a:solidFill>
                <a:schemeClr val="tx1"/>
              </a:solidFill>
              <a:latin typeface="Cambria" panose="02040503050406030204" pitchFamily="18" charset="0"/>
            </a:endParaRPr>
          </a:p>
          <a:p>
            <a:pPr algn="just"/>
            <a:r>
              <a:rPr lang="ru-RU" sz="2800" i="1" dirty="0">
                <a:solidFill>
                  <a:srgbClr val="FF0000"/>
                </a:solidFill>
                <a:latin typeface="Cambria" panose="02040503050406030204" pitchFamily="18" charset="0"/>
              </a:rPr>
              <a:t>УНИФИЦИРОВАННОЕ ПРАВИЛ ЗАКУПОК </a:t>
            </a:r>
            <a:r>
              <a:rPr lang="ru-RU" sz="2800" i="1" dirty="0" smtClean="0">
                <a:solidFill>
                  <a:srgbClr val="FF0000"/>
                </a:solidFill>
                <a:latin typeface="Cambria" panose="02040503050406030204" pitchFamily="18" charset="0"/>
              </a:rPr>
              <a:t>ТОВАРОВ</a:t>
            </a:r>
            <a:r>
              <a:rPr lang="ru-RU" sz="2800" i="1" dirty="0">
                <a:solidFill>
                  <a:srgbClr val="FF0000"/>
                </a:solidFill>
                <a:latin typeface="Cambria" panose="02040503050406030204" pitchFamily="18" charset="0"/>
              </a:rPr>
              <a:t>, РАБОТ, НЕСООТВЕТСТВИЯ / ТЕХНИЧЕСКИЕ УСЛУГИ И КОНСУЛЬТАЦИОННЫЕ </a:t>
            </a:r>
            <a:r>
              <a:rPr lang="ru-RU" sz="2800" i="1" dirty="0" smtClean="0">
                <a:solidFill>
                  <a:srgbClr val="FF0000"/>
                </a:solidFill>
                <a:latin typeface="Cambria" panose="02040503050406030204" pitchFamily="18" charset="0"/>
              </a:rPr>
              <a:t>УСЛУГИ</a:t>
            </a:r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732533" y="1551563"/>
            <a:ext cx="5687776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 eaLnBrk="1" hangingPunct="1"/>
            <a:r>
              <a:rPr lang="ru-RU" sz="3600" dirty="0">
                <a:solidFill>
                  <a:srgbClr val="C00000"/>
                </a:solidFill>
                <a:latin typeface="Cambria" panose="02040503050406030204" pitchFamily="18" charset="0"/>
              </a:rPr>
              <a:t>ОСНОВНЫЕ ИЗМЕНЕНИЯ</a:t>
            </a:r>
            <a:endParaRPr kumimoji="0" lang="ro-RO" altLang="en-US" sz="360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931401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ro-RO" dirty="0" smtClean="0"/>
              <a:t>Ion Barbarasa</a:t>
            </a:r>
            <a:endParaRPr lang="de-DE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0F9A5078-6F60-49E2-B50D-11C30D454C38}" type="datetime1">
              <a:rPr lang="en-GB" noProof="0" smtClean="0"/>
              <a:pPr/>
              <a:t>29/01/2018</a:t>
            </a:fld>
            <a:endParaRPr lang="en-GB" noProof="0" dirty="0"/>
          </a:p>
        </p:txBody>
      </p:sp>
      <p:pic>
        <p:nvPicPr>
          <p:cNvPr id="8" name="Picture 6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8565" y="337831"/>
            <a:ext cx="718557" cy="718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" descr="Description: C:\Users\Stela\Desktop\Logou nou UTM\Logo_inscript_horizontal (1)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3410" y="364946"/>
            <a:ext cx="2226253" cy="558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6" descr="cfc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768" y="231642"/>
            <a:ext cx="858817" cy="858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ifcaac_logo0200px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6384" y="200049"/>
            <a:ext cx="836721" cy="836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52" y="8376"/>
            <a:ext cx="1631950" cy="1247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/>
          <p:nvPr/>
        </p:nvSpPr>
        <p:spPr>
          <a:xfrm>
            <a:off x="487410" y="1124838"/>
            <a:ext cx="8313690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500" dirty="0">
                <a:solidFill>
                  <a:srgbClr val="002060"/>
                </a:solidFill>
                <a:latin typeface="Cambria" panose="02040503050406030204" pitchFamily="18" charset="0"/>
              </a:rPr>
              <a:t>Разделы I и II:</a:t>
            </a:r>
            <a:r>
              <a:rPr lang="ru-RU" sz="2500" i="1" dirty="0">
                <a:solidFill>
                  <a:srgbClr val="002060"/>
                </a:solidFill>
                <a:latin typeface="Cambria" panose="02040503050406030204" pitchFamily="18" charset="0"/>
              </a:rPr>
              <a:t> Введение и общие </a:t>
            </a:r>
            <a:r>
              <a:rPr lang="ru-RU" sz="2500" i="1" dirty="0" smtClean="0">
                <a:solidFill>
                  <a:srgbClr val="002060"/>
                </a:solidFill>
                <a:latin typeface="Cambria" panose="02040503050406030204" pitchFamily="18" charset="0"/>
              </a:rPr>
              <a:t>положения</a:t>
            </a:r>
          </a:p>
        </p:txBody>
      </p:sp>
      <p:sp>
        <p:nvSpPr>
          <p:cNvPr id="7" name="Rectangle 6"/>
          <p:cNvSpPr/>
          <p:nvPr/>
        </p:nvSpPr>
        <p:spPr>
          <a:xfrm>
            <a:off x="427662" y="1844130"/>
            <a:ext cx="8373437" cy="3108543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2800" dirty="0" smtClean="0">
                <a:solidFill>
                  <a:schemeClr val="tx1"/>
                </a:solidFill>
                <a:latin typeface="Cambria" panose="02040503050406030204" pitchFamily="18" charset="0"/>
              </a:rPr>
              <a:t>Использование</a:t>
            </a:r>
            <a:endParaRPr lang="ro-RO" sz="2800" dirty="0" smtClean="0">
              <a:solidFill>
                <a:schemeClr val="tx1"/>
              </a:solidFill>
              <a:latin typeface="Cambria" panose="02040503050406030204" pitchFamily="18" charset="0"/>
            </a:endParaRPr>
          </a:p>
          <a:p>
            <a:pPr lvl="1"/>
            <a:endParaRPr lang="ro-RO" sz="2800" b="0" i="1" dirty="0" smtClean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1"/>
            <a:r>
              <a:rPr lang="ru-RU" sz="2800" b="0" i="1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Исключения</a:t>
            </a:r>
            <a:endParaRPr lang="ro-RO" sz="2800" b="0" i="1" dirty="0" smtClean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1"/>
            <a:endParaRPr lang="ro-RO" sz="2800" b="0" i="1" dirty="0" smtClean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ru-RU" sz="2800" b="0" dirty="0">
                <a:solidFill>
                  <a:schemeClr val="tx1"/>
                </a:solidFill>
                <a:latin typeface="Cambria" panose="02040503050406030204" pitchFamily="18" charset="0"/>
              </a:rPr>
              <a:t>Кредиты, подлежащие возмещению физическим лицам и частным </a:t>
            </a:r>
            <a:r>
              <a:rPr lang="ru-RU" sz="2800" b="0" dirty="0" smtClean="0">
                <a:solidFill>
                  <a:schemeClr val="tx1"/>
                </a:solidFill>
                <a:latin typeface="Cambria" panose="02040503050406030204" pitchFamily="18" charset="0"/>
              </a:rPr>
              <a:t>лицам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ru-RU" sz="2800" b="0" dirty="0">
                <a:solidFill>
                  <a:schemeClr val="tx1"/>
                </a:solidFill>
                <a:latin typeface="Cambria" panose="02040503050406030204" pitchFamily="18" charset="0"/>
              </a:rPr>
              <a:t>Банковские </a:t>
            </a:r>
            <a:r>
              <a:rPr lang="ru-RU" sz="2800" b="0" dirty="0" smtClean="0">
                <a:solidFill>
                  <a:schemeClr val="tx1"/>
                </a:solidFill>
                <a:latin typeface="Cambria" panose="02040503050406030204" pitchFamily="18" charset="0"/>
              </a:rPr>
              <a:t>гарантии</a:t>
            </a:r>
            <a:endParaRPr lang="en-US" sz="2800" b="0" dirty="0">
              <a:solidFill>
                <a:schemeClr val="tx1"/>
              </a:solidFill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046601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ro-RO" dirty="0" smtClean="0"/>
              <a:t>Ion Barbarasa</a:t>
            </a:r>
            <a:endParaRPr lang="de-DE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0F9A5078-6F60-49E2-B50D-11C30D454C38}" type="datetime1">
              <a:rPr lang="en-GB" noProof="0" smtClean="0"/>
              <a:pPr/>
              <a:t>29/01/2018</a:t>
            </a:fld>
            <a:endParaRPr lang="en-GB" noProof="0" dirty="0"/>
          </a:p>
        </p:txBody>
      </p:sp>
      <p:pic>
        <p:nvPicPr>
          <p:cNvPr id="8" name="Picture 6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8565" y="337831"/>
            <a:ext cx="718557" cy="718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" descr="Description: C:\Users\Stela\Desktop\Logou nou UTM\Logo_inscript_horizontal (1)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3410" y="364946"/>
            <a:ext cx="2226253" cy="558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6" descr="cfc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768" y="231642"/>
            <a:ext cx="858817" cy="858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ifcaac_logo0200px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6384" y="200049"/>
            <a:ext cx="836721" cy="836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52" y="8376"/>
            <a:ext cx="1631950" cy="1247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/>
          <p:nvPr/>
        </p:nvSpPr>
        <p:spPr>
          <a:xfrm>
            <a:off x="487410" y="1124838"/>
            <a:ext cx="8313690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500" dirty="0">
                <a:solidFill>
                  <a:srgbClr val="002060"/>
                </a:solidFill>
                <a:latin typeface="Cambria" panose="02040503050406030204" pitchFamily="18" charset="0"/>
              </a:rPr>
              <a:t>Разделы I и II:</a:t>
            </a:r>
            <a:r>
              <a:rPr lang="ru-RU" sz="2500" i="1" dirty="0">
                <a:solidFill>
                  <a:srgbClr val="002060"/>
                </a:solidFill>
                <a:latin typeface="Cambria" panose="02040503050406030204" pitchFamily="18" charset="0"/>
              </a:rPr>
              <a:t> Введение и общие положения</a:t>
            </a:r>
          </a:p>
        </p:txBody>
      </p:sp>
      <p:sp>
        <p:nvSpPr>
          <p:cNvPr id="7" name="Rectangle 6"/>
          <p:cNvSpPr/>
          <p:nvPr/>
        </p:nvSpPr>
        <p:spPr>
          <a:xfrm>
            <a:off x="427662" y="1844130"/>
            <a:ext cx="8373437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2000" dirty="0">
                <a:solidFill>
                  <a:schemeClr val="tx1"/>
                </a:solidFill>
                <a:latin typeface="Cambria" panose="02040503050406030204" pitchFamily="18" charset="0"/>
              </a:rPr>
              <a:t>Альтернативные методы </a:t>
            </a:r>
            <a:r>
              <a:rPr lang="ru-RU" sz="2000" dirty="0" smtClean="0">
                <a:solidFill>
                  <a:schemeClr val="tx1"/>
                </a:solidFill>
                <a:latin typeface="Cambria" panose="02040503050406030204" pitchFamily="18" charset="0"/>
              </a:rPr>
              <a:t>закупок</a:t>
            </a:r>
            <a:endParaRPr lang="ro-RO" sz="2000" dirty="0" smtClean="0">
              <a:solidFill>
                <a:schemeClr val="tx1"/>
              </a:solidFill>
              <a:latin typeface="Cambria" panose="02040503050406030204" pitchFamily="18" charset="0"/>
            </a:endParaRPr>
          </a:p>
          <a:p>
            <a:pPr lvl="1"/>
            <a:r>
              <a:rPr lang="ru-RU" sz="2000" b="0" i="1" u="sng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Банк </a:t>
            </a:r>
            <a:r>
              <a:rPr lang="ru-RU" sz="2000" b="0" i="1" u="sng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может</a:t>
            </a:r>
            <a:endParaRPr lang="ro-RO" sz="2000" b="0" i="1" u="sng" dirty="0" smtClean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</a:endParaRPr>
          </a:p>
          <a:p>
            <a:pPr marL="342900" indent="-342900" algn="just">
              <a:buFontTx/>
              <a:buChar char="-"/>
            </a:pPr>
            <a:r>
              <a:rPr lang="ru-RU" sz="2000" dirty="0" smtClean="0">
                <a:solidFill>
                  <a:schemeClr val="tx1"/>
                </a:solidFill>
                <a:latin typeface="Cambria" panose="02040503050406030204" pitchFamily="18" charset="0"/>
              </a:rPr>
              <a:t>Соглашаться </a:t>
            </a:r>
            <a:r>
              <a:rPr lang="ru-RU" sz="2000" dirty="0">
                <a:solidFill>
                  <a:schemeClr val="tx1"/>
                </a:solidFill>
                <a:latin typeface="Cambria" panose="02040503050406030204" pitchFamily="18" charset="0"/>
              </a:rPr>
              <a:t>полагаться и применять положения о закупках многостороннего или двустороннего агентства или организации и агентства / организации Заемщика / Бенефициара; и могут согласиться с тем, что эти представители учреждений / организаций играют ведущую роль в обеспечении поддержки и мониторинга осуществления </a:t>
            </a:r>
            <a:endParaRPr lang="ru-RU" sz="2000" dirty="0" smtClean="0">
              <a:solidFill>
                <a:schemeClr val="tx1"/>
              </a:solidFill>
              <a:latin typeface="Cambria" panose="02040503050406030204" pitchFamily="18" charset="0"/>
            </a:endParaRPr>
          </a:p>
          <a:p>
            <a:endParaRPr lang="ro-RO" sz="2000" dirty="0">
              <a:solidFill>
                <a:schemeClr val="tx1"/>
              </a:solidFill>
              <a:latin typeface="Cambria" panose="02040503050406030204" pitchFamily="18" charset="0"/>
            </a:endParaRPr>
          </a:p>
          <a:p>
            <a:pPr marL="355600" indent="-355600" algn="just"/>
            <a:r>
              <a:rPr lang="ro-RO" sz="2000" dirty="0" smtClean="0">
                <a:solidFill>
                  <a:schemeClr val="tx1"/>
                </a:solidFill>
                <a:latin typeface="Cambria" panose="02040503050406030204" pitchFamily="18" charset="0"/>
              </a:rPr>
              <a:t>- </a:t>
            </a:r>
            <a:r>
              <a:rPr lang="ru-RU" sz="2000" dirty="0" smtClean="0">
                <a:solidFill>
                  <a:schemeClr val="tx1"/>
                </a:solidFill>
                <a:latin typeface="Cambria" panose="02040503050406030204" pitchFamily="18" charset="0"/>
              </a:rPr>
              <a:t> Принять </a:t>
            </a:r>
            <a:r>
              <a:rPr lang="ru-RU" sz="2000" dirty="0">
                <a:solidFill>
                  <a:schemeClr val="tx1"/>
                </a:solidFill>
                <a:latin typeface="Cambria" panose="02040503050406030204" pitchFamily="18" charset="0"/>
              </a:rPr>
              <a:t>в целях применения правил и процедур закупок Агентства для Заемщика / Бенефициара</a:t>
            </a:r>
            <a:endParaRPr lang="vi-VN" sz="2000" dirty="0">
              <a:solidFill>
                <a:schemeClr val="tx1"/>
              </a:solidFill>
              <a:latin typeface="Cambria" panose="02040503050406030204" pitchFamily="18" charset="0"/>
            </a:endParaRPr>
          </a:p>
          <a:p>
            <a:pPr lvl="1"/>
            <a:endParaRPr lang="ro-RO" sz="2000" b="0" i="1" dirty="0" smtClean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518477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GIZ_Banner_Kopfzeile-Ausland (3)">
  <a:themeElements>
    <a:clrScheme name="GIZ">
      <a:dk1>
        <a:srgbClr val="000000"/>
      </a:dk1>
      <a:lt1>
        <a:srgbClr val="FFFFFF"/>
      </a:lt1>
      <a:dk2>
        <a:srgbClr val="6E6452"/>
      </a:dk2>
      <a:lt2>
        <a:srgbClr val="D2CDC8"/>
      </a:lt2>
      <a:accent1>
        <a:srgbClr val="C80F0F"/>
      </a:accent1>
      <a:accent2>
        <a:srgbClr val="4B859F"/>
      </a:accent2>
      <a:accent3>
        <a:srgbClr val="B498BA"/>
      </a:accent3>
      <a:accent4>
        <a:srgbClr val="F3BF49"/>
      </a:accent4>
      <a:accent5>
        <a:srgbClr val="94B322"/>
      </a:accent5>
      <a:accent6>
        <a:srgbClr val="B4E3ED"/>
      </a:accent6>
      <a:hlink>
        <a:srgbClr val="0000FF"/>
      </a:hlink>
      <a:folHlink>
        <a:srgbClr val="800080"/>
      </a:folHlink>
    </a:clrScheme>
    <a:fontScheme name="GIZ Schrif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GTZ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2200" b="1" i="0" u="none" strike="noStrike" cap="none" normalizeH="0" baseline="0" smtClean="0">
            <a:ln>
              <a:noFill/>
            </a:ln>
            <a:solidFill>
              <a:srgbClr val="999999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2200" b="1" i="0" u="none" strike="noStrike" cap="none" normalizeH="0" baseline="0" smtClean="0">
            <a:ln>
              <a:noFill/>
            </a:ln>
            <a:solidFill>
              <a:srgbClr val="999999"/>
            </a:solidFill>
            <a:effectLst/>
            <a:latin typeface="Arial" charset="0"/>
          </a:defRPr>
        </a:defPPr>
      </a:lstStyle>
    </a:lnDef>
  </a:objectDefaults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Larissa-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Larissa-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GIZ_Banner_Kopfzeile-Ausland (3)</Template>
  <TotalTime>3357</TotalTime>
  <Words>1266</Words>
  <Application>Microsoft Office PowerPoint</Application>
  <PresentationFormat>On-screen Show (4:3)</PresentationFormat>
  <Paragraphs>270</Paragraphs>
  <Slides>29</Slides>
  <Notes>23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29</vt:i4>
      </vt:variant>
    </vt:vector>
  </HeadingPairs>
  <TitlesOfParts>
    <vt:vector size="37" baseType="lpstr">
      <vt:lpstr>Arial</vt:lpstr>
      <vt:lpstr>Arial Narrow</vt:lpstr>
      <vt:lpstr>Calibri</vt:lpstr>
      <vt:lpstr>Cambria</vt:lpstr>
      <vt:lpstr>Times New Roman</vt:lpstr>
      <vt:lpstr>Wingdings</vt:lpstr>
      <vt:lpstr>GIZ_Banner_Kopfzeile-Ausland (3)</vt:lpstr>
      <vt:lpstr>Custom Design</vt:lpstr>
      <vt:lpstr>Учебный курс для сотрудников операторов «Apă-Canal/Водоканала» Модуль 11: Процедуры приобретение товаров, работ и услуг, используемых в деятельности держателей лицензий в секторе водоснабжения и канализации Сессия 7: ЗОКУПКИ В ИНВЕСТИЦИОННЫХ ПРОЕКТАХ ВСЕМИРНО-БАНКА  Ion BARBĂRASĂ,  Консультант I.P.EMP Устойчивое управление СОЗ/Министерство сельского хозяйства, регионального развития и окружающей среды  16 - 31 января - 1 января 2018 года, Кишинев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СПИСОК ЛИТЕРАТУРЫ</vt:lpstr>
      <vt:lpstr>PowerPoint Presentation</vt:lpstr>
    </vt:vector>
  </TitlesOfParts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GIZ-Design</dc:creator>
  <cp:keywords>GIZ-Leerfolie</cp:keywords>
  <cp:lastModifiedBy>Admin</cp:lastModifiedBy>
  <cp:revision>368</cp:revision>
  <cp:lastPrinted>2017-06-05T10:38:21Z</cp:lastPrinted>
  <dcterms:created xsi:type="dcterms:W3CDTF">2013-09-05T11:54:56Z</dcterms:created>
  <dcterms:modified xsi:type="dcterms:W3CDTF">2018-01-29T19:55:41Z</dcterms:modified>
</cp:coreProperties>
</file>