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6" r:id="rId2"/>
  </p:sldMasterIdLst>
  <p:notesMasterIdLst>
    <p:notesMasterId r:id="rId32"/>
  </p:notesMasterIdLst>
  <p:handoutMasterIdLst>
    <p:handoutMasterId r:id="rId33"/>
  </p:handoutMasterIdLst>
  <p:sldIdLst>
    <p:sldId id="280" r:id="rId3"/>
    <p:sldId id="295" r:id="rId4"/>
    <p:sldId id="301" r:id="rId5"/>
    <p:sldId id="302" r:id="rId6"/>
    <p:sldId id="303" r:id="rId7"/>
    <p:sldId id="304" r:id="rId8"/>
    <p:sldId id="306" r:id="rId9"/>
    <p:sldId id="305" r:id="rId10"/>
    <p:sldId id="307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08" r:id="rId28"/>
    <p:sldId id="325" r:id="rId29"/>
    <p:sldId id="300" r:id="rId30"/>
    <p:sldId id="299" r:id="rId31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2E"/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5730" autoAdjust="0"/>
  </p:normalViewPr>
  <p:slideViewPr>
    <p:cSldViewPr snapToGrid="0">
      <p:cViewPr varScale="1">
        <p:scale>
          <a:sx n="69" d="100"/>
          <a:sy n="69" d="100"/>
        </p:scale>
        <p:origin x="1386" y="66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2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3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4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4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8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81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0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1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14786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14/01/2018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14/01/2018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1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8A373-27B5-4F16-876B-5E2EA2891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15" r:id="rId3"/>
    <p:sldLayoutId id="2147483709" r:id="rId4"/>
    <p:sldLayoutId id="2147483714" r:id="rId5"/>
    <p:sldLayoutId id="2147483710" r:id="rId6"/>
    <p:sldLayoutId id="2147483711" r:id="rId7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A373-27B5-4F16-876B-5E2EA2891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BB09-6242-41CB-9EA4-0424A0A6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#_Toc495706268"/><Relationship Id="rId13" Type="http://schemas.openxmlformats.org/officeDocument/2006/relationships/hyperlink" Target="#_Toc495706273"/><Relationship Id="rId18" Type="http://schemas.openxmlformats.org/officeDocument/2006/relationships/hyperlink" Target="#_Toc495706278"/><Relationship Id="rId3" Type="http://schemas.openxmlformats.org/officeDocument/2006/relationships/image" Target="../media/image3.png"/><Relationship Id="rId21" Type="http://schemas.openxmlformats.org/officeDocument/2006/relationships/hyperlink" Target="#_Toc495706281"/><Relationship Id="rId7" Type="http://schemas.openxmlformats.org/officeDocument/2006/relationships/image" Target="../media/image7.png"/><Relationship Id="rId12" Type="http://schemas.openxmlformats.org/officeDocument/2006/relationships/hyperlink" Target="#_Toc495706272"/><Relationship Id="rId17" Type="http://schemas.openxmlformats.org/officeDocument/2006/relationships/hyperlink" Target="#_Toc495706277"/><Relationship Id="rId2" Type="http://schemas.openxmlformats.org/officeDocument/2006/relationships/notesSlide" Target="../notesSlides/notesSlide23.xml"/><Relationship Id="rId16" Type="http://schemas.openxmlformats.org/officeDocument/2006/relationships/hyperlink" Target="#_Toc495706276"/><Relationship Id="rId20" Type="http://schemas.openxmlformats.org/officeDocument/2006/relationships/hyperlink" Target="#_Toc495706280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#_Toc495706271"/><Relationship Id="rId5" Type="http://schemas.openxmlformats.org/officeDocument/2006/relationships/image" Target="../media/image5.png"/><Relationship Id="rId15" Type="http://schemas.openxmlformats.org/officeDocument/2006/relationships/hyperlink" Target="#_Toc495706275"/><Relationship Id="rId10" Type="http://schemas.openxmlformats.org/officeDocument/2006/relationships/hyperlink" Target="#_Toc495706270"/><Relationship Id="rId19" Type="http://schemas.openxmlformats.org/officeDocument/2006/relationships/hyperlink" Target="#_Toc495706279"/><Relationship Id="rId4" Type="http://schemas.openxmlformats.org/officeDocument/2006/relationships/image" Target="../media/image4.png"/><Relationship Id="rId9" Type="http://schemas.openxmlformats.org/officeDocument/2006/relationships/hyperlink" Target="#_Toc495706269"/><Relationship Id="rId14" Type="http://schemas.openxmlformats.org/officeDocument/2006/relationships/hyperlink" Target="#_Toc495706274"/><Relationship Id="rId22" Type="http://schemas.openxmlformats.org/officeDocument/2006/relationships/hyperlink" Target="#_Toc495706282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bank.org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worldbank.org/en/country/moldov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>Modulul 1</a:t>
            </a:r>
            <a:r>
              <a:rPr lang="ro-RO" b="1" dirty="0">
                <a:solidFill>
                  <a:srgbClr val="FF0000"/>
                </a:solidFill>
              </a:rPr>
              <a:t>1</a:t>
            </a:r>
            <a:r>
              <a:rPr lang="ro-RO" b="1" dirty="0" smtClean="0">
                <a:solidFill>
                  <a:srgbClr val="FF0000"/>
                </a:solidFill>
              </a:rPr>
              <a:t>: </a:t>
            </a:r>
            <a:r>
              <a:rPr lang="ro-RO" b="1" dirty="0" smtClean="0">
                <a:solidFill>
                  <a:srgbClr val="002060"/>
                </a:solidFill>
              </a:rPr>
              <a:t> Procedurile de achiziție a bunurilor, lucrărilor și serviciilor utilizate în activitatea titularilor de licențe din sectorul apă și canalizare</a:t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7</a:t>
            </a:r>
            <a:r>
              <a:rPr lang="en-US" altLang="en-US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o-RO" b="1" dirty="0" smtClean="0">
                <a:solidFill>
                  <a:srgbClr val="002060"/>
                </a:solidFill>
              </a:rPr>
              <a:t>ACHIZIŢII ÎN CADRUL PROIECTELOR DE INVESTIŢII</a:t>
            </a:r>
            <a:r>
              <a:rPr lang="en-US" b="1" dirty="0" smtClean="0">
                <a:solidFill>
                  <a:srgbClr val="002060"/>
                </a:solidFill>
              </a:rPr>
              <a:t> ALE B</a:t>
            </a:r>
            <a:r>
              <a:rPr lang="ro-RO" b="1" dirty="0" smtClean="0">
                <a:solidFill>
                  <a:srgbClr val="002060"/>
                </a:solidFill>
              </a:rPr>
              <a:t>ĂNCII MONDIALE</a:t>
            </a:r>
            <a:r>
              <a:rPr lang="ro-RO" b="1" dirty="0">
                <a:solidFill>
                  <a:srgbClr val="002060"/>
                </a:solidFill>
              </a:rPr>
              <a:t/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Ion BARBĂRASĂ, Consultant</a:t>
            </a:r>
            <a:br>
              <a:rPr lang="ro-RO" sz="1800" b="1" i="1" dirty="0" smtClean="0">
                <a:solidFill>
                  <a:srgbClr val="002060"/>
                </a:solidFill>
              </a:rPr>
            </a:br>
            <a:r>
              <a:rPr lang="en-US" sz="1800" b="1" dirty="0" smtClean="0">
                <a:solidFill>
                  <a:srgbClr val="002060"/>
                </a:solidFill>
              </a:rPr>
              <a:t>I.P.</a:t>
            </a:r>
            <a:r>
              <a:rPr lang="ro-RO" sz="1800" b="1" dirty="0" smtClean="0">
                <a:solidFill>
                  <a:srgbClr val="002060"/>
                </a:solidFill>
              </a:rPr>
              <a:t>EMP Management Durabil POP/</a:t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800" b="1" dirty="0" smtClean="0">
                <a:solidFill>
                  <a:srgbClr val="002060"/>
                </a:solidFill>
              </a:rPr>
              <a:t>Ministerul Agriculturii, Dezvoltării Regionale și Mediului</a:t>
            </a:r>
            <a:r>
              <a:rPr lang="ro-RO" sz="1800" b="1" i="1" dirty="0" smtClean="0">
                <a:solidFill>
                  <a:srgbClr val="002060"/>
                </a:solidFill>
              </a:rPr>
              <a:t/>
            </a:r>
            <a:br>
              <a:rPr lang="ro-RO" sz="1800" b="1" i="1" dirty="0" smtClean="0">
                <a:solidFill>
                  <a:srgbClr val="002060"/>
                </a:solidFill>
              </a:rPr>
            </a:b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16 – 31 – 01 ianuarie/februarie 2018,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Secțiunile </a:t>
            </a:r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</a:rPr>
              <a:t>I &amp; II: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Introducere și </a:t>
            </a:r>
            <a:r>
              <a:rPr lang="ro-RO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Considerațiuni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Generale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662" y="1844130"/>
            <a:ext cx="83734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Modalitățile alternative de achiziții trebuie să:</a:t>
            </a:r>
          </a:p>
          <a:p>
            <a:pPr marL="342900" indent="-342900" algn="just">
              <a:buFontTx/>
              <a:buChar char="-"/>
            </a:pPr>
            <a:r>
              <a:rPr lang="ro-RO" sz="2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Fie în </a:t>
            </a:r>
            <a:r>
              <a:rPr lang="ro-RO" sz="2800" b="0" dirty="0">
                <a:solidFill>
                  <a:schemeClr val="tx1"/>
                </a:solidFill>
                <a:latin typeface="Cambria" panose="02040503050406030204" pitchFamily="18" charset="0"/>
              </a:rPr>
              <a:t>concordanță cu </a:t>
            </a:r>
            <a:r>
              <a:rPr lang="ro-RO" sz="2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principiile procedurilor de achiziție a Băncii Mondiale </a:t>
            </a:r>
            <a:r>
              <a:rPr lang="ro-RO" sz="2800" b="0" dirty="0">
                <a:solidFill>
                  <a:schemeClr val="tx1"/>
                </a:solidFill>
                <a:latin typeface="Cambria" panose="02040503050406030204" pitchFamily="18" charset="0"/>
              </a:rPr>
              <a:t>și guvernanța</a:t>
            </a:r>
          </a:p>
          <a:p>
            <a:pPr marL="342900" indent="-342900" algn="just">
              <a:buFontTx/>
              <a:buChar char="-"/>
            </a:pPr>
            <a:r>
              <a:rPr lang="ro-RO" sz="2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Fie subiect a criteriilor de eligibilitate conform procedurilor BM (</a:t>
            </a:r>
            <a:r>
              <a:rPr lang="ro-RO" sz="2800" b="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eligibilitate universală și interzicere/restricționare</a:t>
            </a:r>
            <a:r>
              <a:rPr lang="ro-RO" sz="2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), (</a:t>
            </a:r>
            <a:r>
              <a:rPr lang="ro-RO" sz="2800" b="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drepturile </a:t>
            </a:r>
            <a:r>
              <a:rPr lang="ro-RO" sz="2800" b="0" i="1" dirty="0">
                <a:solidFill>
                  <a:schemeClr val="tx1"/>
                </a:solidFill>
                <a:latin typeface="Cambria" panose="02040503050406030204" pitchFamily="18" charset="0"/>
              </a:rPr>
              <a:t>de inspecție și de audit</a:t>
            </a:r>
            <a:r>
              <a:rPr lang="ro-RO" sz="2800" b="0" dirty="0">
                <a:solidFill>
                  <a:schemeClr val="tx1"/>
                </a:solidFill>
                <a:latin typeface="Cambria" panose="02040503050406030204" pitchFamily="18" charset="0"/>
              </a:rPr>
              <a:t>), regimul sancțiunilor; o singură ofertă per participant/Propunere per Ofertant/Consultant; Dispoziții privind </a:t>
            </a:r>
            <a:r>
              <a:rPr lang="ro-RO" sz="2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reclamațiile</a:t>
            </a:r>
            <a:endParaRPr lang="ro-RO" sz="2800" b="0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96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Secțiunea </a:t>
            </a:r>
            <a:r>
              <a:rPr lang="en-US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II</a:t>
            </a:r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</a:t>
            </a:r>
            <a:r>
              <a:rPr lang="en-US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Guvernanță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662" y="1844130"/>
            <a:ext cx="83734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Rolurile și responsabilitățile (</a:t>
            </a:r>
            <a:r>
              <a:rPr lang="ro-RO" sz="2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discutate anterior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Suport extins la etapa de implementare</a:t>
            </a:r>
            <a:r>
              <a:rPr lang="en-US" sz="2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:</a:t>
            </a:r>
            <a:endParaRPr lang="ro-RO" sz="280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o-RO" sz="2800" b="0" i="1" dirty="0">
                <a:solidFill>
                  <a:srgbClr val="0070C0"/>
                </a:solidFill>
                <a:latin typeface="Cambria" panose="02040503050406030204" pitchFamily="18" charset="0"/>
              </a:rPr>
              <a:t>Elaborarea documentelor de achiziții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o-RO" sz="2800" b="0" i="1" dirty="0">
                <a:solidFill>
                  <a:srgbClr val="0070C0"/>
                </a:solidFill>
                <a:latin typeface="Cambria" panose="02040503050406030204" pitchFamily="18" charset="0"/>
              </a:rPr>
              <a:t>Identificarea punctelor forte și a punctelor slabe ale ofertelor / propunerilor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o-RO" sz="2800" b="0" i="1" dirty="0">
                <a:solidFill>
                  <a:srgbClr val="0070C0"/>
                </a:solidFill>
                <a:latin typeface="Cambria" panose="02040503050406030204" pitchFamily="18" charset="0"/>
              </a:rPr>
              <a:t>Monitorizarea dialogurilor și a negocierilor cu ofertanții / consultanții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o-RO" sz="2800" b="0" i="1" dirty="0">
                <a:solidFill>
                  <a:srgbClr val="0070C0"/>
                </a:solidFill>
                <a:latin typeface="Cambria" panose="02040503050406030204" pitchFamily="18" charset="0"/>
              </a:rPr>
              <a:t>Elaborarea rapoartelor de achiziții publice și a documentației de atribuire</a:t>
            </a:r>
          </a:p>
          <a:p>
            <a:pPr algn="ctr"/>
            <a:r>
              <a:rPr lang="vi-VN" sz="2800" b="0" u="sng" dirty="0">
                <a:solidFill>
                  <a:srgbClr val="0070C0"/>
                </a:solidFill>
                <a:latin typeface="Cambria" panose="02040503050406030204" pitchFamily="18" charset="0"/>
              </a:rPr>
              <a:t>Execuția proiectului rămâne </a:t>
            </a:r>
            <a:r>
              <a:rPr lang="ro-RO" sz="2800" b="0" u="sng" dirty="0" smtClean="0">
                <a:solidFill>
                  <a:srgbClr val="0070C0"/>
                </a:solidFill>
                <a:latin typeface="Cambria" panose="02040503050406030204" pitchFamily="18" charset="0"/>
              </a:rPr>
              <a:t>în </a:t>
            </a:r>
            <a:r>
              <a:rPr lang="vi-VN" sz="2800" b="0" u="sng" dirty="0" smtClean="0">
                <a:solidFill>
                  <a:srgbClr val="0070C0"/>
                </a:solidFill>
                <a:latin typeface="Cambria" panose="02040503050406030204" pitchFamily="18" charset="0"/>
              </a:rPr>
              <a:t>responsabilitatea Împrumutatului</a:t>
            </a:r>
            <a:r>
              <a:rPr lang="ro-RO" sz="2800" b="0" u="sng" dirty="0" smtClean="0">
                <a:solidFill>
                  <a:srgbClr val="0070C0"/>
                </a:solidFill>
                <a:latin typeface="Cambria" panose="02040503050406030204" pitchFamily="18" charset="0"/>
              </a:rPr>
              <a:t>/Beneficiarului</a:t>
            </a:r>
            <a:endParaRPr lang="en-US" sz="2800" b="0" u="sng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43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Secțiunea </a:t>
            </a:r>
            <a:r>
              <a:rPr lang="en-US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II</a:t>
            </a:r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</a:t>
            </a:r>
            <a:r>
              <a:rPr lang="en-US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Guvernanță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662" y="1844130"/>
            <a:ext cx="83734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Eligibilitate</a:t>
            </a:r>
          </a:p>
          <a:p>
            <a:endParaRPr lang="en-US" sz="2800" b="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Mai </a:t>
            </a:r>
            <a:r>
              <a:rPr lang="ro-RO" sz="2400" dirty="0">
                <a:solidFill>
                  <a:srgbClr val="0070C0"/>
                </a:solidFill>
                <a:latin typeface="Cambria" panose="02040503050406030204" pitchFamily="18" charset="0"/>
              </a:rPr>
              <a:t>multă flexibilitate </a:t>
            </a: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(contractarea întreprinderilor </a:t>
            </a:r>
            <a:r>
              <a:rPr lang="ro-RO" sz="2400" dirty="0">
                <a:solidFill>
                  <a:srgbClr val="0070C0"/>
                </a:solidFill>
                <a:latin typeface="Cambria" panose="02040503050406030204" pitchFamily="18" charset="0"/>
              </a:rPr>
              <a:t>de stat, angajarea funcționarilor publici etc</a:t>
            </a: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.)</a:t>
            </a:r>
          </a:p>
          <a:p>
            <a:endParaRPr lang="ro-RO" sz="24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400" dirty="0">
                <a:solidFill>
                  <a:srgbClr val="0070C0"/>
                </a:solidFill>
                <a:latin typeface="Cambria" panose="02040503050406030204" pitchFamily="18" charset="0"/>
              </a:rPr>
              <a:t>Eliminarea constrângerilor suplimentare pentru contractarea funcționarilor publici, pe baza faptului că serviciile lor: </a:t>
            </a:r>
            <a:endParaRPr lang="ro-RO" sz="240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971550" lvl="1" indent="-514350">
              <a:buAutoNum type="romanLcParenR"/>
            </a:pPr>
            <a:r>
              <a:rPr lang="ro-RO" sz="2400" b="0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sunt </a:t>
            </a:r>
            <a:r>
              <a:rPr lang="ro-RO" sz="2400" b="0" i="1" dirty="0">
                <a:solidFill>
                  <a:srgbClr val="0070C0"/>
                </a:solidFill>
                <a:latin typeface="Cambria" panose="02040503050406030204" pitchFamily="18" charset="0"/>
              </a:rPr>
              <a:t>esențiale pentru implementarea proiectelor, </a:t>
            </a:r>
            <a:endParaRPr lang="ro-RO" sz="2400" b="0" i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971550" lvl="1" indent="-514350">
              <a:buAutoNum type="romanLcParenR"/>
            </a:pPr>
            <a:r>
              <a:rPr lang="ro-RO" sz="2400" b="0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nu </a:t>
            </a:r>
            <a:r>
              <a:rPr lang="ro-RO" sz="2400" b="0" i="1" dirty="0">
                <a:solidFill>
                  <a:srgbClr val="0070C0"/>
                </a:solidFill>
                <a:latin typeface="Cambria" panose="02040503050406030204" pitchFamily="18" charset="0"/>
              </a:rPr>
              <a:t>creează conflicte de interese și </a:t>
            </a:r>
            <a:endParaRPr lang="ro-RO" sz="2400" b="0" i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971550" lvl="1" indent="-514350">
              <a:buAutoNum type="romanLcParenR"/>
            </a:pPr>
            <a:r>
              <a:rPr lang="ro-RO" sz="2400" b="0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nu </a:t>
            </a:r>
            <a:r>
              <a:rPr lang="ro-RO" sz="2400" b="0" i="1" dirty="0">
                <a:solidFill>
                  <a:srgbClr val="0070C0"/>
                </a:solidFill>
                <a:latin typeface="Cambria" panose="02040503050406030204" pitchFamily="18" charset="0"/>
              </a:rPr>
              <a:t>contravin legilor împrumutatului și Cadrului Achizițiilor al Băncii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81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Secțiunea </a:t>
            </a:r>
            <a:r>
              <a:rPr lang="en-US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II</a:t>
            </a:r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</a:t>
            </a:r>
            <a:r>
              <a:rPr lang="en-US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Guvernanță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662" y="1844130"/>
            <a:ext cx="837343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Necorespunderea/Neconformarea</a:t>
            </a:r>
          </a:p>
          <a:p>
            <a:endParaRPr lang="en-US" sz="2800" b="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400" dirty="0">
                <a:solidFill>
                  <a:srgbClr val="0070C0"/>
                </a:solidFill>
                <a:latin typeface="Cambria" panose="02040503050406030204" pitchFamily="18" charset="0"/>
              </a:rPr>
              <a:t>Mai multe opțiuni dincolo de achizițiile necorespunzătoare (căile de </a:t>
            </a: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atac)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Acțiunile </a:t>
            </a:r>
            <a:r>
              <a:rPr lang="ro-RO" sz="2400" dirty="0">
                <a:solidFill>
                  <a:srgbClr val="0070C0"/>
                </a:solidFill>
                <a:latin typeface="Cambria" panose="02040503050406030204" pitchFamily="18" charset="0"/>
              </a:rPr>
              <a:t>corective trebuie să fie proporționale cu gravitatea și impactul încălcării și trebuie să țină seama de toți factorii relevanți, inclusiv orice acțiune / acțiuni valabile, inacțiuni / omisiuni sau omisiuni ale împrumutatului sau ale oricărei părți implicate în achiziție, inclusiv </a:t>
            </a: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bancă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Aprecierea și evaluarea profesională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82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5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Secțiuniea</a:t>
            </a:r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II</a:t>
            </a:r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</a:t>
            </a:r>
            <a:r>
              <a:rPr lang="en-US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Guvernanță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662" y="1864872"/>
            <a:ext cx="837343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Gestionarea reclamațiilor și mecanismele de aplicare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4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A fost introdusă ”</a:t>
            </a:r>
            <a:r>
              <a:rPr lang="ro-RO" sz="2400" b="0" u="sng" dirty="0" smtClean="0">
                <a:solidFill>
                  <a:srgbClr val="0070C0"/>
                </a:solidFill>
                <a:latin typeface="Cambria" panose="02040503050406030204" pitchFamily="18" charset="0"/>
              </a:rPr>
              <a:t>perioada suspensivă</a:t>
            </a:r>
            <a:r>
              <a:rPr lang="ro-RO" sz="24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” (</a:t>
            </a: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10 </a:t>
            </a:r>
            <a:r>
              <a:rPr lang="ro-RO" sz="2400" dirty="0">
                <a:solidFill>
                  <a:srgbClr val="0070C0"/>
                </a:solidFill>
                <a:latin typeface="Cambria" panose="02040503050406030204" pitchFamily="18" charset="0"/>
              </a:rPr>
              <a:t>zile</a:t>
            </a:r>
            <a:r>
              <a:rPr lang="ro-RO" sz="2400" b="0" dirty="0">
                <a:solidFill>
                  <a:srgbClr val="0070C0"/>
                </a:solidFill>
                <a:latin typeface="Cambria" panose="02040503050406030204" pitchFamily="18" charset="0"/>
              </a:rPr>
              <a:t>), permițând ofertanților </a:t>
            </a:r>
            <a:r>
              <a:rPr lang="ro-RO" sz="24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nereușiți (în vigoare) </a:t>
            </a:r>
            <a:r>
              <a:rPr lang="ro-RO" sz="2400" b="0" dirty="0">
                <a:solidFill>
                  <a:srgbClr val="0070C0"/>
                </a:solidFill>
                <a:latin typeface="Cambria" panose="02040503050406030204" pitchFamily="18" charset="0"/>
              </a:rPr>
              <a:t>să depună plângeri într-un anumit moment înainte de atribuirea contractului)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400" b="0" dirty="0">
                <a:solidFill>
                  <a:srgbClr val="0070C0"/>
                </a:solidFill>
                <a:latin typeface="Cambria" panose="02040503050406030204" pitchFamily="18" charset="0"/>
              </a:rPr>
              <a:t>A fost introduse </a:t>
            </a: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DEZBATERI</a:t>
            </a:r>
            <a:r>
              <a:rPr lang="ro-RO" sz="24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în </a:t>
            </a:r>
            <a:r>
              <a:rPr lang="ro-RO" sz="2400" b="0" dirty="0">
                <a:solidFill>
                  <a:srgbClr val="0070C0"/>
                </a:solidFill>
                <a:latin typeface="Cambria" panose="02040503050406030204" pitchFamily="18" charset="0"/>
              </a:rPr>
              <a:t>”</a:t>
            </a:r>
            <a:r>
              <a:rPr lang="ro-RO" sz="2400" b="0" u="sng" dirty="0">
                <a:solidFill>
                  <a:srgbClr val="0070C0"/>
                </a:solidFill>
                <a:latin typeface="Cambria" panose="02040503050406030204" pitchFamily="18" charset="0"/>
              </a:rPr>
              <a:t>perioada suspensivă</a:t>
            </a:r>
            <a:r>
              <a:rPr lang="ro-RO" sz="2400" b="0" dirty="0">
                <a:solidFill>
                  <a:srgbClr val="0070C0"/>
                </a:solidFill>
                <a:latin typeface="Cambria" panose="02040503050406030204" pitchFamily="18" charset="0"/>
              </a:rPr>
              <a:t>”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400" b="0" dirty="0">
                <a:solidFill>
                  <a:srgbClr val="0070C0"/>
                </a:solidFill>
                <a:latin typeface="Cambria" panose="02040503050406030204" pitchFamily="18" charset="0"/>
              </a:rPr>
              <a:t>Timpii de răspuns rezonabili similar mediului de afaceri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400" b="0" dirty="0">
                <a:solidFill>
                  <a:srgbClr val="0070C0"/>
                </a:solidFill>
                <a:latin typeface="Cambria" panose="02040503050406030204" pitchFamily="18" charset="0"/>
              </a:rPr>
              <a:t>Împrumutatul înregistrează în </a:t>
            </a:r>
            <a:r>
              <a:rPr lang="ro-RO" sz="2400" dirty="0">
                <a:solidFill>
                  <a:srgbClr val="0070C0"/>
                </a:solidFill>
                <a:latin typeface="Cambria" panose="02040503050406030204" pitchFamily="18" charset="0"/>
              </a:rPr>
              <a:t>STEP</a:t>
            </a:r>
            <a:r>
              <a:rPr lang="ro-RO" sz="2400" b="0" dirty="0">
                <a:solidFill>
                  <a:srgbClr val="0070C0"/>
                </a:solidFill>
                <a:latin typeface="Cambria" panose="02040503050406030204" pitchFamily="18" charset="0"/>
              </a:rPr>
              <a:t> toate reclamațiile. În plus, Împrumutatul informează </a:t>
            </a:r>
            <a:r>
              <a:rPr lang="ro-RO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BANCA</a:t>
            </a:r>
            <a:r>
              <a:rPr lang="ro-RO" sz="24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cu </a:t>
            </a:r>
            <a:r>
              <a:rPr lang="ro-RO" sz="2400" b="0" dirty="0">
                <a:solidFill>
                  <a:srgbClr val="0070C0"/>
                </a:solidFill>
                <a:latin typeface="Cambria" panose="02040503050406030204" pitchFamily="18" charset="0"/>
              </a:rPr>
              <a:t>privire la orice reclamație privind achizițiile care face obiectul unei revizuiri prealabile</a:t>
            </a:r>
          </a:p>
        </p:txBody>
      </p:sp>
    </p:spTree>
    <p:extLst>
      <p:ext uri="{BB962C8B-B14F-4D97-AF65-F5344CB8AC3E}">
        <p14:creationId xmlns:p14="http://schemas.microsoft.com/office/powerpoint/2010/main" val="2827273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Secţiunea</a:t>
            </a:r>
            <a:r>
              <a:rPr lang="en-US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</a:rPr>
              <a:t>IV. 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PPSD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şi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Planul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de </a:t>
            </a:r>
            <a:r>
              <a:rPr lang="ro-RO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A</a:t>
            </a:r>
            <a:r>
              <a:rPr lang="en-US" sz="25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chiziţie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662" y="1864872"/>
            <a:ext cx="83734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Strategia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de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achiziţie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dezvoltare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proiectului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(PPSD/SADP)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o-RO" sz="25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Trebuie să fie elaborată de către Beneficiar cu suportul Băncii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Strategia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achiziţie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fiecare activitate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ro-RO" sz="2500" b="0" dirty="0">
                <a:solidFill>
                  <a:srgbClr val="0070C0"/>
                </a:solidFill>
                <a:latin typeface="Cambria" panose="02040503050406030204" pitchFamily="18" charset="0"/>
              </a:rPr>
              <a:t>Activități</a:t>
            </a:r>
            <a:r>
              <a:rPr lang="ro-RO" sz="25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o-RO" sz="2500" b="0" dirty="0">
                <a:solidFill>
                  <a:srgbClr val="0070C0"/>
                </a:solidFill>
                <a:latin typeface="Cambria" panose="02040503050406030204" pitchFamily="18" charset="0"/>
              </a:rPr>
              <a:t>cu risc ridicat și / sau activități / contracte cu valoare ridicată</a:t>
            </a:r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Planul de Achiziții/Procurări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ro-RO" sz="25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Rezultant </a:t>
            </a:r>
            <a:r>
              <a:rPr lang="ro-RO" sz="2500" b="0" dirty="0">
                <a:solidFill>
                  <a:srgbClr val="0070C0"/>
                </a:solidFill>
                <a:latin typeface="Cambria" panose="02040503050406030204" pitchFamily="18" charset="0"/>
              </a:rPr>
              <a:t>a PPSD/SADP</a:t>
            </a:r>
          </a:p>
          <a:p>
            <a:pPr marL="0" lvl="1"/>
            <a:endParaRPr lang="ro-RO" sz="2400" b="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41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Prezentarea Generala a Strategiei de Achiziție pentru Dezvoltare a Proiectului</a:t>
            </a:r>
            <a:r>
              <a:rPr lang="en-US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en-US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PPSD</a:t>
            </a:r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/SADP)</a:t>
            </a:r>
            <a:endParaRPr lang="en-US" sz="25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536" y="1986612"/>
            <a:ext cx="837343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1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Strategia</a:t>
            </a:r>
            <a:r>
              <a:rPr lang="en-US" sz="2100" b="0" dirty="0">
                <a:solidFill>
                  <a:schemeClr val="tx1"/>
                </a:solidFill>
                <a:latin typeface="Cambria" panose="02040503050406030204" pitchFamily="18" charset="0"/>
              </a:rPr>
              <a:t> de </a:t>
            </a:r>
            <a:r>
              <a:rPr lang="en-US" sz="21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achiziţie</a:t>
            </a:r>
            <a:r>
              <a:rPr lang="en-US" sz="21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pentru</a:t>
            </a:r>
            <a:r>
              <a:rPr lang="en-US" sz="21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1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dezvoltare</a:t>
            </a:r>
            <a:r>
              <a:rPr lang="en-US" sz="2100" b="0" dirty="0">
                <a:solidFill>
                  <a:schemeClr val="tx1"/>
                </a:solidFill>
                <a:latin typeface="Cambria" panose="02040503050406030204" pitchFamily="18" charset="0"/>
              </a:rPr>
              <a:t> a </a:t>
            </a:r>
            <a:r>
              <a:rPr lang="en-US" sz="21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proiectului</a:t>
            </a:r>
            <a:r>
              <a:rPr lang="ro-RO" sz="2100" b="0" dirty="0">
                <a:solidFill>
                  <a:schemeClr val="tx1"/>
                </a:solidFill>
                <a:latin typeface="Cambria" panose="02040503050406030204" pitchFamily="18" charset="0"/>
              </a:rPr>
              <a:t> (PPSD/SADP) este obligatorie pentru toate proiectelor de investiții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2100" b="0" dirty="0">
                <a:solidFill>
                  <a:schemeClr val="tx1"/>
                </a:solidFill>
                <a:latin typeface="Cambria" panose="02040503050406030204" pitchFamily="18" charset="0"/>
              </a:rPr>
              <a:t>Dimensiunea și complexitatea PPSD proporțională cu achiziția/procurarea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21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SADP este </a:t>
            </a:r>
            <a:r>
              <a:rPr lang="ro-RO" sz="2100" b="0" dirty="0">
                <a:solidFill>
                  <a:schemeClr val="tx1"/>
                </a:solidFill>
                <a:latin typeface="Cambria" panose="02040503050406030204" pitchFamily="18" charset="0"/>
              </a:rPr>
              <a:t>pregătit de </a:t>
            </a:r>
            <a:r>
              <a:rPr lang="ro-RO" sz="21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Împrumutat/Beneficiar. </a:t>
            </a:r>
            <a:r>
              <a:rPr lang="ro-RO" sz="2100" b="0" dirty="0">
                <a:solidFill>
                  <a:schemeClr val="tx1"/>
                </a:solidFill>
                <a:latin typeface="Cambria" panose="02040503050406030204" pitchFamily="18" charset="0"/>
              </a:rPr>
              <a:t>Personalul Băncii poate sprijini cercetarea, analiza, selectarea opțiunilor și redactarea </a:t>
            </a:r>
            <a:endParaRPr lang="ro-RO" sz="2100" b="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o-RO" sz="21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SADP</a:t>
            </a:r>
            <a:r>
              <a:rPr lang="vi-VN" sz="21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vi-VN" sz="2100" b="0" dirty="0">
                <a:solidFill>
                  <a:schemeClr val="tx1"/>
                </a:solidFill>
                <a:latin typeface="Cambria" panose="02040503050406030204" pitchFamily="18" charset="0"/>
              </a:rPr>
              <a:t>este </a:t>
            </a:r>
            <a:r>
              <a:rPr lang="vi-VN" sz="21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construit</a:t>
            </a:r>
            <a:r>
              <a:rPr lang="ro-RO" sz="21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ă</a:t>
            </a:r>
            <a:r>
              <a:rPr lang="vi-VN" sz="21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vi-VN" sz="2100" b="0" dirty="0">
                <a:solidFill>
                  <a:schemeClr val="tx1"/>
                </a:solidFill>
                <a:latin typeface="Cambria" panose="02040503050406030204" pitchFamily="18" charset="0"/>
              </a:rPr>
              <a:t>în jurul a 3 elemente de bază</a:t>
            </a:r>
            <a:r>
              <a:rPr lang="vi-VN" sz="21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  <a:endParaRPr lang="ro-RO" sz="2100" b="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ro-RO" sz="2100" b="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Colectarea </a:t>
            </a:r>
            <a:r>
              <a:rPr lang="ro-RO" sz="2100" b="0" i="1" dirty="0">
                <a:solidFill>
                  <a:schemeClr val="tx1"/>
                </a:solidFill>
                <a:latin typeface="Cambria" panose="02040503050406030204" pitchFamily="18" charset="0"/>
              </a:rPr>
              <a:t>datelor prin cercetare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ro-RO" sz="2100" b="0" i="1" dirty="0">
                <a:solidFill>
                  <a:schemeClr val="tx1"/>
                </a:solidFill>
                <a:latin typeface="Cambria" panose="02040503050406030204" pitchFamily="18" charset="0"/>
              </a:rPr>
              <a:t>Analiza structurată utilizând instrumente și tehnici de achiziție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ro-RO" sz="2100" b="0" i="1" dirty="0">
                <a:solidFill>
                  <a:schemeClr val="tx1"/>
                </a:solidFill>
                <a:latin typeface="Cambria" panose="02040503050406030204" pitchFamily="18" charset="0"/>
              </a:rPr>
              <a:t>Luarea deciziilor și acțiunile bazate pe date și analize</a:t>
            </a:r>
          </a:p>
          <a:p>
            <a:pPr marL="514350" indent="-514350">
              <a:buFont typeface="+mj-lt"/>
              <a:buAutoNum type="arabicPeriod"/>
            </a:pPr>
            <a:r>
              <a:rPr lang="vi-VN" sz="2100" b="0" dirty="0">
                <a:solidFill>
                  <a:schemeClr val="tx1"/>
                </a:solidFill>
                <a:latin typeface="Cambria" panose="02040503050406030204" pitchFamily="18" charset="0"/>
              </a:rPr>
              <a:t>PPSD vizează dezvoltarea unei abordări consecvente și adecvate scopului achizițiilor din cadrul portofoliului</a:t>
            </a:r>
          </a:p>
          <a:p>
            <a:pPr marL="514350" indent="-514350">
              <a:buFont typeface="+mj-lt"/>
              <a:buAutoNum type="arabicPeriod"/>
            </a:pPr>
            <a:endParaRPr lang="ro-RO" sz="20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52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Cambria" panose="02040503050406030204" pitchFamily="18" charset="0"/>
              </a:rPr>
              <a:t>Secţiunea</a:t>
            </a:r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</a:rPr>
              <a:t> V.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Dispoziţii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generale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privind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achiziţiile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662" y="1864872"/>
            <a:ext cx="837343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Achiziționarea </a:t>
            </a:r>
            <a:r>
              <a:rPr lang="vi-VN" sz="2800" dirty="0">
                <a:solidFill>
                  <a:schemeClr val="tx1"/>
                </a:solidFill>
                <a:latin typeface="Cambria" panose="02040503050406030204" pitchFamily="18" charset="0"/>
              </a:rPr>
              <a:t>în avans și finanțarea retroactivă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o-RO" sz="25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În cazul în care sunt echivalente cu procedurile și consecutivitatea principiilor privind achizițiile</a:t>
            </a:r>
          </a:p>
          <a:p>
            <a:pPr marL="361950" lvl="1" indent="-266700">
              <a:buFont typeface="Wingdings" panose="05000000000000000000" pitchFamily="2" charset="2"/>
              <a:buChar char="ü"/>
            </a:pPr>
            <a:r>
              <a:rPr lang="ro-RO" sz="2800" dirty="0">
                <a:solidFill>
                  <a:schemeClr val="tx1"/>
                </a:solidFill>
                <a:latin typeface="Cambria" panose="02040503050406030204" pitchFamily="18" charset="0"/>
              </a:rPr>
              <a:t>Active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închiriate</a:t>
            </a:r>
          </a:p>
          <a:p>
            <a:pPr marL="361950" lvl="1" indent="-266700">
              <a:buFont typeface="Wingdings" panose="05000000000000000000" pitchFamily="2" charset="2"/>
              <a:buChar char="ü"/>
            </a:pPr>
            <a:r>
              <a:rPr lang="ro-RO" sz="2800" dirty="0">
                <a:solidFill>
                  <a:schemeClr val="tx1"/>
                </a:solidFill>
                <a:latin typeface="Cambria" panose="02040503050406030204" pitchFamily="18" charset="0"/>
              </a:rPr>
              <a:t>Bunuri ”second hand”</a:t>
            </a:r>
          </a:p>
          <a:p>
            <a:pPr marL="361950" lvl="1" indent="-266700">
              <a:buFont typeface="Wingdings" panose="05000000000000000000" pitchFamily="2" charset="2"/>
              <a:buChar char="ü"/>
            </a:pPr>
            <a:r>
              <a:rPr lang="vi-VN" sz="2800" dirty="0">
                <a:solidFill>
                  <a:schemeClr val="tx1"/>
                </a:solidFill>
                <a:latin typeface="Cambria" panose="02040503050406030204" pitchFamily="18" charset="0"/>
              </a:rPr>
              <a:t>STEP - Urmărirea sistematică a schimburilor de achiziții</a:t>
            </a:r>
            <a:endParaRPr lang="ro-RO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96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Cambria" panose="02040503050406030204" pitchFamily="18" charset="0"/>
              </a:rPr>
              <a:t>Secţiunea</a:t>
            </a:r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</a:rPr>
              <a:t> V.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Dispoziţii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generale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privind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achiziţiile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651" y="1864870"/>
            <a:ext cx="8553449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vi-VN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Ofertele </a:t>
            </a:r>
            <a:r>
              <a:rPr lang="vi-VN" sz="2800" dirty="0">
                <a:solidFill>
                  <a:schemeClr val="tx1"/>
                </a:solidFill>
                <a:latin typeface="Cambria" panose="02040503050406030204" pitchFamily="18" charset="0"/>
              </a:rPr>
              <a:t>anormal de </a:t>
            </a:r>
            <a:r>
              <a:rPr lang="vi-VN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scăzute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(OAZ)</a:t>
            </a:r>
            <a:r>
              <a:rPr lang="vi-VN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Cambria" panose="02040503050406030204" pitchFamily="18" charset="0"/>
              </a:rPr>
              <a:t>- introduse pentru bunuri, lucrări și servicii non-consultanță: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vi-VN" sz="25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în </a:t>
            </a:r>
            <a:r>
              <a:rPr lang="vi-VN" sz="2500" b="0" dirty="0">
                <a:solidFill>
                  <a:srgbClr val="0070C0"/>
                </a:solidFill>
                <a:latin typeface="Cambria" panose="02040503050406030204" pitchFamily="18" charset="0"/>
              </a:rPr>
              <a:t>cazul în care prețul ofertei / ofertei, în combinație cu alte elemente constitutive ale ofertei / ofertei, pare nejustificat de </a:t>
            </a:r>
            <a:r>
              <a:rPr lang="vi-VN" sz="25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scăzut</a:t>
            </a:r>
            <a:endParaRPr lang="ro-RO" sz="2500" b="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vi-VN" sz="2500" b="0" dirty="0">
                <a:solidFill>
                  <a:srgbClr val="0070C0"/>
                </a:solidFill>
                <a:latin typeface="Cambria" panose="02040503050406030204" pitchFamily="18" charset="0"/>
              </a:rPr>
              <a:t>Împrumutatul trebuie să respingă o ofertă dacă este anormal de scăzută și ofertantul nu poate oferi o justificare suficientă pentru a-și susține costurile / metodele / </a:t>
            </a:r>
            <a:r>
              <a:rPr lang="vi-VN" sz="25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abordarea</a:t>
            </a:r>
            <a:endParaRPr lang="ro-RO" sz="2500" b="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o-RO" sz="25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Noul regulament </a:t>
            </a:r>
            <a:r>
              <a:rPr lang="it-IT" sz="25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indică </a:t>
            </a:r>
            <a:r>
              <a:rPr lang="it-IT" sz="2500" b="0" dirty="0">
                <a:solidFill>
                  <a:srgbClr val="0070C0"/>
                </a:solidFill>
                <a:latin typeface="Cambria" panose="02040503050406030204" pitchFamily="18" charset="0"/>
              </a:rPr>
              <a:t>modul de identificare a unei </a:t>
            </a:r>
            <a:r>
              <a:rPr lang="ro-RO" sz="25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OAZ </a:t>
            </a:r>
            <a:r>
              <a:rPr lang="it-IT" sz="25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în </a:t>
            </a:r>
            <a:r>
              <a:rPr lang="it-IT" sz="2500" b="0" dirty="0">
                <a:solidFill>
                  <a:srgbClr val="0070C0"/>
                </a:solidFill>
                <a:latin typeface="Cambria" panose="02040503050406030204" pitchFamily="18" charset="0"/>
              </a:rPr>
              <a:t>raport cu alte oferte / propuneri primite</a:t>
            </a:r>
            <a:endParaRPr lang="ro-RO" sz="2500" b="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85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Cambria" panose="02040503050406030204" pitchFamily="18" charset="0"/>
              </a:rPr>
              <a:t>Secţiunea</a:t>
            </a:r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</a:rPr>
              <a:t> V.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Dispoziţii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generale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privind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achiziţiile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651" y="1864870"/>
            <a:ext cx="855344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dirty="0" smtClean="0">
                <a:solidFill>
                  <a:schemeClr val="tx1"/>
                </a:solidFill>
                <a:latin typeface="Cambria" panose="02040503050406030204" pitchFamily="18" charset="0"/>
              </a:rPr>
              <a:t>Confidențialitatea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rgbClr val="0070C0"/>
                </a:solidFill>
                <a:latin typeface="Cambria" panose="02040503050406030204" pitchFamily="18" charset="0"/>
              </a:rPr>
              <a:t>Este extins</a:t>
            </a:r>
            <a:r>
              <a:rPr lang="ro-RO" b="0" dirty="0">
                <a:solidFill>
                  <a:srgbClr val="0070C0"/>
                </a:solidFill>
                <a:latin typeface="Cambria" panose="02040503050406030204" pitchFamily="18" charset="0"/>
              </a:rPr>
              <a:t>ă</a:t>
            </a:r>
            <a:r>
              <a:rPr lang="pt-BR" b="0" dirty="0">
                <a:solidFill>
                  <a:srgbClr val="0070C0"/>
                </a:solidFill>
                <a:latin typeface="Cambria" panose="02040503050406030204" pitchFamily="18" charset="0"/>
              </a:rPr>
              <a:t> pentru a acoperi informațiile confidențiale sau de proprietate ale ofertelor, inclusiv secrete comerciale etc</a:t>
            </a:r>
            <a:endParaRPr lang="ro-RO" b="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dirty="0" smtClean="0">
                <a:solidFill>
                  <a:schemeClr val="tx1"/>
                </a:solidFill>
                <a:latin typeface="Cambria" panose="02040503050406030204" pitchFamily="18" charset="0"/>
              </a:rPr>
              <a:t>Perioada suspensivă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o-RO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A</a:t>
            </a:r>
            <a:r>
              <a:rPr lang="vi-VN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o-RO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fost </a:t>
            </a:r>
            <a:r>
              <a:rPr lang="vi-VN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introdus </a:t>
            </a:r>
            <a:r>
              <a:rPr lang="ro-RO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o </a:t>
            </a:r>
            <a:r>
              <a:rPr lang="vi-VN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perioadă </a:t>
            </a:r>
            <a:r>
              <a:rPr lang="ro-RO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de timp </a:t>
            </a:r>
            <a:r>
              <a:rPr lang="vi-VN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specifică </a:t>
            </a:r>
            <a:r>
              <a:rPr lang="vi-VN" b="0" dirty="0">
                <a:solidFill>
                  <a:srgbClr val="0070C0"/>
                </a:solidFill>
                <a:latin typeface="Cambria" panose="02040503050406030204" pitchFamily="18" charset="0"/>
              </a:rPr>
              <a:t>care permite ofertanților care nu au reușit să depună plângeri într-un anumit moment înainte de atribuirea </a:t>
            </a:r>
            <a:r>
              <a:rPr lang="vi-VN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contractului</a:t>
            </a:r>
            <a:endParaRPr lang="ro-RO" b="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o-RO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Au fost introduse dezbaterile între părți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vi-VN" b="0" dirty="0">
                <a:solidFill>
                  <a:srgbClr val="0070C0"/>
                </a:solidFill>
                <a:latin typeface="Cambria" panose="02040503050406030204" pitchFamily="18" charset="0"/>
              </a:rPr>
              <a:t>Zece (10) zile lucrătoare de la notificarea intenției de </a:t>
            </a:r>
            <a:r>
              <a:rPr lang="vi-VN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atribuire</a:t>
            </a:r>
            <a:endParaRPr lang="ro-RO" b="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vi-VN" b="0" dirty="0">
                <a:solidFill>
                  <a:srgbClr val="0070C0"/>
                </a:solidFill>
                <a:latin typeface="Cambria" panose="02040503050406030204" pitchFamily="18" charset="0"/>
              </a:rPr>
              <a:t>Se aplică </a:t>
            </a:r>
            <a:r>
              <a:rPr lang="ro-RO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excepții</a:t>
            </a:r>
            <a:r>
              <a:rPr lang="vi-VN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, </a:t>
            </a:r>
            <a:r>
              <a:rPr lang="vi-VN" b="0" dirty="0">
                <a:solidFill>
                  <a:srgbClr val="0070C0"/>
                </a:solidFill>
                <a:latin typeface="Cambria" panose="02040503050406030204" pitchFamily="18" charset="0"/>
              </a:rPr>
              <a:t>cum ar fi selectarea directă, situațiile de urgență, o singură licitație este depusă într-un proces competitiv, concurența între firmele aflate deja în curs de formare</a:t>
            </a:r>
            <a:endParaRPr lang="ro-RO" b="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9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2111494"/>
            <a:ext cx="7314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MA" b="1" dirty="0" smtClean="0">
                <a:solidFill>
                  <a:schemeClr val="tx1"/>
                </a:solidFill>
              </a:rPr>
              <a:t>,,</a:t>
            </a:r>
            <a:r>
              <a:rPr lang="ro-RO" b="1" dirty="0">
                <a:solidFill>
                  <a:schemeClr val="tx1"/>
                </a:solidFill>
              </a:rPr>
              <a:t>Procedurile de achiziție a bunurilor, lucrărilor și serviciilor utilizate în activitatea titularilor de licențe din sectorul apă și canalizare,,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1" descr="C:\Users\ion\Desktop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59" y="4533076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5798" y="3590396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Noul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Cadru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de </a:t>
            </a:r>
            <a:r>
              <a:rPr lang="ro-RO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Achiziții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 </a:t>
            </a:r>
            <a:r>
              <a:rPr lang="ro-RO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Băncii Mondiale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0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Cambria" panose="02040503050406030204" pitchFamily="18" charset="0"/>
              </a:rPr>
              <a:t>Secţiunea</a:t>
            </a:r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</a:rPr>
              <a:t> V.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Dispoziţii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generale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privind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achiziţiile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651" y="1864870"/>
            <a:ext cx="85534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Aplicarea regulilor naționale cu privire la achiziții</a:t>
            </a:r>
          </a:p>
          <a:p>
            <a:pPr lvl="1"/>
            <a:endParaRPr lang="ro-RO" sz="2800" b="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1"/>
            <a:endParaRPr lang="ro-RO" sz="2800" b="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lvl="1"/>
            <a:r>
              <a:rPr lang="vi-VN" sz="28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Cerințe </a:t>
            </a:r>
            <a:r>
              <a:rPr lang="vi-VN" sz="2800" b="0" dirty="0">
                <a:solidFill>
                  <a:srgbClr val="0070C0"/>
                </a:solidFill>
                <a:latin typeface="Cambria" panose="02040503050406030204" pitchFamily="18" charset="0"/>
              </a:rPr>
              <a:t>îmbunătățite, în cazul în care se pot utiliza dispozițiile proprii de achiziție ale țării, dacă acestea sunt acceptabile pentru Bancă</a:t>
            </a:r>
            <a:endParaRPr lang="ro-RO" sz="2800" b="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31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Cambria" panose="02040503050406030204" pitchFamily="18" charset="0"/>
              </a:rPr>
              <a:t>Secţiunea</a:t>
            </a:r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</a:rPr>
              <a:t> V.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Dispoziţii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generale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privind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achiziţiile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651" y="2112520"/>
            <a:ext cx="85534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Managementul contractelor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vi-VN" sz="28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Scopul </a:t>
            </a:r>
            <a:r>
              <a:rPr lang="vi-VN" sz="2800" b="0" dirty="0">
                <a:solidFill>
                  <a:srgbClr val="0070C0"/>
                </a:solidFill>
                <a:latin typeface="Cambria" panose="02040503050406030204" pitchFamily="18" charset="0"/>
              </a:rPr>
              <a:t>gestionării contractelor este de a asigura că toate părțile își îndeplinesc </a:t>
            </a:r>
            <a:r>
              <a:rPr lang="vi-VN" sz="28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obligațiile</a:t>
            </a:r>
            <a:endParaRPr lang="ro-RO" sz="2800" b="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vi-VN" sz="2800" b="0" dirty="0">
                <a:solidFill>
                  <a:srgbClr val="0070C0"/>
                </a:solidFill>
                <a:latin typeface="Cambria" panose="02040503050406030204" pitchFamily="18" charset="0"/>
              </a:rPr>
              <a:t>Introdus pentru a se asigura </a:t>
            </a:r>
            <a:r>
              <a:rPr lang="vi-VN" sz="28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că</a:t>
            </a:r>
            <a:r>
              <a:rPr lang="ro-RO" sz="28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vi-VN" sz="2800" b="0" i="1" dirty="0">
                <a:solidFill>
                  <a:srgbClr val="0070C0"/>
                </a:solidFill>
                <a:latin typeface="Cambria" panose="02040503050406030204" pitchFamily="18" charset="0"/>
              </a:rPr>
              <a:t>performanța contractorului este </a:t>
            </a:r>
            <a:r>
              <a:rPr lang="vi-VN" sz="2800" b="0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satisfăcătoare</a:t>
            </a:r>
            <a:endParaRPr lang="ro-RO" sz="2800" b="0" i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it-IT" sz="2800" b="0" i="1" dirty="0">
                <a:solidFill>
                  <a:srgbClr val="0070C0"/>
                </a:solidFill>
                <a:latin typeface="Cambria" panose="02040503050406030204" pitchFamily="18" charset="0"/>
              </a:rPr>
              <a:t>părțile </a:t>
            </a:r>
            <a:r>
              <a:rPr lang="it-IT" sz="2800" b="0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interesate </a:t>
            </a:r>
            <a:r>
              <a:rPr lang="it-IT" sz="2800" b="0" i="1" dirty="0">
                <a:solidFill>
                  <a:srgbClr val="0070C0"/>
                </a:solidFill>
                <a:latin typeface="Cambria" panose="02040503050406030204" pitchFamily="18" charset="0"/>
              </a:rPr>
              <a:t>sunt </a:t>
            </a:r>
            <a:r>
              <a:rPr lang="it-IT" sz="2800" b="0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informate</a:t>
            </a:r>
            <a:endParaRPr lang="ro-RO" sz="2800" b="0" i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ro-RO" sz="2800" b="0" i="1" dirty="0">
                <a:solidFill>
                  <a:srgbClr val="0070C0"/>
                </a:solidFill>
                <a:latin typeface="Cambria" panose="02040503050406030204" pitchFamily="18" charset="0"/>
              </a:rPr>
              <a:t>toate cerințele contractului sunt îndeplinite</a:t>
            </a:r>
          </a:p>
        </p:txBody>
      </p:sp>
    </p:spTree>
    <p:extLst>
      <p:ext uri="{BB962C8B-B14F-4D97-AF65-F5344CB8AC3E}">
        <p14:creationId xmlns:p14="http://schemas.microsoft.com/office/powerpoint/2010/main" val="1154627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Cambria" panose="02040503050406030204" pitchFamily="18" charset="0"/>
              </a:rPr>
              <a:t>Secţiunea</a:t>
            </a:r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</a:rPr>
              <a:t> V</a:t>
            </a:r>
            <a:r>
              <a:rPr lang="ro-RO" sz="2500" dirty="0">
                <a:solidFill>
                  <a:srgbClr val="002060"/>
                </a:solidFill>
                <a:latin typeface="Cambria" panose="02040503050406030204" pitchFamily="18" charset="0"/>
              </a:rPr>
              <a:t>I</a:t>
            </a:r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Metode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de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selecţie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aprobate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Bunuri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lucrări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şi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servicii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neconsultative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651" y="2112520"/>
            <a:ext cx="85534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 fost introdus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Negocierile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Oferta cea mai bună și finală (BAFO)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Dialogul Competitiv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Licitaţii </a:t>
            </a:r>
            <a:r>
              <a:rPr lang="ro-RO" sz="2800" b="0" dirty="0">
                <a:solidFill>
                  <a:srgbClr val="0070C0"/>
                </a:solidFill>
                <a:latin typeface="Cambria" panose="02040503050406030204" pitchFamily="18" charset="0"/>
              </a:rPr>
              <a:t>electronice inverse</a:t>
            </a:r>
          </a:p>
        </p:txBody>
      </p:sp>
    </p:spTree>
    <p:extLst>
      <p:ext uri="{BB962C8B-B14F-4D97-AF65-F5344CB8AC3E}">
        <p14:creationId xmlns:p14="http://schemas.microsoft.com/office/powerpoint/2010/main" val="2372038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Metode de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selecţie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o-RO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pentru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Bunuri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o-RO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L</a:t>
            </a:r>
            <a:r>
              <a:rPr lang="en-US" sz="25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ucrări</a:t>
            </a:r>
            <a:r>
              <a:rPr lang="en-US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şi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o-RO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S</a:t>
            </a:r>
            <a:r>
              <a:rPr lang="en-US" sz="25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ervicii</a:t>
            </a:r>
            <a:r>
              <a:rPr lang="en-US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N</a:t>
            </a:r>
            <a:r>
              <a:rPr lang="en-US" sz="25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econsultative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/Tehnice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0" y="1986612"/>
            <a:ext cx="8858250" cy="45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432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rgbClr val="002060"/>
                </a:solidFill>
                <a:latin typeface="Cambria" panose="02040503050406030204" pitchFamily="18" charset="0"/>
              </a:rPr>
              <a:t>Secţiunea</a:t>
            </a:r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V</a:t>
            </a:r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II</a:t>
            </a:r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Metode </a:t>
            </a:r>
            <a:r>
              <a:rPr lang="ro-RO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de selecţie aprobate Servicii de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Consultanţă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651" y="2112520"/>
            <a:ext cx="85534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Cambria" panose="02040503050406030204" pitchFamily="18" charset="0"/>
              </a:rPr>
              <a:t>Numărul de firme 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din lista scurtă</a:t>
            </a:r>
            <a:r>
              <a:rPr lang="vi-VN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Cambria" panose="02040503050406030204" pitchFamily="18" charset="0"/>
              </a:rPr>
              <a:t>în prezent, </a:t>
            </a:r>
            <a:r>
              <a:rPr lang="vi-VN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5-8</a:t>
            </a:r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Caietul de Sarcini (</a:t>
            </a:r>
            <a:r>
              <a:rPr lang="ro-RO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ToR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 trebuie să fie expediat odată cu Cererea pentru Expunerea de Interes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Restricții pentru Lista Scurtă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Potrivit </a:t>
            </a:r>
            <a:r>
              <a:rPr lang="ro-RO" sz="2800" b="0" dirty="0">
                <a:solidFill>
                  <a:srgbClr val="0070C0"/>
                </a:solidFill>
                <a:latin typeface="Cambria" panose="02040503050406030204" pitchFamily="18" charset="0"/>
              </a:rPr>
              <a:t>scopurilor, nu sunt prescriptive, constrângerile geografice </a:t>
            </a:r>
            <a:r>
              <a:rPr lang="ro-RO" sz="28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eliminate</a:t>
            </a:r>
          </a:p>
          <a:p>
            <a:pPr marL="444500" lvl="1" indent="-444500"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chemeClr val="tx1"/>
                </a:solidFill>
                <a:latin typeface="Cambria" panose="02040503050406030204" pitchFamily="18" charset="0"/>
              </a:rPr>
              <a:t>Publicitatea pentru CQS </a:t>
            </a:r>
            <a:r>
              <a:rPr lang="ro-RO" sz="2800" i="1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nu</a:t>
            </a: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este obligatorie</a:t>
            </a:r>
          </a:p>
          <a:p>
            <a:pPr marL="444500" lvl="1" indent="-444500"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chemeClr val="tx1"/>
                </a:solidFill>
                <a:latin typeface="Cambria" panose="02040503050406030204" pitchFamily="18" charset="0"/>
              </a:rPr>
              <a:t>Pauza de 7 zile între notificarea punctajului tehnic și deschiderea propunerilor financiare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ro-RO" sz="2800" b="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79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Metode de </a:t>
            </a:r>
            <a:r>
              <a:rPr lang="en-US" sz="25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selecţie</a:t>
            </a:r>
            <a:r>
              <a:rPr lang="en-US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o-RO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pentru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S</a:t>
            </a:r>
            <a:r>
              <a:rPr lang="en-US" sz="25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ervicii</a:t>
            </a:r>
            <a:r>
              <a:rPr lang="en-US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 Consultanță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802" y="1718966"/>
            <a:ext cx="5894917" cy="464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745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428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0" dirty="0"/>
          </a:p>
          <a:p>
            <a:r>
              <a:rPr lang="en-US" sz="4400" dirty="0">
                <a:solidFill>
                  <a:schemeClr val="accent4"/>
                </a:solidFill>
                <a:latin typeface="Cambria" panose="02040503050406030204" pitchFamily="18" charset="0"/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325021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" y="1078123"/>
            <a:ext cx="84455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u="sng" dirty="0">
                <a:latin typeface="Cambria" panose="02040503050406030204" pitchFamily="18" charset="0"/>
                <a:hlinkClick r:id="rId8" action="ppaction://hlinkfile"/>
              </a:rPr>
              <a:t>Anexa I. Cel mai bun raport calitate/preţ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9" action="ppaction://hlinkfile"/>
              </a:rPr>
              <a:t>Anexa II. Controlul achiziţiilor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10" action="ppaction://hlinkfile"/>
              </a:rPr>
              <a:t>Anexa III. Plângeri aferente procedurilor de achiziţie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11" action="ppaction://hlinkfile"/>
              </a:rPr>
              <a:t>Anexa IV. Fraudă şi corupţie</a:t>
            </a:r>
            <a:r>
              <a:rPr lang="ro-RO" dirty="0">
                <a:latin typeface="Cambria" panose="02040503050406030204" pitchFamily="18" charset="0"/>
                <a:hlinkClick r:id="rId11" action="ppaction://hlinkfile"/>
              </a:rPr>
              <a:t>	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12" action="ppaction://hlinkfile"/>
              </a:rPr>
              <a:t>Anexa V. Strategia de achiziţie a proiectului pentru dezvoltare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13" action="ppaction://hlinkfile"/>
              </a:rPr>
              <a:t>Anexa VI. Preferinţe interne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14" action="ppaction://hlinkfile"/>
              </a:rPr>
              <a:t>Anexa VII. Achiziţii durabile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15" action="ppaction://hlinkfile"/>
              </a:rPr>
              <a:t>Anexa VIII. Tipuri de contracte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16" action="ppaction://hlinkfile"/>
              </a:rPr>
              <a:t>Anexa IX. Condiţii contractuale în cadrul achiziţiilor competitive internaţionale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17" action="ppaction://hlinkfile"/>
              </a:rPr>
              <a:t>Anexa X. Criterii de evaluare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18" action="ppaction://hlinkfile"/>
              </a:rPr>
              <a:t>Anexa XI. Gestionarea contractului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19" action="ppaction://hlinkfile"/>
              </a:rPr>
              <a:t>Anexa XII. Metode de selecţie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20" action="ppaction://hlinkfile"/>
              </a:rPr>
              <a:t>Anexa XIII. Dialog competitiv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21" action="ppaction://hlinkfile"/>
              </a:rPr>
              <a:t>Anexa XIV. Parteneriate public-private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ro-RO" u="sng" dirty="0">
                <a:latin typeface="Cambria" panose="02040503050406030204" pitchFamily="18" charset="0"/>
                <a:hlinkClick r:id="rId22" action="ppaction://hlinkfile"/>
              </a:rPr>
              <a:t>Anexa XV. Acorduri-cadru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47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BIBLIOGRAFIE:</a:t>
            </a:r>
            <a:endParaRPr lang="ro-R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609" y="2603809"/>
            <a:ext cx="84876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www.worldbank.org/en/country/moldova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2610" y="3871244"/>
            <a:ext cx="3724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www.worldbank.org</a:t>
            </a:r>
            <a:r>
              <a:rPr lang="ro-R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28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14/01/2018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 err="1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6436" y="1268468"/>
            <a:ext cx="87491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kumimoji="0" lang="ro-RO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Mesajul-cheie privind cadrul </a:t>
            </a:r>
            <a:r>
              <a:rPr lang="ro-RO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nou </a:t>
            </a:r>
            <a:r>
              <a:rPr kumimoji="0" lang="ro-RO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de achiziții (C</a:t>
            </a:r>
            <a:r>
              <a:rPr kumimoji="0" lang="en-US" alt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na</a:t>
            </a:r>
            <a:r>
              <a:rPr kumimoji="0" lang="ro-RO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)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6437" y="2052072"/>
            <a:ext cx="874919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o-RO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cs typeface="Arial" pitchFamily="34" charset="0"/>
              </a:rPr>
              <a:t>Noul </a:t>
            </a:r>
            <a:r>
              <a:rPr lang="ro-RO" altLang="en-US" sz="2800" b="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cadru a intrat în vigoare la 1 iulie </a:t>
            </a:r>
            <a:r>
              <a:rPr lang="ro-RO" altLang="en-US" sz="2800" b="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2016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o-RO" altLang="en-US" sz="2800" b="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lvl="0" indent="-342900" eaLnBrk="1" hangingPunct="1">
              <a:buFont typeface="Wingdings" panose="05000000000000000000" pitchFamily="2" charset="2"/>
              <a:buChar char="ü"/>
            </a:pPr>
            <a:r>
              <a:rPr lang="ro-RO" sz="2800" b="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Aplicabil pentru finanțarea proiectelor de </a:t>
            </a:r>
            <a:r>
              <a:rPr lang="ro-RO" sz="2800" b="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investiții</a:t>
            </a:r>
          </a:p>
          <a:p>
            <a:pPr lvl="0" eaLnBrk="1" hangingPunct="1"/>
            <a:r>
              <a:rPr lang="ro-RO" altLang="en-US" sz="2800" b="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endParaRPr lang="ro-RO" altLang="en-US" sz="2800" b="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lvl="0" indent="-342900" eaLnBrk="1" hangingPunct="1">
              <a:buFont typeface="Wingdings" panose="05000000000000000000" pitchFamily="2" charset="2"/>
              <a:buChar char="ü"/>
            </a:pPr>
            <a:r>
              <a:rPr lang="ro-RO" sz="2800" b="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Proiectele active și cele în curs de pregătire cu PCN </a:t>
            </a:r>
            <a:endParaRPr lang="ro-RO" sz="2800" b="0" dirty="0" smtClean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44500" lvl="0" indent="-444500" eaLnBrk="1" hangingPunct="1"/>
            <a:r>
              <a:rPr lang="en-US" sz="2800" b="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	</a:t>
            </a:r>
            <a:r>
              <a:rPr lang="ro-RO" sz="2800" b="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înainte </a:t>
            </a:r>
            <a:r>
              <a:rPr lang="ro-RO" sz="2800" b="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de 1 iulie 2016 vor continua să aplice liniile </a:t>
            </a:r>
            <a:r>
              <a:rPr lang="ro-RO" sz="2800" b="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directoare precedente</a:t>
            </a:r>
          </a:p>
          <a:p>
            <a:pPr lvl="0" eaLnBrk="1" hangingPunct="1"/>
            <a:endParaRPr lang="ro-RO" sz="2800" b="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457200" lvl="0" indent="-457200" eaLnBrk="1" hangingPunct="1">
              <a:buFont typeface="Wingdings" panose="05000000000000000000" pitchFamily="2" charset="2"/>
              <a:buChar char="ü"/>
            </a:pPr>
            <a:r>
              <a:rPr lang="ro-RO" sz="2800" b="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Proiectele active pot trece la Regulamentul de achiziții </a:t>
            </a:r>
            <a:r>
              <a:rPr lang="ro-RO" sz="2800" b="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pentru </a:t>
            </a:r>
            <a:r>
              <a:rPr lang="ro-RO" sz="2800" b="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împrumutații IPF după restructurare</a:t>
            </a:r>
            <a:endParaRPr lang="ro-RO" altLang="en-US" sz="2800" b="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82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5413" y="2604326"/>
            <a:ext cx="7301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ro-RO" sz="3600" dirty="0">
                <a:solidFill>
                  <a:srgbClr val="C00000"/>
                </a:solidFill>
                <a:latin typeface="Cambria" panose="02040503050406030204" pitchFamily="18" charset="0"/>
              </a:rPr>
              <a:t>Principiile de bază ale achizițiilor</a:t>
            </a:r>
            <a:endParaRPr kumimoji="0" lang="ro-RO" altLang="en-US" sz="36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0" y="4667250"/>
            <a:ext cx="2716950" cy="185737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797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40794" y="2616994"/>
            <a:ext cx="67507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Valoare pentru Bani (</a:t>
            </a:r>
            <a:r>
              <a:rPr lang="ro-RO" sz="2400" dirty="0">
                <a:solidFill>
                  <a:schemeClr val="tx1"/>
                </a:solidFill>
                <a:latin typeface="Cambria" panose="02040503050406030204" pitchFamily="18" charset="0"/>
              </a:rPr>
              <a:t>raport calitate/preţ 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acceptabil)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Econom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ie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Integrit</a:t>
            </a:r>
            <a:r>
              <a:rPr lang="ro-RO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ate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Achiziţie adecvată </a:t>
            </a:r>
            <a:r>
              <a:rPr lang="ro-RO" sz="2400" dirty="0">
                <a:solidFill>
                  <a:schemeClr val="tx1"/>
                </a:solidFill>
                <a:latin typeface="Cambria" panose="02040503050406030204" pitchFamily="18" charset="0"/>
              </a:rPr>
              <a:t>scopului 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urmărit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Eficiență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Transparen</a:t>
            </a:r>
            <a:r>
              <a:rPr lang="ro-RO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ță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Dreptate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25413" y="1551563"/>
            <a:ext cx="7301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ro-RO" sz="3600" dirty="0">
                <a:solidFill>
                  <a:srgbClr val="C00000"/>
                </a:solidFill>
                <a:latin typeface="Cambria" panose="02040503050406030204" pitchFamily="18" charset="0"/>
              </a:rPr>
              <a:t>Principiile de bază ale achizițiilor</a:t>
            </a:r>
            <a:endParaRPr kumimoji="0" lang="ro-RO" altLang="en-US" sz="36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73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616994"/>
            <a:ext cx="89725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Clientul/Beneficiarul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Implementarea </a:t>
            </a:r>
            <a:r>
              <a:rPr lang="ro-RO" sz="2400" dirty="0">
                <a:solidFill>
                  <a:schemeClr val="tx1"/>
                </a:solidFill>
                <a:latin typeface="Cambria" panose="02040503050406030204" pitchFamily="18" charset="0"/>
              </a:rPr>
              <a:t>proiectului, inclusiv desfășurarea activităților de 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achiziții</a:t>
            </a:r>
          </a:p>
          <a:p>
            <a:endParaRPr lang="ro-RO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ro-RO" sz="24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Banca Mondială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Supravegherea (rolul </a:t>
            </a:r>
            <a:r>
              <a:rPr lang="ro-RO" sz="2400" dirty="0">
                <a:solidFill>
                  <a:schemeClr val="tx1"/>
                </a:solidFill>
                <a:latin typeface="Cambria" panose="02040503050406030204" pitchFamily="18" charset="0"/>
              </a:rPr>
              <a:t>fiduciar) și sprijinul pentru implementare, inclusiv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Revizuirea </a:t>
            </a:r>
            <a:r>
              <a:rPr lang="ro-RO" sz="2400" dirty="0">
                <a:solidFill>
                  <a:schemeClr val="tx1"/>
                </a:solidFill>
                <a:latin typeface="Cambria" panose="02040503050406030204" pitchFamily="18" charset="0"/>
              </a:rPr>
              <a:t>inițială și post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Revizuiri independente </a:t>
            </a:r>
            <a:r>
              <a:rPr lang="ro-RO" sz="2400" dirty="0">
                <a:solidFill>
                  <a:schemeClr val="tx1"/>
                </a:solidFill>
                <a:latin typeface="Cambria" panose="02040503050406030204" pitchFamily="18" charset="0"/>
              </a:rPr>
              <a:t>privind achizițiile 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(DPI)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/>
                </a:solidFill>
                <a:latin typeface="Cambria" panose="02040503050406030204" pitchFamily="18" charset="0"/>
              </a:rPr>
              <a:t>Asigurarea terților părți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/>
                </a:solidFill>
                <a:latin typeface="Cambria" panose="02040503050406030204" pitchFamily="18" charset="0"/>
              </a:rPr>
              <a:t>Gestionarea extinsă a implementării </a:t>
            </a:r>
            <a:r>
              <a:rPr lang="ro-RO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pentru </a:t>
            </a:r>
            <a:r>
              <a:rPr lang="ro-RO" sz="2400" dirty="0">
                <a:solidFill>
                  <a:schemeClr val="tx1"/>
                </a:solidFill>
                <a:latin typeface="Cambria" panose="02040503050406030204" pitchFamily="18" charset="0"/>
              </a:rPr>
              <a:t>achiziții în anumite proiecte</a:t>
            </a:r>
          </a:p>
          <a:p>
            <a:endParaRPr lang="ro-RO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13855" y="1551563"/>
            <a:ext cx="63251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ro-RO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Rolurile și Responsabilitățile</a:t>
            </a:r>
            <a:endParaRPr kumimoji="0" lang="ro-RO" altLang="en-US" sz="36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27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145" y="2324894"/>
            <a:ext cx="89725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STRUCTURA REGULAMENTELOR PENTRU DEBITORI</a:t>
            </a:r>
          </a:p>
          <a:p>
            <a:endParaRPr lang="ro-RO" sz="2800" i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8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Acronime și glosar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8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7 Secții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8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15 Anexe</a:t>
            </a:r>
          </a:p>
          <a:p>
            <a:endParaRPr lang="ro-RO" sz="2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/>
            <a:r>
              <a:rPr lang="it-IT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UN REGULAMENT</a:t>
            </a:r>
            <a:r>
              <a:rPr lang="ro-RO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UNIFICAT</a:t>
            </a:r>
            <a:r>
              <a:rPr lang="it-IT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PENTRU BUNURI, LUCRĂRI, SERVICII NON-CONSULTANȚĂ</a:t>
            </a:r>
            <a:r>
              <a:rPr lang="ro-RO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/TEHNICE</a:t>
            </a:r>
            <a:r>
              <a:rPr lang="it-IT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ȘI SERVICII DE CONSULTANȚĂ</a:t>
            </a:r>
            <a:endParaRPr lang="ro-RO" sz="2800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62701" y="1551563"/>
            <a:ext cx="42274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ro-RO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MODIFICĂRI CHEIE</a:t>
            </a:r>
            <a:endParaRPr kumimoji="0" lang="ro-RO" altLang="en-US" sz="36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14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Secțiunile </a:t>
            </a:r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</a:rPr>
              <a:t>I &amp; II: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Introducere și </a:t>
            </a:r>
            <a:r>
              <a:rPr lang="ro-RO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Considerațiuni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Generale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662" y="1844130"/>
            <a:ext cx="83734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Aplicabilitate</a:t>
            </a:r>
          </a:p>
          <a:p>
            <a:pPr lvl="1"/>
            <a:endParaRPr lang="ro-RO" sz="2800" b="0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ro-RO" sz="2800" b="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Excepții</a:t>
            </a:r>
          </a:p>
          <a:p>
            <a:pPr lvl="1"/>
            <a:endParaRPr lang="ro-RO" sz="2800" b="0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Credite </a:t>
            </a:r>
            <a:r>
              <a:rPr lang="ro-RO" sz="2800" b="0" dirty="0">
                <a:solidFill>
                  <a:schemeClr val="tx1"/>
                </a:solidFill>
                <a:latin typeface="Cambria" panose="02040503050406030204" pitchFamily="18" charset="0"/>
              </a:rPr>
              <a:t>rambursabile persoanelor fizice și entităților </a:t>
            </a:r>
            <a:r>
              <a:rPr lang="ro-RO" sz="2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private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Garanții Bancare</a:t>
            </a:r>
            <a:endParaRPr lang="en-US" sz="28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6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Ion Barbarasa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14/01/2018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410" y="1124838"/>
            <a:ext cx="83136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Secțiunile </a:t>
            </a:r>
            <a:r>
              <a:rPr lang="en-US" sz="2500" dirty="0">
                <a:solidFill>
                  <a:srgbClr val="002060"/>
                </a:solidFill>
                <a:latin typeface="Cambria" panose="02040503050406030204" pitchFamily="18" charset="0"/>
              </a:rPr>
              <a:t>I &amp; II: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Introducere și </a:t>
            </a:r>
            <a:r>
              <a:rPr lang="ro-RO" sz="2500" i="1" dirty="0">
                <a:solidFill>
                  <a:srgbClr val="002060"/>
                </a:solidFill>
                <a:latin typeface="Cambria" panose="02040503050406030204" pitchFamily="18" charset="0"/>
              </a:rPr>
              <a:t>Considerațiuni </a:t>
            </a:r>
            <a:r>
              <a:rPr lang="ro-RO" sz="25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Generale</a:t>
            </a:r>
            <a:endParaRPr lang="en-US" sz="25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662" y="1844130"/>
            <a:ext cx="83734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Modalități alternative de achiziții</a:t>
            </a:r>
          </a:p>
          <a:p>
            <a:pPr lvl="1"/>
            <a:r>
              <a:rPr lang="ro-RO" sz="2000" b="0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Banca poate</a:t>
            </a:r>
          </a:p>
          <a:p>
            <a:pPr algn="just"/>
            <a:r>
              <a:rPr lang="ro-RO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- Fi </a:t>
            </a:r>
            <a:r>
              <a:rPr lang="vi-VN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de </a:t>
            </a:r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</a:rPr>
              <a:t>acord să se bazeze și să aplice dispozițiile privind achizițiile unei agenții sau organizații multilaterale sau bilaterale și unei agenții sau entități ale </a:t>
            </a:r>
            <a:r>
              <a:rPr lang="vi-VN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Împrumutatului</a:t>
            </a:r>
            <a:r>
              <a:rPr lang="ro-RO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/Beneficiar</a:t>
            </a:r>
            <a:r>
              <a:rPr lang="vi-VN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; </a:t>
            </a:r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</a:rPr>
              <a:t>și </a:t>
            </a:r>
            <a:r>
              <a:rPr lang="vi-VN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po</a:t>
            </a:r>
            <a:r>
              <a:rPr lang="ro-RO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</a:t>
            </a:r>
            <a:r>
              <a:rPr lang="vi-VN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</a:t>
            </a:r>
            <a:r>
              <a:rPr lang="ro-RO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</a:t>
            </a:r>
            <a:r>
              <a:rPr lang="vi-VN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</a:rPr>
              <a:t>fi de acord ca acești reprezentanți ai </a:t>
            </a:r>
            <a:r>
              <a:rPr lang="vi-VN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agențiilor/organizațiilor </a:t>
            </a:r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</a:rPr>
              <a:t>să aibă un rol principal în furnizarea suportului de implementare și a </a:t>
            </a:r>
            <a:r>
              <a:rPr lang="vi-VN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monitorizării</a:t>
            </a:r>
            <a:endParaRPr lang="ro-RO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/>
            <a:r>
              <a:rPr lang="ro-RO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- Accepta în scopul aplicării regulilor </a:t>
            </a:r>
            <a:r>
              <a:rPr lang="ro-RO" sz="2000" dirty="0">
                <a:solidFill>
                  <a:schemeClr val="tx1"/>
                </a:solidFill>
                <a:latin typeface="Cambria" panose="02040503050406030204" pitchFamily="18" charset="0"/>
              </a:rPr>
              <a:t>și </a:t>
            </a:r>
            <a:r>
              <a:rPr lang="ro-RO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procedurilor </a:t>
            </a:r>
            <a:r>
              <a:rPr lang="ro-RO" sz="2000" dirty="0">
                <a:solidFill>
                  <a:schemeClr val="tx1"/>
                </a:solidFill>
                <a:latin typeface="Cambria" panose="02040503050406030204" pitchFamily="18" charset="0"/>
              </a:rPr>
              <a:t>de achiziție ale unei agenții a </a:t>
            </a:r>
            <a:r>
              <a:rPr lang="ro-RO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Împrumutatului/Beneficiarului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/>
            <a:endParaRPr lang="ro-RO" sz="2000" b="0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84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3282</TotalTime>
  <Words>1382</Words>
  <Application>Microsoft Office PowerPoint</Application>
  <PresentationFormat>On-screen Show (4:3)</PresentationFormat>
  <Paragraphs>267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Cambria</vt:lpstr>
      <vt:lpstr>Times New Roman</vt:lpstr>
      <vt:lpstr>Wingdings</vt:lpstr>
      <vt:lpstr>GIZ_Banner_Kopfzeile-Ausland (3)</vt:lpstr>
      <vt:lpstr>Custom Design</vt:lpstr>
      <vt:lpstr>Curs de instruire pentru angajații operatorilor „Apă-Canal”  Modulul 11:  Procedurile de achiziție a bunurilor, lucrărilor și serviciilor utilizate în activitatea titularilor de licențe din sectorul apă și canalizare  Sesiunea 7:  ACHIZIŢII ÎN CADRUL PROIECTELOR DE INVESTIŢII ALE BĂNCII MONDIALE  Ion BARBĂRASĂ, Consultant I.P.EMP Management Durabil POP/ Ministerul Agriculturii, Dezvoltării Regionale și Mediului  16 – 31 – 01 ianuarie/februarie 2018,  Chișinău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BIBLIOGRAFIE: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308</cp:revision>
  <cp:lastPrinted>2017-06-05T10:38:21Z</cp:lastPrinted>
  <dcterms:created xsi:type="dcterms:W3CDTF">2013-09-05T11:54:56Z</dcterms:created>
  <dcterms:modified xsi:type="dcterms:W3CDTF">2018-01-14T14:05:53Z</dcterms:modified>
</cp:coreProperties>
</file>