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1"/>
  </p:sldMasterIdLst>
  <p:notesMasterIdLst>
    <p:notesMasterId r:id="rId68"/>
  </p:notesMasterIdLst>
  <p:handoutMasterIdLst>
    <p:handoutMasterId r:id="rId69"/>
  </p:handoutMasterIdLst>
  <p:sldIdLst>
    <p:sldId id="280" r:id="rId2"/>
    <p:sldId id="295" r:id="rId3"/>
    <p:sldId id="296" r:id="rId4"/>
    <p:sldId id="297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58" r:id="rId20"/>
    <p:sldId id="314" r:id="rId21"/>
    <p:sldId id="350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37" r:id="rId30"/>
    <p:sldId id="338" r:id="rId31"/>
    <p:sldId id="322" r:id="rId32"/>
    <p:sldId id="323" r:id="rId33"/>
    <p:sldId id="324" r:id="rId34"/>
    <p:sldId id="325" r:id="rId35"/>
    <p:sldId id="326" r:id="rId36"/>
    <p:sldId id="327" r:id="rId37"/>
    <p:sldId id="328" r:id="rId38"/>
    <p:sldId id="329" r:id="rId39"/>
    <p:sldId id="331" r:id="rId40"/>
    <p:sldId id="332" r:id="rId41"/>
    <p:sldId id="333" r:id="rId42"/>
    <p:sldId id="334" r:id="rId43"/>
    <p:sldId id="335" r:id="rId44"/>
    <p:sldId id="336" r:id="rId45"/>
    <p:sldId id="339" r:id="rId46"/>
    <p:sldId id="340" r:id="rId47"/>
    <p:sldId id="341" r:id="rId48"/>
    <p:sldId id="342" r:id="rId49"/>
    <p:sldId id="343" r:id="rId50"/>
    <p:sldId id="344" r:id="rId51"/>
    <p:sldId id="345" r:id="rId52"/>
    <p:sldId id="346" r:id="rId53"/>
    <p:sldId id="349" r:id="rId54"/>
    <p:sldId id="347" r:id="rId55"/>
    <p:sldId id="351" r:id="rId56"/>
    <p:sldId id="348" r:id="rId57"/>
    <p:sldId id="352" r:id="rId58"/>
    <p:sldId id="353" r:id="rId59"/>
    <p:sldId id="357" r:id="rId60"/>
    <p:sldId id="359" r:id="rId61"/>
    <p:sldId id="360" r:id="rId62"/>
    <p:sldId id="354" r:id="rId63"/>
    <p:sldId id="355" r:id="rId64"/>
    <p:sldId id="356" r:id="rId65"/>
    <p:sldId id="298" r:id="rId66"/>
    <p:sldId id="299" r:id="rId67"/>
  </p:sldIdLst>
  <p:sldSz cx="9144000" cy="6858000" type="screen4x3"/>
  <p:notesSz cx="6735763" cy="98663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Bohantova" initials="LB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6452"/>
    <a:srgbClr val="004A82"/>
    <a:srgbClr val="000F2E"/>
    <a:srgbClr val="E5DBA1"/>
    <a:srgbClr val="BABA93"/>
    <a:srgbClr val="BABB93"/>
    <a:srgbClr val="DEDEAF"/>
    <a:srgbClr val="999999"/>
    <a:srgbClr val="D9D9D9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5730" autoAdjust="0"/>
  </p:normalViewPr>
  <p:slideViewPr>
    <p:cSldViewPr snapToGrid="0">
      <p:cViewPr varScale="1">
        <p:scale>
          <a:sx n="82" d="100"/>
          <a:sy n="82" d="100"/>
        </p:scale>
        <p:origin x="1368" y="58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47F930EC-4FD0-431B-BB9B-47DE359CDF6F}" type="slidenum">
              <a:rPr lang="de-DE">
                <a:latin typeface="Arial Narrow" pitchFamily="34" charset="0"/>
              </a:rPr>
              <a:pPr/>
              <a:t>‹#›</a:t>
            </a:fld>
            <a:endParaRPr lang="de-DE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27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102" y="4686696"/>
            <a:ext cx="4939560" cy="443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Klicken Sie, um die Formate des Vorlagentextes zu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fld id="{276F4F92-661F-4424-ADED-7D3829A420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1600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2453010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1335835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581427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1801626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12/01/2018</a:t>
            </a:fld>
            <a:endParaRPr lang="en-GB" dirty="0" smtClean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4241795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12/01/2018</a:t>
            </a:fld>
            <a:endParaRPr lang="en-GB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</p:spTree>
    <p:extLst>
      <p:ext uri="{BB962C8B-B14F-4D97-AF65-F5344CB8AC3E}">
        <p14:creationId xmlns:p14="http://schemas.microsoft.com/office/powerpoint/2010/main" val="9934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810"/>
            <a:ext cx="9144000" cy="111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Grafi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2447999"/>
            <a:ext cx="7776000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3687" y="6581001"/>
            <a:ext cx="9271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GB" sz="1000" b="0" noProof="0" dirty="0" smtClean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327115CA-E6A4-425F-BB4F-A64D48743A27}" type="slidenum">
              <a:rPr lang="en-GB" sz="1000" b="0" noProof="0" smtClean="0">
                <a:solidFill>
                  <a:srgbClr val="6E6452"/>
                </a:solidFill>
                <a:latin typeface="Arial Narrow" pitchFamily="34" charset="0"/>
              </a:rPr>
              <a:pPr/>
              <a:t>‹#›</a:t>
            </a:fld>
            <a:endParaRPr lang="en-GB" sz="1000" b="0" noProof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776" y="6581001"/>
            <a:ext cx="3418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000" b="1" spc="70" baseline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155" y="6581001"/>
            <a:ext cx="1295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1483200"/>
            <a:ext cx="77760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here to add title</a:t>
            </a:r>
            <a:endParaRPr lang="de-DE" noProof="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8" r:id="rId2"/>
    <p:sldLayoutId id="2147483709" r:id="rId3"/>
    <p:sldLayoutId id="2147483714" r:id="rId4"/>
    <p:sldLayoutId id="2147483710" r:id="rId5"/>
    <p:sldLayoutId id="2147483711" r:id="rId6"/>
  </p:sldLayoutIdLst>
  <p:transition/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60000" indent="-360000" algn="l" rtl="0" eaLnBrk="1" fontAlgn="base" hangingPunct="1">
        <a:spcBef>
          <a:spcPts val="400"/>
        </a:spcBef>
        <a:spcAft>
          <a:spcPts val="800"/>
        </a:spcAft>
        <a:buClr>
          <a:srgbClr val="C80F0F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  <a:ea typeface="+mn-ea"/>
          <a:cs typeface="+mn-cs"/>
        </a:defRPr>
      </a:lvl1pPr>
      <a:lvl2pPr marL="7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2pPr>
      <a:lvl3pPr marL="10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3pPr>
      <a:lvl4pPr marL="14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4pPr>
      <a:lvl5pPr marL="180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brd.com/cs/Satellite?c=Content&amp;cid=1395237752973&amp;d=&amp;pagename=EBRD/Content/DownloadDocument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www.ebrd.com/cs/Satellite?c=Content&amp;cid=1395266160617&amp;d=&amp;pagename=EBRD/Content/DownloadDocumen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9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0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hyperlink" Target="http://www.ebrd.com/cs/Satellite?c=Content&amp;cid=1395254905950&amp;d=Mobile&amp;pagename=EBRD/Content/ContentLayou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hyperlink" Target="http://www.ebrd.com/work-with-us/procurement/project-procurement/standard-procurement-documents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hyperlink" Target="http://www.ebrd.com/cs/Satellite?c=Content&amp;cid=1395242704522&amp;d=&amp;pagename=EBRD/Content/DownloadDocumen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hyperlink" Target="http://www.ebrd.com/cs/Satellite?c=Content&amp;cid=1395242704558&amp;d=&amp;pagename=EBRD/Content/DownloadDocumen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hyperlink" Target="http://www.ebrd.com/cs/Satellite?c=Content&amp;cid=1395242704558&amp;d=&amp;pagename=EBRD/Content/DownloadDocumen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.png"/><Relationship Id="rId7" Type="http://schemas.openxmlformats.org/officeDocument/2006/relationships/hyperlink" Target="http://www.ebrd.com/work-with-us/procurement/notices.html?1=1&amp;filterContract=Project%20goods,%20works%20and%20service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.png"/><Relationship Id="rId7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brd.com/work-with-us/procurement/project-procurement/contract-awards-notification.html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www.ebrd.com/work-with-us/procurement/project-procurement-complaints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://www.ebrd.com/work-with-us/procurement/project-procurement/e-procurement-portal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://www.ebrd.com/work-with-us/procurement/project-procurement/e-procurement-portal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brd.com/cs/Satellite?c=Content&amp;cid=1395242704522&amp;d=&amp;pagename=EBRD/Content/DownloadDocument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www.ebrd.com/cs/Satellite?c=Content&amp;cid=1395266160617&amp;d=&amp;pagename=EBRD/Content/DownloadDocumen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hyperlink" Target="http://www.ebrd.com/downloads/procurement/project/mdbgcv3unprotected.pdf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://www.ebrd.com/cs/Satellite?c=Content&amp;cid=1395242704558&amp;d=&amp;pagename=EBRD/Content/DownloadDocument" TargetMode="Externa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4.png"/><Relationship Id="rId7" Type="http://schemas.openxmlformats.org/officeDocument/2006/relationships/image" Target="../media/image42.jpeg"/><Relationship Id="rId12" Type="http://schemas.openxmlformats.org/officeDocument/2006/relationships/hyperlink" Target="http://www.ifcaac.amac.md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46.png"/><Relationship Id="rId5" Type="http://schemas.openxmlformats.org/officeDocument/2006/relationships/image" Target="../media/image6.png"/><Relationship Id="rId10" Type="http://schemas.openxmlformats.org/officeDocument/2006/relationships/image" Target="../media/image45.jpeg"/><Relationship Id="rId4" Type="http://schemas.openxmlformats.org/officeDocument/2006/relationships/image" Target="../media/image5.png"/><Relationship Id="rId9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hyperlink" Target="mailto:newbusiness@ebrd.co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Курс обучения </a:t>
            </a:r>
            <a:r>
              <a:rPr lang="ru-RU" b="1" dirty="0" smtClean="0">
                <a:solidFill>
                  <a:srgbClr val="002060"/>
                </a:solidFill>
              </a:rPr>
              <a:t>сотрудников предприятий водоснабжения и канализации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o-RO" dirty="0" smtClean="0">
                <a:solidFill>
                  <a:srgbClr val="002060"/>
                </a:solidFill>
              </a:rPr>
              <a:t/>
            </a:r>
            <a:br>
              <a:rPr lang="ro-RO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Модуль</a:t>
            </a:r>
            <a:r>
              <a:rPr lang="ro-RO" b="1" dirty="0" smtClean="0">
                <a:solidFill>
                  <a:srgbClr val="FF0000"/>
                </a:solidFill>
              </a:rPr>
              <a:t> 1</a:t>
            </a:r>
            <a:r>
              <a:rPr lang="ro-RO" b="1" dirty="0">
                <a:solidFill>
                  <a:srgbClr val="FF0000"/>
                </a:solidFill>
              </a:rPr>
              <a:t>1</a:t>
            </a:r>
            <a:r>
              <a:rPr lang="ro-RO" b="1" dirty="0" smtClean="0">
                <a:solidFill>
                  <a:srgbClr val="FF0000"/>
                </a:solidFill>
              </a:rPr>
              <a:t>: </a:t>
            </a:r>
            <a:r>
              <a:rPr lang="ro-RO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Принципы и </a:t>
            </a:r>
            <a:r>
              <a:rPr lang="ru-RU" b="1" dirty="0" smtClean="0">
                <a:solidFill>
                  <a:srgbClr val="002060"/>
                </a:solidFill>
              </a:rPr>
              <a:t>правила закупок товаров</a:t>
            </a:r>
            <a:r>
              <a:rPr lang="ru-RU" b="1" dirty="0">
                <a:solidFill>
                  <a:srgbClr val="002060"/>
                </a:solidFill>
              </a:rPr>
              <a:t>, работ и </a:t>
            </a:r>
            <a:r>
              <a:rPr lang="ru-RU" b="1" dirty="0" smtClean="0">
                <a:solidFill>
                  <a:srgbClr val="002060"/>
                </a:solidFill>
              </a:rPr>
              <a:t>услуг</a:t>
            </a:r>
            <a:r>
              <a:rPr lang="ro-RO" b="1" dirty="0" smtClean="0">
                <a:solidFill>
                  <a:srgbClr val="002060"/>
                </a:solidFill>
              </a:rPr>
              <a:t/>
            </a:r>
            <a:br>
              <a:rPr lang="ro-RO" b="1" dirty="0" smtClean="0">
                <a:solidFill>
                  <a:srgbClr val="002060"/>
                </a:solidFill>
              </a:rPr>
            </a:br>
            <a:r>
              <a:rPr lang="ro-RO" b="1" dirty="0" smtClean="0">
                <a:solidFill>
                  <a:srgbClr val="002060"/>
                </a:solidFill>
              </a:rPr>
              <a:t/>
            </a:r>
            <a:br>
              <a:rPr lang="ro-RO" b="1" dirty="0" smtClean="0">
                <a:solidFill>
                  <a:srgbClr val="002060"/>
                </a:solidFill>
              </a:rPr>
            </a:br>
            <a:r>
              <a:rPr lang="ru-RU" altLang="en-US" sz="2000" b="1" dirty="0" smtClean="0">
                <a:solidFill>
                  <a:srgbClr val="FF0000"/>
                </a:solidFill>
              </a:rPr>
              <a:t>Сессия </a:t>
            </a:r>
            <a:r>
              <a:rPr lang="en-GB" altLang="en-US" sz="2000" b="1" dirty="0" smtClean="0">
                <a:solidFill>
                  <a:srgbClr val="FF0000"/>
                </a:solidFill>
              </a:rPr>
              <a:t>8</a:t>
            </a:r>
            <a:r>
              <a:rPr lang="en-US" altLang="en-US" b="1" dirty="0" smtClean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и правила закупок товаров, работ и услуг в рамках проектов финансируемых </a:t>
            </a:r>
            <a:r>
              <a:rPr lang="ru-RU" dirty="0" smtClean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ЕБРР</a:t>
            </a:r>
            <a:br>
              <a:rPr lang="ru-RU" dirty="0" smtClean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Леонид Мелека</a:t>
            </a:r>
            <a:r>
              <a:rPr lang="ro-RO" sz="1800" b="1" i="1" dirty="0" smtClean="0">
                <a:solidFill>
                  <a:srgbClr val="002060"/>
                </a:solidFill>
              </a:rPr>
              <a:t/>
            </a:r>
            <a:br>
              <a:rPr lang="ro-RO" sz="1800" b="1" i="1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Инженер-Консультант</a:t>
            </a:r>
            <a:r>
              <a:rPr lang="ro-RO" sz="1800" b="1" dirty="0" smtClean="0">
                <a:solidFill>
                  <a:srgbClr val="002060"/>
                </a:solidFill>
              </a:rPr>
              <a:t/>
            </a:r>
            <a:br>
              <a:rPr lang="ro-RO" sz="1800" b="1" dirty="0" smtClean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>18 – 25 </a:t>
            </a:r>
            <a:r>
              <a:rPr lang="ru-RU" sz="1600" b="1" dirty="0" smtClean="0">
                <a:solidFill>
                  <a:srgbClr val="002060"/>
                </a:solidFill>
              </a:rPr>
              <a:t>января</a:t>
            </a:r>
            <a:r>
              <a:rPr lang="ro-RO" sz="1600" b="1" dirty="0" smtClean="0">
                <a:solidFill>
                  <a:srgbClr val="002060"/>
                </a:solidFill>
              </a:rPr>
              <a:t>/ 01 </a:t>
            </a:r>
            <a:r>
              <a:rPr lang="ru-RU" sz="1600" b="1" dirty="0" smtClean="0">
                <a:solidFill>
                  <a:srgbClr val="002060"/>
                </a:solidFill>
              </a:rPr>
              <a:t>февраля </a:t>
            </a:r>
            <a:r>
              <a:rPr lang="ro-RO" sz="1600" b="1" dirty="0" smtClean="0">
                <a:solidFill>
                  <a:srgbClr val="002060"/>
                </a:solidFill>
              </a:rPr>
              <a:t>2018,  </a:t>
            </a:r>
            <a:r>
              <a:rPr lang="ru-RU" sz="1600" b="1" dirty="0" smtClean="0">
                <a:solidFill>
                  <a:srgbClr val="002060"/>
                </a:solidFill>
              </a:rPr>
              <a:t>Кишинёв</a:t>
            </a: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4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ЧАСТЬ 2: ПРИНЦИПЫ И ПРАВИЛА ЗАКУПОК ЕБРР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pic>
        <p:nvPicPr>
          <p:cNvPr id="16" name="Picture 2" descr="http://www.bbanner.co.uk/imagelibrary/Client_Images/Client00017/01988000/01988962.jpg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27122" y="3193512"/>
            <a:ext cx="6355264" cy="306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9965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Принципы и </a:t>
            </a:r>
            <a:r>
              <a:rPr lang="ru-RU" sz="1600" b="1" dirty="0" smtClean="0">
                <a:solidFill>
                  <a:srgbClr val="002060"/>
                </a:solidFill>
              </a:rPr>
              <a:t>правила закупок ЕБРР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1" y="2369594"/>
            <a:ext cx="631302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Закупки основаны на принципах недискриминации</a:t>
            </a:r>
            <a:r>
              <a:rPr lang="ro-RO" sz="1600" dirty="0" smtClean="0"/>
              <a:t>, </a:t>
            </a:r>
            <a:r>
              <a:rPr lang="ru-RU" sz="1600" dirty="0" smtClean="0"/>
              <a:t>объективности и прозрачности</a:t>
            </a:r>
            <a:r>
              <a:rPr lang="ro-RO" sz="1600" dirty="0" smtClean="0"/>
              <a:t>;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o-RO" sz="1600" dirty="0"/>
              <a:t> </a:t>
            </a:r>
            <a:r>
              <a:rPr lang="ru-RU" sz="1600" dirty="0" smtClean="0"/>
              <a:t>Предназначены для повышения экономии и эфффективности, а также</a:t>
            </a:r>
            <a:r>
              <a:rPr lang="ro-RO" sz="1600" dirty="0" smtClean="0"/>
              <a:t> </a:t>
            </a:r>
            <a:r>
              <a:rPr lang="ru-RU" sz="1600" dirty="0" smtClean="0"/>
              <a:t>и снижения рисков во время реализации финансируемых проектов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Документ доступен на нескольких языках</a:t>
            </a:r>
            <a:r>
              <a:rPr lang="ro-RO" sz="1600" dirty="0" smtClean="0"/>
              <a:t>:</a:t>
            </a:r>
            <a:endParaRPr lang="ro-RO" sz="1600" dirty="0"/>
          </a:p>
        </p:txBody>
      </p:sp>
      <p:sp>
        <p:nvSpPr>
          <p:cNvPr id="17" name="Titel 15"/>
          <p:cNvSpPr txBox="1">
            <a:spLocks/>
          </p:cNvSpPr>
          <p:nvPr/>
        </p:nvSpPr>
        <p:spPr bwMode="auto">
          <a:xfrm>
            <a:off x="98109" y="5351719"/>
            <a:ext cx="6208275" cy="814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200" dirty="0" smtClean="0"/>
              <a:t>Английский </a:t>
            </a:r>
            <a:r>
              <a:rPr lang="ro-RO" sz="1200" dirty="0" smtClean="0"/>
              <a:t>(2017)  </a:t>
            </a:r>
            <a:r>
              <a:rPr lang="ro-RO" sz="1200" dirty="0" smtClean="0">
                <a:hlinkClick r:id="rId7"/>
              </a:rPr>
              <a:t>http</a:t>
            </a:r>
            <a:r>
              <a:rPr lang="ro-RO" sz="1200" dirty="0">
                <a:hlinkClick r:id="rId7"/>
              </a:rPr>
              <a:t>://www.ebrd.com/cs/Satellite?c=Content&amp;cid=1395266160617&amp;d=&amp;</a:t>
            </a:r>
            <a:r>
              <a:rPr lang="ro-RO" sz="1200" dirty="0" smtClean="0">
                <a:hlinkClick r:id="rId7"/>
              </a:rPr>
              <a:t>pagename=EBRD%2FContent%2FDownloadDocument</a:t>
            </a:r>
            <a:endParaRPr lang="ro-RO" sz="1200" dirty="0" smtClean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200" dirty="0" smtClean="0"/>
              <a:t>Русский </a:t>
            </a:r>
            <a:r>
              <a:rPr lang="ro-RO" sz="1200" dirty="0" smtClean="0"/>
              <a:t>(2014) </a:t>
            </a:r>
            <a:r>
              <a:rPr lang="ro-RO" sz="1200" dirty="0" smtClean="0">
                <a:hlinkClick r:id="rId8"/>
              </a:rPr>
              <a:t>http</a:t>
            </a:r>
            <a:r>
              <a:rPr lang="ro-RO" sz="1200" dirty="0">
                <a:hlinkClick r:id="rId8"/>
              </a:rPr>
              <a:t>://www.ebrd.com/cs/Satellite?c=Content&amp;cid=1395237752973&amp;d=&amp;</a:t>
            </a:r>
            <a:r>
              <a:rPr lang="ro-RO" sz="1200" dirty="0" smtClean="0">
                <a:hlinkClick r:id="rId8"/>
              </a:rPr>
              <a:t>pagename=EBRD%2FContent%2FDownloadDocument</a:t>
            </a:r>
            <a:r>
              <a:rPr lang="ro-RO" sz="1200" dirty="0" smtClean="0"/>
              <a:t>  </a:t>
            </a:r>
            <a:endParaRPr lang="ro-RO" sz="1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7016" y="2489602"/>
            <a:ext cx="2756337" cy="3983769"/>
          </a:xfrm>
          <a:prstGeom prst="rect">
            <a:avLst/>
          </a:prstGeom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3262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Виды закупок ЕБРР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0" y="2369594"/>
            <a:ext cx="8839199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КОРПОРАТИВНЫЕ ЗАКУПКИ </a:t>
            </a:r>
            <a:r>
              <a:rPr lang="ro-RO" sz="1600" dirty="0" smtClean="0"/>
              <a:t>– </a:t>
            </a:r>
            <a:r>
              <a:rPr lang="ru-RU" sz="1600" dirty="0" smtClean="0"/>
              <a:t>для внутренних целей Банка</a:t>
            </a:r>
            <a:endParaRPr lang="ro-RO" sz="1600" dirty="0" smtClean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УСЛУГИ ВНЕШНИХ СОВЕТНИКОВ </a:t>
            </a:r>
            <a:r>
              <a:rPr lang="ro-RO" sz="1600" dirty="0" smtClean="0"/>
              <a:t>– </a:t>
            </a:r>
            <a:r>
              <a:rPr lang="ru-RU" sz="1600" dirty="0" smtClean="0"/>
              <a:t>для целей Банка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/>
                </a:solidFill>
              </a:rPr>
              <a:t>ЗАКУПКИ ДЛЯ ПРОЕКТОВ</a:t>
            </a:r>
            <a:r>
              <a:rPr lang="ro-RO" sz="1600" dirty="0" smtClean="0">
                <a:solidFill>
                  <a:schemeClr val="accent1"/>
                </a:solidFill>
              </a:rPr>
              <a:t> </a:t>
            </a:r>
            <a:r>
              <a:rPr lang="ro-RO" sz="1600" dirty="0">
                <a:solidFill>
                  <a:schemeClr val="accent1"/>
                </a:solidFill>
              </a:rPr>
              <a:t>– </a:t>
            </a:r>
            <a:r>
              <a:rPr lang="ru-RU" sz="1600" dirty="0" smtClean="0">
                <a:solidFill>
                  <a:schemeClr val="accent1"/>
                </a:solidFill>
              </a:rPr>
              <a:t>товары</a:t>
            </a:r>
            <a:r>
              <a:rPr lang="ro-RO" sz="1600" dirty="0" smtClean="0">
                <a:solidFill>
                  <a:schemeClr val="accent1"/>
                </a:solidFill>
              </a:rPr>
              <a:t>, </a:t>
            </a:r>
            <a:r>
              <a:rPr lang="ru-RU" sz="1600" dirty="0" smtClean="0">
                <a:solidFill>
                  <a:schemeClr val="accent1"/>
                </a:solidFill>
              </a:rPr>
              <a:t>работы и сопутствующие услуги</a:t>
            </a:r>
            <a:endParaRPr lang="ro-RO" sz="1600" dirty="0">
              <a:solidFill>
                <a:schemeClr val="accent1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/>
                </a:solidFill>
              </a:rPr>
              <a:t>КОНСУЛЬТАЦИОННЫЕ УСЛУГИ</a:t>
            </a:r>
            <a:r>
              <a:rPr lang="ro-RO" sz="1600" dirty="0" smtClean="0">
                <a:solidFill>
                  <a:schemeClr val="accent1"/>
                </a:solidFill>
              </a:rPr>
              <a:t> </a:t>
            </a:r>
            <a:r>
              <a:rPr lang="ro-RO" sz="1600" dirty="0">
                <a:solidFill>
                  <a:schemeClr val="accent1"/>
                </a:solidFill>
              </a:rPr>
              <a:t>– </a:t>
            </a:r>
            <a:r>
              <a:rPr lang="ru-RU" sz="1600" dirty="0" smtClean="0">
                <a:solidFill>
                  <a:schemeClr val="accent1"/>
                </a:solidFill>
              </a:rPr>
              <a:t>Фонды Технического Сотрудничества </a:t>
            </a:r>
            <a:endParaRPr lang="ro-RO" sz="1600" dirty="0">
              <a:solidFill>
                <a:schemeClr val="accent1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48740" y="3474720"/>
            <a:ext cx="7772950" cy="89408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b="1" i="0" u="none" strike="noStrike" cap="none" normalizeH="0" baseline="0" smtClean="0">
              <a:ln>
                <a:noFill/>
              </a:ln>
              <a:solidFill>
                <a:srgbClr val="999999"/>
              </a:solidFill>
              <a:effectLst/>
              <a:latin typeface="Arial" charset="0"/>
            </a:endParaRPr>
          </a:p>
        </p:txBody>
      </p:sp>
      <p:sp>
        <p:nvSpPr>
          <p:cNvPr id="3" name="Down Arrow 2"/>
          <p:cNvSpPr/>
          <p:nvPr/>
        </p:nvSpPr>
        <p:spPr bwMode="auto">
          <a:xfrm>
            <a:off x="3239210" y="4537443"/>
            <a:ext cx="894080" cy="67056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b="1" i="0" u="none" strike="noStrike" cap="none" normalizeH="0" baseline="0" smtClean="0">
              <a:ln>
                <a:noFill/>
              </a:ln>
              <a:solidFill>
                <a:srgbClr val="999999"/>
              </a:solidFill>
              <a:effectLst/>
              <a:latin typeface="Arial" charset="0"/>
            </a:endParaRPr>
          </a:p>
        </p:txBody>
      </p:sp>
      <p:sp>
        <p:nvSpPr>
          <p:cNvPr id="15" name="Titel 15"/>
          <p:cNvSpPr txBox="1">
            <a:spLocks/>
          </p:cNvSpPr>
          <p:nvPr/>
        </p:nvSpPr>
        <p:spPr bwMode="auto">
          <a:xfrm>
            <a:off x="829827" y="5315000"/>
            <a:ext cx="5673012" cy="820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2000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ПРОЕКТЫ МУНИЦИПАЛЬНОЙ ИНФРАСТРУКТУРЫ И ОКРУЖАЮЩЕЙ СРЕДЫ</a:t>
            </a:r>
            <a:endParaRPr lang="ro-RO" sz="1600" dirty="0">
              <a:solidFill>
                <a:schemeClr val="tx1"/>
              </a:solidFill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320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Принципы закупок – Государственный (публичный) сектор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0" y="2369594"/>
            <a:ext cx="8839199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 </a:t>
            </a:r>
            <a:r>
              <a:rPr lang="ru-RU" sz="1600" dirty="0" smtClean="0"/>
              <a:t>Контракты </a:t>
            </a:r>
            <a:r>
              <a:rPr lang="ru-RU" sz="1600" dirty="0"/>
              <a:t>(подряды) по </a:t>
            </a:r>
            <a:r>
              <a:rPr lang="ru-RU" sz="1600" dirty="0" smtClean="0"/>
              <a:t>линии госсектора </a:t>
            </a:r>
            <a:r>
              <a:rPr lang="ru-RU" sz="1600" dirty="0"/>
              <a:t>должны, как правило, присуждаться по итогам </a:t>
            </a:r>
            <a:r>
              <a:rPr lang="ru-RU" sz="1600" dirty="0" smtClean="0"/>
              <a:t>открытых конкурсных торгов</a:t>
            </a:r>
          </a:p>
          <a:p>
            <a:pPr>
              <a:lnSpc>
                <a:spcPct val="150000"/>
              </a:lnSpc>
            </a:pPr>
            <a:endParaRPr lang="ro-RO" sz="1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Иной порядок присуждения </a:t>
            </a:r>
            <a:r>
              <a:rPr lang="ru-RU" sz="1600" dirty="0" smtClean="0"/>
              <a:t>контрактов, без проведения </a:t>
            </a:r>
            <a:r>
              <a:rPr lang="ru-RU" sz="1600" dirty="0"/>
              <a:t>конкурсных торгов, допустим лишь в особо оговоренных </a:t>
            </a:r>
            <a:r>
              <a:rPr lang="ru-RU" sz="1600" dirty="0" smtClean="0"/>
              <a:t>случаях или </a:t>
            </a:r>
            <a:r>
              <a:rPr lang="ru-RU" sz="1600" dirty="0"/>
              <a:t>когда предполагаемая стоимость контракта ниже определенной пороговой </a:t>
            </a:r>
            <a:r>
              <a:rPr lang="ru-RU" sz="1600" dirty="0" smtClean="0"/>
              <a:t>величины</a:t>
            </a:r>
          </a:p>
          <a:p>
            <a:pPr>
              <a:lnSpc>
                <a:spcPct val="150000"/>
              </a:lnSpc>
            </a:pPr>
            <a:endParaRPr lang="ro-RO" sz="1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Законы и практика закупок не должны </a:t>
            </a:r>
            <a:r>
              <a:rPr lang="ru-RU" sz="1600" dirty="0" smtClean="0"/>
              <a:t>проводить различий </a:t>
            </a:r>
            <a:r>
              <a:rPr lang="ru-RU" sz="1600" dirty="0"/>
              <a:t>между иностранной и отечественной продукцией, </a:t>
            </a:r>
            <a:r>
              <a:rPr lang="ru-RU" sz="1600" dirty="0" smtClean="0"/>
              <a:t>иностранными и </a:t>
            </a:r>
            <a:r>
              <a:rPr lang="ru-RU" sz="1600" dirty="0"/>
              <a:t>отечественными поставщиками или подрядчиками, а применяемый </a:t>
            </a:r>
            <a:r>
              <a:rPr lang="ru-RU" sz="1600" dirty="0" smtClean="0"/>
              <a:t>порядок должен </a:t>
            </a:r>
            <a:r>
              <a:rPr lang="ru-RU" sz="1600" dirty="0"/>
              <a:t>быть гласным и справедливым</a:t>
            </a:r>
            <a:endParaRPr lang="ro-RO" sz="16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3200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www2.palomar.edu/pages/eops/files/2013/11/eligibili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01" y="4399279"/>
            <a:ext cx="2076304" cy="177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Допуск к участию в торгах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1" y="2369594"/>
            <a:ext cx="737982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Банк допускает фирмы и физические лица из любой страны к </a:t>
            </a:r>
            <a:r>
              <a:rPr lang="ru-RU" sz="1600" dirty="0" smtClean="0"/>
              <a:t>участию в </a:t>
            </a:r>
            <a:r>
              <a:rPr lang="ru-RU" sz="1600" dirty="0"/>
              <a:t>предложении товаров, работ и услуг по финансируемым Банком </a:t>
            </a:r>
            <a:r>
              <a:rPr lang="ru-RU" sz="1600" dirty="0" smtClean="0"/>
              <a:t>проектам независимо </a:t>
            </a:r>
            <a:r>
              <a:rPr lang="ru-RU" sz="1600" dirty="0"/>
              <a:t>от того, является ли данная страна членом Банка.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Условия участия </a:t>
            </a:r>
            <a:r>
              <a:rPr lang="ru-RU" sz="1600" dirty="0" smtClean="0"/>
              <a:t>устанавливаются лишь </a:t>
            </a:r>
            <a:r>
              <a:rPr lang="ru-RU" sz="1600" dirty="0"/>
              <a:t>в самом необходимом объеме, гарантирующем </a:t>
            </a:r>
            <a:r>
              <a:rPr lang="ru-RU" sz="1600" dirty="0" smtClean="0"/>
              <a:t>выполнение допущенной </a:t>
            </a:r>
            <a:r>
              <a:rPr lang="ru-RU" sz="1600" dirty="0"/>
              <a:t>к участию в торгах фирмой конкретного договора</a:t>
            </a:r>
            <a:r>
              <a:rPr lang="ro-RO" sz="1600" dirty="0" smtClean="0"/>
              <a:t>.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600" dirty="0"/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0208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Ответственность клиента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0" y="2369594"/>
            <a:ext cx="8839199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Клиенты отвечают за реализацию финансируемых Банком </a:t>
            </a:r>
            <a:r>
              <a:rPr lang="ru-RU" sz="1600" dirty="0" smtClean="0"/>
              <a:t>проектов, включая </a:t>
            </a:r>
            <a:r>
              <a:rPr lang="ru-RU" sz="1600" dirty="0"/>
              <a:t>все аспекты процесса закупок товаров и услуг – от планирования </a:t>
            </a:r>
            <a:r>
              <a:rPr lang="ru-RU" sz="1600" dirty="0" smtClean="0"/>
              <a:t>до присуждения </a:t>
            </a:r>
            <a:r>
              <a:rPr lang="ru-RU" sz="1600" dirty="0"/>
              <a:t>контракта, а также за управление самими договорами</a:t>
            </a:r>
            <a:r>
              <a:rPr lang="ro-RO" sz="1600" dirty="0" smtClean="0"/>
              <a:t>. </a:t>
            </a:r>
            <a:r>
              <a:rPr lang="ru-RU" sz="1600" dirty="0" smtClean="0"/>
              <a:t>Пример</a:t>
            </a:r>
            <a:r>
              <a:rPr lang="ro-RO" sz="1600" dirty="0" smtClean="0"/>
              <a:t>:</a:t>
            </a:r>
            <a:endParaRPr lang="ro-RO" sz="16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200" dirty="0"/>
              <a:t>MWUDP: </a:t>
            </a:r>
            <a:r>
              <a:rPr lang="ru-RU" sz="1200" dirty="0" smtClean="0"/>
              <a:t>Отделение Управления Проектом </a:t>
            </a:r>
            <a:r>
              <a:rPr lang="ro-RO" sz="1200" dirty="0" smtClean="0"/>
              <a:t>– </a:t>
            </a:r>
            <a:r>
              <a:rPr lang="ru-RU" sz="1200" dirty="0" smtClean="0"/>
              <a:t>Министерство Экологии</a:t>
            </a:r>
            <a:r>
              <a:rPr lang="ro-RO" sz="1200" dirty="0" smtClean="0"/>
              <a:t>, </a:t>
            </a:r>
            <a:r>
              <a:rPr lang="ru-RU" sz="1200" dirty="0" smtClean="0"/>
              <a:t>и Отделения Реализации Проекта</a:t>
            </a:r>
            <a:r>
              <a:rPr lang="ro-RO" sz="1200" dirty="0" smtClean="0"/>
              <a:t> </a:t>
            </a:r>
            <a:r>
              <a:rPr lang="ru-RU" sz="1200" dirty="0" smtClean="0"/>
              <a:t>в составе предприятий-бенефициаров</a:t>
            </a:r>
            <a:r>
              <a:rPr lang="ro-RO" sz="1200" dirty="0" smtClean="0"/>
              <a:t>;</a:t>
            </a:r>
            <a:endParaRPr lang="ro-RO" sz="12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200" dirty="0"/>
              <a:t>CWDP: </a:t>
            </a:r>
            <a:r>
              <a:rPr lang="ru-RU" sz="1200" dirty="0" smtClean="0"/>
              <a:t>Служба «Отделение Реализации Проекта» </a:t>
            </a:r>
            <a:r>
              <a:rPr lang="ro-RO" sz="1200" dirty="0" smtClean="0"/>
              <a:t>S.A</a:t>
            </a:r>
            <a:r>
              <a:rPr lang="ro-RO" sz="1200" dirty="0"/>
              <a:t>. Apă-Canal Chișinău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Права и </a:t>
            </a:r>
            <a:r>
              <a:rPr lang="ru-RU" sz="1600" dirty="0"/>
              <a:t>обязанности клиента в отношениях с участниками торгов </a:t>
            </a:r>
            <a:r>
              <a:rPr lang="ru-RU" sz="1600" dirty="0" smtClean="0"/>
              <a:t>регулируются конкурсными (тендерными) </a:t>
            </a:r>
            <a:r>
              <a:rPr lang="ru-RU" sz="1600" dirty="0"/>
              <a:t>документами</a:t>
            </a:r>
            <a:endParaRPr lang="ro-RO" sz="16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1780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Запрещенные действия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568960" y="2369594"/>
            <a:ext cx="8418979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strike="sngStrike" dirty="0" smtClean="0"/>
              <a:t>Принудительные действия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strike="sngStrike" dirty="0" smtClean="0"/>
              <a:t>Сговор</a:t>
            </a:r>
            <a:endParaRPr lang="ro-RO" sz="1600" strike="sngStrike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strike="sngStrike" dirty="0" smtClean="0"/>
              <a:t>Коррупционные </a:t>
            </a:r>
            <a:r>
              <a:rPr lang="ru-RU" sz="1600" strike="sngStrike" dirty="0"/>
              <a:t>действия</a:t>
            </a:r>
            <a:endParaRPr lang="ro-RO" sz="1600" strike="sngStrike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strike="sngStrike" dirty="0" smtClean="0"/>
              <a:t>Мошеннические </a:t>
            </a:r>
            <a:r>
              <a:rPr lang="ru-RU" sz="1600" strike="sngStrike" dirty="0"/>
              <a:t>действия</a:t>
            </a:r>
            <a:endParaRPr lang="ro-RO" sz="1600" strike="sngStrike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strike="sngStrike" dirty="0" smtClean="0"/>
              <a:t>Хищение</a:t>
            </a:r>
            <a:endParaRPr lang="ro-RO" sz="1600" strike="sngStrike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216" y="2732691"/>
            <a:ext cx="2039040" cy="1963076"/>
          </a:xfrm>
          <a:prstGeom prst="rect">
            <a:avLst/>
          </a:prstGeom>
        </p:spPr>
      </p:pic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5866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Сфера применения </a:t>
            </a:r>
            <a:r>
              <a:rPr lang="ru-RU" sz="1600" b="1" dirty="0" smtClean="0">
                <a:solidFill>
                  <a:srgbClr val="002060"/>
                </a:solidFill>
              </a:rPr>
              <a:t>правил закупок в общественном секторе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270589" y="2452459"/>
            <a:ext cx="8717351" cy="3677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Операции осуществляемые в интересах или под гарантии национального </a:t>
            </a:r>
            <a:r>
              <a:rPr lang="ru-RU" sz="1600" dirty="0" smtClean="0"/>
              <a:t>или местного </a:t>
            </a:r>
            <a:r>
              <a:rPr lang="ru-RU" sz="1600" dirty="0"/>
              <a:t>органа государственного </a:t>
            </a:r>
            <a:r>
              <a:rPr lang="ru-RU" sz="1600" dirty="0" smtClean="0"/>
              <a:t>управления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600" dirty="0" smtClean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Операции осуществляемые в интересах коммунальных предприятий </a:t>
            </a:r>
            <a:r>
              <a:rPr lang="ru-RU" sz="1600" dirty="0" smtClean="0"/>
              <a:t>и естественных монополий с </a:t>
            </a:r>
            <a:r>
              <a:rPr lang="ru-RU" sz="1600" dirty="0"/>
              <a:t>контрольным пакетом акций в </a:t>
            </a:r>
            <a:r>
              <a:rPr lang="ru-RU" sz="1600" dirty="0" smtClean="0"/>
              <a:t>собственности центрального </a:t>
            </a:r>
            <a:r>
              <a:rPr lang="ru-RU" sz="1600" dirty="0"/>
              <a:t>правительства или местных органов </a:t>
            </a:r>
            <a:r>
              <a:rPr lang="ru-RU" sz="1600" dirty="0" smtClean="0"/>
              <a:t>власти</a:t>
            </a:r>
            <a:endParaRPr lang="ro-RO" sz="1600" dirty="0" smtClean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4770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ЧАСТЬ 3: ЗАКУПКА ТОВАРОВ, РАБОТ И </a:t>
            </a:r>
            <a:r>
              <a:rPr lang="ru-RU" sz="1600" b="1" dirty="0" smtClean="0">
                <a:solidFill>
                  <a:srgbClr val="002060"/>
                </a:solidFill>
              </a:rPr>
              <a:t>СОПУТСТВУЮЩИХ УСЛУГ 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pic>
        <p:nvPicPr>
          <p:cNvPr id="15" name="Picture 2" descr="https://www.kennards.com.au/media/catalog/product/cache/1/image/9df78eab33525d08d6e5fb8d27136e95/1/7/170024_1_1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911" y="2564427"/>
            <a:ext cx="3053029" cy="305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www.hdswaterworks.com/~/media/WW/wateworks_hdsupply_com/Slides/slider3.ash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03" y="3851658"/>
            <a:ext cx="5364873" cy="214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0613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Пороговые величины бюджета закупок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345440" y="2121781"/>
            <a:ext cx="8199119" cy="3677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o-RO" sz="1600" dirty="0"/>
          </a:p>
          <a:p>
            <a:pPr>
              <a:lnSpc>
                <a:spcPct val="150000"/>
              </a:lnSpc>
            </a:pPr>
            <a:r>
              <a:rPr lang="ro-RO" sz="1600" dirty="0" smtClean="0"/>
              <a:t>1. </a:t>
            </a:r>
            <a:r>
              <a:rPr lang="ru-RU" sz="1600" dirty="0" smtClean="0"/>
              <a:t>Открытые торги (обязательные для гос./публичного сектора)</a:t>
            </a:r>
            <a:r>
              <a:rPr lang="ro-RO" sz="1600" dirty="0" smtClean="0"/>
              <a:t>:</a:t>
            </a:r>
          </a:p>
          <a:p>
            <a:pPr>
              <a:lnSpc>
                <a:spcPct val="150000"/>
              </a:lnSpc>
            </a:pPr>
            <a:endParaRPr lang="ro-RO" sz="1600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Товары и услуги </a:t>
            </a:r>
            <a:r>
              <a:rPr lang="ro-RO" sz="1600" dirty="0" smtClean="0">
                <a:solidFill>
                  <a:schemeClr val="accent1"/>
                </a:solidFill>
              </a:rPr>
              <a:t>≥ 250 </a:t>
            </a:r>
            <a:r>
              <a:rPr lang="ru-RU" sz="1600" dirty="0" smtClean="0">
                <a:solidFill>
                  <a:schemeClr val="accent1"/>
                </a:solidFill>
              </a:rPr>
              <a:t>тыс. евро</a:t>
            </a:r>
            <a:endParaRPr lang="ro-RO" sz="1600" dirty="0" smtClean="0">
              <a:solidFill>
                <a:schemeClr val="accent1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Работы, Поставка/Установка</a:t>
            </a:r>
            <a:r>
              <a:rPr lang="ro-RO" sz="1600" dirty="0" smtClean="0"/>
              <a:t> </a:t>
            </a:r>
            <a:r>
              <a:rPr lang="ro-RO" sz="1600" dirty="0">
                <a:solidFill>
                  <a:schemeClr val="accent1"/>
                </a:solidFill>
              </a:rPr>
              <a:t>≥ </a:t>
            </a:r>
            <a:r>
              <a:rPr lang="ro-RO" sz="1600" dirty="0" smtClean="0">
                <a:solidFill>
                  <a:schemeClr val="accent1"/>
                </a:solidFill>
              </a:rPr>
              <a:t>7.6 </a:t>
            </a:r>
            <a:r>
              <a:rPr lang="ru-RU" sz="1600" dirty="0" smtClean="0">
                <a:solidFill>
                  <a:schemeClr val="accent1"/>
                </a:solidFill>
              </a:rPr>
              <a:t>млн.</a:t>
            </a:r>
            <a:r>
              <a:rPr lang="ro-RO" sz="1600" dirty="0" smtClean="0">
                <a:solidFill>
                  <a:schemeClr val="accent1"/>
                </a:solidFill>
              </a:rPr>
              <a:t> </a:t>
            </a:r>
            <a:r>
              <a:rPr lang="ru-RU" sz="1600" dirty="0" smtClean="0">
                <a:solidFill>
                  <a:schemeClr val="accent1"/>
                </a:solidFill>
              </a:rPr>
              <a:t>евро</a:t>
            </a:r>
            <a:endParaRPr lang="ro-RO" sz="1600" dirty="0" smtClean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endParaRPr lang="ro-RO" sz="1600" dirty="0" smtClean="0"/>
          </a:p>
          <a:p>
            <a:pPr>
              <a:lnSpc>
                <a:spcPct val="150000"/>
              </a:lnSpc>
            </a:pPr>
            <a:r>
              <a:rPr lang="ro-RO" sz="1600" dirty="0" smtClean="0"/>
              <a:t>2. </a:t>
            </a:r>
            <a:r>
              <a:rPr lang="ru-RU" sz="1600" dirty="0" smtClean="0"/>
              <a:t>Для меньших бюджетов возможна организация других видов торгов</a:t>
            </a:r>
            <a:r>
              <a:rPr lang="ro-RO" sz="1600" dirty="0" smtClean="0"/>
              <a:t>.</a:t>
            </a:r>
          </a:p>
          <a:p>
            <a:pPr>
              <a:lnSpc>
                <a:spcPct val="150000"/>
              </a:lnSpc>
            </a:pPr>
            <a:endParaRPr lang="ro-RO" sz="1600" dirty="0"/>
          </a:p>
          <a:p>
            <a:pPr>
              <a:lnSpc>
                <a:spcPct val="150000"/>
              </a:lnSpc>
            </a:pPr>
            <a:endParaRPr lang="ro-RO" sz="1600" dirty="0" smtClean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5577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2647"/>
          </a:xfrm>
        </p:spPr>
        <p:txBody>
          <a:bodyPr/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Цели</a:t>
            </a:r>
            <a:r>
              <a:rPr lang="en-US" sz="1600" b="1" dirty="0" smtClean="0">
                <a:solidFill>
                  <a:srgbClr val="002060"/>
                </a:solidFill>
              </a:rPr>
              <a:t>: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1" y="2369594"/>
            <a:ext cx="838566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Ознакомление с основными принципами и правилами закупок ЕБРР</a:t>
            </a:r>
            <a:endParaRPr lang="ro-RO" sz="1600" dirty="0" smtClean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Изучение процессов подготовки тендерной документации и проведения открытых закупок в соответствии с правилами ЕБРР</a:t>
            </a:r>
            <a:endParaRPr lang="ro-RO" sz="1600" dirty="0" smtClean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Введение в типы контрактов, допустимых в рамках проектов ЕБРР</a:t>
            </a:r>
            <a:endParaRPr lang="ro-RO" sz="1600" dirty="0"/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107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Методы закупок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345440" y="2121781"/>
            <a:ext cx="8199119" cy="3677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o-RO" sz="1600" dirty="0"/>
          </a:p>
          <a:p>
            <a:pPr>
              <a:lnSpc>
                <a:spcPct val="150000"/>
              </a:lnSpc>
            </a:pPr>
            <a:r>
              <a:rPr lang="ru-RU" sz="1600" dirty="0" smtClean="0"/>
              <a:t>Открытые торги</a:t>
            </a:r>
            <a:r>
              <a:rPr lang="ro-RO" sz="1600" dirty="0" smtClean="0"/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Предварительный отбор</a:t>
            </a:r>
            <a:endParaRPr lang="ro-RO" sz="16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Закупки в один этап </a:t>
            </a:r>
            <a:r>
              <a:rPr lang="ro-RO" sz="1600" dirty="0" smtClean="0"/>
              <a:t>(Single </a:t>
            </a:r>
            <a:r>
              <a:rPr lang="ro-RO" sz="1600" dirty="0" err="1"/>
              <a:t>S</a:t>
            </a:r>
            <a:r>
              <a:rPr lang="ro-RO" sz="1600" dirty="0" err="1" smtClean="0"/>
              <a:t>tage</a:t>
            </a:r>
            <a:r>
              <a:rPr lang="ro-RO" sz="1600" dirty="0" smtClean="0"/>
              <a:t> </a:t>
            </a:r>
            <a:r>
              <a:rPr lang="ro-RO" sz="1600" dirty="0" err="1" smtClean="0"/>
              <a:t>Tendering</a:t>
            </a:r>
            <a:r>
              <a:rPr lang="ro-RO" sz="1600" dirty="0" smtClean="0"/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Закупки в </a:t>
            </a:r>
            <a:r>
              <a:rPr lang="ru-RU" sz="1600" dirty="0" smtClean="0"/>
              <a:t>два этапа </a:t>
            </a:r>
            <a:r>
              <a:rPr lang="ro-RO" sz="1600" dirty="0" smtClean="0"/>
              <a:t>(</a:t>
            </a:r>
            <a:r>
              <a:rPr lang="ro-RO" sz="1600" dirty="0" err="1" smtClean="0"/>
              <a:t>Two-Stage</a:t>
            </a:r>
            <a:r>
              <a:rPr lang="ro-RO" sz="1600" dirty="0" smtClean="0"/>
              <a:t> </a:t>
            </a:r>
            <a:r>
              <a:rPr lang="ro-RO" sz="1600" dirty="0" err="1" smtClean="0"/>
              <a:t>Tendering</a:t>
            </a:r>
            <a:r>
              <a:rPr lang="ro-RO" sz="1600" dirty="0" smtClean="0"/>
              <a:t>)</a:t>
            </a:r>
          </a:p>
          <a:p>
            <a:pPr>
              <a:lnSpc>
                <a:spcPct val="150000"/>
              </a:lnSpc>
            </a:pPr>
            <a:endParaRPr lang="ro-RO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Другие виды</a:t>
            </a:r>
            <a:r>
              <a:rPr lang="ro-RO" sz="1600" dirty="0" smtClean="0"/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Торги с </a:t>
            </a:r>
            <a:r>
              <a:rPr lang="ru-RU" sz="1600" dirty="0"/>
              <a:t>ограниченным числом </a:t>
            </a:r>
            <a:r>
              <a:rPr lang="ru-RU" sz="1600" dirty="0" smtClean="0"/>
              <a:t>участников </a:t>
            </a:r>
            <a:r>
              <a:rPr lang="ro-RO" sz="1600" dirty="0" smtClean="0"/>
              <a:t>(Selective </a:t>
            </a:r>
            <a:r>
              <a:rPr lang="ro-RO" sz="1600" dirty="0" err="1"/>
              <a:t>T</a:t>
            </a:r>
            <a:r>
              <a:rPr lang="ro-RO" sz="1600" dirty="0" err="1" smtClean="0"/>
              <a:t>endering</a:t>
            </a:r>
            <a:r>
              <a:rPr lang="ro-RO" sz="1600" dirty="0" smtClean="0"/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Прямой договор</a:t>
            </a:r>
            <a:endParaRPr lang="ro-RO" sz="16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Закупки </a:t>
            </a:r>
            <a:r>
              <a:rPr lang="ru-RU" sz="1600" dirty="0"/>
              <a:t>путем запроса </a:t>
            </a:r>
            <a:r>
              <a:rPr lang="ru-RU" sz="1600" dirty="0" smtClean="0"/>
              <a:t>цены (</a:t>
            </a:r>
            <a:r>
              <a:rPr lang="ro-RO" sz="1600" dirty="0" smtClean="0"/>
              <a:t>Shopping</a:t>
            </a:r>
            <a:r>
              <a:rPr lang="ru-RU" sz="1600" dirty="0" smtClean="0"/>
              <a:t>)</a:t>
            </a:r>
            <a:endParaRPr lang="ro-RO" sz="16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Проведение конкурсных торгов </a:t>
            </a:r>
            <a:r>
              <a:rPr lang="ru-RU" sz="1600" dirty="0" smtClean="0"/>
              <a:t>на национальным/местном уровне</a:t>
            </a:r>
            <a:endParaRPr lang="ro-RO" sz="16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5877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Этапы открытых закупок работ, товаров и услуг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345440" y="2121781"/>
            <a:ext cx="8199119" cy="3677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00050" indent="-400050">
              <a:lnSpc>
                <a:spcPct val="150000"/>
              </a:lnSpc>
              <a:buFont typeface="+mj-lt"/>
              <a:buAutoNum type="romanUcPeriod"/>
            </a:pPr>
            <a:r>
              <a:rPr lang="ru-RU" sz="1600" dirty="0"/>
              <a:t>Планирование </a:t>
            </a:r>
            <a:r>
              <a:rPr lang="ru-RU" sz="1600" dirty="0" smtClean="0"/>
              <a:t>закупок</a:t>
            </a:r>
          </a:p>
          <a:p>
            <a:pPr marL="400050" indent="-400050">
              <a:lnSpc>
                <a:spcPct val="150000"/>
              </a:lnSpc>
              <a:buFont typeface="+mj-lt"/>
              <a:buAutoNum type="romanUcPeriod"/>
            </a:pPr>
            <a:r>
              <a:rPr lang="ru-RU" sz="1600" dirty="0" smtClean="0"/>
              <a:t>Общее объявление </a:t>
            </a:r>
            <a:r>
              <a:rPr lang="ro-RO" sz="1600" dirty="0" smtClean="0"/>
              <a:t>(GPN</a:t>
            </a:r>
            <a:r>
              <a:rPr lang="ro-RO" sz="1600" dirty="0"/>
              <a:t>)</a:t>
            </a:r>
          </a:p>
          <a:p>
            <a:pPr marL="400050" indent="-400050">
              <a:lnSpc>
                <a:spcPct val="150000"/>
              </a:lnSpc>
              <a:buFont typeface="+mj-lt"/>
              <a:buAutoNum type="romanUcPeriod"/>
            </a:pPr>
            <a:r>
              <a:rPr lang="ru-RU" sz="1600" dirty="0" smtClean="0"/>
              <a:t>Подготовка тендерной документации</a:t>
            </a:r>
            <a:endParaRPr lang="ro-RO" sz="1600" dirty="0"/>
          </a:p>
          <a:p>
            <a:pPr marL="400050" indent="-400050">
              <a:lnSpc>
                <a:spcPct val="150000"/>
              </a:lnSpc>
              <a:buFont typeface="+mj-lt"/>
              <a:buAutoNum type="romanUcPeriod"/>
            </a:pPr>
            <a:r>
              <a:rPr lang="ru-RU" sz="1600" dirty="0" smtClean="0"/>
              <a:t>Объявление </a:t>
            </a:r>
            <a:r>
              <a:rPr lang="ru-RU" sz="1600" dirty="0"/>
              <a:t>о возможностях участия в </a:t>
            </a:r>
            <a:r>
              <a:rPr lang="ru-RU" sz="1600" dirty="0" smtClean="0"/>
              <a:t>торгах</a:t>
            </a:r>
          </a:p>
          <a:p>
            <a:pPr marL="400050" indent="-400050">
              <a:lnSpc>
                <a:spcPct val="150000"/>
              </a:lnSpc>
              <a:buFont typeface="+mj-lt"/>
              <a:buAutoNum type="romanUcPeriod"/>
            </a:pPr>
            <a:r>
              <a:rPr lang="ru-RU" sz="1600" dirty="0" smtClean="0"/>
              <a:t>Предварительный отбор - в применимых случаях</a:t>
            </a:r>
            <a:r>
              <a:rPr lang="ro-RO" sz="1600" dirty="0" smtClean="0"/>
              <a:t>;</a:t>
            </a:r>
            <a:endParaRPr lang="ro-RO" sz="1600" dirty="0"/>
          </a:p>
          <a:p>
            <a:pPr marL="400050" indent="-400050">
              <a:lnSpc>
                <a:spcPct val="150000"/>
              </a:lnSpc>
              <a:buFont typeface="+mj-lt"/>
              <a:buAutoNum type="romanUcPeriod"/>
            </a:pPr>
            <a:r>
              <a:rPr lang="ru-RU" sz="1600" dirty="0" smtClean="0"/>
              <a:t>Приглашение </a:t>
            </a:r>
            <a:r>
              <a:rPr lang="ru-RU" sz="1600" dirty="0"/>
              <a:t>к участию в торгах и публикация конкурсных документов</a:t>
            </a:r>
            <a:r>
              <a:rPr lang="ro-RO" sz="1600" dirty="0" smtClean="0"/>
              <a:t>;</a:t>
            </a:r>
            <a:endParaRPr lang="ro-RO" sz="1600" dirty="0"/>
          </a:p>
          <a:p>
            <a:pPr marL="400050" indent="-400050">
              <a:lnSpc>
                <a:spcPct val="150000"/>
              </a:lnSpc>
              <a:buFont typeface="+mj-lt"/>
              <a:buAutoNum type="romanUcPeriod"/>
            </a:pPr>
            <a:r>
              <a:rPr lang="ru-RU" sz="1600" dirty="0" smtClean="0"/>
              <a:t>Получение и вскрытие оферт</a:t>
            </a:r>
            <a:r>
              <a:rPr lang="ro-RO" sz="1600" dirty="0" smtClean="0"/>
              <a:t>; </a:t>
            </a:r>
            <a:endParaRPr lang="ro-RO" sz="1600" dirty="0"/>
          </a:p>
          <a:p>
            <a:pPr marL="400050" indent="-400050">
              <a:lnSpc>
                <a:spcPct val="150000"/>
              </a:lnSpc>
              <a:buFont typeface="+mj-lt"/>
              <a:buAutoNum type="romanUcPeriod"/>
            </a:pPr>
            <a:r>
              <a:rPr lang="ru-RU" sz="1600" dirty="0" smtClean="0"/>
              <a:t>Оценка </a:t>
            </a:r>
            <a:r>
              <a:rPr lang="ru-RU" sz="1600" dirty="0"/>
              <a:t>конкурсных заявок и присуждение контракта</a:t>
            </a:r>
            <a:r>
              <a:rPr lang="ro-RO" sz="1600" dirty="0" smtClean="0"/>
              <a:t>; </a:t>
            </a:r>
            <a:endParaRPr lang="ro-RO" sz="1600" dirty="0"/>
          </a:p>
          <a:p>
            <a:pPr marL="400050" indent="-400050">
              <a:lnSpc>
                <a:spcPct val="150000"/>
              </a:lnSpc>
              <a:buFont typeface="+mj-lt"/>
              <a:buAutoNum type="romanUcPeriod"/>
            </a:pPr>
            <a:r>
              <a:rPr lang="ru-RU" sz="1600" dirty="0" smtClean="0"/>
              <a:t>Управление </a:t>
            </a:r>
            <a:r>
              <a:rPr lang="ru-RU" sz="1600" dirty="0"/>
              <a:t>договорами</a:t>
            </a:r>
            <a:r>
              <a:rPr lang="ro-RO" sz="1600" dirty="0" smtClean="0"/>
              <a:t>.</a:t>
            </a:r>
            <a:endParaRPr lang="ro-RO" sz="1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o-RO" sz="1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Выбор метода проведения торгов обусловливает масштабы </a:t>
            </a:r>
            <a:r>
              <a:rPr lang="ru-RU" sz="1600" dirty="0" smtClean="0"/>
              <a:t>закупок и </a:t>
            </a:r>
            <a:r>
              <a:rPr lang="ru-RU" sz="1600" dirty="0"/>
              <a:t>конкретный порядок проведения каждого этапа этого процесса.</a:t>
            </a:r>
            <a:endParaRPr lang="ro-RO" sz="1600" dirty="0"/>
          </a:p>
          <a:p>
            <a:pPr>
              <a:lnSpc>
                <a:spcPct val="150000"/>
              </a:lnSpc>
            </a:pPr>
            <a:endParaRPr lang="ro-RO" sz="16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398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График Закупок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37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220"/>
          <p:cNvSpPr>
            <a:spLocks noChangeArrowheads="1"/>
          </p:cNvSpPr>
          <p:nvPr/>
        </p:nvSpPr>
        <p:spPr bwMode="auto">
          <a:xfrm>
            <a:off x="427663" y="172663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74" name="Picture 47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" t="-358" r="-790" b="37835"/>
          <a:stretch/>
        </p:blipFill>
        <p:spPr>
          <a:xfrm>
            <a:off x="280099" y="2226117"/>
            <a:ext cx="8576481" cy="404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4809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Этап </a:t>
            </a:r>
            <a:r>
              <a:rPr lang="ro-RO" sz="1600" b="1" dirty="0" smtClean="0">
                <a:solidFill>
                  <a:srgbClr val="002060"/>
                </a:solidFill>
              </a:rPr>
              <a:t>I</a:t>
            </a:r>
            <a:r>
              <a:rPr lang="ro-RO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>
                <a:solidFill>
                  <a:srgbClr val="002060"/>
                </a:solidFill>
              </a:rPr>
              <a:t>Планирование закупок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589281" y="2369594"/>
            <a:ext cx="812800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Клиент </a:t>
            </a:r>
            <a:r>
              <a:rPr lang="ru-RU" sz="1600" dirty="0" smtClean="0"/>
              <a:t>составляет и утверждает в Банке общий </a:t>
            </a:r>
            <a:r>
              <a:rPr lang="ru-RU" sz="1600" dirty="0"/>
              <a:t>план закупок до начала закупок</a:t>
            </a:r>
            <a:r>
              <a:rPr lang="ro-RO" sz="1600" dirty="0" smtClean="0"/>
              <a:t>.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Конкретный порядок</a:t>
            </a:r>
            <a:r>
              <a:rPr lang="ru-RU" sz="1600" dirty="0"/>
              <a:t>, а также товары, работы и услуги, на которые </a:t>
            </a:r>
            <a:r>
              <a:rPr lang="ru-RU" sz="1600" dirty="0" smtClean="0"/>
              <a:t>распространяется План Закупок, согласовываются </a:t>
            </a:r>
            <a:r>
              <a:rPr lang="ru-RU" sz="1600" dirty="0"/>
              <a:t>между Банком и клиентом и излагаются в </a:t>
            </a:r>
            <a:r>
              <a:rPr lang="ru-RU" sz="1600" dirty="0" smtClean="0"/>
              <a:t>юридических документах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На протяжении всей работы по проекту и при отсутствии у </a:t>
            </a:r>
            <a:r>
              <a:rPr lang="ru-RU" sz="1600" dirty="0" smtClean="0"/>
              <a:t>Банка возражений </a:t>
            </a:r>
            <a:r>
              <a:rPr lang="ru-RU" sz="1600" dirty="0"/>
              <a:t>по мере необходимости в план требуется вносить </a:t>
            </a:r>
            <a:r>
              <a:rPr lang="ru-RU" sz="1600" dirty="0" smtClean="0"/>
              <a:t> корректировки и </a:t>
            </a:r>
            <a:r>
              <a:rPr lang="ru-RU" sz="1600" dirty="0"/>
              <a:t>уточнения</a:t>
            </a:r>
            <a:endParaRPr lang="ro-RO" sz="16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5758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o-RO" sz="1600" b="1" dirty="0">
                <a:solidFill>
                  <a:srgbClr val="002060"/>
                </a:solidFill>
              </a:rPr>
              <a:t>Etapa I. Planificarea achizițiilor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1" y="1534753"/>
            <a:ext cx="8995259" cy="504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699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Этап </a:t>
            </a:r>
            <a:r>
              <a:rPr lang="en-US" sz="1600" b="1" dirty="0" smtClean="0">
                <a:solidFill>
                  <a:srgbClr val="002060"/>
                </a:solidFill>
              </a:rPr>
              <a:t>II. </a:t>
            </a:r>
            <a:r>
              <a:rPr lang="ru-RU" sz="1600" b="1" dirty="0" smtClean="0">
                <a:solidFill>
                  <a:srgbClr val="002060"/>
                </a:solidFill>
              </a:rPr>
              <a:t>Общее </a:t>
            </a:r>
            <a:r>
              <a:rPr lang="ru-RU" sz="1600" b="1" dirty="0">
                <a:solidFill>
                  <a:srgbClr val="002060"/>
                </a:solidFill>
              </a:rPr>
              <a:t>объявление (</a:t>
            </a:r>
            <a:r>
              <a:rPr lang="ro-RO" sz="1600" b="1" dirty="0">
                <a:solidFill>
                  <a:srgbClr val="002060"/>
                </a:solidFill>
              </a:rPr>
              <a:t>GPN)</a:t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589281" y="2369594"/>
            <a:ext cx="812800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Н</a:t>
            </a:r>
            <a:r>
              <a:rPr lang="ru-RU" sz="1600" dirty="0" smtClean="0"/>
              <a:t>а раннем этапе проектного </a:t>
            </a:r>
            <a:r>
              <a:rPr lang="ru-RU" sz="1600" dirty="0"/>
              <a:t>цикла клиент размещает общее объявление о закупках </a:t>
            </a:r>
            <a:r>
              <a:rPr lang="ru-RU" sz="1600" dirty="0" smtClean="0"/>
              <a:t>для ознакомления </a:t>
            </a:r>
            <a:r>
              <a:rPr lang="ru-RU" sz="1600" dirty="0"/>
              <a:t>предпринимателей с содержанием </a:t>
            </a:r>
            <a:r>
              <a:rPr lang="ru-RU" sz="1600" dirty="0" smtClean="0"/>
              <a:t>проекта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В объявлении указывается сумма и цель займа и (или) инвестиционного </a:t>
            </a:r>
            <a:r>
              <a:rPr lang="ru-RU" sz="1600" dirty="0" smtClean="0"/>
              <a:t>гранта, а </a:t>
            </a:r>
            <a:r>
              <a:rPr lang="ru-RU" sz="1600" dirty="0"/>
              <a:t>также общее содержание плана закупок, в том числе</a:t>
            </a:r>
            <a:r>
              <a:rPr lang="ro-RO" sz="1600" dirty="0" smtClean="0"/>
              <a:t>:</a:t>
            </a:r>
            <a:endParaRPr lang="ro-RO" sz="16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Приобретаемые </a:t>
            </a:r>
            <a:r>
              <a:rPr lang="ru-RU" sz="1600" dirty="0"/>
              <a:t>товары, работы и </a:t>
            </a:r>
            <a:r>
              <a:rPr lang="ru-RU" sz="1600" dirty="0" smtClean="0"/>
              <a:t>услуги</a:t>
            </a:r>
            <a:r>
              <a:rPr lang="ro-RO" sz="1600" dirty="0" smtClean="0"/>
              <a:t>;</a:t>
            </a:r>
            <a:endParaRPr lang="ro-RO" sz="16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Предполагаемые сроки; и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Наименование </a:t>
            </a:r>
            <a:r>
              <a:rPr lang="ru-RU" sz="1600" dirty="0"/>
              <a:t>и адрес организации для обращения </a:t>
            </a:r>
            <a:r>
              <a:rPr lang="ru-RU" sz="1600" dirty="0" smtClean="0"/>
              <a:t>заинтересованных предпринимателей </a:t>
            </a:r>
            <a:r>
              <a:rPr lang="ru-RU" sz="1600" dirty="0"/>
              <a:t>за дополнительными сведениями</a:t>
            </a:r>
            <a:r>
              <a:rPr lang="ro-RO" sz="1600" dirty="0" smtClean="0"/>
              <a:t>.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6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756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0" y="181051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</a:t>
            </a:r>
            <a:r>
              <a:rPr lang="en-US" sz="1600" b="1" dirty="0">
                <a:solidFill>
                  <a:srgbClr val="002060"/>
                </a:solidFill>
              </a:rPr>
              <a:t>II. </a:t>
            </a:r>
            <a:r>
              <a:rPr lang="ru-RU" sz="1600" b="1" dirty="0">
                <a:solidFill>
                  <a:srgbClr val="002060"/>
                </a:solidFill>
              </a:rPr>
              <a:t>Общее объявление (</a:t>
            </a:r>
            <a:r>
              <a:rPr lang="ro-RO" sz="1600" b="1" dirty="0">
                <a:solidFill>
                  <a:srgbClr val="002060"/>
                </a:solidFill>
              </a:rPr>
              <a:t>GPN)</a:t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1" y="2369594"/>
            <a:ext cx="5967579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Объявление публикуется </a:t>
            </a:r>
            <a:r>
              <a:rPr lang="ru-RU" sz="1600" dirty="0" smtClean="0"/>
              <a:t>не позднее</a:t>
            </a:r>
            <a:r>
              <a:rPr lang="ru-RU" sz="1600" dirty="0"/>
              <a:t>, чем за 45 дней до рассылки приглашений к участию в торгах в </a:t>
            </a:r>
            <a:r>
              <a:rPr lang="ru-RU" sz="1600" dirty="0" smtClean="0"/>
              <a:t>разделе “Закупки </a:t>
            </a:r>
            <a:r>
              <a:rPr lang="ru-RU" sz="1600" dirty="0"/>
              <a:t>товаров, работ и услуг” на веб-сайте ЕБРР (www.ebrd.com)</a:t>
            </a:r>
            <a:endParaRPr lang="ro-RO" sz="1600" dirty="0"/>
          </a:p>
          <a:p>
            <a:pPr>
              <a:lnSpc>
                <a:spcPct val="200000"/>
              </a:lnSpc>
            </a:pPr>
            <a:endParaRPr lang="ru-RU" sz="1600" dirty="0" smtClean="0"/>
          </a:p>
          <a:p>
            <a:pPr>
              <a:lnSpc>
                <a:spcPct val="200000"/>
              </a:lnSpc>
            </a:pPr>
            <a:r>
              <a:rPr lang="ru-RU" sz="1600" dirty="0" smtClean="0"/>
              <a:t>Пример</a:t>
            </a:r>
            <a:r>
              <a:rPr lang="ro-RO" sz="1600" dirty="0" smtClean="0"/>
              <a:t>:</a:t>
            </a:r>
            <a:endParaRPr lang="ro-RO" sz="1600" dirty="0"/>
          </a:p>
          <a:p>
            <a:r>
              <a:rPr lang="ro-RO" sz="1600" dirty="0">
                <a:hlinkClick r:id="rId7"/>
              </a:rPr>
              <a:t>http://</a:t>
            </a:r>
            <a:r>
              <a:rPr lang="ro-RO" sz="1600" dirty="0" smtClean="0">
                <a:hlinkClick r:id="rId7"/>
              </a:rPr>
              <a:t>www.ebrd.com/cs/Satellite?c=Content&amp;cid=1395254905950&amp;d=Mobile&amp;pagename=EBRD%2FContent%2FContentLayout</a:t>
            </a:r>
            <a:r>
              <a:rPr lang="ro-RO" sz="1600" dirty="0" smtClean="0"/>
              <a:t> </a:t>
            </a:r>
            <a:endParaRPr lang="ro-RO" sz="1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6384" y="1532623"/>
            <a:ext cx="2765013" cy="504837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1131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Этап </a:t>
            </a:r>
            <a:r>
              <a:rPr lang="ro-RO" sz="1600" b="1" dirty="0" smtClean="0">
                <a:solidFill>
                  <a:srgbClr val="002060"/>
                </a:solidFill>
              </a:rPr>
              <a:t>III</a:t>
            </a:r>
            <a:r>
              <a:rPr lang="ro-RO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>
                <a:solidFill>
                  <a:srgbClr val="002060"/>
                </a:solidFill>
              </a:rPr>
              <a:t>Подготовка тендерной документации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1" y="2369594"/>
            <a:ext cx="5368139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Тип и форма конкурсной документации зависят от объекта закупок</a:t>
            </a:r>
            <a:r>
              <a:rPr lang="ro-RO" sz="1600" dirty="0" smtClean="0"/>
              <a:t>:</a:t>
            </a:r>
            <a:endParaRPr lang="ro-RO" sz="16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/>
              <a:t>Закупка товаров и услуг </a:t>
            </a:r>
            <a:r>
              <a:rPr lang="ro-RO" sz="1400" dirty="0" smtClean="0"/>
              <a:t>(</a:t>
            </a:r>
            <a:r>
              <a:rPr lang="ro-RO" sz="1400" dirty="0" err="1" smtClean="0"/>
              <a:t>Goods</a:t>
            </a:r>
            <a:r>
              <a:rPr lang="ro-RO" sz="1400" dirty="0" smtClean="0"/>
              <a:t>);</a:t>
            </a:r>
            <a:endParaRPr lang="ro-RO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/>
              <a:t>Закупка работ </a:t>
            </a:r>
            <a:r>
              <a:rPr lang="ro-RO" sz="1400" dirty="0" smtClean="0"/>
              <a:t>(Works</a:t>
            </a:r>
            <a:r>
              <a:rPr lang="ro-RO" sz="1400" dirty="0"/>
              <a:t>);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/>
              <a:t>Поставка и установка станций и оборудования </a:t>
            </a:r>
            <a:r>
              <a:rPr lang="ro-RO" sz="1400" dirty="0" smtClean="0"/>
              <a:t>(</a:t>
            </a:r>
            <a:r>
              <a:rPr lang="ro-RO" sz="1400" dirty="0" err="1" smtClean="0"/>
              <a:t>Supply</a:t>
            </a:r>
            <a:r>
              <a:rPr lang="ro-RO" sz="1400" dirty="0" smtClean="0"/>
              <a:t> </a:t>
            </a:r>
            <a:r>
              <a:rPr lang="ro-RO" sz="1400" dirty="0" err="1"/>
              <a:t>and</a:t>
            </a:r>
            <a:r>
              <a:rPr lang="ro-RO" sz="1400" dirty="0"/>
              <a:t> </a:t>
            </a:r>
            <a:r>
              <a:rPr lang="ro-RO" sz="1400" dirty="0" err="1"/>
              <a:t>Installation</a:t>
            </a:r>
            <a:r>
              <a:rPr lang="ro-RO" sz="1400" dirty="0"/>
              <a:t> of </a:t>
            </a:r>
            <a:r>
              <a:rPr lang="ro-RO" sz="1400" dirty="0" err="1"/>
              <a:t>Plant</a:t>
            </a:r>
            <a:r>
              <a:rPr lang="ro-RO" sz="1400" dirty="0"/>
              <a:t> </a:t>
            </a:r>
            <a:r>
              <a:rPr lang="ro-RO" sz="1400" dirty="0" err="1"/>
              <a:t>and</a:t>
            </a:r>
            <a:r>
              <a:rPr lang="ro-RO" sz="1400" dirty="0"/>
              <a:t> </a:t>
            </a:r>
            <a:r>
              <a:rPr lang="ro-RO" sz="1400" dirty="0" err="1"/>
              <a:t>Equipment</a:t>
            </a:r>
            <a:r>
              <a:rPr lang="ro-RO" sz="1400" dirty="0"/>
              <a:t>).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Стандартные формы конкурсной документации доступны на сайте ЕБРР</a:t>
            </a:r>
            <a:r>
              <a:rPr lang="ro-RO" sz="1600" dirty="0" smtClean="0"/>
              <a:t>:</a:t>
            </a:r>
            <a:endParaRPr lang="ro-RO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o-RO" sz="1600" dirty="0">
                <a:hlinkClick r:id="rId7"/>
              </a:rPr>
              <a:t>http://</a:t>
            </a:r>
            <a:r>
              <a:rPr lang="ro-RO" sz="1600" dirty="0" smtClean="0">
                <a:hlinkClick r:id="rId7"/>
              </a:rPr>
              <a:t>www.ebrd.com/work-with-us/procurement/project-procurement/standard-procurement-documents.html</a:t>
            </a:r>
            <a:r>
              <a:rPr lang="ro-RO" sz="1600" dirty="0" smtClean="0"/>
              <a:t> </a:t>
            </a:r>
            <a:endParaRPr lang="ro-RO" sz="16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2366" y="2463105"/>
            <a:ext cx="3711634" cy="341554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553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3853" y="1845309"/>
            <a:ext cx="6026732" cy="389664"/>
          </a:xfrm>
        </p:spPr>
        <p:txBody>
          <a:bodyPr/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Этап </a:t>
            </a:r>
            <a:r>
              <a:rPr lang="ro-RO" sz="1600" b="1" dirty="0" smtClean="0">
                <a:solidFill>
                  <a:srgbClr val="002060"/>
                </a:solidFill>
              </a:rPr>
              <a:t>III</a:t>
            </a:r>
            <a:r>
              <a:rPr lang="ro-RO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 smtClean="0">
                <a:solidFill>
                  <a:srgbClr val="002060"/>
                </a:solidFill>
              </a:rPr>
              <a:t>Конкурсная документация для закупки товаров и сопутствующих услуг </a:t>
            </a:r>
            <a:r>
              <a:rPr lang="en-US" sz="1600" b="1" dirty="0" smtClean="0">
                <a:solidFill>
                  <a:srgbClr val="002060"/>
                </a:solidFill>
              </a:rPr>
              <a:t>(Goods)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78706" y="2631497"/>
            <a:ext cx="5368139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Обычно проводится в один этап закупки, без предварительного отбора</a:t>
            </a:r>
            <a:endParaRPr lang="ro-RO" sz="1600" dirty="0" smtClean="0"/>
          </a:p>
          <a:p>
            <a:pPr>
              <a:lnSpc>
                <a:spcPct val="200000"/>
              </a:lnSpc>
            </a:pPr>
            <a:endParaRPr lang="ro-RO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Стандартная форма </a:t>
            </a:r>
            <a:r>
              <a:rPr lang="ro-RO" sz="1600" dirty="0" smtClean="0">
                <a:hlinkClick r:id="rId7"/>
              </a:rPr>
              <a:t>http</a:t>
            </a:r>
            <a:r>
              <a:rPr lang="ro-RO" sz="1600" dirty="0">
                <a:hlinkClick r:id="rId7"/>
              </a:rPr>
              <a:t>://www.ebrd.com/cs/Satellite?c=Content&amp;cid=1395242704522&amp;d=&amp;</a:t>
            </a:r>
            <a:r>
              <a:rPr lang="ro-RO" sz="1600" dirty="0" smtClean="0">
                <a:hlinkClick r:id="rId7"/>
              </a:rPr>
              <a:t>pagename=EBRD%2FContent%2FDownloadDocument</a:t>
            </a:r>
            <a:r>
              <a:rPr lang="ro-RO" sz="1600" dirty="0" smtClean="0"/>
              <a:t>   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600" dirty="0"/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3238" y="1830805"/>
            <a:ext cx="3099961" cy="47095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72620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3853" y="1845309"/>
            <a:ext cx="9130148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</a:t>
            </a:r>
            <a:r>
              <a:rPr lang="ro-RO" sz="1600" b="1" dirty="0">
                <a:solidFill>
                  <a:srgbClr val="002060"/>
                </a:solidFill>
              </a:rPr>
              <a:t>III. </a:t>
            </a:r>
            <a:r>
              <a:rPr lang="ru-RU" sz="1600" b="1" dirty="0">
                <a:solidFill>
                  <a:srgbClr val="002060"/>
                </a:solidFill>
              </a:rPr>
              <a:t>Подготовка тендерной </a:t>
            </a:r>
            <a:r>
              <a:rPr lang="ru-RU" sz="1600" b="1" dirty="0" smtClean="0">
                <a:solidFill>
                  <a:srgbClr val="002060"/>
                </a:solidFill>
              </a:rPr>
              <a:t>документации для закупки работ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1" y="2369594"/>
            <a:ext cx="5368139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Обычно проводится в один этап закупки, </a:t>
            </a:r>
            <a:r>
              <a:rPr lang="ru-RU" sz="1600" dirty="0" smtClean="0"/>
              <a:t>с или без </a:t>
            </a:r>
            <a:r>
              <a:rPr lang="ru-RU" sz="1600" dirty="0"/>
              <a:t>предварительного отбора</a:t>
            </a:r>
          </a:p>
          <a:p>
            <a:pPr>
              <a:lnSpc>
                <a:spcPct val="200000"/>
              </a:lnSpc>
            </a:pPr>
            <a:endParaRPr lang="ro-RO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Стандартная форма </a:t>
            </a:r>
            <a:r>
              <a:rPr lang="ro-RO" sz="1600" dirty="0" smtClean="0">
                <a:hlinkClick r:id="rId7"/>
              </a:rPr>
              <a:t>http</a:t>
            </a:r>
            <a:r>
              <a:rPr lang="ro-RO" sz="1600" dirty="0">
                <a:hlinkClick r:id="rId7"/>
              </a:rPr>
              <a:t>://www.ebrd.com/cs/Satellite?c=Content&amp;cid=1395242704558&amp;d=&amp;</a:t>
            </a:r>
            <a:r>
              <a:rPr lang="ro-RO" sz="1600" dirty="0" smtClean="0">
                <a:hlinkClick r:id="rId7"/>
              </a:rPr>
              <a:t>pagename=EBRD%2FContent%2FDownloadDocument</a:t>
            </a:r>
            <a:r>
              <a:rPr lang="ro-RO" sz="1600" dirty="0" smtClean="0"/>
              <a:t>      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6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40585" y="2226543"/>
            <a:ext cx="2947782" cy="4185047"/>
          </a:xfrm>
          <a:prstGeom prst="rect">
            <a:avLst/>
          </a:prstGeom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503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>
              <a:lnSpc>
                <a:spcPct val="250000"/>
              </a:lnSpc>
            </a:pPr>
            <a:r>
              <a:rPr lang="ru-RU" sz="1600" b="1" dirty="0" smtClean="0">
                <a:solidFill>
                  <a:srgbClr val="002060"/>
                </a:solidFill>
              </a:rPr>
              <a:t>Содержание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ЧАСТЬ </a:t>
            </a:r>
            <a:r>
              <a:rPr lang="ro-RO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1: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ВВЕДЕНИЕ</a:t>
            </a:r>
            <a:r>
              <a:rPr lang="ro-RO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o-RO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ЧАСТЬ </a:t>
            </a:r>
            <a:r>
              <a:rPr lang="ro-RO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2: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ПРИНЦИПЫ И ПРАВИЛА ЗАКУПОК ЕБРР</a:t>
            </a:r>
            <a:r>
              <a:rPr lang="ro-RO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o-RO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ЧАСТЬ </a:t>
            </a:r>
            <a:r>
              <a:rPr lang="ro-RO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3: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ЗАКУПКА ТОВАРОВ, РАБОТ И УСЛУГ </a:t>
            </a:r>
            <a:r>
              <a:rPr lang="ro-RO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o-RO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ЧАСТЬ </a:t>
            </a:r>
            <a:r>
              <a:rPr lang="ro-RO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4: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ЗАКУПКА КОНСУЛЬТАЦИОННЫХ УСЛУГ</a:t>
            </a:r>
            <a:endParaRPr lang="ro-RO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541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3853" y="1845309"/>
            <a:ext cx="5716387" cy="389664"/>
          </a:xfrm>
        </p:spPr>
        <p:txBody>
          <a:bodyPr/>
          <a:lstStyle/>
          <a:p>
            <a:r>
              <a:rPr lang="ru-RU" sz="1600" b="1" dirty="0">
                <a:solidFill>
                  <a:srgbClr val="002060"/>
                </a:solidFill>
              </a:rPr>
              <a:t>Этап </a:t>
            </a:r>
            <a:r>
              <a:rPr lang="ro-RO" sz="1600" b="1" dirty="0">
                <a:solidFill>
                  <a:srgbClr val="002060"/>
                </a:solidFill>
              </a:rPr>
              <a:t>III. </a:t>
            </a:r>
            <a:r>
              <a:rPr lang="ru-RU" sz="1600" b="1" dirty="0">
                <a:solidFill>
                  <a:srgbClr val="002060"/>
                </a:solidFill>
              </a:rPr>
              <a:t>Подготовка тендерной документации для закупки </a:t>
            </a:r>
            <a:r>
              <a:rPr lang="ru-RU" sz="1600" b="1" dirty="0" smtClean="0">
                <a:solidFill>
                  <a:srgbClr val="002060"/>
                </a:solidFill>
              </a:rPr>
              <a:t>работ услуг по Поставке и установке станций и оборудования</a:t>
            </a: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87977" y="2824131"/>
            <a:ext cx="5368139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Проводится </a:t>
            </a:r>
            <a:r>
              <a:rPr lang="ru-RU" sz="1600" dirty="0"/>
              <a:t>в один </a:t>
            </a:r>
            <a:r>
              <a:rPr lang="ru-RU" sz="1600" dirty="0" smtClean="0"/>
              <a:t>или два этапа </a:t>
            </a:r>
            <a:r>
              <a:rPr lang="ru-RU" sz="1600" dirty="0"/>
              <a:t>закупки, с или без предварительного отбора</a:t>
            </a:r>
          </a:p>
          <a:p>
            <a:pPr>
              <a:lnSpc>
                <a:spcPct val="200000"/>
              </a:lnSpc>
            </a:pPr>
            <a:endParaRPr lang="ro-RO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Стандартная форма </a:t>
            </a:r>
            <a:r>
              <a:rPr lang="ro-RO" sz="1600" dirty="0" smtClean="0"/>
              <a:t> </a:t>
            </a:r>
            <a:r>
              <a:rPr lang="ro-RO" sz="1600" dirty="0">
                <a:hlinkClick r:id="rId7"/>
              </a:rPr>
              <a:t>http://www.ebrd.com/cs/Satellite?c=Content&amp;cid=1395242704558&amp;d=&amp;</a:t>
            </a:r>
            <a:r>
              <a:rPr lang="ro-RO" sz="1600" dirty="0" smtClean="0">
                <a:hlinkClick r:id="rId7"/>
              </a:rPr>
              <a:t>pagename=EBRD%2FContent%2FDownloadDocument</a:t>
            </a:r>
            <a:r>
              <a:rPr lang="ro-RO" sz="1600" dirty="0" smtClean="0"/>
              <a:t>  </a:t>
            </a:r>
            <a:endParaRPr lang="ro-RO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30240" y="1853329"/>
            <a:ext cx="3301180" cy="46614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563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Этап </a:t>
            </a:r>
            <a:r>
              <a:rPr lang="ro-RO" sz="1600" b="1" dirty="0" smtClean="0">
                <a:solidFill>
                  <a:srgbClr val="002060"/>
                </a:solidFill>
              </a:rPr>
              <a:t>III</a:t>
            </a:r>
            <a:r>
              <a:rPr lang="ro-RO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 smtClean="0">
                <a:solidFill>
                  <a:srgbClr val="002060"/>
                </a:solidFill>
              </a:rPr>
              <a:t>Подготовка </a:t>
            </a:r>
            <a:r>
              <a:rPr lang="ru-RU" sz="1600" b="1" dirty="0">
                <a:solidFill>
                  <a:srgbClr val="002060"/>
                </a:solidFill>
              </a:rPr>
              <a:t>тендерной документации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Содержание тендерной документации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504340" y="2287955"/>
            <a:ext cx="812800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ЧАСТЬ </a:t>
            </a:r>
            <a:r>
              <a:rPr lang="ro-RO" sz="1600" dirty="0" smtClean="0"/>
              <a:t>1 </a:t>
            </a:r>
            <a:r>
              <a:rPr lang="ro-RO" sz="1600" dirty="0"/>
              <a:t>–  </a:t>
            </a:r>
            <a:r>
              <a:rPr lang="ru-RU" sz="1600" dirty="0"/>
              <a:t>ПОРЯДОК ПРОВЕДЕНИЯ ТОРГОВ (КОНКУРСА)</a:t>
            </a:r>
            <a:r>
              <a:rPr lang="ro-RO" sz="1600" dirty="0"/>
              <a:t>	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 smtClean="0"/>
              <a:t>Раздел </a:t>
            </a:r>
            <a:r>
              <a:rPr lang="ro-RO" sz="1400" dirty="0" smtClean="0"/>
              <a:t>I</a:t>
            </a:r>
            <a:r>
              <a:rPr lang="ru-RU" sz="1400" dirty="0"/>
              <a:t>.</a:t>
            </a:r>
            <a:r>
              <a:rPr lang="ro-RO" sz="1400" dirty="0" smtClean="0"/>
              <a:t> </a:t>
            </a:r>
            <a:r>
              <a:rPr lang="ru-RU" sz="1400" dirty="0" smtClean="0"/>
              <a:t>	Инструкция </a:t>
            </a:r>
            <a:r>
              <a:rPr lang="ru-RU" sz="1400" dirty="0"/>
              <a:t>для участников торгов (конкурса) (</a:t>
            </a:r>
            <a:r>
              <a:rPr lang="ru-RU" sz="1400" dirty="0" smtClean="0"/>
              <a:t>ИУТ</a:t>
            </a:r>
            <a:r>
              <a:rPr lang="en-US" sz="1400" dirty="0" smtClean="0"/>
              <a:t>, ITT</a:t>
            </a:r>
            <a:r>
              <a:rPr lang="ru-RU" sz="1400" dirty="0" smtClean="0"/>
              <a:t>)</a:t>
            </a:r>
            <a:r>
              <a:rPr lang="ro-RO" sz="1400" dirty="0"/>
              <a:t>	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Раздел II.	Условия торгов (</a:t>
            </a:r>
            <a:r>
              <a:rPr lang="ru-RU" sz="1400" dirty="0" smtClean="0"/>
              <a:t>УТ</a:t>
            </a:r>
            <a:r>
              <a:rPr lang="en-US" sz="1400" dirty="0" smtClean="0"/>
              <a:t>, TDS</a:t>
            </a:r>
            <a:r>
              <a:rPr lang="ru-RU" sz="1400" dirty="0" smtClean="0"/>
              <a:t>)</a:t>
            </a:r>
            <a:r>
              <a:rPr lang="ro-RO" sz="1400" dirty="0"/>
              <a:t>	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Раздел III.	Критерии оценки заявок и квалификационные требования</a:t>
            </a:r>
            <a:r>
              <a:rPr lang="ro-RO" sz="1400" dirty="0"/>
              <a:t>	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Раздел IV.	Формы заявки на участие в торгах (конкурсной заявки)</a:t>
            </a:r>
            <a:r>
              <a:rPr lang="ro-RO" sz="1400" dirty="0"/>
              <a:t>	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Раздел </a:t>
            </a:r>
            <a:r>
              <a:rPr lang="ro-RO" sz="1400" dirty="0"/>
              <a:t>V.	</a:t>
            </a:r>
            <a:r>
              <a:rPr lang="ru-RU" sz="1400" dirty="0" smtClean="0"/>
              <a:t>Допустимые страны</a:t>
            </a:r>
            <a:r>
              <a:rPr lang="ro-RO" sz="1400" dirty="0"/>
              <a:t>	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ЧАСТЬ </a:t>
            </a:r>
            <a:r>
              <a:rPr lang="ro-RO" sz="1600" dirty="0" smtClean="0"/>
              <a:t>2 </a:t>
            </a:r>
            <a:r>
              <a:rPr lang="ro-RO" sz="1600" dirty="0"/>
              <a:t>– </a:t>
            </a:r>
            <a:r>
              <a:rPr lang="ru-RU" sz="1600" dirty="0" smtClean="0"/>
              <a:t>ТРЕБОВАНИЯ</a:t>
            </a:r>
            <a:r>
              <a:rPr lang="ro-RO" sz="1600" dirty="0"/>
              <a:t>	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 smtClean="0"/>
              <a:t>Раздел </a:t>
            </a:r>
            <a:r>
              <a:rPr lang="ro-RO" sz="1400" dirty="0" smtClean="0"/>
              <a:t>VI</a:t>
            </a:r>
            <a:r>
              <a:rPr lang="ru-RU" sz="1400" dirty="0"/>
              <a:t>.</a:t>
            </a:r>
            <a:r>
              <a:rPr lang="ro-RO" sz="1400" dirty="0" smtClean="0"/>
              <a:t>  </a:t>
            </a:r>
            <a:r>
              <a:rPr lang="ru-RU" sz="1400" dirty="0" smtClean="0"/>
              <a:t>Требования</a:t>
            </a:r>
            <a:endParaRPr lang="ro-RO" sz="14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ЧАСТЬ </a:t>
            </a:r>
            <a:r>
              <a:rPr lang="ro-RO" sz="1600" dirty="0" smtClean="0"/>
              <a:t>3 </a:t>
            </a:r>
            <a:r>
              <a:rPr lang="ro-RO" sz="1600" dirty="0"/>
              <a:t>– </a:t>
            </a:r>
            <a:r>
              <a:rPr lang="ru-RU" sz="1600" dirty="0"/>
              <a:t>УСЛОВИЯ ДОГОВОРА И ФОРМЫ </a:t>
            </a:r>
            <a:r>
              <a:rPr lang="ru-RU" sz="1600" dirty="0" smtClean="0"/>
              <a:t>ДОКУМЕНТОВ</a:t>
            </a:r>
            <a:endParaRPr lang="ro-RO" sz="16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Раздел VII.	Общие условия договора (</a:t>
            </a:r>
            <a:r>
              <a:rPr lang="ru-RU" sz="1400" dirty="0" smtClean="0"/>
              <a:t>ОУД</a:t>
            </a:r>
            <a:r>
              <a:rPr lang="en-US" sz="1400" dirty="0" smtClean="0"/>
              <a:t>, GCC</a:t>
            </a:r>
            <a:r>
              <a:rPr lang="ru-RU" sz="1400" dirty="0" smtClean="0"/>
              <a:t>)</a:t>
            </a:r>
            <a:r>
              <a:rPr lang="ro-RO" sz="1400" dirty="0"/>
              <a:t>	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Раздел VIII.	Особые условия договора (</a:t>
            </a:r>
            <a:r>
              <a:rPr lang="ru-RU" sz="1400" dirty="0" smtClean="0"/>
              <a:t>ОсУД</a:t>
            </a:r>
            <a:r>
              <a:rPr lang="en-US" sz="1400" dirty="0" smtClean="0"/>
              <a:t>, PCC</a:t>
            </a:r>
            <a:r>
              <a:rPr lang="ru-RU" sz="1400" dirty="0" smtClean="0"/>
              <a:t>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Приложение к ОсУД – Образцы форм, </a:t>
            </a:r>
            <a:r>
              <a:rPr lang="ru-RU" sz="1400" dirty="0" smtClean="0"/>
              <a:t>входящих </a:t>
            </a:r>
            <a:r>
              <a:rPr lang="ru-RU" sz="1400" dirty="0"/>
              <a:t>в состав договора</a:t>
            </a:r>
            <a:r>
              <a:rPr lang="ro-RO" sz="1400" dirty="0"/>
              <a:t>	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4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8506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III. </a:t>
            </a:r>
            <a:r>
              <a:rPr lang="ru-RU" sz="1600" b="1" dirty="0" smtClean="0">
                <a:solidFill>
                  <a:srgbClr val="002060"/>
                </a:solidFill>
              </a:rPr>
              <a:t>Содержание </a:t>
            </a:r>
            <a:r>
              <a:rPr lang="ru-RU" sz="1600" b="1" dirty="0">
                <a:solidFill>
                  <a:srgbClr val="002060"/>
                </a:solidFill>
              </a:rPr>
              <a:t>тендерной документации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Часть 1 Раздел </a:t>
            </a:r>
            <a:r>
              <a:rPr lang="ru-RU" sz="1600" b="1" dirty="0">
                <a:solidFill>
                  <a:srgbClr val="002060"/>
                </a:solidFill>
              </a:rPr>
              <a:t>I. </a:t>
            </a:r>
            <a:r>
              <a:rPr lang="ru-RU" sz="1600" b="1" dirty="0" smtClean="0">
                <a:solidFill>
                  <a:srgbClr val="002060"/>
                </a:solidFill>
              </a:rPr>
              <a:t>Инструкция </a:t>
            </a:r>
            <a:r>
              <a:rPr lang="ru-RU" sz="1600" b="1" dirty="0">
                <a:solidFill>
                  <a:srgbClr val="002060"/>
                </a:solidFill>
              </a:rPr>
              <a:t>для участников торгов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679155" y="2708416"/>
            <a:ext cx="812800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ro-RO" sz="1400" dirty="0"/>
              <a:t>A.	</a:t>
            </a:r>
            <a:r>
              <a:rPr lang="ru-RU" sz="1400" dirty="0"/>
              <a:t>Общие положения</a:t>
            </a:r>
            <a:r>
              <a:rPr lang="ro-RO" sz="1400" dirty="0"/>
              <a:t>	</a:t>
            </a:r>
          </a:p>
          <a:p>
            <a:pPr>
              <a:lnSpc>
                <a:spcPct val="200000"/>
              </a:lnSpc>
            </a:pPr>
            <a:r>
              <a:rPr lang="ro-RO" sz="1400" dirty="0"/>
              <a:t>B.	</a:t>
            </a:r>
            <a:r>
              <a:rPr lang="ru-RU" sz="1400" dirty="0"/>
              <a:t>Содержание конкурсной документации</a:t>
            </a:r>
            <a:r>
              <a:rPr lang="ro-RO" sz="1400" dirty="0"/>
              <a:t>	</a:t>
            </a:r>
          </a:p>
          <a:p>
            <a:pPr>
              <a:lnSpc>
                <a:spcPct val="200000"/>
              </a:lnSpc>
            </a:pPr>
            <a:r>
              <a:rPr lang="ro-RO" sz="1400" dirty="0"/>
              <a:t>C.	</a:t>
            </a:r>
            <a:r>
              <a:rPr lang="ru-RU" sz="1400" dirty="0"/>
              <a:t>Подготовка заявок на участие в торгах</a:t>
            </a:r>
            <a:r>
              <a:rPr lang="ro-RO" sz="1400" dirty="0"/>
              <a:t>	</a:t>
            </a:r>
          </a:p>
          <a:p>
            <a:pPr>
              <a:lnSpc>
                <a:spcPct val="200000"/>
              </a:lnSpc>
            </a:pPr>
            <a:r>
              <a:rPr lang="ro-RO" sz="1400" dirty="0"/>
              <a:t>D.	</a:t>
            </a:r>
            <a:r>
              <a:rPr lang="ru-RU" sz="1400" dirty="0"/>
              <a:t>Подача и вскрытие </a:t>
            </a:r>
            <a:r>
              <a:rPr lang="ru-RU" sz="1400" dirty="0" smtClean="0"/>
              <a:t>оферт</a:t>
            </a:r>
            <a:r>
              <a:rPr lang="ro-RO" sz="1400" dirty="0"/>
              <a:t>	</a:t>
            </a:r>
          </a:p>
          <a:p>
            <a:pPr>
              <a:lnSpc>
                <a:spcPct val="200000"/>
              </a:lnSpc>
            </a:pPr>
            <a:r>
              <a:rPr lang="ro-RO" sz="1400" dirty="0"/>
              <a:t>E.	</a:t>
            </a:r>
            <a:r>
              <a:rPr lang="ru-RU" sz="1400" dirty="0"/>
              <a:t>Рассмотрение </a:t>
            </a:r>
            <a:r>
              <a:rPr lang="ru-RU" sz="1400" dirty="0" smtClean="0"/>
              <a:t>оферт</a:t>
            </a:r>
            <a:r>
              <a:rPr lang="ro-RO" sz="1400" dirty="0"/>
              <a:t>	</a:t>
            </a:r>
          </a:p>
          <a:p>
            <a:pPr>
              <a:lnSpc>
                <a:spcPct val="200000"/>
              </a:lnSpc>
            </a:pPr>
            <a:r>
              <a:rPr lang="ro-RO" sz="1400" dirty="0"/>
              <a:t>F.	</a:t>
            </a:r>
            <a:r>
              <a:rPr lang="ru-RU" sz="1400" dirty="0"/>
              <a:t>Оценка и </a:t>
            </a:r>
            <a:r>
              <a:rPr lang="ru-RU" sz="1400" dirty="0" smtClean="0"/>
              <a:t>сравнение оферт</a:t>
            </a:r>
            <a:r>
              <a:rPr lang="ro-RO" sz="1400" dirty="0"/>
              <a:t>	</a:t>
            </a:r>
          </a:p>
          <a:p>
            <a:pPr>
              <a:lnSpc>
                <a:spcPct val="200000"/>
              </a:lnSpc>
            </a:pPr>
            <a:r>
              <a:rPr lang="ro-RO" sz="1400" dirty="0"/>
              <a:t>G.	</a:t>
            </a:r>
            <a:r>
              <a:rPr lang="ru-RU" sz="1400" dirty="0"/>
              <a:t>Присуждение договора</a:t>
            </a:r>
            <a:r>
              <a:rPr lang="ro-RO" sz="1400" dirty="0"/>
              <a:t>	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4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2954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87781" y="1845309"/>
            <a:ext cx="8839199" cy="389664"/>
          </a:xfrm>
        </p:spPr>
        <p:txBody>
          <a:bodyPr/>
          <a:lstStyle/>
          <a:p>
            <a:r>
              <a:rPr lang="ru-RU" sz="1600" b="1" dirty="0">
                <a:solidFill>
                  <a:srgbClr val="002060"/>
                </a:solidFill>
              </a:rPr>
              <a:t>Этап III. Содержание тендерной документации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Часть 1 Раздел </a:t>
            </a:r>
            <a:r>
              <a:rPr lang="ro-RO" sz="1600" b="1" dirty="0">
                <a:solidFill>
                  <a:srgbClr val="002060"/>
                </a:solidFill>
              </a:rPr>
              <a:t>II.	</a:t>
            </a:r>
            <a:r>
              <a:rPr lang="ru-RU" sz="1600" b="1" dirty="0">
                <a:solidFill>
                  <a:srgbClr val="002060"/>
                </a:solidFill>
              </a:rPr>
              <a:t>Условия торгов 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21964" y="2708415"/>
            <a:ext cx="4666622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b="0" dirty="0"/>
              <a:t>Заказчик должен привести сведения и указать требования, относящиеся к специфике Заказчика, процесса закупки,  применяемого порядка представления цен и валют в заявках на участие в торгах, а также к критериев, используемых при их оценке. </a:t>
            </a:r>
            <a:endParaRPr lang="ro-RO" sz="1600" b="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7279" y="1731973"/>
            <a:ext cx="4214757" cy="484902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1900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III. Содержание тендерной документации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Часть 1 Раздел </a:t>
            </a:r>
            <a:r>
              <a:rPr lang="it-IT" sz="1600" b="1" dirty="0" smtClean="0">
                <a:solidFill>
                  <a:srgbClr val="002060"/>
                </a:solidFill>
              </a:rPr>
              <a:t>III</a:t>
            </a:r>
            <a:r>
              <a:rPr lang="it-IT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>
                <a:solidFill>
                  <a:srgbClr val="002060"/>
                </a:solidFill>
              </a:rPr>
              <a:t>Критерии оценки заявок и квалификационные требования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5971" y="2430748"/>
            <a:ext cx="8721969" cy="415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88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III. Содержание тендерной документации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Часть 1 Раздел </a:t>
            </a:r>
            <a:r>
              <a:rPr lang="it-IT" sz="1600" b="1" dirty="0">
                <a:solidFill>
                  <a:srgbClr val="002060"/>
                </a:solidFill>
              </a:rPr>
              <a:t>III. </a:t>
            </a:r>
            <a:r>
              <a:rPr lang="ru-RU" sz="1600" b="1" dirty="0">
                <a:solidFill>
                  <a:srgbClr val="002060"/>
                </a:solidFill>
              </a:rPr>
              <a:t>Критерии оценки заявок и квалификационные требования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66912"/>
            <a:ext cx="9144000" cy="52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853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o-RO" sz="1600" b="1" dirty="0">
                <a:solidFill>
                  <a:srgbClr val="002060"/>
                </a:solidFill>
              </a:rPr>
              <a:t>Etapa III. Conținutul DL. </a:t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o-RO" sz="1600" b="1" dirty="0">
                <a:solidFill>
                  <a:srgbClr val="002060"/>
                </a:solidFill>
              </a:rPr>
              <a:t>Partea 1 </a:t>
            </a:r>
            <a:r>
              <a:rPr lang="it-IT" sz="1600" b="1" dirty="0">
                <a:solidFill>
                  <a:srgbClr val="002060"/>
                </a:solidFill>
              </a:rPr>
              <a:t>Secțiunea III. </a:t>
            </a:r>
            <a:r>
              <a:rPr lang="it-IT" sz="1600" b="1" dirty="0" smtClean="0">
                <a:solidFill>
                  <a:srgbClr val="002060"/>
                </a:solidFill>
              </a:rPr>
              <a:t>Criterii </a:t>
            </a:r>
            <a:r>
              <a:rPr lang="it-IT" sz="1600" b="1" dirty="0">
                <a:solidFill>
                  <a:srgbClr val="002060"/>
                </a:solidFill>
              </a:rPr>
              <a:t>de evaluare și calificare 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940" y="1562100"/>
            <a:ext cx="8619640" cy="501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395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o-RO" sz="1600" b="1" dirty="0">
                <a:solidFill>
                  <a:srgbClr val="002060"/>
                </a:solidFill>
              </a:rPr>
              <a:t>Etapa III. Conținutul DL. </a:t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o-RO" sz="1600" b="1" dirty="0">
                <a:solidFill>
                  <a:srgbClr val="002060"/>
                </a:solidFill>
              </a:rPr>
              <a:t>Partea 1 </a:t>
            </a:r>
            <a:r>
              <a:rPr lang="it-IT" sz="1600" b="1" dirty="0">
                <a:solidFill>
                  <a:srgbClr val="002060"/>
                </a:solidFill>
              </a:rPr>
              <a:t>Secțiunea III. </a:t>
            </a:r>
            <a:r>
              <a:rPr lang="it-IT" sz="1600" b="1" dirty="0" smtClean="0">
                <a:solidFill>
                  <a:srgbClr val="002060"/>
                </a:solidFill>
              </a:rPr>
              <a:t>Criterii </a:t>
            </a:r>
            <a:r>
              <a:rPr lang="it-IT" sz="1600" b="1" dirty="0">
                <a:solidFill>
                  <a:srgbClr val="002060"/>
                </a:solidFill>
              </a:rPr>
              <a:t>de evaluare și calificare 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740" y="1545487"/>
            <a:ext cx="8995259" cy="503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00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Этап </a:t>
            </a:r>
            <a:r>
              <a:rPr lang="ru-RU" sz="1600" b="1" dirty="0">
                <a:solidFill>
                  <a:srgbClr val="002060"/>
                </a:solidFill>
              </a:rPr>
              <a:t>III. Содержание тендерной документации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Часть 1 </a:t>
            </a:r>
            <a:r>
              <a:rPr lang="ru-RU" sz="1600" b="1" dirty="0" smtClean="0">
                <a:solidFill>
                  <a:srgbClr val="002060"/>
                </a:solidFill>
              </a:rPr>
              <a:t>Раздел </a:t>
            </a:r>
            <a:r>
              <a:rPr lang="ro-RO" sz="1600" b="1" dirty="0" smtClean="0">
                <a:solidFill>
                  <a:srgbClr val="002060"/>
                </a:solidFill>
              </a:rPr>
              <a:t>IV</a:t>
            </a:r>
            <a:r>
              <a:rPr lang="ro-RO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>
                <a:solidFill>
                  <a:srgbClr val="002060"/>
                </a:solidFill>
              </a:rPr>
              <a:t>Образцы форм </a:t>
            </a:r>
            <a:r>
              <a:rPr lang="ru-RU" sz="1600" b="1" dirty="0" smtClean="0">
                <a:solidFill>
                  <a:srgbClr val="002060"/>
                </a:solidFill>
              </a:rPr>
              <a:t>оферты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79661" y="2564427"/>
            <a:ext cx="5531515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dirty="0"/>
              <a:t>Форма заявки на участие в торгах</a:t>
            </a:r>
            <a:r>
              <a:rPr lang="ro-RO" sz="1600" b="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dirty="0"/>
              <a:t>Форма </a:t>
            </a:r>
            <a:r>
              <a:rPr lang="ru-RU" sz="1600" b="0" dirty="0" smtClean="0"/>
              <a:t>Банковской гарантии для оферты</a:t>
            </a:r>
            <a:r>
              <a:rPr lang="ro-RO" sz="1600" b="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dirty="0" smtClean="0"/>
              <a:t>Форма авторизации производителя</a:t>
            </a:r>
            <a:r>
              <a:rPr lang="ro-RO" sz="1600" b="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dirty="0"/>
              <a:t>Квалификация участника торгов</a:t>
            </a:r>
            <a:r>
              <a:rPr lang="ro-RO" sz="1600" b="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dirty="0"/>
              <a:t>Информация об участнике торгов</a:t>
            </a:r>
            <a:r>
              <a:rPr lang="ro-RO" sz="1600" b="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dirty="0"/>
              <a:t>Информация о </a:t>
            </a:r>
            <a:r>
              <a:rPr lang="ru-RU" sz="1600" b="0" dirty="0" smtClean="0"/>
              <a:t>членах консорциума</a:t>
            </a:r>
            <a:r>
              <a:rPr lang="ro-RO" sz="1600" b="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dirty="0"/>
              <a:t>Случаи неисполнения договорных </a:t>
            </a:r>
            <a:r>
              <a:rPr lang="ru-RU" sz="1600" b="0" dirty="0" smtClean="0"/>
              <a:t>обязательств</a:t>
            </a:r>
            <a:endParaRPr lang="ro-RO" sz="1600" b="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dirty="0"/>
              <a:t>Случаи неисполнения договоров</a:t>
            </a:r>
            <a:r>
              <a:rPr lang="ro-RO" sz="1600" b="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dirty="0"/>
              <a:t>Финансовое состояние за предшествующий период </a:t>
            </a:r>
            <a:endParaRPr lang="ro-RO" sz="1600" b="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dirty="0"/>
              <a:t>Среднегодовой оборот</a:t>
            </a:r>
            <a:r>
              <a:rPr lang="ro-RO" sz="1600" b="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dirty="0"/>
              <a:t>Финансовые средства</a:t>
            </a:r>
            <a:r>
              <a:rPr lang="ro-RO" sz="1600" b="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dirty="0"/>
              <a:t>Текущие обязательства по договорам</a:t>
            </a:r>
            <a:r>
              <a:rPr lang="ro-RO" sz="1600" b="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0" dirty="0"/>
              <a:t>Опыт работы</a:t>
            </a:r>
            <a:endParaRPr lang="ro-RO" sz="1600" b="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o-RO" sz="1600" b="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1768" y="1453747"/>
            <a:ext cx="3962233" cy="5250365"/>
          </a:xfrm>
          <a:prstGeom prst="rect">
            <a:avLst/>
          </a:prstGeom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65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III. Содержание тендерной документации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Часть 1 Раздел </a:t>
            </a:r>
            <a:r>
              <a:rPr lang="ro-RO" sz="1600" b="1" dirty="0" smtClean="0">
                <a:solidFill>
                  <a:srgbClr val="002060"/>
                </a:solidFill>
              </a:rPr>
              <a:t>V</a:t>
            </a:r>
            <a:r>
              <a:rPr lang="ro-RO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>
                <a:solidFill>
                  <a:srgbClr val="002060"/>
                </a:solidFill>
              </a:rPr>
              <a:t>Допустимые страны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3852" y="2708416"/>
            <a:ext cx="9130148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Банк допускает фирмы и физические лица из любой страны к </a:t>
            </a:r>
            <a:r>
              <a:rPr lang="ru-RU" sz="1400" dirty="0" smtClean="0"/>
              <a:t>участию</a:t>
            </a:r>
            <a:r>
              <a:rPr lang="en-GB" sz="1400" dirty="0" smtClean="0"/>
              <a:t> </a:t>
            </a:r>
            <a:r>
              <a:rPr lang="ru-RU" sz="1400" dirty="0" smtClean="0"/>
              <a:t>в </a:t>
            </a:r>
            <a:r>
              <a:rPr lang="ru-RU" sz="1400" dirty="0"/>
              <a:t>предложении товаров, работ и услуг по финансируемым Банком </a:t>
            </a:r>
            <a:r>
              <a:rPr lang="ru-RU" sz="1400" dirty="0" smtClean="0"/>
              <a:t>проектам</a:t>
            </a:r>
            <a:r>
              <a:rPr lang="en-GB" sz="1400" dirty="0" smtClean="0"/>
              <a:t> </a:t>
            </a:r>
            <a:r>
              <a:rPr lang="ru-RU" sz="1400" dirty="0" smtClean="0"/>
              <a:t>независимо </a:t>
            </a:r>
            <a:r>
              <a:rPr lang="ru-RU" sz="1400" dirty="0"/>
              <a:t>от того, является ли данная страна членом Банка. </a:t>
            </a:r>
            <a:endParaRPr lang="ro-RO" sz="14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400" dirty="0"/>
              <a:t>Согласно международному праву, займы, вложения в </a:t>
            </a:r>
            <a:r>
              <a:rPr lang="ru-RU" sz="1400" dirty="0" smtClean="0"/>
              <a:t>акционерные капиталы </a:t>
            </a:r>
            <a:r>
              <a:rPr lang="ru-RU" sz="1400" dirty="0"/>
              <a:t>или гарантии Банка не подлежат использованию для </a:t>
            </a:r>
            <a:r>
              <a:rPr lang="ru-RU" sz="1400" dirty="0" smtClean="0"/>
              <a:t>производства платежей </a:t>
            </a:r>
            <a:r>
              <a:rPr lang="ru-RU" sz="1400" dirty="0"/>
              <a:t>физическим или юридическим лицам либо на оплату </a:t>
            </a:r>
            <a:r>
              <a:rPr lang="ru-RU" sz="1400" dirty="0" smtClean="0"/>
              <a:t>любых импортируемых </a:t>
            </a:r>
            <a:r>
              <a:rPr lang="ru-RU" sz="1400" dirty="0"/>
              <a:t>товаров, если такие платежи или импорт запрещены </a:t>
            </a:r>
            <a:r>
              <a:rPr lang="ru-RU" sz="1400" dirty="0" smtClean="0"/>
              <a:t>решением Совета </a:t>
            </a:r>
            <a:r>
              <a:rPr lang="ru-RU" sz="1400" dirty="0"/>
              <a:t>Безопасности ООН, принятым согласно главе 7 Устава ООН. </a:t>
            </a:r>
            <a:r>
              <a:rPr lang="ru-RU" sz="1400" dirty="0" smtClean="0"/>
              <a:t>Физические </a:t>
            </a:r>
            <a:r>
              <a:rPr lang="ru-RU" sz="1400" dirty="0"/>
              <a:t>и юридические лица, а также поставщики, </a:t>
            </a:r>
            <a:r>
              <a:rPr lang="ru-RU" sz="1400" dirty="0" smtClean="0"/>
              <a:t>предлагающие запрещенные </a:t>
            </a:r>
            <a:r>
              <a:rPr lang="ru-RU" sz="1400" dirty="0"/>
              <a:t>таким образом товары и услуги, не допускаются к </a:t>
            </a:r>
            <a:r>
              <a:rPr lang="ru-RU" sz="1400" dirty="0" smtClean="0"/>
              <a:t>участию в договорах, финансируемых </a:t>
            </a:r>
            <a:r>
              <a:rPr lang="ru-RU" sz="1400" dirty="0"/>
              <a:t>Банком.</a:t>
            </a:r>
            <a:endParaRPr lang="ro-RO" sz="14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834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ЧАСТЬ 1: ВВЕДЕНИЕ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pic>
        <p:nvPicPr>
          <p:cNvPr id="15" name="Picture 2" descr="https://build.export.gov/build/groups/public/@eg_bg/documents/webcontent/~export/eg_bg_031929~3~DCT_Center_Content_2col/85173-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843" y="2645997"/>
            <a:ext cx="4950448" cy="313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3863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III. Содержание тендерной документации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Часть </a:t>
            </a:r>
            <a:r>
              <a:rPr lang="ru-RU" sz="1600" b="1" dirty="0" smtClean="0">
                <a:solidFill>
                  <a:srgbClr val="002060"/>
                </a:solidFill>
              </a:rPr>
              <a:t>2 </a:t>
            </a:r>
            <a:r>
              <a:rPr lang="ru-RU" sz="1600" b="1" dirty="0">
                <a:solidFill>
                  <a:srgbClr val="002060"/>
                </a:solidFill>
              </a:rPr>
              <a:t>Раздел </a:t>
            </a:r>
            <a:r>
              <a:rPr lang="en-GB" sz="1600" b="1" dirty="0" smtClean="0">
                <a:solidFill>
                  <a:srgbClr val="002060"/>
                </a:solidFill>
              </a:rPr>
              <a:t>V</a:t>
            </a:r>
            <a:r>
              <a:rPr lang="ro-RO" sz="1600" b="1" dirty="0" smtClean="0">
                <a:solidFill>
                  <a:srgbClr val="002060"/>
                </a:solidFill>
              </a:rPr>
              <a:t>I</a:t>
            </a:r>
            <a:r>
              <a:rPr lang="ro-RO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 smtClean="0">
                <a:solidFill>
                  <a:srgbClr val="002060"/>
                </a:solidFill>
              </a:rPr>
              <a:t>Требования</a:t>
            </a: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608902" y="2708416"/>
            <a:ext cx="2644838" cy="26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ru-RU" sz="1600" dirty="0" smtClean="0"/>
              <a:t>ТОВАРЫ</a:t>
            </a:r>
            <a:r>
              <a:rPr lang="en-GB" sz="1600" dirty="0" smtClean="0"/>
              <a:t>: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Список товаров и сопутствующих услуг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Программа поставки 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Технические характеристики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Чертежи</a:t>
            </a:r>
            <a:endParaRPr lang="ro-RO" sz="1600" dirty="0"/>
          </a:p>
          <a:p>
            <a:pPr>
              <a:lnSpc>
                <a:spcPct val="200000"/>
              </a:lnSpc>
            </a:pPr>
            <a:r>
              <a:rPr lang="ro-RO" sz="1400" dirty="0"/>
              <a:t>	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400" dirty="0"/>
          </a:p>
        </p:txBody>
      </p:sp>
      <p:sp>
        <p:nvSpPr>
          <p:cNvPr id="15" name="Titel 15"/>
          <p:cNvSpPr txBox="1">
            <a:spLocks/>
          </p:cNvSpPr>
          <p:nvPr/>
        </p:nvSpPr>
        <p:spPr bwMode="auto">
          <a:xfrm>
            <a:off x="3800000" y="2708416"/>
            <a:ext cx="2399325" cy="26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ru-RU" sz="1600" dirty="0" smtClean="0"/>
              <a:t>РАБОТЫ</a:t>
            </a:r>
            <a:r>
              <a:rPr lang="en-GB" sz="1600" dirty="0" smtClean="0"/>
              <a:t>: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Общие требования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Частные требования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Чертежи</a:t>
            </a:r>
            <a:endParaRPr lang="ro-RO" sz="1600" dirty="0"/>
          </a:p>
          <a:p>
            <a:pPr>
              <a:lnSpc>
                <a:spcPct val="200000"/>
              </a:lnSpc>
            </a:pPr>
            <a:r>
              <a:rPr lang="ro-RO" sz="1400" dirty="0"/>
              <a:t>	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400" dirty="0"/>
          </a:p>
        </p:txBody>
      </p:sp>
      <p:sp>
        <p:nvSpPr>
          <p:cNvPr id="17" name="Titel 15"/>
          <p:cNvSpPr txBox="1">
            <a:spLocks/>
          </p:cNvSpPr>
          <p:nvPr/>
        </p:nvSpPr>
        <p:spPr bwMode="auto">
          <a:xfrm>
            <a:off x="6499861" y="2708416"/>
            <a:ext cx="2644139" cy="26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ru-RU" sz="1600" dirty="0" smtClean="0"/>
              <a:t>ПОСТАВКА/МОНТАЖ</a:t>
            </a:r>
            <a:r>
              <a:rPr lang="en-GB" sz="1600" dirty="0" smtClean="0"/>
              <a:t>: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Общие спецификации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Частные спецификации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Чертежи</a:t>
            </a:r>
            <a:endParaRPr lang="ro-RO" sz="1600" dirty="0"/>
          </a:p>
          <a:p>
            <a:pPr>
              <a:lnSpc>
                <a:spcPct val="200000"/>
              </a:lnSpc>
            </a:pPr>
            <a:r>
              <a:rPr lang="ro-RO" sz="1400" dirty="0"/>
              <a:t>	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400" dirty="0"/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1697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III. Содержание тендерной документации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Часть 2 Раздел </a:t>
            </a:r>
            <a:r>
              <a:rPr lang="en-GB" sz="1600" b="1" dirty="0">
                <a:solidFill>
                  <a:srgbClr val="002060"/>
                </a:solidFill>
              </a:rPr>
              <a:t>V</a:t>
            </a:r>
            <a:r>
              <a:rPr lang="ro-RO" sz="1600" b="1" dirty="0">
                <a:solidFill>
                  <a:srgbClr val="002060"/>
                </a:solidFill>
              </a:rPr>
              <a:t>I. </a:t>
            </a:r>
            <a:r>
              <a:rPr lang="ru-RU" sz="1600" b="1" dirty="0" smtClean="0">
                <a:solidFill>
                  <a:srgbClr val="002060"/>
                </a:solidFill>
              </a:rPr>
              <a:t>Требования</a:t>
            </a:r>
            <a:r>
              <a:rPr lang="en-GB" sz="1600" b="1" dirty="0" smtClean="0">
                <a:solidFill>
                  <a:srgbClr val="002060"/>
                </a:solidFill>
              </a:rPr>
              <a:t/>
            </a:r>
            <a:br>
              <a:rPr lang="en-GB" sz="1600" b="1" dirty="0" smtClean="0">
                <a:solidFill>
                  <a:srgbClr val="002060"/>
                </a:solidFill>
              </a:rPr>
            </a:br>
            <a:r>
              <a:rPr lang="en-GB" sz="1600" b="1" dirty="0" smtClean="0">
                <a:solidFill>
                  <a:srgbClr val="002060"/>
                </a:solidFill>
              </a:rPr>
              <a:t>1.</a:t>
            </a:r>
            <a:r>
              <a:rPr lang="ru-RU" sz="1600" b="1" dirty="0">
                <a:solidFill>
                  <a:srgbClr val="002060"/>
                </a:solidFill>
              </a:rPr>
              <a:t> Список товаров и сопутствующих услуг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graphicFrame>
        <p:nvGraphicFramePr>
          <p:cNvPr id="1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8163900"/>
              </p:ext>
            </p:extLst>
          </p:nvPr>
        </p:nvGraphicFramePr>
        <p:xfrm>
          <a:off x="96035" y="2792255"/>
          <a:ext cx="8992254" cy="3017520"/>
        </p:xfrm>
        <a:graphic>
          <a:graphicData uri="http://schemas.openxmlformats.org/drawingml/2006/table">
            <a:tbl>
              <a:tblPr firstRow="1" firstCol="1">
                <a:tableStyleId>{B301B821-A1FF-4177-AEE7-76D212191A09}</a:tableStyleId>
              </a:tblPr>
              <a:tblGrid>
                <a:gridCol w="6891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53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8984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600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8769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effectLst/>
                          <a:latin typeface="+mn-lt"/>
                          <a:ea typeface="+mn-ea"/>
                        </a:rPr>
                        <a:t>№</a:t>
                      </a:r>
                      <a:endParaRPr lang="en-GB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56" marR="5175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Наименование товара</a:t>
                      </a:r>
                      <a:endParaRPr lang="en-GB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56" marR="5175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u="sng" dirty="0" smtClean="0">
                          <a:effectLst/>
                        </a:rPr>
                        <a:t>Краткое описание</a:t>
                      </a:r>
                      <a:endParaRPr lang="en-GB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56" marR="5175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u="sng" dirty="0" smtClean="0">
                          <a:effectLst/>
                        </a:rPr>
                        <a:t>Кол-во</a:t>
                      </a:r>
                      <a:endParaRPr lang="en-GB" sz="2000" dirty="0">
                        <a:effectLst/>
                      </a:endParaRPr>
                    </a:p>
                  </a:txBody>
                  <a:tcPr marL="51756" marR="51756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9028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ro-RO" sz="1800" dirty="0" smtClean="0">
                          <a:effectLst/>
                        </a:rPr>
                        <a:t>1</a:t>
                      </a: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756" marR="51756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Цифровой коррелятор для локализации </a:t>
                      </a:r>
                      <a:r>
                        <a:rPr lang="ru-RU" sz="1800" baseline="0" dirty="0" smtClean="0">
                          <a:effectLst/>
                        </a:rPr>
                        <a:t>утечек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56" marR="51756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Набор, состоящий из цифрового коррелятора</a:t>
                      </a:r>
                      <a:r>
                        <a:rPr lang="ro-RO" sz="1800" dirty="0" smtClean="0">
                          <a:effectLst/>
                        </a:rPr>
                        <a:t>, </a:t>
                      </a:r>
                      <a:r>
                        <a:rPr lang="ro-RO" sz="1800" dirty="0">
                          <a:effectLst/>
                        </a:rPr>
                        <a:t>2 </a:t>
                      </a:r>
                      <a:r>
                        <a:rPr lang="ru-RU" sz="1800" dirty="0" smtClean="0">
                          <a:effectLst/>
                        </a:rPr>
                        <a:t>передатчиков сигнала</a:t>
                      </a:r>
                      <a:r>
                        <a:rPr lang="ro-RO" sz="1800" dirty="0" smtClean="0">
                          <a:effectLst/>
                        </a:rPr>
                        <a:t>, </a:t>
                      </a:r>
                      <a:r>
                        <a:rPr lang="ro-RO" sz="1800" dirty="0">
                          <a:effectLst/>
                        </a:rPr>
                        <a:t>2 </a:t>
                      </a:r>
                      <a:r>
                        <a:rPr lang="ru-RU" sz="1800" dirty="0" smtClean="0">
                          <a:effectLst/>
                        </a:rPr>
                        <a:t>датчиков</a:t>
                      </a:r>
                      <a:r>
                        <a:rPr lang="ro-RO" sz="1800" dirty="0" smtClean="0">
                          <a:effectLst/>
                        </a:rPr>
                        <a:t>, </a:t>
                      </a:r>
                      <a:r>
                        <a:rPr lang="ru-RU" sz="1800" dirty="0" smtClean="0">
                          <a:effectLst/>
                        </a:rPr>
                        <a:t>наушников</a:t>
                      </a:r>
                      <a:r>
                        <a:rPr lang="ro-RO" sz="1800" dirty="0" smtClean="0">
                          <a:effectLst/>
                        </a:rPr>
                        <a:t>, </a:t>
                      </a:r>
                      <a:r>
                        <a:rPr lang="ru-RU" sz="1800" dirty="0" smtClean="0">
                          <a:effectLst/>
                        </a:rPr>
                        <a:t>полевого микрофона</a:t>
                      </a:r>
                      <a:r>
                        <a:rPr lang="ro-RO" sz="1800" dirty="0" smtClean="0">
                          <a:effectLst/>
                        </a:rPr>
                        <a:t>, </a:t>
                      </a:r>
                      <a:r>
                        <a:rPr lang="ru-RU" sz="1800" dirty="0" smtClean="0">
                          <a:effectLst/>
                        </a:rPr>
                        <a:t>гидрофона, транспортировочного кейса</a:t>
                      </a:r>
                      <a:r>
                        <a:rPr lang="ro-RO" sz="1800" dirty="0" smtClean="0">
                          <a:effectLst/>
                        </a:rPr>
                        <a:t>, </a:t>
                      </a:r>
                      <a:r>
                        <a:rPr lang="ru-RU" sz="1800" dirty="0" smtClean="0">
                          <a:effectLst/>
                        </a:rPr>
                        <a:t>зарядки</a:t>
                      </a:r>
                      <a:r>
                        <a:rPr lang="ro-RO" sz="1800" dirty="0" smtClean="0">
                          <a:effectLst/>
                        </a:rPr>
                        <a:t>, </a:t>
                      </a:r>
                      <a:r>
                        <a:rPr lang="ru-RU" sz="1800" dirty="0" smtClean="0">
                          <a:effectLst/>
                        </a:rPr>
                        <a:t>программного обеспечения 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56" marR="5175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56" marR="51756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5995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ro-RO" sz="1800" dirty="0" smtClean="0">
                          <a:effectLst/>
                        </a:rPr>
                        <a:t>2</a:t>
                      </a: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756" marR="51756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Наземный микрофон</a:t>
                      </a:r>
                      <a:r>
                        <a:rPr lang="ru-RU" sz="1800" baseline="0" dirty="0" smtClean="0">
                          <a:effectLst/>
                        </a:rPr>
                        <a:t> для обнаружения утечек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56" marR="51756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Набор,</a:t>
                      </a:r>
                      <a:r>
                        <a:rPr lang="ru-RU" sz="1800" baseline="0" dirty="0" smtClean="0">
                          <a:effectLst/>
                        </a:rPr>
                        <a:t> состоящий из полевого микрофона, </a:t>
                      </a:r>
                      <a:r>
                        <a:rPr lang="ru-RU" sz="1800" dirty="0" smtClean="0">
                          <a:effectLst/>
                        </a:rPr>
                        <a:t>наушников</a:t>
                      </a:r>
                      <a:r>
                        <a:rPr lang="en-US" sz="1800" dirty="0" smtClean="0">
                          <a:effectLst/>
                        </a:rPr>
                        <a:t>, </a:t>
                      </a:r>
                      <a:r>
                        <a:rPr lang="ru-RU" sz="1800" dirty="0" smtClean="0">
                          <a:effectLst/>
                        </a:rPr>
                        <a:t>магнитного адаптера для микрофона</a:t>
                      </a:r>
                      <a:r>
                        <a:rPr lang="en-US" sz="1800" dirty="0" smtClean="0">
                          <a:effectLst/>
                        </a:rPr>
                        <a:t>, </a:t>
                      </a:r>
                      <a:r>
                        <a:rPr lang="ru-RU" sz="1800" dirty="0" smtClean="0">
                          <a:effectLst/>
                        </a:rPr>
                        <a:t>переносного стержня для микрофона</a:t>
                      </a:r>
                      <a:r>
                        <a:rPr lang="en-US" sz="1800" dirty="0" smtClean="0">
                          <a:effectLst/>
                        </a:rPr>
                        <a:t>, </a:t>
                      </a:r>
                      <a:r>
                        <a:rPr lang="ru-RU" sz="1800" dirty="0" smtClean="0">
                          <a:effectLst/>
                        </a:rPr>
                        <a:t>удлинителя стержня</a:t>
                      </a:r>
                      <a:r>
                        <a:rPr lang="en-US" sz="1800" dirty="0" smtClean="0">
                          <a:effectLst/>
                        </a:rPr>
                        <a:t>, </a:t>
                      </a:r>
                      <a:r>
                        <a:rPr lang="ru-RU" sz="1800" dirty="0" smtClean="0">
                          <a:effectLst/>
                        </a:rPr>
                        <a:t>транспортного</a:t>
                      </a:r>
                      <a:r>
                        <a:rPr lang="ru-RU" sz="1800" baseline="0" dirty="0" smtClean="0">
                          <a:effectLst/>
                        </a:rPr>
                        <a:t> кейса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56" marR="5175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56" marR="51756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6104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III. Содержание тендерной документации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Часть 2 Раздел VI. Требования</a:t>
            </a:r>
            <a:r>
              <a:rPr lang="en-GB" sz="1600" b="1" dirty="0" smtClean="0">
                <a:solidFill>
                  <a:srgbClr val="002060"/>
                </a:solidFill>
              </a:rPr>
              <a:t/>
            </a:r>
            <a:br>
              <a:rPr lang="en-GB" sz="1600" b="1" dirty="0" smtClean="0">
                <a:solidFill>
                  <a:srgbClr val="002060"/>
                </a:solidFill>
              </a:rPr>
            </a:br>
            <a:r>
              <a:rPr lang="en-GB" sz="1600" b="1" dirty="0" smtClean="0">
                <a:solidFill>
                  <a:srgbClr val="002060"/>
                </a:solidFill>
              </a:rPr>
              <a:t>2. </a:t>
            </a:r>
            <a:r>
              <a:rPr lang="ru-RU" sz="1600" b="1" dirty="0">
                <a:solidFill>
                  <a:srgbClr val="002060"/>
                </a:solidFill>
              </a:rPr>
              <a:t>Программа поставки 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graphicFrame>
        <p:nvGraphicFramePr>
          <p:cNvPr id="1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2037318"/>
              </p:ext>
            </p:extLst>
          </p:nvPr>
        </p:nvGraphicFramePr>
        <p:xfrm>
          <a:off x="108101" y="3330735"/>
          <a:ext cx="8992254" cy="2621280"/>
        </p:xfrm>
        <a:graphic>
          <a:graphicData uri="http://schemas.openxmlformats.org/drawingml/2006/table">
            <a:tbl>
              <a:tblPr firstRow="1" firstCol="1">
                <a:tableStyleId>{B301B821-A1FF-4177-AEE7-76D212191A09}</a:tableStyleId>
              </a:tblPr>
              <a:tblGrid>
                <a:gridCol w="20375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832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977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7364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8769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Описание лота/товара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Период поставки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Адрес поставки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Частичная поставка</a:t>
                      </a:r>
                      <a:endParaRPr lang="en-GB" sz="1800" b="1" dirty="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Да</a:t>
                      </a:r>
                      <a:r>
                        <a:rPr lang="en-US" sz="1800" b="1" dirty="0" smtClean="0">
                          <a:effectLst/>
                        </a:rPr>
                        <a:t>/</a:t>
                      </a:r>
                      <a:r>
                        <a:rPr lang="ru-RU" sz="1800" b="1" dirty="0" smtClean="0">
                          <a:effectLst/>
                        </a:rPr>
                        <a:t>Нет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9028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Лот </a:t>
                      </a:r>
                      <a:r>
                        <a:rPr lang="en-US" sz="1800" dirty="0" smtClean="0">
                          <a:effectLst/>
                        </a:rPr>
                        <a:t>1</a:t>
                      </a:r>
                      <a:r>
                        <a:rPr lang="en-US" sz="1800" dirty="0">
                          <a:effectLst/>
                        </a:rPr>
                        <a:t>: </a:t>
                      </a:r>
                      <a:r>
                        <a:rPr lang="ru-RU" sz="1800" dirty="0" smtClean="0">
                          <a:effectLst/>
                        </a:rPr>
                        <a:t>Оборудование для обнаружения утечек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В течение 6 месяцев</a:t>
                      </a:r>
                      <a:r>
                        <a:rPr lang="ru-RU" sz="1800" baseline="0" dirty="0" smtClean="0">
                          <a:effectLst/>
                        </a:rPr>
                        <a:t> со дня подписания контракта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Производственная база,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endParaRPr lang="ru-RU" sz="1800" dirty="0" smtClean="0">
                        <a:effectLst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err="1" smtClean="0">
                          <a:effectLst/>
                        </a:rPr>
                        <a:t>Varniţa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28, Chisinau, </a:t>
                      </a:r>
                      <a:r>
                        <a:rPr lang="en-US" sz="1800" dirty="0" err="1">
                          <a:effectLst/>
                        </a:rPr>
                        <a:t>Republica</a:t>
                      </a:r>
                      <a:r>
                        <a:rPr lang="en-US" sz="1800" dirty="0">
                          <a:effectLst/>
                        </a:rPr>
                        <a:t> Moldova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Нет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7698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III. Содержание тендерной документации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Часть 2 Раздел VI. Требования</a:t>
            </a:r>
            <a:r>
              <a:rPr lang="en-GB" sz="1600" b="1" dirty="0" smtClean="0">
                <a:solidFill>
                  <a:srgbClr val="002060"/>
                </a:solidFill>
              </a:rPr>
              <a:t/>
            </a:r>
            <a:br>
              <a:rPr lang="en-GB" sz="1600" b="1" dirty="0" smtClean="0">
                <a:solidFill>
                  <a:srgbClr val="002060"/>
                </a:solidFill>
              </a:rPr>
            </a:br>
            <a:r>
              <a:rPr lang="en-GB" sz="1600" b="1" dirty="0" smtClean="0">
                <a:solidFill>
                  <a:srgbClr val="002060"/>
                </a:solidFill>
              </a:rPr>
              <a:t>3. </a:t>
            </a:r>
            <a:r>
              <a:rPr lang="ru-RU" sz="1600" b="1" dirty="0" smtClean="0">
                <a:solidFill>
                  <a:srgbClr val="002060"/>
                </a:solidFill>
              </a:rPr>
              <a:t>Технические спецификации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150" y="2634114"/>
            <a:ext cx="9209628" cy="379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406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III. Содержание тендерной документации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Часть </a:t>
            </a:r>
            <a:r>
              <a:rPr lang="ru-RU" sz="1600" b="1" dirty="0" smtClean="0">
                <a:solidFill>
                  <a:srgbClr val="002060"/>
                </a:solidFill>
              </a:rPr>
              <a:t>3 </a:t>
            </a:r>
            <a:r>
              <a:rPr lang="ru-RU" sz="1600" b="1" dirty="0">
                <a:solidFill>
                  <a:srgbClr val="002060"/>
                </a:solidFill>
              </a:rPr>
              <a:t>Раздел </a:t>
            </a:r>
            <a:r>
              <a:rPr lang="ro-RO" sz="1600" b="1" dirty="0" smtClean="0">
                <a:solidFill>
                  <a:srgbClr val="002060"/>
                </a:solidFill>
              </a:rPr>
              <a:t>VII</a:t>
            </a:r>
            <a:r>
              <a:rPr lang="ro-RO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 smtClean="0">
                <a:solidFill>
                  <a:srgbClr val="002060"/>
                </a:solidFill>
              </a:rPr>
              <a:t>Контрактные условия и формы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679155" y="2708416"/>
            <a:ext cx="812800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/>
              <a:t>Общие условия </a:t>
            </a:r>
            <a:r>
              <a:rPr lang="ru-RU" sz="1600" dirty="0" smtClean="0"/>
              <a:t>договора </a:t>
            </a:r>
            <a:r>
              <a:rPr lang="it-IT" sz="1600" dirty="0" smtClean="0"/>
              <a:t>– </a:t>
            </a:r>
            <a:r>
              <a:rPr lang="ru-RU" sz="1600" dirty="0" smtClean="0"/>
              <a:t>Стандартные условия ЕБРР для контракта по закупке товаров и услуг </a:t>
            </a:r>
            <a:r>
              <a:rPr lang="ro-RO" sz="1600" dirty="0" smtClean="0"/>
              <a:t>/ </a:t>
            </a:r>
            <a:r>
              <a:rPr lang="ru-RU" sz="1600" dirty="0" smtClean="0"/>
              <a:t>Стандартные условия ЕБРР </a:t>
            </a:r>
            <a:r>
              <a:rPr lang="ru-RU" sz="1600" dirty="0"/>
              <a:t>для контракта </a:t>
            </a:r>
            <a:r>
              <a:rPr lang="ru-RU" sz="1600" dirty="0" smtClean="0"/>
              <a:t>по поставке и монтажу</a:t>
            </a:r>
            <a:r>
              <a:rPr lang="ro-RO" sz="1600" dirty="0" smtClean="0"/>
              <a:t> / </a:t>
            </a:r>
            <a:r>
              <a:rPr lang="ru-RU" sz="1600" dirty="0" smtClean="0"/>
              <a:t>Контракты </a:t>
            </a:r>
            <a:r>
              <a:rPr lang="ro-RO" sz="1600" dirty="0" smtClean="0"/>
              <a:t>FIDIC </a:t>
            </a:r>
            <a:r>
              <a:rPr lang="ru-RU" sz="1600" dirty="0" smtClean="0"/>
              <a:t>– Красная и Жёлтая книги</a:t>
            </a:r>
            <a:endParaRPr lang="it-IT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Специальные условия </a:t>
            </a:r>
            <a:r>
              <a:rPr lang="ru-RU" sz="1600" dirty="0"/>
              <a:t>договора </a:t>
            </a:r>
            <a:endParaRPr lang="ru-RU" sz="1600" dirty="0" smtClean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Контрактные формы</a:t>
            </a:r>
            <a:r>
              <a:rPr lang="ro-RO" sz="1400" dirty="0" smtClean="0"/>
              <a:t>	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4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89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5703419" cy="389664"/>
          </a:xfrm>
        </p:spPr>
        <p:txBody>
          <a:bodyPr/>
          <a:lstStyle/>
          <a:p>
            <a:r>
              <a:rPr lang="ru-RU" sz="1600" b="1" dirty="0">
                <a:solidFill>
                  <a:srgbClr val="002060"/>
                </a:solidFill>
              </a:rPr>
              <a:t>Этап III. Содержание тендерной документации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Часть 3 Раздел VII. Контрактные условия и </a:t>
            </a:r>
            <a:r>
              <a:rPr lang="ru-RU" sz="1600" b="1" dirty="0" smtClean="0">
                <a:solidFill>
                  <a:srgbClr val="002060"/>
                </a:solidFill>
              </a:rPr>
              <a:t>формы. Красная книга </a:t>
            </a:r>
            <a:r>
              <a:rPr lang="en-GB" sz="1600" b="1" dirty="0" smtClean="0">
                <a:solidFill>
                  <a:srgbClr val="002060"/>
                </a:solidFill>
              </a:rPr>
              <a:t>F</a:t>
            </a:r>
            <a:r>
              <a:rPr lang="ro-RO" sz="1600" b="1" dirty="0" smtClean="0">
                <a:solidFill>
                  <a:srgbClr val="002060"/>
                </a:solidFill>
              </a:rPr>
              <a:t>IDIC</a:t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21963" y="2708415"/>
            <a:ext cx="5660379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o-RO" sz="1600" b="0" dirty="0"/>
              <a:t>FIDIC </a:t>
            </a:r>
            <a:r>
              <a:rPr lang="ro-RO" sz="1600" b="0" dirty="0" smtClean="0"/>
              <a:t>– </a:t>
            </a:r>
            <a:r>
              <a:rPr lang="ru-RU" sz="1600" b="0" dirty="0" smtClean="0"/>
              <a:t>фр., </a:t>
            </a:r>
            <a:r>
              <a:rPr lang="ru-RU" sz="1600" b="0" dirty="0"/>
              <a:t>Международная федерация инженеров-консультантов</a:t>
            </a:r>
            <a:r>
              <a:rPr lang="ro-RO" sz="1600" b="0" dirty="0" smtClean="0"/>
              <a:t>.</a:t>
            </a:r>
            <a:endParaRPr lang="ro-RO" sz="1600" b="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b="0" dirty="0" smtClean="0"/>
              <a:t>Красная книга </a:t>
            </a:r>
            <a:r>
              <a:rPr lang="ro-RO" sz="1600" b="0" dirty="0" smtClean="0"/>
              <a:t>– </a:t>
            </a:r>
            <a:r>
              <a:rPr lang="ru-RU" sz="1600" b="0" dirty="0" smtClean="0"/>
              <a:t>рекомендуется для работ по строительству объектов и сетей, спроектированных Заказчиком или его представителем, Инженером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b="0" dirty="0" smtClean="0"/>
              <a:t>Все же, некоторую часть проектировочных работ может выполнять и Подрядчик</a:t>
            </a:r>
            <a:r>
              <a:rPr lang="ro-RO" sz="1600" b="0" dirty="0" smtClean="0"/>
              <a:t>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600" b="0" dirty="0"/>
          </a:p>
        </p:txBody>
      </p:sp>
      <p:pic>
        <p:nvPicPr>
          <p:cNvPr id="17" name="Picture 2" descr="Image result for fidic red md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560" y="1649368"/>
            <a:ext cx="3299579" cy="467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3039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471929"/>
            <a:ext cx="5548335" cy="389664"/>
          </a:xfrm>
        </p:spPr>
        <p:txBody>
          <a:bodyPr/>
          <a:lstStyle/>
          <a:p>
            <a:r>
              <a:rPr lang="ru-RU" sz="1600" b="1" dirty="0">
                <a:solidFill>
                  <a:srgbClr val="002060"/>
                </a:solidFill>
              </a:rPr>
              <a:t>Этап III. Содержание тендерной документации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Часть 3 Раздел VII. Контрактные условия и формы. </a:t>
            </a:r>
            <a:r>
              <a:rPr lang="ru-RU" sz="1600" b="1" dirty="0" smtClean="0">
                <a:solidFill>
                  <a:srgbClr val="002060"/>
                </a:solidFill>
              </a:rPr>
              <a:t>Желтая книга </a:t>
            </a:r>
            <a:r>
              <a:rPr lang="en-GB" sz="1600" b="1" dirty="0">
                <a:solidFill>
                  <a:srgbClr val="002060"/>
                </a:solidFill>
              </a:rPr>
              <a:t>F</a:t>
            </a:r>
            <a:r>
              <a:rPr lang="ro-RO" sz="1600" b="1" dirty="0">
                <a:solidFill>
                  <a:srgbClr val="002060"/>
                </a:solidFill>
              </a:rPr>
              <a:t>IDIC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21964" y="2243595"/>
            <a:ext cx="5830196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b="0" dirty="0" smtClean="0"/>
              <a:t>Контрактные условия для объектов и оборудования</a:t>
            </a:r>
            <a:r>
              <a:rPr lang="ro-RO" sz="1600" b="0" dirty="0" smtClean="0"/>
              <a:t>, </a:t>
            </a:r>
            <a:r>
              <a:rPr lang="ru-RU" sz="1600" b="0" dirty="0" smtClean="0"/>
              <a:t>включая проектирование</a:t>
            </a:r>
            <a:r>
              <a:rPr lang="ro-RO" sz="1600" b="0" dirty="0" smtClean="0"/>
              <a:t>.</a:t>
            </a:r>
            <a:endParaRPr lang="ro-RO" sz="1600" b="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b="0" dirty="0" smtClean="0"/>
              <a:t>Рекомендуются </a:t>
            </a:r>
            <a:r>
              <a:rPr lang="ru-RU" sz="1600" b="0" dirty="0"/>
              <a:t>при поставке и монтаже электрического и/или механического оборудования, </a:t>
            </a:r>
            <a:r>
              <a:rPr lang="ru-RU" sz="1600" b="0" dirty="0" smtClean="0"/>
              <a:t>а также при </a:t>
            </a:r>
            <a:r>
              <a:rPr lang="ru-RU" sz="1600" b="0" dirty="0"/>
              <a:t>разработке проекта и выполнении строительных или инженерных </a:t>
            </a:r>
            <a:r>
              <a:rPr lang="ru-RU" sz="1600" b="0" dirty="0" smtClean="0"/>
              <a:t>работ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b="0" dirty="0"/>
              <a:t>Подрядчик разрабатывает проект и, в соответствии с требованиями Заказчика, осуществляет монтаж оборудования и/или другие виды работ</a:t>
            </a:r>
            <a:endParaRPr lang="ro-RO" sz="1600" b="0" dirty="0"/>
          </a:p>
        </p:txBody>
      </p:sp>
      <p:pic>
        <p:nvPicPr>
          <p:cNvPr id="1026" name="Picture 2" descr="https://knect365.imgix.net/uploads/yellow-book---smaller-image---2-bd73923c58e3cb210b0bd6dd265e1f28-bd73923c58e3cb210b0bd6dd265e1f28.JPG?w=1200&amp;h=1200&amp;fit=max&amp;or=0&amp;compress=tru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036" y="2547659"/>
            <a:ext cx="3431415" cy="403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7313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52400" y="1515727"/>
            <a:ext cx="8839199" cy="389664"/>
          </a:xfrm>
        </p:spPr>
        <p:txBody>
          <a:bodyPr/>
          <a:lstStyle/>
          <a:p>
            <a:r>
              <a:rPr lang="ru-RU" sz="1600" b="1" dirty="0">
                <a:solidFill>
                  <a:srgbClr val="002060"/>
                </a:solidFill>
              </a:rPr>
              <a:t>Этап III. Содержание тендерной документации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Часть 3 Раздел VII. Контрактные условия и формы.</a:t>
            </a: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grpSp>
        <p:nvGrpSpPr>
          <p:cNvPr id="17" name="Group 16"/>
          <p:cNvGrpSpPr/>
          <p:nvPr/>
        </p:nvGrpSpPr>
        <p:grpSpPr>
          <a:xfrm>
            <a:off x="1056435" y="2102152"/>
            <a:ext cx="6435548" cy="4497511"/>
            <a:chOff x="1056435" y="2083490"/>
            <a:chExt cx="6435548" cy="449751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435" y="2083490"/>
              <a:ext cx="6361401" cy="4497511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220720" y="2455326"/>
              <a:ext cx="330200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Нет</a:t>
              </a:r>
              <a:endParaRPr lang="en-GB" sz="12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999663" y="3078806"/>
              <a:ext cx="359736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Нет</a:t>
              </a:r>
              <a:endParaRPr lang="en-GB" sz="12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816782" y="3828916"/>
              <a:ext cx="364985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Нет</a:t>
              </a:r>
              <a:endParaRPr lang="en-GB" sz="1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34814" y="4788299"/>
              <a:ext cx="285569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Нет</a:t>
              </a:r>
              <a:endParaRPr lang="en-GB" sz="12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664533" y="4435486"/>
              <a:ext cx="269044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Нет</a:t>
              </a:r>
              <a:endParaRPr lang="en-GB" sz="12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27480" y="3074617"/>
              <a:ext cx="284676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Да</a:t>
              </a:r>
              <a:endParaRPr lang="en-GB" sz="1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113962" y="2544308"/>
              <a:ext cx="245437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Да</a:t>
              </a:r>
              <a:endParaRPr lang="en-GB" sz="1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72020" y="4283593"/>
              <a:ext cx="245437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Да</a:t>
              </a:r>
              <a:endParaRPr lang="en-GB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591369" y="4603531"/>
              <a:ext cx="245437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Да</a:t>
              </a:r>
              <a:endParaRPr lang="en-GB" sz="12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49320" y="4560592"/>
              <a:ext cx="245437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Да</a:t>
              </a:r>
              <a:endParaRPr lang="en-GB" sz="12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997960" y="2554195"/>
              <a:ext cx="927362" cy="4924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solidFill>
                    <a:srgbClr val="FF0000"/>
                  </a:solidFill>
                </a:rPr>
                <a:t>Проектная документация разработана Заказчиком</a:t>
              </a:r>
              <a:endParaRPr lang="en-GB" sz="800" dirty="0">
                <a:solidFill>
                  <a:srgbClr val="FF000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497496" y="3847720"/>
              <a:ext cx="1994487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900" dirty="0" smtClean="0"/>
                <a:t>Проектную документацию необходимо разработать Подрядчику. </a:t>
              </a:r>
              <a:r>
                <a:rPr lang="ru-RU" sz="900" dirty="0" smtClean="0">
                  <a:solidFill>
                    <a:srgbClr val="C00000"/>
                  </a:solidFill>
                </a:rPr>
                <a:t>Высокие риски</a:t>
              </a:r>
              <a:endParaRPr lang="pt-BR" sz="900" dirty="0">
                <a:solidFill>
                  <a:srgbClr val="C00000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969872" y="4635421"/>
              <a:ext cx="1375807" cy="12311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 smtClean="0">
                  <a:solidFill>
                    <a:srgbClr val="CC3300"/>
                  </a:solidFill>
                </a:rPr>
                <a:t>Эксплуатация</a:t>
              </a:r>
              <a:endParaRPr lang="en-GB" sz="800" dirty="0">
                <a:solidFill>
                  <a:srgbClr val="CC33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645869" y="3664427"/>
              <a:ext cx="1678279" cy="6924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900" dirty="0" smtClean="0"/>
                <a:t>Фиксированная цена контракта</a:t>
              </a:r>
              <a:r>
                <a:rPr lang="ro-RO" sz="900" dirty="0" smtClean="0"/>
                <a:t>.</a:t>
              </a:r>
            </a:p>
            <a:p>
              <a:r>
                <a:rPr lang="ru-RU" sz="900" dirty="0" smtClean="0"/>
                <a:t>Низкая необходимость участия Заказчика</a:t>
              </a:r>
              <a:r>
                <a:rPr lang="ro-RO" sz="900" dirty="0" smtClean="0"/>
                <a:t>.</a:t>
              </a:r>
            </a:p>
            <a:p>
              <a:r>
                <a:rPr lang="ru-RU" sz="900" dirty="0" smtClean="0"/>
                <a:t>Низкие риски</a:t>
              </a:r>
              <a:endParaRPr lang="ro-RO" sz="900" dirty="0" smtClean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135416" y="5318425"/>
              <a:ext cx="1522064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endParaRPr lang="ro-RO" sz="900" dirty="0" smtClean="0">
                <a:solidFill>
                  <a:schemeClr val="accent4">
                    <a:lumMod val="50000"/>
                  </a:schemeClr>
                </a:solidFill>
              </a:endParaRPr>
            </a:p>
            <a:p>
              <a:r>
                <a:rPr lang="ru-RU" sz="900" dirty="0" smtClean="0">
                  <a:solidFill>
                    <a:schemeClr val="accent4">
                      <a:lumMod val="50000"/>
                    </a:schemeClr>
                  </a:solidFill>
                </a:rPr>
                <a:t>Пересмотр требований Заказчика и переговоры по поводу изменений условий контракта </a:t>
              </a:r>
              <a:r>
                <a:rPr lang="ro-RO" sz="900" dirty="0" smtClean="0">
                  <a:solidFill>
                    <a:schemeClr val="accent4">
                      <a:lumMod val="50000"/>
                    </a:schemeClr>
                  </a:solidFill>
                </a:rPr>
                <a:t>FIDIC</a:t>
              </a:r>
            </a:p>
            <a:p>
              <a:endParaRPr lang="ro-RO" sz="900" dirty="0" smtClean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369709" y="2384149"/>
              <a:ext cx="1355996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>
                  <a:solidFill>
                    <a:srgbClr val="002060"/>
                  </a:solidFill>
                </a:rPr>
                <a:t>Лёгкий объект/проект</a:t>
              </a:r>
              <a:endParaRPr lang="ro-RO" sz="1200" dirty="0" smtClean="0">
                <a:solidFill>
                  <a:srgbClr val="002060"/>
                </a:solidFill>
              </a:endParaRPr>
            </a:p>
            <a:p>
              <a:endParaRPr lang="en-GB" sz="1200" dirty="0">
                <a:solidFill>
                  <a:srgbClr val="002060"/>
                </a:solidFill>
              </a:endParaRPr>
            </a:p>
          </p:txBody>
        </p:sp>
      </p:grpSp>
      <p:sp>
        <p:nvSpPr>
          <p:cNvPr id="3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035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</a:t>
            </a:r>
            <a:r>
              <a:rPr lang="ro-RO" sz="1600" b="1" dirty="0" smtClean="0">
                <a:solidFill>
                  <a:srgbClr val="002060"/>
                </a:solidFill>
              </a:rPr>
              <a:t>IV</a:t>
            </a:r>
            <a:r>
              <a:rPr lang="ro-RO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>
                <a:solidFill>
                  <a:srgbClr val="002060"/>
                </a:solidFill>
              </a:rPr>
              <a:t>Объявление о возможностях участия в торгах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679155" y="2708416"/>
            <a:ext cx="5106183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Применяется для комплексных проектов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Публикуется на сайте ЕБРР</a:t>
            </a:r>
            <a:endParaRPr lang="ro-RO" sz="1600" dirty="0" smtClean="0">
              <a:solidFill>
                <a:srgbClr val="6E6452"/>
              </a:solidFill>
            </a:endParaRPr>
          </a:p>
          <a:p>
            <a:pPr lvl="1"/>
            <a:r>
              <a:rPr lang="ro-RO" sz="1600" dirty="0">
                <a:solidFill>
                  <a:srgbClr val="6E6452"/>
                </a:solidFill>
                <a:hlinkClick r:id="rId7"/>
              </a:rPr>
              <a:t>http://www.ebrd.com/work-with-us/procurement/notices.html?1=1&amp;filterContract=Project%20goods,%</a:t>
            </a:r>
            <a:r>
              <a:rPr lang="ro-RO" sz="1600" dirty="0" smtClean="0">
                <a:solidFill>
                  <a:srgbClr val="6E6452"/>
                </a:solidFill>
                <a:hlinkClick r:id="rId7"/>
              </a:rPr>
              <a:t>20works%20and%20services</a:t>
            </a:r>
            <a:r>
              <a:rPr lang="ro-RO" sz="1600" dirty="0" smtClean="0">
                <a:solidFill>
                  <a:srgbClr val="6E6452"/>
                </a:solidFill>
              </a:rPr>
              <a:t>  </a:t>
            </a:r>
          </a:p>
          <a:p>
            <a:pPr lvl="1"/>
            <a:endParaRPr lang="ro-RO" sz="1600" dirty="0">
              <a:solidFill>
                <a:srgbClr val="6E6452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Заинтересованные компании</a:t>
            </a:r>
            <a:r>
              <a:rPr lang="ro-RO" sz="1600" dirty="0" smtClean="0">
                <a:solidFill>
                  <a:srgbClr val="6E6452"/>
                </a:solidFill>
              </a:rPr>
              <a:t>, </a:t>
            </a:r>
            <a:r>
              <a:rPr lang="ru-RU" sz="1600" dirty="0" smtClean="0">
                <a:solidFill>
                  <a:srgbClr val="6E6452"/>
                </a:solidFill>
              </a:rPr>
              <a:t>по требованию</a:t>
            </a:r>
            <a:r>
              <a:rPr lang="ro-RO" sz="1600" dirty="0" smtClean="0">
                <a:solidFill>
                  <a:srgbClr val="6E6452"/>
                </a:solidFill>
              </a:rPr>
              <a:t>, </a:t>
            </a:r>
            <a:r>
              <a:rPr lang="ru-RU" sz="1600" dirty="0" smtClean="0">
                <a:solidFill>
                  <a:srgbClr val="6E6452"/>
                </a:solidFill>
              </a:rPr>
              <a:t>получают от Заказчика описание проекта и кретерии преквалификации</a:t>
            </a:r>
            <a:endParaRPr lang="ro-RO" sz="1600" dirty="0">
              <a:solidFill>
                <a:srgbClr val="6E645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1334" y="2234971"/>
            <a:ext cx="3232666" cy="42860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2838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52400" y="1700360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Этап </a:t>
            </a:r>
            <a:r>
              <a:rPr lang="ro-RO" sz="1600" b="1" dirty="0" smtClean="0">
                <a:solidFill>
                  <a:srgbClr val="002060"/>
                </a:solidFill>
              </a:rPr>
              <a:t>V</a:t>
            </a:r>
            <a:r>
              <a:rPr lang="ro-RO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 smtClean="0">
                <a:solidFill>
                  <a:srgbClr val="002060"/>
                </a:solidFill>
              </a:rPr>
              <a:t>Предварительный отбор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3852" y="2121781"/>
            <a:ext cx="6267373" cy="445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Предварительный отбор </a:t>
            </a:r>
            <a:r>
              <a:rPr lang="ru-RU" sz="1600" dirty="0">
                <a:solidFill>
                  <a:srgbClr val="6E6452"/>
                </a:solidFill>
              </a:rPr>
              <a:t>не представляет собой одну из форм торгов с ограниченным </a:t>
            </a:r>
            <a:r>
              <a:rPr lang="ru-RU" sz="1600" dirty="0" smtClean="0">
                <a:solidFill>
                  <a:srgbClr val="6E6452"/>
                </a:solidFill>
              </a:rPr>
              <a:t>числом участников</a:t>
            </a:r>
            <a:r>
              <a:rPr lang="ro-RO" sz="1600" dirty="0" smtClean="0">
                <a:solidFill>
                  <a:srgbClr val="6E6452"/>
                </a:solidFill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Критерии отбора базируются </a:t>
            </a:r>
            <a:r>
              <a:rPr lang="ru-RU" sz="1600" dirty="0">
                <a:solidFill>
                  <a:srgbClr val="6E6452"/>
                </a:solidFill>
              </a:rPr>
              <a:t>на </a:t>
            </a:r>
            <a:r>
              <a:rPr lang="ru-RU" sz="1600" dirty="0" smtClean="0">
                <a:solidFill>
                  <a:srgbClr val="6E6452"/>
                </a:solidFill>
              </a:rPr>
              <a:t>возможностях</a:t>
            </a:r>
            <a:endParaRPr lang="ru-RU" sz="1600" dirty="0">
              <a:solidFill>
                <a:srgbClr val="6E6452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6E6452"/>
                </a:solidFill>
              </a:rPr>
              <a:t>и </a:t>
            </a:r>
            <a:r>
              <a:rPr lang="ru-RU" sz="1600" dirty="0" smtClean="0">
                <a:solidFill>
                  <a:srgbClr val="6E6452"/>
                </a:solidFill>
              </a:rPr>
              <a:t>ресурсах </a:t>
            </a:r>
            <a:r>
              <a:rPr lang="ru-RU" sz="1600" dirty="0">
                <a:solidFill>
                  <a:srgbClr val="6E6452"/>
                </a:solidFill>
              </a:rPr>
              <a:t>потенциальных участников торгов </a:t>
            </a:r>
            <a:r>
              <a:rPr lang="ru-RU" sz="1600" dirty="0" smtClean="0">
                <a:solidFill>
                  <a:srgbClr val="6E6452"/>
                </a:solidFill>
              </a:rPr>
              <a:t>для удовлетворительного выполнения </a:t>
            </a:r>
            <a:r>
              <a:rPr lang="ru-RU" sz="1600" dirty="0">
                <a:solidFill>
                  <a:srgbClr val="6E6452"/>
                </a:solidFill>
              </a:rPr>
              <a:t>ими конкретного договора </a:t>
            </a:r>
            <a:r>
              <a:rPr lang="ru-RU" sz="1600" dirty="0" smtClean="0">
                <a:solidFill>
                  <a:srgbClr val="6E6452"/>
                </a:solidFill>
              </a:rPr>
              <a:t>с </a:t>
            </a:r>
            <a:r>
              <a:rPr lang="ru-RU" sz="1600" dirty="0">
                <a:solidFill>
                  <a:srgbClr val="6E6452"/>
                </a:solidFill>
              </a:rPr>
              <a:t>учетом </a:t>
            </a:r>
            <a:r>
              <a:rPr lang="ru-RU" sz="1600" dirty="0" smtClean="0">
                <a:solidFill>
                  <a:srgbClr val="6E6452"/>
                </a:solidFill>
              </a:rPr>
              <a:t>следующих факторов</a:t>
            </a:r>
            <a:r>
              <a:rPr lang="ro-RO" sz="1600" dirty="0" smtClean="0">
                <a:solidFill>
                  <a:srgbClr val="6E6452"/>
                </a:solidFill>
              </a:rPr>
              <a:t>:</a:t>
            </a:r>
          </a:p>
          <a:p>
            <a:pPr lvl="1"/>
            <a:endParaRPr lang="ro-RO" sz="1600" dirty="0" smtClean="0">
              <a:solidFill>
                <a:srgbClr val="6E6452"/>
              </a:solidFill>
            </a:endParaRP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ro-RO" sz="1600" dirty="0" smtClean="0">
                <a:solidFill>
                  <a:srgbClr val="6E6452"/>
                </a:solidFill>
              </a:rPr>
              <a:t>(a) </a:t>
            </a:r>
            <a:r>
              <a:rPr lang="ru-RU" sz="1600" dirty="0">
                <a:solidFill>
                  <a:srgbClr val="6E6452"/>
                </a:solidFill>
              </a:rPr>
              <a:t>опыт работы и выполнение в прошлом подобных договоров</a:t>
            </a:r>
            <a:r>
              <a:rPr lang="ro-RO" sz="1600" dirty="0" smtClean="0">
                <a:solidFill>
                  <a:srgbClr val="6E6452"/>
                </a:solidFill>
              </a:rPr>
              <a:t>,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ro-RO" sz="1600" dirty="0" smtClean="0">
                <a:solidFill>
                  <a:srgbClr val="6E6452"/>
                </a:solidFill>
              </a:rPr>
              <a:t>(</a:t>
            </a:r>
            <a:r>
              <a:rPr lang="ro-RO" sz="1600" dirty="0">
                <a:solidFill>
                  <a:srgbClr val="6E6452"/>
                </a:solidFill>
              </a:rPr>
              <a:t>b) </a:t>
            </a:r>
            <a:r>
              <a:rPr lang="ru-RU" sz="1600" dirty="0">
                <a:solidFill>
                  <a:srgbClr val="6E6452"/>
                </a:solidFill>
              </a:rPr>
              <a:t>наличие кадров, оборудования и строительной или производственной </a:t>
            </a:r>
            <a:r>
              <a:rPr lang="ru-RU" sz="1600" dirty="0" smtClean="0">
                <a:solidFill>
                  <a:srgbClr val="6E6452"/>
                </a:solidFill>
              </a:rPr>
              <a:t>базы, и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ro-RO" sz="1600" dirty="0" smtClean="0">
                <a:solidFill>
                  <a:srgbClr val="6E6452"/>
                </a:solidFill>
              </a:rPr>
              <a:t>(</a:t>
            </a:r>
            <a:r>
              <a:rPr lang="ro-RO" sz="1600" dirty="0">
                <a:solidFill>
                  <a:srgbClr val="6E6452"/>
                </a:solidFill>
              </a:rPr>
              <a:t>c) </a:t>
            </a:r>
            <a:r>
              <a:rPr lang="ru-RU" sz="1600" dirty="0">
                <a:solidFill>
                  <a:srgbClr val="6E6452"/>
                </a:solidFill>
              </a:rPr>
              <a:t>финансовое состояние участников</a:t>
            </a:r>
            <a:r>
              <a:rPr lang="ro-RO" sz="1600" dirty="0" smtClean="0">
                <a:solidFill>
                  <a:srgbClr val="6E6452"/>
                </a:solidFill>
              </a:rPr>
              <a:t>.</a:t>
            </a:r>
          </a:p>
          <a:p>
            <a:pPr lvl="2"/>
            <a:endParaRPr lang="ro-RO" sz="1600" dirty="0">
              <a:solidFill>
                <a:srgbClr val="6E6452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Список </a:t>
            </a:r>
            <a:r>
              <a:rPr lang="ru-RU" sz="1600" dirty="0">
                <a:solidFill>
                  <a:srgbClr val="6E6452"/>
                </a:solidFill>
              </a:rPr>
              <a:t>компаний, прошедших предварительный отбор </a:t>
            </a:r>
            <a:r>
              <a:rPr lang="ru-RU" sz="1600" dirty="0" smtClean="0">
                <a:solidFill>
                  <a:srgbClr val="6E6452"/>
                </a:solidFill>
              </a:rPr>
              <a:t>и прошедших условно, </a:t>
            </a:r>
            <a:r>
              <a:rPr lang="ru-RU" sz="1600" dirty="0">
                <a:solidFill>
                  <a:srgbClr val="6E6452"/>
                </a:solidFill>
              </a:rPr>
              <a:t>размещается на </a:t>
            </a:r>
            <a:r>
              <a:rPr lang="ru-RU" sz="1600" dirty="0" smtClean="0">
                <a:solidFill>
                  <a:srgbClr val="6E6452"/>
                </a:solidFill>
              </a:rPr>
              <a:t>веб-сайте Банка</a:t>
            </a:r>
            <a:endParaRPr lang="ro-RO" sz="1600" dirty="0">
              <a:solidFill>
                <a:srgbClr val="6E645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6384" y="1976832"/>
            <a:ext cx="2837616" cy="4543564"/>
          </a:xfrm>
          <a:prstGeom prst="rect">
            <a:avLst/>
          </a:prstGeom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155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Европейский банк реконструкции и развития </a:t>
            </a:r>
            <a:r>
              <a:rPr lang="ro-RO" sz="1600" b="1" dirty="0" smtClean="0">
                <a:solidFill>
                  <a:srgbClr val="002060"/>
                </a:solidFill>
              </a:rPr>
              <a:t>(</a:t>
            </a:r>
            <a:r>
              <a:rPr lang="ru-RU" sz="1600" b="1" dirty="0" smtClean="0">
                <a:solidFill>
                  <a:srgbClr val="002060"/>
                </a:solidFill>
              </a:rPr>
              <a:t>ЕБРР</a:t>
            </a:r>
            <a:r>
              <a:rPr lang="ro-RO" sz="1600" b="1" dirty="0" smtClean="0">
                <a:solidFill>
                  <a:srgbClr val="002060"/>
                </a:solidFill>
              </a:rPr>
              <a:t>)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0" y="2369594"/>
            <a:ext cx="8839199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Создан в </a:t>
            </a:r>
            <a:r>
              <a:rPr lang="en-GB" sz="1600" dirty="0" smtClean="0"/>
              <a:t>1991</a:t>
            </a:r>
            <a:r>
              <a:rPr lang="ru-RU" sz="1600" dirty="0" smtClean="0"/>
              <a:t>-ом году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Принадлежит </a:t>
            </a:r>
            <a:r>
              <a:rPr lang="en-GB" sz="1600" dirty="0" smtClean="0"/>
              <a:t>6</a:t>
            </a:r>
            <a:r>
              <a:rPr lang="ro-RO" sz="1600" dirty="0"/>
              <a:t>6</a:t>
            </a:r>
            <a:r>
              <a:rPr lang="en-GB" sz="1600" dirty="0"/>
              <a:t> </a:t>
            </a:r>
            <a:r>
              <a:rPr lang="ru-RU" sz="1600" dirty="0" smtClean="0"/>
              <a:t>странам и двум международными органициям </a:t>
            </a:r>
            <a:r>
              <a:rPr lang="en-GB" sz="1600" dirty="0" smtClean="0"/>
              <a:t>(</a:t>
            </a:r>
            <a:r>
              <a:rPr lang="ru-RU" sz="1600" dirty="0" smtClean="0"/>
              <a:t>Европейский Союз и Европейский Инвестиционный Банк</a:t>
            </a:r>
            <a:r>
              <a:rPr lang="en-GB" sz="1600" dirty="0" smtClean="0"/>
              <a:t>)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Собственный капитал </a:t>
            </a:r>
            <a:r>
              <a:rPr lang="ro-RO" sz="1600" dirty="0" smtClean="0"/>
              <a:t>3</a:t>
            </a:r>
            <a:r>
              <a:rPr lang="en-GB" sz="1600" dirty="0"/>
              <a:t>0 </a:t>
            </a:r>
            <a:r>
              <a:rPr lang="ru-RU" sz="1600" dirty="0" smtClean="0"/>
              <a:t>млрд. Евро.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Цель ЕБРР – оказание поддержки в развитии рыночной </a:t>
            </a:r>
            <a:r>
              <a:rPr lang="ru-RU" sz="1600" dirty="0"/>
              <a:t>экономики и демократии в </a:t>
            </a:r>
            <a:r>
              <a:rPr lang="ru-RU" sz="1600" dirty="0" smtClean="0"/>
              <a:t>странах Центральной </a:t>
            </a:r>
            <a:r>
              <a:rPr lang="ru-RU" sz="1600" dirty="0"/>
              <a:t>Европы до Центральной Азии</a:t>
            </a:r>
            <a:r>
              <a:rPr lang="ro-RO" sz="1600" dirty="0" smtClean="0"/>
              <a:t>. 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Устав </a:t>
            </a:r>
            <a:r>
              <a:rPr lang="ru-RU" sz="1600" dirty="0"/>
              <a:t>ЕБРР предусматривает деятельность только в тех странах, которые привержены принципам «демократии».</a:t>
            </a:r>
            <a:endParaRPr lang="ro-RO" sz="1600" dirty="0"/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8829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Этап </a:t>
            </a:r>
            <a:r>
              <a:rPr lang="ro-RO" sz="1600" b="1" dirty="0" smtClean="0">
                <a:solidFill>
                  <a:srgbClr val="002060"/>
                </a:solidFill>
              </a:rPr>
              <a:t>VI</a:t>
            </a:r>
            <a:r>
              <a:rPr lang="ro-RO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>
                <a:solidFill>
                  <a:srgbClr val="002060"/>
                </a:solidFill>
              </a:rPr>
              <a:t>Приглашение к участию в торгах и публикация конкурсных документов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679155" y="2708416"/>
            <a:ext cx="812800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7" y="3126026"/>
            <a:ext cx="5421085" cy="30373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3682" y="2194138"/>
            <a:ext cx="3378037" cy="4386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71956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Этап </a:t>
            </a:r>
            <a:r>
              <a:rPr lang="pt-BR" sz="1600" b="1" dirty="0" smtClean="0">
                <a:solidFill>
                  <a:srgbClr val="002060"/>
                </a:solidFill>
              </a:rPr>
              <a:t>VII</a:t>
            </a:r>
            <a:r>
              <a:rPr lang="pt-BR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>
                <a:solidFill>
                  <a:srgbClr val="002060"/>
                </a:solidFill>
              </a:rPr>
              <a:t>Получение и вскрытие оферт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1" y="2234972"/>
            <a:ext cx="8839199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Процедура описывается в Разделе 1 тендерной документации 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Полученные оферты регистрируются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Допускаются только оферты, оформленные и запечатанные согласно требованиям</a:t>
            </a:r>
            <a:r>
              <a:rPr lang="ro-RO" sz="1600" dirty="0" smtClean="0">
                <a:solidFill>
                  <a:srgbClr val="6E6452"/>
                </a:solidFill>
              </a:rPr>
              <a:t>, </a:t>
            </a:r>
            <a:r>
              <a:rPr lang="ru-RU" sz="1600" dirty="0" smtClean="0">
                <a:solidFill>
                  <a:srgbClr val="6E6452"/>
                </a:solidFill>
              </a:rPr>
              <a:t>представленные до крайнего срока, указанного в Приглашении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Оферты вскрываются в присутствии участников, в порядке регистрации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Проверяются основные документы </a:t>
            </a:r>
            <a:r>
              <a:rPr lang="ro-RO" sz="1600" dirty="0" smtClean="0">
                <a:solidFill>
                  <a:srgbClr val="6E6452"/>
                </a:solidFill>
              </a:rPr>
              <a:t>– </a:t>
            </a:r>
            <a:r>
              <a:rPr lang="ru-RU" sz="1600" dirty="0" smtClean="0">
                <a:solidFill>
                  <a:srgbClr val="6E6452"/>
                </a:solidFill>
              </a:rPr>
              <a:t>Форма заявки</a:t>
            </a:r>
            <a:r>
              <a:rPr lang="ro-RO" sz="1600" dirty="0" smtClean="0">
                <a:solidFill>
                  <a:srgbClr val="6E6452"/>
                </a:solidFill>
              </a:rPr>
              <a:t>, </a:t>
            </a:r>
            <a:r>
              <a:rPr lang="ru-RU" sz="1600" dirty="0" smtClean="0">
                <a:solidFill>
                  <a:srgbClr val="6E6452"/>
                </a:solidFill>
              </a:rPr>
              <a:t>Полномочия и Банковская гарантия</a:t>
            </a:r>
            <a:r>
              <a:rPr lang="ro-RO" sz="1600" dirty="0" smtClean="0">
                <a:solidFill>
                  <a:srgbClr val="6E6452"/>
                </a:solidFill>
              </a:rPr>
              <a:t>. </a:t>
            </a:r>
            <a:r>
              <a:rPr lang="ru-RU" sz="1600" dirty="0" smtClean="0">
                <a:solidFill>
                  <a:srgbClr val="6E6452"/>
                </a:solidFill>
              </a:rPr>
              <a:t>Предложенная цена объявляется публично</a:t>
            </a:r>
            <a:r>
              <a:rPr lang="ro-RO" sz="1600" dirty="0" smtClean="0">
                <a:solidFill>
                  <a:srgbClr val="6E6452"/>
                </a:solidFill>
              </a:rPr>
              <a:t>.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Составляется протокол и отсылается всем участникам тендера</a:t>
            </a:r>
            <a:endParaRPr lang="ro-RO" sz="1600" dirty="0">
              <a:solidFill>
                <a:srgbClr val="6E6452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888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</a:t>
            </a:r>
            <a:r>
              <a:rPr lang="pt-BR" sz="1600" b="1" dirty="0" smtClean="0">
                <a:solidFill>
                  <a:srgbClr val="002060"/>
                </a:solidFill>
              </a:rPr>
              <a:t>V</a:t>
            </a:r>
            <a:r>
              <a:rPr lang="ro-RO" sz="1600" b="1" dirty="0" smtClean="0">
                <a:solidFill>
                  <a:srgbClr val="002060"/>
                </a:solidFill>
              </a:rPr>
              <a:t>I</a:t>
            </a:r>
            <a:r>
              <a:rPr lang="pt-BR" sz="1600" b="1" dirty="0" smtClean="0">
                <a:solidFill>
                  <a:srgbClr val="002060"/>
                </a:solidFill>
              </a:rPr>
              <a:t>II</a:t>
            </a:r>
            <a:r>
              <a:rPr lang="pt-BR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>
                <a:solidFill>
                  <a:srgbClr val="002060"/>
                </a:solidFill>
              </a:rPr>
              <a:t>Оценка конкурсных заявок и присуждение </a:t>
            </a:r>
            <a:r>
              <a:rPr lang="ru-RU" sz="1600" b="1" dirty="0" smtClean="0">
                <a:solidFill>
                  <a:srgbClr val="002060"/>
                </a:solidFill>
              </a:rPr>
              <a:t>контракта (закупка в один этап)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679155" y="2708416"/>
            <a:ext cx="812800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Оценка проводится в несколько стадий</a:t>
            </a:r>
            <a:r>
              <a:rPr lang="ro-RO" sz="1600" dirty="0" smtClean="0">
                <a:solidFill>
                  <a:srgbClr val="6E6452"/>
                </a:solidFill>
              </a:rPr>
              <a:t>:</a:t>
            </a:r>
          </a:p>
          <a:p>
            <a:pPr marL="1200150" lvl="2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6E6452"/>
                </a:solidFill>
              </a:rPr>
              <a:t>Стадия предварительной оценки </a:t>
            </a:r>
            <a:r>
              <a:rPr lang="ro-RO" sz="1400" dirty="0" smtClean="0">
                <a:solidFill>
                  <a:srgbClr val="6E6452"/>
                </a:solidFill>
              </a:rPr>
              <a:t>– </a:t>
            </a:r>
            <a:r>
              <a:rPr lang="ru-RU" sz="1400" dirty="0" smtClean="0">
                <a:solidFill>
                  <a:srgbClr val="6E6452"/>
                </a:solidFill>
              </a:rPr>
              <a:t>для всех вскрытых оферт</a:t>
            </a:r>
            <a:endParaRPr lang="ro-RO" sz="1400" dirty="0" smtClean="0">
              <a:solidFill>
                <a:srgbClr val="6E6452"/>
              </a:solidFill>
            </a:endParaRPr>
          </a:p>
          <a:p>
            <a:pPr marL="1200150" lvl="2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6E6452"/>
                </a:solidFill>
              </a:rPr>
              <a:t>Стадия детальной оценки </a:t>
            </a:r>
            <a:r>
              <a:rPr lang="ro-RO" sz="1400" dirty="0" smtClean="0">
                <a:solidFill>
                  <a:srgbClr val="6E6452"/>
                </a:solidFill>
              </a:rPr>
              <a:t>– </a:t>
            </a:r>
            <a:r>
              <a:rPr lang="ru-RU" sz="1400" dirty="0" smtClean="0">
                <a:solidFill>
                  <a:srgbClr val="6E6452"/>
                </a:solidFill>
              </a:rPr>
              <a:t>для всех оферт, допущенных после 1-ой стадии</a:t>
            </a:r>
            <a:endParaRPr lang="ro-RO" sz="1400" dirty="0" smtClean="0">
              <a:solidFill>
                <a:srgbClr val="6E6452"/>
              </a:solidFill>
            </a:endParaRPr>
          </a:p>
          <a:p>
            <a:pPr marL="1200150" lvl="2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6E6452"/>
                </a:solidFill>
              </a:rPr>
              <a:t>Пост-квалификация</a:t>
            </a:r>
            <a:r>
              <a:rPr lang="ro-RO" sz="1400" dirty="0" smtClean="0">
                <a:solidFill>
                  <a:srgbClr val="6E6452"/>
                </a:solidFill>
              </a:rPr>
              <a:t> – </a:t>
            </a:r>
            <a:r>
              <a:rPr lang="ru-RU" sz="1400" dirty="0" smtClean="0">
                <a:solidFill>
                  <a:srgbClr val="6E6452"/>
                </a:solidFill>
              </a:rPr>
              <a:t>для оферты, существенно соответствующей требованиям, с самым низким ценовым предложением</a:t>
            </a:r>
            <a:endParaRPr lang="ro-RO" sz="14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200" dirty="0" smtClean="0">
              <a:solidFill>
                <a:srgbClr val="6E6452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1339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Этап </a:t>
            </a:r>
            <a:r>
              <a:rPr lang="pt-BR" sz="1600" b="1" dirty="0">
                <a:solidFill>
                  <a:srgbClr val="002060"/>
                </a:solidFill>
              </a:rPr>
              <a:t>V</a:t>
            </a:r>
            <a:r>
              <a:rPr lang="ro-RO" sz="1600" b="1" dirty="0">
                <a:solidFill>
                  <a:srgbClr val="002060"/>
                </a:solidFill>
              </a:rPr>
              <a:t>I</a:t>
            </a:r>
            <a:r>
              <a:rPr lang="pt-BR" sz="1600" b="1" dirty="0">
                <a:solidFill>
                  <a:srgbClr val="002060"/>
                </a:solidFill>
              </a:rPr>
              <a:t>II. </a:t>
            </a:r>
            <a:r>
              <a:rPr lang="ru-RU" sz="1600" b="1" dirty="0">
                <a:solidFill>
                  <a:srgbClr val="002060"/>
                </a:solidFill>
              </a:rPr>
              <a:t>Оценка конкурсных заявок и присуждение контракта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-287432" y="2234972"/>
            <a:ext cx="546920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Отчет об оценке оферт представляется Банку для утверждения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Компании победителю отсылается Письмо об утверждении контракта 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Остальные участники оповещаются о результатах оценки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ЕБРР пуликует на сайте Объявление о результатах оценки и утверждении контракта (</a:t>
            </a:r>
            <a:r>
              <a:rPr lang="en-US" sz="1600" dirty="0" smtClean="0">
                <a:solidFill>
                  <a:srgbClr val="6E6452"/>
                </a:solidFill>
              </a:rPr>
              <a:t>Contract Award Notification)</a:t>
            </a:r>
            <a:endParaRPr lang="ro-RO" sz="1600" dirty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600" dirty="0" smtClean="0">
              <a:solidFill>
                <a:srgbClr val="6E645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04230" y="2121782"/>
            <a:ext cx="3839674" cy="4362838"/>
          </a:xfrm>
          <a:prstGeom prst="rect">
            <a:avLst/>
          </a:prstGeom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3361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Этап </a:t>
            </a:r>
            <a:r>
              <a:rPr lang="ro-RO" sz="1600" b="1" dirty="0" smtClean="0">
                <a:solidFill>
                  <a:srgbClr val="002060"/>
                </a:solidFill>
              </a:rPr>
              <a:t>IX</a:t>
            </a:r>
            <a:r>
              <a:rPr lang="ro-RO" sz="1600" b="1" dirty="0">
                <a:solidFill>
                  <a:srgbClr val="002060"/>
                </a:solidFill>
              </a:rPr>
              <a:t>. </a:t>
            </a:r>
            <a:r>
              <a:rPr lang="ru-RU" sz="1600" b="1" dirty="0" smtClean="0">
                <a:solidFill>
                  <a:srgbClr val="002060"/>
                </a:solidFill>
              </a:rPr>
              <a:t>Администрирование контрактов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679155" y="2708416"/>
            <a:ext cx="812800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Документы подрядчика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Технический надзор (Инженер)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Вариации и дополнительные соглашения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Плата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Пеня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Испытания и приёмка по завершению работ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Гарантийный период и финальная приёмка работ</a:t>
            </a:r>
            <a:endParaRPr lang="ro-RO" sz="1600" dirty="0">
              <a:solidFill>
                <a:srgbClr val="6E6452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1598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Мониторинг процемма закупок со стороны ЕБРР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679155" y="2708416"/>
            <a:ext cx="812800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Документы </a:t>
            </a:r>
            <a:r>
              <a:rPr lang="ru-RU" sz="1600" dirty="0">
                <a:solidFill>
                  <a:srgbClr val="6E6452"/>
                </a:solidFill>
              </a:rPr>
              <a:t>на основных этапах закупки </a:t>
            </a:r>
            <a:r>
              <a:rPr lang="ru-RU" sz="1600" dirty="0" smtClean="0">
                <a:solidFill>
                  <a:srgbClr val="6E6452"/>
                </a:solidFill>
              </a:rPr>
              <a:t>подлежат предварительному </a:t>
            </a:r>
            <a:r>
              <a:rPr lang="ru-RU" sz="1600" dirty="0">
                <a:solidFill>
                  <a:srgbClr val="6E6452"/>
                </a:solidFill>
              </a:rPr>
              <a:t>рассмотрению Банком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Жалобы и претензии по отношению к процессу закупок могут быть направлены в ЕБРР </a:t>
            </a:r>
          </a:p>
          <a:p>
            <a:pPr lvl="1">
              <a:lnSpc>
                <a:spcPct val="150000"/>
              </a:lnSpc>
            </a:pPr>
            <a:r>
              <a:rPr lang="ro-RO" sz="1600" dirty="0" smtClean="0">
                <a:solidFill>
                  <a:srgbClr val="6E6452"/>
                </a:solidFill>
                <a:hlinkClick r:id="rId7"/>
              </a:rPr>
              <a:t>http</a:t>
            </a:r>
            <a:r>
              <a:rPr lang="ro-RO" sz="1600" dirty="0">
                <a:solidFill>
                  <a:srgbClr val="6E6452"/>
                </a:solidFill>
                <a:hlinkClick r:id="rId7"/>
              </a:rPr>
              <a:t>://</a:t>
            </a:r>
            <a:r>
              <a:rPr lang="ro-RO" sz="1600" dirty="0" smtClean="0">
                <a:solidFill>
                  <a:srgbClr val="6E6452"/>
                </a:solidFill>
                <a:hlinkClick r:id="rId7"/>
              </a:rPr>
              <a:t>www.ebrd.com/work-with-us/procurement/project-procurement-complaints.html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o-RO" sz="1600" dirty="0" smtClean="0">
                <a:solidFill>
                  <a:srgbClr val="6E6452"/>
                </a:solidFill>
              </a:rPr>
              <a:t> </a:t>
            </a:r>
            <a:r>
              <a:rPr lang="ru-RU" sz="1600" dirty="0" smtClean="0">
                <a:solidFill>
                  <a:srgbClr val="6E6452"/>
                </a:solidFill>
              </a:rPr>
              <a:t>ЕБРР публикует результаты на странице </a:t>
            </a:r>
          </a:p>
          <a:p>
            <a:pPr lvl="1">
              <a:lnSpc>
                <a:spcPct val="150000"/>
              </a:lnSpc>
            </a:pPr>
            <a:r>
              <a:rPr lang="ro-RO" sz="1600" dirty="0" smtClean="0">
                <a:solidFill>
                  <a:srgbClr val="6E6452"/>
                </a:solidFill>
                <a:hlinkClick r:id="rId8"/>
              </a:rPr>
              <a:t>http</a:t>
            </a:r>
            <a:r>
              <a:rPr lang="ro-RO" sz="1600" dirty="0">
                <a:solidFill>
                  <a:srgbClr val="6E6452"/>
                </a:solidFill>
                <a:hlinkClick r:id="rId8"/>
              </a:rPr>
              <a:t>://</a:t>
            </a:r>
            <a:r>
              <a:rPr lang="ro-RO" sz="1600" dirty="0" smtClean="0">
                <a:solidFill>
                  <a:srgbClr val="6E6452"/>
                </a:solidFill>
                <a:hlinkClick r:id="rId8"/>
              </a:rPr>
              <a:t>www.ebrd.com/work-with-us/procurement/project-procurement/contract-awards-notification.html</a:t>
            </a:r>
            <a:r>
              <a:rPr lang="ro-RO" sz="1600" dirty="0" smtClean="0">
                <a:solidFill>
                  <a:srgbClr val="6E6452"/>
                </a:solidFill>
              </a:rPr>
              <a:t> 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7084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ЧАСТЬ 4: ЗАКУПКА КОНСУЛЬТАЦИОННЫХ УСЛУГ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pic>
        <p:nvPicPr>
          <p:cNvPr id="16" name="Picture 2" descr="http://www.setaxtrainingconsultancy.com/wp-content/uploads/2016/06/pharma-training-1-1890x76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020" y="3023117"/>
            <a:ext cx="6588640" cy="265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920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Общая информация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679155" y="2468880"/>
            <a:ext cx="8128000" cy="411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6E6452"/>
                </a:solidFill>
              </a:rPr>
              <a:t>Банк и его клиенты нанимают физических лиц и </a:t>
            </a:r>
            <a:r>
              <a:rPr lang="ru-RU" sz="1600" dirty="0" smtClean="0">
                <a:solidFill>
                  <a:srgbClr val="6E6452"/>
                </a:solidFill>
              </a:rPr>
              <a:t>консультационные фирмы </a:t>
            </a:r>
            <a:r>
              <a:rPr lang="ru-RU" sz="1600" dirty="0">
                <a:solidFill>
                  <a:srgbClr val="6E6452"/>
                </a:solidFill>
              </a:rPr>
              <a:t>для получения от них широкого спектра экспертных </a:t>
            </a:r>
            <a:r>
              <a:rPr lang="ru-RU" sz="1600" dirty="0" smtClean="0">
                <a:solidFill>
                  <a:srgbClr val="6E6452"/>
                </a:solidFill>
              </a:rPr>
              <a:t>рекомендаций и </a:t>
            </a:r>
            <a:r>
              <a:rPr lang="ru-RU" sz="1600" dirty="0">
                <a:solidFill>
                  <a:srgbClr val="6E6452"/>
                </a:solidFill>
              </a:rPr>
              <a:t>консультационных </a:t>
            </a:r>
            <a:r>
              <a:rPr lang="ru-RU" sz="1600" dirty="0" smtClean="0">
                <a:solidFill>
                  <a:srgbClr val="6E6452"/>
                </a:solidFill>
              </a:rPr>
              <a:t>услуг.</a:t>
            </a:r>
            <a:endParaRPr lang="ro-RO" sz="1600" dirty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Источники финансирования</a:t>
            </a:r>
            <a:r>
              <a:rPr lang="ro-RO" sz="1600" dirty="0" smtClean="0">
                <a:solidFill>
                  <a:srgbClr val="6E6452"/>
                </a:solidFill>
              </a:rPr>
              <a:t>:</a:t>
            </a:r>
          </a:p>
          <a:p>
            <a:pPr marL="1200150" lvl="2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6E6452"/>
                </a:solidFill>
              </a:rPr>
              <a:t>Заемные средства </a:t>
            </a:r>
            <a:r>
              <a:rPr lang="ru-RU" sz="1400" dirty="0">
                <a:solidFill>
                  <a:srgbClr val="6E6452"/>
                </a:solidFill>
              </a:rPr>
              <a:t>Банка для операций в </a:t>
            </a:r>
            <a:r>
              <a:rPr lang="ru-RU" sz="1400" dirty="0" smtClean="0">
                <a:solidFill>
                  <a:srgbClr val="6E6452"/>
                </a:solidFill>
              </a:rPr>
              <a:t>госсекторе (публичном секторе)</a:t>
            </a:r>
            <a:endParaRPr lang="ro-RO" sz="1400" dirty="0" smtClean="0">
              <a:solidFill>
                <a:srgbClr val="6E6452"/>
              </a:solidFill>
            </a:endParaRPr>
          </a:p>
          <a:p>
            <a:pPr marL="1200150" lvl="2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6E6452"/>
                </a:solidFill>
              </a:rPr>
              <a:t>Прямой найм для нужд ЕБРР</a:t>
            </a:r>
            <a:endParaRPr lang="ro-RO" sz="1400" dirty="0" smtClean="0">
              <a:solidFill>
                <a:srgbClr val="6E6452"/>
              </a:solidFill>
            </a:endParaRPr>
          </a:p>
          <a:p>
            <a:pPr marL="1200150" lvl="2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6E6452"/>
                </a:solidFill>
              </a:rPr>
              <a:t>Фонды Технического Сотрудничества</a:t>
            </a:r>
            <a:endParaRPr lang="ro-RO" sz="1400" dirty="0">
              <a:solidFill>
                <a:srgbClr val="6E6452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4844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Процедуры отбора консультантов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-149290" y="2471694"/>
            <a:ext cx="929329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6E6452"/>
                </a:solidFill>
              </a:rPr>
              <a:t>Процедуры отбора и заключения контрактов с консультантами должны быть гибкими и прозрачными, </a:t>
            </a:r>
            <a:r>
              <a:rPr lang="ru-RU" sz="1400" dirty="0" smtClean="0">
                <a:solidFill>
                  <a:srgbClr val="6E6452"/>
                </a:solidFill>
              </a:rPr>
              <a:t>для обеспечения эффективного </a:t>
            </a:r>
            <a:r>
              <a:rPr lang="ru-RU" sz="1400" dirty="0">
                <a:solidFill>
                  <a:srgbClr val="6E6452"/>
                </a:solidFill>
              </a:rPr>
              <a:t>и качественного выполнения заданий с </a:t>
            </a:r>
            <a:r>
              <a:rPr lang="ru-RU" sz="1400" dirty="0" smtClean="0">
                <a:solidFill>
                  <a:srgbClr val="6E6452"/>
                </a:solidFill>
              </a:rPr>
              <a:t>соблюдением необходимых </a:t>
            </a:r>
            <a:r>
              <a:rPr lang="ru-RU" sz="1400" dirty="0">
                <a:solidFill>
                  <a:srgbClr val="6E6452"/>
                </a:solidFill>
              </a:rPr>
              <a:t>условий </a:t>
            </a:r>
            <a:r>
              <a:rPr lang="ru-RU" sz="1400" dirty="0" smtClean="0">
                <a:solidFill>
                  <a:srgbClr val="6E6452"/>
                </a:solidFill>
              </a:rPr>
              <a:t>ответственности.</a:t>
            </a:r>
            <a:endParaRPr lang="ru-RU" sz="1400" dirty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6E6452"/>
                </a:solidFill>
              </a:rPr>
              <a:t>Прямой выбор индивидуального консультанта для заданий с бюджетом меньше </a:t>
            </a:r>
            <a:r>
              <a:rPr lang="ro-RO" sz="1400" dirty="0" smtClean="0">
                <a:solidFill>
                  <a:srgbClr val="6E6452"/>
                </a:solidFill>
              </a:rPr>
              <a:t>75 </a:t>
            </a:r>
            <a:r>
              <a:rPr lang="ru-RU" sz="1400" dirty="0" smtClean="0">
                <a:solidFill>
                  <a:srgbClr val="6E6452"/>
                </a:solidFill>
              </a:rPr>
              <a:t>тыс. евро</a:t>
            </a:r>
            <a:endParaRPr lang="ro-RO" sz="14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6E6452"/>
                </a:solidFill>
              </a:rPr>
              <a:t>Для контрактов с бюджетом больше 75 тыс. евро </a:t>
            </a:r>
            <a:r>
              <a:rPr lang="ro-RO" sz="1400" dirty="0" smtClean="0">
                <a:solidFill>
                  <a:srgbClr val="6E6452"/>
                </a:solidFill>
              </a:rPr>
              <a:t>– </a:t>
            </a:r>
            <a:r>
              <a:rPr lang="ru-RU" sz="1400" dirty="0" smtClean="0">
                <a:solidFill>
                  <a:srgbClr val="6E6452"/>
                </a:solidFill>
              </a:rPr>
              <a:t>конкурсный отбор в один этап, или</a:t>
            </a:r>
            <a:endParaRPr lang="ro-RO" sz="14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6E6452"/>
                </a:solidFill>
              </a:rPr>
              <a:t>Для комплексных заданий </a:t>
            </a:r>
            <a:r>
              <a:rPr lang="ro-RO" sz="1400" dirty="0" smtClean="0">
                <a:solidFill>
                  <a:srgbClr val="6E6452"/>
                </a:solidFill>
              </a:rPr>
              <a:t>– </a:t>
            </a:r>
            <a:r>
              <a:rPr lang="ru-RU" sz="1400" dirty="0" smtClean="0">
                <a:solidFill>
                  <a:srgbClr val="6E6452"/>
                </a:solidFill>
              </a:rPr>
              <a:t>конкурсный отбор в 2 этапа</a:t>
            </a:r>
            <a:endParaRPr lang="ro-RO" sz="1400" dirty="0">
              <a:solidFill>
                <a:srgbClr val="6E6452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2127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Процедура конкурсного отбора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3852" y="2287955"/>
            <a:ext cx="9130148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857250" lvl="1" indent="-400050">
              <a:lnSpc>
                <a:spcPct val="200000"/>
              </a:lnSpc>
              <a:buFont typeface="+mj-lt"/>
              <a:buAutoNum type="romanUcPeriod"/>
            </a:pPr>
            <a:r>
              <a:rPr lang="ru-RU" sz="1600" dirty="0">
                <a:solidFill>
                  <a:srgbClr val="6E6452"/>
                </a:solidFill>
              </a:rPr>
              <a:t>О</a:t>
            </a:r>
            <a:r>
              <a:rPr lang="ru-RU" sz="1600" dirty="0" smtClean="0">
                <a:solidFill>
                  <a:srgbClr val="6E6452"/>
                </a:solidFill>
              </a:rPr>
              <a:t>пределение </a:t>
            </a:r>
            <a:r>
              <a:rPr lang="ru-RU" sz="1600" dirty="0">
                <a:solidFill>
                  <a:srgbClr val="6E6452"/>
                </a:solidFill>
              </a:rPr>
              <a:t>масштабов, задач и примерной сметы </a:t>
            </a:r>
            <a:r>
              <a:rPr lang="ru-RU" sz="1600" dirty="0" smtClean="0">
                <a:solidFill>
                  <a:srgbClr val="6E6452"/>
                </a:solidFill>
              </a:rPr>
              <a:t>планируемого</a:t>
            </a:r>
            <a:r>
              <a:rPr lang="en-GB" sz="1600" dirty="0" smtClean="0">
                <a:solidFill>
                  <a:srgbClr val="6E6452"/>
                </a:solidFill>
              </a:rPr>
              <a:t> </a:t>
            </a:r>
            <a:r>
              <a:rPr lang="ru-RU" sz="1600" dirty="0" smtClean="0">
                <a:solidFill>
                  <a:srgbClr val="6E6452"/>
                </a:solidFill>
              </a:rPr>
              <a:t>задания </a:t>
            </a:r>
            <a:r>
              <a:rPr lang="ru-RU" sz="1600" dirty="0">
                <a:solidFill>
                  <a:srgbClr val="6E6452"/>
                </a:solidFill>
              </a:rPr>
              <a:t>– с учетом возможности оказания дальнейших услуг</a:t>
            </a:r>
            <a:r>
              <a:rPr lang="ro-RO" sz="1600" dirty="0" smtClean="0">
                <a:solidFill>
                  <a:srgbClr val="6E6452"/>
                </a:solidFill>
              </a:rPr>
              <a:t>, </a:t>
            </a:r>
            <a:r>
              <a:rPr lang="ru-RU" sz="1600" dirty="0" smtClean="0">
                <a:solidFill>
                  <a:srgbClr val="6E6452"/>
                </a:solidFill>
              </a:rPr>
              <a:t>и утверждение процедуры отбора</a:t>
            </a:r>
            <a:r>
              <a:rPr lang="ro-RO" sz="1600" dirty="0" smtClean="0">
                <a:solidFill>
                  <a:srgbClr val="6E6452"/>
                </a:solidFill>
              </a:rPr>
              <a:t>;</a:t>
            </a:r>
            <a:endParaRPr lang="ro-RO" sz="1600" dirty="0">
              <a:solidFill>
                <a:srgbClr val="6E6452"/>
              </a:solidFill>
            </a:endParaRPr>
          </a:p>
          <a:p>
            <a:pPr marL="857250" lvl="1" indent="-400050">
              <a:lnSpc>
                <a:spcPct val="200000"/>
              </a:lnSpc>
              <a:buFont typeface="+mj-lt"/>
              <a:buAutoNum type="romanUcPeriod"/>
            </a:pPr>
            <a:r>
              <a:rPr lang="ru-RU" sz="1600" dirty="0" smtClean="0">
                <a:solidFill>
                  <a:srgbClr val="6E6452"/>
                </a:solidFill>
              </a:rPr>
              <a:t>Отбор Консультанта согласно утвержденной процедуре</a:t>
            </a:r>
            <a:r>
              <a:rPr lang="ro-RO" sz="1600" dirty="0" smtClean="0">
                <a:solidFill>
                  <a:srgbClr val="6E6452"/>
                </a:solidFill>
              </a:rPr>
              <a:t>;</a:t>
            </a:r>
            <a:endParaRPr lang="ro-RO" sz="1600" dirty="0">
              <a:solidFill>
                <a:srgbClr val="6E6452"/>
              </a:solidFill>
            </a:endParaRPr>
          </a:p>
          <a:p>
            <a:pPr marL="857250" lvl="1" indent="-400050">
              <a:lnSpc>
                <a:spcPct val="200000"/>
              </a:lnSpc>
              <a:buFont typeface="+mj-lt"/>
              <a:buAutoNum type="romanUcPeriod"/>
            </a:pPr>
            <a:r>
              <a:rPr lang="ru-RU" sz="1600" dirty="0" smtClean="0">
                <a:solidFill>
                  <a:srgbClr val="6E6452"/>
                </a:solidFill>
              </a:rPr>
              <a:t>Переговоры </a:t>
            </a:r>
            <a:r>
              <a:rPr lang="ru-RU" sz="1600" dirty="0">
                <a:solidFill>
                  <a:srgbClr val="6E6452"/>
                </a:solidFill>
              </a:rPr>
              <a:t>о заключении договора найма с отобранным консультантом</a:t>
            </a:r>
            <a:r>
              <a:rPr lang="ro-RO" sz="1600" dirty="0" smtClean="0">
                <a:solidFill>
                  <a:srgbClr val="6E6452"/>
                </a:solidFill>
              </a:rPr>
              <a:t>; </a:t>
            </a:r>
            <a:r>
              <a:rPr lang="ru-RU" sz="1600" dirty="0" smtClean="0">
                <a:solidFill>
                  <a:srgbClr val="6E6452"/>
                </a:solidFill>
              </a:rPr>
              <a:t>и</a:t>
            </a:r>
            <a:endParaRPr lang="ro-RO" sz="1600" dirty="0">
              <a:solidFill>
                <a:srgbClr val="6E6452"/>
              </a:solidFill>
            </a:endParaRPr>
          </a:p>
          <a:p>
            <a:pPr marL="857250" lvl="1" indent="-400050">
              <a:lnSpc>
                <a:spcPct val="200000"/>
              </a:lnSpc>
              <a:buFont typeface="+mj-lt"/>
              <a:buAutoNum type="romanUcPeriod"/>
            </a:pPr>
            <a:r>
              <a:rPr lang="ru-RU" sz="1600" dirty="0" smtClean="0">
                <a:solidFill>
                  <a:srgbClr val="6E6452"/>
                </a:solidFill>
              </a:rPr>
              <a:t>Управление </a:t>
            </a:r>
            <a:r>
              <a:rPr lang="ru-RU" sz="1600" dirty="0">
                <a:solidFill>
                  <a:srgbClr val="6E6452"/>
                </a:solidFill>
              </a:rPr>
              <a:t>договорами</a:t>
            </a:r>
            <a:endParaRPr lang="ro-RO" sz="1600" dirty="0">
              <a:solidFill>
                <a:srgbClr val="6E6452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9976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ЕБРР в Молдове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1" y="2369594"/>
            <a:ext cx="4037042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Сотрудничество с </a:t>
            </a:r>
            <a:r>
              <a:rPr lang="ro-RO" sz="1600" dirty="0" smtClean="0"/>
              <a:t>1992</a:t>
            </a:r>
            <a:r>
              <a:rPr lang="ru-RU" sz="1600" dirty="0" smtClean="0"/>
              <a:t>-го года</a:t>
            </a:r>
            <a:r>
              <a:rPr lang="ro-RO" sz="1600" dirty="0" smtClean="0"/>
              <a:t>. </a:t>
            </a:r>
            <a:r>
              <a:rPr lang="ru-RU" sz="1600" dirty="0" smtClean="0"/>
              <a:t>Доля участия - </a:t>
            </a:r>
            <a:r>
              <a:rPr lang="ro-RO" sz="1600" dirty="0" smtClean="0"/>
              <a:t>30 </a:t>
            </a:r>
            <a:r>
              <a:rPr lang="ru-RU" sz="1600" dirty="0" smtClean="0"/>
              <a:t>млн</a:t>
            </a:r>
            <a:r>
              <a:rPr lang="ro-RO" sz="1600" dirty="0" smtClean="0"/>
              <a:t>. </a:t>
            </a:r>
            <a:r>
              <a:rPr lang="ru-RU" sz="1600" dirty="0" smtClean="0"/>
              <a:t>Евро</a:t>
            </a:r>
            <a:r>
              <a:rPr lang="ro-RO" sz="1600" dirty="0" smtClean="0"/>
              <a:t>.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o-RO" sz="1600" dirty="0"/>
              <a:t>117 </a:t>
            </a:r>
            <a:r>
              <a:rPr lang="ru-RU" sz="1600" dirty="0" smtClean="0"/>
              <a:t>проектов в Молдове </a:t>
            </a:r>
            <a:r>
              <a:rPr lang="ro-RO" sz="1600" dirty="0" smtClean="0"/>
              <a:t>(43 </a:t>
            </a:r>
            <a:r>
              <a:rPr lang="ru-RU" sz="1600" dirty="0" smtClean="0"/>
              <a:t>в процессе реализации</a:t>
            </a:r>
            <a:r>
              <a:rPr lang="ro-RO" sz="1600" dirty="0" smtClean="0"/>
              <a:t>)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Общая сумма инвестиций </a:t>
            </a:r>
            <a:r>
              <a:rPr lang="ro-RO" sz="1600" dirty="0" smtClean="0"/>
              <a:t>1 </a:t>
            </a:r>
            <a:r>
              <a:rPr lang="ro-RO" sz="1600" dirty="0"/>
              <a:t>147 </a:t>
            </a:r>
            <a:r>
              <a:rPr lang="ru-RU" sz="1600" dirty="0" smtClean="0"/>
              <a:t>млн. Евро</a:t>
            </a:r>
            <a:r>
              <a:rPr lang="ro-RO" sz="1600" dirty="0" smtClean="0"/>
              <a:t> </a:t>
            </a:r>
            <a:r>
              <a:rPr lang="ro-RO" sz="1600" dirty="0"/>
              <a:t>(463 </a:t>
            </a:r>
            <a:r>
              <a:rPr lang="ru-RU" sz="1600" dirty="0" smtClean="0"/>
              <a:t>млн. Евро</a:t>
            </a:r>
            <a:r>
              <a:rPr lang="ro-RO" sz="1600" dirty="0" smtClean="0"/>
              <a:t> </a:t>
            </a:r>
            <a:r>
              <a:rPr lang="ro-RO" sz="1600" dirty="0"/>
              <a:t>– </a:t>
            </a:r>
            <a:r>
              <a:rPr lang="ru-RU" sz="1600" dirty="0" smtClean="0"/>
              <a:t>текущие проекты</a:t>
            </a:r>
            <a:r>
              <a:rPr lang="ro-RO" sz="1600" dirty="0" smtClean="0"/>
              <a:t>)</a:t>
            </a:r>
            <a:endParaRPr lang="ro-RO" sz="16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o-RO" sz="1600" dirty="0"/>
              <a:t>20% </a:t>
            </a:r>
            <a:r>
              <a:rPr lang="ru-RU" sz="1600" dirty="0" smtClean="0"/>
              <a:t>инвестиций в частный сектор</a:t>
            </a:r>
            <a:endParaRPr lang="ro-RO" sz="1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5783" y="3090910"/>
            <a:ext cx="4902234" cy="24299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72280" y="3141225"/>
            <a:ext cx="1687025" cy="153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 smtClean="0">
                <a:solidFill>
                  <a:schemeClr val="tx1"/>
                </a:solidFill>
              </a:rPr>
              <a:t>Портфолио проектов</a:t>
            </a:r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41919" y="3489378"/>
            <a:ext cx="1036567" cy="153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000" b="0" dirty="0" smtClean="0">
                <a:solidFill>
                  <a:schemeClr val="tx1"/>
                </a:solidFill>
              </a:rPr>
              <a:t>Текущие проекты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62582" y="3649175"/>
            <a:ext cx="1178098" cy="1849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88958" y="3963936"/>
            <a:ext cx="1697238" cy="153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000" b="0" dirty="0" smtClean="0">
                <a:solidFill>
                  <a:schemeClr val="tx1"/>
                </a:solidFill>
              </a:rPr>
              <a:t>Энергетический сектор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88958" y="4131291"/>
            <a:ext cx="1178098" cy="153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000" b="0" dirty="0" smtClean="0">
                <a:solidFill>
                  <a:schemeClr val="tx1"/>
                </a:solidFill>
              </a:rPr>
              <a:t>Финансовый сектор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88958" y="4302758"/>
            <a:ext cx="2125202" cy="153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000" b="0" dirty="0" smtClean="0">
                <a:solidFill>
                  <a:schemeClr val="tx1"/>
                </a:solidFill>
              </a:rPr>
              <a:t>Промышленность, торговля, с/х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88958" y="4478481"/>
            <a:ext cx="2125202" cy="153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000" b="0" dirty="0" smtClean="0">
                <a:solidFill>
                  <a:schemeClr val="tx1"/>
                </a:solidFill>
              </a:rPr>
              <a:t>Инфраструктура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7867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Процедура конкурсного </a:t>
            </a:r>
            <a:r>
              <a:rPr lang="ru-RU" sz="1600" b="1" dirty="0" smtClean="0">
                <a:solidFill>
                  <a:srgbClr val="002060"/>
                </a:solidFill>
              </a:rPr>
              <a:t>отбора в один этап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3852" y="2287955"/>
            <a:ext cx="9130148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857250" lvl="1" indent="-400050">
              <a:lnSpc>
                <a:spcPct val="200000"/>
              </a:lnSpc>
              <a:buFont typeface="+mj-lt"/>
              <a:buAutoNum type="romanUcPeriod"/>
            </a:pPr>
            <a:r>
              <a:rPr lang="ru-RU" sz="1400" dirty="0" smtClean="0">
                <a:solidFill>
                  <a:srgbClr val="6E6452"/>
                </a:solidFill>
              </a:rPr>
              <a:t>Публикация приглашения с просьбой </a:t>
            </a:r>
            <a:r>
              <a:rPr lang="ru-RU" sz="1400" dirty="0">
                <a:solidFill>
                  <a:srgbClr val="6E6452"/>
                </a:solidFill>
              </a:rPr>
              <a:t>представить свои </a:t>
            </a:r>
            <a:r>
              <a:rPr lang="ru-RU" sz="1400" dirty="0" smtClean="0">
                <a:solidFill>
                  <a:srgbClr val="6E6452"/>
                </a:solidFill>
              </a:rPr>
              <a:t>предложения на сайте ЕБРР или посредством электронной системы</a:t>
            </a:r>
            <a:r>
              <a:rPr lang="ro-RO" sz="1400" dirty="0" smtClean="0">
                <a:solidFill>
                  <a:srgbClr val="6E6452"/>
                </a:solidFill>
              </a:rPr>
              <a:t> EBRD </a:t>
            </a:r>
            <a:r>
              <a:rPr lang="ro-RO" sz="1400" dirty="0">
                <a:solidFill>
                  <a:srgbClr val="6E6452"/>
                </a:solidFill>
              </a:rPr>
              <a:t>Client E-Procurement Portal, ECEPP, </a:t>
            </a:r>
            <a:r>
              <a:rPr lang="ro-RO" sz="1400" dirty="0">
                <a:solidFill>
                  <a:srgbClr val="6E6452"/>
                </a:solidFill>
                <a:hlinkClick r:id="rId7"/>
              </a:rPr>
              <a:t>http://</a:t>
            </a:r>
            <a:r>
              <a:rPr lang="ro-RO" sz="1400" dirty="0" smtClean="0">
                <a:solidFill>
                  <a:srgbClr val="6E6452"/>
                </a:solidFill>
                <a:hlinkClick r:id="rId7"/>
              </a:rPr>
              <a:t>www.ebrd.com/work-with-us/procurement/project-procurement/e-procurement-portal.html</a:t>
            </a:r>
            <a:r>
              <a:rPr lang="ro-RO" sz="1400" dirty="0" smtClean="0">
                <a:solidFill>
                  <a:srgbClr val="6E6452"/>
                </a:solidFill>
              </a:rPr>
              <a:t> </a:t>
            </a:r>
            <a:endParaRPr lang="ro-RO" sz="1400" dirty="0">
              <a:solidFill>
                <a:srgbClr val="6E6452"/>
              </a:solidFill>
            </a:endParaRPr>
          </a:p>
          <a:p>
            <a:pPr marL="857250" lvl="1" indent="-400050">
              <a:lnSpc>
                <a:spcPct val="200000"/>
              </a:lnSpc>
              <a:buFont typeface="+mj-lt"/>
              <a:buAutoNum type="romanUcPeriod"/>
            </a:pPr>
            <a:r>
              <a:rPr lang="ru-RU" sz="1400" dirty="0" smtClean="0">
                <a:solidFill>
                  <a:srgbClr val="6E6452"/>
                </a:solidFill>
              </a:rPr>
              <a:t>Приглашение должно включать в себя область проекта</a:t>
            </a:r>
            <a:r>
              <a:rPr lang="ro-RO" sz="1400" dirty="0" smtClean="0">
                <a:solidFill>
                  <a:srgbClr val="6E6452"/>
                </a:solidFill>
              </a:rPr>
              <a:t>, </a:t>
            </a:r>
            <a:r>
              <a:rPr lang="ru-RU" sz="1400" dirty="0" smtClean="0">
                <a:solidFill>
                  <a:srgbClr val="6E6452"/>
                </a:solidFill>
              </a:rPr>
              <a:t>цели</a:t>
            </a:r>
            <a:r>
              <a:rPr lang="ro-RO" sz="1400" dirty="0" smtClean="0">
                <a:solidFill>
                  <a:srgbClr val="6E6452"/>
                </a:solidFill>
              </a:rPr>
              <a:t>, </a:t>
            </a:r>
            <a:r>
              <a:rPr lang="ru-RU" sz="1400" dirty="0" smtClean="0">
                <a:solidFill>
                  <a:srgbClr val="6E6452"/>
                </a:solidFill>
              </a:rPr>
              <a:t>методологию и критерии оценки и утверждения контракта</a:t>
            </a:r>
            <a:r>
              <a:rPr lang="ro-RO" sz="1400" dirty="0" smtClean="0">
                <a:solidFill>
                  <a:srgbClr val="6E6452"/>
                </a:solidFill>
              </a:rPr>
              <a:t>. </a:t>
            </a:r>
          </a:p>
          <a:p>
            <a:pPr marL="857250" lvl="1" indent="-400050">
              <a:lnSpc>
                <a:spcPct val="200000"/>
              </a:lnSpc>
              <a:buFont typeface="+mj-lt"/>
              <a:buAutoNum type="romanUcPeriod"/>
            </a:pPr>
            <a:r>
              <a:rPr lang="ru-RU" sz="1400" dirty="0" smtClean="0">
                <a:solidFill>
                  <a:srgbClr val="6E6452"/>
                </a:solidFill>
              </a:rPr>
              <a:t>Оценка оферт проводится на основании критериев и методологии, представленных в Приглашении, а результаты оценки включаются в Отчет</a:t>
            </a:r>
            <a:r>
              <a:rPr lang="ro-RO" sz="1400" dirty="0" smtClean="0">
                <a:solidFill>
                  <a:srgbClr val="6E6452"/>
                </a:solidFill>
              </a:rPr>
              <a:t>.</a:t>
            </a:r>
            <a:endParaRPr lang="ro-RO" sz="1400" dirty="0">
              <a:solidFill>
                <a:srgbClr val="6E6452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792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Процедура конкурсного отбора в </a:t>
            </a:r>
            <a:r>
              <a:rPr lang="ru-RU" sz="1600" b="1" dirty="0" smtClean="0">
                <a:solidFill>
                  <a:srgbClr val="002060"/>
                </a:solidFill>
              </a:rPr>
              <a:t>два этапа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3852" y="2287955"/>
            <a:ext cx="9130148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857250" lvl="1" indent="-400050">
              <a:lnSpc>
                <a:spcPct val="200000"/>
              </a:lnSpc>
              <a:buFont typeface="+mj-lt"/>
              <a:buAutoNum type="romanUcPeriod"/>
            </a:pPr>
            <a:r>
              <a:rPr lang="ru-RU" sz="1400" dirty="0" smtClean="0">
                <a:solidFill>
                  <a:srgbClr val="6E6452"/>
                </a:solidFill>
              </a:rPr>
              <a:t>Приглашение </a:t>
            </a:r>
            <a:r>
              <a:rPr lang="ru-RU" sz="1400" dirty="0">
                <a:solidFill>
                  <a:srgbClr val="6E6452"/>
                </a:solidFill>
              </a:rPr>
              <a:t>с просьбой представить </a:t>
            </a:r>
            <a:r>
              <a:rPr lang="ru-RU" sz="1400" dirty="0" smtClean="0">
                <a:solidFill>
                  <a:srgbClr val="6E6452"/>
                </a:solidFill>
              </a:rPr>
              <a:t>Заинтересованность в Участии</a:t>
            </a:r>
            <a:r>
              <a:rPr lang="ro-RO" sz="1400" dirty="0" smtClean="0">
                <a:solidFill>
                  <a:srgbClr val="6E6452"/>
                </a:solidFill>
              </a:rPr>
              <a:t>, </a:t>
            </a:r>
            <a:r>
              <a:rPr lang="ru-RU" sz="1400" dirty="0" smtClean="0">
                <a:solidFill>
                  <a:srgbClr val="6E6452"/>
                </a:solidFill>
              </a:rPr>
              <a:t>на сайте ЕБРР или в системе </a:t>
            </a:r>
            <a:r>
              <a:rPr lang="ro-RO" sz="1400" dirty="0" smtClean="0">
                <a:solidFill>
                  <a:srgbClr val="6E6452"/>
                </a:solidFill>
              </a:rPr>
              <a:t>EBRD </a:t>
            </a:r>
            <a:r>
              <a:rPr lang="ro-RO" sz="1400" dirty="0">
                <a:solidFill>
                  <a:srgbClr val="6E6452"/>
                </a:solidFill>
              </a:rPr>
              <a:t>Client E-Procurement Portal, ECEPP, </a:t>
            </a:r>
            <a:r>
              <a:rPr lang="ro-RO" sz="1400" dirty="0">
                <a:solidFill>
                  <a:srgbClr val="6E6452"/>
                </a:solidFill>
                <a:hlinkClick r:id="rId7"/>
              </a:rPr>
              <a:t>http://</a:t>
            </a:r>
            <a:r>
              <a:rPr lang="ro-RO" sz="1400" dirty="0" smtClean="0">
                <a:solidFill>
                  <a:srgbClr val="6E6452"/>
                </a:solidFill>
                <a:hlinkClick r:id="rId7"/>
              </a:rPr>
              <a:t>www.ebrd.com/work-with-us/procurement/project-procurement/e-procurement-portal.html</a:t>
            </a:r>
            <a:r>
              <a:rPr lang="ro-RO" sz="1400" dirty="0" smtClean="0">
                <a:solidFill>
                  <a:srgbClr val="6E6452"/>
                </a:solidFill>
              </a:rPr>
              <a:t> ;</a:t>
            </a:r>
            <a:endParaRPr lang="ro-RO" sz="1400" dirty="0">
              <a:solidFill>
                <a:srgbClr val="6E6452"/>
              </a:solidFill>
            </a:endParaRPr>
          </a:p>
          <a:p>
            <a:pPr marL="857250" lvl="1" indent="-400050">
              <a:lnSpc>
                <a:spcPct val="200000"/>
              </a:lnSpc>
              <a:buFont typeface="+mj-lt"/>
              <a:buAutoNum type="romanUcPeriod"/>
            </a:pPr>
            <a:r>
              <a:rPr lang="ru-RU" sz="1400" dirty="0">
                <a:solidFill>
                  <a:srgbClr val="6E6452"/>
                </a:solidFill>
              </a:rPr>
              <a:t>Приглашение должно включать в себя область </a:t>
            </a:r>
            <a:r>
              <a:rPr lang="ru-RU" sz="1400" dirty="0" smtClean="0">
                <a:solidFill>
                  <a:srgbClr val="6E6452"/>
                </a:solidFill>
              </a:rPr>
              <a:t>проекта и </a:t>
            </a:r>
            <a:r>
              <a:rPr lang="ru-RU" sz="1400" dirty="0">
                <a:solidFill>
                  <a:srgbClr val="6E6452"/>
                </a:solidFill>
              </a:rPr>
              <a:t>критерии </a:t>
            </a:r>
            <a:r>
              <a:rPr lang="ru-RU" sz="1400" dirty="0" smtClean="0">
                <a:solidFill>
                  <a:srgbClr val="6E6452"/>
                </a:solidFill>
              </a:rPr>
              <a:t>квалификации для короткого списка</a:t>
            </a:r>
            <a:r>
              <a:rPr lang="ro-RO" sz="1400" dirty="0" smtClean="0">
                <a:solidFill>
                  <a:srgbClr val="6E6452"/>
                </a:solidFill>
              </a:rPr>
              <a:t>. </a:t>
            </a:r>
          </a:p>
          <a:p>
            <a:pPr marL="857250" lvl="1" indent="-400050">
              <a:lnSpc>
                <a:spcPct val="200000"/>
              </a:lnSpc>
              <a:buFont typeface="+mj-lt"/>
              <a:buAutoNum type="romanUcPeriod"/>
            </a:pPr>
            <a:r>
              <a:rPr lang="ru-RU" sz="1400" dirty="0" smtClean="0">
                <a:solidFill>
                  <a:srgbClr val="6E6452"/>
                </a:solidFill>
              </a:rPr>
              <a:t>Обоснование отбора компаний в короткий список включено в Отчет</a:t>
            </a:r>
            <a:r>
              <a:rPr lang="ro-RO" sz="1400" dirty="0" smtClean="0">
                <a:solidFill>
                  <a:srgbClr val="6E6452"/>
                </a:solidFill>
              </a:rPr>
              <a:t>.</a:t>
            </a:r>
          </a:p>
          <a:p>
            <a:pPr marL="857250" lvl="1" indent="-400050">
              <a:lnSpc>
                <a:spcPct val="200000"/>
              </a:lnSpc>
              <a:buFont typeface="+mj-lt"/>
              <a:buAutoNum type="romanUcPeriod"/>
            </a:pPr>
            <a:r>
              <a:rPr lang="ru-RU" sz="1400" dirty="0" smtClean="0">
                <a:solidFill>
                  <a:srgbClr val="6E6452"/>
                </a:solidFill>
              </a:rPr>
              <a:t>Запрос у отобранных компаний на предоставление предложений</a:t>
            </a:r>
            <a:r>
              <a:rPr lang="ro-RO" sz="1400" dirty="0" smtClean="0">
                <a:solidFill>
                  <a:srgbClr val="6E6452"/>
                </a:solidFill>
              </a:rPr>
              <a:t>.</a:t>
            </a:r>
          </a:p>
          <a:p>
            <a:pPr marL="857250" lvl="1" indent="-400050">
              <a:lnSpc>
                <a:spcPct val="200000"/>
              </a:lnSpc>
              <a:buFont typeface="+mj-lt"/>
              <a:buAutoNum type="romanUcPeriod"/>
            </a:pPr>
            <a:r>
              <a:rPr lang="ru-RU" sz="1400" dirty="0">
                <a:solidFill>
                  <a:srgbClr val="6E6452"/>
                </a:solidFill>
              </a:rPr>
              <a:t>Приглашение должно включать в себя область проекта, цели, методологию и критерии оценки и утверждения </a:t>
            </a:r>
            <a:r>
              <a:rPr lang="ru-RU" sz="1400" dirty="0" smtClean="0">
                <a:solidFill>
                  <a:srgbClr val="6E6452"/>
                </a:solidFill>
              </a:rPr>
              <a:t>контракта</a:t>
            </a:r>
          </a:p>
          <a:p>
            <a:pPr marL="857250" lvl="1" indent="-400050">
              <a:lnSpc>
                <a:spcPct val="200000"/>
              </a:lnSpc>
              <a:buFont typeface="+mj-lt"/>
              <a:buAutoNum type="romanUcPeriod"/>
            </a:pPr>
            <a:r>
              <a:rPr lang="ru-RU" sz="1400" dirty="0" smtClean="0">
                <a:solidFill>
                  <a:srgbClr val="6E6452"/>
                </a:solidFill>
              </a:rPr>
              <a:t>Результаты </a:t>
            </a:r>
            <a:r>
              <a:rPr lang="ru-RU" sz="1400" dirty="0">
                <a:solidFill>
                  <a:srgbClr val="6E6452"/>
                </a:solidFill>
              </a:rPr>
              <a:t>оценки включаются в Отчет</a:t>
            </a:r>
            <a:r>
              <a:rPr lang="ro-RO" sz="1400" dirty="0" smtClean="0">
                <a:solidFill>
                  <a:srgbClr val="6E6452"/>
                </a:solidFill>
              </a:rPr>
              <a:t>.</a:t>
            </a:r>
            <a:endParaRPr lang="ro-RO" sz="1400" dirty="0">
              <a:solidFill>
                <a:srgbClr val="6E6452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774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Короткий список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679155" y="2547660"/>
            <a:ext cx="8128000" cy="4033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Количество компаний должно быть от </a:t>
            </a:r>
            <a:r>
              <a:rPr lang="ro-RO" sz="1600" dirty="0" smtClean="0">
                <a:solidFill>
                  <a:srgbClr val="6E6452"/>
                </a:solidFill>
              </a:rPr>
              <a:t>3 </a:t>
            </a:r>
            <a:r>
              <a:rPr lang="ru-RU" sz="1600" dirty="0" smtClean="0">
                <a:solidFill>
                  <a:srgbClr val="6E6452"/>
                </a:solidFill>
              </a:rPr>
              <a:t>до</a:t>
            </a:r>
            <a:r>
              <a:rPr lang="ro-RO" sz="1600" dirty="0" smtClean="0">
                <a:solidFill>
                  <a:srgbClr val="6E6452"/>
                </a:solidFill>
              </a:rPr>
              <a:t> 6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Широкий спектр географического покрытия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Больше 2 участников из одной страны не допускаются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Список должен включать в себя как минимум одну компанию из страны операций ЕБРР</a:t>
            </a:r>
            <a:endParaRPr lang="ro-RO" sz="1600" dirty="0" smtClean="0">
              <a:solidFill>
                <a:srgbClr val="6E6452"/>
              </a:solidFill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600" dirty="0">
              <a:solidFill>
                <a:srgbClr val="6E6452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168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Критерии оценки и отбора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679155" y="2541414"/>
            <a:ext cx="812800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Опыт в похожих проектах</a:t>
            </a:r>
            <a:r>
              <a:rPr lang="ro-RO" sz="1600" dirty="0" smtClean="0">
                <a:solidFill>
                  <a:srgbClr val="6E6452"/>
                </a:solidFill>
              </a:rPr>
              <a:t>;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Региональный </a:t>
            </a:r>
            <a:r>
              <a:rPr lang="ro-RO" sz="1600" dirty="0" smtClean="0">
                <a:solidFill>
                  <a:srgbClr val="6E6452"/>
                </a:solidFill>
              </a:rPr>
              <a:t>(</a:t>
            </a:r>
            <a:r>
              <a:rPr lang="ru-RU" sz="1600" dirty="0" smtClean="0">
                <a:solidFill>
                  <a:srgbClr val="6E6452"/>
                </a:solidFill>
              </a:rPr>
              <a:t>местный</a:t>
            </a:r>
            <a:r>
              <a:rPr lang="ro-RO" sz="1600" dirty="0" smtClean="0">
                <a:solidFill>
                  <a:srgbClr val="6E6452"/>
                </a:solidFill>
              </a:rPr>
              <a:t>)</a:t>
            </a:r>
            <a:r>
              <a:rPr lang="ru-RU" sz="1600" dirty="0" smtClean="0">
                <a:solidFill>
                  <a:srgbClr val="6E6452"/>
                </a:solidFill>
              </a:rPr>
              <a:t> опыт</a:t>
            </a:r>
            <a:r>
              <a:rPr lang="ro-RO" sz="1600" dirty="0" smtClean="0">
                <a:solidFill>
                  <a:srgbClr val="6E6452"/>
                </a:solidFill>
              </a:rPr>
              <a:t>;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Квалификация ключевых специалистов, предложенных для выполнения контракта</a:t>
            </a:r>
            <a:r>
              <a:rPr lang="ro-RO" sz="1600" dirty="0" smtClean="0">
                <a:solidFill>
                  <a:srgbClr val="6E6452"/>
                </a:solidFill>
              </a:rPr>
              <a:t>;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Качество методологии и рабочей программы</a:t>
            </a:r>
            <a:r>
              <a:rPr lang="ro-RO" sz="1600" dirty="0" smtClean="0">
                <a:solidFill>
                  <a:srgbClr val="6E6452"/>
                </a:solidFill>
              </a:rPr>
              <a:t>; 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Цена может быть принята во внимание</a:t>
            </a:r>
            <a:r>
              <a:rPr lang="ro-RO" sz="1600" dirty="0" smtClean="0">
                <a:solidFill>
                  <a:srgbClr val="6E6452"/>
                </a:solidFill>
              </a:rPr>
              <a:t>. </a:t>
            </a:r>
          </a:p>
          <a:p>
            <a:pPr lvl="1">
              <a:lnSpc>
                <a:spcPct val="200000"/>
              </a:lnSpc>
            </a:pPr>
            <a:r>
              <a:rPr lang="ru-RU" sz="1600" dirty="0" smtClean="0">
                <a:solidFill>
                  <a:srgbClr val="6E6452"/>
                </a:solidFill>
              </a:rPr>
              <a:t>В результате оценки</a:t>
            </a:r>
            <a:r>
              <a:rPr lang="ro-RO" sz="1600" dirty="0" smtClean="0">
                <a:solidFill>
                  <a:srgbClr val="6E6452"/>
                </a:solidFill>
              </a:rPr>
              <a:t>, </a:t>
            </a:r>
            <a:r>
              <a:rPr lang="ru-RU" sz="1600" dirty="0" smtClean="0">
                <a:solidFill>
                  <a:srgbClr val="6E6452"/>
                </a:solidFill>
              </a:rPr>
              <a:t>Консультант с самим высоким баллом приглашается для переговоров и заключения контракта</a:t>
            </a:r>
            <a:r>
              <a:rPr lang="ro-RO" sz="1600" dirty="0" smtClean="0">
                <a:solidFill>
                  <a:srgbClr val="6E6452"/>
                </a:solidFill>
              </a:rPr>
              <a:t>.</a:t>
            </a:r>
            <a:endParaRPr lang="ro-RO" sz="1600" dirty="0">
              <a:solidFill>
                <a:srgbClr val="6E6452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8478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Переговоры и управление контрактом</a:t>
            </a: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679155" y="2708416"/>
            <a:ext cx="812800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Незначительные (нематериальные) изменения могут быть внесены в контракт в процессе переговоров</a:t>
            </a:r>
            <a:r>
              <a:rPr lang="ro-RO" sz="1600" dirty="0" smtClean="0">
                <a:solidFill>
                  <a:srgbClr val="6E6452"/>
                </a:solidFill>
              </a:rPr>
              <a:t>;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Клиент несет ответственность за управление контрактом</a:t>
            </a:r>
            <a:r>
              <a:rPr lang="ro-RO" sz="1600" dirty="0" smtClean="0">
                <a:solidFill>
                  <a:srgbClr val="6E6452"/>
                </a:solidFill>
              </a:rPr>
              <a:t>;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6E6452"/>
                </a:solidFill>
              </a:rPr>
              <a:t>ЕБРР рассматривает и одабривает все документы по закупкам, а также изменения в контракте</a:t>
            </a:r>
            <a:r>
              <a:rPr lang="ro-RO" sz="1600" dirty="0" smtClean="0">
                <a:solidFill>
                  <a:srgbClr val="6E6452"/>
                </a:solidFill>
              </a:rPr>
              <a:t>.</a:t>
            </a:r>
            <a:endParaRPr lang="ro-RO" sz="1600" dirty="0">
              <a:solidFill>
                <a:srgbClr val="6E6452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6354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Библиография</a:t>
            </a:r>
            <a:r>
              <a:rPr lang="en-US" sz="1600" b="1" dirty="0" smtClean="0">
                <a:solidFill>
                  <a:srgbClr val="002060"/>
                </a:solidFill>
              </a:rPr>
              <a:t>:</a:t>
            </a: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4" name="Titel 15"/>
          <p:cNvSpPr txBox="1">
            <a:spLocks/>
          </p:cNvSpPr>
          <p:nvPr/>
        </p:nvSpPr>
        <p:spPr bwMode="auto">
          <a:xfrm>
            <a:off x="681182" y="2388890"/>
            <a:ext cx="8128000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6E6452"/>
                </a:solidFill>
              </a:rPr>
              <a:t>Принципы и правила закупок </a:t>
            </a:r>
            <a:r>
              <a:rPr lang="ru-RU" sz="1400" dirty="0" smtClean="0">
                <a:solidFill>
                  <a:srgbClr val="6E6452"/>
                </a:solidFill>
              </a:rPr>
              <a:t>ЕБРР </a:t>
            </a:r>
            <a:r>
              <a:rPr lang="ro-RO" sz="1400" dirty="0" smtClean="0">
                <a:solidFill>
                  <a:srgbClr val="6E6452"/>
                </a:solidFill>
                <a:hlinkClick r:id="rId7"/>
              </a:rPr>
              <a:t>http</a:t>
            </a:r>
            <a:r>
              <a:rPr lang="ro-RO" sz="1400" dirty="0">
                <a:solidFill>
                  <a:srgbClr val="6E6452"/>
                </a:solidFill>
                <a:hlinkClick r:id="rId7"/>
              </a:rPr>
              <a:t>://www.ebrd.com/cs/Satellite?c=Content&amp;cid=1395266160617&amp;d=&amp;</a:t>
            </a:r>
            <a:r>
              <a:rPr lang="ro-RO" sz="1400" dirty="0" smtClean="0">
                <a:solidFill>
                  <a:srgbClr val="6E6452"/>
                </a:solidFill>
                <a:hlinkClick r:id="rId7"/>
              </a:rPr>
              <a:t>pagename=EBRD%2FContent%2FDownloadDocument</a:t>
            </a:r>
            <a:r>
              <a:rPr lang="ro-RO" sz="1400" dirty="0" smtClean="0">
                <a:solidFill>
                  <a:srgbClr val="6E6452"/>
                </a:solidFill>
              </a:rPr>
              <a:t> </a:t>
            </a:r>
          </a:p>
          <a:p>
            <a:pPr lvl="1"/>
            <a:endParaRPr lang="ro-RO" sz="1400" dirty="0">
              <a:solidFill>
                <a:srgbClr val="6E6452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o-RO" sz="1400" dirty="0" smtClean="0">
                <a:solidFill>
                  <a:srgbClr val="6E6452"/>
                </a:solidFill>
              </a:rPr>
              <a:t> </a:t>
            </a:r>
            <a:r>
              <a:rPr lang="ru-RU" sz="1400" dirty="0" smtClean="0">
                <a:solidFill>
                  <a:srgbClr val="6E6452"/>
                </a:solidFill>
              </a:rPr>
              <a:t>Стандартная конкурсная </a:t>
            </a:r>
            <a:r>
              <a:rPr lang="ru-RU" sz="1400" dirty="0">
                <a:solidFill>
                  <a:srgbClr val="6E6452"/>
                </a:solidFill>
              </a:rPr>
              <a:t>документация для закупки товаров </a:t>
            </a:r>
            <a:r>
              <a:rPr lang="ro-RO" sz="1400" dirty="0" smtClean="0">
                <a:solidFill>
                  <a:srgbClr val="6E6452"/>
                </a:solidFill>
                <a:hlinkClick r:id="rId8"/>
              </a:rPr>
              <a:t>http</a:t>
            </a:r>
            <a:r>
              <a:rPr lang="ro-RO" sz="1400" dirty="0">
                <a:solidFill>
                  <a:srgbClr val="6E6452"/>
                </a:solidFill>
                <a:hlinkClick r:id="rId8"/>
              </a:rPr>
              <a:t>://www.ebrd.com/cs/Satellite?c=Content&amp;cid=1395242704522&amp;d=&amp;</a:t>
            </a:r>
            <a:r>
              <a:rPr lang="ro-RO" sz="1400" dirty="0" smtClean="0">
                <a:solidFill>
                  <a:srgbClr val="6E6452"/>
                </a:solidFill>
                <a:hlinkClick r:id="rId8"/>
              </a:rPr>
              <a:t>pagename=EBRD%2FContent%2FDownloadDocument</a:t>
            </a:r>
            <a:r>
              <a:rPr lang="ro-RO" sz="1400" dirty="0" smtClean="0">
                <a:solidFill>
                  <a:srgbClr val="6E6452"/>
                </a:solidFill>
              </a:rPr>
              <a:t>   </a:t>
            </a:r>
          </a:p>
          <a:p>
            <a:pPr lvl="1"/>
            <a:endParaRPr lang="ro-RO" sz="1400" dirty="0" smtClean="0">
              <a:solidFill>
                <a:srgbClr val="6E6452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6E6452"/>
                </a:solidFill>
              </a:rPr>
              <a:t>Стандартная конкурсная документация для закупки </a:t>
            </a:r>
            <a:r>
              <a:rPr lang="ru-RU" sz="1400" dirty="0" smtClean="0">
                <a:solidFill>
                  <a:srgbClr val="6E6452"/>
                </a:solidFill>
              </a:rPr>
              <a:t>работ </a:t>
            </a:r>
            <a:r>
              <a:rPr lang="ro-RO" sz="1400" dirty="0" smtClean="0">
                <a:solidFill>
                  <a:srgbClr val="6E6452"/>
                </a:solidFill>
                <a:hlinkClick r:id="rId9"/>
              </a:rPr>
              <a:t>http</a:t>
            </a:r>
            <a:r>
              <a:rPr lang="ro-RO" sz="1400" dirty="0">
                <a:solidFill>
                  <a:srgbClr val="6E6452"/>
                </a:solidFill>
                <a:hlinkClick r:id="rId9"/>
              </a:rPr>
              <a:t>://www.ebrd.com/cs/Satellite?c=Content&amp;cid=1395242704558&amp;d=&amp;</a:t>
            </a:r>
            <a:r>
              <a:rPr lang="ro-RO" sz="1400" dirty="0" smtClean="0">
                <a:solidFill>
                  <a:srgbClr val="6E6452"/>
                </a:solidFill>
                <a:hlinkClick r:id="rId9"/>
              </a:rPr>
              <a:t>pagename=EBRD%2FContent%2FDownloadDocument</a:t>
            </a:r>
            <a:r>
              <a:rPr lang="ro-RO" sz="1400" dirty="0" smtClean="0">
                <a:solidFill>
                  <a:srgbClr val="6E6452"/>
                </a:solidFill>
              </a:rPr>
              <a:t>   </a:t>
            </a:r>
          </a:p>
          <a:p>
            <a:pPr lvl="1"/>
            <a:endParaRPr lang="ro-RO" sz="1400" dirty="0" smtClean="0">
              <a:solidFill>
                <a:srgbClr val="6E6452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6E6452"/>
                </a:solidFill>
              </a:rPr>
              <a:t>Стандартная конкурсная документация для </a:t>
            </a:r>
            <a:r>
              <a:rPr lang="ru-RU" sz="1400" dirty="0" smtClean="0">
                <a:solidFill>
                  <a:srgbClr val="6E6452"/>
                </a:solidFill>
              </a:rPr>
              <a:t>монтажа и поставки станций и оборудования </a:t>
            </a:r>
            <a:r>
              <a:rPr lang="ro-RO" sz="1400" dirty="0" smtClean="0">
                <a:solidFill>
                  <a:srgbClr val="6E6452"/>
                </a:solidFill>
                <a:hlinkClick r:id="rId9"/>
              </a:rPr>
              <a:t>http</a:t>
            </a:r>
            <a:r>
              <a:rPr lang="ro-RO" sz="1400" dirty="0">
                <a:solidFill>
                  <a:srgbClr val="6E6452"/>
                </a:solidFill>
                <a:hlinkClick r:id="rId9"/>
              </a:rPr>
              <a:t>://www.ebrd.com/cs/Satellite?c=Content&amp;cid=1395242704558&amp;d=&amp;</a:t>
            </a:r>
            <a:r>
              <a:rPr lang="ro-RO" sz="1400" dirty="0" smtClean="0">
                <a:solidFill>
                  <a:srgbClr val="6E6452"/>
                </a:solidFill>
                <a:hlinkClick r:id="rId9"/>
              </a:rPr>
              <a:t>pagename=EBRD%2FContent%2FDownloadDocument</a:t>
            </a:r>
            <a:r>
              <a:rPr lang="ro-RO" sz="1400" dirty="0" smtClean="0">
                <a:solidFill>
                  <a:srgbClr val="6E6452"/>
                </a:solidFill>
              </a:rPr>
              <a:t>  </a:t>
            </a:r>
          </a:p>
          <a:p>
            <a:pPr lvl="1"/>
            <a:endParaRPr lang="ro-RO" sz="1400" dirty="0" smtClean="0">
              <a:solidFill>
                <a:srgbClr val="6E6452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6E6452"/>
                </a:solidFill>
              </a:rPr>
              <a:t>Общие контрактные условия по выполнению работ </a:t>
            </a:r>
            <a:r>
              <a:rPr lang="ro-RO" sz="1400" dirty="0" smtClean="0">
                <a:solidFill>
                  <a:srgbClr val="6E6452"/>
                </a:solidFill>
              </a:rPr>
              <a:t>(</a:t>
            </a:r>
            <a:r>
              <a:rPr lang="ru-RU" sz="1400" dirty="0" smtClean="0">
                <a:solidFill>
                  <a:srgbClr val="6E6452"/>
                </a:solidFill>
              </a:rPr>
              <a:t>Красная книга </a:t>
            </a:r>
            <a:r>
              <a:rPr lang="ro-RO" sz="1400" dirty="0" smtClean="0">
                <a:solidFill>
                  <a:srgbClr val="6E6452"/>
                </a:solidFill>
              </a:rPr>
              <a:t>FIDIC) </a:t>
            </a:r>
            <a:r>
              <a:rPr lang="ro-RO" sz="1400" dirty="0">
                <a:solidFill>
                  <a:srgbClr val="6E6452"/>
                </a:solidFill>
                <a:hlinkClick r:id="rId10"/>
              </a:rPr>
              <a:t>http://</a:t>
            </a:r>
            <a:r>
              <a:rPr lang="ro-RO" sz="1400" dirty="0" smtClean="0">
                <a:solidFill>
                  <a:srgbClr val="6E6452"/>
                </a:solidFill>
                <a:hlinkClick r:id="rId10"/>
              </a:rPr>
              <a:t>www.ebrd.com/downloads/procurement/project/mdbgcv3unprotected.pdf</a:t>
            </a:r>
            <a:r>
              <a:rPr lang="ro-RO" sz="1400" dirty="0" smtClean="0">
                <a:solidFill>
                  <a:srgbClr val="6E6452"/>
                </a:solidFill>
              </a:rPr>
              <a:t> </a:t>
            </a:r>
            <a:endParaRPr lang="ro-RO" sz="1400" dirty="0">
              <a:solidFill>
                <a:srgbClr val="6E6452"/>
              </a:solidFill>
            </a:endParaRP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4264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atumsplatzhalter 3"/>
          <p:cNvSpPr txBox="1">
            <a:spLocks/>
          </p:cNvSpPr>
          <p:nvPr/>
        </p:nvSpPr>
        <p:spPr bwMode="auto">
          <a:xfrm>
            <a:off x="679450" y="6581775"/>
            <a:ext cx="1295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rgbClr val="6E6452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A768533-9F5A-4A96-B8F6-9A95114E0856}" type="datetime1">
              <a:rPr lang="en-GB" smtClean="0">
                <a:cs typeface="Arial" charset="0"/>
              </a:rPr>
              <a:pPr/>
              <a:t>12/01/2018</a:t>
            </a:fld>
            <a:endParaRPr lang="de-DE">
              <a:cs typeface="Arial" charset="0"/>
            </a:endParaRPr>
          </a:p>
        </p:txBody>
      </p:sp>
      <p:sp>
        <p:nvSpPr>
          <p:cNvPr id="16" name="Inhaltsplatzhalter 8"/>
          <p:cNvSpPr txBox="1">
            <a:spLocks/>
          </p:cNvSpPr>
          <p:nvPr/>
        </p:nvSpPr>
        <p:spPr>
          <a:xfrm>
            <a:off x="2433908" y="1620411"/>
            <a:ext cx="6262254" cy="2074863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>
              <a:spcAft>
                <a:spcPts val="300"/>
              </a:spcAft>
            </a:pPr>
            <a:r>
              <a:rPr lang="ru-RU" sz="2800" dirty="0">
                <a:solidFill>
                  <a:srgbClr val="534B3E"/>
                </a:solidFill>
              </a:rPr>
              <a:t>Благодарю за внимание</a:t>
            </a:r>
            <a:endParaRPr lang="en-GB" sz="1000" dirty="0">
              <a:solidFill>
                <a:srgbClr val="534B3E"/>
              </a:solidFill>
            </a:endParaRPr>
          </a:p>
        </p:txBody>
      </p:sp>
      <p:sp>
        <p:nvSpPr>
          <p:cNvPr id="17" name="Textfeld 9"/>
          <p:cNvSpPr txBox="1">
            <a:spLocks noChangeArrowheads="1"/>
          </p:cNvSpPr>
          <p:nvPr/>
        </p:nvSpPr>
        <p:spPr bwMode="auto">
          <a:xfrm>
            <a:off x="427153" y="5399463"/>
            <a:ext cx="13716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Proiect co-finanțat de</a:t>
            </a:r>
            <a:endParaRPr lang="en-GB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" name="Picture 11" descr="F:\Branding\EU\jaun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56" y="5624205"/>
            <a:ext cx="13652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H:\bn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511" y="5590073"/>
            <a:ext cx="10160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991" y="5624205"/>
            <a:ext cx="1639887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feld 9"/>
          <p:cNvSpPr txBox="1">
            <a:spLocks noChangeArrowheads="1"/>
          </p:cNvSpPr>
          <p:nvPr/>
        </p:nvSpPr>
        <p:spPr bwMode="auto">
          <a:xfrm>
            <a:off x="6898878" y="5383151"/>
            <a:ext cx="1147762" cy="214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In cooperare cu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2" name="Picture 2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45" y="5540701"/>
            <a:ext cx="1071880" cy="1071880"/>
          </a:xfrm>
          <a:prstGeom prst="rect">
            <a:avLst/>
          </a:prstGeom>
        </p:spPr>
      </p:pic>
      <p:pic>
        <p:nvPicPr>
          <p:cNvPr id="23" name="Picture 22" descr="D:\Users\Desktop\logotype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16" y="5818037"/>
            <a:ext cx="1958975" cy="56959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asetăText 1"/>
          <p:cNvSpPr txBox="1"/>
          <p:nvPr/>
        </p:nvSpPr>
        <p:spPr>
          <a:xfrm>
            <a:off x="1856306" y="3145976"/>
            <a:ext cx="536191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  <a:hlinkClick r:id="rId12"/>
              </a:rPr>
              <a:t>www.ifcaac.amac.md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ifcaac@fua.utm.md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77-38 22</a:t>
            </a:r>
          </a:p>
          <a:p>
            <a:pPr algn="ctr"/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 </a:t>
            </a:r>
          </a:p>
          <a:p>
            <a:pPr algn="ctr"/>
            <a:r>
              <a:rPr lang="ro-RO" sz="1400" b="0" u="sng">
                <a:solidFill>
                  <a:srgbClr val="7030A0"/>
                </a:solidFill>
                <a:latin typeface="+mn-lt"/>
              </a:rPr>
              <a:t>www.amac.md</a:t>
            </a:r>
            <a:r>
              <a:rPr lang="ro-RO" sz="1400" b="0">
                <a:solidFill>
                  <a:srgbClr val="7030A0"/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apacanal@yandex.ru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28-84-33</a:t>
            </a:r>
          </a:p>
          <a:p>
            <a:pPr algn="ctr"/>
            <a:endParaRPr lang="ro-RO" sz="8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25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26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373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Стратегия сотрудничества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1" y="2287955"/>
            <a:ext cx="8659979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Стратегия ЕБРР в Республике Молдова </a:t>
            </a:r>
            <a:r>
              <a:rPr lang="ro-RO" sz="1600" dirty="0" smtClean="0"/>
              <a:t>(2014-2017</a:t>
            </a:r>
            <a:r>
              <a:rPr lang="ro-RO" sz="1600" dirty="0"/>
              <a:t>):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ro-RO" sz="1600" dirty="0"/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800" dirty="0"/>
              <a:t>Создания необходимых условий для </a:t>
            </a:r>
            <a:r>
              <a:rPr lang="ru-RU" sz="1800" dirty="0" smtClean="0"/>
              <a:t>развития частного сектора</a:t>
            </a:r>
            <a:r>
              <a:rPr lang="ro-RO" sz="1800" dirty="0" smtClean="0"/>
              <a:t>;</a:t>
            </a:r>
            <a:endParaRPr lang="ro-RO" sz="1800" dirty="0"/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800" dirty="0" smtClean="0"/>
              <a:t>Создание Европейских стандартов и региональная инеграция</a:t>
            </a:r>
            <a:r>
              <a:rPr lang="ro-RO" sz="1800" dirty="0" smtClean="0"/>
              <a:t>;</a:t>
            </a:r>
            <a:endParaRPr lang="ro-RO" sz="1800" dirty="0"/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800" dirty="0" smtClean="0"/>
              <a:t>Повышение потенциала муниципальных предприятий</a:t>
            </a:r>
            <a:endParaRPr lang="ro-RO" sz="1600" dirty="0"/>
          </a:p>
        </p:txBody>
      </p:sp>
      <p:pic>
        <p:nvPicPr>
          <p:cNvPr id="15" name="Picture 2" descr="http://www.ebrd.com/image/139523721137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882" y="4935081"/>
            <a:ext cx="3487118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440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Проекты в области ВК</a:t>
            </a:r>
            <a:r>
              <a:rPr lang="fr-FR" sz="1600" b="1" dirty="0" smtClean="0">
                <a:solidFill>
                  <a:srgbClr val="002060"/>
                </a:solidFill>
              </a:rPr>
              <a:t>, </a:t>
            </a:r>
            <a:r>
              <a:rPr lang="ru-RU" sz="1600" b="1" dirty="0" smtClean="0">
                <a:solidFill>
                  <a:srgbClr val="002060"/>
                </a:solidFill>
              </a:rPr>
              <a:t>реализуемые ЕБРР в Молдове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sp>
        <p:nvSpPr>
          <p:cNvPr id="16" name="Titel 15"/>
          <p:cNvSpPr txBox="1">
            <a:spLocks/>
          </p:cNvSpPr>
          <p:nvPr/>
        </p:nvSpPr>
        <p:spPr bwMode="auto">
          <a:xfrm>
            <a:off x="148740" y="2369595"/>
            <a:ext cx="8839199" cy="152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Проект развития услуг ВК в Кишинёве</a:t>
            </a:r>
            <a:r>
              <a:rPr lang="ro-RO" sz="1600" dirty="0" smtClean="0"/>
              <a:t>, 30 </a:t>
            </a:r>
            <a:r>
              <a:rPr lang="ru-RU" sz="1600" dirty="0" smtClean="0"/>
              <a:t>млн. евро</a:t>
            </a:r>
            <a:r>
              <a:rPr lang="ro-RO" sz="1600" dirty="0" smtClean="0"/>
              <a:t>, </a:t>
            </a:r>
            <a:r>
              <a:rPr lang="ro-RO" sz="1600" dirty="0"/>
              <a:t>1997-2001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Программа развития компаний-операторов ВК в Молдове </a:t>
            </a:r>
            <a:r>
              <a:rPr lang="ro-RO" sz="1600" dirty="0" smtClean="0"/>
              <a:t>(MWUDP</a:t>
            </a:r>
            <a:r>
              <a:rPr lang="ro-RO" sz="1600" dirty="0"/>
              <a:t>), 30 </a:t>
            </a:r>
            <a:r>
              <a:rPr lang="ru-RU" sz="1600" dirty="0" smtClean="0"/>
              <a:t>млн. евро</a:t>
            </a:r>
            <a:r>
              <a:rPr lang="ro-RO" sz="1600" dirty="0" smtClean="0"/>
              <a:t>, 2011-2015</a:t>
            </a:r>
            <a:endParaRPr lang="ro-RO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89" y="3891281"/>
            <a:ext cx="4144337" cy="2486602"/>
          </a:xfrm>
          <a:prstGeom prst="rect">
            <a:avLst/>
          </a:prstGeom>
        </p:spPr>
      </p:pic>
      <p:sp>
        <p:nvSpPr>
          <p:cNvPr id="15" name="Titel 15"/>
          <p:cNvSpPr txBox="1">
            <a:spLocks/>
          </p:cNvSpPr>
          <p:nvPr/>
        </p:nvSpPr>
        <p:spPr bwMode="auto">
          <a:xfrm>
            <a:off x="13853" y="3891281"/>
            <a:ext cx="4964636" cy="387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6E645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Программа развития услуг ВК в мун. Кишинэу</a:t>
            </a:r>
            <a:r>
              <a:rPr lang="ro-RO" sz="1600" dirty="0" smtClean="0"/>
              <a:t> </a:t>
            </a:r>
            <a:r>
              <a:rPr lang="ro-RO" sz="1600" dirty="0"/>
              <a:t>(CWDP), 61.8 </a:t>
            </a:r>
            <a:r>
              <a:rPr lang="ru-RU" sz="1600" dirty="0" smtClean="0"/>
              <a:t>млн. евро</a:t>
            </a:r>
            <a:r>
              <a:rPr lang="ro-RO" sz="1600" dirty="0" smtClean="0"/>
              <a:t>, </a:t>
            </a:r>
            <a:r>
              <a:rPr lang="ro-RO" sz="1600" dirty="0"/>
              <a:t>2014-2020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 smtClean="0"/>
              <a:t>Программа развития водоснабжения на севере Молдовы</a:t>
            </a:r>
            <a:r>
              <a:rPr lang="ro-RO" sz="1600" dirty="0" smtClean="0"/>
              <a:t>, 30 </a:t>
            </a:r>
            <a:r>
              <a:rPr lang="ru-RU" sz="1600" dirty="0" smtClean="0"/>
              <a:t>млн. </a:t>
            </a:r>
            <a:r>
              <a:rPr lang="ru-RU" sz="1600" dirty="0"/>
              <a:t>Е</a:t>
            </a:r>
            <a:r>
              <a:rPr lang="ru-RU" sz="1600" dirty="0" smtClean="0"/>
              <a:t>вро</a:t>
            </a:r>
            <a:r>
              <a:rPr lang="ro-RO" sz="1600" dirty="0" smtClean="0"/>
              <a:t>, 2014-2020</a:t>
            </a:r>
            <a:endParaRPr lang="ro-RO" sz="1600" dirty="0"/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222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12/01/2018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9"/>
            <a:ext cx="8839199" cy="389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Контактные данные</a:t>
            </a:r>
            <a:r>
              <a:rPr lang="ro-RO" sz="1600" b="1" dirty="0" smtClean="0">
                <a:solidFill>
                  <a:srgbClr val="002060"/>
                </a:solidFill>
              </a:rPr>
              <a:t/>
            </a:r>
            <a:br>
              <a:rPr lang="ro-RO" sz="1600" b="1" dirty="0" smtClean="0">
                <a:solidFill>
                  <a:srgbClr val="002060"/>
                </a:solidFill>
              </a:rPr>
            </a:b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862776" y="6581001"/>
            <a:ext cx="3418449" cy="246221"/>
          </a:xfrm>
        </p:spPr>
        <p:txBody>
          <a:bodyPr/>
          <a:lstStyle/>
          <a:p>
            <a:r>
              <a:rPr lang="ro-RO" dirty="0" smtClean="0"/>
              <a:t>Leonid Meleca</a:t>
            </a:r>
            <a:endParaRPr lang="de-DE" dirty="0"/>
          </a:p>
        </p:txBody>
      </p:sp>
      <p:graphicFrame>
        <p:nvGraphicFramePr>
          <p:cNvPr id="1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8913021"/>
              </p:ext>
            </p:extLst>
          </p:nvPr>
        </p:nvGraphicFramePr>
        <p:xfrm>
          <a:off x="148741" y="2281962"/>
          <a:ext cx="8839199" cy="2888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7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464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7148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Центральный офис ЕБРР</a:t>
                      </a:r>
                      <a:endParaRPr lang="en-GB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Представительство</a:t>
                      </a:r>
                      <a:r>
                        <a:rPr lang="ru-RU" sz="1800" baseline="0" dirty="0" smtClean="0"/>
                        <a:t> ЕБРР в Молдове</a:t>
                      </a:r>
                      <a:endParaRPr lang="en-GB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17130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One Exchange Square, </a:t>
                      </a:r>
                    </a:p>
                    <a:p>
                      <a:r>
                        <a:rPr lang="en-GB" sz="1800" dirty="0" smtClean="0"/>
                        <a:t>London EC2A 2JN, </a:t>
                      </a:r>
                    </a:p>
                    <a:p>
                      <a:r>
                        <a:rPr lang="en-GB" sz="1800" dirty="0" smtClean="0"/>
                        <a:t>United Kingdom </a:t>
                      </a:r>
                    </a:p>
                    <a:p>
                      <a:r>
                        <a:rPr lang="en-GB" sz="1800" dirty="0" smtClean="0"/>
                        <a:t>Tel: +44 20 7338 7168 </a:t>
                      </a:r>
                    </a:p>
                    <a:p>
                      <a:r>
                        <a:rPr lang="en-GB" sz="1800" dirty="0" smtClean="0"/>
                        <a:t>Fax: +44 20 7338 7380 </a:t>
                      </a:r>
                    </a:p>
                    <a:p>
                      <a:r>
                        <a:rPr lang="en-GB" sz="1800" dirty="0" smtClean="0"/>
                        <a:t>Email: </a:t>
                      </a:r>
                      <a:r>
                        <a:rPr lang="en-GB" sz="1800" dirty="0" smtClean="0">
                          <a:hlinkClick r:id="rId7"/>
                        </a:rPr>
                        <a:t>newbusiness@ebrd.com</a:t>
                      </a:r>
                      <a:r>
                        <a:rPr lang="en-GB" sz="1800" dirty="0" smtClean="0"/>
                        <a:t> 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63 </a:t>
                      </a:r>
                      <a:r>
                        <a:rPr lang="en-GB" sz="1800" dirty="0" err="1" smtClean="0"/>
                        <a:t>Vlaicu</a:t>
                      </a:r>
                      <a:r>
                        <a:rPr lang="en-GB" sz="1800" dirty="0" smtClean="0"/>
                        <a:t> </a:t>
                      </a:r>
                      <a:r>
                        <a:rPr lang="en-GB" sz="1800" dirty="0" err="1" smtClean="0"/>
                        <a:t>Pircalab</a:t>
                      </a:r>
                      <a:r>
                        <a:rPr lang="en-GB" sz="1800" dirty="0" smtClean="0"/>
                        <a:t> </a:t>
                      </a:r>
                      <a:r>
                        <a:rPr lang="en-GB" sz="1800" dirty="0" err="1" smtClean="0"/>
                        <a:t>Str</a:t>
                      </a:r>
                      <a:r>
                        <a:rPr lang="ro-RO" sz="1800" dirty="0" smtClean="0"/>
                        <a:t>.</a:t>
                      </a:r>
                      <a:r>
                        <a:rPr lang="en-GB" sz="1800" dirty="0" smtClean="0"/>
                        <a:t> </a:t>
                      </a:r>
                      <a:endParaRPr lang="ro-RO" sz="1800" dirty="0" smtClean="0"/>
                    </a:p>
                    <a:p>
                      <a:r>
                        <a:rPr lang="ro-RO" sz="1800" dirty="0" smtClean="0"/>
                        <a:t>Et. 10, </a:t>
                      </a:r>
                      <a:r>
                        <a:rPr lang="en-GB" sz="1800" dirty="0" smtClean="0"/>
                        <a:t>Sky Tower building Chisinau MD-2012 Moldova</a:t>
                      </a:r>
                    </a:p>
                    <a:p>
                      <a:r>
                        <a:rPr lang="en-GB" sz="1800" dirty="0" smtClean="0"/>
                        <a:t>Tel: +373 (22) 21 00 00</a:t>
                      </a:r>
                      <a:endParaRPr lang="ro-RO" sz="1800" dirty="0" smtClean="0"/>
                    </a:p>
                    <a:p>
                      <a:endParaRPr lang="ro-RO" sz="1800" dirty="0" smtClean="0"/>
                    </a:p>
                    <a:p>
                      <a:r>
                        <a:rPr lang="en-GB" sz="1800" dirty="0" smtClean="0"/>
                        <a:t> </a:t>
                      </a:r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9458" y="5634652"/>
            <a:ext cx="2417763" cy="487998"/>
          </a:xfrm>
          <a:prstGeom prst="rect">
            <a:avLst/>
          </a:prstGeom>
        </p:spPr>
      </p:pic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4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ИНСТИТУТ НЕПРЕРЫВНОЙ ПОДГОТОВКИ В ОБЛАСТИ ВОДОСНАБЖЕНИЯ И КАНАЛИЗАЦИИ</a:t>
            </a:r>
            <a:r>
              <a:rPr lang="en-US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ЧЛЕНОВ АССОЦИАЦИИ 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MOLDOVA AP</a:t>
            </a:r>
            <a:r>
              <a:rPr lang="ro-RO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Ă-CANAL</a:t>
            </a:r>
            <a:r>
              <a:rPr lang="ru-RU" altLang="ro-RO" sz="900" b="0" dirty="0" smtClean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o-RO" altLang="ro-RO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695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3018</TotalTime>
  <Words>2908</Words>
  <Application>Microsoft Office PowerPoint</Application>
  <PresentationFormat>On-screen Show (4:3)</PresentationFormat>
  <Paragraphs>587</Paragraphs>
  <Slides>66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2" baseType="lpstr">
      <vt:lpstr>Arial</vt:lpstr>
      <vt:lpstr>Arial Narrow</vt:lpstr>
      <vt:lpstr>Calibri</vt:lpstr>
      <vt:lpstr>Times New Roman</vt:lpstr>
      <vt:lpstr>Wingdings</vt:lpstr>
      <vt:lpstr>GIZ_Banner_Kopfzeile-Ausland (3)</vt:lpstr>
      <vt:lpstr>Курс обучения сотрудников предприятий водоснабжения и канализации  Модуль 11:  Принципы и правила закупок товаров, работ и услуг  Сессия 8:  Принципы и правила закупок товаров, работ и услуг в рамках проектов финансируемых ЕБРР   Леонид Мелека Инженер-Консультант  18 – 25 января/ 01 февраля 2018,  Кишинёв</vt:lpstr>
      <vt:lpstr>Цели:      </vt:lpstr>
      <vt:lpstr>Содержание  ЧАСТЬ 1: ВВЕДЕНИЕ ЧАСТЬ 2: ПРИНЦИПЫ И ПРАВИЛА ЗАКУПОК ЕБРР ЧАСТЬ 3: ЗАКУПКА ТОВАРОВ, РАБОТ И УСЛУГ  ЧАСТЬ 4: ЗАКУПКА КОНСУЛЬТАЦИОННЫХ УСЛУГ</vt:lpstr>
      <vt:lpstr>ЧАСТЬ 1: ВВЕДЕНИЕ </vt:lpstr>
      <vt:lpstr>Европейский банк реконструкции и развития (ЕБРР)  </vt:lpstr>
      <vt:lpstr>ЕБРР в Молдове  </vt:lpstr>
      <vt:lpstr>Стратегия сотрудничества  </vt:lpstr>
      <vt:lpstr>Проекты в области ВК, реализуемые ЕБРР в Молдове </vt:lpstr>
      <vt:lpstr>Контактные данные </vt:lpstr>
      <vt:lpstr>ЧАСТЬ 2: ПРИНЦИПЫ И ПРАВИЛА ЗАКУПОК ЕБРР </vt:lpstr>
      <vt:lpstr>Принципы и правила закупок ЕБРР </vt:lpstr>
      <vt:lpstr>Виды закупок ЕБРР </vt:lpstr>
      <vt:lpstr>Принципы закупок – Государственный (публичный) сектор </vt:lpstr>
      <vt:lpstr>Допуск к участию в торгах </vt:lpstr>
      <vt:lpstr>Ответственность клиента </vt:lpstr>
      <vt:lpstr>Запрещенные действия </vt:lpstr>
      <vt:lpstr>Сфера применения правил закупок в общественном секторе </vt:lpstr>
      <vt:lpstr>ЧАСТЬ 3: ЗАКУПКА ТОВАРОВ, РАБОТ И СОПУТСТВУЮЩИХ УСЛУГ  </vt:lpstr>
      <vt:lpstr>Пороговые величины бюджета закупок </vt:lpstr>
      <vt:lpstr>Методы закупок </vt:lpstr>
      <vt:lpstr>Этапы открытых закупок работ, товаров и услуг </vt:lpstr>
      <vt:lpstr>График Закупок </vt:lpstr>
      <vt:lpstr>Этап I. Планирование закупок  </vt:lpstr>
      <vt:lpstr>Etapa I. Planificarea achizițiilor </vt:lpstr>
      <vt:lpstr>Этап II. Общее объявление (GPN)  </vt:lpstr>
      <vt:lpstr>Этап II. Общее объявление (GPN)  </vt:lpstr>
      <vt:lpstr>Этап III. Подготовка тендерной документации  </vt:lpstr>
      <vt:lpstr>Этап III. Конкурсная документация для закупки товаров и сопутствующих услуг (Goods) </vt:lpstr>
      <vt:lpstr>Этап III. Подготовка тендерной документации для закупки работ </vt:lpstr>
      <vt:lpstr>Этап III. Подготовка тендерной документации для закупки работ услуг по Поставке и установке станций и оборудования</vt:lpstr>
      <vt:lpstr>Этап III. Подготовка тендерной документации  Содержание тендерной документации </vt:lpstr>
      <vt:lpstr>Этап III. Содержание тендерной документации Часть 1 Раздел I. Инструкция для участников торгов </vt:lpstr>
      <vt:lpstr>Этап III. Содержание тендерной документации Часть 1 Раздел II. Условия торгов  </vt:lpstr>
      <vt:lpstr>Этап III. Содержание тендерной документации Часть 1 Раздел III. Критерии оценки заявок и квалификационные требования </vt:lpstr>
      <vt:lpstr>Этап III. Содержание тендерной документации Часть 1 Раздел III. Критерии оценки заявок и квалификационные требования </vt:lpstr>
      <vt:lpstr>Etapa III. Conținutul DL.  Partea 1 Secțiunea III. Criterii de evaluare și calificare  </vt:lpstr>
      <vt:lpstr>Etapa III. Conținutul DL.  Partea 1 Secțiunea III. Criterii de evaluare și calificare  </vt:lpstr>
      <vt:lpstr>Этап III. Содержание тендерной документации Часть 1 Раздел IV. Образцы форм оферты </vt:lpstr>
      <vt:lpstr>Этап III. Содержание тендерной документации Часть 1 Раздел V. Допустимые страны </vt:lpstr>
      <vt:lpstr>Этап III. Содержание тендерной документации Часть 2 Раздел VI. Требования</vt:lpstr>
      <vt:lpstr>Этап III. Содержание тендерной документации Часть 2 Раздел VI. Требования 1. Список товаров и сопутствующих услуг </vt:lpstr>
      <vt:lpstr>Этап III. Содержание тендерной документации Часть 2 Раздел VI. Требования 2. Программа поставки   </vt:lpstr>
      <vt:lpstr>Этап III. Содержание тендерной документации Часть 2 Раздел VI. Требования 3. Технические спецификации </vt:lpstr>
      <vt:lpstr>Этап III. Содержание тендерной документации Часть 3 Раздел VII. Контрактные условия и формы </vt:lpstr>
      <vt:lpstr>Этап III. Содержание тендерной документации Часть 3 Раздел VII. Контрактные условия и формы. Красная книга FIDIC </vt:lpstr>
      <vt:lpstr>Этап III. Содержание тендерной документации Часть 3 Раздел VII. Контрактные условия и формы. Желтая книга FIDIC </vt:lpstr>
      <vt:lpstr>Этап III. Содержание тендерной документации Часть 3 Раздел VII. Контрактные условия и формы.</vt:lpstr>
      <vt:lpstr>Этап IV. Объявление о возможностях участия в торгах </vt:lpstr>
      <vt:lpstr>Этап V. Предварительный отбор </vt:lpstr>
      <vt:lpstr>Этап VI. Приглашение к участию в торгах и публикация конкурсных документов </vt:lpstr>
      <vt:lpstr>Этап VII. Получение и вскрытие оферт </vt:lpstr>
      <vt:lpstr>Этап VIII. Оценка конкурсных заявок и присуждение контракта (закупка в один этап) </vt:lpstr>
      <vt:lpstr>Этап VIII. Оценка конкурсных заявок и присуждение контракта </vt:lpstr>
      <vt:lpstr>Этап IX. Администрирование контрактов </vt:lpstr>
      <vt:lpstr>Мониторинг процемма закупок со стороны ЕБРР </vt:lpstr>
      <vt:lpstr>ЧАСТЬ 4: ЗАКУПКА КОНСУЛЬТАЦИОННЫХ УСЛУГ </vt:lpstr>
      <vt:lpstr>Общая информация </vt:lpstr>
      <vt:lpstr>Процедуры отбора консультантов </vt:lpstr>
      <vt:lpstr>Процедура конкурсного отбора </vt:lpstr>
      <vt:lpstr>Процедура конкурсного отбора в один этап </vt:lpstr>
      <vt:lpstr>Процедура конкурсного отбора в два этапа </vt:lpstr>
      <vt:lpstr>Короткий список </vt:lpstr>
      <vt:lpstr>Критерии оценки и отбора </vt:lpstr>
      <vt:lpstr>Переговоры и управление контрактом</vt:lpstr>
      <vt:lpstr>Библиография:</vt:lpstr>
      <vt:lpstr>PowerPoint Presentation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Leonid Meleca</cp:lastModifiedBy>
  <cp:revision>326</cp:revision>
  <cp:lastPrinted>2017-06-05T10:38:21Z</cp:lastPrinted>
  <dcterms:created xsi:type="dcterms:W3CDTF">2013-09-05T11:54:56Z</dcterms:created>
  <dcterms:modified xsi:type="dcterms:W3CDTF">2018-01-12T13:44:12Z</dcterms:modified>
</cp:coreProperties>
</file>