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23"/>
  </p:notesMasterIdLst>
  <p:handoutMasterIdLst>
    <p:handoutMasterId r:id="rId24"/>
  </p:handoutMasterIdLst>
  <p:sldIdLst>
    <p:sldId id="407" r:id="rId2"/>
    <p:sldId id="432" r:id="rId3"/>
    <p:sldId id="441" r:id="rId4"/>
    <p:sldId id="440" r:id="rId5"/>
    <p:sldId id="439" r:id="rId6"/>
    <p:sldId id="438" r:id="rId7"/>
    <p:sldId id="437" r:id="rId8"/>
    <p:sldId id="436" r:id="rId9"/>
    <p:sldId id="435" r:id="rId10"/>
    <p:sldId id="434" r:id="rId11"/>
    <p:sldId id="433" r:id="rId12"/>
    <p:sldId id="431" r:id="rId13"/>
    <p:sldId id="430" r:id="rId14"/>
    <p:sldId id="429" r:id="rId15"/>
    <p:sldId id="428" r:id="rId16"/>
    <p:sldId id="427" r:id="rId17"/>
    <p:sldId id="426" r:id="rId18"/>
    <p:sldId id="425" r:id="rId19"/>
    <p:sldId id="424" r:id="rId20"/>
    <p:sldId id="442" r:id="rId21"/>
    <p:sldId id="406" r:id="rId22"/>
  </p:sldIdLst>
  <p:sldSz cx="9144000" cy="6858000" type="screen4x3"/>
  <p:notesSz cx="6858000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a Bohantov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452"/>
    <a:srgbClr val="E5DBA1"/>
    <a:srgbClr val="BABA93"/>
    <a:srgbClr val="BABB93"/>
    <a:srgbClr val="DEDEAF"/>
    <a:srgbClr val="999999"/>
    <a:srgbClr val="D9D9D9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2385" autoAdjust="0"/>
  </p:normalViewPr>
  <p:slideViewPr>
    <p:cSldViewPr snapToGrid="0">
      <p:cViewPr varScale="1">
        <p:scale>
          <a:sx n="107" d="100"/>
          <a:sy n="107" d="100"/>
        </p:scale>
        <p:origin x="1854" y="114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dirty="0">
                <a:solidFill>
                  <a:schemeClr val="tx1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453" y="0"/>
            <a:ext cx="297254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dirty="0">
                <a:solidFill>
                  <a:schemeClr val="tx1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7254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dirty="0">
                <a:solidFill>
                  <a:schemeClr val="tx1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453" y="9431338"/>
            <a:ext cx="297254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fld id="{4BBF79D3-D540-4A1F-9847-1559C7AB9D7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9918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dirty="0">
                <a:solidFill>
                  <a:schemeClr val="tx1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453" y="0"/>
            <a:ext cx="297254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dirty="0">
                <a:solidFill>
                  <a:schemeClr val="tx1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508" y="4714876"/>
            <a:ext cx="5028986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Klicken Sie, um die Formate des Vorlagentextes zu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7254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dirty="0">
                <a:solidFill>
                  <a:schemeClr val="tx1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453" y="9431338"/>
            <a:ext cx="297254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fld id="{FCC8D018-2849-4367-944E-648FA90DDE5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0175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1BD29BA-9941-44CB-ADDD-5FCC381BFF69}" type="slidenum">
              <a:t>20</a:t>
            </a:fld>
            <a:endParaRPr lang="ro-RO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034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Образец заголовка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A5A60-FFC1-4DD6-B034-06B726499F40}" type="datetime1">
              <a:rPr lang="en-GB"/>
              <a:pPr>
                <a:defRPr/>
              </a:pPr>
              <a:t>12/04/2019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Образец заголовка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7B01B-C2E8-4CD6-B726-44287C896096}" type="datetime1">
              <a:rPr lang="en-GB"/>
              <a:pPr>
                <a:defRPr/>
              </a:pPr>
              <a:t>12/04/2019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Образец заголовка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GB" noProof="0" dirty="0" smtClean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1188A-33A2-4652-B861-6B898985BDA5}" type="datetime1">
              <a:rPr lang="en-GB"/>
              <a:pPr>
                <a:defRPr/>
              </a:pPr>
              <a:t>12/04/2019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Образец заголовка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GB" noProof="0" dirty="0" smtClean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31B3F-98C9-477F-8A19-E86B62010671}" type="datetime1">
              <a:rPr lang="en-GB"/>
              <a:pPr>
                <a:defRPr/>
              </a:pPr>
              <a:t>12/04/2019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ru-RU" noProof="0" dirty="0" smtClean="0"/>
              <a:t>Образец заголовка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D77F8-03E1-499A-AFE8-B8E68698775C}" type="datetime1">
              <a:rPr lang="en-GB"/>
              <a:pPr>
                <a:defRPr/>
              </a:pPr>
              <a:t>12/04/2019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ru-RU" noProof="0" dirty="0" smtClean="0"/>
              <a:t>Образец заголовка</a:t>
            </a:r>
            <a:endParaRPr lang="de-DE" noProof="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D8158-1737-45DB-8ECC-2C3A89813773}" type="datetime1">
              <a:rPr lang="en-GB"/>
              <a:pPr>
                <a:defRPr/>
              </a:pPr>
              <a:t>12/04/2019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8940DB39-0204-48E6-A563-59B28891E3E7}" type="datetime1">
              <a:rPr lang="ro-RO" smtClean="0"/>
              <a:pPr lvl="0"/>
              <a:t>12.04.2019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0664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6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1588"/>
            <a:ext cx="91440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Grafik 8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447925"/>
            <a:ext cx="77755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layer</a:t>
            </a:r>
          </a:p>
          <a:p>
            <a:pPr lvl="1"/>
            <a:r>
              <a:rPr lang="en-GB" smtClean="0"/>
              <a:t>Second layer</a:t>
            </a:r>
          </a:p>
          <a:p>
            <a:pPr lvl="2"/>
            <a:r>
              <a:rPr lang="en-GB" smtClean="0"/>
              <a:t>Third layer</a:t>
            </a:r>
          </a:p>
          <a:p>
            <a:pPr lvl="3"/>
            <a:r>
              <a:rPr lang="en-GB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4138" y="6581775"/>
            <a:ext cx="927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000" b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9BC64416-FE4D-4747-9892-1848A6515E88}" type="slidenum">
              <a:rPr lang="en-GB" sz="1000" b="0" smtClean="0">
                <a:solidFill>
                  <a:srgbClr val="6E6452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en-GB" sz="1000" b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000" b="1" spc="70" baseline="0" dirty="0">
                <a:solidFill>
                  <a:srgbClr val="6E645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000" b="0" smtClean="0">
                <a:solidFill>
                  <a:srgbClr val="6E645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fld id="{6CC72D31-0A1F-4446-B251-5763FDFFC8B0}" type="datetime1">
              <a:rPr lang="en-GB"/>
              <a:pPr>
                <a:defRPr/>
              </a:pPr>
              <a:t>12/04/2019</a:t>
            </a:fld>
            <a:endParaRPr lang="en-GB" dirty="0"/>
          </a:p>
        </p:txBody>
      </p:sp>
      <p:sp>
        <p:nvSpPr>
          <p:cNvPr id="103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2725"/>
            <a:ext cx="77755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here to add title</a:t>
            </a:r>
            <a:endParaRPr 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701" r:id="rId7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58775" indent="-358775" algn="l" rtl="0" fontAlgn="base">
        <a:spcBef>
          <a:spcPts val="400"/>
        </a:spcBef>
        <a:spcAft>
          <a:spcPts val="800"/>
        </a:spcAft>
        <a:buClr>
          <a:srgbClr val="C80F0F"/>
        </a:buClr>
        <a:buFont typeface="Arial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  <a:ea typeface="+mn-ea"/>
          <a:cs typeface="+mn-cs"/>
        </a:defRPr>
      </a:lvl1pPr>
      <a:lvl2pPr marL="719138" indent="-358775" algn="l" rtl="0" fontAlgn="base">
        <a:spcBef>
          <a:spcPts val="400"/>
        </a:spcBef>
        <a:spcAft>
          <a:spcPts val="800"/>
        </a:spcAft>
        <a:buClr>
          <a:srgbClr val="6E6452"/>
        </a:buClr>
        <a:buFont typeface="Arial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2pPr>
      <a:lvl3pPr marL="1079500" indent="-358775" algn="l" rtl="0" fontAlgn="base">
        <a:spcBef>
          <a:spcPts val="400"/>
        </a:spcBef>
        <a:spcAft>
          <a:spcPts val="800"/>
        </a:spcAft>
        <a:buClr>
          <a:srgbClr val="6E6452"/>
        </a:buClr>
        <a:buFont typeface="Arial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3pPr>
      <a:lvl4pPr marL="1439863" indent="-358775" algn="l" rtl="0" fontAlgn="base">
        <a:spcBef>
          <a:spcPts val="400"/>
        </a:spcBef>
        <a:spcAft>
          <a:spcPts val="800"/>
        </a:spcAft>
        <a:buClr>
          <a:srgbClr val="6E6452"/>
        </a:buClr>
        <a:buFont typeface="Arial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4pPr>
      <a:lvl5pPr marL="1798638" indent="-358775" algn="l" rtl="0" fontAlgn="base">
        <a:spcBef>
          <a:spcPts val="400"/>
        </a:spcBef>
        <a:spcAft>
          <a:spcPts val="800"/>
        </a:spcAft>
        <a:buClr>
          <a:srgbClr val="6E6452"/>
        </a:buClr>
        <a:buFont typeface="Arial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0.jpeg"/><Relationship Id="rId7" Type="http://schemas.openxmlformats.org/officeDocument/2006/relationships/hyperlink" Target="http://www.ifcaac.amac.md/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6.png"/><Relationship Id="rId5" Type="http://schemas.openxmlformats.org/officeDocument/2006/relationships/image" Target="../media/image12.jpeg"/><Relationship Id="rId10" Type="http://schemas.openxmlformats.org/officeDocument/2006/relationships/image" Target="../media/image5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Курс</a:t>
            </a:r>
            <a:r>
              <a:rPr lang="ro-RO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обучения</a:t>
            </a:r>
            <a:r>
              <a:rPr lang="ro-RO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сотрудников</a:t>
            </a:r>
            <a:r>
              <a:rPr lang="ro-RO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предприятий</a:t>
            </a:r>
            <a:r>
              <a:rPr lang="ro-RO" b="1" dirty="0">
                <a:solidFill>
                  <a:srgbClr val="002060"/>
                </a:solidFill>
              </a:rPr>
              <a:t> „Apă-Canal”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Тренинг для сотрудников операторов</a:t>
            </a:r>
            <a:r>
              <a:rPr lang="ro-RO" dirty="0">
                <a:solidFill>
                  <a:srgbClr val="002060"/>
                </a:solidFill>
              </a:rPr>
              <a:t/>
            </a:r>
            <a:br>
              <a:rPr lang="ro-RO" dirty="0">
                <a:solidFill>
                  <a:srgbClr val="002060"/>
                </a:solidFill>
              </a:rPr>
            </a:br>
            <a:r>
              <a:rPr lang="ro-RO">
                <a:solidFill>
                  <a:srgbClr val="002060"/>
                </a:solidFill>
              </a:rPr>
              <a:t/>
            </a:r>
            <a:br>
              <a:rPr lang="ro-RO">
                <a:solidFill>
                  <a:srgbClr val="002060"/>
                </a:solidFill>
              </a:rPr>
            </a:br>
            <a:r>
              <a:rPr lang="ro-RO" b="1" smtClean="0">
                <a:solidFill>
                  <a:srgbClr val="C00000"/>
                </a:solidFill>
              </a:rPr>
              <a:t>Modulul:  </a:t>
            </a:r>
            <a:r>
              <a:rPr lang="ru-RU" b="1" dirty="0">
                <a:solidFill>
                  <a:srgbClr val="002060"/>
                </a:solidFill>
              </a:rPr>
              <a:t>Управление</a:t>
            </a:r>
            <a:r>
              <a:rPr lang="ro-RO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и эксплуатация</a:t>
            </a:r>
            <a:r>
              <a:rPr lang="ro-RO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водопроводно-канализационных сетей</a:t>
            </a:r>
            <a:r>
              <a:rPr lang="ro-RO" b="1" dirty="0">
                <a:solidFill>
                  <a:srgbClr val="002060"/>
                </a:solidFill>
              </a:rPr>
              <a:t/>
            </a:r>
            <a:br>
              <a:rPr lang="ro-RO" b="1" dirty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o-RO" altLang="en-US" sz="2000" b="1" dirty="0">
                <a:solidFill>
                  <a:srgbClr val="FF0000"/>
                </a:solidFill>
              </a:rPr>
              <a:t>Sesiunea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8</a:t>
            </a:r>
            <a:r>
              <a:rPr lang="en-US" altLang="en-US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: </a:t>
            </a:r>
            <a:r>
              <a:rPr lang="ru-RU" altLang="en-US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Нормы в процессе строительства</a:t>
            </a:r>
            <a:r>
              <a:rPr lang="ro-RO" sz="2000" dirty="0">
                <a:solidFill>
                  <a:srgbClr val="002060"/>
                </a:solidFill>
                <a:cs typeface="Times New Roman" panose="02020603050405020304" pitchFamily="18" charset="0"/>
              </a:rPr>
              <a:t/>
            </a:r>
            <a:br>
              <a:rPr lang="ro-RO" sz="20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ro-RO" sz="2000" b="1" dirty="0">
                <a:solidFill>
                  <a:srgbClr val="000F2E"/>
                </a:solidFill>
              </a:rPr>
              <a:t/>
            </a:r>
            <a:br>
              <a:rPr lang="ro-RO" sz="2000" b="1" dirty="0">
                <a:solidFill>
                  <a:srgbClr val="000F2E"/>
                </a:solidFill>
              </a:rPr>
            </a:br>
            <a:r>
              <a:rPr lang="ro-RO" sz="1800" b="1" i="1" dirty="0">
                <a:solidFill>
                  <a:srgbClr val="002060"/>
                </a:solidFill>
              </a:rPr>
              <a:t>Expert </a:t>
            </a:r>
            <a:r>
              <a:rPr lang="ru-RU" sz="1800" b="1" i="1" dirty="0">
                <a:solidFill>
                  <a:srgbClr val="002060"/>
                </a:solidFill>
              </a:rPr>
              <a:t>Михаил </a:t>
            </a:r>
            <a:r>
              <a:rPr lang="ru-RU" sz="1800" b="1" i="1" dirty="0" err="1">
                <a:solidFill>
                  <a:srgbClr val="002060"/>
                </a:solidFill>
              </a:rPr>
              <a:t>Мазурян</a:t>
            </a:r>
            <a:r>
              <a:rPr lang="ro-RO" sz="1800" b="1" i="1" dirty="0">
                <a:solidFill>
                  <a:srgbClr val="002060"/>
                </a:solidFill>
              </a:rPr>
              <a:t/>
            </a:r>
            <a:br>
              <a:rPr lang="ro-RO" sz="1800" b="1" i="1" dirty="0">
                <a:solidFill>
                  <a:srgbClr val="002060"/>
                </a:solidFill>
              </a:rPr>
            </a:br>
            <a:r>
              <a:rPr lang="ru-RU" sz="1800" b="1" i="1" dirty="0">
                <a:solidFill>
                  <a:srgbClr val="002060"/>
                </a:solidFill>
              </a:rPr>
              <a:t>А.О. </a:t>
            </a:r>
            <a:r>
              <a:rPr lang="en-US" sz="1800" b="1" i="1" dirty="0">
                <a:solidFill>
                  <a:srgbClr val="002060"/>
                </a:solidFill>
              </a:rPr>
              <a:t>.”</a:t>
            </a:r>
            <a:r>
              <a:rPr lang="en-US" sz="1800" b="1" i="1" dirty="0" err="1">
                <a:solidFill>
                  <a:srgbClr val="002060"/>
                </a:solidFill>
              </a:rPr>
              <a:t>Ap</a:t>
            </a:r>
            <a:r>
              <a:rPr lang="ro-RO" sz="1800" b="1" i="1" dirty="0">
                <a:solidFill>
                  <a:srgbClr val="002060"/>
                </a:solidFill>
              </a:rPr>
              <a:t>ă – Canal Chişinău”</a:t>
            </a:r>
            <a:r>
              <a:rPr lang="ro-RO" sz="1800" b="1" dirty="0">
                <a:solidFill>
                  <a:srgbClr val="002060"/>
                </a:solidFill>
              </a:rPr>
              <a:t/>
            </a:r>
            <a:br>
              <a:rPr lang="ro-RO" sz="1800" b="1" dirty="0">
                <a:solidFill>
                  <a:srgbClr val="00206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/>
            </a:r>
            <a:br>
              <a:rPr lang="ro-RO" sz="1600" b="1" dirty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9</a:t>
            </a:r>
            <a:r>
              <a:rPr lang="ro-RO" sz="1600" b="1" dirty="0" smtClean="0">
                <a:solidFill>
                  <a:srgbClr val="002060"/>
                </a:solidFill>
              </a:rPr>
              <a:t> </a:t>
            </a:r>
            <a:r>
              <a:rPr lang="ro-RO" sz="1600" b="1" dirty="0">
                <a:solidFill>
                  <a:srgbClr val="002060"/>
                </a:solidFill>
              </a:rPr>
              <a:t>– </a:t>
            </a:r>
            <a:r>
              <a:rPr lang="ru-RU" sz="1600" b="1" dirty="0" smtClean="0">
                <a:solidFill>
                  <a:srgbClr val="002060"/>
                </a:solidFill>
              </a:rPr>
              <a:t>10</a:t>
            </a:r>
            <a:r>
              <a:rPr lang="ro-RO" sz="1600" b="1" dirty="0" smtClean="0">
                <a:solidFill>
                  <a:srgbClr val="002060"/>
                </a:solidFill>
              </a:rPr>
              <a:t> </a:t>
            </a:r>
            <a:r>
              <a:rPr lang="ro-RO" sz="1600" b="1" dirty="0">
                <a:solidFill>
                  <a:srgbClr val="002060"/>
                </a:solidFill>
              </a:rPr>
              <a:t>– </a:t>
            </a:r>
            <a:r>
              <a:rPr lang="ru-RU" sz="1600" b="1" dirty="0" smtClean="0">
                <a:solidFill>
                  <a:srgbClr val="002060"/>
                </a:solidFill>
              </a:rPr>
              <a:t>11</a:t>
            </a:r>
            <a:r>
              <a:rPr lang="ro-RO" sz="1600" b="1" dirty="0" smtClean="0">
                <a:solidFill>
                  <a:srgbClr val="002060"/>
                </a:solidFill>
              </a:rPr>
              <a:t> </a:t>
            </a:r>
            <a:r>
              <a:rPr lang="ro-RO" sz="1600" b="1" dirty="0">
                <a:solidFill>
                  <a:srgbClr val="002060"/>
                </a:solidFill>
              </a:rPr>
              <a:t>A</a:t>
            </a:r>
            <a:r>
              <a:rPr lang="ru-RU" sz="1600" b="1" dirty="0" err="1">
                <a:solidFill>
                  <a:srgbClr val="002060"/>
                </a:solidFill>
              </a:rPr>
              <a:t>преля</a:t>
            </a:r>
            <a:r>
              <a:rPr lang="ro-RO" sz="1600" b="1" dirty="0">
                <a:solidFill>
                  <a:srgbClr val="002060"/>
                </a:solidFill>
              </a:rPr>
              <a:t> 2019,  </a:t>
            </a:r>
            <a:r>
              <a:rPr lang="ru-RU" sz="1600" b="1" dirty="0" err="1">
                <a:solidFill>
                  <a:srgbClr val="002060"/>
                </a:solidFill>
              </a:rPr>
              <a:t>Кишинэу</a:t>
            </a:r>
            <a:endParaRPr lang="ro-RO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616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ЗАКОН </a:t>
            </a:r>
            <a:r>
              <a:rPr lang="ru-RU" sz="2000" b="1" dirty="0" smtClean="0">
                <a:solidFill>
                  <a:srgbClr val="002060"/>
                </a:solidFill>
              </a:rPr>
              <a:t>Nr.</a:t>
            </a:r>
            <a:r>
              <a:rPr lang="en-US" sz="2000" b="1" dirty="0" smtClean="0">
                <a:solidFill>
                  <a:srgbClr val="002060"/>
                </a:solidFill>
              </a:rPr>
              <a:t>721</a:t>
            </a:r>
            <a:r>
              <a:rPr lang="ru-RU" sz="2000" b="1" dirty="0">
                <a:solidFill>
                  <a:srgbClr val="002060"/>
                </a:solidFill>
              </a:rPr>
              <a:t> от  </a:t>
            </a:r>
            <a:r>
              <a:rPr lang="en-US" sz="2000" b="1" dirty="0" smtClean="0">
                <a:solidFill>
                  <a:srgbClr val="002060"/>
                </a:solidFill>
              </a:rPr>
              <a:t>02</a:t>
            </a:r>
            <a:r>
              <a:rPr lang="ru-RU" sz="2000" b="1" dirty="0" smtClean="0">
                <a:solidFill>
                  <a:srgbClr val="002060"/>
                </a:solidFill>
              </a:rPr>
              <a:t>.0</a:t>
            </a:r>
            <a:r>
              <a:rPr lang="en-US" sz="2000" b="1" dirty="0" smtClean="0">
                <a:solidFill>
                  <a:srgbClr val="002060"/>
                </a:solidFill>
              </a:rPr>
              <a:t>2</a:t>
            </a:r>
            <a:r>
              <a:rPr lang="ru-RU" sz="2000" b="1" dirty="0" smtClean="0">
                <a:solidFill>
                  <a:srgbClr val="002060"/>
                </a:solidFill>
              </a:rPr>
              <a:t>.199</a:t>
            </a:r>
            <a:r>
              <a:rPr lang="en-US" sz="2000" b="1" dirty="0">
                <a:solidFill>
                  <a:srgbClr val="002060"/>
                </a:solidFill>
              </a:rPr>
              <a:t>6 o </a:t>
            </a:r>
            <a:r>
              <a:rPr lang="ru-RU" sz="2000" b="1" dirty="0">
                <a:solidFill>
                  <a:srgbClr val="002060"/>
                </a:solidFill>
              </a:rPr>
              <a:t>качестве в строительствею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300" b="1" dirty="0">
                <a:solidFill>
                  <a:srgbClr val="00B0F0"/>
                </a:solidFill>
              </a:rPr>
              <a:t>В </a:t>
            </a:r>
            <a:r>
              <a:rPr lang="ru-RU" sz="2300" b="1" dirty="0" smtClean="0">
                <a:solidFill>
                  <a:srgbClr val="00B0F0"/>
                </a:solidFill>
              </a:rPr>
              <a:t>соответствии</a:t>
            </a:r>
            <a:r>
              <a:rPr lang="en-US" sz="2300" b="1" dirty="0" smtClean="0">
                <a:solidFill>
                  <a:srgbClr val="00B0F0"/>
                </a:solidFill>
              </a:rPr>
              <a:t> </a:t>
            </a:r>
            <a:r>
              <a:rPr lang="ru-RU" sz="2300" dirty="0">
                <a:solidFill>
                  <a:srgbClr val="00B0F0"/>
                </a:solidFill>
              </a:rPr>
              <a:t> </a:t>
            </a:r>
            <a:r>
              <a:rPr lang="ru-RU" sz="2300" b="1" dirty="0" smtClean="0">
                <a:solidFill>
                  <a:srgbClr val="00B0F0"/>
                </a:solidFill>
              </a:rPr>
              <a:t>Ст.30</a:t>
            </a:r>
            <a:r>
              <a:rPr lang="en-US" sz="2300" b="1" dirty="0" smtClean="0">
                <a:solidFill>
                  <a:srgbClr val="00B0F0"/>
                </a:solidFill>
              </a:rPr>
              <a:t> </a:t>
            </a:r>
            <a:r>
              <a:rPr lang="ru-RU" sz="2300" dirty="0">
                <a:solidFill>
                  <a:srgbClr val="00B0F0"/>
                </a:solidFill>
              </a:rPr>
              <a:t>и</a:t>
            </a:r>
            <a:r>
              <a:rPr lang="ru-RU" sz="2300" b="1" dirty="0" smtClean="0">
                <a:solidFill>
                  <a:srgbClr val="00B0F0"/>
                </a:solidFill>
              </a:rPr>
              <a:t> Ст.</a:t>
            </a:r>
            <a:r>
              <a:rPr lang="en-US" sz="2300" b="1" dirty="0" smtClean="0">
                <a:solidFill>
                  <a:srgbClr val="00B0F0"/>
                </a:solidFill>
              </a:rPr>
              <a:t>7 </a:t>
            </a:r>
            <a:r>
              <a:rPr lang="ru-RU" sz="2300" dirty="0">
                <a:solidFill>
                  <a:srgbClr val="00B0F0"/>
                </a:solidFill>
              </a:rPr>
              <a:t> </a:t>
            </a:r>
            <a:r>
              <a:rPr lang="ru-RU" sz="2300" dirty="0" smtClean="0">
                <a:solidFill>
                  <a:srgbClr val="00B0F0"/>
                </a:solidFill>
              </a:rPr>
              <a:t>Все вовлеченные специалисты </a:t>
            </a:r>
            <a:r>
              <a:rPr lang="ru-RU" sz="2300" dirty="0">
                <a:solidFill>
                  <a:srgbClr val="00B0F0"/>
                </a:solidFill>
              </a:rPr>
              <a:t> несут ответственность согласно  вмененным  им  обязанностям за скрытые дефекты в сооружении, выявленные  в  течение  5  лет  с момента  приемки  работы  а  также  на протяжении  всего  срока его службы - за дефекты в несущей  конструкции, являющиеся результатом несоблюдения норм проектирования и строительства, действовавших в период возведения сооружения.</a:t>
            </a:r>
            <a:endParaRPr lang="en-US" sz="23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49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ЗАКОН Nr. </a:t>
            </a:r>
            <a:r>
              <a:rPr lang="en-US" sz="2000" b="1" dirty="0" smtClean="0">
                <a:solidFill>
                  <a:srgbClr val="002060"/>
                </a:solidFill>
              </a:rPr>
              <a:t>163</a:t>
            </a:r>
            <a:r>
              <a:rPr lang="ru-RU" sz="2000" b="1" dirty="0">
                <a:solidFill>
                  <a:srgbClr val="002060"/>
                </a:solidFill>
              </a:rPr>
              <a:t> от  </a:t>
            </a:r>
            <a:r>
              <a:rPr lang="en-US" sz="2000" b="1" dirty="0" smtClean="0">
                <a:solidFill>
                  <a:srgbClr val="002060"/>
                </a:solidFill>
              </a:rPr>
              <a:t>09</a:t>
            </a:r>
            <a:r>
              <a:rPr lang="ru-RU" sz="2000" b="1" dirty="0" smtClean="0">
                <a:solidFill>
                  <a:srgbClr val="002060"/>
                </a:solidFill>
              </a:rPr>
              <a:t>.0</a:t>
            </a:r>
            <a:r>
              <a:rPr lang="en-US" sz="2000" b="1" dirty="0" smtClean="0">
                <a:solidFill>
                  <a:srgbClr val="002060"/>
                </a:solidFill>
              </a:rPr>
              <a:t>7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r>
              <a:rPr lang="en-US" sz="2000" b="1" dirty="0" smtClean="0">
                <a:solidFill>
                  <a:srgbClr val="002060"/>
                </a:solidFill>
              </a:rPr>
              <a:t>2010 </a:t>
            </a:r>
            <a:r>
              <a:rPr lang="ru-RU" sz="2000" b="1" dirty="0" smtClean="0">
                <a:solidFill>
                  <a:srgbClr val="002060"/>
                </a:solidFill>
              </a:rPr>
              <a:t>о </a:t>
            </a:r>
            <a:r>
              <a:rPr lang="ru-RU" sz="2000" b="1" dirty="0">
                <a:solidFill>
                  <a:srgbClr val="002060"/>
                </a:solidFill>
              </a:rPr>
              <a:t>разрешении выполнения строительных </a:t>
            </a:r>
            <a:r>
              <a:rPr lang="ru-RU" sz="2000" b="1" dirty="0" smtClean="0">
                <a:solidFill>
                  <a:srgbClr val="002060"/>
                </a:solidFill>
              </a:rPr>
              <a:t>работ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B0F0"/>
                </a:solidFill>
              </a:rPr>
              <a:t>(1) Объектом настоящего закона является регламентирование порядка разрешения, согласования и проверки проектных работ, возведения или сноса строений и элементов обустройства в соответствии с документацией по градостроительству и обустройству территории, с применением системы нормативных документов в строительстве для обеспечения прозрачности и гласности при выдаче административных актов и создания благоприятных условий для предпринимательства.</a:t>
            </a:r>
            <a:endParaRPr lang="en-US" sz="2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99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ЗАКОН Nr. </a:t>
            </a:r>
            <a:r>
              <a:rPr lang="en-US" sz="2000" b="1" dirty="0">
                <a:solidFill>
                  <a:srgbClr val="002060"/>
                </a:solidFill>
              </a:rPr>
              <a:t>163</a:t>
            </a:r>
            <a:r>
              <a:rPr lang="ru-RU" sz="2000" b="1" dirty="0">
                <a:solidFill>
                  <a:srgbClr val="002060"/>
                </a:solidFill>
              </a:rPr>
              <a:t> от  </a:t>
            </a:r>
            <a:r>
              <a:rPr lang="en-US" sz="2000" b="1" dirty="0">
                <a:solidFill>
                  <a:srgbClr val="002060"/>
                </a:solidFill>
              </a:rPr>
              <a:t>09</a:t>
            </a:r>
            <a:r>
              <a:rPr lang="ru-RU" sz="2000" b="1" dirty="0">
                <a:solidFill>
                  <a:srgbClr val="002060"/>
                </a:solidFill>
              </a:rPr>
              <a:t>.0</a:t>
            </a:r>
            <a:r>
              <a:rPr lang="en-US" sz="2000" b="1" dirty="0">
                <a:solidFill>
                  <a:srgbClr val="002060"/>
                </a:solidFill>
              </a:rPr>
              <a:t>7</a:t>
            </a:r>
            <a:r>
              <a:rPr lang="ru-RU" sz="2000" b="1" dirty="0">
                <a:solidFill>
                  <a:srgbClr val="002060"/>
                </a:solidFill>
              </a:rPr>
              <a:t>.</a:t>
            </a:r>
            <a:r>
              <a:rPr lang="en-US" sz="2000" b="1" dirty="0">
                <a:solidFill>
                  <a:srgbClr val="002060"/>
                </a:solidFill>
              </a:rPr>
              <a:t>2010 </a:t>
            </a:r>
            <a:r>
              <a:rPr lang="ru-RU" sz="2000" b="1" dirty="0">
                <a:solidFill>
                  <a:srgbClr val="002060"/>
                </a:solidFill>
              </a:rPr>
              <a:t>о разрешении выполнения строительных </a:t>
            </a:r>
            <a:r>
              <a:rPr lang="ru-RU" sz="2000" b="1" dirty="0" smtClean="0">
                <a:solidFill>
                  <a:srgbClr val="002060"/>
                </a:solidFill>
              </a:rPr>
              <a:t>работ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B0F0"/>
                </a:solidFill>
              </a:rPr>
              <a:t> </a:t>
            </a:r>
            <a:r>
              <a:rPr lang="ru-RU" sz="2800" dirty="0">
                <a:solidFill>
                  <a:srgbClr val="00B0F0"/>
                </a:solidFill>
              </a:rPr>
              <a:t>(2) Требования настоящего закона обязательны для получения разрешения на строительство объектов любого вида, категории, назначения и вида собственности, за исключением военных и секретных объектов, для которых оформляется специальное разрешение.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92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482725"/>
            <a:ext cx="7974365" cy="619125"/>
          </a:xfrm>
        </p:spPr>
        <p:txBody>
          <a:bodyPr/>
          <a:lstStyle/>
          <a:p>
            <a:pPr algn="ctr"/>
            <a:r>
              <a:rPr lang="ro-RO" sz="2000" b="1" dirty="0">
                <a:solidFill>
                  <a:srgbClr val="002060"/>
                </a:solidFill>
              </a:rPr>
              <a:t>NCM </a:t>
            </a:r>
            <a:r>
              <a:rPr lang="ro-RO" sz="2000" b="1" dirty="0" smtClean="0">
                <a:solidFill>
                  <a:srgbClr val="002060"/>
                </a:solidFill>
              </a:rPr>
              <a:t>A.07.02-2012</a:t>
            </a:r>
            <a:r>
              <a:rPr lang="en-US" sz="2000" b="1" dirty="0" smtClean="0">
                <a:solidFill>
                  <a:srgbClr val="002060"/>
                </a:solidFill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</a:rPr>
              <a:t>Порядок </a:t>
            </a:r>
            <a:r>
              <a:rPr lang="ru-RU" sz="2000" b="1" dirty="0">
                <a:solidFill>
                  <a:srgbClr val="002060"/>
                </a:solidFill>
              </a:rPr>
              <a:t>разработки, согласования, утверждения и состав проектной документации </a:t>
            </a:r>
            <a:r>
              <a:rPr lang="ru-RU" sz="2000" b="1" dirty="0" smtClean="0">
                <a:solidFill>
                  <a:srgbClr val="002060"/>
                </a:solidFill>
              </a:rPr>
              <a:t>для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строительства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00B0F0"/>
                </a:solidFill>
              </a:rPr>
              <a:t>       </a:t>
            </a:r>
            <a:r>
              <a:rPr lang="ru-RU" sz="2800" dirty="0" smtClean="0">
                <a:solidFill>
                  <a:srgbClr val="00B0F0"/>
                </a:solidFill>
              </a:rPr>
              <a:t>Проект </a:t>
            </a:r>
            <a:r>
              <a:rPr lang="ru-RU" sz="2800" dirty="0">
                <a:solidFill>
                  <a:srgbClr val="00B0F0"/>
                </a:solidFill>
              </a:rPr>
              <a:t>на строительство объектов производственного назначения должен состоять из следующих разделов</a:t>
            </a:r>
            <a:r>
              <a:rPr lang="ru-RU" sz="2800" dirty="0" smtClean="0">
                <a:solidFill>
                  <a:srgbClr val="00B0F0"/>
                </a:solidFill>
              </a:rPr>
              <a:t>:</a:t>
            </a:r>
            <a:r>
              <a:rPr lang="ru-RU" sz="2800" dirty="0">
                <a:solidFill>
                  <a:srgbClr val="00B0F0"/>
                </a:solidFill>
              </a:rPr>
              <a:t> </a:t>
            </a:r>
            <a:r>
              <a:rPr lang="ru-RU" sz="2800" dirty="0" smtClean="0">
                <a:solidFill>
                  <a:srgbClr val="00B0F0"/>
                </a:solidFill>
              </a:rPr>
              <a:t>                                                           </a:t>
            </a:r>
            <a:r>
              <a:rPr lang="en-US" sz="2800" dirty="0" smtClean="0">
                <a:solidFill>
                  <a:srgbClr val="00B0F0"/>
                </a:solidFill>
              </a:rPr>
              <a:t>-</a:t>
            </a:r>
            <a:r>
              <a:rPr lang="ru-RU" sz="2800" dirty="0" smtClean="0">
                <a:solidFill>
                  <a:srgbClr val="00B0F0"/>
                </a:solidFill>
              </a:rPr>
              <a:t> общая </a:t>
            </a:r>
            <a:r>
              <a:rPr lang="ru-RU" sz="2800" dirty="0">
                <a:solidFill>
                  <a:srgbClr val="00B0F0"/>
                </a:solidFill>
              </a:rPr>
              <a:t>пояснительная записка</a:t>
            </a:r>
            <a:r>
              <a:rPr lang="ru-RU" sz="2800" dirty="0" smtClean="0">
                <a:solidFill>
                  <a:srgbClr val="00B0F0"/>
                </a:solidFill>
              </a:rPr>
              <a:t>;</a:t>
            </a:r>
            <a:r>
              <a:rPr lang="ru-RU" sz="2800" dirty="0">
                <a:solidFill>
                  <a:srgbClr val="00B0F0"/>
                </a:solidFill>
              </a:rPr>
              <a:t> </a:t>
            </a:r>
            <a:r>
              <a:rPr lang="ru-RU" sz="2800" dirty="0" smtClean="0">
                <a:solidFill>
                  <a:srgbClr val="00B0F0"/>
                </a:solidFill>
              </a:rPr>
              <a:t>                                          </a:t>
            </a:r>
            <a:r>
              <a:rPr lang="en-US" sz="2800" dirty="0" smtClean="0">
                <a:solidFill>
                  <a:srgbClr val="00B0F0"/>
                </a:solidFill>
              </a:rPr>
              <a:t>-</a:t>
            </a:r>
            <a:r>
              <a:rPr lang="ru-RU" sz="2800" dirty="0" smtClean="0">
                <a:solidFill>
                  <a:srgbClr val="00B0F0"/>
                </a:solidFill>
              </a:rPr>
              <a:t> генеральный </a:t>
            </a:r>
            <a:r>
              <a:rPr lang="ru-RU" sz="2800" dirty="0">
                <a:solidFill>
                  <a:srgbClr val="00B0F0"/>
                </a:solidFill>
              </a:rPr>
              <a:t>план и транспорт</a:t>
            </a:r>
            <a:r>
              <a:rPr lang="ru-RU" sz="2800" dirty="0" smtClean="0">
                <a:solidFill>
                  <a:srgbClr val="00B0F0"/>
                </a:solidFill>
              </a:rPr>
              <a:t>;                      </a:t>
            </a:r>
            <a:r>
              <a:rPr lang="en-US" sz="2800" dirty="0" smtClean="0">
                <a:solidFill>
                  <a:srgbClr val="00B0F0"/>
                </a:solidFill>
              </a:rPr>
              <a:t>-</a:t>
            </a:r>
            <a:r>
              <a:rPr lang="ru-RU" sz="2800" dirty="0" smtClean="0">
                <a:solidFill>
                  <a:srgbClr val="00B0F0"/>
                </a:solidFill>
              </a:rPr>
              <a:t> технологические </a:t>
            </a:r>
            <a:r>
              <a:rPr lang="ru-RU" sz="2800" dirty="0">
                <a:solidFill>
                  <a:srgbClr val="00B0F0"/>
                </a:solidFill>
              </a:rPr>
              <a:t>решения</a:t>
            </a:r>
            <a:r>
              <a:rPr lang="ru-RU" sz="2800" dirty="0" smtClean="0">
                <a:solidFill>
                  <a:srgbClr val="00B0F0"/>
                </a:solidFill>
              </a:rPr>
              <a:t>;</a:t>
            </a:r>
            <a:r>
              <a:rPr lang="ru-RU" sz="2800" dirty="0">
                <a:solidFill>
                  <a:srgbClr val="00B0F0"/>
                </a:solidFill>
              </a:rPr>
              <a:t> </a:t>
            </a:r>
            <a:r>
              <a:rPr lang="ru-RU" sz="2800" dirty="0" smtClean="0">
                <a:solidFill>
                  <a:srgbClr val="00B0F0"/>
                </a:solidFill>
              </a:rPr>
              <a:t>                                                                                </a:t>
            </a:r>
            <a:r>
              <a:rPr lang="en-US" sz="2800" dirty="0" smtClean="0">
                <a:solidFill>
                  <a:srgbClr val="00B0F0"/>
                </a:solidFill>
              </a:rPr>
              <a:t>-</a:t>
            </a:r>
            <a:r>
              <a:rPr lang="ru-RU" sz="2800" dirty="0" smtClean="0">
                <a:solidFill>
                  <a:srgbClr val="00B0F0"/>
                </a:solidFill>
              </a:rPr>
              <a:t> инженерное </a:t>
            </a:r>
            <a:r>
              <a:rPr lang="ru-RU" sz="2800" dirty="0">
                <a:solidFill>
                  <a:srgbClr val="00B0F0"/>
                </a:solidFill>
              </a:rPr>
              <a:t>оборудование, сети и системы</a:t>
            </a:r>
            <a:r>
              <a:rPr lang="ru-RU" sz="2800" dirty="0" smtClean="0">
                <a:solidFill>
                  <a:srgbClr val="00B0F0"/>
                </a:solidFill>
              </a:rPr>
              <a:t>;</a:t>
            </a:r>
            <a:r>
              <a:rPr lang="ru-RU" sz="2800" dirty="0">
                <a:solidFill>
                  <a:srgbClr val="00B0F0"/>
                </a:solidFill>
              </a:rPr>
              <a:t> </a:t>
            </a:r>
            <a:r>
              <a:rPr lang="ru-RU" sz="2800" dirty="0" smtClean="0">
                <a:solidFill>
                  <a:srgbClr val="00B0F0"/>
                </a:solidFill>
              </a:rPr>
              <a:t>                    </a:t>
            </a:r>
            <a:r>
              <a:rPr lang="en-US" sz="2800" dirty="0" smtClean="0">
                <a:solidFill>
                  <a:srgbClr val="00B0F0"/>
                </a:solidFill>
              </a:rPr>
              <a:t>-</a:t>
            </a:r>
            <a:r>
              <a:rPr lang="ru-RU" sz="2800" dirty="0" smtClean="0">
                <a:solidFill>
                  <a:srgbClr val="00B0F0"/>
                </a:solidFill>
              </a:rPr>
              <a:t> архитектурно-строительные </a:t>
            </a:r>
            <a:r>
              <a:rPr lang="ru-RU" sz="2800" dirty="0">
                <a:solidFill>
                  <a:srgbClr val="00B0F0"/>
                </a:solidFill>
              </a:rPr>
              <a:t>решения; </a:t>
            </a:r>
            <a:endParaRPr lang="en-US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46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482725"/>
            <a:ext cx="8056359" cy="619125"/>
          </a:xfrm>
        </p:spPr>
        <p:txBody>
          <a:bodyPr/>
          <a:lstStyle/>
          <a:p>
            <a:r>
              <a:rPr lang="ro-RO" sz="1800" b="1" dirty="0">
                <a:solidFill>
                  <a:srgbClr val="002060"/>
                </a:solidFill>
              </a:rPr>
              <a:t>NCM </a:t>
            </a:r>
            <a:r>
              <a:rPr lang="ro-RO" sz="1800" b="1" dirty="0" smtClean="0">
                <a:solidFill>
                  <a:srgbClr val="002060"/>
                </a:solidFill>
              </a:rPr>
              <a:t>A.07.02-2012</a:t>
            </a:r>
            <a:r>
              <a:rPr lang="en-US" sz="1800" b="1" dirty="0" smtClean="0">
                <a:solidFill>
                  <a:srgbClr val="002060"/>
                </a:solidFill>
              </a:rPr>
              <a:t>. </a:t>
            </a:r>
            <a:r>
              <a:rPr lang="ru-RU" sz="1800" b="1" dirty="0">
                <a:solidFill>
                  <a:srgbClr val="002060"/>
                </a:solidFill>
              </a:rPr>
              <a:t>Порядок разработки, согласования, утверждения и состав проектной документации для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строительства</a:t>
            </a:r>
            <a:r>
              <a:rPr lang="en-US" sz="1800" b="1" dirty="0" smtClean="0">
                <a:solidFill>
                  <a:srgbClr val="002060"/>
                </a:solidFill>
              </a:rPr>
              <a:t>.</a:t>
            </a:r>
            <a:endParaRPr lang="en-US" sz="1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dirty="0">
                <a:solidFill>
                  <a:srgbClr val="00B0F0"/>
                </a:solidFill>
              </a:rPr>
              <a:t>-</a:t>
            </a:r>
            <a:r>
              <a:rPr lang="ru-RU" dirty="0" smtClean="0">
                <a:solidFill>
                  <a:srgbClr val="00B0F0"/>
                </a:solidFill>
              </a:rPr>
              <a:t>организация </a:t>
            </a:r>
            <a:r>
              <a:rPr lang="ru-RU" dirty="0">
                <a:solidFill>
                  <a:srgbClr val="00B0F0"/>
                </a:solidFill>
              </a:rPr>
              <a:t>и условия труда работников</a:t>
            </a:r>
            <a:r>
              <a:rPr lang="ru-RU" dirty="0" smtClean="0">
                <a:solidFill>
                  <a:srgbClr val="00B0F0"/>
                </a:solidFill>
              </a:rPr>
              <a:t>;</a:t>
            </a:r>
            <a:endParaRPr lang="en-US" dirty="0" smtClean="0">
              <a:solidFill>
                <a:srgbClr val="00B0F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ru-RU" dirty="0">
                <a:solidFill>
                  <a:srgbClr val="00B0F0"/>
                </a:solidFill>
              </a:rPr>
              <a:t>управление производством и предприятием</a:t>
            </a:r>
            <a:r>
              <a:rPr lang="ru-RU" dirty="0" smtClean="0">
                <a:solidFill>
                  <a:srgbClr val="00B0F0"/>
                </a:solidFill>
              </a:rPr>
              <a:t>;</a:t>
            </a:r>
            <a:endParaRPr lang="en-US" dirty="0" smtClean="0">
              <a:solidFill>
                <a:srgbClr val="00B0F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ru-RU" dirty="0">
                <a:solidFill>
                  <a:srgbClr val="00B0F0"/>
                </a:solidFill>
              </a:rPr>
              <a:t>мероприятия по обеспечению пожарной безопасности</a:t>
            </a:r>
            <a:r>
              <a:rPr lang="ru-RU" dirty="0" smtClean="0">
                <a:solidFill>
                  <a:srgbClr val="00B0F0"/>
                </a:solidFill>
              </a:rPr>
              <a:t>;</a:t>
            </a:r>
            <a:endParaRPr lang="en-US" dirty="0" smtClean="0">
              <a:solidFill>
                <a:srgbClr val="00B0F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B0F0"/>
                </a:solidFill>
              </a:rPr>
              <a:t>-</a:t>
            </a:r>
            <a:r>
              <a:rPr lang="ru-RU" dirty="0" smtClean="0">
                <a:solidFill>
                  <a:srgbClr val="00B0F0"/>
                </a:solidFill>
              </a:rPr>
              <a:t>охрана </a:t>
            </a:r>
            <a:r>
              <a:rPr lang="ru-RU" dirty="0">
                <a:solidFill>
                  <a:srgbClr val="00B0F0"/>
                </a:solidFill>
              </a:rPr>
              <a:t>окружающей природной среды; </a:t>
            </a:r>
            <a:endParaRPr lang="en-US" dirty="0" smtClean="0">
              <a:solidFill>
                <a:srgbClr val="00B0F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B0F0"/>
                </a:solidFill>
              </a:rPr>
              <a:t>- </a:t>
            </a:r>
            <a:r>
              <a:rPr lang="ru-RU" dirty="0">
                <a:solidFill>
                  <a:srgbClr val="00B0F0"/>
                </a:solidFill>
              </a:rPr>
              <a:t>основные требования по </a:t>
            </a:r>
            <a:r>
              <a:rPr lang="ru-RU" dirty="0" smtClean="0">
                <a:solidFill>
                  <a:srgbClr val="00B0F0"/>
                </a:solidFill>
              </a:rPr>
              <a:t>эксплуатации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0263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482725"/>
            <a:ext cx="8056359" cy="619125"/>
          </a:xfrm>
        </p:spPr>
        <p:txBody>
          <a:bodyPr/>
          <a:lstStyle/>
          <a:p>
            <a:r>
              <a:rPr lang="ro-RO" sz="1800" b="1" dirty="0">
                <a:solidFill>
                  <a:srgbClr val="002060"/>
                </a:solidFill>
              </a:rPr>
              <a:t>NCM </a:t>
            </a:r>
            <a:r>
              <a:rPr lang="ro-RO" sz="1800" b="1" dirty="0" smtClean="0">
                <a:solidFill>
                  <a:srgbClr val="002060"/>
                </a:solidFill>
              </a:rPr>
              <a:t>A.07.02-2012</a:t>
            </a:r>
            <a:r>
              <a:rPr lang="en-US" sz="1800" b="1" dirty="0" smtClean="0">
                <a:solidFill>
                  <a:srgbClr val="002060"/>
                </a:solidFill>
              </a:rPr>
              <a:t>. </a:t>
            </a:r>
            <a:r>
              <a:rPr lang="ru-RU" sz="1800" b="1" dirty="0">
                <a:solidFill>
                  <a:srgbClr val="002060"/>
                </a:solidFill>
              </a:rPr>
              <a:t>Порядок разработки, согласования, утверждения и состав проектной документации для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строительства</a:t>
            </a:r>
            <a:r>
              <a:rPr lang="en-US" sz="1800" b="1" dirty="0" smtClean="0">
                <a:solidFill>
                  <a:srgbClr val="002060"/>
                </a:solidFill>
              </a:rPr>
              <a:t>.</a:t>
            </a:r>
            <a:endParaRPr lang="en-US" sz="1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Основные эксплуатационные требования</a:t>
            </a:r>
            <a:r>
              <a:rPr lang="en-US" sz="3200" b="1" dirty="0" smtClean="0">
                <a:solidFill>
                  <a:srgbClr val="00B0F0"/>
                </a:solidFill>
              </a:rPr>
              <a:t>: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smtClean="0">
                <a:solidFill>
                  <a:srgbClr val="00B0F0"/>
                </a:solidFill>
              </a:rPr>
              <a:t>                                                     - </a:t>
            </a:r>
            <a:r>
              <a:rPr lang="ru-RU" sz="3200" dirty="0" smtClean="0">
                <a:solidFill>
                  <a:srgbClr val="00B0F0"/>
                </a:solidFill>
              </a:rPr>
              <a:t>организация </a:t>
            </a:r>
            <a:r>
              <a:rPr lang="ru-RU" sz="3200" dirty="0">
                <a:solidFill>
                  <a:srgbClr val="00B0F0"/>
                </a:solidFill>
              </a:rPr>
              <a:t>строительства</a:t>
            </a:r>
            <a:r>
              <a:rPr lang="ru-RU" sz="3200" dirty="0" smtClean="0">
                <a:solidFill>
                  <a:srgbClr val="00B0F0"/>
                </a:solidFill>
              </a:rPr>
              <a:t>;</a:t>
            </a:r>
            <a:endParaRPr lang="en-US" sz="3200" dirty="0" smtClean="0">
              <a:solidFill>
                <a:srgbClr val="00B0F0"/>
              </a:solidFill>
            </a:endParaRPr>
          </a:p>
          <a:p>
            <a:r>
              <a:rPr lang="en-US" sz="3200" dirty="0" smtClean="0">
                <a:solidFill>
                  <a:srgbClr val="00B0F0"/>
                </a:solidFill>
              </a:rPr>
              <a:t>- </a:t>
            </a:r>
            <a:r>
              <a:rPr lang="ru-RU" sz="3200" dirty="0" smtClean="0">
                <a:solidFill>
                  <a:srgbClr val="00B0F0"/>
                </a:solidFill>
              </a:rPr>
              <a:t>сметная </a:t>
            </a:r>
            <a:r>
              <a:rPr lang="ru-RU" sz="3200" dirty="0">
                <a:solidFill>
                  <a:srgbClr val="00B0F0"/>
                </a:solidFill>
              </a:rPr>
              <a:t>документация (если раздел предусмотрен техническим заданием на проектирование).</a:t>
            </a:r>
            <a:endParaRPr lang="en-US" sz="3200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46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482725"/>
            <a:ext cx="8056359" cy="619125"/>
          </a:xfrm>
        </p:spPr>
        <p:txBody>
          <a:bodyPr/>
          <a:lstStyle/>
          <a:p>
            <a:r>
              <a:rPr lang="ro-RO" sz="1800" b="1" dirty="0">
                <a:solidFill>
                  <a:srgbClr val="002060"/>
                </a:solidFill>
              </a:rPr>
              <a:t>NCM </a:t>
            </a:r>
            <a:r>
              <a:rPr lang="ro-RO" sz="1800" b="1" dirty="0" smtClean="0">
                <a:solidFill>
                  <a:srgbClr val="002060"/>
                </a:solidFill>
              </a:rPr>
              <a:t>A.07.02-2012</a:t>
            </a:r>
            <a:r>
              <a:rPr lang="en-US" sz="1800" b="1" dirty="0" smtClean="0">
                <a:solidFill>
                  <a:srgbClr val="002060"/>
                </a:solidFill>
              </a:rPr>
              <a:t>. </a:t>
            </a:r>
            <a:r>
              <a:rPr lang="ru-RU" sz="1800" b="1" dirty="0">
                <a:solidFill>
                  <a:srgbClr val="002060"/>
                </a:solidFill>
              </a:rPr>
              <a:t>Порядок разработки, согласования, утверждения и состав проектной документации для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строительства</a:t>
            </a:r>
            <a:r>
              <a:rPr lang="en-US" sz="1800" b="1" dirty="0" smtClean="0">
                <a:solidFill>
                  <a:srgbClr val="002060"/>
                </a:solidFill>
              </a:rPr>
              <a:t>.</a:t>
            </a:r>
            <a:endParaRPr lang="en-US" sz="1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00B0F0"/>
                </a:solidFill>
              </a:rPr>
              <a:t>Общая пояснительная </a:t>
            </a:r>
            <a:r>
              <a:rPr lang="ru-RU" sz="2800" dirty="0" smtClean="0">
                <a:solidFill>
                  <a:srgbClr val="00B0F0"/>
                </a:solidFill>
              </a:rPr>
              <a:t>записка</a:t>
            </a:r>
            <a:endParaRPr lang="en-US" sz="2800" dirty="0">
              <a:solidFill>
                <a:srgbClr val="00B0F0"/>
              </a:solidFill>
            </a:endParaRPr>
          </a:p>
          <a:p>
            <a:r>
              <a:rPr lang="ru-RU" sz="2800" dirty="0" smtClean="0">
                <a:solidFill>
                  <a:srgbClr val="00B0F0"/>
                </a:solidFill>
              </a:rPr>
              <a:t>Раздел </a:t>
            </a:r>
            <a:r>
              <a:rPr lang="ru-RU" sz="2800" dirty="0">
                <a:solidFill>
                  <a:srgbClr val="00B0F0"/>
                </a:solidFill>
              </a:rPr>
              <a:t>должен включать подразделы</a:t>
            </a:r>
            <a:r>
              <a:rPr lang="ru-RU" sz="2800" dirty="0" smtClean="0">
                <a:solidFill>
                  <a:srgbClr val="00B0F0"/>
                </a:solidFill>
              </a:rPr>
              <a:t>:</a:t>
            </a:r>
            <a:endParaRPr lang="en-US" sz="2800" dirty="0" smtClean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ru-RU" sz="2800" dirty="0">
                <a:solidFill>
                  <a:srgbClr val="00B0F0"/>
                </a:solidFill>
              </a:rPr>
              <a:t>общие вопросы по проекту</a:t>
            </a:r>
            <a:r>
              <a:rPr lang="ru-RU" sz="2800" dirty="0" smtClean="0">
                <a:solidFill>
                  <a:srgbClr val="00B0F0"/>
                </a:solidFill>
              </a:rPr>
              <a:t>;</a:t>
            </a:r>
            <a:endParaRPr lang="en-US" sz="2800" dirty="0" smtClean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B0F0"/>
                </a:solidFill>
              </a:rPr>
              <a:t>вопросы энергоэффективности проектных решений; </a:t>
            </a:r>
            <a:endParaRPr lang="en-US" sz="2800" dirty="0" smtClean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B0F0"/>
                </a:solidFill>
              </a:rPr>
              <a:t>эффективности инвестиций.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30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4097030" y="1573896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000" b="1" dirty="0">
                <a:solidFill>
                  <a:srgbClr val="002060"/>
                </a:solidFill>
              </a:rPr>
              <a:t>NCM </a:t>
            </a:r>
            <a:r>
              <a:rPr lang="ro-RO" sz="2000" b="1" dirty="0" smtClean="0">
                <a:solidFill>
                  <a:srgbClr val="002060"/>
                </a:solidFill>
              </a:rPr>
              <a:t>A.07.0</a:t>
            </a:r>
            <a:r>
              <a:rPr lang="en-US" sz="2000" b="1" dirty="0" smtClean="0">
                <a:solidFill>
                  <a:srgbClr val="002060"/>
                </a:solidFill>
              </a:rPr>
              <a:t>3</a:t>
            </a:r>
            <a:r>
              <a:rPr lang="ro-RO" sz="2000" b="1" dirty="0" smtClean="0">
                <a:solidFill>
                  <a:srgbClr val="002060"/>
                </a:solidFill>
              </a:rPr>
              <a:t>-20</a:t>
            </a:r>
            <a:r>
              <a:rPr lang="en-US" sz="2000" b="1" dirty="0" smtClean="0">
                <a:solidFill>
                  <a:srgbClr val="002060"/>
                </a:solidFill>
              </a:rPr>
              <a:t>0</a:t>
            </a:r>
            <a:r>
              <a:rPr lang="ro-RO" sz="2000" b="1" dirty="0" smtClean="0">
                <a:solidFill>
                  <a:srgbClr val="002060"/>
                </a:solidFill>
              </a:rPr>
              <a:t>2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Положение об авторском надзоре за строительством объектом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00" y="2188526"/>
            <a:ext cx="7776000" cy="40754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dirty="0" smtClean="0">
                <a:solidFill>
                  <a:srgbClr val="00B0F0"/>
                </a:solidFill>
              </a:rPr>
              <a:t>Авторский </a:t>
            </a:r>
            <a:r>
              <a:rPr lang="ru-RU" sz="2400" dirty="0">
                <a:solidFill>
                  <a:srgbClr val="00B0F0"/>
                </a:solidFill>
              </a:rPr>
              <a:t>надзор за строительством объектом осуществляется во всех зданиях и специальных строительствах в </a:t>
            </a:r>
            <a:r>
              <a:rPr lang="ru-RU" sz="2400" dirty="0" smtClean="0">
                <a:solidFill>
                  <a:srgbClr val="00B0F0"/>
                </a:solidFill>
              </a:rPr>
              <a:t>муниципиах</a:t>
            </a:r>
            <a:r>
              <a:rPr lang="en-US" sz="2400" dirty="0" smtClean="0">
                <a:solidFill>
                  <a:srgbClr val="00B0F0"/>
                </a:solidFill>
              </a:rPr>
              <a:t>,</a:t>
            </a:r>
            <a:r>
              <a:rPr lang="ru-RU" sz="2400" dirty="0" smtClean="0">
                <a:solidFill>
                  <a:srgbClr val="00B0F0"/>
                </a:solidFill>
              </a:rPr>
              <a:t> </a:t>
            </a:r>
            <a:r>
              <a:rPr lang="ru-RU" sz="2400" dirty="0">
                <a:solidFill>
                  <a:srgbClr val="00B0F0"/>
                </a:solidFill>
              </a:rPr>
              <a:t>городах и сельских населенных пунктах независимо от формы собственности и источников </a:t>
            </a:r>
            <a:r>
              <a:rPr lang="ru-RU" sz="2400" dirty="0" smtClean="0">
                <a:solidFill>
                  <a:srgbClr val="00B0F0"/>
                </a:solidFill>
              </a:rPr>
              <a:t>финансирования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  <a:endParaRPr lang="ru-RU" sz="2400" dirty="0" smtClean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smtClean="0">
                <a:solidFill>
                  <a:srgbClr val="00B0F0"/>
                </a:solidFill>
              </a:rPr>
              <a:t>  Руководители организаций</a:t>
            </a:r>
            <a:r>
              <a:rPr lang="en-US" sz="2400" dirty="0" smtClean="0">
                <a:solidFill>
                  <a:srgbClr val="00B0F0"/>
                </a:solidFill>
              </a:rPr>
              <a:t>,</a:t>
            </a:r>
            <a:r>
              <a:rPr lang="ru-RU" sz="2400" dirty="0" smtClean="0">
                <a:solidFill>
                  <a:srgbClr val="00B0F0"/>
                </a:solidFill>
              </a:rPr>
              <a:t> осуществляющих авторский надзор за </a:t>
            </a:r>
            <a:r>
              <a:rPr lang="ru-RU" sz="2400" dirty="0">
                <a:solidFill>
                  <a:srgbClr val="00B0F0"/>
                </a:solidFill>
              </a:rPr>
              <a:t>строительством </a:t>
            </a:r>
            <a:r>
              <a:rPr lang="ru-RU" sz="2400" dirty="0" smtClean="0">
                <a:solidFill>
                  <a:srgbClr val="00B0F0"/>
                </a:solidFill>
              </a:rPr>
              <a:t>объектом</a:t>
            </a:r>
            <a:r>
              <a:rPr lang="en-US" sz="2400" dirty="0" smtClean="0">
                <a:solidFill>
                  <a:srgbClr val="00B0F0"/>
                </a:solidFill>
              </a:rPr>
              <a:t>,</a:t>
            </a:r>
            <a:r>
              <a:rPr lang="ru-RU" sz="2400" dirty="0" smtClean="0">
                <a:solidFill>
                  <a:srgbClr val="00B0F0"/>
                </a:solidFill>
              </a:rPr>
              <a:t> являются ответственными за соответствующее и в указанных сроках выполнение исправления проектной документации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  <a:endParaRPr lang="en-US" sz="2400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72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</a:rPr>
              <a:t>Нормативные документы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tabLst/>
            </a:pPr>
            <a:r>
              <a:rPr lang="ro-RO" sz="2800" dirty="0">
                <a:cs typeface="Mangal" pitchFamily="2"/>
              </a:rPr>
              <a:t>- 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NCM G.03.03:2015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Внутренний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водопровод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канализация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;</a:t>
            </a:r>
          </a:p>
          <a:p>
            <a:pPr lvl="0">
              <a:tabLst/>
            </a:pP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- NCM G.03.02:2015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Наружные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сети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сооружения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800" dirty="0" err="1" smtClean="0">
                <a:solidFill>
                  <a:srgbClr val="0070C0"/>
                </a:solidFill>
                <a:cs typeface="Mangal" pitchFamily="2"/>
              </a:rPr>
              <a:t>канализации</a:t>
            </a:r>
            <a:r>
              <a:rPr lang="ro-RO" sz="2800" dirty="0" smtClean="0">
                <a:solidFill>
                  <a:srgbClr val="0070C0"/>
                </a:solidFill>
                <a:cs typeface="Mangal" pitchFamily="2"/>
              </a:rPr>
              <a:t>;</a:t>
            </a:r>
            <a:endParaRPr lang="ro-RO" sz="2800" dirty="0">
              <a:solidFill>
                <a:srgbClr val="0070C0"/>
              </a:solidFill>
              <a:cs typeface="Mangal" pitchFamily="2"/>
            </a:endParaRPr>
          </a:p>
          <a:p>
            <a:pPr lvl="0">
              <a:tabLst/>
            </a:pP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-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СНиП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2.04.02-84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Водоснабжение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наружные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сети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800" dirty="0" err="1">
                <a:solidFill>
                  <a:srgbClr val="0070C0"/>
                </a:solidFill>
                <a:cs typeface="Mangal" pitchFamily="2"/>
              </a:rPr>
              <a:t>сооружения</a:t>
            </a:r>
            <a:r>
              <a:rPr lang="ro-RO" sz="2800" dirty="0">
                <a:solidFill>
                  <a:srgbClr val="0070C0"/>
                </a:solidFill>
                <a:cs typeface="Mangal" pitchFamily="2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79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Нормативные документы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tabLst/>
            </a:pPr>
            <a:r>
              <a:rPr lang="ro-RO" dirty="0">
                <a:cs typeface="Mangal" pitchFamily="2"/>
              </a:rPr>
              <a:t>-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СНиП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3.05.04-85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Наружные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сети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сооружения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водоснабжения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канализации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;</a:t>
            </a:r>
            <a:br>
              <a:rPr lang="ro-RO" sz="2400" dirty="0">
                <a:solidFill>
                  <a:srgbClr val="0070C0"/>
                </a:solidFill>
                <a:cs typeface="Mangal" pitchFamily="2"/>
              </a:rPr>
            </a:b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- CP G.03.01-2006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Проектирование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монтаж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трубопроводов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систем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холодного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горячего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водоснабжения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с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использованием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металлополимерных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труб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;</a:t>
            </a:r>
          </a:p>
          <a:p>
            <a:pPr lvl="0">
              <a:tabLst/>
            </a:pP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- CP G.03.02 – 2006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Проектирование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монтаж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трубопроводов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систем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водоснабжения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smtClean="0">
                <a:solidFill>
                  <a:srgbClr val="0070C0"/>
                </a:solidFill>
                <a:cs typeface="Mangal" pitchFamily="2"/>
              </a:rPr>
              <a:t>и</a:t>
            </a:r>
            <a:r>
              <a:rPr lang="ru-RU" sz="2400" dirty="0" smtClean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 smtClean="0">
                <a:solidFill>
                  <a:srgbClr val="0070C0"/>
                </a:solidFill>
                <a:cs typeface="Mangal" pitchFamily="2"/>
              </a:rPr>
              <a:t>канализации</a:t>
            </a:r>
            <a:r>
              <a:rPr lang="ro-RO" sz="2400" dirty="0" smtClean="0">
                <a:solidFill>
                  <a:srgbClr val="0070C0"/>
                </a:solidFill>
                <a:cs typeface="Mangal" pitchFamily="2"/>
              </a:rPr>
              <a:t> 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из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полимерных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материалов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98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4000" y="1577634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Нормативный в строительстве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ru-RU" sz="2000" b="1" dirty="0">
                <a:solidFill>
                  <a:srgbClr val="002060"/>
                </a:solidFill>
              </a:rPr>
              <a:t>ЗАКОН Nr. 835 </a:t>
            </a:r>
            <a:r>
              <a:rPr lang="ru-RU" sz="2000" b="1" dirty="0" smtClean="0">
                <a:solidFill>
                  <a:srgbClr val="002060"/>
                </a:solidFill>
              </a:rPr>
              <a:t>от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17.05.199</a:t>
            </a:r>
            <a:r>
              <a:rPr lang="en-US" sz="2000" b="1" dirty="0" smtClean="0">
                <a:solidFill>
                  <a:srgbClr val="002060"/>
                </a:solidFill>
              </a:rPr>
              <a:t>6 </a:t>
            </a:r>
            <a:r>
              <a:rPr lang="ru-RU" sz="2000" b="1" dirty="0" smtClean="0">
                <a:solidFill>
                  <a:srgbClr val="002060"/>
                </a:solidFill>
              </a:rPr>
              <a:t>об </a:t>
            </a:r>
            <a:r>
              <a:rPr lang="ru-RU" sz="2000" b="1" dirty="0">
                <a:solidFill>
                  <a:srgbClr val="002060"/>
                </a:solidFill>
              </a:rPr>
              <a:t>основах градостроительства </a:t>
            </a:r>
            <a:r>
              <a:rPr lang="ru-RU" sz="2000" b="1" dirty="0" smtClean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002060"/>
                </a:solidFill>
              </a:rPr>
              <a:t>обустройстве </a:t>
            </a:r>
            <a:r>
              <a:rPr lang="ru-RU" sz="2000" b="1" dirty="0" smtClean="0">
                <a:solidFill>
                  <a:srgbClr val="002060"/>
                </a:solidFill>
              </a:rPr>
              <a:t>территории</a:t>
            </a:r>
            <a:r>
              <a:rPr lang="en-US" sz="2000" b="1" dirty="0" smtClean="0">
                <a:solidFill>
                  <a:srgbClr val="002060"/>
                </a:solidFill>
              </a:rPr>
              <a:t>. </a:t>
            </a:r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dirty="0" smtClean="0"/>
              <a:t>       </a:t>
            </a:r>
            <a:r>
              <a:rPr lang="ru-RU" sz="2200" dirty="0" smtClean="0">
                <a:solidFill>
                  <a:srgbClr val="00B0F0"/>
                </a:solidFill>
              </a:rPr>
              <a:t>Управление </a:t>
            </a:r>
            <a:r>
              <a:rPr lang="ru-RU" sz="2200" dirty="0">
                <a:solidFill>
                  <a:srgbClr val="00B0F0"/>
                </a:solidFill>
              </a:rPr>
              <a:t>территорией и населенными пунктами  представляет собой совокупность действий по их организации, сохранению и развитию, направленных на обеспечение физического и функционального состояния природной и антропогенной среды в соответствии с потребностями общества, исходя  из общественных интересов и положений утвержденной документации </a:t>
            </a:r>
            <a:r>
              <a:rPr lang="ru-RU" sz="2200" dirty="0" smtClean="0">
                <a:solidFill>
                  <a:srgbClr val="00B0F0"/>
                </a:solidFill>
              </a:rPr>
              <a:t>по</a:t>
            </a:r>
            <a:r>
              <a:rPr lang="en-US" sz="2200" dirty="0">
                <a:solidFill>
                  <a:srgbClr val="00B0F0"/>
                </a:solidFill>
              </a:rPr>
              <a:t> </a:t>
            </a:r>
            <a:r>
              <a:rPr lang="ru-RU" sz="2200" dirty="0" smtClean="0">
                <a:solidFill>
                  <a:srgbClr val="00B0F0"/>
                </a:solidFill>
              </a:rPr>
              <a:t>градостроительству </a:t>
            </a:r>
            <a:r>
              <a:rPr lang="ru-RU" sz="2200" dirty="0">
                <a:solidFill>
                  <a:srgbClr val="00B0F0"/>
                </a:solidFill>
              </a:rPr>
              <a:t>и обустройству территории</a:t>
            </a:r>
            <a:r>
              <a:rPr lang="ru-RU" sz="2200" dirty="0" smtClean="0">
                <a:solidFill>
                  <a:srgbClr val="00B0F0"/>
                </a:solidFill>
              </a:rPr>
              <a:t>.</a:t>
            </a:r>
            <a:r>
              <a:rPr lang="ro-MD" sz="2200" dirty="0">
                <a:solidFill>
                  <a:srgbClr val="00B0F0"/>
                </a:solidFill>
              </a:rPr>
              <a:t/>
            </a:r>
            <a:br>
              <a:rPr lang="ro-MD" sz="2200" dirty="0">
                <a:solidFill>
                  <a:srgbClr val="00B0F0"/>
                </a:solidFill>
              </a:rPr>
            </a:br>
            <a:endParaRPr lang="en-US" sz="2200" dirty="0">
              <a:solidFill>
                <a:srgbClr val="00B0F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53579"/>
              </p:ext>
            </p:extLst>
          </p:nvPr>
        </p:nvGraphicFramePr>
        <p:xfrm>
          <a:off x="684213" y="3799840"/>
          <a:ext cx="7775575" cy="1085926"/>
        </p:xfrm>
        <a:graphic>
          <a:graphicData uri="http://schemas.openxmlformats.org/drawingml/2006/table">
            <a:tbl>
              <a:tblPr/>
              <a:tblGrid>
                <a:gridCol w="7775575">
                  <a:extLst>
                    <a:ext uri="{9D8B030D-6E8A-4147-A177-3AD203B41FA5}">
                      <a16:colId xmlns:a16="http://schemas.microsoft.com/office/drawing/2014/main" xmlns="" val="1706454260"/>
                    </a:ext>
                  </a:extLst>
                </a:gridCol>
              </a:tblGrid>
              <a:tr h="542963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5309736"/>
                  </a:ext>
                </a:extLst>
              </a:tr>
              <a:tr h="542963"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6258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897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6930720" y="340200"/>
            <a:ext cx="1809360" cy="54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62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1849680" y="238320"/>
            <a:ext cx="718200" cy="71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lum bright="-50000"/>
            <a:alphaModFix/>
          </a:blip>
          <a:srcRect/>
          <a:stretch>
            <a:fillRect/>
          </a:stretch>
        </p:blipFill>
        <p:spPr>
          <a:xfrm>
            <a:off x="2649600" y="293400"/>
            <a:ext cx="2225880" cy="5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6">
            <a:lum bright="-50000"/>
            <a:alphaModFix/>
          </a:blip>
          <a:srcRect/>
          <a:stretch>
            <a:fillRect/>
          </a:stretch>
        </p:blipFill>
        <p:spPr>
          <a:xfrm>
            <a:off x="5017680" y="146520"/>
            <a:ext cx="756000" cy="7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7">
            <a:lum bright="-50000"/>
            <a:alphaModFix/>
          </a:blip>
          <a:srcRect/>
          <a:stretch>
            <a:fillRect/>
          </a:stretch>
        </p:blipFill>
        <p:spPr>
          <a:xfrm>
            <a:off x="5920199" y="100440"/>
            <a:ext cx="836280" cy="836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4"/>
          <p:cNvPicPr>
            <a:picLocks noChangeAspect="1"/>
          </p:cNvPicPr>
          <p:nvPr/>
        </p:nvPicPr>
        <p:blipFill>
          <a:blip r:embed="rId8">
            <a:lum bright="-50000"/>
            <a:alphaModFix/>
          </a:blip>
          <a:srcRect/>
          <a:stretch>
            <a:fillRect/>
          </a:stretch>
        </p:blipFill>
        <p:spPr>
          <a:xfrm>
            <a:off x="192240" y="46800"/>
            <a:ext cx="1631520" cy="1247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9"/>
          <p:cNvSpPr/>
          <p:nvPr/>
        </p:nvSpPr>
        <p:spPr>
          <a:xfrm>
            <a:off x="1163880" y="842759"/>
            <a:ext cx="7162560" cy="548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ctr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o-RO" sz="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Calibri" pitchFamily="1"/>
                <a:cs typeface="Arial" pitchFamily="34"/>
              </a:rPr>
              <a:t/>
            </a:r>
            <a:br>
              <a:rPr lang="ro-RO" sz="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Calibri" pitchFamily="1"/>
                <a:cs typeface="Arial" pitchFamily="34"/>
              </a:rPr>
            </a:br>
            <a:r>
              <a:rPr lang="ro-RO" sz="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Calibri" pitchFamily="1"/>
                <a:cs typeface="Arial" pitchFamily="34"/>
              </a:rPr>
              <a:t/>
            </a:r>
            <a:br>
              <a:rPr lang="ro-RO" sz="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Calibri" pitchFamily="1"/>
                <a:cs typeface="Arial" pitchFamily="34"/>
              </a:rPr>
            </a:br>
            <a:endParaRPr lang="ro-RO" sz="400" b="0" i="0" u="none" strike="noStrike" kern="1200" spc="0">
              <a:ln>
                <a:noFill/>
              </a:ln>
              <a:solidFill>
                <a:srgbClr val="000000"/>
              </a:solidFill>
              <a:latin typeface="Arial" pitchFamily="34"/>
              <a:ea typeface="Calibri" pitchFamily="1"/>
              <a:cs typeface="Arial" pitchFamily="34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o-RO" sz="900" b="1" i="0" u="none" strike="noStrike" kern="1200" spc="0">
                <a:ln>
                  <a:noFill/>
                </a:ln>
                <a:solidFill>
                  <a:srgbClr val="002060"/>
                </a:solidFill>
                <a:latin typeface="Arial" pitchFamily="34"/>
                <a:ea typeface="Calibri" pitchFamily="1"/>
                <a:cs typeface="Calibri" pitchFamily="34"/>
              </a:rPr>
              <a:t>INSTITUTUL DE FORMARE CONTINUĂ ÎN DOMENIUL ALIMENTĂRII CU APĂ ŞI CANALIZĂRII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o-RO" sz="900" b="1" i="0" u="none" strike="noStrike" kern="1200" spc="0">
                <a:ln>
                  <a:noFill/>
                </a:ln>
                <a:solidFill>
                  <a:srgbClr val="002060"/>
                </a:solidFill>
                <a:latin typeface="Arial" pitchFamily="34"/>
                <a:ea typeface="Calibri" pitchFamily="1"/>
                <a:cs typeface="Calibri" pitchFamily="34"/>
              </a:rPr>
              <a:t>PENTRU MEMBRII ASOCIAȚIEI „MOLDOVA APĂ-CANAL”</a:t>
            </a:r>
          </a:p>
        </p:txBody>
      </p:sp>
      <p:sp>
        <p:nvSpPr>
          <p:cNvPr id="9" name="TextBox 10"/>
          <p:cNvSpPr/>
          <p:nvPr/>
        </p:nvSpPr>
        <p:spPr>
          <a:xfrm>
            <a:off x="787680" y="1598760"/>
            <a:ext cx="7638480" cy="1919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20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Lucida Sans Unicode" pitchFamily="2"/>
              <a:cs typeface="Times New Roman" pitchFamily="18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20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Lucida Sans Unicode" pitchFamily="2"/>
              <a:cs typeface="Times New Roman" pitchFamily="18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20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Lucida Sans Unicode" pitchFamily="2"/>
              <a:cs typeface="Times New Roman" pitchFamily="18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20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Lucida Sans Unicode" pitchFamily="2"/>
              <a:cs typeface="Times New Roman" pitchFamily="18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20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Lucida Sans Unicode" pitchFamily="2"/>
              <a:cs typeface="Times New Roman" pitchFamily="18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o-RO" sz="20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Lucida Sans Unicode" pitchFamily="2"/>
              <a:cs typeface="Times New Roman" pitchFamily="18"/>
            </a:endParaRPr>
          </a:p>
        </p:txBody>
      </p:sp>
      <p:sp>
        <p:nvSpPr>
          <p:cNvPr id="10" name="Title 9"/>
          <p:cNvSpPr txBox="1">
            <a:spLocks noGrp="1"/>
          </p:cNvSpPr>
          <p:nvPr>
            <p:ph type="title" idx="4294967295"/>
          </p:nvPr>
        </p:nvSpPr>
        <p:spPr>
          <a:xfrm>
            <a:off x="720000" y="1620000"/>
            <a:ext cx="7775280" cy="618840"/>
          </a:xfrm>
        </p:spPr>
        <p:txBody>
          <a:bodyPr lIns="0" tIns="0" rIns="0" bIns="0" anchor="ctr"/>
          <a:lstStyle/>
          <a:p>
            <a:pPr lvl="0"/>
            <a:r>
              <a:rPr lang="de-DE" sz="2800" dirty="0">
                <a:solidFill>
                  <a:srgbClr val="002060"/>
                </a:solidFill>
              </a:rPr>
              <a:t>Нормативные документы</a:t>
            </a:r>
          </a:p>
        </p:txBody>
      </p:sp>
      <p:sp>
        <p:nvSpPr>
          <p:cNvPr id="11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None/>
            </a:pPr>
            <a:endParaRPr lang="de-DE"/>
          </a:p>
        </p:txBody>
      </p:sp>
      <p:sp>
        <p:nvSpPr>
          <p:cNvPr id="12" name="Subtitle 11"/>
          <p:cNvSpPr txBox="1">
            <a:spLocks noGrp="1"/>
          </p:cNvSpPr>
          <p:nvPr>
            <p:ph type="subTitle" idx="4294967295"/>
          </p:nvPr>
        </p:nvSpPr>
        <p:spPr>
          <a:xfrm>
            <a:off x="684213" y="2124720"/>
            <a:ext cx="7775575" cy="4462760"/>
          </a:xfrm>
        </p:spPr>
        <p:txBody>
          <a:bodyPr lIns="0" tIns="0" rIns="0" bIns="0" anchor="ctr">
            <a:spAutoFit/>
          </a:bodyPr>
          <a:lstStyle/>
          <a:p>
            <a:pPr lvl="0">
              <a:buNone/>
              <a:tabLst/>
            </a:pP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- CP G.03.03 – 2011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Проектирование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монтаж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подземных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трубопроводов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водоснабжения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из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стеклопластиковых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труб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;</a:t>
            </a:r>
          </a:p>
          <a:p>
            <a:pPr lvl="0">
              <a:buNone/>
              <a:tabLst/>
            </a:pP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- CP G.03.04 - 2011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Проектирование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,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монтаж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эксплуатация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систем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внутренней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канализации</a:t>
            </a:r>
            <a:endParaRPr lang="ro-RO" sz="2400" dirty="0">
              <a:solidFill>
                <a:srgbClr val="0070C0"/>
              </a:solidFill>
              <a:cs typeface="Mangal" pitchFamily="2"/>
            </a:endParaRPr>
          </a:p>
          <a:p>
            <a:pPr lvl="0">
              <a:buNone/>
              <a:tabLst/>
            </a:pP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из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полипропиленовых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труб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;</a:t>
            </a:r>
          </a:p>
          <a:p>
            <a:pPr lvl="0">
              <a:buNone/>
              <a:tabLst/>
            </a:pP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- CP G.03.06 - 2011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Проектирование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и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монтаж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подземных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трубопроводов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канализации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из</a:t>
            </a:r>
            <a:endParaRPr lang="ro-RO" sz="2400" dirty="0">
              <a:solidFill>
                <a:srgbClr val="0070C0"/>
              </a:solidFill>
              <a:cs typeface="Mangal" pitchFamily="2"/>
            </a:endParaRPr>
          </a:p>
          <a:p>
            <a:pPr lvl="0">
              <a:buNone/>
              <a:tabLst/>
            </a:pP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стеклопластиковых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 </a:t>
            </a:r>
            <a:r>
              <a:rPr lang="ro-RO" sz="2400" dirty="0" err="1">
                <a:solidFill>
                  <a:srgbClr val="0070C0"/>
                </a:solidFill>
                <a:cs typeface="Mangal" pitchFamily="2"/>
              </a:rPr>
              <a:t>труб</a:t>
            </a:r>
            <a:r>
              <a:rPr lang="ro-RO" sz="2400" dirty="0">
                <a:solidFill>
                  <a:srgbClr val="0070C0"/>
                </a:solidFill>
                <a:cs typeface="Mangal" pitchFamily="2"/>
              </a:rPr>
              <a:t>.</a:t>
            </a:r>
          </a:p>
          <a:p>
            <a:pPr lvl="0">
              <a:buNone/>
              <a:tabLst/>
            </a:pPr>
            <a:r>
              <a:rPr lang="ro-RO" sz="2400" dirty="0">
                <a:cs typeface="Mangal" pitchFamily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525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o-RO" sz="2800" dirty="0" smtClean="0">
                <a:solidFill>
                  <a:srgbClr val="534B3E"/>
                </a:solidFill>
              </a:rPr>
              <a:t>Vă mulțumim pentru atenție</a:t>
            </a:r>
            <a:endParaRPr lang="en-GB" sz="2800" dirty="0">
              <a:solidFill>
                <a:srgbClr val="534B3E"/>
              </a:solidFill>
            </a:endParaRPr>
          </a:p>
          <a:p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22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3" name="Picture 11" descr="F:\Branding\EU\jau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1" descr="H:\bn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17" name="Picture 16" descr="D:\Users\Desktop\logotype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7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509167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6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407106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462357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315231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fcaac_logo0200px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269324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215461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163782" y="-24491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163782" y="21228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</a:t>
            </a:r>
            <a:endParaRPr kumimoji="0" lang="ro-RO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163782" y="978625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ЗАКОН Nr. 835 </a:t>
            </a:r>
            <a:r>
              <a:rPr lang="ru-RU" sz="2000" b="1" dirty="0" smtClean="0">
                <a:solidFill>
                  <a:srgbClr val="002060"/>
                </a:solidFill>
              </a:rPr>
              <a:t>от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17.05.199</a:t>
            </a:r>
            <a:r>
              <a:rPr lang="en-US" sz="2000" b="1" dirty="0">
                <a:solidFill>
                  <a:srgbClr val="002060"/>
                </a:solidFill>
              </a:rPr>
              <a:t>6 </a:t>
            </a:r>
            <a:r>
              <a:rPr lang="ru-RU" sz="2000" b="1" dirty="0">
                <a:solidFill>
                  <a:srgbClr val="002060"/>
                </a:solidFill>
              </a:rPr>
              <a:t>об основах градостроительства </a:t>
            </a:r>
            <a:r>
              <a:rPr lang="ru-RU" sz="2000" b="1" dirty="0" smtClean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002060"/>
                </a:solidFill>
              </a:rPr>
              <a:t>обустройстве территории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  <a:br>
              <a:rPr lang="en-US" sz="2000" b="1" dirty="0">
                <a:solidFill>
                  <a:srgbClr val="002060"/>
                </a:solidFill>
              </a:rPr>
            </a:b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 </a:t>
            </a:r>
            <a:r>
              <a:rPr lang="ru-RU" sz="2000" b="1" dirty="0">
                <a:solidFill>
                  <a:srgbClr val="002060"/>
                </a:solidFill>
              </a:rPr>
              <a:t>Планы </a:t>
            </a:r>
            <a:r>
              <a:rPr lang="ru-RU" sz="2000" b="1" dirty="0" smtClean="0">
                <a:solidFill>
                  <a:srgbClr val="002060"/>
                </a:solidFill>
              </a:rPr>
              <a:t>обустройства территории подразделяются на</a:t>
            </a:r>
            <a:r>
              <a:rPr lang="en-US" sz="2000" b="1" dirty="0" smtClean="0">
                <a:solidFill>
                  <a:srgbClr val="00206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    </a:t>
            </a:r>
            <a:r>
              <a:rPr lang="ru-RU" sz="2400" dirty="0" smtClean="0">
                <a:solidFill>
                  <a:srgbClr val="00B0F0"/>
                </a:solidFill>
              </a:rPr>
              <a:t>а</a:t>
            </a:r>
            <a:r>
              <a:rPr lang="ru-RU" sz="2400" dirty="0">
                <a:solidFill>
                  <a:srgbClr val="00B0F0"/>
                </a:solidFill>
              </a:rPr>
              <a:t>) план обустройства территории страны</a:t>
            </a:r>
            <a:r>
              <a:rPr lang="ru-RU" sz="2400" dirty="0" smtClean="0">
                <a:solidFill>
                  <a:srgbClr val="00B0F0"/>
                </a:solidFill>
              </a:rPr>
              <a:t>;</a:t>
            </a:r>
            <a:endParaRPr lang="en-US" sz="2400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B0F0"/>
                </a:solidFill>
              </a:rPr>
              <a:t>     </a:t>
            </a:r>
            <a:r>
              <a:rPr lang="ru-RU" sz="2400" dirty="0" smtClean="0">
                <a:solidFill>
                  <a:srgbClr val="00B0F0"/>
                </a:solidFill>
              </a:rPr>
              <a:t>b</a:t>
            </a:r>
            <a:r>
              <a:rPr lang="ru-RU" sz="2400" dirty="0">
                <a:solidFill>
                  <a:srgbClr val="00B0F0"/>
                </a:solidFill>
              </a:rPr>
              <a:t>) региональные планы обустройства территории, в том числе</a:t>
            </a:r>
            <a:r>
              <a:rPr lang="ru-RU" sz="2400" dirty="0" smtClean="0">
                <a:solidFill>
                  <a:srgbClr val="00B0F0"/>
                </a:solidFill>
              </a:rPr>
              <a:t>:</a:t>
            </a:r>
            <a:endParaRPr lang="en-US" sz="2400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B0F0"/>
                </a:solidFill>
              </a:rPr>
              <a:t>     </a:t>
            </a:r>
            <a:r>
              <a:rPr lang="ru-RU" sz="2400" dirty="0" smtClean="0">
                <a:solidFill>
                  <a:srgbClr val="00B0F0"/>
                </a:solidFill>
              </a:rPr>
              <a:t>с</a:t>
            </a:r>
            <a:r>
              <a:rPr lang="ru-RU" sz="2400" dirty="0">
                <a:solidFill>
                  <a:srgbClr val="00B0F0"/>
                </a:solidFill>
              </a:rPr>
              <a:t>) местные планы обустройства территории, в том </a:t>
            </a:r>
            <a:r>
              <a:rPr lang="ru-RU" sz="2400" dirty="0" smtClean="0">
                <a:solidFill>
                  <a:srgbClr val="00B0F0"/>
                </a:solidFill>
              </a:rPr>
              <a:t>числе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59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ЗАКОН Nr. 835 </a:t>
            </a:r>
            <a:r>
              <a:rPr lang="ru-RU" sz="2000" b="1" dirty="0" smtClean="0">
                <a:solidFill>
                  <a:srgbClr val="002060"/>
                </a:solidFill>
              </a:rPr>
              <a:t>от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17.05.199</a:t>
            </a:r>
            <a:r>
              <a:rPr lang="en-US" sz="2000" b="1" dirty="0">
                <a:solidFill>
                  <a:srgbClr val="002060"/>
                </a:solidFill>
              </a:rPr>
              <a:t>6 </a:t>
            </a:r>
            <a:r>
              <a:rPr lang="ru-RU" sz="2000" b="1" dirty="0">
                <a:solidFill>
                  <a:srgbClr val="002060"/>
                </a:solidFill>
              </a:rPr>
              <a:t>об </a:t>
            </a:r>
            <a:r>
              <a:rPr lang="ru-RU" sz="2000" b="1" dirty="0" smtClean="0">
                <a:solidFill>
                  <a:srgbClr val="002060"/>
                </a:solidFill>
              </a:rPr>
              <a:t>основах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градостроительства</a:t>
            </a:r>
            <a:r>
              <a:rPr lang="ru-RU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 smtClean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002060"/>
                </a:solidFill>
              </a:rPr>
              <a:t>обустройстве территории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  <a:br>
              <a:rPr lang="en-US" sz="2000" b="1" dirty="0">
                <a:solidFill>
                  <a:srgbClr val="002060"/>
                </a:solidFill>
              </a:rPr>
            </a:b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</a:rPr>
              <a:t>Градостроительные планы подразделяются на:</a:t>
            </a:r>
          </a:p>
          <a:p>
            <a:pPr marL="514350" indent="-514350" algn="ctr">
              <a:lnSpc>
                <a:spcPct val="150000"/>
              </a:lnSpc>
              <a:buAutoNum type="alphaLcParenR"/>
            </a:pPr>
            <a:r>
              <a:rPr lang="ru-RU" sz="2800" dirty="0" smtClean="0">
                <a:solidFill>
                  <a:srgbClr val="00B0F0"/>
                </a:solidFill>
              </a:rPr>
              <a:t>генеральные </a:t>
            </a:r>
            <a:r>
              <a:rPr lang="ru-RU" sz="2800" dirty="0">
                <a:solidFill>
                  <a:srgbClr val="00B0F0"/>
                </a:solidFill>
              </a:rPr>
              <a:t>градостроительные </a:t>
            </a:r>
            <a:r>
              <a:rPr lang="ru-RU" sz="2800" dirty="0" smtClean="0">
                <a:solidFill>
                  <a:srgbClr val="00B0F0"/>
                </a:solidFill>
              </a:rPr>
              <a:t>планы;</a:t>
            </a:r>
            <a:endParaRPr lang="en-US" sz="2800" dirty="0" smtClean="0">
              <a:solidFill>
                <a:srgbClr val="00B0F0"/>
              </a:solidFill>
            </a:endParaRPr>
          </a:p>
          <a:p>
            <a:pPr marL="514350" indent="-514350" algn="ctr">
              <a:lnSpc>
                <a:spcPct val="150000"/>
              </a:lnSpc>
              <a:buAutoNum type="alphaLcParenR"/>
            </a:pPr>
            <a:r>
              <a:rPr lang="ru-RU" sz="2800" dirty="0" smtClean="0">
                <a:solidFill>
                  <a:srgbClr val="00B0F0"/>
                </a:solidFill>
              </a:rPr>
              <a:t>зональные </a:t>
            </a:r>
            <a:r>
              <a:rPr lang="ru-RU" sz="2800" dirty="0">
                <a:solidFill>
                  <a:srgbClr val="00B0F0"/>
                </a:solidFill>
              </a:rPr>
              <a:t>градостроительные </a:t>
            </a:r>
            <a:r>
              <a:rPr lang="ru-RU" sz="2800" dirty="0" smtClean="0">
                <a:solidFill>
                  <a:srgbClr val="00B0F0"/>
                </a:solidFill>
              </a:rPr>
              <a:t>планы</a:t>
            </a:r>
            <a:r>
              <a:rPr lang="en-US" sz="2800" dirty="0" smtClean="0">
                <a:solidFill>
                  <a:srgbClr val="00B0F0"/>
                </a:solidFill>
              </a:rPr>
              <a:t>;</a:t>
            </a:r>
          </a:p>
          <a:p>
            <a:pPr marL="514350" indent="-514350" algn="ctr">
              <a:lnSpc>
                <a:spcPct val="150000"/>
              </a:lnSpc>
              <a:buAutoNum type="alphaLcParenR"/>
            </a:pPr>
            <a:r>
              <a:rPr lang="ru-RU" sz="2800" dirty="0" smtClean="0">
                <a:solidFill>
                  <a:srgbClr val="00B0F0"/>
                </a:solidFill>
              </a:rPr>
              <a:t> детальные </a:t>
            </a:r>
            <a:r>
              <a:rPr lang="ru-RU" sz="2800" dirty="0">
                <a:solidFill>
                  <a:srgbClr val="00B0F0"/>
                </a:solidFill>
              </a:rPr>
              <a:t>градостроительные планы.</a:t>
            </a:r>
          </a:p>
          <a:p>
            <a:pPr algn="ctr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80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4238" y="1810688"/>
            <a:ext cx="7638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Нормативные акты </a:t>
            </a:r>
            <a:r>
              <a:rPr lang="ru-RU" b="1" dirty="0">
                <a:solidFill>
                  <a:srgbClr val="002060"/>
                </a:solidFill>
              </a:rPr>
              <a:t>в </a:t>
            </a:r>
            <a:r>
              <a:rPr lang="ru-RU" b="1" dirty="0" smtClean="0">
                <a:solidFill>
                  <a:srgbClr val="002060"/>
                </a:solidFill>
              </a:rPr>
              <a:t>строительстве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327876"/>
              </p:ext>
            </p:extLst>
          </p:nvPr>
        </p:nvGraphicFramePr>
        <p:xfrm>
          <a:off x="684213" y="2429814"/>
          <a:ext cx="7775575" cy="6058236"/>
        </p:xfrm>
        <a:graphic>
          <a:graphicData uri="http://schemas.openxmlformats.org/drawingml/2006/table">
            <a:tbl>
              <a:tblPr/>
              <a:tblGrid>
                <a:gridCol w="7775575">
                  <a:extLst>
                    <a:ext uri="{9D8B030D-6E8A-4147-A177-3AD203B41FA5}">
                      <a16:colId xmlns:a16="http://schemas.microsoft.com/office/drawing/2014/main" xmlns="" val="190861862"/>
                    </a:ext>
                  </a:extLst>
                </a:gridCol>
              </a:tblGrid>
              <a:tr h="3365432">
                <a:tc>
                  <a:txBody>
                    <a:bodyPr/>
                    <a:lstStyle/>
                    <a:p>
                      <a:pPr algn="l"/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ЗАКОН Nr. </a:t>
                      </a:r>
                      <a:r>
                        <a:rPr lang="en-US" sz="2000" b="1" dirty="0" smtClean="0">
                          <a:solidFill>
                            <a:srgbClr val="002060"/>
                          </a:solidFill>
                        </a:rPr>
                        <a:t>721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 от  </a:t>
                      </a:r>
                      <a:r>
                        <a:rPr lang="en-US" sz="2000" b="1" dirty="0" smtClean="0">
                          <a:solidFill>
                            <a:srgbClr val="002060"/>
                          </a:solidFill>
                        </a:rPr>
                        <a:t>02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.0</a:t>
                      </a:r>
                      <a:r>
                        <a:rPr lang="en-US" sz="20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.199</a:t>
                      </a:r>
                      <a:r>
                        <a:rPr lang="en-US" sz="2000" b="1" dirty="0" smtClean="0">
                          <a:solidFill>
                            <a:srgbClr val="002060"/>
                          </a:solidFill>
                        </a:rPr>
                        <a:t>6 o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качестве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в строительствею</a:t>
                      </a:r>
                      <a:r>
                        <a:rPr lang="en-US" sz="2000" b="1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20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400" b="0" i="0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Настоящий закон</a:t>
                      </a:r>
                      <a:r>
                        <a:rPr lang="en-US" sz="2400" b="0" i="0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i="0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определяет  правовые,  технико-экономические и организационные основы деятельности в области строительства физических и юридических  лиц, их обязанности и ответственность за обеспечение качества в строительстве.</a:t>
                      </a:r>
                      <a:endParaRPr lang="ru-RU" sz="2400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6535499"/>
                  </a:ext>
                </a:extLst>
              </a:tr>
              <a:tr h="2636856">
                <a:tc>
                  <a:txBody>
                    <a:bodyPr/>
                    <a:lstStyle/>
                    <a:p>
                      <a:pPr algn="ctr"/>
                      <a:endParaRPr lang="en-US" sz="3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endParaRPr lang="en-US" sz="3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endParaRPr lang="ru-RU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5254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579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482726"/>
            <a:ext cx="7775575" cy="514156"/>
          </a:xfrm>
        </p:spPr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ЗАКОН Nr. </a:t>
            </a:r>
            <a:r>
              <a:rPr lang="ru-RU" sz="2000" b="1" dirty="0" smtClean="0">
                <a:solidFill>
                  <a:srgbClr val="002060"/>
                </a:solidFill>
              </a:rPr>
              <a:t>721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от</a:t>
            </a:r>
            <a:r>
              <a:rPr lang="ru-RU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 smtClean="0">
                <a:solidFill>
                  <a:srgbClr val="002060"/>
                </a:solidFill>
              </a:rPr>
              <a:t>02.02.199</a:t>
            </a:r>
            <a:r>
              <a:rPr lang="en-US" sz="2000" b="1" dirty="0">
                <a:solidFill>
                  <a:srgbClr val="002060"/>
                </a:solidFill>
              </a:rPr>
              <a:t>6 o </a:t>
            </a:r>
            <a:r>
              <a:rPr lang="ru-RU" sz="2000" b="1" dirty="0">
                <a:solidFill>
                  <a:srgbClr val="002060"/>
                </a:solidFill>
              </a:rPr>
              <a:t>качестве в </a:t>
            </a:r>
            <a:r>
              <a:rPr lang="ru-RU" sz="2000" b="1" dirty="0" smtClean="0">
                <a:solidFill>
                  <a:srgbClr val="002060"/>
                </a:solidFill>
              </a:rPr>
              <a:t>строительствею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00" y="2188526"/>
            <a:ext cx="7776000" cy="4075474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sz="2200" b="1" dirty="0">
                <a:solidFill>
                  <a:srgbClr val="C00000"/>
                </a:solidFill>
              </a:rPr>
              <a:t>Ст. </a:t>
            </a:r>
            <a:r>
              <a:rPr lang="ru-RU" sz="2200" b="1" dirty="0" smtClean="0">
                <a:solidFill>
                  <a:srgbClr val="C00000"/>
                </a:solidFill>
              </a:rPr>
              <a:t>6</a:t>
            </a:r>
            <a:r>
              <a:rPr lang="en-US" sz="2200" b="1" dirty="0" smtClean="0">
                <a:solidFill>
                  <a:srgbClr val="C00000"/>
                </a:solidFill>
              </a:rPr>
              <a:t>. </a:t>
            </a:r>
            <a:r>
              <a:rPr lang="ru-RU" sz="2200" dirty="0" smtClean="0">
                <a:solidFill>
                  <a:srgbClr val="00B0F0"/>
                </a:solidFill>
              </a:rPr>
              <a:t> </a:t>
            </a:r>
            <a:r>
              <a:rPr lang="ru-RU" sz="2200" dirty="0">
                <a:solidFill>
                  <a:srgbClr val="00B0F0"/>
                </a:solidFill>
              </a:rPr>
              <a:t>Для   обеспечения   соответствующего  качества сооружений обязательны  реализация и сохранение на протяжении всего срока их службы следующих основных </a:t>
            </a:r>
            <a:r>
              <a:rPr lang="ru-RU" sz="2200" dirty="0" smtClean="0">
                <a:solidFill>
                  <a:srgbClr val="00B0F0"/>
                </a:solidFill>
              </a:rPr>
              <a:t>требований:</a:t>
            </a:r>
            <a:r>
              <a:rPr lang="en-US" sz="2200" dirty="0" smtClean="0">
                <a:solidFill>
                  <a:srgbClr val="00B0F0"/>
                </a:solidFill>
              </a:rPr>
              <a:t>						               </a:t>
            </a:r>
            <a:r>
              <a:rPr lang="ru-RU" sz="2200" dirty="0" smtClean="0">
                <a:solidFill>
                  <a:srgbClr val="00B0F0"/>
                </a:solidFill>
              </a:rPr>
              <a:t>А </a:t>
            </a:r>
            <a:r>
              <a:rPr lang="ru-RU" sz="2200" dirty="0">
                <a:solidFill>
                  <a:srgbClr val="00B0F0"/>
                </a:solidFill>
              </a:rPr>
              <a:t>- прочности и </a:t>
            </a:r>
            <a:r>
              <a:rPr lang="ru-RU" sz="2200" dirty="0" smtClean="0">
                <a:solidFill>
                  <a:srgbClr val="00B0F0"/>
                </a:solidFill>
              </a:rPr>
              <a:t>устойчивости;</a:t>
            </a:r>
            <a:r>
              <a:rPr lang="en-US" sz="2200" dirty="0" smtClean="0">
                <a:solidFill>
                  <a:srgbClr val="00B0F0"/>
                </a:solidFill>
              </a:rPr>
              <a:t>				               </a:t>
            </a:r>
            <a:r>
              <a:rPr lang="ru-RU" sz="2200" dirty="0" smtClean="0">
                <a:solidFill>
                  <a:srgbClr val="00B0F0"/>
                </a:solidFill>
              </a:rPr>
              <a:t>В </a:t>
            </a:r>
            <a:r>
              <a:rPr lang="ru-RU" sz="2200" dirty="0">
                <a:solidFill>
                  <a:srgbClr val="00B0F0"/>
                </a:solidFill>
              </a:rPr>
              <a:t>- безопасности при </a:t>
            </a:r>
            <a:r>
              <a:rPr lang="ru-RU" sz="2200" dirty="0" smtClean="0">
                <a:solidFill>
                  <a:srgbClr val="00B0F0"/>
                </a:solidFill>
              </a:rPr>
              <a:t>эксплуатации;</a:t>
            </a:r>
            <a:r>
              <a:rPr lang="en-US" sz="2200" dirty="0" smtClean="0">
                <a:solidFill>
                  <a:srgbClr val="00B0F0"/>
                </a:solidFill>
              </a:rPr>
              <a:t>                                              </a:t>
            </a:r>
            <a:r>
              <a:rPr lang="ru-RU" sz="2200" dirty="0" smtClean="0">
                <a:solidFill>
                  <a:srgbClr val="00B0F0"/>
                </a:solidFill>
              </a:rPr>
              <a:t>С </a:t>
            </a:r>
            <a:r>
              <a:rPr lang="ru-RU" sz="2200" dirty="0">
                <a:solidFill>
                  <a:srgbClr val="00B0F0"/>
                </a:solidFill>
              </a:rPr>
              <a:t>- пожарной </a:t>
            </a:r>
            <a:r>
              <a:rPr lang="ru-RU" sz="2200" dirty="0" smtClean="0">
                <a:solidFill>
                  <a:srgbClr val="00B0F0"/>
                </a:solidFill>
              </a:rPr>
              <a:t>безопасности;</a:t>
            </a:r>
            <a:r>
              <a:rPr lang="en-US" sz="2200" dirty="0" smtClean="0">
                <a:solidFill>
                  <a:srgbClr val="00B0F0"/>
                </a:solidFill>
              </a:rPr>
              <a:t>                      </a:t>
            </a:r>
            <a:r>
              <a:rPr lang="ro-RO" sz="2200" dirty="0" smtClean="0">
                <a:solidFill>
                  <a:srgbClr val="00B0F0"/>
                </a:solidFill>
              </a:rPr>
              <a:t>                                    </a:t>
            </a:r>
            <a:r>
              <a:rPr lang="ru-RU" sz="2200" dirty="0" smtClean="0">
                <a:solidFill>
                  <a:srgbClr val="00B0F0"/>
                </a:solidFill>
              </a:rPr>
              <a:t> </a:t>
            </a:r>
            <a:r>
              <a:rPr lang="ro-RO" sz="2200" dirty="0" smtClean="0">
                <a:solidFill>
                  <a:srgbClr val="00B0F0"/>
                </a:solidFill>
              </a:rPr>
              <a:t>D - </a:t>
            </a:r>
            <a:r>
              <a:rPr lang="ru-RU" sz="2200" dirty="0" smtClean="0">
                <a:solidFill>
                  <a:srgbClr val="00B0F0"/>
                </a:solidFill>
              </a:rPr>
              <a:t>безопасности</a:t>
            </a:r>
            <a:r>
              <a:rPr lang="ru-RU" sz="2200" dirty="0">
                <a:solidFill>
                  <a:srgbClr val="00B0F0"/>
                </a:solidFill>
              </a:rPr>
              <a:t>  для  здоровья  людей,  восстановления  и охраны окружающей </a:t>
            </a:r>
            <a:r>
              <a:rPr lang="ru-RU" sz="2200" dirty="0" smtClean="0">
                <a:solidFill>
                  <a:srgbClr val="00B0F0"/>
                </a:solidFill>
              </a:rPr>
              <a:t>среды;</a:t>
            </a:r>
            <a:r>
              <a:rPr lang="ro-RO" sz="2200" dirty="0" smtClean="0">
                <a:solidFill>
                  <a:srgbClr val="00B0F0"/>
                </a:solidFill>
              </a:rPr>
              <a:t>                                                           </a:t>
            </a:r>
            <a:r>
              <a:rPr lang="ru-RU" sz="2200" dirty="0" smtClean="0">
                <a:solidFill>
                  <a:srgbClr val="00B0F0"/>
                </a:solidFill>
              </a:rPr>
              <a:t>Е </a:t>
            </a:r>
            <a:r>
              <a:rPr lang="ru-RU" sz="2200" dirty="0">
                <a:solidFill>
                  <a:srgbClr val="00B0F0"/>
                </a:solidFill>
              </a:rPr>
              <a:t>- тепло-, гидроизоляции и </a:t>
            </a:r>
            <a:r>
              <a:rPr lang="ru-RU" sz="2200" dirty="0" smtClean="0">
                <a:solidFill>
                  <a:srgbClr val="00B0F0"/>
                </a:solidFill>
              </a:rPr>
              <a:t>энергосбережения;</a:t>
            </a:r>
            <a:r>
              <a:rPr lang="ro-RO" sz="2200" dirty="0" smtClean="0">
                <a:solidFill>
                  <a:srgbClr val="00B0F0"/>
                </a:solidFill>
              </a:rPr>
              <a:t>                          </a:t>
            </a:r>
            <a:r>
              <a:rPr lang="ru-RU" sz="2200" dirty="0" smtClean="0">
                <a:solidFill>
                  <a:srgbClr val="00B0F0"/>
                </a:solidFill>
              </a:rPr>
              <a:t>F </a:t>
            </a:r>
            <a:r>
              <a:rPr lang="ru-RU" sz="2200" dirty="0">
                <a:solidFill>
                  <a:srgbClr val="00B0F0"/>
                </a:solidFill>
              </a:rPr>
              <a:t>- защиты от шума.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45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394" y="1496357"/>
            <a:ext cx="7775575" cy="619125"/>
          </a:xfrm>
        </p:spPr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ЗАКОН Nr. </a:t>
            </a:r>
            <a:r>
              <a:rPr lang="en-US" sz="2000" b="1" dirty="0" smtClean="0">
                <a:solidFill>
                  <a:srgbClr val="002060"/>
                </a:solidFill>
              </a:rPr>
              <a:t>721</a:t>
            </a:r>
            <a:r>
              <a:rPr lang="ru-RU" sz="2000" b="1" dirty="0">
                <a:solidFill>
                  <a:srgbClr val="002060"/>
                </a:solidFill>
              </a:rPr>
              <a:t> от  </a:t>
            </a:r>
            <a:r>
              <a:rPr lang="en-US" sz="2000" b="1" dirty="0" smtClean="0">
                <a:solidFill>
                  <a:srgbClr val="002060"/>
                </a:solidFill>
              </a:rPr>
              <a:t>02</a:t>
            </a:r>
            <a:r>
              <a:rPr lang="ru-RU" sz="2000" b="1" dirty="0" smtClean="0">
                <a:solidFill>
                  <a:srgbClr val="002060"/>
                </a:solidFill>
              </a:rPr>
              <a:t>.0</a:t>
            </a:r>
            <a:r>
              <a:rPr lang="en-US" sz="2000" b="1" dirty="0" smtClean="0">
                <a:solidFill>
                  <a:srgbClr val="002060"/>
                </a:solidFill>
              </a:rPr>
              <a:t>2</a:t>
            </a:r>
            <a:r>
              <a:rPr lang="ru-RU" sz="2000" b="1" dirty="0" smtClean="0">
                <a:solidFill>
                  <a:srgbClr val="002060"/>
                </a:solidFill>
              </a:rPr>
              <a:t>.199</a:t>
            </a:r>
            <a:r>
              <a:rPr lang="en-US" sz="2000" b="1" dirty="0">
                <a:solidFill>
                  <a:srgbClr val="002060"/>
                </a:solidFill>
              </a:rPr>
              <a:t>6 o </a:t>
            </a:r>
            <a:r>
              <a:rPr lang="ru-RU" sz="2000" b="1" dirty="0">
                <a:solidFill>
                  <a:srgbClr val="002060"/>
                </a:solidFill>
              </a:rPr>
              <a:t>качестве в </a:t>
            </a:r>
            <a:r>
              <a:rPr lang="ru-RU" sz="2000" b="1" dirty="0" smtClean="0">
                <a:solidFill>
                  <a:srgbClr val="002060"/>
                </a:solidFill>
              </a:rPr>
              <a:t>строительствею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 </a:t>
            </a:r>
            <a:r>
              <a:rPr lang="ru-RU" b="1" dirty="0"/>
              <a:t> </a:t>
            </a:r>
            <a:r>
              <a:rPr lang="ru-RU" sz="2400" b="1" dirty="0">
                <a:solidFill>
                  <a:srgbClr val="C00000"/>
                </a:solidFill>
              </a:rPr>
              <a:t>Ст. 13</a:t>
            </a:r>
            <a:r>
              <a:rPr lang="ru-RU" sz="2400" dirty="0"/>
              <a:t>. </a:t>
            </a:r>
            <a:r>
              <a:rPr lang="ru-RU" sz="2400" dirty="0" smtClean="0">
                <a:solidFill>
                  <a:srgbClr val="00B0F0"/>
                </a:solidFill>
              </a:rPr>
              <a:t>Строительство</a:t>
            </a:r>
            <a:r>
              <a:rPr lang="ru-RU" sz="2400" dirty="0">
                <a:solidFill>
                  <a:srgbClr val="00B0F0"/>
                </a:solidFill>
              </a:rPr>
              <a:t>, а также модернизация, модификация, переустройство, усиление и ремонт сооружений осуществляются только  на основе проекта, разработанного лицензированными физи­ческими или юридическими лицами, и аттестованными проверяющими проектов в составе учреждений, авторизованных на проверку проектов.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1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1193" y="2838179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405895"/>
            <a:ext cx="7775575" cy="75455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ЗАКОН Nr. </a:t>
            </a:r>
            <a:r>
              <a:rPr lang="en-US" b="1" dirty="0" smtClean="0">
                <a:solidFill>
                  <a:srgbClr val="FF0000"/>
                </a:solidFill>
              </a:rPr>
              <a:t>721</a:t>
            </a:r>
            <a:r>
              <a:rPr lang="ru-RU" b="1" dirty="0">
                <a:solidFill>
                  <a:srgbClr val="FF0000"/>
                </a:solidFill>
              </a:rPr>
              <a:t> от  </a:t>
            </a:r>
            <a:r>
              <a:rPr lang="en-US" b="1" dirty="0" smtClean="0">
                <a:solidFill>
                  <a:srgbClr val="FF0000"/>
                </a:solidFill>
              </a:rPr>
              <a:t>02</a:t>
            </a:r>
            <a:r>
              <a:rPr lang="ru-RU" b="1" dirty="0" smtClean="0">
                <a:solidFill>
                  <a:srgbClr val="FF0000"/>
                </a:solidFill>
              </a:rPr>
              <a:t>.0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ru-RU" b="1" dirty="0" smtClean="0">
                <a:solidFill>
                  <a:srgbClr val="FF0000"/>
                </a:solidFill>
              </a:rPr>
              <a:t>.199</a:t>
            </a:r>
            <a:r>
              <a:rPr lang="en-US" b="1" dirty="0">
                <a:solidFill>
                  <a:srgbClr val="FF0000"/>
                </a:solidFill>
              </a:rPr>
              <a:t>6 o </a:t>
            </a:r>
            <a:r>
              <a:rPr lang="ru-RU" b="1" dirty="0">
                <a:solidFill>
                  <a:srgbClr val="FF0000"/>
                </a:solidFill>
              </a:rPr>
              <a:t>качестве в </a:t>
            </a:r>
            <a:r>
              <a:rPr lang="ru-RU" b="1" dirty="0" smtClean="0">
                <a:solidFill>
                  <a:srgbClr val="FF0000"/>
                </a:solidFill>
              </a:rPr>
              <a:t>строительстве</a:t>
            </a:r>
            <a:r>
              <a:rPr lang="ro-RO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00" y="2101850"/>
            <a:ext cx="7776000" cy="4162150"/>
          </a:xfrm>
        </p:spPr>
        <p:txBody>
          <a:bodyPr/>
          <a:lstStyle/>
          <a:p>
            <a:r>
              <a:rPr lang="ru-RU" sz="2400" b="1" dirty="0">
                <a:solidFill>
                  <a:srgbClr val="00B0F0"/>
                </a:solidFill>
              </a:rPr>
              <a:t>Ст. 15</a:t>
            </a:r>
            <a:r>
              <a:rPr lang="ru-RU" sz="2400" b="1" dirty="0" smtClean="0">
                <a:solidFill>
                  <a:srgbClr val="00B0F0"/>
                </a:solidFill>
              </a:rPr>
              <a:t>. </a:t>
            </a:r>
            <a:r>
              <a:rPr lang="ru-RU" sz="2400" b="1" dirty="0">
                <a:solidFill>
                  <a:srgbClr val="00B0F0"/>
                </a:solidFill>
              </a:rPr>
              <a:t> </a:t>
            </a:r>
            <a:r>
              <a:rPr lang="ru-RU" sz="2400" dirty="0" smtClean="0">
                <a:solidFill>
                  <a:srgbClr val="00B0F0"/>
                </a:solidFill>
              </a:rPr>
              <a:t>Хозяйствующие </a:t>
            </a:r>
            <a:r>
              <a:rPr lang="ru-RU" sz="2400" dirty="0">
                <a:solidFill>
                  <a:srgbClr val="00B0F0"/>
                </a:solidFill>
              </a:rPr>
              <a:t>субъекты – </a:t>
            </a:r>
            <a:r>
              <a:rPr lang="ru-RU" sz="2400" dirty="0" smtClean="0">
                <a:solidFill>
                  <a:srgbClr val="00B0F0"/>
                </a:solidFill>
              </a:rPr>
              <a:t>исполнители</a:t>
            </a:r>
            <a:r>
              <a:rPr lang="ro-RO" sz="2400" dirty="0" smtClean="0">
                <a:solidFill>
                  <a:srgbClr val="00B0F0"/>
                </a:solidFill>
              </a:rPr>
              <a:t> </a:t>
            </a:r>
            <a:r>
              <a:rPr lang="ru-RU" sz="2400" dirty="0" smtClean="0">
                <a:solidFill>
                  <a:srgbClr val="00B0F0"/>
                </a:solidFill>
              </a:rPr>
              <a:t>проектно-строительных </a:t>
            </a:r>
            <a:r>
              <a:rPr lang="ru-RU" sz="2400" dirty="0">
                <a:solidFill>
                  <a:srgbClr val="00B0F0"/>
                </a:solidFill>
              </a:rPr>
              <a:t>работ или производители строительных материалов и изделий, должны обеспечить уровень качества, соответствующий основным требованиям, располагая нормативно-производственной </a:t>
            </a:r>
            <a:r>
              <a:rPr lang="ru-RU" sz="2400" dirty="0" smtClean="0">
                <a:solidFill>
                  <a:srgbClr val="00B0F0"/>
                </a:solidFill>
              </a:rPr>
              <a:t>базой</a:t>
            </a:r>
            <a:r>
              <a:rPr lang="en-US" sz="2400" dirty="0" smtClean="0">
                <a:solidFill>
                  <a:srgbClr val="00B0F0"/>
                </a:solidFill>
              </a:rPr>
              <a:t>;</a:t>
            </a:r>
            <a:endParaRPr lang="ru-RU" sz="2400" dirty="0" smtClean="0">
              <a:solidFill>
                <a:srgbClr val="00B0F0"/>
              </a:solidFill>
            </a:endParaRPr>
          </a:p>
          <a:p>
            <a:r>
              <a:rPr lang="ru-RU" sz="2400" dirty="0">
                <a:solidFill>
                  <a:srgbClr val="00B0F0"/>
                </a:solidFill>
              </a:rPr>
              <a:t>-</a:t>
            </a:r>
            <a:r>
              <a:rPr lang="ru-RU" sz="2400" b="1" dirty="0" smtClean="0">
                <a:solidFill>
                  <a:srgbClr val="00B0F0"/>
                </a:solidFill>
              </a:rPr>
              <a:t>внутренней </a:t>
            </a:r>
            <a:r>
              <a:rPr lang="ru-RU" sz="2400" b="1" dirty="0">
                <a:solidFill>
                  <a:srgbClr val="00B0F0"/>
                </a:solidFill>
              </a:rPr>
              <a:t>системой </a:t>
            </a:r>
            <a:r>
              <a:rPr lang="ru-RU" sz="2400" dirty="0">
                <a:solidFill>
                  <a:srgbClr val="00B0F0"/>
                </a:solidFill>
              </a:rPr>
              <a:t>управления и обеспечения качества, </a:t>
            </a:r>
            <a:endParaRPr lang="ru-RU" sz="2400" dirty="0" smtClean="0">
              <a:solidFill>
                <a:srgbClr val="00B0F0"/>
              </a:solidFill>
            </a:endParaRPr>
          </a:p>
          <a:p>
            <a:r>
              <a:rPr lang="ru-RU" sz="2400" dirty="0" smtClean="0">
                <a:solidFill>
                  <a:srgbClr val="00B0F0"/>
                </a:solidFill>
              </a:rPr>
              <a:t>- также </a:t>
            </a:r>
            <a:r>
              <a:rPr lang="ru-RU" sz="2400" b="1" dirty="0">
                <a:solidFill>
                  <a:srgbClr val="00B0F0"/>
                </a:solidFill>
              </a:rPr>
              <a:t>аттестованными специалистами </a:t>
            </a:r>
            <a:r>
              <a:rPr lang="ru-RU" sz="2400" dirty="0">
                <a:solidFill>
                  <a:srgbClr val="00B0F0"/>
                </a:solidFill>
              </a:rPr>
              <a:t>в проектировании и строительстве.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8875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22" y="340351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591" y="23829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54" y="293541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39" y="146415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035" y="10050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81" y="46645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63782" y="809809"/>
            <a:ext cx="7162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791" y="1598927"/>
            <a:ext cx="7638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200" b="1" dirty="0">
                <a:solidFill>
                  <a:srgbClr val="002060"/>
                </a:solidFill>
              </a:rPr>
              <a:t>ЗАКОН </a:t>
            </a:r>
            <a:r>
              <a:rPr lang="ru-RU" sz="2200" b="1" dirty="0" smtClean="0">
                <a:solidFill>
                  <a:srgbClr val="002060"/>
                </a:solidFill>
              </a:rPr>
              <a:t>Nr.</a:t>
            </a:r>
            <a:r>
              <a:rPr lang="en-US" sz="2200" b="1" dirty="0" smtClean="0">
                <a:solidFill>
                  <a:srgbClr val="002060"/>
                </a:solidFill>
              </a:rPr>
              <a:t>721</a:t>
            </a:r>
            <a:r>
              <a:rPr lang="ru-RU" sz="2200" b="1" dirty="0">
                <a:solidFill>
                  <a:srgbClr val="002060"/>
                </a:solidFill>
              </a:rPr>
              <a:t> </a:t>
            </a:r>
            <a:r>
              <a:rPr lang="ru-RU" sz="2200" b="1" dirty="0" smtClean="0">
                <a:solidFill>
                  <a:srgbClr val="002060"/>
                </a:solidFill>
              </a:rPr>
              <a:t>от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02</a:t>
            </a:r>
            <a:r>
              <a:rPr lang="ru-RU" sz="2200" b="1" dirty="0" smtClean="0">
                <a:solidFill>
                  <a:srgbClr val="002060"/>
                </a:solidFill>
              </a:rPr>
              <a:t>.0</a:t>
            </a:r>
            <a:r>
              <a:rPr lang="en-US" sz="2200" b="1" dirty="0" smtClean="0">
                <a:solidFill>
                  <a:srgbClr val="002060"/>
                </a:solidFill>
              </a:rPr>
              <a:t>2</a:t>
            </a:r>
            <a:r>
              <a:rPr lang="ru-RU" sz="2200" b="1" dirty="0" smtClean="0">
                <a:solidFill>
                  <a:srgbClr val="002060"/>
                </a:solidFill>
              </a:rPr>
              <a:t>.199</a:t>
            </a:r>
            <a:r>
              <a:rPr lang="en-US" sz="2200" b="1" dirty="0">
                <a:solidFill>
                  <a:srgbClr val="002060"/>
                </a:solidFill>
              </a:rPr>
              <a:t>6 o </a:t>
            </a:r>
            <a:r>
              <a:rPr lang="ru-RU" sz="2200" b="1" dirty="0">
                <a:solidFill>
                  <a:srgbClr val="002060"/>
                </a:solidFill>
              </a:rPr>
              <a:t>качестве в </a:t>
            </a:r>
            <a:r>
              <a:rPr lang="ru-RU" sz="2200" b="1" dirty="0" smtClean="0">
                <a:solidFill>
                  <a:srgbClr val="002060"/>
                </a:solidFill>
              </a:rPr>
              <a:t>строительстве.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00" y="2290155"/>
            <a:ext cx="7776000" cy="440648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B0F0"/>
                </a:solidFill>
              </a:rPr>
              <a:t>Ст. 22 </a:t>
            </a:r>
            <a:r>
              <a:rPr lang="ru-RU" sz="2000" dirty="0" smtClean="0">
                <a:solidFill>
                  <a:srgbClr val="00B0F0"/>
                </a:solidFill>
              </a:rPr>
              <a:t> Инвесторы отвечают за исполнение</a:t>
            </a:r>
            <a:r>
              <a:rPr lang="ru-RU" sz="2000" dirty="0">
                <a:solidFill>
                  <a:srgbClr val="00B0F0"/>
                </a:solidFill>
              </a:rPr>
              <a:t>  следующих основных обязанностей в отношении  качества  в </a:t>
            </a:r>
            <a:r>
              <a:rPr lang="ru-RU" sz="2000" dirty="0" smtClean="0">
                <a:solidFill>
                  <a:srgbClr val="00B0F0"/>
                </a:solidFill>
              </a:rPr>
              <a:t>строительстве</a:t>
            </a:r>
            <a:r>
              <a:rPr lang="en-US" sz="2000" dirty="0" smtClean="0">
                <a:solidFill>
                  <a:srgbClr val="00B0F0"/>
                </a:solidFill>
              </a:rPr>
              <a:t>:</a:t>
            </a:r>
            <a:r>
              <a:rPr lang="ru-RU" sz="2000" dirty="0" smtClean="0">
                <a:solidFill>
                  <a:srgbClr val="00B0F0"/>
                </a:solidFill>
              </a:rPr>
              <a:t>			                                                        </a:t>
            </a:r>
            <a:r>
              <a:rPr lang="en-US" sz="2000" dirty="0" smtClean="0">
                <a:solidFill>
                  <a:srgbClr val="00B0F0"/>
                </a:solidFill>
              </a:rPr>
              <a:t>-</a:t>
            </a:r>
            <a:r>
              <a:rPr lang="ru-RU" sz="2000" dirty="0" smtClean="0">
                <a:solidFill>
                  <a:srgbClr val="00B0F0"/>
                </a:solidFill>
              </a:rPr>
              <a:t> обеспечение </a:t>
            </a:r>
            <a:r>
              <a:rPr lang="ru-RU" sz="2000" dirty="0">
                <a:solidFill>
                  <a:srgbClr val="00B0F0"/>
                </a:solidFill>
              </a:rPr>
              <a:t>проверки правильности производства строительных </a:t>
            </a:r>
            <a:r>
              <a:rPr lang="ru-RU" sz="2000" dirty="0" smtClean="0">
                <a:solidFill>
                  <a:srgbClr val="00B0F0"/>
                </a:solidFill>
              </a:rPr>
              <a:t>работ,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smtClean="0">
                <a:solidFill>
                  <a:srgbClr val="00B0F0"/>
                </a:solidFill>
              </a:rPr>
              <a:t>        </a:t>
            </a:r>
            <a:r>
              <a:rPr lang="en-US" sz="2000" dirty="0" smtClean="0">
                <a:solidFill>
                  <a:srgbClr val="00B0F0"/>
                </a:solidFill>
              </a:rPr>
              <a:t>-</a:t>
            </a:r>
            <a:r>
              <a:rPr lang="ru-RU" sz="2000" dirty="0" smtClean="0">
                <a:solidFill>
                  <a:srgbClr val="00B0F0"/>
                </a:solidFill>
              </a:rPr>
              <a:t> оформление</a:t>
            </a:r>
            <a:r>
              <a:rPr lang="ru-RU" sz="2000" dirty="0">
                <a:solidFill>
                  <a:srgbClr val="00B0F0"/>
                </a:solidFill>
              </a:rPr>
              <a:t>  технического  паспорта  </a:t>
            </a:r>
            <a:r>
              <a:rPr lang="ru-RU" sz="2000" dirty="0" smtClean="0">
                <a:solidFill>
                  <a:srgbClr val="00B0F0"/>
                </a:solidFill>
              </a:rPr>
              <a:t>сооружения;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smtClean="0">
                <a:solidFill>
                  <a:srgbClr val="00B0F0"/>
                </a:solidFill>
              </a:rPr>
              <a:t>                                             </a:t>
            </a:r>
            <a:r>
              <a:rPr lang="en-US" sz="2000" dirty="0" smtClean="0">
                <a:solidFill>
                  <a:srgbClr val="00B0F0"/>
                </a:solidFill>
              </a:rPr>
              <a:t>-</a:t>
            </a:r>
            <a:r>
              <a:rPr lang="ru-RU" sz="2000" dirty="0" smtClean="0">
                <a:solidFill>
                  <a:srgbClr val="00B0F0"/>
                </a:solidFill>
              </a:rPr>
              <a:t> обеспечение </a:t>
            </a:r>
            <a:r>
              <a:rPr lang="ru-RU" sz="2000" dirty="0">
                <a:solidFill>
                  <a:srgbClr val="00B0F0"/>
                </a:solidFill>
              </a:rPr>
              <a:t>приемки строительных работ по их </a:t>
            </a:r>
            <a:r>
              <a:rPr lang="ru-RU" sz="2000" dirty="0" smtClean="0">
                <a:solidFill>
                  <a:srgbClr val="00B0F0"/>
                </a:solidFill>
              </a:rPr>
              <a:t>окончании;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smtClean="0">
                <a:solidFill>
                  <a:srgbClr val="00B0F0"/>
                </a:solidFill>
              </a:rPr>
              <a:t>                              </a:t>
            </a:r>
            <a:r>
              <a:rPr lang="en-US" sz="2000" dirty="0" smtClean="0">
                <a:solidFill>
                  <a:srgbClr val="00B0F0"/>
                </a:solidFill>
              </a:rPr>
              <a:t>-</a:t>
            </a:r>
            <a:r>
              <a:rPr lang="ru-RU" sz="2000" dirty="0" smtClean="0">
                <a:solidFill>
                  <a:srgbClr val="00B0F0"/>
                </a:solidFill>
              </a:rPr>
              <a:t> принятие </a:t>
            </a:r>
            <a:r>
              <a:rPr lang="ru-RU" sz="2000" dirty="0">
                <a:solidFill>
                  <a:srgbClr val="00B0F0"/>
                </a:solidFill>
              </a:rPr>
              <a:t>мер  к устранению несоответствий и дефектов,  допущенных при производстве работ, а также неточностей в проектах</a:t>
            </a:r>
            <a:r>
              <a:rPr lang="ru-RU" sz="2000" dirty="0" smtClean="0">
                <a:solidFill>
                  <a:srgbClr val="00B0F0"/>
                </a:solidFill>
              </a:rPr>
              <a:t>;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 smtClean="0">
                <a:solidFill>
                  <a:srgbClr val="00B0F0"/>
                </a:solidFill>
              </a:rPr>
              <a:t>                                          </a:t>
            </a:r>
            <a:r>
              <a:rPr lang="en-US" sz="2000" dirty="0" smtClean="0">
                <a:solidFill>
                  <a:srgbClr val="00B0F0"/>
                </a:solidFill>
              </a:rPr>
              <a:t>-</a:t>
            </a:r>
            <a:r>
              <a:rPr lang="ru-RU" sz="2000" dirty="0" smtClean="0">
                <a:solidFill>
                  <a:srgbClr val="00B0F0"/>
                </a:solidFill>
              </a:rPr>
              <a:t> обеспечение</a:t>
            </a:r>
            <a:r>
              <a:rPr lang="ru-RU" sz="2000" dirty="0">
                <a:solidFill>
                  <a:srgbClr val="00B0F0"/>
                </a:solidFill>
              </a:rPr>
              <a:t>  экспертизы  сооружений  техническими экспертами в строительстве  в  случаях,  когда  осуществляются  работы</a:t>
            </a:r>
            <a:r>
              <a:rPr lang="ru-RU" sz="2000" dirty="0" smtClean="0">
                <a:solidFill>
                  <a:srgbClr val="00B0F0"/>
                </a:solidFill>
              </a:rPr>
              <a:t>,</a:t>
            </a:r>
            <a:r>
              <a:rPr lang="ru-RU" sz="2000" dirty="0">
                <a:solidFill>
                  <a:srgbClr val="00B0F0"/>
                </a:solidFill>
              </a:rPr>
              <a:t> переустройству,  расширению, </a:t>
            </a:r>
            <a:r>
              <a:rPr lang="ru-RU" sz="2000" dirty="0" smtClean="0">
                <a:solidFill>
                  <a:srgbClr val="00B0F0"/>
                </a:solidFill>
              </a:rPr>
              <a:t> ремонту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7147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722</TotalTime>
  <Words>470</Words>
  <Application>Microsoft Office PowerPoint</Application>
  <PresentationFormat>Экран (4:3)</PresentationFormat>
  <Paragraphs>219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Arial Narrow</vt:lpstr>
      <vt:lpstr>Calibri</vt:lpstr>
      <vt:lpstr>Lucida Sans Unicode</vt:lpstr>
      <vt:lpstr>Mangal</vt:lpstr>
      <vt:lpstr>Times New Roman</vt:lpstr>
      <vt:lpstr>Wingdings</vt:lpstr>
      <vt:lpstr>GIZ_Banner_Kopfzeile-Ausland (3)</vt:lpstr>
      <vt:lpstr>Курс обучения сотрудников предприятий „Apă-Canal” Тренинг для сотрудников операторов  Modulul:  Управление и эксплуатация водопроводно-канализационных сетей  Sesiunea 8: Нормы в процессе строительства  Expert Михаил Мазурян А.О. .”Apă – Canal Chişinău”  9 – 10 – 11 Aпреля 2019,  Кишинэу</vt:lpstr>
      <vt:lpstr>Нормативный в строительстве.</vt:lpstr>
      <vt:lpstr>ЗАКОН Nr. 835 от 17.05.1996 об основах градостроительства и обустройстве территории. </vt:lpstr>
      <vt:lpstr>ЗАКОН Nr. 835 от 17.05.1996 об основах градостроительства и обустройстве территории. </vt:lpstr>
      <vt:lpstr>Нормативные акты в строительстве.</vt:lpstr>
      <vt:lpstr>ЗАКОН Nr. 721 от 02.02.1996 o качестве в строительствею. </vt:lpstr>
      <vt:lpstr>ЗАКОН Nr. 721 от  02.02.1996 o качестве в строительствею.</vt:lpstr>
      <vt:lpstr>ЗАКОН Nr. 721 от  02.02.1996 o качестве в строительстве.</vt:lpstr>
      <vt:lpstr>ЗАКОН Nr.721 от 02.02.1996 o качестве в строительстве.</vt:lpstr>
      <vt:lpstr>ЗАКОН Nr.721 от  02.02.1996 o качестве в строительствею</vt:lpstr>
      <vt:lpstr>ЗАКОН Nr. 163 от  09.07.2010 о разрешении выполнения строительных работ. </vt:lpstr>
      <vt:lpstr>ЗАКОН Nr. 163 от  09.07.2010 о разрешении выполнения строительных работ.</vt:lpstr>
      <vt:lpstr>NCM A.07.02-2012. Порядок разработки, согласования, утверждения и состав проектной документации для строительства.</vt:lpstr>
      <vt:lpstr>NCM A.07.02-2012. Порядок разработки, согласования, утверждения и состав проектной документации для строительства.</vt:lpstr>
      <vt:lpstr>NCM A.07.02-2012. Порядок разработки, согласования, утверждения и состав проектной документации для строительства.</vt:lpstr>
      <vt:lpstr>NCM A.07.02-2012. Порядок разработки, согласования, утверждения и состав проектной документации для строительства.</vt:lpstr>
      <vt:lpstr>NCM A.07.03-2002 Положение об авторском надзоре за строительством объектом.</vt:lpstr>
      <vt:lpstr>Нормативные документы</vt:lpstr>
      <vt:lpstr>Нормативные документы</vt:lpstr>
      <vt:lpstr>Нормативные документы</vt:lpstr>
      <vt:lpstr>Презентация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Anticamera</cp:lastModifiedBy>
  <cp:revision>317</cp:revision>
  <cp:lastPrinted>2017-07-11T13:18:46Z</cp:lastPrinted>
  <dcterms:created xsi:type="dcterms:W3CDTF">2013-09-05T11:54:56Z</dcterms:created>
  <dcterms:modified xsi:type="dcterms:W3CDTF">2019-04-12T09:51:15Z</dcterms:modified>
</cp:coreProperties>
</file>