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0" r:id="rId5"/>
    <p:sldId id="261" r:id="rId6"/>
    <p:sldId id="262" r:id="rId7"/>
    <p:sldId id="263" r:id="rId8"/>
    <p:sldId id="265" r:id="rId9"/>
    <p:sldId id="270" r:id="rId10"/>
    <p:sldId id="264" r:id="rId11"/>
    <p:sldId id="266" r:id="rId12"/>
    <p:sldId id="268" r:id="rId13"/>
    <p:sldId id="271" r:id="rId14"/>
    <p:sldId id="269"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F586E4-3608-48B1-AC28-E94D9AEB237C}" type="doc">
      <dgm:prSet loTypeId="urn:microsoft.com/office/officeart/2005/8/layout/funnel1" loCatId="process" qsTypeId="urn:microsoft.com/office/officeart/2005/8/quickstyle/3d5" qsCatId="3D" csTypeId="urn:microsoft.com/office/officeart/2005/8/colors/colorful5" csCatId="colorful" phldr="1"/>
      <dgm:spPr/>
      <dgm:t>
        <a:bodyPr/>
        <a:lstStyle/>
        <a:p>
          <a:endParaRPr lang="ru-RU"/>
        </a:p>
      </dgm:t>
    </dgm:pt>
    <dgm:pt modelId="{B4519E5C-8F5A-4FB5-AE5B-C5421CEBDD57}">
      <dgm:prSet phldrT="[Text]"/>
      <dgm:spPr/>
      <dgm:t>
        <a:bodyPr/>
        <a:lstStyle/>
        <a:p>
          <a:r>
            <a:rPr lang="ro-RO" smtClean="0"/>
            <a:t>MDRC</a:t>
          </a:r>
          <a:endParaRPr lang="ru-RU" dirty="0"/>
        </a:p>
      </dgm:t>
    </dgm:pt>
    <dgm:pt modelId="{71CA7723-1407-4F5D-8C8D-057C4AAC3CFE}" type="parTrans" cxnId="{EE56825B-C81E-4E3F-BC3E-A0C412F3F9D0}">
      <dgm:prSet/>
      <dgm:spPr/>
      <dgm:t>
        <a:bodyPr/>
        <a:lstStyle/>
        <a:p>
          <a:endParaRPr lang="ru-RU"/>
        </a:p>
      </dgm:t>
    </dgm:pt>
    <dgm:pt modelId="{D3B16A22-C729-439A-9DE2-F3683D1CA0C7}" type="sibTrans" cxnId="{EE56825B-C81E-4E3F-BC3E-A0C412F3F9D0}">
      <dgm:prSet/>
      <dgm:spPr/>
      <dgm:t>
        <a:bodyPr/>
        <a:lstStyle/>
        <a:p>
          <a:endParaRPr lang="ru-RU"/>
        </a:p>
      </dgm:t>
    </dgm:pt>
    <dgm:pt modelId="{CC589F19-1D41-4B2F-B0B3-1F2A78B64454}">
      <dgm:prSet phldrT="[Text]"/>
      <dgm:spPr/>
      <dgm:t>
        <a:bodyPr/>
        <a:lstStyle/>
        <a:p>
          <a:r>
            <a:rPr lang="ro-RO" dirty="0" smtClean="0"/>
            <a:t>MAIA</a:t>
          </a:r>
          <a:endParaRPr lang="ru-RU" dirty="0"/>
        </a:p>
      </dgm:t>
    </dgm:pt>
    <dgm:pt modelId="{BEF0E0DD-CD14-4B9C-83FD-DD673F816966}" type="parTrans" cxnId="{9AA29571-EDAB-4BCA-A1F2-520D239A2558}">
      <dgm:prSet/>
      <dgm:spPr/>
      <dgm:t>
        <a:bodyPr/>
        <a:lstStyle/>
        <a:p>
          <a:endParaRPr lang="ru-RU"/>
        </a:p>
      </dgm:t>
    </dgm:pt>
    <dgm:pt modelId="{3FA313BF-6499-452F-8AF7-A2B68567E795}" type="sibTrans" cxnId="{9AA29571-EDAB-4BCA-A1F2-520D239A2558}">
      <dgm:prSet/>
      <dgm:spPr/>
      <dgm:t>
        <a:bodyPr/>
        <a:lstStyle/>
        <a:p>
          <a:endParaRPr lang="ru-RU"/>
        </a:p>
      </dgm:t>
    </dgm:pt>
    <dgm:pt modelId="{B217754E-BCD5-4B70-8E14-AEC938BE4BE3}">
      <dgm:prSet phldrT="[Text]"/>
      <dgm:spPr/>
      <dgm:t>
        <a:bodyPr/>
        <a:lstStyle/>
        <a:p>
          <a:r>
            <a:rPr lang="ro-RO" dirty="0" smtClean="0"/>
            <a:t>MM</a:t>
          </a:r>
          <a:endParaRPr lang="ru-RU" dirty="0"/>
        </a:p>
      </dgm:t>
    </dgm:pt>
    <dgm:pt modelId="{806A54A2-B2D1-492A-96E0-35C845D0AC20}" type="parTrans" cxnId="{FDE4EEE4-2927-40B5-8D94-27AD9199B021}">
      <dgm:prSet/>
      <dgm:spPr/>
      <dgm:t>
        <a:bodyPr/>
        <a:lstStyle/>
        <a:p>
          <a:endParaRPr lang="ru-RU"/>
        </a:p>
      </dgm:t>
    </dgm:pt>
    <dgm:pt modelId="{5DC5E90C-1F45-46D0-ABC9-2C9B9D8C75AA}" type="sibTrans" cxnId="{FDE4EEE4-2927-40B5-8D94-27AD9199B021}">
      <dgm:prSet/>
      <dgm:spPr/>
      <dgm:t>
        <a:bodyPr/>
        <a:lstStyle/>
        <a:p>
          <a:endParaRPr lang="ru-RU"/>
        </a:p>
      </dgm:t>
    </dgm:pt>
    <dgm:pt modelId="{24501BE3-A8E9-437C-865B-2D1C47C97BD0}">
      <dgm:prSet phldrT="[Text]" custT="1"/>
      <dgm:spPr/>
      <dgm:t>
        <a:bodyPr/>
        <a:lstStyle/>
        <a:p>
          <a:r>
            <a:rPr lang="ro-RO" sz="4500" dirty="0" smtClean="0">
              <a:solidFill>
                <a:srgbClr val="C00000"/>
              </a:solidFill>
            </a:rPr>
            <a:t>MADRM</a:t>
          </a:r>
          <a:endParaRPr lang="ru-RU" sz="4500" dirty="0">
            <a:solidFill>
              <a:srgbClr val="C00000"/>
            </a:solidFill>
          </a:endParaRPr>
        </a:p>
      </dgm:t>
    </dgm:pt>
    <dgm:pt modelId="{D4806692-312D-42D3-AE1F-7D91518C0422}" type="parTrans" cxnId="{B6A7CC02-0E42-45B8-A698-1E5254F1CEB0}">
      <dgm:prSet/>
      <dgm:spPr/>
      <dgm:t>
        <a:bodyPr/>
        <a:lstStyle/>
        <a:p>
          <a:endParaRPr lang="ru-RU"/>
        </a:p>
      </dgm:t>
    </dgm:pt>
    <dgm:pt modelId="{AA44A030-BEF3-45D4-9C51-DB53BB46E334}" type="sibTrans" cxnId="{B6A7CC02-0E42-45B8-A698-1E5254F1CEB0}">
      <dgm:prSet/>
      <dgm:spPr/>
      <dgm:t>
        <a:bodyPr/>
        <a:lstStyle/>
        <a:p>
          <a:endParaRPr lang="ru-RU"/>
        </a:p>
      </dgm:t>
    </dgm:pt>
    <dgm:pt modelId="{16A1D9EE-2759-4B25-BE5C-4184BEC2E2D8}" type="pres">
      <dgm:prSet presAssocID="{B4F586E4-3608-48B1-AC28-E94D9AEB237C}" presName="Name0" presStyleCnt="0">
        <dgm:presLayoutVars>
          <dgm:chMax val="4"/>
          <dgm:resizeHandles val="exact"/>
        </dgm:presLayoutVars>
      </dgm:prSet>
      <dgm:spPr/>
      <dgm:t>
        <a:bodyPr/>
        <a:lstStyle/>
        <a:p>
          <a:endParaRPr lang="ru-RU"/>
        </a:p>
      </dgm:t>
    </dgm:pt>
    <dgm:pt modelId="{E7D3EE8F-29AD-4037-B8EA-757AC1976FB6}" type="pres">
      <dgm:prSet presAssocID="{B4F586E4-3608-48B1-AC28-E94D9AEB237C}" presName="ellipse" presStyleLbl="trBgShp" presStyleIdx="0" presStyleCnt="1"/>
      <dgm:spPr/>
      <dgm:t>
        <a:bodyPr/>
        <a:lstStyle/>
        <a:p>
          <a:endParaRPr lang="en-US"/>
        </a:p>
      </dgm:t>
    </dgm:pt>
    <dgm:pt modelId="{6A44AEA4-483B-4209-A0A1-D8E0D816CCE6}" type="pres">
      <dgm:prSet presAssocID="{B4F586E4-3608-48B1-AC28-E94D9AEB237C}" presName="arrow1" presStyleLbl="fgShp" presStyleIdx="0" presStyleCnt="1"/>
      <dgm:spPr/>
      <dgm:t>
        <a:bodyPr/>
        <a:lstStyle/>
        <a:p>
          <a:endParaRPr lang="en-US"/>
        </a:p>
      </dgm:t>
    </dgm:pt>
    <dgm:pt modelId="{852CDD7D-F642-451A-B86E-59A59B7AD9CD}" type="pres">
      <dgm:prSet presAssocID="{B4F586E4-3608-48B1-AC28-E94D9AEB237C}" presName="rectangle" presStyleLbl="revTx" presStyleIdx="0" presStyleCnt="1">
        <dgm:presLayoutVars>
          <dgm:bulletEnabled val="1"/>
        </dgm:presLayoutVars>
      </dgm:prSet>
      <dgm:spPr/>
      <dgm:t>
        <a:bodyPr/>
        <a:lstStyle/>
        <a:p>
          <a:endParaRPr lang="ru-RU"/>
        </a:p>
      </dgm:t>
    </dgm:pt>
    <dgm:pt modelId="{3E0BB730-0CA4-4D7C-89EA-1D03D6E9AA38}" type="pres">
      <dgm:prSet presAssocID="{CC589F19-1D41-4B2F-B0B3-1F2A78B64454}" presName="item1" presStyleLbl="node1" presStyleIdx="0" presStyleCnt="3">
        <dgm:presLayoutVars>
          <dgm:bulletEnabled val="1"/>
        </dgm:presLayoutVars>
      </dgm:prSet>
      <dgm:spPr/>
      <dgm:t>
        <a:bodyPr/>
        <a:lstStyle/>
        <a:p>
          <a:endParaRPr lang="ru-RU"/>
        </a:p>
      </dgm:t>
    </dgm:pt>
    <dgm:pt modelId="{3EE04917-45D1-4CBC-A8A4-A37AFDE3BD0F}" type="pres">
      <dgm:prSet presAssocID="{B217754E-BCD5-4B70-8E14-AEC938BE4BE3}" presName="item2" presStyleLbl="node1" presStyleIdx="1" presStyleCnt="3">
        <dgm:presLayoutVars>
          <dgm:bulletEnabled val="1"/>
        </dgm:presLayoutVars>
      </dgm:prSet>
      <dgm:spPr/>
      <dgm:t>
        <a:bodyPr/>
        <a:lstStyle/>
        <a:p>
          <a:endParaRPr lang="ru-RU"/>
        </a:p>
      </dgm:t>
    </dgm:pt>
    <dgm:pt modelId="{785F6983-32FF-4159-A5E4-5A5CF5DF2C72}" type="pres">
      <dgm:prSet presAssocID="{24501BE3-A8E9-437C-865B-2D1C47C97BD0}" presName="item3" presStyleLbl="node1" presStyleIdx="2" presStyleCnt="3">
        <dgm:presLayoutVars>
          <dgm:bulletEnabled val="1"/>
        </dgm:presLayoutVars>
      </dgm:prSet>
      <dgm:spPr/>
      <dgm:t>
        <a:bodyPr/>
        <a:lstStyle/>
        <a:p>
          <a:endParaRPr lang="ru-RU"/>
        </a:p>
      </dgm:t>
    </dgm:pt>
    <dgm:pt modelId="{E29F0D00-4D91-4017-8EB1-F2E4FDB057EF}" type="pres">
      <dgm:prSet presAssocID="{B4F586E4-3608-48B1-AC28-E94D9AEB237C}" presName="funnel" presStyleLbl="trAlignAcc1" presStyleIdx="0" presStyleCnt="1" custLinFactNeighborX="1593" custLinFactNeighborY="13210"/>
      <dgm:spPr/>
      <dgm:t>
        <a:bodyPr/>
        <a:lstStyle/>
        <a:p>
          <a:endParaRPr lang="en-US"/>
        </a:p>
      </dgm:t>
    </dgm:pt>
  </dgm:ptLst>
  <dgm:cxnLst>
    <dgm:cxn modelId="{EE56825B-C81E-4E3F-BC3E-A0C412F3F9D0}" srcId="{B4F586E4-3608-48B1-AC28-E94D9AEB237C}" destId="{B4519E5C-8F5A-4FB5-AE5B-C5421CEBDD57}" srcOrd="0" destOrd="0" parTransId="{71CA7723-1407-4F5D-8C8D-057C4AAC3CFE}" sibTransId="{D3B16A22-C729-439A-9DE2-F3683D1CA0C7}"/>
    <dgm:cxn modelId="{9AA29571-EDAB-4BCA-A1F2-520D239A2558}" srcId="{B4F586E4-3608-48B1-AC28-E94D9AEB237C}" destId="{CC589F19-1D41-4B2F-B0B3-1F2A78B64454}" srcOrd="1" destOrd="0" parTransId="{BEF0E0DD-CD14-4B9C-83FD-DD673F816966}" sibTransId="{3FA313BF-6499-452F-8AF7-A2B68567E795}"/>
    <dgm:cxn modelId="{E6E2739F-43F3-4525-8855-4C5B2855127D}" type="presOf" srcId="{B4519E5C-8F5A-4FB5-AE5B-C5421CEBDD57}" destId="{785F6983-32FF-4159-A5E4-5A5CF5DF2C72}" srcOrd="0" destOrd="0" presId="urn:microsoft.com/office/officeart/2005/8/layout/funnel1"/>
    <dgm:cxn modelId="{6F9B1398-967D-4211-B606-9D129B6556C7}" type="presOf" srcId="{CC589F19-1D41-4B2F-B0B3-1F2A78B64454}" destId="{3EE04917-45D1-4CBC-A8A4-A37AFDE3BD0F}" srcOrd="0" destOrd="0" presId="urn:microsoft.com/office/officeart/2005/8/layout/funnel1"/>
    <dgm:cxn modelId="{9475EC76-42D1-4DB9-A5A4-0BCDEEB5EEEA}" type="presOf" srcId="{24501BE3-A8E9-437C-865B-2D1C47C97BD0}" destId="{852CDD7D-F642-451A-B86E-59A59B7AD9CD}" srcOrd="0" destOrd="0" presId="urn:microsoft.com/office/officeart/2005/8/layout/funnel1"/>
    <dgm:cxn modelId="{B6A7CC02-0E42-45B8-A698-1E5254F1CEB0}" srcId="{B4F586E4-3608-48B1-AC28-E94D9AEB237C}" destId="{24501BE3-A8E9-437C-865B-2D1C47C97BD0}" srcOrd="3" destOrd="0" parTransId="{D4806692-312D-42D3-AE1F-7D91518C0422}" sibTransId="{AA44A030-BEF3-45D4-9C51-DB53BB46E334}"/>
    <dgm:cxn modelId="{134E4078-341C-415C-AD40-10C57E3A6E87}" type="presOf" srcId="{B217754E-BCD5-4B70-8E14-AEC938BE4BE3}" destId="{3E0BB730-0CA4-4D7C-89EA-1D03D6E9AA38}" srcOrd="0" destOrd="0" presId="urn:microsoft.com/office/officeart/2005/8/layout/funnel1"/>
    <dgm:cxn modelId="{686C6D16-7D9E-40F0-9488-069ED1262D20}" type="presOf" srcId="{B4F586E4-3608-48B1-AC28-E94D9AEB237C}" destId="{16A1D9EE-2759-4B25-BE5C-4184BEC2E2D8}" srcOrd="0" destOrd="0" presId="urn:microsoft.com/office/officeart/2005/8/layout/funnel1"/>
    <dgm:cxn modelId="{FDE4EEE4-2927-40B5-8D94-27AD9199B021}" srcId="{B4F586E4-3608-48B1-AC28-E94D9AEB237C}" destId="{B217754E-BCD5-4B70-8E14-AEC938BE4BE3}" srcOrd="2" destOrd="0" parTransId="{806A54A2-B2D1-492A-96E0-35C845D0AC20}" sibTransId="{5DC5E90C-1F45-46D0-ABC9-2C9B9D8C75AA}"/>
    <dgm:cxn modelId="{63679BB0-C9F7-4FB9-9BF6-0E1A0BF06C4A}" type="presParOf" srcId="{16A1D9EE-2759-4B25-BE5C-4184BEC2E2D8}" destId="{E7D3EE8F-29AD-4037-B8EA-757AC1976FB6}" srcOrd="0" destOrd="0" presId="urn:microsoft.com/office/officeart/2005/8/layout/funnel1"/>
    <dgm:cxn modelId="{9FAB0345-9E19-4350-9605-D57BB5E64873}" type="presParOf" srcId="{16A1D9EE-2759-4B25-BE5C-4184BEC2E2D8}" destId="{6A44AEA4-483B-4209-A0A1-D8E0D816CCE6}" srcOrd="1" destOrd="0" presId="urn:microsoft.com/office/officeart/2005/8/layout/funnel1"/>
    <dgm:cxn modelId="{8443CC91-D9C4-4447-AC3A-DD0DBB992C15}" type="presParOf" srcId="{16A1D9EE-2759-4B25-BE5C-4184BEC2E2D8}" destId="{852CDD7D-F642-451A-B86E-59A59B7AD9CD}" srcOrd="2" destOrd="0" presId="urn:microsoft.com/office/officeart/2005/8/layout/funnel1"/>
    <dgm:cxn modelId="{82C01F15-3247-41A1-8674-E15F77FAE397}" type="presParOf" srcId="{16A1D9EE-2759-4B25-BE5C-4184BEC2E2D8}" destId="{3E0BB730-0CA4-4D7C-89EA-1D03D6E9AA38}" srcOrd="3" destOrd="0" presId="urn:microsoft.com/office/officeart/2005/8/layout/funnel1"/>
    <dgm:cxn modelId="{5A0CD175-B7C6-489F-8E06-A92E06B6F754}" type="presParOf" srcId="{16A1D9EE-2759-4B25-BE5C-4184BEC2E2D8}" destId="{3EE04917-45D1-4CBC-A8A4-A37AFDE3BD0F}" srcOrd="4" destOrd="0" presId="urn:microsoft.com/office/officeart/2005/8/layout/funnel1"/>
    <dgm:cxn modelId="{0DA13070-991D-478C-A23F-442D5E5AC08A}" type="presParOf" srcId="{16A1D9EE-2759-4B25-BE5C-4184BEC2E2D8}" destId="{785F6983-32FF-4159-A5E4-5A5CF5DF2C72}" srcOrd="5" destOrd="0" presId="urn:microsoft.com/office/officeart/2005/8/layout/funnel1"/>
    <dgm:cxn modelId="{0743CD8A-110B-4858-A5A0-A33D212CA13F}" type="presParOf" srcId="{16A1D9EE-2759-4B25-BE5C-4184BEC2E2D8}" destId="{E29F0D00-4D91-4017-8EB1-F2E4FDB057EF}"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F586E4-3608-48B1-AC28-E94D9AEB237C}" type="doc">
      <dgm:prSet loTypeId="urn:microsoft.com/office/officeart/2005/8/layout/equation1" loCatId="process" qsTypeId="urn:microsoft.com/office/officeart/2005/8/quickstyle/3d1" qsCatId="3D" csTypeId="urn:microsoft.com/office/officeart/2005/8/colors/colorful1" csCatId="colorful" phldr="1"/>
      <dgm:spPr/>
      <dgm:t>
        <a:bodyPr/>
        <a:lstStyle/>
        <a:p>
          <a:endParaRPr lang="ru-RU"/>
        </a:p>
      </dgm:t>
    </dgm:pt>
    <dgm:pt modelId="{B4519E5C-8F5A-4FB5-AE5B-C5421CEBDD57}">
      <dgm:prSet phldrT="[Text]" custT="1"/>
      <dgm:spPr/>
      <dgm:t>
        <a:bodyPr/>
        <a:lstStyle/>
        <a:p>
          <a:r>
            <a:rPr lang="ro-RO" sz="1000" dirty="0" smtClean="0">
              <a:solidFill>
                <a:schemeClr val="tx1"/>
              </a:solidFill>
              <a:latin typeface="Times New Roman" panose="02020603050405020304" pitchFamily="18" charset="0"/>
              <a:cs typeface="Times New Roman" panose="02020603050405020304" pitchFamily="18" charset="0"/>
            </a:rPr>
            <a:t>Serviciul Hidrometeorologic de Stat (77 unități)</a:t>
          </a:r>
          <a:endParaRPr lang="ru-RU" sz="1000" dirty="0">
            <a:solidFill>
              <a:schemeClr val="tx1"/>
            </a:solidFill>
            <a:latin typeface="Times New Roman" panose="02020603050405020304" pitchFamily="18" charset="0"/>
            <a:cs typeface="Times New Roman" panose="02020603050405020304" pitchFamily="18" charset="0"/>
          </a:endParaRPr>
        </a:p>
      </dgm:t>
    </dgm:pt>
    <dgm:pt modelId="{71CA7723-1407-4F5D-8C8D-057C4AAC3CFE}" type="parTrans" cxnId="{EE56825B-C81E-4E3F-BC3E-A0C412F3F9D0}">
      <dgm:prSet/>
      <dgm:spPr/>
      <dgm:t>
        <a:bodyPr/>
        <a:lstStyle/>
        <a:p>
          <a:endParaRPr lang="ru-RU"/>
        </a:p>
      </dgm:t>
    </dgm:pt>
    <dgm:pt modelId="{D3B16A22-C729-439A-9DE2-F3683D1CA0C7}" type="sibTrans" cxnId="{EE56825B-C81E-4E3F-BC3E-A0C412F3F9D0}">
      <dgm:prSet/>
      <dgm:spPr/>
      <dgm:t>
        <a:bodyPr/>
        <a:lstStyle/>
        <a:p>
          <a:endParaRPr lang="ru-RU"/>
        </a:p>
      </dgm:t>
    </dgm:pt>
    <dgm:pt modelId="{CC589F19-1D41-4B2F-B0B3-1F2A78B64454}">
      <dgm:prSet phldrT="[Text]" custT="1"/>
      <dgm:spPr/>
      <dgm:t>
        <a:bodyPr/>
        <a:lstStyle/>
        <a:p>
          <a:r>
            <a:rPr lang="ro-RO" sz="1000" dirty="0" smtClean="0">
              <a:solidFill>
                <a:schemeClr val="tx1"/>
              </a:solidFill>
              <a:latin typeface="Times New Roman" panose="02020603050405020304" pitchFamily="18" charset="0"/>
              <a:cs typeface="Times New Roman" panose="02020603050405020304" pitchFamily="18" charset="0"/>
            </a:rPr>
            <a:t>Inspectoratul Ecologic de Stat (46 unități)</a:t>
          </a:r>
          <a:endParaRPr lang="ru-RU" sz="1000" dirty="0">
            <a:solidFill>
              <a:schemeClr val="tx1"/>
            </a:solidFill>
            <a:latin typeface="Times New Roman" panose="02020603050405020304" pitchFamily="18" charset="0"/>
            <a:cs typeface="Times New Roman" panose="02020603050405020304" pitchFamily="18" charset="0"/>
          </a:endParaRPr>
        </a:p>
      </dgm:t>
    </dgm:pt>
    <dgm:pt modelId="{BEF0E0DD-CD14-4B9C-83FD-DD673F816966}" type="parTrans" cxnId="{9AA29571-EDAB-4BCA-A1F2-520D239A2558}">
      <dgm:prSet/>
      <dgm:spPr/>
      <dgm:t>
        <a:bodyPr/>
        <a:lstStyle/>
        <a:p>
          <a:endParaRPr lang="ru-RU"/>
        </a:p>
      </dgm:t>
    </dgm:pt>
    <dgm:pt modelId="{3FA313BF-6499-452F-8AF7-A2B68567E795}" type="sibTrans" cxnId="{9AA29571-EDAB-4BCA-A1F2-520D239A2558}">
      <dgm:prSet/>
      <dgm:spPr/>
      <dgm:t>
        <a:bodyPr/>
        <a:lstStyle/>
        <a:p>
          <a:endParaRPr lang="ru-RU"/>
        </a:p>
      </dgm:t>
    </dgm:pt>
    <dgm:pt modelId="{24501BE3-A8E9-437C-865B-2D1C47C97BD0}">
      <dgm:prSet phldrT="[Text]" custT="1"/>
      <dgm:spPr/>
      <dgm:t>
        <a:bodyPr/>
        <a:lstStyle/>
        <a:p>
          <a:r>
            <a:rPr lang="ro-RO" sz="1500" dirty="0" smtClean="0">
              <a:latin typeface="Times New Roman" panose="02020603050405020304" pitchFamily="18" charset="0"/>
              <a:cs typeface="Times New Roman" panose="02020603050405020304" pitchFamily="18" charset="0"/>
            </a:rPr>
            <a:t>Agenția de Mediu </a:t>
          </a:r>
          <a:r>
            <a:rPr lang="ro-RO" sz="1200" dirty="0" smtClean="0">
              <a:latin typeface="Times New Roman" panose="02020603050405020304" pitchFamily="18" charset="0"/>
              <a:cs typeface="Times New Roman" panose="02020603050405020304" pitchFamily="18" charset="0"/>
            </a:rPr>
            <a:t>(136 unități)</a:t>
          </a:r>
          <a:endParaRPr lang="ru-RU" sz="1200" dirty="0">
            <a:latin typeface="Times New Roman" panose="02020603050405020304" pitchFamily="18" charset="0"/>
            <a:cs typeface="Times New Roman" panose="02020603050405020304" pitchFamily="18" charset="0"/>
          </a:endParaRPr>
        </a:p>
      </dgm:t>
    </dgm:pt>
    <dgm:pt modelId="{D4806692-312D-42D3-AE1F-7D91518C0422}" type="parTrans" cxnId="{B6A7CC02-0E42-45B8-A698-1E5254F1CEB0}">
      <dgm:prSet/>
      <dgm:spPr/>
      <dgm:t>
        <a:bodyPr/>
        <a:lstStyle/>
        <a:p>
          <a:endParaRPr lang="ru-RU"/>
        </a:p>
      </dgm:t>
    </dgm:pt>
    <dgm:pt modelId="{AA44A030-BEF3-45D4-9C51-DB53BB46E334}" type="sibTrans" cxnId="{B6A7CC02-0E42-45B8-A698-1E5254F1CEB0}">
      <dgm:prSet/>
      <dgm:spPr/>
      <dgm:t>
        <a:bodyPr/>
        <a:lstStyle/>
        <a:p>
          <a:endParaRPr lang="ru-RU"/>
        </a:p>
      </dgm:t>
    </dgm:pt>
    <dgm:pt modelId="{B217754E-BCD5-4B70-8E14-AEC938BE4BE3}">
      <dgm:prSet phldrT="[Text]"/>
      <dgm:spPr/>
      <dgm:t>
        <a:bodyPr/>
        <a:lstStyle/>
        <a:p>
          <a:r>
            <a:rPr lang="ro-RO" dirty="0" smtClean="0">
              <a:solidFill>
                <a:schemeClr val="tx1"/>
              </a:solidFill>
              <a:latin typeface="Times New Roman" panose="02020603050405020304" pitchFamily="18" charset="0"/>
              <a:cs typeface="Times New Roman" panose="02020603050405020304" pitchFamily="18" charset="0"/>
            </a:rPr>
            <a:t>Agenția „Apele Moldovei” (10 unități)</a:t>
          </a:r>
          <a:endParaRPr lang="ru-RU" dirty="0">
            <a:solidFill>
              <a:schemeClr val="tx1"/>
            </a:solidFill>
            <a:latin typeface="Times New Roman" panose="02020603050405020304" pitchFamily="18" charset="0"/>
            <a:cs typeface="Times New Roman" panose="02020603050405020304" pitchFamily="18" charset="0"/>
          </a:endParaRPr>
        </a:p>
      </dgm:t>
    </dgm:pt>
    <dgm:pt modelId="{5DC5E90C-1F45-46D0-ABC9-2C9B9D8C75AA}" type="sibTrans" cxnId="{FDE4EEE4-2927-40B5-8D94-27AD9199B021}">
      <dgm:prSet/>
      <dgm:spPr/>
      <dgm:t>
        <a:bodyPr/>
        <a:lstStyle/>
        <a:p>
          <a:endParaRPr lang="ru-RU"/>
        </a:p>
      </dgm:t>
    </dgm:pt>
    <dgm:pt modelId="{806A54A2-B2D1-492A-96E0-35C845D0AC20}" type="parTrans" cxnId="{FDE4EEE4-2927-40B5-8D94-27AD9199B021}">
      <dgm:prSet/>
      <dgm:spPr/>
      <dgm:t>
        <a:bodyPr/>
        <a:lstStyle/>
        <a:p>
          <a:endParaRPr lang="ru-RU"/>
        </a:p>
      </dgm:t>
    </dgm:pt>
    <dgm:pt modelId="{A0EA0E38-E791-4B08-AC40-F7051B30BEE8}">
      <dgm:prSet phldrT="[Text]"/>
      <dgm:spPr/>
      <dgm:t>
        <a:bodyPr/>
        <a:lstStyle/>
        <a:p>
          <a:r>
            <a:rPr lang="ro-RO" dirty="0" smtClean="0">
              <a:solidFill>
                <a:schemeClr val="tx1"/>
              </a:solidFill>
              <a:latin typeface="Times New Roman" panose="02020603050405020304" pitchFamily="18" charset="0"/>
              <a:cs typeface="Times New Roman" panose="02020603050405020304" pitchFamily="18" charset="0"/>
            </a:rPr>
            <a:t>Agenția „</a:t>
          </a:r>
          <a:r>
            <a:rPr lang="ro-RO" dirty="0" err="1" smtClean="0">
              <a:solidFill>
                <a:schemeClr val="tx1"/>
              </a:solidFill>
              <a:latin typeface="Times New Roman" panose="02020603050405020304" pitchFamily="18" charset="0"/>
              <a:cs typeface="Times New Roman" panose="02020603050405020304" pitchFamily="18" charset="0"/>
            </a:rPr>
            <a:t>Moldsilva</a:t>
          </a:r>
          <a:r>
            <a:rPr lang="ro-RO" dirty="0" smtClean="0">
              <a:solidFill>
                <a:schemeClr val="tx1"/>
              </a:solidFill>
              <a:latin typeface="Times New Roman" panose="02020603050405020304" pitchFamily="18" charset="0"/>
              <a:cs typeface="Times New Roman" panose="02020603050405020304" pitchFamily="18" charset="0"/>
            </a:rPr>
            <a:t>” (2 unități)</a:t>
          </a:r>
          <a:endParaRPr lang="ru-RU" dirty="0">
            <a:solidFill>
              <a:schemeClr val="tx1"/>
            </a:solidFill>
            <a:latin typeface="Times New Roman" panose="02020603050405020304" pitchFamily="18" charset="0"/>
            <a:cs typeface="Times New Roman" panose="02020603050405020304" pitchFamily="18" charset="0"/>
          </a:endParaRPr>
        </a:p>
      </dgm:t>
    </dgm:pt>
    <dgm:pt modelId="{98F26484-F0EE-4F1E-9F5D-ECE0271F5161}" type="parTrans" cxnId="{84799146-F8D7-4FBF-B8B7-07ECF978CAD4}">
      <dgm:prSet/>
      <dgm:spPr/>
      <dgm:t>
        <a:bodyPr/>
        <a:lstStyle/>
        <a:p>
          <a:endParaRPr lang="en-US"/>
        </a:p>
      </dgm:t>
    </dgm:pt>
    <dgm:pt modelId="{DC96568B-89BC-48FB-8EC0-D3B9E550AB1E}" type="sibTrans" cxnId="{84799146-F8D7-4FBF-B8B7-07ECF978CAD4}">
      <dgm:prSet/>
      <dgm:spPr/>
      <dgm:t>
        <a:bodyPr/>
        <a:lstStyle/>
        <a:p>
          <a:endParaRPr lang="en-US"/>
        </a:p>
      </dgm:t>
    </dgm:pt>
    <dgm:pt modelId="{EAE696B0-9446-48CE-9121-BC7FD5DC3469}">
      <dgm:prSet phldrT="[Text]"/>
      <dgm:spPr/>
      <dgm:t>
        <a:bodyPr/>
        <a:lstStyle/>
        <a:p>
          <a:r>
            <a:rPr lang="ro-RO" dirty="0" smtClean="0">
              <a:solidFill>
                <a:schemeClr val="tx1"/>
              </a:solidFill>
              <a:latin typeface="Times New Roman" panose="02020603050405020304" pitchFamily="18" charset="0"/>
              <a:cs typeface="Times New Roman" panose="02020603050405020304" pitchFamily="18" charset="0"/>
            </a:rPr>
            <a:t>Agenția pentru Geologie și Resurse Minerale (1 unitate)</a:t>
          </a:r>
          <a:endParaRPr lang="ru-RU" dirty="0">
            <a:solidFill>
              <a:schemeClr val="tx1"/>
            </a:solidFill>
            <a:latin typeface="Times New Roman" panose="02020603050405020304" pitchFamily="18" charset="0"/>
            <a:cs typeface="Times New Roman" panose="02020603050405020304" pitchFamily="18" charset="0"/>
          </a:endParaRPr>
        </a:p>
      </dgm:t>
    </dgm:pt>
    <dgm:pt modelId="{531032AB-4BCB-41ED-ABF3-EA15E5A8E2CC}" type="parTrans" cxnId="{86947D3A-AE83-46E1-BA12-14C32AF122D8}">
      <dgm:prSet/>
      <dgm:spPr/>
      <dgm:t>
        <a:bodyPr/>
        <a:lstStyle/>
        <a:p>
          <a:endParaRPr lang="en-US"/>
        </a:p>
      </dgm:t>
    </dgm:pt>
    <dgm:pt modelId="{7F0D43BA-CA45-4197-A323-BCBDF22E2EA9}" type="sibTrans" cxnId="{86947D3A-AE83-46E1-BA12-14C32AF122D8}">
      <dgm:prSet/>
      <dgm:spPr/>
      <dgm:t>
        <a:bodyPr/>
        <a:lstStyle/>
        <a:p>
          <a:endParaRPr lang="en-US"/>
        </a:p>
      </dgm:t>
    </dgm:pt>
    <dgm:pt modelId="{6DE1028A-B51E-42C1-95DA-72B992788990}" type="pres">
      <dgm:prSet presAssocID="{B4F586E4-3608-48B1-AC28-E94D9AEB237C}" presName="linearFlow" presStyleCnt="0">
        <dgm:presLayoutVars>
          <dgm:dir/>
          <dgm:resizeHandles val="exact"/>
        </dgm:presLayoutVars>
      </dgm:prSet>
      <dgm:spPr/>
      <dgm:t>
        <a:bodyPr/>
        <a:lstStyle/>
        <a:p>
          <a:endParaRPr lang="en-US"/>
        </a:p>
      </dgm:t>
    </dgm:pt>
    <dgm:pt modelId="{017EBBD4-C34D-4958-82AA-0BA3E630D675}" type="pres">
      <dgm:prSet presAssocID="{B4519E5C-8F5A-4FB5-AE5B-C5421CEBDD57}" presName="node" presStyleLbl="node1" presStyleIdx="0" presStyleCnt="6" custScaleX="122729">
        <dgm:presLayoutVars>
          <dgm:bulletEnabled val="1"/>
        </dgm:presLayoutVars>
      </dgm:prSet>
      <dgm:spPr/>
      <dgm:t>
        <a:bodyPr/>
        <a:lstStyle/>
        <a:p>
          <a:endParaRPr lang="en-US"/>
        </a:p>
      </dgm:t>
    </dgm:pt>
    <dgm:pt modelId="{652BA5A5-1806-43A1-B8E8-32E9942F4B85}" type="pres">
      <dgm:prSet presAssocID="{D3B16A22-C729-439A-9DE2-F3683D1CA0C7}" presName="spacerL" presStyleCnt="0"/>
      <dgm:spPr/>
      <dgm:t>
        <a:bodyPr/>
        <a:lstStyle/>
        <a:p>
          <a:endParaRPr lang="en-US"/>
        </a:p>
      </dgm:t>
    </dgm:pt>
    <dgm:pt modelId="{B5FB7617-B0AC-4B32-919A-88185EF2042D}" type="pres">
      <dgm:prSet presAssocID="{D3B16A22-C729-439A-9DE2-F3683D1CA0C7}" presName="sibTrans" presStyleLbl="sibTrans2D1" presStyleIdx="0" presStyleCnt="5"/>
      <dgm:spPr/>
      <dgm:t>
        <a:bodyPr/>
        <a:lstStyle/>
        <a:p>
          <a:endParaRPr lang="en-US"/>
        </a:p>
      </dgm:t>
    </dgm:pt>
    <dgm:pt modelId="{7E057EBC-63BF-4CB4-8193-464E46CAE664}" type="pres">
      <dgm:prSet presAssocID="{D3B16A22-C729-439A-9DE2-F3683D1CA0C7}" presName="spacerR" presStyleCnt="0"/>
      <dgm:spPr/>
      <dgm:t>
        <a:bodyPr/>
        <a:lstStyle/>
        <a:p>
          <a:endParaRPr lang="en-US"/>
        </a:p>
      </dgm:t>
    </dgm:pt>
    <dgm:pt modelId="{63431BBC-A599-401B-B24F-609020ABFBF3}" type="pres">
      <dgm:prSet presAssocID="{CC589F19-1D41-4B2F-B0B3-1F2A78B64454}" presName="node" presStyleLbl="node1" presStyleIdx="1" presStyleCnt="6" custLinFactNeighborX="-1">
        <dgm:presLayoutVars>
          <dgm:bulletEnabled val="1"/>
        </dgm:presLayoutVars>
      </dgm:prSet>
      <dgm:spPr/>
      <dgm:t>
        <a:bodyPr/>
        <a:lstStyle/>
        <a:p>
          <a:endParaRPr lang="en-US"/>
        </a:p>
      </dgm:t>
    </dgm:pt>
    <dgm:pt modelId="{1FA4CC82-2845-4C4B-8E42-5FF4DCE71C50}" type="pres">
      <dgm:prSet presAssocID="{3FA313BF-6499-452F-8AF7-A2B68567E795}" presName="spacerL" presStyleCnt="0"/>
      <dgm:spPr/>
      <dgm:t>
        <a:bodyPr/>
        <a:lstStyle/>
        <a:p>
          <a:endParaRPr lang="en-US"/>
        </a:p>
      </dgm:t>
    </dgm:pt>
    <dgm:pt modelId="{24428F27-2DA7-436E-9ADE-058110591221}" type="pres">
      <dgm:prSet presAssocID="{3FA313BF-6499-452F-8AF7-A2B68567E795}" presName="sibTrans" presStyleLbl="sibTrans2D1" presStyleIdx="1" presStyleCnt="5"/>
      <dgm:spPr/>
      <dgm:t>
        <a:bodyPr/>
        <a:lstStyle/>
        <a:p>
          <a:endParaRPr lang="en-US"/>
        </a:p>
      </dgm:t>
    </dgm:pt>
    <dgm:pt modelId="{DAFA4318-1C88-408B-900A-1C14612396AC}" type="pres">
      <dgm:prSet presAssocID="{3FA313BF-6499-452F-8AF7-A2B68567E795}" presName="spacerR" presStyleCnt="0"/>
      <dgm:spPr/>
      <dgm:t>
        <a:bodyPr/>
        <a:lstStyle/>
        <a:p>
          <a:endParaRPr lang="en-US"/>
        </a:p>
      </dgm:t>
    </dgm:pt>
    <dgm:pt modelId="{A05A11A4-A9DD-467F-9F12-9816F49C1AB1}" type="pres">
      <dgm:prSet presAssocID="{B217754E-BCD5-4B70-8E14-AEC938BE4BE3}" presName="node" presStyleLbl="node1" presStyleIdx="2" presStyleCnt="6">
        <dgm:presLayoutVars>
          <dgm:bulletEnabled val="1"/>
        </dgm:presLayoutVars>
      </dgm:prSet>
      <dgm:spPr/>
      <dgm:t>
        <a:bodyPr/>
        <a:lstStyle/>
        <a:p>
          <a:endParaRPr lang="en-US"/>
        </a:p>
      </dgm:t>
    </dgm:pt>
    <dgm:pt modelId="{34CCA7BA-4A48-4108-BC64-F1393980537F}" type="pres">
      <dgm:prSet presAssocID="{5DC5E90C-1F45-46D0-ABC9-2C9B9D8C75AA}" presName="spacerL" presStyleCnt="0"/>
      <dgm:spPr/>
      <dgm:t>
        <a:bodyPr/>
        <a:lstStyle/>
        <a:p>
          <a:endParaRPr lang="en-US"/>
        </a:p>
      </dgm:t>
    </dgm:pt>
    <dgm:pt modelId="{953BCAF4-B007-40B4-8A5C-711B08DBD0AB}" type="pres">
      <dgm:prSet presAssocID="{5DC5E90C-1F45-46D0-ABC9-2C9B9D8C75AA}" presName="sibTrans" presStyleLbl="sibTrans2D1" presStyleIdx="2" presStyleCnt="5"/>
      <dgm:spPr/>
      <dgm:t>
        <a:bodyPr/>
        <a:lstStyle/>
        <a:p>
          <a:endParaRPr lang="en-US"/>
        </a:p>
      </dgm:t>
    </dgm:pt>
    <dgm:pt modelId="{ED7B00A9-843A-469B-8C17-95B1E13610C7}" type="pres">
      <dgm:prSet presAssocID="{5DC5E90C-1F45-46D0-ABC9-2C9B9D8C75AA}" presName="spacerR" presStyleCnt="0"/>
      <dgm:spPr/>
      <dgm:t>
        <a:bodyPr/>
        <a:lstStyle/>
        <a:p>
          <a:endParaRPr lang="en-US"/>
        </a:p>
      </dgm:t>
    </dgm:pt>
    <dgm:pt modelId="{9591123D-3D89-450D-B7EE-F5A4E97622D1}" type="pres">
      <dgm:prSet presAssocID="{24501BE3-A8E9-437C-865B-2D1C47C97BD0}" presName="node" presStyleLbl="node1" presStyleIdx="3" presStyleCnt="6" custLinFactX="303675" custLinFactNeighborX="400000" custLinFactNeighborY="-5993">
        <dgm:presLayoutVars>
          <dgm:bulletEnabled val="1"/>
        </dgm:presLayoutVars>
      </dgm:prSet>
      <dgm:spPr/>
      <dgm:t>
        <a:bodyPr/>
        <a:lstStyle/>
        <a:p>
          <a:endParaRPr lang="en-US"/>
        </a:p>
      </dgm:t>
    </dgm:pt>
    <dgm:pt modelId="{A18EF600-4553-431B-8DC3-D61579DB8709}" type="pres">
      <dgm:prSet presAssocID="{AA44A030-BEF3-45D4-9C51-DB53BB46E334}" presName="spacerL" presStyleCnt="0"/>
      <dgm:spPr/>
      <dgm:t>
        <a:bodyPr/>
        <a:lstStyle/>
        <a:p>
          <a:endParaRPr lang="en-US"/>
        </a:p>
      </dgm:t>
    </dgm:pt>
    <dgm:pt modelId="{7405EA4C-8D6A-466D-B804-8E6F1F8E9647}" type="pres">
      <dgm:prSet presAssocID="{AA44A030-BEF3-45D4-9C51-DB53BB46E334}" presName="sibTrans" presStyleLbl="sibTrans2D1" presStyleIdx="3" presStyleCnt="5"/>
      <dgm:spPr/>
      <dgm:t>
        <a:bodyPr/>
        <a:lstStyle/>
        <a:p>
          <a:endParaRPr lang="en-US"/>
        </a:p>
      </dgm:t>
    </dgm:pt>
    <dgm:pt modelId="{F953EEE4-C1EE-4BED-AD22-F6EF88DFCDAB}" type="pres">
      <dgm:prSet presAssocID="{AA44A030-BEF3-45D4-9C51-DB53BB46E334}" presName="spacerR" presStyleCnt="0"/>
      <dgm:spPr/>
      <dgm:t>
        <a:bodyPr/>
        <a:lstStyle/>
        <a:p>
          <a:endParaRPr lang="en-US"/>
        </a:p>
      </dgm:t>
    </dgm:pt>
    <dgm:pt modelId="{EB4DC568-5A53-4DD8-BAB5-C80AF401274D}" type="pres">
      <dgm:prSet presAssocID="{A0EA0E38-E791-4B08-AC40-F7051B30BEE8}" presName="node" presStyleLbl="node1" presStyleIdx="4" presStyleCnt="6" custLinFactX="-168361" custLinFactNeighborX="-200000" custLinFactNeighborY="-4448">
        <dgm:presLayoutVars>
          <dgm:bulletEnabled val="1"/>
        </dgm:presLayoutVars>
      </dgm:prSet>
      <dgm:spPr/>
      <dgm:t>
        <a:bodyPr/>
        <a:lstStyle/>
        <a:p>
          <a:endParaRPr lang="en-US"/>
        </a:p>
      </dgm:t>
    </dgm:pt>
    <dgm:pt modelId="{95934412-3FA1-44A4-AC2D-219C842BBE3D}" type="pres">
      <dgm:prSet presAssocID="{DC96568B-89BC-48FB-8EC0-D3B9E550AB1E}" presName="spacerL" presStyleCnt="0"/>
      <dgm:spPr/>
      <dgm:t>
        <a:bodyPr/>
        <a:lstStyle/>
        <a:p>
          <a:endParaRPr lang="en-US"/>
        </a:p>
      </dgm:t>
    </dgm:pt>
    <dgm:pt modelId="{465FDC05-9707-4939-BCB8-1F08EF9FA291}" type="pres">
      <dgm:prSet presAssocID="{DC96568B-89BC-48FB-8EC0-D3B9E550AB1E}" presName="sibTrans" presStyleLbl="sibTrans2D1" presStyleIdx="4" presStyleCnt="5"/>
      <dgm:spPr/>
      <dgm:t>
        <a:bodyPr/>
        <a:lstStyle/>
        <a:p>
          <a:endParaRPr lang="en-US"/>
        </a:p>
      </dgm:t>
    </dgm:pt>
    <dgm:pt modelId="{F23CC71B-1009-4FDA-9381-3C8ADD0CD16E}" type="pres">
      <dgm:prSet presAssocID="{DC96568B-89BC-48FB-8EC0-D3B9E550AB1E}" presName="spacerR" presStyleCnt="0"/>
      <dgm:spPr/>
      <dgm:t>
        <a:bodyPr/>
        <a:lstStyle/>
        <a:p>
          <a:endParaRPr lang="en-US"/>
        </a:p>
      </dgm:t>
    </dgm:pt>
    <dgm:pt modelId="{62D6F2BE-FFE0-48B2-A78B-56854CB201FD}" type="pres">
      <dgm:prSet presAssocID="{EAE696B0-9446-48CE-9121-BC7FD5DC3469}" presName="node" presStyleLbl="node1" presStyleIdx="5" presStyleCnt="6" custLinFactX="-168361" custLinFactNeighborX="-200000" custLinFactNeighborY="-4448">
        <dgm:presLayoutVars>
          <dgm:bulletEnabled val="1"/>
        </dgm:presLayoutVars>
      </dgm:prSet>
      <dgm:spPr/>
      <dgm:t>
        <a:bodyPr/>
        <a:lstStyle/>
        <a:p>
          <a:endParaRPr lang="en-US"/>
        </a:p>
      </dgm:t>
    </dgm:pt>
  </dgm:ptLst>
  <dgm:cxnLst>
    <dgm:cxn modelId="{9AA29571-EDAB-4BCA-A1F2-520D239A2558}" srcId="{B4F586E4-3608-48B1-AC28-E94D9AEB237C}" destId="{CC589F19-1D41-4B2F-B0B3-1F2A78B64454}" srcOrd="1" destOrd="0" parTransId="{BEF0E0DD-CD14-4B9C-83FD-DD673F816966}" sibTransId="{3FA313BF-6499-452F-8AF7-A2B68567E795}"/>
    <dgm:cxn modelId="{3364CB4F-AC29-43E2-A233-15F8B4F7B367}" type="presOf" srcId="{24501BE3-A8E9-437C-865B-2D1C47C97BD0}" destId="{9591123D-3D89-450D-B7EE-F5A4E97622D1}" srcOrd="0" destOrd="0" presId="urn:microsoft.com/office/officeart/2005/8/layout/equation1"/>
    <dgm:cxn modelId="{3F502203-DD49-4315-8052-C6A18045D9F3}" type="presOf" srcId="{3FA313BF-6499-452F-8AF7-A2B68567E795}" destId="{24428F27-2DA7-436E-9ADE-058110591221}" srcOrd="0" destOrd="0" presId="urn:microsoft.com/office/officeart/2005/8/layout/equation1"/>
    <dgm:cxn modelId="{B6A7CC02-0E42-45B8-A698-1E5254F1CEB0}" srcId="{B4F586E4-3608-48B1-AC28-E94D9AEB237C}" destId="{24501BE3-A8E9-437C-865B-2D1C47C97BD0}" srcOrd="3" destOrd="0" parTransId="{D4806692-312D-42D3-AE1F-7D91518C0422}" sibTransId="{AA44A030-BEF3-45D4-9C51-DB53BB46E334}"/>
    <dgm:cxn modelId="{C6D61C17-F63E-4EAF-9916-F540132C037C}" type="presOf" srcId="{AA44A030-BEF3-45D4-9C51-DB53BB46E334}" destId="{7405EA4C-8D6A-466D-B804-8E6F1F8E9647}" srcOrd="0" destOrd="0" presId="urn:microsoft.com/office/officeart/2005/8/layout/equation1"/>
    <dgm:cxn modelId="{D545CAFE-54E5-46D8-A82E-0C085D1F5CCD}" type="presOf" srcId="{5DC5E90C-1F45-46D0-ABC9-2C9B9D8C75AA}" destId="{953BCAF4-B007-40B4-8A5C-711B08DBD0AB}" srcOrd="0" destOrd="0" presId="urn:microsoft.com/office/officeart/2005/8/layout/equation1"/>
    <dgm:cxn modelId="{86947D3A-AE83-46E1-BA12-14C32AF122D8}" srcId="{B4F586E4-3608-48B1-AC28-E94D9AEB237C}" destId="{EAE696B0-9446-48CE-9121-BC7FD5DC3469}" srcOrd="5" destOrd="0" parTransId="{531032AB-4BCB-41ED-ABF3-EA15E5A8E2CC}" sibTransId="{7F0D43BA-CA45-4197-A323-BCBDF22E2EA9}"/>
    <dgm:cxn modelId="{FDE4EEE4-2927-40B5-8D94-27AD9199B021}" srcId="{B4F586E4-3608-48B1-AC28-E94D9AEB237C}" destId="{B217754E-BCD5-4B70-8E14-AEC938BE4BE3}" srcOrd="2" destOrd="0" parTransId="{806A54A2-B2D1-492A-96E0-35C845D0AC20}" sibTransId="{5DC5E90C-1F45-46D0-ABC9-2C9B9D8C75AA}"/>
    <dgm:cxn modelId="{96661E60-3596-4B0D-BC4E-E401CF13EC5A}" type="presOf" srcId="{CC589F19-1D41-4B2F-B0B3-1F2A78B64454}" destId="{63431BBC-A599-401B-B24F-609020ABFBF3}" srcOrd="0" destOrd="0" presId="urn:microsoft.com/office/officeart/2005/8/layout/equation1"/>
    <dgm:cxn modelId="{56715DE5-F5B6-46FD-85DE-46691680EA12}" type="presOf" srcId="{B4519E5C-8F5A-4FB5-AE5B-C5421CEBDD57}" destId="{017EBBD4-C34D-4958-82AA-0BA3E630D675}" srcOrd="0" destOrd="0" presId="urn:microsoft.com/office/officeart/2005/8/layout/equation1"/>
    <dgm:cxn modelId="{1956988E-1528-4211-9BD4-A405B4B4A633}" type="presOf" srcId="{A0EA0E38-E791-4B08-AC40-F7051B30BEE8}" destId="{EB4DC568-5A53-4DD8-BAB5-C80AF401274D}" srcOrd="0" destOrd="0" presId="urn:microsoft.com/office/officeart/2005/8/layout/equation1"/>
    <dgm:cxn modelId="{84799146-F8D7-4FBF-B8B7-07ECF978CAD4}" srcId="{B4F586E4-3608-48B1-AC28-E94D9AEB237C}" destId="{A0EA0E38-E791-4B08-AC40-F7051B30BEE8}" srcOrd="4" destOrd="0" parTransId="{98F26484-F0EE-4F1E-9F5D-ECE0271F5161}" sibTransId="{DC96568B-89BC-48FB-8EC0-D3B9E550AB1E}"/>
    <dgm:cxn modelId="{0F9C297D-895F-44BD-BCAA-F752EA07516B}" type="presOf" srcId="{EAE696B0-9446-48CE-9121-BC7FD5DC3469}" destId="{62D6F2BE-FFE0-48B2-A78B-56854CB201FD}" srcOrd="0" destOrd="0" presId="urn:microsoft.com/office/officeart/2005/8/layout/equation1"/>
    <dgm:cxn modelId="{5BE45EFB-6996-4A1E-AAFF-ABB356F801C6}" type="presOf" srcId="{D3B16A22-C729-439A-9DE2-F3683D1CA0C7}" destId="{B5FB7617-B0AC-4B32-919A-88185EF2042D}" srcOrd="0" destOrd="0" presId="urn:microsoft.com/office/officeart/2005/8/layout/equation1"/>
    <dgm:cxn modelId="{EE56825B-C81E-4E3F-BC3E-A0C412F3F9D0}" srcId="{B4F586E4-3608-48B1-AC28-E94D9AEB237C}" destId="{B4519E5C-8F5A-4FB5-AE5B-C5421CEBDD57}" srcOrd="0" destOrd="0" parTransId="{71CA7723-1407-4F5D-8C8D-057C4AAC3CFE}" sibTransId="{D3B16A22-C729-439A-9DE2-F3683D1CA0C7}"/>
    <dgm:cxn modelId="{ECFB9A98-66DE-4431-ADA5-8ED3A4F37DCF}" type="presOf" srcId="{B217754E-BCD5-4B70-8E14-AEC938BE4BE3}" destId="{A05A11A4-A9DD-467F-9F12-9816F49C1AB1}" srcOrd="0" destOrd="0" presId="urn:microsoft.com/office/officeart/2005/8/layout/equation1"/>
    <dgm:cxn modelId="{82E6D66E-8648-46BD-873E-F39AE6E87875}" type="presOf" srcId="{DC96568B-89BC-48FB-8EC0-D3B9E550AB1E}" destId="{465FDC05-9707-4939-BCB8-1F08EF9FA291}" srcOrd="0" destOrd="0" presId="urn:microsoft.com/office/officeart/2005/8/layout/equation1"/>
    <dgm:cxn modelId="{80A5CBF7-97F3-4F98-B51A-8D65A2FD0044}" type="presOf" srcId="{B4F586E4-3608-48B1-AC28-E94D9AEB237C}" destId="{6DE1028A-B51E-42C1-95DA-72B992788990}" srcOrd="0" destOrd="0" presId="urn:microsoft.com/office/officeart/2005/8/layout/equation1"/>
    <dgm:cxn modelId="{328F9569-624F-4D90-8A9F-0F51BFD0E18C}" type="presParOf" srcId="{6DE1028A-B51E-42C1-95DA-72B992788990}" destId="{017EBBD4-C34D-4958-82AA-0BA3E630D675}" srcOrd="0" destOrd="0" presId="urn:microsoft.com/office/officeart/2005/8/layout/equation1"/>
    <dgm:cxn modelId="{D86CDDD7-F83F-4A64-8995-8EE0EBF5DFF8}" type="presParOf" srcId="{6DE1028A-B51E-42C1-95DA-72B992788990}" destId="{652BA5A5-1806-43A1-B8E8-32E9942F4B85}" srcOrd="1" destOrd="0" presId="urn:microsoft.com/office/officeart/2005/8/layout/equation1"/>
    <dgm:cxn modelId="{78BB5622-2D23-4BB7-A728-CF8141DAA7D8}" type="presParOf" srcId="{6DE1028A-B51E-42C1-95DA-72B992788990}" destId="{B5FB7617-B0AC-4B32-919A-88185EF2042D}" srcOrd="2" destOrd="0" presId="urn:microsoft.com/office/officeart/2005/8/layout/equation1"/>
    <dgm:cxn modelId="{7E79F7D4-C679-4ABD-8BA5-CCDD5B31C51B}" type="presParOf" srcId="{6DE1028A-B51E-42C1-95DA-72B992788990}" destId="{7E057EBC-63BF-4CB4-8193-464E46CAE664}" srcOrd="3" destOrd="0" presId="urn:microsoft.com/office/officeart/2005/8/layout/equation1"/>
    <dgm:cxn modelId="{9016A611-4760-4781-81E5-AA72B13C4662}" type="presParOf" srcId="{6DE1028A-B51E-42C1-95DA-72B992788990}" destId="{63431BBC-A599-401B-B24F-609020ABFBF3}" srcOrd="4" destOrd="0" presId="urn:microsoft.com/office/officeart/2005/8/layout/equation1"/>
    <dgm:cxn modelId="{14603158-AA0E-4B58-A5B8-0A7B6EFA580D}" type="presParOf" srcId="{6DE1028A-B51E-42C1-95DA-72B992788990}" destId="{1FA4CC82-2845-4C4B-8E42-5FF4DCE71C50}" srcOrd="5" destOrd="0" presId="urn:microsoft.com/office/officeart/2005/8/layout/equation1"/>
    <dgm:cxn modelId="{AC46BC59-27BF-4E3A-B0E1-E74FA5E966F3}" type="presParOf" srcId="{6DE1028A-B51E-42C1-95DA-72B992788990}" destId="{24428F27-2DA7-436E-9ADE-058110591221}" srcOrd="6" destOrd="0" presId="urn:microsoft.com/office/officeart/2005/8/layout/equation1"/>
    <dgm:cxn modelId="{D4996C1A-3A5F-4734-B758-C49A029605A8}" type="presParOf" srcId="{6DE1028A-B51E-42C1-95DA-72B992788990}" destId="{DAFA4318-1C88-408B-900A-1C14612396AC}" srcOrd="7" destOrd="0" presId="urn:microsoft.com/office/officeart/2005/8/layout/equation1"/>
    <dgm:cxn modelId="{3434787E-147E-443B-8E93-205DD0BE4B7D}" type="presParOf" srcId="{6DE1028A-B51E-42C1-95DA-72B992788990}" destId="{A05A11A4-A9DD-467F-9F12-9816F49C1AB1}" srcOrd="8" destOrd="0" presId="urn:microsoft.com/office/officeart/2005/8/layout/equation1"/>
    <dgm:cxn modelId="{A12BAEB0-9E73-4A0F-9A8C-0F25A409905C}" type="presParOf" srcId="{6DE1028A-B51E-42C1-95DA-72B992788990}" destId="{34CCA7BA-4A48-4108-BC64-F1393980537F}" srcOrd="9" destOrd="0" presId="urn:microsoft.com/office/officeart/2005/8/layout/equation1"/>
    <dgm:cxn modelId="{C1A652FF-2197-492B-BA3E-4E0CE78843D3}" type="presParOf" srcId="{6DE1028A-B51E-42C1-95DA-72B992788990}" destId="{953BCAF4-B007-40B4-8A5C-711B08DBD0AB}" srcOrd="10" destOrd="0" presId="urn:microsoft.com/office/officeart/2005/8/layout/equation1"/>
    <dgm:cxn modelId="{6C83645B-2C42-4BA4-BAC8-0328184B5189}" type="presParOf" srcId="{6DE1028A-B51E-42C1-95DA-72B992788990}" destId="{ED7B00A9-843A-469B-8C17-95B1E13610C7}" srcOrd="11" destOrd="0" presId="urn:microsoft.com/office/officeart/2005/8/layout/equation1"/>
    <dgm:cxn modelId="{7BAD888E-5C7A-4794-AB29-B1538EEAD966}" type="presParOf" srcId="{6DE1028A-B51E-42C1-95DA-72B992788990}" destId="{9591123D-3D89-450D-B7EE-F5A4E97622D1}" srcOrd="12" destOrd="0" presId="urn:microsoft.com/office/officeart/2005/8/layout/equation1"/>
    <dgm:cxn modelId="{0C6D067E-25A0-40A8-B94D-DB2D3379FDCA}" type="presParOf" srcId="{6DE1028A-B51E-42C1-95DA-72B992788990}" destId="{A18EF600-4553-431B-8DC3-D61579DB8709}" srcOrd="13" destOrd="0" presId="urn:microsoft.com/office/officeart/2005/8/layout/equation1"/>
    <dgm:cxn modelId="{A4B4D2DE-4B71-45EF-837D-1042596353C7}" type="presParOf" srcId="{6DE1028A-B51E-42C1-95DA-72B992788990}" destId="{7405EA4C-8D6A-466D-B804-8E6F1F8E9647}" srcOrd="14" destOrd="0" presId="urn:microsoft.com/office/officeart/2005/8/layout/equation1"/>
    <dgm:cxn modelId="{0E7DFFDB-6034-49B2-806C-FFB0B4452E57}" type="presParOf" srcId="{6DE1028A-B51E-42C1-95DA-72B992788990}" destId="{F953EEE4-C1EE-4BED-AD22-F6EF88DFCDAB}" srcOrd="15" destOrd="0" presId="urn:microsoft.com/office/officeart/2005/8/layout/equation1"/>
    <dgm:cxn modelId="{3552AE7E-BA79-4837-B5C2-F2DA6E02D567}" type="presParOf" srcId="{6DE1028A-B51E-42C1-95DA-72B992788990}" destId="{EB4DC568-5A53-4DD8-BAB5-C80AF401274D}" srcOrd="16" destOrd="0" presId="urn:microsoft.com/office/officeart/2005/8/layout/equation1"/>
    <dgm:cxn modelId="{B1153E6F-89FF-4E1E-86E2-B1165A1105AA}" type="presParOf" srcId="{6DE1028A-B51E-42C1-95DA-72B992788990}" destId="{95934412-3FA1-44A4-AC2D-219C842BBE3D}" srcOrd="17" destOrd="0" presId="urn:microsoft.com/office/officeart/2005/8/layout/equation1"/>
    <dgm:cxn modelId="{C87B2E03-19B7-4E4E-8089-DA9C6DA71C14}" type="presParOf" srcId="{6DE1028A-B51E-42C1-95DA-72B992788990}" destId="{465FDC05-9707-4939-BCB8-1F08EF9FA291}" srcOrd="18" destOrd="0" presId="urn:microsoft.com/office/officeart/2005/8/layout/equation1"/>
    <dgm:cxn modelId="{D951DD1C-481E-4F52-966C-20612EDB4D28}" type="presParOf" srcId="{6DE1028A-B51E-42C1-95DA-72B992788990}" destId="{F23CC71B-1009-4FDA-9381-3C8ADD0CD16E}" srcOrd="19" destOrd="0" presId="urn:microsoft.com/office/officeart/2005/8/layout/equation1"/>
    <dgm:cxn modelId="{7070BAE9-2A6E-4FE1-B11C-3D9487D2F950}" type="presParOf" srcId="{6DE1028A-B51E-42C1-95DA-72B992788990}" destId="{62D6F2BE-FFE0-48B2-A78B-56854CB201FD}" srcOrd="20"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F586E4-3608-48B1-AC28-E94D9AEB237C}" type="doc">
      <dgm:prSet loTypeId="urn:microsoft.com/office/officeart/2005/8/layout/equation1" loCatId="process" qsTypeId="urn:microsoft.com/office/officeart/2005/8/quickstyle/3d1" qsCatId="3D" csTypeId="urn:microsoft.com/office/officeart/2005/8/colors/colorful1" csCatId="colorful" phldr="1"/>
      <dgm:spPr/>
      <dgm:t>
        <a:bodyPr/>
        <a:lstStyle/>
        <a:p>
          <a:endParaRPr lang="ru-RU"/>
        </a:p>
      </dgm:t>
    </dgm:pt>
    <dgm:pt modelId="{CC589F19-1D41-4B2F-B0B3-1F2A78B64454}">
      <dgm:prSet phldrT="[Text]" custT="1"/>
      <dgm:spPr/>
      <dgm:t>
        <a:bodyPr/>
        <a:lstStyle/>
        <a:p>
          <a:r>
            <a:rPr lang="ro-RO" sz="1400" dirty="0" smtClean="0">
              <a:solidFill>
                <a:schemeClr val="tx1"/>
              </a:solidFill>
              <a:latin typeface="Times New Roman" panose="02020603050405020304" pitchFamily="18" charset="0"/>
              <a:cs typeface="Times New Roman" panose="02020603050405020304" pitchFamily="18" charset="0"/>
            </a:rPr>
            <a:t>Inspectoratul Ecologic de Stat (funcții de supraveghere și control)</a:t>
          </a:r>
          <a:endParaRPr lang="ru-RU" sz="1400" dirty="0">
            <a:solidFill>
              <a:schemeClr val="tx1"/>
            </a:solidFill>
            <a:latin typeface="Times New Roman" panose="02020603050405020304" pitchFamily="18" charset="0"/>
            <a:cs typeface="Times New Roman" panose="02020603050405020304" pitchFamily="18" charset="0"/>
          </a:endParaRPr>
        </a:p>
      </dgm:t>
    </dgm:pt>
    <dgm:pt modelId="{BEF0E0DD-CD14-4B9C-83FD-DD673F816966}" type="parTrans" cxnId="{9AA29571-EDAB-4BCA-A1F2-520D239A2558}">
      <dgm:prSet/>
      <dgm:spPr/>
      <dgm:t>
        <a:bodyPr/>
        <a:lstStyle/>
        <a:p>
          <a:endParaRPr lang="ru-RU"/>
        </a:p>
      </dgm:t>
    </dgm:pt>
    <dgm:pt modelId="{3FA313BF-6499-452F-8AF7-A2B68567E795}" type="sibTrans" cxnId="{9AA29571-EDAB-4BCA-A1F2-520D239A2558}">
      <dgm:prSet/>
      <dgm:spPr/>
      <dgm:t>
        <a:bodyPr/>
        <a:lstStyle/>
        <a:p>
          <a:endParaRPr lang="ru-RU"/>
        </a:p>
      </dgm:t>
    </dgm:pt>
    <dgm:pt modelId="{24501BE3-A8E9-437C-865B-2D1C47C97BD0}">
      <dgm:prSet phldrT="[Text]" custT="1"/>
      <dgm:spPr/>
      <dgm:t>
        <a:bodyPr/>
        <a:lstStyle/>
        <a:p>
          <a:r>
            <a:rPr lang="ro-RO" sz="1500" dirty="0" smtClean="0">
              <a:solidFill>
                <a:schemeClr val="accent6">
                  <a:lumMod val="50000"/>
                </a:schemeClr>
              </a:solidFill>
              <a:latin typeface="Times New Roman" panose="02020603050405020304" pitchFamily="18" charset="0"/>
              <a:cs typeface="Times New Roman" panose="02020603050405020304" pitchFamily="18" charset="0"/>
            </a:rPr>
            <a:t>Inspectoratul pentru Protecția Mediului </a:t>
          </a:r>
          <a:r>
            <a:rPr lang="ro-RO" sz="1200" dirty="0" smtClean="0">
              <a:solidFill>
                <a:schemeClr val="accent6">
                  <a:lumMod val="50000"/>
                </a:schemeClr>
              </a:solidFill>
              <a:latin typeface="Times New Roman" panose="02020603050405020304" pitchFamily="18" charset="0"/>
              <a:cs typeface="Times New Roman" panose="02020603050405020304" pitchFamily="18" charset="0"/>
            </a:rPr>
            <a:t>(291 unități)</a:t>
          </a:r>
          <a:endParaRPr lang="ru-RU" sz="1200" dirty="0">
            <a:solidFill>
              <a:schemeClr val="accent6">
                <a:lumMod val="50000"/>
              </a:schemeClr>
            </a:solidFill>
            <a:latin typeface="Times New Roman" panose="02020603050405020304" pitchFamily="18" charset="0"/>
            <a:cs typeface="Times New Roman" panose="02020603050405020304" pitchFamily="18" charset="0"/>
          </a:endParaRPr>
        </a:p>
      </dgm:t>
    </dgm:pt>
    <dgm:pt modelId="{D4806692-312D-42D3-AE1F-7D91518C0422}" type="parTrans" cxnId="{B6A7CC02-0E42-45B8-A698-1E5254F1CEB0}">
      <dgm:prSet/>
      <dgm:spPr/>
      <dgm:t>
        <a:bodyPr/>
        <a:lstStyle/>
        <a:p>
          <a:endParaRPr lang="ru-RU"/>
        </a:p>
      </dgm:t>
    </dgm:pt>
    <dgm:pt modelId="{AA44A030-BEF3-45D4-9C51-DB53BB46E334}" type="sibTrans" cxnId="{B6A7CC02-0E42-45B8-A698-1E5254F1CEB0}">
      <dgm:prSet/>
      <dgm:spPr/>
      <dgm:t>
        <a:bodyPr/>
        <a:lstStyle/>
        <a:p>
          <a:endParaRPr lang="ru-RU"/>
        </a:p>
      </dgm:t>
    </dgm:pt>
    <dgm:pt modelId="{B217754E-BCD5-4B70-8E14-AEC938BE4BE3}">
      <dgm:prSet phldrT="[Text]"/>
      <dgm:spPr/>
      <dgm:t>
        <a:bodyPr/>
        <a:lstStyle/>
        <a:p>
          <a:r>
            <a:rPr lang="ro-RO" dirty="0" smtClean="0">
              <a:solidFill>
                <a:schemeClr val="tx1"/>
              </a:solidFill>
              <a:latin typeface="Times New Roman" panose="02020603050405020304" pitchFamily="18" charset="0"/>
              <a:cs typeface="Times New Roman" panose="02020603050405020304" pitchFamily="18" charset="0"/>
            </a:rPr>
            <a:t>Serviciul Piscicol (funcții de supraveghere și control)</a:t>
          </a:r>
          <a:endParaRPr lang="ru-RU" dirty="0">
            <a:solidFill>
              <a:schemeClr val="tx1"/>
            </a:solidFill>
            <a:latin typeface="Times New Roman" panose="02020603050405020304" pitchFamily="18" charset="0"/>
            <a:cs typeface="Times New Roman" panose="02020603050405020304" pitchFamily="18" charset="0"/>
          </a:endParaRPr>
        </a:p>
      </dgm:t>
    </dgm:pt>
    <dgm:pt modelId="{5DC5E90C-1F45-46D0-ABC9-2C9B9D8C75AA}" type="sibTrans" cxnId="{FDE4EEE4-2927-40B5-8D94-27AD9199B021}">
      <dgm:prSet/>
      <dgm:spPr/>
      <dgm:t>
        <a:bodyPr/>
        <a:lstStyle/>
        <a:p>
          <a:endParaRPr lang="ru-RU"/>
        </a:p>
      </dgm:t>
    </dgm:pt>
    <dgm:pt modelId="{806A54A2-B2D1-492A-96E0-35C845D0AC20}" type="parTrans" cxnId="{FDE4EEE4-2927-40B5-8D94-27AD9199B021}">
      <dgm:prSet/>
      <dgm:spPr/>
      <dgm:t>
        <a:bodyPr/>
        <a:lstStyle/>
        <a:p>
          <a:endParaRPr lang="ru-RU"/>
        </a:p>
      </dgm:t>
    </dgm:pt>
    <dgm:pt modelId="{A0EA0E38-E791-4B08-AC40-F7051B30BEE8}">
      <dgm:prSet phldrT="[Text]"/>
      <dgm:spPr/>
      <dgm:t>
        <a:bodyPr/>
        <a:lstStyle/>
        <a:p>
          <a:r>
            <a:rPr lang="ro-RO" dirty="0" smtClean="0">
              <a:solidFill>
                <a:schemeClr val="tx1"/>
              </a:solidFill>
              <a:latin typeface="Times New Roman" panose="02020603050405020304" pitchFamily="18" charset="0"/>
              <a:cs typeface="Times New Roman" panose="02020603050405020304" pitchFamily="18" charset="0"/>
            </a:rPr>
            <a:t>Inspecția Muncii</a:t>
          </a:r>
          <a:endParaRPr lang="ru-RU" dirty="0">
            <a:solidFill>
              <a:schemeClr val="tx1"/>
            </a:solidFill>
            <a:latin typeface="Times New Roman" panose="02020603050405020304" pitchFamily="18" charset="0"/>
            <a:cs typeface="Times New Roman" panose="02020603050405020304" pitchFamily="18" charset="0"/>
          </a:endParaRPr>
        </a:p>
      </dgm:t>
    </dgm:pt>
    <dgm:pt modelId="{98F26484-F0EE-4F1E-9F5D-ECE0271F5161}" type="parTrans" cxnId="{84799146-F8D7-4FBF-B8B7-07ECF978CAD4}">
      <dgm:prSet/>
      <dgm:spPr/>
      <dgm:t>
        <a:bodyPr/>
        <a:lstStyle/>
        <a:p>
          <a:endParaRPr lang="en-US"/>
        </a:p>
      </dgm:t>
    </dgm:pt>
    <dgm:pt modelId="{DC96568B-89BC-48FB-8EC0-D3B9E550AB1E}" type="sibTrans" cxnId="{84799146-F8D7-4FBF-B8B7-07ECF978CAD4}">
      <dgm:prSet/>
      <dgm:spPr/>
      <dgm:t>
        <a:bodyPr/>
        <a:lstStyle/>
        <a:p>
          <a:endParaRPr lang="en-US"/>
        </a:p>
      </dgm:t>
    </dgm:pt>
    <dgm:pt modelId="{EAE696B0-9446-48CE-9121-BC7FD5DC3469}">
      <dgm:prSet phldrT="[Text]"/>
      <dgm:spPr/>
      <dgm:t>
        <a:bodyPr/>
        <a:lstStyle/>
        <a:p>
          <a:r>
            <a:rPr lang="ro-RO" dirty="0" smtClean="0">
              <a:solidFill>
                <a:schemeClr val="tx1"/>
              </a:solidFill>
              <a:latin typeface="Times New Roman" panose="02020603050405020304" pitchFamily="18" charset="0"/>
              <a:cs typeface="Times New Roman" panose="02020603050405020304" pitchFamily="18" charset="0"/>
            </a:rPr>
            <a:t>Agenția pentru Geologie și Resurse Minerale</a:t>
          </a:r>
          <a:endParaRPr lang="ru-RU" dirty="0">
            <a:solidFill>
              <a:schemeClr val="tx1"/>
            </a:solidFill>
            <a:latin typeface="Times New Roman" panose="02020603050405020304" pitchFamily="18" charset="0"/>
            <a:cs typeface="Times New Roman" panose="02020603050405020304" pitchFamily="18" charset="0"/>
          </a:endParaRPr>
        </a:p>
      </dgm:t>
    </dgm:pt>
    <dgm:pt modelId="{531032AB-4BCB-41ED-ABF3-EA15E5A8E2CC}" type="parTrans" cxnId="{86947D3A-AE83-46E1-BA12-14C32AF122D8}">
      <dgm:prSet/>
      <dgm:spPr/>
      <dgm:t>
        <a:bodyPr/>
        <a:lstStyle/>
        <a:p>
          <a:endParaRPr lang="en-US"/>
        </a:p>
      </dgm:t>
    </dgm:pt>
    <dgm:pt modelId="{7F0D43BA-CA45-4197-A323-BCBDF22E2EA9}" type="sibTrans" cxnId="{86947D3A-AE83-46E1-BA12-14C32AF122D8}">
      <dgm:prSet/>
      <dgm:spPr/>
      <dgm:t>
        <a:bodyPr/>
        <a:lstStyle/>
        <a:p>
          <a:endParaRPr lang="en-US"/>
        </a:p>
      </dgm:t>
    </dgm:pt>
    <dgm:pt modelId="{6DE1028A-B51E-42C1-95DA-72B992788990}" type="pres">
      <dgm:prSet presAssocID="{B4F586E4-3608-48B1-AC28-E94D9AEB237C}" presName="linearFlow" presStyleCnt="0">
        <dgm:presLayoutVars>
          <dgm:dir/>
          <dgm:resizeHandles val="exact"/>
        </dgm:presLayoutVars>
      </dgm:prSet>
      <dgm:spPr/>
      <dgm:t>
        <a:bodyPr/>
        <a:lstStyle/>
        <a:p>
          <a:endParaRPr lang="en-US"/>
        </a:p>
      </dgm:t>
    </dgm:pt>
    <dgm:pt modelId="{63431BBC-A599-401B-B24F-609020ABFBF3}" type="pres">
      <dgm:prSet presAssocID="{CC589F19-1D41-4B2F-B0B3-1F2A78B64454}" presName="node" presStyleLbl="node1" presStyleIdx="0" presStyleCnt="5" custLinFactNeighborX="-1">
        <dgm:presLayoutVars>
          <dgm:bulletEnabled val="1"/>
        </dgm:presLayoutVars>
      </dgm:prSet>
      <dgm:spPr/>
      <dgm:t>
        <a:bodyPr/>
        <a:lstStyle/>
        <a:p>
          <a:endParaRPr lang="en-US"/>
        </a:p>
      </dgm:t>
    </dgm:pt>
    <dgm:pt modelId="{1FA4CC82-2845-4C4B-8E42-5FF4DCE71C50}" type="pres">
      <dgm:prSet presAssocID="{3FA313BF-6499-452F-8AF7-A2B68567E795}" presName="spacerL" presStyleCnt="0"/>
      <dgm:spPr/>
      <dgm:t>
        <a:bodyPr/>
        <a:lstStyle/>
        <a:p>
          <a:endParaRPr lang="en-US"/>
        </a:p>
      </dgm:t>
    </dgm:pt>
    <dgm:pt modelId="{24428F27-2DA7-436E-9ADE-058110591221}" type="pres">
      <dgm:prSet presAssocID="{3FA313BF-6499-452F-8AF7-A2B68567E795}" presName="sibTrans" presStyleLbl="sibTrans2D1" presStyleIdx="0" presStyleCnt="4"/>
      <dgm:spPr/>
      <dgm:t>
        <a:bodyPr/>
        <a:lstStyle/>
        <a:p>
          <a:endParaRPr lang="en-US"/>
        </a:p>
      </dgm:t>
    </dgm:pt>
    <dgm:pt modelId="{DAFA4318-1C88-408B-900A-1C14612396AC}" type="pres">
      <dgm:prSet presAssocID="{3FA313BF-6499-452F-8AF7-A2B68567E795}" presName="spacerR" presStyleCnt="0"/>
      <dgm:spPr/>
      <dgm:t>
        <a:bodyPr/>
        <a:lstStyle/>
        <a:p>
          <a:endParaRPr lang="en-US"/>
        </a:p>
      </dgm:t>
    </dgm:pt>
    <dgm:pt modelId="{A05A11A4-A9DD-467F-9F12-9816F49C1AB1}" type="pres">
      <dgm:prSet presAssocID="{B217754E-BCD5-4B70-8E14-AEC938BE4BE3}" presName="node" presStyleLbl="node1" presStyleIdx="1" presStyleCnt="5">
        <dgm:presLayoutVars>
          <dgm:bulletEnabled val="1"/>
        </dgm:presLayoutVars>
      </dgm:prSet>
      <dgm:spPr/>
      <dgm:t>
        <a:bodyPr/>
        <a:lstStyle/>
        <a:p>
          <a:endParaRPr lang="en-US"/>
        </a:p>
      </dgm:t>
    </dgm:pt>
    <dgm:pt modelId="{34CCA7BA-4A48-4108-BC64-F1393980537F}" type="pres">
      <dgm:prSet presAssocID="{5DC5E90C-1F45-46D0-ABC9-2C9B9D8C75AA}" presName="spacerL" presStyleCnt="0"/>
      <dgm:spPr/>
      <dgm:t>
        <a:bodyPr/>
        <a:lstStyle/>
        <a:p>
          <a:endParaRPr lang="en-US"/>
        </a:p>
      </dgm:t>
    </dgm:pt>
    <dgm:pt modelId="{953BCAF4-B007-40B4-8A5C-711B08DBD0AB}" type="pres">
      <dgm:prSet presAssocID="{5DC5E90C-1F45-46D0-ABC9-2C9B9D8C75AA}" presName="sibTrans" presStyleLbl="sibTrans2D1" presStyleIdx="1" presStyleCnt="4"/>
      <dgm:spPr/>
      <dgm:t>
        <a:bodyPr/>
        <a:lstStyle/>
        <a:p>
          <a:endParaRPr lang="en-US"/>
        </a:p>
      </dgm:t>
    </dgm:pt>
    <dgm:pt modelId="{ED7B00A9-843A-469B-8C17-95B1E13610C7}" type="pres">
      <dgm:prSet presAssocID="{5DC5E90C-1F45-46D0-ABC9-2C9B9D8C75AA}" presName="spacerR" presStyleCnt="0"/>
      <dgm:spPr/>
      <dgm:t>
        <a:bodyPr/>
        <a:lstStyle/>
        <a:p>
          <a:endParaRPr lang="en-US"/>
        </a:p>
      </dgm:t>
    </dgm:pt>
    <dgm:pt modelId="{9591123D-3D89-450D-B7EE-F5A4E97622D1}" type="pres">
      <dgm:prSet presAssocID="{24501BE3-A8E9-437C-865B-2D1C47C97BD0}" presName="node" presStyleLbl="node1" presStyleIdx="2" presStyleCnt="5" custLinFactX="303675" custLinFactNeighborX="400000" custLinFactNeighborY="-5993">
        <dgm:presLayoutVars>
          <dgm:bulletEnabled val="1"/>
        </dgm:presLayoutVars>
      </dgm:prSet>
      <dgm:spPr/>
      <dgm:t>
        <a:bodyPr/>
        <a:lstStyle/>
        <a:p>
          <a:endParaRPr lang="en-US"/>
        </a:p>
      </dgm:t>
    </dgm:pt>
    <dgm:pt modelId="{A18EF600-4553-431B-8DC3-D61579DB8709}" type="pres">
      <dgm:prSet presAssocID="{AA44A030-BEF3-45D4-9C51-DB53BB46E334}" presName="spacerL" presStyleCnt="0"/>
      <dgm:spPr/>
      <dgm:t>
        <a:bodyPr/>
        <a:lstStyle/>
        <a:p>
          <a:endParaRPr lang="en-US"/>
        </a:p>
      </dgm:t>
    </dgm:pt>
    <dgm:pt modelId="{7405EA4C-8D6A-466D-B804-8E6F1F8E9647}" type="pres">
      <dgm:prSet presAssocID="{AA44A030-BEF3-45D4-9C51-DB53BB46E334}" presName="sibTrans" presStyleLbl="sibTrans2D1" presStyleIdx="2" presStyleCnt="4"/>
      <dgm:spPr/>
      <dgm:t>
        <a:bodyPr/>
        <a:lstStyle/>
        <a:p>
          <a:endParaRPr lang="en-US"/>
        </a:p>
      </dgm:t>
    </dgm:pt>
    <dgm:pt modelId="{F953EEE4-C1EE-4BED-AD22-F6EF88DFCDAB}" type="pres">
      <dgm:prSet presAssocID="{AA44A030-BEF3-45D4-9C51-DB53BB46E334}" presName="spacerR" presStyleCnt="0"/>
      <dgm:spPr/>
      <dgm:t>
        <a:bodyPr/>
        <a:lstStyle/>
        <a:p>
          <a:endParaRPr lang="en-US"/>
        </a:p>
      </dgm:t>
    </dgm:pt>
    <dgm:pt modelId="{EB4DC568-5A53-4DD8-BAB5-C80AF401274D}" type="pres">
      <dgm:prSet presAssocID="{A0EA0E38-E791-4B08-AC40-F7051B30BEE8}" presName="node" presStyleLbl="node1" presStyleIdx="3" presStyleCnt="5" custLinFactX="-168361" custLinFactNeighborX="-200000" custLinFactNeighborY="-4448">
        <dgm:presLayoutVars>
          <dgm:bulletEnabled val="1"/>
        </dgm:presLayoutVars>
      </dgm:prSet>
      <dgm:spPr/>
      <dgm:t>
        <a:bodyPr/>
        <a:lstStyle/>
        <a:p>
          <a:endParaRPr lang="en-US"/>
        </a:p>
      </dgm:t>
    </dgm:pt>
    <dgm:pt modelId="{95934412-3FA1-44A4-AC2D-219C842BBE3D}" type="pres">
      <dgm:prSet presAssocID="{DC96568B-89BC-48FB-8EC0-D3B9E550AB1E}" presName="spacerL" presStyleCnt="0"/>
      <dgm:spPr/>
      <dgm:t>
        <a:bodyPr/>
        <a:lstStyle/>
        <a:p>
          <a:endParaRPr lang="en-US"/>
        </a:p>
      </dgm:t>
    </dgm:pt>
    <dgm:pt modelId="{465FDC05-9707-4939-BCB8-1F08EF9FA291}" type="pres">
      <dgm:prSet presAssocID="{DC96568B-89BC-48FB-8EC0-D3B9E550AB1E}" presName="sibTrans" presStyleLbl="sibTrans2D1" presStyleIdx="3" presStyleCnt="4"/>
      <dgm:spPr/>
      <dgm:t>
        <a:bodyPr/>
        <a:lstStyle/>
        <a:p>
          <a:endParaRPr lang="en-US"/>
        </a:p>
      </dgm:t>
    </dgm:pt>
    <dgm:pt modelId="{F23CC71B-1009-4FDA-9381-3C8ADD0CD16E}" type="pres">
      <dgm:prSet presAssocID="{DC96568B-89BC-48FB-8EC0-D3B9E550AB1E}" presName="spacerR" presStyleCnt="0"/>
      <dgm:spPr/>
      <dgm:t>
        <a:bodyPr/>
        <a:lstStyle/>
        <a:p>
          <a:endParaRPr lang="en-US"/>
        </a:p>
      </dgm:t>
    </dgm:pt>
    <dgm:pt modelId="{62D6F2BE-FFE0-48B2-A78B-56854CB201FD}" type="pres">
      <dgm:prSet presAssocID="{EAE696B0-9446-48CE-9121-BC7FD5DC3469}" presName="node" presStyleLbl="node1" presStyleIdx="4" presStyleCnt="5" custLinFactX="-168361" custLinFactNeighborX="-200000" custLinFactNeighborY="-4448">
        <dgm:presLayoutVars>
          <dgm:bulletEnabled val="1"/>
        </dgm:presLayoutVars>
      </dgm:prSet>
      <dgm:spPr/>
      <dgm:t>
        <a:bodyPr/>
        <a:lstStyle/>
        <a:p>
          <a:endParaRPr lang="en-US"/>
        </a:p>
      </dgm:t>
    </dgm:pt>
  </dgm:ptLst>
  <dgm:cxnLst>
    <dgm:cxn modelId="{D7D8B0B3-7735-4601-9D8E-99C8E60556A0}" type="presOf" srcId="{DC96568B-89BC-48FB-8EC0-D3B9E550AB1E}" destId="{465FDC05-9707-4939-BCB8-1F08EF9FA291}" srcOrd="0" destOrd="0" presId="urn:microsoft.com/office/officeart/2005/8/layout/equation1"/>
    <dgm:cxn modelId="{9AA29571-EDAB-4BCA-A1F2-520D239A2558}" srcId="{B4F586E4-3608-48B1-AC28-E94D9AEB237C}" destId="{CC589F19-1D41-4B2F-B0B3-1F2A78B64454}" srcOrd="0" destOrd="0" parTransId="{BEF0E0DD-CD14-4B9C-83FD-DD673F816966}" sibTransId="{3FA313BF-6499-452F-8AF7-A2B68567E795}"/>
    <dgm:cxn modelId="{9EB4C703-209A-49AC-BEBA-118860DB82DA}" type="presOf" srcId="{3FA313BF-6499-452F-8AF7-A2B68567E795}" destId="{24428F27-2DA7-436E-9ADE-058110591221}" srcOrd="0" destOrd="0" presId="urn:microsoft.com/office/officeart/2005/8/layout/equation1"/>
    <dgm:cxn modelId="{76733782-2821-4FFA-9867-F54CFD69B274}" type="presOf" srcId="{24501BE3-A8E9-437C-865B-2D1C47C97BD0}" destId="{9591123D-3D89-450D-B7EE-F5A4E97622D1}" srcOrd="0" destOrd="0" presId="urn:microsoft.com/office/officeart/2005/8/layout/equation1"/>
    <dgm:cxn modelId="{B6A7CC02-0E42-45B8-A698-1E5254F1CEB0}" srcId="{B4F586E4-3608-48B1-AC28-E94D9AEB237C}" destId="{24501BE3-A8E9-437C-865B-2D1C47C97BD0}" srcOrd="2" destOrd="0" parTransId="{D4806692-312D-42D3-AE1F-7D91518C0422}" sibTransId="{AA44A030-BEF3-45D4-9C51-DB53BB46E334}"/>
    <dgm:cxn modelId="{86947D3A-AE83-46E1-BA12-14C32AF122D8}" srcId="{B4F586E4-3608-48B1-AC28-E94D9AEB237C}" destId="{EAE696B0-9446-48CE-9121-BC7FD5DC3469}" srcOrd="4" destOrd="0" parTransId="{531032AB-4BCB-41ED-ABF3-EA15E5A8E2CC}" sibTransId="{7F0D43BA-CA45-4197-A323-BCBDF22E2EA9}"/>
    <dgm:cxn modelId="{FDE4EEE4-2927-40B5-8D94-27AD9199B021}" srcId="{B4F586E4-3608-48B1-AC28-E94D9AEB237C}" destId="{B217754E-BCD5-4B70-8E14-AEC938BE4BE3}" srcOrd="1" destOrd="0" parTransId="{806A54A2-B2D1-492A-96E0-35C845D0AC20}" sibTransId="{5DC5E90C-1F45-46D0-ABC9-2C9B9D8C75AA}"/>
    <dgm:cxn modelId="{84799146-F8D7-4FBF-B8B7-07ECF978CAD4}" srcId="{B4F586E4-3608-48B1-AC28-E94D9AEB237C}" destId="{A0EA0E38-E791-4B08-AC40-F7051B30BEE8}" srcOrd="3" destOrd="0" parTransId="{98F26484-F0EE-4F1E-9F5D-ECE0271F5161}" sibTransId="{DC96568B-89BC-48FB-8EC0-D3B9E550AB1E}"/>
    <dgm:cxn modelId="{917F539D-0F9E-4470-8B55-1864C9EE402D}" type="presOf" srcId="{B217754E-BCD5-4B70-8E14-AEC938BE4BE3}" destId="{A05A11A4-A9DD-467F-9F12-9816F49C1AB1}" srcOrd="0" destOrd="0" presId="urn:microsoft.com/office/officeart/2005/8/layout/equation1"/>
    <dgm:cxn modelId="{BB29640D-17BC-4C81-8471-035736F86CAC}" type="presOf" srcId="{CC589F19-1D41-4B2F-B0B3-1F2A78B64454}" destId="{63431BBC-A599-401B-B24F-609020ABFBF3}" srcOrd="0" destOrd="0" presId="urn:microsoft.com/office/officeart/2005/8/layout/equation1"/>
    <dgm:cxn modelId="{278959EB-EF6C-4F3C-80F4-686544D2D5DA}" type="presOf" srcId="{AA44A030-BEF3-45D4-9C51-DB53BB46E334}" destId="{7405EA4C-8D6A-466D-B804-8E6F1F8E9647}" srcOrd="0" destOrd="0" presId="urn:microsoft.com/office/officeart/2005/8/layout/equation1"/>
    <dgm:cxn modelId="{F0BE447F-20F0-44B4-8F07-A592EB07B131}" type="presOf" srcId="{B4F586E4-3608-48B1-AC28-E94D9AEB237C}" destId="{6DE1028A-B51E-42C1-95DA-72B992788990}" srcOrd="0" destOrd="0" presId="urn:microsoft.com/office/officeart/2005/8/layout/equation1"/>
    <dgm:cxn modelId="{42DE93B8-E81D-429A-8EE7-B0D3272DCCED}" type="presOf" srcId="{A0EA0E38-E791-4B08-AC40-F7051B30BEE8}" destId="{EB4DC568-5A53-4DD8-BAB5-C80AF401274D}" srcOrd="0" destOrd="0" presId="urn:microsoft.com/office/officeart/2005/8/layout/equation1"/>
    <dgm:cxn modelId="{F38E96FB-331E-4874-8230-2AE8745019FE}" type="presOf" srcId="{EAE696B0-9446-48CE-9121-BC7FD5DC3469}" destId="{62D6F2BE-FFE0-48B2-A78B-56854CB201FD}" srcOrd="0" destOrd="0" presId="urn:microsoft.com/office/officeart/2005/8/layout/equation1"/>
    <dgm:cxn modelId="{549E8E41-C936-4658-BD54-E2D3611F89BB}" type="presOf" srcId="{5DC5E90C-1F45-46D0-ABC9-2C9B9D8C75AA}" destId="{953BCAF4-B007-40B4-8A5C-711B08DBD0AB}" srcOrd="0" destOrd="0" presId="urn:microsoft.com/office/officeart/2005/8/layout/equation1"/>
    <dgm:cxn modelId="{D56279FF-DDFB-4E43-8372-355C02C51D84}" type="presParOf" srcId="{6DE1028A-B51E-42C1-95DA-72B992788990}" destId="{63431BBC-A599-401B-B24F-609020ABFBF3}" srcOrd="0" destOrd="0" presId="urn:microsoft.com/office/officeart/2005/8/layout/equation1"/>
    <dgm:cxn modelId="{B830DE17-452F-4654-9564-ED783E43AC1A}" type="presParOf" srcId="{6DE1028A-B51E-42C1-95DA-72B992788990}" destId="{1FA4CC82-2845-4C4B-8E42-5FF4DCE71C50}" srcOrd="1" destOrd="0" presId="urn:microsoft.com/office/officeart/2005/8/layout/equation1"/>
    <dgm:cxn modelId="{66EA1F41-E8C1-4931-A2AD-07A4362EE96B}" type="presParOf" srcId="{6DE1028A-B51E-42C1-95DA-72B992788990}" destId="{24428F27-2DA7-436E-9ADE-058110591221}" srcOrd="2" destOrd="0" presId="urn:microsoft.com/office/officeart/2005/8/layout/equation1"/>
    <dgm:cxn modelId="{4E24CE8D-11F8-4EF4-B39C-467DEA8E386D}" type="presParOf" srcId="{6DE1028A-B51E-42C1-95DA-72B992788990}" destId="{DAFA4318-1C88-408B-900A-1C14612396AC}" srcOrd="3" destOrd="0" presId="urn:microsoft.com/office/officeart/2005/8/layout/equation1"/>
    <dgm:cxn modelId="{6EBF9B55-D79A-4A95-B757-1CCC6310E5EA}" type="presParOf" srcId="{6DE1028A-B51E-42C1-95DA-72B992788990}" destId="{A05A11A4-A9DD-467F-9F12-9816F49C1AB1}" srcOrd="4" destOrd="0" presId="urn:microsoft.com/office/officeart/2005/8/layout/equation1"/>
    <dgm:cxn modelId="{6F78004C-77EF-41EF-B3DA-605E4E23E3DC}" type="presParOf" srcId="{6DE1028A-B51E-42C1-95DA-72B992788990}" destId="{34CCA7BA-4A48-4108-BC64-F1393980537F}" srcOrd="5" destOrd="0" presId="urn:microsoft.com/office/officeart/2005/8/layout/equation1"/>
    <dgm:cxn modelId="{154CB4D7-BCC7-4F4D-8703-82FE402532EE}" type="presParOf" srcId="{6DE1028A-B51E-42C1-95DA-72B992788990}" destId="{953BCAF4-B007-40B4-8A5C-711B08DBD0AB}" srcOrd="6" destOrd="0" presId="urn:microsoft.com/office/officeart/2005/8/layout/equation1"/>
    <dgm:cxn modelId="{0F21018B-209B-4098-A863-D8DFBF6C91CD}" type="presParOf" srcId="{6DE1028A-B51E-42C1-95DA-72B992788990}" destId="{ED7B00A9-843A-469B-8C17-95B1E13610C7}" srcOrd="7" destOrd="0" presId="urn:microsoft.com/office/officeart/2005/8/layout/equation1"/>
    <dgm:cxn modelId="{484A2C74-3C75-439C-AFA1-94E6665DAF11}" type="presParOf" srcId="{6DE1028A-B51E-42C1-95DA-72B992788990}" destId="{9591123D-3D89-450D-B7EE-F5A4E97622D1}" srcOrd="8" destOrd="0" presId="urn:microsoft.com/office/officeart/2005/8/layout/equation1"/>
    <dgm:cxn modelId="{3FECC827-E86C-42DF-8290-AB0FD8AC304E}" type="presParOf" srcId="{6DE1028A-B51E-42C1-95DA-72B992788990}" destId="{A18EF600-4553-431B-8DC3-D61579DB8709}" srcOrd="9" destOrd="0" presId="urn:microsoft.com/office/officeart/2005/8/layout/equation1"/>
    <dgm:cxn modelId="{60EE136B-3614-4DE1-9482-D12F64A406E2}" type="presParOf" srcId="{6DE1028A-B51E-42C1-95DA-72B992788990}" destId="{7405EA4C-8D6A-466D-B804-8E6F1F8E9647}" srcOrd="10" destOrd="0" presId="urn:microsoft.com/office/officeart/2005/8/layout/equation1"/>
    <dgm:cxn modelId="{ECA54F03-12F6-4B35-8BF5-2F87BCF729CB}" type="presParOf" srcId="{6DE1028A-B51E-42C1-95DA-72B992788990}" destId="{F953EEE4-C1EE-4BED-AD22-F6EF88DFCDAB}" srcOrd="11" destOrd="0" presId="urn:microsoft.com/office/officeart/2005/8/layout/equation1"/>
    <dgm:cxn modelId="{7E7E279E-E08A-4C0F-870B-9E6E8E78259D}" type="presParOf" srcId="{6DE1028A-B51E-42C1-95DA-72B992788990}" destId="{EB4DC568-5A53-4DD8-BAB5-C80AF401274D}" srcOrd="12" destOrd="0" presId="urn:microsoft.com/office/officeart/2005/8/layout/equation1"/>
    <dgm:cxn modelId="{03A65E67-6ED6-466F-8612-CE03F850EF60}" type="presParOf" srcId="{6DE1028A-B51E-42C1-95DA-72B992788990}" destId="{95934412-3FA1-44A4-AC2D-219C842BBE3D}" srcOrd="13" destOrd="0" presId="urn:microsoft.com/office/officeart/2005/8/layout/equation1"/>
    <dgm:cxn modelId="{B1CD5BC4-73F8-403E-99E5-5E5E9902C48A}" type="presParOf" srcId="{6DE1028A-B51E-42C1-95DA-72B992788990}" destId="{465FDC05-9707-4939-BCB8-1F08EF9FA291}" srcOrd="14" destOrd="0" presId="urn:microsoft.com/office/officeart/2005/8/layout/equation1"/>
    <dgm:cxn modelId="{E97781DA-B8E9-4864-9506-787DFA496C7E}" type="presParOf" srcId="{6DE1028A-B51E-42C1-95DA-72B992788990}" destId="{F23CC71B-1009-4FDA-9381-3C8ADD0CD16E}" srcOrd="15" destOrd="0" presId="urn:microsoft.com/office/officeart/2005/8/layout/equation1"/>
    <dgm:cxn modelId="{24A09486-871D-4FC6-AEF3-35ED7193C3A6}" type="presParOf" srcId="{6DE1028A-B51E-42C1-95DA-72B992788990}" destId="{62D6F2BE-FFE0-48B2-A78B-56854CB201FD}" srcOrd="16"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3EE8F-29AD-4037-B8EA-757AC1976FB6}">
      <dsp:nvSpPr>
        <dsp:cNvPr id="0" name=""/>
        <dsp:cNvSpPr/>
      </dsp:nvSpPr>
      <dsp:spPr>
        <a:xfrm>
          <a:off x="3643226" y="157683"/>
          <a:ext cx="3129408" cy="1086802"/>
        </a:xfrm>
        <a:prstGeom prst="ellipse">
          <a:avLst/>
        </a:prstGeom>
        <a:solidFill>
          <a:schemeClr val="accent5">
            <a:tint val="50000"/>
            <a:alpha val="40000"/>
            <a:hueOff val="0"/>
            <a:satOff val="0"/>
            <a:lumOff val="0"/>
            <a:alphaOff val="0"/>
          </a:schemeClr>
        </a:solidFill>
        <a:ln>
          <a:noFill/>
        </a:ln>
        <a:effectLst/>
        <a:sp3d z="-400500" prstMaterial="matte"/>
      </dsp:spPr>
      <dsp:style>
        <a:lnRef idx="0">
          <a:scrgbClr r="0" g="0" b="0"/>
        </a:lnRef>
        <a:fillRef idx="1">
          <a:scrgbClr r="0" g="0" b="0"/>
        </a:fillRef>
        <a:effectRef idx="0">
          <a:scrgbClr r="0" g="0" b="0"/>
        </a:effectRef>
        <a:fontRef idx="minor"/>
      </dsp:style>
    </dsp:sp>
    <dsp:sp modelId="{6A44AEA4-483B-4209-A0A1-D8E0D816CCE6}">
      <dsp:nvSpPr>
        <dsp:cNvPr id="0" name=""/>
        <dsp:cNvSpPr/>
      </dsp:nvSpPr>
      <dsp:spPr>
        <a:xfrm>
          <a:off x="4909545" y="2818893"/>
          <a:ext cx="606474" cy="388143"/>
        </a:xfrm>
        <a:prstGeom prst="downArrow">
          <a:avLst/>
        </a:prstGeom>
        <a:solidFill>
          <a:schemeClr val="accent5">
            <a:tint val="40000"/>
            <a:hueOff val="0"/>
            <a:satOff val="0"/>
            <a:lumOff val="0"/>
            <a:alphaOff val="0"/>
          </a:schemeClr>
        </a:solidFill>
        <a:ln>
          <a:noFill/>
        </a:ln>
        <a:effectLst/>
        <a:sp3d z="5715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852CDD7D-F642-451A-B86E-59A59B7AD9CD}">
      <dsp:nvSpPr>
        <dsp:cNvPr id="0" name=""/>
        <dsp:cNvSpPr/>
      </dsp:nvSpPr>
      <dsp:spPr>
        <a:xfrm>
          <a:off x="3757244" y="3129408"/>
          <a:ext cx="2911077" cy="727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40" tIns="320040" rIns="320040" bIns="320040" numCol="1" spcCol="1270" anchor="ctr" anchorCtr="0">
          <a:noAutofit/>
        </a:bodyPr>
        <a:lstStyle/>
        <a:p>
          <a:pPr lvl="0" algn="ctr" defTabSz="2000250">
            <a:lnSpc>
              <a:spcPct val="90000"/>
            </a:lnSpc>
            <a:spcBef>
              <a:spcPct val="0"/>
            </a:spcBef>
            <a:spcAft>
              <a:spcPct val="35000"/>
            </a:spcAft>
          </a:pPr>
          <a:r>
            <a:rPr lang="ro-RO" sz="4500" kern="1200" dirty="0" smtClean="0">
              <a:solidFill>
                <a:srgbClr val="C00000"/>
              </a:solidFill>
            </a:rPr>
            <a:t>MADRM</a:t>
          </a:r>
          <a:endParaRPr lang="ru-RU" sz="4500" kern="1200" dirty="0">
            <a:solidFill>
              <a:srgbClr val="C00000"/>
            </a:solidFill>
          </a:endParaRPr>
        </a:p>
      </dsp:txBody>
      <dsp:txXfrm>
        <a:off x="3757244" y="3129408"/>
        <a:ext cx="2911077" cy="727769"/>
      </dsp:txXfrm>
    </dsp:sp>
    <dsp:sp modelId="{3E0BB730-0CA4-4D7C-89EA-1D03D6E9AA38}">
      <dsp:nvSpPr>
        <dsp:cNvPr id="0" name=""/>
        <dsp:cNvSpPr/>
      </dsp:nvSpPr>
      <dsp:spPr>
        <a:xfrm>
          <a:off x="4780973" y="1328421"/>
          <a:ext cx="1091654" cy="1091654"/>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ro-RO" sz="2200" kern="1200" dirty="0" smtClean="0"/>
            <a:t>MM</a:t>
          </a:r>
          <a:endParaRPr lang="ru-RU" sz="2200" kern="1200" dirty="0"/>
        </a:p>
      </dsp:txBody>
      <dsp:txXfrm>
        <a:off x="4940842" y="1488290"/>
        <a:ext cx="771916" cy="771916"/>
      </dsp:txXfrm>
    </dsp:sp>
    <dsp:sp modelId="{3EE04917-45D1-4CBC-A8A4-A37AFDE3BD0F}">
      <dsp:nvSpPr>
        <dsp:cNvPr id="0" name=""/>
        <dsp:cNvSpPr/>
      </dsp:nvSpPr>
      <dsp:spPr>
        <a:xfrm>
          <a:off x="3999833" y="509438"/>
          <a:ext cx="1091654" cy="1091654"/>
        </a:xfrm>
        <a:prstGeom prst="ellipse">
          <a:avLst/>
        </a:prstGeom>
        <a:solidFill>
          <a:schemeClr val="accent5">
            <a:hueOff val="-3676672"/>
            <a:satOff val="-5114"/>
            <a:lumOff val="-196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ro-RO" sz="2200" kern="1200" dirty="0" smtClean="0"/>
            <a:t>MAIA</a:t>
          </a:r>
          <a:endParaRPr lang="ru-RU" sz="2200" kern="1200" dirty="0"/>
        </a:p>
      </dsp:txBody>
      <dsp:txXfrm>
        <a:off x="4159702" y="669307"/>
        <a:ext cx="771916" cy="771916"/>
      </dsp:txXfrm>
    </dsp:sp>
    <dsp:sp modelId="{785F6983-32FF-4159-A5E4-5A5CF5DF2C72}">
      <dsp:nvSpPr>
        <dsp:cNvPr id="0" name=""/>
        <dsp:cNvSpPr/>
      </dsp:nvSpPr>
      <dsp:spPr>
        <a:xfrm>
          <a:off x="5115747" y="245500"/>
          <a:ext cx="1091654" cy="1091654"/>
        </a:xfrm>
        <a:prstGeom prst="ellipse">
          <a:avLst/>
        </a:prstGeom>
        <a:solidFill>
          <a:schemeClr val="accent5">
            <a:hueOff val="-7353344"/>
            <a:satOff val="-10228"/>
            <a:lumOff val="-392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ro-RO" sz="2200" kern="1200" smtClean="0"/>
            <a:t>MDRC</a:t>
          </a:r>
          <a:endParaRPr lang="ru-RU" sz="2200" kern="1200" dirty="0"/>
        </a:p>
      </dsp:txBody>
      <dsp:txXfrm>
        <a:off x="5275616" y="405369"/>
        <a:ext cx="771916" cy="771916"/>
      </dsp:txXfrm>
    </dsp:sp>
    <dsp:sp modelId="{E29F0D00-4D91-4017-8EB1-F2E4FDB057EF}">
      <dsp:nvSpPr>
        <dsp:cNvPr id="0" name=""/>
        <dsp:cNvSpPr/>
      </dsp:nvSpPr>
      <dsp:spPr>
        <a:xfrm>
          <a:off x="3568756" y="383175"/>
          <a:ext cx="3396257" cy="2717005"/>
        </a:xfrm>
        <a:prstGeom prst="funnel">
          <a:avLst/>
        </a:prstGeom>
        <a:solidFill>
          <a:schemeClr val="lt1">
            <a:alpha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a:sp3d extrusionH="381000" prstMaterial="matte"/>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FCD122-AF7C-425C-9D3C-E7B02CE9917A}" type="datetimeFigureOut">
              <a:rPr lang="en-US" smtClean="0"/>
              <a:t>6/14/2018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C52B39-C293-4A9D-AA29-782C9CC6D7C4}" type="slidenum">
              <a:rPr lang="en-US" smtClean="0"/>
              <a:t>‹#›</a:t>
            </a:fld>
            <a:endParaRPr lang="en-US"/>
          </a:p>
        </p:txBody>
      </p:sp>
    </p:spTree>
    <p:extLst>
      <p:ext uri="{BB962C8B-B14F-4D97-AF65-F5344CB8AC3E}">
        <p14:creationId xmlns:p14="http://schemas.microsoft.com/office/powerpoint/2010/main" val="186213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2F6FD387-5A43-4A0D-B921-153A755C403A}" type="slidenum">
              <a:rPr lang="en-US" smtClean="0"/>
              <a:pPr/>
              <a:t>2</a:t>
            </a:fld>
            <a:endParaRPr lang="en-US"/>
          </a:p>
        </p:txBody>
      </p:sp>
    </p:spTree>
    <p:extLst>
      <p:ext uri="{BB962C8B-B14F-4D97-AF65-F5344CB8AC3E}">
        <p14:creationId xmlns:p14="http://schemas.microsoft.com/office/powerpoint/2010/main" val="152591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C52B39-C293-4A9D-AA29-782C9CC6D7C4}" type="slidenum">
              <a:rPr lang="en-US" smtClean="0"/>
              <a:t>15</a:t>
            </a:fld>
            <a:endParaRPr lang="en-US"/>
          </a:p>
        </p:txBody>
      </p:sp>
    </p:spTree>
    <p:extLst>
      <p:ext uri="{BB962C8B-B14F-4D97-AF65-F5344CB8AC3E}">
        <p14:creationId xmlns:p14="http://schemas.microsoft.com/office/powerpoint/2010/main" val="228500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635EEE-80BD-4F74-BD79-4F3192F182AF}"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34505-9A40-4933-9A65-41EED0BAC0F9}" type="slidenum">
              <a:rPr lang="en-US" smtClean="0"/>
              <a:t>‹#›</a:t>
            </a:fld>
            <a:endParaRPr lang="en-US"/>
          </a:p>
        </p:txBody>
      </p:sp>
    </p:spTree>
    <p:extLst>
      <p:ext uri="{BB962C8B-B14F-4D97-AF65-F5344CB8AC3E}">
        <p14:creationId xmlns:p14="http://schemas.microsoft.com/office/powerpoint/2010/main" val="2928273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35EEE-80BD-4F74-BD79-4F3192F182AF}"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34505-9A40-4933-9A65-41EED0BAC0F9}" type="slidenum">
              <a:rPr lang="en-US" smtClean="0"/>
              <a:t>‹#›</a:t>
            </a:fld>
            <a:endParaRPr lang="en-US"/>
          </a:p>
        </p:txBody>
      </p:sp>
    </p:spTree>
    <p:extLst>
      <p:ext uri="{BB962C8B-B14F-4D97-AF65-F5344CB8AC3E}">
        <p14:creationId xmlns:p14="http://schemas.microsoft.com/office/powerpoint/2010/main" val="390054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35EEE-80BD-4F74-BD79-4F3192F182AF}"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34505-9A40-4933-9A65-41EED0BAC0F9}" type="slidenum">
              <a:rPr lang="en-US" smtClean="0"/>
              <a:t>‹#›</a:t>
            </a:fld>
            <a:endParaRPr lang="en-US"/>
          </a:p>
        </p:txBody>
      </p:sp>
    </p:spTree>
    <p:extLst>
      <p:ext uri="{BB962C8B-B14F-4D97-AF65-F5344CB8AC3E}">
        <p14:creationId xmlns:p14="http://schemas.microsoft.com/office/powerpoint/2010/main" val="166637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35EEE-80BD-4F74-BD79-4F3192F182AF}"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34505-9A40-4933-9A65-41EED0BAC0F9}" type="slidenum">
              <a:rPr lang="en-US" smtClean="0"/>
              <a:t>‹#›</a:t>
            </a:fld>
            <a:endParaRPr lang="en-US"/>
          </a:p>
        </p:txBody>
      </p:sp>
    </p:spTree>
    <p:extLst>
      <p:ext uri="{BB962C8B-B14F-4D97-AF65-F5344CB8AC3E}">
        <p14:creationId xmlns:p14="http://schemas.microsoft.com/office/powerpoint/2010/main" val="63950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35EEE-80BD-4F74-BD79-4F3192F182AF}"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34505-9A40-4933-9A65-41EED0BAC0F9}" type="slidenum">
              <a:rPr lang="en-US" smtClean="0"/>
              <a:t>‹#›</a:t>
            </a:fld>
            <a:endParaRPr lang="en-US"/>
          </a:p>
        </p:txBody>
      </p:sp>
    </p:spTree>
    <p:extLst>
      <p:ext uri="{BB962C8B-B14F-4D97-AF65-F5344CB8AC3E}">
        <p14:creationId xmlns:p14="http://schemas.microsoft.com/office/powerpoint/2010/main" val="284844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635EEE-80BD-4F74-BD79-4F3192F182AF}" type="datetimeFigureOut">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34505-9A40-4933-9A65-41EED0BAC0F9}" type="slidenum">
              <a:rPr lang="en-US" smtClean="0"/>
              <a:t>‹#›</a:t>
            </a:fld>
            <a:endParaRPr lang="en-US"/>
          </a:p>
        </p:txBody>
      </p:sp>
    </p:spTree>
    <p:extLst>
      <p:ext uri="{BB962C8B-B14F-4D97-AF65-F5344CB8AC3E}">
        <p14:creationId xmlns:p14="http://schemas.microsoft.com/office/powerpoint/2010/main" val="2529730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635EEE-80BD-4F74-BD79-4F3192F182AF}" type="datetimeFigureOut">
              <a:rPr lang="en-US" smtClean="0"/>
              <a:t>6/14/2018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34505-9A40-4933-9A65-41EED0BAC0F9}" type="slidenum">
              <a:rPr lang="en-US" smtClean="0"/>
              <a:t>‹#›</a:t>
            </a:fld>
            <a:endParaRPr lang="en-US"/>
          </a:p>
        </p:txBody>
      </p:sp>
    </p:spTree>
    <p:extLst>
      <p:ext uri="{BB962C8B-B14F-4D97-AF65-F5344CB8AC3E}">
        <p14:creationId xmlns:p14="http://schemas.microsoft.com/office/powerpoint/2010/main" val="213513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635EEE-80BD-4F74-BD79-4F3192F182AF}" type="datetimeFigureOut">
              <a:rPr lang="en-US" smtClean="0"/>
              <a:t>6/14/2018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34505-9A40-4933-9A65-41EED0BAC0F9}" type="slidenum">
              <a:rPr lang="en-US" smtClean="0"/>
              <a:t>‹#›</a:t>
            </a:fld>
            <a:endParaRPr lang="en-US"/>
          </a:p>
        </p:txBody>
      </p:sp>
    </p:spTree>
    <p:extLst>
      <p:ext uri="{BB962C8B-B14F-4D97-AF65-F5344CB8AC3E}">
        <p14:creationId xmlns:p14="http://schemas.microsoft.com/office/powerpoint/2010/main" val="22646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35EEE-80BD-4F74-BD79-4F3192F182AF}" type="datetimeFigureOut">
              <a:rPr lang="en-US" smtClean="0"/>
              <a:t>6/14/2018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34505-9A40-4933-9A65-41EED0BAC0F9}" type="slidenum">
              <a:rPr lang="en-US" smtClean="0"/>
              <a:t>‹#›</a:t>
            </a:fld>
            <a:endParaRPr lang="en-US"/>
          </a:p>
        </p:txBody>
      </p:sp>
    </p:spTree>
    <p:extLst>
      <p:ext uri="{BB962C8B-B14F-4D97-AF65-F5344CB8AC3E}">
        <p14:creationId xmlns:p14="http://schemas.microsoft.com/office/powerpoint/2010/main" val="91763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35EEE-80BD-4F74-BD79-4F3192F182AF}" type="datetimeFigureOut">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34505-9A40-4933-9A65-41EED0BAC0F9}" type="slidenum">
              <a:rPr lang="en-US" smtClean="0"/>
              <a:t>‹#›</a:t>
            </a:fld>
            <a:endParaRPr lang="en-US"/>
          </a:p>
        </p:txBody>
      </p:sp>
    </p:spTree>
    <p:extLst>
      <p:ext uri="{BB962C8B-B14F-4D97-AF65-F5344CB8AC3E}">
        <p14:creationId xmlns:p14="http://schemas.microsoft.com/office/powerpoint/2010/main" val="2332323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35EEE-80BD-4F74-BD79-4F3192F182AF}" type="datetimeFigureOut">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34505-9A40-4933-9A65-41EED0BAC0F9}" type="slidenum">
              <a:rPr lang="en-US" smtClean="0"/>
              <a:t>‹#›</a:t>
            </a:fld>
            <a:endParaRPr lang="en-US"/>
          </a:p>
        </p:txBody>
      </p:sp>
    </p:spTree>
    <p:extLst>
      <p:ext uri="{BB962C8B-B14F-4D97-AF65-F5344CB8AC3E}">
        <p14:creationId xmlns:p14="http://schemas.microsoft.com/office/powerpoint/2010/main" val="2694920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35EEE-80BD-4F74-BD79-4F3192F182AF}" type="datetimeFigureOut">
              <a:rPr lang="en-US" smtClean="0"/>
              <a:t>6/14/2018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34505-9A40-4933-9A65-41EED0BAC0F9}" type="slidenum">
              <a:rPr lang="en-US" smtClean="0"/>
              <a:t>‹#›</a:t>
            </a:fld>
            <a:endParaRPr lang="en-US"/>
          </a:p>
        </p:txBody>
      </p:sp>
    </p:spTree>
    <p:extLst>
      <p:ext uri="{BB962C8B-B14F-4D97-AF65-F5344CB8AC3E}">
        <p14:creationId xmlns:p14="http://schemas.microsoft.com/office/powerpoint/2010/main" val="4090203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11"/>
          <p:cNvSpPr>
            <a:spLocks noGrp="1"/>
          </p:cNvSpPr>
          <p:nvPr>
            <p:ph type="title"/>
          </p:nvPr>
        </p:nvSpPr>
        <p:spPr>
          <a:xfrm>
            <a:off x="0" y="0"/>
            <a:ext cx="12192000" cy="1099457"/>
          </a:xfrm>
          <a:solidFill>
            <a:schemeClr val="accent5">
              <a:lumMod val="50000"/>
            </a:schemeClr>
          </a:solidFill>
          <a:ln w="9525">
            <a:solidFill>
              <a:srgbClr val="000000"/>
            </a:solidFill>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defRPr/>
            </a:pPr>
            <a:r>
              <a:rPr lang="ro-RO" sz="2000" dirty="0" smtClean="0">
                <a:latin typeface="Arial" pitchFamily="34" charset="0"/>
                <a:cs typeface="Arial" pitchFamily="34" charset="0"/>
              </a:rPr>
              <a:t/>
            </a:r>
            <a:br>
              <a:rPr lang="ro-RO" sz="2000" dirty="0" smtClean="0">
                <a:latin typeface="Arial" pitchFamily="34" charset="0"/>
                <a:cs typeface="Arial" pitchFamily="34" charset="0"/>
              </a:rPr>
            </a:br>
            <a:r>
              <a:rPr lang="ro-RO" sz="2000" dirty="0" smtClean="0">
                <a:latin typeface="Arial" pitchFamily="34" charset="0"/>
                <a:cs typeface="Arial" pitchFamily="34" charset="0"/>
              </a:rPr>
              <a:t/>
            </a:r>
            <a:br>
              <a:rPr lang="ro-RO" sz="2000" dirty="0" smtClean="0">
                <a:latin typeface="Arial" pitchFamily="34" charset="0"/>
                <a:cs typeface="Arial" pitchFamily="34" charset="0"/>
              </a:rPr>
            </a:br>
            <a:r>
              <a:rPr lang="ro-RO" sz="2000" dirty="0" smtClean="0">
                <a:latin typeface="Arial" pitchFamily="34" charset="0"/>
                <a:cs typeface="Arial" pitchFamily="34" charset="0"/>
              </a:rPr>
              <a:t/>
            </a:r>
            <a:br>
              <a:rPr lang="ro-RO" sz="2000" dirty="0" smtClean="0">
                <a:latin typeface="Arial" pitchFamily="34" charset="0"/>
                <a:cs typeface="Arial" pitchFamily="34" charset="0"/>
              </a:rPr>
            </a:br>
            <a:r>
              <a:rPr lang="ro-RO" sz="2000" dirty="0" smtClean="0">
                <a:latin typeface="Arial" pitchFamily="34" charset="0"/>
                <a:cs typeface="Arial" pitchFamily="34" charset="0"/>
              </a:rPr>
              <a:t/>
            </a:r>
            <a:br>
              <a:rPr lang="ro-RO" sz="2000" dirty="0" smtClean="0">
                <a:latin typeface="Arial" pitchFamily="34" charset="0"/>
                <a:cs typeface="Arial" pitchFamily="34" charset="0"/>
              </a:rPr>
            </a:br>
            <a:r>
              <a:rPr lang="ro-RO" sz="2000" b="1" dirty="0" smtClean="0">
                <a:solidFill>
                  <a:schemeClr val="bg1"/>
                </a:solidFill>
                <a:cs typeface="Arial" charset="0"/>
              </a:rPr>
              <a:t>MINISTERUL </a:t>
            </a:r>
            <a:r>
              <a:rPr lang="en-US" sz="2000" b="1" dirty="0" smtClean="0">
                <a:solidFill>
                  <a:schemeClr val="bg1"/>
                </a:solidFill>
                <a:cs typeface="Arial" charset="0"/>
              </a:rPr>
              <a:t>A</a:t>
            </a:r>
            <a:r>
              <a:rPr lang="ro-RO" sz="2000" b="1" dirty="0" smtClean="0">
                <a:solidFill>
                  <a:schemeClr val="bg1"/>
                </a:solidFill>
                <a:cs typeface="Arial" charset="0"/>
              </a:rPr>
              <a:t>GRICULTURII, DEZVOLTĂRII REGIONALE ŞI </a:t>
            </a:r>
            <a:r>
              <a:rPr lang="en-US" sz="2000" b="1" dirty="0" smtClean="0">
                <a:solidFill>
                  <a:schemeClr val="bg1"/>
                </a:solidFill>
                <a:cs typeface="Arial" charset="0"/>
              </a:rPr>
              <a:t>MEDIULUI </a:t>
            </a:r>
            <a:r>
              <a:rPr lang="ro-RO" sz="2000" b="1" dirty="0" smtClean="0">
                <a:solidFill>
                  <a:schemeClr val="bg1"/>
                </a:solidFill>
                <a:cs typeface="Arial" charset="0"/>
              </a:rPr>
              <a:t>AL REPUBLICII MOLDOVA</a:t>
            </a:r>
            <a:r>
              <a:rPr lang="ro-RO" sz="2000" dirty="0" smtClean="0">
                <a:solidFill>
                  <a:schemeClr val="bg1"/>
                </a:solidFill>
                <a:cs typeface="Arial" charset="0"/>
              </a:rPr>
              <a:t/>
            </a:r>
            <a:br>
              <a:rPr lang="ro-RO" sz="2000" dirty="0" smtClean="0">
                <a:solidFill>
                  <a:schemeClr val="bg1"/>
                </a:solidFill>
                <a:cs typeface="Arial" charset="0"/>
              </a:rPr>
            </a:br>
            <a:endParaRPr lang="en-US" sz="2000" dirty="0">
              <a:latin typeface="Arial" pitchFamily="34" charset="0"/>
              <a:cs typeface="Arial" pitchFamily="34" charset="0"/>
            </a:endParaRPr>
          </a:p>
        </p:txBody>
      </p:sp>
      <p:pic>
        <p:nvPicPr>
          <p:cNvPr id="7"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5887" y="1"/>
            <a:ext cx="1800225" cy="849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Content Placeholder 1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095309"/>
            <a:ext cx="12191999" cy="5762691"/>
          </a:xfrm>
        </p:spPr>
      </p:pic>
      <p:sp>
        <p:nvSpPr>
          <p:cNvPr id="16" name="Rectangle 15"/>
          <p:cNvSpPr/>
          <p:nvPr/>
        </p:nvSpPr>
        <p:spPr>
          <a:xfrm>
            <a:off x="342898" y="1345679"/>
            <a:ext cx="10831285" cy="646331"/>
          </a:xfrm>
          <a:prstGeom prst="rect">
            <a:avLst/>
          </a:prstGeom>
        </p:spPr>
        <p:txBody>
          <a:bodyPr wrap="square">
            <a:spAutoFit/>
          </a:bodyPr>
          <a:lstStyle/>
          <a:p>
            <a:pPr algn="ctr"/>
            <a:r>
              <a:rPr lang="en-GB" b="1" dirty="0" smtClean="0">
                <a:latin typeface="Times New Roman" panose="02020603050405020304" pitchFamily="18" charset="0"/>
                <a:cs typeface="Times New Roman" panose="02020603050405020304" pitchFamily="18" charset="0"/>
              </a:rPr>
              <a:t>A 4-a </a:t>
            </a:r>
            <a:r>
              <a:rPr lang="en-GB" b="1" dirty="0" err="1" smtClean="0">
                <a:latin typeface="Times New Roman" panose="02020603050405020304" pitchFamily="18" charset="0"/>
                <a:cs typeface="Times New Roman" panose="02020603050405020304" pitchFamily="18" charset="0"/>
              </a:rPr>
              <a:t>ședință</a:t>
            </a:r>
            <a:r>
              <a:rPr lang="en-GB" b="1" dirty="0" smtClean="0">
                <a:latin typeface="Times New Roman" panose="02020603050405020304" pitchFamily="18" charset="0"/>
                <a:cs typeface="Times New Roman" panose="02020603050405020304" pitchFamily="18" charset="0"/>
              </a:rPr>
              <a:t> a </a:t>
            </a:r>
            <a:r>
              <a:rPr lang="en-GB" b="1" dirty="0" err="1" smtClean="0">
                <a:latin typeface="Times New Roman" panose="02020603050405020304" pitchFamily="18" charset="0"/>
                <a:cs typeface="Times New Roman" panose="02020603050405020304" pitchFamily="18" charset="0"/>
              </a:rPr>
              <a:t>Comitetului</a:t>
            </a:r>
            <a:r>
              <a:rPr lang="en-GB" b="1" dirty="0" smtClean="0">
                <a:latin typeface="Times New Roman" panose="02020603050405020304" pitchFamily="18" charset="0"/>
                <a:cs typeface="Times New Roman" panose="02020603050405020304" pitchFamily="18" charset="0"/>
              </a:rPr>
              <a:t> de </a:t>
            </a:r>
            <a:r>
              <a:rPr lang="en-GB" b="1" dirty="0" err="1" smtClean="0">
                <a:latin typeface="Times New Roman" panose="02020603050405020304" pitchFamily="18" charset="0"/>
                <a:cs typeface="Times New Roman" panose="02020603050405020304" pitchFamily="18" charset="0"/>
              </a:rPr>
              <a:t>Coordonare</a:t>
            </a:r>
            <a:r>
              <a:rPr lang="en-GB" b="1" dirty="0" smtClean="0">
                <a:latin typeface="Times New Roman" panose="02020603050405020304" pitchFamily="18" charset="0"/>
                <a:cs typeface="Times New Roman" panose="02020603050405020304" pitchFamily="18" charset="0"/>
              </a:rPr>
              <a:t> a </a:t>
            </a:r>
            <a:r>
              <a:rPr lang="en-GB" b="1" dirty="0" err="1" smtClean="0">
                <a:latin typeface="Times New Roman" panose="02020603050405020304" pitchFamily="18" charset="0"/>
                <a:cs typeface="Times New Roman" panose="02020603050405020304" pitchFamily="18" charset="0"/>
              </a:rPr>
              <a:t>Dialogului</a:t>
            </a:r>
            <a:r>
              <a:rPr lang="en-GB" b="1" dirty="0" smtClean="0">
                <a:latin typeface="Times New Roman" panose="02020603050405020304" pitchFamily="18" charset="0"/>
                <a:cs typeface="Times New Roman" panose="02020603050405020304" pitchFamily="18" charset="0"/>
              </a:rPr>
              <a:t> </a:t>
            </a:r>
            <a:r>
              <a:rPr lang="en-GB" b="1" dirty="0" err="1" smtClean="0">
                <a:latin typeface="Times New Roman" panose="02020603050405020304" pitchFamily="18" charset="0"/>
                <a:cs typeface="Times New Roman" panose="02020603050405020304" pitchFamily="18" charset="0"/>
              </a:rPr>
              <a:t>Național</a:t>
            </a:r>
            <a:r>
              <a:rPr lang="en-GB" b="1" dirty="0" smtClean="0">
                <a:latin typeface="Times New Roman" panose="02020603050405020304" pitchFamily="18" charset="0"/>
                <a:cs typeface="Times New Roman" panose="02020603050405020304" pitchFamily="18" charset="0"/>
              </a:rPr>
              <a:t> de Politic</a:t>
            </a:r>
            <a:r>
              <a:rPr lang="x-none" b="1" dirty="0" smtClean="0">
                <a:latin typeface="Times New Roman" panose="02020603050405020304" pitchFamily="18" charset="0"/>
                <a:cs typeface="Times New Roman" panose="02020603050405020304" pitchFamily="18" charset="0"/>
              </a:rPr>
              <a:t>i </a:t>
            </a:r>
            <a:r>
              <a:rPr lang="en-GB" b="1" dirty="0" err="1" smtClean="0">
                <a:latin typeface="Times New Roman" panose="02020603050405020304" pitchFamily="18" charset="0"/>
                <a:cs typeface="Times New Roman" panose="02020603050405020304" pitchFamily="18" charset="0"/>
              </a:rPr>
              <a:t>privind</a:t>
            </a:r>
            <a:r>
              <a:rPr lang="ro-RO" b="1" dirty="0" smtClean="0">
                <a:latin typeface="Times New Roman" panose="02020603050405020304" pitchFamily="18" charset="0"/>
                <a:cs typeface="Times New Roman" panose="02020603050405020304" pitchFamily="18" charset="0"/>
              </a:rPr>
              <a:t> </a:t>
            </a:r>
            <a:r>
              <a:rPr lang="en-GB" b="1" dirty="0" err="1" smtClean="0">
                <a:latin typeface="Times New Roman" panose="02020603050405020304" pitchFamily="18" charset="0"/>
                <a:cs typeface="Times New Roman" panose="02020603050405020304" pitchFamily="18" charset="0"/>
              </a:rPr>
              <a:t>managementul</a:t>
            </a:r>
            <a:r>
              <a:rPr lang="en-GB" b="1" dirty="0" smtClean="0">
                <a:latin typeface="Times New Roman" panose="02020603050405020304" pitchFamily="18" charset="0"/>
                <a:cs typeface="Times New Roman" panose="02020603050405020304" pitchFamily="18" charset="0"/>
              </a:rPr>
              <a:t> </a:t>
            </a:r>
            <a:r>
              <a:rPr lang="en-GB" b="1" dirty="0" err="1" smtClean="0">
                <a:latin typeface="Times New Roman" panose="02020603050405020304" pitchFamily="18" charset="0"/>
                <a:cs typeface="Times New Roman" panose="02020603050405020304" pitchFamily="18" charset="0"/>
              </a:rPr>
              <a:t>integrat</a:t>
            </a:r>
            <a:r>
              <a:rPr lang="en-GB" b="1" dirty="0" smtClean="0">
                <a:latin typeface="Times New Roman" panose="02020603050405020304" pitchFamily="18" charset="0"/>
                <a:cs typeface="Times New Roman" panose="02020603050405020304" pitchFamily="18" charset="0"/>
              </a:rPr>
              <a:t> al </a:t>
            </a:r>
            <a:r>
              <a:rPr lang="en-GB" b="1" dirty="0" err="1" smtClean="0">
                <a:latin typeface="Times New Roman" panose="02020603050405020304" pitchFamily="18" charset="0"/>
                <a:cs typeface="Times New Roman" panose="02020603050405020304" pitchFamily="18" charset="0"/>
              </a:rPr>
              <a:t>resurselor</a:t>
            </a:r>
            <a:r>
              <a:rPr lang="en-GB" b="1" dirty="0" smtClean="0">
                <a:latin typeface="Times New Roman" panose="02020603050405020304" pitchFamily="18" charset="0"/>
                <a:cs typeface="Times New Roman" panose="02020603050405020304" pitchFamily="18" charset="0"/>
              </a:rPr>
              <a:t> de </a:t>
            </a:r>
            <a:r>
              <a:rPr lang="en-GB" b="1" dirty="0" err="1" smtClean="0">
                <a:latin typeface="Times New Roman" panose="02020603050405020304" pitchFamily="18" charset="0"/>
                <a:cs typeface="Times New Roman" panose="02020603050405020304" pitchFamily="18" charset="0"/>
              </a:rPr>
              <a:t>apă</a:t>
            </a:r>
            <a:r>
              <a:rPr lang="en-GB" b="1" dirty="0" smtClean="0">
                <a:latin typeface="Times New Roman" panose="02020603050405020304" pitchFamily="18" charset="0"/>
                <a:cs typeface="Times New Roman" panose="02020603050405020304" pitchFamily="18" charset="0"/>
              </a:rPr>
              <a:t> </a:t>
            </a:r>
            <a:r>
              <a:rPr lang="en-GB" b="1" dirty="0" err="1" smtClean="0">
                <a:latin typeface="Times New Roman" panose="02020603050405020304" pitchFamily="18" charset="0"/>
                <a:cs typeface="Times New Roman" panose="02020603050405020304" pitchFamily="18" charset="0"/>
              </a:rPr>
              <a:t>în</a:t>
            </a:r>
            <a:r>
              <a:rPr lang="en-GB" b="1" dirty="0" smtClean="0">
                <a:latin typeface="Times New Roman" panose="02020603050405020304" pitchFamily="18" charset="0"/>
                <a:cs typeface="Times New Roman" panose="02020603050405020304" pitchFamily="18" charset="0"/>
              </a:rPr>
              <a:t> </a:t>
            </a:r>
            <a:r>
              <a:rPr lang="en-GB" b="1" dirty="0" err="1" smtClean="0">
                <a:latin typeface="Times New Roman" panose="02020603050405020304" pitchFamily="18" charset="0"/>
                <a:cs typeface="Times New Roman" panose="02020603050405020304" pitchFamily="18" charset="0"/>
              </a:rPr>
              <a:t>Republica</a:t>
            </a:r>
            <a:r>
              <a:rPr lang="en-GB" b="1" dirty="0" smtClean="0">
                <a:latin typeface="Times New Roman" panose="02020603050405020304" pitchFamily="18" charset="0"/>
                <a:cs typeface="Times New Roman" panose="02020603050405020304" pitchFamily="18" charset="0"/>
              </a:rPr>
              <a:t> Moldova</a:t>
            </a:r>
            <a:endParaRPr lang="en-US" b="1" dirty="0">
              <a:latin typeface="Times New Roman" panose="02020603050405020304" pitchFamily="18" charset="0"/>
              <a:cs typeface="Times New Roman" panose="02020603050405020304" pitchFamily="18" charset="0"/>
            </a:endParaRPr>
          </a:p>
        </p:txBody>
      </p:sp>
      <p:sp>
        <p:nvSpPr>
          <p:cNvPr id="17" name="Rectangle 16"/>
          <p:cNvSpPr/>
          <p:nvPr/>
        </p:nvSpPr>
        <p:spPr>
          <a:xfrm>
            <a:off x="6996112" y="5280000"/>
            <a:ext cx="5116285" cy="1200329"/>
          </a:xfrm>
          <a:prstGeom prst="rect">
            <a:avLst/>
          </a:prstGeom>
        </p:spPr>
        <p:txBody>
          <a:bodyPr wrap="square">
            <a:spAutoFit/>
          </a:bodyPr>
          <a:lstStyle/>
          <a:p>
            <a:pPr algn="ctr">
              <a:buFont typeface="Arial" panose="020B0604020202020204" pitchFamily="34" charset="0"/>
              <a:buNone/>
            </a:pPr>
            <a:r>
              <a:rPr lang="ro-RO" altLang="ru-RU" b="1" i="1" dirty="0" smtClean="0">
                <a:solidFill>
                  <a:schemeClr val="tx1">
                    <a:lumMod val="95000"/>
                    <a:lumOff val="5000"/>
                  </a:schemeClr>
                </a:solidFill>
                <a:cs typeface="Arial" panose="020B0604020202020204" pitchFamily="34" charset="0"/>
              </a:rPr>
              <a:t>Chișinău, 15 iunie 2018</a:t>
            </a:r>
            <a:endParaRPr lang="en-US" altLang="ru-RU" b="1" i="1" dirty="0" smtClean="0">
              <a:solidFill>
                <a:schemeClr val="tx1">
                  <a:lumMod val="95000"/>
                  <a:lumOff val="5000"/>
                </a:schemeClr>
              </a:solidFill>
              <a:cs typeface="Arial" panose="020B0604020202020204" pitchFamily="34" charset="0"/>
            </a:endParaRPr>
          </a:p>
          <a:p>
            <a:pPr algn="ctr">
              <a:buFont typeface="Arial" panose="020B0604020202020204" pitchFamily="34" charset="0"/>
              <a:buNone/>
            </a:pPr>
            <a:r>
              <a:rPr lang="ro-RO" altLang="ru-RU" b="1" i="1" dirty="0" smtClean="0">
                <a:solidFill>
                  <a:schemeClr val="tx1">
                    <a:lumMod val="95000"/>
                    <a:lumOff val="5000"/>
                  </a:schemeClr>
                </a:solidFill>
                <a:cs typeface="Arial" panose="020B0604020202020204" pitchFamily="34" charset="0"/>
              </a:rPr>
              <a:t>CHILARU NADEJDA</a:t>
            </a:r>
            <a:r>
              <a:rPr lang="en-US" altLang="ru-RU" b="1" i="1" dirty="0" smtClean="0">
                <a:solidFill>
                  <a:schemeClr val="tx1">
                    <a:lumMod val="95000"/>
                    <a:lumOff val="5000"/>
                  </a:schemeClr>
                </a:solidFill>
                <a:cs typeface="Arial" panose="020B0604020202020204" pitchFamily="34" charset="0"/>
              </a:rPr>
              <a:t>, </a:t>
            </a:r>
            <a:endParaRPr lang="ro-RO" altLang="ru-RU" b="1" i="1" dirty="0" smtClean="0">
              <a:solidFill>
                <a:schemeClr val="tx1">
                  <a:lumMod val="95000"/>
                  <a:lumOff val="5000"/>
                </a:schemeClr>
              </a:solidFill>
              <a:cs typeface="Arial" panose="020B0604020202020204" pitchFamily="34" charset="0"/>
            </a:endParaRPr>
          </a:p>
          <a:p>
            <a:pPr algn="ctr">
              <a:buFont typeface="Arial" panose="020B0604020202020204" pitchFamily="34" charset="0"/>
              <a:buNone/>
            </a:pPr>
            <a:r>
              <a:rPr lang="ro-RO" altLang="ru-RU" b="1" i="1" dirty="0" smtClean="0">
                <a:solidFill>
                  <a:schemeClr val="tx1">
                    <a:lumMod val="95000"/>
                    <a:lumOff val="5000"/>
                  </a:schemeClr>
                </a:solidFill>
                <a:cs typeface="Arial" panose="020B0604020202020204" pitchFamily="34" charset="0"/>
              </a:rPr>
              <a:t>Șef Direcția politici de management </a:t>
            </a:r>
          </a:p>
          <a:p>
            <a:pPr algn="ctr">
              <a:buFont typeface="Arial" panose="020B0604020202020204" pitchFamily="34" charset="0"/>
              <a:buNone/>
            </a:pPr>
            <a:r>
              <a:rPr lang="ro-RO" altLang="ru-RU" b="1" i="1" dirty="0" smtClean="0">
                <a:solidFill>
                  <a:schemeClr val="tx1">
                    <a:lumMod val="95000"/>
                    <a:lumOff val="5000"/>
                  </a:schemeClr>
                </a:solidFill>
                <a:cs typeface="Arial" panose="020B0604020202020204" pitchFamily="34" charset="0"/>
              </a:rPr>
              <a:t>integrat al resurselor de apă </a:t>
            </a:r>
            <a:endParaRPr lang="en-US" altLang="ru-RU" b="1" i="1" dirty="0">
              <a:solidFill>
                <a:schemeClr val="tx1">
                  <a:lumMod val="95000"/>
                  <a:lumOff val="5000"/>
                </a:schemeClr>
              </a:solidFill>
              <a:cs typeface="Arial" panose="020B0604020202020204" pitchFamily="34" charset="0"/>
            </a:endParaRPr>
          </a:p>
        </p:txBody>
      </p:sp>
      <p:sp>
        <p:nvSpPr>
          <p:cNvPr id="18" name="Rectangle 17"/>
          <p:cNvSpPr/>
          <p:nvPr/>
        </p:nvSpPr>
        <p:spPr>
          <a:xfrm>
            <a:off x="1269775" y="3244334"/>
            <a:ext cx="9904408" cy="630942"/>
          </a:xfrm>
          <a:prstGeom prst="rect">
            <a:avLst/>
          </a:prstGeom>
        </p:spPr>
        <p:txBody>
          <a:bodyPr wrap="square">
            <a:spAutoFit/>
          </a:bodyPr>
          <a:lstStyle/>
          <a:p>
            <a:pPr algn="ctr">
              <a:buFont typeface="Arial" panose="020B0604020202020204" pitchFamily="34" charset="0"/>
              <a:buNone/>
              <a:defRPr/>
            </a:pPr>
            <a:r>
              <a:rPr lang="ro-RO" altLang="ru-RU" sz="3500" b="1" i="1" dirty="0">
                <a:solidFill>
                  <a:srgbClr val="C00000"/>
                </a:solidFill>
                <a:latin typeface="Arial Black" panose="020B0A04020102020204" pitchFamily="34" charset="0"/>
                <a:cs typeface="Arial" panose="020B0604020202020204" pitchFamily="34" charset="0"/>
              </a:rPr>
              <a:t>REFORMA INSTITUȚIONALĂ RECENTĂ</a:t>
            </a:r>
          </a:p>
        </p:txBody>
      </p:sp>
    </p:spTree>
    <p:extLst>
      <p:ext uri="{BB962C8B-B14F-4D97-AF65-F5344CB8AC3E}">
        <p14:creationId xmlns:p14="http://schemas.microsoft.com/office/powerpoint/2010/main" val="346176865"/>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8057" y="1"/>
            <a:ext cx="10863943" cy="1418546"/>
          </a:xfrm>
        </p:spPr>
        <p:txBody>
          <a:bodyPr>
            <a:normAutofit/>
          </a:bodyPr>
          <a:lstStyle/>
          <a:p>
            <a:pPr algn="ctr"/>
            <a:r>
              <a:rPr lang="ro-RO" sz="3000" dirty="0" smtClean="0">
                <a:solidFill>
                  <a:schemeClr val="accent6">
                    <a:lumMod val="75000"/>
                  </a:schemeClr>
                </a:solidFill>
                <a:latin typeface="Arial Black" panose="020B0A04020102020204" pitchFamily="34" charset="0"/>
              </a:rPr>
              <a:t>Atribuțiile Agenției de Mediu în domeniul protecției și reglementării resurselor de apă</a:t>
            </a:r>
            <a:endParaRPr lang="en-US" sz="3000" dirty="0"/>
          </a:p>
        </p:txBody>
      </p:sp>
      <p:sp>
        <p:nvSpPr>
          <p:cNvPr id="3" name="Content Placeholder 2"/>
          <p:cNvSpPr>
            <a:spLocks noGrp="1"/>
          </p:cNvSpPr>
          <p:nvPr>
            <p:ph idx="1"/>
          </p:nvPr>
        </p:nvSpPr>
        <p:spPr>
          <a:xfrm>
            <a:off x="76201" y="1251857"/>
            <a:ext cx="12094028" cy="5606142"/>
          </a:xfrm>
        </p:spPr>
        <p:txBody>
          <a:bodyPr>
            <a:normAutofit lnSpcReduction="10000"/>
          </a:bodyPr>
          <a:lstStyle/>
          <a:p>
            <a:pPr marL="0" indent="0" algn="just">
              <a:buNone/>
            </a:pPr>
            <a:r>
              <a:rPr lang="ro-RO" sz="2000" dirty="0" smtClean="0">
                <a:latin typeface="Times New Roman" panose="02020603050405020304" pitchFamily="18" charset="0"/>
                <a:cs typeface="Times New Roman" panose="02020603050405020304" pitchFamily="18" charset="0"/>
              </a:rPr>
              <a:t>a) participă la implementarea legislației naționale privind calitatea și protecția resurselor de apă de suprafață și subterane, prezintă propuneri de modificare </a:t>
            </a:r>
            <a:r>
              <a:rPr lang="ro-RO" sz="2000" dirty="0" err="1" smtClean="0">
                <a:latin typeface="Times New Roman" panose="02020603050405020304" pitchFamily="18" charset="0"/>
                <a:cs typeface="Times New Roman" panose="02020603050405020304" pitchFamily="18" charset="0"/>
              </a:rPr>
              <a:t>şi</a:t>
            </a:r>
            <a:r>
              <a:rPr lang="ro-RO" sz="2000" dirty="0" smtClean="0">
                <a:latin typeface="Times New Roman" panose="02020603050405020304" pitchFamily="18" charset="0"/>
                <a:cs typeface="Times New Roman" panose="02020603050405020304" pitchFamily="18" charset="0"/>
              </a:rPr>
              <a:t> completare a legislației respective; </a:t>
            </a:r>
          </a:p>
          <a:p>
            <a:pPr marL="0" indent="0" algn="just">
              <a:buNone/>
            </a:pPr>
            <a:r>
              <a:rPr lang="ro-RO" sz="2000" dirty="0" smtClean="0">
                <a:latin typeface="Times New Roman" panose="02020603050405020304" pitchFamily="18" charset="0"/>
                <a:cs typeface="Times New Roman" panose="02020603050405020304" pitchFamily="18" charset="0"/>
              </a:rPr>
              <a:t>b) participă la procesul de armonizare treptată a </a:t>
            </a:r>
            <a:r>
              <a:rPr lang="ro-RO" sz="2000" dirty="0" err="1" smtClean="0">
                <a:latin typeface="Times New Roman" panose="02020603050405020304" pitchFamily="18" charset="0"/>
                <a:cs typeface="Times New Roman" panose="02020603050405020304" pitchFamily="18" charset="0"/>
              </a:rPr>
              <a:t>legislaţiei</a:t>
            </a:r>
            <a:r>
              <a:rPr lang="ro-RO" sz="2000" dirty="0" smtClean="0">
                <a:latin typeface="Times New Roman" panose="02020603050405020304" pitchFamily="18" charset="0"/>
                <a:cs typeface="Times New Roman" panose="02020603050405020304" pitchFamily="18" charset="0"/>
              </a:rPr>
              <a:t> </a:t>
            </a:r>
            <a:r>
              <a:rPr lang="ro-RO" sz="2000" dirty="0" err="1" smtClean="0">
                <a:latin typeface="Times New Roman" panose="02020603050405020304" pitchFamily="18" charset="0"/>
                <a:cs typeface="Times New Roman" panose="02020603050405020304" pitchFamily="18" charset="0"/>
              </a:rPr>
              <a:t>naţionale</a:t>
            </a:r>
            <a:r>
              <a:rPr lang="ro-RO" sz="2000" dirty="0" smtClean="0">
                <a:latin typeface="Times New Roman" panose="02020603050405020304" pitchFamily="18" charset="0"/>
                <a:cs typeface="Times New Roman" panose="02020603050405020304" pitchFamily="18" charset="0"/>
              </a:rPr>
              <a:t> cu </a:t>
            </a:r>
            <a:r>
              <a:rPr lang="ro-RO" sz="2000" dirty="0" err="1" smtClean="0">
                <a:latin typeface="Times New Roman" panose="02020603050405020304" pitchFamily="18" charset="0"/>
                <a:cs typeface="Times New Roman" panose="02020603050405020304" pitchFamily="18" charset="0"/>
              </a:rPr>
              <a:t>legislaţia</a:t>
            </a:r>
            <a:r>
              <a:rPr lang="ro-RO" sz="2000" dirty="0" smtClean="0">
                <a:latin typeface="Times New Roman" panose="02020603050405020304" pitchFamily="18" charset="0"/>
                <a:cs typeface="Times New Roman" panose="02020603050405020304" pitchFamily="18" charset="0"/>
              </a:rPr>
              <a:t> comunitară de mediu în domeniul calității apelor;</a:t>
            </a:r>
          </a:p>
          <a:p>
            <a:pPr marL="0" indent="0" algn="just">
              <a:buNone/>
            </a:pPr>
            <a:r>
              <a:rPr lang="ro-RO" sz="2000" dirty="0" smtClean="0">
                <a:latin typeface="Times New Roman" panose="02020603050405020304" pitchFamily="18" charset="0"/>
                <a:cs typeface="Times New Roman" panose="02020603050405020304" pitchFamily="18" charset="0"/>
              </a:rPr>
              <a:t>c) participă la implementarea prevederilor documentelor de politici și a tratatelor internaționale de mediu la care Republica Moldova este parte în domeniul calității și protecției apelor; </a:t>
            </a:r>
          </a:p>
          <a:p>
            <a:pPr marL="0" indent="0" algn="just">
              <a:buNone/>
            </a:pPr>
            <a:r>
              <a:rPr lang="ro-RO" sz="2000" dirty="0" smtClean="0">
                <a:latin typeface="Times New Roman" panose="02020603050405020304" pitchFamily="18" charset="0"/>
                <a:cs typeface="Times New Roman" panose="02020603050405020304" pitchFamily="18" charset="0"/>
              </a:rPr>
              <a:t>d) stabilește valorile-limită pentru emisiile poluanților în apele de suprafață în funcție de gradul de poluare existent, precum și metodele de măsurare ale acestora; </a:t>
            </a:r>
          </a:p>
          <a:p>
            <a:pPr marL="0" indent="0" algn="just">
              <a:buNone/>
            </a:pPr>
            <a:r>
              <a:rPr lang="ro-RO" sz="2000" dirty="0" smtClean="0">
                <a:latin typeface="Times New Roman" panose="02020603050405020304" pitchFamily="18" charset="0"/>
                <a:cs typeface="Times New Roman" panose="02020603050405020304" pitchFamily="18" charset="0"/>
              </a:rPr>
              <a:t>e) eliberează persoanelor fizice și juridice autorizația de mediu pentru folosința specială a apei, suspendă, retrage sau prelungește valabilitatea acesteia; </a:t>
            </a:r>
          </a:p>
          <a:p>
            <a:pPr marL="0" indent="0" algn="just">
              <a:buNone/>
            </a:pPr>
            <a:r>
              <a:rPr lang="ro-RO" sz="2000" dirty="0" smtClean="0">
                <a:latin typeface="Times New Roman" panose="02020603050405020304" pitchFamily="18" charset="0"/>
                <a:cs typeface="Times New Roman" panose="02020603050405020304" pitchFamily="18" charset="0"/>
              </a:rPr>
              <a:t>f) creează și asigură funcționarea sistemului de monitoring al calității apelor de suprafață și subterane; </a:t>
            </a:r>
          </a:p>
          <a:p>
            <a:pPr marL="0" indent="0" algn="just">
              <a:buNone/>
            </a:pPr>
            <a:r>
              <a:rPr lang="ro-RO" sz="2000" dirty="0" smtClean="0">
                <a:latin typeface="Times New Roman" panose="02020603050405020304" pitchFamily="18" charset="0"/>
                <a:cs typeface="Times New Roman" panose="02020603050405020304" pitchFamily="18" charset="0"/>
              </a:rPr>
              <a:t>g) asigură funcționarea laboratorului pentru calitatea apelor și efectuează măsurări, analize și investigații ecologice privind apele de suprafață și subterane; </a:t>
            </a:r>
          </a:p>
          <a:p>
            <a:pPr marL="0" indent="0" algn="just">
              <a:buNone/>
            </a:pPr>
            <a:r>
              <a:rPr lang="ro-RO" sz="2000" dirty="0" smtClean="0">
                <a:latin typeface="Times New Roman" panose="02020603050405020304" pitchFamily="18" charset="0"/>
                <a:cs typeface="Times New Roman" panose="02020603050405020304" pitchFamily="18" charset="0"/>
              </a:rPr>
              <a:t>h) acordă suport tehnic Ministerului la elaborarea programelor de monitorizare a stării </a:t>
            </a:r>
            <a:r>
              <a:rPr lang="ro-RO" sz="2000" dirty="0" err="1" smtClean="0">
                <a:latin typeface="Times New Roman" panose="02020603050405020304" pitchFamily="18" charset="0"/>
                <a:cs typeface="Times New Roman" panose="02020603050405020304" pitchFamily="18" charset="0"/>
              </a:rPr>
              <a:t>şi</a:t>
            </a:r>
            <a:r>
              <a:rPr lang="ro-RO" sz="2000" dirty="0" smtClean="0">
                <a:latin typeface="Times New Roman" panose="02020603050405020304" pitchFamily="18" charset="0"/>
                <a:cs typeface="Times New Roman" panose="02020603050405020304" pitchFamily="18" charset="0"/>
              </a:rPr>
              <a:t> a </a:t>
            </a:r>
            <a:r>
              <a:rPr lang="ro-RO" sz="2000" dirty="0" err="1" smtClean="0">
                <a:latin typeface="Times New Roman" panose="02020603050405020304" pitchFamily="18" charset="0"/>
                <a:cs typeface="Times New Roman" panose="02020603050405020304" pitchFamily="18" charset="0"/>
              </a:rPr>
              <a:t>folosinţei</a:t>
            </a:r>
            <a:r>
              <a:rPr lang="ro-RO" sz="2000" dirty="0" smtClean="0">
                <a:latin typeface="Times New Roman" panose="02020603050405020304" pitchFamily="18" charset="0"/>
                <a:cs typeface="Times New Roman" panose="02020603050405020304" pitchFamily="18" charset="0"/>
              </a:rPr>
              <a:t> apelor de suprafață și subterane, precum și asigură implementarea acestora; </a:t>
            </a:r>
          </a:p>
          <a:p>
            <a:pPr marL="0" indent="0" algn="just">
              <a:buNone/>
            </a:pPr>
            <a:r>
              <a:rPr lang="ro-RO" sz="2000" dirty="0" smtClean="0">
                <a:latin typeface="Times New Roman" panose="02020603050405020304" pitchFamily="18" charset="0"/>
                <a:cs typeface="Times New Roman" panose="02020603050405020304" pitchFamily="18" charset="0"/>
              </a:rPr>
              <a:t>i) administrează resursele și sistemele informaționale de stat în domeniul apelor, în limitele competenței stabilite de legislație; </a:t>
            </a:r>
            <a:endParaRPr lang="ro-RO" sz="2000" dirty="0">
              <a:latin typeface="Times New Roman" panose="02020603050405020304" pitchFamily="18" charset="0"/>
              <a:cs typeface="Times New Roman" panose="02020603050405020304" pitchFamily="18" charset="0"/>
            </a:endParaRPr>
          </a:p>
        </p:txBody>
      </p:sp>
      <p:pic>
        <p:nvPicPr>
          <p:cNvPr id="4" name="Picture 2" descr="cheap-calling-to-moldova-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
            <a:ext cx="1328057" cy="115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35980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8057" y="-1"/>
            <a:ext cx="10515600" cy="1545771"/>
          </a:xfrm>
        </p:spPr>
        <p:txBody>
          <a:bodyPr>
            <a:normAutofit/>
          </a:bodyPr>
          <a:lstStyle/>
          <a:p>
            <a:pPr algn="ctr"/>
            <a:r>
              <a:rPr lang="ro-RO" sz="2500" dirty="0" err="1">
                <a:solidFill>
                  <a:schemeClr val="accent6">
                    <a:lumMod val="50000"/>
                  </a:schemeClr>
                </a:solidFill>
                <a:latin typeface="Arial Black" panose="020B0A04020102020204" pitchFamily="34" charset="0"/>
              </a:rPr>
              <a:t>H</a:t>
            </a:r>
            <a:r>
              <a:rPr lang="ro-RO" sz="2500" dirty="0" err="1" smtClean="0">
                <a:solidFill>
                  <a:schemeClr val="accent6">
                    <a:lumMod val="50000"/>
                  </a:schemeClr>
                </a:solidFill>
                <a:latin typeface="Arial Black" panose="020B0A04020102020204" pitchFamily="34" charset="0"/>
              </a:rPr>
              <a:t>otărîrea</a:t>
            </a:r>
            <a:r>
              <a:rPr lang="ro-RO" sz="2500" dirty="0" smtClean="0">
                <a:solidFill>
                  <a:schemeClr val="accent6">
                    <a:lumMod val="50000"/>
                  </a:schemeClr>
                </a:solidFill>
                <a:latin typeface="Arial Black" panose="020B0A04020102020204" pitchFamily="34" charset="0"/>
              </a:rPr>
              <a:t> de Guvern cu privire la organizarea și funcționarea Inspectoratului pentru Protecția Mediului</a:t>
            </a:r>
            <a:endParaRPr lang="en-US" sz="2500" dirty="0">
              <a:solidFill>
                <a:schemeClr val="accent6">
                  <a:lumMod val="50000"/>
                </a:schemeClr>
              </a:solidFill>
            </a:endParaRPr>
          </a:p>
        </p:txBody>
      </p:sp>
      <p:pic>
        <p:nvPicPr>
          <p:cNvPr id="4" name="Picture 2" descr="cheap-calling-to-moldova-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458686" cy="928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ontent Placeholder 5"/>
          <p:cNvGraphicFramePr>
            <a:graphicFrameLocks/>
          </p:cNvGraphicFramePr>
          <p:nvPr>
            <p:extLst>
              <p:ext uri="{D42A27DB-BD31-4B8C-83A1-F6EECF244321}">
                <p14:modId xmlns:p14="http://schemas.microsoft.com/office/powerpoint/2010/main" val="268095150"/>
              </p:ext>
            </p:extLst>
          </p:nvPr>
        </p:nvGraphicFramePr>
        <p:xfrm>
          <a:off x="272143" y="1219654"/>
          <a:ext cx="11800113"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399982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514" y="1"/>
            <a:ext cx="10907486" cy="1066799"/>
          </a:xfrm>
        </p:spPr>
        <p:txBody>
          <a:bodyPr>
            <a:normAutofit/>
          </a:bodyPr>
          <a:lstStyle/>
          <a:p>
            <a:pPr algn="ctr"/>
            <a:r>
              <a:rPr lang="ro-RO" sz="3800" b="1" dirty="0" smtClean="0">
                <a:solidFill>
                  <a:srgbClr val="C00000"/>
                </a:solidFill>
                <a:latin typeface="Times New Roman" panose="02020603050405020304" pitchFamily="18" charset="0"/>
                <a:cs typeface="Times New Roman" panose="02020603050405020304" pitchFamily="18" charset="0"/>
              </a:rPr>
              <a:t>D</a:t>
            </a:r>
            <a:r>
              <a:rPr lang="en-US" sz="3800" b="1" dirty="0" err="1" smtClean="0">
                <a:solidFill>
                  <a:srgbClr val="C00000"/>
                </a:solidFill>
                <a:latin typeface="Times New Roman" panose="02020603050405020304" pitchFamily="18" charset="0"/>
                <a:cs typeface="Times New Roman" panose="02020603050405020304" pitchFamily="18" charset="0"/>
              </a:rPr>
              <a:t>omenii</a:t>
            </a:r>
            <a:r>
              <a:rPr lang="ro-RO" sz="3800" b="1" dirty="0" smtClean="0">
                <a:solidFill>
                  <a:srgbClr val="C00000"/>
                </a:solidFill>
                <a:latin typeface="Times New Roman" panose="02020603050405020304" pitchFamily="18" charset="0"/>
                <a:cs typeface="Times New Roman" panose="02020603050405020304" pitchFamily="18" charset="0"/>
              </a:rPr>
              <a:t>le</a:t>
            </a:r>
            <a:r>
              <a:rPr lang="en-US" sz="3800" b="1" dirty="0" smtClean="0">
                <a:solidFill>
                  <a:srgbClr val="C00000"/>
                </a:solidFill>
                <a:latin typeface="Times New Roman" panose="02020603050405020304" pitchFamily="18" charset="0"/>
                <a:cs typeface="Times New Roman" panose="02020603050405020304" pitchFamily="18" charset="0"/>
              </a:rPr>
              <a:t> de </a:t>
            </a:r>
            <a:r>
              <a:rPr lang="en-US" sz="3800" b="1" dirty="0" err="1" smtClean="0">
                <a:solidFill>
                  <a:srgbClr val="C00000"/>
                </a:solidFill>
                <a:latin typeface="Times New Roman" panose="02020603050405020304" pitchFamily="18" charset="0"/>
                <a:cs typeface="Times New Roman" panose="02020603050405020304" pitchFamily="18" charset="0"/>
              </a:rPr>
              <a:t>activitate</a:t>
            </a:r>
            <a:r>
              <a:rPr lang="ro-RO" sz="3800" b="1" dirty="0" smtClean="0">
                <a:solidFill>
                  <a:srgbClr val="C00000"/>
                </a:solidFill>
                <a:latin typeface="Times New Roman" panose="02020603050405020304" pitchFamily="18" charset="0"/>
                <a:cs typeface="Times New Roman" panose="02020603050405020304" pitchFamily="18" charset="0"/>
              </a:rPr>
              <a:t> ale Inspectoratului</a:t>
            </a:r>
            <a:r>
              <a:rPr lang="en-US" sz="3800" b="1" dirty="0" smtClean="0">
                <a:solidFill>
                  <a:srgbClr val="C00000"/>
                </a:solidFill>
                <a:latin typeface="Times New Roman" panose="02020603050405020304" pitchFamily="18" charset="0"/>
                <a:cs typeface="Times New Roman" panose="02020603050405020304" pitchFamily="18" charset="0"/>
              </a:rPr>
              <a:t>:</a:t>
            </a:r>
            <a:endParaRPr lang="en-US" sz="3800" dirty="0"/>
          </a:p>
        </p:txBody>
      </p:sp>
      <p:sp>
        <p:nvSpPr>
          <p:cNvPr id="3" name="Content Placeholder 2"/>
          <p:cNvSpPr>
            <a:spLocks noGrp="1"/>
          </p:cNvSpPr>
          <p:nvPr>
            <p:ph idx="1"/>
          </p:nvPr>
        </p:nvSpPr>
        <p:spPr>
          <a:xfrm>
            <a:off x="326571" y="1284514"/>
            <a:ext cx="11495315" cy="5279572"/>
          </a:xfrm>
        </p:spPr>
        <p:txBody>
          <a:bodyPr>
            <a:normAutofit/>
          </a:bodyPr>
          <a:lstStyle/>
          <a:p>
            <a:pPr marL="0" indent="0">
              <a:buNone/>
            </a:pPr>
            <a:r>
              <a:rPr lang="ro-RO" sz="3000" dirty="0" smtClean="0">
                <a:latin typeface="Times New Roman" panose="02020603050405020304" pitchFamily="18" charset="0"/>
                <a:cs typeface="Times New Roman" panose="02020603050405020304" pitchFamily="18" charset="0"/>
              </a:rPr>
              <a:t>1) </a:t>
            </a:r>
            <a:r>
              <a:rPr lang="en-US" sz="3000" dirty="0" err="1" smtClean="0">
                <a:latin typeface="Times New Roman" panose="02020603050405020304" pitchFamily="18" charset="0"/>
                <a:cs typeface="Times New Roman" panose="02020603050405020304" pitchFamily="18" charset="0"/>
              </a:rPr>
              <a:t>realizarea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politicii</a:t>
            </a:r>
            <a:r>
              <a:rPr lang="en-US" sz="3000" dirty="0" smtClean="0">
                <a:latin typeface="Times New Roman" panose="02020603050405020304" pitchFamily="18" charset="0"/>
                <a:cs typeface="Times New Roman" panose="02020603050405020304" pitchFamily="18" charset="0"/>
              </a:rPr>
              <a:t> de </a:t>
            </a:r>
            <a:r>
              <a:rPr lang="en-US" sz="3000" dirty="0" err="1" smtClean="0">
                <a:latin typeface="Times New Roman" panose="02020603050405020304" pitchFamily="18" charset="0"/>
                <a:cs typeface="Times New Roman" panose="02020603050405020304" pitchFamily="18" charset="0"/>
              </a:rPr>
              <a:t>mediu</a:t>
            </a:r>
            <a:r>
              <a:rPr lang="en-US" sz="3000" dirty="0" smtClean="0">
                <a:latin typeface="Times New Roman" panose="02020603050405020304" pitchFamily="18" charset="0"/>
                <a:cs typeface="Times New Roman" panose="02020603050405020304" pitchFamily="18" charset="0"/>
              </a:rPr>
              <a:t>; </a:t>
            </a:r>
            <a:endParaRPr lang="ro-RO" sz="3000" dirty="0" smtClean="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2) </a:t>
            </a:r>
            <a:r>
              <a:rPr lang="en-US" sz="3000" dirty="0" err="1" smtClean="0">
                <a:latin typeface="Times New Roman" panose="02020603050405020304" pitchFamily="18" charset="0"/>
                <a:cs typeface="Times New Roman" panose="02020603050405020304" pitchFamily="18" charset="0"/>
              </a:rPr>
              <a:t>protecția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aerului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atmosferic</a:t>
            </a:r>
            <a:r>
              <a:rPr lang="en-US" sz="3000" dirty="0" smtClean="0">
                <a:latin typeface="Times New Roman" panose="02020603050405020304" pitchFamily="18" charset="0"/>
                <a:cs typeface="Times New Roman" panose="02020603050405020304" pitchFamily="18" charset="0"/>
              </a:rPr>
              <a:t>; </a:t>
            </a:r>
            <a:endParaRPr lang="ro-RO" sz="3000" dirty="0" smtClean="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3) </a:t>
            </a:r>
            <a:r>
              <a:rPr lang="en-US" sz="3000" dirty="0" err="1" smtClean="0">
                <a:solidFill>
                  <a:srgbClr val="0070C0"/>
                </a:solidFill>
                <a:latin typeface="Times New Roman" panose="02020603050405020304" pitchFamily="18" charset="0"/>
                <a:cs typeface="Times New Roman" panose="02020603050405020304" pitchFamily="18" charset="0"/>
              </a:rPr>
              <a:t>protecția</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resurselor</a:t>
            </a:r>
            <a:r>
              <a:rPr lang="en-US" sz="3000" dirty="0" smtClean="0">
                <a:solidFill>
                  <a:srgbClr val="0070C0"/>
                </a:solidFill>
                <a:latin typeface="Times New Roman" panose="02020603050405020304" pitchFamily="18" charset="0"/>
                <a:cs typeface="Times New Roman" panose="02020603050405020304" pitchFamily="18" charset="0"/>
              </a:rPr>
              <a:t> </a:t>
            </a:r>
            <a:r>
              <a:rPr lang="en-US" sz="3000" dirty="0" err="1" smtClean="0">
                <a:solidFill>
                  <a:srgbClr val="0070C0"/>
                </a:solidFill>
                <a:latin typeface="Times New Roman" panose="02020603050405020304" pitchFamily="18" charset="0"/>
                <a:cs typeface="Times New Roman" panose="02020603050405020304" pitchFamily="18" charset="0"/>
              </a:rPr>
              <a:t>acvatice</a:t>
            </a:r>
            <a:r>
              <a:rPr lang="en-US" sz="3000" dirty="0" smtClean="0">
                <a:solidFill>
                  <a:srgbClr val="0070C0"/>
                </a:solidFill>
                <a:latin typeface="Times New Roman" panose="02020603050405020304" pitchFamily="18" charset="0"/>
                <a:cs typeface="Times New Roman" panose="02020603050405020304" pitchFamily="18" charset="0"/>
              </a:rPr>
              <a:t>; </a:t>
            </a:r>
            <a:endParaRPr lang="ro-RO" sz="3000"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4) </a:t>
            </a:r>
            <a:r>
              <a:rPr lang="en-US" sz="3000" dirty="0" err="1" smtClean="0">
                <a:latin typeface="Times New Roman" panose="02020603050405020304" pitchFamily="18" charset="0"/>
                <a:cs typeface="Times New Roman" panose="02020603050405020304" pitchFamily="18" charset="0"/>
              </a:rPr>
              <a:t>protecția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florei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faunei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și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ariilor</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naturale</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protejate</a:t>
            </a:r>
            <a:r>
              <a:rPr lang="en-US" sz="3000" dirty="0" smtClean="0">
                <a:latin typeface="Times New Roman" panose="02020603050405020304" pitchFamily="18" charset="0"/>
                <a:cs typeface="Times New Roman" panose="02020603050405020304" pitchFamily="18" charset="0"/>
              </a:rPr>
              <a:t>; </a:t>
            </a:r>
            <a:endParaRPr lang="ro-RO" sz="3000" dirty="0" smtClean="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5) </a:t>
            </a:r>
            <a:r>
              <a:rPr lang="en-US" sz="3000" dirty="0" err="1" smtClean="0">
                <a:latin typeface="Times New Roman" panose="02020603050405020304" pitchFamily="18" charset="0"/>
                <a:cs typeface="Times New Roman" panose="02020603050405020304" pitchFamily="18" charset="0"/>
              </a:rPr>
              <a:t>protecția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solului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și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subsolului</a:t>
            </a:r>
            <a:r>
              <a:rPr lang="en-US" sz="3000" dirty="0" smtClean="0">
                <a:latin typeface="Times New Roman" panose="02020603050405020304" pitchFamily="18" charset="0"/>
                <a:cs typeface="Times New Roman" panose="02020603050405020304" pitchFamily="18" charset="0"/>
              </a:rPr>
              <a:t>;</a:t>
            </a:r>
            <a:endParaRPr lang="ro-RO" sz="3000" dirty="0" smtClean="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6) </a:t>
            </a:r>
            <a:r>
              <a:rPr lang="en-US" sz="3000" dirty="0" err="1" smtClean="0">
                <a:latin typeface="Times New Roman" panose="02020603050405020304" pitchFamily="18" charset="0"/>
                <a:cs typeface="Times New Roman" panose="02020603050405020304" pitchFamily="18" charset="0"/>
              </a:rPr>
              <a:t>gestionarea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deșeurilor</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și</a:t>
            </a:r>
            <a:r>
              <a:rPr lang="en-US" sz="3000" dirty="0" smtClean="0">
                <a:latin typeface="Times New Roman" panose="02020603050405020304" pitchFamily="18" charset="0"/>
                <a:cs typeface="Times New Roman" panose="02020603050405020304" pitchFamily="18" charset="0"/>
              </a:rPr>
              <a:t> a </a:t>
            </a:r>
            <a:r>
              <a:rPr lang="en-US" sz="3000" dirty="0" err="1" smtClean="0">
                <a:latin typeface="Times New Roman" panose="02020603050405020304" pitchFamily="18" charset="0"/>
                <a:cs typeface="Times New Roman" panose="02020603050405020304" pitchFamily="18" charset="0"/>
              </a:rPr>
              <a:t>substanțelor</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chimice</a:t>
            </a:r>
            <a:r>
              <a:rPr lang="en-US" sz="3000" dirty="0" smtClean="0">
                <a:latin typeface="Times New Roman" panose="02020603050405020304" pitchFamily="18" charset="0"/>
                <a:cs typeface="Times New Roman" panose="02020603050405020304" pitchFamily="18" charset="0"/>
              </a:rPr>
              <a:t>; </a:t>
            </a:r>
            <a:endParaRPr lang="ro-RO" sz="3000" dirty="0" smtClean="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7) </a:t>
            </a:r>
            <a:r>
              <a:rPr lang="en-US" sz="3000" dirty="0" err="1" smtClean="0">
                <a:latin typeface="Times New Roman" panose="02020603050405020304" pitchFamily="18" charset="0"/>
                <a:cs typeface="Times New Roman" panose="02020603050405020304" pitchFamily="18" charset="0"/>
              </a:rPr>
              <a:t>utilizarea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raționale</a:t>
            </a:r>
            <a:r>
              <a:rPr lang="en-US" sz="3000" dirty="0" smtClean="0">
                <a:latin typeface="Times New Roman" panose="02020603050405020304" pitchFamily="18" charset="0"/>
                <a:cs typeface="Times New Roman" panose="02020603050405020304" pitchFamily="18" charset="0"/>
              </a:rPr>
              <a:t> a </a:t>
            </a:r>
            <a:r>
              <a:rPr lang="en-US" sz="3000" dirty="0" err="1" smtClean="0">
                <a:latin typeface="Times New Roman" panose="02020603050405020304" pitchFamily="18" charset="0"/>
                <a:cs typeface="Times New Roman" panose="02020603050405020304" pitchFamily="18" charset="0"/>
              </a:rPr>
              <a:t>resurselor</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naturale</a:t>
            </a:r>
            <a:r>
              <a:rPr lang="en-US" sz="3000" dirty="0" smtClean="0">
                <a:latin typeface="Times New Roman" panose="02020603050405020304" pitchFamily="18" charset="0"/>
                <a:cs typeface="Times New Roman" panose="02020603050405020304" pitchFamily="18" charset="0"/>
              </a:rPr>
              <a:t>; </a:t>
            </a:r>
            <a:endParaRPr lang="ro-RO" sz="3000" dirty="0" smtClean="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8) </a:t>
            </a:r>
            <a:r>
              <a:rPr lang="en-US" sz="3000" dirty="0" err="1" smtClean="0">
                <a:latin typeface="Times New Roman" panose="02020603050405020304" pitchFamily="18" charset="0"/>
                <a:cs typeface="Times New Roman" panose="02020603050405020304" pitchFamily="18" charset="0"/>
              </a:rPr>
              <a:t>activități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planificate</a:t>
            </a:r>
            <a:r>
              <a:rPr lang="en-US" sz="3000" dirty="0" smtClean="0">
                <a:latin typeface="Times New Roman" panose="02020603050405020304" pitchFamily="18" charset="0"/>
                <a:cs typeface="Times New Roman" panose="02020603050405020304" pitchFamily="18" charset="0"/>
              </a:rPr>
              <a:t>; </a:t>
            </a:r>
            <a:endParaRPr lang="ro-RO" sz="3000" dirty="0" smtClean="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9)</a:t>
            </a:r>
            <a:r>
              <a:rPr lang="en-US" sz="3000" dirty="0" err="1" smtClean="0">
                <a:latin typeface="Times New Roman" panose="02020603050405020304" pitchFamily="18" charset="0"/>
                <a:cs typeface="Times New Roman" panose="02020603050405020304" pitchFamily="18" charset="0"/>
              </a:rPr>
              <a:t>siguranța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ocupațională</a:t>
            </a:r>
            <a:r>
              <a:rPr lang="en-US" sz="3000" dirty="0" smtClean="0">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p:txBody>
      </p:sp>
      <p:pic>
        <p:nvPicPr>
          <p:cNvPr id="4" name="Picture 2" descr="cheap-calling-to-moldova-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665514" cy="11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75064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514" y="1"/>
            <a:ext cx="10907486" cy="1066799"/>
          </a:xfrm>
        </p:spPr>
        <p:txBody>
          <a:bodyPr>
            <a:normAutofit/>
          </a:bodyPr>
          <a:lstStyle/>
          <a:p>
            <a:pPr algn="ctr"/>
            <a:r>
              <a:rPr lang="ro-RO" sz="3800" b="1" dirty="0" smtClean="0">
                <a:solidFill>
                  <a:srgbClr val="C00000"/>
                </a:solidFill>
                <a:latin typeface="Times New Roman" panose="02020603050405020304" pitchFamily="18" charset="0"/>
                <a:cs typeface="Times New Roman" panose="02020603050405020304" pitchFamily="18" charset="0"/>
              </a:rPr>
              <a:t>Funcțiile de bază ale Inspectoratului</a:t>
            </a:r>
            <a:r>
              <a:rPr lang="en-US" sz="3800" b="1" dirty="0" smtClean="0">
                <a:solidFill>
                  <a:srgbClr val="C00000"/>
                </a:solidFill>
                <a:latin typeface="Times New Roman" panose="02020603050405020304" pitchFamily="18" charset="0"/>
                <a:cs typeface="Times New Roman" panose="02020603050405020304" pitchFamily="18" charset="0"/>
              </a:rPr>
              <a:t>:</a:t>
            </a:r>
            <a:endParaRPr lang="en-US" sz="3800" dirty="0"/>
          </a:p>
        </p:txBody>
      </p:sp>
      <p:sp>
        <p:nvSpPr>
          <p:cNvPr id="3" name="Content Placeholder 2"/>
          <p:cNvSpPr>
            <a:spLocks noGrp="1"/>
          </p:cNvSpPr>
          <p:nvPr>
            <p:ph idx="1"/>
          </p:nvPr>
        </p:nvSpPr>
        <p:spPr>
          <a:xfrm>
            <a:off x="326571" y="1284514"/>
            <a:ext cx="11669486" cy="5279572"/>
          </a:xfrm>
        </p:spPr>
        <p:txBody>
          <a:bodyPr>
            <a:normAutofit lnSpcReduction="10000"/>
          </a:bodyPr>
          <a:lstStyle/>
          <a:p>
            <a:pPr marL="457200" indent="-457200" algn="just">
              <a:buAutoNum type="arabicParenR"/>
            </a:pPr>
            <a:r>
              <a:rPr lang="ro-RO" sz="2500" dirty="0" smtClean="0">
                <a:latin typeface="Times New Roman" panose="02020603050405020304" pitchFamily="18" charset="0"/>
                <a:cs typeface="Times New Roman" panose="02020603050405020304" pitchFamily="18" charset="0"/>
              </a:rPr>
              <a:t>exercitarea controlului și supravegherii de stat asupra respectării actelor normative în domeniul </a:t>
            </a:r>
            <a:r>
              <a:rPr lang="ro-RO" sz="2500" dirty="0" err="1" smtClean="0">
                <a:latin typeface="Times New Roman" panose="02020603050405020304" pitchFamily="18" charset="0"/>
                <a:cs typeface="Times New Roman" panose="02020603050405020304" pitchFamily="18" charset="0"/>
              </a:rPr>
              <a:t>protecţiei</a:t>
            </a:r>
            <a:r>
              <a:rPr lang="ro-RO" sz="2500" dirty="0" smtClean="0">
                <a:latin typeface="Times New Roman" panose="02020603050405020304" pitchFamily="18" charset="0"/>
                <a:cs typeface="Times New Roman" panose="02020603050405020304" pitchFamily="18" charset="0"/>
              </a:rPr>
              <a:t> mediului și utilizării raționale a resurselor naturale la întreprinderi, instituții, organizații, cu orice tip de proprietate și formă juridică de organizare, de către autoritățile administrației publice centrale și locale, precum </a:t>
            </a:r>
            <a:r>
              <a:rPr lang="ro-RO" sz="2500" dirty="0" err="1" smtClean="0">
                <a:latin typeface="Times New Roman" panose="02020603050405020304" pitchFamily="18" charset="0"/>
                <a:cs typeface="Times New Roman" panose="02020603050405020304" pitchFamily="18" charset="0"/>
              </a:rPr>
              <a:t>şi</a:t>
            </a:r>
            <a:r>
              <a:rPr lang="ro-RO" sz="2500" dirty="0" smtClean="0">
                <a:latin typeface="Times New Roman" panose="02020603050405020304" pitchFamily="18" charset="0"/>
                <a:cs typeface="Times New Roman" panose="02020603050405020304" pitchFamily="18" charset="0"/>
              </a:rPr>
              <a:t> persoanele fizice și juridice; </a:t>
            </a:r>
          </a:p>
          <a:p>
            <a:pPr marL="457200" indent="-457200" algn="just">
              <a:buAutoNum type="arabicParenR"/>
            </a:pPr>
            <a:r>
              <a:rPr lang="ro-RO" sz="2500" dirty="0" smtClean="0">
                <a:latin typeface="Times New Roman" panose="02020603050405020304" pitchFamily="18" charset="0"/>
                <a:cs typeface="Times New Roman" panose="02020603050405020304" pitchFamily="18" charset="0"/>
              </a:rPr>
              <a:t>prevenirea, contracararea cazurilor de încălcare a legislației privind protecția mediului și utilizarea rațională a resurselor naturale. </a:t>
            </a:r>
          </a:p>
          <a:p>
            <a:pPr marL="457200" indent="-457200" algn="just">
              <a:buAutoNum type="arabicParenR"/>
            </a:pPr>
            <a:r>
              <a:rPr lang="ro-RO" sz="2500" dirty="0" smtClean="0">
                <a:latin typeface="Times New Roman" panose="02020603050405020304" pitchFamily="18" charset="0"/>
                <a:cs typeface="Times New Roman" panose="02020603050405020304" pitchFamily="18" charset="0"/>
              </a:rPr>
              <a:t>coordonarea activităților cu impact asupra mediului înconjurător, susceptibile cu prejudicierea și schimbarea componentelor mediului sau resurselor naturale; </a:t>
            </a:r>
          </a:p>
          <a:p>
            <a:pPr marL="457200" indent="-457200" algn="just">
              <a:buAutoNum type="arabicParenR"/>
            </a:pPr>
            <a:r>
              <a:rPr lang="ro-RO" sz="2500" dirty="0" smtClean="0">
                <a:latin typeface="Times New Roman" panose="02020603050405020304" pitchFamily="18" charset="0"/>
                <a:cs typeface="Times New Roman" panose="02020603050405020304" pitchFamily="18" charset="0"/>
              </a:rPr>
              <a:t>constatarea și examinarea cazurilor de încălcare a legislației privind protecția mediului și utilizarea rațională a resurselor naturale, inclusiv contravenționale, aplicarea sancțiunilor conform legislației, calcularea și recuperarea prejudiciilor aduse componentelor mediului înconjurător după principiul „poluatorul plătește”; </a:t>
            </a:r>
          </a:p>
          <a:p>
            <a:pPr marL="457200" indent="-457200" algn="just">
              <a:buAutoNum type="arabicParenR"/>
            </a:pPr>
            <a:r>
              <a:rPr lang="ro-RO" sz="2500" dirty="0" smtClean="0">
                <a:latin typeface="Times New Roman" panose="02020603050405020304" pitchFamily="18" charset="0"/>
                <a:cs typeface="Times New Roman" panose="02020603050405020304" pitchFamily="18" charset="0"/>
              </a:rPr>
              <a:t>exercită alte funcții în domeniul său de activitate, stabilite prin actele normative.</a:t>
            </a:r>
            <a:endParaRPr lang="ro-RO" sz="2500" dirty="0">
              <a:latin typeface="Times New Roman" panose="02020603050405020304" pitchFamily="18" charset="0"/>
              <a:cs typeface="Times New Roman" panose="02020603050405020304" pitchFamily="18" charset="0"/>
            </a:endParaRPr>
          </a:p>
        </p:txBody>
      </p:sp>
      <p:pic>
        <p:nvPicPr>
          <p:cNvPr id="4" name="Picture 2" descr="cheap-calling-to-moldova-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665514" cy="11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13314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8057" y="1"/>
            <a:ext cx="10863943" cy="1034142"/>
          </a:xfrm>
        </p:spPr>
        <p:txBody>
          <a:bodyPr>
            <a:normAutofit/>
          </a:bodyPr>
          <a:lstStyle/>
          <a:p>
            <a:pPr algn="ctr"/>
            <a:r>
              <a:rPr lang="ro-RO" sz="2700" dirty="0" smtClean="0">
                <a:solidFill>
                  <a:schemeClr val="accent6">
                    <a:lumMod val="75000"/>
                  </a:schemeClr>
                </a:solidFill>
                <a:latin typeface="Arial Black" panose="020B0A04020102020204" pitchFamily="34" charset="0"/>
              </a:rPr>
              <a:t>Atribuțiile Inspectoratului pentru Protecția Mediului</a:t>
            </a:r>
            <a:br>
              <a:rPr lang="ro-RO" sz="2700" dirty="0" smtClean="0">
                <a:solidFill>
                  <a:schemeClr val="accent6">
                    <a:lumMod val="75000"/>
                  </a:schemeClr>
                </a:solidFill>
                <a:latin typeface="Arial Black" panose="020B0A04020102020204" pitchFamily="34" charset="0"/>
              </a:rPr>
            </a:br>
            <a:r>
              <a:rPr lang="ro-RO" sz="2700" dirty="0" smtClean="0">
                <a:solidFill>
                  <a:schemeClr val="accent6">
                    <a:lumMod val="75000"/>
                  </a:schemeClr>
                </a:solidFill>
                <a:latin typeface="Arial Black" panose="020B0A04020102020204" pitchFamily="34" charset="0"/>
              </a:rPr>
              <a:t>în domeniul protecției resurselor acvatice</a:t>
            </a:r>
            <a:endParaRPr lang="en-US" sz="2700" dirty="0"/>
          </a:p>
        </p:txBody>
      </p:sp>
      <p:sp>
        <p:nvSpPr>
          <p:cNvPr id="3" name="Content Placeholder 2"/>
          <p:cNvSpPr>
            <a:spLocks noGrp="1"/>
          </p:cNvSpPr>
          <p:nvPr>
            <p:ph idx="1"/>
          </p:nvPr>
        </p:nvSpPr>
        <p:spPr>
          <a:xfrm>
            <a:off x="76201" y="1251857"/>
            <a:ext cx="12028713" cy="5606142"/>
          </a:xfrm>
        </p:spPr>
        <p:txBody>
          <a:bodyPr>
            <a:normAutofit/>
          </a:bodyPr>
          <a:lstStyle/>
          <a:p>
            <a:pPr marL="0" indent="0" algn="just">
              <a:buNone/>
            </a:pPr>
            <a:r>
              <a:rPr lang="en-US" sz="2100" dirty="0" smtClean="0">
                <a:latin typeface="Times New Roman" panose="02020603050405020304" pitchFamily="18" charset="0"/>
                <a:cs typeface="Times New Roman" panose="02020603050405020304" pitchFamily="18" charset="0"/>
              </a:rPr>
              <a:t>a) </a:t>
            </a:r>
            <a:r>
              <a:rPr lang="en-US" sz="2100" dirty="0" err="1" smtClean="0">
                <a:latin typeface="Times New Roman" panose="02020603050405020304" pitchFamily="18" charset="0"/>
                <a:cs typeface="Times New Roman" panose="02020603050405020304" pitchFamily="18" charset="0"/>
              </a:rPr>
              <a:t>efectuează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controlul</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privind</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conformitatea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utilizării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resurselor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apă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respectarea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normelor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consum</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utilizarea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rațională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și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deținerea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actelor</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permisive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domeniul</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gestionării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apelor</a:t>
            </a:r>
            <a:r>
              <a:rPr lang="en-US" sz="2100" dirty="0" smtClean="0">
                <a:latin typeface="Times New Roman" panose="02020603050405020304" pitchFamily="18" charset="0"/>
                <a:cs typeface="Times New Roman" panose="02020603050405020304" pitchFamily="18" charset="0"/>
              </a:rPr>
              <a:t>; </a:t>
            </a:r>
            <a:endParaRPr lang="ro-RO" sz="2100" dirty="0" smtClean="0">
              <a:latin typeface="Times New Roman" panose="02020603050405020304" pitchFamily="18" charset="0"/>
              <a:cs typeface="Times New Roman" panose="02020603050405020304" pitchFamily="18" charset="0"/>
            </a:endParaRPr>
          </a:p>
          <a:p>
            <a:pPr marL="0" indent="0" algn="just">
              <a:buNone/>
            </a:pPr>
            <a:r>
              <a:rPr lang="en-US" sz="2100" dirty="0" smtClean="0">
                <a:latin typeface="Times New Roman" panose="02020603050405020304" pitchFamily="18" charset="0"/>
                <a:cs typeface="Times New Roman" panose="02020603050405020304" pitchFamily="18" charset="0"/>
              </a:rPr>
              <a:t>b) </a:t>
            </a:r>
            <a:r>
              <a:rPr lang="en-US" sz="2100" dirty="0" err="1" smtClean="0">
                <a:latin typeface="Times New Roman" panose="02020603050405020304" pitchFamily="18" charset="0"/>
                <a:cs typeface="Times New Roman" panose="02020603050405020304" pitchFamily="18" charset="0"/>
              </a:rPr>
              <a:t>exercită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controlul</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și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monitorizează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respectarea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regimului</a:t>
            </a:r>
            <a:r>
              <a:rPr lang="en-US" sz="2100" dirty="0" smtClean="0">
                <a:latin typeface="Times New Roman" panose="02020603050405020304" pitchFamily="18" charset="0"/>
                <a:cs typeface="Times New Roman" panose="02020603050405020304" pitchFamily="18" charset="0"/>
              </a:rPr>
              <a:t> special de </a:t>
            </a:r>
            <a:r>
              <a:rPr lang="en-US" sz="2100" dirty="0" err="1" smtClean="0">
                <a:latin typeface="Times New Roman" panose="02020603050405020304" pitchFamily="18" charset="0"/>
                <a:cs typeface="Times New Roman" panose="02020603050405020304" pitchFamily="18" charset="0"/>
              </a:rPr>
              <a:t>gestionare</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zonelor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protecție</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corpurilor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apă</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construcțiilor</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hidrotehnice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și</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acumulare</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resurselor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apă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vederea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neadmiterii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activităților</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ce</a:t>
            </a:r>
            <a:r>
              <a:rPr lang="en-US" sz="2100" dirty="0" smtClean="0">
                <a:latin typeface="Times New Roman" panose="02020603050405020304" pitchFamily="18" charset="0"/>
                <a:cs typeface="Times New Roman" panose="02020603050405020304" pitchFamily="18" charset="0"/>
              </a:rPr>
              <a:t> vin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contradicție</a:t>
            </a:r>
            <a:r>
              <a:rPr lang="en-US" sz="2100" dirty="0" smtClean="0">
                <a:latin typeface="Times New Roman" panose="02020603050405020304" pitchFamily="18" charset="0"/>
                <a:cs typeface="Times New Roman" panose="02020603050405020304" pitchFamily="18" charset="0"/>
              </a:rPr>
              <a:t> cu </a:t>
            </a:r>
            <a:r>
              <a:rPr lang="en-US" sz="2100" dirty="0" err="1" smtClean="0">
                <a:latin typeface="Times New Roman" panose="02020603050405020304" pitchFamily="18" charset="0"/>
                <a:cs typeface="Times New Roman" panose="02020603050405020304" pitchFamily="18" charset="0"/>
              </a:rPr>
              <a:t>regimul</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zonelor</a:t>
            </a:r>
            <a:r>
              <a:rPr lang="en-US" sz="2100" dirty="0" smtClean="0">
                <a:latin typeface="Times New Roman" panose="02020603050405020304" pitchFamily="18" charset="0"/>
                <a:cs typeface="Times New Roman" panose="02020603050405020304" pitchFamily="18" charset="0"/>
              </a:rPr>
              <a:t> respective; </a:t>
            </a:r>
            <a:endParaRPr lang="ro-RO" sz="2100" dirty="0" smtClean="0">
              <a:latin typeface="Times New Roman" panose="02020603050405020304" pitchFamily="18" charset="0"/>
              <a:cs typeface="Times New Roman" panose="02020603050405020304" pitchFamily="18" charset="0"/>
            </a:endParaRPr>
          </a:p>
          <a:p>
            <a:pPr marL="0" indent="0" algn="just">
              <a:buNone/>
            </a:pPr>
            <a:r>
              <a:rPr lang="en-US" sz="2100" dirty="0" smtClean="0">
                <a:latin typeface="Times New Roman" panose="02020603050405020304" pitchFamily="18" charset="0"/>
                <a:cs typeface="Times New Roman" panose="02020603050405020304" pitchFamily="18" charset="0"/>
              </a:rPr>
              <a:t>c) </a:t>
            </a:r>
            <a:r>
              <a:rPr lang="en-US" sz="2100" dirty="0" err="1" smtClean="0">
                <a:latin typeface="Times New Roman" panose="02020603050405020304" pitchFamily="18" charset="0"/>
                <a:cs typeface="Times New Roman" panose="02020603050405020304" pitchFamily="18" charset="0"/>
              </a:rPr>
              <a:t>exercită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controlul</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vederea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contracarării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acțiunilor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introducere</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poluanților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orice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proveniență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și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caracteristici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corpurile</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apă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ansamblu</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terenurile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fondului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apelor</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sau</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terenurile</a:t>
            </a:r>
            <a:r>
              <a:rPr lang="en-US" sz="2100" dirty="0" smtClean="0">
                <a:latin typeface="Times New Roman" panose="02020603050405020304" pitchFamily="18" charset="0"/>
                <a:cs typeface="Times New Roman" panose="02020603050405020304" pitchFamily="18" charset="0"/>
              </a:rPr>
              <a:t> din care </a:t>
            </a:r>
            <a:r>
              <a:rPr lang="en-US" sz="2100" dirty="0" err="1" smtClean="0">
                <a:latin typeface="Times New Roman" panose="02020603050405020304" pitchFamily="18" charset="0"/>
                <a:cs typeface="Times New Roman" panose="02020603050405020304" pitchFamily="18" charset="0"/>
              </a:rPr>
              <a:t>este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posibilă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scurgerea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într</a:t>
            </a:r>
            <a:r>
              <a:rPr lang="en-US" sz="2100" dirty="0" smtClean="0">
                <a:latin typeface="Times New Roman" panose="02020603050405020304" pitchFamily="18" charset="0"/>
                <a:cs typeface="Times New Roman" panose="02020603050405020304" pitchFamily="18" charset="0"/>
              </a:rPr>
              <a:t>-un </a:t>
            </a:r>
            <a:r>
              <a:rPr lang="en-US" sz="2100" dirty="0" err="1" smtClean="0">
                <a:latin typeface="Times New Roman" panose="02020603050405020304" pitchFamily="18" charset="0"/>
                <a:cs typeface="Times New Roman" panose="02020603050405020304" pitchFamily="18" charset="0"/>
              </a:rPr>
              <a:t>corp</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apă</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suprafaţă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sau</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corp</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apă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subterană</a:t>
            </a:r>
            <a:r>
              <a:rPr lang="en-US" sz="2100" dirty="0" smtClean="0">
                <a:latin typeface="Times New Roman" panose="02020603050405020304" pitchFamily="18" charset="0"/>
                <a:cs typeface="Times New Roman" panose="02020603050405020304" pitchFamily="18" charset="0"/>
              </a:rPr>
              <a:t>; </a:t>
            </a:r>
            <a:endParaRPr lang="ro-RO" sz="2100" dirty="0" smtClean="0">
              <a:latin typeface="Times New Roman" panose="02020603050405020304" pitchFamily="18" charset="0"/>
              <a:cs typeface="Times New Roman" panose="02020603050405020304" pitchFamily="18" charset="0"/>
            </a:endParaRPr>
          </a:p>
          <a:p>
            <a:pPr marL="0" indent="0" algn="just">
              <a:buNone/>
            </a:pPr>
            <a:r>
              <a:rPr lang="en-US" sz="2100" dirty="0" smtClean="0">
                <a:latin typeface="Times New Roman" panose="02020603050405020304" pitchFamily="18" charset="0"/>
                <a:cs typeface="Times New Roman" panose="02020603050405020304" pitchFamily="18" charset="0"/>
              </a:rPr>
              <a:t>d) </a:t>
            </a:r>
            <a:r>
              <a:rPr lang="en-US" sz="2100" dirty="0" err="1" smtClean="0">
                <a:latin typeface="Times New Roman" panose="02020603050405020304" pitchFamily="18" charset="0"/>
                <a:cs typeface="Times New Roman" panose="02020603050405020304" pitchFamily="18" charset="0"/>
              </a:rPr>
              <a:t>controlează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modul</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funcționare</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stațiilor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epurare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şi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respectarea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condiţiilor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calitate</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apelor</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uzate</a:t>
            </a:r>
            <a:r>
              <a:rPr lang="en-US" sz="2100" dirty="0" smtClean="0">
                <a:latin typeface="Times New Roman" panose="02020603050405020304" pitchFamily="18" charset="0"/>
                <a:cs typeface="Times New Roman" panose="02020603050405020304" pitchFamily="18" charset="0"/>
              </a:rPr>
              <a:t> evacuate, </a:t>
            </a:r>
            <a:r>
              <a:rPr lang="en-US" sz="2100" dirty="0" err="1" smtClean="0">
                <a:latin typeface="Times New Roman" panose="02020603050405020304" pitchFamily="18" charset="0"/>
                <a:cs typeface="Times New Roman" panose="02020603050405020304" pitchFamily="18" charset="0"/>
              </a:rPr>
              <a:t>potrivit</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reglementărilor</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vigoare</a:t>
            </a:r>
            <a:r>
              <a:rPr lang="en-US" sz="2100" dirty="0" smtClean="0">
                <a:latin typeface="Times New Roman" panose="02020603050405020304" pitchFamily="18" charset="0"/>
                <a:cs typeface="Times New Roman" panose="02020603050405020304" pitchFamily="18" charset="0"/>
              </a:rPr>
              <a:t>; </a:t>
            </a:r>
            <a:endParaRPr lang="ro-RO" sz="2100" dirty="0" smtClean="0">
              <a:latin typeface="Times New Roman" panose="02020603050405020304" pitchFamily="18" charset="0"/>
              <a:cs typeface="Times New Roman" panose="02020603050405020304" pitchFamily="18" charset="0"/>
            </a:endParaRPr>
          </a:p>
          <a:p>
            <a:pPr marL="0" indent="0" algn="just">
              <a:buNone/>
            </a:pPr>
            <a:r>
              <a:rPr lang="en-US" sz="2100" dirty="0" smtClean="0">
                <a:latin typeface="Times New Roman" panose="02020603050405020304" pitchFamily="18" charset="0"/>
                <a:cs typeface="Times New Roman" panose="02020603050405020304" pitchFamily="18" charset="0"/>
              </a:rPr>
              <a:t>e) </a:t>
            </a:r>
            <a:r>
              <a:rPr lang="en-US" sz="2100" dirty="0" err="1" smtClean="0">
                <a:latin typeface="Times New Roman" panose="02020603050405020304" pitchFamily="18" charset="0"/>
                <a:cs typeface="Times New Roman" panose="02020603050405020304" pitchFamily="18" charset="0"/>
              </a:rPr>
              <a:t>exercită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controlul</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privind</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respectarea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condiţiilor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utilizare</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resurselor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apă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și</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deversare</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apelor</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uzate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potrivit</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actelor</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permisive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deținute</a:t>
            </a:r>
            <a:r>
              <a:rPr lang="en-US" sz="2100" dirty="0" smtClean="0">
                <a:latin typeface="Times New Roman" panose="02020603050405020304" pitchFamily="18" charset="0"/>
                <a:cs typeface="Times New Roman" panose="02020603050405020304" pitchFamily="18" charset="0"/>
              </a:rPr>
              <a:t>; </a:t>
            </a:r>
            <a:endParaRPr lang="ro-RO" sz="2100" dirty="0" smtClean="0">
              <a:latin typeface="Times New Roman" panose="02020603050405020304" pitchFamily="18" charset="0"/>
              <a:cs typeface="Times New Roman" panose="02020603050405020304" pitchFamily="18" charset="0"/>
            </a:endParaRPr>
          </a:p>
          <a:p>
            <a:pPr marL="0" indent="0" algn="just">
              <a:buNone/>
            </a:pPr>
            <a:r>
              <a:rPr lang="en-US" sz="2100" dirty="0" smtClean="0">
                <a:latin typeface="Times New Roman" panose="02020603050405020304" pitchFamily="18" charset="0"/>
                <a:cs typeface="Times New Roman" panose="02020603050405020304" pitchFamily="18" charset="0"/>
              </a:rPr>
              <a:t>f)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contextul</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supravegherii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proprietății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publice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și</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altor</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valori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ocrotite</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legislație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efectuează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controale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inopinate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modul</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și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limita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prevăzută</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lege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în</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vederea</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depistării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și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contracarării</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cazurilor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folosire</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inadecvată</a:t>
            </a:r>
            <a:r>
              <a:rPr lang="en-US" sz="2100" dirty="0" smtClean="0">
                <a:latin typeface="Times New Roman" panose="02020603050405020304" pitchFamily="18" charset="0"/>
                <a:cs typeface="Times New Roman" panose="02020603050405020304" pitchFamily="18" charset="0"/>
              </a:rPr>
              <a:t>/</a:t>
            </a:r>
            <a:r>
              <a:rPr lang="en-US" sz="2100" dirty="0" err="1" smtClean="0">
                <a:latin typeface="Times New Roman" panose="02020603050405020304" pitchFamily="18" charset="0"/>
                <a:cs typeface="Times New Roman" panose="02020603050405020304" pitchFamily="18" charset="0"/>
              </a:rPr>
              <a:t>neautorizată</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resurselor</a:t>
            </a:r>
            <a:r>
              <a:rPr lang="en-US" sz="2100" dirty="0" smtClean="0">
                <a:latin typeface="Times New Roman" panose="02020603050405020304" pitchFamily="18" charset="0"/>
                <a:cs typeface="Times New Roman" panose="02020603050405020304" pitchFamily="18" charset="0"/>
              </a:rPr>
              <a:t> de </a:t>
            </a:r>
            <a:r>
              <a:rPr lang="en-US" sz="2100" dirty="0" err="1" smtClean="0">
                <a:latin typeface="Times New Roman" panose="02020603050405020304" pitchFamily="18" charset="0"/>
                <a:cs typeface="Times New Roman" panose="02020603050405020304" pitchFamily="18" charset="0"/>
              </a:rPr>
              <a:t>apă</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deversărilor</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neautorizate</a:t>
            </a:r>
            <a:r>
              <a:rPr lang="en-US" sz="2100" dirty="0" smtClean="0">
                <a:latin typeface="Times New Roman" panose="02020603050405020304" pitchFamily="18" charset="0"/>
                <a:cs typeface="Times New Roman" panose="02020603050405020304" pitchFamily="18" charset="0"/>
              </a:rPr>
              <a:t> a </a:t>
            </a:r>
            <a:r>
              <a:rPr lang="en-US" sz="2100" dirty="0" err="1" smtClean="0">
                <a:latin typeface="Times New Roman" panose="02020603050405020304" pitchFamily="18" charset="0"/>
                <a:cs typeface="Times New Roman" panose="02020603050405020304" pitchFamily="18" charset="0"/>
              </a:rPr>
              <a:t>apelor</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uzate</a:t>
            </a:r>
            <a:r>
              <a:rPr lang="en-US" sz="2100" dirty="0" smtClean="0">
                <a:latin typeface="Times New Roman" panose="02020603050405020304" pitchFamily="18" charset="0"/>
                <a:cs typeface="Times New Roman" panose="02020603050405020304" pitchFamily="18" charset="0"/>
              </a:rPr>
              <a:t>. </a:t>
            </a:r>
            <a:endParaRPr lang="ro-RO" sz="2100" dirty="0">
              <a:latin typeface="Times New Roman" panose="02020603050405020304" pitchFamily="18" charset="0"/>
              <a:cs typeface="Times New Roman" panose="02020603050405020304" pitchFamily="18" charset="0"/>
            </a:endParaRPr>
          </a:p>
        </p:txBody>
      </p:sp>
      <p:pic>
        <p:nvPicPr>
          <p:cNvPr id="4" name="Picture 2" descr="cheap-calling-to-moldova-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
            <a:ext cx="1328057" cy="1034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483561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Заголовок 3"/>
          <p:cNvSpPr>
            <a:spLocks noGrp="1"/>
          </p:cNvSpPr>
          <p:nvPr>
            <p:ph type="title"/>
          </p:nvPr>
        </p:nvSpPr>
        <p:spPr>
          <a:xfrm>
            <a:off x="566057" y="188913"/>
            <a:ext cx="11223172" cy="882651"/>
          </a:xfrm>
        </p:spPr>
        <p:txBody>
          <a:bodyPr>
            <a:normAutofit/>
          </a:bodyPr>
          <a:lstStyle/>
          <a:p>
            <a:pPr algn="ctr"/>
            <a:r>
              <a:rPr lang="ro-RO" b="1" dirty="0" smtClean="0">
                <a:solidFill>
                  <a:srgbClr val="006600"/>
                </a:solidFill>
                <a:latin typeface="Times New Roman" panose="02020603050405020304" pitchFamily="18" charset="0"/>
                <a:cs typeface="Times New Roman" panose="02020603050405020304" pitchFamily="18" charset="0"/>
              </a:rPr>
              <a:t>MULȚUMESC PENTRU ATENȚIE!!!!!</a:t>
            </a:r>
            <a:endParaRPr lang="en-GB" b="1" dirty="0" smtClean="0"/>
          </a:p>
        </p:txBody>
      </p:sp>
      <p:sp>
        <p:nvSpPr>
          <p:cNvPr id="3" name="Объект 2"/>
          <p:cNvSpPr>
            <a:spLocks noGrp="1"/>
          </p:cNvSpPr>
          <p:nvPr>
            <p:ph idx="1"/>
          </p:nvPr>
        </p:nvSpPr>
        <p:spPr>
          <a:xfrm>
            <a:off x="3467100" y="2133600"/>
            <a:ext cx="6591300" cy="3778250"/>
          </a:xfrm>
        </p:spPr>
        <p:txBody>
          <a:bodyPr/>
          <a:lstStyle/>
          <a:p>
            <a:pPr>
              <a:defRPr/>
            </a:pPr>
            <a:endParaRPr lang="ro-RO" dirty="0" smtClean="0"/>
          </a:p>
          <a:p>
            <a:pPr>
              <a:defRPr/>
            </a:pPr>
            <a:endParaRPr lang="ro-RO" dirty="0"/>
          </a:p>
          <a:p>
            <a:pPr>
              <a:defRPr/>
            </a:pPr>
            <a:endParaRPr lang="ro-RO" dirty="0" smtClean="0"/>
          </a:p>
          <a:p>
            <a:pPr>
              <a:defRPr/>
            </a:pPr>
            <a:endParaRPr lang="ro-RO" dirty="0"/>
          </a:p>
          <a:p>
            <a:pPr marL="0" indent="0">
              <a:buNone/>
              <a:defRPr/>
            </a:pPr>
            <a:endParaRPr lang="ro-RO" dirty="0" smtClean="0"/>
          </a:p>
        </p:txBody>
      </p:sp>
      <p:pic>
        <p:nvPicPr>
          <p:cNvPr id="5" name="Рисунок 4"/>
          <p:cNvPicPr>
            <a:picLocks noChangeAspect="1"/>
          </p:cNvPicPr>
          <p:nvPr/>
        </p:nvPicPr>
        <p:blipFill>
          <a:blip r:embed="rId3"/>
          <a:stretch>
            <a:fillRect/>
          </a:stretch>
        </p:blipFill>
        <p:spPr>
          <a:xfrm>
            <a:off x="119743" y="1153886"/>
            <a:ext cx="11974286" cy="566760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13729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7447" y="244102"/>
            <a:ext cx="9144000" cy="927411"/>
          </a:xfrm>
        </p:spPr>
        <p:txBody>
          <a:bodyPr>
            <a:normAutofit/>
          </a:bodyPr>
          <a:lstStyle/>
          <a:p>
            <a:pPr algn="ctr"/>
            <a:r>
              <a:rPr lang="en-US" sz="2800" dirty="0">
                <a:solidFill>
                  <a:schemeClr val="accent5"/>
                </a:solidFill>
                <a:latin typeface="Arial Black" panose="020B0A04020102020204" pitchFamily="34" charset="0"/>
                <a:cs typeface="Arabic Typesetting" panose="03020402040406030203" pitchFamily="66" charset="-78"/>
              </a:rPr>
              <a:t>A</a:t>
            </a:r>
            <a:r>
              <a:rPr lang="ro-RO" sz="2800" dirty="0" err="1" smtClean="0">
                <a:solidFill>
                  <a:schemeClr val="accent5"/>
                </a:solidFill>
                <a:latin typeface="Arial Black" panose="020B0A04020102020204" pitchFamily="34" charset="0"/>
                <a:cs typeface="Arabic Typesetting" panose="03020402040406030203" pitchFamily="66" charset="-78"/>
              </a:rPr>
              <a:t>naliza</a:t>
            </a:r>
            <a:r>
              <a:rPr lang="ro-RO" sz="2800" dirty="0" smtClean="0">
                <a:solidFill>
                  <a:schemeClr val="accent5"/>
                </a:solidFill>
                <a:latin typeface="Arial Black" panose="020B0A04020102020204" pitchFamily="34" charset="0"/>
                <a:cs typeface="Arabic Typesetting" panose="03020402040406030203" pitchFamily="66" charset="-78"/>
              </a:rPr>
              <a:t> situației actuale</a:t>
            </a:r>
            <a:endParaRPr lang="en-US" sz="2800" dirty="0">
              <a:solidFill>
                <a:schemeClr val="accent5"/>
              </a:solidFill>
              <a:latin typeface="Arial Black" panose="020B0A04020102020204" pitchFamily="34" charset="0"/>
              <a:cs typeface="Arabic Typesetting" panose="03020402040406030203" pitchFamily="66" charset="-78"/>
            </a:endParaRPr>
          </a:p>
        </p:txBody>
      </p:sp>
      <p:pic>
        <p:nvPicPr>
          <p:cNvPr id="4" name="Picture 2" descr="cheap-calling-to-moldova-fla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513" y="236538"/>
            <a:ext cx="1233487"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Содержимое 5"/>
          <p:cNvSpPr>
            <a:spLocks noGrp="1"/>
          </p:cNvSpPr>
          <p:nvPr>
            <p:ph idx="1"/>
          </p:nvPr>
        </p:nvSpPr>
        <p:spPr>
          <a:xfrm>
            <a:off x="290513" y="1171513"/>
            <a:ext cx="11487830" cy="5433331"/>
          </a:xfrm>
        </p:spPr>
        <p:txBody>
          <a:bodyPr/>
          <a:lstStyle/>
          <a:p>
            <a:pPr marL="0" indent="0" algn="just">
              <a:buNone/>
            </a:pPr>
            <a:r>
              <a:rPr lang="ro-RO" dirty="0" err="1" smtClean="0">
                <a:latin typeface="Times New Roman" panose="02020603050405020304" pitchFamily="18" charset="0"/>
                <a:cs typeface="Times New Roman" panose="02020603050405020304" pitchFamily="18" charset="0"/>
              </a:rPr>
              <a:t>Hotărîrea</a:t>
            </a:r>
            <a:r>
              <a:rPr lang="ro-RO" dirty="0" smtClean="0">
                <a:latin typeface="Times New Roman" panose="02020603050405020304" pitchFamily="18" charset="0"/>
                <a:cs typeface="Times New Roman" panose="02020603050405020304" pitchFamily="18" charset="0"/>
              </a:rPr>
              <a:t> Guvernului </a:t>
            </a:r>
            <a:r>
              <a:rPr lang="en-US" dirty="0" smtClean="0">
                <a:latin typeface="Times New Roman" panose="02020603050405020304" pitchFamily="18" charset="0"/>
                <a:cs typeface="Times New Roman" panose="02020603050405020304" pitchFamily="18" charset="0"/>
              </a:rPr>
              <a:t>n</a:t>
            </a:r>
            <a:r>
              <a:rPr lang="ro-RO" dirty="0" smtClean="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695 </a:t>
            </a:r>
            <a:r>
              <a:rPr lang="ro-RO" dirty="0" smtClean="0">
                <a:latin typeface="Times New Roman" panose="02020603050405020304" pitchFamily="18" charset="0"/>
                <a:cs typeface="Times New Roman" panose="02020603050405020304" pitchFamily="18" charset="0"/>
              </a:rPr>
              <a:t>din</a:t>
            </a:r>
            <a:r>
              <a:rPr lang="en-US" dirty="0" smtClean="0">
                <a:latin typeface="Times New Roman" panose="02020603050405020304" pitchFamily="18" charset="0"/>
                <a:cs typeface="Times New Roman" panose="02020603050405020304" pitchFamily="18" charset="0"/>
              </a:rPr>
              <a:t> 30 august 2017 </a:t>
            </a:r>
            <a:r>
              <a:rPr lang="ro-RO" dirty="0" smtClean="0">
                <a:latin typeface="Times New Roman" panose="02020603050405020304" pitchFamily="18" charset="0"/>
                <a:cs typeface="Times New Roman" panose="02020603050405020304" pitchFamily="18" charset="0"/>
              </a:rPr>
              <a:t>cu privire la organizarea și funcționarea Ministerului Agriculturii, Dezvoltării Regionale și Mediului</a:t>
            </a:r>
            <a:r>
              <a:rPr lang="en-US" dirty="0" smtClean="0">
                <a:latin typeface="Times New Roman" panose="02020603050405020304" pitchFamily="18" charset="0"/>
                <a:cs typeface="Times New Roman" panose="02020603050405020304" pitchFamily="18" charset="0"/>
              </a:rPr>
              <a:t> (MADRM)</a:t>
            </a:r>
            <a:endParaRPr lang="en-US" dirty="0">
              <a:latin typeface="Times New Roman" panose="02020603050405020304" pitchFamily="18" charset="0"/>
              <a:cs typeface="Times New Roman" panose="02020603050405020304" pitchFamily="18" charset="0"/>
            </a:endParaRPr>
          </a:p>
        </p:txBody>
      </p:sp>
      <p:graphicFrame>
        <p:nvGraphicFramePr>
          <p:cNvPr id="8" name="Content Placeholder 5"/>
          <p:cNvGraphicFramePr>
            <a:graphicFrameLocks/>
          </p:cNvGraphicFramePr>
          <p:nvPr>
            <p:extLst>
              <p:ext uri="{D42A27DB-BD31-4B8C-83A1-F6EECF244321}">
                <p14:modId xmlns:p14="http://schemas.microsoft.com/office/powerpoint/2010/main" val="3042069276"/>
              </p:ext>
            </p:extLst>
          </p:nvPr>
        </p:nvGraphicFramePr>
        <p:xfrm>
          <a:off x="677863" y="2160588"/>
          <a:ext cx="10425566" cy="38814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5531559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487" y="0"/>
            <a:ext cx="10871427" cy="949234"/>
          </a:xfrm>
        </p:spPr>
        <p:txBody>
          <a:bodyPr>
            <a:normAutofit/>
          </a:bodyPr>
          <a:lstStyle/>
          <a:p>
            <a:pPr algn="ctr"/>
            <a:r>
              <a:rPr lang="en-US" sz="2400" b="1" dirty="0" err="1" smtClean="0">
                <a:solidFill>
                  <a:schemeClr val="tx1"/>
                </a:solidFill>
                <a:latin typeface="Arial Black" panose="020B0A04020102020204" pitchFamily="34" charset="0"/>
              </a:rPr>
              <a:t>Structur</a:t>
            </a:r>
            <a:r>
              <a:rPr lang="ro-RO" sz="2400" b="1" dirty="0" smtClean="0">
                <a:solidFill>
                  <a:schemeClr val="tx1"/>
                </a:solidFill>
                <a:latin typeface="Arial Black" panose="020B0A04020102020204" pitchFamily="34" charset="0"/>
              </a:rPr>
              <a:t>a</a:t>
            </a:r>
            <a:r>
              <a:rPr lang="en-US" sz="2400" b="1" dirty="0" smtClean="0">
                <a:solidFill>
                  <a:schemeClr val="tx1"/>
                </a:solidFill>
                <a:latin typeface="Arial Black" panose="020B0A04020102020204" pitchFamily="34" charset="0"/>
              </a:rPr>
              <a:t> </a:t>
            </a:r>
            <a:r>
              <a:rPr lang="ro-RO" sz="2400" b="1" dirty="0" smtClean="0">
                <a:solidFill>
                  <a:schemeClr val="tx1"/>
                </a:solidFill>
                <a:latin typeface="Arial Black" panose="020B0A04020102020204" pitchFamily="34" charset="0"/>
              </a:rPr>
              <a:t>MADRM </a:t>
            </a:r>
            <a:r>
              <a:rPr lang="en-US" sz="2400" b="1" dirty="0" smtClean="0">
                <a:solidFill>
                  <a:schemeClr val="tx1"/>
                </a:solidFill>
                <a:latin typeface="Arial Black" panose="020B0A04020102020204" pitchFamily="34" charset="0"/>
              </a:rPr>
              <a:t/>
            </a:r>
            <a:br>
              <a:rPr lang="en-US" sz="2400" b="1" dirty="0" smtClean="0">
                <a:solidFill>
                  <a:schemeClr val="tx1"/>
                </a:solidFill>
                <a:latin typeface="Arial Black" panose="020B0A04020102020204" pitchFamily="34" charset="0"/>
              </a:rPr>
            </a:br>
            <a:r>
              <a:rPr lang="ro-RO" sz="2400" b="1" dirty="0" smtClean="0">
                <a:solidFill>
                  <a:schemeClr val="tx1"/>
                </a:solidFill>
                <a:latin typeface="Times New Roman" panose="02020603050405020304" pitchFamily="18" charset="0"/>
                <a:cs typeface="Times New Roman" panose="02020603050405020304" pitchFamily="18" charset="0"/>
              </a:rPr>
              <a:t>(121 </a:t>
            </a:r>
            <a:r>
              <a:rPr lang="en-US" sz="2400" b="1" dirty="0" smtClean="0">
                <a:solidFill>
                  <a:schemeClr val="tx1"/>
                </a:solidFill>
                <a:latin typeface="Times New Roman" panose="02020603050405020304" pitchFamily="18" charset="0"/>
                <a:cs typeface="Times New Roman" panose="02020603050405020304" pitchFamily="18" charset="0"/>
              </a:rPr>
              <a:t>unit</a:t>
            </a:r>
            <a:r>
              <a:rPr lang="ro-RO" sz="2400" b="1" dirty="0" err="1" smtClean="0">
                <a:solidFill>
                  <a:schemeClr val="tx1"/>
                </a:solidFill>
                <a:latin typeface="Times New Roman" panose="02020603050405020304" pitchFamily="18" charset="0"/>
                <a:cs typeface="Times New Roman" panose="02020603050405020304" pitchFamily="18" charset="0"/>
              </a:rPr>
              <a:t>ăți</a:t>
            </a:r>
            <a:r>
              <a:rPr lang="ro-RO" sz="2400" b="1" dirty="0" smtClean="0">
                <a:solidFill>
                  <a:schemeClr val="tx1"/>
                </a:solidFill>
                <a:latin typeface="Times New Roman" panose="02020603050405020304" pitchFamily="18" charset="0"/>
                <a:cs typeface="Times New Roman" panose="02020603050405020304" pitchFamily="18" charset="0"/>
              </a:rPr>
              <a:t>,</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inclusiv</a:t>
            </a:r>
            <a:r>
              <a:rPr lang="en-US" sz="2400" b="1" dirty="0" smtClean="0">
                <a:solidFill>
                  <a:schemeClr val="tx1"/>
                </a:solidFill>
                <a:latin typeface="Times New Roman" panose="02020603050405020304" pitchFamily="18" charset="0"/>
                <a:cs typeface="Times New Roman" panose="02020603050405020304" pitchFamily="18" charset="0"/>
              </a:rPr>
              <a:t> 29 unit</a:t>
            </a:r>
            <a:r>
              <a:rPr lang="ro-RO" sz="2400" b="1" dirty="0" err="1" smtClean="0">
                <a:solidFill>
                  <a:schemeClr val="tx1"/>
                </a:solidFill>
                <a:latin typeface="Times New Roman" panose="02020603050405020304" pitchFamily="18" charset="0"/>
                <a:cs typeface="Times New Roman" panose="02020603050405020304" pitchFamily="18" charset="0"/>
              </a:rPr>
              <a:t>ăți</a:t>
            </a:r>
            <a:r>
              <a:rPr lang="en-US" sz="2400" b="1" dirty="0" smtClean="0">
                <a:solidFill>
                  <a:schemeClr val="tx1"/>
                </a:solidFill>
                <a:latin typeface="Times New Roman" panose="02020603050405020304" pitchFamily="18" charset="0"/>
                <a:cs typeface="Times New Roman" panose="02020603050405020304" pitchFamily="18" charset="0"/>
              </a:rPr>
              <a:t> </a:t>
            </a:r>
            <a:r>
              <a:rPr lang="ro-RO" sz="2400" b="1" dirty="0" smtClean="0">
                <a:solidFill>
                  <a:schemeClr val="tx1"/>
                </a:solidFill>
                <a:latin typeface="Times New Roman" panose="02020603050405020304" pitchFamily="18" charset="0"/>
                <a:cs typeface="Times New Roman" panose="02020603050405020304" pitchFamily="18" charset="0"/>
              </a:rPr>
              <a:t>pentru sectorul de mediu)</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2399210" y="1101625"/>
            <a:ext cx="1672046" cy="4528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000" dirty="0" smtClean="0">
                <a:solidFill>
                  <a:schemeClr val="bg1"/>
                </a:solidFill>
                <a:latin typeface="Times New Roman" panose="02020603050405020304" pitchFamily="18" charset="0"/>
                <a:cs typeface="Times New Roman" panose="02020603050405020304" pitchFamily="18" charset="0"/>
              </a:rPr>
              <a:t>Ministru</a:t>
            </a:r>
            <a:endParaRPr lang="ru-RU" sz="2000" dirty="0">
              <a:solidFill>
                <a:schemeClr val="bg1"/>
              </a:solidFill>
              <a:latin typeface="Times New Roman" panose="02020603050405020304" pitchFamily="18" charset="0"/>
              <a:cs typeface="Times New Roman" panose="02020603050405020304" pitchFamily="18" charset="0"/>
            </a:endParaRPr>
          </a:p>
        </p:txBody>
      </p:sp>
      <p:cxnSp>
        <p:nvCxnSpPr>
          <p:cNvPr id="17" name="Straight Arrow Connector 16"/>
          <p:cNvCxnSpPr>
            <a:endCxn id="18" idx="1"/>
          </p:cNvCxnSpPr>
          <p:nvPr/>
        </p:nvCxnSpPr>
        <p:spPr>
          <a:xfrm>
            <a:off x="4071256" y="1325873"/>
            <a:ext cx="709750" cy="14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781006" y="1113601"/>
            <a:ext cx="1750423" cy="4528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dirty="0" smtClean="0">
                <a:latin typeface="Times New Roman" panose="02020603050405020304" pitchFamily="18" charset="0"/>
                <a:cs typeface="Times New Roman" panose="02020603050405020304" pitchFamily="18" charset="0"/>
              </a:rPr>
              <a:t>Cabinetul ministrului</a:t>
            </a:r>
            <a:endParaRPr lang="ru-RU" sz="1400" dirty="0">
              <a:latin typeface="Times New Roman" panose="02020603050405020304" pitchFamily="18" charset="0"/>
              <a:cs typeface="Times New Roman" panose="02020603050405020304" pitchFamily="18" charset="0"/>
            </a:endParaRPr>
          </a:p>
        </p:txBody>
      </p:sp>
      <p:cxnSp>
        <p:nvCxnSpPr>
          <p:cNvPr id="26" name="Straight Arrow Connector 25"/>
          <p:cNvCxnSpPr/>
          <p:nvPr/>
        </p:nvCxnSpPr>
        <p:spPr>
          <a:xfrm flipH="1">
            <a:off x="1184366" y="1340024"/>
            <a:ext cx="8708" cy="399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77507" y="1754778"/>
            <a:ext cx="1273213" cy="4354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300" dirty="0" smtClean="0">
                <a:latin typeface="Times New Roman" panose="02020603050405020304" pitchFamily="18" charset="0"/>
                <a:cs typeface="Times New Roman" panose="02020603050405020304" pitchFamily="18" charset="0"/>
              </a:rPr>
              <a:t>Serviciul audit intern</a:t>
            </a:r>
            <a:endParaRPr lang="ru-RU" sz="1300" dirty="0">
              <a:latin typeface="Times New Roman" panose="02020603050405020304" pitchFamily="18" charset="0"/>
              <a:cs typeface="Times New Roman" panose="02020603050405020304" pitchFamily="18" charset="0"/>
            </a:endParaRPr>
          </a:p>
        </p:txBody>
      </p:sp>
      <p:cxnSp>
        <p:nvCxnSpPr>
          <p:cNvPr id="29" name="Straight Arrow Connector 28"/>
          <p:cNvCxnSpPr/>
          <p:nvPr/>
        </p:nvCxnSpPr>
        <p:spPr>
          <a:xfrm>
            <a:off x="3126377" y="1501194"/>
            <a:ext cx="0" cy="268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2399210" y="1749065"/>
            <a:ext cx="1672046" cy="43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latin typeface="Times New Roman" panose="02020603050405020304" pitchFamily="18" charset="0"/>
                <a:cs typeface="Times New Roman" panose="02020603050405020304" pitchFamily="18" charset="0"/>
              </a:rPr>
              <a:t>Secretar general </a:t>
            </a:r>
            <a:endParaRPr lang="ru-RU" dirty="0">
              <a:latin typeface="Times New Roman" panose="02020603050405020304" pitchFamily="18" charset="0"/>
              <a:cs typeface="Times New Roman" panose="02020603050405020304" pitchFamily="18" charset="0"/>
            </a:endParaRPr>
          </a:p>
        </p:txBody>
      </p:sp>
      <p:cxnSp>
        <p:nvCxnSpPr>
          <p:cNvPr id="37" name="Straight Arrow Connector 36"/>
          <p:cNvCxnSpPr/>
          <p:nvPr/>
        </p:nvCxnSpPr>
        <p:spPr>
          <a:xfrm flipH="1">
            <a:off x="1950720" y="1954654"/>
            <a:ext cx="448490" cy="5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4032068" y="1966778"/>
            <a:ext cx="757646" cy="21771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flipV="1">
            <a:off x="4032068" y="1807018"/>
            <a:ext cx="757646" cy="17417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4798424" y="1647864"/>
            <a:ext cx="3648890" cy="285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200" dirty="0" smtClean="0">
                <a:latin typeface="Times New Roman" panose="02020603050405020304" pitchFamily="18" charset="0"/>
                <a:cs typeface="Times New Roman" panose="02020603050405020304" pitchFamily="18" charset="0"/>
              </a:rPr>
              <a:t>Direcția analiza,monitorizare si evaluarea poiliticilor</a:t>
            </a:r>
            <a:endParaRPr lang="ru-RU" sz="1200" dirty="0">
              <a:latin typeface="Times New Roman" panose="02020603050405020304" pitchFamily="18" charset="0"/>
              <a:cs typeface="Times New Roman" panose="02020603050405020304" pitchFamily="18" charset="0"/>
            </a:endParaRPr>
          </a:p>
        </p:txBody>
      </p:sp>
      <p:sp>
        <p:nvSpPr>
          <p:cNvPr id="50" name="Rectangle 49"/>
          <p:cNvSpPr/>
          <p:nvPr/>
        </p:nvSpPr>
        <p:spPr>
          <a:xfrm>
            <a:off x="4798425" y="2024504"/>
            <a:ext cx="2046514" cy="296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300" dirty="0" smtClean="0">
                <a:latin typeface="Times New Roman" panose="02020603050405020304" pitchFamily="18" charset="0"/>
                <a:cs typeface="Times New Roman" panose="02020603050405020304" pitchFamily="18" charset="0"/>
              </a:rPr>
              <a:t>Serviciul probleme speciale</a:t>
            </a:r>
            <a:endParaRPr lang="ru-RU" sz="1300" dirty="0">
              <a:latin typeface="Times New Roman" panose="02020603050405020304" pitchFamily="18" charset="0"/>
              <a:cs typeface="Times New Roman" panose="02020603050405020304" pitchFamily="18" charset="0"/>
            </a:endParaRPr>
          </a:p>
        </p:txBody>
      </p:sp>
      <p:cxnSp>
        <p:nvCxnSpPr>
          <p:cNvPr id="54" name="Straight Arrow Connector 53"/>
          <p:cNvCxnSpPr/>
          <p:nvPr/>
        </p:nvCxnSpPr>
        <p:spPr>
          <a:xfrm>
            <a:off x="3126377" y="2080044"/>
            <a:ext cx="0" cy="522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1193075" y="2414452"/>
            <a:ext cx="19333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1193074" y="2414452"/>
            <a:ext cx="0" cy="261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677507" y="2643056"/>
            <a:ext cx="1412550" cy="324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000" b="1" dirty="0" smtClean="0">
                <a:latin typeface="Times New Roman" panose="02020603050405020304" pitchFamily="18" charset="0"/>
                <a:cs typeface="Times New Roman" panose="02020603050405020304" pitchFamily="18" charset="0"/>
              </a:rPr>
              <a:t>Direcția management instituțional  </a:t>
            </a:r>
            <a:endParaRPr lang="ru-RU" sz="1000" b="1" dirty="0">
              <a:latin typeface="Times New Roman" panose="02020603050405020304" pitchFamily="18" charset="0"/>
              <a:cs typeface="Times New Roman" panose="02020603050405020304" pitchFamily="18" charset="0"/>
            </a:endParaRPr>
          </a:p>
        </p:txBody>
      </p:sp>
      <p:cxnSp>
        <p:nvCxnSpPr>
          <p:cNvPr id="70" name="Straight Connector 69"/>
          <p:cNvCxnSpPr/>
          <p:nvPr/>
        </p:nvCxnSpPr>
        <p:spPr>
          <a:xfrm flipH="1">
            <a:off x="409303" y="2821577"/>
            <a:ext cx="26820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00594" y="2821577"/>
            <a:ext cx="0" cy="353568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409303" y="3178629"/>
            <a:ext cx="2682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677507" y="3029274"/>
            <a:ext cx="1273213" cy="27780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200" dirty="0" smtClean="0">
                <a:solidFill>
                  <a:schemeClr val="accent2">
                    <a:lumMod val="50000"/>
                  </a:schemeClr>
                </a:solidFill>
                <a:latin typeface="Times New Roman" panose="02020603050405020304" pitchFamily="18" charset="0"/>
                <a:cs typeface="Times New Roman" panose="02020603050405020304" pitchFamily="18" charset="0"/>
              </a:rPr>
              <a:t>Secția juridică </a:t>
            </a:r>
            <a:endParaRPr lang="ru-RU" sz="1200" dirty="0">
              <a:solidFill>
                <a:schemeClr val="accent2">
                  <a:lumMod val="50000"/>
                </a:schemeClr>
              </a:solidFill>
              <a:latin typeface="Times New Roman" panose="02020603050405020304" pitchFamily="18" charset="0"/>
              <a:cs typeface="Times New Roman" panose="02020603050405020304" pitchFamily="18" charset="0"/>
            </a:endParaRPr>
          </a:p>
        </p:txBody>
      </p:sp>
      <p:cxnSp>
        <p:nvCxnSpPr>
          <p:cNvPr id="83" name="Straight Arrow Connector 82"/>
          <p:cNvCxnSpPr/>
          <p:nvPr/>
        </p:nvCxnSpPr>
        <p:spPr>
          <a:xfrm>
            <a:off x="400594" y="3518263"/>
            <a:ext cx="2769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677507" y="3370217"/>
            <a:ext cx="1273213" cy="29609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200" dirty="0" smtClean="0">
                <a:solidFill>
                  <a:schemeClr val="accent2">
                    <a:lumMod val="50000"/>
                  </a:schemeClr>
                </a:solidFill>
                <a:latin typeface="Times New Roman" panose="02020603050405020304" pitchFamily="18" charset="0"/>
                <a:cs typeface="Times New Roman" panose="02020603050405020304" pitchFamily="18" charset="0"/>
              </a:rPr>
              <a:t>Serviciul resurse umane</a:t>
            </a:r>
            <a:endParaRPr lang="ru-RU" sz="1200" dirty="0">
              <a:solidFill>
                <a:schemeClr val="accent2">
                  <a:lumMod val="50000"/>
                </a:schemeClr>
              </a:solidFill>
              <a:latin typeface="Times New Roman" panose="02020603050405020304" pitchFamily="18" charset="0"/>
              <a:cs typeface="Times New Roman" panose="02020603050405020304" pitchFamily="18" charset="0"/>
            </a:endParaRPr>
          </a:p>
        </p:txBody>
      </p:sp>
      <p:cxnSp>
        <p:nvCxnSpPr>
          <p:cNvPr id="86" name="Straight Arrow Connector 85"/>
          <p:cNvCxnSpPr/>
          <p:nvPr/>
        </p:nvCxnSpPr>
        <p:spPr>
          <a:xfrm>
            <a:off x="409303" y="3857897"/>
            <a:ext cx="2682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677507" y="3731622"/>
            <a:ext cx="1273213" cy="30044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200" dirty="0" smtClean="0">
                <a:solidFill>
                  <a:schemeClr val="accent2">
                    <a:lumMod val="50000"/>
                  </a:schemeClr>
                </a:solidFill>
                <a:latin typeface="Times New Roman" panose="02020603050405020304" pitchFamily="18" charset="0"/>
                <a:cs typeface="Times New Roman" panose="02020603050405020304" pitchFamily="18" charset="0"/>
              </a:rPr>
              <a:t>Secția financiar administrativă</a:t>
            </a:r>
            <a:endParaRPr lang="ru-RU" sz="12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89" name="Rectangle 88"/>
          <p:cNvSpPr/>
          <p:nvPr/>
        </p:nvSpPr>
        <p:spPr>
          <a:xfrm>
            <a:off x="677506" y="4097381"/>
            <a:ext cx="1273213" cy="29609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100" dirty="0" smtClean="0">
                <a:solidFill>
                  <a:schemeClr val="accent2">
                    <a:lumMod val="50000"/>
                  </a:schemeClr>
                </a:solidFill>
                <a:latin typeface="Times New Roman" panose="02020603050405020304" pitchFamily="18" charset="0"/>
                <a:cs typeface="Times New Roman" panose="02020603050405020304" pitchFamily="18" charset="0"/>
              </a:rPr>
              <a:t>Serviciul evidenta contabilă </a:t>
            </a:r>
            <a:endParaRPr lang="ru-RU" sz="11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90" name="Rectangle 89"/>
          <p:cNvSpPr/>
          <p:nvPr/>
        </p:nvSpPr>
        <p:spPr>
          <a:xfrm>
            <a:off x="677505" y="4464232"/>
            <a:ext cx="1273213" cy="30262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100" dirty="0" smtClean="0">
                <a:solidFill>
                  <a:schemeClr val="accent2">
                    <a:lumMod val="50000"/>
                  </a:schemeClr>
                </a:solidFill>
                <a:latin typeface="Times New Roman" panose="02020603050405020304" pitchFamily="18" charset="0"/>
                <a:cs typeface="Times New Roman" panose="02020603050405020304" pitchFamily="18" charset="0"/>
              </a:rPr>
              <a:t>Serviciul fonduri de dezvoltare</a:t>
            </a:r>
            <a:endParaRPr lang="ru-RU" sz="11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91" name="Rectangle 90"/>
          <p:cNvSpPr/>
          <p:nvPr/>
        </p:nvSpPr>
        <p:spPr>
          <a:xfrm>
            <a:off x="677506" y="4840220"/>
            <a:ext cx="1273213" cy="36859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Serviciul administrare a patrimoniului de stat și fondului fiduciar</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92" name="Rectangle 91"/>
          <p:cNvSpPr/>
          <p:nvPr/>
        </p:nvSpPr>
        <p:spPr>
          <a:xfrm>
            <a:off x="677505" y="5286103"/>
            <a:ext cx="1255798" cy="3657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800" dirty="0" smtClean="0">
                <a:solidFill>
                  <a:schemeClr val="accent2">
                    <a:lumMod val="50000"/>
                  </a:schemeClr>
                </a:solidFill>
                <a:latin typeface="Times New Roman" panose="02020603050405020304" pitchFamily="18" charset="0"/>
                <a:cs typeface="Times New Roman" panose="02020603050405020304" pitchFamily="18" charset="0"/>
              </a:rPr>
              <a:t>Serviciul managementul documentelor</a:t>
            </a:r>
            <a:endParaRPr lang="ru-RU" sz="8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93" name="Rectangle 92"/>
          <p:cNvSpPr/>
          <p:nvPr/>
        </p:nvSpPr>
        <p:spPr>
          <a:xfrm>
            <a:off x="677505" y="5747659"/>
            <a:ext cx="1273213" cy="3396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800" dirty="0" smtClean="0">
                <a:solidFill>
                  <a:schemeClr val="accent2">
                    <a:lumMod val="50000"/>
                  </a:schemeClr>
                </a:solidFill>
                <a:latin typeface="Times New Roman" panose="02020603050405020304" pitchFamily="18" charset="0"/>
                <a:cs typeface="Times New Roman" panose="02020603050405020304" pitchFamily="18" charset="0"/>
              </a:rPr>
              <a:t>Serviciul informare și comunicare cu mass-media</a:t>
            </a:r>
            <a:endParaRPr lang="ru-RU" sz="8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94" name="Rectangle 93"/>
          <p:cNvSpPr/>
          <p:nvPr/>
        </p:nvSpPr>
        <p:spPr>
          <a:xfrm>
            <a:off x="677505" y="6178734"/>
            <a:ext cx="1273213" cy="3429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100" dirty="0" smtClean="0">
                <a:solidFill>
                  <a:schemeClr val="accent2">
                    <a:lumMod val="50000"/>
                  </a:schemeClr>
                </a:solidFill>
                <a:latin typeface="Times New Roman" panose="02020603050405020304" pitchFamily="18" charset="0"/>
                <a:cs typeface="Times New Roman" panose="02020603050405020304" pitchFamily="18" charset="0"/>
              </a:rPr>
              <a:t>Serviciul TIC</a:t>
            </a:r>
            <a:endParaRPr lang="ru-RU" sz="1100" dirty="0">
              <a:solidFill>
                <a:schemeClr val="accent2">
                  <a:lumMod val="50000"/>
                </a:schemeClr>
              </a:solidFill>
              <a:latin typeface="Times New Roman" panose="02020603050405020304" pitchFamily="18" charset="0"/>
              <a:cs typeface="Times New Roman" panose="02020603050405020304" pitchFamily="18" charset="0"/>
            </a:endParaRPr>
          </a:p>
        </p:txBody>
      </p:sp>
      <p:cxnSp>
        <p:nvCxnSpPr>
          <p:cNvPr id="104" name="Straight Connector 103"/>
          <p:cNvCxnSpPr/>
          <p:nvPr/>
        </p:nvCxnSpPr>
        <p:spPr>
          <a:xfrm>
            <a:off x="1950718" y="3875315"/>
            <a:ext cx="1393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2090057" y="3881845"/>
            <a:ext cx="0" cy="7336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1950718" y="4245427"/>
            <a:ext cx="13933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endCxn id="90" idx="3"/>
          </p:cNvCxnSpPr>
          <p:nvPr/>
        </p:nvCxnSpPr>
        <p:spPr>
          <a:xfrm flipH="1">
            <a:off x="1950718" y="4615543"/>
            <a:ext cx="13933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endCxn id="91" idx="1"/>
          </p:cNvCxnSpPr>
          <p:nvPr/>
        </p:nvCxnSpPr>
        <p:spPr>
          <a:xfrm>
            <a:off x="409303" y="5024517"/>
            <a:ext cx="268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endCxn id="92" idx="1"/>
          </p:cNvCxnSpPr>
          <p:nvPr/>
        </p:nvCxnSpPr>
        <p:spPr>
          <a:xfrm>
            <a:off x="409303" y="5468983"/>
            <a:ext cx="2682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400594" y="5917476"/>
            <a:ext cx="2769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400594" y="6350184"/>
            <a:ext cx="2769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2" name="Rectangle 131"/>
          <p:cNvSpPr/>
          <p:nvPr/>
        </p:nvSpPr>
        <p:spPr>
          <a:xfrm>
            <a:off x="2393768" y="2596801"/>
            <a:ext cx="1830118" cy="447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000" b="1" dirty="0" smtClean="0">
                <a:latin typeface="Times New Roman" panose="02020603050405020304" pitchFamily="18" charset="0"/>
                <a:cs typeface="Times New Roman" panose="02020603050405020304" pitchFamily="18" charset="0"/>
              </a:rPr>
              <a:t>Secretar de stat</a:t>
            </a:r>
          </a:p>
          <a:p>
            <a:pPr algn="ctr"/>
            <a:r>
              <a:rPr lang="ro-RO" sz="1000" dirty="0" smtClean="0">
                <a:latin typeface="Times New Roman" panose="02020603050405020304" pitchFamily="18" charset="0"/>
                <a:cs typeface="Times New Roman" panose="02020603050405020304" pitchFamily="18" charset="0"/>
              </a:rPr>
              <a:t>(în domeniul dezvoltării regionale și ruale)</a:t>
            </a:r>
            <a:endParaRPr lang="ru-RU" sz="1000" dirty="0">
              <a:latin typeface="Times New Roman" panose="02020603050405020304" pitchFamily="18" charset="0"/>
              <a:cs typeface="Times New Roman" panose="02020603050405020304" pitchFamily="18" charset="0"/>
            </a:endParaRPr>
          </a:p>
        </p:txBody>
      </p:sp>
      <p:sp>
        <p:nvSpPr>
          <p:cNvPr id="133" name="Rectangle 132"/>
          <p:cNvSpPr/>
          <p:nvPr/>
        </p:nvSpPr>
        <p:spPr>
          <a:xfrm>
            <a:off x="2393768" y="3178629"/>
            <a:ext cx="1638299" cy="3396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000" dirty="0" smtClean="0">
                <a:solidFill>
                  <a:schemeClr val="accent2">
                    <a:lumMod val="50000"/>
                  </a:schemeClr>
                </a:solidFill>
                <a:latin typeface="Times New Roman" panose="02020603050405020304" pitchFamily="18" charset="0"/>
                <a:cs typeface="Times New Roman" panose="02020603050405020304" pitchFamily="18" charset="0"/>
              </a:rPr>
              <a:t>Direcția politici de dezvoltare regională </a:t>
            </a:r>
            <a:endParaRPr lang="ru-RU" sz="10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134" name="Rectangle 133"/>
          <p:cNvSpPr/>
          <p:nvPr/>
        </p:nvSpPr>
        <p:spPr>
          <a:xfrm>
            <a:off x="2375676" y="3659775"/>
            <a:ext cx="1656391" cy="37229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Secția relații cu instituțiile de dezvoltare regională</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135" name="Rectangle 134"/>
          <p:cNvSpPr/>
          <p:nvPr/>
        </p:nvSpPr>
        <p:spPr>
          <a:xfrm>
            <a:off x="2375676" y="4153880"/>
            <a:ext cx="1656390" cy="36685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Direcția politici și programe de dezvoltare rurală</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136" name="Rectangle 135"/>
          <p:cNvSpPr/>
          <p:nvPr/>
        </p:nvSpPr>
        <p:spPr>
          <a:xfrm>
            <a:off x="2393768" y="4662352"/>
            <a:ext cx="1655715" cy="40897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100" dirty="0" smtClean="0">
                <a:solidFill>
                  <a:schemeClr val="accent2">
                    <a:lumMod val="50000"/>
                  </a:schemeClr>
                </a:solidFill>
                <a:latin typeface="Times New Roman" panose="02020603050405020304" pitchFamily="18" charset="0"/>
                <a:cs typeface="Times New Roman" panose="02020603050405020304" pitchFamily="18" charset="0"/>
              </a:rPr>
              <a:t>Direcția planificare spațială </a:t>
            </a:r>
            <a:endParaRPr lang="ru-RU" sz="1100" dirty="0">
              <a:solidFill>
                <a:schemeClr val="accent2">
                  <a:lumMod val="50000"/>
                </a:schemeClr>
              </a:solidFill>
              <a:latin typeface="Times New Roman" panose="02020603050405020304" pitchFamily="18" charset="0"/>
              <a:cs typeface="Times New Roman" panose="02020603050405020304" pitchFamily="18" charset="0"/>
            </a:endParaRPr>
          </a:p>
        </p:txBody>
      </p:sp>
      <p:cxnSp>
        <p:nvCxnSpPr>
          <p:cNvPr id="138" name="Straight Connector 137"/>
          <p:cNvCxnSpPr/>
          <p:nvPr/>
        </p:nvCxnSpPr>
        <p:spPr>
          <a:xfrm>
            <a:off x="3126377" y="2414452"/>
            <a:ext cx="25298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a:off x="5656217" y="2414452"/>
            <a:ext cx="0" cy="1823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1" name="Rectangle 140"/>
          <p:cNvSpPr/>
          <p:nvPr/>
        </p:nvSpPr>
        <p:spPr>
          <a:xfrm>
            <a:off x="4595949" y="2589229"/>
            <a:ext cx="2248990" cy="53723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100" b="1" dirty="0" smtClean="0">
                <a:latin typeface="Times New Roman" panose="02020603050405020304" pitchFamily="18" charset="0"/>
                <a:cs typeface="Times New Roman" panose="02020603050405020304" pitchFamily="18" charset="0"/>
              </a:rPr>
              <a:t>Secretar de stat </a:t>
            </a:r>
          </a:p>
          <a:p>
            <a:pPr algn="ctr"/>
            <a:r>
              <a:rPr lang="ro-RO" sz="1100" dirty="0" smtClean="0">
                <a:latin typeface="Times New Roman" panose="02020603050405020304" pitchFamily="18" charset="0"/>
                <a:cs typeface="Times New Roman" panose="02020603050405020304" pitchFamily="18" charset="0"/>
              </a:rPr>
              <a:t>(în domeniul protecției mediului și resurselor naturale)</a:t>
            </a:r>
            <a:endParaRPr lang="ru-RU" sz="1100" dirty="0">
              <a:latin typeface="Times New Roman" panose="02020603050405020304" pitchFamily="18" charset="0"/>
              <a:cs typeface="Times New Roman" panose="02020603050405020304" pitchFamily="18" charset="0"/>
            </a:endParaRPr>
          </a:p>
        </p:txBody>
      </p:sp>
      <p:cxnSp>
        <p:nvCxnSpPr>
          <p:cNvPr id="143" name="Straight Arrow Connector 142"/>
          <p:cNvCxnSpPr/>
          <p:nvPr/>
        </p:nvCxnSpPr>
        <p:spPr>
          <a:xfrm>
            <a:off x="5647741" y="3070729"/>
            <a:ext cx="0" cy="134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4145280" y="3194303"/>
            <a:ext cx="3474720" cy="0"/>
          </a:xfrm>
          <a:prstGeom prst="line">
            <a:avLst/>
          </a:prstGeom>
        </p:spPr>
        <p:style>
          <a:lnRef idx="1">
            <a:schemeClr val="accent1"/>
          </a:lnRef>
          <a:fillRef idx="0">
            <a:schemeClr val="accent1"/>
          </a:fillRef>
          <a:effectRef idx="0">
            <a:schemeClr val="accent1"/>
          </a:effectRef>
          <a:fontRef idx="minor">
            <a:schemeClr val="tx1"/>
          </a:fontRef>
        </p:style>
      </p:cxnSp>
      <p:sp>
        <p:nvSpPr>
          <p:cNvPr id="147" name="Rectangle 146"/>
          <p:cNvSpPr/>
          <p:nvPr/>
        </p:nvSpPr>
        <p:spPr>
          <a:xfrm>
            <a:off x="4293326" y="3307081"/>
            <a:ext cx="1387249" cy="42454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Direcția prevenirea poluării și evaluării de mediu</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148" name="Rectangle 147"/>
          <p:cNvSpPr/>
          <p:nvPr/>
        </p:nvSpPr>
        <p:spPr>
          <a:xfrm>
            <a:off x="4293326" y="3886798"/>
            <a:ext cx="1387249" cy="40818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Secția politici de aer și schimbări climatice</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149" name="Rectangle 148"/>
          <p:cNvSpPr/>
          <p:nvPr/>
        </p:nvSpPr>
        <p:spPr>
          <a:xfrm>
            <a:off x="4293326" y="4438978"/>
            <a:ext cx="1387249" cy="58553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Direcția politici de management al deșeurilor și substanțelor chimice</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cxnSp>
        <p:nvCxnSpPr>
          <p:cNvPr id="151" name="Straight Connector 150"/>
          <p:cNvCxnSpPr/>
          <p:nvPr/>
        </p:nvCxnSpPr>
        <p:spPr>
          <a:xfrm>
            <a:off x="4145280" y="3178629"/>
            <a:ext cx="0" cy="15531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p:nvPr/>
        </p:nvCxnSpPr>
        <p:spPr>
          <a:xfrm>
            <a:off x="4145280" y="4731747"/>
            <a:ext cx="1480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a:endCxn id="148" idx="1"/>
          </p:cNvCxnSpPr>
          <p:nvPr/>
        </p:nvCxnSpPr>
        <p:spPr>
          <a:xfrm>
            <a:off x="4145280" y="4090892"/>
            <a:ext cx="14804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endCxn id="147" idx="1"/>
          </p:cNvCxnSpPr>
          <p:nvPr/>
        </p:nvCxnSpPr>
        <p:spPr>
          <a:xfrm>
            <a:off x="4145280" y="3518262"/>
            <a:ext cx="148046" cy="1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2" name="Rectangle 171"/>
          <p:cNvSpPr/>
          <p:nvPr/>
        </p:nvSpPr>
        <p:spPr>
          <a:xfrm>
            <a:off x="5821682" y="3307081"/>
            <a:ext cx="1558835" cy="42672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000" dirty="0" smtClean="0">
                <a:solidFill>
                  <a:schemeClr val="accent2">
                    <a:lumMod val="50000"/>
                  </a:schemeClr>
                </a:solidFill>
                <a:latin typeface="Times New Roman" panose="02020603050405020304" pitchFamily="18" charset="0"/>
                <a:cs typeface="Times New Roman" panose="02020603050405020304" pitchFamily="18" charset="0"/>
              </a:rPr>
              <a:t>Direcția politici în domeniul biodiversității</a:t>
            </a:r>
            <a:endParaRPr lang="ru-RU" sz="10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173" name="Rectangle 172"/>
          <p:cNvSpPr/>
          <p:nvPr/>
        </p:nvSpPr>
        <p:spPr>
          <a:xfrm>
            <a:off x="5821681" y="3857897"/>
            <a:ext cx="1558836" cy="49091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000" b="1" dirty="0" smtClean="0">
                <a:solidFill>
                  <a:srgbClr val="FFFF00"/>
                </a:solidFill>
                <a:latin typeface="Times New Roman" panose="02020603050405020304" pitchFamily="18" charset="0"/>
                <a:cs typeface="Times New Roman" panose="02020603050405020304" pitchFamily="18" charset="0"/>
              </a:rPr>
              <a:t>Direcția politici de management integrat al resurselor de apă</a:t>
            </a:r>
            <a:endParaRPr lang="ru-RU" sz="1000" b="1" dirty="0">
              <a:solidFill>
                <a:srgbClr val="FFFF00"/>
              </a:solidFill>
              <a:latin typeface="Times New Roman" panose="02020603050405020304" pitchFamily="18" charset="0"/>
              <a:cs typeface="Times New Roman" panose="02020603050405020304" pitchFamily="18" charset="0"/>
            </a:endParaRPr>
          </a:p>
        </p:txBody>
      </p:sp>
      <p:sp>
        <p:nvSpPr>
          <p:cNvPr id="174" name="Rectangle 173"/>
          <p:cNvSpPr/>
          <p:nvPr/>
        </p:nvSpPr>
        <p:spPr>
          <a:xfrm>
            <a:off x="5819708" y="4488842"/>
            <a:ext cx="1552101" cy="4622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000" dirty="0" smtClean="0">
                <a:solidFill>
                  <a:schemeClr val="accent2">
                    <a:lumMod val="50000"/>
                  </a:schemeClr>
                </a:solidFill>
                <a:latin typeface="Times New Roman" panose="02020603050405020304" pitchFamily="18" charset="0"/>
                <a:cs typeface="Times New Roman" panose="02020603050405020304" pitchFamily="18" charset="0"/>
              </a:rPr>
              <a:t>Serviciul managementul proiectelor de mediu</a:t>
            </a:r>
            <a:endParaRPr lang="ru-RU" sz="10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176" name="Rectangle 175"/>
          <p:cNvSpPr/>
          <p:nvPr/>
        </p:nvSpPr>
        <p:spPr>
          <a:xfrm>
            <a:off x="5819709" y="5091159"/>
            <a:ext cx="1552100" cy="51380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000" dirty="0" smtClean="0">
                <a:solidFill>
                  <a:schemeClr val="accent2">
                    <a:lumMod val="50000"/>
                  </a:schemeClr>
                </a:solidFill>
                <a:latin typeface="Times New Roman" panose="02020603050405020304" pitchFamily="18" charset="0"/>
                <a:cs typeface="Times New Roman" panose="02020603050405020304" pitchFamily="18" charset="0"/>
              </a:rPr>
              <a:t>Serviciul protecția solului și subsolului</a:t>
            </a:r>
            <a:endParaRPr lang="ru-RU" sz="1000" dirty="0">
              <a:solidFill>
                <a:schemeClr val="accent2">
                  <a:lumMod val="50000"/>
                </a:schemeClr>
              </a:solidFill>
              <a:latin typeface="Times New Roman" panose="02020603050405020304" pitchFamily="18" charset="0"/>
              <a:cs typeface="Times New Roman" panose="02020603050405020304" pitchFamily="18" charset="0"/>
            </a:endParaRPr>
          </a:p>
        </p:txBody>
      </p:sp>
      <p:cxnSp>
        <p:nvCxnSpPr>
          <p:cNvPr id="179" name="Straight Connector 178"/>
          <p:cNvCxnSpPr/>
          <p:nvPr/>
        </p:nvCxnSpPr>
        <p:spPr>
          <a:xfrm flipH="1">
            <a:off x="7619999" y="3178629"/>
            <a:ext cx="8710" cy="21694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p:nvPr/>
        </p:nvCxnSpPr>
        <p:spPr>
          <a:xfrm flipH="1">
            <a:off x="7380517" y="3518262"/>
            <a:ext cx="2394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p:nvPr/>
        </p:nvCxnSpPr>
        <p:spPr>
          <a:xfrm flipH="1">
            <a:off x="7371809" y="4032068"/>
            <a:ext cx="2481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p:nvPr/>
        </p:nvCxnSpPr>
        <p:spPr>
          <a:xfrm flipH="1" flipV="1">
            <a:off x="7371808" y="4682570"/>
            <a:ext cx="248191" cy="11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p:nvPr/>
        </p:nvCxnSpPr>
        <p:spPr>
          <a:xfrm flipH="1">
            <a:off x="7376163" y="5348062"/>
            <a:ext cx="2394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V="1">
            <a:off x="5656217" y="2404097"/>
            <a:ext cx="4693918" cy="10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p:nvPr/>
        </p:nvCxnSpPr>
        <p:spPr>
          <a:xfrm>
            <a:off x="8687029" y="2414452"/>
            <a:ext cx="0" cy="1823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9" name="Rectangle 198"/>
          <p:cNvSpPr/>
          <p:nvPr/>
        </p:nvSpPr>
        <p:spPr>
          <a:xfrm>
            <a:off x="8012341" y="2589229"/>
            <a:ext cx="1366792" cy="642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000" b="1" dirty="0">
                <a:latin typeface="Times New Roman" panose="02020603050405020304" pitchFamily="18" charset="0"/>
                <a:cs typeface="Times New Roman" panose="02020603050405020304" pitchFamily="18" charset="0"/>
              </a:rPr>
              <a:t>Secretar de stat </a:t>
            </a:r>
            <a:endParaRPr lang="ru-RU" sz="1000" b="1" dirty="0">
              <a:latin typeface="Times New Roman" panose="02020603050405020304" pitchFamily="18" charset="0"/>
              <a:cs typeface="Times New Roman" panose="02020603050405020304" pitchFamily="18" charset="0"/>
            </a:endParaRPr>
          </a:p>
          <a:p>
            <a:pPr algn="ctr"/>
            <a:r>
              <a:rPr lang="ro-RO" sz="1000" dirty="0">
                <a:latin typeface="Times New Roman" panose="02020603050405020304" pitchFamily="18" charset="0"/>
                <a:cs typeface="Times New Roman" panose="02020603050405020304" pitchFamily="18" charset="0"/>
              </a:rPr>
              <a:t>(în domeniul politicilor/produselor de origine aminalieră)</a:t>
            </a:r>
            <a:endParaRPr lang="ru-RU" sz="1000" dirty="0">
              <a:latin typeface="Times New Roman" panose="02020603050405020304" pitchFamily="18" charset="0"/>
              <a:cs typeface="Times New Roman" panose="02020603050405020304" pitchFamily="18" charset="0"/>
            </a:endParaRPr>
          </a:p>
        </p:txBody>
      </p:sp>
      <p:sp>
        <p:nvSpPr>
          <p:cNvPr id="200" name="Rectangle 199"/>
          <p:cNvSpPr/>
          <p:nvPr/>
        </p:nvSpPr>
        <p:spPr>
          <a:xfrm>
            <a:off x="9596844" y="2586446"/>
            <a:ext cx="1506583" cy="635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000" b="1" dirty="0" smtClean="0">
                <a:latin typeface="Times New Roman" panose="02020603050405020304" pitchFamily="18" charset="0"/>
                <a:cs typeface="Times New Roman" panose="02020603050405020304" pitchFamily="18" charset="0"/>
              </a:rPr>
              <a:t>Secretar de stat </a:t>
            </a:r>
            <a:endParaRPr lang="ru-RU" sz="1000" b="1" dirty="0" smtClean="0">
              <a:latin typeface="Times New Roman" panose="02020603050405020304" pitchFamily="18" charset="0"/>
              <a:cs typeface="Times New Roman" panose="02020603050405020304" pitchFamily="18" charset="0"/>
            </a:endParaRPr>
          </a:p>
          <a:p>
            <a:pPr algn="ctr"/>
            <a:r>
              <a:rPr lang="ro-RO" sz="1000" dirty="0" smtClean="0">
                <a:latin typeface="Times New Roman" panose="02020603050405020304" pitchFamily="18" charset="0"/>
                <a:cs typeface="Times New Roman" panose="02020603050405020304" pitchFamily="18" charset="0"/>
              </a:rPr>
              <a:t>(în domeniul politicilor/produselor de origine vegetală)</a:t>
            </a:r>
            <a:endParaRPr lang="ru-RU" sz="1000" dirty="0">
              <a:latin typeface="Times New Roman" panose="02020603050405020304" pitchFamily="18" charset="0"/>
              <a:cs typeface="Times New Roman" panose="02020603050405020304" pitchFamily="18" charset="0"/>
            </a:endParaRPr>
          </a:p>
        </p:txBody>
      </p:sp>
      <p:cxnSp>
        <p:nvCxnSpPr>
          <p:cNvPr id="202" name="Straight Arrow Connector 201"/>
          <p:cNvCxnSpPr>
            <a:endCxn id="200" idx="0"/>
          </p:cNvCxnSpPr>
          <p:nvPr/>
        </p:nvCxnSpPr>
        <p:spPr>
          <a:xfrm flipH="1">
            <a:off x="10350136" y="2404097"/>
            <a:ext cx="546" cy="1823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4" name="Rectangle 203"/>
          <p:cNvSpPr/>
          <p:nvPr/>
        </p:nvSpPr>
        <p:spPr>
          <a:xfrm>
            <a:off x="8003633" y="3389812"/>
            <a:ext cx="1366792" cy="70108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Direcția politici în domeniul medicină veterinară și siguranța alimentelor de origine animalieră </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05" name="Rectangle 204"/>
          <p:cNvSpPr/>
          <p:nvPr/>
        </p:nvSpPr>
        <p:spPr>
          <a:xfrm>
            <a:off x="8012341" y="4234320"/>
            <a:ext cx="1366792" cy="7168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Direcția politici de producție, procesare și reglementare a calității produselor de origine animalieră</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06" name="Rectangle 205"/>
          <p:cNvSpPr/>
          <p:nvPr/>
        </p:nvSpPr>
        <p:spPr>
          <a:xfrm>
            <a:off x="8003633" y="5039329"/>
            <a:ext cx="1366792" cy="56563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Serviciul producție ecologică și produse cu denumire de origine</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07" name="Rectangle 206"/>
          <p:cNvSpPr/>
          <p:nvPr/>
        </p:nvSpPr>
        <p:spPr>
          <a:xfrm>
            <a:off x="8012341" y="5747659"/>
            <a:ext cx="1366792" cy="43107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Serviciul știință, educație și extensiune rurală </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cxnSp>
        <p:nvCxnSpPr>
          <p:cNvPr id="210" name="Straight Connector 209"/>
          <p:cNvCxnSpPr>
            <a:stCxn id="199" idx="1"/>
          </p:cNvCxnSpPr>
          <p:nvPr/>
        </p:nvCxnSpPr>
        <p:spPr>
          <a:xfrm flipH="1" flipV="1">
            <a:off x="7785464" y="2908878"/>
            <a:ext cx="226877" cy="17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7794172" y="2910597"/>
            <a:ext cx="0" cy="30525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p:nvPr/>
        </p:nvCxnSpPr>
        <p:spPr>
          <a:xfrm>
            <a:off x="7785464" y="3731622"/>
            <a:ext cx="226877" cy="43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a:endCxn id="205" idx="1"/>
          </p:cNvCxnSpPr>
          <p:nvPr/>
        </p:nvCxnSpPr>
        <p:spPr>
          <a:xfrm>
            <a:off x="7794172" y="4589417"/>
            <a:ext cx="218169" cy="33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a:endCxn id="206" idx="1"/>
          </p:cNvCxnSpPr>
          <p:nvPr/>
        </p:nvCxnSpPr>
        <p:spPr>
          <a:xfrm>
            <a:off x="7794172" y="5322147"/>
            <a:ext cx="2094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2" name="Straight Arrow Connector 231"/>
          <p:cNvCxnSpPr/>
          <p:nvPr/>
        </p:nvCxnSpPr>
        <p:spPr>
          <a:xfrm>
            <a:off x="7794172" y="5963196"/>
            <a:ext cx="2094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4" name="Rectangle 233"/>
          <p:cNvSpPr/>
          <p:nvPr/>
        </p:nvSpPr>
        <p:spPr>
          <a:xfrm>
            <a:off x="9596844" y="3389812"/>
            <a:ext cx="1506583" cy="70108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Direcția politici în domeniul protecției plantelor și siguranța alimentelor de origine vegetală </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35" name="Rectangle 234"/>
          <p:cNvSpPr/>
          <p:nvPr/>
        </p:nvSpPr>
        <p:spPr>
          <a:xfrm>
            <a:off x="9592490" y="4245427"/>
            <a:ext cx="1502228" cy="72953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Direcția politici de producție, procesare și reglementare a calității produselor de origine vegetală</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36" name="Rectangle 235"/>
          <p:cNvSpPr/>
          <p:nvPr/>
        </p:nvSpPr>
        <p:spPr>
          <a:xfrm>
            <a:off x="9578548" y="5108215"/>
            <a:ext cx="1524879" cy="63463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Serviciul politici și reglementări în domeniul produselor sectorului vitivinicol și băuturilor</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37" name="Rectangle 236"/>
          <p:cNvSpPr/>
          <p:nvPr/>
        </p:nvSpPr>
        <p:spPr>
          <a:xfrm>
            <a:off x="9578548" y="5863042"/>
            <a:ext cx="1524879" cy="6155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900" dirty="0" smtClean="0">
                <a:solidFill>
                  <a:schemeClr val="accent2">
                    <a:lumMod val="50000"/>
                  </a:schemeClr>
                </a:solidFill>
                <a:latin typeface="Times New Roman" panose="02020603050405020304" pitchFamily="18" charset="0"/>
                <a:cs typeface="Times New Roman" panose="02020603050405020304" pitchFamily="18" charset="0"/>
              </a:rPr>
              <a:t>Serviciul politici în domeniul fondului fiduciar și îmbunătățiri funciare</a:t>
            </a:r>
            <a:endParaRPr lang="ru-RU" sz="900" dirty="0">
              <a:solidFill>
                <a:schemeClr val="accent2">
                  <a:lumMod val="50000"/>
                </a:schemeClr>
              </a:solidFill>
              <a:latin typeface="Times New Roman" panose="02020603050405020304" pitchFamily="18" charset="0"/>
              <a:cs typeface="Times New Roman" panose="02020603050405020304" pitchFamily="18" charset="0"/>
            </a:endParaRPr>
          </a:p>
        </p:txBody>
      </p:sp>
      <p:cxnSp>
        <p:nvCxnSpPr>
          <p:cNvPr id="240" name="Straight Connector 239"/>
          <p:cNvCxnSpPr/>
          <p:nvPr/>
        </p:nvCxnSpPr>
        <p:spPr>
          <a:xfrm>
            <a:off x="11103427" y="2908878"/>
            <a:ext cx="217711" cy="1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a:off x="11321138" y="2910597"/>
            <a:ext cx="28717" cy="3176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Arrow Connector 249"/>
          <p:cNvCxnSpPr>
            <a:endCxn id="234" idx="3"/>
          </p:cNvCxnSpPr>
          <p:nvPr/>
        </p:nvCxnSpPr>
        <p:spPr>
          <a:xfrm flipH="1">
            <a:off x="11103427" y="3731623"/>
            <a:ext cx="243838" cy="8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a:endCxn id="235" idx="3"/>
          </p:cNvCxnSpPr>
          <p:nvPr/>
        </p:nvCxnSpPr>
        <p:spPr>
          <a:xfrm flipH="1">
            <a:off x="11094718" y="4589417"/>
            <a:ext cx="235128" cy="207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8" name="Straight Arrow Connector 257"/>
          <p:cNvCxnSpPr/>
          <p:nvPr/>
        </p:nvCxnSpPr>
        <p:spPr>
          <a:xfrm flipH="1">
            <a:off x="11057262" y="5420004"/>
            <a:ext cx="2638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0" name="Straight Arrow Connector 259"/>
          <p:cNvCxnSpPr/>
          <p:nvPr/>
        </p:nvCxnSpPr>
        <p:spPr>
          <a:xfrm flipH="1" flipV="1">
            <a:off x="11103427" y="6064646"/>
            <a:ext cx="217711" cy="7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a:endCxn id="132" idx="1"/>
          </p:cNvCxnSpPr>
          <p:nvPr/>
        </p:nvCxnSpPr>
        <p:spPr>
          <a:xfrm>
            <a:off x="2246811" y="2815483"/>
            <a:ext cx="146957" cy="51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flipH="1">
            <a:off x="2246809" y="2814776"/>
            <a:ext cx="2" cy="2052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Arrow Connector 271"/>
          <p:cNvCxnSpPr>
            <a:endCxn id="133" idx="1"/>
          </p:cNvCxnSpPr>
          <p:nvPr/>
        </p:nvCxnSpPr>
        <p:spPr>
          <a:xfrm>
            <a:off x="2246810" y="3345181"/>
            <a:ext cx="146958" cy="3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6" name="Straight Arrow Connector 275"/>
          <p:cNvCxnSpPr>
            <a:endCxn id="134" idx="1"/>
          </p:cNvCxnSpPr>
          <p:nvPr/>
        </p:nvCxnSpPr>
        <p:spPr>
          <a:xfrm>
            <a:off x="2255520" y="3844821"/>
            <a:ext cx="120156" cy="1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8" name="Straight Arrow Connector 277"/>
          <p:cNvCxnSpPr>
            <a:endCxn id="135" idx="1"/>
          </p:cNvCxnSpPr>
          <p:nvPr/>
        </p:nvCxnSpPr>
        <p:spPr>
          <a:xfrm flipV="1">
            <a:off x="2246809" y="4337306"/>
            <a:ext cx="128867" cy="4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0" name="Straight Arrow Connector 279"/>
          <p:cNvCxnSpPr>
            <a:endCxn id="136" idx="1"/>
          </p:cNvCxnSpPr>
          <p:nvPr/>
        </p:nvCxnSpPr>
        <p:spPr>
          <a:xfrm>
            <a:off x="2255520" y="4860365"/>
            <a:ext cx="138248" cy="6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1193074" y="1340024"/>
            <a:ext cx="1182602" cy="0"/>
          </a:xfrm>
          <a:prstGeom prst="line">
            <a:avLst/>
          </a:prstGeom>
        </p:spPr>
        <p:style>
          <a:lnRef idx="1">
            <a:schemeClr val="accent1"/>
          </a:lnRef>
          <a:fillRef idx="0">
            <a:schemeClr val="accent1"/>
          </a:fillRef>
          <a:effectRef idx="0">
            <a:schemeClr val="accent1"/>
          </a:effectRef>
          <a:fontRef idx="minor">
            <a:schemeClr val="tx1"/>
          </a:fontRef>
        </p:style>
      </p:cxnSp>
      <p:sp>
        <p:nvSpPr>
          <p:cNvPr id="100" name="Content Placeholder 13"/>
          <p:cNvSpPr txBox="1">
            <a:spLocks/>
          </p:cNvSpPr>
          <p:nvPr/>
        </p:nvSpPr>
        <p:spPr>
          <a:xfrm>
            <a:off x="261619" y="1016000"/>
            <a:ext cx="10901681" cy="5498011"/>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endParaRPr kumimoji="0" lang="ru-RU" sz="18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pic>
        <p:nvPicPr>
          <p:cNvPr id="101" name="Picture 2" descr="cheap-calling-to-moldova-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33487"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24213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057" y="180068"/>
            <a:ext cx="11190513" cy="690789"/>
          </a:xfrm>
        </p:spPr>
        <p:txBody>
          <a:bodyPr>
            <a:normAutofit fontScale="90000"/>
          </a:bodyPr>
          <a:lstStyle/>
          <a:p>
            <a:pPr algn="ctr"/>
            <a:r>
              <a:rPr lang="en-US" sz="4000" b="1" dirty="0" smtClean="0">
                <a:latin typeface="Arial Black" panose="020B0A04020102020204" pitchFamily="34" charset="0"/>
              </a:rPr>
              <a:t/>
            </a:r>
            <a:br>
              <a:rPr lang="en-US" sz="4000" b="1" dirty="0" smtClean="0">
                <a:latin typeface="Arial Black" panose="020B0A04020102020204" pitchFamily="34" charset="0"/>
              </a:rPr>
            </a:br>
            <a:r>
              <a:rPr lang="ro-RO" sz="4000" b="1" dirty="0" smtClean="0">
                <a:solidFill>
                  <a:schemeClr val="accent6">
                    <a:lumMod val="75000"/>
                  </a:schemeClr>
                </a:solidFill>
                <a:latin typeface="Arial Black" panose="020B0A04020102020204" pitchFamily="34" charset="0"/>
              </a:rPr>
              <a:t>Sectorul de mediu</a:t>
            </a:r>
            <a:r>
              <a:rPr lang="en-US" sz="4000" b="1" dirty="0" smtClean="0">
                <a:solidFill>
                  <a:schemeClr val="accent6">
                    <a:lumMod val="75000"/>
                  </a:schemeClr>
                </a:solidFill>
                <a:latin typeface="Arial Black" panose="020B0A04020102020204" pitchFamily="34" charset="0"/>
              </a:rPr>
              <a:t> </a:t>
            </a:r>
            <a:r>
              <a:rPr lang="en-US" sz="4000" dirty="0" smtClean="0">
                <a:solidFill>
                  <a:schemeClr val="accent6">
                    <a:lumMod val="75000"/>
                  </a:schemeClr>
                </a:solidFill>
                <a:latin typeface="Arial Black" panose="020B0A04020102020204" pitchFamily="34" charset="0"/>
              </a:rPr>
              <a:t>- 29 </a:t>
            </a:r>
            <a:r>
              <a:rPr lang="en-US" sz="4000" b="1" dirty="0" smtClean="0">
                <a:solidFill>
                  <a:schemeClr val="accent6">
                    <a:lumMod val="75000"/>
                  </a:schemeClr>
                </a:solidFill>
                <a:latin typeface="Arial Black" panose="020B0A04020102020204" pitchFamily="34" charset="0"/>
              </a:rPr>
              <a:t/>
            </a:r>
            <a:br>
              <a:rPr lang="en-US" sz="4000" b="1" dirty="0" smtClean="0">
                <a:solidFill>
                  <a:schemeClr val="accent6">
                    <a:lumMod val="75000"/>
                  </a:schemeClr>
                </a:solidFill>
                <a:latin typeface="Arial Black" panose="020B0A04020102020204" pitchFamily="34" charset="0"/>
              </a:rPr>
            </a:br>
            <a:endParaRPr lang="en-US" sz="4000" dirty="0">
              <a:solidFill>
                <a:schemeClr val="accent6">
                  <a:lumMod val="75000"/>
                </a:schemeClr>
              </a:solidFill>
              <a:latin typeface="Arial Black" panose="020B0A04020102020204" pitchFamily="34" charset="0"/>
            </a:endParaRPr>
          </a:p>
        </p:txBody>
      </p:sp>
      <p:sp>
        <p:nvSpPr>
          <p:cNvPr id="3" name="Content Placeholder 2"/>
          <p:cNvSpPr>
            <a:spLocks noGrp="1"/>
          </p:cNvSpPr>
          <p:nvPr>
            <p:ph idx="1"/>
          </p:nvPr>
        </p:nvSpPr>
        <p:spPr>
          <a:xfrm>
            <a:off x="239486" y="1066800"/>
            <a:ext cx="11745685" cy="5399313"/>
          </a:xfrm>
        </p:spPr>
        <p:txBody>
          <a:bodyPr>
            <a:normAutofit/>
          </a:bodyPr>
          <a:lstStyle/>
          <a:p>
            <a:pPr algn="just">
              <a:buNone/>
            </a:pPr>
            <a:r>
              <a:rPr lang="ro-RO" sz="3300" b="1" dirty="0" smtClean="0">
                <a:latin typeface="Times New Roman" panose="02020603050405020304" pitchFamily="18" charset="0"/>
                <a:cs typeface="Times New Roman" panose="02020603050405020304" pitchFamily="18" charset="0"/>
              </a:rPr>
              <a:t>Secretar de Stat în domeniul mediului și resurselor naturale </a:t>
            </a:r>
            <a:r>
              <a:rPr lang="ru-RU" sz="3300" b="1" dirty="0" smtClean="0">
                <a:latin typeface="Times New Roman" panose="02020603050405020304" pitchFamily="18" charset="0"/>
                <a:cs typeface="Times New Roman" panose="02020603050405020304" pitchFamily="18" charset="0"/>
              </a:rPr>
              <a:t>-1</a:t>
            </a:r>
            <a:endParaRPr lang="en-US" sz="3300" b="1" dirty="0" smtClean="0">
              <a:latin typeface="Times New Roman" panose="02020603050405020304" pitchFamily="18" charset="0"/>
              <a:cs typeface="Times New Roman" panose="02020603050405020304" pitchFamily="18" charset="0"/>
            </a:endParaRPr>
          </a:p>
          <a:p>
            <a:pPr algn="just"/>
            <a:r>
              <a:rPr lang="ro-RO" sz="3300" dirty="0" smtClean="0">
                <a:latin typeface="Times New Roman" panose="02020603050405020304" pitchFamily="18" charset="0"/>
                <a:cs typeface="Times New Roman" panose="02020603050405020304" pitchFamily="18" charset="0"/>
              </a:rPr>
              <a:t>Direcția politici de prevenire a poluării și evaluării de mediu</a:t>
            </a:r>
            <a:r>
              <a:rPr lang="en-US" sz="3300" b="1" dirty="0" smtClean="0">
                <a:latin typeface="Times New Roman" panose="02020603050405020304" pitchFamily="18" charset="0"/>
                <a:cs typeface="Times New Roman" panose="02020603050405020304" pitchFamily="18" charset="0"/>
              </a:rPr>
              <a:t>- 5</a:t>
            </a:r>
          </a:p>
          <a:p>
            <a:pPr algn="just"/>
            <a:r>
              <a:rPr lang="ro-RO" sz="3300" dirty="0" smtClean="0">
                <a:latin typeface="Times New Roman" panose="02020603050405020304" pitchFamily="18" charset="0"/>
                <a:cs typeface="Times New Roman" panose="02020603050405020304" pitchFamily="18" charset="0"/>
              </a:rPr>
              <a:t>Secția politici de aer și schimbări climatice</a:t>
            </a:r>
            <a:r>
              <a:rPr lang="en-US" sz="3300" b="1" dirty="0" smtClean="0">
                <a:latin typeface="Times New Roman" panose="02020603050405020304" pitchFamily="18" charset="0"/>
                <a:cs typeface="Times New Roman" panose="02020603050405020304" pitchFamily="18" charset="0"/>
              </a:rPr>
              <a:t>- 4</a:t>
            </a:r>
          </a:p>
          <a:p>
            <a:pPr algn="just"/>
            <a:r>
              <a:rPr lang="ro-RO" sz="3300" dirty="0" smtClean="0">
                <a:latin typeface="Times New Roman" panose="02020603050405020304" pitchFamily="18" charset="0"/>
                <a:cs typeface="Times New Roman" panose="02020603050405020304" pitchFamily="18" charset="0"/>
              </a:rPr>
              <a:t>Direcția politici de management al deșeurilor și substanțelor chimice</a:t>
            </a:r>
            <a:r>
              <a:rPr lang="en-US" sz="3300" b="1" dirty="0" smtClean="0">
                <a:latin typeface="Times New Roman" panose="02020603050405020304" pitchFamily="18" charset="0"/>
                <a:cs typeface="Times New Roman" panose="02020603050405020304" pitchFamily="18" charset="0"/>
              </a:rPr>
              <a:t>- 5</a:t>
            </a:r>
          </a:p>
          <a:p>
            <a:pPr algn="just"/>
            <a:r>
              <a:rPr lang="ro-RO" sz="3300" dirty="0" smtClean="0">
                <a:latin typeface="Times New Roman" panose="02020603050405020304" pitchFamily="18" charset="0"/>
                <a:cs typeface="Times New Roman" panose="02020603050405020304" pitchFamily="18" charset="0"/>
              </a:rPr>
              <a:t>Direcția politici în domeniul biodiversității </a:t>
            </a:r>
            <a:r>
              <a:rPr lang="en-US" sz="3300" b="1" dirty="0" smtClean="0">
                <a:latin typeface="Times New Roman" panose="02020603050405020304" pitchFamily="18" charset="0"/>
                <a:cs typeface="Times New Roman" panose="02020603050405020304" pitchFamily="18" charset="0"/>
              </a:rPr>
              <a:t>-5</a:t>
            </a:r>
          </a:p>
          <a:p>
            <a:pPr algn="just"/>
            <a:r>
              <a:rPr lang="ro-RO" sz="3300" b="1" dirty="0" smtClean="0">
                <a:solidFill>
                  <a:srgbClr val="0070C0"/>
                </a:solidFill>
                <a:latin typeface="Times New Roman" panose="02020603050405020304" pitchFamily="18" charset="0"/>
                <a:cs typeface="Times New Roman" panose="02020603050405020304" pitchFamily="18" charset="0"/>
              </a:rPr>
              <a:t>Direcția politici de management integrat al resurselor de apă</a:t>
            </a:r>
            <a:r>
              <a:rPr lang="en-US" sz="3300" b="1" dirty="0" smtClean="0">
                <a:solidFill>
                  <a:srgbClr val="0070C0"/>
                </a:solidFill>
                <a:latin typeface="Times New Roman" panose="02020603050405020304" pitchFamily="18" charset="0"/>
                <a:cs typeface="Times New Roman" panose="02020603050405020304" pitchFamily="18" charset="0"/>
              </a:rPr>
              <a:t>- 5</a:t>
            </a:r>
          </a:p>
          <a:p>
            <a:pPr algn="just"/>
            <a:r>
              <a:rPr lang="ro-RO" sz="3300" dirty="0" smtClean="0">
                <a:latin typeface="Times New Roman" panose="02020603050405020304" pitchFamily="18" charset="0"/>
                <a:cs typeface="Times New Roman" panose="02020603050405020304" pitchFamily="18" charset="0"/>
              </a:rPr>
              <a:t>Serviciul managementul proiectelor de mediu</a:t>
            </a:r>
            <a:r>
              <a:rPr lang="en-US" sz="3300" b="1" dirty="0" smtClean="0">
                <a:latin typeface="Times New Roman" panose="02020603050405020304" pitchFamily="18" charset="0"/>
                <a:cs typeface="Times New Roman" panose="02020603050405020304" pitchFamily="18" charset="0"/>
              </a:rPr>
              <a:t>- 2</a:t>
            </a:r>
          </a:p>
          <a:p>
            <a:pPr algn="just"/>
            <a:r>
              <a:rPr lang="ro-RO" sz="3300" dirty="0" smtClean="0">
                <a:latin typeface="Times New Roman" panose="02020603050405020304" pitchFamily="18" charset="0"/>
                <a:cs typeface="Times New Roman" panose="02020603050405020304" pitchFamily="18" charset="0"/>
              </a:rPr>
              <a:t>Serviciul protecția solului și subsolului</a:t>
            </a:r>
            <a:r>
              <a:rPr lang="en-US" sz="3300" b="1" dirty="0" smtClean="0">
                <a:latin typeface="Times New Roman" panose="02020603050405020304" pitchFamily="18" charset="0"/>
                <a:cs typeface="Times New Roman" panose="02020603050405020304" pitchFamily="18" charset="0"/>
              </a:rPr>
              <a:t>- 2</a:t>
            </a:r>
            <a:endParaRPr lang="en-US" sz="33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38449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497"/>
            <a:ext cx="10515600" cy="756104"/>
          </a:xfrm>
        </p:spPr>
        <p:txBody>
          <a:bodyPr>
            <a:normAutofit fontScale="90000"/>
          </a:bodyPr>
          <a:lstStyle/>
          <a:p>
            <a:pPr algn="ctr"/>
            <a:r>
              <a:rPr lang="en-US" b="1" dirty="0" smtClean="0"/>
              <a:t/>
            </a:r>
            <a:br>
              <a:rPr lang="en-US" b="1" dirty="0" smtClean="0"/>
            </a:br>
            <a:r>
              <a:rPr lang="en-US" b="1" dirty="0" err="1" smtClean="0">
                <a:solidFill>
                  <a:schemeClr val="accent6">
                    <a:lumMod val="75000"/>
                  </a:schemeClr>
                </a:solidFill>
                <a:latin typeface="Times New Roman" panose="02020603050405020304" pitchFamily="18" charset="0"/>
                <a:cs typeface="Times New Roman" panose="02020603050405020304" pitchFamily="18" charset="0"/>
              </a:rPr>
              <a:t>Funcţiile</a:t>
            </a:r>
            <a:r>
              <a:rPr lang="en-US" b="1" dirty="0" smtClean="0">
                <a:solidFill>
                  <a:schemeClr val="accent6">
                    <a:lumMod val="75000"/>
                  </a:schemeClr>
                </a:solidFill>
                <a:latin typeface="Times New Roman" panose="02020603050405020304" pitchFamily="18" charset="0"/>
                <a:cs typeface="Times New Roman" panose="02020603050405020304" pitchFamily="18" charset="0"/>
              </a:rPr>
              <a:t> de </a:t>
            </a:r>
            <a:r>
              <a:rPr lang="en-US" b="1" dirty="0" err="1" smtClean="0">
                <a:solidFill>
                  <a:schemeClr val="accent6">
                    <a:lumMod val="75000"/>
                  </a:schemeClr>
                </a:solidFill>
                <a:latin typeface="Times New Roman" panose="02020603050405020304" pitchFamily="18" charset="0"/>
                <a:cs typeface="Times New Roman" panose="02020603050405020304" pitchFamily="18" charset="0"/>
              </a:rPr>
              <a:t>bază</a:t>
            </a:r>
            <a:r>
              <a:rPr lang="en-US" b="1" dirty="0" smtClean="0">
                <a:solidFill>
                  <a:schemeClr val="accent6">
                    <a:lumMod val="75000"/>
                  </a:schemeClr>
                </a:solidFill>
                <a:latin typeface="Times New Roman" panose="02020603050405020304" pitchFamily="18" charset="0"/>
                <a:cs typeface="Times New Roman" panose="02020603050405020304" pitchFamily="18" charset="0"/>
              </a:rPr>
              <a:t> ale </a:t>
            </a:r>
            <a:r>
              <a:rPr lang="en-US" b="1" dirty="0" err="1" smtClean="0">
                <a:solidFill>
                  <a:schemeClr val="accent6">
                    <a:lumMod val="75000"/>
                  </a:schemeClr>
                </a:solidFill>
                <a:latin typeface="Times New Roman" panose="02020603050405020304" pitchFamily="18" charset="0"/>
                <a:cs typeface="Times New Roman" panose="02020603050405020304" pitchFamily="18" charset="0"/>
              </a:rPr>
              <a:t>Ministerului</a:t>
            </a:r>
            <a:r>
              <a:rPr lang="en-US"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b="1" dirty="0" err="1" smtClean="0">
                <a:solidFill>
                  <a:schemeClr val="accent6">
                    <a:lumMod val="75000"/>
                  </a:schemeClr>
                </a:solidFill>
                <a:latin typeface="Times New Roman" panose="02020603050405020304" pitchFamily="18" charset="0"/>
                <a:cs typeface="Times New Roman" panose="02020603050405020304" pitchFamily="18" charset="0"/>
              </a:rPr>
              <a:t>sînt</a:t>
            </a:r>
            <a:r>
              <a:rPr lang="en-US" b="1" dirty="0" smtClean="0">
                <a:solidFill>
                  <a:schemeClr val="accent6">
                    <a:lumMod val="75000"/>
                  </a:schemeClr>
                </a:solidFill>
                <a:latin typeface="Times New Roman" panose="02020603050405020304" pitchFamily="18" charset="0"/>
                <a:cs typeface="Times New Roman" panose="02020603050405020304" pitchFamily="18" charset="0"/>
              </a:rPr>
              <a:t>:</a:t>
            </a:r>
            <a:r>
              <a:rPr lang="en-US" dirty="0" smtClean="0"/>
              <a:t/>
            </a:r>
            <a:br>
              <a:rPr lang="en-US" dirty="0" smtClean="0"/>
            </a:br>
            <a:endParaRPr lang="en-US" dirty="0"/>
          </a:p>
        </p:txBody>
      </p:sp>
      <p:sp>
        <p:nvSpPr>
          <p:cNvPr id="3" name="Content Placeholder 2"/>
          <p:cNvSpPr>
            <a:spLocks noGrp="1"/>
          </p:cNvSpPr>
          <p:nvPr>
            <p:ph idx="1"/>
          </p:nvPr>
        </p:nvSpPr>
        <p:spPr>
          <a:xfrm>
            <a:off x="370113" y="914400"/>
            <a:ext cx="11538857" cy="5606143"/>
          </a:xfrm>
        </p:spPr>
        <p:txBody>
          <a:bodyPr>
            <a:normAutofit fontScale="62500" lnSpcReduction="20000"/>
          </a:bodyPr>
          <a:lstStyle/>
          <a:p>
            <a:pPr marL="0" indent="0">
              <a:buNone/>
            </a:pPr>
            <a:r>
              <a:rPr lang="en-US" b="1" dirty="0" err="1" smtClean="0">
                <a:latin typeface="Times New Roman" panose="02020603050405020304" pitchFamily="18" charset="0"/>
                <a:cs typeface="Times New Roman" panose="02020603050405020304" pitchFamily="18" charset="0"/>
              </a:rPr>
              <a:t>Ministerul</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realizează</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funcțiile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stabilite</a:t>
            </a:r>
            <a:r>
              <a:rPr lang="en-US" b="1" dirty="0" smtClean="0">
                <a:latin typeface="Times New Roman" panose="02020603050405020304" pitchFamily="18" charset="0"/>
                <a:cs typeface="Times New Roman" panose="02020603050405020304" pitchFamily="18" charset="0"/>
              </a:rPr>
              <a:t> </a:t>
            </a:r>
            <a:r>
              <a:rPr lang="ro-RO" b="1" dirty="0" smtClean="0">
                <a:latin typeface="Times New Roman" panose="02020603050405020304" pitchFamily="18" charset="0"/>
                <a:cs typeface="Times New Roman" panose="02020603050405020304" pitchFamily="18" charset="0"/>
              </a:rPr>
              <a:t>în </a:t>
            </a:r>
            <a:r>
              <a:rPr lang="en-US" b="1" dirty="0" err="1" smtClean="0">
                <a:latin typeface="Times New Roman" panose="02020603050405020304" pitchFamily="18" charset="0"/>
                <a:cs typeface="Times New Roman" panose="02020603050405020304" pitchFamily="18" charset="0"/>
              </a:rPr>
              <a:t>Regulament</a:t>
            </a:r>
            <a:r>
              <a:rPr lang="ro-RO" b="1" dirty="0" smtClean="0">
                <a:latin typeface="Times New Roman" panose="02020603050405020304" pitchFamily="18" charset="0"/>
                <a:cs typeface="Times New Roman" panose="02020603050405020304" pitchFamily="18" charset="0"/>
              </a:rPr>
              <a:t> (HG nr.695 din 30.08.2017 )</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în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următoarele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domenii</a:t>
            </a:r>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 1) </a:t>
            </a:r>
            <a:r>
              <a:rPr lang="en-US" i="1" dirty="0" err="1" smtClean="0">
                <a:latin typeface="Times New Roman" panose="02020603050405020304" pitchFamily="18" charset="0"/>
                <a:cs typeface="Times New Roman" panose="02020603050405020304" pitchFamily="18" charset="0"/>
              </a:rPr>
              <a:t>agricultură</a:t>
            </a:r>
            <a:r>
              <a:rPr lang="en-US" i="1" dirty="0" smtClean="0">
                <a:latin typeface="Times New Roman" panose="02020603050405020304" pitchFamily="18" charset="0"/>
                <a:cs typeface="Times New Roman" panose="02020603050405020304" pitchFamily="18" charset="0"/>
              </a:rPr>
              <a:t>;</a:t>
            </a:r>
            <a:br>
              <a:rPr lang="en-US" i="1" dirty="0" smtClean="0">
                <a:latin typeface="Times New Roman" panose="02020603050405020304" pitchFamily="18" charset="0"/>
                <a:cs typeface="Times New Roman" panose="02020603050405020304" pitchFamily="18" charset="0"/>
              </a:rPr>
            </a:br>
            <a:r>
              <a:rPr lang="en-US" i="1" dirty="0" smtClean="0">
                <a:latin typeface="Times New Roman" panose="02020603050405020304" pitchFamily="18" charset="0"/>
                <a:cs typeface="Times New Roman" panose="02020603050405020304" pitchFamily="18" charset="0"/>
              </a:rPr>
              <a:t>    2) </a:t>
            </a:r>
            <a:r>
              <a:rPr lang="en-US" i="1" dirty="0" err="1" smtClean="0">
                <a:latin typeface="Times New Roman" panose="02020603050405020304" pitchFamily="18" charset="0"/>
                <a:cs typeface="Times New Roman" panose="02020603050405020304" pitchFamily="18" charset="0"/>
              </a:rPr>
              <a:t>producerea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alimentelor</a:t>
            </a:r>
            <a:r>
              <a:rPr lang="en-US" i="1" dirty="0" smtClean="0">
                <a:latin typeface="Times New Roman" panose="02020603050405020304" pitchFamily="18" charset="0"/>
                <a:cs typeface="Times New Roman" panose="02020603050405020304" pitchFamily="18" charset="0"/>
              </a:rPr>
              <a:t>;</a:t>
            </a:r>
            <a:br>
              <a:rPr lang="en-US" i="1" dirty="0" smtClean="0">
                <a:latin typeface="Times New Roman" panose="02020603050405020304" pitchFamily="18" charset="0"/>
                <a:cs typeface="Times New Roman" panose="02020603050405020304" pitchFamily="18" charset="0"/>
              </a:rPr>
            </a:br>
            <a:r>
              <a:rPr lang="en-US" i="1" dirty="0" smtClean="0">
                <a:latin typeface="Times New Roman" panose="02020603050405020304" pitchFamily="18" charset="0"/>
                <a:cs typeface="Times New Roman" panose="02020603050405020304" pitchFamily="18" charset="0"/>
              </a:rPr>
              <a:t>    3) </a:t>
            </a:r>
            <a:r>
              <a:rPr lang="en-US" i="1" dirty="0" err="1" smtClean="0">
                <a:latin typeface="Times New Roman" panose="02020603050405020304" pitchFamily="18" charset="0"/>
                <a:cs typeface="Times New Roman" panose="02020603050405020304" pitchFamily="18" charset="0"/>
              </a:rPr>
              <a:t>siguranţa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alimentelor</a:t>
            </a:r>
            <a:r>
              <a:rPr lang="en-US" i="1" dirty="0" smtClean="0">
                <a:latin typeface="Times New Roman" panose="02020603050405020304" pitchFamily="18" charset="0"/>
                <a:cs typeface="Times New Roman" panose="02020603050405020304" pitchFamily="18" charset="0"/>
              </a:rPr>
              <a:t>; </a:t>
            </a:r>
            <a:br>
              <a:rPr lang="en-US" i="1" dirty="0" smtClean="0">
                <a:latin typeface="Times New Roman" panose="02020603050405020304" pitchFamily="18" charset="0"/>
                <a:cs typeface="Times New Roman" panose="02020603050405020304" pitchFamily="18" charset="0"/>
              </a:rPr>
            </a:br>
            <a:r>
              <a:rPr lang="en-US" i="1" dirty="0" smtClean="0">
                <a:latin typeface="Times New Roman" panose="02020603050405020304" pitchFamily="18" charset="0"/>
                <a:cs typeface="Times New Roman" panose="02020603050405020304" pitchFamily="18" charset="0"/>
              </a:rPr>
              <a:t>    4) </a:t>
            </a:r>
            <a:r>
              <a:rPr lang="en-US" i="1" dirty="0" err="1" smtClean="0">
                <a:latin typeface="Times New Roman" panose="02020603050405020304" pitchFamily="18" charset="0"/>
                <a:cs typeface="Times New Roman" panose="02020603050405020304" pitchFamily="18" charset="0"/>
              </a:rPr>
              <a:t>dezvoltare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regională</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și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rurală</a:t>
            </a:r>
            <a:r>
              <a:rPr lang="en-US" i="1" dirty="0" smtClean="0">
                <a:latin typeface="Times New Roman" panose="02020603050405020304" pitchFamily="18" charset="0"/>
                <a:cs typeface="Times New Roman" panose="02020603050405020304" pitchFamily="18" charset="0"/>
              </a:rPr>
              <a:t>;</a:t>
            </a:r>
            <a:br>
              <a:rPr lang="en-US" i="1" dirty="0" smtClean="0">
                <a:latin typeface="Times New Roman" panose="02020603050405020304" pitchFamily="18" charset="0"/>
                <a:cs typeface="Times New Roman" panose="02020603050405020304" pitchFamily="18" charset="0"/>
              </a:rPr>
            </a:br>
            <a:r>
              <a:rPr lang="en-US" i="1" dirty="0" smtClean="0">
                <a:latin typeface="Times New Roman" panose="02020603050405020304" pitchFamily="18" charset="0"/>
                <a:cs typeface="Times New Roman" panose="02020603050405020304" pitchFamily="18" charset="0"/>
              </a:rPr>
              <a:t>    5) </a:t>
            </a:r>
            <a:r>
              <a:rPr lang="en-US" i="1" dirty="0" err="1" smtClean="0">
                <a:latin typeface="Times New Roman" panose="02020603050405020304" pitchFamily="18" charset="0"/>
                <a:cs typeface="Times New Roman" panose="02020603050405020304" pitchFamily="18" charset="0"/>
              </a:rPr>
              <a:t>planificare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spaţială</a:t>
            </a:r>
            <a:r>
              <a:rPr lang="en-US" i="1" dirty="0" smtClean="0">
                <a:latin typeface="Times New Roman" panose="02020603050405020304" pitchFamily="18" charset="0"/>
                <a:cs typeface="Times New Roman" panose="02020603050405020304" pitchFamily="18" charset="0"/>
              </a:rPr>
              <a:t>;</a:t>
            </a:r>
            <a:br>
              <a:rPr lang="en-US" i="1" dirty="0" smtClean="0">
                <a:latin typeface="Times New Roman" panose="02020603050405020304" pitchFamily="18" charset="0"/>
                <a:cs typeface="Times New Roman" panose="02020603050405020304" pitchFamily="18" charset="0"/>
              </a:rPr>
            </a:br>
            <a:r>
              <a:rPr lang="en-US" i="1" dirty="0" smtClean="0">
                <a:latin typeface="Times New Roman" panose="02020603050405020304" pitchFamily="18" charset="0"/>
                <a:cs typeface="Times New Roman" panose="02020603050405020304" pitchFamily="18" charset="0"/>
              </a:rPr>
              <a:t>    6) </a:t>
            </a:r>
            <a:r>
              <a:rPr lang="en-US" i="1" dirty="0" err="1" smtClean="0">
                <a:latin typeface="Times New Roman" panose="02020603050405020304" pitchFamily="18" charset="0"/>
                <a:cs typeface="Times New Roman" panose="02020603050405020304" pitchFamily="18" charset="0"/>
              </a:rPr>
              <a:t>protecţia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mediului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și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schimbări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climaterice</a:t>
            </a:r>
            <a:r>
              <a:rPr lang="en-US" i="1" dirty="0" smtClean="0">
                <a:latin typeface="Times New Roman" panose="02020603050405020304" pitchFamily="18" charset="0"/>
                <a:cs typeface="Times New Roman" panose="02020603050405020304" pitchFamily="18" charset="0"/>
              </a:rPr>
              <a:t>;</a:t>
            </a:r>
            <a:br>
              <a:rPr lang="en-US" i="1" dirty="0" smtClean="0">
                <a:latin typeface="Times New Roman" panose="02020603050405020304" pitchFamily="18" charset="0"/>
                <a:cs typeface="Times New Roman" panose="02020603050405020304" pitchFamily="18" charset="0"/>
              </a:rPr>
            </a:br>
            <a:r>
              <a:rPr lang="en-US" i="1" dirty="0" smtClean="0">
                <a:latin typeface="Times New Roman" panose="02020603050405020304" pitchFamily="18" charset="0"/>
                <a:cs typeface="Times New Roman" panose="02020603050405020304" pitchFamily="18" charset="0"/>
              </a:rPr>
              <a:t>    7) </a:t>
            </a:r>
            <a:r>
              <a:rPr lang="en-US" i="1" dirty="0" err="1" smtClean="0">
                <a:latin typeface="Times New Roman" panose="02020603050405020304" pitchFamily="18" charset="0"/>
                <a:cs typeface="Times New Roman" panose="02020603050405020304" pitchFamily="18" charset="0"/>
              </a:rPr>
              <a:t>resurse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naturale</a:t>
            </a:r>
            <a:r>
              <a:rPr lang="en-US" i="1"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1) elaborarea documentelor de politici, a proiectelor de acte normative în domeniile prevăzute,  asigurarea executării actelor normative și decretelor Președintelui Republicii Moldova, după publicarea acestora în Monitorul Oficial al Republicii Moldova;</a:t>
            </a:r>
            <a:br>
              <a:rPr lang="ro-RO" dirty="0" smtClean="0">
                <a:latin typeface="Times New Roman" panose="02020603050405020304" pitchFamily="18" charset="0"/>
                <a:cs typeface="Times New Roman" panose="02020603050405020304" pitchFamily="18" charset="0"/>
              </a:rPr>
            </a:br>
            <a:r>
              <a:rPr lang="ro-RO" dirty="0" smtClean="0">
                <a:latin typeface="Times New Roman" panose="02020603050405020304" pitchFamily="18" charset="0"/>
                <a:cs typeface="Times New Roman" panose="02020603050405020304" pitchFamily="18" charset="0"/>
              </a:rPr>
              <a:t>    2) colaborarea, în conformitate cu </a:t>
            </a:r>
            <a:r>
              <a:rPr lang="ro-RO" dirty="0" err="1" smtClean="0">
                <a:latin typeface="Times New Roman" panose="02020603050405020304" pitchFamily="18" charset="0"/>
                <a:cs typeface="Times New Roman" panose="02020603050405020304" pitchFamily="18" charset="0"/>
              </a:rPr>
              <a:t>legislaţia</a:t>
            </a:r>
            <a:r>
              <a:rPr lang="ro-RO" dirty="0" smtClean="0">
                <a:latin typeface="Times New Roman" panose="02020603050405020304" pitchFamily="18" charset="0"/>
                <a:cs typeface="Times New Roman" panose="02020603050405020304" pitchFamily="18" charset="0"/>
              </a:rPr>
              <a:t> </a:t>
            </a:r>
            <a:r>
              <a:rPr lang="ro-RO" dirty="0" err="1" smtClean="0">
                <a:latin typeface="Times New Roman" panose="02020603050405020304" pitchFamily="18" charset="0"/>
                <a:cs typeface="Times New Roman" panose="02020603050405020304" pitchFamily="18" charset="0"/>
              </a:rPr>
              <a:t>naţională</a:t>
            </a:r>
            <a:r>
              <a:rPr lang="ro-RO" dirty="0" smtClean="0">
                <a:latin typeface="Times New Roman" panose="02020603050405020304" pitchFamily="18" charset="0"/>
                <a:cs typeface="Times New Roman" panose="02020603050405020304" pitchFamily="18" charset="0"/>
              </a:rPr>
              <a:t>, cu </a:t>
            </a:r>
            <a:r>
              <a:rPr lang="ro-RO" dirty="0" err="1" smtClean="0">
                <a:latin typeface="Times New Roman" panose="02020603050405020304" pitchFamily="18" charset="0"/>
                <a:cs typeface="Times New Roman" panose="02020603050405020304" pitchFamily="18" charset="0"/>
              </a:rPr>
              <a:t>instituţii</a:t>
            </a:r>
            <a:r>
              <a:rPr lang="ro-RO" dirty="0" smtClean="0">
                <a:latin typeface="Times New Roman" panose="02020603050405020304" pitchFamily="18" charset="0"/>
                <a:cs typeface="Times New Roman" panose="02020603050405020304" pitchFamily="18" charset="0"/>
              </a:rPr>
              <a:t> de profil din străinătate în domeniile prevăzute; </a:t>
            </a:r>
            <a:br>
              <a:rPr lang="ro-RO" dirty="0" smtClean="0">
                <a:latin typeface="Times New Roman" panose="02020603050405020304" pitchFamily="18" charset="0"/>
                <a:cs typeface="Times New Roman" panose="02020603050405020304" pitchFamily="18" charset="0"/>
              </a:rPr>
            </a:br>
            <a:r>
              <a:rPr lang="ro-RO" dirty="0" smtClean="0">
                <a:latin typeface="Times New Roman" panose="02020603050405020304" pitchFamily="18" charset="0"/>
                <a:cs typeface="Times New Roman" panose="02020603050405020304" pitchFamily="18" charset="0"/>
              </a:rPr>
              <a:t>    3) realizarea actelor normative </a:t>
            </a:r>
            <a:r>
              <a:rPr lang="ro-RO" dirty="0" err="1" smtClean="0">
                <a:latin typeface="Times New Roman" panose="02020603050405020304" pitchFamily="18" charset="0"/>
                <a:cs typeface="Times New Roman" panose="02020603050405020304" pitchFamily="18" charset="0"/>
              </a:rPr>
              <a:t>şi</a:t>
            </a:r>
            <a:r>
              <a:rPr lang="ro-RO" dirty="0" smtClean="0">
                <a:latin typeface="Times New Roman" panose="02020603050405020304" pitchFamily="18" charset="0"/>
                <a:cs typeface="Times New Roman" panose="02020603050405020304" pitchFamily="18" charset="0"/>
              </a:rPr>
              <a:t> implementarea tratatelor </a:t>
            </a:r>
            <a:r>
              <a:rPr lang="ro-RO" dirty="0" err="1" smtClean="0">
                <a:latin typeface="Times New Roman" panose="02020603050405020304" pitchFamily="18" charset="0"/>
                <a:cs typeface="Times New Roman" panose="02020603050405020304" pitchFamily="18" charset="0"/>
              </a:rPr>
              <a:t>internaţionale</a:t>
            </a:r>
            <a:r>
              <a:rPr lang="ro-RO" dirty="0" smtClean="0">
                <a:latin typeface="Times New Roman" panose="02020603050405020304" pitchFamily="18" charset="0"/>
                <a:cs typeface="Times New Roman" panose="02020603050405020304" pitchFamily="18" charset="0"/>
              </a:rPr>
              <a:t> ale Republicii Moldova în domeniile prevăzute, întocmirea rapoartelor privind executarea acestora;</a:t>
            </a:r>
            <a:br>
              <a:rPr lang="ro-RO" dirty="0" smtClean="0">
                <a:latin typeface="Times New Roman" panose="02020603050405020304" pitchFamily="18" charset="0"/>
                <a:cs typeface="Times New Roman" panose="02020603050405020304" pitchFamily="18" charset="0"/>
              </a:rPr>
            </a:br>
            <a:r>
              <a:rPr lang="ro-RO" dirty="0" smtClean="0">
                <a:latin typeface="Times New Roman" panose="02020603050405020304" pitchFamily="18" charset="0"/>
                <a:cs typeface="Times New Roman" panose="02020603050405020304" pitchFamily="18" charset="0"/>
              </a:rPr>
              <a:t>    4) examinarea și avizarea proiectelor de acte normative elaborate de alte autorități ale administrației publice și remise spre examinare;</a:t>
            </a:r>
            <a:br>
              <a:rPr lang="ro-RO" dirty="0" smtClean="0">
                <a:latin typeface="Times New Roman" panose="02020603050405020304" pitchFamily="18" charset="0"/>
                <a:cs typeface="Times New Roman" panose="02020603050405020304" pitchFamily="18" charset="0"/>
              </a:rPr>
            </a:br>
            <a:r>
              <a:rPr lang="ro-RO" dirty="0" smtClean="0">
                <a:latin typeface="Times New Roman" panose="02020603050405020304" pitchFamily="18" charset="0"/>
                <a:cs typeface="Times New Roman" panose="02020603050405020304" pitchFamily="18" charset="0"/>
              </a:rPr>
              <a:t>    5) elaborarea </a:t>
            </a:r>
            <a:r>
              <a:rPr lang="ro-RO" dirty="0" err="1" smtClean="0">
                <a:latin typeface="Times New Roman" panose="02020603050405020304" pitchFamily="18" charset="0"/>
                <a:cs typeface="Times New Roman" panose="02020603050405020304" pitchFamily="18" charset="0"/>
              </a:rPr>
              <a:t>şi</a:t>
            </a:r>
            <a:r>
              <a:rPr lang="ro-RO" dirty="0" smtClean="0">
                <a:latin typeface="Times New Roman" panose="02020603050405020304" pitchFamily="18" charset="0"/>
                <a:cs typeface="Times New Roman" panose="02020603050405020304" pitchFamily="18" charset="0"/>
              </a:rPr>
              <a:t> prezentarea propunerilor de buget în domeniile prevăzute, elaborarea planului anual de activitate, precum și monitorizarea anuală a gradului de implementare prin elaborarea </a:t>
            </a:r>
            <a:r>
              <a:rPr lang="ro-RO" dirty="0" err="1" smtClean="0">
                <a:latin typeface="Times New Roman" panose="02020603050405020304" pitchFamily="18" charset="0"/>
                <a:cs typeface="Times New Roman" panose="02020603050405020304" pitchFamily="18" charset="0"/>
              </a:rPr>
              <a:t>şi</a:t>
            </a:r>
            <a:r>
              <a:rPr lang="ro-RO" dirty="0" smtClean="0">
                <a:latin typeface="Times New Roman" panose="02020603050405020304" pitchFamily="18" charset="0"/>
                <a:cs typeface="Times New Roman" panose="02020603050405020304" pitchFamily="18" charset="0"/>
              </a:rPr>
              <a:t> publicarea rapoartelor respective;</a:t>
            </a:r>
            <a:br>
              <a:rPr lang="ro-RO" dirty="0" smtClean="0">
                <a:latin typeface="Times New Roman" panose="02020603050405020304" pitchFamily="18" charset="0"/>
                <a:cs typeface="Times New Roman" panose="02020603050405020304" pitchFamily="18" charset="0"/>
              </a:rPr>
            </a:br>
            <a:r>
              <a:rPr lang="ro-RO" dirty="0" smtClean="0">
                <a:latin typeface="Times New Roman" panose="02020603050405020304" pitchFamily="18" charset="0"/>
                <a:cs typeface="Times New Roman" panose="02020603050405020304" pitchFamily="18" charset="0"/>
              </a:rPr>
              <a:t>    6) organizarea sistemelor de planificare, executare, </a:t>
            </a:r>
            <a:r>
              <a:rPr lang="ro-RO" dirty="0" err="1" smtClean="0">
                <a:latin typeface="Times New Roman" panose="02020603050405020304" pitchFamily="18" charset="0"/>
                <a:cs typeface="Times New Roman" panose="02020603050405020304" pitchFamily="18" charset="0"/>
              </a:rPr>
              <a:t>evidenţă</a:t>
            </a:r>
            <a:r>
              <a:rPr lang="ro-RO" dirty="0" smtClean="0">
                <a:latin typeface="Times New Roman" panose="02020603050405020304" pitchFamily="18" charset="0"/>
                <a:cs typeface="Times New Roman" panose="02020603050405020304" pitchFamily="18" charset="0"/>
              </a:rPr>
              <a:t> contabilă </a:t>
            </a:r>
            <a:r>
              <a:rPr lang="ro-RO" dirty="0" err="1" smtClean="0">
                <a:latin typeface="Times New Roman" panose="02020603050405020304" pitchFamily="18" charset="0"/>
                <a:cs typeface="Times New Roman" panose="02020603050405020304" pitchFamily="18" charset="0"/>
              </a:rPr>
              <a:t>şi</a:t>
            </a:r>
            <a:r>
              <a:rPr lang="ro-RO" dirty="0" smtClean="0">
                <a:latin typeface="Times New Roman" panose="02020603050405020304" pitchFamily="18" charset="0"/>
                <a:cs typeface="Times New Roman" panose="02020603050405020304" pitchFamily="18" charset="0"/>
              </a:rPr>
              <a:t> raportare a bugetului în cadrul Ministerului </a:t>
            </a:r>
            <a:r>
              <a:rPr lang="ro-RO" dirty="0" err="1" smtClean="0">
                <a:latin typeface="Times New Roman" panose="02020603050405020304" pitchFamily="18" charset="0"/>
                <a:cs typeface="Times New Roman" panose="02020603050405020304" pitchFamily="18" charset="0"/>
              </a:rPr>
              <a:t>şi</a:t>
            </a:r>
            <a:r>
              <a:rPr lang="ro-RO" dirty="0" smtClean="0">
                <a:latin typeface="Times New Roman" panose="02020603050405020304" pitchFamily="18" charset="0"/>
                <a:cs typeface="Times New Roman" panose="02020603050405020304" pitchFamily="18" charset="0"/>
              </a:rPr>
              <a:t>, după caz, în cadrul autorităților/</a:t>
            </a:r>
            <a:r>
              <a:rPr lang="ro-RO" dirty="0" err="1" smtClean="0">
                <a:latin typeface="Times New Roman" panose="02020603050405020304" pitchFamily="18" charset="0"/>
                <a:cs typeface="Times New Roman" panose="02020603050405020304" pitchFamily="18" charset="0"/>
              </a:rPr>
              <a:t>instituţiilor</a:t>
            </a:r>
            <a:r>
              <a:rPr lang="ro-RO" dirty="0" smtClean="0">
                <a:latin typeface="Times New Roman" panose="02020603050405020304" pitchFamily="18" charset="0"/>
                <a:cs typeface="Times New Roman" panose="02020603050405020304" pitchFamily="18" charset="0"/>
              </a:rPr>
              <a:t> bugetare din subordine; </a:t>
            </a:r>
            <a:br>
              <a:rPr lang="ro-RO" dirty="0" smtClean="0">
                <a:latin typeface="Times New Roman" panose="02020603050405020304" pitchFamily="18" charset="0"/>
                <a:cs typeface="Times New Roman" panose="02020603050405020304" pitchFamily="18" charset="0"/>
              </a:rPr>
            </a:br>
            <a:r>
              <a:rPr lang="ro-RO" dirty="0" smtClean="0">
                <a:latin typeface="Times New Roman" panose="02020603050405020304" pitchFamily="18" charset="0"/>
                <a:cs typeface="Times New Roman" panose="02020603050405020304" pitchFamily="18" charset="0"/>
              </a:rPr>
              <a:t>    7) coordonarea </a:t>
            </a:r>
            <a:r>
              <a:rPr lang="ro-RO" dirty="0" err="1" smtClean="0">
                <a:latin typeface="Times New Roman" panose="02020603050405020304" pitchFamily="18" charset="0"/>
                <a:cs typeface="Times New Roman" panose="02020603050405020304" pitchFamily="18" charset="0"/>
              </a:rPr>
              <a:t>şi</a:t>
            </a:r>
            <a:r>
              <a:rPr lang="ro-RO" dirty="0" smtClean="0">
                <a:latin typeface="Times New Roman" panose="02020603050405020304" pitchFamily="18" charset="0"/>
                <a:cs typeface="Times New Roman" panose="02020603050405020304" pitchFamily="18" charset="0"/>
              </a:rPr>
              <a:t> monitorizarea </a:t>
            </a:r>
            <a:r>
              <a:rPr lang="ro-RO" dirty="0" err="1" smtClean="0">
                <a:latin typeface="Times New Roman" panose="02020603050405020304" pitchFamily="18" charset="0"/>
                <a:cs typeface="Times New Roman" panose="02020603050405020304" pitchFamily="18" charset="0"/>
              </a:rPr>
              <a:t>activităţii</a:t>
            </a:r>
            <a:r>
              <a:rPr lang="ro-RO" dirty="0" smtClean="0">
                <a:latin typeface="Times New Roman" panose="02020603050405020304" pitchFamily="18" charset="0"/>
                <a:cs typeface="Times New Roman" panose="02020603050405020304" pitchFamily="18" charset="0"/>
              </a:rPr>
              <a:t> </a:t>
            </a:r>
            <a:r>
              <a:rPr lang="ro-RO" dirty="0" err="1" smtClean="0">
                <a:latin typeface="Times New Roman" panose="02020603050405020304" pitchFamily="18" charset="0"/>
                <a:cs typeface="Times New Roman" panose="02020603050405020304" pitchFamily="18" charset="0"/>
              </a:rPr>
              <a:t>autorităţilor</a:t>
            </a:r>
            <a:r>
              <a:rPr lang="ro-RO" dirty="0" smtClean="0">
                <a:latin typeface="Times New Roman" panose="02020603050405020304" pitchFamily="18" charset="0"/>
                <a:cs typeface="Times New Roman" panose="02020603050405020304" pitchFamily="18" charset="0"/>
              </a:rPr>
              <a:t> administrative </a:t>
            </a:r>
            <a:r>
              <a:rPr lang="ro-RO" dirty="0" err="1" smtClean="0">
                <a:latin typeface="Times New Roman" panose="02020603050405020304" pitchFamily="18" charset="0"/>
                <a:cs typeface="Times New Roman" panose="02020603050405020304" pitchFamily="18" charset="0"/>
              </a:rPr>
              <a:t>şi</a:t>
            </a:r>
            <a:r>
              <a:rPr lang="ro-RO" dirty="0" smtClean="0">
                <a:latin typeface="Times New Roman" panose="02020603050405020304" pitchFamily="18" charset="0"/>
                <a:cs typeface="Times New Roman" panose="02020603050405020304" pitchFamily="18" charset="0"/>
              </a:rPr>
              <a:t> a serviciilor publice desconcentrate din subordine </a:t>
            </a:r>
            <a:r>
              <a:rPr lang="ro-RO" dirty="0" err="1" smtClean="0">
                <a:latin typeface="Times New Roman" panose="02020603050405020304" pitchFamily="18" charset="0"/>
                <a:cs typeface="Times New Roman" panose="02020603050405020304" pitchFamily="18" charset="0"/>
              </a:rPr>
              <a:t>şi</a:t>
            </a:r>
            <a:r>
              <a:rPr lang="ro-RO" dirty="0" smtClean="0">
                <a:latin typeface="Times New Roman" panose="02020603050405020304" pitchFamily="18" charset="0"/>
                <a:cs typeface="Times New Roman" panose="02020603050405020304" pitchFamily="18" charset="0"/>
              </a:rPr>
              <a:t> a instituțiilor publice în care are calitatea de fondator; </a:t>
            </a:r>
            <a:br>
              <a:rPr lang="ro-RO" dirty="0" smtClean="0">
                <a:latin typeface="Times New Roman" panose="02020603050405020304" pitchFamily="18" charset="0"/>
                <a:cs typeface="Times New Roman" panose="02020603050405020304" pitchFamily="18" charset="0"/>
              </a:rPr>
            </a:br>
            <a:r>
              <a:rPr lang="ro-RO" dirty="0" smtClean="0">
                <a:latin typeface="Times New Roman" panose="02020603050405020304" pitchFamily="18" charset="0"/>
                <a:cs typeface="Times New Roman" panose="02020603050405020304" pitchFamily="18" charset="0"/>
              </a:rPr>
              <a:t>    8) exercitarea altor funcții specifice.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5841903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300" y="664030"/>
            <a:ext cx="10958513" cy="839788"/>
          </a:xfrm>
        </p:spPr>
        <p:txBody>
          <a:bodyPr>
            <a:normAutofit/>
          </a:bodyPr>
          <a:lstStyle/>
          <a:p>
            <a:pPr algn="ctr"/>
            <a:r>
              <a:rPr lang="en-US" altLang="en-US" sz="4000" dirty="0">
                <a:solidFill>
                  <a:schemeClr val="accent6">
                    <a:lumMod val="75000"/>
                  </a:schemeClr>
                </a:solidFill>
                <a:latin typeface="Arial Black" panose="020B0A04020102020204" pitchFamily="34" charset="0"/>
              </a:rPr>
              <a:t>R</a:t>
            </a:r>
            <a:r>
              <a:rPr lang="ro-RO" altLang="en-US" sz="4000" dirty="0" err="1" smtClean="0">
                <a:solidFill>
                  <a:schemeClr val="accent6">
                    <a:lumMod val="75000"/>
                  </a:schemeClr>
                </a:solidFill>
                <a:latin typeface="Arial Black" panose="020B0A04020102020204" pitchFamily="34" charset="0"/>
              </a:rPr>
              <a:t>eforma</a:t>
            </a:r>
            <a:r>
              <a:rPr lang="ro-RO" altLang="en-US" sz="4000" dirty="0" smtClean="0">
                <a:solidFill>
                  <a:schemeClr val="accent6">
                    <a:lumMod val="75000"/>
                  </a:schemeClr>
                </a:solidFill>
                <a:latin typeface="Arial Black" panose="020B0A04020102020204" pitchFamily="34" charset="0"/>
              </a:rPr>
              <a:t> instituțiilor subordonate</a:t>
            </a:r>
            <a:endParaRPr lang="en-US" sz="4000" dirty="0">
              <a:solidFill>
                <a:schemeClr val="accent6">
                  <a:lumMod val="75000"/>
                </a:schemeClr>
              </a:solidFill>
              <a:latin typeface="Arial Black" panose="020B0A04020102020204" pitchFamily="34" charset="0"/>
            </a:endParaRPr>
          </a:p>
        </p:txBody>
      </p:sp>
      <p:sp>
        <p:nvSpPr>
          <p:cNvPr id="3" name="Content Placeholder 2"/>
          <p:cNvSpPr>
            <a:spLocks noGrp="1"/>
          </p:cNvSpPr>
          <p:nvPr>
            <p:ph idx="1"/>
          </p:nvPr>
        </p:nvSpPr>
        <p:spPr>
          <a:xfrm>
            <a:off x="130629" y="1861457"/>
            <a:ext cx="11919857" cy="4789714"/>
          </a:xfrm>
        </p:spPr>
        <p:txBody>
          <a:bodyPr/>
          <a:lstStyle/>
          <a:p>
            <a:pPr marL="0" indent="0">
              <a:buNone/>
            </a:pPr>
            <a:r>
              <a:rPr lang="ro-RO" dirty="0" smtClean="0"/>
              <a:t>În cadrul ședinței Guvernului din data de 5 iunie 2018 au fost aprobate:</a:t>
            </a:r>
          </a:p>
          <a:p>
            <a:r>
              <a:rPr lang="ro-RO" dirty="0" err="1"/>
              <a:t>h</a:t>
            </a:r>
            <a:r>
              <a:rPr lang="ro-RO" dirty="0" err="1" smtClean="0"/>
              <a:t>otărîrea</a:t>
            </a:r>
            <a:r>
              <a:rPr lang="ro-RO" dirty="0" smtClean="0"/>
              <a:t> de Guvern cu privire la constituirea, organizarea și funcționarea  Agenției de Mediu;</a:t>
            </a:r>
          </a:p>
          <a:p>
            <a:r>
              <a:rPr lang="ro-RO" dirty="0" err="1"/>
              <a:t>h</a:t>
            </a:r>
            <a:r>
              <a:rPr lang="ro-RO" dirty="0" err="1" smtClean="0"/>
              <a:t>otărîrea</a:t>
            </a:r>
            <a:r>
              <a:rPr lang="ro-RO" dirty="0" smtClean="0"/>
              <a:t> de Guvern cu privire la organizarea și funcționarea Inspectoratului pentru Protecția Mediului.</a:t>
            </a:r>
          </a:p>
          <a:p>
            <a:endParaRPr lang="ro-RO" dirty="0" smtClean="0"/>
          </a:p>
          <a:p>
            <a:pPr marL="0" indent="0">
              <a:buNone/>
            </a:pPr>
            <a:endParaRPr lang="en-US" dirty="0"/>
          </a:p>
        </p:txBody>
      </p:sp>
      <p:pic>
        <p:nvPicPr>
          <p:cNvPr id="4" name="Picture 2" descr="cheap-calling-to-moldova-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233487" cy="839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358950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1" y="130629"/>
            <a:ext cx="10602685" cy="925285"/>
          </a:xfrm>
        </p:spPr>
        <p:txBody>
          <a:bodyPr>
            <a:normAutofit/>
          </a:bodyPr>
          <a:lstStyle/>
          <a:p>
            <a:pPr algn="ctr"/>
            <a:r>
              <a:rPr lang="ro-RO" sz="3000" dirty="0" err="1" smtClean="0">
                <a:solidFill>
                  <a:schemeClr val="accent6">
                    <a:lumMod val="50000"/>
                  </a:schemeClr>
                </a:solidFill>
                <a:latin typeface="Arial Black" panose="020B0A04020102020204" pitchFamily="34" charset="0"/>
              </a:rPr>
              <a:t>Hotărîrea</a:t>
            </a:r>
            <a:r>
              <a:rPr lang="ro-RO" sz="3000" dirty="0" smtClean="0">
                <a:solidFill>
                  <a:schemeClr val="accent6">
                    <a:lumMod val="50000"/>
                  </a:schemeClr>
                </a:solidFill>
                <a:latin typeface="Arial Black" panose="020B0A04020102020204" pitchFamily="34" charset="0"/>
              </a:rPr>
              <a:t> de Guvern cu privire la constituirea, organizarea și funcționarea  Agenției de Mediu</a:t>
            </a:r>
            <a:endParaRPr lang="en-US" sz="3000" dirty="0">
              <a:solidFill>
                <a:schemeClr val="accent6">
                  <a:lumMod val="50000"/>
                </a:schemeClr>
              </a:solidFill>
              <a:latin typeface="Arial Black" panose="020B0A04020102020204" pitchFamily="34" charset="0"/>
            </a:endParaRPr>
          </a:p>
        </p:txBody>
      </p:sp>
      <p:pic>
        <p:nvPicPr>
          <p:cNvPr id="4" name="Picture 2" descr="cheap-calling-to-moldova-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469571" cy="105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ontent Placeholder 5"/>
          <p:cNvGraphicFramePr>
            <a:graphicFrameLocks noGrp="1"/>
          </p:cNvGraphicFramePr>
          <p:nvPr>
            <p:ph idx="1"/>
            <p:extLst>
              <p:ext uri="{D42A27DB-BD31-4B8C-83A1-F6EECF244321}">
                <p14:modId xmlns:p14="http://schemas.microsoft.com/office/powerpoint/2010/main" val="310930571"/>
              </p:ext>
            </p:extLst>
          </p:nvPr>
        </p:nvGraphicFramePr>
        <p:xfrm>
          <a:off x="272143" y="1219654"/>
          <a:ext cx="11800113"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35389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514" y="1"/>
            <a:ext cx="10907486" cy="979713"/>
          </a:xfrm>
        </p:spPr>
        <p:txBody>
          <a:bodyPr>
            <a:normAutofit/>
          </a:bodyPr>
          <a:lstStyle/>
          <a:p>
            <a:pPr algn="ctr"/>
            <a:r>
              <a:rPr lang="ro-RO" b="1" dirty="0" smtClean="0">
                <a:solidFill>
                  <a:srgbClr val="C00000"/>
                </a:solidFill>
                <a:latin typeface="Times New Roman" panose="02020603050405020304" pitchFamily="18" charset="0"/>
                <a:cs typeface="Times New Roman" panose="02020603050405020304" pitchFamily="18" charset="0"/>
              </a:rPr>
              <a:t>D</a:t>
            </a:r>
            <a:r>
              <a:rPr lang="en-US" b="1" dirty="0" err="1" smtClean="0">
                <a:solidFill>
                  <a:srgbClr val="C00000"/>
                </a:solidFill>
                <a:latin typeface="Times New Roman" panose="02020603050405020304" pitchFamily="18" charset="0"/>
                <a:cs typeface="Times New Roman" panose="02020603050405020304" pitchFamily="18" charset="0"/>
              </a:rPr>
              <a:t>omenii</a:t>
            </a:r>
            <a:r>
              <a:rPr lang="ro-RO" b="1" dirty="0" smtClean="0">
                <a:solidFill>
                  <a:srgbClr val="C00000"/>
                </a:solidFill>
                <a:latin typeface="Times New Roman" panose="02020603050405020304" pitchFamily="18" charset="0"/>
                <a:cs typeface="Times New Roman" panose="02020603050405020304" pitchFamily="18" charset="0"/>
              </a:rPr>
              <a:t>le</a:t>
            </a:r>
            <a:r>
              <a:rPr lang="en-US" b="1" dirty="0" smtClean="0">
                <a:solidFill>
                  <a:srgbClr val="C00000"/>
                </a:solidFill>
                <a:latin typeface="Times New Roman" panose="02020603050405020304" pitchFamily="18" charset="0"/>
                <a:cs typeface="Times New Roman" panose="02020603050405020304" pitchFamily="18" charset="0"/>
              </a:rPr>
              <a:t> de </a:t>
            </a:r>
            <a:r>
              <a:rPr lang="en-US" b="1" dirty="0" err="1" smtClean="0">
                <a:solidFill>
                  <a:srgbClr val="C00000"/>
                </a:solidFill>
                <a:latin typeface="Times New Roman" panose="02020603050405020304" pitchFamily="18" charset="0"/>
                <a:cs typeface="Times New Roman" panose="02020603050405020304" pitchFamily="18" charset="0"/>
              </a:rPr>
              <a:t>activitate</a:t>
            </a:r>
            <a:r>
              <a:rPr lang="ro-RO" b="1" dirty="0">
                <a:solidFill>
                  <a:srgbClr val="C00000"/>
                </a:solidFill>
                <a:latin typeface="Times New Roman" panose="02020603050405020304" pitchFamily="18" charset="0"/>
                <a:cs typeface="Times New Roman" panose="02020603050405020304" pitchFamily="18" charset="0"/>
              </a:rPr>
              <a:t> </a:t>
            </a:r>
            <a:r>
              <a:rPr lang="ro-RO" b="1" dirty="0" smtClean="0">
                <a:solidFill>
                  <a:srgbClr val="C00000"/>
                </a:solidFill>
                <a:latin typeface="Times New Roman" panose="02020603050405020304" pitchFamily="18" charset="0"/>
                <a:cs typeface="Times New Roman" panose="02020603050405020304" pitchFamily="18" charset="0"/>
              </a:rPr>
              <a:t>ale </a:t>
            </a:r>
            <a:r>
              <a:rPr lang="en-US" b="1" dirty="0" err="1" smtClean="0">
                <a:solidFill>
                  <a:srgbClr val="C00000"/>
                </a:solidFill>
                <a:latin typeface="Times New Roman" panose="02020603050405020304" pitchFamily="18" charset="0"/>
                <a:cs typeface="Times New Roman" panose="02020603050405020304" pitchFamily="18" charset="0"/>
              </a:rPr>
              <a:t>Agenţi</a:t>
            </a:r>
            <a:r>
              <a:rPr lang="ro-RO" b="1" dirty="0" smtClean="0">
                <a:solidFill>
                  <a:srgbClr val="C00000"/>
                </a:solidFill>
                <a:latin typeface="Times New Roman" panose="02020603050405020304" pitchFamily="18" charset="0"/>
                <a:cs typeface="Times New Roman" panose="02020603050405020304" pitchFamily="18" charset="0"/>
              </a:rPr>
              <a:t>ei</a:t>
            </a:r>
            <a:r>
              <a:rPr lang="en-US" b="1" dirty="0" smtClean="0">
                <a:solidFill>
                  <a:srgbClr val="C00000"/>
                </a:solidFill>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a:xfrm>
            <a:off x="326571" y="1284514"/>
            <a:ext cx="11495315" cy="5279572"/>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1) </a:t>
            </a:r>
            <a:r>
              <a:rPr lang="en-US" dirty="0" err="1" smtClean="0">
                <a:latin typeface="Times New Roman" panose="02020603050405020304" pitchFamily="18" charset="0"/>
                <a:cs typeface="Times New Roman" panose="02020603050405020304" pitchFamily="18" charset="0"/>
              </a:rPr>
              <a:t>prevenirea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poluării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mediului</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2) </a:t>
            </a:r>
            <a:r>
              <a:rPr lang="en-US" dirty="0" err="1" smtClean="0">
                <a:latin typeface="Times New Roman" panose="02020603050405020304" pitchFamily="18" charset="0"/>
                <a:cs typeface="Times New Roman" panose="02020603050405020304" pitchFamily="18" charset="0"/>
              </a:rPr>
              <a:t>protecția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aerului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atmosferic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și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schimbările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climatice</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3) </a:t>
            </a:r>
            <a:r>
              <a:rPr lang="en-US" dirty="0" err="1" smtClean="0">
                <a:solidFill>
                  <a:srgbClr val="0070C0"/>
                </a:solidFill>
                <a:latin typeface="Times New Roman" panose="02020603050405020304" pitchFamily="18" charset="0"/>
                <a:cs typeface="Times New Roman" panose="02020603050405020304" pitchFamily="18" charset="0"/>
              </a:rPr>
              <a:t>protecția</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și</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reglementarea</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utilizării</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resurselor</a:t>
            </a:r>
            <a:r>
              <a:rPr lang="en-US" dirty="0" smtClean="0">
                <a:solidFill>
                  <a:srgbClr val="0070C0"/>
                </a:solidFill>
                <a:latin typeface="Times New Roman" panose="02020603050405020304" pitchFamily="18" charset="0"/>
                <a:cs typeface="Times New Roman" panose="02020603050405020304" pitchFamily="18" charset="0"/>
              </a:rPr>
              <a:t> de </a:t>
            </a:r>
            <a:r>
              <a:rPr lang="en-US" dirty="0" err="1" smtClean="0">
                <a:solidFill>
                  <a:srgbClr val="0070C0"/>
                </a:solidFill>
                <a:latin typeface="Times New Roman" panose="02020603050405020304" pitchFamily="18" charset="0"/>
                <a:cs typeface="Times New Roman" panose="02020603050405020304" pitchFamily="18" charset="0"/>
              </a:rPr>
              <a:t>apă</a:t>
            </a:r>
            <a:r>
              <a:rPr lang="en-US" dirty="0" smtClean="0">
                <a:solidFill>
                  <a:srgbClr val="0070C0"/>
                </a:solidFill>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4) </a:t>
            </a:r>
            <a:r>
              <a:rPr lang="en-US" dirty="0" err="1" smtClean="0">
                <a:latin typeface="Times New Roman" panose="02020603050405020304" pitchFamily="18" charset="0"/>
                <a:cs typeface="Times New Roman" panose="02020603050405020304" pitchFamily="18" charset="0"/>
              </a:rPr>
              <a:t>protecția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și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reglementarea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utilizării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regnului</a:t>
            </a:r>
            <a:r>
              <a:rPr lang="en-US" dirty="0" smtClean="0">
                <a:latin typeface="Times New Roman" panose="02020603050405020304" pitchFamily="18" charset="0"/>
                <a:cs typeface="Times New Roman" panose="02020603050405020304" pitchFamily="18" charset="0"/>
              </a:rPr>
              <a:t> animal </a:t>
            </a:r>
            <a:r>
              <a:rPr lang="en-US" dirty="0" err="1" smtClean="0">
                <a:latin typeface="Times New Roman" panose="02020603050405020304" pitchFamily="18" charset="0"/>
                <a:cs typeface="Times New Roman" panose="02020603050405020304" pitchFamily="18" charset="0"/>
              </a:rPr>
              <a:t>și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regnului</a:t>
            </a:r>
            <a:r>
              <a:rPr lang="en-US" dirty="0" smtClean="0">
                <a:latin typeface="Times New Roman" panose="02020603050405020304" pitchFamily="18" charset="0"/>
                <a:cs typeface="Times New Roman" panose="02020603050405020304" pitchFamily="18" charset="0"/>
              </a:rPr>
              <a:t> vegetal, a</a:t>
            </a:r>
          </a:p>
          <a:p>
            <a:pPr marL="0" indent="0">
              <a:buNone/>
            </a:pPr>
            <a:r>
              <a:rPr lang="en-US" dirty="0" err="1" smtClean="0">
                <a:latin typeface="Times New Roman" panose="02020603050405020304" pitchFamily="18" charset="0"/>
                <a:cs typeface="Times New Roman" panose="02020603050405020304" pitchFamily="18" charset="0"/>
              </a:rPr>
              <a:t>resurselor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biologice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acvatice</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5) </a:t>
            </a:r>
            <a:r>
              <a:rPr lang="en-US" dirty="0" err="1" smtClean="0">
                <a:latin typeface="Times New Roman" panose="02020603050405020304" pitchFamily="18" charset="0"/>
                <a:cs typeface="Times New Roman" panose="02020603050405020304" pitchFamily="18" charset="0"/>
              </a:rPr>
              <a:t>conservarea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biodiversităţii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și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managementul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ariilor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naturale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protejate</a:t>
            </a:r>
            <a:r>
              <a:rPr lang="en-US" dirty="0" smtClean="0">
                <a:latin typeface="Times New Roman" panose="02020603050405020304" pitchFamily="18" charset="0"/>
                <a:cs typeface="Times New Roman" panose="02020603050405020304" pitchFamily="18" charset="0"/>
              </a:rPr>
              <a:t> de</a:t>
            </a:r>
          </a:p>
          <a:p>
            <a:pPr marL="0" indent="0">
              <a:buNone/>
            </a:pPr>
            <a:r>
              <a:rPr lang="en-US" dirty="0" smtClean="0">
                <a:latin typeface="Times New Roman" panose="02020603050405020304" pitchFamily="18" charset="0"/>
                <a:cs typeface="Times New Roman" panose="02020603050405020304" pitchFamily="18" charset="0"/>
              </a:rPr>
              <a:t>stat;</a:t>
            </a:r>
          </a:p>
          <a:p>
            <a:pPr marL="0" indent="0">
              <a:buNone/>
            </a:pPr>
            <a:r>
              <a:rPr lang="en-US" dirty="0" smtClean="0">
                <a:latin typeface="Times New Roman" panose="02020603050405020304" pitchFamily="18" charset="0"/>
                <a:cs typeface="Times New Roman" panose="02020603050405020304" pitchFamily="18" charset="0"/>
              </a:rPr>
              <a:t>7) </a:t>
            </a:r>
            <a:r>
              <a:rPr lang="en-US" dirty="0" err="1" smtClean="0">
                <a:latin typeface="Times New Roman" panose="02020603050405020304" pitchFamily="18" charset="0"/>
                <a:cs typeface="Times New Roman" panose="02020603050405020304" pitchFamily="18" charset="0"/>
              </a:rPr>
              <a:t>managementul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deşeurilor</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8) </a:t>
            </a:r>
            <a:r>
              <a:rPr lang="en-US" dirty="0" err="1" smtClean="0">
                <a:latin typeface="Times New Roman" panose="02020603050405020304" pitchFamily="18" charset="0"/>
                <a:cs typeface="Times New Roman" panose="02020603050405020304" pitchFamily="18" charset="0"/>
              </a:rPr>
              <a:t>biosecuritatea</a:t>
            </a:r>
            <a:endParaRPr lang="en-US" dirty="0" smtClean="0">
              <a:latin typeface="Times New Roman" panose="02020603050405020304" pitchFamily="18" charset="0"/>
              <a:cs typeface="Times New Roman" panose="02020603050405020304" pitchFamily="18" charset="0"/>
            </a:endParaRPr>
          </a:p>
          <a:p>
            <a:endParaRPr lang="en-US" dirty="0"/>
          </a:p>
        </p:txBody>
      </p:sp>
      <p:pic>
        <p:nvPicPr>
          <p:cNvPr id="4" name="Picture 2" descr="cheap-calling-to-moldova-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665514" cy="11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27248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514" y="1"/>
            <a:ext cx="10907486" cy="979713"/>
          </a:xfrm>
        </p:spPr>
        <p:txBody>
          <a:bodyPr>
            <a:normAutofit/>
          </a:bodyPr>
          <a:lstStyle/>
          <a:p>
            <a:pPr algn="ctr"/>
            <a:r>
              <a:rPr lang="ro-RO" b="1" dirty="0" smtClean="0">
                <a:solidFill>
                  <a:srgbClr val="C00000"/>
                </a:solidFill>
                <a:latin typeface="Times New Roman" panose="02020603050405020304" pitchFamily="18" charset="0"/>
                <a:cs typeface="Times New Roman" panose="02020603050405020304" pitchFamily="18" charset="0"/>
              </a:rPr>
              <a:t>Funcțiile de bază ale </a:t>
            </a:r>
            <a:r>
              <a:rPr lang="en-US" b="1" dirty="0" err="1" smtClean="0">
                <a:solidFill>
                  <a:srgbClr val="C00000"/>
                </a:solidFill>
                <a:latin typeface="Times New Roman" panose="02020603050405020304" pitchFamily="18" charset="0"/>
                <a:cs typeface="Times New Roman" panose="02020603050405020304" pitchFamily="18" charset="0"/>
              </a:rPr>
              <a:t>Agenţi</a:t>
            </a:r>
            <a:r>
              <a:rPr lang="ro-RO" b="1" dirty="0" smtClean="0">
                <a:solidFill>
                  <a:srgbClr val="C00000"/>
                </a:solidFill>
                <a:latin typeface="Times New Roman" panose="02020603050405020304" pitchFamily="18" charset="0"/>
                <a:cs typeface="Times New Roman" panose="02020603050405020304" pitchFamily="18" charset="0"/>
              </a:rPr>
              <a:t>ei</a:t>
            </a:r>
            <a:r>
              <a:rPr lang="en-US" b="1" dirty="0" smtClean="0">
                <a:solidFill>
                  <a:srgbClr val="C00000"/>
                </a:solidFill>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a:xfrm>
            <a:off x="326571" y="827314"/>
            <a:ext cx="11713029" cy="5736772"/>
          </a:xfrm>
        </p:spPr>
        <p:txBody>
          <a:bodyPr>
            <a:normAutofit/>
          </a:bodyPr>
          <a:lstStyle/>
          <a:p>
            <a:pPr marL="0" indent="0" algn="just">
              <a:buNone/>
            </a:pPr>
            <a:r>
              <a:rPr lang="ro-RO" sz="2000" dirty="0" smtClean="0">
                <a:latin typeface="Times New Roman" panose="02020603050405020304" pitchFamily="18" charset="0"/>
                <a:cs typeface="Times New Roman" panose="02020603050405020304" pitchFamily="18" charset="0"/>
              </a:rPr>
              <a:t>1) asigurarea implementării documentelor de politici publice și a legislației privind protecția mediului </a:t>
            </a:r>
            <a:r>
              <a:rPr lang="ro-RO" sz="2000" dirty="0" err="1" smtClean="0">
                <a:latin typeface="Times New Roman" panose="02020603050405020304" pitchFamily="18" charset="0"/>
                <a:cs typeface="Times New Roman" panose="02020603050405020304" pitchFamily="18" charset="0"/>
              </a:rPr>
              <a:t>atît</a:t>
            </a:r>
            <a:r>
              <a:rPr lang="ro-RO" sz="2000" dirty="0" smtClean="0">
                <a:latin typeface="Times New Roman" panose="02020603050405020304" pitchFamily="18" charset="0"/>
                <a:cs typeface="Times New Roman" panose="02020603050405020304" pitchFamily="18" charset="0"/>
              </a:rPr>
              <a:t> la nivel național, </a:t>
            </a:r>
            <a:r>
              <a:rPr lang="ro-RO" sz="2000" dirty="0" err="1" smtClean="0">
                <a:latin typeface="Times New Roman" panose="02020603050405020304" pitchFamily="18" charset="0"/>
                <a:cs typeface="Times New Roman" panose="02020603050405020304" pitchFamily="18" charset="0"/>
              </a:rPr>
              <a:t>cît</a:t>
            </a:r>
            <a:r>
              <a:rPr lang="ro-RO" sz="2000" dirty="0" smtClean="0">
                <a:latin typeface="Times New Roman" panose="02020603050405020304" pitchFamily="18" charset="0"/>
                <a:cs typeface="Times New Roman" panose="02020603050405020304" pitchFamily="18" charset="0"/>
              </a:rPr>
              <a:t> și local; </a:t>
            </a:r>
          </a:p>
          <a:p>
            <a:pPr marL="0" indent="0" algn="just">
              <a:buNone/>
            </a:pPr>
            <a:r>
              <a:rPr lang="ro-RO" sz="2000" dirty="0" smtClean="0">
                <a:latin typeface="Times New Roman" panose="02020603050405020304" pitchFamily="18" charset="0"/>
                <a:cs typeface="Times New Roman" panose="02020603050405020304" pitchFamily="18" charset="0"/>
              </a:rPr>
              <a:t>2) acordarea suportului tehnic Ministerului la fundamentarea proiectelor de documente de politici publice și de acte normative în domeniul protecției mediului; </a:t>
            </a:r>
          </a:p>
          <a:p>
            <a:pPr marL="0" indent="0" algn="just">
              <a:buNone/>
            </a:pPr>
            <a:r>
              <a:rPr lang="ro-RO" sz="2000" dirty="0" smtClean="0">
                <a:latin typeface="Times New Roman" panose="02020603050405020304" pitchFamily="18" charset="0"/>
                <a:cs typeface="Times New Roman" panose="02020603050405020304" pitchFamily="18" charset="0"/>
              </a:rPr>
              <a:t>3) reglementarea și autorizarea activităților cu impact asupra calității mediului, </a:t>
            </a:r>
            <a:r>
              <a:rPr lang="ro-RO" sz="2000" dirty="0" err="1" smtClean="0">
                <a:latin typeface="Times New Roman" panose="02020603050405020304" pitchFamily="18" charset="0"/>
                <a:cs typeface="Times New Roman" panose="02020603050405020304" pitchFamily="18" charset="0"/>
              </a:rPr>
              <a:t>eliberînd</a:t>
            </a:r>
            <a:r>
              <a:rPr lang="ro-RO" sz="2000" dirty="0" smtClean="0">
                <a:latin typeface="Times New Roman" panose="02020603050405020304" pitchFamily="18" charset="0"/>
                <a:cs typeface="Times New Roman" panose="02020603050405020304" pitchFamily="18" charset="0"/>
              </a:rPr>
              <a:t> persoanelor fizice și juridice acte permisive pentru practicarea activităților de întreprinzător cu impact asupra mediului (autorizații, acorduri de mediu, permise, certificate, notificări, avize și coordonări), prevăzute în Nomenclatorul actelor permisive, aprobat prin Legea nr. 160 din 22 iulie 2011 privind reglementarea prin autorizare a activității de întreprinzător; </a:t>
            </a:r>
          </a:p>
          <a:p>
            <a:pPr marL="0" indent="0" algn="just">
              <a:buNone/>
            </a:pPr>
            <a:r>
              <a:rPr lang="ro-RO" sz="2000" dirty="0" smtClean="0">
                <a:latin typeface="Times New Roman" panose="02020603050405020304" pitchFamily="18" charset="0"/>
                <a:cs typeface="Times New Roman" panose="02020603050405020304" pitchFamily="18" charset="0"/>
              </a:rPr>
              <a:t>4) realizarea </a:t>
            </a:r>
            <a:r>
              <a:rPr lang="ro-RO" sz="2000" dirty="0" err="1" smtClean="0">
                <a:latin typeface="Times New Roman" panose="02020603050405020304" pitchFamily="18" charset="0"/>
                <a:cs typeface="Times New Roman" panose="02020603050405020304" pitchFamily="18" charset="0"/>
              </a:rPr>
              <a:t>monitoringului</a:t>
            </a:r>
            <a:r>
              <a:rPr lang="ro-RO" sz="2000" dirty="0" smtClean="0">
                <a:latin typeface="Times New Roman" panose="02020603050405020304" pitchFamily="18" charset="0"/>
                <a:cs typeface="Times New Roman" panose="02020603050405020304" pitchFamily="18" charset="0"/>
              </a:rPr>
              <a:t> calității factorilor de mediu (</a:t>
            </a:r>
            <a:r>
              <a:rPr lang="ro-RO" sz="2000" dirty="0" err="1" smtClean="0">
                <a:latin typeface="Times New Roman" panose="02020603050405020304" pitchFamily="18" charset="0"/>
                <a:cs typeface="Times New Roman" panose="02020603050405020304" pitchFamily="18" charset="0"/>
              </a:rPr>
              <a:t>monitoringul</a:t>
            </a:r>
            <a:r>
              <a:rPr lang="ro-RO" sz="2000" dirty="0" smtClean="0">
                <a:latin typeface="Times New Roman" panose="02020603050405020304" pitchFamily="18" charset="0"/>
                <a:cs typeface="Times New Roman" panose="02020603050405020304" pitchFamily="18" charset="0"/>
              </a:rPr>
              <a:t> calității apei, aerului, solului, </a:t>
            </a:r>
            <a:r>
              <a:rPr lang="ro-RO" sz="2000" dirty="0" err="1" smtClean="0">
                <a:latin typeface="Times New Roman" panose="02020603050405020304" pitchFamily="18" charset="0"/>
                <a:cs typeface="Times New Roman" panose="02020603050405020304" pitchFamily="18" charset="0"/>
              </a:rPr>
              <a:t>monitoringul</a:t>
            </a:r>
            <a:r>
              <a:rPr lang="ro-RO" sz="2000" dirty="0" smtClean="0">
                <a:latin typeface="Times New Roman" panose="02020603050405020304" pitchFamily="18" charset="0"/>
                <a:cs typeface="Times New Roman" panose="02020603050405020304" pitchFamily="18" charset="0"/>
              </a:rPr>
              <a:t> forestier și al ariilor naturale protejate de stat, </a:t>
            </a:r>
            <a:r>
              <a:rPr lang="ro-RO" sz="2000" dirty="0" err="1" smtClean="0">
                <a:latin typeface="Times New Roman" panose="02020603050405020304" pitchFamily="18" charset="0"/>
                <a:cs typeface="Times New Roman" panose="02020603050405020304" pitchFamily="18" charset="0"/>
              </a:rPr>
              <a:t>monitoringul</a:t>
            </a:r>
            <a:r>
              <a:rPr lang="ro-RO" sz="2000" dirty="0" smtClean="0">
                <a:latin typeface="Times New Roman" panose="02020603050405020304" pitchFamily="18" charset="0"/>
                <a:cs typeface="Times New Roman" panose="02020603050405020304" pitchFamily="18" charset="0"/>
              </a:rPr>
              <a:t> stării și folosinței resurselor de apă și de sol, </a:t>
            </a:r>
            <a:r>
              <a:rPr lang="ro-RO" sz="2000" dirty="0" err="1" smtClean="0">
                <a:latin typeface="Times New Roman" panose="02020603050405020304" pitchFamily="18" charset="0"/>
                <a:cs typeface="Times New Roman" panose="02020603050405020304" pitchFamily="18" charset="0"/>
              </a:rPr>
              <a:t>monitoringul</a:t>
            </a:r>
            <a:r>
              <a:rPr lang="ro-RO" sz="2000" dirty="0" smtClean="0">
                <a:latin typeface="Times New Roman" panose="02020603050405020304" pitchFamily="18" charset="0"/>
                <a:cs typeface="Times New Roman" panose="02020603050405020304" pitchFamily="18" charset="0"/>
              </a:rPr>
              <a:t> regnului vegetal și regnului animal, </a:t>
            </a:r>
            <a:r>
              <a:rPr lang="ro-RO" sz="2000" dirty="0" err="1" smtClean="0">
                <a:latin typeface="Times New Roman" panose="02020603050405020304" pitchFamily="18" charset="0"/>
                <a:cs typeface="Times New Roman" panose="02020603050405020304" pitchFamily="18" charset="0"/>
              </a:rPr>
              <a:t>monitoringul</a:t>
            </a:r>
            <a:r>
              <a:rPr lang="ro-RO" sz="2000" dirty="0" smtClean="0">
                <a:latin typeface="Times New Roman" panose="02020603050405020304" pitchFamily="18" charset="0"/>
                <a:cs typeface="Times New Roman" panose="02020603050405020304" pitchFamily="18" charset="0"/>
              </a:rPr>
              <a:t> pescuitului, </a:t>
            </a:r>
            <a:r>
              <a:rPr lang="ro-RO" sz="2000" dirty="0" err="1" smtClean="0">
                <a:latin typeface="Times New Roman" panose="02020603050405020304" pitchFamily="18" charset="0"/>
                <a:cs typeface="Times New Roman" panose="02020603050405020304" pitchFamily="18" charset="0"/>
              </a:rPr>
              <a:t>monitoringul</a:t>
            </a:r>
            <a:r>
              <a:rPr lang="ro-RO" sz="2000" dirty="0" smtClean="0">
                <a:latin typeface="Times New Roman" panose="02020603050405020304" pitchFamily="18" charset="0"/>
                <a:cs typeface="Times New Roman" panose="02020603050405020304" pitchFamily="18" charset="0"/>
              </a:rPr>
              <a:t> stării subsolului, </a:t>
            </a:r>
            <a:r>
              <a:rPr lang="ro-RO" sz="2000" dirty="0" err="1" smtClean="0">
                <a:latin typeface="Times New Roman" panose="02020603050405020304" pitchFamily="18" charset="0"/>
                <a:cs typeface="Times New Roman" panose="02020603050405020304" pitchFamily="18" charset="0"/>
              </a:rPr>
              <a:t>monitoringul</a:t>
            </a:r>
            <a:r>
              <a:rPr lang="ro-RO" sz="2000" dirty="0" smtClean="0">
                <a:latin typeface="Times New Roman" panose="02020603050405020304" pitchFamily="18" charset="0"/>
                <a:cs typeface="Times New Roman" panose="02020603050405020304" pitchFamily="18" charset="0"/>
              </a:rPr>
              <a:t> poluării aerului, </a:t>
            </a:r>
            <a:r>
              <a:rPr lang="ro-RO" sz="2000" dirty="0" err="1" smtClean="0">
                <a:latin typeface="Times New Roman" panose="02020603050405020304" pitchFamily="18" charset="0"/>
                <a:cs typeface="Times New Roman" panose="02020603050405020304" pitchFamily="18" charset="0"/>
              </a:rPr>
              <a:t>monitoringul</a:t>
            </a:r>
            <a:r>
              <a:rPr lang="ro-RO" sz="2000" dirty="0" smtClean="0">
                <a:latin typeface="Times New Roman" panose="02020603050405020304" pitchFamily="18" charset="0"/>
                <a:cs typeface="Times New Roman" panose="02020603050405020304" pitchFamily="18" charset="0"/>
              </a:rPr>
              <a:t> geologic, </a:t>
            </a:r>
            <a:r>
              <a:rPr lang="ro-RO" sz="2000" dirty="0" err="1" smtClean="0">
                <a:latin typeface="Times New Roman" panose="02020603050405020304" pitchFamily="18" charset="0"/>
                <a:cs typeface="Times New Roman" panose="02020603050405020304" pitchFamily="18" charset="0"/>
              </a:rPr>
              <a:t>monitoringul</a:t>
            </a:r>
            <a:r>
              <a:rPr lang="ro-RO" sz="2000" dirty="0" smtClean="0">
                <a:latin typeface="Times New Roman" panose="02020603050405020304" pitchFamily="18" charset="0"/>
                <a:cs typeface="Times New Roman" panose="02020603050405020304" pitchFamily="18" charset="0"/>
              </a:rPr>
              <a:t> poluării mediului) în scopul asigurării persoanelor fizice și juridice cu </a:t>
            </a:r>
            <a:r>
              <a:rPr lang="ro-RO" sz="2000" dirty="0" err="1" smtClean="0">
                <a:latin typeface="Times New Roman" panose="02020603050405020304" pitchFamily="18" charset="0"/>
                <a:cs typeface="Times New Roman" panose="02020603050405020304" pitchFamily="18" charset="0"/>
              </a:rPr>
              <a:t>informaţii</a:t>
            </a:r>
            <a:r>
              <a:rPr lang="ro-RO" sz="2000" dirty="0" smtClean="0">
                <a:latin typeface="Times New Roman" panose="02020603050405020304" pitchFamily="18" charset="0"/>
                <a:cs typeface="Times New Roman" panose="02020603050405020304" pitchFamily="18" charset="0"/>
              </a:rPr>
              <a:t> privind calitatea mediului, dezvoltării sistemului indicatorilor statistici în domeniul protecției mediului, precum și în scopul elaborării și publicării Raportului </a:t>
            </a:r>
            <a:r>
              <a:rPr lang="ro-RO" sz="2000" dirty="0" err="1" smtClean="0">
                <a:latin typeface="Times New Roman" panose="02020603050405020304" pitchFamily="18" charset="0"/>
                <a:cs typeface="Times New Roman" panose="02020603050405020304" pitchFamily="18" charset="0"/>
              </a:rPr>
              <a:t>naţional</a:t>
            </a:r>
            <a:r>
              <a:rPr lang="ro-RO" sz="2000" dirty="0" smtClean="0">
                <a:latin typeface="Times New Roman" panose="02020603050405020304" pitchFamily="18" charset="0"/>
                <a:cs typeface="Times New Roman" panose="02020603050405020304" pitchFamily="18" charset="0"/>
              </a:rPr>
              <a:t> privind starea mediului în Republica Moldova; </a:t>
            </a:r>
          </a:p>
          <a:p>
            <a:pPr marL="0" indent="0" algn="just">
              <a:buNone/>
            </a:pPr>
            <a:r>
              <a:rPr lang="ro-RO" sz="2000" dirty="0" smtClean="0">
                <a:latin typeface="Times New Roman" panose="02020603050405020304" pitchFamily="18" charset="0"/>
                <a:cs typeface="Times New Roman" panose="02020603050405020304" pitchFamily="18" charset="0"/>
              </a:rPr>
              <a:t>5) crearea și administrarea cadastrelor și registrelor speciale, administrarea sistemului </a:t>
            </a:r>
            <a:r>
              <a:rPr lang="ro-RO" sz="2000" dirty="0" err="1" smtClean="0">
                <a:latin typeface="Times New Roman" panose="02020603050405020304" pitchFamily="18" charset="0"/>
                <a:cs typeface="Times New Roman" panose="02020603050405020304" pitchFamily="18" charset="0"/>
              </a:rPr>
              <a:t>informaţional</a:t>
            </a:r>
            <a:r>
              <a:rPr lang="ro-RO" sz="2000" dirty="0" smtClean="0">
                <a:latin typeface="Times New Roman" panose="02020603050405020304" pitchFamily="18" charset="0"/>
                <a:cs typeface="Times New Roman" panose="02020603050405020304" pitchFamily="18" charset="0"/>
              </a:rPr>
              <a:t> și de date pentru domeniile sale de activitate și asigurarea accesului publicului la </a:t>
            </a:r>
            <a:r>
              <a:rPr lang="ro-RO" sz="2000" dirty="0" err="1" smtClean="0">
                <a:latin typeface="Times New Roman" panose="02020603050405020304" pitchFamily="18" charset="0"/>
                <a:cs typeface="Times New Roman" panose="02020603050405020304" pitchFamily="18" charset="0"/>
              </a:rPr>
              <a:t>informaţia</a:t>
            </a:r>
            <a:r>
              <a:rPr lang="ro-RO" sz="2000" dirty="0" smtClean="0">
                <a:latin typeface="Times New Roman" panose="02020603050405020304" pitchFamily="18" charset="0"/>
                <a:cs typeface="Times New Roman" panose="02020603050405020304" pitchFamily="18" charset="0"/>
              </a:rPr>
              <a:t> despre mediu.</a:t>
            </a:r>
            <a:endParaRPr lang="ro-RO" sz="2000" dirty="0">
              <a:latin typeface="Times New Roman" panose="02020603050405020304" pitchFamily="18" charset="0"/>
              <a:cs typeface="Times New Roman" panose="02020603050405020304" pitchFamily="18" charset="0"/>
            </a:endParaRPr>
          </a:p>
        </p:txBody>
      </p:sp>
      <p:pic>
        <p:nvPicPr>
          <p:cNvPr id="4" name="Picture 2" descr="cheap-calling-to-moldova-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665514" cy="827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552807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1589</Words>
  <Application>Microsoft Office PowerPoint</Application>
  <PresentationFormat>Widescreen</PresentationFormat>
  <Paragraphs>142</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Arabic Typesetting</vt:lpstr>
      <vt:lpstr>Arial</vt:lpstr>
      <vt:lpstr>Arial Black</vt:lpstr>
      <vt:lpstr>Calibri</vt:lpstr>
      <vt:lpstr>Calibri Light</vt:lpstr>
      <vt:lpstr>Times New Roman</vt:lpstr>
      <vt:lpstr>Wingdings 3</vt:lpstr>
      <vt:lpstr>Office Theme</vt:lpstr>
      <vt:lpstr>    MINISTERUL AGRICULTURII, DEZVOLTĂRII REGIONALE ŞI MEDIULUI AL REPUBLICII MOLDOVA </vt:lpstr>
      <vt:lpstr>Analiza situației actuale</vt:lpstr>
      <vt:lpstr>Structura MADRM  (121 unități, inclusiv 29 unități pentru sectorul de mediu)</vt:lpstr>
      <vt:lpstr> Sectorul de mediu - 29  </vt:lpstr>
      <vt:lpstr> Funcţiile de bază ale Ministerului sînt: </vt:lpstr>
      <vt:lpstr>Reforma instituțiilor subordonate</vt:lpstr>
      <vt:lpstr>Hotărîrea de Guvern cu privire la constituirea, organizarea și funcționarea  Agenției de Mediu</vt:lpstr>
      <vt:lpstr>Domeniile de activitate ale Agenţiei:</vt:lpstr>
      <vt:lpstr>Funcțiile de bază ale Agenţiei:</vt:lpstr>
      <vt:lpstr>Atribuțiile Agenției de Mediu în domeniul protecției și reglementării resurselor de apă</vt:lpstr>
      <vt:lpstr>Hotărîrea de Guvern cu privire la organizarea și funcționarea Inspectoratului pentru Protecția Mediului</vt:lpstr>
      <vt:lpstr>Domeniile de activitate ale Inspectoratului:</vt:lpstr>
      <vt:lpstr>Funcțiile de bază ale Inspectoratului:</vt:lpstr>
      <vt:lpstr>Atribuțiile Inspectoratului pentru Protecția Mediului în domeniul protecției resurselor acvatice</vt:lpstr>
      <vt:lpstr>MULȚUMESC PENTRU ATENȚIE!!!!!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dc:creator>
  <cp:lastModifiedBy>Svetlana Stirbu</cp:lastModifiedBy>
  <cp:revision>24</cp:revision>
  <dcterms:created xsi:type="dcterms:W3CDTF">2018-06-12T05:24:40Z</dcterms:created>
  <dcterms:modified xsi:type="dcterms:W3CDTF">2018-06-14T19:00:38Z</dcterms:modified>
</cp:coreProperties>
</file>