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46" r:id="rId1"/>
  </p:sldMasterIdLst>
  <p:notesMasterIdLst>
    <p:notesMasterId r:id="rId19"/>
  </p:notesMasterIdLst>
  <p:sldIdLst>
    <p:sldId id="256" r:id="rId2"/>
    <p:sldId id="328" r:id="rId3"/>
    <p:sldId id="308" r:id="rId4"/>
    <p:sldId id="334" r:id="rId5"/>
    <p:sldId id="323" r:id="rId6"/>
    <p:sldId id="333" r:id="rId7"/>
    <p:sldId id="341" r:id="rId8"/>
    <p:sldId id="340" r:id="rId9"/>
    <p:sldId id="339" r:id="rId10"/>
    <p:sldId id="330" r:id="rId11"/>
    <p:sldId id="331" r:id="rId12"/>
    <p:sldId id="329" r:id="rId13"/>
    <p:sldId id="332" r:id="rId14"/>
    <p:sldId id="335" r:id="rId15"/>
    <p:sldId id="337" r:id="rId16"/>
    <p:sldId id="336" r:id="rId17"/>
    <p:sldId id="32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951" autoAdjust="0"/>
  </p:normalViewPr>
  <p:slideViewPr>
    <p:cSldViewPr snapToGrid="0">
      <p:cViewPr varScale="1">
        <p:scale>
          <a:sx n="78" d="100"/>
          <a:sy n="78" d="100"/>
        </p:scale>
        <p:origin x="978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-15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166D4-A2CE-4F50-A83F-370ED62E62DE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EC2EB-4D2E-4382-9AFC-D4D8F693E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75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EC2EB-4D2E-4382-9AFC-D4D8F693E0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02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EC2EB-4D2E-4382-9AFC-D4D8F693E0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48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EC2EB-4D2E-4382-9AFC-D4D8F693E0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24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EC2EB-4D2E-4382-9AFC-D4D8F693E0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22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EC2EB-4D2E-4382-9AFC-D4D8F693E0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03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EC2EB-4D2E-4382-9AFC-D4D8F693E0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41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EC2EB-4D2E-4382-9AFC-D4D8F693E0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36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EC2EB-4D2E-4382-9AFC-D4D8F693E0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39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National legislation</a:t>
            </a:r>
          </a:p>
          <a:p>
            <a:pPr lvl="0"/>
            <a:r>
              <a:rPr lang="x-non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Law on Water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272 (changes in process)</a:t>
            </a:r>
          </a:p>
          <a:p>
            <a:pPr lvl="0"/>
            <a:r>
              <a:rPr lang="x-non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Environmental Strategy for 2014-2023 and its action plan (April 2014)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River Basin Management Plans for the rivers Prut and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Nistru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Regionalisation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EC2EB-4D2E-4382-9AFC-D4D8F693E0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62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Plan for Planning the Territory (obsolete), code of urbanism and construction. Documents are the same, calling them differently. Land development plan. Master plan is a part of Plan of Urbanism. National Spatial Plan. Also called WSSP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Defining the obligations and responsibilities between each institution involved in the investment planning process and creating mechanisms for ensuring communication and interaction between all the stakeholders;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Prioritizing the investments in water and sanitation infrastructure based on a detailed analysis of the situation, and of technical and institutional options;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Developing a short, medium, and long-term phased investment plan for urban and rural water and sanitation infrastructure.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EC2EB-4D2E-4382-9AFC-D4D8F693E0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9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EC2EB-4D2E-4382-9AFC-D4D8F693E0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0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EC2EB-4D2E-4382-9AFC-D4D8F693E0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83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EC2EB-4D2E-4382-9AFC-D4D8F693E0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46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EC2EB-4D2E-4382-9AFC-D4D8F693E0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67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EC2EB-4D2E-4382-9AFC-D4D8F693E0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91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EC2EB-4D2E-4382-9AFC-D4D8F693E0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78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B357-1F1F-4A89-9E4E-DBC2A21D4867}" type="datetime1">
              <a:rPr lang="en-US" smtClean="0"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960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1719-57EF-4649-8362-A0C9B27BC62E}" type="datetime1">
              <a:rPr lang="en-US" smtClean="0"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723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F538-4062-4A0A-8F25-1BAF6DB0D973}" type="datetime1">
              <a:rPr lang="en-US" smtClean="0"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06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B263-7820-4CAE-836C-E3D12FCCD2C6}" type="datetime1">
              <a:rPr lang="en-US" smtClean="0"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89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E16B7-04D6-4929-96B3-ACEFD6D33C23}" type="datetime1">
              <a:rPr lang="en-US" smtClean="0"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42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0E79-0236-4E3D-9005-CBEE27359D4E}" type="datetime1">
              <a:rPr lang="en-US" smtClean="0"/>
              <a:t>6/15/2018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044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1AFB9-E885-49FC-BF0F-1C2ACB0519A5}" type="datetime1">
              <a:rPr lang="en-US" smtClean="0"/>
              <a:t>6/15/2018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89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F1915-FB8E-4D62-AD76-F982A3DD43E0}" type="datetime1">
              <a:rPr lang="en-US" smtClean="0"/>
              <a:t>6/15/2018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06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CDC8-1586-46AC-84E0-8B7395CB2BA7}" type="datetime1">
              <a:rPr lang="en-US" smtClean="0"/>
              <a:t>6/15/2018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53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E9A2909-923E-4F18-953F-881116F61A85}" type="datetime1">
              <a:rPr lang="en-US" smtClean="0"/>
              <a:t>6/15/2018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83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BDE85-141B-4204-B895-9322AE9D668C}" type="datetime1">
              <a:rPr lang="en-US" smtClean="0"/>
              <a:t>6/15/2018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525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CEE353C-DC90-41DC-B1B9-D889D4C2C265}" type="datetime1">
              <a:rPr lang="en-US" smtClean="0"/>
              <a:t>6/15/2018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42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4887" y="1629678"/>
            <a:ext cx="8689976" cy="2256561"/>
          </a:xfrm>
        </p:spPr>
        <p:txBody>
          <a:bodyPr>
            <a:noAutofit/>
          </a:bodyPr>
          <a:lstStyle/>
          <a:p>
            <a:pPr algn="ctr"/>
            <a:r>
              <a:rPr lang="en-US" sz="2400" i="1" dirty="0"/>
              <a:t>National Policy Dialogue on water policy in Moldova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4400" b="1" dirty="0" smtClean="0"/>
              <a:t>Updating Strategy and Action Plan for </a:t>
            </a:r>
            <a:r>
              <a:rPr lang="en-US" sz="4400" b="1" dirty="0"/>
              <a:t>WSS in Moldova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129" y="4540785"/>
            <a:ext cx="10438543" cy="174459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		Alexander </a:t>
            </a:r>
            <a:r>
              <a:rPr lang="en-US" dirty="0" err="1" smtClean="0"/>
              <a:t>PoghosSIan</a:t>
            </a:r>
            <a:r>
              <a:rPr lang="en-US" dirty="0"/>
              <a:t>, Alpha Plus </a:t>
            </a:r>
            <a:r>
              <a:rPr lang="en-US" dirty="0" smtClean="0"/>
              <a:t>Consulting</a:t>
            </a:r>
            <a:endParaRPr lang="en-US" dirty="0"/>
          </a:p>
          <a:p>
            <a:endParaRPr lang="en-US" dirty="0"/>
          </a:p>
          <a:p>
            <a:pPr algn="l"/>
            <a:r>
              <a:rPr lang="en-US" dirty="0"/>
              <a:t>Chisinau, </a:t>
            </a:r>
            <a:r>
              <a:rPr lang="en-US" dirty="0" smtClean="0"/>
              <a:t>JUNE 15, 2018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820886" y="6928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115" y="5584371"/>
            <a:ext cx="2128318" cy="7236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53" y="5577840"/>
            <a:ext cx="1877170" cy="630500"/>
          </a:xfrm>
          <a:prstGeom prst="rect">
            <a:avLst/>
          </a:prstGeom>
        </p:spPr>
      </p:pic>
      <p:grpSp>
        <p:nvGrpSpPr>
          <p:cNvPr id="15" name="Gruppieren 41"/>
          <p:cNvGrpSpPr/>
          <p:nvPr/>
        </p:nvGrpSpPr>
        <p:grpSpPr>
          <a:xfrm>
            <a:off x="156375" y="188905"/>
            <a:ext cx="6208799" cy="900000"/>
            <a:chOff x="251919" y="251446"/>
            <a:chExt cx="6344825" cy="900000"/>
          </a:xfrm>
        </p:grpSpPr>
        <p:pic>
          <p:nvPicPr>
            <p:cNvPr id="16" name="Picture 6" descr="C:\Users\kaitna\Desktop\Vorlage_ChristopherOpancar_AVH10839\EU-Flag_RGB_mitTL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19" y="251446"/>
              <a:ext cx="987742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feld 3"/>
            <p:cNvSpPr txBox="1"/>
            <p:nvPr userDrawn="1"/>
          </p:nvSpPr>
          <p:spPr>
            <a:xfrm>
              <a:off x="1239661" y="251446"/>
              <a:ext cx="5357083" cy="637097"/>
            </a:xfrm>
            <a:prstGeom prst="rect">
              <a:avLst/>
            </a:prstGeom>
            <a:noFill/>
          </p:spPr>
          <p:txBody>
            <a:bodyPr wrap="square" lIns="144000" tIns="0" rIns="144000" bIns="0" rtlCol="0" anchor="b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GB" sz="2300" b="1" kern="1200" baseline="0" dirty="0" smtClean="0">
                  <a:effectLst/>
                  <a:latin typeface="Arial Narrow" panose="020B0606020202030204" pitchFamily="34" charset="0"/>
                  <a:ea typeface="+mn-ea"/>
                  <a:cs typeface="+mn-cs"/>
                </a:rPr>
                <a:t>European Union Water Initiative </a:t>
              </a:r>
              <a:r>
                <a:rPr lang="en-GB" sz="2300" b="1" i="1" kern="1200" baseline="0" dirty="0" smtClean="0">
                  <a:solidFill>
                    <a:schemeClr val="accent1"/>
                  </a:solidFill>
                  <a:effectLst/>
                  <a:latin typeface="Arial Narrow" panose="020B0606020202030204" pitchFamily="34" charset="0"/>
                  <a:ea typeface="+mn-ea"/>
                  <a:cs typeface="+mn-cs"/>
                </a:rPr>
                <a:t>plus</a:t>
              </a:r>
              <a:r>
                <a:rPr lang="en-GB" sz="2300" b="1" kern="1200" baseline="0" dirty="0" smtClean="0">
                  <a:effectLst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  <a:br>
                <a:rPr lang="en-GB" sz="2300" b="1" kern="1200" baseline="0" dirty="0" smtClean="0">
                  <a:effectLst/>
                  <a:latin typeface="Arial Narrow" panose="020B0606020202030204" pitchFamily="34" charset="0"/>
                  <a:ea typeface="+mn-ea"/>
                  <a:cs typeface="+mn-cs"/>
                </a:rPr>
              </a:br>
              <a:r>
                <a:rPr lang="en-GB" sz="2300" b="1" i="0" kern="1200" baseline="0" dirty="0" smtClean="0">
                  <a:effectLst/>
                  <a:latin typeface="Arial Narrow" panose="020B0606020202030204" pitchFamily="34" charset="0"/>
                  <a:ea typeface="+mn-ea"/>
                  <a:cs typeface="+mn-cs"/>
                </a:rPr>
                <a:t>for</a:t>
              </a:r>
              <a:r>
                <a:rPr lang="en-GB" sz="2300" b="1" kern="1200" baseline="0" dirty="0" smtClean="0">
                  <a:effectLst/>
                  <a:latin typeface="Arial Narrow" panose="020B0606020202030204" pitchFamily="34" charset="0"/>
                </a:rPr>
                <a:t> Eastern Partnership</a:t>
              </a:r>
              <a:endParaRPr lang="de-AT" sz="2300" b="1" baseline="0" dirty="0">
                <a:latin typeface="Arial Narrow" panose="020B0606020202030204" pitchFamily="34" charset="0"/>
              </a:endParaRPr>
            </a:p>
          </p:txBody>
        </p:sp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471" y="188905"/>
            <a:ext cx="2261252" cy="76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Grafik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61" y="141426"/>
            <a:ext cx="1740025" cy="86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4" name="Picture 1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41" y="1640567"/>
            <a:ext cx="1211533" cy="76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271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1075" y="159658"/>
            <a:ext cx="11514908" cy="1306285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rgbClr val="800000"/>
                </a:solidFill>
              </a:rPr>
              <a:t>PFM Component</a:t>
            </a:r>
            <a:endParaRPr lang="en-GB" sz="3800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61902" y="1870166"/>
            <a:ext cx="1025058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800000"/>
                </a:solidFill>
              </a:rPr>
              <a:t>NOT solely about budget </a:t>
            </a:r>
            <a:r>
              <a:rPr lang="en-US" sz="2600" b="1" dirty="0">
                <a:solidFill>
                  <a:srgbClr val="800000"/>
                </a:solidFill>
              </a:rPr>
              <a:t>allocations to </a:t>
            </a:r>
            <a:r>
              <a:rPr lang="en-US" sz="2600" b="1" dirty="0" smtClean="0">
                <a:solidFill>
                  <a:srgbClr val="800000"/>
                </a:solidFill>
              </a:rPr>
              <a:t>the WSS sector, BUT budget </a:t>
            </a:r>
            <a:r>
              <a:rPr lang="en-US" sz="2600" b="1" dirty="0">
                <a:solidFill>
                  <a:srgbClr val="800000"/>
                </a:solidFill>
              </a:rPr>
              <a:t>decision makers </a:t>
            </a:r>
            <a:r>
              <a:rPr lang="en-US" sz="2600" b="1" dirty="0" smtClean="0">
                <a:solidFill>
                  <a:srgbClr val="800000"/>
                </a:solidFill>
              </a:rPr>
              <a:t>(Executive </a:t>
            </a:r>
            <a:r>
              <a:rPr lang="en-US" sz="2600" b="1" dirty="0">
                <a:solidFill>
                  <a:srgbClr val="800000"/>
                </a:solidFill>
              </a:rPr>
              <a:t>and </a:t>
            </a:r>
            <a:r>
              <a:rPr lang="en-US" sz="2600" b="1" dirty="0" smtClean="0">
                <a:solidFill>
                  <a:srgbClr val="800000"/>
                </a:solidFill>
              </a:rPr>
              <a:t>Legislature) </a:t>
            </a:r>
            <a:r>
              <a:rPr lang="en-US" sz="2600" b="1" dirty="0">
                <a:solidFill>
                  <a:srgbClr val="800000"/>
                </a:solidFill>
              </a:rPr>
              <a:t>must receive evidence on WSS expenditure effectiveness and their direct linkage to SDG targets and </a:t>
            </a:r>
            <a:r>
              <a:rPr lang="en-US" sz="2600" b="1" dirty="0" smtClean="0">
                <a:solidFill>
                  <a:srgbClr val="800000"/>
                </a:solidFill>
              </a:rPr>
              <a:t>other international commitments </a:t>
            </a:r>
            <a:r>
              <a:rPr lang="en-US" sz="2600" b="1" dirty="0">
                <a:solidFill>
                  <a:srgbClr val="800000"/>
                </a:solidFill>
              </a:rPr>
              <a:t>of </a:t>
            </a:r>
            <a:r>
              <a:rPr lang="en-US" sz="2600" b="1" dirty="0" smtClean="0">
                <a:solidFill>
                  <a:srgbClr val="800000"/>
                </a:solidFill>
              </a:rPr>
              <a:t>Moldova</a:t>
            </a:r>
          </a:p>
          <a:p>
            <a:pPr marL="457200" lvl="0" indent="-4572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800000"/>
                </a:solidFill>
              </a:rPr>
              <a:t>WSS </a:t>
            </a:r>
            <a:r>
              <a:rPr lang="en-US" sz="2600" b="1" dirty="0">
                <a:solidFill>
                  <a:srgbClr val="800000"/>
                </a:solidFill>
              </a:rPr>
              <a:t>policy must be adequately and effectively reflected in various elements of the budget </a:t>
            </a:r>
            <a:r>
              <a:rPr lang="en-US" sz="2600" b="1" dirty="0" smtClean="0">
                <a:solidFill>
                  <a:srgbClr val="800000"/>
                </a:solidFill>
              </a:rPr>
              <a:t>cycle </a:t>
            </a:r>
          </a:p>
          <a:p>
            <a:pPr marL="457200" lvl="0" indent="-4572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srgbClr val="800000"/>
                </a:solidFill>
              </a:rPr>
              <a:t>Address common </a:t>
            </a:r>
            <a:r>
              <a:rPr lang="en-US" sz="2600" b="1" dirty="0">
                <a:solidFill>
                  <a:srgbClr val="800000"/>
                </a:solidFill>
              </a:rPr>
              <a:t>gaps between </a:t>
            </a:r>
            <a:r>
              <a:rPr lang="en-US" sz="2600" b="1" dirty="0" smtClean="0">
                <a:solidFill>
                  <a:srgbClr val="800000"/>
                </a:solidFill>
              </a:rPr>
              <a:t>budget </a:t>
            </a:r>
            <a:r>
              <a:rPr lang="en-US" sz="2600" b="1" dirty="0">
                <a:solidFill>
                  <a:srgbClr val="800000"/>
                </a:solidFill>
              </a:rPr>
              <a:t>processes and WSS policy documents </a:t>
            </a:r>
            <a:r>
              <a:rPr lang="en-US" sz="2600" b="1" dirty="0" smtClean="0">
                <a:solidFill>
                  <a:srgbClr val="800000"/>
                </a:solidFill>
              </a:rPr>
              <a:t>Gap </a:t>
            </a:r>
            <a:r>
              <a:rPr lang="en-US" sz="2600" b="1" dirty="0">
                <a:solidFill>
                  <a:srgbClr val="800000"/>
                </a:solidFill>
              </a:rPr>
              <a:t>exists in many sectors and in many countries at various scale and it is not a unique problem for Moldova</a:t>
            </a:r>
            <a:r>
              <a:rPr lang="en-US" sz="2600" b="1" dirty="0" smtClean="0">
                <a:solidFill>
                  <a:srgbClr val="800000"/>
                </a:solidFill>
              </a:rPr>
              <a:t>.</a:t>
            </a:r>
            <a:endParaRPr lang="en-US" sz="26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563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1075" y="159658"/>
            <a:ext cx="11514908" cy="1306285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rgbClr val="800000"/>
                </a:solidFill>
              </a:rPr>
              <a:t>PFM Component</a:t>
            </a:r>
            <a:endParaRPr lang="en-GB" sz="3800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0022" y="1870166"/>
            <a:ext cx="1045246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800000"/>
              </a:buClr>
            </a:pPr>
            <a:r>
              <a:rPr lang="en-GB" sz="4400" b="1" dirty="0" smtClean="0">
                <a:solidFill>
                  <a:srgbClr val="800000"/>
                </a:solidFill>
              </a:rPr>
              <a:t>GOALS </a:t>
            </a:r>
          </a:p>
          <a:p>
            <a:pPr marL="457200" lvl="0" indent="-4572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GB" sz="3600" b="1" dirty="0" smtClean="0">
                <a:solidFill>
                  <a:srgbClr val="800000"/>
                </a:solidFill>
              </a:rPr>
              <a:t>to </a:t>
            </a:r>
            <a:r>
              <a:rPr lang="en-GB" sz="3600" b="1" dirty="0" smtClean="0">
                <a:solidFill>
                  <a:srgbClr val="800000"/>
                </a:solidFill>
              </a:rPr>
              <a:t>assist in integrating WSS </a:t>
            </a:r>
            <a:r>
              <a:rPr lang="en-US" sz="3600" b="1" dirty="0" smtClean="0">
                <a:solidFill>
                  <a:srgbClr val="800000"/>
                </a:solidFill>
              </a:rPr>
              <a:t>related </a:t>
            </a:r>
            <a:r>
              <a:rPr lang="en-US" sz="3600" b="1" dirty="0">
                <a:solidFill>
                  <a:srgbClr val="800000"/>
                </a:solidFill>
              </a:rPr>
              <a:t>policy </a:t>
            </a:r>
            <a:r>
              <a:rPr lang="en-US" sz="3600" b="1" dirty="0" smtClean="0">
                <a:solidFill>
                  <a:srgbClr val="800000"/>
                </a:solidFill>
              </a:rPr>
              <a:t>in the budget cycle</a:t>
            </a:r>
            <a:endParaRPr lang="en-US" sz="3600" b="1" dirty="0" smtClean="0">
              <a:solidFill>
                <a:srgbClr val="800000"/>
              </a:solidFill>
            </a:endParaRPr>
          </a:p>
          <a:p>
            <a:pPr marL="457200" lvl="0" indent="-4572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800000"/>
                </a:solidFill>
              </a:rPr>
              <a:t>to </a:t>
            </a:r>
            <a:r>
              <a:rPr lang="en-US" sz="3600" b="1" dirty="0">
                <a:solidFill>
                  <a:srgbClr val="800000"/>
                </a:solidFill>
              </a:rPr>
              <a:t>improve </a:t>
            </a:r>
            <a:r>
              <a:rPr lang="en-US" sz="3600" b="1" u="sng" dirty="0">
                <a:solidFill>
                  <a:srgbClr val="800000"/>
                </a:solidFill>
              </a:rPr>
              <a:t>informed</a:t>
            </a:r>
            <a:r>
              <a:rPr lang="en-US" sz="3600" b="1" dirty="0">
                <a:solidFill>
                  <a:srgbClr val="800000"/>
                </a:solidFill>
              </a:rPr>
              <a:t> decision-making on WSS related public </a:t>
            </a:r>
            <a:r>
              <a:rPr lang="en-US" sz="3600" b="1" dirty="0" smtClean="0">
                <a:solidFill>
                  <a:srgbClr val="800000"/>
                </a:solidFill>
              </a:rPr>
              <a:t>finance</a:t>
            </a:r>
            <a:endParaRPr lang="en-GB" sz="36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636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1075" y="159658"/>
            <a:ext cx="11514908" cy="6959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rgbClr val="800000"/>
                </a:solidFill>
              </a:rPr>
              <a:t>Enhancing </a:t>
            </a:r>
            <a:r>
              <a:rPr lang="en-US" sz="3800" b="1" dirty="0">
                <a:solidFill>
                  <a:srgbClr val="800000"/>
                </a:solidFill>
              </a:rPr>
              <a:t>Integration of </a:t>
            </a:r>
            <a:r>
              <a:rPr lang="en-US" sz="3800" b="1" dirty="0" smtClean="0">
                <a:solidFill>
                  <a:srgbClr val="800000"/>
                </a:solidFill>
              </a:rPr>
              <a:t>WSS </a:t>
            </a:r>
            <a:r>
              <a:rPr lang="en-US" sz="3800" b="1" dirty="0">
                <a:solidFill>
                  <a:srgbClr val="800000"/>
                </a:solidFill>
              </a:rPr>
              <a:t>Strategy with </a:t>
            </a:r>
            <a:r>
              <a:rPr lang="en-US" sz="3800" b="1" dirty="0" smtClean="0">
                <a:solidFill>
                  <a:srgbClr val="800000"/>
                </a:solidFill>
              </a:rPr>
              <a:t>National </a:t>
            </a:r>
            <a:r>
              <a:rPr lang="en-US" sz="3800" b="1" dirty="0">
                <a:solidFill>
                  <a:srgbClr val="800000"/>
                </a:solidFill>
              </a:rPr>
              <a:t>Budget</a:t>
            </a:r>
            <a:endParaRPr lang="en-GB" sz="3800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138" y="1577247"/>
            <a:ext cx="10822577" cy="422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07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1075" y="159658"/>
            <a:ext cx="11514908" cy="1306285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rgbClr val="800000"/>
                </a:solidFill>
              </a:rPr>
              <a:t>WSS </a:t>
            </a:r>
            <a:r>
              <a:rPr lang="en-US" sz="3800" b="1" dirty="0">
                <a:solidFill>
                  <a:srgbClr val="800000"/>
                </a:solidFill>
              </a:rPr>
              <a:t>Budget Integration Index Tool in Moldova</a:t>
            </a:r>
            <a:endParaRPr lang="en-GB" sz="3800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60566" y="1870166"/>
            <a:ext cx="103159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800000"/>
                </a:solidFill>
              </a:rPr>
              <a:t>Systemic </a:t>
            </a:r>
            <a:r>
              <a:rPr lang="en-US" sz="2400" dirty="0">
                <a:solidFill>
                  <a:srgbClr val="800000"/>
                </a:solidFill>
              </a:rPr>
              <a:t>approach and objective validation of the progress towards WSS integrated PFM system in </a:t>
            </a:r>
            <a:r>
              <a:rPr lang="en-US" sz="2400" dirty="0" smtClean="0">
                <a:solidFill>
                  <a:srgbClr val="800000"/>
                </a:solidFill>
              </a:rPr>
              <a:t>countries</a:t>
            </a:r>
            <a:endParaRPr lang="en-US" sz="2400" dirty="0">
              <a:solidFill>
                <a:srgbClr val="800000"/>
              </a:solidFill>
            </a:endParaRPr>
          </a:p>
          <a:p>
            <a:pPr marL="457200" lvl="0" indent="-4572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800000"/>
                </a:solidFill>
              </a:rPr>
              <a:t>Setting </a:t>
            </a:r>
            <a:r>
              <a:rPr lang="en-US" sz="2400" dirty="0">
                <a:solidFill>
                  <a:srgbClr val="800000"/>
                </a:solidFill>
              </a:rPr>
              <a:t>a baseline, prioritization and helping with formulation of a reforms agenda for WSS integration (guidance for formulating the country’s reforms directions and agenda)</a:t>
            </a:r>
          </a:p>
          <a:p>
            <a:pPr marL="457200" lvl="0" indent="-4572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800000"/>
                </a:solidFill>
              </a:rPr>
              <a:t>Allows </a:t>
            </a:r>
            <a:r>
              <a:rPr lang="en-US" sz="2400" dirty="0">
                <a:solidFill>
                  <a:srgbClr val="800000"/>
                </a:solidFill>
              </a:rPr>
              <a:t>a cross-country comparison, especially relevant in the regional context</a:t>
            </a:r>
          </a:p>
          <a:p>
            <a:pPr marL="457200" lvl="0" indent="-4572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800000"/>
                </a:solidFill>
              </a:rPr>
              <a:t>Platform </a:t>
            </a:r>
            <a:r>
              <a:rPr lang="en-US" sz="2400" dirty="0">
                <a:solidFill>
                  <a:srgbClr val="800000"/>
                </a:solidFill>
              </a:rPr>
              <a:t>for cooperation framework with development partners – extremely relevant and important in the case of </a:t>
            </a:r>
            <a:r>
              <a:rPr lang="en-US" sz="2400" dirty="0" smtClean="0">
                <a:solidFill>
                  <a:srgbClr val="800000"/>
                </a:solidFill>
              </a:rPr>
              <a:t>Moldova</a:t>
            </a:r>
            <a:endParaRPr lang="en-US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64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1075" y="159659"/>
            <a:ext cx="11514908" cy="1075376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rgbClr val="800000"/>
                </a:solidFill>
              </a:rPr>
              <a:t>SDG 6 Budget </a:t>
            </a:r>
            <a:r>
              <a:rPr lang="en-US" sz="3800" b="1" dirty="0">
                <a:solidFill>
                  <a:srgbClr val="800000"/>
                </a:solidFill>
              </a:rPr>
              <a:t>Integration Index Tool in Moldova</a:t>
            </a:r>
            <a:endParaRPr lang="en-GB" sz="3800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71" y="1757048"/>
            <a:ext cx="9476510" cy="461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7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1075" y="159658"/>
            <a:ext cx="11514908" cy="1306285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rgbClr val="800000"/>
                </a:solidFill>
              </a:rPr>
              <a:t>SDG 6 Budget </a:t>
            </a:r>
            <a:r>
              <a:rPr lang="en-US" sz="3800" b="1" dirty="0">
                <a:solidFill>
                  <a:srgbClr val="800000"/>
                </a:solidFill>
              </a:rPr>
              <a:t>Integration Index </a:t>
            </a:r>
            <a:r>
              <a:rPr lang="en-US" sz="3800" b="1" dirty="0" smtClean="0">
                <a:solidFill>
                  <a:srgbClr val="800000"/>
                </a:solidFill>
              </a:rPr>
              <a:t>Tool: benefits for countries</a:t>
            </a:r>
            <a:endParaRPr lang="en-GB" sz="3800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51" y="1881665"/>
            <a:ext cx="7831183" cy="42338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194" y="1945402"/>
            <a:ext cx="4311180" cy="431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67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1075" y="159658"/>
            <a:ext cx="11514908" cy="1306285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rgbClr val="800000"/>
                </a:solidFill>
              </a:rPr>
              <a:t>Introducing </a:t>
            </a:r>
            <a:r>
              <a:rPr lang="en-US" sz="3800" b="1" dirty="0">
                <a:solidFill>
                  <a:srgbClr val="800000"/>
                </a:solidFill>
              </a:rPr>
              <a:t>and Institutionalizing WSS Financing Framework </a:t>
            </a:r>
            <a:endParaRPr lang="en-GB" sz="3800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38152" y="1870166"/>
            <a:ext cx="102743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800000"/>
              </a:buClr>
            </a:pPr>
            <a:r>
              <a:rPr lang="en-US" sz="2400" b="1" dirty="0">
                <a:solidFill>
                  <a:srgbClr val="800000"/>
                </a:solidFill>
              </a:rPr>
              <a:t>The </a:t>
            </a:r>
            <a:r>
              <a:rPr lang="en-US" sz="2400" b="1" dirty="0" smtClean="0">
                <a:solidFill>
                  <a:srgbClr val="800000"/>
                </a:solidFill>
              </a:rPr>
              <a:t>Goal </a:t>
            </a:r>
            <a:r>
              <a:rPr lang="en-US" sz="2400" b="1" dirty="0">
                <a:solidFill>
                  <a:srgbClr val="800000"/>
                </a:solidFill>
              </a:rPr>
              <a:t>of the WSSFF is to better inform the MTEF process and consequently the budget decisions by providing comprehensive picture on</a:t>
            </a:r>
            <a:r>
              <a:rPr lang="en-US" sz="2400" b="1" dirty="0" smtClean="0">
                <a:solidFill>
                  <a:srgbClr val="800000"/>
                </a:solidFill>
              </a:rPr>
              <a:t>:</a:t>
            </a:r>
          </a:p>
          <a:p>
            <a:pPr lvl="0">
              <a:buClr>
                <a:srgbClr val="800000"/>
              </a:buClr>
            </a:pPr>
            <a:endParaRPr lang="en-US" sz="2400" dirty="0">
              <a:solidFill>
                <a:srgbClr val="800000"/>
              </a:solidFill>
            </a:endParaRPr>
          </a:p>
          <a:p>
            <a:pPr marL="457200" lvl="0" indent="-4572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rgbClr val="800000"/>
                </a:solidFill>
              </a:rPr>
              <a:t>i</a:t>
            </a:r>
            <a:r>
              <a:rPr lang="en-US" sz="2400" dirty="0">
                <a:solidFill>
                  <a:srgbClr val="800000"/>
                </a:solidFill>
              </a:rPr>
              <a:t>) financing needs of the sector over the strategic period (demand for resources to fully execute the plan)</a:t>
            </a:r>
          </a:p>
          <a:p>
            <a:pPr marL="457200" lvl="0" indent="-4572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800000"/>
                </a:solidFill>
              </a:rPr>
              <a:t>ii) existing commitments (committed resources often based on historical financing patterns, signed loan or grant agreements and current forecast on supply of existing resources, including household and private sector)</a:t>
            </a:r>
          </a:p>
          <a:p>
            <a:pPr marL="457200" lvl="0" indent="-4572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800000"/>
                </a:solidFill>
              </a:rPr>
              <a:t>iii) variance (financing gap) – not only numerical value, but also prioritization and scenario filling in thereof</a:t>
            </a:r>
          </a:p>
        </p:txBody>
      </p:sp>
    </p:spTree>
    <p:extLst>
      <p:ext uri="{BB962C8B-B14F-4D97-AF65-F5344CB8AC3E}">
        <p14:creationId xmlns:p14="http://schemas.microsoft.com/office/powerpoint/2010/main" val="2804845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820886" y="6928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3359925" y="2502723"/>
            <a:ext cx="5601195" cy="11430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smtClean="0"/>
              <a:t>THANK YOU</a:t>
            </a:r>
            <a:endParaRPr lang="en-US" b="1" dirty="0"/>
          </a:p>
        </p:txBody>
      </p:sp>
      <p:grpSp>
        <p:nvGrpSpPr>
          <p:cNvPr id="15" name="Gruppieren 41"/>
          <p:cNvGrpSpPr/>
          <p:nvPr/>
        </p:nvGrpSpPr>
        <p:grpSpPr>
          <a:xfrm>
            <a:off x="156375" y="188905"/>
            <a:ext cx="6344825" cy="900000"/>
            <a:chOff x="251919" y="251446"/>
            <a:chExt cx="6344825" cy="900000"/>
          </a:xfrm>
        </p:grpSpPr>
        <p:pic>
          <p:nvPicPr>
            <p:cNvPr id="16" name="Picture 6" descr="C:\Users\kaitna\Desktop\Vorlage_ChristopherOpancar_AVH10839\EU-Flag_RGB_mitTL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19" y="251446"/>
              <a:ext cx="987742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feld 3"/>
            <p:cNvSpPr txBox="1"/>
            <p:nvPr userDrawn="1"/>
          </p:nvSpPr>
          <p:spPr>
            <a:xfrm>
              <a:off x="1239661" y="251446"/>
              <a:ext cx="5357083" cy="637097"/>
            </a:xfrm>
            <a:prstGeom prst="rect">
              <a:avLst/>
            </a:prstGeom>
            <a:noFill/>
          </p:spPr>
          <p:txBody>
            <a:bodyPr wrap="square" lIns="144000" tIns="0" rIns="144000" bIns="0" rtlCol="0" anchor="b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GB" sz="2300" b="1" kern="1200" baseline="0" dirty="0" smtClean="0">
                  <a:effectLst/>
                  <a:latin typeface="Arial Narrow" panose="020B0606020202030204" pitchFamily="34" charset="0"/>
                  <a:ea typeface="+mn-ea"/>
                  <a:cs typeface="+mn-cs"/>
                </a:rPr>
                <a:t>European Union Water Initiative </a:t>
              </a:r>
              <a:r>
                <a:rPr lang="en-GB" sz="2300" b="1" i="1" kern="1200" baseline="0" dirty="0" smtClean="0">
                  <a:solidFill>
                    <a:schemeClr val="accent1"/>
                  </a:solidFill>
                  <a:effectLst/>
                  <a:latin typeface="Arial Narrow" panose="020B0606020202030204" pitchFamily="34" charset="0"/>
                  <a:ea typeface="+mn-ea"/>
                  <a:cs typeface="+mn-cs"/>
                </a:rPr>
                <a:t>plus</a:t>
              </a:r>
              <a:r>
                <a:rPr lang="en-GB" sz="2300" b="1" kern="1200" baseline="0" dirty="0" smtClean="0">
                  <a:effectLst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  <a:br>
                <a:rPr lang="en-GB" sz="2300" b="1" kern="1200" baseline="0" dirty="0" smtClean="0">
                  <a:effectLst/>
                  <a:latin typeface="Arial Narrow" panose="020B0606020202030204" pitchFamily="34" charset="0"/>
                  <a:ea typeface="+mn-ea"/>
                  <a:cs typeface="+mn-cs"/>
                </a:rPr>
              </a:br>
              <a:r>
                <a:rPr lang="en-GB" sz="2300" b="1" i="0" kern="1200" baseline="0" dirty="0" smtClean="0">
                  <a:effectLst/>
                  <a:latin typeface="Arial Narrow" panose="020B0606020202030204" pitchFamily="34" charset="0"/>
                  <a:ea typeface="+mn-ea"/>
                  <a:cs typeface="+mn-cs"/>
                </a:rPr>
                <a:t>for</a:t>
              </a:r>
              <a:r>
                <a:rPr lang="en-GB" sz="2300" b="1" kern="1200" baseline="0" dirty="0" smtClean="0">
                  <a:effectLst/>
                  <a:latin typeface="Arial Narrow" panose="020B0606020202030204" pitchFamily="34" charset="0"/>
                </a:rPr>
                <a:t> Eastern Partnership</a:t>
              </a:r>
              <a:endParaRPr lang="de-AT" sz="2300" b="1" baseline="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8" name="Groupe 7"/>
          <p:cNvGrpSpPr>
            <a:grpSpLocks/>
          </p:cNvGrpSpPr>
          <p:nvPr/>
        </p:nvGrpSpPr>
        <p:grpSpPr bwMode="auto">
          <a:xfrm>
            <a:off x="332509" y="5035139"/>
            <a:ext cx="11121691" cy="1158862"/>
            <a:chOff x="0" y="5895976"/>
            <a:chExt cx="9144000" cy="867250"/>
          </a:xfrm>
        </p:grpSpPr>
        <p:sp>
          <p:nvSpPr>
            <p:cNvPr id="19" name="Rectangle 18"/>
            <p:cNvSpPr/>
            <p:nvPr/>
          </p:nvSpPr>
          <p:spPr>
            <a:xfrm>
              <a:off x="0" y="5895976"/>
              <a:ext cx="9144000" cy="867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pic>
          <p:nvPicPr>
            <p:cNvPr id="20" name="Imag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0315" y="5935280"/>
              <a:ext cx="568082" cy="758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Imag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13" y="5942806"/>
              <a:ext cx="1878012" cy="61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6381" y="6066928"/>
              <a:ext cx="1455737" cy="449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189" y="6111568"/>
              <a:ext cx="2160243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24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810" y="125896"/>
            <a:ext cx="2261252" cy="76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4" name="Grafik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462" y="73018"/>
            <a:ext cx="1740025" cy="86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657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6960" y="159658"/>
            <a:ext cx="10058400" cy="130628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Project overview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45" y="1795574"/>
            <a:ext cx="8515845" cy="36908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21486" y="5564777"/>
            <a:ext cx="2873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Plus </a:t>
            </a:r>
            <a:r>
              <a:rPr lang="en-US" sz="2000" b="1" dirty="0" smtClean="0"/>
              <a:t>PFM component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266166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6960" y="150223"/>
            <a:ext cx="10058400" cy="86505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Assessing need to update strategy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27464" y="1201796"/>
            <a:ext cx="995650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smtClean="0"/>
              <a:t>Integration </a:t>
            </a:r>
            <a:r>
              <a:rPr lang="en-US" sz="3600" dirty="0"/>
              <a:t>of international </a:t>
            </a:r>
            <a:r>
              <a:rPr lang="en-US" sz="3600" dirty="0" smtClean="0"/>
              <a:t>commitments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SDG </a:t>
            </a:r>
            <a:r>
              <a:rPr lang="en-US" sz="2000" b="1" dirty="0"/>
              <a:t>6 </a:t>
            </a:r>
            <a:r>
              <a:rPr lang="en-US" sz="2000" b="1" dirty="0" smtClean="0"/>
              <a:t>(clean water and sanitation) </a:t>
            </a:r>
            <a:r>
              <a:rPr lang="en-US" sz="2000" b="1" dirty="0" smtClean="0"/>
              <a:t>commitments (Priority 10 in M2030)</a:t>
            </a:r>
            <a:endParaRPr lang="en-US" sz="2000" b="1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Protocol on Water and </a:t>
            </a:r>
            <a:r>
              <a:rPr lang="en-US" sz="2000" b="1" dirty="0" smtClean="0"/>
              <a:t>Health (NP 16-25)</a:t>
            </a:r>
            <a:endParaRPr lang="en-US" sz="2000" b="1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EU-Moldova Association agreement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Directives:</a:t>
            </a:r>
          </a:p>
          <a:p>
            <a:pPr marL="803275" lvl="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Directive 91.271.EEC urban waste water </a:t>
            </a:r>
            <a:r>
              <a:rPr lang="en-US" sz="2000" i="1" dirty="0" smtClean="0"/>
              <a:t>treatment</a:t>
            </a:r>
          </a:p>
          <a:p>
            <a:pPr marL="803275" lvl="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Directive 98.83.EC on quality of water for human </a:t>
            </a:r>
            <a:r>
              <a:rPr lang="en-US" sz="2000" i="1" dirty="0" smtClean="0"/>
              <a:t>consumption</a:t>
            </a:r>
          </a:p>
          <a:p>
            <a:pPr marL="803275" lvl="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Directive 2000.60.EC establishing framework for Community action in water policy</a:t>
            </a:r>
            <a:endParaRPr lang="en-US" sz="2000" i="1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Espoo Convention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Bilateral </a:t>
            </a:r>
            <a:r>
              <a:rPr lang="en-US" sz="2000" b="1" dirty="0"/>
              <a:t>conventions with Romania and </a:t>
            </a:r>
            <a:r>
              <a:rPr lang="en-US" sz="2000" b="1" dirty="0" smtClean="0"/>
              <a:t>Ukraine</a:t>
            </a:r>
            <a:endParaRPr lang="en-US" sz="20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Others</a:t>
            </a:r>
          </a:p>
          <a:p>
            <a:pPr lvl="0"/>
            <a:r>
              <a:rPr lang="en-US" sz="3600" dirty="0" smtClean="0"/>
              <a:t>Harmonization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Timing</a:t>
            </a:r>
            <a:r>
              <a:rPr lang="hy-AM" sz="2000" b="1" dirty="0" smtClean="0"/>
              <a:t> </a:t>
            </a:r>
            <a:r>
              <a:rPr lang="en-US" sz="2000" b="1" dirty="0" smtClean="0"/>
              <a:t>(from S.14-28 to S.19-30/AP.19-24)</a:t>
            </a:r>
            <a:r>
              <a:rPr lang="hy-AM" sz="2000" b="1" dirty="0" smtClean="0"/>
              <a:t>, </a:t>
            </a:r>
            <a:r>
              <a:rPr lang="en-US" sz="2000" b="1" dirty="0" smtClean="0"/>
              <a:t>2030 being target year for all key docs</a:t>
            </a: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Terminology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Actions</a:t>
            </a:r>
          </a:p>
        </p:txBody>
      </p:sp>
    </p:spTree>
    <p:extLst>
      <p:ext uri="{BB962C8B-B14F-4D97-AF65-F5344CB8AC3E}">
        <p14:creationId xmlns:p14="http://schemas.microsoft.com/office/powerpoint/2010/main" val="332968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6960" y="159658"/>
            <a:ext cx="10058400" cy="130628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Bringing in key policy adjustments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27464" y="1763486"/>
            <a:ext cx="995650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Tx/>
              <a:buChar char="-"/>
            </a:pPr>
            <a:r>
              <a:rPr lang="en-US" sz="2400" b="1" dirty="0" smtClean="0"/>
              <a:t>Master Plan (country-level inventory-taking and mapping of WSS infrastructure needs)</a:t>
            </a:r>
          </a:p>
          <a:p>
            <a:pPr marL="342900" lvl="0" indent="-342900">
              <a:buFontTx/>
              <a:buChar char="-"/>
            </a:pPr>
            <a:endParaRPr lang="en-US" sz="2400" b="1" dirty="0"/>
          </a:p>
          <a:p>
            <a:pPr marL="342900" lvl="0" indent="-342900">
              <a:buFontTx/>
              <a:buChar char="-"/>
            </a:pPr>
            <a:r>
              <a:rPr lang="en-US" sz="2400" b="1" dirty="0" smtClean="0"/>
              <a:t>Efficient donor  and development partner coordination of efforts</a:t>
            </a:r>
          </a:p>
          <a:p>
            <a:pPr marL="342900" lvl="0" indent="-342900">
              <a:buFontTx/>
              <a:buChar char="-"/>
            </a:pPr>
            <a:endParaRPr lang="en-US" sz="2400" b="1" dirty="0"/>
          </a:p>
          <a:p>
            <a:pPr marL="342900" lvl="0" indent="-342900">
              <a:buFontTx/>
              <a:buChar char="-"/>
            </a:pPr>
            <a:r>
              <a:rPr lang="en-US" sz="2400" b="1" dirty="0"/>
              <a:t>Wastewater sludge </a:t>
            </a:r>
            <a:r>
              <a:rPr lang="en-US" sz="2400" b="1" dirty="0" smtClean="0"/>
              <a:t>treatment</a:t>
            </a:r>
          </a:p>
          <a:p>
            <a:pPr marL="342900" lvl="0" indent="-342900">
              <a:buFontTx/>
              <a:buChar char="-"/>
            </a:pPr>
            <a:endParaRPr lang="en-US" sz="2400" b="1" dirty="0"/>
          </a:p>
          <a:p>
            <a:pPr marL="342900" lvl="0" indent="-342900">
              <a:buFontTx/>
              <a:buChar char="-"/>
            </a:pPr>
            <a:r>
              <a:rPr lang="en-US" sz="2400" b="1" dirty="0" smtClean="0"/>
              <a:t>Mandatory subscription of users to any (centralized or local) water supply and wastewater removal systems (critical for investment decisions)</a:t>
            </a:r>
          </a:p>
          <a:p>
            <a:pPr marL="342900" lvl="0" indent="-342900">
              <a:buFontTx/>
              <a:buChar char="-"/>
            </a:pPr>
            <a:endParaRPr lang="en-US" sz="2400" b="1" dirty="0"/>
          </a:p>
          <a:p>
            <a:pPr marL="342900" lvl="0" indent="-342900">
              <a:buFontTx/>
              <a:buChar char="-"/>
            </a:pPr>
            <a:r>
              <a:rPr lang="en-US" sz="2400" b="1" dirty="0" smtClean="0"/>
              <a:t>Realistic terms for EU directives fulfilment </a:t>
            </a:r>
          </a:p>
        </p:txBody>
      </p:sp>
    </p:spTree>
    <p:extLst>
      <p:ext uri="{BB962C8B-B14F-4D97-AF65-F5344CB8AC3E}">
        <p14:creationId xmlns:p14="http://schemas.microsoft.com/office/powerpoint/2010/main" val="1875022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1075" y="159659"/>
            <a:ext cx="11514908" cy="891902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rgbClr val="800000"/>
                </a:solidFill>
              </a:rPr>
              <a:t>Done so far</a:t>
            </a:r>
            <a:endParaRPr lang="en-GB" sz="3800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35380" y="1909354"/>
            <a:ext cx="998566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GB" sz="2600" b="1" dirty="0">
                <a:solidFill>
                  <a:srgbClr val="800000"/>
                </a:solidFill>
              </a:rPr>
              <a:t>Review of WSS </a:t>
            </a:r>
            <a:r>
              <a:rPr lang="en-GB" sz="2600" b="1" dirty="0" smtClean="0">
                <a:solidFill>
                  <a:srgbClr val="800000"/>
                </a:solidFill>
              </a:rPr>
              <a:t>strategy</a:t>
            </a:r>
          </a:p>
          <a:p>
            <a:pPr marL="457200" lvl="0" indent="-457200">
              <a:buClr>
                <a:srgbClr val="800000"/>
              </a:buClr>
              <a:buFont typeface="Wingdings" panose="05000000000000000000" pitchFamily="2" charset="2"/>
              <a:buChar char="§"/>
            </a:pPr>
            <a:endParaRPr lang="en-GB" sz="2600" b="1" dirty="0">
              <a:solidFill>
                <a:srgbClr val="800000"/>
              </a:solidFill>
            </a:endParaRPr>
          </a:p>
          <a:p>
            <a:pPr marL="457200" lvl="0" indent="-4572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GB" sz="2600" b="1" dirty="0">
                <a:solidFill>
                  <a:srgbClr val="800000"/>
                </a:solidFill>
              </a:rPr>
              <a:t>Review</a:t>
            </a:r>
            <a:r>
              <a:rPr lang="en-GB" sz="2600" b="1" dirty="0" smtClean="0">
                <a:solidFill>
                  <a:srgbClr val="800000"/>
                </a:solidFill>
              </a:rPr>
              <a:t> of status and process of development of other key documents</a:t>
            </a:r>
          </a:p>
          <a:p>
            <a:pPr marL="457200" lvl="0" indent="-457200">
              <a:buClr>
                <a:srgbClr val="800000"/>
              </a:buClr>
              <a:buFont typeface="Wingdings" panose="05000000000000000000" pitchFamily="2" charset="2"/>
              <a:buChar char="§"/>
            </a:pPr>
            <a:endParaRPr lang="en-GB" sz="2600" b="1" dirty="0" smtClean="0">
              <a:solidFill>
                <a:srgbClr val="800000"/>
              </a:solidFill>
            </a:endParaRPr>
          </a:p>
          <a:p>
            <a:pPr marL="457200" lvl="0" indent="-4572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GB" sz="2600" b="1" dirty="0" smtClean="0">
                <a:solidFill>
                  <a:srgbClr val="800000"/>
                </a:solidFill>
              </a:rPr>
              <a:t>Stakeholder interviews </a:t>
            </a:r>
          </a:p>
          <a:p>
            <a:pPr marL="457200" lvl="0" indent="-457200">
              <a:buClr>
                <a:srgbClr val="800000"/>
              </a:buClr>
              <a:buFont typeface="Wingdings" panose="05000000000000000000" pitchFamily="2" charset="2"/>
              <a:buChar char="§"/>
            </a:pPr>
            <a:endParaRPr lang="en-GB" sz="2600" b="1" dirty="0" smtClean="0">
              <a:solidFill>
                <a:srgbClr val="800000"/>
              </a:solidFill>
            </a:endParaRPr>
          </a:p>
          <a:p>
            <a:pPr marL="457200" lvl="0" indent="-4572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GB" sz="2600" b="1" dirty="0" smtClean="0">
                <a:solidFill>
                  <a:srgbClr val="800000"/>
                </a:solidFill>
              </a:rPr>
              <a:t>Review of action plan status and progress</a:t>
            </a:r>
            <a:endParaRPr lang="en-GB" sz="26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36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1075" y="159659"/>
            <a:ext cx="11514908" cy="891902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rgbClr val="800000"/>
                </a:solidFill>
              </a:rPr>
              <a:t>GAP Analysis</a:t>
            </a:r>
            <a:endParaRPr lang="en-GB" sz="3800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31" y="1698641"/>
            <a:ext cx="10382794" cy="416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06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1075" y="159659"/>
            <a:ext cx="11514908" cy="891902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rgbClr val="800000"/>
                </a:solidFill>
              </a:rPr>
              <a:t>Action plan</a:t>
            </a:r>
            <a:endParaRPr lang="en-GB" sz="3800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40" y="2276795"/>
            <a:ext cx="8950244" cy="367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70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1075" y="159659"/>
            <a:ext cx="11514908" cy="891902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rgbClr val="800000"/>
                </a:solidFill>
              </a:rPr>
              <a:t>Action Plan logical flow-chart</a:t>
            </a:r>
            <a:endParaRPr lang="en-GB" sz="3800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35578" y="1920240"/>
            <a:ext cx="2860766" cy="140425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OLD ACTION PLAN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257801" y="1913710"/>
            <a:ext cx="1861456" cy="138466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O.A.P. SANITIZED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443641" y="2587674"/>
            <a:ext cx="1658982" cy="52251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8399" y="2991965"/>
            <a:ext cx="2745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FILTERING</a:t>
            </a:r>
            <a:r>
              <a:rPr lang="ru-RU" sz="1600" dirty="0" smtClean="0"/>
              <a:t> </a:t>
            </a:r>
            <a:r>
              <a:rPr lang="en-US" sz="1600" dirty="0" smtClean="0"/>
              <a:t>ON</a:t>
            </a:r>
          </a:p>
          <a:p>
            <a:r>
              <a:rPr lang="en-US" sz="1600" dirty="0" smtClean="0"/>
              <a:t>EXECUTION AND IMPORTANCE</a:t>
            </a:r>
            <a:endParaRPr lang="en-US" sz="1600" dirty="0"/>
          </a:p>
        </p:txBody>
      </p:sp>
      <p:sp>
        <p:nvSpPr>
          <p:cNvPr id="9" name="Right Arrow 8"/>
          <p:cNvSpPr/>
          <p:nvPr/>
        </p:nvSpPr>
        <p:spPr>
          <a:xfrm rot="5400000">
            <a:off x="5744392" y="3595552"/>
            <a:ext cx="999308" cy="52251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503229" y="3847011"/>
            <a:ext cx="2488474" cy="140425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ACTION PLAN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5074920" y="4291148"/>
            <a:ext cx="960120" cy="52251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23115" y="5225143"/>
            <a:ext cx="2253342" cy="111687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</a:t>
            </a:r>
            <a:r>
              <a:rPr lang="en-US" sz="1400" dirty="0" smtClean="0"/>
              <a:t>(ongoing and upcoming)</a:t>
            </a:r>
            <a:r>
              <a:rPr lang="en-US" dirty="0" smtClean="0"/>
              <a:t> PLANS/INITIATIVES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16200000">
            <a:off x="5943602" y="4663441"/>
            <a:ext cx="574766" cy="52251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2423" y="4219304"/>
            <a:ext cx="2200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PRIORITIZATION and</a:t>
            </a:r>
            <a:br>
              <a:rPr lang="en-US" dirty="0" smtClean="0"/>
            </a:br>
            <a:r>
              <a:rPr lang="en-US" dirty="0" smtClean="0"/>
              <a:t>PLAUSIBILITY REVIEW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8471263" y="4317274"/>
            <a:ext cx="960120" cy="52251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13904" y="4039696"/>
            <a:ext cx="2253342" cy="111687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POLICY ADJUSTMENTS </a:t>
            </a:r>
            <a:r>
              <a:rPr lang="en-US" sz="1200" dirty="0" smtClean="0"/>
              <a:t>(conversion from Str. to AP)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92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1075" y="159659"/>
            <a:ext cx="11514908" cy="891902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rgbClr val="800000"/>
                </a:solidFill>
              </a:rPr>
              <a:t>As a result we will have</a:t>
            </a:r>
            <a:endParaRPr lang="en-GB" sz="3800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9388" y="1773382"/>
            <a:ext cx="1130530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GB" sz="2600" b="1" dirty="0" smtClean="0">
                <a:solidFill>
                  <a:srgbClr val="800000"/>
                </a:solidFill>
              </a:rPr>
              <a:t>“Umbrella” strategic document for stakeholders (government agencies, development partners, investors etc.) to refer to and use a guide for specific complementary (rather than duplicating) engagements</a:t>
            </a:r>
          </a:p>
          <a:p>
            <a:pPr marL="457200" lvl="0" indent="-457200">
              <a:buClr>
                <a:srgbClr val="800000"/>
              </a:buClr>
              <a:buFont typeface="Wingdings" panose="05000000000000000000" pitchFamily="2" charset="2"/>
              <a:buChar char="§"/>
            </a:pPr>
            <a:endParaRPr lang="en-GB" sz="2600" b="1" dirty="0">
              <a:solidFill>
                <a:srgbClr val="800000"/>
              </a:solidFill>
            </a:endParaRPr>
          </a:p>
          <a:p>
            <a:pPr marL="457200" lvl="0" indent="-4572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GB" sz="2600" b="1" dirty="0" smtClean="0">
                <a:solidFill>
                  <a:srgbClr val="800000"/>
                </a:solidFill>
              </a:rPr>
              <a:t>Proposal to shift deadlines for compliance  with WSS related EU Directives to have a more realistic set of deadlines </a:t>
            </a:r>
          </a:p>
          <a:p>
            <a:pPr marL="457200" lvl="0" indent="-457200">
              <a:buClr>
                <a:srgbClr val="800000"/>
              </a:buClr>
              <a:buFont typeface="Wingdings" panose="05000000000000000000" pitchFamily="2" charset="2"/>
              <a:buChar char="§"/>
            </a:pPr>
            <a:endParaRPr lang="en-GB" sz="2600" b="1" dirty="0" smtClean="0">
              <a:solidFill>
                <a:srgbClr val="800000"/>
              </a:solidFill>
            </a:endParaRPr>
          </a:p>
          <a:p>
            <a:pPr marL="457200" lvl="0" indent="-457200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GB" sz="2600" b="1" dirty="0" smtClean="0">
                <a:solidFill>
                  <a:srgbClr val="800000"/>
                </a:solidFill>
              </a:rPr>
              <a:t>Action plan with prioritized and realistically assessed measures (can partly repeat/overlap or serve as a guide for other action plans, but NOT CONFLICT with them)</a:t>
            </a:r>
          </a:p>
          <a:p>
            <a:pPr marL="457200" lvl="0" indent="-457200">
              <a:buClr>
                <a:srgbClr val="800000"/>
              </a:buClr>
              <a:buFont typeface="Wingdings" panose="05000000000000000000" pitchFamily="2" charset="2"/>
              <a:buChar char="§"/>
            </a:pPr>
            <a:endParaRPr lang="en-GB" sz="2600" b="1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69506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3602</TotalTime>
  <Words>829</Words>
  <Application>Microsoft Office PowerPoint</Application>
  <PresentationFormat>Widescreen</PresentationFormat>
  <Paragraphs>125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Wingdings</vt:lpstr>
      <vt:lpstr>Retrospect</vt:lpstr>
      <vt:lpstr>National Policy Dialogue on water policy in Moldova  Updating Strategy and Action Plan for WSS in Moldova</vt:lpstr>
      <vt:lpstr>Project overview</vt:lpstr>
      <vt:lpstr>Assessing need to update strategy</vt:lpstr>
      <vt:lpstr>Bringing in key policy adjustments</vt:lpstr>
      <vt:lpstr>Done so far</vt:lpstr>
      <vt:lpstr>GAP Analysis</vt:lpstr>
      <vt:lpstr>Action plan</vt:lpstr>
      <vt:lpstr>Action Plan logical flow-chart</vt:lpstr>
      <vt:lpstr>As a result we will have</vt:lpstr>
      <vt:lpstr>PFM Component</vt:lpstr>
      <vt:lpstr>PFM Component</vt:lpstr>
      <vt:lpstr>Enhancing Integration of WSS Strategy with National Budget</vt:lpstr>
      <vt:lpstr>WSS Budget Integration Index Tool in Moldova</vt:lpstr>
      <vt:lpstr>SDG 6 Budget Integration Index Tool in Moldova</vt:lpstr>
      <vt:lpstr>SDG 6 Budget Integration Index Tool: benefits for countries</vt:lpstr>
      <vt:lpstr>Introducing and Institutionalizing WSS Financing Framework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DOMESTIC FINANCIAL SUPPORT MECHANISMS IN THE WATER AND SANITATION SECTOR IN MOLDOVA</dc:title>
  <dc:creator>Suren Poghosyan</dc:creator>
  <cp:lastModifiedBy>Alexander Poghossian</cp:lastModifiedBy>
  <cp:revision>230</cp:revision>
  <dcterms:created xsi:type="dcterms:W3CDTF">2014-11-04T09:53:14Z</dcterms:created>
  <dcterms:modified xsi:type="dcterms:W3CDTF">2018-06-15T07:41:53Z</dcterms:modified>
</cp:coreProperties>
</file>