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CD122-AF7C-425C-9D3C-E7B02CE9917A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2B39-C293-4A9D-AA29-782C9CC6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3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D387-5A43-4A0D-B921-153A755C40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1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D387-5A43-4A0D-B921-153A755C40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D387-5A43-4A0D-B921-153A755C40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6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D387-5A43-4A0D-B921-153A755C40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4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D387-5A43-4A0D-B921-153A755C40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39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FD387-5A43-4A0D-B921-153A755C40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83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2B39-C293-4A9D-AA29-782C9CC6D7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0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7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4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7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0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4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3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3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2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5EEE-80BD-4F74-BD79-4F3192F182AF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4505-9A40-4933-9A65-41EED0B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9457"/>
          </a:xfr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o-RO" sz="2000" dirty="0">
                <a:latin typeface="Arial" pitchFamily="34" charset="0"/>
                <a:cs typeface="Arial" pitchFamily="34" charset="0"/>
              </a:rPr>
              <a:t/>
            </a:r>
            <a:br>
              <a:rPr lang="ro-RO" sz="2000" dirty="0">
                <a:latin typeface="Arial" pitchFamily="34" charset="0"/>
                <a:cs typeface="Arial" pitchFamily="34" charset="0"/>
              </a:rPr>
            </a:br>
            <a:r>
              <a:rPr lang="ro-RO" sz="2000" dirty="0">
                <a:latin typeface="Arial" pitchFamily="34" charset="0"/>
                <a:cs typeface="Arial" pitchFamily="34" charset="0"/>
              </a:rPr>
              <a:t/>
            </a:r>
            <a:br>
              <a:rPr lang="ro-RO" sz="2000" dirty="0">
                <a:latin typeface="Arial" pitchFamily="34" charset="0"/>
                <a:cs typeface="Arial" pitchFamily="34" charset="0"/>
              </a:rPr>
            </a:br>
            <a:r>
              <a:rPr lang="ro-RO" sz="2000" dirty="0">
                <a:latin typeface="Arial" pitchFamily="34" charset="0"/>
                <a:cs typeface="Arial" pitchFamily="34" charset="0"/>
              </a:rPr>
              <a:t/>
            </a:r>
            <a:br>
              <a:rPr lang="ro-RO" sz="2000" dirty="0">
                <a:latin typeface="Arial" pitchFamily="34" charset="0"/>
                <a:cs typeface="Arial" pitchFamily="34" charset="0"/>
              </a:rPr>
            </a:br>
            <a:r>
              <a:rPr lang="ro-RO" sz="2000" dirty="0">
                <a:latin typeface="Arial" pitchFamily="34" charset="0"/>
                <a:cs typeface="Arial" pitchFamily="34" charset="0"/>
              </a:rPr>
              <a:t/>
            </a:r>
            <a:br>
              <a:rPr lang="ro-RO" sz="2000" dirty="0">
                <a:latin typeface="Arial" pitchFamily="34" charset="0"/>
                <a:cs typeface="Arial" pitchFamily="34" charset="0"/>
              </a:rPr>
            </a:br>
            <a:r>
              <a:rPr lang="ro-RO" sz="2000" b="1" dirty="0">
                <a:solidFill>
                  <a:schemeClr val="bg1"/>
                </a:solidFill>
                <a:cs typeface="Arial" charset="0"/>
              </a:rPr>
              <a:t>MINISTERUL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ro-RO" sz="2000" b="1" dirty="0">
                <a:solidFill>
                  <a:schemeClr val="bg1"/>
                </a:solidFill>
                <a:cs typeface="Arial" charset="0"/>
              </a:rPr>
              <a:t>GRICULTURII, DEZVOLTĂRII REGIONALE ŞI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MEDIULUI </a:t>
            </a:r>
            <a:r>
              <a:rPr lang="ro-RO" sz="2000" b="1" dirty="0">
                <a:solidFill>
                  <a:schemeClr val="bg1"/>
                </a:solidFill>
                <a:cs typeface="Arial" charset="0"/>
              </a:rPr>
              <a:t>AL REPUBLICII MOLDOVA</a:t>
            </a:r>
            <a:r>
              <a:rPr lang="ro-RO" sz="2000" dirty="0">
                <a:solidFill>
                  <a:schemeClr val="bg1"/>
                </a:solidFill>
                <a:cs typeface="Arial" charset="0"/>
              </a:rPr>
              <a:t/>
            </a:r>
            <a:br>
              <a:rPr lang="ro-RO" sz="2000" dirty="0">
                <a:solidFill>
                  <a:schemeClr val="bg1"/>
                </a:solidFill>
                <a:cs typeface="Arial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7" y="1"/>
            <a:ext cx="1800225" cy="84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5309"/>
            <a:ext cx="12191999" cy="5762691"/>
          </a:xfrm>
        </p:spPr>
      </p:pic>
      <p:sp>
        <p:nvSpPr>
          <p:cNvPr id="16" name="Rectangle 15"/>
          <p:cNvSpPr/>
          <p:nvPr/>
        </p:nvSpPr>
        <p:spPr>
          <a:xfrm>
            <a:off x="342898" y="1345679"/>
            <a:ext cx="10831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4-a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ședință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Comitetului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Coordonare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Dialogului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Politic</a:t>
            </a:r>
            <a:r>
              <a:rPr lang="x-none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managementul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Republica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Moldova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96112" y="5280000"/>
            <a:ext cx="51162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o-RO" altLang="ru-RU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Chișinău, 15 iunie 2018</a:t>
            </a:r>
            <a:endParaRPr lang="en-US" altLang="ru-RU" b="1" i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o-RO" altLang="ru-RU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CHILARU NADEJDA</a:t>
            </a:r>
            <a:r>
              <a:rPr lang="en-US" altLang="ru-RU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, </a:t>
            </a:r>
            <a:endParaRPr lang="ro-RO" altLang="ru-RU" b="1" i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o-RO" altLang="ru-RU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Șef Direcția politici de management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o-RO" altLang="ru-RU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integrat al resurselor de apă </a:t>
            </a:r>
            <a:endParaRPr lang="en-US" altLang="ru-RU" b="1" i="1" dirty="0">
              <a:solidFill>
                <a:schemeClr val="tx1">
                  <a:lumMod val="95000"/>
                  <a:lumOff val="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2494" y="3244334"/>
            <a:ext cx="1060168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ro-RO" altLang="ru-RU" sz="3500" b="1" i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LEGEA APELOR NR. 272 DIN 23 DECEMBRIE 2011.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o-RO" altLang="ru-RU" sz="3500" b="1" i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NOI MODIFICĂRI ȘI COMPLETĂRI </a:t>
            </a:r>
          </a:p>
        </p:txBody>
      </p:sp>
    </p:spTree>
    <p:extLst>
      <p:ext uri="{BB962C8B-B14F-4D97-AF65-F5344CB8AC3E}">
        <p14:creationId xmlns:p14="http://schemas.microsoft.com/office/powerpoint/2010/main" val="34617686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47" y="244102"/>
            <a:ext cx="9144000" cy="927411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solidFill>
                  <a:schemeClr val="accent5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Scopul Legii apelor </a:t>
            </a:r>
            <a:endParaRPr lang="en-US" sz="2800" dirty="0">
              <a:solidFill>
                <a:schemeClr val="accent5"/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2" descr="cheap-calling-to-moldova-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36538"/>
            <a:ext cx="12334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65474" y="1322588"/>
            <a:ext cx="9303027" cy="543333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3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unui cadru legal pentru gestionarea, protecția și folosința eficientă a apelor de suprafață și a apelor subterane în baza evaluării, planificării și luării deciziilor în mod participativ; </a:t>
            </a:r>
          </a:p>
          <a:p>
            <a:pPr marL="0" indent="0">
              <a:buNone/>
            </a:pPr>
            <a:endParaRPr lang="ro-RO" sz="3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3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Stabilirea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drepturilor de folosință a apei și promovarea investițiilor în domeniul apelor; </a:t>
            </a:r>
          </a:p>
          <a:p>
            <a:pPr marL="0" indent="0">
              <a:buNone/>
            </a:pPr>
            <a:endParaRPr lang="ro-RO" sz="3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3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Stabilirea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mecanismelor de protecție a stării apelor, prevenirea oricărei degradări ulterioare a apelor, protecția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restabilirea mediului acvatic, convergența treptată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sistematică a protecției și a gestionării lor cu cerințele europene; </a:t>
            </a:r>
          </a:p>
          <a:p>
            <a:pPr marL="0" indent="0">
              <a:buNone/>
            </a:pPr>
            <a:endParaRPr lang="ro-RO" sz="3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3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Prevenirea 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deteriorărilor ulterioare, conservarea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îmbunătăţirea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stării ecosistemelor acvatice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în ceea ce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priveşte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necesităţile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lor de apă, a ecosistemelor terestre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zonelor umede care depind în mod direct de ecosistemele acvatice; </a:t>
            </a:r>
          </a:p>
          <a:p>
            <a:pPr marL="0" indent="0">
              <a:buNone/>
            </a:pPr>
            <a:endParaRPr lang="ro-RO" sz="3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3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Asigurarea 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 aprovizionări suficiente cu apă de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suprafaţă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apă subterană de calitate bună, faptul acesta fiind necesar pentru o utilizare durabilă, echilibrată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echitabilă a apei; </a:t>
            </a:r>
          </a:p>
          <a:p>
            <a:pPr marL="0" indent="0">
              <a:buNone/>
            </a:pPr>
            <a:endParaRPr lang="ro-RO" sz="3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3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Stabilirea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unei baze legale de cooperare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internaţională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domeniul gestionării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protecţiei</a:t>
            </a:r>
            <a:r>
              <a:rPr lang="ro-RO" sz="3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comun a resurselor de apă.</a:t>
            </a: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1559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47" y="244102"/>
            <a:ext cx="9144000" cy="927411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solidFill>
                  <a:schemeClr val="accent5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Necesitatea modificărilor și completărilor</a:t>
            </a:r>
            <a:endParaRPr lang="en-US" sz="2800" dirty="0">
              <a:solidFill>
                <a:schemeClr val="accent5"/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2" descr="cheap-calling-to-moldova-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36538"/>
            <a:ext cx="12334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90513" y="1171513"/>
            <a:ext cx="11487830" cy="5433331"/>
          </a:xfrm>
        </p:spPr>
        <p:txBody>
          <a:bodyPr/>
          <a:lstStyle/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Aducerea în concordanță cu reglementările 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 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domeniu (Directiva Cadru a Apei a UE </a:t>
            </a:r>
            <a:r>
              <a:rPr lang="fr-F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(2000/60/EC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art.7, anexa IV, Directiva 76/160/EEC, Directiva 91/676/EEC, Directiva 92/43/EEC și Directiva 79/409/EEC);</a:t>
            </a:r>
          </a:p>
          <a:p>
            <a:pPr algn="just"/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 cadrului juridic de reglementare 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zonelor protejate, construcțiilor hidrotehnice, precum și registrelor acestora;</a:t>
            </a:r>
          </a:p>
          <a:p>
            <a:pPr algn="just"/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Introducerea unor noi noțiuni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precum bilanțul apelor, construcții hidrotehnice, managementul </a:t>
            </a:r>
            <a:r>
              <a:rPr lang="ro-RO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bazinal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zone protejate, rețea hidrografică; </a:t>
            </a:r>
          </a:p>
          <a:p>
            <a:pPr algn="just"/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Revizuirea și completarea unor prevederi deja existente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precum cele referitor la Cadastrul de stat al apelor.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9937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47" y="244102"/>
            <a:ext cx="9144000" cy="927411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solidFill>
                  <a:schemeClr val="accent5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Modificările și completările propuse</a:t>
            </a:r>
            <a:endParaRPr lang="en-US" sz="2800" dirty="0">
              <a:solidFill>
                <a:schemeClr val="accent5"/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2" descr="cheap-calling-to-moldova-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36538"/>
            <a:ext cx="12334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90513" y="1171513"/>
            <a:ext cx="11487830" cy="54333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Articolul 2: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completează cu noțiuni noi:</a:t>
            </a:r>
          </a:p>
          <a:p>
            <a:pPr marL="0" indent="0" algn="just">
              <a:buNone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bilanțul apelor;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construcții hidrotehnice;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managementul </a:t>
            </a:r>
            <a:r>
              <a:rPr lang="ro-RO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bazinal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 protejate;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 sensibile;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rețea hidrografică.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expun în redacție nouă noțiunile: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Cadastrul de Stat al apelor;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 de protecție. </a:t>
            </a:r>
          </a:p>
          <a:p>
            <a:pPr algn="just">
              <a:buFontTx/>
              <a:buChar char="-"/>
            </a:pPr>
            <a:endParaRPr lang="ro-RO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3485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47" y="244102"/>
            <a:ext cx="9144000" cy="927411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solidFill>
                  <a:schemeClr val="accent5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Modificările și completările propuse</a:t>
            </a:r>
            <a:endParaRPr lang="en-US" sz="2800" dirty="0">
              <a:solidFill>
                <a:schemeClr val="accent5"/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2" descr="cheap-calling-to-moldova-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36538"/>
            <a:ext cx="12334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65532" y="1424669"/>
            <a:ext cx="11487830" cy="5433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Articolul 14.</a:t>
            </a:r>
          </a:p>
          <a:p>
            <a:pPr marL="0" indent="0" algn="just">
              <a:buNone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expune în redacție nouă: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Cadastrul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stat al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apelor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ținut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organul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central al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administrației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în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mediului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autoritatea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administrativă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gestionare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apei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Cadastrul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conține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referitor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rețeaua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hidrografică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corpurile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construcțiile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hidrotehnice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zonele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protejate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zonele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fîșiile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precum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captările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deversările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bilanțul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managementul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bazinal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terenul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fondului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apelor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conținutul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Cadastrului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stat al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apelor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regulament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aprobat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Guvern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5874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47" y="244102"/>
            <a:ext cx="9144000" cy="927411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solidFill>
                  <a:schemeClr val="accent5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Modificările și completările propuse</a:t>
            </a:r>
            <a:endParaRPr lang="en-US" sz="2800" dirty="0">
              <a:solidFill>
                <a:schemeClr val="accent5"/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2" descr="cheap-calling-to-moldova-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36538"/>
            <a:ext cx="12334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90513" y="1171513"/>
            <a:ext cx="11487830" cy="54333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completează cu articolele 19¹ și 19</a:t>
            </a:r>
            <a:r>
              <a:rPr lang="x-none" b="1" baseline="30000" dirty="0">
                <a:solidFill>
                  <a:srgbClr val="C00000"/>
                </a:solidFill>
              </a:rPr>
              <a:t>2</a:t>
            </a:r>
            <a:r>
              <a:rPr lang="ro-RO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o-RO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Articolul 19¹. Zone protejate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prevederi privind </a:t>
            </a: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cartografierea zonelor protejate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conform unui regulament aprobat de Guvern;</a:t>
            </a:r>
          </a:p>
          <a:p>
            <a:pPr algn="just">
              <a:buFontTx/>
              <a:buChar char="-"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înregistrarea și evidența zonelor protejate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intermediul Registrului zonelor protejate, conform unui regulament aprobat de Guvern;</a:t>
            </a:r>
          </a:p>
          <a:p>
            <a:pPr algn="just">
              <a:buFontTx/>
              <a:buChar char="-"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clasificarea zonelor protejate 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zone desemnate pentru captarea apei potabile, zone desemnate pentru protecția speciilor acvatice de importanță economică, corpuri de apă destinate recreerii, zone sensibile la </a:t>
            </a:r>
            <a:r>
              <a:rPr lang="ro-RO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nutrienți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inclusiv zone desemnate ca vulnerabile și sensibile și zone destinate pentru protecția habitatelor sau a speciilor;</a:t>
            </a:r>
          </a:p>
          <a:p>
            <a:pPr algn="just">
              <a:buFontTx/>
              <a:buChar char="-"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obiectivele de mediu 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 zonele protejate. </a:t>
            </a:r>
          </a:p>
          <a:p>
            <a:pPr marL="0" indent="0" algn="just">
              <a:buNone/>
            </a:pPr>
            <a:endParaRPr lang="ro-RO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2605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447" y="244102"/>
            <a:ext cx="9144000" cy="927411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solidFill>
                  <a:schemeClr val="accent5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Modificările și completările propuse</a:t>
            </a:r>
            <a:endParaRPr lang="en-US" sz="2800" dirty="0">
              <a:solidFill>
                <a:schemeClr val="accent5"/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2" descr="cheap-calling-to-moldova-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36538"/>
            <a:ext cx="12334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90513" y="1171513"/>
            <a:ext cx="11487830" cy="5433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completează cu articolele 19¹ și 19</a:t>
            </a:r>
            <a:r>
              <a:rPr lang="x-none" b="1" baseline="30000" dirty="0">
                <a:solidFill>
                  <a:srgbClr val="C00000"/>
                </a:solidFill>
              </a:rPr>
              <a:t>2</a:t>
            </a:r>
            <a:r>
              <a:rPr lang="ro-RO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o-RO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Articolul 19</a:t>
            </a:r>
            <a:r>
              <a:rPr lang="x-none" b="1" baseline="30000" dirty="0">
                <a:solidFill>
                  <a:srgbClr val="C00000"/>
                </a:solidFill>
              </a:rPr>
              <a:t> </a:t>
            </a:r>
            <a:r>
              <a:rPr lang="x-none" b="1" baseline="30000" dirty="0">
                <a:solidFill>
                  <a:schemeClr val="tx2"/>
                </a:solidFill>
              </a:rPr>
              <a:t>2</a:t>
            </a: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Construcțiile hidrotehnice </a:t>
            </a:r>
          </a:p>
          <a:p>
            <a:pPr algn="just">
              <a:buFontTx/>
              <a:buChar char="-"/>
            </a:pP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prevederi privind </a:t>
            </a: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clasificarea construcțiilor hidrotehnice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înregistrarea și evidența construcțiilor hidrotehnice 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intermediul Registrului construcțiilor hidrotehnice;</a:t>
            </a:r>
          </a:p>
          <a:p>
            <a:pPr algn="just">
              <a:buFontTx/>
              <a:buChar char="-"/>
            </a:pPr>
            <a:r>
              <a:rPr lang="ro-RO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aprobarea structurii și conținutului </a:t>
            </a:r>
            <a:r>
              <a:rPr lang="ro-RO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Registrului construcțiilor hidrotehnice de Guvern. </a:t>
            </a:r>
          </a:p>
          <a:p>
            <a:pPr marL="0" indent="0" algn="just">
              <a:buNone/>
            </a:pPr>
            <a:endParaRPr lang="ro-RO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701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5715" lvl="0" indent="-342900" algn="just">
              <a:spcAft>
                <a:spcPts val="600"/>
              </a:spcAft>
              <a:buFont typeface="Times New Roman"/>
              <a:buChar char="-"/>
            </a:pPr>
            <a:r>
              <a:rPr lang="ro-RO" dirty="0">
                <a:latin typeface="Times New Roman"/>
                <a:ea typeface="Calibri"/>
              </a:rPr>
              <a:t>Rezultatul 1: Cadrul legal și de reglementare îmbunătățit în conformitate cu prevederile Directivei-cadru a UE privind apa, principiul de management integrat al resurselor de apă și cu tratatele internaționale la care Republica Moldova este parte;</a:t>
            </a:r>
            <a:endParaRPr lang="ro-RO" sz="2400" dirty="0">
              <a:latin typeface="Times New Roman"/>
              <a:ea typeface="Calibri"/>
            </a:endParaRPr>
          </a:p>
          <a:p>
            <a:pPr algn="just">
              <a:spcAft>
                <a:spcPts val="600"/>
              </a:spcAft>
            </a:pPr>
            <a:r>
              <a:rPr lang="ro-RO" dirty="0">
                <a:latin typeface="Times New Roman"/>
                <a:ea typeface="Calibri"/>
              </a:rPr>
              <a:t>Implementarea Rezultatului 1, se realizează cu suportul OCDE care acționează drept partener strategic pentru componenta alimentare cu apă și sanitație, precum și pentru aspectele economice și financiare ale gestionării integrate a resurselor de apă și </a:t>
            </a:r>
            <a:r>
              <a:rPr lang="ro-RO" dirty="0" smtClean="0">
                <a:latin typeface="Times New Roman"/>
                <a:ea typeface="Calibri"/>
              </a:rPr>
              <a:t>CEE ONU</a:t>
            </a:r>
            <a:r>
              <a:rPr lang="ro-RO" dirty="0">
                <a:latin typeface="Times New Roman"/>
                <a:ea typeface="Calibri"/>
              </a:rPr>
              <a:t>, care este partenerul strategic pentru sprijinirea proceselor DNP și suport pentru implementarea tratatelor multilaterale de mediu. </a:t>
            </a:r>
            <a:endParaRPr lang="ro-RO" sz="2400" dirty="0">
              <a:latin typeface="Times New Roman"/>
              <a:ea typeface="Times New Roman"/>
            </a:endParaRPr>
          </a:p>
          <a:p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163" y="141905"/>
            <a:ext cx="7566053" cy="1605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783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3"/>
          <p:cNvSpPr>
            <a:spLocks noGrp="1"/>
          </p:cNvSpPr>
          <p:nvPr>
            <p:ph type="title"/>
          </p:nvPr>
        </p:nvSpPr>
        <p:spPr>
          <a:xfrm>
            <a:off x="566057" y="1015848"/>
            <a:ext cx="11223172" cy="882651"/>
          </a:xfrm>
        </p:spPr>
        <p:txBody>
          <a:bodyPr>
            <a:normAutofit/>
          </a:bodyPr>
          <a:lstStyle/>
          <a:p>
            <a:pPr algn="ctr"/>
            <a:r>
              <a:rPr lang="ro-RO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MULȚUMESC PENTRU ATENȚIE!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>
              <a:defRPr/>
            </a:pPr>
            <a:endParaRPr lang="ro-RO" dirty="0"/>
          </a:p>
          <a:p>
            <a:pPr>
              <a:defRPr/>
            </a:pPr>
            <a:endParaRPr lang="ro-RO" dirty="0"/>
          </a:p>
          <a:p>
            <a:pPr>
              <a:defRPr/>
            </a:pPr>
            <a:endParaRPr lang="ro-RO" dirty="0"/>
          </a:p>
          <a:p>
            <a:pPr>
              <a:defRPr/>
            </a:pPr>
            <a:endParaRPr lang="ro-RO" dirty="0"/>
          </a:p>
          <a:p>
            <a:pPr marL="0" indent="0">
              <a:buNone/>
              <a:defRPr/>
            </a:pPr>
            <a:endParaRPr lang="ro-RO" dirty="0"/>
          </a:p>
        </p:txBody>
      </p:sp>
      <p:pic>
        <p:nvPicPr>
          <p:cNvPr id="1028" name="Picture 4" descr="Imagini pentru picatura apa">
            <a:extLst>
              <a:ext uri="{FF2B5EF4-FFF2-40B4-BE49-F238E27FC236}">
                <a16:creationId xmlns="" xmlns:a16="http://schemas.microsoft.com/office/drawing/2014/main" id="{B6728B82-2B99-4F3A-9BAF-8892A04C9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904" y="2412985"/>
            <a:ext cx="5963478" cy="34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37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736</Words>
  <Application>Microsoft Office PowerPoint</Application>
  <PresentationFormat>Widescreen</PresentationFormat>
  <Paragraphs>82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Arabic Typesetting</vt:lpstr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    MINISTERUL AGRICULTURII, DEZVOLTĂRII REGIONALE ŞI MEDIULUI AL REPUBLICII MOLDOVA </vt:lpstr>
      <vt:lpstr>Scopul Legii apelor </vt:lpstr>
      <vt:lpstr>Necesitatea modificărilor și completărilor</vt:lpstr>
      <vt:lpstr>Modificările și completările propuse</vt:lpstr>
      <vt:lpstr>Modificările și completările propuse</vt:lpstr>
      <vt:lpstr>Modificările și completările propuse</vt:lpstr>
      <vt:lpstr>Modificările și completările propuse</vt:lpstr>
      <vt:lpstr>PowerPoint Presentation</vt:lpstr>
      <vt:lpstr>MULȚUMESC PENTRU ATENȚIE!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Svetlana Stirbu</cp:lastModifiedBy>
  <cp:revision>37</cp:revision>
  <dcterms:created xsi:type="dcterms:W3CDTF">2018-06-12T05:24:40Z</dcterms:created>
  <dcterms:modified xsi:type="dcterms:W3CDTF">2018-06-14T19:02:13Z</dcterms:modified>
</cp:coreProperties>
</file>