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notesMasterIdLst>
    <p:notesMasterId r:id="rId16"/>
  </p:notesMasterIdLst>
  <p:handoutMasterIdLst>
    <p:handoutMasterId r:id="rId17"/>
  </p:handoutMasterIdLst>
  <p:sldIdLst>
    <p:sldId id="277" r:id="rId3"/>
    <p:sldId id="274" r:id="rId4"/>
    <p:sldId id="263" r:id="rId5"/>
    <p:sldId id="261" r:id="rId6"/>
    <p:sldId id="266" r:id="rId7"/>
    <p:sldId id="270" r:id="rId8"/>
    <p:sldId id="275" r:id="rId9"/>
    <p:sldId id="272" r:id="rId10"/>
    <p:sldId id="265" r:id="rId11"/>
    <p:sldId id="268" r:id="rId12"/>
    <p:sldId id="276" r:id="rId13"/>
    <p:sldId id="278" r:id="rId14"/>
    <p:sldId id="271" r:id="rId15"/>
  </p:sldIdLst>
  <p:sldSz cx="12192000" cy="6858000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94048" autoAdjust="0"/>
  </p:normalViewPr>
  <p:slideViewPr>
    <p:cSldViewPr snapToGrid="0">
      <p:cViewPr>
        <p:scale>
          <a:sx n="76" d="100"/>
          <a:sy n="76" d="100"/>
        </p:scale>
        <p:origin x="-498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Зависимость: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потребление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FF0000"/>
                </a:solidFill>
              </a:rPr>
              <a:t>тариф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00B0F0"/>
                </a:solidFill>
              </a:rPr>
              <a:t>водомеры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accent4"/>
                </a:solidFill>
              </a:rPr>
              <a:t>число потребителей</a:t>
            </a:r>
            <a:endParaRPr lang="ru-RU" dirty="0">
              <a:solidFill>
                <a:schemeClr val="accent4"/>
              </a:solidFill>
            </a:endParaRPr>
          </a:p>
        </c:rich>
      </c:tx>
      <c:layout>
        <c:manualLayout>
          <c:xMode val="edge"/>
          <c:yMode val="edge"/>
          <c:x val="0.22449832275871859"/>
          <c:y val="2.54629583218579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51155721065741E-2"/>
          <c:y val="0.18614589053917141"/>
          <c:w val="0.89722821050306467"/>
          <c:h val="0.58504382016553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водопотребление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2008</c:v>
                </c:pt>
                <c:pt idx="2">
                  <c:v>2013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200</c:v>
                </c:pt>
                <c:pt idx="1">
                  <c:v>150</c:v>
                </c:pt>
                <c:pt idx="2">
                  <c:v>88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тариф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2008</c:v>
                </c:pt>
                <c:pt idx="2">
                  <c:v>2013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18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водомеры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2008</c:v>
                </c:pt>
                <c:pt idx="2">
                  <c:v>2013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</c:v>
                </c:pt>
                <c:pt idx="1">
                  <c:v>50</c:v>
                </c:pt>
                <c:pt idx="2">
                  <c:v>85</c:v>
                </c:pt>
                <c:pt idx="3">
                  <c:v>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потребители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2008</c:v>
                </c:pt>
                <c:pt idx="2">
                  <c:v>2013</c:v>
                </c:pt>
                <c:pt idx="3">
                  <c:v>2025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35</c:v>
                </c:pt>
                <c:pt idx="1">
                  <c:v>40</c:v>
                </c:pt>
                <c:pt idx="2">
                  <c:v>51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328128"/>
        <c:axId val="159339648"/>
      </c:barChart>
      <c:catAx>
        <c:axId val="15932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39648"/>
        <c:crosses val="autoZero"/>
        <c:auto val="1"/>
        <c:lblAlgn val="ctr"/>
        <c:lblOffset val="100"/>
        <c:noMultiLvlLbl val="0"/>
      </c:catAx>
      <c:valAx>
        <c:axId val="15933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2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323212632964562E-2"/>
          <c:y val="0.85745537010510164"/>
          <c:w val="0.9396205241435599"/>
          <c:h val="0.12851266249040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652FF-1250-4488-A37E-C3F678411742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DD10A-99DB-4947-AD28-C345817B7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3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928B0-C727-433A-A931-D63E5CDD2A4A}" type="datetimeFigureOut">
              <a:rPr lang="en-US" smtClean="0"/>
              <a:pPr/>
              <a:t>14-Jun-2018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35013"/>
            <a:ext cx="653256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7FE35-9617-44FD-A1AD-50E185291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9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B357-1F1F-4A89-9E4E-DBC2A21D4867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9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90D1-0248-421A-A17D-BDD6B70266FE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0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5F99-9034-4590-A57A-BD81AC9CA629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1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DED3-5F1F-4311-841C-30313E3E827D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223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AFBE-C9F7-4893-AC47-092BA49F69F2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30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9A48-4F55-4D06-81FD-EBE1F1BD2FF9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76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D23-9396-4E77-8008-6890AA9CB269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719-57EF-4649-8362-A0C9B27BC62E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7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F538-4062-4A0A-8F25-1BAF6DB0D973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71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3052" indent="-273052">
              <a:buSzPct val="80000"/>
              <a:buFont typeface="Wingdings" panose="05000000000000000000" pitchFamily="2" charset="2"/>
              <a:buChar char="v"/>
              <a:defRPr/>
            </a:lvl1pPr>
            <a:lvl2pPr marL="576267" indent="-273052">
              <a:buSzPct val="75000"/>
              <a:buFont typeface="Arial" panose="020B0604020202020204" pitchFamily="34" charset="0"/>
              <a:buChar char="•"/>
              <a:defRPr/>
            </a:lvl2pPr>
            <a:lvl3pPr marL="969969" indent="-342903">
              <a:buSzPct val="75000"/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5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B263-7820-4CAE-836C-E3D12FCCD2C6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1" y="5883274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2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36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18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95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8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98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78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07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401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74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16B7-04D6-4929-96B3-ACEFD6D33C23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9559" y="588179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0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0E79-0236-4E3D-9005-CBEE27359D4E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0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AFB9-E885-49FC-BF0F-1C2ACB0519A5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8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1915-FB8E-4D62-AD76-F982A3DD43E0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9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DC8-1586-46AC-84E0-8B7395CB2BA7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9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2909-923E-4F18-953F-881116F61A85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DE85-141B-4204-B895-9322AE9D668C}" type="datetime1">
              <a:rPr lang="en-US" smtClean="0">
                <a:solidFill>
                  <a:prstClr val="black"/>
                </a:solidFill>
              </a:rPr>
              <a:pPr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8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84000"/>
                <a:shade val="100000"/>
                <a:hueMod val="92000"/>
                <a:satMod val="180000"/>
                <a:lumMod val="114000"/>
                <a:alpha val="0"/>
              </a:schemeClr>
            </a:gs>
            <a:gs pos="100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0CEE353C-DC90-41DC-B1B9-D889D4C2C265}" type="datetime1">
              <a:rPr lang="en-US" smtClean="0">
                <a:solidFill>
                  <a:prstClr val="black"/>
                </a:solidFill>
              </a:rPr>
              <a:pPr defTabSz="457200"/>
              <a:t>14-Jun-2018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9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02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52C7-1A1E-4B94-BE14-75C8845A20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27B8-5ED4-44E8-86BF-164CFAB4B2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9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5702" y="2713820"/>
            <a:ext cx="10731911" cy="156966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2400" b="1" dirty="0" smtClean="0">
                <a:solidFill>
                  <a:srgbClr val="0070C0"/>
                </a:solidFill>
              </a:rPr>
              <a:t>Проблемы создания и использования систем водоснабжения для малых населенных пунктов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400" b="1" dirty="0" smtClean="0">
                <a:solidFill>
                  <a:srgbClr val="0070C0"/>
                </a:solidFill>
              </a:rPr>
              <a:t>Молдовы с потреблением питьевой воды до 200м3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400" b="1" dirty="0" smtClean="0">
                <a:solidFill>
                  <a:srgbClr val="0070C0"/>
                </a:solidFill>
              </a:rPr>
              <a:t>в сутки и опыт разработки для них новых нормативных документов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7"/>
          <p:cNvGrpSpPr>
            <a:grpSpLocks/>
          </p:cNvGrpSpPr>
          <p:nvPr/>
        </p:nvGrpSpPr>
        <p:grpSpPr bwMode="auto">
          <a:xfrm>
            <a:off x="0" y="5978527"/>
            <a:ext cx="12192000" cy="866775"/>
            <a:chOff x="0" y="5895976"/>
            <a:chExt cx="9144000" cy="867250"/>
          </a:xfrm>
        </p:grpSpPr>
        <p:sp>
          <p:nvSpPr>
            <p:cNvPr id="9" name="Rectangle 8"/>
            <p:cNvSpPr/>
            <p:nvPr/>
          </p:nvSpPr>
          <p:spPr>
            <a:xfrm>
              <a:off x="0" y="5895976"/>
              <a:ext cx="9144000" cy="867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pic>
          <p:nvPicPr>
            <p:cNvPr id="2058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15" y="5935280"/>
              <a:ext cx="568082" cy="758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Imag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3" y="5942806"/>
              <a:ext cx="1878012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Imag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381" y="6066928"/>
              <a:ext cx="1455737" cy="449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1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189" y="6111568"/>
              <a:ext cx="2160243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503765" y="1550271"/>
            <a:ext cx="11184466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4th meeting of NPD Coordination Council </a:t>
            </a:r>
          </a:p>
          <a:p>
            <a:pPr algn="ctr">
              <a:defRPr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Chisinau, 15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grpSp>
        <p:nvGrpSpPr>
          <p:cNvPr id="3" name="Gruppieren 41"/>
          <p:cNvGrpSpPr/>
          <p:nvPr/>
        </p:nvGrpSpPr>
        <p:grpSpPr>
          <a:xfrm>
            <a:off x="192462" y="188905"/>
            <a:ext cx="7809015" cy="900000"/>
            <a:chOff x="251919" y="251446"/>
            <a:chExt cx="6344825" cy="900000"/>
          </a:xfrm>
        </p:grpSpPr>
        <p:pic>
          <p:nvPicPr>
            <p:cNvPr id="11" name="Picture 6" descr="C:\Users\kaitna\Desktop\Vorlage_ChristopherOpancar_AVH10839\EU-Flag_RGB_mitTL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919" y="251446"/>
              <a:ext cx="987742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3"/>
            <p:cNvSpPr txBox="1"/>
            <p:nvPr/>
          </p:nvSpPr>
          <p:spPr>
            <a:xfrm>
              <a:off x="1239661" y="251446"/>
              <a:ext cx="5357083" cy="637097"/>
            </a:xfrm>
            <a:prstGeom prst="rect">
              <a:avLst/>
            </a:prstGeom>
            <a:noFill/>
          </p:spPr>
          <p:txBody>
            <a:bodyPr wrap="square" lIns="144000" tIns="0" rIns="144000" bIns="0" rtlCol="0" anchor="b" anchorCtr="0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300" b="1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European Union Water Initiative </a:t>
              </a:r>
              <a:r>
                <a:rPr lang="en-GB" sz="2300" b="1" i="1" kern="1200" baseline="0" dirty="0" smtClean="0">
                  <a:solidFill>
                    <a:schemeClr val="accent1"/>
                  </a:solidFill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plus</a:t>
              </a:r>
              <a:r>
                <a:rPr lang="en-GB" sz="2300" b="1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 </a:t>
              </a:r>
              <a:br>
                <a:rPr lang="en-GB" sz="2300" b="1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</a:br>
              <a:r>
                <a:rPr lang="en-GB" sz="2300" b="1" i="0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for</a:t>
              </a:r>
              <a:r>
                <a:rPr lang="en-GB" sz="2300" b="1" kern="1200" baseline="0" dirty="0" smtClean="0">
                  <a:effectLst/>
                  <a:latin typeface="Arial Narrow" panose="020B0606020202030204" pitchFamily="34" charset="0"/>
                </a:rPr>
                <a:t> Eastern Partnership</a:t>
              </a:r>
              <a:endParaRPr lang="de-AT" sz="2300" b="1" baseline="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4" name="ZoneTexte 15"/>
          <p:cNvSpPr txBox="1"/>
          <p:nvPr/>
        </p:nvSpPr>
        <p:spPr>
          <a:xfrm>
            <a:off x="2081003" y="4712218"/>
            <a:ext cx="80299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Valentin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Bordeniuc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WSS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e 7"/>
          <p:cNvGrpSpPr>
            <a:grpSpLocks/>
          </p:cNvGrpSpPr>
          <p:nvPr/>
        </p:nvGrpSpPr>
        <p:grpSpPr bwMode="auto">
          <a:xfrm>
            <a:off x="0" y="5991225"/>
            <a:ext cx="12192000" cy="866775"/>
            <a:chOff x="0" y="5895976"/>
            <a:chExt cx="9144000" cy="867250"/>
          </a:xfrm>
        </p:grpSpPr>
        <p:sp>
          <p:nvSpPr>
            <p:cNvPr id="16" name="Rectangle 15"/>
            <p:cNvSpPr/>
            <p:nvPr/>
          </p:nvSpPr>
          <p:spPr>
            <a:xfrm>
              <a:off x="0" y="5895976"/>
              <a:ext cx="9144000" cy="867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pic>
          <p:nvPicPr>
            <p:cNvPr id="17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15" y="5935280"/>
              <a:ext cx="568082" cy="758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3" y="5942806"/>
              <a:ext cx="1878012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Imag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381" y="6066928"/>
              <a:ext cx="1455737" cy="449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189" y="6111568"/>
              <a:ext cx="2160243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626" y="189920"/>
            <a:ext cx="2261252" cy="76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rafik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993" y="141426"/>
            <a:ext cx="1740025" cy="86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41" y="1507947"/>
            <a:ext cx="1211533" cy="76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3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38540"/>
            <a:ext cx="10364451" cy="7023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Проектная производительность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и фактическая реализация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3670" y="1365347"/>
            <a:ext cx="5106027" cy="67999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Проектная Производительность систем по действующим нормативам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97208" y="2243723"/>
            <a:ext cx="5459964" cy="39809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Водоснабжение г.Хынчешть</a:t>
            </a:r>
          </a:p>
          <a:p>
            <a:r>
              <a:rPr lang="ru-RU" dirty="0" smtClean="0"/>
              <a:t>Расчетная Численность населения на 2015г– 20,000чел</a:t>
            </a:r>
          </a:p>
          <a:p>
            <a:r>
              <a:rPr lang="ru-RU" dirty="0" smtClean="0"/>
              <a:t>Мощность системы в макс. </a:t>
            </a:r>
            <a:r>
              <a:rPr lang="ru-RU" dirty="0" err="1" smtClean="0"/>
              <a:t>Сут</a:t>
            </a:r>
            <a:r>
              <a:rPr lang="ru-RU" dirty="0" smtClean="0"/>
              <a:t>. – 4,000м3</a:t>
            </a:r>
          </a:p>
          <a:p>
            <a:r>
              <a:rPr lang="ru-RU" dirty="0" smtClean="0"/>
              <a:t>Не канализованное население</a:t>
            </a:r>
          </a:p>
          <a:p>
            <a:pPr>
              <a:buFontTx/>
              <a:buChar char="-"/>
            </a:pPr>
            <a:r>
              <a:rPr lang="ru-RU" dirty="0" smtClean="0"/>
              <a:t>40%</a:t>
            </a:r>
          </a:p>
          <a:p>
            <a:pPr>
              <a:buFontTx/>
              <a:buChar char="-"/>
            </a:pPr>
            <a:r>
              <a:rPr lang="ru-RU" dirty="0" smtClean="0"/>
              <a:t>Удельное потребление воды –</a:t>
            </a:r>
          </a:p>
          <a:p>
            <a:pPr>
              <a:buFontTx/>
              <a:buChar char="-"/>
            </a:pPr>
            <a:r>
              <a:rPr lang="ru-RU" dirty="0" smtClean="0"/>
              <a:t>200л\чел*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Расчетная себестоимость воды – 7 л\м3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0641" y="1252613"/>
            <a:ext cx="4881804" cy="679994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Фактическая реализация воды из систем после строительства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6209778" y="2243723"/>
            <a:ext cx="5491065" cy="39809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Водоснабжение г. Хынчешть</a:t>
            </a:r>
          </a:p>
          <a:p>
            <a:r>
              <a:rPr lang="ru-RU" dirty="0" smtClean="0"/>
              <a:t>Фактическая численность на 2014г(статистика) – 15,200 чел.</a:t>
            </a:r>
          </a:p>
          <a:p>
            <a:r>
              <a:rPr lang="ru-RU" dirty="0" smtClean="0"/>
              <a:t>Фактическая реализация воды в </a:t>
            </a:r>
            <a:r>
              <a:rPr lang="ru-RU" dirty="0" err="1" smtClean="0"/>
              <a:t>макс.сут</a:t>
            </a:r>
            <a:r>
              <a:rPr lang="ru-RU" dirty="0" smtClean="0"/>
              <a:t>. – 1,000м3</a:t>
            </a:r>
          </a:p>
          <a:p>
            <a:r>
              <a:rPr lang="ru-RU" dirty="0" smtClean="0"/>
              <a:t>Не канализованное население 50%</a:t>
            </a:r>
          </a:p>
          <a:p>
            <a:r>
              <a:rPr lang="ru-RU" dirty="0" smtClean="0"/>
              <a:t>Фактическое Удельное потребление воды – 66л\чел*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Тариф на воду реконструированной системы – 18.4 ЛЕЙ/М3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85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3775" y="172279"/>
            <a:ext cx="10364451" cy="7686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процесс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38411" y="1166192"/>
            <a:ext cx="11273425" cy="5393634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Местными экспертами в2015 Г. был подготовлен проект нормативного документа, который учитывал ряд необходимых изменений, относительно действующих нормативов советского периода. Однако он не получил права на утверждение – министерством строительства было предложено переработать весь </a:t>
            </a:r>
            <a:r>
              <a:rPr lang="ru-RU" sz="1800" dirty="0" err="1" smtClean="0"/>
              <a:t>СНиП</a:t>
            </a:r>
            <a:r>
              <a:rPr lang="ru-RU" sz="1800" dirty="0" smtClean="0"/>
              <a:t> по водоснабжению. Кроме того сложившийся бюрократический механизм и отсутствие специалистов, способных оценить допустимость предложенных подходов , так же сыграли свою роль и проект документа повис в воздухе.</a:t>
            </a:r>
          </a:p>
          <a:p>
            <a:r>
              <a:rPr lang="ru-RU" sz="1800" dirty="0" smtClean="0"/>
              <a:t>Вместе с тем необходимость предложенных изменений настоятельно стучалась в дверь – доноры, инвестирующие в системы водоснабжения  жестко требовали изменений, резкий рост тарифов в селах и снижение потребления воды в новых системах до 10! Литров в сутки на человека вернули правительство к решению данного вопроса.</a:t>
            </a:r>
          </a:p>
          <a:p>
            <a:r>
              <a:rPr lang="ru-RU" sz="1800" dirty="0" smtClean="0"/>
              <a:t>В 2016 году ОЭСР подключилась к решению данного вопроса, при этом с учетом возможности реализации аналогов норматива на всей территории стран СНГ. В рамках индивидуального экспертного проекта норматив был доработан, подготовлены соответствующие обоснования на изменяемые статьи, проведены согласования с заинтересованными организациями, проведены общественные слушания и найдена форма внедрения предложенного норматива как обязательного к исполнению через распоряжение министерства экономики и развития, куда входит и подразделение нормативов в строительстве. В начале текущего года документ принят к исполнению в временном режиме. В настоящее время готовится код практик по предложенным изменениям и, после его завершения, документ примет постоянную форму.</a:t>
            </a:r>
          </a:p>
          <a:p>
            <a:r>
              <a:rPr lang="ru-RU" sz="1800" dirty="0" smtClean="0"/>
              <a:t>Аналогичная работа завершается и в </a:t>
            </a:r>
            <a:r>
              <a:rPr lang="ru-RU" sz="1800" dirty="0" err="1" smtClean="0"/>
              <a:t>Кыргызской</a:t>
            </a:r>
            <a:r>
              <a:rPr lang="ru-RU" sz="1800" dirty="0" smtClean="0"/>
              <a:t> республике.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26716" y="259961"/>
            <a:ext cx="10364451" cy="7686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основные изменения в новом нормативе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/>
        </p:nvSpPr>
        <p:spPr>
          <a:xfrm>
            <a:off x="584548" y="1139868"/>
            <a:ext cx="11448789" cy="53799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Приведение </a:t>
            </a:r>
            <a:r>
              <a:rPr lang="ru-RU" b="1" dirty="0" smtClean="0">
                <a:solidFill>
                  <a:srgbClr val="0070C0"/>
                </a:solidFill>
              </a:rPr>
              <a:t>норм </a:t>
            </a:r>
            <a:r>
              <a:rPr lang="ru-RU" b="1" dirty="0">
                <a:solidFill>
                  <a:srgbClr val="0070C0"/>
                </a:solidFill>
              </a:rPr>
              <a:t>водопотребления </a:t>
            </a:r>
            <a:r>
              <a:rPr lang="ru-RU" dirty="0"/>
              <a:t>в соответствие с фактическим </a:t>
            </a:r>
            <a:r>
              <a:rPr lang="ru-RU" dirty="0" smtClean="0"/>
              <a:t>и перспективным потреблением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Снижение коэффициента суточной неравномерности </a:t>
            </a:r>
            <a:r>
              <a:rPr lang="ru-RU" dirty="0" smtClean="0"/>
              <a:t>до фактически сложившихся значений – отсюда </a:t>
            </a:r>
            <a:r>
              <a:rPr lang="ru-RU" b="1" dirty="0" smtClean="0">
                <a:solidFill>
                  <a:srgbClr val="C00000"/>
                </a:solidFill>
              </a:rPr>
              <a:t>снижение проектной мощности системы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Обязательная автоматизация и диспетчеризация основных процессов по подъему и поставке воды, основным технологическим процессам для возможности привлечения квалифицированных операторов, работающих дистанционно.</a:t>
            </a:r>
          </a:p>
          <a:p>
            <a:r>
              <a:rPr lang="ru-RU" dirty="0" smtClean="0"/>
              <a:t>Водовод от источника водоснабжения до поселения </a:t>
            </a:r>
            <a:r>
              <a:rPr lang="ru-RU" b="1" dirty="0" smtClean="0">
                <a:solidFill>
                  <a:srgbClr val="0070C0"/>
                </a:solidFill>
              </a:rPr>
              <a:t>в одну нитку</a:t>
            </a:r>
            <a:r>
              <a:rPr lang="ru-RU" dirty="0" smtClean="0"/>
              <a:t>. При этом, устройство в селе резервуара суточного регулирования (РЧВ)</a:t>
            </a:r>
            <a:endParaRPr lang="en-US" dirty="0" smtClean="0"/>
          </a:p>
          <a:p>
            <a:r>
              <a:rPr lang="ru-RU" dirty="0" smtClean="0"/>
              <a:t>Кольцевание сети только в центральной части села с максимальной плотностью застройки, где расположены объекты соцкультбыта. В остальных частях села </a:t>
            </a:r>
            <a:r>
              <a:rPr lang="ru-RU" b="1" dirty="0" smtClean="0">
                <a:solidFill>
                  <a:srgbClr val="0070C0"/>
                </a:solidFill>
              </a:rPr>
              <a:t>допускаются тупиковые сети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Обязательная установка индивидуальных водомеров</a:t>
            </a:r>
          </a:p>
          <a:p>
            <a:r>
              <a:rPr lang="ru-RU" dirty="0" smtClean="0"/>
              <a:t>Устройство пожарных гидрантов только на кольцевом участке сети, при резком сокращении их числа – </a:t>
            </a:r>
            <a:r>
              <a:rPr lang="ru-RU" b="1" dirty="0" smtClean="0">
                <a:solidFill>
                  <a:srgbClr val="C00000"/>
                </a:solidFill>
              </a:rPr>
              <a:t>дополнительное снижение </a:t>
            </a:r>
            <a:r>
              <a:rPr lang="ru-RU" b="1" dirty="0" err="1" smtClean="0">
                <a:solidFill>
                  <a:srgbClr val="C00000"/>
                </a:solidFill>
              </a:rPr>
              <a:t>капзатрат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Использование более экономных </a:t>
            </a:r>
            <a:r>
              <a:rPr lang="ru-RU" dirty="0" err="1" smtClean="0"/>
              <a:t>сантехприборов</a:t>
            </a:r>
            <a:r>
              <a:rPr lang="ru-RU" dirty="0" smtClean="0"/>
              <a:t> (водоразборных кранов с сеткой, </a:t>
            </a:r>
            <a:r>
              <a:rPr lang="ru-RU" dirty="0" err="1" smtClean="0"/>
              <a:t>низкорасходных</a:t>
            </a:r>
            <a:r>
              <a:rPr lang="ru-RU" dirty="0" smtClean="0"/>
              <a:t> унитазов и душевых леек,  и т.д.)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84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49026"/>
          </a:xfrm>
        </p:spPr>
        <p:txBody>
          <a:bodyPr>
            <a:norm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800" b="1" dirty="0">
                <a:solidFill>
                  <a:srgbClr val="0070C0"/>
                </a:solidFill>
              </a:rPr>
              <a:t>Необходимость изменений норм и подходов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27787" y="1791478"/>
            <a:ext cx="10711543" cy="4456921"/>
          </a:xfrm>
        </p:spPr>
        <p:txBody>
          <a:bodyPr>
            <a:normAutofit/>
          </a:bodyPr>
          <a:lstStyle/>
          <a:p>
            <a:r>
              <a:rPr lang="ru-RU" dirty="0" smtClean="0"/>
              <a:t>Слово «норма» предполагает как необходимость так и достаточность. </a:t>
            </a:r>
            <a:endParaRPr lang="en-US" dirty="0" smtClean="0"/>
          </a:p>
          <a:p>
            <a:r>
              <a:rPr lang="ru-RU" dirty="0" smtClean="0"/>
              <a:t>мы </a:t>
            </a:r>
            <a:r>
              <a:rPr lang="ru-RU" dirty="0"/>
              <a:t>всегда должны помнить, что эффективность и экономичность </a:t>
            </a:r>
            <a:r>
              <a:rPr lang="ru-RU" dirty="0" smtClean="0"/>
              <a:t>любой водной </a:t>
            </a:r>
            <a:r>
              <a:rPr lang="ru-RU" dirty="0"/>
              <a:t>системы начинается с реальной нормы потребления. </a:t>
            </a:r>
            <a:endParaRPr lang="en-US" dirty="0" smtClean="0"/>
          </a:p>
          <a:p>
            <a:r>
              <a:rPr lang="ru-RU" dirty="0" smtClean="0"/>
              <a:t>Такой </a:t>
            </a:r>
            <a:r>
              <a:rPr lang="ru-RU" dirty="0"/>
              <a:t>подход позволит </a:t>
            </a:r>
            <a:r>
              <a:rPr lang="ru-RU" dirty="0" smtClean="0"/>
              <a:t>правильно </a:t>
            </a:r>
            <a:r>
              <a:rPr lang="ru-RU" dirty="0"/>
              <a:t>распределять и гораздо более  результативно использовать средства на достижение целей и выполнение требований </a:t>
            </a:r>
            <a:r>
              <a:rPr lang="ru-RU" dirty="0" smtClean="0"/>
              <a:t>международных водных директив.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Благодарю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2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2505" y="710853"/>
            <a:ext cx="10972800" cy="492514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Предпосылки для создания нового норматива :</a:t>
            </a:r>
          </a:p>
          <a:p>
            <a:r>
              <a:rPr lang="ru-RU" dirty="0" smtClean="0"/>
              <a:t>Обязательства по ДОСТИЖЕНИЮ Целей УСТОЙЧИВОГО Развития – </a:t>
            </a:r>
            <a:r>
              <a:rPr lang="ru-RU" dirty="0" err="1" smtClean="0"/>
              <a:t>цур</a:t>
            </a:r>
            <a:r>
              <a:rPr lang="ru-RU" dirty="0" smtClean="0"/>
              <a:t> 6.1 И 6.2</a:t>
            </a:r>
          </a:p>
          <a:p>
            <a:r>
              <a:rPr lang="ru-RU" dirty="0" smtClean="0"/>
              <a:t>Изменение условий создания систем водоснабжения в связи с новыми условиями водопользования, технологиями, материалами и оборудованием</a:t>
            </a:r>
          </a:p>
          <a:p>
            <a:r>
              <a:rPr lang="ru-RU" dirty="0" smtClean="0"/>
              <a:t>Устаревание действующих нормативов по созданию систем ВК в связи с переходом на рыночные отношения</a:t>
            </a:r>
          </a:p>
          <a:p>
            <a:r>
              <a:rPr lang="ru-RU" dirty="0" smtClean="0"/>
              <a:t>Необходимость в короткие сроки обеспечить максимальный охват всего населения комфортным пользованием качественной питьевой воды при минимальных затратах на создание систем и их эксплуатацию.</a:t>
            </a:r>
          </a:p>
          <a:p>
            <a:r>
              <a:rPr lang="ru-RU" dirty="0" smtClean="0"/>
              <a:t>Необходимость учета  реальных потребностей населения, проживающего в сельской местности, финансовые возможности  и перспективы развития.</a:t>
            </a:r>
          </a:p>
          <a:p>
            <a:endParaRPr lang="en-US" dirty="0"/>
          </a:p>
        </p:txBody>
      </p:sp>
      <p:grpSp>
        <p:nvGrpSpPr>
          <p:cNvPr id="11" name="Groupe 7"/>
          <p:cNvGrpSpPr>
            <a:grpSpLocks noGrp="1"/>
          </p:cNvGrpSpPr>
          <p:nvPr/>
        </p:nvGrpSpPr>
        <p:grpSpPr bwMode="auto">
          <a:xfrm>
            <a:off x="634651" y="6086714"/>
            <a:ext cx="11025188" cy="666750"/>
            <a:chOff x="0" y="5895976"/>
            <a:chExt cx="9144000" cy="867250"/>
          </a:xfrm>
        </p:grpSpPr>
        <p:sp>
          <p:nvSpPr>
            <p:cNvPr id="12" name="Rectangle 11"/>
            <p:cNvSpPr/>
            <p:nvPr/>
          </p:nvSpPr>
          <p:spPr>
            <a:xfrm>
              <a:off x="0" y="5895976"/>
              <a:ext cx="9144000" cy="867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pic>
          <p:nvPicPr>
            <p:cNvPr id="13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15" y="5935280"/>
              <a:ext cx="568082" cy="758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ag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3" y="5942806"/>
              <a:ext cx="1878012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ag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381" y="6066928"/>
              <a:ext cx="1455737" cy="449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189" y="6111568"/>
              <a:ext cx="2160243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909" y="736495"/>
            <a:ext cx="10677525" cy="45494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</a:t>
            </a:r>
            <a:r>
              <a:rPr lang="ru-RU" dirty="0" smtClean="0">
                <a:solidFill>
                  <a:prstClr val="black"/>
                </a:solidFill>
              </a:rPr>
              <a:t>Увеличение </a:t>
            </a:r>
            <a:r>
              <a:rPr lang="ru-RU" dirty="0">
                <a:solidFill>
                  <a:prstClr val="black"/>
                </a:solidFill>
              </a:rPr>
              <a:t>затрат на создание и поддержание систем водоснабжения и санитарии привело к увеличению платы за </a:t>
            </a:r>
            <a:r>
              <a:rPr lang="ru-RU" dirty="0" smtClean="0">
                <a:solidFill>
                  <a:prstClr val="black"/>
                </a:solidFill>
              </a:rPr>
              <a:t>услуги </a:t>
            </a:r>
          </a:p>
          <a:p>
            <a:pPr mar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- возросшие </a:t>
            </a:r>
            <a:r>
              <a:rPr lang="ru-RU" dirty="0">
                <a:solidFill>
                  <a:prstClr val="black"/>
                </a:solidFill>
              </a:rPr>
              <a:t>платежи за воду повлекли за собой </a:t>
            </a:r>
            <a:r>
              <a:rPr lang="ru-RU" dirty="0" smtClean="0">
                <a:solidFill>
                  <a:prstClr val="black"/>
                </a:solidFill>
              </a:rPr>
              <a:t>контроль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расходов и сокращение </a:t>
            </a:r>
            <a:r>
              <a:rPr lang="ru-RU" dirty="0">
                <a:solidFill>
                  <a:prstClr val="black"/>
                </a:solidFill>
              </a:rPr>
              <a:t>потребления воды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</a:rPr>
              <a:t>тарифы </a:t>
            </a:r>
            <a:r>
              <a:rPr lang="ru-RU" dirty="0">
                <a:solidFill>
                  <a:prstClr val="black"/>
                </a:solidFill>
              </a:rPr>
              <a:t>на воду для населения по Молдове составляют от </a:t>
            </a:r>
            <a:r>
              <a:rPr lang="ru-RU" dirty="0" smtClean="0">
                <a:solidFill>
                  <a:prstClr val="black"/>
                </a:solidFill>
              </a:rPr>
              <a:t>0.6 </a:t>
            </a:r>
            <a:r>
              <a:rPr lang="ru-RU" dirty="0">
                <a:solidFill>
                  <a:prstClr val="black"/>
                </a:solidFill>
              </a:rPr>
              <a:t>до </a:t>
            </a:r>
            <a:r>
              <a:rPr lang="ru-RU" dirty="0" smtClean="0">
                <a:solidFill>
                  <a:prstClr val="black"/>
                </a:solidFill>
              </a:rPr>
              <a:t>1.8 дол\м3 а </a:t>
            </a:r>
            <a:r>
              <a:rPr lang="ru-RU" dirty="0">
                <a:solidFill>
                  <a:prstClr val="black"/>
                </a:solidFill>
              </a:rPr>
              <a:t>по канализации  до </a:t>
            </a:r>
            <a:r>
              <a:rPr lang="ru-RU" dirty="0" smtClean="0">
                <a:solidFill>
                  <a:prstClr val="black"/>
                </a:solidFill>
              </a:rPr>
              <a:t>1 дол\м3. (АМАС, 2015)</a:t>
            </a:r>
          </a:p>
          <a:p>
            <a:pPr lvl="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</a:rPr>
              <a:t>Практически ежегодно происходит рост тарифов на водный сервис в связи с ростом цен на энергоносители и девальвацией национальной валюты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23" name="Groupe 7"/>
          <p:cNvGrpSpPr>
            <a:grpSpLocks noGrp="1"/>
          </p:cNvGrpSpPr>
          <p:nvPr/>
        </p:nvGrpSpPr>
        <p:grpSpPr bwMode="auto">
          <a:xfrm>
            <a:off x="925326" y="6087605"/>
            <a:ext cx="10677525" cy="582613"/>
            <a:chOff x="0" y="5895976"/>
            <a:chExt cx="9144000" cy="867250"/>
          </a:xfrm>
        </p:grpSpPr>
        <p:sp>
          <p:nvSpPr>
            <p:cNvPr id="24" name="Rectangle 23"/>
            <p:cNvSpPr/>
            <p:nvPr/>
          </p:nvSpPr>
          <p:spPr>
            <a:xfrm>
              <a:off x="0" y="5895976"/>
              <a:ext cx="9144000" cy="867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pic>
          <p:nvPicPr>
            <p:cNvPr id="25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15" y="5935280"/>
              <a:ext cx="568082" cy="758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Imag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3" y="5942806"/>
              <a:ext cx="1878012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Imag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381" y="6066928"/>
              <a:ext cx="1455737" cy="449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189" y="6111568"/>
              <a:ext cx="2160243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6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500" y="709421"/>
            <a:ext cx="10364451" cy="94523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/>
            </a:r>
            <a:br>
              <a:rPr lang="ru-RU" sz="2000" dirty="0" smtClean="0">
                <a:solidFill>
                  <a:prstClr val="black"/>
                </a:solidFill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0261" y="745152"/>
            <a:ext cx="10761039" cy="4817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экспертный прогноз:  Населенные пункты с численностью до 2000-3000 человек в дальнейшем затормозят свое развитие</a:t>
            </a:r>
          </a:p>
          <a:p>
            <a:pPr marL="0" indent="0">
              <a:buNone/>
            </a:pPr>
            <a:r>
              <a:rPr lang="ru-RU" dirty="0" smtClean="0"/>
              <a:t>Причины:</a:t>
            </a:r>
          </a:p>
          <a:p>
            <a:pPr marL="0" indent="0">
              <a:buNone/>
            </a:pPr>
            <a:r>
              <a:rPr lang="ru-RU" dirty="0" smtClean="0"/>
              <a:t> - неизбежен прогнозируемый переток жителей села в город. в селах Молдовы проживает около 60% населения, в то время, как в Евросоюзе этот процент в среднем составляет 25%.</a:t>
            </a:r>
          </a:p>
          <a:p>
            <a:r>
              <a:rPr lang="ru-RU" dirty="0" smtClean="0"/>
              <a:t> оптимизация, проводимая в </a:t>
            </a:r>
            <a:r>
              <a:rPr lang="ru-RU" dirty="0"/>
              <a:t>школьных и медицинских </a:t>
            </a:r>
            <a:r>
              <a:rPr lang="ru-RU" dirty="0" smtClean="0"/>
              <a:t>учреждениях в небольших селах подтолкнет молодое население к переездам</a:t>
            </a:r>
          </a:p>
          <a:p>
            <a:r>
              <a:rPr lang="ru-RU" dirty="0" smtClean="0"/>
              <a:t>Директивы Евросоюза указывают на обязательное обеспечение централизованными системами ВК населенных пунктов с численностью выше 2000 чел. Предполагая для малых сел другие методы улучшения водного сервиса.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3775" y="618518"/>
            <a:ext cx="10364451" cy="945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1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7" name="Groupe 7"/>
          <p:cNvGrpSpPr>
            <a:grpSpLocks/>
          </p:cNvGrpSpPr>
          <p:nvPr/>
        </p:nvGrpSpPr>
        <p:grpSpPr bwMode="auto">
          <a:xfrm>
            <a:off x="913775" y="6014537"/>
            <a:ext cx="10677525" cy="582613"/>
            <a:chOff x="0" y="5895976"/>
            <a:chExt cx="9144000" cy="867250"/>
          </a:xfrm>
        </p:grpSpPr>
        <p:sp>
          <p:nvSpPr>
            <p:cNvPr id="48" name="Rectangle 47"/>
            <p:cNvSpPr/>
            <p:nvPr/>
          </p:nvSpPr>
          <p:spPr>
            <a:xfrm>
              <a:off x="0" y="5895976"/>
              <a:ext cx="9144000" cy="867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pic>
          <p:nvPicPr>
            <p:cNvPr id="49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15" y="5935280"/>
              <a:ext cx="568082" cy="758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Imag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3" y="5942806"/>
              <a:ext cx="1878012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Imag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381" y="6066928"/>
              <a:ext cx="1455737" cy="449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1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189" y="6111568"/>
              <a:ext cx="2160243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122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488" y="407989"/>
            <a:ext cx="10515600" cy="1022240"/>
          </a:xfrm>
        </p:spPr>
        <p:txBody>
          <a:bodyPr>
            <a:normAutofit/>
          </a:bodyPr>
          <a:lstStyle/>
          <a:p>
            <a:r>
              <a:rPr lang="ru-RU" sz="2200" u="sng" cap="none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200" u="sng" cap="none" dirty="0" smtClean="0">
                <a:solidFill>
                  <a:prstClr val="black"/>
                </a:solidFill>
                <a:latin typeface="Calibri" panose="020F0502020204030204"/>
              </a:rPr>
            </a:br>
            <a:endParaRPr lang="ru-RU" sz="22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3142" y="948802"/>
            <a:ext cx="10515600" cy="4575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 выявлена необходимость разделить подходы к населенным пунктам с разной численностью населения.</a:t>
            </a:r>
          </a:p>
          <a:p>
            <a:r>
              <a:rPr lang="ru-RU" dirty="0" smtClean="0"/>
              <a:t> Выделить малые населенные пункты и условия создания систем для них</a:t>
            </a:r>
            <a:endParaRPr lang="en-US" dirty="0" smtClean="0"/>
          </a:p>
          <a:p>
            <a:r>
              <a:rPr lang="ru-RU" dirty="0" smtClean="0"/>
              <a:t>Привести</a:t>
            </a:r>
            <a:r>
              <a:rPr lang="ru-RU" sz="2400" dirty="0" smtClean="0"/>
              <a:t> </a:t>
            </a:r>
            <a:r>
              <a:rPr lang="ru-RU" dirty="0" smtClean="0"/>
              <a:t> расчётную производительность систем к реальными потребностями населения в воде с учетом влияния на экологию и возможностей населения и государства</a:t>
            </a:r>
          </a:p>
          <a:p>
            <a:r>
              <a:rPr lang="ru-RU" dirty="0" smtClean="0"/>
              <a:t> Снизить затраты на создание систем водоснабжения за счет : а) упрощения системы распределения; б)сокращения затрат направленных на обеспечение противопожарных норм; В) учета произошедших изменений в санитарной технике и технологиях водоснабжения; г) учета традиций населения и локальных источников, находящихся на территории населенных пунктов.</a:t>
            </a:r>
          </a:p>
          <a:p>
            <a:r>
              <a:rPr lang="ru-RU" dirty="0" smtClean="0"/>
              <a:t>Снизить реальную стоимость услуг сервиса воды с целью получения тарифов, позволяющих населению использовать необходимое количество воды.</a:t>
            </a:r>
            <a:endParaRPr lang="ru-RU" dirty="0"/>
          </a:p>
        </p:txBody>
      </p:sp>
      <p:grpSp>
        <p:nvGrpSpPr>
          <p:cNvPr id="5" name="Groupe 7"/>
          <p:cNvGrpSpPr>
            <a:grpSpLocks/>
          </p:cNvGrpSpPr>
          <p:nvPr/>
        </p:nvGrpSpPr>
        <p:grpSpPr bwMode="auto">
          <a:xfrm>
            <a:off x="823038" y="5991835"/>
            <a:ext cx="10677525" cy="582613"/>
            <a:chOff x="0" y="5895976"/>
            <a:chExt cx="9144000" cy="867250"/>
          </a:xfrm>
        </p:grpSpPr>
        <p:sp>
          <p:nvSpPr>
            <p:cNvPr id="6" name="Rectangle 5"/>
            <p:cNvSpPr/>
            <p:nvPr/>
          </p:nvSpPr>
          <p:spPr>
            <a:xfrm>
              <a:off x="0" y="5895976"/>
              <a:ext cx="9144000" cy="867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pic>
          <p:nvPicPr>
            <p:cNvPr id="7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15" y="5935280"/>
              <a:ext cx="568082" cy="758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ag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3" y="5942806"/>
              <a:ext cx="1878012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ag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381" y="6066928"/>
              <a:ext cx="1455737" cy="449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189" y="6111568"/>
              <a:ext cx="2160243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32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301" y="443153"/>
            <a:ext cx="10364451" cy="1097549"/>
          </a:xfrm>
        </p:spPr>
        <p:txBody>
          <a:bodyPr/>
          <a:lstStyle/>
          <a:p>
            <a:r>
              <a:rPr lang="ru-RU" sz="2200" u="sng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200" u="sng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sz="2200" u="sng" dirty="0">
                <a:solidFill>
                  <a:srgbClr val="4472C4"/>
                </a:solidFill>
              </a:rPr>
              <a:t>Необходимость изменений норм и подходов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-1" y="1828800"/>
            <a:ext cx="11574049" cy="4419600"/>
          </a:xfrm>
        </p:spPr>
        <p:txBody>
          <a:bodyPr/>
          <a:lstStyle/>
          <a:p>
            <a:r>
              <a:rPr lang="ru-RU" dirty="0" smtClean="0"/>
              <a:t>Было принято решение о необходимо </a:t>
            </a:r>
            <a:r>
              <a:rPr lang="ru-RU" dirty="0"/>
              <a:t>внести изменения в нормативы </a:t>
            </a:r>
            <a:r>
              <a:rPr lang="ru-RU" dirty="0" smtClean="0"/>
              <a:t>по Водопотреблению </a:t>
            </a:r>
            <a:r>
              <a:rPr lang="ru-RU" dirty="0"/>
              <a:t>и водоотведению, приблизив их к реальным.</a:t>
            </a:r>
          </a:p>
          <a:p>
            <a:r>
              <a:rPr lang="ru-RU" dirty="0"/>
              <a:t>Рассмотреть, обосновать и согласовать возможность решения вопросов </a:t>
            </a:r>
            <a:r>
              <a:rPr lang="ru-RU" dirty="0" smtClean="0"/>
              <a:t>эффективности затрат на пожаротушение, минимизировать затраты на их решение. </a:t>
            </a:r>
            <a:r>
              <a:rPr lang="ru-RU" dirty="0"/>
              <a:t>Изучить возможность привлечения к решению </a:t>
            </a:r>
            <a:r>
              <a:rPr lang="ru-RU" dirty="0" smtClean="0"/>
              <a:t>этого вопроса </a:t>
            </a:r>
            <a:r>
              <a:rPr lang="ru-RU" dirty="0"/>
              <a:t>страховых организаций.</a:t>
            </a:r>
          </a:p>
          <a:p>
            <a:r>
              <a:rPr lang="ru-RU" dirty="0"/>
              <a:t>Определить уровень сервиса, тип и объем систем ВК для населенных пунктов разной величины и в первую очередь малых населенных пунктов, численностью до 2000 чел.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74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537252"/>
            <a:ext cx="10363826" cy="495631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Следует особо отметить, что о необходимости изменения норм говорили давно и это даже находило отражение в стратегических документах. Однако разработка нового норматива с изменением основных принципов и подходов к созданию систем водоснабжения населенных пунктов сталкивалась с отсутствием достаточных исследований в данной отрасли  за последние годы и научно – исследовательских организаций, имеющих опыт в обосновании и разработке подобных документов.</a:t>
            </a:r>
          </a:p>
          <a:p>
            <a:r>
              <a:rPr lang="ru-RU" dirty="0" smtClean="0"/>
              <a:t>В 2015 году был выполнен анализ проектов , созданных или реконструированных за годы после приобретения независимости Республикой. </a:t>
            </a:r>
          </a:p>
          <a:p>
            <a:r>
              <a:rPr lang="ru-RU" dirty="0" smtClean="0"/>
              <a:t>Анализ показал резкое снижение потребления воды населением всей Республики, а сельского населения особенно. Анализ причин приведен на следующих слайдах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81203"/>
            <a:ext cx="11066731" cy="653143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2141905"/>
              </p:ext>
            </p:extLst>
          </p:nvPr>
        </p:nvGraphicFramePr>
        <p:xfrm>
          <a:off x="3829878" y="1175656"/>
          <a:ext cx="7273551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2036" y="1560707"/>
            <a:ext cx="3856382" cy="3582955"/>
          </a:xfrm>
        </p:spPr>
        <p:txBody>
          <a:bodyPr/>
          <a:lstStyle/>
          <a:p>
            <a:r>
              <a:rPr lang="ru-RU" b="1" dirty="0" smtClean="0"/>
              <a:t>Снижение водопотребления при росте уровня учета </a:t>
            </a:r>
            <a:r>
              <a:rPr lang="ru-RU" b="1" dirty="0"/>
              <a:t>и </a:t>
            </a:r>
            <a:r>
              <a:rPr lang="ru-RU" b="1" dirty="0" smtClean="0"/>
              <a:t>Росте </a:t>
            </a:r>
            <a:r>
              <a:rPr lang="ru-RU" b="1" dirty="0"/>
              <a:t>тарифов</a:t>
            </a:r>
          </a:p>
          <a:p>
            <a:r>
              <a:rPr lang="ru-RU" dirty="0" smtClean="0"/>
              <a:t>Рост уровня сервиса и зон охвата </a:t>
            </a:r>
          </a:p>
          <a:p>
            <a:r>
              <a:rPr lang="ru-RU" b="1" u="sng" dirty="0" smtClean="0"/>
              <a:t>рост тарифов при снижении водопотребления, росте стоимо</a:t>
            </a:r>
            <a:r>
              <a:rPr lang="ru-RU" b="1" u="sng" dirty="0"/>
              <a:t>с</a:t>
            </a:r>
            <a:r>
              <a:rPr lang="ru-RU" b="1" u="sng" dirty="0" smtClean="0"/>
              <a:t>ти строительства и эксплуатации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7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1" y="172278"/>
            <a:ext cx="10711840" cy="8216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Расчетная потребность и фактическое потребление воды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2014" y="1695126"/>
            <a:ext cx="5157787" cy="8239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Расчетная  потребность в воде </a:t>
            </a:r>
            <a:r>
              <a:rPr lang="ru-RU" sz="1800" dirty="0" smtClean="0"/>
              <a:t>не канализованного населения </a:t>
            </a:r>
            <a:r>
              <a:rPr lang="ru-RU" sz="1800" dirty="0" smtClean="0">
                <a:solidFill>
                  <a:srgbClr val="FF0000"/>
                </a:solidFill>
              </a:rPr>
              <a:t>по действующим нормативам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13566" y="2785025"/>
            <a:ext cx="5106027" cy="35784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расчетное</a:t>
            </a:r>
            <a:r>
              <a:rPr lang="en-US" dirty="0"/>
              <a:t>(</a:t>
            </a:r>
            <a:r>
              <a:rPr lang="ru-RU" dirty="0"/>
              <a:t>СНиП 2.04.02-8</a:t>
            </a:r>
            <a:r>
              <a:rPr lang="en-US" dirty="0"/>
              <a:t>4</a:t>
            </a:r>
            <a:r>
              <a:rPr lang="ru-RU" dirty="0"/>
              <a:t>)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приведенное </a:t>
            </a:r>
            <a:r>
              <a:rPr lang="ru-RU" dirty="0"/>
              <a:t>удельное  водопотребление для населения без канализации </a:t>
            </a:r>
            <a:r>
              <a:rPr lang="ru-RU" dirty="0">
                <a:solidFill>
                  <a:srgbClr val="FF0000"/>
                </a:solidFill>
              </a:rPr>
              <a:t>.(</a:t>
            </a:r>
            <a:r>
              <a:rPr lang="ru-RU" dirty="0">
                <a:solidFill>
                  <a:schemeClr val="accent5"/>
                </a:solidFill>
              </a:rPr>
              <a:t>при норме потребления воды в 50 л*чел/день </a:t>
            </a:r>
            <a:r>
              <a:rPr lang="ru-RU" dirty="0" smtClean="0"/>
              <a:t>составляет примерно </a:t>
            </a:r>
            <a:r>
              <a:rPr lang="ru-RU" dirty="0">
                <a:solidFill>
                  <a:srgbClr val="FF0000"/>
                </a:solidFill>
              </a:rPr>
              <a:t>125-140 </a:t>
            </a:r>
            <a:r>
              <a:rPr lang="ru-RU" dirty="0" smtClean="0">
                <a:solidFill>
                  <a:srgbClr val="FF0000"/>
                </a:solidFill>
              </a:rPr>
              <a:t>л*чел/день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- При наличия в селе </a:t>
            </a:r>
            <a:r>
              <a:rPr lang="ru-RU" dirty="0">
                <a:solidFill>
                  <a:srgbClr val="FF0000"/>
                </a:solidFill>
              </a:rPr>
              <a:t>части </a:t>
            </a:r>
            <a:r>
              <a:rPr lang="ru-RU" dirty="0" smtClean="0">
                <a:solidFill>
                  <a:srgbClr val="FF0000"/>
                </a:solidFill>
              </a:rPr>
              <a:t>канализованного населения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smtClean="0"/>
              <a:t>показатель превышает </a:t>
            </a:r>
            <a:r>
              <a:rPr lang="ru-RU" dirty="0" smtClean="0">
                <a:solidFill>
                  <a:srgbClr val="FF0000"/>
                </a:solidFill>
              </a:rPr>
              <a:t>250 л*чел/день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7535" y="1695126"/>
            <a:ext cx="5183188" cy="8239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Фактическое потребление воды населением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в городах Молдовы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в </a:t>
            </a:r>
            <a:r>
              <a:rPr lang="en-US" sz="1800" b="1" dirty="0" smtClean="0">
                <a:solidFill>
                  <a:srgbClr val="0070C0"/>
                </a:solidFill>
              </a:rPr>
              <a:t>2013</a:t>
            </a:r>
            <a:r>
              <a:rPr lang="ru-RU" sz="1800" b="1" dirty="0" smtClean="0">
                <a:solidFill>
                  <a:srgbClr val="0070C0"/>
                </a:solidFill>
              </a:rPr>
              <a:t>г.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6259882" y="2785025"/>
            <a:ext cx="5105401" cy="357845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Фактическое приведенное удельное </a:t>
            </a:r>
            <a:r>
              <a:rPr lang="ru-RU" dirty="0" smtClean="0">
                <a:solidFill>
                  <a:srgbClr val="FF0000"/>
                </a:solidFill>
              </a:rPr>
              <a:t>потребление </a:t>
            </a:r>
            <a:r>
              <a:rPr lang="ru-RU" dirty="0" smtClean="0"/>
              <a:t>воды населением даже городов </a:t>
            </a:r>
            <a:r>
              <a:rPr lang="ru-RU" dirty="0"/>
              <a:t>в  Молдове </a:t>
            </a:r>
            <a:r>
              <a:rPr lang="ru-RU" dirty="0" smtClean="0"/>
              <a:t>составило </a:t>
            </a:r>
            <a:r>
              <a:rPr lang="ru-RU" dirty="0" smtClean="0">
                <a:solidFill>
                  <a:srgbClr val="FF0000"/>
                </a:solidFill>
              </a:rPr>
              <a:t>87.8 л*чел\</a:t>
            </a:r>
            <a:r>
              <a:rPr lang="ru-RU" dirty="0" err="1" smtClean="0">
                <a:solidFill>
                  <a:srgbClr val="FF0000"/>
                </a:solidFill>
              </a:rPr>
              <a:t>сут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без учета Кишинева – 41 </a:t>
            </a:r>
            <a:r>
              <a:rPr lang="ru-RU" dirty="0" smtClean="0"/>
              <a:t>л*чел (АМАК,2013)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Для Кишинева </a:t>
            </a:r>
            <a:r>
              <a:rPr lang="ru-RU" dirty="0" smtClean="0"/>
              <a:t>этот показатель составляет </a:t>
            </a:r>
            <a:r>
              <a:rPr lang="ru-RU" dirty="0" smtClean="0">
                <a:solidFill>
                  <a:srgbClr val="FF0000"/>
                </a:solidFill>
              </a:rPr>
              <a:t>133</a:t>
            </a:r>
            <a:r>
              <a:rPr lang="ru-RU" dirty="0" smtClean="0"/>
              <a:t> л*чел/день, а </a:t>
            </a:r>
            <a:r>
              <a:rPr lang="ru-RU" dirty="0" smtClean="0">
                <a:solidFill>
                  <a:srgbClr val="FF0000"/>
                </a:solidFill>
              </a:rPr>
              <a:t>с учетом промышленности - 160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1179</Words>
  <Application>Microsoft Office PowerPoint</Application>
  <PresentationFormat>Custom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Droplet</vt:lpstr>
      <vt:lpstr>Тема Office</vt:lpstr>
      <vt:lpstr>PowerPoint Presentation</vt:lpstr>
      <vt:lpstr>PowerPoint Presentation</vt:lpstr>
      <vt:lpstr>PowerPoint Presentation</vt:lpstr>
      <vt:lpstr> </vt:lpstr>
      <vt:lpstr> </vt:lpstr>
      <vt:lpstr> Необходимость изменений норм и подходов</vt:lpstr>
      <vt:lpstr>PowerPoint Presentation</vt:lpstr>
      <vt:lpstr>PowerPoint Presentation</vt:lpstr>
      <vt:lpstr>Расчетная потребность и фактическое потребление воды</vt:lpstr>
      <vt:lpstr>Проектная производительность  и фактическая реализация</vt:lpstr>
      <vt:lpstr>процесс</vt:lpstr>
      <vt:lpstr>основные изменения в новом нормативе</vt:lpstr>
      <vt:lpstr> Необходимость изменений норм и подходов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Tatiana</dc:creator>
  <cp:lastModifiedBy>MARTOUSSEVITCH Alexandre</cp:lastModifiedBy>
  <cp:revision>115</cp:revision>
  <cp:lastPrinted>2014-12-16T20:43:23Z</cp:lastPrinted>
  <dcterms:created xsi:type="dcterms:W3CDTF">2014-12-12T12:58:04Z</dcterms:created>
  <dcterms:modified xsi:type="dcterms:W3CDTF">2018-06-14T16:46:31Z</dcterms:modified>
</cp:coreProperties>
</file>