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7" r:id="rId4"/>
    <p:sldId id="262" r:id="rId5"/>
    <p:sldId id="266" r:id="rId6"/>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 mediu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Stil mediu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Stil luminos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Fără stil, fără grilă">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Fără stil, grilă tabel">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Stil tematic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Stil luminos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9" autoAdjust="0"/>
    <p:restoredTop sz="94660"/>
  </p:normalViewPr>
  <p:slideViewPr>
    <p:cSldViewPr snapToGrid="0">
      <p:cViewPr varScale="1">
        <p:scale>
          <a:sx n="74" d="100"/>
          <a:sy n="74" d="100"/>
        </p:scale>
        <p:origin x="4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u diapozitiv">
    <p:spTree>
      <p:nvGrpSpPr>
        <p:cNvPr id="1" name=""/>
        <p:cNvGrpSpPr/>
        <p:nvPr/>
      </p:nvGrpSpPr>
      <p:grpSpPr>
        <a:xfrm>
          <a:off x="0" y="0"/>
          <a:ext cx="0" cy="0"/>
          <a:chOff x="0" y="0"/>
          <a:chExt cx="0" cy="0"/>
        </a:xfrm>
      </p:grpSpPr>
      <p:sp>
        <p:nvSpPr>
          <p:cNvPr id="2" name="Titlu 1"/>
          <p:cNvSpPr>
            <a:spLocks noGrp="1"/>
          </p:cNvSpPr>
          <p:nvPr>
            <p:ph type="ctrTitle"/>
          </p:nvPr>
        </p:nvSpPr>
        <p:spPr>
          <a:xfrm>
            <a:off x="1524000" y="1122363"/>
            <a:ext cx="9144000" cy="2387600"/>
          </a:xfrm>
        </p:spPr>
        <p:txBody>
          <a:bodyPr anchor="b"/>
          <a:lstStyle>
            <a:lvl1pPr algn="ctr">
              <a:defRPr sz="6000"/>
            </a:lvl1pPr>
          </a:lstStyle>
          <a:p>
            <a:r>
              <a:rPr lang="ro-RO" smtClean="0"/>
              <a:t>Clic pentru editare stil titlu</a:t>
            </a:r>
            <a:endParaRPr lang="ro-RO"/>
          </a:p>
        </p:txBody>
      </p:sp>
      <p:sp>
        <p:nvSpPr>
          <p:cNvPr id="3" name="Subtitlu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smtClean="0"/>
              <a:t>Clic pentru a edita stilul de subtitlu</a:t>
            </a:r>
            <a:endParaRPr lang="ro-RO"/>
          </a:p>
        </p:txBody>
      </p:sp>
      <p:sp>
        <p:nvSpPr>
          <p:cNvPr id="4" name="Substituent dată 3"/>
          <p:cNvSpPr>
            <a:spLocks noGrp="1"/>
          </p:cNvSpPr>
          <p:nvPr>
            <p:ph type="dt" sz="half" idx="10"/>
          </p:nvPr>
        </p:nvSpPr>
        <p:spPr/>
        <p:txBody>
          <a:bodyPr/>
          <a:lstStyle/>
          <a:p>
            <a:fld id="{45599416-3A04-4FBD-BDB1-A123053F34DA}" type="datetimeFigureOut">
              <a:rPr lang="ro-RO" smtClean="0"/>
              <a:t>13.06.2018</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F8D32A21-EEDC-4730-9395-4B220498FDC5}" type="slidenum">
              <a:rPr lang="ro-RO" smtClean="0"/>
              <a:t>‹#›</a:t>
            </a:fld>
            <a:endParaRPr lang="ro-RO"/>
          </a:p>
        </p:txBody>
      </p:sp>
    </p:spTree>
    <p:extLst>
      <p:ext uri="{BB962C8B-B14F-4D97-AF65-F5344CB8AC3E}">
        <p14:creationId xmlns:p14="http://schemas.microsoft.com/office/powerpoint/2010/main" val="1354852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Clic pentru editare stil titlu</a:t>
            </a:r>
            <a:endParaRPr lang="ro-RO"/>
          </a:p>
        </p:txBody>
      </p:sp>
      <p:sp>
        <p:nvSpPr>
          <p:cNvPr id="3" name="Substituent text vertical 2"/>
          <p:cNvSpPr>
            <a:spLocks noGrp="1"/>
          </p:cNvSpPr>
          <p:nvPr>
            <p:ph type="body" orient="vert" idx="1"/>
          </p:nvPr>
        </p:nvSpPr>
        <p:spPr/>
        <p:txBody>
          <a:bodyPr vert="eaVert"/>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dată 3"/>
          <p:cNvSpPr>
            <a:spLocks noGrp="1"/>
          </p:cNvSpPr>
          <p:nvPr>
            <p:ph type="dt" sz="half" idx="10"/>
          </p:nvPr>
        </p:nvSpPr>
        <p:spPr/>
        <p:txBody>
          <a:bodyPr/>
          <a:lstStyle/>
          <a:p>
            <a:fld id="{45599416-3A04-4FBD-BDB1-A123053F34DA}" type="datetimeFigureOut">
              <a:rPr lang="ro-RO" smtClean="0"/>
              <a:t>13.06.2018</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F8D32A21-EEDC-4730-9395-4B220498FDC5}" type="slidenum">
              <a:rPr lang="ro-RO" smtClean="0"/>
              <a:t>‹#›</a:t>
            </a:fld>
            <a:endParaRPr lang="ro-RO"/>
          </a:p>
        </p:txBody>
      </p:sp>
    </p:spTree>
    <p:extLst>
      <p:ext uri="{BB962C8B-B14F-4D97-AF65-F5344CB8AC3E}">
        <p14:creationId xmlns:p14="http://schemas.microsoft.com/office/powerpoint/2010/main" val="129472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p:cNvSpPr>
            <a:spLocks noGrp="1"/>
          </p:cNvSpPr>
          <p:nvPr>
            <p:ph type="title" orient="vert"/>
          </p:nvPr>
        </p:nvSpPr>
        <p:spPr>
          <a:xfrm>
            <a:off x="8724900" y="365125"/>
            <a:ext cx="2628900" cy="5811838"/>
          </a:xfrm>
        </p:spPr>
        <p:txBody>
          <a:bodyPr vert="eaVert"/>
          <a:lstStyle/>
          <a:p>
            <a:r>
              <a:rPr lang="ro-RO" smtClean="0"/>
              <a:t>Clic pentru editare stil titlu</a:t>
            </a:r>
            <a:endParaRPr lang="ro-RO"/>
          </a:p>
        </p:txBody>
      </p:sp>
      <p:sp>
        <p:nvSpPr>
          <p:cNvPr id="3" name="Substituent text vertical 2"/>
          <p:cNvSpPr>
            <a:spLocks noGrp="1"/>
          </p:cNvSpPr>
          <p:nvPr>
            <p:ph type="body" orient="vert" idx="1"/>
          </p:nvPr>
        </p:nvSpPr>
        <p:spPr>
          <a:xfrm>
            <a:off x="838200" y="365125"/>
            <a:ext cx="7734300" cy="5811838"/>
          </a:xfrm>
        </p:spPr>
        <p:txBody>
          <a:bodyPr vert="eaVert"/>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dată 3"/>
          <p:cNvSpPr>
            <a:spLocks noGrp="1"/>
          </p:cNvSpPr>
          <p:nvPr>
            <p:ph type="dt" sz="half" idx="10"/>
          </p:nvPr>
        </p:nvSpPr>
        <p:spPr/>
        <p:txBody>
          <a:bodyPr/>
          <a:lstStyle/>
          <a:p>
            <a:fld id="{45599416-3A04-4FBD-BDB1-A123053F34DA}" type="datetimeFigureOut">
              <a:rPr lang="ro-RO" smtClean="0"/>
              <a:t>13.06.2018</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F8D32A21-EEDC-4730-9395-4B220498FDC5}" type="slidenum">
              <a:rPr lang="ro-RO" smtClean="0"/>
              <a:t>‹#›</a:t>
            </a:fld>
            <a:endParaRPr lang="ro-RO"/>
          </a:p>
        </p:txBody>
      </p:sp>
    </p:spTree>
    <p:extLst>
      <p:ext uri="{BB962C8B-B14F-4D97-AF65-F5344CB8AC3E}">
        <p14:creationId xmlns:p14="http://schemas.microsoft.com/office/powerpoint/2010/main" val="2106459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Clic pentru editare stil titlu</a:t>
            </a:r>
            <a:endParaRPr lang="ro-RO"/>
          </a:p>
        </p:txBody>
      </p:sp>
      <p:sp>
        <p:nvSpPr>
          <p:cNvPr id="3" name="Substituent conținut 2"/>
          <p:cNvSpPr>
            <a:spLocks noGrp="1"/>
          </p:cNvSpPr>
          <p:nvPr>
            <p:ph idx="1"/>
          </p:nvPr>
        </p:nvSpPr>
        <p:spPr/>
        <p:txBody>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dată 3"/>
          <p:cNvSpPr>
            <a:spLocks noGrp="1"/>
          </p:cNvSpPr>
          <p:nvPr>
            <p:ph type="dt" sz="half" idx="10"/>
          </p:nvPr>
        </p:nvSpPr>
        <p:spPr/>
        <p:txBody>
          <a:bodyPr/>
          <a:lstStyle/>
          <a:p>
            <a:fld id="{45599416-3A04-4FBD-BDB1-A123053F34DA}" type="datetimeFigureOut">
              <a:rPr lang="ro-RO" smtClean="0"/>
              <a:t>13.06.2018</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F8D32A21-EEDC-4730-9395-4B220498FDC5}" type="slidenum">
              <a:rPr lang="ro-RO" smtClean="0"/>
              <a:t>‹#›</a:t>
            </a:fld>
            <a:endParaRPr lang="ro-RO"/>
          </a:p>
        </p:txBody>
      </p:sp>
    </p:spTree>
    <p:extLst>
      <p:ext uri="{BB962C8B-B14F-4D97-AF65-F5344CB8AC3E}">
        <p14:creationId xmlns:p14="http://schemas.microsoft.com/office/powerpoint/2010/main" val="1612305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p:cNvSpPr>
            <a:spLocks noGrp="1"/>
          </p:cNvSpPr>
          <p:nvPr>
            <p:ph type="title"/>
          </p:nvPr>
        </p:nvSpPr>
        <p:spPr>
          <a:xfrm>
            <a:off x="831850" y="1709738"/>
            <a:ext cx="10515600" cy="2852737"/>
          </a:xfrm>
        </p:spPr>
        <p:txBody>
          <a:bodyPr anchor="b"/>
          <a:lstStyle>
            <a:lvl1pPr>
              <a:defRPr sz="6000"/>
            </a:lvl1pPr>
          </a:lstStyle>
          <a:p>
            <a:r>
              <a:rPr lang="ro-RO" smtClean="0"/>
              <a:t>Clic pentru editare stil titlu</a:t>
            </a:r>
            <a:endParaRPr lang="ro-RO"/>
          </a:p>
        </p:txBody>
      </p:sp>
      <p:sp>
        <p:nvSpPr>
          <p:cNvPr id="3" name="Substituent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smtClean="0"/>
              <a:t>Clic pentru editare stiluri text Coordonator</a:t>
            </a:r>
          </a:p>
        </p:txBody>
      </p:sp>
      <p:sp>
        <p:nvSpPr>
          <p:cNvPr id="4" name="Substituent dată 3"/>
          <p:cNvSpPr>
            <a:spLocks noGrp="1"/>
          </p:cNvSpPr>
          <p:nvPr>
            <p:ph type="dt" sz="half" idx="10"/>
          </p:nvPr>
        </p:nvSpPr>
        <p:spPr/>
        <p:txBody>
          <a:bodyPr/>
          <a:lstStyle/>
          <a:p>
            <a:fld id="{45599416-3A04-4FBD-BDB1-A123053F34DA}" type="datetimeFigureOut">
              <a:rPr lang="ro-RO" smtClean="0"/>
              <a:t>13.06.2018</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F8D32A21-EEDC-4730-9395-4B220498FDC5}" type="slidenum">
              <a:rPr lang="ro-RO" smtClean="0"/>
              <a:t>‹#›</a:t>
            </a:fld>
            <a:endParaRPr lang="ro-RO"/>
          </a:p>
        </p:txBody>
      </p:sp>
    </p:spTree>
    <p:extLst>
      <p:ext uri="{BB962C8B-B14F-4D97-AF65-F5344CB8AC3E}">
        <p14:creationId xmlns:p14="http://schemas.microsoft.com/office/powerpoint/2010/main" val="640764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Clic pentru editare stil titlu</a:t>
            </a:r>
            <a:endParaRPr lang="ro-RO"/>
          </a:p>
        </p:txBody>
      </p:sp>
      <p:sp>
        <p:nvSpPr>
          <p:cNvPr id="3" name="Substituent conținut 2"/>
          <p:cNvSpPr>
            <a:spLocks noGrp="1"/>
          </p:cNvSpPr>
          <p:nvPr>
            <p:ph sz="half" idx="1"/>
          </p:nvPr>
        </p:nvSpPr>
        <p:spPr>
          <a:xfrm>
            <a:off x="838200" y="1825625"/>
            <a:ext cx="5181600" cy="4351338"/>
          </a:xfrm>
        </p:spPr>
        <p:txBody>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conținut 3"/>
          <p:cNvSpPr>
            <a:spLocks noGrp="1"/>
          </p:cNvSpPr>
          <p:nvPr>
            <p:ph sz="half" idx="2"/>
          </p:nvPr>
        </p:nvSpPr>
        <p:spPr>
          <a:xfrm>
            <a:off x="6172200" y="1825625"/>
            <a:ext cx="5181600" cy="4351338"/>
          </a:xfrm>
        </p:spPr>
        <p:txBody>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5" name="Substituent dată 4"/>
          <p:cNvSpPr>
            <a:spLocks noGrp="1"/>
          </p:cNvSpPr>
          <p:nvPr>
            <p:ph type="dt" sz="half" idx="10"/>
          </p:nvPr>
        </p:nvSpPr>
        <p:spPr/>
        <p:txBody>
          <a:bodyPr/>
          <a:lstStyle/>
          <a:p>
            <a:fld id="{45599416-3A04-4FBD-BDB1-A123053F34DA}" type="datetimeFigureOut">
              <a:rPr lang="ro-RO" smtClean="0"/>
              <a:t>13.06.2018</a:t>
            </a:fld>
            <a:endParaRPr lang="ro-RO"/>
          </a:p>
        </p:txBody>
      </p:sp>
      <p:sp>
        <p:nvSpPr>
          <p:cNvPr id="6" name="Substituent subsol 5"/>
          <p:cNvSpPr>
            <a:spLocks noGrp="1"/>
          </p:cNvSpPr>
          <p:nvPr>
            <p:ph type="ftr" sz="quarter" idx="11"/>
          </p:nvPr>
        </p:nvSpPr>
        <p:spPr/>
        <p:txBody>
          <a:bodyPr/>
          <a:lstStyle/>
          <a:p>
            <a:endParaRPr lang="ro-RO"/>
          </a:p>
        </p:txBody>
      </p:sp>
      <p:sp>
        <p:nvSpPr>
          <p:cNvPr id="7" name="Substituent număr diapozitiv 6"/>
          <p:cNvSpPr>
            <a:spLocks noGrp="1"/>
          </p:cNvSpPr>
          <p:nvPr>
            <p:ph type="sldNum" sz="quarter" idx="12"/>
          </p:nvPr>
        </p:nvSpPr>
        <p:spPr/>
        <p:txBody>
          <a:bodyPr/>
          <a:lstStyle/>
          <a:p>
            <a:fld id="{F8D32A21-EEDC-4730-9395-4B220498FDC5}" type="slidenum">
              <a:rPr lang="ro-RO" smtClean="0"/>
              <a:t>‹#›</a:t>
            </a:fld>
            <a:endParaRPr lang="ro-RO"/>
          </a:p>
        </p:txBody>
      </p:sp>
    </p:spTree>
    <p:extLst>
      <p:ext uri="{BB962C8B-B14F-4D97-AF65-F5344CB8AC3E}">
        <p14:creationId xmlns:p14="http://schemas.microsoft.com/office/powerpoint/2010/main" val="2144789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p:cNvSpPr>
            <a:spLocks noGrp="1"/>
          </p:cNvSpPr>
          <p:nvPr>
            <p:ph type="title"/>
          </p:nvPr>
        </p:nvSpPr>
        <p:spPr>
          <a:xfrm>
            <a:off x="839788" y="365125"/>
            <a:ext cx="10515600" cy="1325563"/>
          </a:xfrm>
        </p:spPr>
        <p:txBody>
          <a:bodyPr/>
          <a:lstStyle/>
          <a:p>
            <a:r>
              <a:rPr lang="ro-RO" smtClean="0"/>
              <a:t>Clic pentru editare stil titlu</a:t>
            </a:r>
            <a:endParaRPr lang="ro-RO"/>
          </a:p>
        </p:txBody>
      </p:sp>
      <p:sp>
        <p:nvSpPr>
          <p:cNvPr id="3" name="Substituent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Clic pentru editare stiluri text Coordonator</a:t>
            </a:r>
          </a:p>
        </p:txBody>
      </p:sp>
      <p:sp>
        <p:nvSpPr>
          <p:cNvPr id="4" name="Substituent conținut 3"/>
          <p:cNvSpPr>
            <a:spLocks noGrp="1"/>
          </p:cNvSpPr>
          <p:nvPr>
            <p:ph sz="half" idx="2"/>
          </p:nvPr>
        </p:nvSpPr>
        <p:spPr>
          <a:xfrm>
            <a:off x="839788" y="2505075"/>
            <a:ext cx="5157787" cy="3684588"/>
          </a:xfrm>
        </p:spPr>
        <p:txBody>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5" name="Substituent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Clic pentru editare stiluri text Coordonator</a:t>
            </a:r>
          </a:p>
        </p:txBody>
      </p:sp>
      <p:sp>
        <p:nvSpPr>
          <p:cNvPr id="6" name="Substituent conținut 5"/>
          <p:cNvSpPr>
            <a:spLocks noGrp="1"/>
          </p:cNvSpPr>
          <p:nvPr>
            <p:ph sz="quarter" idx="4"/>
          </p:nvPr>
        </p:nvSpPr>
        <p:spPr>
          <a:xfrm>
            <a:off x="6172200" y="2505075"/>
            <a:ext cx="5183188" cy="3684588"/>
          </a:xfrm>
        </p:spPr>
        <p:txBody>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7" name="Substituent dată 6"/>
          <p:cNvSpPr>
            <a:spLocks noGrp="1"/>
          </p:cNvSpPr>
          <p:nvPr>
            <p:ph type="dt" sz="half" idx="10"/>
          </p:nvPr>
        </p:nvSpPr>
        <p:spPr/>
        <p:txBody>
          <a:bodyPr/>
          <a:lstStyle/>
          <a:p>
            <a:fld id="{45599416-3A04-4FBD-BDB1-A123053F34DA}" type="datetimeFigureOut">
              <a:rPr lang="ro-RO" smtClean="0"/>
              <a:t>13.06.2018</a:t>
            </a:fld>
            <a:endParaRPr lang="ro-RO"/>
          </a:p>
        </p:txBody>
      </p:sp>
      <p:sp>
        <p:nvSpPr>
          <p:cNvPr id="8" name="Substituent subsol 7"/>
          <p:cNvSpPr>
            <a:spLocks noGrp="1"/>
          </p:cNvSpPr>
          <p:nvPr>
            <p:ph type="ftr" sz="quarter" idx="11"/>
          </p:nvPr>
        </p:nvSpPr>
        <p:spPr/>
        <p:txBody>
          <a:bodyPr/>
          <a:lstStyle/>
          <a:p>
            <a:endParaRPr lang="ro-RO"/>
          </a:p>
        </p:txBody>
      </p:sp>
      <p:sp>
        <p:nvSpPr>
          <p:cNvPr id="9" name="Substituent număr diapozitiv 8"/>
          <p:cNvSpPr>
            <a:spLocks noGrp="1"/>
          </p:cNvSpPr>
          <p:nvPr>
            <p:ph type="sldNum" sz="quarter" idx="12"/>
          </p:nvPr>
        </p:nvSpPr>
        <p:spPr/>
        <p:txBody>
          <a:bodyPr/>
          <a:lstStyle/>
          <a:p>
            <a:fld id="{F8D32A21-EEDC-4730-9395-4B220498FDC5}" type="slidenum">
              <a:rPr lang="ro-RO" smtClean="0"/>
              <a:t>‹#›</a:t>
            </a:fld>
            <a:endParaRPr lang="ro-RO"/>
          </a:p>
        </p:txBody>
      </p:sp>
    </p:spTree>
    <p:extLst>
      <p:ext uri="{BB962C8B-B14F-4D97-AF65-F5344CB8AC3E}">
        <p14:creationId xmlns:p14="http://schemas.microsoft.com/office/powerpoint/2010/main" val="2563590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Clic pentru editare stil titlu</a:t>
            </a:r>
            <a:endParaRPr lang="ro-RO"/>
          </a:p>
        </p:txBody>
      </p:sp>
      <p:sp>
        <p:nvSpPr>
          <p:cNvPr id="3" name="Substituent dată 2"/>
          <p:cNvSpPr>
            <a:spLocks noGrp="1"/>
          </p:cNvSpPr>
          <p:nvPr>
            <p:ph type="dt" sz="half" idx="10"/>
          </p:nvPr>
        </p:nvSpPr>
        <p:spPr/>
        <p:txBody>
          <a:bodyPr/>
          <a:lstStyle/>
          <a:p>
            <a:fld id="{45599416-3A04-4FBD-BDB1-A123053F34DA}" type="datetimeFigureOut">
              <a:rPr lang="ro-RO" smtClean="0"/>
              <a:t>13.06.2018</a:t>
            </a:fld>
            <a:endParaRPr lang="ro-RO"/>
          </a:p>
        </p:txBody>
      </p:sp>
      <p:sp>
        <p:nvSpPr>
          <p:cNvPr id="4" name="Substituent subsol 3"/>
          <p:cNvSpPr>
            <a:spLocks noGrp="1"/>
          </p:cNvSpPr>
          <p:nvPr>
            <p:ph type="ftr" sz="quarter" idx="11"/>
          </p:nvPr>
        </p:nvSpPr>
        <p:spPr/>
        <p:txBody>
          <a:bodyPr/>
          <a:lstStyle/>
          <a:p>
            <a:endParaRPr lang="ro-RO"/>
          </a:p>
        </p:txBody>
      </p:sp>
      <p:sp>
        <p:nvSpPr>
          <p:cNvPr id="5" name="Substituent număr diapozitiv 4"/>
          <p:cNvSpPr>
            <a:spLocks noGrp="1"/>
          </p:cNvSpPr>
          <p:nvPr>
            <p:ph type="sldNum" sz="quarter" idx="12"/>
          </p:nvPr>
        </p:nvSpPr>
        <p:spPr/>
        <p:txBody>
          <a:bodyPr/>
          <a:lstStyle/>
          <a:p>
            <a:fld id="{F8D32A21-EEDC-4730-9395-4B220498FDC5}" type="slidenum">
              <a:rPr lang="ro-RO" smtClean="0"/>
              <a:t>‹#›</a:t>
            </a:fld>
            <a:endParaRPr lang="ro-RO"/>
          </a:p>
        </p:txBody>
      </p:sp>
    </p:spTree>
    <p:extLst>
      <p:ext uri="{BB962C8B-B14F-4D97-AF65-F5344CB8AC3E}">
        <p14:creationId xmlns:p14="http://schemas.microsoft.com/office/powerpoint/2010/main" val="3142104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p:cNvSpPr>
            <a:spLocks noGrp="1"/>
          </p:cNvSpPr>
          <p:nvPr>
            <p:ph type="dt" sz="half" idx="10"/>
          </p:nvPr>
        </p:nvSpPr>
        <p:spPr/>
        <p:txBody>
          <a:bodyPr/>
          <a:lstStyle/>
          <a:p>
            <a:fld id="{45599416-3A04-4FBD-BDB1-A123053F34DA}" type="datetimeFigureOut">
              <a:rPr lang="ro-RO" smtClean="0"/>
              <a:t>13.06.2018</a:t>
            </a:fld>
            <a:endParaRPr lang="ro-RO"/>
          </a:p>
        </p:txBody>
      </p:sp>
      <p:sp>
        <p:nvSpPr>
          <p:cNvPr id="3" name="Substituent subsol 2"/>
          <p:cNvSpPr>
            <a:spLocks noGrp="1"/>
          </p:cNvSpPr>
          <p:nvPr>
            <p:ph type="ftr" sz="quarter" idx="11"/>
          </p:nvPr>
        </p:nvSpPr>
        <p:spPr/>
        <p:txBody>
          <a:bodyPr/>
          <a:lstStyle/>
          <a:p>
            <a:endParaRPr lang="ro-RO"/>
          </a:p>
        </p:txBody>
      </p:sp>
      <p:sp>
        <p:nvSpPr>
          <p:cNvPr id="4" name="Substituent număr diapozitiv 3"/>
          <p:cNvSpPr>
            <a:spLocks noGrp="1"/>
          </p:cNvSpPr>
          <p:nvPr>
            <p:ph type="sldNum" sz="quarter" idx="12"/>
          </p:nvPr>
        </p:nvSpPr>
        <p:spPr/>
        <p:txBody>
          <a:bodyPr/>
          <a:lstStyle/>
          <a:p>
            <a:fld id="{F8D32A21-EEDC-4730-9395-4B220498FDC5}" type="slidenum">
              <a:rPr lang="ro-RO" smtClean="0"/>
              <a:t>‹#›</a:t>
            </a:fld>
            <a:endParaRPr lang="ro-RO"/>
          </a:p>
        </p:txBody>
      </p:sp>
    </p:spTree>
    <p:extLst>
      <p:ext uri="{BB962C8B-B14F-4D97-AF65-F5344CB8AC3E}">
        <p14:creationId xmlns:p14="http://schemas.microsoft.com/office/powerpoint/2010/main" val="3434113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839788" y="457200"/>
            <a:ext cx="3932237" cy="1600200"/>
          </a:xfrm>
        </p:spPr>
        <p:txBody>
          <a:bodyPr anchor="b"/>
          <a:lstStyle>
            <a:lvl1pPr>
              <a:defRPr sz="3200"/>
            </a:lvl1pPr>
          </a:lstStyle>
          <a:p>
            <a:r>
              <a:rPr lang="ro-RO" smtClean="0"/>
              <a:t>Clic pentru editare stil titlu</a:t>
            </a:r>
            <a:endParaRPr lang="ro-RO"/>
          </a:p>
        </p:txBody>
      </p:sp>
      <p:sp>
        <p:nvSpPr>
          <p:cNvPr id="3" name="Substituent conținut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smtClean="0"/>
              <a:t>Clic pentru editare stiluri text Coordonator</a:t>
            </a:r>
          </a:p>
        </p:txBody>
      </p:sp>
      <p:sp>
        <p:nvSpPr>
          <p:cNvPr id="5" name="Substituent dată 4"/>
          <p:cNvSpPr>
            <a:spLocks noGrp="1"/>
          </p:cNvSpPr>
          <p:nvPr>
            <p:ph type="dt" sz="half" idx="10"/>
          </p:nvPr>
        </p:nvSpPr>
        <p:spPr/>
        <p:txBody>
          <a:bodyPr/>
          <a:lstStyle/>
          <a:p>
            <a:fld id="{45599416-3A04-4FBD-BDB1-A123053F34DA}" type="datetimeFigureOut">
              <a:rPr lang="ro-RO" smtClean="0"/>
              <a:t>13.06.2018</a:t>
            </a:fld>
            <a:endParaRPr lang="ro-RO"/>
          </a:p>
        </p:txBody>
      </p:sp>
      <p:sp>
        <p:nvSpPr>
          <p:cNvPr id="6" name="Substituent subsol 5"/>
          <p:cNvSpPr>
            <a:spLocks noGrp="1"/>
          </p:cNvSpPr>
          <p:nvPr>
            <p:ph type="ftr" sz="quarter" idx="11"/>
          </p:nvPr>
        </p:nvSpPr>
        <p:spPr/>
        <p:txBody>
          <a:bodyPr/>
          <a:lstStyle/>
          <a:p>
            <a:endParaRPr lang="ro-RO"/>
          </a:p>
        </p:txBody>
      </p:sp>
      <p:sp>
        <p:nvSpPr>
          <p:cNvPr id="7" name="Substituent număr diapozitiv 6"/>
          <p:cNvSpPr>
            <a:spLocks noGrp="1"/>
          </p:cNvSpPr>
          <p:nvPr>
            <p:ph type="sldNum" sz="quarter" idx="12"/>
          </p:nvPr>
        </p:nvSpPr>
        <p:spPr/>
        <p:txBody>
          <a:bodyPr/>
          <a:lstStyle/>
          <a:p>
            <a:fld id="{F8D32A21-EEDC-4730-9395-4B220498FDC5}" type="slidenum">
              <a:rPr lang="ro-RO" smtClean="0"/>
              <a:t>‹#›</a:t>
            </a:fld>
            <a:endParaRPr lang="ro-RO"/>
          </a:p>
        </p:txBody>
      </p:sp>
    </p:spTree>
    <p:extLst>
      <p:ext uri="{BB962C8B-B14F-4D97-AF65-F5344CB8AC3E}">
        <p14:creationId xmlns:p14="http://schemas.microsoft.com/office/powerpoint/2010/main" val="1822566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839788" y="457200"/>
            <a:ext cx="3932237" cy="1600200"/>
          </a:xfrm>
        </p:spPr>
        <p:txBody>
          <a:bodyPr anchor="b"/>
          <a:lstStyle>
            <a:lvl1pPr>
              <a:defRPr sz="3200"/>
            </a:lvl1pPr>
          </a:lstStyle>
          <a:p>
            <a:r>
              <a:rPr lang="ro-RO" smtClean="0"/>
              <a:t>Clic pentru editare stil titlu</a:t>
            </a:r>
            <a:endParaRPr lang="ro-RO"/>
          </a:p>
        </p:txBody>
      </p:sp>
      <p:sp>
        <p:nvSpPr>
          <p:cNvPr id="3" name="Substituent i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Substituent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smtClean="0"/>
              <a:t>Clic pentru editare stiluri text Coordonator</a:t>
            </a:r>
          </a:p>
        </p:txBody>
      </p:sp>
      <p:sp>
        <p:nvSpPr>
          <p:cNvPr id="5" name="Substituent dată 4"/>
          <p:cNvSpPr>
            <a:spLocks noGrp="1"/>
          </p:cNvSpPr>
          <p:nvPr>
            <p:ph type="dt" sz="half" idx="10"/>
          </p:nvPr>
        </p:nvSpPr>
        <p:spPr/>
        <p:txBody>
          <a:bodyPr/>
          <a:lstStyle/>
          <a:p>
            <a:fld id="{45599416-3A04-4FBD-BDB1-A123053F34DA}" type="datetimeFigureOut">
              <a:rPr lang="ro-RO" smtClean="0"/>
              <a:t>13.06.2018</a:t>
            </a:fld>
            <a:endParaRPr lang="ro-RO"/>
          </a:p>
        </p:txBody>
      </p:sp>
      <p:sp>
        <p:nvSpPr>
          <p:cNvPr id="6" name="Substituent subsol 5"/>
          <p:cNvSpPr>
            <a:spLocks noGrp="1"/>
          </p:cNvSpPr>
          <p:nvPr>
            <p:ph type="ftr" sz="quarter" idx="11"/>
          </p:nvPr>
        </p:nvSpPr>
        <p:spPr/>
        <p:txBody>
          <a:bodyPr/>
          <a:lstStyle/>
          <a:p>
            <a:endParaRPr lang="ro-RO"/>
          </a:p>
        </p:txBody>
      </p:sp>
      <p:sp>
        <p:nvSpPr>
          <p:cNvPr id="7" name="Substituent număr diapozitiv 6"/>
          <p:cNvSpPr>
            <a:spLocks noGrp="1"/>
          </p:cNvSpPr>
          <p:nvPr>
            <p:ph type="sldNum" sz="quarter" idx="12"/>
          </p:nvPr>
        </p:nvSpPr>
        <p:spPr/>
        <p:txBody>
          <a:bodyPr/>
          <a:lstStyle/>
          <a:p>
            <a:fld id="{F8D32A21-EEDC-4730-9395-4B220498FDC5}" type="slidenum">
              <a:rPr lang="ro-RO" smtClean="0"/>
              <a:t>‹#›</a:t>
            </a:fld>
            <a:endParaRPr lang="ro-RO"/>
          </a:p>
        </p:txBody>
      </p:sp>
    </p:spTree>
    <p:extLst>
      <p:ext uri="{BB962C8B-B14F-4D97-AF65-F5344CB8AC3E}">
        <p14:creationId xmlns:p14="http://schemas.microsoft.com/office/powerpoint/2010/main" val="3957253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titl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o-RO" smtClean="0"/>
              <a:t>Clic pentru editare stil titlu</a:t>
            </a:r>
            <a:endParaRPr lang="ro-RO"/>
          </a:p>
        </p:txBody>
      </p:sp>
      <p:sp>
        <p:nvSpPr>
          <p:cNvPr id="3" name="Substituent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dată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599416-3A04-4FBD-BDB1-A123053F34DA}" type="datetimeFigureOut">
              <a:rPr lang="ro-RO" smtClean="0"/>
              <a:t>13.06.2018</a:t>
            </a:fld>
            <a:endParaRPr lang="ro-RO"/>
          </a:p>
        </p:txBody>
      </p:sp>
      <p:sp>
        <p:nvSpPr>
          <p:cNvPr id="5" name="Substituent subsol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ubstituent număr diapozitiv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D32A21-EEDC-4730-9395-4B220498FDC5}" type="slidenum">
              <a:rPr lang="ro-RO" smtClean="0"/>
              <a:t>‹#›</a:t>
            </a:fld>
            <a:endParaRPr lang="ro-RO"/>
          </a:p>
        </p:txBody>
      </p:sp>
    </p:spTree>
    <p:extLst>
      <p:ext uri="{BB962C8B-B14F-4D97-AF65-F5344CB8AC3E}">
        <p14:creationId xmlns:p14="http://schemas.microsoft.com/office/powerpoint/2010/main" val="2289025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ctrTitle"/>
          </p:nvPr>
        </p:nvSpPr>
        <p:spPr/>
        <p:txBody>
          <a:bodyPr/>
          <a:lstStyle/>
          <a:p>
            <a:r>
              <a:rPr lang="ro-RO" dirty="0" err="1" smtClean="0"/>
              <a:t>Groundwater</a:t>
            </a:r>
            <a:endParaRPr lang="ro-RO" dirty="0"/>
          </a:p>
        </p:txBody>
      </p:sp>
    </p:spTree>
    <p:extLst>
      <p:ext uri="{BB962C8B-B14F-4D97-AF65-F5344CB8AC3E}">
        <p14:creationId xmlns:p14="http://schemas.microsoft.com/office/powerpoint/2010/main" val="3679112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838200" y="365125"/>
            <a:ext cx="5572648" cy="800628"/>
          </a:xfrm>
        </p:spPr>
        <p:txBody>
          <a:bodyPr>
            <a:normAutofit/>
          </a:bodyPr>
          <a:lstStyle/>
          <a:p>
            <a:pPr lvl="0" eaLnBrk="0" fontAlgn="base" hangingPunct="0">
              <a:lnSpc>
                <a:spcPct val="100000"/>
              </a:lnSpc>
              <a:spcAft>
                <a:spcPct val="0"/>
              </a:spcAft>
            </a:pPr>
            <a:r>
              <a:rPr kumimoji="0" lang="en-GB" altLang="ro-RO" sz="28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Groundwater bodies in Moldova</a:t>
            </a:r>
            <a:endParaRPr kumimoji="0" lang="en-GB" altLang="ro-RO" b="0" i="0" u="none" strike="noStrike" cap="none" normalizeH="0" baseline="0" dirty="0" smtClean="0">
              <a:ln>
                <a:noFill/>
              </a:ln>
              <a:solidFill>
                <a:schemeClr val="tx1"/>
              </a:solidFill>
              <a:effectLst/>
              <a:latin typeface="Arial" panose="020B0604020202020204" pitchFamily="34" charset="0"/>
            </a:endParaRPr>
          </a:p>
        </p:txBody>
      </p:sp>
      <p:pic>
        <p:nvPicPr>
          <p:cNvPr id="7" name="I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8440" y="188238"/>
            <a:ext cx="3857826" cy="5451969"/>
          </a:xfrm>
          <a:prstGeom prst="rect">
            <a:avLst/>
          </a:prstGeom>
        </p:spPr>
      </p:pic>
      <p:graphicFrame>
        <p:nvGraphicFramePr>
          <p:cNvPr id="8" name="Tabel 7"/>
          <p:cNvGraphicFramePr>
            <a:graphicFrameLocks noGrp="1"/>
          </p:cNvGraphicFramePr>
          <p:nvPr>
            <p:extLst>
              <p:ext uri="{D42A27DB-BD31-4B8C-83A1-F6EECF244321}">
                <p14:modId xmlns:p14="http://schemas.microsoft.com/office/powerpoint/2010/main" val="984849994"/>
              </p:ext>
            </p:extLst>
          </p:nvPr>
        </p:nvGraphicFramePr>
        <p:xfrm>
          <a:off x="381838" y="1165756"/>
          <a:ext cx="4783015" cy="5039595"/>
        </p:xfrm>
        <a:graphic>
          <a:graphicData uri="http://schemas.openxmlformats.org/drawingml/2006/table">
            <a:tbl>
              <a:tblPr firstRow="1" firstCol="1" bandRow="1" bandCol="1">
                <a:tableStyleId>{3B4B98B0-60AC-42C2-AFA5-B58CD77FA1E5}</a:tableStyleId>
              </a:tblPr>
              <a:tblGrid>
                <a:gridCol w="1919235"/>
                <a:gridCol w="2123744"/>
                <a:gridCol w="740036"/>
              </a:tblGrid>
              <a:tr h="417599">
                <a:tc>
                  <a:txBody>
                    <a:bodyPr/>
                    <a:lstStyle/>
                    <a:p>
                      <a:pPr algn="ctr">
                        <a:lnSpc>
                          <a:spcPct val="107000"/>
                        </a:lnSpc>
                        <a:spcAft>
                          <a:spcPts val="800"/>
                        </a:spcAft>
                      </a:pPr>
                      <a:r>
                        <a:rPr lang="en-GB" sz="1050" dirty="0">
                          <a:effectLst/>
                        </a:rPr>
                        <a:t>Name of the aquifer</a:t>
                      </a:r>
                      <a:endParaRPr lang="ro-RO"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050" dirty="0">
                          <a:effectLst/>
                        </a:rPr>
                        <a:t>Water bearing sediments </a:t>
                      </a:r>
                      <a:endParaRPr lang="ro-RO"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050">
                          <a:effectLst/>
                        </a:rPr>
                        <a:t>Number of identified GWB</a:t>
                      </a:r>
                      <a:endParaRPr lang="ro-RO"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631138">
                <a:tc>
                  <a:txBody>
                    <a:bodyPr/>
                    <a:lstStyle/>
                    <a:p>
                      <a:pPr>
                        <a:lnSpc>
                          <a:spcPct val="107000"/>
                        </a:lnSpc>
                        <a:spcAft>
                          <a:spcPts val="800"/>
                        </a:spcAft>
                      </a:pPr>
                      <a:r>
                        <a:rPr lang="en-US" sz="1200" b="0" dirty="0">
                          <a:effectLst/>
                        </a:rPr>
                        <a:t>Holocene alluvial aquifers </a:t>
                      </a:r>
                      <a:r>
                        <a:rPr lang="en-CA" sz="1200" b="0" dirty="0">
                          <a:effectLst/>
                        </a:rPr>
                        <a:t> in Prut river valley and all its  terraces (</a:t>
                      </a:r>
                      <a:r>
                        <a:rPr lang="en-US" sz="1200" b="0" dirty="0">
                          <a:effectLst/>
                        </a:rPr>
                        <a:t>aA</a:t>
                      </a:r>
                      <a:r>
                        <a:rPr lang="en-US" sz="1200" b="0" baseline="-25000" dirty="0">
                          <a:effectLst/>
                        </a:rPr>
                        <a:t>3</a:t>
                      </a:r>
                      <a:r>
                        <a:rPr lang="en-US" sz="1200" b="0" dirty="0">
                          <a:effectLst/>
                        </a:rPr>
                        <a:t>)</a:t>
                      </a:r>
                      <a:endParaRPr lang="ro-RO"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dirty="0">
                          <a:effectLst/>
                        </a:rPr>
                        <a:t>Sand, gravel, sandy loams</a:t>
                      </a:r>
                      <a:endParaRPr lang="ro-RO"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CA" sz="1200" dirty="0">
                          <a:effectLst/>
                        </a:rPr>
                        <a:t>3</a:t>
                      </a:r>
                      <a:endParaRPr lang="ro-RO"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417599">
                <a:tc>
                  <a:txBody>
                    <a:bodyPr/>
                    <a:lstStyle/>
                    <a:p>
                      <a:pPr>
                        <a:lnSpc>
                          <a:spcPct val="107000"/>
                        </a:lnSpc>
                        <a:spcAft>
                          <a:spcPts val="800"/>
                        </a:spcAft>
                      </a:pPr>
                      <a:r>
                        <a:rPr lang="en-US" sz="1200" b="0" dirty="0" err="1">
                          <a:effectLst/>
                        </a:rPr>
                        <a:t>Pliocen-Pleistocen</a:t>
                      </a:r>
                      <a:r>
                        <a:rPr lang="en-US" sz="1200" b="0" dirty="0">
                          <a:effectLst/>
                        </a:rPr>
                        <a:t> alluvial aquifers  </a:t>
                      </a:r>
                      <a:endParaRPr lang="ro-RO"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Sand, gravel, sandy loams</a:t>
                      </a:r>
                      <a:endParaRPr lang="ro-RO"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CA" sz="1200">
                          <a:effectLst/>
                        </a:rPr>
                        <a:t>2</a:t>
                      </a:r>
                      <a:endParaRPr lang="ro-RO"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447198">
                <a:tc>
                  <a:txBody>
                    <a:bodyPr/>
                    <a:lstStyle/>
                    <a:p>
                      <a:pPr>
                        <a:lnSpc>
                          <a:spcPct val="107000"/>
                        </a:lnSpc>
                        <a:spcAft>
                          <a:spcPts val="800"/>
                        </a:spcAft>
                      </a:pPr>
                      <a:r>
                        <a:rPr lang="de-DE" sz="1200" b="0" dirty="0">
                          <a:effectLst/>
                        </a:rPr>
                        <a:t>Badenian- Sarmatian aquifer system ( </a:t>
                      </a:r>
                      <a:r>
                        <a:rPr lang="de-DE" sz="1200" b="0" dirty="0" smtClean="0">
                          <a:effectLst/>
                        </a:rPr>
                        <a:t>N</a:t>
                      </a:r>
                      <a:r>
                        <a:rPr lang="de-DE" sz="1200" b="0" baseline="-25000" dirty="0" smtClean="0">
                          <a:effectLst/>
                        </a:rPr>
                        <a:t>1</a:t>
                      </a:r>
                      <a:r>
                        <a:rPr lang="de-DE" sz="1200" b="0" dirty="0" smtClean="0">
                          <a:effectLst/>
                        </a:rPr>
                        <a:t>b+s</a:t>
                      </a:r>
                      <a:r>
                        <a:rPr lang="de-DE" sz="1200" b="0" baseline="-25000" dirty="0" smtClean="0">
                          <a:effectLst/>
                        </a:rPr>
                        <a:t>1</a:t>
                      </a:r>
                      <a:r>
                        <a:rPr lang="de-DE" sz="1200" b="0" dirty="0">
                          <a:effectLst/>
                        </a:rPr>
                        <a:t>)</a:t>
                      </a:r>
                      <a:endParaRPr lang="ro-RO"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dirty="0">
                          <a:effectLst/>
                        </a:rPr>
                        <a:t>Limestone with interlayers of fine grained sand sometimes clays and marls</a:t>
                      </a:r>
                      <a:endParaRPr lang="ro-RO"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200">
                          <a:effectLst/>
                        </a:rPr>
                        <a:t>5</a:t>
                      </a:r>
                      <a:endParaRPr lang="ro-RO"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571468">
                <a:tc>
                  <a:txBody>
                    <a:bodyPr/>
                    <a:lstStyle/>
                    <a:p>
                      <a:pPr>
                        <a:lnSpc>
                          <a:spcPct val="107000"/>
                        </a:lnSpc>
                        <a:spcAft>
                          <a:spcPts val="800"/>
                        </a:spcAft>
                      </a:pPr>
                      <a:r>
                        <a:rPr lang="en-US" sz="1200" b="0" dirty="0">
                          <a:effectLst/>
                        </a:rPr>
                        <a:t>Upper </a:t>
                      </a:r>
                      <a:r>
                        <a:rPr lang="en-US" sz="1200" b="0" dirty="0" err="1">
                          <a:effectLst/>
                        </a:rPr>
                        <a:t>Sarmatian</a:t>
                      </a:r>
                      <a:r>
                        <a:rPr lang="en-US" sz="1200" b="0" dirty="0">
                          <a:effectLst/>
                        </a:rPr>
                        <a:t> </a:t>
                      </a:r>
                      <a:r>
                        <a:rPr lang="en-US" sz="1200" b="0" dirty="0" err="1">
                          <a:effectLst/>
                        </a:rPr>
                        <a:t>Meotic</a:t>
                      </a:r>
                      <a:r>
                        <a:rPr lang="en-US" sz="1200" b="0" dirty="0">
                          <a:effectLst/>
                        </a:rPr>
                        <a:t> aquifer system (N</a:t>
                      </a:r>
                      <a:r>
                        <a:rPr lang="en-US" sz="1200" b="0" baseline="-25000" dirty="0">
                          <a:effectLst/>
                        </a:rPr>
                        <a:t>1</a:t>
                      </a:r>
                      <a:r>
                        <a:rPr lang="en-US" sz="1200" b="0" dirty="0">
                          <a:effectLst/>
                        </a:rPr>
                        <a:t>S</a:t>
                      </a:r>
                      <a:r>
                        <a:rPr lang="en-US" sz="1200" b="0" baseline="-25000" dirty="0">
                          <a:effectLst/>
                        </a:rPr>
                        <a:t>3</a:t>
                      </a:r>
                      <a:r>
                        <a:rPr lang="en-US" sz="1200" b="0" dirty="0">
                          <a:effectLst/>
                        </a:rPr>
                        <a:t>+m)</a:t>
                      </a:r>
                      <a:endParaRPr lang="ro-RO"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US" sz="1200" dirty="0">
                          <a:effectLst/>
                        </a:rPr>
                        <a:t>Fine grained sands in a form of disconnected lenses</a:t>
                      </a:r>
                      <a:endParaRPr lang="ro-RO"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200">
                          <a:effectLst/>
                        </a:rPr>
                        <a:t>3</a:t>
                      </a:r>
                      <a:endParaRPr lang="ro-RO"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450203">
                <a:tc>
                  <a:txBody>
                    <a:bodyPr/>
                    <a:lstStyle/>
                    <a:p>
                      <a:pPr>
                        <a:lnSpc>
                          <a:spcPct val="107000"/>
                        </a:lnSpc>
                        <a:spcAft>
                          <a:spcPts val="800"/>
                        </a:spcAft>
                      </a:pPr>
                      <a:r>
                        <a:rPr lang="en-US" sz="1200" b="0" dirty="0">
                          <a:effectLst/>
                        </a:rPr>
                        <a:t>Middle </a:t>
                      </a:r>
                      <a:r>
                        <a:rPr lang="en-US" sz="1200" b="0" dirty="0" err="1">
                          <a:effectLst/>
                        </a:rPr>
                        <a:t>Sarmatian</a:t>
                      </a:r>
                      <a:r>
                        <a:rPr lang="en-US" sz="1200" b="0" dirty="0">
                          <a:effectLst/>
                        </a:rPr>
                        <a:t> (</a:t>
                      </a:r>
                      <a:r>
                        <a:rPr lang="en-US" sz="1200" b="0" dirty="0" err="1">
                          <a:effectLst/>
                        </a:rPr>
                        <a:t>Congeriev</a:t>
                      </a:r>
                      <a:r>
                        <a:rPr lang="en-US" sz="1200" b="0" dirty="0">
                          <a:effectLst/>
                        </a:rPr>
                        <a:t>) aquifer ( N</a:t>
                      </a:r>
                      <a:r>
                        <a:rPr lang="en-US" sz="1200" b="0" baseline="-25000" dirty="0">
                          <a:effectLst/>
                        </a:rPr>
                        <a:t>1</a:t>
                      </a:r>
                      <a:r>
                        <a:rPr lang="en-US" sz="1200" b="0" dirty="0">
                          <a:effectLst/>
                        </a:rPr>
                        <a:t>S</a:t>
                      </a:r>
                      <a:r>
                        <a:rPr lang="en-US" sz="1200" b="0" baseline="-25000" dirty="0">
                          <a:effectLst/>
                        </a:rPr>
                        <a:t>2</a:t>
                      </a:r>
                      <a:r>
                        <a:rPr lang="en-US" sz="1200" b="0" dirty="0">
                          <a:effectLst/>
                        </a:rPr>
                        <a:t>)</a:t>
                      </a:r>
                      <a:endParaRPr lang="ro-RO"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dirty="0">
                          <a:effectLst/>
                        </a:rPr>
                        <a:t>Fine grained sands with interlayers of clays, sandstones and limestones</a:t>
                      </a:r>
                      <a:endParaRPr lang="ro-RO"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200" dirty="0">
                          <a:effectLst/>
                        </a:rPr>
                        <a:t>3</a:t>
                      </a:r>
                      <a:endParaRPr lang="ro-RO"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502161">
                <a:tc>
                  <a:txBody>
                    <a:bodyPr/>
                    <a:lstStyle/>
                    <a:p>
                      <a:pPr algn="just">
                        <a:lnSpc>
                          <a:spcPct val="107000"/>
                        </a:lnSpc>
                        <a:spcAft>
                          <a:spcPts val="0"/>
                        </a:spcAft>
                      </a:pPr>
                      <a:r>
                        <a:rPr lang="en-GB" sz="1200" b="0" dirty="0">
                          <a:effectLst/>
                        </a:rPr>
                        <a:t>Upper Neocene Pontian </a:t>
                      </a:r>
                      <a:r>
                        <a:rPr lang="en-GB" sz="1200" b="0" dirty="0" smtClean="0">
                          <a:effectLst/>
                        </a:rPr>
                        <a:t>aquifer (N</a:t>
                      </a:r>
                      <a:r>
                        <a:rPr lang="en-GB" sz="1200" b="0" baseline="-25000" dirty="0" smtClean="0">
                          <a:effectLst/>
                        </a:rPr>
                        <a:t>2p</a:t>
                      </a:r>
                      <a:r>
                        <a:rPr lang="en-GB" sz="1200" b="0" dirty="0">
                          <a:effectLst/>
                        </a:rPr>
                        <a:t>) </a:t>
                      </a:r>
                      <a:endParaRPr lang="ro-RO"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dirty="0">
                          <a:effectLst/>
                        </a:rPr>
                        <a:t>Sandy clays with interlayers of sand and shell limestone</a:t>
                      </a:r>
                      <a:endParaRPr lang="ro-RO"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200" dirty="0">
                          <a:effectLst/>
                        </a:rPr>
                        <a:t>2</a:t>
                      </a:r>
                      <a:endParaRPr lang="ro-RO"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631138">
                <a:tc>
                  <a:txBody>
                    <a:bodyPr/>
                    <a:lstStyle/>
                    <a:p>
                      <a:pPr>
                        <a:lnSpc>
                          <a:spcPct val="107000"/>
                        </a:lnSpc>
                        <a:spcAft>
                          <a:spcPts val="800"/>
                        </a:spcAft>
                      </a:pPr>
                      <a:r>
                        <a:rPr lang="en-GB" sz="1200" b="0">
                          <a:effectLst/>
                        </a:rPr>
                        <a:t>Silurian-Cretaceous aquifer system (S</a:t>
                      </a:r>
                      <a:r>
                        <a:rPr lang="en-US" sz="1200" b="0" baseline="-25000">
                          <a:effectLst/>
                        </a:rPr>
                        <a:t>2</a:t>
                      </a:r>
                      <a:r>
                        <a:rPr lang="en-GB" sz="1200" b="0">
                          <a:effectLst/>
                        </a:rPr>
                        <a:t>-K</a:t>
                      </a:r>
                      <a:r>
                        <a:rPr lang="en-US" sz="1200" b="0" baseline="-25000">
                          <a:effectLst/>
                        </a:rPr>
                        <a:t>2</a:t>
                      </a:r>
                      <a:r>
                        <a:rPr lang="en-US" sz="1200" b="0">
                          <a:effectLst/>
                        </a:rPr>
                        <a:t>)</a:t>
                      </a:r>
                      <a:endParaRPr lang="ro-RO" sz="16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dirty="0">
                          <a:effectLst/>
                        </a:rPr>
                        <a:t>Limestone, sandstone, with interlayers of Silurian marls and </a:t>
                      </a:r>
                      <a:r>
                        <a:rPr lang="en-GB" sz="1200" dirty="0" err="1">
                          <a:effectLst/>
                        </a:rPr>
                        <a:t>argillites</a:t>
                      </a:r>
                      <a:endParaRPr lang="ro-RO"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200" dirty="0">
                          <a:effectLst/>
                        </a:rPr>
                        <a:t>2</a:t>
                      </a:r>
                      <a:endParaRPr lang="ro-RO"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06847">
                <a:tc>
                  <a:txBody>
                    <a:bodyPr/>
                    <a:lstStyle/>
                    <a:p>
                      <a:pPr>
                        <a:lnSpc>
                          <a:spcPct val="107000"/>
                        </a:lnSpc>
                        <a:spcAft>
                          <a:spcPts val="800"/>
                        </a:spcAft>
                      </a:pPr>
                      <a:r>
                        <a:rPr lang="en-GB" sz="1200" b="0" dirty="0" err="1">
                          <a:effectLst/>
                        </a:rPr>
                        <a:t>Vendian-Refian</a:t>
                      </a:r>
                      <a:r>
                        <a:rPr lang="en-GB" sz="1200" b="0" dirty="0">
                          <a:effectLst/>
                        </a:rPr>
                        <a:t> </a:t>
                      </a:r>
                      <a:r>
                        <a:rPr lang="de-DE" sz="1200" b="0" dirty="0" err="1">
                          <a:effectLst/>
                        </a:rPr>
                        <a:t>aquifer</a:t>
                      </a:r>
                      <a:r>
                        <a:rPr lang="de-DE" sz="1200" b="0" dirty="0">
                          <a:effectLst/>
                        </a:rPr>
                        <a:t> </a:t>
                      </a:r>
                      <a:r>
                        <a:rPr lang="de-DE" sz="1200" b="0" dirty="0" err="1">
                          <a:effectLst/>
                        </a:rPr>
                        <a:t>system</a:t>
                      </a:r>
                      <a:endParaRPr lang="ro-RO"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Sandstone</a:t>
                      </a:r>
                      <a:endParaRPr lang="ro-RO"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200" dirty="0">
                          <a:effectLst/>
                        </a:rPr>
                        <a:t>1</a:t>
                      </a:r>
                      <a:endParaRPr lang="ro-RO"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06847">
                <a:tc gridSpan="2">
                  <a:txBody>
                    <a:bodyPr/>
                    <a:lstStyle/>
                    <a:p>
                      <a:pPr algn="r">
                        <a:lnSpc>
                          <a:spcPct val="107000"/>
                        </a:lnSpc>
                        <a:spcBef>
                          <a:spcPts val="600"/>
                        </a:spcBef>
                        <a:spcAft>
                          <a:spcPts val="600"/>
                        </a:spcAft>
                      </a:pPr>
                      <a:r>
                        <a:rPr lang="en-US" sz="1200">
                          <a:effectLst/>
                        </a:rPr>
                        <a:t>Total:</a:t>
                      </a:r>
                      <a:endParaRPr lang="ro-RO"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ro-RO"/>
                    </a:p>
                  </a:txBody>
                  <a:tcPr/>
                </a:tc>
                <a:tc>
                  <a:txBody>
                    <a:bodyPr/>
                    <a:lstStyle/>
                    <a:p>
                      <a:pPr algn="ctr">
                        <a:lnSpc>
                          <a:spcPct val="107000"/>
                        </a:lnSpc>
                        <a:spcBef>
                          <a:spcPts val="600"/>
                        </a:spcBef>
                        <a:spcAft>
                          <a:spcPts val="600"/>
                        </a:spcAft>
                      </a:pPr>
                      <a:r>
                        <a:rPr lang="en-GB" sz="1200" dirty="0">
                          <a:effectLst/>
                        </a:rPr>
                        <a:t>21</a:t>
                      </a:r>
                      <a:endParaRPr lang="ro-RO"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pic>
        <p:nvPicPr>
          <p:cNvPr id="3" name="Picture 2"/>
          <p:cNvPicPr>
            <a:picLocks noChangeAspect="1"/>
          </p:cNvPicPr>
          <p:nvPr/>
        </p:nvPicPr>
        <p:blipFill>
          <a:blip r:embed="rId3"/>
          <a:stretch>
            <a:fillRect/>
          </a:stretch>
        </p:blipFill>
        <p:spPr>
          <a:xfrm>
            <a:off x="5087919" y="2029766"/>
            <a:ext cx="3821537" cy="4828233"/>
          </a:xfrm>
          <a:prstGeom prst="rect">
            <a:avLst/>
          </a:prstGeom>
        </p:spPr>
      </p:pic>
    </p:spTree>
    <p:extLst>
      <p:ext uri="{BB962C8B-B14F-4D97-AF65-F5344CB8AC3E}">
        <p14:creationId xmlns:p14="http://schemas.microsoft.com/office/powerpoint/2010/main" val="2082020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839788" y="457200"/>
            <a:ext cx="9529163" cy="854015"/>
          </a:xfrm>
        </p:spPr>
        <p:txBody>
          <a:bodyPr/>
          <a:lstStyle/>
          <a:p>
            <a:pPr algn="ctr"/>
            <a:r>
              <a:rPr lang="en-GB" dirty="0"/>
              <a:t>OBJECTIVES OF GROUNDWATER MONITORING</a:t>
            </a:r>
            <a:endParaRPr lang="ro-RO" dirty="0"/>
          </a:p>
        </p:txBody>
      </p:sp>
      <p:sp>
        <p:nvSpPr>
          <p:cNvPr id="4" name="Substituent text 3"/>
          <p:cNvSpPr>
            <a:spLocks noGrp="1"/>
          </p:cNvSpPr>
          <p:nvPr>
            <p:ph type="body" sz="half" idx="2"/>
          </p:nvPr>
        </p:nvSpPr>
        <p:spPr>
          <a:xfrm>
            <a:off x="839788" y="1613140"/>
            <a:ext cx="10417684" cy="5029200"/>
          </a:xfrm>
        </p:spPr>
        <p:txBody>
          <a:bodyPr>
            <a:normAutofit lnSpcReduction="10000"/>
          </a:bodyPr>
          <a:lstStyle/>
          <a:p>
            <a:r>
              <a:rPr lang="en-US" sz="1800" dirty="0" smtClean="0"/>
              <a:t>CIS Guidance Document No. 7 “Monitoring under the Water Framework Directive” advises to design groundwater monitoring </a:t>
            </a:r>
            <a:r>
              <a:rPr lang="en-US" sz="1800" dirty="0" err="1" smtClean="0"/>
              <a:t>programmes</a:t>
            </a:r>
            <a:r>
              <a:rPr lang="en-US" sz="1800" dirty="0" smtClean="0"/>
              <a:t> based on a conceptual understanding of the groundwater system and impact of pressures on this system</a:t>
            </a:r>
            <a:endParaRPr lang="ru-RU" sz="1800" dirty="0" smtClean="0"/>
          </a:p>
          <a:p>
            <a:r>
              <a:rPr lang="en-US" sz="1800" dirty="0" smtClean="0"/>
              <a:t>Results of groundwater monitoring </a:t>
            </a:r>
            <a:r>
              <a:rPr lang="en-US" sz="1800" dirty="0" err="1" smtClean="0"/>
              <a:t>programmes</a:t>
            </a:r>
            <a:r>
              <a:rPr lang="en-US" sz="1800" dirty="0" smtClean="0"/>
              <a:t> are used for:</a:t>
            </a:r>
          </a:p>
          <a:p>
            <a:pPr marL="285750" indent="-285750">
              <a:buFont typeface="Arial" panose="020B0604020202020204" pitchFamily="34" charset="0"/>
              <a:buChar char="•"/>
            </a:pPr>
            <a:r>
              <a:rPr lang="en-US" sz="1800" dirty="0" smtClean="0"/>
              <a:t>Assessment of quantitative and chemical status of all groundwater bodies or groups of bodies;</a:t>
            </a:r>
          </a:p>
          <a:p>
            <a:pPr marL="285750" indent="-285750">
              <a:buFont typeface="Arial" panose="020B0604020202020204" pitchFamily="34" charset="0"/>
              <a:buChar char="•"/>
            </a:pPr>
            <a:r>
              <a:rPr lang="en-US" sz="1800" dirty="0" smtClean="0"/>
              <a:t>Estimating groundwater flow direction and flow rate in transboundary bodies;</a:t>
            </a:r>
          </a:p>
          <a:p>
            <a:pPr marL="285750" indent="-285750">
              <a:buFont typeface="Arial" panose="020B0604020202020204" pitchFamily="34" charset="0"/>
              <a:buChar char="•"/>
            </a:pPr>
            <a:r>
              <a:rPr lang="en-US" sz="1800" dirty="0" smtClean="0"/>
              <a:t>Assessment of long term trends in pollutant concentrations caused by both natural and anthropogenic factors;</a:t>
            </a:r>
          </a:p>
          <a:p>
            <a:pPr marL="285750" indent="-285750">
              <a:buFont typeface="Arial" panose="020B0604020202020204" pitchFamily="34" charset="0"/>
              <a:buChar char="•"/>
            </a:pPr>
            <a:r>
              <a:rPr lang="en-US" sz="1800" dirty="0" smtClean="0"/>
              <a:t>Determining the chemical status of groundwater bodies that are at risk of failing to meet WFD environmental objectives;</a:t>
            </a:r>
          </a:p>
          <a:p>
            <a:pPr marL="285750" indent="-285750">
              <a:buFont typeface="Arial" panose="020B0604020202020204" pitchFamily="34" charset="0"/>
              <a:buChar char="•"/>
            </a:pPr>
            <a:r>
              <a:rPr lang="en-US" sz="1800" dirty="0" smtClean="0"/>
              <a:t>Detecting upward trends in pollutant concentrations due to either natural or human impacted causes or defining starting points for trend reversal. Reducing trends in pollutant concentrations may be caused by the applied measures, increasing trends may also indicate on potential new threats to groundwater status from other human induced pressures;</a:t>
            </a:r>
          </a:p>
          <a:p>
            <a:pPr marL="285750" indent="-285750">
              <a:buFont typeface="Arial" panose="020B0604020202020204" pitchFamily="34" charset="0"/>
              <a:buChar char="•"/>
            </a:pPr>
            <a:r>
              <a:rPr lang="en-US" sz="1800" dirty="0" smtClean="0"/>
              <a:t>Assisting  design and evaluating the effectiveness of </a:t>
            </a:r>
            <a:r>
              <a:rPr lang="en-US" sz="1800" dirty="0" err="1" smtClean="0"/>
              <a:t>programmes</a:t>
            </a:r>
            <a:r>
              <a:rPr lang="en-US" sz="1800" dirty="0" smtClean="0"/>
              <a:t> of measures; </a:t>
            </a:r>
          </a:p>
          <a:p>
            <a:pPr marL="285750" indent="-285750">
              <a:buFont typeface="Arial" panose="020B0604020202020204" pitchFamily="34" charset="0"/>
              <a:buChar char="•"/>
            </a:pPr>
            <a:r>
              <a:rPr lang="en-US" sz="1800" dirty="0" smtClean="0"/>
              <a:t>Demonstrating compliance with drinking water protection areas (DWPA) and other protected area objectives, e.g. Natura2000, Habitats and Birds directives, etc.</a:t>
            </a:r>
          </a:p>
        </p:txBody>
      </p:sp>
    </p:spTree>
    <p:extLst>
      <p:ext uri="{BB962C8B-B14F-4D97-AF65-F5344CB8AC3E}">
        <p14:creationId xmlns:p14="http://schemas.microsoft.com/office/powerpoint/2010/main" val="4250396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821858" y="242047"/>
            <a:ext cx="5327930" cy="636494"/>
          </a:xfrm>
        </p:spPr>
        <p:txBody>
          <a:bodyPr/>
          <a:lstStyle/>
          <a:p>
            <a:r>
              <a:rPr lang="en-GB" b="1" cap="small" dirty="0"/>
              <a:t>GROUNDWATER MONITORING</a:t>
            </a:r>
            <a:endParaRPr lang="ro-RO" dirty="0"/>
          </a:p>
        </p:txBody>
      </p:sp>
      <p:sp>
        <p:nvSpPr>
          <p:cNvPr id="4" name="Substituent text 3"/>
          <p:cNvSpPr>
            <a:spLocks noGrp="1"/>
          </p:cNvSpPr>
          <p:nvPr>
            <p:ph type="body" sz="half" idx="2"/>
          </p:nvPr>
        </p:nvSpPr>
        <p:spPr>
          <a:xfrm>
            <a:off x="663388" y="1384420"/>
            <a:ext cx="5314718" cy="5249294"/>
          </a:xfrm>
        </p:spPr>
        <p:txBody>
          <a:bodyPr>
            <a:normAutofit/>
          </a:bodyPr>
          <a:lstStyle/>
          <a:p>
            <a:pPr algn="just">
              <a:spcBef>
                <a:spcPts val="0"/>
              </a:spcBef>
            </a:pPr>
            <a:r>
              <a:rPr lang="en-US" sz="2000" dirty="0" smtClean="0"/>
              <a:t>National groundwater monitoring network in the Moldova consists of </a:t>
            </a:r>
            <a:r>
              <a:rPr lang="ro-RO" sz="2000" dirty="0" smtClean="0"/>
              <a:t>175 </a:t>
            </a:r>
            <a:r>
              <a:rPr lang="en-US" sz="2000" dirty="0" smtClean="0"/>
              <a:t>monitoring stations installed into unconfined and artesian aquifers and is used for the routine observations of quantity and quality of impacted by abstraction underground aquifers:</a:t>
            </a:r>
          </a:p>
          <a:p>
            <a:pPr marL="342900" indent="-342900">
              <a:spcBef>
                <a:spcPts val="600"/>
              </a:spcBef>
              <a:buFont typeface="Arial" panose="020B0604020202020204" pitchFamily="34" charset="0"/>
              <a:buChar char="•"/>
            </a:pPr>
            <a:r>
              <a:rPr lang="ro-RO" sz="2000" dirty="0" err="1"/>
              <a:t>Alluvial</a:t>
            </a:r>
            <a:r>
              <a:rPr lang="ro-RO" sz="2000" dirty="0"/>
              <a:t> (aA</a:t>
            </a:r>
            <a:r>
              <a:rPr lang="ro-RO" sz="2000" baseline="-25000" dirty="0"/>
              <a:t>3</a:t>
            </a:r>
            <a:r>
              <a:rPr lang="ro-RO" sz="2000" dirty="0"/>
              <a:t>)</a:t>
            </a:r>
          </a:p>
          <a:p>
            <a:pPr marL="342900" indent="-342900">
              <a:spcBef>
                <a:spcPts val="600"/>
              </a:spcBef>
              <a:buFont typeface="Arial" panose="020B0604020202020204" pitchFamily="34" charset="0"/>
              <a:buChar char="•"/>
            </a:pPr>
            <a:r>
              <a:rPr lang="ro-RO" sz="2000" dirty="0" err="1"/>
              <a:t>Pontian</a:t>
            </a:r>
            <a:r>
              <a:rPr lang="ro-RO" sz="2000" dirty="0"/>
              <a:t> (N</a:t>
            </a:r>
            <a:r>
              <a:rPr lang="ro-RO" sz="2000" baseline="-25000" dirty="0"/>
              <a:t>2</a:t>
            </a:r>
            <a:r>
              <a:rPr lang="ro-RO" sz="2000" dirty="0"/>
              <a:t>p)</a:t>
            </a:r>
          </a:p>
          <a:p>
            <a:pPr marL="342900" indent="-342900">
              <a:spcBef>
                <a:spcPts val="600"/>
              </a:spcBef>
              <a:buFont typeface="Arial" panose="020B0604020202020204" pitchFamily="34" charset="0"/>
              <a:buChar char="•"/>
            </a:pPr>
            <a:r>
              <a:rPr lang="ro-RO" sz="2000" dirty="0" err="1"/>
              <a:t>Upper</a:t>
            </a:r>
            <a:r>
              <a:rPr lang="ro-RO" sz="2000" dirty="0"/>
              <a:t> </a:t>
            </a:r>
            <a:r>
              <a:rPr lang="ro-RO" sz="2000" dirty="0" err="1"/>
              <a:t>Sarmatian-Meotic</a:t>
            </a:r>
            <a:r>
              <a:rPr lang="ro-RO" sz="2000" dirty="0"/>
              <a:t>  (N</a:t>
            </a:r>
            <a:r>
              <a:rPr lang="ro-RO" sz="2000" baseline="-25000" dirty="0"/>
              <a:t>1</a:t>
            </a:r>
            <a:r>
              <a:rPr lang="ro-RO" sz="2000" dirty="0"/>
              <a:t>s</a:t>
            </a:r>
            <a:r>
              <a:rPr lang="ro-RO" sz="2000" baseline="-25000" dirty="0"/>
              <a:t>3</a:t>
            </a:r>
            <a:r>
              <a:rPr lang="ro-RO" sz="2000" dirty="0"/>
              <a:t>-m)</a:t>
            </a:r>
          </a:p>
          <a:p>
            <a:pPr marL="342900" indent="-342900">
              <a:spcBef>
                <a:spcPts val="600"/>
              </a:spcBef>
              <a:buFont typeface="Arial" panose="020B0604020202020204" pitchFamily="34" charset="0"/>
              <a:buChar char="•"/>
            </a:pPr>
            <a:r>
              <a:rPr lang="ro-RO" sz="2000" dirty="0" err="1"/>
              <a:t>Middle</a:t>
            </a:r>
            <a:r>
              <a:rPr lang="ro-RO" sz="2000" dirty="0"/>
              <a:t> </a:t>
            </a:r>
            <a:r>
              <a:rPr lang="ro-RO" sz="2000" dirty="0" err="1"/>
              <a:t>Sarmatian</a:t>
            </a:r>
            <a:r>
              <a:rPr lang="ro-RO" sz="2000" dirty="0"/>
              <a:t> (</a:t>
            </a:r>
            <a:r>
              <a:rPr lang="ro-RO" sz="2000" dirty="0" err="1"/>
              <a:t>Congeriev</a:t>
            </a:r>
            <a:r>
              <a:rPr lang="ro-RO" sz="2000" dirty="0"/>
              <a:t>), (N</a:t>
            </a:r>
            <a:r>
              <a:rPr lang="ro-RO" sz="2000" baseline="-25000" dirty="0"/>
              <a:t>1</a:t>
            </a:r>
            <a:r>
              <a:rPr lang="ro-RO" sz="2000" dirty="0"/>
              <a:t>s</a:t>
            </a:r>
            <a:r>
              <a:rPr lang="ro-RO" sz="2000" baseline="-25000" dirty="0"/>
              <a:t>2</a:t>
            </a:r>
            <a:r>
              <a:rPr lang="ro-RO" sz="2000" dirty="0"/>
              <a:t>)</a:t>
            </a:r>
          </a:p>
          <a:p>
            <a:pPr marL="342900" indent="-342900">
              <a:spcBef>
                <a:spcPts val="600"/>
              </a:spcBef>
              <a:buFont typeface="Arial" panose="020B0604020202020204" pitchFamily="34" charset="0"/>
              <a:buChar char="•"/>
            </a:pPr>
            <a:r>
              <a:rPr lang="ro-RO" sz="2000" dirty="0" err="1"/>
              <a:t>Badenian-Sarmatian</a:t>
            </a:r>
            <a:r>
              <a:rPr lang="ro-RO" sz="2000" dirty="0"/>
              <a:t> (N</a:t>
            </a:r>
            <a:r>
              <a:rPr lang="ro-RO" sz="2000" baseline="-25000" dirty="0"/>
              <a:t>1</a:t>
            </a:r>
            <a:r>
              <a:rPr lang="ro-RO" sz="2000" dirty="0"/>
              <a:t>s</a:t>
            </a:r>
            <a:r>
              <a:rPr lang="ro-RO" sz="2000" baseline="-25000" dirty="0"/>
              <a:t>1</a:t>
            </a:r>
            <a:r>
              <a:rPr lang="ro-RO" sz="2000" dirty="0"/>
              <a:t>-b</a:t>
            </a:r>
          </a:p>
          <a:p>
            <a:pPr marL="342900" indent="-342900">
              <a:spcBef>
                <a:spcPts val="600"/>
              </a:spcBef>
              <a:buFont typeface="Arial" panose="020B0604020202020204" pitchFamily="34" charset="0"/>
              <a:buChar char="•"/>
            </a:pPr>
            <a:r>
              <a:rPr lang="ro-RO" sz="2000" dirty="0"/>
              <a:t>Silurian-</a:t>
            </a:r>
            <a:r>
              <a:rPr lang="ro-RO" sz="2000" dirty="0" err="1"/>
              <a:t>Cretaceous</a:t>
            </a:r>
            <a:r>
              <a:rPr lang="ro-RO" sz="2000" dirty="0"/>
              <a:t> (K</a:t>
            </a:r>
            <a:r>
              <a:rPr lang="ro-RO" sz="2000" baseline="-25000" dirty="0"/>
              <a:t>2</a:t>
            </a:r>
            <a:r>
              <a:rPr lang="ro-RO" sz="2000" dirty="0"/>
              <a:t>-S</a:t>
            </a:r>
            <a:r>
              <a:rPr lang="ro-RO" sz="2000" baseline="-25000" dirty="0"/>
              <a:t>1</a:t>
            </a:r>
            <a:r>
              <a:rPr lang="ro-RO" sz="2000" dirty="0"/>
              <a:t>)</a:t>
            </a:r>
          </a:p>
          <a:p>
            <a:pPr marL="342900" indent="-342900">
              <a:spcBef>
                <a:spcPts val="600"/>
              </a:spcBef>
              <a:buFont typeface="Arial" panose="020B0604020202020204" pitchFamily="34" charset="0"/>
              <a:buChar char="•"/>
            </a:pPr>
            <a:r>
              <a:rPr lang="ro-RO" sz="2000" dirty="0" err="1"/>
              <a:t>Vendian</a:t>
            </a:r>
            <a:r>
              <a:rPr lang="ro-RO" sz="2000" dirty="0"/>
              <a:t> (V)</a:t>
            </a:r>
          </a:p>
          <a:p>
            <a:pPr algn="just"/>
            <a:endParaRPr lang="ro-RO" sz="2000" dirty="0" smtClean="0"/>
          </a:p>
          <a:p>
            <a:pPr algn="just"/>
            <a:endParaRPr lang="en-US" sz="2000" dirty="0" smtClean="0"/>
          </a:p>
          <a:p>
            <a:pPr algn="just"/>
            <a:endParaRPr lang="ro-RO" sz="20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1580" y="0"/>
            <a:ext cx="4842565" cy="6858000"/>
          </a:xfrm>
          <a:prstGeom prst="rect">
            <a:avLst/>
          </a:prstGeom>
        </p:spPr>
      </p:pic>
    </p:spTree>
    <p:extLst>
      <p:ext uri="{BB962C8B-B14F-4D97-AF65-F5344CB8AC3E}">
        <p14:creationId xmlns:p14="http://schemas.microsoft.com/office/powerpoint/2010/main" val="1980122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stituent text 3"/>
          <p:cNvSpPr>
            <a:spLocks noGrp="1"/>
          </p:cNvSpPr>
          <p:nvPr>
            <p:ph type="body" sz="half" idx="2"/>
          </p:nvPr>
        </p:nvSpPr>
        <p:spPr>
          <a:xfrm>
            <a:off x="839788" y="521007"/>
            <a:ext cx="4525842" cy="5347981"/>
          </a:xfrm>
        </p:spPr>
        <p:txBody>
          <a:bodyPr>
            <a:normAutofit/>
          </a:bodyPr>
          <a:lstStyle/>
          <a:p>
            <a:pPr algn="just"/>
            <a:r>
              <a:rPr lang="en-US" sz="2000" dirty="0"/>
              <a:t>Government Decision No. 932 of November 20, 2013 approved the Regulation on monitoring and systematic observation of the state of surface and groundwater.</a:t>
            </a:r>
          </a:p>
          <a:p>
            <a:pPr algn="just"/>
            <a:r>
              <a:rPr lang="en-US" sz="2000" dirty="0"/>
              <a:t>In accordance with this </a:t>
            </a:r>
            <a:r>
              <a:rPr lang="en-US" sz="2000" dirty="0" smtClean="0"/>
              <a:t>Decision, </a:t>
            </a:r>
            <a:r>
              <a:rPr lang="en-US" sz="2000" dirty="0"/>
              <a:t>the Agency for Geology and Mineral Resources is responsible for monitoring the quality and quantity of groundwater in the territory of the Republic of Moldova.</a:t>
            </a:r>
          </a:p>
          <a:p>
            <a:pPr algn="just"/>
            <a:r>
              <a:rPr lang="en-US" sz="2000" dirty="0"/>
              <a:t>The following types of work are performed:</a:t>
            </a:r>
          </a:p>
          <a:p>
            <a:pPr marL="342900" indent="-342900" algn="just">
              <a:buFont typeface="Arial" panose="020B0604020202020204" pitchFamily="34" charset="0"/>
              <a:buChar char="•"/>
            </a:pPr>
            <a:r>
              <a:rPr lang="en-US" sz="2000" dirty="0"/>
              <a:t>Studying the regime of groundwater.</a:t>
            </a:r>
          </a:p>
          <a:p>
            <a:pPr marL="342900" indent="-342900" algn="just">
              <a:buFont typeface="Arial" panose="020B0604020202020204" pitchFamily="34" charset="0"/>
              <a:buChar char="•"/>
            </a:pPr>
            <a:r>
              <a:rPr lang="en-US" sz="2000" dirty="0"/>
              <a:t>Studying t</a:t>
            </a:r>
            <a:r>
              <a:rPr lang="en-US" sz="2000" dirty="0" smtClean="0"/>
              <a:t>he </a:t>
            </a:r>
            <a:r>
              <a:rPr lang="en-US" sz="2000" dirty="0"/>
              <a:t>chemical composition of groundwater.</a:t>
            </a:r>
            <a:endParaRPr lang="ro-RO" sz="2000" dirty="0"/>
          </a:p>
        </p:txBody>
      </p:sp>
      <p:pic>
        <p:nvPicPr>
          <p:cNvPr id="6" name="Imagine 5"/>
          <p:cNvPicPr/>
          <p:nvPr/>
        </p:nvPicPr>
        <p:blipFill>
          <a:blip r:embed="rId2"/>
          <a:stretch>
            <a:fillRect/>
          </a:stretch>
        </p:blipFill>
        <p:spPr>
          <a:xfrm>
            <a:off x="6834131" y="3854152"/>
            <a:ext cx="4216306" cy="2700471"/>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4131" y="521008"/>
            <a:ext cx="4216306" cy="3162230"/>
          </a:xfrm>
          <a:prstGeom prst="rect">
            <a:avLst/>
          </a:prstGeom>
        </p:spPr>
      </p:pic>
    </p:spTree>
    <p:extLst>
      <p:ext uri="{BB962C8B-B14F-4D97-AF65-F5344CB8AC3E}">
        <p14:creationId xmlns:p14="http://schemas.microsoft.com/office/powerpoint/2010/main" val="1949591093"/>
      </p:ext>
    </p:extLst>
  </p:cSld>
  <p:clrMapOvr>
    <a:masterClrMapping/>
  </p:clrMapOvr>
</p:sld>
</file>

<file path=ppt/theme/theme1.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TotalTime>
  <Words>501</Words>
  <Application>Microsoft Office PowerPoint</Application>
  <PresentationFormat>Widescreen</PresentationFormat>
  <Paragraphs>56</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Times New Roman</vt:lpstr>
      <vt:lpstr>Temă Office</vt:lpstr>
      <vt:lpstr>Groundwater</vt:lpstr>
      <vt:lpstr>Groundwater bodies in Moldova</vt:lpstr>
      <vt:lpstr>OBJECTIVES OF GROUNDWATER MONITORING</vt:lpstr>
      <vt:lpstr>GROUNDWATER MONITORING</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PowerPoint</dc:title>
  <dc:creator>PC_1</dc:creator>
  <cp:lastModifiedBy>Svetlana Stirbu</cp:lastModifiedBy>
  <cp:revision>14</cp:revision>
  <dcterms:created xsi:type="dcterms:W3CDTF">2016-09-15T11:05:33Z</dcterms:created>
  <dcterms:modified xsi:type="dcterms:W3CDTF">2018-06-13T06:56:23Z</dcterms:modified>
</cp:coreProperties>
</file>