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57" r:id="rId4"/>
    <p:sldId id="264" r:id="rId5"/>
    <p:sldId id="266" r:id="rId6"/>
    <p:sldId id="263" r:id="rId7"/>
    <p:sldId id="269" r:id="rId8"/>
    <p:sldId id="268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6" autoAdjust="0"/>
    <p:restoredTop sz="78012" autoAdjust="0"/>
  </p:normalViewPr>
  <p:slideViewPr>
    <p:cSldViewPr snapToGrid="0">
      <p:cViewPr varScale="1">
        <p:scale>
          <a:sx n="58" d="100"/>
          <a:sy n="58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4CCCE-E8C8-4728-BDA3-FB0E5735013C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A989-CE32-430F-92F0-951BFE3C9F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481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91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701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aseline="0" dirty="0"/>
              <a:t>Sunt constituite în prezent </a:t>
            </a:r>
            <a:r>
              <a:rPr lang="en-US" baseline="0" dirty="0"/>
              <a:t>7</a:t>
            </a:r>
            <a:r>
              <a:rPr lang="ro-RO" baseline="0" dirty="0"/>
              <a:t> comitete </a:t>
            </a:r>
            <a:r>
              <a:rPr lang="ro-RO" baseline="0" dirty="0" err="1"/>
              <a:t>subbazinale</a:t>
            </a:r>
            <a:r>
              <a:rPr lang="ro-RO" baseline="0" dirty="0"/>
              <a:t>: </a:t>
            </a:r>
            <a:r>
              <a:rPr lang="ro-RO" baseline="0" dirty="0" err="1"/>
              <a:t>Răut</a:t>
            </a:r>
            <a:r>
              <a:rPr lang="ro-RO" baseline="0" dirty="0"/>
              <a:t>, </a:t>
            </a:r>
            <a:r>
              <a:rPr lang="ro-RO" baseline="0" dirty="0" err="1"/>
              <a:t>Bîc</a:t>
            </a:r>
            <a:r>
              <a:rPr lang="ro-RO" baseline="0" dirty="0"/>
              <a:t>, Larga, Tigheci, </a:t>
            </a:r>
            <a:r>
              <a:rPr lang="ro-RO" baseline="0" dirty="0" err="1"/>
              <a:t>Ichel</a:t>
            </a:r>
            <a:r>
              <a:rPr lang="ro-RO" baseline="0" dirty="0"/>
              <a:t>, </a:t>
            </a:r>
            <a:r>
              <a:rPr lang="ro-RO" baseline="0" dirty="0" err="1"/>
              <a:t>Ciuhur</a:t>
            </a:r>
            <a:r>
              <a:rPr lang="ro-RO" baseline="0" dirty="0"/>
              <a:t>, Bălțata (ECOTYRAS). La moment au statut consultativ. Au fost constituite  de către Centrul Național de Mediu (ONG).</a:t>
            </a:r>
            <a:r>
              <a:rPr lang="en-US" baseline="0" dirty="0"/>
              <a:t> </a:t>
            </a:r>
            <a:r>
              <a:rPr lang="ro-RO" baseline="0" dirty="0"/>
              <a:t>Î</a:t>
            </a:r>
            <a:r>
              <a:rPr lang="en-US" baseline="0" dirty="0"/>
              <a:t>n </a:t>
            </a:r>
            <a:r>
              <a:rPr lang="en-US" baseline="0" dirty="0" err="1"/>
              <a:t>cadrul</a:t>
            </a:r>
            <a:r>
              <a:rPr lang="en-US" baseline="0" dirty="0"/>
              <a:t> </a:t>
            </a:r>
            <a:r>
              <a:rPr lang="ro-RO" baseline="0" dirty="0"/>
              <a:t>proiectului SDS/ADA „Consolidarea cadrului instituțional în domeniul apă și sanitație din Republica Moldova”, implementat de Ministerul Agriculturii, Dezvoltării Regionale și Mediului și  Agenția „Apele Moldovei”</a:t>
            </a:r>
            <a:r>
              <a:rPr lang="en-US" baseline="0" dirty="0"/>
              <a:t> </a:t>
            </a:r>
            <a:r>
              <a:rPr lang="ro-RO" baseline="0" dirty="0"/>
              <a:t>,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angajat</a:t>
            </a:r>
            <a:r>
              <a:rPr lang="en-US" baseline="0" dirty="0"/>
              <a:t> un consultant </a:t>
            </a:r>
            <a:r>
              <a:rPr lang="en-US" baseline="0" dirty="0" err="1"/>
              <a:t>pe</a:t>
            </a:r>
            <a:r>
              <a:rPr lang="en-US" baseline="0" dirty="0"/>
              <a:t> s</a:t>
            </a:r>
            <a:r>
              <a:rPr lang="ro-RO" baseline="0" dirty="0" err="1"/>
              <a:t>ubbazine</a:t>
            </a:r>
            <a:r>
              <a:rPr lang="ro-RO" baseline="0" dirty="0"/>
              <a:t> , care va constitui pe parcursul anului 2018  încă 6 comitete a </a:t>
            </a:r>
            <a:r>
              <a:rPr lang="ro-RO" baseline="0" dirty="0" err="1"/>
              <a:t>subbazinale</a:t>
            </a:r>
            <a:r>
              <a:rPr lang="ro-RO" baseline="0" dirty="0"/>
              <a:t>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411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122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331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Pentru fiecare district al bazinului hidrografic Guvernul a format </a:t>
            </a:r>
            <a:r>
              <a:rPr lang="ro-RO" dirty="0" err="1"/>
              <a:t>cîte</a:t>
            </a:r>
            <a:r>
              <a:rPr lang="ro-RO" dirty="0"/>
              <a:t> un comitet (reprezentanți ai APC și APL, a comitetelor </a:t>
            </a:r>
            <a:r>
              <a:rPr lang="ro-RO" dirty="0" err="1"/>
              <a:t>subbazinale</a:t>
            </a:r>
            <a:r>
              <a:rPr lang="ro-RO" dirty="0"/>
              <a:t>, ai asociațiilor utilizatorilor de apă, a societății civile și științifice). </a:t>
            </a:r>
            <a:r>
              <a:rPr lang="ro-RO" baseline="0" dirty="0"/>
              <a:t> Componența comitetelor districtelor bazinelor hidrografice Nistru și Prut au aprobate prin HG nr.250 din 04 aprilie 2014.  </a:t>
            </a:r>
            <a:endParaRPr lang="ro-R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dirty="0"/>
          </a:p>
          <a:p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Principalele sarcini ale comitetului districtului bazinului hidrografic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sînt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a) consultă la elaborarea, la modificarea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aprobarea planului de gestionare a districtului bazinului hidrografic;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b) participă la procesul de identificare, delimitare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clasificare a corpurilor de apă cărora li se aplică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cerinţele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calitate a mediului pentru ape sau care au nevoie de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protecţie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sau  care ar putea fi afectate de poluare din diferite surse, inclusiv agricole, consultă la identificarea zonelor vulnerabile;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c) elaborează măsuri care trebuie incluse în planul de gestionare a districtului bazinului hidrografic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realizare a obiectivelor de gestionare;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d) participă la cooperarea transfrontalieră pe bazine comune.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197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Prin HG nr.325 din 04.05.2011 și î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conformitate cu prevederile punctului 3 al articolului 15 din Acordul între Guvernul Republicii Moldova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Guvernul României privind cooperarea pentru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protecţia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utilizarea durabilă a apelor Prutului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Dunării, semnat la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Chişinău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28 iunie 2010, aprobat prin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Hotărîrea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Guvernului nr. 734 din 11 august 2010 (Monitorul Oficial al Republicii Moldova, 2010, nr. 148-149, art. 817), Guvernul aprobă</a:t>
            </a:r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omponenţa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nominală a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Părţii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moldave a Comisiei hidrotehnice interguvernamentale pentru implementarea Acordului între Guvernul Republicii Moldova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Guvernul României privind cooperarea pentru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protecţia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utilizarea durabilă a apelor Prutului </a:t>
            </a:r>
            <a:r>
              <a:rPr lang="ro-R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</a:t>
            </a:r>
            <a:r>
              <a:rPr lang="ro-R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Dunării, prima ședință a Comisie</a:t>
            </a:r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hidortehnice</a:t>
            </a:r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avut loc la 09-11 mai 2011 la Iași, apoi o ședință extraordinară a Comisiei la data de 05-07 decembrie 2011la Cahul și la Giurgiulești în RM. Au fost create 4 Subcomisii:</a:t>
            </a:r>
          </a:p>
          <a:p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Subcomisia pentru întreținerea nodului hidrotehnic Costești </a:t>
            </a:r>
            <a:r>
              <a:rPr lang="ro-RO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Stînca</a:t>
            </a:r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Subcomisia  hidrotehnică pentru gospodărirea apelor și hidrometeorologie;</a:t>
            </a:r>
          </a:p>
          <a:p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Subcomisia </a:t>
            </a:r>
            <a:r>
              <a:rPr lang="ro-RO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hidortehnică</a:t>
            </a:r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pentru </a:t>
            </a:r>
            <a:r>
              <a:rPr lang="ro-RO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portecția</a:t>
            </a:r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calității apelor și a biodiversității corpurilor de apă;</a:t>
            </a:r>
          </a:p>
          <a:p>
            <a:r>
              <a:rPr lang="ro-R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Subcomisia pentru apărare împotriva inundațiilor și ghețurilor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989-CE32-430F-92F0-951BFE3C9F77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731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7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62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89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279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230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321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072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13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568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922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607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4F29-9960-405C-8023-8C99F1C69A38}" type="datetimeFigureOut">
              <a:rPr lang="ro-RO" smtClean="0"/>
              <a:t>13.06.2018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4C46-153C-4484-A535-F9B94C49741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777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3373" y="1480063"/>
            <a:ext cx="3798627" cy="3926958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/>
            </a:r>
            <a:br>
              <a:rPr lang="ro-RO" b="1" dirty="0"/>
            </a:br>
            <a:endParaRPr lang="ro-RO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72642" y="5288219"/>
            <a:ext cx="10227906" cy="877175"/>
          </a:xfrm>
        </p:spPr>
        <p:txBody>
          <a:bodyPr>
            <a:normAutofit/>
          </a:bodyPr>
          <a:lstStyle/>
          <a:p>
            <a:r>
              <a:rPr lang="ro-RO" sz="2400" b="1" dirty="0"/>
              <a:t>Mariana Codreanu, șef adjunct Direcția managementul resurselor de </a:t>
            </a:r>
            <a:r>
              <a:rPr lang="ro-RO" sz="2400" b="1" dirty="0" smtClean="0"/>
              <a:t>apă</a:t>
            </a:r>
          </a:p>
          <a:p>
            <a:pPr marL="0" indent="0" algn="ctr">
              <a:buNone/>
            </a:pPr>
            <a:r>
              <a:rPr lang="ro-RO" sz="2400" b="1" dirty="0" smtClean="0"/>
              <a:t>AGENȚIA „APELE MOLDOVEI”</a:t>
            </a:r>
            <a:endParaRPr lang="ro-RO" sz="2400" b="1" dirty="0"/>
          </a:p>
        </p:txBody>
      </p:sp>
      <p:pic>
        <p:nvPicPr>
          <p:cNvPr id="4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2" y="1803783"/>
            <a:ext cx="2296886" cy="18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796B71-90DF-4657-9C43-AD13FFFA37ED}"/>
              </a:ext>
            </a:extLst>
          </p:cNvPr>
          <p:cNvSpPr/>
          <p:nvPr/>
        </p:nvSpPr>
        <p:spPr>
          <a:xfrm>
            <a:off x="3135086" y="1692788"/>
            <a:ext cx="784291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400"/>
              </a:spcAft>
            </a:pPr>
            <a:r>
              <a:rPr lang="ro-RO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Cea de-a 4-a ședință a Comitetului </a:t>
            </a:r>
            <a:r>
              <a:rPr lang="ro-RO" b="1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Coordonator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400"/>
              </a:spcAft>
            </a:pPr>
            <a:r>
              <a:rPr lang="ro-RO" b="1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 </a:t>
            </a:r>
            <a:r>
              <a:rPr lang="ro-RO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Dialogului național privind politica în domeniul gestionării integrate a resurselor de apă (DNP) în Republica Moldova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Grafik 5">
            <a:extLst>
              <a:ext uri="{FF2B5EF4-FFF2-40B4-BE49-F238E27FC236}">
                <a16:creationId xmlns:a16="http://schemas.microsoft.com/office/drawing/2014/main" xmlns="" id="{58A980B9-0D52-4437-AC93-6B5CE806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7" y="371665"/>
            <a:ext cx="436405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705C88-4494-4A9C-829B-56155B44882C}"/>
              </a:ext>
            </a:extLst>
          </p:cNvPr>
          <p:cNvSpPr/>
          <p:nvPr/>
        </p:nvSpPr>
        <p:spPr>
          <a:xfrm>
            <a:off x="3135086" y="3777814"/>
            <a:ext cx="85875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just"/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Consolidarea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Planificării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Managementului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Bazinelor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Riverane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inclusiv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armonizarea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transfrontalieră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cu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aplicare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directă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bazinul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hidrografic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Dunăre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-Prut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Marea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Neagră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MD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algn="just"/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9A1E31AD-1BE5-4141-9BFE-E4CD6136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16" y="673290"/>
            <a:ext cx="1533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1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4049" y="987552"/>
            <a:ext cx="6473952" cy="5375926"/>
          </a:xfrm>
        </p:spPr>
        <p:txBody>
          <a:bodyPr>
            <a:normAutofit fontScale="90000"/>
          </a:bodyPr>
          <a:lstStyle/>
          <a:p>
            <a:r>
              <a:rPr lang="ro-RO" altLang="ru-RU" sz="3600" dirty="0"/>
              <a:t/>
            </a:r>
            <a:br>
              <a:rPr lang="ro-RO" altLang="ru-RU" sz="3600" dirty="0"/>
            </a:br>
            <a:r>
              <a:rPr lang="ro-RO" sz="2800" dirty="0"/>
              <a:t>Gestionarea resurselor de apa în Republica Moldova se efectuează în baza bazinului </a:t>
            </a:r>
            <a:r>
              <a:rPr lang="ro-RO" sz="2800" dirty="0" smtClean="0"/>
              <a:t>hidrografic, conform art.5 al Legii apelor.</a:t>
            </a:r>
            <a:r>
              <a:rPr lang="ro-RO" sz="2800" dirty="0"/>
              <a:t/>
            </a:r>
            <a:br>
              <a:rPr lang="ro-RO" sz="2800" dirty="0"/>
            </a:br>
            <a:r>
              <a:rPr lang="ro-RO" sz="2800" dirty="0"/>
              <a:t>Districte ale bazinelor hidrografice în RM sunt:</a:t>
            </a:r>
            <a:br>
              <a:rPr lang="ro-RO" sz="2800" dirty="0"/>
            </a:br>
            <a:r>
              <a:rPr lang="ro-RO" sz="2800" dirty="0"/>
              <a:t> -districtul bazinului hidrografic Nistru;</a:t>
            </a:r>
            <a:br>
              <a:rPr lang="ro-RO" sz="2800" dirty="0"/>
            </a:br>
            <a:r>
              <a:rPr lang="ro-RO" sz="2800" dirty="0"/>
              <a:t>-districtul bazinului hidrografic Dunărea-Prut-marea </a:t>
            </a:r>
            <a:r>
              <a:rPr lang="ro-RO" sz="2800" dirty="0" smtClean="0"/>
              <a:t>Neagră.</a:t>
            </a:r>
            <a:br>
              <a:rPr lang="ro-RO" sz="2800" dirty="0" smtClean="0"/>
            </a:br>
            <a:r>
              <a:rPr lang="ro-RO" sz="2800" dirty="0" smtClean="0"/>
              <a:t>Hotarele districtelor hidrografice, hotarele </a:t>
            </a:r>
            <a:r>
              <a:rPr lang="ro-RO" sz="2800" dirty="0" err="1" smtClean="0"/>
              <a:t>subbazinelor</a:t>
            </a:r>
            <a:r>
              <a:rPr lang="ro-RO" sz="2800" dirty="0" smtClean="0"/>
              <a:t> și hărțile speciale au fost aprobate prin HG nr.775 din 04.10.2013.</a:t>
            </a:r>
            <a:r>
              <a:rPr lang="ro-RO" sz="2800" dirty="0"/>
              <a:t/>
            </a:r>
            <a:br>
              <a:rPr lang="ro-RO" sz="2800" dirty="0"/>
            </a:b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75490" y="329184"/>
            <a:ext cx="6291070" cy="553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o-RO" dirty="0" smtClean="0"/>
              <a:t>p</a:t>
            </a:r>
            <a:r>
              <a:rPr lang="en-US" dirty="0" err="1" smtClean="0"/>
              <a:t>elor</a:t>
            </a:r>
            <a:r>
              <a:rPr lang="en-US" dirty="0" smtClean="0"/>
              <a:t> </a:t>
            </a:r>
            <a:r>
              <a:rPr lang="en-US" dirty="0"/>
              <a:t>nr.272/2011</a:t>
            </a:r>
            <a:endParaRPr lang="ro-RO" dirty="0"/>
          </a:p>
        </p:txBody>
      </p:sp>
      <p:pic>
        <p:nvPicPr>
          <p:cNvPr id="4" name="Content Placeholder 3" descr="prima harta districtele g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9442" y="167952"/>
            <a:ext cx="4356703" cy="61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89448" cy="5625129"/>
          </a:xfrm>
        </p:spPr>
        <p:txBody>
          <a:bodyPr>
            <a:normAutofit/>
          </a:bodyPr>
          <a:lstStyle/>
          <a:p>
            <a:r>
              <a:rPr lang="ro-RO" dirty="0"/>
              <a:t>În districtul bazinului hidrografic Nistru sunt </a:t>
            </a:r>
            <a:r>
              <a:rPr lang="ro-RO" dirty="0" smtClean="0"/>
              <a:t> </a:t>
            </a:r>
            <a:r>
              <a:rPr lang="ro-RO" dirty="0"/>
              <a:t>-14 </a:t>
            </a:r>
            <a:r>
              <a:rPr lang="ro-RO" dirty="0" err="1"/>
              <a:t>subbazine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În districtul bazinului Hidrografic Prut-Dunăre-Marea Neagră -25 </a:t>
            </a:r>
            <a:r>
              <a:rPr lang="ro-RO" dirty="0" err="1"/>
              <a:t>subbazine</a:t>
            </a:r>
            <a:endParaRPr lang="ro-RO" dirty="0"/>
          </a:p>
        </p:txBody>
      </p:sp>
      <p:pic>
        <p:nvPicPr>
          <p:cNvPr id="4" name="Picture 2" descr="harta sub-bazinelor hidrografice - Cop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97" y="365125"/>
            <a:ext cx="4472807" cy="5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600" b="1" dirty="0"/>
              <a:t>PLANUL DE GESTIONARE A DISTRICTULUI BAZINULUI HIDROGRAFIC DUNĂRE-PRUT-MAREA NEAGRĂ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/>
              <a:t>Planul de gestionare pentru districtul hidrografic Dunăre-Prut-Marea Neagră a fost elaborat în cadrul proiectului EPIRB </a:t>
            </a:r>
            <a:r>
              <a:rPr lang="en-US" dirty="0" smtClean="0"/>
              <a:t>2016</a:t>
            </a:r>
            <a:r>
              <a:rPr lang="ro-RO" dirty="0" smtClean="0"/>
              <a:t>;</a:t>
            </a:r>
            <a:endParaRPr lang="ro-RO" dirty="0"/>
          </a:p>
          <a:p>
            <a:r>
              <a:rPr lang="ro-RO" dirty="0" smtClean="0"/>
              <a:t> Scopul </a:t>
            </a:r>
            <a:r>
              <a:rPr lang="ro-RO" dirty="0" err="1" smtClean="0"/>
              <a:t>Pl</a:t>
            </a:r>
            <a:r>
              <a:rPr lang="en-US" dirty="0" err="1" smtClean="0"/>
              <a:t>anul</a:t>
            </a:r>
            <a:r>
              <a:rPr lang="ro-RO" dirty="0" smtClean="0"/>
              <a:t>ui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gestionare</a:t>
            </a:r>
            <a:r>
              <a:rPr lang="ro-RO" dirty="0"/>
              <a:t> Dunăre-Prut-Marea Neagră </a:t>
            </a:r>
            <a:r>
              <a:rPr lang="ro-RO" dirty="0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protec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ro-RO" dirty="0" smtClean="0"/>
              <a:t> </a:t>
            </a:r>
            <a:r>
              <a:rPr lang="ro-RO" dirty="0"/>
              <a:t>și </a:t>
            </a:r>
            <a:r>
              <a:rPr lang="ro-RO" dirty="0" smtClean="0"/>
              <a:t>gestionarea durabilă </a:t>
            </a:r>
            <a:r>
              <a:rPr lang="ro-RO" dirty="0"/>
              <a:t>a resurselor de apă și ecosistemelor. P</a:t>
            </a:r>
            <a:r>
              <a:rPr lang="ro-MD" dirty="0" err="1"/>
              <a:t>rogramul</a:t>
            </a:r>
            <a:r>
              <a:rPr lang="ro-MD" dirty="0"/>
              <a:t> de </a:t>
            </a:r>
            <a:r>
              <a:rPr lang="ro-MD" dirty="0" smtClean="0"/>
              <a:t>măsuri </a:t>
            </a:r>
            <a:r>
              <a:rPr lang="ro-MD" dirty="0"/>
              <a:t>a fost </a:t>
            </a:r>
            <a:r>
              <a:rPr lang="ro-MD" dirty="0" smtClean="0"/>
              <a:t>elaborat;</a:t>
            </a:r>
            <a:endParaRPr lang="ro-RO" dirty="0"/>
          </a:p>
          <a:p>
            <a:r>
              <a:rPr lang="ro-RO" dirty="0" smtClean="0"/>
              <a:t>PGDBH </a:t>
            </a:r>
            <a:r>
              <a:rPr lang="ro-RO" dirty="0"/>
              <a:t>Dunăre-Prut-Marea Neagră este elaborat conform DCA și art. 19 Legii Apelor nr.272 din 23.12.2011;</a:t>
            </a:r>
          </a:p>
          <a:p>
            <a:r>
              <a:rPr lang="ro-RO" dirty="0" smtClean="0"/>
              <a:t>PGDBH </a:t>
            </a:r>
            <a:r>
              <a:rPr lang="ro-RO" dirty="0"/>
              <a:t>Dunăre-Prut-Marea Neagră va fi aprobat prin Hotărâre de Guvern, după care va fi implementat, Agenția „Apele Moldovei ” – instituție responsabilă </a:t>
            </a:r>
            <a:r>
              <a:rPr lang="ro-RO" dirty="0" smtClean="0"/>
              <a:t>pentru </a:t>
            </a:r>
            <a:r>
              <a:rPr lang="ro-RO" dirty="0"/>
              <a:t>implementarea Planului;</a:t>
            </a:r>
          </a:p>
          <a:p>
            <a:r>
              <a:rPr lang="ro-RO" dirty="0"/>
              <a:t>Planul </a:t>
            </a:r>
            <a:r>
              <a:rPr lang="ro-RO" dirty="0" smtClean="0"/>
              <a:t>comun transfrontalier pentru bazinului </a:t>
            </a:r>
            <a:r>
              <a:rPr lang="ro-RO" dirty="0"/>
              <a:t>râul Prut </a:t>
            </a:r>
            <a:r>
              <a:rPr lang="ro-RO" dirty="0" smtClean="0"/>
              <a:t>va fi elaborat în cadrul proiectului EUWI+, sub egida Secretariatului Convenției Dunărene (ICPDR).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8223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481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err="1" smtClean="0"/>
              <a:t>Necestățile</a:t>
            </a:r>
            <a:r>
              <a:rPr lang="ro-RO" b="1" dirty="0" smtClean="0"/>
              <a:t> </a:t>
            </a:r>
            <a:r>
              <a:rPr lang="ro-RO" b="1" dirty="0"/>
              <a:t>ș</a:t>
            </a:r>
            <a:r>
              <a:rPr lang="ro-RO" b="1" dirty="0" smtClean="0"/>
              <a:t>i așteptările AAM de </a:t>
            </a:r>
            <a:r>
              <a:rPr lang="ro-RO" b="1" dirty="0"/>
              <a:t>la </a:t>
            </a:r>
            <a:r>
              <a:rPr lang="ro-RO" b="1" dirty="0" smtClean="0"/>
              <a:t>proiectul EUWI+</a:t>
            </a:r>
            <a:endParaRPr lang="ro-RO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689357"/>
          </a:xfrm>
        </p:spPr>
        <p:txBody>
          <a:bodyPr>
            <a:normAutofit fontScale="77500" lnSpcReduction="20000"/>
          </a:bodyPr>
          <a:lstStyle/>
          <a:p>
            <a:r>
              <a:rPr lang="ro-RO" dirty="0" smtClean="0"/>
              <a:t>Fortificarea </a:t>
            </a:r>
            <a:r>
              <a:rPr lang="ro-RO" dirty="0"/>
              <a:t>capacitărilor instituționale AAM si </a:t>
            </a:r>
            <a:r>
              <a:rPr lang="ro-RO" dirty="0" smtClean="0"/>
              <a:t>Administrațiilor </a:t>
            </a:r>
            <a:r>
              <a:rPr lang="ro-RO" dirty="0"/>
              <a:t>bazinale, stabilirea procesului de </a:t>
            </a:r>
            <a:r>
              <a:rPr lang="ro-RO" dirty="0" smtClean="0"/>
              <a:t>planificare a </a:t>
            </a:r>
            <a:r>
              <a:rPr lang="ro-RO" dirty="0"/>
              <a:t>r</a:t>
            </a:r>
            <a:r>
              <a:rPr lang="ro-RO" dirty="0" smtClean="0"/>
              <a:t>esurselor de apă </a:t>
            </a:r>
            <a:r>
              <a:rPr lang="ro-RO" dirty="0"/>
              <a:t>conform </a:t>
            </a:r>
            <a:r>
              <a:rPr lang="ro-RO" dirty="0" smtClean="0"/>
              <a:t>DCA;</a:t>
            </a:r>
            <a:endParaRPr lang="ro-RO" dirty="0"/>
          </a:p>
          <a:p>
            <a:r>
              <a:rPr lang="ro-RO" dirty="0"/>
              <a:t>Elaborarea proiectului Planului pentru </a:t>
            </a:r>
            <a:r>
              <a:rPr lang="ro-RO" dirty="0" smtClean="0"/>
              <a:t>districtului </a:t>
            </a:r>
            <a:r>
              <a:rPr lang="ro-RO" dirty="0"/>
              <a:t>Dunăre-Prut –Marea Neagră, </a:t>
            </a:r>
            <a:r>
              <a:rPr lang="ro-RO" dirty="0" smtClean="0"/>
              <a:t>îmbunătățirea lui și elaborarea </a:t>
            </a:r>
            <a:r>
              <a:rPr lang="ro-RO" dirty="0" err="1"/>
              <a:t>draftului</a:t>
            </a:r>
            <a:r>
              <a:rPr lang="ro-RO" dirty="0"/>
              <a:t> pentru ciclul </a:t>
            </a:r>
            <a:r>
              <a:rPr lang="ro-RO" dirty="0" smtClean="0"/>
              <a:t>II;</a:t>
            </a:r>
            <a:endParaRPr lang="ro-RO" dirty="0"/>
          </a:p>
          <a:p>
            <a:r>
              <a:rPr lang="ro-RO" dirty="0"/>
              <a:t>Managementul datelor. Cadastrul apelor suport, softuri de utilizare și </a:t>
            </a:r>
            <a:r>
              <a:rPr lang="ro-RO" dirty="0" smtClean="0"/>
              <a:t>bilanțul resurselor de apă </a:t>
            </a:r>
            <a:r>
              <a:rPr lang="ro-RO" dirty="0"/>
              <a:t>de suprafața si subterane </a:t>
            </a:r>
            <a:r>
              <a:rPr lang="ro-RO" dirty="0" smtClean="0"/>
              <a:t>în </a:t>
            </a:r>
            <a:r>
              <a:rPr lang="ro-RO" dirty="0"/>
              <a:t>DH </a:t>
            </a:r>
            <a:r>
              <a:rPr lang="ro-RO" dirty="0" smtClean="0"/>
              <a:t>DPMN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smtClean="0"/>
              <a:t>I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metadatelor</a:t>
            </a:r>
            <a:r>
              <a:rPr lang="ro-RO" dirty="0" smtClean="0"/>
              <a:t> (hidrografie);</a:t>
            </a:r>
            <a:endParaRPr lang="ro-RO" dirty="0"/>
          </a:p>
          <a:p>
            <a:r>
              <a:rPr lang="ro-RO" dirty="0"/>
              <a:t>Susținerea Comitetelor districtelor hidrografice și Secretariatelor Comitetelor. Organizarea </a:t>
            </a:r>
            <a:r>
              <a:rPr lang="ro-RO" dirty="0" err="1" smtClean="0"/>
              <a:t>trainingurilor</a:t>
            </a:r>
            <a:r>
              <a:rPr lang="ro-RO" dirty="0"/>
              <a:t>;</a:t>
            </a:r>
          </a:p>
          <a:p>
            <a:r>
              <a:rPr lang="ro-RO" dirty="0"/>
              <a:t>Susținerea Comitetelor </a:t>
            </a:r>
            <a:r>
              <a:rPr lang="ro-RO" dirty="0" err="1"/>
              <a:t>subbazinale</a:t>
            </a:r>
            <a:r>
              <a:rPr lang="ro-RO" dirty="0"/>
              <a:t> (Ialpug, </a:t>
            </a:r>
            <a:r>
              <a:rPr lang="ro-RO" dirty="0" err="1"/>
              <a:t>lapusna</a:t>
            </a:r>
            <a:r>
              <a:rPr lang="ro-RO" dirty="0"/>
              <a:t>, </a:t>
            </a:r>
            <a:r>
              <a:rPr lang="ro-RO" dirty="0" err="1"/>
              <a:t>Ciuhur</a:t>
            </a:r>
            <a:r>
              <a:rPr lang="ro-RO" dirty="0"/>
              <a:t>, </a:t>
            </a:r>
            <a:r>
              <a:rPr lang="ro-RO" dirty="0" smtClean="0"/>
              <a:t>Larga în </a:t>
            </a:r>
            <a:r>
              <a:rPr lang="ro-RO" dirty="0"/>
              <a:t>comun cu proiectul IFP  </a:t>
            </a:r>
            <a:r>
              <a:rPr lang="ro-RO" dirty="0" smtClean="0"/>
              <a:t>ADA/SDC „Consolidarea cadrului instituțional în domeniul apă și sanitație din RM”);</a:t>
            </a:r>
            <a:endParaRPr lang="ro-RO" dirty="0"/>
          </a:p>
          <a:p>
            <a:r>
              <a:rPr lang="ro-RO" dirty="0"/>
              <a:t>Elaborarea Planului comun transfrontalier pentru bazinul r. Prut sub egida </a:t>
            </a:r>
            <a:r>
              <a:rPr lang="ro-RO" dirty="0" smtClean="0"/>
              <a:t>Secretariatului </a:t>
            </a:r>
            <a:r>
              <a:rPr lang="ro-RO" dirty="0"/>
              <a:t>Convenției Dunărene (ICPDR</a:t>
            </a:r>
            <a:r>
              <a:rPr lang="ro-RO" dirty="0" smtClean="0"/>
              <a:t>);</a:t>
            </a:r>
            <a:endParaRPr lang="ro-RO" dirty="0"/>
          </a:p>
          <a:p>
            <a:r>
              <a:rPr lang="ro-RO" dirty="0" smtClean="0"/>
              <a:t>Implementarea </a:t>
            </a:r>
            <a:r>
              <a:rPr lang="ro-RO" dirty="0"/>
              <a:t>proiectelor pilot </a:t>
            </a:r>
            <a:r>
              <a:rPr lang="ro-RO" dirty="0" smtClean="0"/>
              <a:t>după aprobarea PG Dunăre-Prut-Marea Neagră;</a:t>
            </a:r>
            <a:endParaRPr lang="ro-RO" dirty="0"/>
          </a:p>
          <a:p>
            <a:r>
              <a:rPr lang="ro-RO" dirty="0"/>
              <a:t>Elaborare Strategii de comunicare pentru implementare  PG Dunăre-Prut-Marea </a:t>
            </a:r>
            <a:r>
              <a:rPr lang="ro-RO" dirty="0" smtClean="0"/>
              <a:t>Neagră;</a:t>
            </a:r>
            <a:endParaRPr lang="ro-RO" dirty="0"/>
          </a:p>
          <a:p>
            <a:r>
              <a:rPr lang="ro-RO" dirty="0" smtClean="0"/>
              <a:t>Vizite de studii în </a:t>
            </a:r>
            <a:r>
              <a:rPr lang="ro-RO" dirty="0"/>
              <a:t>țările </a:t>
            </a:r>
            <a:r>
              <a:rPr lang="ro-RO" dirty="0" smtClean="0"/>
              <a:t>UE.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911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07571" y="215351"/>
            <a:ext cx="10515600" cy="727787"/>
          </a:xfrm>
        </p:spPr>
        <p:txBody>
          <a:bodyPr/>
          <a:lstStyle/>
          <a:p>
            <a:pPr algn="ctr"/>
            <a:r>
              <a:rPr lang="ro-RO" dirty="0"/>
              <a:t> Comitetul bazinului hidrografic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07571" y="943138"/>
            <a:ext cx="4522797" cy="53831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o-RO" sz="2400" dirty="0"/>
              <a:t>Prin Hotărârea Guvernului nr.867 din 01 noiembrie 2013 a </a:t>
            </a:r>
            <a:r>
              <a:rPr lang="pt-BR" sz="2400" b="1" i="1" dirty="0"/>
              <a:t>aproba</a:t>
            </a:r>
            <a:r>
              <a:rPr lang="ro-RO" sz="2400" b="1" i="1" dirty="0"/>
              <a:t>t</a:t>
            </a:r>
            <a:r>
              <a:rPr lang="pt-BR" sz="2400" b="1" i="1" dirty="0"/>
              <a:t> Regulamentul-tip</a:t>
            </a:r>
            <a:r>
              <a:rPr lang="ro-RO" sz="2400" b="1" i="1" dirty="0"/>
              <a:t> </a:t>
            </a:r>
            <a:r>
              <a:rPr lang="pt-BR" sz="2400" b="1" i="1" dirty="0"/>
              <a:t>privind modul de constituire şi de funcţionare a comitetului districtului bazinului hidrografic</a:t>
            </a:r>
          </a:p>
          <a:p>
            <a:pPr algn="just">
              <a:lnSpc>
                <a:spcPct val="120000"/>
              </a:lnSpc>
            </a:pPr>
            <a:r>
              <a:rPr lang="ro-RO" sz="2400" dirty="0"/>
              <a:t>Prin HG nr.250 Guvernul RM a aprobat </a:t>
            </a:r>
            <a:r>
              <a:rPr lang="ro-RO" sz="2400" b="1" dirty="0"/>
              <a:t>componența nominală Comitetelor districtelor bazinelor hidrografice Nistru și Dunăre-Prut-Marea Neagră</a:t>
            </a:r>
            <a:r>
              <a:rPr lang="ro-RO" sz="3600" b="1" dirty="0" smtClean="0"/>
              <a:t>;</a:t>
            </a:r>
          </a:p>
          <a:p>
            <a:pPr algn="just">
              <a:lnSpc>
                <a:spcPct val="120000"/>
              </a:lnSpc>
            </a:pPr>
            <a:r>
              <a:rPr lang="ro-RO" b="1" dirty="0" err="1" smtClean="0"/>
              <a:t>PGBHDunăre</a:t>
            </a:r>
            <a:r>
              <a:rPr lang="ro-RO" b="1" dirty="0" smtClean="0"/>
              <a:t>-Prut-Marea Neagră a fost coordonat de  către Comitetul districtului la ședința din 04 aprilie 2018.</a:t>
            </a:r>
            <a:endParaRPr lang="ro-RO" b="1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43138"/>
            <a:ext cx="6108192" cy="53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274321"/>
            <a:ext cx="9144000" cy="987551"/>
          </a:xfrm>
        </p:spPr>
        <p:txBody>
          <a:bodyPr>
            <a:normAutofit/>
          </a:bodyPr>
          <a:lstStyle/>
          <a:p>
            <a:r>
              <a:rPr lang="ro-RO" b="1" dirty="0" smtClean="0"/>
              <a:t>Acorduri</a:t>
            </a:r>
            <a:r>
              <a:rPr lang="en-US" b="1" dirty="0" smtClean="0"/>
              <a:t> </a:t>
            </a:r>
            <a:r>
              <a:rPr lang="en-US" b="1" dirty="0" err="1" smtClean="0"/>
              <a:t>bilaterale</a:t>
            </a:r>
            <a:endParaRPr lang="ro-RO"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57200" y="1261872"/>
            <a:ext cx="11320272" cy="5157216"/>
          </a:xfrm>
        </p:spPr>
        <p:txBody>
          <a:bodyPr>
            <a:normAutofit lnSpcReduction="10000"/>
          </a:bodyPr>
          <a:lstStyle/>
          <a:p>
            <a:pPr algn="l"/>
            <a:r>
              <a:rPr lang="ro-RO" dirty="0" smtClean="0"/>
              <a:t>-</a:t>
            </a:r>
            <a:r>
              <a:rPr lang="ro-RO" sz="3600" dirty="0" smtClean="0"/>
              <a:t>Acordul între Guvernul Republicii Moldova și Guvernul Ucrainei cu privire la folosirea în comun și protecția apelor de frontieră, 1994;</a:t>
            </a:r>
          </a:p>
          <a:p>
            <a:pPr algn="l"/>
            <a:r>
              <a:rPr lang="ro-RO" sz="3600" dirty="0" smtClean="0"/>
              <a:t>-Acordul între Guvernul Republicii Moldova și Cabinetul de Miniștri al Ucrainei privind colaborarea în domeniul protecției și dezvoltării durabile a râului Nistru, semnat la </a:t>
            </a:r>
            <a:r>
              <a:rPr lang="en-US" sz="3600" dirty="0" smtClean="0"/>
              <a:t>R</a:t>
            </a:r>
            <a:r>
              <a:rPr lang="ro-RO" sz="3600" dirty="0" err="1" smtClean="0"/>
              <a:t>oma</a:t>
            </a:r>
            <a:r>
              <a:rPr lang="ro-RO" sz="3600" dirty="0" smtClean="0"/>
              <a:t> la 29</a:t>
            </a:r>
            <a:r>
              <a:rPr lang="en-US" sz="3600" dirty="0" smtClean="0"/>
              <a:t> </a:t>
            </a:r>
            <a:r>
              <a:rPr lang="ro-RO" sz="3600" dirty="0" smtClean="0"/>
              <a:t>noiembrie 2012;</a:t>
            </a:r>
          </a:p>
          <a:p>
            <a:pPr algn="l"/>
            <a:r>
              <a:rPr lang="ro-RO" sz="3600" dirty="0" smtClean="0"/>
              <a:t>-Acordul între Guvernul RM și Guvernul României privind cooperarea pentru protecția și utilizarea durabilă a apelor Prutului și Dunării, semnat la Chișinău 28 iunie 2010</a:t>
            </a:r>
            <a:r>
              <a:rPr lang="ro-RO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201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89888" y="442023"/>
            <a:ext cx="9107424" cy="1034923"/>
          </a:xfrm>
        </p:spPr>
        <p:txBody>
          <a:bodyPr/>
          <a:lstStyle/>
          <a:p>
            <a:pPr algn="ctr"/>
            <a:r>
              <a:rPr lang="ro-RO" dirty="0" smtClean="0"/>
              <a:t>Mulțumesc  pentru atenție!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o-RO" dirty="0"/>
          </a:p>
        </p:txBody>
      </p:sp>
      <p:pic>
        <p:nvPicPr>
          <p:cNvPr id="5" name="Picture 3" descr="DSC_03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" y="1280160"/>
            <a:ext cx="10634745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78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821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Temă Office</vt:lpstr>
      <vt:lpstr> </vt:lpstr>
      <vt:lpstr> Gestionarea resurselor de apa în Republica Moldova se efectuează în baza bazinului hidrografic, conform art.5 al Legii apelor. Districte ale bazinelor hidrografice în RM sunt:  -districtul bazinului hidrografic Nistru; -districtul bazinului hidrografic Dunărea-Prut-marea Neagră. Hotarele districtelor hidrografice, hotarele subbazinelor și hărțile speciale au fost aprobate prin HG nr.775 din 04.10.2013.  </vt:lpstr>
      <vt:lpstr>În districtul bazinului hidrografic Nistru sunt  -14 subbazine În districtul bazinului Hidrografic Prut-Dunăre-Marea Neagră -25 subbazine</vt:lpstr>
      <vt:lpstr>PLANUL DE GESTIONARE A DISTRICTULUI BAZINULUI HIDROGRAFIC DUNĂRE-PRUT-MAREA NEAGRĂ</vt:lpstr>
      <vt:lpstr>Necestățile și așteptările AAM de la proiectul EUWI+</vt:lpstr>
      <vt:lpstr> Comitetul bazinului hidrografic</vt:lpstr>
      <vt:lpstr>Acorduri bilaterale</vt:lpstr>
      <vt:lpstr>Mulțumesc  pentru atenție!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RePack by Diakov</dc:creator>
  <cp:lastModifiedBy>Svetlana Stirbu</cp:lastModifiedBy>
  <cp:revision>48</cp:revision>
  <dcterms:created xsi:type="dcterms:W3CDTF">2018-05-14T13:19:19Z</dcterms:created>
  <dcterms:modified xsi:type="dcterms:W3CDTF">2018-06-13T09:00:29Z</dcterms:modified>
</cp:coreProperties>
</file>